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mov" ContentType="video/quicktime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tiff" ContentType="image/tiff"/>
  <Default Extension="ti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3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4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5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2" r:id="rId4"/>
    <p:sldMasterId id="2147483952" r:id="rId5"/>
    <p:sldMasterId id="2147483971" r:id="rId6"/>
    <p:sldMasterId id="2147484050" r:id="rId7"/>
    <p:sldMasterId id="2147484070" r:id="rId8"/>
    <p:sldMasterId id="2147484090" r:id="rId9"/>
  </p:sldMasterIdLst>
  <p:notesMasterIdLst>
    <p:notesMasterId r:id="rId85"/>
  </p:notesMasterIdLst>
  <p:handoutMasterIdLst>
    <p:handoutMasterId r:id="rId86"/>
  </p:handoutMasterIdLst>
  <p:sldIdLst>
    <p:sldId id="256" r:id="rId10"/>
    <p:sldId id="332" r:id="rId11"/>
    <p:sldId id="338" r:id="rId12"/>
    <p:sldId id="339" r:id="rId13"/>
    <p:sldId id="340" r:id="rId14"/>
    <p:sldId id="341" r:id="rId15"/>
    <p:sldId id="342" r:id="rId16"/>
    <p:sldId id="343" r:id="rId17"/>
    <p:sldId id="344" r:id="rId18"/>
    <p:sldId id="345" r:id="rId19"/>
    <p:sldId id="365" r:id="rId20"/>
    <p:sldId id="346" r:id="rId21"/>
    <p:sldId id="351" r:id="rId22"/>
    <p:sldId id="352" r:id="rId23"/>
    <p:sldId id="371" r:id="rId24"/>
    <p:sldId id="372" r:id="rId25"/>
    <p:sldId id="373" r:id="rId26"/>
    <p:sldId id="374" r:id="rId27"/>
    <p:sldId id="376" r:id="rId28"/>
    <p:sldId id="334" r:id="rId29"/>
    <p:sldId id="335" r:id="rId30"/>
    <p:sldId id="336" r:id="rId31"/>
    <p:sldId id="350" r:id="rId32"/>
    <p:sldId id="357" r:id="rId33"/>
    <p:sldId id="358" r:id="rId34"/>
    <p:sldId id="353" r:id="rId35"/>
    <p:sldId id="354" r:id="rId36"/>
    <p:sldId id="356" r:id="rId37"/>
    <p:sldId id="362" r:id="rId38"/>
    <p:sldId id="355" r:id="rId39"/>
    <p:sldId id="284" r:id="rId40"/>
    <p:sldId id="261" r:id="rId41"/>
    <p:sldId id="359" r:id="rId42"/>
    <p:sldId id="360" r:id="rId43"/>
    <p:sldId id="361" r:id="rId44"/>
    <p:sldId id="304" r:id="rId45"/>
    <p:sldId id="305" r:id="rId46"/>
    <p:sldId id="306" r:id="rId47"/>
    <p:sldId id="309" r:id="rId48"/>
    <p:sldId id="299" r:id="rId49"/>
    <p:sldId id="307" r:id="rId50"/>
    <p:sldId id="300" r:id="rId51"/>
    <p:sldId id="308" r:id="rId52"/>
    <p:sldId id="302" r:id="rId53"/>
    <p:sldId id="303" r:id="rId54"/>
    <p:sldId id="301" r:id="rId55"/>
    <p:sldId id="329" r:id="rId56"/>
    <p:sldId id="325" r:id="rId57"/>
    <p:sldId id="375" r:id="rId58"/>
    <p:sldId id="285" r:id="rId59"/>
    <p:sldId id="268" r:id="rId60"/>
    <p:sldId id="330" r:id="rId61"/>
    <p:sldId id="286" r:id="rId62"/>
    <p:sldId id="328" r:id="rId63"/>
    <p:sldId id="262" r:id="rId64"/>
    <p:sldId id="265" r:id="rId65"/>
    <p:sldId id="258" r:id="rId66"/>
    <p:sldId id="259" r:id="rId67"/>
    <p:sldId id="281" r:id="rId68"/>
    <p:sldId id="288" r:id="rId69"/>
    <p:sldId id="290" r:id="rId70"/>
    <p:sldId id="289" r:id="rId71"/>
    <p:sldId id="310" r:id="rId72"/>
    <p:sldId id="311" r:id="rId73"/>
    <p:sldId id="312" r:id="rId74"/>
    <p:sldId id="297" r:id="rId75"/>
    <p:sldId id="331" r:id="rId76"/>
    <p:sldId id="283" r:id="rId77"/>
    <p:sldId id="276" r:id="rId78"/>
    <p:sldId id="278" r:id="rId79"/>
    <p:sldId id="292" r:id="rId80"/>
    <p:sldId id="291" r:id="rId81"/>
    <p:sldId id="322" r:id="rId82"/>
    <p:sldId id="323" r:id="rId83"/>
    <p:sldId id="324" r:id="rId84"/>
  </p:sldIdLst>
  <p:sldSz cx="9144000" cy="5143500" type="screen16x9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89">
          <p15:clr>
            <a:srgbClr val="A4A3A4"/>
          </p15:clr>
        </p15:guide>
        <p15:guide id="2" orient="horz" pos="2608">
          <p15:clr>
            <a:srgbClr val="A4A3A4"/>
          </p15:clr>
        </p15:guide>
        <p15:guide id="3" orient="horz" pos="3024">
          <p15:clr>
            <a:srgbClr val="A4A3A4"/>
          </p15:clr>
        </p15:guide>
        <p15:guide id="4" orient="horz" pos="1637">
          <p15:clr>
            <a:srgbClr val="A4A3A4"/>
          </p15:clr>
        </p15:guide>
        <p15:guide id="5" orient="horz" pos="215">
          <p15:clr>
            <a:srgbClr val="A4A3A4"/>
          </p15:clr>
        </p15:guide>
        <p15:guide id="6" orient="horz" pos="1103">
          <p15:clr>
            <a:srgbClr val="A4A3A4"/>
          </p15:clr>
        </p15:guide>
        <p15:guide id="7" orient="horz" pos="401">
          <p15:clr>
            <a:srgbClr val="A4A3A4"/>
          </p15:clr>
        </p15:guide>
        <p15:guide id="8" orient="horz" pos="2954">
          <p15:clr>
            <a:srgbClr val="A4A3A4"/>
          </p15:clr>
        </p15:guide>
        <p15:guide id="9" orient="horz" pos="173">
          <p15:clr>
            <a:srgbClr val="A4A3A4"/>
          </p15:clr>
        </p15:guide>
        <p15:guide id="10" pos="175">
          <p15:clr>
            <a:srgbClr val="A4A3A4"/>
          </p15:clr>
        </p15:guide>
        <p15:guide id="11" pos="5590">
          <p15:clr>
            <a:srgbClr val="A4A3A4"/>
          </p15:clr>
        </p15:guide>
        <p15:guide id="12" pos="2880">
          <p15:clr>
            <a:srgbClr val="A4A3A4"/>
          </p15:clr>
        </p15:guide>
        <p15:guide id="13" pos="776">
          <p15:clr>
            <a:srgbClr val="A4A3A4"/>
          </p15:clr>
        </p15:guide>
        <p15:guide id="14" pos="1411">
          <p15:clr>
            <a:srgbClr val="A4A3A4"/>
          </p15:clr>
        </p15:guide>
        <p15:guide id="15" pos="5287">
          <p15:clr>
            <a:srgbClr val="A4A3A4"/>
          </p15:clr>
        </p15:guide>
        <p15:guide id="16" pos="346">
          <p15:clr>
            <a:srgbClr val="A4A3A4"/>
          </p15:clr>
        </p15:guide>
        <p15:guide id="17" pos="409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592">
          <p15:clr>
            <a:srgbClr val="A4A3A4"/>
          </p15:clr>
        </p15:guide>
        <p15:guide id="2" orient="horz" pos="5542">
          <p15:clr>
            <a:srgbClr val="A4A3A4"/>
          </p15:clr>
        </p15:guide>
        <p15:guide id="3" orient="horz" pos="5777">
          <p15:clr>
            <a:srgbClr val="A4A3A4"/>
          </p15:clr>
        </p15:guide>
        <p15:guide id="4" pos="286">
          <p15:clr>
            <a:srgbClr val="A4A3A4"/>
          </p15:clr>
        </p15:guide>
        <p15:guide id="5" pos="4033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eremy Gordon" initials="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48024"/>
    <a:srgbClr val="90BD31"/>
    <a:srgbClr val="18A3AC"/>
    <a:srgbClr val="178CCB"/>
    <a:srgbClr val="EC1848"/>
    <a:srgbClr val="052049"/>
    <a:srgbClr val="E8E7DE"/>
    <a:srgbClr val="F5F0D3"/>
    <a:srgbClr val="F7E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25" autoAdjust="0"/>
    <p:restoredTop sz="86411" autoAdjust="0"/>
  </p:normalViewPr>
  <p:slideViewPr>
    <p:cSldViewPr snapToGrid="0" showGuides="1">
      <p:cViewPr varScale="1">
        <p:scale>
          <a:sx n="112" d="100"/>
          <a:sy n="112" d="100"/>
        </p:scale>
        <p:origin x="1296" y="184"/>
      </p:cViewPr>
      <p:guideLst>
        <p:guide orient="horz" pos="789"/>
        <p:guide orient="horz" pos="2608"/>
        <p:guide orient="horz" pos="3024"/>
        <p:guide orient="horz" pos="1637"/>
        <p:guide orient="horz" pos="215"/>
        <p:guide orient="horz" pos="1103"/>
        <p:guide orient="horz" pos="401"/>
        <p:guide orient="horz" pos="2954"/>
        <p:guide orient="horz" pos="173"/>
        <p:guide pos="175"/>
        <p:guide pos="5590"/>
        <p:guide pos="2880"/>
        <p:guide pos="776"/>
        <p:guide pos="1411"/>
        <p:guide pos="5287"/>
        <p:guide pos="346"/>
        <p:guide pos="4090"/>
      </p:guideLst>
    </p:cSldViewPr>
  </p:slideViewPr>
  <p:outlineViewPr>
    <p:cViewPr>
      <p:scale>
        <a:sx n="33" d="100"/>
        <a:sy n="33" d="100"/>
      </p:scale>
      <p:origin x="0" y="-3651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1" d="100"/>
        <a:sy n="71" d="100"/>
      </p:scale>
      <p:origin x="0" y="0"/>
    </p:cViewPr>
  </p:sorterViewPr>
  <p:notesViewPr>
    <p:cSldViewPr snapToGrid="0">
      <p:cViewPr varScale="1">
        <p:scale>
          <a:sx n="70" d="100"/>
          <a:sy n="70" d="100"/>
        </p:scale>
        <p:origin x="-3450" y="-114"/>
      </p:cViewPr>
      <p:guideLst>
        <p:guide orient="horz" pos="2592"/>
        <p:guide orient="horz" pos="5542"/>
        <p:guide orient="horz" pos="5777"/>
        <p:guide pos="286"/>
        <p:guide pos="4033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63" Type="http://schemas.openxmlformats.org/officeDocument/2006/relationships/slide" Target="slides/slide54.xml"/><Relationship Id="rId68" Type="http://schemas.openxmlformats.org/officeDocument/2006/relationships/slide" Target="slides/slide59.xml"/><Relationship Id="rId84" Type="http://schemas.openxmlformats.org/officeDocument/2006/relationships/slide" Target="slides/slide75.xml"/><Relationship Id="rId89" Type="http://schemas.openxmlformats.org/officeDocument/2006/relationships/viewProps" Target="viewProps.xml"/><Relationship Id="rId16" Type="http://schemas.openxmlformats.org/officeDocument/2006/relationships/slide" Target="slides/slide7.xml"/><Relationship Id="rId11" Type="http://schemas.openxmlformats.org/officeDocument/2006/relationships/slide" Target="slides/slide2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74" Type="http://schemas.openxmlformats.org/officeDocument/2006/relationships/slide" Target="slides/slide65.xml"/><Relationship Id="rId79" Type="http://schemas.openxmlformats.org/officeDocument/2006/relationships/slide" Target="slides/slide70.xml"/><Relationship Id="rId5" Type="http://schemas.openxmlformats.org/officeDocument/2006/relationships/slideMaster" Target="slideMasters/slideMaster2.xml"/><Relationship Id="rId90" Type="http://schemas.openxmlformats.org/officeDocument/2006/relationships/theme" Target="theme/theme1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slide" Target="slides/slide47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77" Type="http://schemas.openxmlformats.org/officeDocument/2006/relationships/slide" Target="slides/slide68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2.xml"/><Relationship Id="rId72" Type="http://schemas.openxmlformats.org/officeDocument/2006/relationships/slide" Target="slides/slide63.xml"/><Relationship Id="rId80" Type="http://schemas.openxmlformats.org/officeDocument/2006/relationships/slide" Target="slides/slide71.xml"/><Relationship Id="rId85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59" Type="http://schemas.openxmlformats.org/officeDocument/2006/relationships/slide" Target="slides/slide50.xml"/><Relationship Id="rId67" Type="http://schemas.openxmlformats.org/officeDocument/2006/relationships/slide" Target="slides/slide58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slide" Target="slides/slide45.xml"/><Relationship Id="rId62" Type="http://schemas.openxmlformats.org/officeDocument/2006/relationships/slide" Target="slides/slide53.xml"/><Relationship Id="rId70" Type="http://schemas.openxmlformats.org/officeDocument/2006/relationships/slide" Target="slides/slide61.xml"/><Relationship Id="rId75" Type="http://schemas.openxmlformats.org/officeDocument/2006/relationships/slide" Target="slides/slide66.xml"/><Relationship Id="rId83" Type="http://schemas.openxmlformats.org/officeDocument/2006/relationships/slide" Target="slides/slide74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slide" Target="slides/slide48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73" Type="http://schemas.openxmlformats.org/officeDocument/2006/relationships/slide" Target="slides/slide64.xml"/><Relationship Id="rId78" Type="http://schemas.openxmlformats.org/officeDocument/2006/relationships/slide" Target="slides/slide69.xml"/><Relationship Id="rId81" Type="http://schemas.openxmlformats.org/officeDocument/2006/relationships/slide" Target="slides/slide72.xml"/><Relationship Id="rId86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openxmlformats.org/officeDocument/2006/relationships/slide" Target="slides/slide67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2.xml"/><Relationship Id="rId2" Type="http://schemas.openxmlformats.org/officeDocument/2006/relationships/customXml" Target="../customXml/item2.xml"/><Relationship Id="rId29" Type="http://schemas.openxmlformats.org/officeDocument/2006/relationships/slide" Target="slides/slide20.xml"/><Relationship Id="rId24" Type="http://schemas.openxmlformats.org/officeDocument/2006/relationships/slide" Target="slides/slide15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66" Type="http://schemas.openxmlformats.org/officeDocument/2006/relationships/slide" Target="slides/slide57.xml"/><Relationship Id="rId87" Type="http://schemas.openxmlformats.org/officeDocument/2006/relationships/commentAuthors" Target="commentAuthors.xml"/><Relationship Id="rId61" Type="http://schemas.openxmlformats.org/officeDocument/2006/relationships/slide" Target="slides/slide52.xml"/><Relationship Id="rId82" Type="http://schemas.openxmlformats.org/officeDocument/2006/relationships/slide" Target="slides/slide73.xml"/><Relationship Id="rId19" Type="http://schemas.openxmlformats.org/officeDocument/2006/relationships/slide" Target="slides/slide10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wmf"/><Relationship Id="rId2" Type="http://schemas.openxmlformats.org/officeDocument/2006/relationships/image" Target="../media/image102.wmf"/><Relationship Id="rId1" Type="http://schemas.openxmlformats.org/officeDocument/2006/relationships/image" Target="../media/image101.wmf"/><Relationship Id="rId4" Type="http://schemas.openxmlformats.org/officeDocument/2006/relationships/image" Target="../media/image10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wmf"/><Relationship Id="rId2" Type="http://schemas.openxmlformats.org/officeDocument/2006/relationships/image" Target="../media/image102.wmf"/><Relationship Id="rId1" Type="http://schemas.openxmlformats.org/officeDocument/2006/relationships/image" Target="../media/image101.wmf"/><Relationship Id="rId4" Type="http://schemas.openxmlformats.org/officeDocument/2006/relationships/image" Target="../media/image104.wmf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er Placeholder 1"/>
          <p:cNvSpPr>
            <a:spLocks noGrp="1"/>
          </p:cNvSpPr>
          <p:nvPr>
            <p:ph type="hdr" sz="quarter"/>
          </p:nvPr>
        </p:nvSpPr>
        <p:spPr>
          <a:xfrm>
            <a:off x="2220616" y="8863084"/>
            <a:ext cx="2664646" cy="137851"/>
          </a:xfrm>
          <a:prstGeom prst="rect">
            <a:avLst/>
          </a:prstGeom>
        </p:spPr>
        <p:txBody>
          <a:bodyPr vert="horz" wrap="square" lIns="0" tIns="0" rIns="0" bIns="0" rtlCol="0" anchor="t" anchorCtr="0"/>
          <a:lstStyle>
            <a:lvl1pPr algn="l">
              <a:defRPr sz="800"/>
            </a:lvl1pPr>
          </a:lstStyle>
          <a:p>
            <a:pPr>
              <a:lnSpc>
                <a:spcPct val="95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idx="1"/>
          </p:nvPr>
        </p:nvSpPr>
        <p:spPr>
          <a:xfrm>
            <a:off x="1199311" y="8856576"/>
            <a:ext cx="880135" cy="146304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800"/>
            </a:lvl1pPr>
          </a:lstStyle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4" name="Straight Connector 43"/>
          <p:cNvCxnSpPr/>
          <p:nvPr/>
        </p:nvCxnSpPr>
        <p:spPr>
          <a:xfrm>
            <a:off x="455585" y="8795705"/>
            <a:ext cx="5943600" cy="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Slide Number Placeholder 6"/>
          <p:cNvSpPr>
            <a:spLocks noGrp="1"/>
          </p:cNvSpPr>
          <p:nvPr>
            <p:ph type="sldNum" sz="quarter" idx="3"/>
          </p:nvPr>
        </p:nvSpPr>
        <p:spPr>
          <a:xfrm>
            <a:off x="441507" y="8857103"/>
            <a:ext cx="554100" cy="105317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marL="0" algn="l" defTabSz="914400" rtl="0" eaLnBrk="1" latinLnBrk="0" hangingPunct="1">
              <a:defRPr lang="en-US" sz="8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11E5896-917A-4035-A860-408E1EC3CD51}" type="slidenum">
              <a:rPr lang="en-US">
                <a:latin typeface="Arial" pitchFamily="34" charset="0"/>
                <a:cs typeface="Arial" pitchFamily="34" charset="0"/>
              </a:rPr>
              <a:pPr/>
              <a:t>‹#›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406" y="8866372"/>
            <a:ext cx="599982" cy="291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8329429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12750" y="400050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41268" y="4080297"/>
            <a:ext cx="5961120" cy="448056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Header Placeholder 1"/>
          <p:cNvSpPr>
            <a:spLocks noGrp="1"/>
          </p:cNvSpPr>
          <p:nvPr>
            <p:ph type="hdr" sz="quarter"/>
          </p:nvPr>
        </p:nvSpPr>
        <p:spPr>
          <a:xfrm>
            <a:off x="2227340" y="8863084"/>
            <a:ext cx="2664646" cy="137851"/>
          </a:xfrm>
          <a:prstGeom prst="rect">
            <a:avLst/>
          </a:prstGeom>
        </p:spPr>
        <p:txBody>
          <a:bodyPr vert="horz" wrap="square" lIns="0" tIns="0" rIns="0" bIns="0" rtlCol="0" anchor="t" anchorCtr="0"/>
          <a:lstStyle>
            <a:lvl1pPr algn="l">
              <a:defRPr sz="800" i="0"/>
            </a:lvl1pPr>
          </a:lstStyle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Date Placeholder 2"/>
          <p:cNvSpPr>
            <a:spLocks noGrp="1"/>
          </p:cNvSpPr>
          <p:nvPr>
            <p:ph type="dt" idx="1"/>
          </p:nvPr>
        </p:nvSpPr>
        <p:spPr>
          <a:xfrm>
            <a:off x="1206035" y="8856576"/>
            <a:ext cx="880135" cy="146304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800" i="0"/>
            </a:lvl1pPr>
          </a:lstStyle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48231" y="8857103"/>
            <a:ext cx="554100" cy="105317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marL="0" algn="l" defTabSz="914400" rtl="0" eaLnBrk="1" latinLnBrk="0" hangingPunct="1">
              <a:defRPr lang="en-US" sz="80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‹#›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Straight Connector 28"/>
          <p:cNvCxnSpPr/>
          <p:nvPr/>
        </p:nvCxnSpPr>
        <p:spPr>
          <a:xfrm>
            <a:off x="455585" y="8795705"/>
            <a:ext cx="5943600" cy="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406" y="8866372"/>
            <a:ext cx="599982" cy="291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0748310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114300" indent="-114300" algn="l" defTabSz="914400" rtl="0" eaLnBrk="1" latinLnBrk="0" hangingPunct="1">
      <a:spcBef>
        <a:spcPts val="800"/>
      </a:spcBef>
      <a:buFont typeface="Arial" pitchFamily="34" charset="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285750" indent="-112713" algn="l" defTabSz="914400" rtl="0" eaLnBrk="1" latinLnBrk="0" hangingPunct="1">
      <a:spcBef>
        <a:spcPts val="200"/>
      </a:spcBef>
      <a:buFont typeface="Arial" pitchFamily="34" charset="0"/>
      <a:buChar char="•"/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403225" indent="-117475" algn="l" defTabSz="914400" rtl="0" eaLnBrk="1" latinLnBrk="0" hangingPunct="1">
      <a:spcBef>
        <a:spcPts val="200"/>
      </a:spcBef>
      <a:buFont typeface="Arial" pitchFamily="34" charset="0"/>
      <a:buChar char="•"/>
      <a:defRPr sz="105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569913" indent="-112713" algn="l" defTabSz="914400" rtl="0" eaLnBrk="1" latinLnBrk="0" hangingPunct="1">
      <a:spcBef>
        <a:spcPts val="200"/>
      </a:spcBef>
      <a:buFont typeface="Arial" pitchFamily="34" charset="0"/>
      <a:buChar char="•"/>
      <a:defRPr sz="105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457200" indent="114300" algn="l" defTabSz="914400" rtl="0" eaLnBrk="1" latinLnBrk="0" hangingPunct="1">
      <a:buFont typeface="Arial" pitchFamily="34" charset="0"/>
      <a:buChar char="•"/>
      <a:defRPr sz="1050" kern="1200">
        <a:solidFill>
          <a:schemeClr val="tx1"/>
        </a:solidFill>
        <a:latin typeface="+mn-lt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0315EE-30BA-47E9-B2CC-BF7948A7C24D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717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0315EE-30BA-47E9-B2CC-BF7948A7C24D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0DE47B-3BAC-D247-9669-41A87D4BE61D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55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0DE47B-3BAC-D247-9669-41A87D4BE61D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203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0315EE-30BA-47E9-B2CC-BF7948A7C24D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algn="l"/>
            <a:fld id="{CA0BC592-22F3-0F48-9273-AE448AD02100}" type="datetime1">
              <a:rPr lang="en-US" smtClean="0">
                <a:latin typeface="Arial" pitchFamily="34" charset="0"/>
                <a:cs typeface="Arial" pitchFamily="34" charset="0"/>
              </a:rPr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15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239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algn="l"/>
            <a:fld id="{CA0BC592-22F3-0F48-9273-AE448AD02100}" type="datetime1">
              <a:rPr lang="en-US" smtClean="0">
                <a:latin typeface="Arial" pitchFamily="34" charset="0"/>
                <a:cs typeface="Arial" pitchFamily="34" charset="0"/>
              </a:rPr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16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6879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algn="l"/>
            <a:fld id="{CA0BC592-22F3-0F48-9273-AE448AD02100}" type="datetime1">
              <a:rPr lang="en-US" smtClean="0">
                <a:latin typeface="Arial" pitchFamily="34" charset="0"/>
                <a:cs typeface="Arial" pitchFamily="34" charset="0"/>
              </a:rPr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17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7572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algn="l"/>
            <a:fld id="{CA0BC592-22F3-0F48-9273-AE448AD02100}" type="datetime1">
              <a:rPr lang="en-US" smtClean="0">
                <a:latin typeface="Arial" pitchFamily="34" charset="0"/>
                <a:cs typeface="Arial" pitchFamily="34" charset="0"/>
              </a:rPr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18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1924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algn="l"/>
            <a:fld id="{CA0BC592-22F3-0F48-9273-AE448AD02100}" type="datetime1">
              <a:rPr lang="en-US" smtClean="0">
                <a:latin typeface="Arial" pitchFamily="34" charset="0"/>
                <a:cs typeface="Arial" pitchFamily="34" charset="0"/>
              </a:rPr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4097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302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AE21AF-2611-4B3A-8D51-1339B1E50638}" type="slidenum">
              <a:rPr lang="en-US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1188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39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136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51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6765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52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6765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54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435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[ADD PRESENTATION TITLE: INSERT TAB &gt; HEADER &amp; FOOTER &gt; NOTES AND HANDOUTS]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5A4AE-AB74-4BDA-B84A-019528CC2B4D}" type="datetimeFigureOut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2/26/19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E5896-917A-4035-A860-408E1EC3CD5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0597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[ADD PRESENTATION TITLE: INSERT TAB &gt; HEADER &amp; FOOTER &gt; NOTES AND HANDOUTS]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5A4AE-AB74-4BDA-B84A-019528CC2B4D}" type="datetimeFigureOut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2/26/19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E5896-917A-4035-A860-408E1EC3CD5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9777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[ADD PRESENTATION TITLE: INSERT TAB &gt; HEADER &amp; FOOTER &gt; NOTES AND HANDOUTS]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5A4AE-AB74-4BDA-B84A-019528CC2B4D}" type="datetimeFigureOut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2/26/19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E5896-917A-4035-A860-408E1EC3CD5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931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[ADD PRESENTATION TITLE: INSERT TAB &gt; HEADER &amp; FOOTER &gt; NOTES AND HANDOUTS]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5A4AE-AB74-4BDA-B84A-019528CC2B4D}" type="datetimeFigureOut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2/26/19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E5896-917A-4035-A860-408E1EC3CD5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9902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[ADD PRESENTATION TITLE: INSERT TAB &gt; HEADER &amp; FOOTER &gt; NOTES AND HANDOUTS]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5A4AE-AB74-4BDA-B84A-019528CC2B4D}" type="datetimeFigureOut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2/26/19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E5896-917A-4035-A860-408E1EC3CD5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51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lnSpc>
                <a:spcPct val="95000"/>
              </a:lnSpc>
            </a:pPr>
            <a:r>
              <a:rPr lang="en-US">
                <a:latin typeface="Arial" pitchFamily="34" charset="0"/>
                <a:cs typeface="Arial" pitchFamily="34" charset="0"/>
              </a:rPr>
              <a:t>[ADD PRESENTATION TITLE: INSERT TAB &gt; HEADER &amp; FOOTER &gt; NOTES AND HANDOUTS]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 algn="l"/>
            <a:fld id="{9535A4AE-AB74-4BDA-B84A-019528CC2B4D}" type="datetimeFigureOut">
              <a:rPr lang="en-US" smtClean="0">
                <a:latin typeface="Arial" pitchFamily="34" charset="0"/>
                <a:cs typeface="Arial" pitchFamily="34" charset="0"/>
              </a:rPr>
              <a:pPr algn="l"/>
              <a:t>2/26/19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E5896-917A-4035-A860-408E1EC3CD51}" type="slidenum">
              <a:rPr lang="en-US" smtClean="0">
                <a:latin typeface="Arial" pitchFamily="34" charset="0"/>
                <a:cs typeface="Arial" pitchFamily="34" charset="0"/>
              </a:rPr>
              <a:pPr/>
              <a:t>66</a:t>
            </a:fld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679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jpeg"/><Relationship Id="rId5" Type="http://schemas.openxmlformats.org/officeDocument/2006/relationships/image" Target="../media/image8.emf"/><Relationship Id="rId4" Type="http://schemas.openxmlformats.org/officeDocument/2006/relationships/image" Target="../media/image12.jpe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8.emf"/><Relationship Id="rId5" Type="http://schemas.openxmlformats.org/officeDocument/2006/relationships/image" Target="../media/image11.jpeg"/><Relationship Id="rId4" Type="http://schemas.openxmlformats.org/officeDocument/2006/relationships/image" Target="../media/image13.jpe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emf"/><Relationship Id="rId5" Type="http://schemas.openxmlformats.org/officeDocument/2006/relationships/image" Target="../media/image11.jpeg"/><Relationship Id="rId4" Type="http://schemas.openxmlformats.org/officeDocument/2006/relationships/image" Target="../media/image13.jpeg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8.emf"/><Relationship Id="rId5" Type="http://schemas.openxmlformats.org/officeDocument/2006/relationships/image" Target="../media/image11.jpeg"/><Relationship Id="rId4" Type="http://schemas.openxmlformats.org/officeDocument/2006/relationships/image" Target="../media/image13.jpeg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5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5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5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8.emf"/><Relationship Id="rId5" Type="http://schemas.openxmlformats.org/officeDocument/2006/relationships/image" Target="../media/image11.jpeg"/><Relationship Id="rId4" Type="http://schemas.openxmlformats.org/officeDocument/2006/relationships/image" Target="../media/image13.jpeg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6.xml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6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6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6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13.jpeg"/><Relationship Id="rId5" Type="http://schemas.openxmlformats.org/officeDocument/2006/relationships/image" Target="../media/image8.emf"/><Relationship Id="rId4" Type="http://schemas.openxmlformats.org/officeDocument/2006/relationships/image" Target="../media/image12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grpSp>
        <p:nvGrpSpPr>
          <p:cNvPr id="7" name="Group 6"/>
          <p:cNvGrpSpPr/>
          <p:nvPr userDrawn="1"/>
        </p:nvGrpSpPr>
        <p:grpSpPr>
          <a:xfrm>
            <a:off x="1850951" y="556568"/>
            <a:ext cx="1487211" cy="664438"/>
            <a:chOff x="2749439" y="752601"/>
            <a:chExt cx="1487211" cy="885917"/>
          </a:xfrm>
        </p:grpSpPr>
        <p:sp>
          <p:nvSpPr>
            <p:cNvPr id="9" name="Rectangle 8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TextBox 9"/>
            <p:cNvSpPr txBox="1"/>
            <p:nvPr userDrawn="1"/>
          </p:nvSpPr>
          <p:spPr bwMode="auto">
            <a:xfrm>
              <a:off x="2785238" y="912373"/>
              <a:ext cx="1451412" cy="66479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1800" dirty="0">
                  <a:solidFill>
                    <a:schemeClr val="bg2"/>
                  </a:solidFill>
                  <a:latin typeface="+mj-lt"/>
                </a:rPr>
                <a:t>Partner </a:t>
              </a:r>
              <a:br>
                <a:rPr lang="en-US" sz="1800" dirty="0">
                  <a:solidFill>
                    <a:schemeClr val="bg2"/>
                  </a:solidFill>
                  <a:latin typeface="+mj-lt"/>
                </a:rPr>
              </a:br>
              <a:r>
                <a:rPr lang="en-US" sz="1800" dirty="0">
                  <a:solidFill>
                    <a:schemeClr val="bg2"/>
                  </a:solidFill>
                  <a:latin typeface="+mj-lt"/>
                </a:rPr>
                <a:t>Logo</a:t>
              </a:r>
            </a:p>
          </p:txBody>
        </p:sp>
      </p:grpSp>
      <p:cxnSp>
        <p:nvCxnSpPr>
          <p:cNvPr id="11" name="Straight Connector 10"/>
          <p:cNvCxnSpPr/>
          <p:nvPr userDrawn="1"/>
        </p:nvCxnSpPr>
        <p:spPr>
          <a:xfrm>
            <a:off x="1570939" y="443266"/>
            <a:ext cx="0" cy="89154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04107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White 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7310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6931" y="3254715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tx2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9547" y="2118796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5639" y="2558194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1570939" y="443266"/>
            <a:ext cx="0" cy="89154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/>
          <p:cNvGrpSpPr/>
          <p:nvPr userDrawn="1"/>
        </p:nvGrpSpPr>
        <p:grpSpPr>
          <a:xfrm>
            <a:off x="1850951" y="556568"/>
            <a:ext cx="1487211" cy="664438"/>
            <a:chOff x="2749439" y="752601"/>
            <a:chExt cx="1487211" cy="885917"/>
          </a:xfrm>
        </p:grpSpPr>
        <p:sp>
          <p:nvSpPr>
            <p:cNvPr id="5" name="Rectangle 4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" name="TextBox 5"/>
            <p:cNvSpPr txBox="1"/>
            <p:nvPr userDrawn="1"/>
          </p:nvSpPr>
          <p:spPr bwMode="auto">
            <a:xfrm>
              <a:off x="2785238" y="912373"/>
              <a:ext cx="1451412" cy="66479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1800" dirty="0">
                  <a:solidFill>
                    <a:schemeClr val="tx2"/>
                  </a:solidFill>
                  <a:latin typeface="+mj-lt"/>
                </a:rPr>
                <a:t>Partner </a:t>
              </a:r>
              <a:br>
                <a:rPr lang="en-US" sz="1800" dirty="0">
                  <a:solidFill>
                    <a:schemeClr val="tx2"/>
                  </a:solidFill>
                  <a:latin typeface="+mj-lt"/>
                </a:rPr>
              </a:br>
              <a:r>
                <a:rPr lang="en-US" sz="1800" dirty="0">
                  <a:solidFill>
                    <a:schemeClr val="tx2"/>
                  </a:solidFill>
                  <a:latin typeface="+mj-lt"/>
                </a:rPr>
                <a:t>Logo</a:t>
              </a:r>
            </a:p>
          </p:txBody>
        </p:sp>
      </p:grpSp>
      <p:pic>
        <p:nvPicPr>
          <p:cNvPr id="12" name="Picture 11" descr="UCSF_sig_navy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71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412957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rnal Co-branding 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7" name="TextBox 6"/>
          <p:cNvSpPr txBox="1"/>
          <p:nvPr userDrawn="1"/>
        </p:nvSpPr>
        <p:spPr bwMode="auto">
          <a:xfrm>
            <a:off x="5478435" y="567458"/>
            <a:ext cx="1295392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UCSF Helen Diller Family</a:t>
            </a:r>
          </a:p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Comprehensive </a:t>
            </a:r>
            <a:br>
              <a:rPr lang="en-US" sz="800" dirty="0">
                <a:solidFill>
                  <a:schemeClr val="bg1"/>
                </a:solidFill>
                <a:latin typeface="+mj-lt"/>
              </a:rPr>
            </a:br>
            <a:r>
              <a:rPr lang="en-US" sz="800" dirty="0">
                <a:solidFill>
                  <a:schemeClr val="bg1"/>
                </a:solidFill>
                <a:latin typeface="+mj-lt"/>
              </a:rPr>
              <a:t>Cancer Center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6763522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 userDrawn="1"/>
        </p:nvSpPr>
        <p:spPr bwMode="auto">
          <a:xfrm>
            <a:off x="6901816" y="567458"/>
            <a:ext cx="755433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UCSF School</a:t>
            </a:r>
            <a:br>
              <a:rPr lang="en-US" sz="800" dirty="0">
                <a:solidFill>
                  <a:schemeClr val="bg1"/>
                </a:solidFill>
                <a:latin typeface="+mj-lt"/>
              </a:rPr>
            </a:br>
            <a:r>
              <a:rPr lang="en-US" sz="800" dirty="0">
                <a:solidFill>
                  <a:schemeClr val="bg1"/>
                </a:solidFill>
                <a:latin typeface="+mj-lt"/>
              </a:rPr>
              <a:t>of Medicine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7657249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 bwMode="auto">
          <a:xfrm>
            <a:off x="7802881" y="567458"/>
            <a:ext cx="975995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AIDS Research</a:t>
            </a:r>
            <a:r>
              <a:rPr lang="en-US" sz="800" baseline="0" dirty="0">
                <a:solidFill>
                  <a:schemeClr val="bg1"/>
                </a:solidFill>
                <a:latin typeface="+mj-lt"/>
              </a:rPr>
              <a:t> Institute at UCSF</a:t>
            </a:r>
            <a:endParaRPr lang="en-US" sz="8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4" name="Picture 13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883332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3" name="Picture 12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848900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rnal Cobranding with Image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 userDrawn="1"/>
        </p:nvSpPr>
        <p:spPr bwMode="auto">
          <a:xfrm>
            <a:off x="3274334" y="567458"/>
            <a:ext cx="1295392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UCSF Helen Diller Family</a:t>
            </a:r>
          </a:p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Comprehensive </a:t>
            </a:r>
            <a:br>
              <a:rPr lang="en-US" sz="800" dirty="0">
                <a:solidFill>
                  <a:schemeClr val="bg1"/>
                </a:solidFill>
                <a:latin typeface="+mj-lt"/>
              </a:rPr>
            </a:br>
            <a:r>
              <a:rPr lang="en-US" sz="800" dirty="0">
                <a:solidFill>
                  <a:schemeClr val="bg1"/>
                </a:solidFill>
                <a:latin typeface="+mj-lt"/>
              </a:rPr>
              <a:t>Cancer Center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4559421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 bwMode="auto">
          <a:xfrm>
            <a:off x="4697715" y="567458"/>
            <a:ext cx="755433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UCSF School</a:t>
            </a:r>
            <a:br>
              <a:rPr lang="en-US" sz="800" dirty="0">
                <a:solidFill>
                  <a:schemeClr val="bg1"/>
                </a:solidFill>
                <a:latin typeface="+mj-lt"/>
              </a:rPr>
            </a:br>
            <a:r>
              <a:rPr lang="en-US" sz="800" dirty="0">
                <a:solidFill>
                  <a:schemeClr val="bg1"/>
                </a:solidFill>
                <a:latin typeface="+mj-lt"/>
              </a:rPr>
              <a:t>of Medicine</a:t>
            </a:r>
          </a:p>
        </p:txBody>
      </p:sp>
      <p:cxnSp>
        <p:nvCxnSpPr>
          <p:cNvPr id="13" name="Straight Connector 12"/>
          <p:cNvCxnSpPr/>
          <p:nvPr userDrawn="1"/>
        </p:nvCxnSpPr>
        <p:spPr>
          <a:xfrm>
            <a:off x="5453148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 userDrawn="1"/>
        </p:nvSpPr>
        <p:spPr bwMode="auto">
          <a:xfrm>
            <a:off x="5598780" y="567458"/>
            <a:ext cx="975995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+mj-lt"/>
              </a:rPr>
              <a:t>AIDS Research</a:t>
            </a:r>
            <a:r>
              <a:rPr lang="en-US" sz="800" baseline="0" dirty="0">
                <a:solidFill>
                  <a:schemeClr val="bg1"/>
                </a:solidFill>
                <a:latin typeface="+mj-lt"/>
              </a:rPr>
              <a:t> Institute at UCSF</a:t>
            </a:r>
            <a:endParaRPr lang="en-US" sz="8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Picture 15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41135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with Image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grpSp>
        <p:nvGrpSpPr>
          <p:cNvPr id="15" name="Group 14"/>
          <p:cNvGrpSpPr/>
          <p:nvPr userDrawn="1"/>
        </p:nvGrpSpPr>
        <p:grpSpPr>
          <a:xfrm>
            <a:off x="1839261" y="556568"/>
            <a:ext cx="1487211" cy="505926"/>
            <a:chOff x="2749439" y="752601"/>
            <a:chExt cx="1487211" cy="885917"/>
          </a:xfrm>
        </p:grpSpPr>
        <p:sp>
          <p:nvSpPr>
            <p:cNvPr id="16" name="Rectangle 15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7" name="TextBox 16"/>
            <p:cNvSpPr txBox="1"/>
            <p:nvPr userDrawn="1"/>
          </p:nvSpPr>
          <p:spPr bwMode="auto">
            <a:xfrm>
              <a:off x="2785238" y="886124"/>
              <a:ext cx="1451412" cy="679065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dirty="0">
                  <a:solidFill>
                    <a:schemeClr val="bg2"/>
                  </a:solidFill>
                  <a:latin typeface="+mj-lt"/>
                </a:rPr>
                <a:t>Partner </a:t>
              </a:r>
              <a:br>
                <a:rPr lang="en-US" sz="1400" dirty="0">
                  <a:solidFill>
                    <a:schemeClr val="bg2"/>
                  </a:solidFill>
                  <a:latin typeface="+mj-lt"/>
                </a:rPr>
              </a:br>
              <a:r>
                <a:rPr lang="en-US" sz="1400" dirty="0">
                  <a:solidFill>
                    <a:schemeClr val="bg2"/>
                  </a:solidFill>
                  <a:latin typeface="+mj-lt"/>
                </a:rPr>
                <a:t>Logo</a:t>
              </a:r>
            </a:p>
          </p:txBody>
        </p:sp>
      </p:grpSp>
      <p:cxnSp>
        <p:nvCxnSpPr>
          <p:cNvPr id="20" name="Straight Connector 19"/>
          <p:cNvCxnSpPr/>
          <p:nvPr userDrawn="1"/>
        </p:nvCxnSpPr>
        <p:spPr>
          <a:xfrm>
            <a:off x="1575576" y="443266"/>
            <a:ext cx="0" cy="72009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 userDrawn="1"/>
        </p:nvCxnSpPr>
        <p:spPr>
          <a:xfrm>
            <a:off x="1575576" y="443266"/>
            <a:ext cx="0" cy="72009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83928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1" name="Picture 10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767276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0" name="Picture 9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416542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65991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 bwMode="ltGray"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803932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Straight Connector 24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679967005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3682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469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525" y="1135339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1999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525" y="1478869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5387" y="1135288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316033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2767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5285" y="1181501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224" y="760463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0263" y="1177053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1338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5061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994352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318694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9827374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4395890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4"/>
            <a:ext cx="4924272" cy="186380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814910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80B8C-FFE4-4455-B563-C049226E02AF}" type="datetimeFigureOut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9EB45-17BF-4B4B-984D-BD9B517562D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Rectangle 16"/>
          <p:cNvSpPr/>
          <p:nvPr userDrawn="1"/>
        </p:nvSpPr>
        <p:spPr>
          <a:xfrm>
            <a:off x="0" y="0"/>
            <a:ext cx="9144000" cy="857250"/>
          </a:xfrm>
          <a:prstGeom prst="rect">
            <a:avLst/>
          </a:prstGeom>
          <a:gradFill flip="none" rotWithShape="1">
            <a:gsLst>
              <a:gs pos="0">
                <a:srgbClr val="6D0000"/>
              </a:gs>
              <a:gs pos="100000">
                <a:srgbClr val="B90022"/>
              </a:gs>
            </a:gsLst>
            <a:lin ang="54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59602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857250"/>
          </a:xfrm>
          <a:prstGeom prst="rect">
            <a:avLst/>
          </a:prstGeom>
          <a:gradFill flip="none" rotWithShape="1">
            <a:gsLst>
              <a:gs pos="0">
                <a:srgbClr val="6D0000"/>
              </a:gs>
              <a:gs pos="100000">
                <a:srgbClr val="B90022"/>
              </a:gs>
            </a:gsLst>
            <a:lin ang="54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80B8C-FFE4-4455-B563-C049226E02AF}" type="datetimeFigureOut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9EB45-17BF-4B4B-984D-BD9B517562D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4253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60" y="323267"/>
            <a:ext cx="1034248" cy="672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343672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2" name="Picture 11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442277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03828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3139430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854786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87831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Straight Connector 24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183712049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Poster number here</a:t>
            </a:r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Putting title here</a:t>
            </a:r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440656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0101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33856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874200225"/>
      </p:ext>
    </p:extLst>
  </p:cSld>
  <p:clrMapOvr>
    <a:masterClrMapping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1999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481328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1133856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499142"/>
      </p:ext>
    </p:extLst>
  </p:cSld>
  <p:clrMapOvr>
    <a:masterClrMapping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5023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60463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784965"/>
      </p:ext>
    </p:extLst>
  </p:cSld>
  <p:clrMapOvr>
    <a:masterClrMapping/>
  </p:clrMapOvr>
  <p:transition>
    <p:fad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3226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313512"/>
      </p:ext>
    </p:extLst>
  </p:cSld>
  <p:clrMapOvr>
    <a:masterClrMapping/>
  </p:clrMapOvr>
  <p:transition>
    <p:fad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04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574396"/>
      </p:ext>
    </p:extLst>
  </p:cSld>
  <p:clrMapOvr>
    <a:masterClrMapping/>
  </p:clrMapOvr>
  <p:transition>
    <p:fad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486719"/>
      </p:ext>
    </p:extLst>
  </p:cSld>
  <p:clrMapOvr>
    <a:masterClrMapping/>
  </p:clrMapOvr>
  <p:transition>
    <p:fad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930700"/>
      </p:ext>
    </p:extLst>
  </p:cSld>
  <p:clrMapOvr>
    <a:masterClrMapping/>
  </p:clrMapOvr>
  <p:transition>
    <p:fad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837948"/>
      </p:ext>
    </p:extLst>
  </p:cSld>
  <p:clrMapOvr>
    <a:masterClrMapping/>
  </p:clrMapOvr>
  <p:transition>
    <p:fad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304555"/>
      </p:ext>
    </p:extLst>
  </p:cSld>
  <p:clrMapOvr>
    <a:masterClrMapping/>
  </p:clrMapOvr>
  <p:transition>
    <p:fad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9499378"/>
      </p:ext>
    </p:extLst>
  </p:cSld>
  <p:clrMapOvr>
    <a:masterClrMapping/>
  </p:clrMapOvr>
  <p:transition>
    <p:fad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5"/>
            <a:ext cx="4924272" cy="188471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8640659"/>
      </p:ext>
    </p:extLst>
  </p:cSld>
  <p:clrMapOvr>
    <a:masterClrMapping/>
  </p:clrMapOvr>
  <p:transition>
    <p:fad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0" name="Picture 9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291022"/>
      </p:ext>
    </p:extLst>
  </p:cSld>
  <p:clrMapOvr>
    <a:masterClrMapping/>
  </p:clrMapOvr>
  <p:transition>
    <p:fad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60" y="546707"/>
            <a:ext cx="1034248" cy="672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7340"/>
      </p:ext>
    </p:extLst>
  </p:cSld>
  <p:clrMapOvr>
    <a:masterClrMapping/>
  </p:clrMapOvr>
  <p:transition>
    <p:fad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0933220"/>
      </p:ext>
    </p:extLst>
  </p:cSld>
  <p:clrMapOvr>
    <a:masterClrMapping/>
  </p:clrMapOvr>
  <p:transition>
    <p:fad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3290958"/>
      </p:ext>
    </p:extLst>
  </p:cSld>
  <p:clrMapOvr>
    <a:masterClrMapping/>
  </p:clrMapOvr>
  <p:transition>
    <p:fad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6096667"/>
      </p:ext>
    </p:extLst>
  </p:cSld>
  <p:clrMapOvr>
    <a:masterClrMapping/>
  </p:clrMapOvr>
  <p:transition>
    <p:fad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lvl="0"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754808"/>
      </p:ext>
    </p:extLst>
  </p:cSld>
  <p:clrMapOvr>
    <a:masterClrMapping/>
  </p:clrMapOvr>
  <p:transition>
    <p:fad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1" name="Rectangle 10"/>
          <p:cNvSpPr/>
          <p:nvPr userDrawn="1"/>
        </p:nvSpPr>
        <p:spPr bwMode="invGray">
          <a:xfrm>
            <a:off x="0" y="4687560"/>
            <a:ext cx="9144000" cy="455940"/>
          </a:xfrm>
          <a:prstGeom prst="rect">
            <a:avLst/>
          </a:prstGeom>
          <a:solidFill>
            <a:schemeClr val="tx1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0107226"/>
      </p:ext>
    </p:extLst>
  </p:cSld>
  <p:clrMapOvr>
    <a:masterClrMapping/>
  </p:clrMapOvr>
  <p:transition>
    <p:fad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115816"/>
      </p:ext>
    </p:extLst>
  </p:cSld>
  <p:clrMapOvr>
    <a:masterClrMapping/>
  </p:clrMapOvr>
  <p:transition>
    <p:fad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541951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29768" y="1355814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668224"/>
      </p:ext>
    </p:extLst>
  </p:cSld>
  <p:clrMapOvr>
    <a:masterClrMapping/>
  </p:clrMapOvr>
  <p:transition>
    <p:fad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541951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703286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1355814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41456"/>
      </p:ext>
    </p:extLst>
  </p:cSld>
  <p:clrMapOvr>
    <a:masterClrMapping/>
  </p:clrMapOvr>
  <p:transition>
    <p:fad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541998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401534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982421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401534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981660"/>
      </p:ext>
    </p:extLst>
  </p:cSld>
  <p:clrMapOvr>
    <a:masterClrMapping/>
  </p:clrMapOvr>
  <p:transition>
    <p:fade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04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814791"/>
      </p:ext>
    </p:extLst>
  </p:cSld>
  <p:clrMapOvr>
    <a:masterClrMapping/>
  </p:clrMapOvr>
  <p:transition>
    <p:fade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840554"/>
      </p:ext>
    </p:extLst>
  </p:cSld>
  <p:clrMapOvr>
    <a:masterClrMapping/>
  </p:clrMapOvr>
  <p:transition>
    <p:fade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892532"/>
      </p:ext>
    </p:extLst>
  </p:cSld>
  <p:clrMapOvr>
    <a:masterClrMapping/>
  </p:clrMapOvr>
  <p:transition>
    <p:fade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84237"/>
      </p:ext>
    </p:extLst>
  </p:cSld>
  <p:clrMapOvr>
    <a:masterClrMapping/>
  </p:clrMapOvr>
  <p:transition>
    <p:fade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601676"/>
      </p:ext>
    </p:extLst>
  </p:cSld>
  <p:clrMapOvr>
    <a:masterClrMapping/>
  </p:clrMapOvr>
  <p:transition>
    <p:fade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984396"/>
      </p:ext>
    </p:extLst>
  </p:cSld>
  <p:clrMapOvr>
    <a:masterClrMapping/>
  </p:clrMapOvr>
  <p:transition>
    <p:fade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5"/>
            <a:ext cx="4924272" cy="188471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0605510"/>
      </p:ext>
    </p:extLst>
  </p:cSld>
  <p:clrMapOvr>
    <a:masterClrMapping/>
  </p:clrMapOvr>
  <p:transition>
    <p:fade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60" y="323267"/>
            <a:ext cx="1034248" cy="672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45985"/>
      </p:ext>
    </p:extLst>
  </p:cSld>
  <p:clrMapOvr>
    <a:masterClrMapping/>
  </p:clrMapOvr>
  <p:transition>
    <p:fade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2" name="Picture 11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76812"/>
      </p:ext>
    </p:extLst>
  </p:cSld>
  <p:clrMapOvr>
    <a:masterClrMapping/>
  </p:clrMapOvr>
  <p:transition>
    <p:fade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448761"/>
      </p:ext>
    </p:extLst>
  </p:cSld>
  <p:clrMapOvr>
    <a:masterClrMapping/>
  </p:clrMapOvr>
  <p:transition>
    <p:fade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6230428"/>
      </p:ext>
    </p:extLst>
  </p:cSld>
  <p:clrMapOvr>
    <a:masterClrMapping/>
  </p:clrMapOvr>
  <p:transition>
    <p:fade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4171129"/>
      </p:ext>
    </p:extLst>
  </p:cSld>
  <p:clrMapOvr>
    <a:masterClrMapping/>
  </p:clrMapOvr>
  <p:transition>
    <p:fade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3843938"/>
      </p:ext>
    </p:extLst>
  </p:cSld>
  <p:clrMapOvr>
    <a:masterClrMapping/>
  </p:clrMapOvr>
  <p:transition>
    <p:fade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Straight Connector 24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634342131"/>
      </p:ext>
    </p:extLst>
  </p:cSld>
  <p:clrMapOvr>
    <a:masterClrMapping/>
  </p:clrMapOvr>
  <p:transition>
    <p:fade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srgbClr val="FFFFFF"/>
                </a:solidFill>
              </a:rPr>
              <a:t>Poster number here</a:t>
            </a:r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srgbClr val="FFFFFF"/>
                </a:solidFill>
              </a:rPr>
              <a:t>Putting title here</a:t>
            </a:r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198950"/>
      </p:ext>
    </p:extLst>
  </p:cSld>
  <p:clrMapOvr>
    <a:masterClrMapping/>
  </p:clrMapOvr>
  <p:transition>
    <p:fade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0101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33856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607295509"/>
      </p:ext>
    </p:extLst>
  </p:cSld>
  <p:clrMapOvr>
    <a:masterClrMapping/>
  </p:clrMapOvr>
  <p:transition>
    <p:fade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1999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481328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1133856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565566"/>
      </p:ext>
    </p:extLst>
  </p:cSld>
  <p:clrMapOvr>
    <a:masterClrMapping/>
  </p:clrMapOvr>
  <p:transition>
    <p:fade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5023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60463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989242"/>
      </p:ext>
    </p:extLst>
  </p:cSld>
  <p:clrMapOvr>
    <a:masterClrMapping/>
  </p:clrMapOvr>
  <p:transition>
    <p:fade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3226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171844"/>
      </p:ext>
    </p:extLst>
  </p:cSld>
  <p:clrMapOvr>
    <a:masterClrMapping/>
  </p:clrMapOvr>
  <p:transition>
    <p:fade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04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186310"/>
      </p:ext>
    </p:extLst>
  </p:cSld>
  <p:clrMapOvr>
    <a:masterClrMapping/>
  </p:clrMapOvr>
  <p:transition>
    <p:fade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20307"/>
      </p:ext>
    </p:extLst>
  </p:cSld>
  <p:clrMapOvr>
    <a:masterClrMapping/>
  </p:clrMapOvr>
  <p:transition>
    <p:fade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605683"/>
      </p:ext>
    </p:extLst>
  </p:cSld>
  <p:clrMapOvr>
    <a:masterClrMapping/>
  </p:clrMapOvr>
  <p:transition>
    <p:fade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893770"/>
      </p:ext>
    </p:extLst>
  </p:cSld>
  <p:clrMapOvr>
    <a:masterClrMapping/>
  </p:clrMapOvr>
  <p:transition>
    <p:fade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3917296"/>
      </p:ext>
    </p:extLst>
  </p:cSld>
  <p:clrMapOvr>
    <a:masterClrMapping/>
  </p:clrMapOvr>
  <p:transition>
    <p:fade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8220620"/>
      </p:ext>
    </p:extLst>
  </p:cSld>
  <p:clrMapOvr>
    <a:masterClrMapping/>
  </p:clrMapOvr>
  <p:transition>
    <p:fade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5"/>
            <a:ext cx="4924272" cy="188471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2101757"/>
      </p:ext>
    </p:extLst>
  </p:cSld>
  <p:clrMapOvr>
    <a:masterClrMapping/>
  </p:clrMapOvr>
  <p:transition>
    <p:fade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0942"/>
          </a:xfrm>
          <a:solidFill>
            <a:schemeClr val="accent5"/>
          </a:solidFill>
          <a:ln>
            <a:noFill/>
          </a:ln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lang="en-US" sz="4000" kern="1200" dirty="0">
                <a:solidFill>
                  <a:schemeClr val="tx1"/>
                </a:solidFill>
                <a:effectLst>
                  <a:outerShdw blurRad="50800" dist="38100" dir="2700000" algn="tl" rotWithShape="0">
                    <a:schemeClr val="bg1">
                      <a:lumMod val="50000"/>
                      <a:alpha val="43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>
          <a:xfrm>
            <a:off x="1174176" y="4801791"/>
            <a:ext cx="2605736" cy="2738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How to Detect HP Agents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8239944" y="4800600"/>
            <a:ext cx="914400" cy="273844"/>
          </a:xfrm>
        </p:spPr>
        <p:txBody>
          <a:bodyPr/>
          <a:lstStyle>
            <a:lvl1pPr>
              <a:defRPr sz="1200" smtClean="0"/>
            </a:lvl1pPr>
          </a:lstStyle>
          <a:p>
            <a:pPr>
              <a:defRPr/>
            </a:pPr>
            <a:fld id="{228355A1-AC64-4182-89D2-7412B1F3372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>
          <a:xfrm>
            <a:off x="3155376" y="4800600"/>
            <a:ext cx="5084568" cy="273844"/>
          </a:xfrm>
        </p:spPr>
        <p:txBody>
          <a:bodyPr/>
          <a:lstStyle>
            <a:lvl1pPr>
              <a:defRPr sz="1400" dirty="0"/>
            </a:lvl1pPr>
          </a:lstStyle>
          <a:p>
            <a:pPr>
              <a:defRPr/>
            </a:pPr>
            <a:r>
              <a:rPr lang="en-US"/>
              <a:t>Prostate Cancer MRI</a:t>
            </a:r>
            <a:endParaRPr lang="en-US" dirty="0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55576" y="4801790"/>
            <a:ext cx="8388424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ucsf_sig_rev_OTL_9.eps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1762" y="4767263"/>
            <a:ext cx="927657" cy="333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3315124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60" y="323267"/>
            <a:ext cx="1034248" cy="672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48303"/>
      </p:ext>
    </p:extLst>
  </p:cSld>
  <p:clrMapOvr>
    <a:masterClrMapping/>
  </p:clrMapOvr>
  <p:transition>
    <p:fade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2" name="Picture 11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524903"/>
      </p:ext>
    </p:extLst>
  </p:cSld>
  <p:clrMapOvr>
    <a:masterClrMapping/>
  </p:clrMapOvr>
  <p:transition>
    <p:fade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1773603"/>
      </p:ext>
    </p:extLst>
  </p:cSld>
  <p:clrMapOvr>
    <a:masterClrMapping/>
  </p:clrMapOvr>
  <p:transition>
    <p:fade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7315979"/>
      </p:ext>
    </p:extLst>
  </p:cSld>
  <p:clrMapOvr>
    <a:masterClrMapping/>
  </p:clrMapOvr>
  <p:transition>
    <p:fade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4610442"/>
      </p:ext>
    </p:extLst>
  </p:cSld>
  <p:clrMapOvr>
    <a:masterClrMapping/>
  </p:clrMapOvr>
  <p:transition>
    <p:fade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9" name="Picture 41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786" y="544364"/>
            <a:ext cx="793533" cy="51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3598070"/>
      </p:ext>
    </p:extLst>
  </p:cSld>
  <p:clrMapOvr>
    <a:masterClrMapping/>
  </p:clrMapOvr>
  <p:transition>
    <p:fade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Straight Connector 24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818727148"/>
      </p:ext>
    </p:extLst>
  </p:cSld>
  <p:clrMapOvr>
    <a:masterClrMapping/>
  </p:clrMapOvr>
  <p:transition>
    <p:fade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srgbClr val="FFFFFF"/>
                </a:solidFill>
              </a:rPr>
              <a:t>Poster number here</a:t>
            </a:r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>
                <a:solidFill>
                  <a:srgbClr val="FFFFFF"/>
                </a:solidFill>
              </a:rPr>
              <a:t>Putting title here</a:t>
            </a:r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648725"/>
      </p:ext>
    </p:extLst>
  </p:cSld>
  <p:clrMapOvr>
    <a:masterClrMapping/>
  </p:clrMapOvr>
  <p:transition>
    <p:fade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0101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33856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404622705"/>
      </p:ext>
    </p:extLst>
  </p:cSld>
  <p:clrMapOvr>
    <a:masterClrMapping/>
  </p:clrMapOvr>
  <p:transition>
    <p:fade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1999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481328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1133856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710580"/>
      </p:ext>
    </p:extLst>
  </p:cSld>
  <p:clrMapOvr>
    <a:masterClrMapping/>
  </p:clrMapOvr>
  <p:transition>
    <p:fade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5023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60463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75114"/>
      </p:ext>
    </p:extLst>
  </p:cSld>
  <p:clrMapOvr>
    <a:masterClrMapping/>
  </p:clrMapOvr>
  <p:transition>
    <p:fade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3226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8912" y="1179576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1728" y="1179576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4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721726"/>
      </p:ext>
    </p:extLst>
  </p:cSld>
  <p:clrMapOvr>
    <a:masterClrMapping/>
  </p:clrMapOvr>
  <p:transition>
    <p:fade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040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056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33689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324492"/>
      </p:ext>
    </p:extLst>
  </p:cSld>
  <p:clrMapOvr>
    <a:masterClrMapping/>
  </p:clrMapOvr>
  <p:transition>
    <p:fade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79424"/>
      </p:ext>
    </p:extLst>
  </p:cSld>
  <p:clrMapOvr>
    <a:masterClrMapping/>
  </p:clrMapOvr>
  <p:transition>
    <p:fade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828208"/>
      </p:ext>
    </p:extLst>
  </p:cSld>
  <p:clrMapOvr>
    <a:masterClrMapping/>
  </p:clrMapOvr>
  <p:transition>
    <p:fade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173007"/>
      </p:ext>
    </p:extLst>
  </p:cSld>
  <p:clrMapOvr>
    <a:masterClrMapping/>
  </p:clrMapOvr>
  <p:transition>
    <p:fade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1460383"/>
      </p:ext>
    </p:extLst>
  </p:cSld>
  <p:clrMapOvr>
    <a:masterClrMapping/>
  </p:clrMapOvr>
  <p:transition>
    <p:fade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1124172"/>
      </p:ext>
    </p:extLst>
  </p:cSld>
  <p:clrMapOvr>
    <a:masterClrMapping/>
  </p:clrMapOvr>
  <p:transition>
    <p:fade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5"/>
            <a:ext cx="4924272" cy="188471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3811358"/>
      </p:ext>
    </p:extLst>
  </p:cSld>
  <p:clrMapOvr>
    <a:masterClrMapping/>
  </p:clrMapOvr>
  <p:transition>
    <p:fade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grpSp>
        <p:nvGrpSpPr>
          <p:cNvPr id="7" name="Group 6"/>
          <p:cNvGrpSpPr/>
          <p:nvPr userDrawn="1"/>
        </p:nvGrpSpPr>
        <p:grpSpPr>
          <a:xfrm>
            <a:off x="1850951" y="556568"/>
            <a:ext cx="1487211" cy="664438"/>
            <a:chOff x="2749439" y="752601"/>
            <a:chExt cx="1487211" cy="885917"/>
          </a:xfrm>
        </p:grpSpPr>
        <p:sp>
          <p:nvSpPr>
            <p:cNvPr id="9" name="Rectangle 8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10" name="TextBox 9"/>
            <p:cNvSpPr txBox="1"/>
            <p:nvPr userDrawn="1"/>
          </p:nvSpPr>
          <p:spPr bwMode="auto">
            <a:xfrm>
              <a:off x="2785238" y="912373"/>
              <a:ext cx="1451412" cy="66479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dirty="0">
                  <a:solidFill>
                    <a:srgbClr val="FFFFFF"/>
                  </a:solidFill>
                  <a:latin typeface="Arial"/>
                </a:rPr>
                <a:t>Partner </a:t>
              </a:r>
              <a:br>
                <a:rPr lang="en-US" dirty="0">
                  <a:solidFill>
                    <a:srgbClr val="FFFFFF"/>
                  </a:solidFill>
                  <a:latin typeface="Arial"/>
                </a:rPr>
              </a:br>
              <a:r>
                <a:rPr lang="en-US" dirty="0">
                  <a:solidFill>
                    <a:srgbClr val="FFFFFF"/>
                  </a:solidFill>
                  <a:latin typeface="Arial"/>
                </a:rPr>
                <a:t>Logo</a:t>
              </a:r>
            </a:p>
          </p:txBody>
        </p:sp>
      </p:grpSp>
      <p:cxnSp>
        <p:nvCxnSpPr>
          <p:cNvPr id="11" name="Straight Connector 10"/>
          <p:cNvCxnSpPr/>
          <p:nvPr userDrawn="1"/>
        </p:nvCxnSpPr>
        <p:spPr>
          <a:xfrm>
            <a:off x="1570939" y="443266"/>
            <a:ext cx="0" cy="89154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234779"/>
      </p:ext>
    </p:extLst>
  </p:cSld>
  <p:clrMapOvr>
    <a:masterClrMapping/>
  </p:clrMapOvr>
  <p:transition>
    <p:fade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White 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7310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6931" y="3254715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tx2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9547" y="2118796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5639" y="2558194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1570939" y="443266"/>
            <a:ext cx="0" cy="89154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/>
          <p:cNvGrpSpPr/>
          <p:nvPr userDrawn="1"/>
        </p:nvGrpSpPr>
        <p:grpSpPr>
          <a:xfrm>
            <a:off x="1850951" y="556568"/>
            <a:ext cx="1487211" cy="664438"/>
            <a:chOff x="2749439" y="752601"/>
            <a:chExt cx="1487211" cy="885917"/>
          </a:xfrm>
        </p:grpSpPr>
        <p:sp>
          <p:nvSpPr>
            <p:cNvPr id="5" name="Rectangle 4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6" name="TextBox 5"/>
            <p:cNvSpPr txBox="1"/>
            <p:nvPr userDrawn="1"/>
          </p:nvSpPr>
          <p:spPr bwMode="auto">
            <a:xfrm>
              <a:off x="2785238" y="912373"/>
              <a:ext cx="1451412" cy="66479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dirty="0">
                  <a:solidFill>
                    <a:srgbClr val="052049"/>
                  </a:solidFill>
                  <a:latin typeface="Arial"/>
                </a:rPr>
                <a:t>Partner </a:t>
              </a:r>
              <a:br>
                <a:rPr lang="en-US" dirty="0">
                  <a:solidFill>
                    <a:srgbClr val="052049"/>
                  </a:solidFill>
                  <a:latin typeface="Arial"/>
                </a:rPr>
              </a:br>
              <a:r>
                <a:rPr lang="en-US" dirty="0">
                  <a:solidFill>
                    <a:srgbClr val="052049"/>
                  </a:solidFill>
                  <a:latin typeface="Arial"/>
                </a:rPr>
                <a:t>Logo</a:t>
              </a:r>
            </a:p>
          </p:txBody>
        </p:sp>
      </p:grpSp>
      <p:pic>
        <p:nvPicPr>
          <p:cNvPr id="12" name="Picture 11" descr="UCSF_sig_navy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71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407697"/>
      </p:ext>
    </p:extLst>
  </p:cSld>
  <p:clrMapOvr>
    <a:masterClrMapping/>
  </p:clrMapOvr>
  <p:transition>
    <p:fade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22375"/>
      </p:ext>
    </p:extLst>
  </p:cSld>
  <p:clrMapOvr>
    <a:masterClrMapping/>
  </p:clrMapOvr>
  <p:transition>
    <p:fade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rnal Co-branding 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57722" y="2121645"/>
            <a:ext cx="659572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3814" y="2554942"/>
            <a:ext cx="6570016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5813" y="4534417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87431B66-2D65-4398-A930-0D30EC9EE69D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283" y="3253984"/>
            <a:ext cx="6477000" cy="145256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FontTx/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7" name="TextBox 6"/>
          <p:cNvSpPr txBox="1"/>
          <p:nvPr userDrawn="1"/>
        </p:nvSpPr>
        <p:spPr bwMode="auto">
          <a:xfrm>
            <a:off x="5478435" y="567458"/>
            <a:ext cx="1295392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UCSF Helen Diller Family</a:t>
            </a:r>
          </a:p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Comprehensive </a:t>
            </a:r>
            <a:br>
              <a:rPr lang="en-US" sz="800" dirty="0">
                <a:solidFill>
                  <a:prstClr val="white"/>
                </a:solidFill>
                <a:latin typeface="Arial"/>
              </a:rPr>
            </a:br>
            <a:r>
              <a:rPr lang="en-US" sz="800" dirty="0">
                <a:solidFill>
                  <a:prstClr val="white"/>
                </a:solidFill>
                <a:latin typeface="Arial"/>
              </a:rPr>
              <a:t>Cancer Center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6763522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 userDrawn="1"/>
        </p:nvSpPr>
        <p:spPr bwMode="auto">
          <a:xfrm>
            <a:off x="6901816" y="567458"/>
            <a:ext cx="755433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UCSF School</a:t>
            </a:r>
            <a:br>
              <a:rPr lang="en-US" sz="800" dirty="0">
                <a:solidFill>
                  <a:prstClr val="white"/>
                </a:solidFill>
                <a:latin typeface="Arial"/>
              </a:rPr>
            </a:br>
            <a:r>
              <a:rPr lang="en-US" sz="800" dirty="0">
                <a:solidFill>
                  <a:prstClr val="white"/>
                </a:solidFill>
                <a:latin typeface="Arial"/>
              </a:rPr>
              <a:t>of Medicine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7657249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 bwMode="auto">
          <a:xfrm>
            <a:off x="7802881" y="567458"/>
            <a:ext cx="975995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AIDS Research Institute at UCSF</a:t>
            </a:r>
          </a:p>
        </p:txBody>
      </p:sp>
      <p:pic>
        <p:nvPicPr>
          <p:cNvPr id="14" name="Picture 13" descr="UCSF_sig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43" y="542472"/>
            <a:ext cx="1049132" cy="68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989011"/>
      </p:ext>
    </p:extLst>
  </p:cSld>
  <p:clrMapOvr>
    <a:masterClrMapping/>
  </p:clrMapOvr>
  <p:transition>
    <p:fade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1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3" name="Picture 12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841249"/>
      </p:ext>
    </p:extLst>
  </p:cSld>
  <p:clrMapOvr>
    <a:masterClrMapping/>
  </p:clrMapOvr>
  <p:transition>
    <p:fade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rnal Cobranding with Image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 userDrawn="1"/>
        </p:nvSpPr>
        <p:spPr bwMode="auto">
          <a:xfrm>
            <a:off x="3274334" y="567458"/>
            <a:ext cx="1295392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UCSF Helen Diller Family</a:t>
            </a:r>
          </a:p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Comprehensive </a:t>
            </a:r>
            <a:br>
              <a:rPr lang="en-US" sz="800" dirty="0">
                <a:solidFill>
                  <a:prstClr val="white"/>
                </a:solidFill>
                <a:latin typeface="Arial"/>
              </a:rPr>
            </a:br>
            <a:r>
              <a:rPr lang="en-US" sz="800" dirty="0">
                <a:solidFill>
                  <a:prstClr val="white"/>
                </a:solidFill>
                <a:latin typeface="Arial"/>
              </a:rPr>
              <a:t>Cancer Center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4559421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 bwMode="auto">
          <a:xfrm>
            <a:off x="4697715" y="567458"/>
            <a:ext cx="755433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UCSF School</a:t>
            </a:r>
            <a:br>
              <a:rPr lang="en-US" sz="800" dirty="0">
                <a:solidFill>
                  <a:prstClr val="white"/>
                </a:solidFill>
                <a:latin typeface="Arial"/>
              </a:rPr>
            </a:br>
            <a:r>
              <a:rPr lang="en-US" sz="800" dirty="0">
                <a:solidFill>
                  <a:prstClr val="white"/>
                </a:solidFill>
                <a:latin typeface="Arial"/>
              </a:rPr>
              <a:t>of Medicine</a:t>
            </a:r>
          </a:p>
        </p:txBody>
      </p:sp>
      <p:cxnSp>
        <p:nvCxnSpPr>
          <p:cNvPr id="13" name="Straight Connector 12"/>
          <p:cNvCxnSpPr/>
          <p:nvPr userDrawn="1"/>
        </p:nvCxnSpPr>
        <p:spPr>
          <a:xfrm>
            <a:off x="5453148" y="551128"/>
            <a:ext cx="0" cy="349758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 userDrawn="1"/>
        </p:nvSpPr>
        <p:spPr bwMode="auto">
          <a:xfrm>
            <a:off x="5598780" y="567458"/>
            <a:ext cx="975995" cy="246221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800" dirty="0">
                <a:solidFill>
                  <a:prstClr val="white"/>
                </a:solidFill>
                <a:latin typeface="Arial"/>
              </a:rPr>
              <a:t>AIDS Research Institute at UCSF</a:t>
            </a:r>
          </a:p>
        </p:txBody>
      </p:sp>
      <p:pic>
        <p:nvPicPr>
          <p:cNvPr id="16" name="Picture 15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29037"/>
      </p:ext>
    </p:extLst>
  </p:cSld>
  <p:clrMapOvr>
    <a:masterClrMapping/>
  </p:clrMapOvr>
  <p:transition>
    <p:fade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xternal Co-branding with Image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grpSp>
        <p:nvGrpSpPr>
          <p:cNvPr id="15" name="Group 14"/>
          <p:cNvGrpSpPr/>
          <p:nvPr userDrawn="1"/>
        </p:nvGrpSpPr>
        <p:grpSpPr>
          <a:xfrm>
            <a:off x="1839261" y="556568"/>
            <a:ext cx="1487211" cy="505926"/>
            <a:chOff x="2749439" y="752601"/>
            <a:chExt cx="1487211" cy="885917"/>
          </a:xfrm>
        </p:grpSpPr>
        <p:sp>
          <p:nvSpPr>
            <p:cNvPr id="16" name="Rectangle 15"/>
            <p:cNvSpPr/>
            <p:nvPr userDrawn="1"/>
          </p:nvSpPr>
          <p:spPr bwMode="auto">
            <a:xfrm>
              <a:off x="2749439" y="752601"/>
              <a:ext cx="1371600" cy="885917"/>
            </a:xfrm>
            <a:prstGeom prst="rect">
              <a:avLst/>
            </a:prstGeom>
            <a:noFill/>
            <a:ln w="19050" algn="ctr">
              <a:solidFill>
                <a:schemeClr val="accent2"/>
              </a:solidFill>
              <a:prstDash val="dash"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17" name="TextBox 16"/>
            <p:cNvSpPr txBox="1"/>
            <p:nvPr userDrawn="1"/>
          </p:nvSpPr>
          <p:spPr bwMode="auto">
            <a:xfrm>
              <a:off x="2785238" y="886124"/>
              <a:ext cx="1451412" cy="679065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dirty="0">
                  <a:solidFill>
                    <a:srgbClr val="FFFFFF"/>
                  </a:solidFill>
                  <a:latin typeface="Arial"/>
                </a:rPr>
                <a:t>Partner </a:t>
              </a:r>
              <a:br>
                <a:rPr lang="en-US" sz="1400" dirty="0">
                  <a:solidFill>
                    <a:srgbClr val="FFFFFF"/>
                  </a:solidFill>
                  <a:latin typeface="Arial"/>
                </a:rPr>
              </a:br>
              <a:r>
                <a:rPr lang="en-US" sz="1400" dirty="0">
                  <a:solidFill>
                    <a:srgbClr val="FFFFFF"/>
                  </a:solidFill>
                  <a:latin typeface="Arial"/>
                </a:rPr>
                <a:t>Logo</a:t>
              </a:r>
            </a:p>
          </p:txBody>
        </p:sp>
      </p:grpSp>
      <p:cxnSp>
        <p:nvCxnSpPr>
          <p:cNvPr id="20" name="Straight Connector 19"/>
          <p:cNvCxnSpPr/>
          <p:nvPr userDrawn="1"/>
        </p:nvCxnSpPr>
        <p:spPr>
          <a:xfrm>
            <a:off x="1575576" y="443266"/>
            <a:ext cx="0" cy="72009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 userDrawn="1"/>
        </p:nvCxnSpPr>
        <p:spPr>
          <a:xfrm>
            <a:off x="1575576" y="443266"/>
            <a:ext cx="0" cy="72009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327317"/>
      </p:ext>
    </p:extLst>
  </p:cSld>
  <p:clrMapOvr>
    <a:masterClrMapping/>
  </p:clrMapOvr>
  <p:transition>
    <p:fade/>
  </p:transition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2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1" name="Picture 10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44815"/>
      </p:ext>
    </p:extLst>
  </p:cSld>
  <p:clrMapOvr>
    <a:masterClrMapping/>
  </p:clrMapOvr>
  <p:transition>
    <p:fade/>
  </p:transition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3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invGray">
          <a:xfrm>
            <a:off x="287487" y="275035"/>
            <a:ext cx="6205388" cy="3864769"/>
          </a:xfrm>
          <a:prstGeom prst="rect">
            <a:avLst/>
          </a:prstGeom>
          <a:solidFill>
            <a:schemeClr val="accent5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10" name="Picture 9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544853"/>
      </p:ext>
    </p:extLst>
  </p:cSld>
  <p:clrMapOvr>
    <a:masterClrMapping/>
  </p:clrMapOvr>
  <p:transition>
    <p:fade/>
  </p:transition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4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6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57144"/>
      </p:ext>
    </p:extLst>
  </p:cSld>
  <p:clrMapOvr>
    <a:masterClrMapping/>
  </p:clrMapOvr>
  <p:transition>
    <p:fade/>
  </p:transition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5">
    <p:bg bwMode="lt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" t="13225" r="3105" b="7252"/>
          <a:stretch/>
        </p:blipFill>
        <p:spPr bwMode="ltGray"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ltGray">
          <a:xfrm>
            <a:off x="287487" y="275035"/>
            <a:ext cx="6205388" cy="386476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35" name="Title 34"/>
          <p:cNvSpPr>
            <a:spLocks noGrp="1"/>
          </p:cNvSpPr>
          <p:nvPr>
            <p:ph type="title" hasCustomPrompt="1"/>
          </p:nvPr>
        </p:nvSpPr>
        <p:spPr>
          <a:xfrm>
            <a:off x="460085" y="1790698"/>
            <a:ext cx="6032790" cy="5078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lnSpc>
                <a:spcPct val="95000"/>
              </a:lnSpc>
              <a:def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Title Slide Here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66178" y="2216645"/>
            <a:ext cx="6026698" cy="380873"/>
          </a:xfrm>
        </p:spPr>
        <p:txBody>
          <a:bodyPr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None/>
              <a:defRPr sz="3000" i="1" spc="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75000"/>
              </a:lnSpc>
              <a:spcBef>
                <a:spcPts val="1400"/>
              </a:spcBef>
              <a:buFont typeface="Arial" pitchFamily="34" charset="0"/>
              <a:buNone/>
            </a:pPr>
            <a:r>
              <a:rPr lang="en-US" dirty="0"/>
              <a:t>Subtitle Title Here</a:t>
            </a:r>
          </a:p>
        </p:txBody>
      </p:sp>
      <p:sp>
        <p:nvSpPr>
          <p:cNvPr id="46" name="Date Placeholder 4"/>
          <p:cNvSpPr>
            <a:spLocks noGrp="1"/>
          </p:cNvSpPr>
          <p:nvPr>
            <p:ph type="dt" sz="half" idx="2"/>
          </p:nvPr>
        </p:nvSpPr>
        <p:spPr>
          <a:xfrm>
            <a:off x="549786" y="3680815"/>
            <a:ext cx="1925338" cy="17895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10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CA65D26-67D5-4CD2-90EC-E629659F24B3}" type="datetime1">
              <a:rPr lang="en-US" smtClean="0">
                <a:solidFill>
                  <a:prstClr val="white"/>
                </a:solidFill>
              </a:rPr>
              <a:pPr/>
              <a:t>2/26/19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48179" y="3072725"/>
            <a:ext cx="5944696" cy="273844"/>
          </a:xfrm>
        </p:spPr>
        <p:txBody>
          <a:bodyPr vert="horz" wrap="square" lIns="0" tIns="0" rIns="0" bIns="0" rtlCol="0" anchor="t" anchorCtr="0"/>
          <a:lstStyle>
            <a:lvl1pPr marL="0" indent="0">
              <a:spcBef>
                <a:spcPts val="0"/>
              </a:spcBef>
              <a:buNone/>
              <a:defRPr lang="en-US" sz="1400" i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Click to edit Master text styles</a:t>
            </a:r>
          </a:p>
        </p:txBody>
      </p:sp>
      <p:pic>
        <p:nvPicPr>
          <p:cNvPr id="9" name="Picture 8" descr="UCSF_sig_white_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91" y="546708"/>
            <a:ext cx="799867" cy="52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12726"/>
      </p:ext>
    </p:extLst>
  </p:cSld>
  <p:clrMapOvr>
    <a:masterClrMapping/>
  </p:clrMapOvr>
  <p:transition>
    <p:fade/>
  </p:transition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5" t="17789" r="5570" b="13314"/>
          <a:stretch/>
        </p:blipFill>
        <p:spPr>
          <a:xfrm>
            <a:off x="-1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 userDrawn="1"/>
        </p:nvSpPr>
        <p:spPr bwMode="invGray">
          <a:xfrm>
            <a:off x="0" y="-1"/>
            <a:ext cx="9144000" cy="5143501"/>
          </a:xfrm>
          <a:prstGeom prst="rect">
            <a:avLst/>
          </a:prstGeom>
          <a:solidFill>
            <a:srgbClr val="000000">
              <a:alpha val="40000"/>
            </a:srgbClr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334" y="1841282"/>
            <a:ext cx="8089901" cy="1144929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“Lorem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45331" y="3294849"/>
            <a:ext cx="8325548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600" baseline="0" dirty="0" smtClean="0">
                <a:solidFill>
                  <a:schemeClr val="bg2"/>
                </a:solidFill>
              </a:defRPr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FFFFFF"/>
                </a:solidFill>
              </a:rPr>
              <a:pPr/>
              <a:t>2/26/19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Presentation Title and/or Sub Brand Name Here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4" name="Picture 41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480060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Straight Connector 24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4004146474"/>
      </p:ext>
    </p:extLst>
  </p:cSld>
  <p:clrMapOvr>
    <a:masterClrMapping/>
  </p:clrMapOvr>
  <p:transition>
    <p:fade/>
  </p:transition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8959" y="744420"/>
            <a:ext cx="8715166" cy="2723823"/>
          </a:xfrm>
        </p:spPr>
        <p:txBody>
          <a:bodyPr vert="horz" wrap="square" lIns="91440" tIns="45720" rIns="91440" bIns="45720" rtlCol="0" anchor="b" anchorCtr="0">
            <a:spAutoFit/>
          </a:bodyPr>
          <a:lstStyle>
            <a:lvl1pPr marL="280988" indent="-280988">
              <a:lnSpc>
                <a:spcPct val="90000"/>
              </a:lnSpc>
              <a:defRPr lang="en-US" sz="3800" spc="-20" baseline="0" dirty="0"/>
            </a:lvl1pPr>
          </a:lstStyle>
          <a:p>
            <a:pPr lvl="0"/>
            <a:r>
              <a:rPr lang="en-US" dirty="0"/>
              <a:t>“	Lorem ipsum dolor site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</a:t>
            </a:r>
            <a:r>
              <a:rPr lang="en-US" dirty="0"/>
              <a:t> </a:t>
            </a:r>
            <a:r>
              <a:rPr lang="en-US" dirty="0" err="1"/>
              <a:t>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  <a:r>
              <a:rPr lang="en-US" dirty="0" err="1"/>
              <a:t>sedo</a:t>
            </a:r>
            <a:r>
              <a:rPr lang="en-US" dirty="0"/>
              <a:t>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labotre</a:t>
            </a:r>
            <a:r>
              <a:rPr lang="en-US" dirty="0"/>
              <a:t> et </a:t>
            </a:r>
            <a:r>
              <a:rPr lang="en-US" dirty="0" err="1"/>
              <a:t>dolore</a:t>
            </a:r>
            <a:r>
              <a:rPr lang="en-US" dirty="0"/>
              <a:t>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et </a:t>
            </a:r>
            <a:r>
              <a:rPr lang="en-US" dirty="0" err="1"/>
              <a:t>venium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8637" y="3691156"/>
            <a:ext cx="7934476" cy="541425"/>
          </a:xfrm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spcBef>
                <a:spcPts val="300"/>
              </a:spcBef>
              <a:buNone/>
              <a:defRPr lang="en-US" sz="1200" baseline="0" dirty="0" smtClean="0"/>
            </a:lvl1pPr>
            <a:lvl2pPr marL="230187" indent="0">
              <a:buNone/>
              <a:defRPr lang="en-US" dirty="0" smtClean="0"/>
            </a:lvl2pPr>
            <a:lvl3pPr marL="515937" indent="0">
              <a:buNone/>
              <a:defRPr lang="en-US" dirty="0" smtClean="0"/>
            </a:lvl3pPr>
            <a:lvl4pPr marL="800100" indent="0">
              <a:buNone/>
              <a:defRPr lang="en-US" dirty="0" smtClean="0"/>
            </a:lvl4pPr>
            <a:lvl5pPr marL="1085850" indent="0">
              <a:buNone/>
              <a:defRPr lang="en-US" dirty="0"/>
            </a:lvl5pPr>
          </a:lstStyle>
          <a:p>
            <a:pPr lvl="0"/>
            <a:r>
              <a:rPr lang="en-US" dirty="0"/>
              <a:t>Author’s Name Here</a:t>
            </a:r>
          </a:p>
          <a:p>
            <a:pPr lvl="0"/>
            <a:r>
              <a:rPr lang="en-US" dirty="0"/>
              <a:t>Position Title Here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241557"/>
      </p:ext>
    </p:extLst>
  </p:cSld>
  <p:clrMapOvr>
    <a:masterClrMapping/>
  </p:clrMapOvr>
  <p:transition>
    <p:fade/>
  </p:transition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0469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525" y="1135339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681145"/>
      </p:ext>
    </p:extLst>
  </p:cSld>
  <p:clrMapOvr>
    <a:masterClrMapping/>
  </p:clrMapOvr>
  <p:transition>
    <p:fade/>
  </p:transition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Content w/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19993"/>
            <a:ext cx="8089901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525" y="1478869"/>
            <a:ext cx="8325548" cy="3008627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5387" y="1135288"/>
            <a:ext cx="8087171" cy="235449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711367"/>
      </p:ext>
    </p:extLst>
  </p:cSld>
  <p:clrMapOvr>
    <a:masterClrMapping/>
  </p:clrMapOvr>
  <p:transition>
    <p:fade/>
  </p:transition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2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2767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5285" y="1181501"/>
            <a:ext cx="3989387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8224" y="760463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 smtClean="0"/>
            </a:lvl1pPr>
          </a:lstStyle>
          <a:p>
            <a:pPr marL="0" lvl="0" indent="0">
              <a:buNone/>
            </a:pPr>
            <a:r>
              <a:rPr lang="en-US" dirty="0"/>
              <a:t>Subhead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680263" y="1177053"/>
            <a:ext cx="4013199" cy="2983512"/>
          </a:xfrm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220833"/>
      </p:ext>
    </p:extLst>
  </p:cSld>
  <p:clrMapOvr>
    <a:masterClrMapping/>
  </p:clrMapOvr>
  <p:transition>
    <p:fade/>
  </p:transition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ead and Subhea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321338"/>
            <a:ext cx="8080375" cy="563231"/>
          </a:xfrm>
        </p:spPr>
        <p:txBody>
          <a:bodyPr vert="horz" wrap="square" lIns="91440" tIns="45720" rIns="91440" bIns="45720" rtlCol="0" anchor="t" anchorCtr="0">
            <a:spAutoFit/>
          </a:bodyPr>
          <a:lstStyle>
            <a:lvl1pPr>
              <a:defRPr lang="en-US" dirty="0"/>
            </a:lvl1pPr>
          </a:lstStyle>
          <a:p>
            <a:pPr marL="0" lvl="0"/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0" hasCustomPrompt="1"/>
          </p:nvPr>
        </p:nvSpPr>
        <p:spPr>
          <a:xfrm>
            <a:off x="445061" y="758994"/>
            <a:ext cx="8077645" cy="287387"/>
          </a:xfrm>
        </p:spPr>
        <p:txBody>
          <a:bodyPr vert="horz" wrap="square" lIns="91440" tIns="45720" rIns="91440" bIns="45720" rtlCol="0" anchor="t">
            <a:noAutofit/>
          </a:bodyPr>
          <a:lstStyle>
            <a:lvl1pPr marL="168275" indent="-168275">
              <a:buNone/>
              <a:defRPr lang="en-US" dirty="0" smtClean="0"/>
            </a:lvl1pPr>
          </a:lstStyle>
          <a:p>
            <a:pPr marL="0" lvl="0" indent="0"/>
            <a:r>
              <a:rPr lang="en-US" dirty="0"/>
              <a:t>Subhead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560806"/>
      </p:ext>
    </p:extLst>
  </p:cSld>
  <p:clrMapOvr>
    <a:masterClrMapping/>
  </p:clrMapOvr>
  <p:transition>
    <p:fade/>
  </p:transition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252838"/>
      </p:ext>
    </p:extLst>
  </p:cSld>
  <p:clrMapOvr>
    <a:masterClrMapping/>
  </p:clrMapOvr>
  <p:transition>
    <p:fade/>
  </p:transition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46886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334660"/>
      </p:ext>
    </p:extLst>
  </p:cSld>
  <p:clrMapOvr>
    <a:masterClrMapping/>
  </p:clrMapOvr>
  <p:transition>
    <p:fade/>
  </p:transition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 with 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ltGray">
          <a:xfrm>
            <a:off x="1354" y="0"/>
            <a:ext cx="914129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62922"/>
      </p:ext>
    </p:extLst>
  </p:cSld>
  <p:clrMapOvr>
    <a:masterClrMapping/>
  </p:clrMapOvr>
  <p:transition>
    <p:fade/>
  </p:transition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3877884" y="2019963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923983"/>
      </p:ext>
    </p:extLst>
  </p:cSld>
  <p:clrMapOvr>
    <a:masterClrMapping/>
  </p:clrMapOvr>
  <p:transition>
    <p:fade/>
  </p:transition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752475" y="1921754"/>
            <a:ext cx="3729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41003" y="434674"/>
            <a:ext cx="6204666" cy="1084659"/>
          </a:xfrm>
        </p:spPr>
        <p:txBody>
          <a:bodyPr/>
          <a:lstStyle>
            <a:lvl1pPr marL="0" indent="0">
              <a:lnSpc>
                <a:spcPct val="95000"/>
              </a:lnSpc>
              <a:spcBef>
                <a:spcPts val="600"/>
              </a:spcBef>
              <a:buFontTx/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>
              <a:defRPr>
                <a:solidFill>
                  <a:schemeClr val="bg2"/>
                </a:solidFill>
                <a:latin typeface="+mn-lt"/>
              </a:defRPr>
            </a:lvl2pPr>
            <a:lvl3pPr>
              <a:defRPr>
                <a:solidFill>
                  <a:schemeClr val="bg2"/>
                </a:solidFill>
                <a:latin typeface="+mn-lt"/>
              </a:defRPr>
            </a:lvl3pPr>
            <a:lvl4pPr>
              <a:defRPr>
                <a:solidFill>
                  <a:schemeClr val="bg2"/>
                </a:solidFill>
                <a:latin typeface="+mn-lt"/>
              </a:defRPr>
            </a:lvl4pPr>
            <a:lvl5pPr>
              <a:defRPr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549275" y="1921754"/>
            <a:ext cx="54864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invGray">
          <a:xfrm>
            <a:off x="549275" y="2555721"/>
            <a:ext cx="1123315" cy="733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112131"/>
      </p:ext>
    </p:extLst>
  </p:cSld>
  <p:clrMapOvr>
    <a:masterClrMapping/>
  </p:clrMapOvr>
  <p:transition>
    <p:fade/>
  </p:transition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Coll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9729" y="3279694"/>
            <a:ext cx="4924272" cy="186380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2887811"/>
            <a:ext cx="4228798" cy="225569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9144000" cy="2896881"/>
          </a:xfrm>
          <a:prstGeom prst="rect">
            <a:avLst/>
          </a:prstGeom>
        </p:spPr>
      </p:pic>
      <p:sp>
        <p:nvSpPr>
          <p:cNvPr id="16" name="Rectangle 15"/>
          <p:cNvSpPr/>
          <p:nvPr userDrawn="1"/>
        </p:nvSpPr>
        <p:spPr bwMode="ltGray">
          <a:xfrm>
            <a:off x="3185411" y="1252536"/>
            <a:ext cx="2765684" cy="2770632"/>
          </a:xfrm>
          <a:prstGeom prst="rect">
            <a:avLst/>
          </a:prstGeom>
          <a:solidFill>
            <a:schemeClr val="tx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prstClr val="white"/>
              </a:solidFill>
              <a:latin typeface="Arial"/>
            </a:endParaRPr>
          </a:p>
        </p:txBody>
      </p:sp>
      <p:pic>
        <p:nvPicPr>
          <p:cNvPr id="9" name="Picture 41"/>
          <p:cNvPicPr>
            <a:picLocks noChangeAspect="1" noChangeArrowheads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759"/>
          <a:stretch/>
        </p:blipFill>
        <p:spPr bwMode="ltGray">
          <a:xfrm>
            <a:off x="4391344" y="2249897"/>
            <a:ext cx="1660961" cy="75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2024" y="1252536"/>
            <a:ext cx="3201976" cy="203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1956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1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17" Type="http://schemas.openxmlformats.org/officeDocument/2006/relationships/slideLayout" Target="../slideLayouts/slideLayout42.xml"/><Relationship Id="rId2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41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35.xml"/><Relationship Id="rId19" Type="http://schemas.openxmlformats.org/officeDocument/2006/relationships/slideLayout" Target="../slideLayouts/slideLayout44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1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1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46.xml"/><Relationship Id="rId16" Type="http://schemas.openxmlformats.org/officeDocument/2006/relationships/slideLayout" Target="../slideLayouts/slideLayout60.xml"/><Relationship Id="rId20" Type="http://schemas.openxmlformats.org/officeDocument/2006/relationships/image" Target="../media/image8.emf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54.xml"/><Relationship Id="rId19" Type="http://schemas.openxmlformats.org/officeDocument/2006/relationships/theme" Target="../theme/theme3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1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65.xml"/><Relationship Id="rId21" Type="http://schemas.openxmlformats.org/officeDocument/2006/relationships/theme" Target="../theme/theme4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17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4.xml"/><Relationship Id="rId16" Type="http://schemas.openxmlformats.org/officeDocument/2006/relationships/slideLayout" Target="../slideLayouts/slideLayout78.xml"/><Relationship Id="rId20" Type="http://schemas.openxmlformats.org/officeDocument/2006/relationships/slideLayout" Target="../slideLayouts/slideLayout82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2.xml"/><Relationship Id="rId19" Type="http://schemas.openxmlformats.org/officeDocument/2006/relationships/slideLayout" Target="../slideLayouts/slideLayout81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13" Type="http://schemas.openxmlformats.org/officeDocument/2006/relationships/slideLayout" Target="../slideLayouts/slideLayout95.xml"/><Relationship Id="rId18" Type="http://schemas.openxmlformats.org/officeDocument/2006/relationships/slideLayout" Target="../slideLayouts/slideLayout10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12" Type="http://schemas.openxmlformats.org/officeDocument/2006/relationships/slideLayout" Target="../slideLayouts/slideLayout94.xml"/><Relationship Id="rId17" Type="http://schemas.openxmlformats.org/officeDocument/2006/relationships/slideLayout" Target="../slideLayouts/slideLayout99.xml"/><Relationship Id="rId2" Type="http://schemas.openxmlformats.org/officeDocument/2006/relationships/slideLayout" Target="../slideLayouts/slideLayout84.xml"/><Relationship Id="rId16" Type="http://schemas.openxmlformats.org/officeDocument/2006/relationships/slideLayout" Target="../slideLayouts/slideLayout98.xml"/><Relationship Id="rId20" Type="http://schemas.openxmlformats.org/officeDocument/2006/relationships/theme" Target="../theme/theme5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11" Type="http://schemas.openxmlformats.org/officeDocument/2006/relationships/slideLayout" Target="../slideLayouts/slideLayout93.xml"/><Relationship Id="rId5" Type="http://schemas.openxmlformats.org/officeDocument/2006/relationships/slideLayout" Target="../slideLayouts/slideLayout87.xml"/><Relationship Id="rId15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92.xml"/><Relationship Id="rId19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Relationship Id="rId14" Type="http://schemas.openxmlformats.org/officeDocument/2006/relationships/slideLayout" Target="../slideLayouts/slideLayout9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13" Type="http://schemas.openxmlformats.org/officeDocument/2006/relationships/slideLayout" Target="../slideLayouts/slideLayout114.xml"/><Relationship Id="rId18" Type="http://schemas.openxmlformats.org/officeDocument/2006/relationships/slideLayout" Target="../slideLayouts/slideLayout119.xml"/><Relationship Id="rId3" Type="http://schemas.openxmlformats.org/officeDocument/2006/relationships/slideLayout" Target="../slideLayouts/slideLayout104.xml"/><Relationship Id="rId21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08.xml"/><Relationship Id="rId12" Type="http://schemas.openxmlformats.org/officeDocument/2006/relationships/slideLayout" Target="../slideLayouts/slideLayout113.xml"/><Relationship Id="rId17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103.xml"/><Relationship Id="rId16" Type="http://schemas.openxmlformats.org/officeDocument/2006/relationships/slideLayout" Target="../slideLayouts/slideLayout117.xml"/><Relationship Id="rId20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24" Type="http://schemas.openxmlformats.org/officeDocument/2006/relationships/theme" Target="../theme/theme6.xml"/><Relationship Id="rId5" Type="http://schemas.openxmlformats.org/officeDocument/2006/relationships/slideLayout" Target="../slideLayouts/slideLayout106.xml"/><Relationship Id="rId15" Type="http://schemas.openxmlformats.org/officeDocument/2006/relationships/slideLayout" Target="../slideLayouts/slideLayout116.xml"/><Relationship Id="rId23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11.xml"/><Relationship Id="rId19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Relationship Id="rId14" Type="http://schemas.openxmlformats.org/officeDocument/2006/relationships/slideLayout" Target="../slideLayouts/slideLayout115.xml"/><Relationship Id="rId22" Type="http://schemas.openxmlformats.org/officeDocument/2006/relationships/slideLayout" Target="../slideLayouts/slideLayout1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3585" y="318750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2940" y="1136707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6" name="Straight Connector 35"/>
          <p:cNvCxnSpPr/>
          <p:nvPr/>
        </p:nvCxnSpPr>
        <p:spPr>
          <a:xfrm>
            <a:off x="365125" y="4687560"/>
            <a:ext cx="841375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9" name="Straight Connector 8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13" name="Freeform 77"/>
          <p:cNvSpPr>
            <a:spLocks/>
          </p:cNvSpPr>
          <p:nvPr userDrawn="1"/>
        </p:nvSpPr>
        <p:spPr bwMode="auto">
          <a:xfrm>
            <a:off x="8393113" y="4800600"/>
            <a:ext cx="481012" cy="231074"/>
          </a:xfrm>
          <a:custGeom>
            <a:avLst/>
            <a:gdLst>
              <a:gd name="T0" fmla="*/ 350 w 350"/>
              <a:gd name="T1" fmla="*/ 52 h 168"/>
              <a:gd name="T2" fmla="*/ 270 w 350"/>
              <a:gd name="T3" fmla="*/ 130 h 168"/>
              <a:gd name="T4" fmla="*/ 240 w 350"/>
              <a:gd name="T5" fmla="*/ 100 h 168"/>
              <a:gd name="T6" fmla="*/ 205 w 350"/>
              <a:gd name="T7" fmla="*/ 91 h 168"/>
              <a:gd name="T8" fmla="*/ 201 w 350"/>
              <a:gd name="T9" fmla="*/ 86 h 168"/>
              <a:gd name="T10" fmla="*/ 200 w 350"/>
              <a:gd name="T11" fmla="*/ 82 h 168"/>
              <a:gd name="T12" fmla="*/ 203 w 350"/>
              <a:gd name="T13" fmla="*/ 73 h 168"/>
              <a:gd name="T14" fmla="*/ 203 w 350"/>
              <a:gd name="T15" fmla="*/ 73 h 168"/>
              <a:gd name="T16" fmla="*/ 205 w 350"/>
              <a:gd name="T17" fmla="*/ 72 h 168"/>
              <a:gd name="T18" fmla="*/ 234 w 350"/>
              <a:gd name="T19" fmla="*/ 71 h 168"/>
              <a:gd name="T20" fmla="*/ 266 w 350"/>
              <a:gd name="T21" fmla="*/ 85 h 168"/>
              <a:gd name="T22" fmla="*/ 222 w 350"/>
              <a:gd name="T23" fmla="*/ 48 h 168"/>
              <a:gd name="T24" fmla="*/ 179 w 350"/>
              <a:gd name="T25" fmla="*/ 73 h 168"/>
              <a:gd name="T26" fmla="*/ 178 w 350"/>
              <a:gd name="T27" fmla="*/ 76 h 168"/>
              <a:gd name="T28" fmla="*/ 122 w 350"/>
              <a:gd name="T29" fmla="*/ 60 h 168"/>
              <a:gd name="T30" fmla="*/ 178 w 350"/>
              <a:gd name="T31" fmla="*/ 41 h 168"/>
              <a:gd name="T32" fmla="*/ 153 w 350"/>
              <a:gd name="T33" fmla="*/ 0 h 168"/>
              <a:gd name="T34" fmla="*/ 97 w 350"/>
              <a:gd name="T35" fmla="*/ 2 h 168"/>
              <a:gd name="T36" fmla="*/ 72 w 350"/>
              <a:gd name="T37" fmla="*/ 73 h 168"/>
              <a:gd name="T38" fmla="*/ 25 w 350"/>
              <a:gd name="T39" fmla="*/ 73 h 168"/>
              <a:gd name="T40" fmla="*/ 0 w 350"/>
              <a:gd name="T41" fmla="*/ 2 h 168"/>
              <a:gd name="T42" fmla="*/ 48 w 350"/>
              <a:gd name="T43" fmla="*/ 119 h 168"/>
              <a:gd name="T44" fmla="*/ 97 w 350"/>
              <a:gd name="T45" fmla="*/ 64 h 168"/>
              <a:gd name="T46" fmla="*/ 187 w 350"/>
              <a:gd name="T47" fmla="*/ 107 h 168"/>
              <a:gd name="T48" fmla="*/ 214 w 350"/>
              <a:gd name="T49" fmla="*/ 117 h 168"/>
              <a:gd name="T50" fmla="*/ 242 w 350"/>
              <a:gd name="T51" fmla="*/ 125 h 168"/>
              <a:gd name="T52" fmla="*/ 237 w 350"/>
              <a:gd name="T53" fmla="*/ 147 h 168"/>
              <a:gd name="T54" fmla="*/ 203 w 350"/>
              <a:gd name="T55" fmla="*/ 141 h 168"/>
              <a:gd name="T56" fmla="*/ 176 w 350"/>
              <a:gd name="T57" fmla="*/ 130 h 168"/>
              <a:gd name="T58" fmla="*/ 224 w 350"/>
              <a:gd name="T59" fmla="*/ 168 h 168"/>
              <a:gd name="T60" fmla="*/ 270 w 350"/>
              <a:gd name="T61" fmla="*/ 134 h 168"/>
              <a:gd name="T62" fmla="*/ 295 w 350"/>
              <a:gd name="T63" fmla="*/ 166 h 168"/>
              <a:gd name="T64" fmla="*/ 343 w 350"/>
              <a:gd name="T65" fmla="*/ 119 h 168"/>
              <a:gd name="T66" fmla="*/ 295 w 350"/>
              <a:gd name="T67" fmla="*/ 99 h 168"/>
              <a:gd name="T68" fmla="*/ 350 w 350"/>
              <a:gd name="T69" fmla="*/ 73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50" h="168">
                <a:moveTo>
                  <a:pt x="350" y="73"/>
                </a:moveTo>
                <a:cubicBezTo>
                  <a:pt x="350" y="52"/>
                  <a:pt x="350" y="52"/>
                  <a:pt x="350" y="52"/>
                </a:cubicBezTo>
                <a:cubicBezTo>
                  <a:pt x="270" y="52"/>
                  <a:pt x="270" y="52"/>
                  <a:pt x="270" y="52"/>
                </a:cubicBezTo>
                <a:cubicBezTo>
                  <a:pt x="270" y="130"/>
                  <a:pt x="270" y="130"/>
                  <a:pt x="270" y="130"/>
                </a:cubicBezTo>
                <a:cubicBezTo>
                  <a:pt x="269" y="121"/>
                  <a:pt x="266" y="114"/>
                  <a:pt x="260" y="109"/>
                </a:cubicBezTo>
                <a:cubicBezTo>
                  <a:pt x="255" y="105"/>
                  <a:pt x="249" y="102"/>
                  <a:pt x="240" y="100"/>
                </a:cubicBezTo>
                <a:cubicBezTo>
                  <a:pt x="220" y="96"/>
                  <a:pt x="220" y="96"/>
                  <a:pt x="220" y="96"/>
                </a:cubicBezTo>
                <a:cubicBezTo>
                  <a:pt x="213" y="94"/>
                  <a:pt x="208" y="92"/>
                  <a:pt x="205" y="91"/>
                </a:cubicBezTo>
                <a:cubicBezTo>
                  <a:pt x="203" y="90"/>
                  <a:pt x="201" y="88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0" y="85"/>
                  <a:pt x="200" y="83"/>
                  <a:pt x="200" y="82"/>
                </a:cubicBezTo>
                <a:cubicBezTo>
                  <a:pt x="200" y="78"/>
                  <a:pt x="201" y="75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4" y="72"/>
                  <a:pt x="205" y="72"/>
                  <a:pt x="205" y="72"/>
                </a:cubicBezTo>
                <a:cubicBezTo>
                  <a:pt x="209" y="69"/>
                  <a:pt x="214" y="68"/>
                  <a:pt x="220" y="68"/>
                </a:cubicBezTo>
                <a:cubicBezTo>
                  <a:pt x="226" y="68"/>
                  <a:pt x="231" y="69"/>
                  <a:pt x="234" y="71"/>
                </a:cubicBezTo>
                <a:cubicBezTo>
                  <a:pt x="240" y="74"/>
                  <a:pt x="243" y="78"/>
                  <a:pt x="243" y="85"/>
                </a:cubicBezTo>
                <a:cubicBezTo>
                  <a:pt x="266" y="85"/>
                  <a:pt x="266" y="85"/>
                  <a:pt x="266" y="85"/>
                </a:cubicBezTo>
                <a:cubicBezTo>
                  <a:pt x="266" y="73"/>
                  <a:pt x="261" y="64"/>
                  <a:pt x="253" y="58"/>
                </a:cubicBezTo>
                <a:cubicBezTo>
                  <a:pt x="244" y="51"/>
                  <a:pt x="234" y="48"/>
                  <a:pt x="222" y="48"/>
                </a:cubicBezTo>
                <a:cubicBezTo>
                  <a:pt x="207" y="48"/>
                  <a:pt x="196" y="52"/>
                  <a:pt x="189" y="58"/>
                </a:cubicBezTo>
                <a:cubicBezTo>
                  <a:pt x="184" y="62"/>
                  <a:pt x="181" y="67"/>
                  <a:pt x="179" y="73"/>
                </a:cubicBezTo>
                <a:cubicBezTo>
                  <a:pt x="179" y="73"/>
                  <a:pt x="179" y="73"/>
                  <a:pt x="179" y="73"/>
                </a:cubicBezTo>
                <a:cubicBezTo>
                  <a:pt x="179" y="74"/>
                  <a:pt x="179" y="75"/>
                  <a:pt x="178" y="76"/>
                </a:cubicBezTo>
                <a:cubicBezTo>
                  <a:pt x="176" y="89"/>
                  <a:pt x="167" y="98"/>
                  <a:pt x="153" y="98"/>
                </a:cubicBezTo>
                <a:cubicBezTo>
                  <a:pt x="131" y="98"/>
                  <a:pt x="122" y="79"/>
                  <a:pt x="122" y="60"/>
                </a:cubicBezTo>
                <a:cubicBezTo>
                  <a:pt x="122" y="40"/>
                  <a:pt x="131" y="21"/>
                  <a:pt x="153" y="21"/>
                </a:cubicBezTo>
                <a:cubicBezTo>
                  <a:pt x="166" y="21"/>
                  <a:pt x="176" y="29"/>
                  <a:pt x="178" y="41"/>
                </a:cubicBezTo>
                <a:cubicBezTo>
                  <a:pt x="202" y="41"/>
                  <a:pt x="202" y="41"/>
                  <a:pt x="202" y="41"/>
                </a:cubicBezTo>
                <a:cubicBezTo>
                  <a:pt x="199" y="14"/>
                  <a:pt x="178" y="0"/>
                  <a:pt x="153" y="0"/>
                </a:cubicBezTo>
                <a:cubicBezTo>
                  <a:pt x="119" y="0"/>
                  <a:pt x="99" y="24"/>
                  <a:pt x="97" y="55"/>
                </a:cubicBezTo>
                <a:cubicBezTo>
                  <a:pt x="97" y="2"/>
                  <a:pt x="97" y="2"/>
                  <a:pt x="97" y="2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90"/>
                  <a:pt x="66" y="98"/>
                  <a:pt x="48" y="98"/>
                </a:cubicBezTo>
                <a:cubicBezTo>
                  <a:pt x="28" y="98"/>
                  <a:pt x="25" y="86"/>
                  <a:pt x="25" y="73"/>
                </a:cubicBezTo>
                <a:cubicBezTo>
                  <a:pt x="25" y="2"/>
                  <a:pt x="25" y="2"/>
                  <a:pt x="25" y="2"/>
                </a:cubicBezTo>
                <a:cubicBezTo>
                  <a:pt x="0" y="2"/>
                  <a:pt x="0" y="2"/>
                  <a:pt x="0" y="2"/>
                </a:cubicBezTo>
                <a:cubicBezTo>
                  <a:pt x="0" y="73"/>
                  <a:pt x="0" y="73"/>
                  <a:pt x="0" y="73"/>
                </a:cubicBezTo>
                <a:cubicBezTo>
                  <a:pt x="0" y="104"/>
                  <a:pt x="18" y="119"/>
                  <a:pt x="48" y="119"/>
                </a:cubicBezTo>
                <a:cubicBezTo>
                  <a:pt x="79" y="119"/>
                  <a:pt x="97" y="104"/>
                  <a:pt x="97" y="73"/>
                </a:cubicBezTo>
                <a:cubicBezTo>
                  <a:pt x="97" y="64"/>
                  <a:pt x="97" y="64"/>
                  <a:pt x="97" y="64"/>
                </a:cubicBezTo>
                <a:cubicBezTo>
                  <a:pt x="99" y="95"/>
                  <a:pt x="119" y="119"/>
                  <a:pt x="153" y="119"/>
                </a:cubicBezTo>
                <a:cubicBezTo>
                  <a:pt x="167" y="119"/>
                  <a:pt x="179" y="115"/>
                  <a:pt x="187" y="107"/>
                </a:cubicBezTo>
                <a:cubicBezTo>
                  <a:pt x="188" y="107"/>
                  <a:pt x="189" y="108"/>
                  <a:pt x="189" y="108"/>
                </a:cubicBezTo>
                <a:cubicBezTo>
                  <a:pt x="194" y="111"/>
                  <a:pt x="202" y="114"/>
                  <a:pt x="214" y="117"/>
                </a:cubicBezTo>
                <a:cubicBezTo>
                  <a:pt x="226" y="119"/>
                  <a:pt x="226" y="119"/>
                  <a:pt x="226" y="119"/>
                </a:cubicBezTo>
                <a:cubicBezTo>
                  <a:pt x="234" y="121"/>
                  <a:pt x="239" y="123"/>
                  <a:pt x="242" y="125"/>
                </a:cubicBezTo>
                <a:cubicBezTo>
                  <a:pt x="245" y="127"/>
                  <a:pt x="247" y="130"/>
                  <a:pt x="247" y="133"/>
                </a:cubicBezTo>
                <a:cubicBezTo>
                  <a:pt x="247" y="140"/>
                  <a:pt x="244" y="144"/>
                  <a:pt x="237" y="147"/>
                </a:cubicBezTo>
                <a:cubicBezTo>
                  <a:pt x="233" y="148"/>
                  <a:pt x="229" y="148"/>
                  <a:pt x="223" y="148"/>
                </a:cubicBezTo>
                <a:cubicBezTo>
                  <a:pt x="213" y="148"/>
                  <a:pt x="207" y="146"/>
                  <a:pt x="203" y="141"/>
                </a:cubicBezTo>
                <a:cubicBezTo>
                  <a:pt x="201" y="139"/>
                  <a:pt x="199" y="135"/>
                  <a:pt x="198" y="130"/>
                </a:cubicBezTo>
                <a:cubicBezTo>
                  <a:pt x="176" y="130"/>
                  <a:pt x="176" y="130"/>
                  <a:pt x="176" y="130"/>
                </a:cubicBezTo>
                <a:cubicBezTo>
                  <a:pt x="176" y="142"/>
                  <a:pt x="180" y="151"/>
                  <a:pt x="189" y="158"/>
                </a:cubicBezTo>
                <a:cubicBezTo>
                  <a:pt x="197" y="164"/>
                  <a:pt x="209" y="168"/>
                  <a:pt x="224" y="168"/>
                </a:cubicBezTo>
                <a:cubicBezTo>
                  <a:pt x="239" y="168"/>
                  <a:pt x="250" y="164"/>
                  <a:pt x="258" y="158"/>
                </a:cubicBezTo>
                <a:cubicBezTo>
                  <a:pt x="265" y="151"/>
                  <a:pt x="269" y="143"/>
                  <a:pt x="270" y="134"/>
                </a:cubicBezTo>
                <a:cubicBezTo>
                  <a:pt x="270" y="166"/>
                  <a:pt x="270" y="166"/>
                  <a:pt x="270" y="166"/>
                </a:cubicBezTo>
                <a:cubicBezTo>
                  <a:pt x="295" y="166"/>
                  <a:pt x="295" y="166"/>
                  <a:pt x="295" y="166"/>
                </a:cubicBezTo>
                <a:cubicBezTo>
                  <a:pt x="295" y="119"/>
                  <a:pt x="295" y="119"/>
                  <a:pt x="295" y="119"/>
                </a:cubicBezTo>
                <a:cubicBezTo>
                  <a:pt x="343" y="119"/>
                  <a:pt x="343" y="119"/>
                  <a:pt x="343" y="119"/>
                </a:cubicBezTo>
                <a:cubicBezTo>
                  <a:pt x="343" y="99"/>
                  <a:pt x="343" y="99"/>
                  <a:pt x="343" y="99"/>
                </a:cubicBezTo>
                <a:cubicBezTo>
                  <a:pt x="295" y="99"/>
                  <a:pt x="295" y="99"/>
                  <a:pt x="295" y="99"/>
                </a:cubicBezTo>
                <a:cubicBezTo>
                  <a:pt x="295" y="73"/>
                  <a:pt x="295" y="73"/>
                  <a:pt x="295" y="73"/>
                </a:cubicBezTo>
                <a:lnTo>
                  <a:pt x="350" y="7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7" r:id="rId1"/>
    <p:sldLayoutId id="2147484016" r:id="rId2"/>
    <p:sldLayoutId id="2147483933" r:id="rId3"/>
    <p:sldLayoutId id="2147484018" r:id="rId4"/>
    <p:sldLayoutId id="2147483934" r:id="rId5"/>
    <p:sldLayoutId id="2147484019" r:id="rId6"/>
    <p:sldLayoutId id="2147484020" r:id="rId7"/>
    <p:sldLayoutId id="2147484021" r:id="rId8"/>
    <p:sldLayoutId id="2147484022" r:id="rId9"/>
    <p:sldLayoutId id="2147484023" r:id="rId10"/>
    <p:sldLayoutId id="2147484024" r:id="rId11"/>
    <p:sldLayoutId id="2147483939" r:id="rId12"/>
    <p:sldLayoutId id="2147483940" r:id="rId13"/>
    <p:sldLayoutId id="2147483941" r:id="rId14"/>
    <p:sldLayoutId id="2147483950" r:id="rId15"/>
    <p:sldLayoutId id="2147483942" r:id="rId16"/>
    <p:sldLayoutId id="2147483943" r:id="rId17"/>
    <p:sldLayoutId id="2147483944" r:id="rId18"/>
    <p:sldLayoutId id="2147483945" r:id="rId19"/>
    <p:sldLayoutId id="2147483946" r:id="rId20"/>
    <p:sldLayoutId id="2147483947" r:id="rId21"/>
    <p:sldLayoutId id="2147483948" r:id="rId22"/>
    <p:sldLayoutId id="2147483949" r:id="rId23"/>
    <p:sldLayoutId id="2147484115" r:id="rId24"/>
    <p:sldLayoutId id="2147484149" r:id="rId25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tx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90680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8912" y="1136582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21358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918672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31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2" r:id="rId8"/>
    <p:sldLayoutId id="2147483961" r:id="rId9"/>
    <p:sldLayoutId id="2147483962" r:id="rId10"/>
    <p:sldLayoutId id="2147483963" r:id="rId11"/>
    <p:sldLayoutId id="2147484049" r:id="rId12"/>
    <p:sldLayoutId id="2147483964" r:id="rId13"/>
    <p:sldLayoutId id="2147483965" r:id="rId14"/>
    <p:sldLayoutId id="2147483966" r:id="rId15"/>
    <p:sldLayoutId id="2147484033" r:id="rId16"/>
    <p:sldLayoutId id="2147484034" r:id="rId17"/>
    <p:sldLayoutId id="2147484035" r:id="rId18"/>
    <p:sldLayoutId id="2147484036" r:id="rId19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bg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>
          <a:solidFill>
            <a:schemeClr val="bg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invGray">
          <a:xfrm>
            <a:off x="0" y="0"/>
            <a:ext cx="9144000" cy="455940"/>
          </a:xfrm>
          <a:prstGeom prst="rect">
            <a:avLst/>
          </a:prstGeom>
          <a:solidFill>
            <a:schemeClr val="tx1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15984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9768" y="1429800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0" name="Picture 41"/>
          <p:cNvPicPr>
            <a:picLocks noChangeAspect="1" noChangeArrowheads="1"/>
          </p:cNvPicPr>
          <p:nvPr userDrawn="1"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57"/>
          <a:stretch/>
        </p:blipFill>
        <p:spPr bwMode="invGray">
          <a:xfrm>
            <a:off x="8395919" y="113040"/>
            <a:ext cx="588400" cy="24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15171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/>
              <a:pPr/>
              <a:t>2/26/19</a:t>
            </a:fld>
            <a:endParaRPr lang="en-US" dirty="0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16503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Presentation Title and/or Sub Brand Name Here</a:t>
            </a:r>
            <a:endParaRPr lang="en-US" dirty="0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15256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434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42" r:id="rId2"/>
    <p:sldLayoutId id="2147484038" r:id="rId3"/>
    <p:sldLayoutId id="2147484039" r:id="rId4"/>
    <p:sldLayoutId id="2147484040" r:id="rId5"/>
    <p:sldLayoutId id="2147484041" r:id="rId6"/>
    <p:sldLayoutId id="2147484043" r:id="rId7"/>
    <p:sldLayoutId id="2147484044" r:id="rId8"/>
    <p:sldLayoutId id="2147483980" r:id="rId9"/>
    <p:sldLayoutId id="2147483981" r:id="rId10"/>
    <p:sldLayoutId id="2147483982" r:id="rId11"/>
    <p:sldLayoutId id="2147483983" r:id="rId12"/>
    <p:sldLayoutId id="2147483984" r:id="rId13"/>
    <p:sldLayoutId id="2147483985" r:id="rId14"/>
    <p:sldLayoutId id="2147484045" r:id="rId15"/>
    <p:sldLayoutId id="2147484046" r:id="rId16"/>
    <p:sldLayoutId id="2147484047" r:id="rId17"/>
    <p:sldLayoutId id="2147484048" r:id="rId18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tx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90680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8912" y="1136582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8" name="Straight Connector 17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21358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561263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  <p:sldLayoutId id="2147484062" r:id="rId12"/>
    <p:sldLayoutId id="2147484063" r:id="rId13"/>
    <p:sldLayoutId id="2147484064" r:id="rId14"/>
    <p:sldLayoutId id="2147484065" r:id="rId15"/>
    <p:sldLayoutId id="2147484066" r:id="rId16"/>
    <p:sldLayoutId id="2147484067" r:id="rId17"/>
    <p:sldLayoutId id="2147484068" r:id="rId18"/>
    <p:sldLayoutId id="2147484069" r:id="rId19"/>
    <p:sldLayoutId id="2147484114" r:id="rId20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bg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>
          <a:solidFill>
            <a:schemeClr val="bg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90680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8912" y="1136582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8" name="Straight Connector 17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21358"/>
            <a:ext cx="7355176" cy="134724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bg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201179" y="592475"/>
            <a:ext cx="8595360" cy="0"/>
          </a:xfrm>
          <a:prstGeom prst="line">
            <a:avLst/>
          </a:prstGeom>
          <a:noFill/>
          <a:ln w="3175" cap="flat">
            <a:solidFill>
              <a:schemeClr val="bg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684811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1" r:id="rId1"/>
    <p:sldLayoutId id="2147484072" r:id="rId2"/>
    <p:sldLayoutId id="2147484073" r:id="rId3"/>
    <p:sldLayoutId id="2147484074" r:id="rId4"/>
    <p:sldLayoutId id="2147484075" r:id="rId5"/>
    <p:sldLayoutId id="2147484076" r:id="rId6"/>
    <p:sldLayoutId id="2147484077" r:id="rId7"/>
    <p:sldLayoutId id="2147484078" r:id="rId8"/>
    <p:sldLayoutId id="2147484079" r:id="rId9"/>
    <p:sldLayoutId id="2147484080" r:id="rId10"/>
    <p:sldLayoutId id="2147484081" r:id="rId11"/>
    <p:sldLayoutId id="2147484082" r:id="rId12"/>
    <p:sldLayoutId id="2147484083" r:id="rId13"/>
    <p:sldLayoutId id="2147484084" r:id="rId14"/>
    <p:sldLayoutId id="2147484085" r:id="rId15"/>
    <p:sldLayoutId id="2147484086" r:id="rId16"/>
    <p:sldLayoutId id="2147484087" r:id="rId17"/>
    <p:sldLayoutId id="2147484088" r:id="rId18"/>
    <p:sldLayoutId id="2147484089" r:id="rId19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bg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bg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000"/>
        </a:spcBef>
        <a:buClr>
          <a:schemeClr val="bg1"/>
        </a:buClr>
        <a:buFont typeface="Arial" panose="020B0604020202020204" pitchFamily="34" charset="0"/>
        <a:buChar char="•"/>
        <a:defRPr lang="en-US" sz="1800" b="0" kern="1200" dirty="0">
          <a:solidFill>
            <a:schemeClr val="bg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3585" y="318750"/>
            <a:ext cx="8089900" cy="45858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2940" y="1136707"/>
            <a:ext cx="8089901" cy="124649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bullet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2"/>
          </p:nvPr>
        </p:nvSpPr>
        <p:spPr>
          <a:xfrm>
            <a:off x="6104538" y="4839271"/>
            <a:ext cx="927193" cy="116426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EB3265C-F0D4-410E-8C75-9C1664655489}" type="datetime1">
              <a:rPr lang="en-US" smtClean="0">
                <a:solidFill>
                  <a:srgbClr val="052049"/>
                </a:solidFill>
              </a:rPr>
              <a:pPr/>
              <a:t>2/26/19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0" y="4852596"/>
            <a:ext cx="4310907" cy="10348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52049"/>
                </a:solidFill>
              </a:rPr>
              <a:t>Presentation Title and/or Sub Brand Name Here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5" y="4840128"/>
            <a:ext cx="246061" cy="116425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365125" y="4687560"/>
            <a:ext cx="841375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9" name="Straight Connector 8"/>
          <p:cNvCxnSpPr/>
          <p:nvPr userDrawn="1"/>
        </p:nvCxnSpPr>
        <p:spPr>
          <a:xfrm>
            <a:off x="277813" y="4687560"/>
            <a:ext cx="859536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13" name="Freeform 77"/>
          <p:cNvSpPr>
            <a:spLocks/>
          </p:cNvSpPr>
          <p:nvPr userDrawn="1"/>
        </p:nvSpPr>
        <p:spPr bwMode="auto">
          <a:xfrm>
            <a:off x="8393113" y="4800600"/>
            <a:ext cx="481012" cy="231074"/>
          </a:xfrm>
          <a:custGeom>
            <a:avLst/>
            <a:gdLst>
              <a:gd name="T0" fmla="*/ 350 w 350"/>
              <a:gd name="T1" fmla="*/ 52 h 168"/>
              <a:gd name="T2" fmla="*/ 270 w 350"/>
              <a:gd name="T3" fmla="*/ 130 h 168"/>
              <a:gd name="T4" fmla="*/ 240 w 350"/>
              <a:gd name="T5" fmla="*/ 100 h 168"/>
              <a:gd name="T6" fmla="*/ 205 w 350"/>
              <a:gd name="T7" fmla="*/ 91 h 168"/>
              <a:gd name="T8" fmla="*/ 201 w 350"/>
              <a:gd name="T9" fmla="*/ 86 h 168"/>
              <a:gd name="T10" fmla="*/ 200 w 350"/>
              <a:gd name="T11" fmla="*/ 82 h 168"/>
              <a:gd name="T12" fmla="*/ 203 w 350"/>
              <a:gd name="T13" fmla="*/ 73 h 168"/>
              <a:gd name="T14" fmla="*/ 203 w 350"/>
              <a:gd name="T15" fmla="*/ 73 h 168"/>
              <a:gd name="T16" fmla="*/ 205 w 350"/>
              <a:gd name="T17" fmla="*/ 72 h 168"/>
              <a:gd name="T18" fmla="*/ 234 w 350"/>
              <a:gd name="T19" fmla="*/ 71 h 168"/>
              <a:gd name="T20" fmla="*/ 266 w 350"/>
              <a:gd name="T21" fmla="*/ 85 h 168"/>
              <a:gd name="T22" fmla="*/ 222 w 350"/>
              <a:gd name="T23" fmla="*/ 48 h 168"/>
              <a:gd name="T24" fmla="*/ 179 w 350"/>
              <a:gd name="T25" fmla="*/ 73 h 168"/>
              <a:gd name="T26" fmla="*/ 178 w 350"/>
              <a:gd name="T27" fmla="*/ 76 h 168"/>
              <a:gd name="T28" fmla="*/ 122 w 350"/>
              <a:gd name="T29" fmla="*/ 60 h 168"/>
              <a:gd name="T30" fmla="*/ 178 w 350"/>
              <a:gd name="T31" fmla="*/ 41 h 168"/>
              <a:gd name="T32" fmla="*/ 153 w 350"/>
              <a:gd name="T33" fmla="*/ 0 h 168"/>
              <a:gd name="T34" fmla="*/ 97 w 350"/>
              <a:gd name="T35" fmla="*/ 2 h 168"/>
              <a:gd name="T36" fmla="*/ 72 w 350"/>
              <a:gd name="T37" fmla="*/ 73 h 168"/>
              <a:gd name="T38" fmla="*/ 25 w 350"/>
              <a:gd name="T39" fmla="*/ 73 h 168"/>
              <a:gd name="T40" fmla="*/ 0 w 350"/>
              <a:gd name="T41" fmla="*/ 2 h 168"/>
              <a:gd name="T42" fmla="*/ 48 w 350"/>
              <a:gd name="T43" fmla="*/ 119 h 168"/>
              <a:gd name="T44" fmla="*/ 97 w 350"/>
              <a:gd name="T45" fmla="*/ 64 h 168"/>
              <a:gd name="T46" fmla="*/ 187 w 350"/>
              <a:gd name="T47" fmla="*/ 107 h 168"/>
              <a:gd name="T48" fmla="*/ 214 w 350"/>
              <a:gd name="T49" fmla="*/ 117 h 168"/>
              <a:gd name="T50" fmla="*/ 242 w 350"/>
              <a:gd name="T51" fmla="*/ 125 h 168"/>
              <a:gd name="T52" fmla="*/ 237 w 350"/>
              <a:gd name="T53" fmla="*/ 147 h 168"/>
              <a:gd name="T54" fmla="*/ 203 w 350"/>
              <a:gd name="T55" fmla="*/ 141 h 168"/>
              <a:gd name="T56" fmla="*/ 176 w 350"/>
              <a:gd name="T57" fmla="*/ 130 h 168"/>
              <a:gd name="T58" fmla="*/ 224 w 350"/>
              <a:gd name="T59" fmla="*/ 168 h 168"/>
              <a:gd name="T60" fmla="*/ 270 w 350"/>
              <a:gd name="T61" fmla="*/ 134 h 168"/>
              <a:gd name="T62" fmla="*/ 295 w 350"/>
              <a:gd name="T63" fmla="*/ 166 h 168"/>
              <a:gd name="T64" fmla="*/ 343 w 350"/>
              <a:gd name="T65" fmla="*/ 119 h 168"/>
              <a:gd name="T66" fmla="*/ 295 w 350"/>
              <a:gd name="T67" fmla="*/ 99 h 168"/>
              <a:gd name="T68" fmla="*/ 350 w 350"/>
              <a:gd name="T69" fmla="*/ 73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50" h="168">
                <a:moveTo>
                  <a:pt x="350" y="73"/>
                </a:moveTo>
                <a:cubicBezTo>
                  <a:pt x="350" y="52"/>
                  <a:pt x="350" y="52"/>
                  <a:pt x="350" y="52"/>
                </a:cubicBezTo>
                <a:cubicBezTo>
                  <a:pt x="270" y="52"/>
                  <a:pt x="270" y="52"/>
                  <a:pt x="270" y="52"/>
                </a:cubicBezTo>
                <a:cubicBezTo>
                  <a:pt x="270" y="130"/>
                  <a:pt x="270" y="130"/>
                  <a:pt x="270" y="130"/>
                </a:cubicBezTo>
                <a:cubicBezTo>
                  <a:pt x="269" y="121"/>
                  <a:pt x="266" y="114"/>
                  <a:pt x="260" y="109"/>
                </a:cubicBezTo>
                <a:cubicBezTo>
                  <a:pt x="255" y="105"/>
                  <a:pt x="249" y="102"/>
                  <a:pt x="240" y="100"/>
                </a:cubicBezTo>
                <a:cubicBezTo>
                  <a:pt x="220" y="96"/>
                  <a:pt x="220" y="96"/>
                  <a:pt x="220" y="96"/>
                </a:cubicBezTo>
                <a:cubicBezTo>
                  <a:pt x="213" y="94"/>
                  <a:pt x="208" y="92"/>
                  <a:pt x="205" y="91"/>
                </a:cubicBezTo>
                <a:cubicBezTo>
                  <a:pt x="203" y="90"/>
                  <a:pt x="201" y="88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0" y="85"/>
                  <a:pt x="200" y="83"/>
                  <a:pt x="200" y="82"/>
                </a:cubicBezTo>
                <a:cubicBezTo>
                  <a:pt x="200" y="78"/>
                  <a:pt x="201" y="75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4" y="72"/>
                  <a:pt x="205" y="72"/>
                  <a:pt x="205" y="72"/>
                </a:cubicBezTo>
                <a:cubicBezTo>
                  <a:pt x="209" y="69"/>
                  <a:pt x="214" y="68"/>
                  <a:pt x="220" y="68"/>
                </a:cubicBezTo>
                <a:cubicBezTo>
                  <a:pt x="226" y="68"/>
                  <a:pt x="231" y="69"/>
                  <a:pt x="234" y="71"/>
                </a:cubicBezTo>
                <a:cubicBezTo>
                  <a:pt x="240" y="74"/>
                  <a:pt x="243" y="78"/>
                  <a:pt x="243" y="85"/>
                </a:cubicBezTo>
                <a:cubicBezTo>
                  <a:pt x="266" y="85"/>
                  <a:pt x="266" y="85"/>
                  <a:pt x="266" y="85"/>
                </a:cubicBezTo>
                <a:cubicBezTo>
                  <a:pt x="266" y="73"/>
                  <a:pt x="261" y="64"/>
                  <a:pt x="253" y="58"/>
                </a:cubicBezTo>
                <a:cubicBezTo>
                  <a:pt x="244" y="51"/>
                  <a:pt x="234" y="48"/>
                  <a:pt x="222" y="48"/>
                </a:cubicBezTo>
                <a:cubicBezTo>
                  <a:pt x="207" y="48"/>
                  <a:pt x="196" y="52"/>
                  <a:pt x="189" y="58"/>
                </a:cubicBezTo>
                <a:cubicBezTo>
                  <a:pt x="184" y="62"/>
                  <a:pt x="181" y="67"/>
                  <a:pt x="179" y="73"/>
                </a:cubicBezTo>
                <a:cubicBezTo>
                  <a:pt x="179" y="73"/>
                  <a:pt x="179" y="73"/>
                  <a:pt x="179" y="73"/>
                </a:cubicBezTo>
                <a:cubicBezTo>
                  <a:pt x="179" y="74"/>
                  <a:pt x="179" y="75"/>
                  <a:pt x="178" y="76"/>
                </a:cubicBezTo>
                <a:cubicBezTo>
                  <a:pt x="176" y="89"/>
                  <a:pt x="167" y="98"/>
                  <a:pt x="153" y="98"/>
                </a:cubicBezTo>
                <a:cubicBezTo>
                  <a:pt x="131" y="98"/>
                  <a:pt x="122" y="79"/>
                  <a:pt x="122" y="60"/>
                </a:cubicBezTo>
                <a:cubicBezTo>
                  <a:pt x="122" y="40"/>
                  <a:pt x="131" y="21"/>
                  <a:pt x="153" y="21"/>
                </a:cubicBezTo>
                <a:cubicBezTo>
                  <a:pt x="166" y="21"/>
                  <a:pt x="176" y="29"/>
                  <a:pt x="178" y="41"/>
                </a:cubicBezTo>
                <a:cubicBezTo>
                  <a:pt x="202" y="41"/>
                  <a:pt x="202" y="41"/>
                  <a:pt x="202" y="41"/>
                </a:cubicBezTo>
                <a:cubicBezTo>
                  <a:pt x="199" y="14"/>
                  <a:pt x="178" y="0"/>
                  <a:pt x="153" y="0"/>
                </a:cubicBezTo>
                <a:cubicBezTo>
                  <a:pt x="119" y="0"/>
                  <a:pt x="99" y="24"/>
                  <a:pt x="97" y="55"/>
                </a:cubicBezTo>
                <a:cubicBezTo>
                  <a:pt x="97" y="2"/>
                  <a:pt x="97" y="2"/>
                  <a:pt x="97" y="2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90"/>
                  <a:pt x="66" y="98"/>
                  <a:pt x="48" y="98"/>
                </a:cubicBezTo>
                <a:cubicBezTo>
                  <a:pt x="28" y="98"/>
                  <a:pt x="25" y="86"/>
                  <a:pt x="25" y="73"/>
                </a:cubicBezTo>
                <a:cubicBezTo>
                  <a:pt x="25" y="2"/>
                  <a:pt x="25" y="2"/>
                  <a:pt x="25" y="2"/>
                </a:cubicBezTo>
                <a:cubicBezTo>
                  <a:pt x="0" y="2"/>
                  <a:pt x="0" y="2"/>
                  <a:pt x="0" y="2"/>
                </a:cubicBezTo>
                <a:cubicBezTo>
                  <a:pt x="0" y="73"/>
                  <a:pt x="0" y="73"/>
                  <a:pt x="0" y="73"/>
                </a:cubicBezTo>
                <a:cubicBezTo>
                  <a:pt x="0" y="104"/>
                  <a:pt x="18" y="119"/>
                  <a:pt x="48" y="119"/>
                </a:cubicBezTo>
                <a:cubicBezTo>
                  <a:pt x="79" y="119"/>
                  <a:pt x="97" y="104"/>
                  <a:pt x="97" y="73"/>
                </a:cubicBezTo>
                <a:cubicBezTo>
                  <a:pt x="97" y="64"/>
                  <a:pt x="97" y="64"/>
                  <a:pt x="97" y="64"/>
                </a:cubicBezTo>
                <a:cubicBezTo>
                  <a:pt x="99" y="95"/>
                  <a:pt x="119" y="119"/>
                  <a:pt x="153" y="119"/>
                </a:cubicBezTo>
                <a:cubicBezTo>
                  <a:pt x="167" y="119"/>
                  <a:pt x="179" y="115"/>
                  <a:pt x="187" y="107"/>
                </a:cubicBezTo>
                <a:cubicBezTo>
                  <a:pt x="188" y="107"/>
                  <a:pt x="189" y="108"/>
                  <a:pt x="189" y="108"/>
                </a:cubicBezTo>
                <a:cubicBezTo>
                  <a:pt x="194" y="111"/>
                  <a:pt x="202" y="114"/>
                  <a:pt x="214" y="117"/>
                </a:cubicBezTo>
                <a:cubicBezTo>
                  <a:pt x="226" y="119"/>
                  <a:pt x="226" y="119"/>
                  <a:pt x="226" y="119"/>
                </a:cubicBezTo>
                <a:cubicBezTo>
                  <a:pt x="234" y="121"/>
                  <a:pt x="239" y="123"/>
                  <a:pt x="242" y="125"/>
                </a:cubicBezTo>
                <a:cubicBezTo>
                  <a:pt x="245" y="127"/>
                  <a:pt x="247" y="130"/>
                  <a:pt x="247" y="133"/>
                </a:cubicBezTo>
                <a:cubicBezTo>
                  <a:pt x="247" y="140"/>
                  <a:pt x="244" y="144"/>
                  <a:pt x="237" y="147"/>
                </a:cubicBezTo>
                <a:cubicBezTo>
                  <a:pt x="233" y="148"/>
                  <a:pt x="229" y="148"/>
                  <a:pt x="223" y="148"/>
                </a:cubicBezTo>
                <a:cubicBezTo>
                  <a:pt x="213" y="148"/>
                  <a:pt x="207" y="146"/>
                  <a:pt x="203" y="141"/>
                </a:cubicBezTo>
                <a:cubicBezTo>
                  <a:pt x="201" y="139"/>
                  <a:pt x="199" y="135"/>
                  <a:pt x="198" y="130"/>
                </a:cubicBezTo>
                <a:cubicBezTo>
                  <a:pt x="176" y="130"/>
                  <a:pt x="176" y="130"/>
                  <a:pt x="176" y="130"/>
                </a:cubicBezTo>
                <a:cubicBezTo>
                  <a:pt x="176" y="142"/>
                  <a:pt x="180" y="151"/>
                  <a:pt x="189" y="158"/>
                </a:cubicBezTo>
                <a:cubicBezTo>
                  <a:pt x="197" y="164"/>
                  <a:pt x="209" y="168"/>
                  <a:pt x="224" y="168"/>
                </a:cubicBezTo>
                <a:cubicBezTo>
                  <a:pt x="239" y="168"/>
                  <a:pt x="250" y="164"/>
                  <a:pt x="258" y="158"/>
                </a:cubicBezTo>
                <a:cubicBezTo>
                  <a:pt x="265" y="151"/>
                  <a:pt x="269" y="143"/>
                  <a:pt x="270" y="134"/>
                </a:cubicBezTo>
                <a:cubicBezTo>
                  <a:pt x="270" y="166"/>
                  <a:pt x="270" y="166"/>
                  <a:pt x="270" y="166"/>
                </a:cubicBezTo>
                <a:cubicBezTo>
                  <a:pt x="295" y="166"/>
                  <a:pt x="295" y="166"/>
                  <a:pt x="295" y="166"/>
                </a:cubicBezTo>
                <a:cubicBezTo>
                  <a:pt x="295" y="119"/>
                  <a:pt x="295" y="119"/>
                  <a:pt x="295" y="119"/>
                </a:cubicBezTo>
                <a:cubicBezTo>
                  <a:pt x="343" y="119"/>
                  <a:pt x="343" y="119"/>
                  <a:pt x="343" y="119"/>
                </a:cubicBezTo>
                <a:cubicBezTo>
                  <a:pt x="343" y="99"/>
                  <a:pt x="343" y="99"/>
                  <a:pt x="343" y="99"/>
                </a:cubicBezTo>
                <a:cubicBezTo>
                  <a:pt x="295" y="99"/>
                  <a:pt x="295" y="99"/>
                  <a:pt x="295" y="99"/>
                </a:cubicBezTo>
                <a:cubicBezTo>
                  <a:pt x="295" y="73"/>
                  <a:pt x="295" y="73"/>
                  <a:pt x="295" y="73"/>
                </a:cubicBezTo>
                <a:lnTo>
                  <a:pt x="350" y="7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rgbClr val="052049"/>
              </a:solidFill>
              <a:latin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3115020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1" r:id="rId1"/>
    <p:sldLayoutId id="2147484092" r:id="rId2"/>
    <p:sldLayoutId id="2147484093" r:id="rId3"/>
    <p:sldLayoutId id="2147484094" r:id="rId4"/>
    <p:sldLayoutId id="2147484095" r:id="rId5"/>
    <p:sldLayoutId id="2147484096" r:id="rId6"/>
    <p:sldLayoutId id="2147484097" r:id="rId7"/>
    <p:sldLayoutId id="2147484098" r:id="rId8"/>
    <p:sldLayoutId id="2147484099" r:id="rId9"/>
    <p:sldLayoutId id="2147484100" r:id="rId10"/>
    <p:sldLayoutId id="2147484101" r:id="rId11"/>
    <p:sldLayoutId id="2147484102" r:id="rId12"/>
    <p:sldLayoutId id="2147484103" r:id="rId13"/>
    <p:sldLayoutId id="2147484104" r:id="rId14"/>
    <p:sldLayoutId id="2147484105" r:id="rId15"/>
    <p:sldLayoutId id="2147484106" r:id="rId16"/>
    <p:sldLayoutId id="2147484107" r:id="rId17"/>
    <p:sldLayoutId id="2147484108" r:id="rId18"/>
    <p:sldLayoutId id="2147484109" r:id="rId19"/>
    <p:sldLayoutId id="2147484110" r:id="rId20"/>
    <p:sldLayoutId id="2147484111" r:id="rId21"/>
    <p:sldLayoutId id="2147484112" r:id="rId22"/>
    <p:sldLayoutId id="2147484113" r:id="rId23"/>
  </p:sldLayoutIdLst>
  <p:transition>
    <p:fade/>
  </p:transition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tx1"/>
          </a:solidFill>
          <a:latin typeface="+mn-lt"/>
          <a:ea typeface="+mj-ea"/>
          <a:cs typeface="Arial" pitchFamily="34" charset="0"/>
        </a:defRPr>
      </a:lvl1pPr>
    </p:titleStyle>
    <p:bodyStyle>
      <a:lvl1pPr marL="168275" indent="-1682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1pPr>
      <a:lvl2pPr marL="457200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2pPr>
      <a:lvl3pPr marL="742950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‒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3pPr>
      <a:lvl4pPr marL="10287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" panose="05000000000000000000" pitchFamily="2" charset="2"/>
        <a:buChar char="§"/>
        <a:defRPr lang="en-US" sz="1800" b="0" kern="1200" dirty="0" smtClean="0">
          <a:solidFill>
            <a:schemeClr val="tx1"/>
          </a:solidFill>
          <a:latin typeface="+mj-lt"/>
          <a:ea typeface="+mn-ea"/>
          <a:cs typeface="+mn-cs"/>
        </a:defRPr>
      </a:lvl4pPr>
      <a:lvl5pPr marL="1312863" indent="-227013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lang="en-US" sz="1800" b="0" kern="1200" dirty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4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3.e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7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26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31.emf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6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5.png"/><Relationship Id="rId11" Type="http://schemas.openxmlformats.org/officeDocument/2006/relationships/image" Target="../media/image80.jpe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jpeg"/><Relationship Id="rId7" Type="http://schemas.openxmlformats.org/officeDocument/2006/relationships/image" Target="../media/image86.jpe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10" Type="http://schemas.openxmlformats.org/officeDocument/2006/relationships/image" Target="../media/image89.png"/><Relationship Id="rId4" Type="http://schemas.openxmlformats.org/officeDocument/2006/relationships/image" Target="../media/image83.jpeg"/><Relationship Id="rId9" Type="http://schemas.openxmlformats.org/officeDocument/2006/relationships/image" Target="../media/image8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9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3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3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gif"/><Relationship Id="rId2" Type="http://schemas.openxmlformats.org/officeDocument/2006/relationships/image" Target="../media/image96.gif"/><Relationship Id="rId1" Type="http://schemas.openxmlformats.org/officeDocument/2006/relationships/slideLayout" Target="../slideLayouts/slideLayout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00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3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2.wmf"/><Relationship Id="rId5" Type="http://schemas.openxmlformats.org/officeDocument/2006/relationships/oleObject" Target="../embeddings/oleObject8.bin"/><Relationship Id="rId10" Type="http://schemas.openxmlformats.org/officeDocument/2006/relationships/image" Target="../media/image104.wmf"/><Relationship Id="rId4" Type="http://schemas.openxmlformats.org/officeDocument/2006/relationships/image" Target="../media/image101.wmf"/><Relationship Id="rId9" Type="http://schemas.openxmlformats.org/officeDocument/2006/relationships/oleObject" Target="../embeddings/oleObject10.bin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wmf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106.gif"/><Relationship Id="rId2" Type="http://schemas.openxmlformats.org/officeDocument/2006/relationships/slideLayout" Target="../slideLayouts/slideLayout34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02.wmf"/><Relationship Id="rId11" Type="http://schemas.openxmlformats.org/officeDocument/2006/relationships/image" Target="../media/image105.gif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104.wmf"/><Relationship Id="rId4" Type="http://schemas.openxmlformats.org/officeDocument/2006/relationships/image" Target="../media/image101.wmf"/><Relationship Id="rId9" Type="http://schemas.openxmlformats.org/officeDocument/2006/relationships/oleObject" Target="../embeddings/oleObject14.bin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tiff"/><Relationship Id="rId2" Type="http://schemas.openxmlformats.org/officeDocument/2006/relationships/image" Target="../media/image107.tiff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0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emf"/><Relationship Id="rId1" Type="http://schemas.openxmlformats.org/officeDocument/2006/relationships/slideLayout" Target="../slideLayouts/slideLayout3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3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emf"/><Relationship Id="rId1" Type="http://schemas.openxmlformats.org/officeDocument/2006/relationships/slideLayout" Target="../slideLayouts/slideLayout3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18.png"/><Relationship Id="rId4" Type="http://schemas.openxmlformats.org/officeDocument/2006/relationships/image" Target="../media/image11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emf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22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3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emf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126.e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3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7.xml"/><Relationship Id="rId5" Type="http://schemas.openxmlformats.org/officeDocument/2006/relationships/image" Target="../media/image131.png"/><Relationship Id="rId4" Type="http://schemas.openxmlformats.org/officeDocument/2006/relationships/image" Target="../media/image13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4" Type="http://schemas.openxmlformats.org/officeDocument/2006/relationships/notesSlide" Target="../notesSlides/notesSlide1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tiff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3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6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tiff"/><Relationship Id="rId1" Type="http://schemas.openxmlformats.org/officeDocument/2006/relationships/slideLayout" Target="../slideLayouts/slideLayout1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13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41.tiff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3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4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3.tiff"/><Relationship Id="rId13" Type="http://schemas.openxmlformats.org/officeDocument/2006/relationships/image" Target="../media/image158.tiff"/><Relationship Id="rId3" Type="http://schemas.openxmlformats.org/officeDocument/2006/relationships/image" Target="../media/image148.png"/><Relationship Id="rId7" Type="http://schemas.openxmlformats.org/officeDocument/2006/relationships/image" Target="../media/image152.tiff"/><Relationship Id="rId12" Type="http://schemas.openxmlformats.org/officeDocument/2006/relationships/image" Target="../media/image157.tiff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1.tiff"/><Relationship Id="rId11" Type="http://schemas.openxmlformats.org/officeDocument/2006/relationships/image" Target="../media/image156.tiff"/><Relationship Id="rId5" Type="http://schemas.openxmlformats.org/officeDocument/2006/relationships/image" Target="../media/image150.png"/><Relationship Id="rId10" Type="http://schemas.openxmlformats.org/officeDocument/2006/relationships/image" Target="../media/image155.tiff"/><Relationship Id="rId4" Type="http://schemas.openxmlformats.org/officeDocument/2006/relationships/image" Target="../media/image149.png"/><Relationship Id="rId9" Type="http://schemas.openxmlformats.org/officeDocument/2006/relationships/image" Target="../media/image154.tiff"/><Relationship Id="rId14" Type="http://schemas.openxmlformats.org/officeDocument/2006/relationships/image" Target="../media/image159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3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3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115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tif"/><Relationship Id="rId3" Type="http://schemas.openxmlformats.org/officeDocument/2006/relationships/image" Target="../media/image164.png"/><Relationship Id="rId7" Type="http://schemas.openxmlformats.org/officeDocument/2006/relationships/image" Target="../media/image16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67.tif"/><Relationship Id="rId11" Type="http://schemas.openxmlformats.org/officeDocument/2006/relationships/image" Target="../media/image172.png"/><Relationship Id="rId5" Type="http://schemas.openxmlformats.org/officeDocument/2006/relationships/image" Target="../media/image166.png"/><Relationship Id="rId10" Type="http://schemas.openxmlformats.org/officeDocument/2006/relationships/image" Target="../media/image171.png"/><Relationship Id="rId4" Type="http://schemas.openxmlformats.org/officeDocument/2006/relationships/image" Target="../media/image165.png"/><Relationship Id="rId9" Type="http://schemas.openxmlformats.org/officeDocument/2006/relationships/image" Target="../media/image170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34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3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3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94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94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g"/><Relationship Id="rId1" Type="http://schemas.openxmlformats.org/officeDocument/2006/relationships/slideLayout" Target="../slideLayouts/slideLayout9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246947" y="2719933"/>
            <a:ext cx="6595720" cy="973343"/>
          </a:xfrm>
        </p:spPr>
        <p:txBody>
          <a:bodyPr/>
          <a:lstStyle/>
          <a:p>
            <a:pPr algn="ctr"/>
            <a:r>
              <a:rPr lang="en-US" dirty="0"/>
              <a:t>Hyperpolarized </a:t>
            </a:r>
            <a:r>
              <a:rPr lang="en-US" baseline="30000" dirty="0"/>
              <a:t>13</a:t>
            </a:r>
            <a:r>
              <a:rPr lang="en-US" dirty="0"/>
              <a:t>C MRI:</a:t>
            </a:r>
            <a:br>
              <a:rPr lang="en-US" dirty="0"/>
            </a:br>
            <a:r>
              <a:rPr lang="en-US" dirty="0"/>
              <a:t>Polarization &amp; Imaging Physics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17589" y="3908280"/>
            <a:ext cx="8854437" cy="695275"/>
          </a:xfrm>
        </p:spPr>
        <p:txBody>
          <a:bodyPr/>
          <a:lstStyle/>
          <a:p>
            <a:pPr algn="ctr"/>
            <a:r>
              <a:rPr lang="en-US" sz="1900"/>
              <a:t>BioE241</a:t>
            </a:r>
            <a:endParaRPr lang="en-US" sz="1900" dirty="0"/>
          </a:p>
          <a:p>
            <a:pPr algn="ctr"/>
            <a:r>
              <a:rPr lang="en-US" sz="1900" dirty="0"/>
              <a:t>02/25/2019</a:t>
            </a:r>
          </a:p>
        </p:txBody>
      </p:sp>
    </p:spTree>
    <p:extLst>
      <p:ext uri="{BB962C8B-B14F-4D97-AF65-F5344CB8AC3E}">
        <p14:creationId xmlns:p14="http://schemas.microsoft.com/office/powerpoint/2010/main" val="394210335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DNP Physics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Polarizers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Imaging Approaches</a:t>
            </a:r>
          </a:p>
        </p:txBody>
      </p:sp>
    </p:spTree>
    <p:extLst>
      <p:ext uri="{BB962C8B-B14F-4D97-AF65-F5344CB8AC3E}">
        <p14:creationId xmlns:p14="http://schemas.microsoft.com/office/powerpoint/2010/main" val="3092657042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0" y="1200150"/>
            <a:ext cx="4038600" cy="3394075"/>
          </a:xfrm>
        </p:spPr>
        <p:txBody>
          <a:bodyPr>
            <a:normAutofit/>
          </a:bodyPr>
          <a:lstStyle/>
          <a:p>
            <a:r>
              <a:rPr lang="en-US" dirty="0"/>
              <a:t>Can think of </a:t>
            </a:r>
            <a:r>
              <a:rPr lang="en-US" baseline="30000" dirty="0"/>
              <a:t>1</a:t>
            </a:r>
            <a:r>
              <a:rPr lang="en-US" dirty="0"/>
              <a:t>H nuclei as dipoles</a:t>
            </a:r>
          </a:p>
          <a:p>
            <a:r>
              <a:rPr lang="en-US" dirty="0"/>
              <a:t>Align with or against the main magnetic field</a:t>
            </a:r>
          </a:p>
          <a:p>
            <a:r>
              <a:rPr lang="en-US" dirty="0"/>
              <a:t>So why the need for a strong magnet in MRI?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The Magnetic in MRI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1855" y="1840112"/>
            <a:ext cx="3562350" cy="21145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580" y="1365054"/>
            <a:ext cx="3543300" cy="272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9202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0" y="1200150"/>
            <a:ext cx="4038600" cy="3394075"/>
          </a:xfrm>
        </p:spPr>
        <p:txBody>
          <a:bodyPr/>
          <a:lstStyle/>
          <a:p>
            <a:r>
              <a:rPr lang="en-US" dirty="0"/>
              <a:t>In the absence of a magnetic field, no preferred orientation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6423025" y="1200150"/>
            <a:ext cx="2720975" cy="339407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The Magnetic in MRI</a:t>
            </a:r>
          </a:p>
        </p:txBody>
      </p:sp>
    </p:spTree>
    <p:extLst>
      <p:ext uri="{BB962C8B-B14F-4D97-AF65-F5344CB8AC3E}">
        <p14:creationId xmlns:p14="http://schemas.microsoft.com/office/powerpoint/2010/main" val="4811200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0" y="1192213"/>
            <a:ext cx="4294188" cy="3395662"/>
          </a:xfrm>
        </p:spPr>
        <p:txBody>
          <a:bodyPr/>
          <a:lstStyle/>
          <a:p>
            <a:r>
              <a:rPr lang="en-US" dirty="0"/>
              <a:t>What happens when spins are placed into a magnetic field?</a:t>
            </a:r>
          </a:p>
          <a:p>
            <a:pPr lvl="1"/>
            <a:r>
              <a:rPr lang="en-US" dirty="0"/>
              <a:t>Zeeman splitting</a:t>
            </a:r>
          </a:p>
          <a:p>
            <a:pPr lvl="1"/>
            <a:r>
              <a:rPr lang="en-US" dirty="0" err="1"/>
              <a:t>Precess</a:t>
            </a:r>
            <a:r>
              <a:rPr lang="en-US" dirty="0"/>
              <a:t> about B</a:t>
            </a:r>
            <a:r>
              <a:rPr lang="en-US" baseline="-25000" dirty="0"/>
              <a:t>0</a:t>
            </a:r>
          </a:p>
          <a:p>
            <a:pPr lvl="2"/>
            <a:r>
              <a:rPr lang="en-US" dirty="0">
                <a:cs typeface="Times New Roman" panose="02020603050405020304" pitchFamily="18" charset="0"/>
              </a:rPr>
              <a:t>ω = </a:t>
            </a:r>
            <a:r>
              <a:rPr lang="el-GR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γ</a:t>
            </a:r>
            <a:r>
              <a:rPr lang="en-US" dirty="0">
                <a:cs typeface="Times New Roman" panose="02020603050405020304" pitchFamily="18" charset="0"/>
              </a:rPr>
              <a:t>B</a:t>
            </a:r>
            <a:r>
              <a:rPr lang="en-US" baseline="-25000" dirty="0">
                <a:cs typeface="Times New Roman" panose="02020603050405020304" pitchFamily="18" charset="0"/>
              </a:rPr>
              <a:t>0</a:t>
            </a:r>
            <a:endParaRPr lang="en-US" baseline="-25000" dirty="0"/>
          </a:p>
          <a:p>
            <a:pPr lvl="1"/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Bulk Magnetization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4082" y="1192656"/>
            <a:ext cx="1748081" cy="17196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2907" y="3145727"/>
            <a:ext cx="1570431" cy="1691233"/>
          </a:xfrm>
          <a:prstGeom prst="rect">
            <a:avLst/>
          </a:prstGeom>
        </p:spPr>
      </p:pic>
      <p:pic>
        <p:nvPicPr>
          <p:cNvPr id="9" name="Picture 8" descr="Gyroscope_precession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6040" y="3516630"/>
            <a:ext cx="1681480" cy="168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43177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0" y="1200150"/>
            <a:ext cx="4038600" cy="3394075"/>
          </a:xfrm>
        </p:spPr>
        <p:txBody>
          <a:bodyPr/>
          <a:lstStyle/>
          <a:p>
            <a:r>
              <a:rPr lang="en-US" dirty="0"/>
              <a:t>So why the need for a strong magnet in MRI?</a:t>
            </a:r>
          </a:p>
          <a:p>
            <a:pPr lvl="1"/>
            <a:r>
              <a:rPr lang="en-US" dirty="0"/>
              <a:t>Earth’s magnetic field?</a:t>
            </a:r>
          </a:p>
          <a:p>
            <a:r>
              <a:rPr lang="en-US" dirty="0"/>
              <a:t>Boltzmann equilibrium!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6057900" y="1200150"/>
            <a:ext cx="3086100" cy="339407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Bulk Magnetization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424065" y="3065489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9329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0" y="1200150"/>
            <a:ext cx="4038600" cy="3394075"/>
          </a:xfrm>
        </p:spPr>
        <p:txBody>
          <a:bodyPr/>
          <a:lstStyle/>
          <a:p>
            <a:r>
              <a:rPr lang="en-US" dirty="0"/>
              <a:t>Boltzmann equilibrium:</a:t>
            </a:r>
          </a:p>
        </p:txBody>
      </p:sp>
      <p:pic>
        <p:nvPicPr>
          <p:cNvPr id="25" name="Content Placeholder 24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/>
          <a:srcRect r="45109"/>
          <a:stretch/>
        </p:blipFill>
        <p:spPr>
          <a:xfrm>
            <a:off x="7180263" y="1114425"/>
            <a:ext cx="1963737" cy="339407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Boltzmann Distribution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7175535"/>
              </p:ext>
            </p:extLst>
          </p:nvPr>
        </p:nvGraphicFramePr>
        <p:xfrm>
          <a:off x="1397000" y="1892300"/>
          <a:ext cx="20193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947" name="Equation" r:id="rId4" imgW="1003300" imgH="444500" progId="Equation.3">
                  <p:embed/>
                </p:oleObj>
              </mc:Choice>
              <mc:Fallback>
                <p:oleObj name="Equation" r:id="rId4" imgW="1003300" imgH="4445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97000" y="1892300"/>
                        <a:ext cx="2019300" cy="889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1480974"/>
              </p:ext>
            </p:extLst>
          </p:nvPr>
        </p:nvGraphicFramePr>
        <p:xfrm>
          <a:off x="561297" y="3410343"/>
          <a:ext cx="4730282" cy="12307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948" name="Equation" r:id="rId6" imgW="1866900" imgH="482600" progId="Equation.3">
                  <p:embed/>
                </p:oleObj>
              </mc:Choice>
              <mc:Fallback>
                <p:oleObj name="Equation" r:id="rId6" imgW="1866900" imgH="482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1297" y="3410343"/>
                        <a:ext cx="4730282" cy="123072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AutoShape 28"/>
          <p:cNvSpPr>
            <a:spLocks noChangeArrowheads="1"/>
          </p:cNvSpPr>
          <p:nvPr/>
        </p:nvSpPr>
        <p:spPr bwMode="auto">
          <a:xfrm>
            <a:off x="1424982" y="3593255"/>
            <a:ext cx="1233144" cy="331907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AutoShape 31"/>
          <p:cNvSpPr>
            <a:spLocks noChangeArrowheads="1"/>
          </p:cNvSpPr>
          <p:nvPr/>
        </p:nvSpPr>
        <p:spPr bwMode="auto">
          <a:xfrm>
            <a:off x="1424982" y="4134768"/>
            <a:ext cx="1233144" cy="331907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" name="Text Box 19"/>
          <p:cNvSpPr txBox="1">
            <a:spLocks noChangeArrowheads="1"/>
          </p:cNvSpPr>
          <p:nvPr/>
        </p:nvSpPr>
        <p:spPr bwMode="auto">
          <a:xfrm>
            <a:off x="632039" y="2779099"/>
            <a:ext cx="17541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 dirty="0"/>
              <a:t>Net Magnetization (parallel - antiparallel)</a:t>
            </a:r>
          </a:p>
        </p:txBody>
      </p: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1428329" y="3237251"/>
            <a:ext cx="404812" cy="3095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" name="Text Box 33"/>
          <p:cNvSpPr txBox="1">
            <a:spLocks noChangeArrowheads="1"/>
          </p:cNvSpPr>
          <p:nvPr/>
        </p:nvSpPr>
        <p:spPr bwMode="auto">
          <a:xfrm>
            <a:off x="318057" y="4803045"/>
            <a:ext cx="17541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 dirty="0"/>
              <a:t>Total # of spins</a:t>
            </a:r>
          </a:p>
        </p:txBody>
      </p:sp>
      <p:sp>
        <p:nvSpPr>
          <p:cNvPr id="16" name="Line 34"/>
          <p:cNvSpPr>
            <a:spLocks noChangeShapeType="1"/>
          </p:cNvSpPr>
          <p:nvPr/>
        </p:nvSpPr>
        <p:spPr bwMode="auto">
          <a:xfrm flipV="1">
            <a:off x="1203247" y="4564920"/>
            <a:ext cx="501650" cy="2857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85454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/>
      <p:bldP spid="14" grpId="0" animBg="1"/>
      <p:bldP spid="15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 tIns="32146" bIns="32146"/>
          <a:lstStyle/>
          <a:p>
            <a:r>
              <a:rPr lang="en-US" dirty="0"/>
              <a:t>SNR in MRI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2766086"/>
            <a:ext cx="7870825" cy="933450"/>
          </a:xfrm>
        </p:spPr>
        <p:txBody>
          <a:bodyPr rIns="64291" bIns="32146">
            <a:normAutofit fontScale="92500"/>
          </a:bodyPr>
          <a:lstStyle/>
          <a:p>
            <a:r>
              <a:rPr lang="en-US" sz="2400" dirty="0"/>
              <a:t>Signal in an MR experiment is proportional to </a:t>
            </a:r>
            <a:r>
              <a:rPr lang="en-US" sz="2400" i="1" dirty="0">
                <a:cs typeface="Times New Roman" pitchFamily="18" charset="0"/>
              </a:rPr>
              <a:t>n</a:t>
            </a:r>
            <a:r>
              <a:rPr lang="en-US" sz="2400" dirty="0">
                <a:cs typeface="Times New Roman" pitchFamily="18" charset="0"/>
              </a:rPr>
              <a:t>, </a:t>
            </a:r>
            <a:r>
              <a:rPr lang="el-GR" sz="2400" dirty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en-US" sz="2400" dirty="0">
                <a:cs typeface="Times New Roman" pitchFamily="18" charset="0"/>
              </a:rPr>
              <a:t>, and </a:t>
            </a:r>
            <a:r>
              <a:rPr lang="en-US" sz="2400" dirty="0" err="1">
                <a:cs typeface="Times New Roman" pitchFamily="18" charset="0"/>
              </a:rPr>
              <a:t>P</a:t>
            </a:r>
            <a:r>
              <a:rPr lang="en-US" sz="2400" baseline="-25000" dirty="0" err="1">
                <a:cs typeface="Times New Roman" pitchFamily="18" charset="0"/>
              </a:rPr>
              <a:t>th</a:t>
            </a:r>
            <a:r>
              <a:rPr lang="en-US" sz="2400" dirty="0">
                <a:cs typeface="Times New Roman" pitchFamily="18" charset="0"/>
              </a:rPr>
              <a:t>.</a:t>
            </a:r>
          </a:p>
          <a:p>
            <a:pPr eaLnBrk="1" hangingPunct="1"/>
            <a:r>
              <a:rPr lang="en-US" sz="2400" dirty="0"/>
              <a:t>Polarization is a function of </a:t>
            </a:r>
            <a:r>
              <a:rPr lang="el-GR" sz="2400" dirty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dirty="0"/>
              <a:t>B</a:t>
            </a:r>
            <a:r>
              <a:rPr lang="en-US" sz="2400" baseline="-25000" dirty="0"/>
              <a:t>o</a:t>
            </a:r>
            <a:r>
              <a:rPr lang="en-US" sz="2400" dirty="0"/>
              <a:t> and T:</a:t>
            </a:r>
          </a:p>
        </p:txBody>
      </p:sp>
      <p:sp>
        <p:nvSpPr>
          <p:cNvPr id="8" name="Rectangle 7"/>
          <p:cNvSpPr/>
          <p:nvPr/>
        </p:nvSpPr>
        <p:spPr>
          <a:xfrm>
            <a:off x="5265387" y="3733945"/>
            <a:ext cx="22410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At 3T and 37°C:</a:t>
            </a:r>
          </a:p>
          <a:p>
            <a:pPr>
              <a:buFont typeface="Wingdings" pitchFamily="2" charset="2"/>
              <a:buChar char="§"/>
            </a:pPr>
            <a:r>
              <a:rPr lang="en-US" dirty="0" err="1"/>
              <a:t>P</a:t>
            </a:r>
            <a:r>
              <a:rPr lang="en-US" baseline="-25000" dirty="0" err="1"/>
              <a:t>th</a:t>
            </a:r>
            <a:r>
              <a:rPr lang="en-US" dirty="0"/>
              <a:t>(</a:t>
            </a:r>
            <a:r>
              <a:rPr lang="en-US" baseline="30000" dirty="0"/>
              <a:t>1</a:t>
            </a:r>
            <a:r>
              <a:rPr lang="en-US" dirty="0"/>
              <a:t>H) </a:t>
            </a:r>
            <a:r>
              <a:rPr lang="en-US" dirty="0">
                <a:cs typeface="Times New Roman"/>
              </a:rPr>
              <a:t>≈ 9 x 10</a:t>
            </a:r>
            <a:r>
              <a:rPr lang="en-US" baseline="30000" dirty="0">
                <a:cs typeface="Times New Roman"/>
              </a:rPr>
              <a:t>-4 </a:t>
            </a:r>
            <a:r>
              <a:rPr lang="en-US" dirty="0">
                <a:cs typeface="Times New Roman"/>
              </a:rPr>
              <a:t>%</a:t>
            </a:r>
          </a:p>
          <a:p>
            <a:pPr>
              <a:buFont typeface="Wingdings" pitchFamily="2" charset="2"/>
              <a:buChar char="§"/>
            </a:pPr>
            <a:r>
              <a:rPr lang="en-US" dirty="0" err="1"/>
              <a:t>P</a:t>
            </a:r>
            <a:r>
              <a:rPr lang="en-US" baseline="-25000" dirty="0" err="1"/>
              <a:t>th</a:t>
            </a:r>
            <a:r>
              <a:rPr lang="en-US" dirty="0"/>
              <a:t>(</a:t>
            </a:r>
            <a:r>
              <a:rPr lang="en-US" baseline="30000" dirty="0"/>
              <a:t>13</a:t>
            </a:r>
            <a:r>
              <a:rPr lang="en-US" dirty="0"/>
              <a:t>C) </a:t>
            </a:r>
            <a:r>
              <a:rPr lang="en-US" dirty="0">
                <a:cs typeface="Times New Roman"/>
              </a:rPr>
              <a:t>≈ 2.3 x 10</a:t>
            </a:r>
            <a:r>
              <a:rPr lang="en-US" baseline="30000" dirty="0">
                <a:cs typeface="Times New Roman"/>
              </a:rPr>
              <a:t>-4 </a:t>
            </a:r>
            <a:r>
              <a:rPr lang="en-US" dirty="0">
                <a:cs typeface="Times New Roman"/>
              </a:rPr>
              <a:t>%</a:t>
            </a:r>
            <a:endParaRPr lang="en-US" dirty="0"/>
          </a:p>
        </p:txBody>
      </p:sp>
      <p:graphicFrame>
        <p:nvGraphicFramePr>
          <p:cNvPr id="68611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5198100"/>
              </p:ext>
            </p:extLst>
          </p:nvPr>
        </p:nvGraphicFramePr>
        <p:xfrm>
          <a:off x="1298575" y="3800323"/>
          <a:ext cx="2971976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118" name="Equation" r:id="rId3" imgW="7315200" imgH="1957589" progId="Equation.3">
                  <p:embed/>
                </p:oleObj>
              </mc:Choice>
              <mc:Fallback>
                <p:oleObj name="Equation" r:id="rId3" imgW="7315200" imgH="1957589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8575" y="3800323"/>
                        <a:ext cx="2971976" cy="79057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85"/>
          <p:cNvSpPr>
            <a:spLocks noChangeArrowheads="1"/>
          </p:cNvSpPr>
          <p:nvPr/>
        </p:nvSpPr>
        <p:spPr bwMode="auto">
          <a:xfrm>
            <a:off x="1439226" y="1364994"/>
            <a:ext cx="12165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4989260"/>
              </p:ext>
            </p:extLst>
          </p:nvPr>
        </p:nvGraphicFramePr>
        <p:xfrm>
          <a:off x="1740676" y="1130705"/>
          <a:ext cx="5662648" cy="11153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119" name="Equation" r:id="rId5" imgW="2514600" imgH="495300" progId="Equation.3">
                  <p:embed/>
                </p:oleObj>
              </mc:Choice>
              <mc:Fallback>
                <p:oleObj name="Equation" r:id="rId5" imgW="2514600" imgH="4953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0676" y="1130705"/>
                        <a:ext cx="5662648" cy="11153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87"/>
          <p:cNvSpPr>
            <a:spLocks noChangeArrowheads="1"/>
          </p:cNvSpPr>
          <p:nvPr/>
        </p:nvSpPr>
        <p:spPr bwMode="auto">
          <a:xfrm>
            <a:off x="3132944" y="1579779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7391591"/>
              </p:ext>
            </p:extLst>
          </p:nvPr>
        </p:nvGraphicFramePr>
        <p:xfrm>
          <a:off x="2945567" y="1302448"/>
          <a:ext cx="2862185" cy="8411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120" name="Equation" r:id="rId7" imgW="774364" imgH="228501" progId="Equation.3">
                  <p:embed/>
                </p:oleObj>
              </mc:Choice>
              <mc:Fallback>
                <p:oleObj name="Equation" r:id="rId7" imgW="774364" imgH="228501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5567" y="1302448"/>
                        <a:ext cx="2862185" cy="8411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616138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Sensitivity in MRI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4294967295"/>
          </p:nvPr>
        </p:nvSpPr>
        <p:spPr>
          <a:xfrm>
            <a:off x="0" y="1200150"/>
            <a:ext cx="4038600" cy="3394075"/>
          </a:xfrm>
        </p:spPr>
        <p:txBody>
          <a:bodyPr>
            <a:normAutofit/>
          </a:bodyPr>
          <a:lstStyle/>
          <a:p>
            <a:r>
              <a:rPr lang="en-US" dirty="0"/>
              <a:t>Water, fat have strong signal</a:t>
            </a:r>
          </a:p>
          <a:p>
            <a:r>
              <a:rPr lang="en-US" baseline="30000" dirty="0"/>
              <a:t>13</a:t>
            </a:r>
            <a:r>
              <a:rPr lang="en-US" dirty="0"/>
              <a:t>C, </a:t>
            </a:r>
            <a:r>
              <a:rPr lang="en-US" baseline="30000" dirty="0"/>
              <a:t>15</a:t>
            </a:r>
            <a:r>
              <a:rPr lang="en-US" dirty="0"/>
              <a:t>N, </a:t>
            </a:r>
            <a:r>
              <a:rPr lang="en-US" baseline="30000" dirty="0"/>
              <a:t>31</a:t>
            </a:r>
            <a:r>
              <a:rPr lang="en-US" dirty="0"/>
              <a:t>P inform about biochemistry</a:t>
            </a:r>
          </a:p>
          <a:p>
            <a:pPr lvl="1"/>
            <a:r>
              <a:rPr lang="en-US" dirty="0"/>
              <a:t>Inherently poor SNR</a:t>
            </a:r>
          </a:p>
          <a:p>
            <a:r>
              <a:rPr lang="en-US" dirty="0"/>
              <a:t>Carbon is the backbone of life</a:t>
            </a:r>
          </a:p>
          <a:p>
            <a:pPr lvl="1"/>
            <a:r>
              <a:rPr lang="en-US" baseline="30000" dirty="0"/>
              <a:t>12</a:t>
            </a:r>
            <a:r>
              <a:rPr lang="en-US" dirty="0"/>
              <a:t>C has no NMR signal</a:t>
            </a:r>
          </a:p>
          <a:p>
            <a:pPr lvl="1"/>
            <a:r>
              <a:rPr lang="en-US" baseline="30000" dirty="0"/>
              <a:t>13</a:t>
            </a:r>
            <a:r>
              <a:rPr lang="en-US" dirty="0"/>
              <a:t>C abundance = 1.1%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883798"/>
            <a:ext cx="2663428" cy="261602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en-US" sz="1100" dirty="0" err="1"/>
              <a:t>Bottomley</a:t>
            </a:r>
            <a:r>
              <a:rPr lang="en-US" sz="1100" dirty="0"/>
              <a:t>, Radiology 170</a:t>
            </a:r>
            <a:r>
              <a:rPr lang="en-US" sz="1100" dirty="0">
                <a:sym typeface="Wingdings" pitchFamily="2" charset="2"/>
              </a:rPr>
              <a:t>(1): 1989</a:t>
            </a:r>
            <a:endParaRPr lang="en-US" sz="1100" dirty="0"/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2900" y="1104900"/>
            <a:ext cx="2792395" cy="3451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Rectangle 21"/>
          <p:cNvSpPr/>
          <p:nvPr/>
        </p:nvSpPr>
        <p:spPr>
          <a:xfrm>
            <a:off x="5422900" y="1585013"/>
            <a:ext cx="2792395" cy="13830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5422900" y="3257816"/>
            <a:ext cx="2792395" cy="7957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053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 tIns="32146" bIns="32146"/>
          <a:lstStyle/>
          <a:p>
            <a:r>
              <a:rPr lang="en-US" dirty="0"/>
              <a:t>Thermal Polarization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2635250"/>
            <a:ext cx="7870825" cy="2508250"/>
          </a:xfrm>
        </p:spPr>
        <p:txBody>
          <a:bodyPr rIns="64291" bIns="32146">
            <a:normAutofit fontScale="92500" lnSpcReduction="10000"/>
          </a:bodyPr>
          <a:lstStyle/>
          <a:p>
            <a:pPr eaLnBrk="1" hangingPunct="1"/>
            <a:endParaRPr lang="en-US" dirty="0"/>
          </a:p>
          <a:p>
            <a:pPr eaLnBrk="1" hangingPunct="1"/>
            <a:r>
              <a:rPr lang="en-US" dirty="0"/>
              <a:t>Polarization is a function of </a:t>
            </a:r>
            <a:r>
              <a:rPr lang="el-GR" dirty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dirty="0"/>
              <a:t>B</a:t>
            </a:r>
            <a:r>
              <a:rPr lang="en-US" baseline="-25000" dirty="0"/>
              <a:t>o</a:t>
            </a:r>
            <a:r>
              <a:rPr lang="en-US" dirty="0"/>
              <a:t> and T:</a:t>
            </a:r>
          </a:p>
          <a:p>
            <a:pPr eaLnBrk="1" hangingPunct="1"/>
            <a:endParaRPr lang="en-US" dirty="0"/>
          </a:p>
          <a:p>
            <a:pPr eaLnBrk="1" hangingPunct="1"/>
            <a:endParaRPr lang="en-US" dirty="0"/>
          </a:p>
          <a:p>
            <a:r>
              <a:rPr lang="en-US" dirty="0"/>
              <a:t>How can we increase polarization?</a:t>
            </a:r>
          </a:p>
          <a:p>
            <a:pPr lvl="1"/>
            <a:r>
              <a:rPr lang="en-US" dirty="0"/>
              <a:t>Increase B</a:t>
            </a:r>
            <a:r>
              <a:rPr lang="en-US" baseline="-25000" dirty="0"/>
              <a:t>0</a:t>
            </a:r>
          </a:p>
          <a:p>
            <a:pPr lvl="1"/>
            <a:r>
              <a:rPr lang="en-US" dirty="0"/>
              <a:t>Decrease temperature</a:t>
            </a:r>
          </a:p>
        </p:txBody>
      </p:sp>
      <p:pic>
        <p:nvPicPr>
          <p:cNvPr id="9" name="Content Placeholder 4" descr="energy_diff.png"/>
          <p:cNvPicPr>
            <a:picLocks noGrp="1" noChangeAspect="1"/>
          </p:cNvPicPr>
          <p:nvPr>
            <p:ph sz="half" idx="4294967295"/>
          </p:nvPr>
        </p:nvPicPr>
        <p:blipFill>
          <a:blip r:embed="rId4"/>
          <a:srcRect t="-24721" b="-24721"/>
          <a:stretch>
            <a:fillRect/>
          </a:stretch>
        </p:blipFill>
        <p:spPr>
          <a:xfrm>
            <a:off x="0" y="979488"/>
            <a:ext cx="2143125" cy="1801812"/>
          </a:xfrm>
        </p:spPr>
      </p:pic>
      <p:pic>
        <p:nvPicPr>
          <p:cNvPr id="7" name="Picture 6" descr="D:\Dropbox\Papers\_my papers\_prelim\presentation\figures\pol_no_dnp.e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67799" y="944205"/>
            <a:ext cx="5808403" cy="1961551"/>
          </a:xfrm>
          <a:prstGeom prst="rect">
            <a:avLst/>
          </a:prstGeom>
          <a:noFill/>
        </p:spPr>
      </p:pic>
      <p:graphicFrame>
        <p:nvGraphicFramePr>
          <p:cNvPr id="16998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4471138"/>
              </p:ext>
            </p:extLst>
          </p:nvPr>
        </p:nvGraphicFramePr>
        <p:xfrm>
          <a:off x="3086100" y="3339251"/>
          <a:ext cx="29718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848" name="Equation" r:id="rId6" imgW="7315200" imgH="1957589" progId="Equation.3">
                  <p:embed/>
                </p:oleObj>
              </mc:Choice>
              <mc:Fallback>
                <p:oleObj name="Equation" r:id="rId6" imgW="7315200" imgH="1957589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6100" y="3339251"/>
                        <a:ext cx="2971800" cy="79057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89909" y="1089560"/>
            <a:ext cx="4369414" cy="170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058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:\Dropbox\Papers\_my papers\_prelim\presentation\figures\pol_no_dnp.e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67799" y="593228"/>
            <a:ext cx="5808403" cy="196155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440407"/>
          </a:xfrm>
        </p:spPr>
        <p:txBody>
          <a:bodyPr tIns="32146" bIns="32146"/>
          <a:lstStyle/>
          <a:p>
            <a:r>
              <a:rPr lang="en-US" dirty="0"/>
              <a:t>Brute-Force Polarization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2635250"/>
            <a:ext cx="7870825" cy="2508250"/>
          </a:xfrm>
        </p:spPr>
        <p:txBody>
          <a:bodyPr rIns="64291" bIns="32146">
            <a:normAutofit/>
          </a:bodyPr>
          <a:lstStyle/>
          <a:p>
            <a:pPr eaLnBrk="1" hangingPunct="1"/>
            <a:r>
              <a:rPr lang="en-US" sz="1400" dirty="0"/>
              <a:t>Force spins into high polarization at low temperature/high B</a:t>
            </a:r>
            <a:r>
              <a:rPr lang="en-US" sz="1400" baseline="-25000" dirty="0"/>
              <a:t>0</a:t>
            </a:r>
            <a:r>
              <a:rPr lang="en-US" sz="1400" dirty="0"/>
              <a:t> </a:t>
            </a:r>
          </a:p>
          <a:p>
            <a:pPr eaLnBrk="1" hangingPunct="1"/>
            <a:r>
              <a:rPr lang="en-US" sz="1400" dirty="0"/>
              <a:t>Pros:</a:t>
            </a:r>
          </a:p>
          <a:p>
            <a:pPr lvl="1"/>
            <a:r>
              <a:rPr lang="en-US" sz="1400" dirty="0"/>
              <a:t>Straightforward</a:t>
            </a:r>
          </a:p>
          <a:p>
            <a:pPr eaLnBrk="1" hangingPunct="1"/>
            <a:r>
              <a:rPr lang="en-US" sz="1400" dirty="0"/>
              <a:t>Cons:</a:t>
            </a:r>
          </a:p>
          <a:p>
            <a:pPr lvl="1"/>
            <a:r>
              <a:rPr lang="en-US" sz="1400" dirty="0"/>
              <a:t>Engineering challenge (</a:t>
            </a:r>
            <a:r>
              <a:rPr lang="en-US" sz="1400" baseline="30000" dirty="0"/>
              <a:t>3</a:t>
            </a:r>
            <a:r>
              <a:rPr lang="en-US" sz="1400" dirty="0"/>
              <a:t>He/</a:t>
            </a:r>
            <a:r>
              <a:rPr lang="en-US" sz="1400" baseline="30000" dirty="0"/>
              <a:t>4</a:t>
            </a:r>
            <a:r>
              <a:rPr lang="en-US" sz="1400" dirty="0"/>
              <a:t>He refrigerator)</a:t>
            </a:r>
          </a:p>
          <a:p>
            <a:pPr lvl="1"/>
            <a:r>
              <a:rPr lang="en-US" sz="1400" dirty="0"/>
              <a:t>LONG buildup times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8DF6A0-C22B-9040-87EB-855982079B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0238" y="4230656"/>
            <a:ext cx="2256342" cy="8239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99307D1-60F0-464E-93FE-DDDB7A7F4E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8473" y="2542118"/>
            <a:ext cx="2254369" cy="169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9352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:\Dropbox\Papers\_my papers\_prelim\presentation\figures\pol_no_dnp.e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67799" y="944205"/>
            <a:ext cx="5808403" cy="1961551"/>
          </a:xfrm>
          <a:prstGeom prst="rect">
            <a:avLst/>
          </a:prstGeom>
          <a:noFill/>
        </p:spPr>
      </p:pic>
      <p:pic>
        <p:nvPicPr>
          <p:cNvPr id="6" name="Content Placeholder 5" descr="D:\Dropbox\Papers\_my papers\_prelim\presentation\figures\pol_dnp.em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1667539" y="941388"/>
            <a:ext cx="5808663" cy="196215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 tIns="32146" bIns="32146"/>
          <a:lstStyle/>
          <a:p>
            <a:r>
              <a:rPr lang="en-US" dirty="0"/>
              <a:t>Dynamic Nuclear Polarization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3067050"/>
            <a:ext cx="7870825" cy="1939925"/>
          </a:xfrm>
        </p:spPr>
        <p:txBody>
          <a:bodyPr rIns="64291" bIns="32146">
            <a:normAutofit/>
          </a:bodyPr>
          <a:lstStyle/>
          <a:p>
            <a:pPr eaLnBrk="1" hangingPunct="1"/>
            <a:r>
              <a:rPr lang="en-US" dirty="0"/>
              <a:t>Exogenously increase </a:t>
            </a:r>
            <a:r>
              <a:rPr lang="en-US" baseline="30000" dirty="0"/>
              <a:t>13</a:t>
            </a:r>
            <a:r>
              <a:rPr lang="en-US" dirty="0"/>
              <a:t>C polarization via Dynamic Nuclear Polarization (DNP</a:t>
            </a:r>
            <a:r>
              <a:rPr lang="en-US" baseline="30000" dirty="0"/>
              <a:t>1</a:t>
            </a:r>
            <a:r>
              <a:rPr lang="en-US" dirty="0"/>
              <a:t>)</a:t>
            </a:r>
          </a:p>
          <a:p>
            <a:pPr eaLnBrk="1" hangingPunct="1"/>
            <a:r>
              <a:rPr lang="en-US" dirty="0"/>
              <a:t>Yields 20-30% </a:t>
            </a:r>
            <a:r>
              <a:rPr lang="en-US" baseline="30000" dirty="0"/>
              <a:t>13</a:t>
            </a:r>
            <a:r>
              <a:rPr lang="en-US" dirty="0"/>
              <a:t>C polarization</a:t>
            </a:r>
          </a:p>
          <a:p>
            <a:pPr lvl="1"/>
            <a:r>
              <a:rPr lang="en-US" dirty="0"/>
              <a:t>&gt;10,000 signal enhancement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91200" y="4912978"/>
            <a:ext cx="3352800" cy="218794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prstClr val="black"/>
                </a:solidFill>
              </a:rPr>
              <a:t>1</a:t>
            </a:r>
            <a:r>
              <a:rPr lang="en-US" sz="1000" dirty="0">
                <a:solidFill>
                  <a:prstClr val="black"/>
                </a:solidFill>
              </a:rPr>
              <a:t>Ardenkjær-Larsen et al ., PNAS 2003; 100(18).</a:t>
            </a:r>
            <a:endParaRPr lang="en-US" sz="1000" baseline="-25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4809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469359"/>
          </a:xfrm>
        </p:spPr>
        <p:txBody>
          <a:bodyPr/>
          <a:lstStyle/>
          <a:p>
            <a:r>
              <a:rPr lang="en-US" dirty="0"/>
              <a:t>DNP Hyperpolarization</a:t>
            </a:r>
          </a:p>
        </p:txBody>
      </p:sp>
      <p:pic>
        <p:nvPicPr>
          <p:cNvPr id="391170" name="Picture 2" descr="D:\Dropbox\Papers\_my papers\_thesis\chapters\figures\chapter2_intro\hp_urea_spectrum_janhenrik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 b="41717"/>
          <a:stretch>
            <a:fillRect/>
          </a:stretch>
        </p:blipFill>
        <p:spPr bwMode="auto">
          <a:xfrm>
            <a:off x="1371600" y="946150"/>
            <a:ext cx="6400800" cy="24352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876925" y="163830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  <a:cs typeface="Times New Roman"/>
              </a:rPr>
              <a:t>t = 1s</a:t>
            </a:r>
            <a:endParaRPr lang="en-US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6698764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DNP Hyperpolarization</a:t>
            </a:r>
          </a:p>
        </p:txBody>
      </p:sp>
      <p:pic>
        <p:nvPicPr>
          <p:cNvPr id="391170" name="Picture 2" descr="D:\Dropbox\Papers\_my papers\_thesis\chapters\figures\chapter2_intro\hp_urea_spectrum_janhenrik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71600" y="946150"/>
            <a:ext cx="6400800" cy="41783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876925" y="163830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  <a:cs typeface="Times New Roman"/>
              </a:rPr>
              <a:t>t = 1s</a:t>
            </a: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76925" y="3781425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/>
                <a:cs typeface="Times New Roman"/>
              </a:rPr>
              <a:t>t = 65h</a:t>
            </a:r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16450" name="Picture 2" descr="http://www.parkquarters.com/wp-content/uploads/2009/11/Park-Quarter-Obverse-Desig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038" y="1251783"/>
            <a:ext cx="1140464" cy="114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458" name="Picture 10" descr="http://www.bubblews.com/assets/images/news/324628628_138639141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957" y="946150"/>
            <a:ext cx="1998626" cy="176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48136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6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6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747DC824-2316-A343-9611-E60D896EC14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8229600" cy="4678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DNP Requirements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62454A4D-51E3-8143-B1ED-0AFE242933B3}"/>
              </a:ext>
            </a:extLst>
          </p:cNvPr>
          <p:cNvSpPr txBox="1"/>
          <p:nvPr/>
        </p:nvSpPr>
        <p:spPr bwMode="auto">
          <a:xfrm>
            <a:off x="162046" y="813918"/>
            <a:ext cx="4409954" cy="1107996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Transfer polarization from e- to n by driving a forbidden ‘flip-flop’ two-quantum transition</a:t>
            </a:r>
            <a:br>
              <a:rPr lang="en-US" dirty="0">
                <a:latin typeface="+mj-lt"/>
              </a:rPr>
            </a:br>
            <a:endParaRPr lang="en-US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073AA9-2F8F-9E40-99DB-DEAC39710F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745" b="17579"/>
          <a:stretch/>
        </p:blipFill>
        <p:spPr>
          <a:xfrm>
            <a:off x="5314547" y="813918"/>
            <a:ext cx="3675289" cy="277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535113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747DC824-2316-A343-9611-E60D896EC14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8229600" cy="4678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DNP Requirements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62454A4D-51E3-8143-B1ED-0AFE242933B3}"/>
              </a:ext>
            </a:extLst>
          </p:cNvPr>
          <p:cNvSpPr txBox="1"/>
          <p:nvPr/>
        </p:nvSpPr>
        <p:spPr bwMode="auto">
          <a:xfrm>
            <a:off x="162046" y="813918"/>
            <a:ext cx="4409954" cy="3600986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Transfer polarization from e- to n by driving a forbidden ‘flip-flop’ two-quantum transition</a:t>
            </a:r>
            <a:br>
              <a:rPr lang="en-US" dirty="0">
                <a:latin typeface="+mj-lt"/>
              </a:rPr>
            </a:br>
            <a:endParaRPr lang="en-US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Requirements: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Low temperature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High field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Free radical (unpaired electron)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1:1000 ratio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Forms a neat glass (no crystallization)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MW source to transfer polarization from e</a:t>
            </a:r>
            <a:r>
              <a:rPr lang="en-US" baseline="30000" dirty="0">
                <a:latin typeface="+mj-lt"/>
              </a:rPr>
              <a:t>-</a:t>
            </a:r>
            <a:r>
              <a:rPr lang="en-US" dirty="0">
                <a:latin typeface="+mj-lt"/>
              </a:rPr>
              <a:t> to nuclei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666FD9-66B1-0042-946E-383593CE65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921" y="846098"/>
            <a:ext cx="4669079" cy="304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393625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747DC824-2316-A343-9611-E60D896EC14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8229600" cy="4678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DNP: Effect of Temperature and Field Strength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62454A4D-51E3-8143-B1ED-0AFE242933B3}"/>
              </a:ext>
            </a:extLst>
          </p:cNvPr>
          <p:cNvSpPr txBox="1"/>
          <p:nvPr/>
        </p:nvSpPr>
        <p:spPr bwMode="auto">
          <a:xfrm>
            <a:off x="162046" y="813918"/>
            <a:ext cx="4409954" cy="3600986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Polarizers operate at different field strengths and temperatures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 err="1">
                <a:latin typeface="+mj-lt"/>
              </a:rPr>
              <a:t>Hypersense</a:t>
            </a:r>
            <a:r>
              <a:rPr lang="en-US" dirty="0">
                <a:latin typeface="+mj-lt"/>
              </a:rPr>
              <a:t>: 3.35T/1.4K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 err="1">
                <a:latin typeface="+mj-lt"/>
              </a:rPr>
              <a:t>SPINlab</a:t>
            </a:r>
            <a:r>
              <a:rPr lang="en-US" dirty="0">
                <a:latin typeface="+mj-lt"/>
              </a:rPr>
              <a:t>: 3.35T/0.8K</a:t>
            </a:r>
          </a:p>
          <a:p>
            <a:pPr lvl="3"/>
            <a:r>
              <a:rPr lang="en-US" dirty="0">
                <a:latin typeface="+mj-lt"/>
              </a:rPr>
              <a:t>      5.00T/0.8K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Others operate at 7T-10.1T, 0.8K</a:t>
            </a:r>
            <a:br>
              <a:rPr lang="en-US" dirty="0">
                <a:latin typeface="+mj-lt"/>
              </a:rPr>
            </a:br>
            <a:endParaRPr lang="en-US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In general, high field/lower temperature lead to higher polarization. </a:t>
            </a:r>
            <a:br>
              <a:rPr lang="en-US" dirty="0">
                <a:latin typeface="+mj-lt"/>
              </a:rPr>
            </a:br>
            <a:endParaRPr lang="en-US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Why does this make a difference when P(e</a:t>
            </a:r>
            <a:r>
              <a:rPr lang="en-US" baseline="30000" dirty="0">
                <a:latin typeface="+mj-lt"/>
              </a:rPr>
              <a:t>-</a:t>
            </a:r>
            <a:r>
              <a:rPr lang="en-US" dirty="0">
                <a:latin typeface="+mj-lt"/>
              </a:rPr>
              <a:t>) already 100%?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CD9B35-F6BC-ED4A-858B-FCD683176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1655" y="852720"/>
            <a:ext cx="4702345" cy="171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33308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747DC824-2316-A343-9611-E60D896EC14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8229600" cy="4678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DNP: Effect of Temperature and Field Strength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EC23E8-D14D-C144-999C-B97FCB003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921" y="846098"/>
            <a:ext cx="4669079" cy="3046988"/>
          </a:xfrm>
          <a:prstGeom prst="rect">
            <a:avLst/>
          </a:prstGeom>
        </p:spPr>
      </p:pic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9420E651-14EE-8B4A-A853-312C4DB91495}"/>
              </a:ext>
            </a:extLst>
          </p:cNvPr>
          <p:cNvSpPr txBox="1">
            <a:spLocks/>
          </p:cNvSpPr>
          <p:nvPr/>
        </p:nvSpPr>
        <p:spPr>
          <a:xfrm>
            <a:off x="125413" y="522005"/>
            <a:ext cx="4349508" cy="3679603"/>
          </a:xfrm>
          <a:prstGeom prst="rect">
            <a:avLst/>
          </a:prstGeom>
        </p:spPr>
        <p:txBody>
          <a:bodyPr/>
          <a:lstStyle>
            <a:lvl1pPr marL="168275" indent="-1682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42950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‒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287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312863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800" b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Comes down to interplay between T1(e</a:t>
            </a:r>
            <a:r>
              <a:rPr lang="en-US" baseline="30000" dirty="0"/>
              <a:t>-</a:t>
            </a:r>
            <a:r>
              <a:rPr lang="en-US" dirty="0"/>
              <a:t>) and T1(n)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High field/low temperature predominantly leads to an increase in T1(n), increasing polarization</a:t>
            </a:r>
          </a:p>
          <a:p>
            <a:r>
              <a:rPr lang="en-US" dirty="0"/>
              <a:t>Doping with paramagnetic lanthanides (</a:t>
            </a:r>
            <a:r>
              <a:rPr lang="en-US" dirty="0" err="1"/>
              <a:t>Gd</a:t>
            </a:r>
            <a:r>
              <a:rPr lang="en-US" dirty="0"/>
              <a:t>, Ho) also increase polarization by preferentially reducing T1(e</a:t>
            </a:r>
            <a:r>
              <a:rPr lang="en-US" baseline="30000" dirty="0"/>
              <a:t>-</a:t>
            </a:r>
            <a:r>
              <a:rPr lang="en-US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43AA23-70BF-0C47-92D0-E7B41FB89D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0" t="10381" r="3481" b="6393"/>
          <a:stretch/>
        </p:blipFill>
        <p:spPr>
          <a:xfrm>
            <a:off x="5028605" y="1317493"/>
            <a:ext cx="1771139" cy="2508512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06FD4F8-6366-C24F-82DE-898B72438BA7}"/>
              </a:ext>
            </a:extLst>
          </p:cNvPr>
          <p:cNvGrpSpPr/>
          <p:nvPr/>
        </p:nvGrpSpPr>
        <p:grpSpPr>
          <a:xfrm>
            <a:off x="636608" y="1104768"/>
            <a:ext cx="3555334" cy="1764688"/>
            <a:chOff x="636608" y="1637209"/>
            <a:chExt cx="3555334" cy="1764688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37ACCF3-1D49-7849-AD4C-47BB581080E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36608" y="1637209"/>
              <a:ext cx="2743200" cy="760576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CA47F0D-0DF0-9A48-A545-6A19F75C18E1}"/>
                </a:ext>
              </a:extLst>
            </p:cNvPr>
            <p:cNvCxnSpPr/>
            <p:nvPr/>
          </p:nvCxnSpPr>
          <p:spPr>
            <a:xfrm flipH="1">
              <a:off x="2013989" y="2326513"/>
              <a:ext cx="324091" cy="289367"/>
            </a:xfrm>
            <a:prstGeom prst="straightConnector1">
              <a:avLst/>
            </a:prstGeom>
            <a:ln w="4445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7CB29A2-9CD6-0644-BCA4-75A6944CA401}"/>
                </a:ext>
              </a:extLst>
            </p:cNvPr>
            <p:cNvSpPr txBox="1"/>
            <p:nvPr/>
          </p:nvSpPr>
          <p:spPr bwMode="auto">
            <a:xfrm>
              <a:off x="1149717" y="2663233"/>
              <a:ext cx="974626" cy="246221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/>
                <a:t>T1(e)/T1(n)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8BEDB201-CDFD-A542-98DB-86EBFA288FF7}"/>
                </a:ext>
              </a:extLst>
            </p:cNvPr>
            <p:cNvCxnSpPr>
              <a:cxnSpLocks/>
            </p:cNvCxnSpPr>
            <p:nvPr/>
          </p:nvCxnSpPr>
          <p:spPr>
            <a:xfrm>
              <a:off x="2902346" y="2305931"/>
              <a:ext cx="336337" cy="275224"/>
            </a:xfrm>
            <a:prstGeom prst="straightConnector1">
              <a:avLst/>
            </a:prstGeom>
            <a:ln w="44450"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B8FBC2D-54E6-2F44-A91F-00F855B410EB}"/>
                </a:ext>
              </a:extLst>
            </p:cNvPr>
            <p:cNvSpPr txBox="1"/>
            <p:nvPr/>
          </p:nvSpPr>
          <p:spPr bwMode="auto">
            <a:xfrm>
              <a:off x="2699418" y="2663233"/>
              <a:ext cx="1492524" cy="738664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/>
                <a:t>'Leakage Factor’</a:t>
              </a:r>
            </a:p>
            <a:p>
              <a:r>
                <a:rPr lang="en-US" sz="1600" dirty="0"/>
                <a:t>Effects of nuclear </a:t>
              </a:r>
            </a:p>
            <a:p>
              <a:r>
                <a:rPr lang="en-US" sz="1600" dirty="0"/>
                <a:t>relaxation</a:t>
              </a:r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D0FE189E-43AC-B94C-B62B-0E52B417FB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87" t="1639" r="6061" b="1596"/>
          <a:stretch/>
        </p:blipFill>
        <p:spPr>
          <a:xfrm>
            <a:off x="6941234" y="731948"/>
            <a:ext cx="2165463" cy="3679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2249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747DC824-2316-A343-9611-E60D896EC14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8229600" cy="4678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DNP: Effect of Radical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9420E651-14EE-8B4A-A853-312C4DB91495}"/>
              </a:ext>
            </a:extLst>
          </p:cNvPr>
          <p:cNvSpPr txBox="1">
            <a:spLocks/>
          </p:cNvSpPr>
          <p:nvPr/>
        </p:nvSpPr>
        <p:spPr>
          <a:xfrm>
            <a:off x="125413" y="522005"/>
            <a:ext cx="4349508" cy="3679603"/>
          </a:xfrm>
          <a:prstGeom prst="rect">
            <a:avLst/>
          </a:prstGeom>
        </p:spPr>
        <p:txBody>
          <a:bodyPr/>
          <a:lstStyle>
            <a:lvl1pPr marL="168275" indent="-1682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42950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‒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287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312863" indent="-227013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800" b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Many different stable radicals can be used</a:t>
            </a:r>
          </a:p>
          <a:p>
            <a:r>
              <a:rPr lang="en-US" dirty="0"/>
              <a:t>Choice of solvent may dictate which radical can be used (i.e. some radicals are hydrophobic,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r>
              <a:rPr lang="en-US" dirty="0"/>
              <a:t>Narrow linewidth radicals (like trityl) are most effective for direct polarization of low-</a:t>
            </a:r>
            <a:r>
              <a:rPr lang="en-US" dirty="0" err="1"/>
              <a:t>ɣ</a:t>
            </a:r>
            <a:r>
              <a:rPr lang="en-US" dirty="0"/>
              <a:t> nuclei, like </a:t>
            </a:r>
            <a:r>
              <a:rPr lang="en-US" baseline="30000" dirty="0"/>
              <a:t>13</a:t>
            </a:r>
            <a:r>
              <a:rPr lang="en-US" dirty="0"/>
              <a:t>C</a:t>
            </a:r>
          </a:p>
          <a:p>
            <a:r>
              <a:rPr lang="en-US" dirty="0"/>
              <a:t>Radical concentration can also influence polarization</a:t>
            </a:r>
          </a:p>
          <a:p>
            <a:pPr lvl="1"/>
            <a:r>
              <a:rPr lang="en-US" dirty="0"/>
              <a:t>Tradeoff between faster buildup times/increased T1(n) relaxation</a:t>
            </a:r>
          </a:p>
          <a:p>
            <a:pPr lvl="2"/>
            <a:r>
              <a:rPr lang="en-US" dirty="0"/>
              <a:t>Data shown are at 7T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769B77-7856-6545-A2A9-5199882B4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269" y="233910"/>
            <a:ext cx="2535881" cy="234966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577B22E-F8F7-E246-9B14-F3419CF36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0442" y="1183031"/>
            <a:ext cx="1978488" cy="318303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97A0395-AF68-234C-9CEC-C564E7E55A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9034" y="1130945"/>
            <a:ext cx="2653092" cy="328721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8512400-87DF-A54A-8F89-5050C0D5B3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4269" y="822548"/>
            <a:ext cx="2535881" cy="173953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DC16A6B-8F0C-B44D-A0B4-1908C0E722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5765" y="2785680"/>
            <a:ext cx="2532888" cy="1786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648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" name="Picture 1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8" r="11877" b="19832"/>
          <a:stretch/>
        </p:blipFill>
        <p:spPr bwMode="auto">
          <a:xfrm>
            <a:off x="7327557" y="1010195"/>
            <a:ext cx="1503458" cy="806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5" name="Content Placeholder 1"/>
          <p:cNvSpPr txBox="1">
            <a:spLocks/>
          </p:cNvSpPr>
          <p:nvPr/>
        </p:nvSpPr>
        <p:spPr>
          <a:xfrm>
            <a:off x="165465" y="1200151"/>
            <a:ext cx="3632077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Wingdings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Take 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13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 enriched compound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minute amount of stable unpaired electron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Cool to 1.4K at 3.35T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Irradiate with microwaves</a:t>
            </a:r>
          </a:p>
        </p:txBody>
      </p:sp>
      <p:pic>
        <p:nvPicPr>
          <p:cNvPr id="387" name="Picture 2" descr="http://www.cmrr.umn.edu/images/equipment/hyperpolarizer-50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690" y="1862788"/>
            <a:ext cx="3494314" cy="262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88" name="Straight Arrow Connector 387"/>
          <p:cNvCxnSpPr/>
          <p:nvPr/>
        </p:nvCxnSpPr>
        <p:spPr>
          <a:xfrm flipH="1" flipV="1">
            <a:off x="6228807" y="3794765"/>
            <a:ext cx="502919" cy="760999"/>
          </a:xfrm>
          <a:prstGeom prst="straightConnector1">
            <a:avLst/>
          </a:prstGeom>
          <a:noFill/>
          <a:ln w="50800" cap="flat" cmpd="sng" algn="ctr">
            <a:solidFill>
              <a:sysClr val="windowText" lastClr="000000"/>
            </a:solidFill>
            <a:prstDash val="solid"/>
            <a:tailEnd type="triangle"/>
          </a:ln>
          <a:effectLst/>
        </p:spPr>
      </p:cxnSp>
      <p:sp>
        <p:nvSpPr>
          <p:cNvPr id="389" name="TextBox 388"/>
          <p:cNvSpPr txBox="1"/>
          <p:nvPr/>
        </p:nvSpPr>
        <p:spPr>
          <a:xfrm>
            <a:off x="6731726" y="4585918"/>
            <a:ext cx="1475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3.35T magnet</a:t>
            </a:r>
          </a:p>
        </p:txBody>
      </p:sp>
      <p:cxnSp>
        <p:nvCxnSpPr>
          <p:cNvPr id="390" name="Curved Connector 389"/>
          <p:cNvCxnSpPr/>
          <p:nvPr/>
        </p:nvCxnSpPr>
        <p:spPr>
          <a:xfrm rot="16200000" flipH="1">
            <a:off x="4843428" y="1653598"/>
            <a:ext cx="1398371" cy="1071797"/>
          </a:xfrm>
          <a:prstGeom prst="curvedConnector3">
            <a:avLst>
              <a:gd name="adj1" fmla="val -919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tailEnd type="triangle"/>
          </a:ln>
          <a:effectLst/>
        </p:spPr>
      </p:cxnSp>
      <p:cxnSp>
        <p:nvCxnSpPr>
          <p:cNvPr id="391" name="Curved Connector 390"/>
          <p:cNvCxnSpPr/>
          <p:nvPr/>
        </p:nvCxnSpPr>
        <p:spPr>
          <a:xfrm rot="5400000">
            <a:off x="6003849" y="1653598"/>
            <a:ext cx="1398371" cy="1071797"/>
          </a:xfrm>
          <a:prstGeom prst="curvedConnector3">
            <a:avLst>
              <a:gd name="adj1" fmla="val -919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tailEnd type="triangle"/>
          </a:ln>
          <a:effectLst/>
        </p:spPr>
      </p:cxnSp>
      <p:pic>
        <p:nvPicPr>
          <p:cNvPr id="392" name="Picture 1"/>
          <p:cNvPicPr>
            <a:picLocks noChangeAspect="1" noChangeArrowheads="1"/>
          </p:cNvPicPr>
          <p:nvPr/>
        </p:nvPicPr>
        <p:blipFill rotWithShape="1">
          <a:blip r:embed="rId4"/>
          <a:srcRect l="38672" t="26924" r="38471"/>
          <a:stretch/>
        </p:blipFill>
        <p:spPr bwMode="auto">
          <a:xfrm>
            <a:off x="3818317" y="1182143"/>
            <a:ext cx="1149531" cy="698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3" name="Picture 4" descr="http://www.clipartpal.com/_thumbs/pd/weather/lightening_bolt_yellow.pn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353" y="2790447"/>
            <a:ext cx="628196" cy="76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4" name="Content Placeholder 9" descr="mw_sweep.png"/>
          <p:cNvPicPr>
            <a:picLocks noChangeAspect="1"/>
          </p:cNvPicPr>
          <p:nvPr/>
        </p:nvPicPr>
        <p:blipFill>
          <a:blip r:embed="rId6"/>
          <a:srcRect l="-11718" r="-6715"/>
          <a:stretch>
            <a:fillRect/>
          </a:stretch>
        </p:blipFill>
        <p:spPr>
          <a:xfrm>
            <a:off x="1447800" y="4062213"/>
            <a:ext cx="1968500" cy="1081288"/>
          </a:xfrm>
          <a:prstGeom prst="rect">
            <a:avLst/>
          </a:prstGeom>
        </p:spPr>
      </p:pic>
      <p:pic>
        <p:nvPicPr>
          <p:cNvPr id="395" name="Content Placeholder 4" descr="_MG_2931-2.jpg"/>
          <p:cNvPicPr>
            <a:picLocks noChangeAspect="1"/>
          </p:cNvPicPr>
          <p:nvPr/>
        </p:nvPicPr>
        <p:blipFill>
          <a:blip r:embed="rId7"/>
          <a:srcRect l="38051" t="36256" r="33333" b="37804"/>
          <a:stretch>
            <a:fillRect/>
          </a:stretch>
        </p:blipFill>
        <p:spPr>
          <a:xfrm>
            <a:off x="5257800" y="2870200"/>
            <a:ext cx="1155700" cy="698500"/>
          </a:xfrm>
          <a:prstGeom prst="rect">
            <a:avLst/>
          </a:prstGeom>
        </p:spPr>
      </p:pic>
      <p:sp>
        <p:nvSpPr>
          <p:cNvPr id="396" name="Title 1"/>
          <p:cNvSpPr txBox="1">
            <a:spLocks/>
          </p:cNvSpPr>
          <p:nvPr/>
        </p:nvSpPr>
        <p:spPr>
          <a:xfrm>
            <a:off x="457200" y="101013"/>
            <a:ext cx="8089901" cy="4693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/>
              <a:t>Hypersense Polarizer</a:t>
            </a:r>
          </a:p>
        </p:txBody>
      </p:sp>
    </p:spTree>
    <p:extLst>
      <p:ext uri="{BB962C8B-B14F-4D97-AF65-F5344CB8AC3E}">
        <p14:creationId xmlns:p14="http://schemas.microsoft.com/office/powerpoint/2010/main" val="41223465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 err="1"/>
              <a:t>Hypersense</a:t>
            </a:r>
            <a:r>
              <a:rPr lang="en-US" dirty="0"/>
              <a:t> Polarizer</a:t>
            </a:r>
          </a:p>
        </p:txBody>
      </p:sp>
      <p:pic>
        <p:nvPicPr>
          <p:cNvPr id="5" name="Content Placeholder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85" y="1502546"/>
            <a:ext cx="3095468" cy="2503843"/>
          </a:xfrm>
          <a:prstGeom prst="rect">
            <a:avLst/>
          </a:prstGeom>
        </p:spPr>
      </p:pic>
      <p:pic>
        <p:nvPicPr>
          <p:cNvPr id="6" name="Content Placeholder 10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/>
          <a:srcRect r="56240"/>
          <a:stretch/>
        </p:blipFill>
        <p:spPr>
          <a:xfrm>
            <a:off x="5513067" y="1052637"/>
            <a:ext cx="2011362" cy="1808530"/>
          </a:xfrm>
          <a:prstGeom prst="rect">
            <a:avLst/>
          </a:prstGeom>
        </p:spPr>
      </p:pic>
      <p:pic>
        <p:nvPicPr>
          <p:cNvPr id="7" name="Content Placeholder 10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/>
          <a:srcRect r="94343"/>
          <a:stretch/>
        </p:blipFill>
        <p:spPr>
          <a:xfrm>
            <a:off x="5269334" y="3009505"/>
            <a:ext cx="260052" cy="1808530"/>
          </a:xfrm>
          <a:prstGeom prst="rect">
            <a:avLst/>
          </a:prstGeom>
        </p:spPr>
      </p:pic>
      <p:pic>
        <p:nvPicPr>
          <p:cNvPr id="8" name="Content Placeholder 10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/>
          <a:srcRect l="46532" r="3414"/>
          <a:stretch/>
        </p:blipFill>
        <p:spPr>
          <a:xfrm>
            <a:off x="5518236" y="3009505"/>
            <a:ext cx="2300662" cy="180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83624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repeatCount="3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lum bright="-100000" contrast="-100000"/>
          </a:blip>
          <a:srcRect/>
          <a:stretch>
            <a:fillRect/>
          </a:stretch>
        </p:blipFill>
        <p:spPr bwMode="auto">
          <a:xfrm>
            <a:off x="4326008" y="1862904"/>
            <a:ext cx="2007394" cy="3236119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5317799" y="2636810"/>
            <a:ext cx="60722" cy="1629966"/>
            <a:chOff x="4304" y="1508"/>
            <a:chExt cx="48" cy="1732"/>
          </a:xfrm>
        </p:grpSpPr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4304" y="1508"/>
              <a:ext cx="48" cy="1732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 sz="1050">
                <a:solidFill>
                  <a:prstClr val="black"/>
                </a:solidFill>
                <a:latin typeface="Tahoma" pitchFamily="-65" charset="0"/>
              </a:endParaRPr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4308" y="3155"/>
              <a:ext cx="41" cy="79"/>
              <a:chOff x="3210" y="3278"/>
              <a:chExt cx="68" cy="91"/>
            </a:xfrm>
          </p:grpSpPr>
          <p:sp>
            <p:nvSpPr>
              <p:cNvPr id="9" name="Line 7"/>
              <p:cNvSpPr>
                <a:spLocks noChangeShapeType="1"/>
              </p:cNvSpPr>
              <p:nvPr/>
            </p:nvSpPr>
            <p:spPr bwMode="auto">
              <a:xfrm>
                <a:off x="3210" y="3366"/>
                <a:ext cx="68" cy="3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>
                <a:prstTxWarp prst="textNoShape">
                  <a:avLst/>
                </a:prstTxWarp>
              </a:bodyPr>
              <a:lstStyle/>
              <a:p>
                <a:endParaRPr lang="en-US" sz="1350">
                  <a:solidFill>
                    <a:prstClr val="black"/>
                  </a:solidFill>
                  <a:latin typeface="Calibri"/>
                </a:endParaRPr>
              </a:p>
            </p:txBody>
          </p:sp>
          <p:sp>
            <p:nvSpPr>
              <p:cNvPr id="10" name="Line 8"/>
              <p:cNvSpPr>
                <a:spLocks noChangeShapeType="1"/>
              </p:cNvSpPr>
              <p:nvPr/>
            </p:nvSpPr>
            <p:spPr bwMode="auto">
              <a:xfrm>
                <a:off x="3228" y="3279"/>
                <a:ext cx="0" cy="8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>
                <a:prstTxWarp prst="textNoShape">
                  <a:avLst/>
                </a:prstTxWarp>
              </a:bodyPr>
              <a:lstStyle/>
              <a:p>
                <a:endParaRPr lang="en-US" sz="1350">
                  <a:solidFill>
                    <a:prstClr val="black"/>
                  </a:solidFill>
                  <a:latin typeface="Calibri"/>
                </a:endParaRPr>
              </a:p>
            </p:txBody>
          </p:sp>
          <p:sp>
            <p:nvSpPr>
              <p:cNvPr id="11" name="Line 9"/>
              <p:cNvSpPr>
                <a:spLocks noChangeShapeType="1"/>
              </p:cNvSpPr>
              <p:nvPr/>
            </p:nvSpPr>
            <p:spPr bwMode="auto">
              <a:xfrm>
                <a:off x="3260" y="3278"/>
                <a:ext cx="0" cy="8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>
                <a:prstTxWarp prst="textNoShape">
                  <a:avLst/>
                </a:prstTxWarp>
              </a:bodyPr>
              <a:lstStyle/>
              <a:p>
                <a:endParaRPr lang="en-US" sz="1350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</p:grpSp>
      <p:sp>
        <p:nvSpPr>
          <p:cNvPr id="12" name="Rectangle 13"/>
          <p:cNvSpPr>
            <a:spLocks noChangeArrowheads="1"/>
          </p:cNvSpPr>
          <p:nvPr/>
        </p:nvSpPr>
        <p:spPr bwMode="auto">
          <a:xfrm>
            <a:off x="5317799" y="830632"/>
            <a:ext cx="53578" cy="1503759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5326133" y="615129"/>
            <a:ext cx="10716" cy="1494235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5349945" y="784198"/>
            <a:ext cx="10716" cy="1325166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15" name="Line 16"/>
          <p:cNvSpPr>
            <a:spLocks noChangeShapeType="1"/>
          </p:cNvSpPr>
          <p:nvPr/>
        </p:nvSpPr>
        <p:spPr bwMode="auto">
          <a:xfrm>
            <a:off x="5317799" y="2077216"/>
            <a:ext cx="5357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AutoShape 17"/>
          <p:cNvSpPr>
            <a:spLocks noChangeArrowheads="1"/>
          </p:cNvSpPr>
          <p:nvPr/>
        </p:nvSpPr>
        <p:spPr bwMode="auto">
          <a:xfrm>
            <a:off x="5310655" y="371051"/>
            <a:ext cx="71438" cy="242888"/>
          </a:xfrm>
          <a:prstGeom prst="roundRect">
            <a:avLst>
              <a:gd name="adj" fmla="val 16667"/>
            </a:avLst>
          </a:prstGeom>
          <a:solidFill>
            <a:srgbClr val="0099FF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17" name="AutoShape 18"/>
          <p:cNvSpPr>
            <a:spLocks noChangeArrowheads="1"/>
          </p:cNvSpPr>
          <p:nvPr/>
        </p:nvSpPr>
        <p:spPr bwMode="auto">
          <a:xfrm>
            <a:off x="5353518" y="700854"/>
            <a:ext cx="216694" cy="155972"/>
          </a:xfrm>
          <a:custGeom>
            <a:avLst/>
            <a:gdLst>
              <a:gd name="T0" fmla="*/ 36815787 w 21600"/>
              <a:gd name="T1" fmla="*/ 0 h 21600"/>
              <a:gd name="T2" fmla="*/ 2144372 w 21600"/>
              <a:gd name="T3" fmla="*/ 7449485 h 21600"/>
              <a:gd name="T4" fmla="*/ 36815787 w 21600"/>
              <a:gd name="T5" fmla="*/ 661303 h 21600"/>
              <a:gd name="T6" fmla="*/ 71484861 w 21600"/>
              <a:gd name="T7" fmla="*/ 7449485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8848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130" y="11710"/>
                </a:moveTo>
                <a:cubicBezTo>
                  <a:pt x="1102" y="11408"/>
                  <a:pt x="1088" y="11104"/>
                  <a:pt x="1088" y="10800"/>
                </a:cubicBezTo>
                <a:cubicBezTo>
                  <a:pt x="1088" y="5436"/>
                  <a:pt x="5436" y="1088"/>
                  <a:pt x="10800" y="1088"/>
                </a:cubicBezTo>
                <a:cubicBezTo>
                  <a:pt x="16163" y="1088"/>
                  <a:pt x="20512" y="5436"/>
                  <a:pt x="20512" y="10800"/>
                </a:cubicBezTo>
                <a:cubicBezTo>
                  <a:pt x="20512" y="11104"/>
                  <a:pt x="20497" y="11408"/>
                  <a:pt x="20469" y="11710"/>
                </a:cubicBezTo>
                <a:lnTo>
                  <a:pt x="21552" y="11812"/>
                </a:lnTo>
                <a:cubicBezTo>
                  <a:pt x="21584" y="11476"/>
                  <a:pt x="21600" y="1113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1138"/>
                  <a:pt x="15" y="11476"/>
                  <a:pt x="47" y="11812"/>
                </a:cubicBezTo>
                <a:close/>
              </a:path>
            </a:pathLst>
          </a:cu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18" name="Line 19"/>
          <p:cNvSpPr>
            <a:spLocks noChangeShapeType="1"/>
          </p:cNvSpPr>
          <p:nvPr/>
        </p:nvSpPr>
        <p:spPr bwMode="auto">
          <a:xfrm>
            <a:off x="5514252" y="787770"/>
            <a:ext cx="0" cy="13930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Line 20"/>
          <p:cNvSpPr>
            <a:spLocks noChangeShapeType="1"/>
          </p:cNvSpPr>
          <p:nvPr/>
        </p:nvSpPr>
        <p:spPr bwMode="auto">
          <a:xfrm>
            <a:off x="5509489" y="928264"/>
            <a:ext cx="115491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Line 21"/>
          <p:cNvSpPr>
            <a:spLocks noChangeShapeType="1"/>
          </p:cNvSpPr>
          <p:nvPr/>
        </p:nvSpPr>
        <p:spPr bwMode="auto">
          <a:xfrm>
            <a:off x="5619027" y="790151"/>
            <a:ext cx="0" cy="13930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AutoShape 22"/>
          <p:cNvSpPr>
            <a:spLocks noChangeArrowheads="1"/>
          </p:cNvSpPr>
          <p:nvPr/>
        </p:nvSpPr>
        <p:spPr bwMode="auto">
          <a:xfrm>
            <a:off x="5307083" y="2180801"/>
            <a:ext cx="65485" cy="5715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 w="12700">
            <a:noFill/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22" name="Rectangle 23"/>
          <p:cNvSpPr>
            <a:spLocks noChangeArrowheads="1"/>
          </p:cNvSpPr>
          <p:nvPr/>
        </p:nvSpPr>
        <p:spPr bwMode="auto">
          <a:xfrm>
            <a:off x="5522587" y="2546322"/>
            <a:ext cx="91678" cy="80963"/>
          </a:xfrm>
          <a:prstGeom prst="rect">
            <a:avLst/>
          </a:prstGeom>
          <a:solidFill>
            <a:srgbClr val="339966"/>
          </a:solidFill>
          <a:ln w="12700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23" name="Rectangle 10"/>
          <p:cNvSpPr>
            <a:spLocks noChangeArrowheads="1"/>
          </p:cNvSpPr>
          <p:nvPr/>
        </p:nvSpPr>
        <p:spPr bwMode="auto">
          <a:xfrm>
            <a:off x="5282081" y="4147714"/>
            <a:ext cx="135731" cy="245269"/>
          </a:xfrm>
          <a:prstGeom prst="rect">
            <a:avLst/>
          </a:prstGeom>
          <a:solidFill>
            <a:schemeClr val="tx1">
              <a:alpha val="70195"/>
            </a:schemeClr>
          </a:solidFill>
          <a:ln w="12700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24" name="AutoShape 17"/>
          <p:cNvSpPr>
            <a:spLocks noChangeArrowheads="1"/>
          </p:cNvSpPr>
          <p:nvPr/>
        </p:nvSpPr>
        <p:spPr bwMode="auto">
          <a:xfrm>
            <a:off x="5307083" y="367479"/>
            <a:ext cx="71438" cy="242888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25" name="Rectangle 10"/>
          <p:cNvSpPr>
            <a:spLocks noChangeArrowheads="1"/>
          </p:cNvSpPr>
          <p:nvPr/>
        </p:nvSpPr>
        <p:spPr bwMode="auto">
          <a:xfrm>
            <a:off x="5282081" y="3132110"/>
            <a:ext cx="134540" cy="1017985"/>
          </a:xfrm>
          <a:prstGeom prst="rect">
            <a:avLst/>
          </a:prstGeom>
          <a:solidFill>
            <a:srgbClr val="FF8000">
              <a:alpha val="30196"/>
            </a:srgbClr>
          </a:solidFill>
          <a:ln w="12700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srgbClr val="FF8000"/>
              </a:solidFill>
              <a:latin typeface="Tahoma" pitchFamily="-65" charset="0"/>
            </a:endParaRPr>
          </a:p>
        </p:txBody>
      </p:sp>
      <p:sp>
        <p:nvSpPr>
          <p:cNvPr id="26" name="AutoShape 17"/>
          <p:cNvSpPr>
            <a:spLocks noChangeArrowheads="1"/>
          </p:cNvSpPr>
          <p:nvPr/>
        </p:nvSpPr>
        <p:spPr bwMode="auto">
          <a:xfrm>
            <a:off x="5311845" y="372241"/>
            <a:ext cx="72629" cy="242888"/>
          </a:xfrm>
          <a:prstGeom prst="roundRect">
            <a:avLst>
              <a:gd name="adj" fmla="val 16667"/>
            </a:avLst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050">
              <a:solidFill>
                <a:prstClr val="black"/>
              </a:solidFill>
              <a:latin typeface="Tahoma" pitchFamily="-65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599352" y="1346597"/>
            <a:ext cx="3619500" cy="40362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GB" sz="1500" dirty="0">
                <a:solidFill>
                  <a:prstClr val="black"/>
                </a:solidFill>
                <a:latin typeface="Constantia" pitchFamily="-65" charset="0"/>
              </a:rPr>
              <a:t>The buffer is heated and pressurized</a:t>
            </a:r>
            <a:endParaRPr lang="en-US" sz="1500" dirty="0">
              <a:solidFill>
                <a:prstClr val="black"/>
              </a:solidFill>
              <a:latin typeface="Constantia" pitchFamily="-65" charset="0"/>
            </a:endParaRPr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599352" y="1797844"/>
            <a:ext cx="3619500" cy="40362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GB" sz="1500">
                <a:solidFill>
                  <a:prstClr val="black"/>
                </a:solidFill>
                <a:latin typeface="Constantia" pitchFamily="-65" charset="0"/>
              </a:rPr>
              <a:t>The sample space is pressurized</a:t>
            </a:r>
            <a:endParaRPr lang="en-US" sz="1500">
              <a:solidFill>
                <a:prstClr val="black"/>
              </a:solidFill>
              <a:latin typeface="Constantia" pitchFamily="-65" charset="0"/>
            </a:endParaRPr>
          </a:p>
        </p:txBody>
      </p:sp>
      <p:sp>
        <p:nvSpPr>
          <p:cNvPr id="29" name="Rectangle 3"/>
          <p:cNvSpPr txBox="1">
            <a:spLocks noChangeArrowheads="1"/>
          </p:cNvSpPr>
          <p:nvPr/>
        </p:nvSpPr>
        <p:spPr bwMode="auto">
          <a:xfrm>
            <a:off x="599352" y="2249091"/>
            <a:ext cx="3619500" cy="62507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GB" sz="1500">
                <a:solidFill>
                  <a:prstClr val="black"/>
                </a:solidFill>
                <a:latin typeface="Constantia" pitchFamily="-65" charset="0"/>
              </a:rPr>
              <a:t>The sample is raised out of the liquid helium</a:t>
            </a:r>
            <a:endParaRPr lang="en-US" sz="1500">
              <a:solidFill>
                <a:prstClr val="black"/>
              </a:solidFill>
              <a:latin typeface="Constantia" pitchFamily="-65" charset="0"/>
            </a:endParaRPr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599352" y="2921794"/>
            <a:ext cx="3619500" cy="8001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The dissolution stick is lowered, docking with the sample holder</a:t>
            </a:r>
          </a:p>
        </p:txBody>
      </p:sp>
      <p:sp>
        <p:nvSpPr>
          <p:cNvPr id="31" name="Rectangle 3"/>
          <p:cNvSpPr txBox="1">
            <a:spLocks noChangeArrowheads="1"/>
          </p:cNvSpPr>
          <p:nvPr/>
        </p:nvSpPr>
        <p:spPr bwMode="auto">
          <a:xfrm>
            <a:off x="599352" y="3768329"/>
            <a:ext cx="3619500" cy="8001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The solvent is injected, dissolving the sample, while preserving the enhanced polarization</a:t>
            </a:r>
          </a:p>
        </p:txBody>
      </p:sp>
      <p:sp>
        <p:nvSpPr>
          <p:cNvPr id="33" name="Line 183"/>
          <p:cNvSpPr>
            <a:spLocks noChangeShapeType="1"/>
          </p:cNvSpPr>
          <p:nvPr/>
        </p:nvSpPr>
        <p:spPr bwMode="auto">
          <a:xfrm flipV="1">
            <a:off x="5509489" y="4147713"/>
            <a:ext cx="823913" cy="398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 Box 184"/>
          <p:cNvSpPr txBox="1">
            <a:spLocks noChangeArrowheads="1"/>
          </p:cNvSpPr>
          <p:nvPr/>
        </p:nvSpPr>
        <p:spPr bwMode="auto">
          <a:xfrm>
            <a:off x="6333401" y="3921137"/>
            <a:ext cx="757074" cy="41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eaLnBrk="0" hangingPunct="0"/>
            <a:r>
              <a:rPr lang="en-US" sz="1050" dirty="0">
                <a:solidFill>
                  <a:srgbClr val="000000"/>
                </a:solidFill>
                <a:latin typeface="Arial" pitchFamily="-65" charset="0"/>
              </a:rPr>
              <a:t>~ 3.35T</a:t>
            </a:r>
          </a:p>
          <a:p>
            <a:pPr eaLnBrk="0" hangingPunct="0"/>
            <a:r>
              <a:rPr lang="en-US" sz="1050" dirty="0">
                <a:solidFill>
                  <a:srgbClr val="000000"/>
                </a:solidFill>
                <a:latin typeface="Arial" pitchFamily="-65" charset="0"/>
              </a:rPr>
              <a:t>~ 1.2K</a:t>
            </a:r>
            <a:endParaRPr lang="en-US" sz="1200" dirty="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35" name="Title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en-US" dirty="0"/>
              <a:t>Dissolution Procedure</a:t>
            </a:r>
          </a:p>
        </p:txBody>
      </p:sp>
      <p:sp>
        <p:nvSpPr>
          <p:cNvPr id="36" name="Line 183"/>
          <p:cNvSpPr>
            <a:spLocks noChangeShapeType="1"/>
          </p:cNvSpPr>
          <p:nvPr/>
        </p:nvSpPr>
        <p:spPr bwMode="auto">
          <a:xfrm flipV="1">
            <a:off x="6068675" y="2506435"/>
            <a:ext cx="823913" cy="398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7" name="Rectangle 3"/>
          <p:cNvSpPr txBox="1">
            <a:spLocks noChangeArrowheads="1"/>
          </p:cNvSpPr>
          <p:nvPr/>
        </p:nvSpPr>
        <p:spPr bwMode="auto">
          <a:xfrm>
            <a:off x="6950546" y="1619784"/>
            <a:ext cx="2007393" cy="14440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  <a:buClr>
                <a:srgbClr val="7FCDE5"/>
              </a:buClr>
              <a:buSzPct val="140000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Resulting sample:</a:t>
            </a:r>
          </a:p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High polarization</a:t>
            </a:r>
          </a:p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Physiologic temperature</a:t>
            </a:r>
          </a:p>
          <a:p>
            <a:pPr marL="257175" indent="-257175">
              <a:spcBef>
                <a:spcPct val="20000"/>
              </a:spcBef>
              <a:buClr>
                <a:srgbClr val="7FCDE5"/>
              </a:buClr>
              <a:buSzPct val="140000"/>
              <a:buFontTx/>
              <a:buChar char="•"/>
            </a:pPr>
            <a:r>
              <a:rPr lang="en-US" sz="1500" dirty="0">
                <a:solidFill>
                  <a:prstClr val="black"/>
                </a:solidFill>
                <a:latin typeface="Constantia" pitchFamily="-65" charset="0"/>
              </a:rPr>
              <a:t>Physiologic pH</a:t>
            </a:r>
          </a:p>
        </p:txBody>
      </p:sp>
    </p:spTree>
    <p:extLst>
      <p:ext uri="{BB962C8B-B14F-4D97-AF65-F5344CB8AC3E}">
        <p14:creationId xmlns:p14="http://schemas.microsoft.com/office/powerpoint/2010/main" val="27957579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0.00062 L 4.16667E-6 -0.0395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1.38889E-6 0.3333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81481E-6 L 3.88889E-6 0.33334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83951E-6 L -2.77778E-7 0.33334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1.38889E-6 0.33334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9.87654E-7 L 1.38889E-6 0.3333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5679E-6 L -2.22222E-6 0.3333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5E-6 0.333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-4.16667E-6 0.33333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69136E-6 L -3.33333E-6 0.3333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L -4.16667E-6 0.3333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08642E-6 L -1.38889E-6 0.3333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  <p:par>
                                <p:cTn id="6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9.87654E-7 L 4.16667E-6 0.3333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22" presetClass="exit" presetSubtype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6" grpId="1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4" grpId="1" animBg="1"/>
      <p:bldP spid="24" grpId="2" animBg="1"/>
      <p:bldP spid="25" grpId="0" animBg="1"/>
      <p:bldP spid="26" grpId="0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6" grpId="0" animBg="1"/>
      <p:bldP spid="3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 err="1"/>
              <a:t>SPINlab</a:t>
            </a:r>
            <a:r>
              <a:rPr lang="en-US" dirty="0"/>
              <a:t> Polarizer</a:t>
            </a:r>
          </a:p>
        </p:txBody>
      </p:sp>
      <p:pic>
        <p:nvPicPr>
          <p:cNvPr id="7" name="Picture 4" descr="FluidPath_1_20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691" y="693739"/>
            <a:ext cx="1876009" cy="3540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730416" y="4259262"/>
            <a:ext cx="23749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US" sz="1600" dirty="0">
                <a:solidFill>
                  <a:srgbClr val="FFFF00"/>
                </a:solidFill>
                <a:latin typeface="Helvetica" charset="0"/>
              </a:rPr>
              <a:t>Sterile fluid path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135933" y="4349638"/>
            <a:ext cx="147929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rgbClr val="000000">
                <a:alpha val="75000"/>
              </a:srgbClr>
            </a:outerShdw>
          </a:effectLst>
        </p:spPr>
        <p:txBody>
          <a:bodyPr wrap="none">
            <a:spAutoFit/>
          </a:bodyPr>
          <a:lstStyle>
            <a:lvl1pPr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2pPr>
            <a:lvl3pPr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3pPr>
            <a:lvl4pPr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4pPr>
            <a:lvl5pPr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1600" dirty="0" err="1">
                <a:solidFill>
                  <a:srgbClr val="FFFF00"/>
                </a:solidFill>
              </a:rPr>
              <a:t>SpinLab</a:t>
            </a:r>
            <a:r>
              <a:rPr lang="en-US" sz="1600" dirty="0">
                <a:solidFill>
                  <a:srgbClr val="FFFF00"/>
                </a:solidFill>
              </a:rPr>
              <a:t> + QC</a:t>
            </a:r>
          </a:p>
        </p:txBody>
      </p:sp>
      <p:pic>
        <p:nvPicPr>
          <p:cNvPr id="10" name="Picture 9" descr="20131008_101159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669" y="1054100"/>
            <a:ext cx="2911144" cy="276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935083" y="3783861"/>
            <a:ext cx="3644900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US" sz="1600" dirty="0">
                <a:solidFill>
                  <a:srgbClr val="FFFF00"/>
                </a:solidFill>
                <a:latin typeface="Helvetica" charset="0"/>
              </a:rPr>
              <a:t>QC Unit:</a:t>
            </a:r>
          </a:p>
          <a:p>
            <a:pPr algn="ctr" eaLnBrk="1" hangingPunct="1"/>
            <a:r>
              <a:rPr lang="en-US" sz="1600" dirty="0">
                <a:solidFill>
                  <a:srgbClr val="FFFF00"/>
                </a:solidFill>
                <a:latin typeface="Helvetica" charset="0"/>
              </a:rPr>
              <a:t>radical, </a:t>
            </a:r>
            <a:r>
              <a:rPr lang="en-US" sz="1600" baseline="30000" dirty="0" err="1">
                <a:solidFill>
                  <a:srgbClr val="FFFF00"/>
                </a:solidFill>
                <a:latin typeface="Helvetica" charset="0"/>
              </a:rPr>
              <a:t>o</a:t>
            </a:r>
            <a:r>
              <a:rPr lang="en-US" sz="1600" dirty="0" err="1">
                <a:solidFill>
                  <a:srgbClr val="FFFF00"/>
                </a:solidFill>
                <a:latin typeface="Helvetica" charset="0"/>
              </a:rPr>
              <a:t>C</a:t>
            </a:r>
            <a:r>
              <a:rPr lang="en-US" sz="1600" dirty="0">
                <a:solidFill>
                  <a:srgbClr val="FFFF00"/>
                </a:solidFill>
                <a:latin typeface="Helvetica" charset="0"/>
              </a:rPr>
              <a:t>, % polarization, pH</a:t>
            </a:r>
          </a:p>
        </p:txBody>
      </p:sp>
      <p:pic>
        <p:nvPicPr>
          <p:cNvPr id="12" name="Picture 1" descr="SpinLabwit QCNov20 2013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06" y="679451"/>
            <a:ext cx="2814694" cy="3661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4430297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>
            <a:spLocks noChangeAspect="1"/>
          </p:cNvSpPr>
          <p:nvPr/>
        </p:nvSpPr>
        <p:spPr>
          <a:xfrm>
            <a:off x="457200" y="21827"/>
            <a:ext cx="1430337" cy="132556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GMP Chemicals</a:t>
            </a:r>
          </a:p>
        </p:txBody>
      </p:sp>
      <p:sp>
        <p:nvSpPr>
          <p:cNvPr id="6" name="Oval 5"/>
          <p:cNvSpPr>
            <a:spLocks noChangeAspect="1"/>
          </p:cNvSpPr>
          <p:nvPr/>
        </p:nvSpPr>
        <p:spPr>
          <a:xfrm>
            <a:off x="2098675" y="29765"/>
            <a:ext cx="1431925" cy="13335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Low Bio-Burden Fluid Path</a:t>
            </a:r>
          </a:p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(FP)</a:t>
            </a:r>
          </a:p>
        </p:txBody>
      </p:sp>
      <p:sp>
        <p:nvSpPr>
          <p:cNvPr id="7" name="Oval 6"/>
          <p:cNvSpPr>
            <a:spLocks noChangeAspect="1"/>
          </p:cNvSpPr>
          <p:nvPr/>
        </p:nvSpPr>
        <p:spPr>
          <a:xfrm>
            <a:off x="5216525" y="2428875"/>
            <a:ext cx="1509712" cy="135731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300" dirty="0" err="1">
                <a:latin typeface="Arial"/>
                <a:cs typeface="Arial"/>
              </a:rPr>
              <a:t>Spinlab</a:t>
            </a:r>
            <a:r>
              <a:rPr lang="en-US" sz="1300" dirty="0">
                <a:latin typeface="Arial"/>
                <a:cs typeface="Arial"/>
              </a:rPr>
              <a:t>:</a:t>
            </a:r>
          </a:p>
          <a:p>
            <a:pPr algn="ctr">
              <a:defRPr/>
            </a:pPr>
            <a:r>
              <a:rPr lang="en-US" sz="1300" dirty="0">
                <a:latin typeface="Arial"/>
                <a:cs typeface="Arial"/>
              </a:rPr>
              <a:t>Polarize FP/Dissolve/terminal sterilization</a:t>
            </a:r>
          </a:p>
        </p:txBody>
      </p:sp>
      <p:sp>
        <p:nvSpPr>
          <p:cNvPr id="8" name="Oval 7"/>
          <p:cNvSpPr>
            <a:spLocks noChangeAspect="1"/>
          </p:cNvSpPr>
          <p:nvPr/>
        </p:nvSpPr>
        <p:spPr>
          <a:xfrm>
            <a:off x="1084262" y="1998265"/>
            <a:ext cx="1452563" cy="133985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Spin</a:t>
            </a:r>
          </a:p>
          <a:p>
            <a:pPr algn="ctr">
              <a:defRPr/>
            </a:pPr>
            <a:r>
              <a:rPr lang="en-US" sz="1400" dirty="0" err="1">
                <a:latin typeface="Arial"/>
                <a:cs typeface="Arial"/>
              </a:rPr>
              <a:t>PharmacyLab</a:t>
            </a:r>
            <a:endParaRPr lang="en-US" sz="1400" dirty="0">
              <a:latin typeface="Arial"/>
              <a:cs typeface="Arial"/>
            </a:endParaRPr>
          </a:p>
        </p:txBody>
      </p:sp>
      <p:sp>
        <p:nvSpPr>
          <p:cNvPr id="9" name="Oval 8"/>
          <p:cNvSpPr>
            <a:spLocks noChangeAspect="1"/>
          </p:cNvSpPr>
          <p:nvPr/>
        </p:nvSpPr>
        <p:spPr>
          <a:xfrm>
            <a:off x="7616825" y="2438400"/>
            <a:ext cx="1522412" cy="1355725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Acquire mp-</a:t>
            </a:r>
            <a:r>
              <a:rPr lang="en-US" sz="1400" baseline="30000" dirty="0">
                <a:latin typeface="Arial"/>
                <a:cs typeface="Arial"/>
              </a:rPr>
              <a:t>1</a:t>
            </a:r>
            <a:r>
              <a:rPr lang="en-US" sz="1400" dirty="0">
                <a:latin typeface="Arial"/>
                <a:cs typeface="Arial"/>
              </a:rPr>
              <a:t>H MRI and </a:t>
            </a:r>
            <a:r>
              <a:rPr lang="en-US" sz="1400" baseline="30000" dirty="0">
                <a:latin typeface="Arial"/>
                <a:cs typeface="Arial"/>
              </a:rPr>
              <a:t>13</a:t>
            </a:r>
            <a:r>
              <a:rPr lang="en-US" sz="1400" dirty="0">
                <a:latin typeface="Arial"/>
                <a:cs typeface="Arial"/>
              </a:rPr>
              <a:t>C MRI Data</a:t>
            </a:r>
          </a:p>
        </p:txBody>
      </p:sp>
      <p:pic>
        <p:nvPicPr>
          <p:cNvPr id="10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660650" y="2022077"/>
            <a:ext cx="1671637" cy="1293813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359" y="3887561"/>
            <a:ext cx="1052102" cy="1255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Arrow Connector 11"/>
          <p:cNvCxnSpPr/>
          <p:nvPr/>
        </p:nvCxnSpPr>
        <p:spPr>
          <a:xfrm>
            <a:off x="1084262" y="1321990"/>
            <a:ext cx="304800" cy="79533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2217737" y="1321990"/>
            <a:ext cx="319088" cy="79533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7" idx="6"/>
            <a:endCxn id="9" idx="2"/>
          </p:cNvCxnSpPr>
          <p:nvPr/>
        </p:nvCxnSpPr>
        <p:spPr>
          <a:xfrm>
            <a:off x="6726237" y="3108325"/>
            <a:ext cx="890588" cy="793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47"/>
          <p:cNvSpPr txBox="1">
            <a:spLocks noChangeArrowheads="1"/>
          </p:cNvSpPr>
          <p:nvPr/>
        </p:nvSpPr>
        <p:spPr bwMode="auto">
          <a:xfrm>
            <a:off x="6764337" y="2646362"/>
            <a:ext cx="72866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 charset="0"/>
                <a:cs typeface="Arial" charset="0"/>
              </a:rPr>
              <a:t>inject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 charset="0"/>
                <a:cs typeface="Arial" charset="0"/>
              </a:rPr>
              <a:t>&lt; 1min</a:t>
            </a:r>
          </a:p>
        </p:txBody>
      </p:sp>
      <p:cxnSp>
        <p:nvCxnSpPr>
          <p:cNvPr id="16" name="Straight Arrow Connector 15"/>
          <p:cNvCxnSpPr>
            <a:stCxn id="8" idx="6"/>
            <a:endCxn id="10" idx="0"/>
          </p:cNvCxnSpPr>
          <p:nvPr/>
        </p:nvCxnSpPr>
        <p:spPr>
          <a:xfrm>
            <a:off x="2536825" y="2668190"/>
            <a:ext cx="312737" cy="158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endCxn id="7" idx="2"/>
          </p:cNvCxnSpPr>
          <p:nvPr/>
        </p:nvCxnSpPr>
        <p:spPr>
          <a:xfrm flipV="1">
            <a:off x="4143375" y="3108325"/>
            <a:ext cx="1073150" cy="793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Oval 17"/>
          <p:cNvSpPr>
            <a:spLocks noChangeAspect="1"/>
          </p:cNvSpPr>
          <p:nvPr/>
        </p:nvSpPr>
        <p:spPr>
          <a:xfrm>
            <a:off x="6529766" y="3786188"/>
            <a:ext cx="1522413" cy="135731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Recon &amp;</a:t>
            </a:r>
          </a:p>
          <a:p>
            <a:pPr algn="ctr">
              <a:defRPr/>
            </a:pPr>
            <a:r>
              <a:rPr lang="en-US" sz="1400" dirty="0">
                <a:latin typeface="Arial"/>
                <a:cs typeface="Arial"/>
              </a:rPr>
              <a:t>relate to other MR data</a:t>
            </a:r>
          </a:p>
        </p:txBody>
      </p:sp>
      <p:cxnSp>
        <p:nvCxnSpPr>
          <p:cNvPr id="19" name="Straight Arrow Connector 18"/>
          <p:cNvCxnSpPr>
            <a:endCxn id="9" idx="0"/>
          </p:cNvCxnSpPr>
          <p:nvPr/>
        </p:nvCxnSpPr>
        <p:spPr>
          <a:xfrm flipH="1">
            <a:off x="8378825" y="1971675"/>
            <a:ext cx="6350" cy="4667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4"/>
            <a:endCxn id="18" idx="6"/>
          </p:cNvCxnSpPr>
          <p:nvPr/>
        </p:nvCxnSpPr>
        <p:spPr>
          <a:xfrm flipH="1">
            <a:off x="8052179" y="3794125"/>
            <a:ext cx="325852" cy="670719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8" idx="2"/>
          </p:cNvCxnSpPr>
          <p:nvPr/>
        </p:nvCxnSpPr>
        <p:spPr>
          <a:xfrm flipH="1" flipV="1">
            <a:off x="5280848" y="4455658"/>
            <a:ext cx="1248918" cy="918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8" idx="4"/>
          </p:cNvCxnSpPr>
          <p:nvPr/>
        </p:nvCxnSpPr>
        <p:spPr>
          <a:xfrm flipV="1">
            <a:off x="1809750" y="3338115"/>
            <a:ext cx="1587" cy="51911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113"/>
          <p:cNvSpPr txBox="1">
            <a:spLocks noChangeArrowheads="1"/>
          </p:cNvSpPr>
          <p:nvPr/>
        </p:nvSpPr>
        <p:spPr bwMode="auto">
          <a:xfrm>
            <a:off x="2997200" y="1468040"/>
            <a:ext cx="889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400">
                <a:solidFill>
                  <a:schemeClr val="bg1"/>
                </a:solidFill>
                <a:latin typeface="Arial" charset="0"/>
                <a:cs typeface="Arial" charset="0"/>
              </a:rPr>
              <a:t>Filled FP</a:t>
            </a:r>
          </a:p>
        </p:txBody>
      </p:sp>
      <p:sp>
        <p:nvSpPr>
          <p:cNvPr id="24" name="TextBox 3"/>
          <p:cNvSpPr txBox="1">
            <a:spLocks noChangeArrowheads="1"/>
          </p:cNvSpPr>
          <p:nvPr/>
        </p:nvSpPr>
        <p:spPr bwMode="auto">
          <a:xfrm>
            <a:off x="4241800" y="2690812"/>
            <a:ext cx="903287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 charset="0"/>
                <a:cs typeface="Arial" charset="0"/>
              </a:rPr>
              <a:t>dispense 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 charset="0"/>
                <a:cs typeface="Arial" charset="0"/>
              </a:rPr>
              <a:t>&lt; 24hrs</a:t>
            </a:r>
          </a:p>
        </p:txBody>
      </p:sp>
      <p:pic>
        <p:nvPicPr>
          <p:cNvPr id="2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106" y="3737270"/>
            <a:ext cx="1494279" cy="140623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0" descr="Screen Shot 2016-05-12 at 12.31.12 A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3" b="153"/>
          <a:stretch>
            <a:fillRect/>
          </a:stretch>
        </p:blipFill>
        <p:spPr bwMode="auto">
          <a:xfrm>
            <a:off x="4660900" y="0"/>
            <a:ext cx="3848100" cy="2322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295083"/>
      </p:ext>
    </p:extLst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otched Right Arrow 10"/>
          <p:cNvSpPr>
            <a:spLocks noChangeArrowheads="1"/>
          </p:cNvSpPr>
          <p:nvPr/>
        </p:nvSpPr>
        <p:spPr bwMode="auto">
          <a:xfrm>
            <a:off x="3932237" y="3593141"/>
            <a:ext cx="366713" cy="885825"/>
          </a:xfrm>
          <a:prstGeom prst="notchedRightArrow">
            <a:avLst>
              <a:gd name="adj1" fmla="val 50000"/>
              <a:gd name="adj2" fmla="val 500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0" hangingPunct="0"/>
            <a:endParaRPr lang="en-US" sz="2300" b="1" i="1" u="none">
              <a:latin typeface="Helvetica" charset="0"/>
            </a:endParaRPr>
          </a:p>
        </p:txBody>
      </p:sp>
      <p:grpSp>
        <p:nvGrpSpPr>
          <p:cNvPr id="11" name="Group 16"/>
          <p:cNvGrpSpPr>
            <a:grpSpLocks/>
          </p:cNvGrpSpPr>
          <p:nvPr/>
        </p:nvGrpSpPr>
        <p:grpSpPr bwMode="auto">
          <a:xfrm>
            <a:off x="33337" y="703891"/>
            <a:ext cx="2773363" cy="3985755"/>
            <a:chOff x="0" y="2990340"/>
            <a:chExt cx="2773741" cy="3986283"/>
          </a:xfrm>
        </p:grpSpPr>
        <p:grpSp>
          <p:nvGrpSpPr>
            <p:cNvPr id="12" name="Group 9"/>
            <p:cNvGrpSpPr>
              <a:grpSpLocks/>
            </p:cNvGrpSpPr>
            <p:nvPr/>
          </p:nvGrpSpPr>
          <p:grpSpPr bwMode="auto">
            <a:xfrm>
              <a:off x="0" y="2990340"/>
              <a:ext cx="2069041" cy="3349612"/>
              <a:chOff x="-3" y="3218934"/>
              <a:chExt cx="2069041" cy="3349612"/>
            </a:xfrm>
          </p:grpSpPr>
          <p:pic>
            <p:nvPicPr>
              <p:cNvPr id="15" name="Picture 4" descr="SpinLabLtsid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4662" y="4282546"/>
                <a:ext cx="1631210" cy="2286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-3" y="3218934"/>
                <a:ext cx="2068795" cy="92404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[1</a:t>
                </a:r>
                <a:r>
                  <a:rPr lang="en-US" sz="1800" baseline="300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13</a:t>
                </a: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C]pyruvate  </a:t>
                </a:r>
              </a:p>
              <a:p>
                <a:pPr algn="ctr">
                  <a:defRPr/>
                </a:pP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40,000 increase in MR signal at 3T</a:t>
                </a:r>
                <a:r>
                  <a:rPr lang="en-US" sz="1800" baseline="300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1</a:t>
                </a:r>
                <a:endParaRPr lang="en-US" baseline="30000" dirty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13" name="Rectangle 12"/>
            <p:cNvSpPr/>
            <p:nvPr/>
          </p:nvSpPr>
          <p:spPr>
            <a:xfrm>
              <a:off x="0" y="6311672"/>
              <a:ext cx="2773741" cy="27626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en-US" sz="1200" baseline="300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1</a:t>
              </a:r>
              <a:r>
                <a:rPr lang="en-US" sz="12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Ardenkjaer-Larsen et al. </a:t>
              </a:r>
              <a:r>
                <a:rPr lang="en-US" sz="1200" i="1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PNAS</a:t>
              </a:r>
              <a:r>
                <a:rPr lang="en-US" sz="12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. 2003 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2581" y="6514897"/>
              <a:ext cx="2728578" cy="46172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200" baseline="300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2</a:t>
              </a:r>
              <a:r>
                <a:rPr lang="en-US" sz="12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Kurhanewicz  et al. </a:t>
              </a:r>
              <a:r>
                <a:rPr lang="en-US" sz="1200" i="1" dirty="0" err="1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Neoplasia</a:t>
              </a:r>
              <a:r>
                <a:rPr lang="en-US" sz="1200" i="1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, </a:t>
              </a:r>
              <a:r>
                <a:rPr lang="en-US" sz="12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 2011 </a:t>
              </a:r>
            </a:p>
            <a:p>
              <a:pPr algn="ctr">
                <a:defRPr/>
              </a:pPr>
              <a:r>
                <a:rPr lang="en-US" sz="1200" baseline="300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3</a:t>
              </a:r>
              <a:r>
                <a:rPr lang="en-US" sz="12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Nelson et al., STM, 2013</a:t>
              </a:r>
            </a:p>
          </p:txBody>
        </p:sp>
      </p:grpSp>
      <p:grpSp>
        <p:nvGrpSpPr>
          <p:cNvPr id="18" name="Group 12"/>
          <p:cNvGrpSpPr>
            <a:grpSpLocks/>
          </p:cNvGrpSpPr>
          <p:nvPr/>
        </p:nvGrpSpPr>
        <p:grpSpPr bwMode="auto">
          <a:xfrm>
            <a:off x="1874728" y="842887"/>
            <a:ext cx="2184274" cy="3547179"/>
            <a:chOff x="1841502" y="3142736"/>
            <a:chExt cx="2184401" cy="3547263"/>
          </a:xfrm>
        </p:grpSpPr>
        <p:pic>
          <p:nvPicPr>
            <p:cNvPr id="20" name="Picture 17" descr="mri_clip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28283" y="5264161"/>
              <a:ext cx="1372894" cy="14258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ight Arrow 2"/>
            <p:cNvSpPr>
              <a:spLocks noChangeAspect="1"/>
            </p:cNvSpPr>
            <p:nvPr/>
          </p:nvSpPr>
          <p:spPr bwMode="auto">
            <a:xfrm>
              <a:off x="1841502" y="5092706"/>
              <a:ext cx="649293" cy="489109"/>
            </a:xfrm>
            <a:prstGeom prst="rightArrow">
              <a:avLst>
                <a:gd name="adj1" fmla="val 50000"/>
                <a:gd name="adj2" fmla="val 81445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endParaRPr lang="en-US" sz="1000" b="1" i="1" u="none">
                <a:solidFill>
                  <a:srgbClr val="FFFFFF"/>
                </a:solidFill>
                <a:latin typeface="Helvetica" charset="0"/>
              </a:endParaRPr>
            </a:p>
          </p:txBody>
        </p:sp>
        <p:pic>
          <p:nvPicPr>
            <p:cNvPr id="22" name="Picture 10" descr="Patient&amp;Coils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6092" y="3941351"/>
              <a:ext cx="1193347" cy="1221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22"/>
            <p:cNvSpPr/>
            <p:nvPr/>
          </p:nvSpPr>
          <p:spPr>
            <a:xfrm>
              <a:off x="1957507" y="3143440"/>
              <a:ext cx="2068632" cy="646128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1800" dirty="0">
                  <a:solidFill>
                    <a:srgbClr val="FFFFFF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/>
                  <a:cs typeface="Arial"/>
                </a:rPr>
                <a:t>Clinical MR Scanner</a:t>
              </a:r>
              <a:endParaRPr lang="en-US" dirty="0">
                <a:solidFill>
                  <a:srgbClr val="FFFFFF"/>
                </a:solidFill>
              </a:endParaRPr>
            </a:p>
          </p:txBody>
        </p:sp>
      </p:grpSp>
      <p:sp>
        <p:nvSpPr>
          <p:cNvPr id="65" name="Rectangle 64"/>
          <p:cNvSpPr/>
          <p:nvPr/>
        </p:nvSpPr>
        <p:spPr bwMode="auto">
          <a:xfrm>
            <a:off x="6689785" y="1035803"/>
            <a:ext cx="2208877" cy="6009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800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/>
                <a:cs typeface="Arial"/>
              </a:rPr>
              <a:t>Volume </a:t>
            </a:r>
            <a:r>
              <a:rPr lang="en-US" sz="1800" baseline="30000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/>
                <a:cs typeface="Arial"/>
              </a:rPr>
              <a:t>13</a:t>
            </a:r>
            <a:r>
              <a:rPr lang="en-US" sz="1800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/>
                <a:cs typeface="Arial"/>
              </a:rPr>
              <a:t>C MRI in 10’s of secs</a:t>
            </a:r>
            <a:r>
              <a:rPr lang="en-US" sz="1800" baseline="30000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/>
                <a:cs typeface="Arial"/>
              </a:rPr>
              <a:t>3</a:t>
            </a:r>
            <a:endParaRPr lang="en-US" baseline="30000" dirty="0">
              <a:solidFill>
                <a:srgbClr val="FFFFFF"/>
              </a:solidFill>
            </a:endParaRPr>
          </a:p>
        </p:txBody>
      </p:sp>
      <p:sp>
        <p:nvSpPr>
          <p:cNvPr id="28" name="Right Arrow 203"/>
          <p:cNvSpPr>
            <a:spLocks noChangeAspect="1"/>
          </p:cNvSpPr>
          <p:nvPr/>
        </p:nvSpPr>
        <p:spPr bwMode="auto">
          <a:xfrm>
            <a:off x="5697871" y="2820905"/>
            <a:ext cx="533061" cy="454934"/>
          </a:xfrm>
          <a:prstGeom prst="rightArrow">
            <a:avLst>
              <a:gd name="adj1" fmla="val 50000"/>
              <a:gd name="adj2" fmla="val 81445"/>
            </a:avLst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en-US" sz="1000" b="1" i="1" u="none">
              <a:latin typeface="Helvetica" charset="0"/>
            </a:endParaRPr>
          </a:p>
        </p:txBody>
      </p:sp>
      <p:grpSp>
        <p:nvGrpSpPr>
          <p:cNvPr id="67" name="Group 14"/>
          <p:cNvGrpSpPr>
            <a:grpSpLocks/>
          </p:cNvGrpSpPr>
          <p:nvPr/>
        </p:nvGrpSpPr>
        <p:grpSpPr bwMode="auto">
          <a:xfrm>
            <a:off x="3665538" y="893330"/>
            <a:ext cx="2628901" cy="3253848"/>
            <a:chOff x="3632201" y="2558534"/>
            <a:chExt cx="2628901" cy="3253360"/>
          </a:xfrm>
        </p:grpSpPr>
        <p:sp>
          <p:nvSpPr>
            <p:cNvPr id="69" name="Right Arrow 157"/>
            <p:cNvSpPr>
              <a:spLocks noChangeAspect="1"/>
            </p:cNvSpPr>
            <p:nvPr/>
          </p:nvSpPr>
          <p:spPr bwMode="auto">
            <a:xfrm>
              <a:off x="3632201" y="4470401"/>
              <a:ext cx="573094" cy="489109"/>
            </a:xfrm>
            <a:prstGeom prst="rightArrow">
              <a:avLst>
                <a:gd name="adj1" fmla="val 50000"/>
                <a:gd name="adj2" fmla="val 81445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endParaRPr lang="en-US" sz="1000" b="1" i="1" u="none">
                <a:latin typeface="Helvetica" charset="0"/>
              </a:endParaRPr>
            </a:p>
          </p:txBody>
        </p:sp>
        <p:grpSp>
          <p:nvGrpSpPr>
            <p:cNvPr id="70" name="Group 8"/>
            <p:cNvGrpSpPr>
              <a:grpSpLocks/>
            </p:cNvGrpSpPr>
            <p:nvPr/>
          </p:nvGrpSpPr>
          <p:grpSpPr bwMode="auto">
            <a:xfrm>
              <a:off x="4010028" y="2558534"/>
              <a:ext cx="2251074" cy="3253360"/>
              <a:chOff x="4010028" y="2774434"/>
              <a:chExt cx="2251074" cy="3253359"/>
            </a:xfrm>
          </p:grpSpPr>
          <p:pic>
            <p:nvPicPr>
              <p:cNvPr id="71" name="Picture 31" descr="ldh.png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10028" y="5218115"/>
                <a:ext cx="2217029" cy="8096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72" name="Group 3"/>
              <p:cNvGrpSpPr>
                <a:grpSpLocks/>
              </p:cNvGrpSpPr>
              <p:nvPr/>
            </p:nvGrpSpPr>
            <p:grpSpPr bwMode="auto">
              <a:xfrm>
                <a:off x="4203699" y="3021009"/>
                <a:ext cx="970141" cy="2063981"/>
                <a:chOff x="4203699" y="3440109"/>
                <a:chExt cx="970141" cy="2063981"/>
              </a:xfrm>
            </p:grpSpPr>
            <p:sp>
              <p:nvSpPr>
                <p:cNvPr id="74" name="Freeform 39"/>
                <p:cNvSpPr>
                  <a:spLocks/>
                </p:cNvSpPr>
                <p:nvPr/>
              </p:nvSpPr>
              <p:spPr bwMode="auto">
                <a:xfrm>
                  <a:off x="4203700" y="3439032"/>
                  <a:ext cx="763588" cy="2065028"/>
                </a:xfrm>
                <a:custGeom>
                  <a:avLst/>
                  <a:gdLst>
                    <a:gd name="T0" fmla="*/ 2147483647 w 1137"/>
                    <a:gd name="T1" fmla="*/ 2147483647 h 3070"/>
                    <a:gd name="T2" fmla="*/ 2147483647 w 1137"/>
                    <a:gd name="T3" fmla="*/ 2147483647 h 3070"/>
                    <a:gd name="T4" fmla="*/ 2147483647 w 1137"/>
                    <a:gd name="T5" fmla="*/ 2147483647 h 3070"/>
                    <a:gd name="T6" fmla="*/ 2147483647 w 1137"/>
                    <a:gd name="T7" fmla="*/ 2147483647 h 3070"/>
                    <a:gd name="T8" fmla="*/ 2147483647 w 1137"/>
                    <a:gd name="T9" fmla="*/ 2147483647 h 3070"/>
                    <a:gd name="T10" fmla="*/ 2147483647 w 1137"/>
                    <a:gd name="T11" fmla="*/ 2147483647 h 3070"/>
                    <a:gd name="T12" fmla="*/ 2147483647 w 1137"/>
                    <a:gd name="T13" fmla="*/ 2147483647 h 3070"/>
                    <a:gd name="T14" fmla="*/ 2147483647 w 1137"/>
                    <a:gd name="T15" fmla="*/ 2147483647 h 3070"/>
                    <a:gd name="T16" fmla="*/ 2147483647 w 1137"/>
                    <a:gd name="T17" fmla="*/ 2147483647 h 3070"/>
                    <a:gd name="T18" fmla="*/ 2147483647 w 1137"/>
                    <a:gd name="T19" fmla="*/ 2147483647 h 3070"/>
                    <a:gd name="T20" fmla="*/ 2147483647 w 1137"/>
                    <a:gd name="T21" fmla="*/ 2147483647 h 3070"/>
                    <a:gd name="T22" fmla="*/ 2147483647 w 1137"/>
                    <a:gd name="T23" fmla="*/ 2147483647 h 3070"/>
                    <a:gd name="T24" fmla="*/ 2147483647 w 1137"/>
                    <a:gd name="T25" fmla="*/ 2147483647 h 3070"/>
                    <a:gd name="T26" fmla="*/ 2147483647 w 1137"/>
                    <a:gd name="T27" fmla="*/ 2147483647 h 3070"/>
                    <a:gd name="T28" fmla="*/ 2147483647 w 1137"/>
                    <a:gd name="T29" fmla="*/ 2147483647 h 3070"/>
                    <a:gd name="T30" fmla="*/ 2147483647 w 1137"/>
                    <a:gd name="T31" fmla="*/ 2147483647 h 3070"/>
                    <a:gd name="T32" fmla="*/ 2147483647 w 1137"/>
                    <a:gd name="T33" fmla="*/ 2147483647 h 3070"/>
                    <a:gd name="T34" fmla="*/ 2147483647 w 1137"/>
                    <a:gd name="T35" fmla="*/ 2147483647 h 3070"/>
                    <a:gd name="T36" fmla="*/ 2147483647 w 1137"/>
                    <a:gd name="T37" fmla="*/ 2147483647 h 3070"/>
                    <a:gd name="T38" fmla="*/ 2147483647 w 1137"/>
                    <a:gd name="T39" fmla="*/ 2147483647 h 3070"/>
                    <a:gd name="T40" fmla="*/ 2147483647 w 1137"/>
                    <a:gd name="T41" fmla="*/ 2147483647 h 3070"/>
                    <a:gd name="T42" fmla="*/ 2147483647 w 1137"/>
                    <a:gd name="T43" fmla="*/ 2147483647 h 3070"/>
                    <a:gd name="T44" fmla="*/ 2147483647 w 1137"/>
                    <a:gd name="T45" fmla="*/ 2147483647 h 3070"/>
                    <a:gd name="T46" fmla="*/ 2147483647 w 1137"/>
                    <a:gd name="T47" fmla="*/ 2147483647 h 3070"/>
                    <a:gd name="T48" fmla="*/ 2147483647 w 1137"/>
                    <a:gd name="T49" fmla="*/ 2147483647 h 3070"/>
                    <a:gd name="T50" fmla="*/ 2147483647 w 1137"/>
                    <a:gd name="T51" fmla="*/ 2147483647 h 3070"/>
                    <a:gd name="T52" fmla="*/ 2147483647 w 1137"/>
                    <a:gd name="T53" fmla="*/ 2147483647 h 3070"/>
                    <a:gd name="T54" fmla="*/ 2147483647 w 1137"/>
                    <a:gd name="T55" fmla="*/ 2147483647 h 3070"/>
                    <a:gd name="T56" fmla="*/ 2147483647 w 1137"/>
                    <a:gd name="T57" fmla="*/ 2147483647 h 3070"/>
                    <a:gd name="T58" fmla="*/ 2147483647 w 1137"/>
                    <a:gd name="T59" fmla="*/ 2147483647 h 3070"/>
                    <a:gd name="T60" fmla="*/ 2147483647 w 1137"/>
                    <a:gd name="T61" fmla="*/ 2147483647 h 3070"/>
                    <a:gd name="T62" fmla="*/ 2147483647 w 1137"/>
                    <a:gd name="T63" fmla="*/ 2147483647 h 3070"/>
                    <a:gd name="T64" fmla="*/ 2147483647 w 1137"/>
                    <a:gd name="T65" fmla="*/ 2147483647 h 3070"/>
                    <a:gd name="T66" fmla="*/ 2147483647 w 1137"/>
                    <a:gd name="T67" fmla="*/ 2147483647 h 3070"/>
                    <a:gd name="T68" fmla="*/ 2147483647 w 1137"/>
                    <a:gd name="T69" fmla="*/ 2147483647 h 3070"/>
                    <a:gd name="T70" fmla="*/ 2147483647 w 1137"/>
                    <a:gd name="T71" fmla="*/ 2147483647 h 3070"/>
                    <a:gd name="T72" fmla="*/ 2147483647 w 1137"/>
                    <a:gd name="T73" fmla="*/ 2147483647 h 3070"/>
                    <a:gd name="T74" fmla="*/ 2147483647 w 1137"/>
                    <a:gd name="T75" fmla="*/ 2147483647 h 3070"/>
                    <a:gd name="T76" fmla="*/ 2147483647 w 1137"/>
                    <a:gd name="T77" fmla="*/ 2147483647 h 3070"/>
                    <a:gd name="T78" fmla="*/ 2147483647 w 1137"/>
                    <a:gd name="T79" fmla="*/ 2147483647 h 3070"/>
                    <a:gd name="T80" fmla="*/ 2147483647 w 1137"/>
                    <a:gd name="T81" fmla="*/ 2147483647 h 3070"/>
                    <a:gd name="T82" fmla="*/ 2147483647 w 1137"/>
                    <a:gd name="T83" fmla="*/ 2147483647 h 3070"/>
                    <a:gd name="T84" fmla="*/ 2147483647 w 1137"/>
                    <a:gd name="T85" fmla="*/ 2147483647 h 3070"/>
                    <a:gd name="T86" fmla="*/ 2147483647 w 1137"/>
                    <a:gd name="T87" fmla="*/ 2147483647 h 3070"/>
                    <a:gd name="T88" fmla="*/ 2147483647 w 1137"/>
                    <a:gd name="T89" fmla="*/ 2147483647 h 3070"/>
                    <a:gd name="T90" fmla="*/ 2147483647 w 1137"/>
                    <a:gd name="T91" fmla="*/ 2147483647 h 3070"/>
                    <a:gd name="T92" fmla="*/ 2147483647 w 1137"/>
                    <a:gd name="T93" fmla="*/ 2147483647 h 3070"/>
                    <a:gd name="T94" fmla="*/ 2147483647 w 1137"/>
                    <a:gd name="T95" fmla="*/ 2147483647 h 3070"/>
                    <a:gd name="T96" fmla="*/ 2147483647 w 1137"/>
                    <a:gd name="T97" fmla="*/ 2147483647 h 3070"/>
                    <a:gd name="T98" fmla="*/ 2147483647 w 1137"/>
                    <a:gd name="T99" fmla="*/ 2147483647 h 3070"/>
                    <a:gd name="T100" fmla="*/ 2147483647 w 1137"/>
                    <a:gd name="T101" fmla="*/ 2147483647 h 3070"/>
                    <a:gd name="T102" fmla="*/ 2147483647 w 1137"/>
                    <a:gd name="T103" fmla="*/ 2147483647 h 3070"/>
                    <a:gd name="T104" fmla="*/ 2147483647 w 1137"/>
                    <a:gd name="T105" fmla="*/ 2147483647 h 3070"/>
                    <a:gd name="T106" fmla="*/ 2147483647 w 1137"/>
                    <a:gd name="T107" fmla="*/ 2147483647 h 3070"/>
                    <a:gd name="T108" fmla="*/ 2147483647 w 1137"/>
                    <a:gd name="T109" fmla="*/ 2147483647 h 3070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w 1137"/>
                    <a:gd name="T166" fmla="*/ 0 h 3070"/>
                    <a:gd name="T167" fmla="*/ 1137 w 1137"/>
                    <a:gd name="T168" fmla="*/ 3070 h 3070"/>
                  </a:gdLst>
                  <a:ahLst/>
                  <a:cxnLst>
                    <a:cxn ang="T110">
                      <a:pos x="T0" y="T1"/>
                    </a:cxn>
                    <a:cxn ang="T111">
                      <a:pos x="T2" y="T3"/>
                    </a:cxn>
                    <a:cxn ang="T112">
                      <a:pos x="T4" y="T5"/>
                    </a:cxn>
                    <a:cxn ang="T113">
                      <a:pos x="T6" y="T7"/>
                    </a:cxn>
                    <a:cxn ang="T114">
                      <a:pos x="T8" y="T9"/>
                    </a:cxn>
                    <a:cxn ang="T115">
                      <a:pos x="T10" y="T11"/>
                    </a:cxn>
                    <a:cxn ang="T116">
                      <a:pos x="T12" y="T13"/>
                    </a:cxn>
                    <a:cxn ang="T117">
                      <a:pos x="T14" y="T15"/>
                    </a:cxn>
                    <a:cxn ang="T118">
                      <a:pos x="T16" y="T17"/>
                    </a:cxn>
                    <a:cxn ang="T119">
                      <a:pos x="T18" y="T19"/>
                    </a:cxn>
                    <a:cxn ang="T120">
                      <a:pos x="T20" y="T21"/>
                    </a:cxn>
                    <a:cxn ang="T121">
                      <a:pos x="T22" y="T23"/>
                    </a:cxn>
                    <a:cxn ang="T122">
                      <a:pos x="T24" y="T25"/>
                    </a:cxn>
                    <a:cxn ang="T123">
                      <a:pos x="T26" y="T27"/>
                    </a:cxn>
                    <a:cxn ang="T124">
                      <a:pos x="T28" y="T29"/>
                    </a:cxn>
                    <a:cxn ang="T125">
                      <a:pos x="T30" y="T31"/>
                    </a:cxn>
                    <a:cxn ang="T126">
                      <a:pos x="T32" y="T33"/>
                    </a:cxn>
                    <a:cxn ang="T127">
                      <a:pos x="T34" y="T35"/>
                    </a:cxn>
                    <a:cxn ang="T128">
                      <a:pos x="T36" y="T37"/>
                    </a:cxn>
                    <a:cxn ang="T129">
                      <a:pos x="T38" y="T39"/>
                    </a:cxn>
                    <a:cxn ang="T130">
                      <a:pos x="T40" y="T41"/>
                    </a:cxn>
                    <a:cxn ang="T131">
                      <a:pos x="T42" y="T43"/>
                    </a:cxn>
                    <a:cxn ang="T132">
                      <a:pos x="T44" y="T45"/>
                    </a:cxn>
                    <a:cxn ang="T133">
                      <a:pos x="T46" y="T47"/>
                    </a:cxn>
                    <a:cxn ang="T134">
                      <a:pos x="T48" y="T49"/>
                    </a:cxn>
                    <a:cxn ang="T135">
                      <a:pos x="T50" y="T51"/>
                    </a:cxn>
                    <a:cxn ang="T136">
                      <a:pos x="T52" y="T53"/>
                    </a:cxn>
                    <a:cxn ang="T137">
                      <a:pos x="T54" y="T55"/>
                    </a:cxn>
                    <a:cxn ang="T138">
                      <a:pos x="T56" y="T57"/>
                    </a:cxn>
                    <a:cxn ang="T139">
                      <a:pos x="T58" y="T59"/>
                    </a:cxn>
                    <a:cxn ang="T140">
                      <a:pos x="T60" y="T61"/>
                    </a:cxn>
                    <a:cxn ang="T141">
                      <a:pos x="T62" y="T63"/>
                    </a:cxn>
                    <a:cxn ang="T142">
                      <a:pos x="T64" y="T65"/>
                    </a:cxn>
                    <a:cxn ang="T143">
                      <a:pos x="T66" y="T67"/>
                    </a:cxn>
                    <a:cxn ang="T144">
                      <a:pos x="T68" y="T69"/>
                    </a:cxn>
                    <a:cxn ang="T145">
                      <a:pos x="T70" y="T71"/>
                    </a:cxn>
                    <a:cxn ang="T146">
                      <a:pos x="T72" y="T73"/>
                    </a:cxn>
                    <a:cxn ang="T147">
                      <a:pos x="T74" y="T75"/>
                    </a:cxn>
                    <a:cxn ang="T148">
                      <a:pos x="T76" y="T77"/>
                    </a:cxn>
                    <a:cxn ang="T149">
                      <a:pos x="T78" y="T79"/>
                    </a:cxn>
                    <a:cxn ang="T150">
                      <a:pos x="T80" y="T81"/>
                    </a:cxn>
                    <a:cxn ang="T151">
                      <a:pos x="T82" y="T83"/>
                    </a:cxn>
                    <a:cxn ang="T152">
                      <a:pos x="T84" y="T85"/>
                    </a:cxn>
                    <a:cxn ang="T153">
                      <a:pos x="T86" y="T87"/>
                    </a:cxn>
                    <a:cxn ang="T154">
                      <a:pos x="T88" y="T89"/>
                    </a:cxn>
                    <a:cxn ang="T155">
                      <a:pos x="T90" y="T91"/>
                    </a:cxn>
                    <a:cxn ang="T156">
                      <a:pos x="T92" y="T93"/>
                    </a:cxn>
                    <a:cxn ang="T157">
                      <a:pos x="T94" y="T95"/>
                    </a:cxn>
                    <a:cxn ang="T158">
                      <a:pos x="T96" y="T97"/>
                    </a:cxn>
                    <a:cxn ang="T159">
                      <a:pos x="T98" y="T99"/>
                    </a:cxn>
                    <a:cxn ang="T160">
                      <a:pos x="T100" y="T101"/>
                    </a:cxn>
                    <a:cxn ang="T161">
                      <a:pos x="T102" y="T103"/>
                    </a:cxn>
                    <a:cxn ang="T162">
                      <a:pos x="T104" y="T105"/>
                    </a:cxn>
                    <a:cxn ang="T163">
                      <a:pos x="T106" y="T107"/>
                    </a:cxn>
                    <a:cxn ang="T164">
                      <a:pos x="T108" y="T109"/>
                    </a:cxn>
                  </a:cxnLst>
                  <a:rect l="T165" t="T166" r="T167" b="T168"/>
                  <a:pathLst>
                    <a:path w="1137" h="3070">
                      <a:moveTo>
                        <a:pt x="634" y="3067"/>
                      </a:moveTo>
                      <a:lnTo>
                        <a:pt x="644" y="3067"/>
                      </a:lnTo>
                      <a:lnTo>
                        <a:pt x="660" y="3062"/>
                      </a:lnTo>
                      <a:lnTo>
                        <a:pt x="688" y="3068"/>
                      </a:lnTo>
                      <a:lnTo>
                        <a:pt x="711" y="3070"/>
                      </a:lnTo>
                      <a:lnTo>
                        <a:pt x="748" y="3061"/>
                      </a:lnTo>
                      <a:lnTo>
                        <a:pt x="753" y="3058"/>
                      </a:lnTo>
                      <a:lnTo>
                        <a:pt x="777" y="3054"/>
                      </a:lnTo>
                      <a:lnTo>
                        <a:pt x="787" y="3048"/>
                      </a:lnTo>
                      <a:lnTo>
                        <a:pt x="792" y="3037"/>
                      </a:lnTo>
                      <a:lnTo>
                        <a:pt x="792" y="3029"/>
                      </a:lnTo>
                      <a:lnTo>
                        <a:pt x="783" y="3017"/>
                      </a:lnTo>
                      <a:lnTo>
                        <a:pt x="764" y="2983"/>
                      </a:lnTo>
                      <a:lnTo>
                        <a:pt x="739" y="2962"/>
                      </a:lnTo>
                      <a:lnTo>
                        <a:pt x="735" y="2948"/>
                      </a:lnTo>
                      <a:lnTo>
                        <a:pt x="744" y="2927"/>
                      </a:lnTo>
                      <a:lnTo>
                        <a:pt x="732" y="2884"/>
                      </a:lnTo>
                      <a:lnTo>
                        <a:pt x="731" y="2844"/>
                      </a:lnTo>
                      <a:lnTo>
                        <a:pt x="736" y="2803"/>
                      </a:lnTo>
                      <a:lnTo>
                        <a:pt x="803" y="2549"/>
                      </a:lnTo>
                      <a:lnTo>
                        <a:pt x="811" y="2483"/>
                      </a:lnTo>
                      <a:lnTo>
                        <a:pt x="803" y="2403"/>
                      </a:lnTo>
                      <a:lnTo>
                        <a:pt x="787" y="2325"/>
                      </a:lnTo>
                      <a:lnTo>
                        <a:pt x="777" y="2291"/>
                      </a:lnTo>
                      <a:lnTo>
                        <a:pt x="778" y="2238"/>
                      </a:lnTo>
                      <a:lnTo>
                        <a:pt x="775" y="2182"/>
                      </a:lnTo>
                      <a:lnTo>
                        <a:pt x="783" y="2134"/>
                      </a:lnTo>
                      <a:lnTo>
                        <a:pt x="806" y="2073"/>
                      </a:lnTo>
                      <a:lnTo>
                        <a:pt x="828" y="1981"/>
                      </a:lnTo>
                      <a:lnTo>
                        <a:pt x="849" y="1856"/>
                      </a:lnTo>
                      <a:lnTo>
                        <a:pt x="872" y="1631"/>
                      </a:lnTo>
                      <a:lnTo>
                        <a:pt x="871" y="1566"/>
                      </a:lnTo>
                      <a:lnTo>
                        <a:pt x="862" y="1495"/>
                      </a:lnTo>
                      <a:lnTo>
                        <a:pt x="841" y="1391"/>
                      </a:lnTo>
                      <a:lnTo>
                        <a:pt x="822" y="1349"/>
                      </a:lnTo>
                      <a:lnTo>
                        <a:pt x="827" y="1329"/>
                      </a:lnTo>
                      <a:lnTo>
                        <a:pt x="825" y="1307"/>
                      </a:lnTo>
                      <a:lnTo>
                        <a:pt x="801" y="1225"/>
                      </a:lnTo>
                      <a:lnTo>
                        <a:pt x="802" y="1191"/>
                      </a:lnTo>
                      <a:lnTo>
                        <a:pt x="807" y="1173"/>
                      </a:lnTo>
                      <a:lnTo>
                        <a:pt x="829" y="1128"/>
                      </a:lnTo>
                      <a:lnTo>
                        <a:pt x="860" y="1035"/>
                      </a:lnTo>
                      <a:lnTo>
                        <a:pt x="877" y="954"/>
                      </a:lnTo>
                      <a:lnTo>
                        <a:pt x="886" y="1029"/>
                      </a:lnTo>
                      <a:lnTo>
                        <a:pt x="906" y="1078"/>
                      </a:lnTo>
                      <a:lnTo>
                        <a:pt x="923" y="1101"/>
                      </a:lnTo>
                      <a:lnTo>
                        <a:pt x="927" y="1134"/>
                      </a:lnTo>
                      <a:lnTo>
                        <a:pt x="936" y="1158"/>
                      </a:lnTo>
                      <a:lnTo>
                        <a:pt x="939" y="1234"/>
                      </a:lnTo>
                      <a:lnTo>
                        <a:pt x="943" y="1283"/>
                      </a:lnTo>
                      <a:lnTo>
                        <a:pt x="963" y="1346"/>
                      </a:lnTo>
                      <a:lnTo>
                        <a:pt x="1018" y="1453"/>
                      </a:lnTo>
                      <a:lnTo>
                        <a:pt x="1037" y="1512"/>
                      </a:lnTo>
                      <a:lnTo>
                        <a:pt x="1050" y="1566"/>
                      </a:lnTo>
                      <a:lnTo>
                        <a:pt x="1050" y="1597"/>
                      </a:lnTo>
                      <a:lnTo>
                        <a:pt x="1047" y="1619"/>
                      </a:lnTo>
                      <a:lnTo>
                        <a:pt x="1036" y="1631"/>
                      </a:lnTo>
                      <a:lnTo>
                        <a:pt x="1013" y="1676"/>
                      </a:lnTo>
                      <a:lnTo>
                        <a:pt x="1008" y="1700"/>
                      </a:lnTo>
                      <a:lnTo>
                        <a:pt x="1002" y="1718"/>
                      </a:lnTo>
                      <a:lnTo>
                        <a:pt x="984" y="1745"/>
                      </a:lnTo>
                      <a:lnTo>
                        <a:pt x="976" y="1776"/>
                      </a:lnTo>
                      <a:lnTo>
                        <a:pt x="983" y="1789"/>
                      </a:lnTo>
                      <a:lnTo>
                        <a:pt x="996" y="1791"/>
                      </a:lnTo>
                      <a:lnTo>
                        <a:pt x="1010" y="1782"/>
                      </a:lnTo>
                      <a:lnTo>
                        <a:pt x="1028" y="1755"/>
                      </a:lnTo>
                      <a:lnTo>
                        <a:pt x="1032" y="1746"/>
                      </a:lnTo>
                      <a:lnTo>
                        <a:pt x="1052" y="1727"/>
                      </a:lnTo>
                      <a:lnTo>
                        <a:pt x="1051" y="1758"/>
                      </a:lnTo>
                      <a:lnTo>
                        <a:pt x="1048" y="1780"/>
                      </a:lnTo>
                      <a:lnTo>
                        <a:pt x="1028" y="1807"/>
                      </a:lnTo>
                      <a:lnTo>
                        <a:pt x="1013" y="1813"/>
                      </a:lnTo>
                      <a:lnTo>
                        <a:pt x="997" y="1835"/>
                      </a:lnTo>
                      <a:lnTo>
                        <a:pt x="992" y="1850"/>
                      </a:lnTo>
                      <a:lnTo>
                        <a:pt x="994" y="1862"/>
                      </a:lnTo>
                      <a:lnTo>
                        <a:pt x="1016" y="1875"/>
                      </a:lnTo>
                      <a:lnTo>
                        <a:pt x="1029" y="1876"/>
                      </a:lnTo>
                      <a:lnTo>
                        <a:pt x="1052" y="1873"/>
                      </a:lnTo>
                      <a:lnTo>
                        <a:pt x="1106" y="1829"/>
                      </a:lnTo>
                      <a:lnTo>
                        <a:pt x="1118" y="1805"/>
                      </a:lnTo>
                      <a:lnTo>
                        <a:pt x="1133" y="1754"/>
                      </a:lnTo>
                      <a:lnTo>
                        <a:pt x="1137" y="1743"/>
                      </a:lnTo>
                      <a:lnTo>
                        <a:pt x="1135" y="1705"/>
                      </a:lnTo>
                      <a:lnTo>
                        <a:pt x="1123" y="1639"/>
                      </a:lnTo>
                      <a:lnTo>
                        <a:pt x="1129" y="1591"/>
                      </a:lnTo>
                      <a:lnTo>
                        <a:pt x="1113" y="1310"/>
                      </a:lnTo>
                      <a:lnTo>
                        <a:pt x="1104" y="1228"/>
                      </a:lnTo>
                      <a:lnTo>
                        <a:pt x="1082" y="1149"/>
                      </a:lnTo>
                      <a:lnTo>
                        <a:pt x="1053" y="1094"/>
                      </a:lnTo>
                      <a:lnTo>
                        <a:pt x="1055" y="1014"/>
                      </a:lnTo>
                      <a:lnTo>
                        <a:pt x="1049" y="952"/>
                      </a:lnTo>
                      <a:lnTo>
                        <a:pt x="1029" y="859"/>
                      </a:lnTo>
                      <a:lnTo>
                        <a:pt x="1007" y="786"/>
                      </a:lnTo>
                      <a:lnTo>
                        <a:pt x="1014" y="758"/>
                      </a:lnTo>
                      <a:lnTo>
                        <a:pt x="1013" y="720"/>
                      </a:lnTo>
                      <a:lnTo>
                        <a:pt x="1006" y="689"/>
                      </a:lnTo>
                      <a:lnTo>
                        <a:pt x="987" y="633"/>
                      </a:lnTo>
                      <a:lnTo>
                        <a:pt x="976" y="617"/>
                      </a:lnTo>
                      <a:lnTo>
                        <a:pt x="959" y="602"/>
                      </a:lnTo>
                      <a:lnTo>
                        <a:pt x="940" y="573"/>
                      </a:lnTo>
                      <a:lnTo>
                        <a:pt x="928" y="561"/>
                      </a:lnTo>
                      <a:lnTo>
                        <a:pt x="910" y="553"/>
                      </a:lnTo>
                      <a:lnTo>
                        <a:pt x="890" y="550"/>
                      </a:lnTo>
                      <a:lnTo>
                        <a:pt x="722" y="484"/>
                      </a:lnTo>
                      <a:lnTo>
                        <a:pt x="701" y="478"/>
                      </a:lnTo>
                      <a:lnTo>
                        <a:pt x="681" y="467"/>
                      </a:lnTo>
                      <a:lnTo>
                        <a:pt x="675" y="454"/>
                      </a:lnTo>
                      <a:lnTo>
                        <a:pt x="672" y="401"/>
                      </a:lnTo>
                      <a:lnTo>
                        <a:pt x="692" y="310"/>
                      </a:lnTo>
                      <a:lnTo>
                        <a:pt x="702" y="308"/>
                      </a:lnTo>
                      <a:lnTo>
                        <a:pt x="707" y="292"/>
                      </a:lnTo>
                      <a:lnTo>
                        <a:pt x="709" y="263"/>
                      </a:lnTo>
                      <a:lnTo>
                        <a:pt x="719" y="241"/>
                      </a:lnTo>
                      <a:lnTo>
                        <a:pt x="725" y="216"/>
                      </a:lnTo>
                      <a:lnTo>
                        <a:pt x="726" y="201"/>
                      </a:lnTo>
                      <a:lnTo>
                        <a:pt x="719" y="196"/>
                      </a:lnTo>
                      <a:lnTo>
                        <a:pt x="711" y="198"/>
                      </a:lnTo>
                      <a:lnTo>
                        <a:pt x="709" y="123"/>
                      </a:lnTo>
                      <a:lnTo>
                        <a:pt x="703" y="91"/>
                      </a:lnTo>
                      <a:lnTo>
                        <a:pt x="688" y="55"/>
                      </a:lnTo>
                      <a:lnTo>
                        <a:pt x="667" y="31"/>
                      </a:lnTo>
                      <a:lnTo>
                        <a:pt x="646" y="17"/>
                      </a:lnTo>
                      <a:lnTo>
                        <a:pt x="603" y="1"/>
                      </a:lnTo>
                      <a:lnTo>
                        <a:pt x="581" y="0"/>
                      </a:lnTo>
                      <a:lnTo>
                        <a:pt x="550" y="0"/>
                      </a:lnTo>
                      <a:lnTo>
                        <a:pt x="508" y="7"/>
                      </a:lnTo>
                      <a:lnTo>
                        <a:pt x="489" y="18"/>
                      </a:lnTo>
                      <a:lnTo>
                        <a:pt x="468" y="32"/>
                      </a:lnTo>
                      <a:lnTo>
                        <a:pt x="447" y="60"/>
                      </a:lnTo>
                      <a:lnTo>
                        <a:pt x="430" y="93"/>
                      </a:lnTo>
                      <a:lnTo>
                        <a:pt x="425" y="125"/>
                      </a:lnTo>
                      <a:lnTo>
                        <a:pt x="423" y="201"/>
                      </a:lnTo>
                      <a:lnTo>
                        <a:pt x="415" y="198"/>
                      </a:lnTo>
                      <a:lnTo>
                        <a:pt x="407" y="204"/>
                      </a:lnTo>
                      <a:lnTo>
                        <a:pt x="408" y="218"/>
                      </a:lnTo>
                      <a:lnTo>
                        <a:pt x="415" y="244"/>
                      </a:lnTo>
                      <a:lnTo>
                        <a:pt x="425" y="266"/>
                      </a:lnTo>
                      <a:lnTo>
                        <a:pt x="427" y="294"/>
                      </a:lnTo>
                      <a:lnTo>
                        <a:pt x="431" y="310"/>
                      </a:lnTo>
                      <a:lnTo>
                        <a:pt x="441" y="312"/>
                      </a:lnTo>
                      <a:lnTo>
                        <a:pt x="452" y="370"/>
                      </a:lnTo>
                      <a:lnTo>
                        <a:pt x="464" y="401"/>
                      </a:lnTo>
                      <a:lnTo>
                        <a:pt x="462" y="454"/>
                      </a:lnTo>
                      <a:lnTo>
                        <a:pt x="453" y="465"/>
                      </a:lnTo>
                      <a:lnTo>
                        <a:pt x="348" y="499"/>
                      </a:lnTo>
                      <a:lnTo>
                        <a:pt x="310" y="515"/>
                      </a:lnTo>
                      <a:lnTo>
                        <a:pt x="277" y="535"/>
                      </a:lnTo>
                      <a:lnTo>
                        <a:pt x="247" y="550"/>
                      </a:lnTo>
                      <a:lnTo>
                        <a:pt x="227" y="553"/>
                      </a:lnTo>
                      <a:lnTo>
                        <a:pt x="209" y="561"/>
                      </a:lnTo>
                      <a:lnTo>
                        <a:pt x="197" y="573"/>
                      </a:lnTo>
                      <a:lnTo>
                        <a:pt x="178" y="602"/>
                      </a:lnTo>
                      <a:lnTo>
                        <a:pt x="161" y="617"/>
                      </a:lnTo>
                      <a:lnTo>
                        <a:pt x="150" y="633"/>
                      </a:lnTo>
                      <a:lnTo>
                        <a:pt x="131" y="689"/>
                      </a:lnTo>
                      <a:lnTo>
                        <a:pt x="125" y="720"/>
                      </a:lnTo>
                      <a:lnTo>
                        <a:pt x="124" y="758"/>
                      </a:lnTo>
                      <a:lnTo>
                        <a:pt x="130" y="786"/>
                      </a:lnTo>
                      <a:lnTo>
                        <a:pt x="108" y="859"/>
                      </a:lnTo>
                      <a:lnTo>
                        <a:pt x="88" y="952"/>
                      </a:lnTo>
                      <a:lnTo>
                        <a:pt x="81" y="1014"/>
                      </a:lnTo>
                      <a:lnTo>
                        <a:pt x="84" y="1094"/>
                      </a:lnTo>
                      <a:lnTo>
                        <a:pt x="55" y="1149"/>
                      </a:lnTo>
                      <a:lnTo>
                        <a:pt x="33" y="1228"/>
                      </a:lnTo>
                      <a:lnTo>
                        <a:pt x="24" y="1310"/>
                      </a:lnTo>
                      <a:lnTo>
                        <a:pt x="8" y="1591"/>
                      </a:lnTo>
                      <a:lnTo>
                        <a:pt x="14" y="1639"/>
                      </a:lnTo>
                      <a:lnTo>
                        <a:pt x="2" y="1705"/>
                      </a:lnTo>
                      <a:lnTo>
                        <a:pt x="0" y="1743"/>
                      </a:lnTo>
                      <a:lnTo>
                        <a:pt x="6" y="1754"/>
                      </a:lnTo>
                      <a:lnTo>
                        <a:pt x="20" y="1805"/>
                      </a:lnTo>
                      <a:lnTo>
                        <a:pt x="31" y="1829"/>
                      </a:lnTo>
                      <a:lnTo>
                        <a:pt x="85" y="1873"/>
                      </a:lnTo>
                      <a:lnTo>
                        <a:pt x="108" y="1876"/>
                      </a:lnTo>
                      <a:lnTo>
                        <a:pt x="121" y="1875"/>
                      </a:lnTo>
                      <a:lnTo>
                        <a:pt x="143" y="1862"/>
                      </a:lnTo>
                      <a:lnTo>
                        <a:pt x="145" y="1850"/>
                      </a:lnTo>
                      <a:lnTo>
                        <a:pt x="131" y="1819"/>
                      </a:lnTo>
                      <a:lnTo>
                        <a:pt x="125" y="1813"/>
                      </a:lnTo>
                      <a:lnTo>
                        <a:pt x="109" y="1807"/>
                      </a:lnTo>
                      <a:lnTo>
                        <a:pt x="89" y="1780"/>
                      </a:lnTo>
                      <a:lnTo>
                        <a:pt x="85" y="1742"/>
                      </a:lnTo>
                      <a:lnTo>
                        <a:pt x="85" y="1727"/>
                      </a:lnTo>
                      <a:lnTo>
                        <a:pt x="106" y="1746"/>
                      </a:lnTo>
                      <a:lnTo>
                        <a:pt x="118" y="1770"/>
                      </a:lnTo>
                      <a:lnTo>
                        <a:pt x="133" y="1786"/>
                      </a:lnTo>
                      <a:lnTo>
                        <a:pt x="141" y="1791"/>
                      </a:lnTo>
                      <a:lnTo>
                        <a:pt x="155" y="1789"/>
                      </a:lnTo>
                      <a:lnTo>
                        <a:pt x="161" y="1776"/>
                      </a:lnTo>
                      <a:lnTo>
                        <a:pt x="153" y="1745"/>
                      </a:lnTo>
                      <a:lnTo>
                        <a:pt x="135" y="1718"/>
                      </a:lnTo>
                      <a:lnTo>
                        <a:pt x="129" y="1700"/>
                      </a:lnTo>
                      <a:lnTo>
                        <a:pt x="125" y="1676"/>
                      </a:lnTo>
                      <a:lnTo>
                        <a:pt x="102" y="1631"/>
                      </a:lnTo>
                      <a:lnTo>
                        <a:pt x="91" y="1619"/>
                      </a:lnTo>
                      <a:lnTo>
                        <a:pt x="87" y="1597"/>
                      </a:lnTo>
                      <a:lnTo>
                        <a:pt x="87" y="1566"/>
                      </a:lnTo>
                      <a:lnTo>
                        <a:pt x="100" y="1512"/>
                      </a:lnTo>
                      <a:lnTo>
                        <a:pt x="119" y="1453"/>
                      </a:lnTo>
                      <a:lnTo>
                        <a:pt x="174" y="1346"/>
                      </a:lnTo>
                      <a:lnTo>
                        <a:pt x="194" y="1283"/>
                      </a:lnTo>
                      <a:lnTo>
                        <a:pt x="199" y="1234"/>
                      </a:lnTo>
                      <a:lnTo>
                        <a:pt x="200" y="1185"/>
                      </a:lnTo>
                      <a:lnTo>
                        <a:pt x="199" y="1146"/>
                      </a:lnTo>
                      <a:lnTo>
                        <a:pt x="205" y="1127"/>
                      </a:lnTo>
                      <a:lnTo>
                        <a:pt x="216" y="1107"/>
                      </a:lnTo>
                      <a:lnTo>
                        <a:pt x="220" y="1087"/>
                      </a:lnTo>
                      <a:lnTo>
                        <a:pt x="234" y="1068"/>
                      </a:lnTo>
                      <a:lnTo>
                        <a:pt x="252" y="1029"/>
                      </a:lnTo>
                      <a:lnTo>
                        <a:pt x="260" y="961"/>
                      </a:lnTo>
                      <a:lnTo>
                        <a:pt x="275" y="1035"/>
                      </a:lnTo>
                      <a:lnTo>
                        <a:pt x="310" y="1128"/>
                      </a:lnTo>
                      <a:lnTo>
                        <a:pt x="330" y="1173"/>
                      </a:lnTo>
                      <a:lnTo>
                        <a:pt x="335" y="1191"/>
                      </a:lnTo>
                      <a:lnTo>
                        <a:pt x="335" y="1222"/>
                      </a:lnTo>
                      <a:lnTo>
                        <a:pt x="331" y="1246"/>
                      </a:lnTo>
                      <a:lnTo>
                        <a:pt x="315" y="1304"/>
                      </a:lnTo>
                      <a:lnTo>
                        <a:pt x="313" y="1333"/>
                      </a:lnTo>
                      <a:lnTo>
                        <a:pt x="316" y="1359"/>
                      </a:lnTo>
                      <a:lnTo>
                        <a:pt x="298" y="1397"/>
                      </a:lnTo>
                      <a:lnTo>
                        <a:pt x="287" y="1457"/>
                      </a:lnTo>
                      <a:lnTo>
                        <a:pt x="286" y="1484"/>
                      </a:lnTo>
                      <a:lnTo>
                        <a:pt x="276" y="1526"/>
                      </a:lnTo>
                      <a:lnTo>
                        <a:pt x="267" y="1631"/>
                      </a:lnTo>
                      <a:lnTo>
                        <a:pt x="287" y="1856"/>
                      </a:lnTo>
                      <a:lnTo>
                        <a:pt x="309" y="1981"/>
                      </a:lnTo>
                      <a:lnTo>
                        <a:pt x="331" y="2073"/>
                      </a:lnTo>
                      <a:lnTo>
                        <a:pt x="354" y="2134"/>
                      </a:lnTo>
                      <a:lnTo>
                        <a:pt x="362" y="2182"/>
                      </a:lnTo>
                      <a:lnTo>
                        <a:pt x="359" y="2238"/>
                      </a:lnTo>
                      <a:lnTo>
                        <a:pt x="360" y="2291"/>
                      </a:lnTo>
                      <a:lnTo>
                        <a:pt x="350" y="2325"/>
                      </a:lnTo>
                      <a:lnTo>
                        <a:pt x="333" y="2403"/>
                      </a:lnTo>
                      <a:lnTo>
                        <a:pt x="327" y="2483"/>
                      </a:lnTo>
                      <a:lnTo>
                        <a:pt x="335" y="2549"/>
                      </a:lnTo>
                      <a:lnTo>
                        <a:pt x="401" y="2803"/>
                      </a:lnTo>
                      <a:lnTo>
                        <a:pt x="406" y="2844"/>
                      </a:lnTo>
                      <a:lnTo>
                        <a:pt x="406" y="2884"/>
                      </a:lnTo>
                      <a:lnTo>
                        <a:pt x="393" y="2927"/>
                      </a:lnTo>
                      <a:lnTo>
                        <a:pt x="402" y="2948"/>
                      </a:lnTo>
                      <a:lnTo>
                        <a:pt x="398" y="2962"/>
                      </a:lnTo>
                      <a:lnTo>
                        <a:pt x="373" y="2983"/>
                      </a:lnTo>
                      <a:lnTo>
                        <a:pt x="354" y="3017"/>
                      </a:lnTo>
                      <a:lnTo>
                        <a:pt x="344" y="3029"/>
                      </a:lnTo>
                      <a:lnTo>
                        <a:pt x="344" y="3037"/>
                      </a:lnTo>
                      <a:lnTo>
                        <a:pt x="352" y="3048"/>
                      </a:lnTo>
                      <a:lnTo>
                        <a:pt x="367" y="3054"/>
                      </a:lnTo>
                      <a:lnTo>
                        <a:pt x="382" y="3054"/>
                      </a:lnTo>
                      <a:lnTo>
                        <a:pt x="392" y="3062"/>
                      </a:lnTo>
                      <a:lnTo>
                        <a:pt x="412" y="3067"/>
                      </a:lnTo>
                      <a:lnTo>
                        <a:pt x="462" y="3067"/>
                      </a:lnTo>
                      <a:lnTo>
                        <a:pt x="475" y="3062"/>
                      </a:lnTo>
                      <a:lnTo>
                        <a:pt x="493" y="3067"/>
                      </a:lnTo>
                      <a:lnTo>
                        <a:pt x="503" y="3067"/>
                      </a:lnTo>
                      <a:lnTo>
                        <a:pt x="513" y="3066"/>
                      </a:lnTo>
                      <a:lnTo>
                        <a:pt x="519" y="3061"/>
                      </a:lnTo>
                      <a:lnTo>
                        <a:pt x="525" y="3054"/>
                      </a:lnTo>
                      <a:lnTo>
                        <a:pt x="527" y="3047"/>
                      </a:lnTo>
                      <a:lnTo>
                        <a:pt x="527" y="3039"/>
                      </a:lnTo>
                      <a:lnTo>
                        <a:pt x="526" y="3027"/>
                      </a:lnTo>
                      <a:lnTo>
                        <a:pt x="523" y="3015"/>
                      </a:lnTo>
                      <a:lnTo>
                        <a:pt x="517" y="2997"/>
                      </a:lnTo>
                      <a:lnTo>
                        <a:pt x="516" y="2984"/>
                      </a:lnTo>
                      <a:lnTo>
                        <a:pt x="515" y="2969"/>
                      </a:lnTo>
                      <a:lnTo>
                        <a:pt x="508" y="2956"/>
                      </a:lnTo>
                      <a:lnTo>
                        <a:pt x="505" y="2933"/>
                      </a:lnTo>
                      <a:lnTo>
                        <a:pt x="508" y="2922"/>
                      </a:lnTo>
                      <a:lnTo>
                        <a:pt x="510" y="2913"/>
                      </a:lnTo>
                      <a:lnTo>
                        <a:pt x="508" y="2905"/>
                      </a:lnTo>
                      <a:lnTo>
                        <a:pt x="495" y="2881"/>
                      </a:lnTo>
                      <a:lnTo>
                        <a:pt x="490" y="2856"/>
                      </a:lnTo>
                      <a:lnTo>
                        <a:pt x="489" y="2837"/>
                      </a:lnTo>
                      <a:lnTo>
                        <a:pt x="490" y="2793"/>
                      </a:lnTo>
                      <a:lnTo>
                        <a:pt x="503" y="2682"/>
                      </a:lnTo>
                      <a:lnTo>
                        <a:pt x="519" y="2626"/>
                      </a:lnTo>
                      <a:lnTo>
                        <a:pt x="523" y="2578"/>
                      </a:lnTo>
                      <a:lnTo>
                        <a:pt x="524" y="2516"/>
                      </a:lnTo>
                      <a:lnTo>
                        <a:pt x="515" y="2456"/>
                      </a:lnTo>
                      <a:lnTo>
                        <a:pt x="512" y="2402"/>
                      </a:lnTo>
                      <a:lnTo>
                        <a:pt x="518" y="2359"/>
                      </a:lnTo>
                      <a:lnTo>
                        <a:pt x="526" y="2334"/>
                      </a:lnTo>
                      <a:lnTo>
                        <a:pt x="532" y="2314"/>
                      </a:lnTo>
                      <a:lnTo>
                        <a:pt x="539" y="2280"/>
                      </a:lnTo>
                      <a:lnTo>
                        <a:pt x="544" y="2235"/>
                      </a:lnTo>
                      <a:lnTo>
                        <a:pt x="540" y="2184"/>
                      </a:lnTo>
                      <a:lnTo>
                        <a:pt x="549" y="2111"/>
                      </a:lnTo>
                      <a:lnTo>
                        <a:pt x="547" y="2049"/>
                      </a:lnTo>
                      <a:lnTo>
                        <a:pt x="540" y="2000"/>
                      </a:lnTo>
                      <a:lnTo>
                        <a:pt x="549" y="1930"/>
                      </a:lnTo>
                      <a:lnTo>
                        <a:pt x="560" y="1814"/>
                      </a:lnTo>
                      <a:lnTo>
                        <a:pt x="561" y="1621"/>
                      </a:lnTo>
                      <a:lnTo>
                        <a:pt x="576" y="1621"/>
                      </a:lnTo>
                      <a:lnTo>
                        <a:pt x="577" y="1814"/>
                      </a:lnTo>
                      <a:lnTo>
                        <a:pt x="588" y="1930"/>
                      </a:lnTo>
                      <a:lnTo>
                        <a:pt x="598" y="2000"/>
                      </a:lnTo>
                      <a:lnTo>
                        <a:pt x="590" y="2049"/>
                      </a:lnTo>
                      <a:lnTo>
                        <a:pt x="588" y="2111"/>
                      </a:lnTo>
                      <a:lnTo>
                        <a:pt x="598" y="2184"/>
                      </a:lnTo>
                      <a:lnTo>
                        <a:pt x="593" y="2235"/>
                      </a:lnTo>
                      <a:lnTo>
                        <a:pt x="598" y="2280"/>
                      </a:lnTo>
                      <a:lnTo>
                        <a:pt x="605" y="2314"/>
                      </a:lnTo>
                      <a:lnTo>
                        <a:pt x="611" y="2334"/>
                      </a:lnTo>
                      <a:lnTo>
                        <a:pt x="620" y="2359"/>
                      </a:lnTo>
                      <a:lnTo>
                        <a:pt x="625" y="2402"/>
                      </a:lnTo>
                      <a:lnTo>
                        <a:pt x="622" y="2456"/>
                      </a:lnTo>
                      <a:lnTo>
                        <a:pt x="613" y="2516"/>
                      </a:lnTo>
                      <a:lnTo>
                        <a:pt x="614" y="2578"/>
                      </a:lnTo>
                      <a:lnTo>
                        <a:pt x="617" y="2626"/>
                      </a:lnTo>
                      <a:lnTo>
                        <a:pt x="634" y="2682"/>
                      </a:lnTo>
                      <a:lnTo>
                        <a:pt x="647" y="2793"/>
                      </a:lnTo>
                      <a:lnTo>
                        <a:pt x="649" y="2837"/>
                      </a:lnTo>
                      <a:lnTo>
                        <a:pt x="647" y="2856"/>
                      </a:lnTo>
                      <a:lnTo>
                        <a:pt x="643" y="2881"/>
                      </a:lnTo>
                      <a:lnTo>
                        <a:pt x="628" y="2905"/>
                      </a:lnTo>
                      <a:lnTo>
                        <a:pt x="627" y="2913"/>
                      </a:lnTo>
                      <a:lnTo>
                        <a:pt x="628" y="2922"/>
                      </a:lnTo>
                      <a:lnTo>
                        <a:pt x="632" y="2933"/>
                      </a:lnTo>
                      <a:lnTo>
                        <a:pt x="628" y="2956"/>
                      </a:lnTo>
                      <a:lnTo>
                        <a:pt x="623" y="2969"/>
                      </a:lnTo>
                      <a:lnTo>
                        <a:pt x="621" y="2984"/>
                      </a:lnTo>
                      <a:lnTo>
                        <a:pt x="620" y="2997"/>
                      </a:lnTo>
                      <a:lnTo>
                        <a:pt x="615" y="3015"/>
                      </a:lnTo>
                      <a:lnTo>
                        <a:pt x="612" y="3027"/>
                      </a:lnTo>
                      <a:lnTo>
                        <a:pt x="610" y="3039"/>
                      </a:lnTo>
                      <a:lnTo>
                        <a:pt x="610" y="3047"/>
                      </a:lnTo>
                      <a:lnTo>
                        <a:pt x="612" y="3054"/>
                      </a:lnTo>
                      <a:lnTo>
                        <a:pt x="617" y="3061"/>
                      </a:lnTo>
                      <a:lnTo>
                        <a:pt x="624" y="3066"/>
                      </a:lnTo>
                      <a:lnTo>
                        <a:pt x="635" y="3067"/>
                      </a:lnTo>
                      <a:lnTo>
                        <a:pt x="634" y="306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75" name="Freeform 40"/>
                <p:cNvSpPr>
                  <a:spLocks/>
                </p:cNvSpPr>
                <p:nvPr/>
              </p:nvSpPr>
              <p:spPr bwMode="auto">
                <a:xfrm>
                  <a:off x="4519613" y="3710454"/>
                  <a:ext cx="65087" cy="42856"/>
                </a:xfrm>
                <a:custGeom>
                  <a:avLst/>
                  <a:gdLst>
                    <a:gd name="T0" fmla="*/ 0 w 97"/>
                    <a:gd name="T1" fmla="*/ 0 h 64"/>
                    <a:gd name="T2" fmla="*/ 2147483647 w 97"/>
                    <a:gd name="T3" fmla="*/ 2147483647 h 64"/>
                    <a:gd name="T4" fmla="*/ 2147483647 w 97"/>
                    <a:gd name="T5" fmla="*/ 2147483647 h 64"/>
                    <a:gd name="T6" fmla="*/ 2147483647 w 97"/>
                    <a:gd name="T7" fmla="*/ 2147483647 h 64"/>
                    <a:gd name="T8" fmla="*/ 2147483647 w 97"/>
                    <a:gd name="T9" fmla="*/ 2147483647 h 64"/>
                    <a:gd name="T10" fmla="*/ 2147483647 w 97"/>
                    <a:gd name="T11" fmla="*/ 2147483647 h 6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97"/>
                    <a:gd name="T19" fmla="*/ 0 h 64"/>
                    <a:gd name="T20" fmla="*/ 97 w 97"/>
                    <a:gd name="T21" fmla="*/ 64 h 64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97" h="64">
                      <a:moveTo>
                        <a:pt x="0" y="0"/>
                      </a:moveTo>
                      <a:lnTo>
                        <a:pt x="11" y="19"/>
                      </a:lnTo>
                      <a:lnTo>
                        <a:pt x="33" y="37"/>
                      </a:lnTo>
                      <a:lnTo>
                        <a:pt x="49" y="51"/>
                      </a:lnTo>
                      <a:lnTo>
                        <a:pt x="68" y="61"/>
                      </a:lnTo>
                      <a:lnTo>
                        <a:pt x="97" y="64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76" name="Freeform 41"/>
                <p:cNvSpPr>
                  <a:spLocks/>
                </p:cNvSpPr>
                <p:nvPr/>
              </p:nvSpPr>
              <p:spPr bwMode="auto">
                <a:xfrm>
                  <a:off x="4584700" y="3710454"/>
                  <a:ext cx="66675" cy="42856"/>
                </a:xfrm>
                <a:custGeom>
                  <a:avLst/>
                  <a:gdLst>
                    <a:gd name="T0" fmla="*/ 0 w 98"/>
                    <a:gd name="T1" fmla="*/ 2147483647 h 64"/>
                    <a:gd name="T2" fmla="*/ 2147483647 w 98"/>
                    <a:gd name="T3" fmla="*/ 2147483647 h 64"/>
                    <a:gd name="T4" fmla="*/ 2147483647 w 98"/>
                    <a:gd name="T5" fmla="*/ 2147483647 h 64"/>
                    <a:gd name="T6" fmla="*/ 2147483647 w 98"/>
                    <a:gd name="T7" fmla="*/ 2147483647 h 64"/>
                    <a:gd name="T8" fmla="*/ 2147483647 w 98"/>
                    <a:gd name="T9" fmla="*/ 2147483647 h 64"/>
                    <a:gd name="T10" fmla="*/ 2147483647 w 98"/>
                    <a:gd name="T11" fmla="*/ 0 h 6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98"/>
                    <a:gd name="T19" fmla="*/ 0 h 64"/>
                    <a:gd name="T20" fmla="*/ 98 w 98"/>
                    <a:gd name="T21" fmla="*/ 64 h 64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98" h="64">
                      <a:moveTo>
                        <a:pt x="0" y="64"/>
                      </a:moveTo>
                      <a:lnTo>
                        <a:pt x="30" y="61"/>
                      </a:lnTo>
                      <a:lnTo>
                        <a:pt x="47" y="51"/>
                      </a:lnTo>
                      <a:lnTo>
                        <a:pt x="65" y="37"/>
                      </a:lnTo>
                      <a:lnTo>
                        <a:pt x="87" y="19"/>
                      </a:lnTo>
                      <a:lnTo>
                        <a:pt x="98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77" name="Freeform 42"/>
                <p:cNvSpPr>
                  <a:spLocks/>
                </p:cNvSpPr>
                <p:nvPr/>
              </p:nvSpPr>
              <p:spPr bwMode="auto">
                <a:xfrm>
                  <a:off x="4605338" y="3573950"/>
                  <a:ext cx="41275" cy="14285"/>
                </a:xfrm>
                <a:custGeom>
                  <a:avLst/>
                  <a:gdLst>
                    <a:gd name="T0" fmla="*/ 2147483647 w 62"/>
                    <a:gd name="T1" fmla="*/ 2147483647 h 20"/>
                    <a:gd name="T2" fmla="*/ 2147483647 w 62"/>
                    <a:gd name="T3" fmla="*/ 2147483647 h 20"/>
                    <a:gd name="T4" fmla="*/ 2147483647 w 62"/>
                    <a:gd name="T5" fmla="*/ 2147483647 h 20"/>
                    <a:gd name="T6" fmla="*/ 2147483647 w 62"/>
                    <a:gd name="T7" fmla="*/ 2147483647 h 20"/>
                    <a:gd name="T8" fmla="*/ 2147483647 w 62"/>
                    <a:gd name="T9" fmla="*/ 2147483647 h 20"/>
                    <a:gd name="T10" fmla="*/ 2147483647 w 62"/>
                    <a:gd name="T11" fmla="*/ 2147483647 h 20"/>
                    <a:gd name="T12" fmla="*/ 0 w 62"/>
                    <a:gd name="T13" fmla="*/ 2147483647 h 20"/>
                    <a:gd name="T14" fmla="*/ 2147483647 w 62"/>
                    <a:gd name="T15" fmla="*/ 2147483647 h 20"/>
                    <a:gd name="T16" fmla="*/ 2147483647 w 62"/>
                    <a:gd name="T17" fmla="*/ 2147483647 h 20"/>
                    <a:gd name="T18" fmla="*/ 2147483647 w 62"/>
                    <a:gd name="T19" fmla="*/ 0 h 20"/>
                    <a:gd name="T20" fmla="*/ 2147483647 w 62"/>
                    <a:gd name="T21" fmla="*/ 0 h 20"/>
                    <a:gd name="T22" fmla="*/ 2147483647 w 62"/>
                    <a:gd name="T23" fmla="*/ 2147483647 h 20"/>
                    <a:gd name="T24" fmla="*/ 2147483647 w 62"/>
                    <a:gd name="T25" fmla="*/ 2147483647 h 20"/>
                    <a:gd name="T26" fmla="*/ 2147483647 w 62"/>
                    <a:gd name="T27" fmla="*/ 2147483647 h 20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62"/>
                    <a:gd name="T43" fmla="*/ 0 h 20"/>
                    <a:gd name="T44" fmla="*/ 62 w 62"/>
                    <a:gd name="T45" fmla="*/ 20 h 20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62" h="20">
                      <a:moveTo>
                        <a:pt x="62" y="15"/>
                      </a:moveTo>
                      <a:lnTo>
                        <a:pt x="52" y="17"/>
                      </a:lnTo>
                      <a:lnTo>
                        <a:pt x="34" y="20"/>
                      </a:lnTo>
                      <a:lnTo>
                        <a:pt x="15" y="18"/>
                      </a:lnTo>
                      <a:lnTo>
                        <a:pt x="5" y="16"/>
                      </a:lnTo>
                      <a:lnTo>
                        <a:pt x="3" y="16"/>
                      </a:lnTo>
                      <a:lnTo>
                        <a:pt x="0" y="15"/>
                      </a:lnTo>
                      <a:lnTo>
                        <a:pt x="3" y="12"/>
                      </a:lnTo>
                      <a:lnTo>
                        <a:pt x="8" y="5"/>
                      </a:lnTo>
                      <a:lnTo>
                        <a:pt x="18" y="0"/>
                      </a:lnTo>
                      <a:lnTo>
                        <a:pt x="34" y="0"/>
                      </a:lnTo>
                      <a:lnTo>
                        <a:pt x="48" y="3"/>
                      </a:lnTo>
                      <a:lnTo>
                        <a:pt x="56" y="8"/>
                      </a:lnTo>
                      <a:lnTo>
                        <a:pt x="62" y="15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78" name="Freeform 43"/>
                <p:cNvSpPr>
                  <a:spLocks/>
                </p:cNvSpPr>
                <p:nvPr/>
              </p:nvSpPr>
              <p:spPr bwMode="auto">
                <a:xfrm>
                  <a:off x="4524375" y="3573950"/>
                  <a:ext cx="41275" cy="14285"/>
                </a:xfrm>
                <a:custGeom>
                  <a:avLst/>
                  <a:gdLst>
                    <a:gd name="T0" fmla="*/ 0 w 62"/>
                    <a:gd name="T1" fmla="*/ 2147483647 h 20"/>
                    <a:gd name="T2" fmla="*/ 2147483647 w 62"/>
                    <a:gd name="T3" fmla="*/ 2147483647 h 20"/>
                    <a:gd name="T4" fmla="*/ 2147483647 w 62"/>
                    <a:gd name="T5" fmla="*/ 2147483647 h 20"/>
                    <a:gd name="T6" fmla="*/ 2147483647 w 62"/>
                    <a:gd name="T7" fmla="*/ 2147483647 h 20"/>
                    <a:gd name="T8" fmla="*/ 2147483647 w 62"/>
                    <a:gd name="T9" fmla="*/ 2147483647 h 20"/>
                    <a:gd name="T10" fmla="*/ 2147483647 w 62"/>
                    <a:gd name="T11" fmla="*/ 2147483647 h 20"/>
                    <a:gd name="T12" fmla="*/ 2147483647 w 62"/>
                    <a:gd name="T13" fmla="*/ 2147483647 h 20"/>
                    <a:gd name="T14" fmla="*/ 2147483647 w 62"/>
                    <a:gd name="T15" fmla="*/ 2147483647 h 20"/>
                    <a:gd name="T16" fmla="*/ 2147483647 w 62"/>
                    <a:gd name="T17" fmla="*/ 2147483647 h 20"/>
                    <a:gd name="T18" fmla="*/ 2147483647 w 62"/>
                    <a:gd name="T19" fmla="*/ 0 h 20"/>
                    <a:gd name="T20" fmla="*/ 2147483647 w 62"/>
                    <a:gd name="T21" fmla="*/ 0 h 20"/>
                    <a:gd name="T22" fmla="*/ 2147483647 w 62"/>
                    <a:gd name="T23" fmla="*/ 2147483647 h 20"/>
                    <a:gd name="T24" fmla="*/ 2147483647 w 62"/>
                    <a:gd name="T25" fmla="*/ 2147483647 h 20"/>
                    <a:gd name="T26" fmla="*/ 0 w 62"/>
                    <a:gd name="T27" fmla="*/ 2147483647 h 20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62"/>
                    <a:gd name="T43" fmla="*/ 0 h 20"/>
                    <a:gd name="T44" fmla="*/ 62 w 62"/>
                    <a:gd name="T45" fmla="*/ 20 h 20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62" h="20">
                      <a:moveTo>
                        <a:pt x="0" y="15"/>
                      </a:moveTo>
                      <a:lnTo>
                        <a:pt x="9" y="17"/>
                      </a:lnTo>
                      <a:lnTo>
                        <a:pt x="28" y="20"/>
                      </a:lnTo>
                      <a:lnTo>
                        <a:pt x="46" y="18"/>
                      </a:lnTo>
                      <a:lnTo>
                        <a:pt x="57" y="16"/>
                      </a:lnTo>
                      <a:lnTo>
                        <a:pt x="59" y="16"/>
                      </a:lnTo>
                      <a:lnTo>
                        <a:pt x="62" y="15"/>
                      </a:lnTo>
                      <a:lnTo>
                        <a:pt x="59" y="12"/>
                      </a:lnTo>
                      <a:lnTo>
                        <a:pt x="52" y="5"/>
                      </a:lnTo>
                      <a:lnTo>
                        <a:pt x="42" y="0"/>
                      </a:lnTo>
                      <a:lnTo>
                        <a:pt x="28" y="0"/>
                      </a:lnTo>
                      <a:lnTo>
                        <a:pt x="14" y="3"/>
                      </a:lnTo>
                      <a:lnTo>
                        <a:pt x="6" y="8"/>
                      </a:lnTo>
                      <a:lnTo>
                        <a:pt x="0" y="15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79" name="Freeform 44"/>
                <p:cNvSpPr>
                  <a:spLocks/>
                </p:cNvSpPr>
                <p:nvPr/>
              </p:nvSpPr>
              <p:spPr bwMode="auto">
                <a:xfrm>
                  <a:off x="4638675" y="3629504"/>
                  <a:ext cx="23813" cy="36508"/>
                </a:xfrm>
                <a:custGeom>
                  <a:avLst/>
                  <a:gdLst>
                    <a:gd name="T0" fmla="*/ 2147483647 w 35"/>
                    <a:gd name="T1" fmla="*/ 0 h 54"/>
                    <a:gd name="T2" fmla="*/ 2147483647 w 35"/>
                    <a:gd name="T3" fmla="*/ 2147483647 h 54"/>
                    <a:gd name="T4" fmla="*/ 0 w 35"/>
                    <a:gd name="T5" fmla="*/ 2147483647 h 54"/>
                    <a:gd name="T6" fmla="*/ 0 60000 65536"/>
                    <a:gd name="T7" fmla="*/ 0 60000 65536"/>
                    <a:gd name="T8" fmla="*/ 0 60000 65536"/>
                    <a:gd name="T9" fmla="*/ 0 w 35"/>
                    <a:gd name="T10" fmla="*/ 0 h 54"/>
                    <a:gd name="T11" fmla="*/ 35 w 35"/>
                    <a:gd name="T12" fmla="*/ 54 h 54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35" h="54">
                      <a:moveTo>
                        <a:pt x="35" y="0"/>
                      </a:moveTo>
                      <a:lnTo>
                        <a:pt x="13" y="21"/>
                      </a:lnTo>
                      <a:lnTo>
                        <a:pt x="0" y="54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0" name="Freeform 45"/>
                <p:cNvSpPr>
                  <a:spLocks/>
                </p:cNvSpPr>
                <p:nvPr/>
              </p:nvSpPr>
              <p:spPr bwMode="auto">
                <a:xfrm>
                  <a:off x="4508500" y="3629504"/>
                  <a:ext cx="23813" cy="36508"/>
                </a:xfrm>
                <a:custGeom>
                  <a:avLst/>
                  <a:gdLst>
                    <a:gd name="T0" fmla="*/ 0 w 35"/>
                    <a:gd name="T1" fmla="*/ 0 h 54"/>
                    <a:gd name="T2" fmla="*/ 2147483647 w 35"/>
                    <a:gd name="T3" fmla="*/ 2147483647 h 54"/>
                    <a:gd name="T4" fmla="*/ 2147483647 w 35"/>
                    <a:gd name="T5" fmla="*/ 2147483647 h 54"/>
                    <a:gd name="T6" fmla="*/ 0 60000 65536"/>
                    <a:gd name="T7" fmla="*/ 0 60000 65536"/>
                    <a:gd name="T8" fmla="*/ 0 60000 65536"/>
                    <a:gd name="T9" fmla="*/ 0 w 35"/>
                    <a:gd name="T10" fmla="*/ 0 h 54"/>
                    <a:gd name="T11" fmla="*/ 35 w 35"/>
                    <a:gd name="T12" fmla="*/ 54 h 54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35" h="54">
                      <a:moveTo>
                        <a:pt x="0" y="0"/>
                      </a:moveTo>
                      <a:lnTo>
                        <a:pt x="23" y="21"/>
                      </a:lnTo>
                      <a:lnTo>
                        <a:pt x="35" y="54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1" name="Freeform 46"/>
                <p:cNvSpPr>
                  <a:spLocks/>
                </p:cNvSpPr>
                <p:nvPr/>
              </p:nvSpPr>
              <p:spPr bwMode="auto">
                <a:xfrm>
                  <a:off x="4567238" y="3646964"/>
                  <a:ext cx="36512" cy="12698"/>
                </a:xfrm>
                <a:custGeom>
                  <a:avLst/>
                  <a:gdLst>
                    <a:gd name="T0" fmla="*/ 2147483647 w 54"/>
                    <a:gd name="T1" fmla="*/ 0 h 21"/>
                    <a:gd name="T2" fmla="*/ 0 w 54"/>
                    <a:gd name="T3" fmla="*/ 2147483647 h 21"/>
                    <a:gd name="T4" fmla="*/ 2147483647 w 54"/>
                    <a:gd name="T5" fmla="*/ 2147483647 h 21"/>
                    <a:gd name="T6" fmla="*/ 2147483647 w 54"/>
                    <a:gd name="T7" fmla="*/ 2147483647 h 21"/>
                    <a:gd name="T8" fmla="*/ 2147483647 w 54"/>
                    <a:gd name="T9" fmla="*/ 2147483647 h 21"/>
                    <a:gd name="T10" fmla="*/ 2147483647 w 54"/>
                    <a:gd name="T11" fmla="*/ 2147483647 h 21"/>
                    <a:gd name="T12" fmla="*/ 2147483647 w 54"/>
                    <a:gd name="T13" fmla="*/ 2147483647 h 21"/>
                    <a:gd name="T14" fmla="*/ 2147483647 w 54"/>
                    <a:gd name="T15" fmla="*/ 2147483647 h 21"/>
                    <a:gd name="T16" fmla="*/ 2147483647 w 54"/>
                    <a:gd name="T17" fmla="*/ 2147483647 h 21"/>
                    <a:gd name="T18" fmla="*/ 2147483647 w 54"/>
                    <a:gd name="T19" fmla="*/ 0 h 21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54"/>
                    <a:gd name="T31" fmla="*/ 0 h 21"/>
                    <a:gd name="T32" fmla="*/ 54 w 54"/>
                    <a:gd name="T33" fmla="*/ 21 h 21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54" h="21">
                      <a:moveTo>
                        <a:pt x="2" y="0"/>
                      </a:moveTo>
                      <a:lnTo>
                        <a:pt x="0" y="11"/>
                      </a:lnTo>
                      <a:lnTo>
                        <a:pt x="4" y="17"/>
                      </a:lnTo>
                      <a:lnTo>
                        <a:pt x="12" y="17"/>
                      </a:lnTo>
                      <a:lnTo>
                        <a:pt x="20" y="21"/>
                      </a:lnTo>
                      <a:lnTo>
                        <a:pt x="35" y="21"/>
                      </a:lnTo>
                      <a:lnTo>
                        <a:pt x="42" y="17"/>
                      </a:lnTo>
                      <a:lnTo>
                        <a:pt x="50" y="17"/>
                      </a:lnTo>
                      <a:lnTo>
                        <a:pt x="54" y="11"/>
                      </a:lnTo>
                      <a:lnTo>
                        <a:pt x="53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2" name="Freeform 47"/>
                <p:cNvSpPr>
                  <a:spLocks/>
                </p:cNvSpPr>
                <p:nvPr/>
              </p:nvSpPr>
              <p:spPr bwMode="auto">
                <a:xfrm>
                  <a:off x="4560888" y="3692994"/>
                  <a:ext cx="23812" cy="1588"/>
                </a:xfrm>
                <a:custGeom>
                  <a:avLst/>
                  <a:gdLst>
                    <a:gd name="T0" fmla="*/ 0 w 35"/>
                    <a:gd name="T1" fmla="*/ 2147483647 h 1"/>
                    <a:gd name="T2" fmla="*/ 2147483647 w 35"/>
                    <a:gd name="T3" fmla="*/ 0 h 1"/>
                    <a:gd name="T4" fmla="*/ 2147483647 w 35"/>
                    <a:gd name="T5" fmla="*/ 2147483647 h 1"/>
                    <a:gd name="T6" fmla="*/ 0 60000 65536"/>
                    <a:gd name="T7" fmla="*/ 0 60000 65536"/>
                    <a:gd name="T8" fmla="*/ 0 60000 65536"/>
                    <a:gd name="T9" fmla="*/ 0 w 35"/>
                    <a:gd name="T10" fmla="*/ 0 h 1"/>
                    <a:gd name="T11" fmla="*/ 35 w 35"/>
                    <a:gd name="T12" fmla="*/ 1 h 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35" h="1">
                      <a:moveTo>
                        <a:pt x="0" y="1"/>
                      </a:moveTo>
                      <a:lnTo>
                        <a:pt x="21" y="0"/>
                      </a:lnTo>
                      <a:lnTo>
                        <a:pt x="3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3" name="Freeform 48"/>
                <p:cNvSpPr>
                  <a:spLocks/>
                </p:cNvSpPr>
                <p:nvPr/>
              </p:nvSpPr>
              <p:spPr bwMode="auto">
                <a:xfrm>
                  <a:off x="4586288" y="3692994"/>
                  <a:ext cx="23812" cy="1588"/>
                </a:xfrm>
                <a:custGeom>
                  <a:avLst/>
                  <a:gdLst>
                    <a:gd name="T0" fmla="*/ 0 w 35"/>
                    <a:gd name="T1" fmla="*/ 2147483647 h 1"/>
                    <a:gd name="T2" fmla="*/ 2147483647 w 35"/>
                    <a:gd name="T3" fmla="*/ 0 h 1"/>
                    <a:gd name="T4" fmla="*/ 2147483647 w 35"/>
                    <a:gd name="T5" fmla="*/ 2147483647 h 1"/>
                    <a:gd name="T6" fmla="*/ 0 60000 65536"/>
                    <a:gd name="T7" fmla="*/ 0 60000 65536"/>
                    <a:gd name="T8" fmla="*/ 0 60000 65536"/>
                    <a:gd name="T9" fmla="*/ 0 w 35"/>
                    <a:gd name="T10" fmla="*/ 0 h 1"/>
                    <a:gd name="T11" fmla="*/ 35 w 35"/>
                    <a:gd name="T12" fmla="*/ 1 h 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35" h="1">
                      <a:moveTo>
                        <a:pt x="0" y="1"/>
                      </a:moveTo>
                      <a:lnTo>
                        <a:pt x="14" y="0"/>
                      </a:lnTo>
                      <a:lnTo>
                        <a:pt x="3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4" name="Freeform 49"/>
                <p:cNvSpPr>
                  <a:spLocks/>
                </p:cNvSpPr>
                <p:nvPr/>
              </p:nvSpPr>
              <p:spPr bwMode="auto">
                <a:xfrm>
                  <a:off x="4554538" y="3694582"/>
                  <a:ext cx="30162" cy="15873"/>
                </a:xfrm>
                <a:custGeom>
                  <a:avLst/>
                  <a:gdLst>
                    <a:gd name="T0" fmla="*/ 0 w 45"/>
                    <a:gd name="T1" fmla="*/ 0 h 24"/>
                    <a:gd name="T2" fmla="*/ 2147483647 w 45"/>
                    <a:gd name="T3" fmla="*/ 2147483647 h 24"/>
                    <a:gd name="T4" fmla="*/ 2147483647 w 45"/>
                    <a:gd name="T5" fmla="*/ 2147483647 h 24"/>
                    <a:gd name="T6" fmla="*/ 2147483647 w 45"/>
                    <a:gd name="T7" fmla="*/ 2147483647 h 24"/>
                    <a:gd name="T8" fmla="*/ 2147483647 w 45"/>
                    <a:gd name="T9" fmla="*/ 2147483647 h 24"/>
                    <a:gd name="T10" fmla="*/ 2147483647 w 45"/>
                    <a:gd name="T11" fmla="*/ 2147483647 h 2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45"/>
                    <a:gd name="T19" fmla="*/ 0 h 24"/>
                    <a:gd name="T20" fmla="*/ 45 w 45"/>
                    <a:gd name="T21" fmla="*/ 24 h 24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45" h="24">
                      <a:moveTo>
                        <a:pt x="0" y="0"/>
                      </a:moveTo>
                      <a:lnTo>
                        <a:pt x="4" y="1"/>
                      </a:lnTo>
                      <a:lnTo>
                        <a:pt x="9" y="16"/>
                      </a:lnTo>
                      <a:lnTo>
                        <a:pt x="14" y="21"/>
                      </a:lnTo>
                      <a:lnTo>
                        <a:pt x="31" y="24"/>
                      </a:lnTo>
                      <a:lnTo>
                        <a:pt x="45" y="24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5" name="Freeform 50"/>
                <p:cNvSpPr>
                  <a:spLocks/>
                </p:cNvSpPr>
                <p:nvPr/>
              </p:nvSpPr>
              <p:spPr bwMode="auto">
                <a:xfrm>
                  <a:off x="4586288" y="3694582"/>
                  <a:ext cx="30162" cy="15873"/>
                </a:xfrm>
                <a:custGeom>
                  <a:avLst/>
                  <a:gdLst>
                    <a:gd name="T0" fmla="*/ 0 w 45"/>
                    <a:gd name="T1" fmla="*/ 2147483647 h 24"/>
                    <a:gd name="T2" fmla="*/ 2147483647 w 45"/>
                    <a:gd name="T3" fmla="*/ 2147483647 h 24"/>
                    <a:gd name="T4" fmla="*/ 2147483647 w 45"/>
                    <a:gd name="T5" fmla="*/ 2147483647 h 24"/>
                    <a:gd name="T6" fmla="*/ 2147483647 w 45"/>
                    <a:gd name="T7" fmla="*/ 2147483647 h 24"/>
                    <a:gd name="T8" fmla="*/ 2147483647 w 45"/>
                    <a:gd name="T9" fmla="*/ 2147483647 h 24"/>
                    <a:gd name="T10" fmla="*/ 2147483647 w 45"/>
                    <a:gd name="T11" fmla="*/ 0 h 2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45"/>
                    <a:gd name="T19" fmla="*/ 0 h 24"/>
                    <a:gd name="T20" fmla="*/ 45 w 45"/>
                    <a:gd name="T21" fmla="*/ 24 h 24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45" h="24">
                      <a:moveTo>
                        <a:pt x="0" y="24"/>
                      </a:moveTo>
                      <a:lnTo>
                        <a:pt x="14" y="24"/>
                      </a:lnTo>
                      <a:lnTo>
                        <a:pt x="31" y="21"/>
                      </a:lnTo>
                      <a:lnTo>
                        <a:pt x="36" y="16"/>
                      </a:lnTo>
                      <a:lnTo>
                        <a:pt x="41" y="1"/>
                      </a:lnTo>
                      <a:lnTo>
                        <a:pt x="4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6" name="Freeform 51"/>
                <p:cNvSpPr>
                  <a:spLocks/>
                </p:cNvSpPr>
                <p:nvPr/>
              </p:nvSpPr>
              <p:spPr bwMode="auto">
                <a:xfrm>
                  <a:off x="4516438" y="3562839"/>
                  <a:ext cx="60325" cy="31745"/>
                </a:xfrm>
                <a:custGeom>
                  <a:avLst/>
                  <a:gdLst>
                    <a:gd name="T0" fmla="*/ 0 w 90"/>
                    <a:gd name="T1" fmla="*/ 2147483647 h 48"/>
                    <a:gd name="T2" fmla="*/ 2147483647 w 90"/>
                    <a:gd name="T3" fmla="*/ 2147483647 h 48"/>
                    <a:gd name="T4" fmla="*/ 2147483647 w 90"/>
                    <a:gd name="T5" fmla="*/ 0 h 48"/>
                    <a:gd name="T6" fmla="*/ 2147483647 w 90"/>
                    <a:gd name="T7" fmla="*/ 2147483647 h 48"/>
                    <a:gd name="T8" fmla="*/ 2147483647 w 90"/>
                    <a:gd name="T9" fmla="*/ 2147483647 h 48"/>
                    <a:gd name="T10" fmla="*/ 2147483647 w 90"/>
                    <a:gd name="T11" fmla="*/ 2147483647 h 4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90"/>
                    <a:gd name="T19" fmla="*/ 0 h 48"/>
                    <a:gd name="T20" fmla="*/ 90 w 90"/>
                    <a:gd name="T21" fmla="*/ 48 h 48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90" h="48">
                      <a:moveTo>
                        <a:pt x="0" y="12"/>
                      </a:moveTo>
                      <a:lnTo>
                        <a:pt x="26" y="1"/>
                      </a:lnTo>
                      <a:lnTo>
                        <a:pt x="63" y="0"/>
                      </a:lnTo>
                      <a:lnTo>
                        <a:pt x="80" y="12"/>
                      </a:lnTo>
                      <a:lnTo>
                        <a:pt x="87" y="28"/>
                      </a:lnTo>
                      <a:lnTo>
                        <a:pt x="90" y="48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87" name="Freeform 52"/>
                <p:cNvSpPr>
                  <a:spLocks/>
                </p:cNvSpPr>
                <p:nvPr/>
              </p:nvSpPr>
              <p:spPr bwMode="auto">
                <a:xfrm>
                  <a:off x="4594225" y="3562839"/>
                  <a:ext cx="58738" cy="31745"/>
                </a:xfrm>
                <a:custGeom>
                  <a:avLst/>
                  <a:gdLst>
                    <a:gd name="T0" fmla="*/ 2147483647 w 89"/>
                    <a:gd name="T1" fmla="*/ 2147483647 h 48"/>
                    <a:gd name="T2" fmla="*/ 2147483647 w 89"/>
                    <a:gd name="T3" fmla="*/ 2147483647 h 48"/>
                    <a:gd name="T4" fmla="*/ 2147483647 w 89"/>
                    <a:gd name="T5" fmla="*/ 0 h 48"/>
                    <a:gd name="T6" fmla="*/ 2147483647 w 89"/>
                    <a:gd name="T7" fmla="*/ 2147483647 h 48"/>
                    <a:gd name="T8" fmla="*/ 2147483647 w 89"/>
                    <a:gd name="T9" fmla="*/ 2147483647 h 48"/>
                    <a:gd name="T10" fmla="*/ 0 w 89"/>
                    <a:gd name="T11" fmla="*/ 2147483647 h 4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89"/>
                    <a:gd name="T19" fmla="*/ 0 h 48"/>
                    <a:gd name="T20" fmla="*/ 89 w 89"/>
                    <a:gd name="T21" fmla="*/ 48 h 48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89" h="48">
                      <a:moveTo>
                        <a:pt x="89" y="12"/>
                      </a:moveTo>
                      <a:lnTo>
                        <a:pt x="63" y="1"/>
                      </a:lnTo>
                      <a:lnTo>
                        <a:pt x="25" y="0"/>
                      </a:lnTo>
                      <a:lnTo>
                        <a:pt x="9" y="12"/>
                      </a:lnTo>
                      <a:lnTo>
                        <a:pt x="2" y="28"/>
                      </a:lnTo>
                      <a:lnTo>
                        <a:pt x="0" y="48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grpSp>
              <p:nvGrpSpPr>
                <p:cNvPr id="88" name="Group 53"/>
                <p:cNvGrpSpPr>
                  <a:grpSpLocks/>
                </p:cNvGrpSpPr>
                <p:nvPr/>
              </p:nvGrpSpPr>
              <p:grpSpPr bwMode="auto">
                <a:xfrm>
                  <a:off x="4212439" y="3794414"/>
                  <a:ext cx="747607" cy="1698246"/>
                  <a:chOff x="2186" y="1247"/>
                  <a:chExt cx="1112" cy="2526"/>
                </a:xfrm>
              </p:grpSpPr>
              <p:grpSp>
                <p:nvGrpSpPr>
                  <p:cNvPr id="158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2186" y="1247"/>
                    <a:ext cx="785" cy="2526"/>
                    <a:chOff x="2186" y="1247"/>
                    <a:chExt cx="785" cy="2526"/>
                  </a:xfrm>
                </p:grpSpPr>
                <p:grpSp>
                  <p:nvGrpSpPr>
                    <p:cNvPr id="162" name="Group 5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537" y="2152"/>
                      <a:ext cx="434" cy="1522"/>
                      <a:chOff x="2537" y="2152"/>
                      <a:chExt cx="434" cy="1522"/>
                    </a:xfrm>
                  </p:grpSpPr>
                  <p:sp>
                    <p:nvSpPr>
                      <p:cNvPr id="171" name="Freeform 56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46" y="3256"/>
                        <a:ext cx="83" cy="390"/>
                      </a:xfrm>
                      <a:custGeom>
                        <a:avLst/>
                        <a:gdLst>
                          <a:gd name="T0" fmla="*/ 84 w 84"/>
                          <a:gd name="T1" fmla="*/ 13 h 388"/>
                          <a:gd name="T2" fmla="*/ 61 w 84"/>
                          <a:gd name="T3" fmla="*/ 37 h 388"/>
                          <a:gd name="T4" fmla="*/ 41 w 84"/>
                          <a:gd name="T5" fmla="*/ 68 h 388"/>
                          <a:gd name="T6" fmla="*/ 44 w 84"/>
                          <a:gd name="T7" fmla="*/ 161 h 388"/>
                          <a:gd name="T8" fmla="*/ 46 w 84"/>
                          <a:gd name="T9" fmla="*/ 353 h 388"/>
                          <a:gd name="T10" fmla="*/ 60 w 84"/>
                          <a:gd name="T11" fmla="*/ 388 h 388"/>
                          <a:gd name="T12" fmla="*/ 45 w 84"/>
                          <a:gd name="T13" fmla="*/ 357 h 388"/>
                          <a:gd name="T14" fmla="*/ 34 w 84"/>
                          <a:gd name="T15" fmla="*/ 375 h 388"/>
                          <a:gd name="T16" fmla="*/ 43 w 84"/>
                          <a:gd name="T17" fmla="*/ 355 h 388"/>
                          <a:gd name="T18" fmla="*/ 40 w 84"/>
                          <a:gd name="T19" fmla="*/ 263 h 388"/>
                          <a:gd name="T20" fmla="*/ 40 w 84"/>
                          <a:gd name="T21" fmla="*/ 177 h 388"/>
                          <a:gd name="T22" fmla="*/ 28 w 84"/>
                          <a:gd name="T23" fmla="*/ 196 h 388"/>
                          <a:gd name="T24" fmla="*/ 29 w 84"/>
                          <a:gd name="T25" fmla="*/ 206 h 388"/>
                          <a:gd name="T26" fmla="*/ 35 w 84"/>
                          <a:gd name="T27" fmla="*/ 220 h 388"/>
                          <a:gd name="T28" fmla="*/ 29 w 84"/>
                          <a:gd name="T29" fmla="*/ 213 h 388"/>
                          <a:gd name="T30" fmla="*/ 22 w 84"/>
                          <a:gd name="T31" fmla="*/ 229 h 388"/>
                          <a:gd name="T32" fmla="*/ 29 w 84"/>
                          <a:gd name="T33" fmla="*/ 211 h 388"/>
                          <a:gd name="T34" fmla="*/ 26 w 84"/>
                          <a:gd name="T35" fmla="*/ 196 h 388"/>
                          <a:gd name="T36" fmla="*/ 38 w 84"/>
                          <a:gd name="T37" fmla="*/ 171 h 388"/>
                          <a:gd name="T38" fmla="*/ 38 w 84"/>
                          <a:gd name="T39" fmla="*/ 71 h 388"/>
                          <a:gd name="T40" fmla="*/ 21 w 84"/>
                          <a:gd name="T41" fmla="*/ 99 h 388"/>
                          <a:gd name="T42" fmla="*/ 16 w 84"/>
                          <a:gd name="T43" fmla="*/ 115 h 388"/>
                          <a:gd name="T44" fmla="*/ 22 w 84"/>
                          <a:gd name="T45" fmla="*/ 139 h 388"/>
                          <a:gd name="T46" fmla="*/ 13 w 84"/>
                          <a:gd name="T47" fmla="*/ 120 h 388"/>
                          <a:gd name="T48" fmla="*/ 0 w 84"/>
                          <a:gd name="T49" fmla="*/ 126 h 388"/>
                          <a:gd name="T50" fmla="*/ 11 w 84"/>
                          <a:gd name="T51" fmla="*/ 118 h 388"/>
                          <a:gd name="T52" fmla="*/ 18 w 84"/>
                          <a:gd name="T53" fmla="*/ 99 h 388"/>
                          <a:gd name="T54" fmla="*/ 35 w 84"/>
                          <a:gd name="T55" fmla="*/ 70 h 388"/>
                          <a:gd name="T56" fmla="*/ 55 w 84"/>
                          <a:gd name="T57" fmla="*/ 32 h 388"/>
                          <a:gd name="T58" fmla="*/ 84 w 84"/>
                          <a:gd name="T59" fmla="*/ 0 h 388"/>
                          <a:gd name="T60" fmla="*/ 84 w 84"/>
                          <a:gd name="T61" fmla="*/ 13 h 388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w 84"/>
                          <a:gd name="T94" fmla="*/ 0 h 388"/>
                          <a:gd name="T95" fmla="*/ 84 w 84"/>
                          <a:gd name="T96" fmla="*/ 388 h 388"/>
                        </a:gdLst>
                        <a:ahLst/>
                        <a:cxnLst>
                          <a:cxn ang="T62">
                            <a:pos x="T0" y="T1"/>
                          </a:cxn>
                          <a:cxn ang="T63">
                            <a:pos x="T2" y="T3"/>
                          </a:cxn>
                          <a:cxn ang="T64">
                            <a:pos x="T4" y="T5"/>
                          </a:cxn>
                          <a:cxn ang="T65">
                            <a:pos x="T6" y="T7"/>
                          </a:cxn>
                          <a:cxn ang="T66">
                            <a:pos x="T8" y="T9"/>
                          </a:cxn>
                          <a:cxn ang="T67">
                            <a:pos x="T10" y="T11"/>
                          </a:cxn>
                          <a:cxn ang="T68">
                            <a:pos x="T12" y="T13"/>
                          </a:cxn>
                          <a:cxn ang="T69">
                            <a:pos x="T14" y="T15"/>
                          </a:cxn>
                          <a:cxn ang="T70">
                            <a:pos x="T16" y="T17"/>
                          </a:cxn>
                          <a:cxn ang="T71">
                            <a:pos x="T18" y="T19"/>
                          </a:cxn>
                          <a:cxn ang="T72">
                            <a:pos x="T20" y="T21"/>
                          </a:cxn>
                          <a:cxn ang="T73">
                            <a:pos x="T22" y="T23"/>
                          </a:cxn>
                          <a:cxn ang="T74">
                            <a:pos x="T24" y="T25"/>
                          </a:cxn>
                          <a:cxn ang="T75">
                            <a:pos x="T26" y="T27"/>
                          </a:cxn>
                          <a:cxn ang="T76">
                            <a:pos x="T28" y="T29"/>
                          </a:cxn>
                          <a:cxn ang="T77">
                            <a:pos x="T30" y="T31"/>
                          </a:cxn>
                          <a:cxn ang="T78">
                            <a:pos x="T32" y="T33"/>
                          </a:cxn>
                          <a:cxn ang="T79">
                            <a:pos x="T34" y="T35"/>
                          </a:cxn>
                          <a:cxn ang="T80">
                            <a:pos x="T36" y="T37"/>
                          </a:cxn>
                          <a:cxn ang="T81">
                            <a:pos x="T38" y="T39"/>
                          </a:cxn>
                          <a:cxn ang="T82">
                            <a:pos x="T40" y="T41"/>
                          </a:cxn>
                          <a:cxn ang="T83">
                            <a:pos x="T42" y="T43"/>
                          </a:cxn>
                          <a:cxn ang="T84">
                            <a:pos x="T44" y="T45"/>
                          </a:cxn>
                          <a:cxn ang="T85">
                            <a:pos x="T46" y="T47"/>
                          </a:cxn>
                          <a:cxn ang="T86">
                            <a:pos x="T48" y="T49"/>
                          </a:cxn>
                          <a:cxn ang="T87">
                            <a:pos x="T50" y="T51"/>
                          </a:cxn>
                          <a:cxn ang="T88">
                            <a:pos x="T52" y="T53"/>
                          </a:cxn>
                          <a:cxn ang="T89">
                            <a:pos x="T54" y="T55"/>
                          </a:cxn>
                          <a:cxn ang="T90">
                            <a:pos x="T56" y="T57"/>
                          </a:cxn>
                          <a:cxn ang="T91">
                            <a:pos x="T58" y="T59"/>
                          </a:cxn>
                          <a:cxn ang="T92">
                            <a:pos x="T60" y="T61"/>
                          </a:cxn>
                        </a:cxnLst>
                        <a:rect l="T93" t="T94" r="T95" b="T96"/>
                        <a:pathLst>
                          <a:path w="84" h="388">
                            <a:moveTo>
                              <a:pt x="84" y="13"/>
                            </a:moveTo>
                            <a:lnTo>
                              <a:pt x="61" y="37"/>
                            </a:lnTo>
                            <a:lnTo>
                              <a:pt x="41" y="68"/>
                            </a:lnTo>
                            <a:lnTo>
                              <a:pt x="44" y="161"/>
                            </a:lnTo>
                            <a:lnTo>
                              <a:pt x="46" y="353"/>
                            </a:lnTo>
                            <a:lnTo>
                              <a:pt x="60" y="388"/>
                            </a:lnTo>
                            <a:lnTo>
                              <a:pt x="45" y="357"/>
                            </a:lnTo>
                            <a:lnTo>
                              <a:pt x="34" y="375"/>
                            </a:lnTo>
                            <a:lnTo>
                              <a:pt x="43" y="355"/>
                            </a:lnTo>
                            <a:lnTo>
                              <a:pt x="40" y="263"/>
                            </a:lnTo>
                            <a:lnTo>
                              <a:pt x="40" y="177"/>
                            </a:lnTo>
                            <a:lnTo>
                              <a:pt x="28" y="196"/>
                            </a:lnTo>
                            <a:lnTo>
                              <a:pt x="29" y="206"/>
                            </a:lnTo>
                            <a:lnTo>
                              <a:pt x="35" y="220"/>
                            </a:lnTo>
                            <a:lnTo>
                              <a:pt x="29" y="213"/>
                            </a:lnTo>
                            <a:lnTo>
                              <a:pt x="22" y="229"/>
                            </a:lnTo>
                            <a:lnTo>
                              <a:pt x="29" y="211"/>
                            </a:lnTo>
                            <a:lnTo>
                              <a:pt x="26" y="196"/>
                            </a:lnTo>
                            <a:lnTo>
                              <a:pt x="38" y="171"/>
                            </a:lnTo>
                            <a:lnTo>
                              <a:pt x="38" y="71"/>
                            </a:lnTo>
                            <a:lnTo>
                              <a:pt x="21" y="99"/>
                            </a:lnTo>
                            <a:lnTo>
                              <a:pt x="16" y="115"/>
                            </a:lnTo>
                            <a:lnTo>
                              <a:pt x="22" y="139"/>
                            </a:lnTo>
                            <a:lnTo>
                              <a:pt x="13" y="120"/>
                            </a:lnTo>
                            <a:lnTo>
                              <a:pt x="0" y="126"/>
                            </a:lnTo>
                            <a:lnTo>
                              <a:pt x="11" y="118"/>
                            </a:lnTo>
                            <a:lnTo>
                              <a:pt x="18" y="99"/>
                            </a:lnTo>
                            <a:lnTo>
                              <a:pt x="35" y="70"/>
                            </a:lnTo>
                            <a:lnTo>
                              <a:pt x="55" y="32"/>
                            </a:lnTo>
                            <a:lnTo>
                              <a:pt x="84" y="0"/>
                            </a:lnTo>
                            <a:lnTo>
                              <a:pt x="84" y="13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2" name="Freeform 57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669" y="2234"/>
                        <a:ext cx="40" cy="194"/>
                      </a:xfrm>
                      <a:custGeom>
                        <a:avLst/>
                        <a:gdLst>
                          <a:gd name="T0" fmla="*/ 11 w 41"/>
                          <a:gd name="T1" fmla="*/ 0 h 194"/>
                          <a:gd name="T2" fmla="*/ 26 w 41"/>
                          <a:gd name="T3" fmla="*/ 39 h 194"/>
                          <a:gd name="T4" fmla="*/ 15 w 41"/>
                          <a:gd name="T5" fmla="*/ 100 h 194"/>
                          <a:gd name="T6" fmla="*/ 11 w 41"/>
                          <a:gd name="T7" fmla="*/ 150 h 194"/>
                          <a:gd name="T8" fmla="*/ 37 w 41"/>
                          <a:gd name="T9" fmla="*/ 155 h 194"/>
                          <a:gd name="T10" fmla="*/ 41 w 41"/>
                          <a:gd name="T11" fmla="*/ 178 h 194"/>
                          <a:gd name="T12" fmla="*/ 34 w 41"/>
                          <a:gd name="T13" fmla="*/ 160 h 194"/>
                          <a:gd name="T14" fmla="*/ 11 w 41"/>
                          <a:gd name="T15" fmla="*/ 155 h 194"/>
                          <a:gd name="T16" fmla="*/ 5 w 41"/>
                          <a:gd name="T17" fmla="*/ 171 h 194"/>
                          <a:gd name="T18" fmla="*/ 9 w 41"/>
                          <a:gd name="T19" fmla="*/ 194 h 194"/>
                          <a:gd name="T20" fmla="*/ 0 w 41"/>
                          <a:gd name="T21" fmla="*/ 175 h 194"/>
                          <a:gd name="T22" fmla="*/ 6 w 41"/>
                          <a:gd name="T23" fmla="*/ 153 h 194"/>
                          <a:gd name="T24" fmla="*/ 9 w 41"/>
                          <a:gd name="T25" fmla="*/ 100 h 194"/>
                          <a:gd name="T26" fmla="*/ 20 w 41"/>
                          <a:gd name="T27" fmla="*/ 41 h 194"/>
                          <a:gd name="T28" fmla="*/ 8 w 41"/>
                          <a:gd name="T29" fmla="*/ 4 h 194"/>
                          <a:gd name="T30" fmla="*/ 11 w 41"/>
                          <a:gd name="T31" fmla="*/ 0 h 194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41"/>
                          <a:gd name="T49" fmla="*/ 0 h 194"/>
                          <a:gd name="T50" fmla="*/ 41 w 41"/>
                          <a:gd name="T51" fmla="*/ 194 h 194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41" h="194">
                            <a:moveTo>
                              <a:pt x="11" y="0"/>
                            </a:moveTo>
                            <a:lnTo>
                              <a:pt x="26" y="39"/>
                            </a:lnTo>
                            <a:lnTo>
                              <a:pt x="15" y="100"/>
                            </a:lnTo>
                            <a:lnTo>
                              <a:pt x="11" y="150"/>
                            </a:lnTo>
                            <a:lnTo>
                              <a:pt x="37" y="155"/>
                            </a:lnTo>
                            <a:lnTo>
                              <a:pt x="41" y="178"/>
                            </a:lnTo>
                            <a:lnTo>
                              <a:pt x="34" y="160"/>
                            </a:lnTo>
                            <a:lnTo>
                              <a:pt x="11" y="155"/>
                            </a:lnTo>
                            <a:lnTo>
                              <a:pt x="5" y="171"/>
                            </a:lnTo>
                            <a:lnTo>
                              <a:pt x="9" y="194"/>
                            </a:lnTo>
                            <a:lnTo>
                              <a:pt x="0" y="175"/>
                            </a:lnTo>
                            <a:lnTo>
                              <a:pt x="6" y="153"/>
                            </a:lnTo>
                            <a:lnTo>
                              <a:pt x="9" y="100"/>
                            </a:lnTo>
                            <a:lnTo>
                              <a:pt x="20" y="41"/>
                            </a:lnTo>
                            <a:lnTo>
                              <a:pt x="8" y="4"/>
                            </a:lnTo>
                            <a:lnTo>
                              <a:pt x="11" y="0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3" name="Freeform 58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96" y="2966"/>
                        <a:ext cx="54" cy="14"/>
                      </a:xfrm>
                      <a:custGeom>
                        <a:avLst/>
                        <a:gdLst>
                          <a:gd name="T0" fmla="*/ 56 w 56"/>
                          <a:gd name="T1" fmla="*/ 0 h 16"/>
                          <a:gd name="T2" fmla="*/ 43 w 56"/>
                          <a:gd name="T3" fmla="*/ 7 h 16"/>
                          <a:gd name="T4" fmla="*/ 24 w 56"/>
                          <a:gd name="T5" fmla="*/ 10 h 16"/>
                          <a:gd name="T6" fmla="*/ 0 w 56"/>
                          <a:gd name="T7" fmla="*/ 14 h 16"/>
                          <a:gd name="T8" fmla="*/ 2 w 56"/>
                          <a:gd name="T9" fmla="*/ 16 h 16"/>
                          <a:gd name="T10" fmla="*/ 43 w 56"/>
                          <a:gd name="T11" fmla="*/ 9 h 16"/>
                          <a:gd name="T12" fmla="*/ 56 w 56"/>
                          <a:gd name="T13" fmla="*/ 3 h 16"/>
                          <a:gd name="T14" fmla="*/ 56 w 56"/>
                          <a:gd name="T15" fmla="*/ 0 h 16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56"/>
                          <a:gd name="T25" fmla="*/ 0 h 16"/>
                          <a:gd name="T26" fmla="*/ 56 w 56"/>
                          <a:gd name="T27" fmla="*/ 16 h 16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56" h="16">
                            <a:moveTo>
                              <a:pt x="56" y="0"/>
                            </a:moveTo>
                            <a:lnTo>
                              <a:pt x="43" y="7"/>
                            </a:lnTo>
                            <a:lnTo>
                              <a:pt x="24" y="10"/>
                            </a:lnTo>
                            <a:lnTo>
                              <a:pt x="0" y="14"/>
                            </a:lnTo>
                            <a:lnTo>
                              <a:pt x="2" y="16"/>
                            </a:lnTo>
                            <a:lnTo>
                              <a:pt x="43" y="9"/>
                            </a:lnTo>
                            <a:lnTo>
                              <a:pt x="56" y="3"/>
                            </a:lnTo>
                            <a:lnTo>
                              <a:pt x="56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4" name="Freeform 5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605" y="3020"/>
                        <a:ext cx="26" cy="19"/>
                      </a:xfrm>
                      <a:custGeom>
                        <a:avLst/>
                        <a:gdLst>
                          <a:gd name="T0" fmla="*/ 1 w 26"/>
                          <a:gd name="T1" fmla="*/ 0 h 20"/>
                          <a:gd name="T2" fmla="*/ 15 w 26"/>
                          <a:gd name="T3" fmla="*/ 4 h 20"/>
                          <a:gd name="T4" fmla="*/ 23 w 26"/>
                          <a:gd name="T5" fmla="*/ 10 h 20"/>
                          <a:gd name="T6" fmla="*/ 26 w 26"/>
                          <a:gd name="T7" fmla="*/ 16 h 20"/>
                          <a:gd name="T8" fmla="*/ 24 w 26"/>
                          <a:gd name="T9" fmla="*/ 20 h 20"/>
                          <a:gd name="T10" fmla="*/ 22 w 26"/>
                          <a:gd name="T11" fmla="*/ 13 h 20"/>
                          <a:gd name="T12" fmla="*/ 17 w 26"/>
                          <a:gd name="T13" fmla="*/ 8 h 20"/>
                          <a:gd name="T14" fmla="*/ 10 w 26"/>
                          <a:gd name="T15" fmla="*/ 4 h 20"/>
                          <a:gd name="T16" fmla="*/ 0 w 26"/>
                          <a:gd name="T17" fmla="*/ 1 h 20"/>
                          <a:gd name="T18" fmla="*/ 1 w 26"/>
                          <a:gd name="T19" fmla="*/ 0 h 20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60000 65536"/>
                          <a:gd name="T28" fmla="*/ 0 60000 65536"/>
                          <a:gd name="T29" fmla="*/ 0 60000 65536"/>
                          <a:gd name="T30" fmla="*/ 0 w 26"/>
                          <a:gd name="T31" fmla="*/ 0 h 20"/>
                          <a:gd name="T32" fmla="*/ 26 w 26"/>
                          <a:gd name="T33" fmla="*/ 20 h 20"/>
                        </a:gdLst>
                        <a:ahLst/>
                        <a:cxnLst>
                          <a:cxn ang="T20">
                            <a:pos x="T0" y="T1"/>
                          </a:cxn>
                          <a:cxn ang="T21">
                            <a:pos x="T2" y="T3"/>
                          </a:cxn>
                          <a:cxn ang="T22">
                            <a:pos x="T4" y="T5"/>
                          </a:cxn>
                          <a:cxn ang="T23">
                            <a:pos x="T6" y="T7"/>
                          </a:cxn>
                          <a:cxn ang="T24">
                            <a:pos x="T8" y="T9"/>
                          </a:cxn>
                          <a:cxn ang="T25">
                            <a:pos x="T10" y="T11"/>
                          </a:cxn>
                          <a:cxn ang="T26">
                            <a:pos x="T12" y="T13"/>
                          </a:cxn>
                          <a:cxn ang="T27">
                            <a:pos x="T14" y="T15"/>
                          </a:cxn>
                          <a:cxn ang="T28">
                            <a:pos x="T16" y="T17"/>
                          </a:cxn>
                          <a:cxn ang="T29">
                            <a:pos x="T18" y="T19"/>
                          </a:cxn>
                        </a:cxnLst>
                        <a:rect l="T30" t="T31" r="T32" b="T33"/>
                        <a:pathLst>
                          <a:path w="26" h="20">
                            <a:moveTo>
                              <a:pt x="1" y="0"/>
                            </a:moveTo>
                            <a:lnTo>
                              <a:pt x="15" y="4"/>
                            </a:lnTo>
                            <a:lnTo>
                              <a:pt x="23" y="10"/>
                            </a:lnTo>
                            <a:lnTo>
                              <a:pt x="26" y="16"/>
                            </a:lnTo>
                            <a:lnTo>
                              <a:pt x="24" y="20"/>
                            </a:lnTo>
                            <a:lnTo>
                              <a:pt x="22" y="13"/>
                            </a:lnTo>
                            <a:lnTo>
                              <a:pt x="17" y="8"/>
                            </a:lnTo>
                            <a:lnTo>
                              <a:pt x="10" y="4"/>
                            </a:lnTo>
                            <a:lnTo>
                              <a:pt x="0" y="1"/>
                            </a:lnTo>
                            <a:lnTo>
                              <a:pt x="1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5" name="Freeform 6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600" y="3032"/>
                        <a:ext cx="12" cy="14"/>
                      </a:xfrm>
                      <a:custGeom>
                        <a:avLst/>
                        <a:gdLst>
                          <a:gd name="T0" fmla="*/ 2 w 12"/>
                          <a:gd name="T1" fmla="*/ 0 h 15"/>
                          <a:gd name="T2" fmla="*/ 9 w 12"/>
                          <a:gd name="T3" fmla="*/ 5 h 15"/>
                          <a:gd name="T4" fmla="*/ 11 w 12"/>
                          <a:gd name="T5" fmla="*/ 11 h 15"/>
                          <a:gd name="T6" fmla="*/ 12 w 12"/>
                          <a:gd name="T7" fmla="*/ 15 h 15"/>
                          <a:gd name="T8" fmla="*/ 9 w 12"/>
                          <a:gd name="T9" fmla="*/ 15 h 15"/>
                          <a:gd name="T10" fmla="*/ 9 w 12"/>
                          <a:gd name="T11" fmla="*/ 12 h 15"/>
                          <a:gd name="T12" fmla="*/ 8 w 12"/>
                          <a:gd name="T13" fmla="*/ 6 h 15"/>
                          <a:gd name="T14" fmla="*/ 0 w 12"/>
                          <a:gd name="T15" fmla="*/ 2 h 15"/>
                          <a:gd name="T16" fmla="*/ 2 w 12"/>
                          <a:gd name="T17" fmla="*/ 0 h 15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w 12"/>
                          <a:gd name="T28" fmla="*/ 0 h 15"/>
                          <a:gd name="T29" fmla="*/ 12 w 12"/>
                          <a:gd name="T30" fmla="*/ 15 h 15"/>
                        </a:gdLst>
                        <a:ahLst/>
                        <a:cxnLst>
                          <a:cxn ang="T18">
                            <a:pos x="T0" y="T1"/>
                          </a:cxn>
                          <a:cxn ang="T19">
                            <a:pos x="T2" y="T3"/>
                          </a:cxn>
                          <a:cxn ang="T20">
                            <a:pos x="T4" y="T5"/>
                          </a:cxn>
                          <a:cxn ang="T21">
                            <a:pos x="T6" y="T7"/>
                          </a:cxn>
                          <a:cxn ang="T22">
                            <a:pos x="T8" y="T9"/>
                          </a:cxn>
                          <a:cxn ang="T23">
                            <a:pos x="T10" y="T11"/>
                          </a:cxn>
                          <a:cxn ang="T24">
                            <a:pos x="T12" y="T13"/>
                          </a:cxn>
                          <a:cxn ang="T25">
                            <a:pos x="T14" y="T15"/>
                          </a:cxn>
                          <a:cxn ang="T26">
                            <a:pos x="T16" y="T17"/>
                          </a:cxn>
                        </a:cxnLst>
                        <a:rect l="T27" t="T28" r="T29" b="T30"/>
                        <a:pathLst>
                          <a:path w="12" h="15">
                            <a:moveTo>
                              <a:pt x="2" y="0"/>
                            </a:moveTo>
                            <a:lnTo>
                              <a:pt x="9" y="5"/>
                            </a:lnTo>
                            <a:lnTo>
                              <a:pt x="11" y="11"/>
                            </a:lnTo>
                            <a:lnTo>
                              <a:pt x="12" y="15"/>
                            </a:lnTo>
                            <a:lnTo>
                              <a:pt x="9" y="15"/>
                            </a:lnTo>
                            <a:lnTo>
                              <a:pt x="9" y="12"/>
                            </a:lnTo>
                            <a:lnTo>
                              <a:pt x="8" y="6"/>
                            </a:lnTo>
                            <a:lnTo>
                              <a:pt x="0" y="2"/>
                            </a:lnTo>
                            <a:lnTo>
                              <a:pt x="2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6" name="Freeform 61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82" y="3032"/>
                        <a:ext cx="14" cy="33"/>
                      </a:xfrm>
                      <a:custGeom>
                        <a:avLst/>
                        <a:gdLst>
                          <a:gd name="T0" fmla="*/ 11 w 15"/>
                          <a:gd name="T1" fmla="*/ 1 h 33"/>
                          <a:gd name="T2" fmla="*/ 3 w 15"/>
                          <a:gd name="T3" fmla="*/ 10 h 33"/>
                          <a:gd name="T4" fmla="*/ 0 w 15"/>
                          <a:gd name="T5" fmla="*/ 21 h 33"/>
                          <a:gd name="T6" fmla="*/ 0 w 15"/>
                          <a:gd name="T7" fmla="*/ 33 h 33"/>
                          <a:gd name="T8" fmla="*/ 2 w 15"/>
                          <a:gd name="T9" fmla="*/ 32 h 33"/>
                          <a:gd name="T10" fmla="*/ 2 w 15"/>
                          <a:gd name="T11" fmla="*/ 21 h 33"/>
                          <a:gd name="T12" fmla="*/ 4 w 15"/>
                          <a:gd name="T13" fmla="*/ 14 h 33"/>
                          <a:gd name="T14" fmla="*/ 5 w 15"/>
                          <a:gd name="T15" fmla="*/ 23 h 33"/>
                          <a:gd name="T16" fmla="*/ 9 w 15"/>
                          <a:gd name="T17" fmla="*/ 31 h 33"/>
                          <a:gd name="T18" fmla="*/ 10 w 15"/>
                          <a:gd name="T19" fmla="*/ 28 h 33"/>
                          <a:gd name="T20" fmla="*/ 6 w 15"/>
                          <a:gd name="T21" fmla="*/ 22 h 33"/>
                          <a:gd name="T22" fmla="*/ 6 w 15"/>
                          <a:gd name="T23" fmla="*/ 12 h 33"/>
                          <a:gd name="T24" fmla="*/ 15 w 15"/>
                          <a:gd name="T25" fmla="*/ 0 h 33"/>
                          <a:gd name="T26" fmla="*/ 11 w 15"/>
                          <a:gd name="T27" fmla="*/ 1 h 33"/>
                          <a:gd name="T28" fmla="*/ 0 60000 65536"/>
                          <a:gd name="T29" fmla="*/ 0 60000 65536"/>
                          <a:gd name="T30" fmla="*/ 0 60000 65536"/>
                          <a:gd name="T31" fmla="*/ 0 60000 65536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w 15"/>
                          <a:gd name="T43" fmla="*/ 0 h 33"/>
                          <a:gd name="T44" fmla="*/ 15 w 15"/>
                          <a:gd name="T45" fmla="*/ 33 h 33"/>
                        </a:gdLst>
                        <a:ahLst/>
                        <a:cxnLst>
                          <a:cxn ang="T28">
                            <a:pos x="T0" y="T1"/>
                          </a:cxn>
                          <a:cxn ang="T29">
                            <a:pos x="T2" y="T3"/>
                          </a:cxn>
                          <a:cxn ang="T30">
                            <a:pos x="T4" y="T5"/>
                          </a:cxn>
                          <a:cxn ang="T31">
                            <a:pos x="T6" y="T7"/>
                          </a:cxn>
                          <a:cxn ang="T32">
                            <a:pos x="T8" y="T9"/>
                          </a:cxn>
                          <a:cxn ang="T33">
                            <a:pos x="T10" y="T11"/>
                          </a:cxn>
                          <a:cxn ang="T34">
                            <a:pos x="T12" y="T13"/>
                          </a:cxn>
                          <a:cxn ang="T35">
                            <a:pos x="T14" y="T15"/>
                          </a:cxn>
                          <a:cxn ang="T36">
                            <a:pos x="T16" y="T17"/>
                          </a:cxn>
                          <a:cxn ang="T37">
                            <a:pos x="T18" y="T19"/>
                          </a:cxn>
                          <a:cxn ang="T38">
                            <a:pos x="T20" y="T21"/>
                          </a:cxn>
                          <a:cxn ang="T39">
                            <a:pos x="T22" y="T23"/>
                          </a:cxn>
                          <a:cxn ang="T40">
                            <a:pos x="T24" y="T25"/>
                          </a:cxn>
                          <a:cxn ang="T41">
                            <a:pos x="T26" y="T27"/>
                          </a:cxn>
                        </a:cxnLst>
                        <a:rect l="T42" t="T43" r="T44" b="T45"/>
                        <a:pathLst>
                          <a:path w="15" h="33">
                            <a:moveTo>
                              <a:pt x="11" y="1"/>
                            </a:moveTo>
                            <a:lnTo>
                              <a:pt x="3" y="10"/>
                            </a:lnTo>
                            <a:lnTo>
                              <a:pt x="0" y="21"/>
                            </a:lnTo>
                            <a:lnTo>
                              <a:pt x="0" y="33"/>
                            </a:lnTo>
                            <a:lnTo>
                              <a:pt x="2" y="32"/>
                            </a:lnTo>
                            <a:lnTo>
                              <a:pt x="2" y="21"/>
                            </a:lnTo>
                            <a:lnTo>
                              <a:pt x="4" y="14"/>
                            </a:lnTo>
                            <a:lnTo>
                              <a:pt x="5" y="23"/>
                            </a:lnTo>
                            <a:lnTo>
                              <a:pt x="9" y="31"/>
                            </a:lnTo>
                            <a:lnTo>
                              <a:pt x="10" y="28"/>
                            </a:lnTo>
                            <a:lnTo>
                              <a:pt x="6" y="22"/>
                            </a:lnTo>
                            <a:lnTo>
                              <a:pt x="6" y="12"/>
                            </a:lnTo>
                            <a:lnTo>
                              <a:pt x="15" y="0"/>
                            </a:lnTo>
                            <a:lnTo>
                              <a:pt x="11" y="1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7" name="Freeform 62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63" y="3037"/>
                        <a:ext cx="61" cy="40"/>
                      </a:xfrm>
                      <a:custGeom>
                        <a:avLst/>
                        <a:gdLst>
                          <a:gd name="T0" fmla="*/ 60 w 60"/>
                          <a:gd name="T1" fmla="*/ 35 h 40"/>
                          <a:gd name="T2" fmla="*/ 38 w 60"/>
                          <a:gd name="T3" fmla="*/ 34 h 40"/>
                          <a:gd name="T4" fmla="*/ 26 w 60"/>
                          <a:gd name="T5" fmla="*/ 37 h 40"/>
                          <a:gd name="T6" fmla="*/ 15 w 60"/>
                          <a:gd name="T7" fmla="*/ 37 h 40"/>
                          <a:gd name="T8" fmla="*/ 3 w 60"/>
                          <a:gd name="T9" fmla="*/ 30 h 40"/>
                          <a:gd name="T10" fmla="*/ 2 w 60"/>
                          <a:gd name="T11" fmla="*/ 24 h 40"/>
                          <a:gd name="T12" fmla="*/ 5 w 60"/>
                          <a:gd name="T13" fmla="*/ 16 h 40"/>
                          <a:gd name="T14" fmla="*/ 11 w 60"/>
                          <a:gd name="T15" fmla="*/ 7 h 40"/>
                          <a:gd name="T16" fmla="*/ 22 w 60"/>
                          <a:gd name="T17" fmla="*/ 0 h 40"/>
                          <a:gd name="T18" fmla="*/ 19 w 60"/>
                          <a:gd name="T19" fmla="*/ 0 h 40"/>
                          <a:gd name="T20" fmla="*/ 8 w 60"/>
                          <a:gd name="T21" fmla="*/ 7 h 40"/>
                          <a:gd name="T22" fmla="*/ 2 w 60"/>
                          <a:gd name="T23" fmla="*/ 17 h 40"/>
                          <a:gd name="T24" fmla="*/ 0 w 60"/>
                          <a:gd name="T25" fmla="*/ 28 h 40"/>
                          <a:gd name="T26" fmla="*/ 3 w 60"/>
                          <a:gd name="T27" fmla="*/ 32 h 40"/>
                          <a:gd name="T28" fmla="*/ 15 w 60"/>
                          <a:gd name="T29" fmla="*/ 40 h 40"/>
                          <a:gd name="T30" fmla="*/ 28 w 60"/>
                          <a:gd name="T31" fmla="*/ 40 h 40"/>
                          <a:gd name="T32" fmla="*/ 38 w 60"/>
                          <a:gd name="T33" fmla="*/ 36 h 40"/>
                          <a:gd name="T34" fmla="*/ 57 w 60"/>
                          <a:gd name="T35" fmla="*/ 37 h 40"/>
                          <a:gd name="T36" fmla="*/ 60 w 60"/>
                          <a:gd name="T37" fmla="*/ 35 h 40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60000 65536"/>
                          <a:gd name="T55" fmla="*/ 0 60000 65536"/>
                          <a:gd name="T56" fmla="*/ 0 60000 65536"/>
                          <a:gd name="T57" fmla="*/ 0 w 60"/>
                          <a:gd name="T58" fmla="*/ 0 h 40"/>
                          <a:gd name="T59" fmla="*/ 60 w 60"/>
                          <a:gd name="T60" fmla="*/ 40 h 40"/>
                        </a:gdLst>
                        <a:ahLst/>
                        <a:cxnLst>
                          <a:cxn ang="T38">
                            <a:pos x="T0" y="T1"/>
                          </a:cxn>
                          <a:cxn ang="T39">
                            <a:pos x="T2" y="T3"/>
                          </a:cxn>
                          <a:cxn ang="T40">
                            <a:pos x="T4" y="T5"/>
                          </a:cxn>
                          <a:cxn ang="T41">
                            <a:pos x="T6" y="T7"/>
                          </a:cxn>
                          <a:cxn ang="T42">
                            <a:pos x="T8" y="T9"/>
                          </a:cxn>
                          <a:cxn ang="T43">
                            <a:pos x="T10" y="T11"/>
                          </a:cxn>
                          <a:cxn ang="T44">
                            <a:pos x="T12" y="T13"/>
                          </a:cxn>
                          <a:cxn ang="T45">
                            <a:pos x="T14" y="T15"/>
                          </a:cxn>
                          <a:cxn ang="T46">
                            <a:pos x="T16" y="T17"/>
                          </a:cxn>
                          <a:cxn ang="T47">
                            <a:pos x="T18" y="T19"/>
                          </a:cxn>
                          <a:cxn ang="T48">
                            <a:pos x="T20" y="T21"/>
                          </a:cxn>
                          <a:cxn ang="T49">
                            <a:pos x="T22" y="T23"/>
                          </a:cxn>
                          <a:cxn ang="T50">
                            <a:pos x="T24" y="T25"/>
                          </a:cxn>
                          <a:cxn ang="T51">
                            <a:pos x="T26" y="T27"/>
                          </a:cxn>
                          <a:cxn ang="T52">
                            <a:pos x="T28" y="T29"/>
                          </a:cxn>
                          <a:cxn ang="T53">
                            <a:pos x="T30" y="T31"/>
                          </a:cxn>
                          <a:cxn ang="T54">
                            <a:pos x="T32" y="T33"/>
                          </a:cxn>
                          <a:cxn ang="T55">
                            <a:pos x="T34" y="T35"/>
                          </a:cxn>
                          <a:cxn ang="T56">
                            <a:pos x="T36" y="T37"/>
                          </a:cxn>
                        </a:cxnLst>
                        <a:rect l="T57" t="T58" r="T59" b="T60"/>
                        <a:pathLst>
                          <a:path w="60" h="40">
                            <a:moveTo>
                              <a:pt x="60" y="35"/>
                            </a:moveTo>
                            <a:lnTo>
                              <a:pt x="38" y="34"/>
                            </a:lnTo>
                            <a:lnTo>
                              <a:pt x="26" y="37"/>
                            </a:lnTo>
                            <a:lnTo>
                              <a:pt x="15" y="37"/>
                            </a:lnTo>
                            <a:lnTo>
                              <a:pt x="3" y="30"/>
                            </a:lnTo>
                            <a:lnTo>
                              <a:pt x="2" y="24"/>
                            </a:lnTo>
                            <a:lnTo>
                              <a:pt x="5" y="16"/>
                            </a:lnTo>
                            <a:lnTo>
                              <a:pt x="11" y="7"/>
                            </a:lnTo>
                            <a:lnTo>
                              <a:pt x="22" y="0"/>
                            </a:lnTo>
                            <a:lnTo>
                              <a:pt x="19" y="0"/>
                            </a:lnTo>
                            <a:lnTo>
                              <a:pt x="8" y="7"/>
                            </a:lnTo>
                            <a:lnTo>
                              <a:pt x="2" y="17"/>
                            </a:lnTo>
                            <a:lnTo>
                              <a:pt x="0" y="28"/>
                            </a:lnTo>
                            <a:lnTo>
                              <a:pt x="3" y="32"/>
                            </a:lnTo>
                            <a:lnTo>
                              <a:pt x="15" y="40"/>
                            </a:lnTo>
                            <a:lnTo>
                              <a:pt x="28" y="40"/>
                            </a:lnTo>
                            <a:lnTo>
                              <a:pt x="38" y="36"/>
                            </a:lnTo>
                            <a:lnTo>
                              <a:pt x="57" y="37"/>
                            </a:lnTo>
                            <a:lnTo>
                              <a:pt x="60" y="35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8" name="Freeform 6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636" y="2959"/>
                        <a:ext cx="50" cy="118"/>
                      </a:xfrm>
                      <a:custGeom>
                        <a:avLst/>
                        <a:gdLst>
                          <a:gd name="T0" fmla="*/ 11 w 51"/>
                          <a:gd name="T1" fmla="*/ 61 h 117"/>
                          <a:gd name="T2" fmla="*/ 29 w 51"/>
                          <a:gd name="T3" fmla="*/ 58 h 117"/>
                          <a:gd name="T4" fmla="*/ 37 w 51"/>
                          <a:gd name="T5" fmla="*/ 49 h 117"/>
                          <a:gd name="T6" fmla="*/ 41 w 51"/>
                          <a:gd name="T7" fmla="*/ 22 h 117"/>
                          <a:gd name="T8" fmla="*/ 51 w 51"/>
                          <a:gd name="T9" fmla="*/ 0 h 117"/>
                          <a:gd name="T10" fmla="*/ 44 w 51"/>
                          <a:gd name="T11" fmla="*/ 26 h 117"/>
                          <a:gd name="T12" fmla="*/ 42 w 51"/>
                          <a:gd name="T13" fmla="*/ 47 h 117"/>
                          <a:gd name="T14" fmla="*/ 41 w 51"/>
                          <a:gd name="T15" fmla="*/ 93 h 117"/>
                          <a:gd name="T16" fmla="*/ 34 w 51"/>
                          <a:gd name="T17" fmla="*/ 106 h 117"/>
                          <a:gd name="T18" fmla="*/ 19 w 51"/>
                          <a:gd name="T19" fmla="*/ 113 h 117"/>
                          <a:gd name="T20" fmla="*/ 0 w 51"/>
                          <a:gd name="T21" fmla="*/ 117 h 117"/>
                          <a:gd name="T22" fmla="*/ 1 w 51"/>
                          <a:gd name="T23" fmla="*/ 108 h 117"/>
                          <a:gd name="T24" fmla="*/ 23 w 51"/>
                          <a:gd name="T25" fmla="*/ 105 h 117"/>
                          <a:gd name="T26" fmla="*/ 31 w 51"/>
                          <a:gd name="T27" fmla="*/ 101 h 117"/>
                          <a:gd name="T28" fmla="*/ 34 w 51"/>
                          <a:gd name="T29" fmla="*/ 89 h 117"/>
                          <a:gd name="T30" fmla="*/ 38 w 51"/>
                          <a:gd name="T31" fmla="*/ 58 h 117"/>
                          <a:gd name="T32" fmla="*/ 30 w 51"/>
                          <a:gd name="T33" fmla="*/ 65 h 117"/>
                          <a:gd name="T34" fmla="*/ 11 w 51"/>
                          <a:gd name="T35" fmla="*/ 70 h 117"/>
                          <a:gd name="T36" fmla="*/ 11 w 51"/>
                          <a:gd name="T37" fmla="*/ 61 h 117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60000 65536"/>
                          <a:gd name="T55" fmla="*/ 0 60000 65536"/>
                          <a:gd name="T56" fmla="*/ 0 60000 65536"/>
                          <a:gd name="T57" fmla="*/ 0 w 51"/>
                          <a:gd name="T58" fmla="*/ 0 h 117"/>
                          <a:gd name="T59" fmla="*/ 51 w 51"/>
                          <a:gd name="T60" fmla="*/ 117 h 117"/>
                        </a:gdLst>
                        <a:ahLst/>
                        <a:cxnLst>
                          <a:cxn ang="T38">
                            <a:pos x="T0" y="T1"/>
                          </a:cxn>
                          <a:cxn ang="T39">
                            <a:pos x="T2" y="T3"/>
                          </a:cxn>
                          <a:cxn ang="T40">
                            <a:pos x="T4" y="T5"/>
                          </a:cxn>
                          <a:cxn ang="T41">
                            <a:pos x="T6" y="T7"/>
                          </a:cxn>
                          <a:cxn ang="T42">
                            <a:pos x="T8" y="T9"/>
                          </a:cxn>
                          <a:cxn ang="T43">
                            <a:pos x="T10" y="T11"/>
                          </a:cxn>
                          <a:cxn ang="T44">
                            <a:pos x="T12" y="T13"/>
                          </a:cxn>
                          <a:cxn ang="T45">
                            <a:pos x="T14" y="T15"/>
                          </a:cxn>
                          <a:cxn ang="T46">
                            <a:pos x="T16" y="T17"/>
                          </a:cxn>
                          <a:cxn ang="T47">
                            <a:pos x="T18" y="T19"/>
                          </a:cxn>
                          <a:cxn ang="T48">
                            <a:pos x="T20" y="T21"/>
                          </a:cxn>
                          <a:cxn ang="T49">
                            <a:pos x="T22" y="T23"/>
                          </a:cxn>
                          <a:cxn ang="T50">
                            <a:pos x="T24" y="T25"/>
                          </a:cxn>
                          <a:cxn ang="T51">
                            <a:pos x="T26" y="T27"/>
                          </a:cxn>
                          <a:cxn ang="T52">
                            <a:pos x="T28" y="T29"/>
                          </a:cxn>
                          <a:cxn ang="T53">
                            <a:pos x="T30" y="T31"/>
                          </a:cxn>
                          <a:cxn ang="T54">
                            <a:pos x="T32" y="T33"/>
                          </a:cxn>
                          <a:cxn ang="T55">
                            <a:pos x="T34" y="T35"/>
                          </a:cxn>
                          <a:cxn ang="T56">
                            <a:pos x="T36" y="T37"/>
                          </a:cxn>
                        </a:cxnLst>
                        <a:rect l="T57" t="T58" r="T59" b="T60"/>
                        <a:pathLst>
                          <a:path w="51" h="117">
                            <a:moveTo>
                              <a:pt x="11" y="61"/>
                            </a:moveTo>
                            <a:lnTo>
                              <a:pt x="29" y="58"/>
                            </a:lnTo>
                            <a:lnTo>
                              <a:pt x="37" y="49"/>
                            </a:lnTo>
                            <a:lnTo>
                              <a:pt x="41" y="22"/>
                            </a:lnTo>
                            <a:lnTo>
                              <a:pt x="51" y="0"/>
                            </a:lnTo>
                            <a:lnTo>
                              <a:pt x="44" y="26"/>
                            </a:lnTo>
                            <a:lnTo>
                              <a:pt x="42" y="47"/>
                            </a:lnTo>
                            <a:lnTo>
                              <a:pt x="41" y="93"/>
                            </a:lnTo>
                            <a:lnTo>
                              <a:pt x="34" y="106"/>
                            </a:lnTo>
                            <a:lnTo>
                              <a:pt x="19" y="113"/>
                            </a:lnTo>
                            <a:lnTo>
                              <a:pt x="0" y="117"/>
                            </a:lnTo>
                            <a:lnTo>
                              <a:pt x="1" y="108"/>
                            </a:lnTo>
                            <a:lnTo>
                              <a:pt x="23" y="105"/>
                            </a:lnTo>
                            <a:lnTo>
                              <a:pt x="31" y="101"/>
                            </a:lnTo>
                            <a:lnTo>
                              <a:pt x="34" y="89"/>
                            </a:lnTo>
                            <a:lnTo>
                              <a:pt x="38" y="58"/>
                            </a:lnTo>
                            <a:lnTo>
                              <a:pt x="30" y="65"/>
                            </a:lnTo>
                            <a:lnTo>
                              <a:pt x="11" y="70"/>
                            </a:lnTo>
                            <a:lnTo>
                              <a:pt x="11" y="61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79" name="Freeform 6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63" y="3070"/>
                        <a:ext cx="7" cy="7"/>
                      </a:xfrm>
                      <a:custGeom>
                        <a:avLst/>
                        <a:gdLst>
                          <a:gd name="T0" fmla="*/ 5 w 7"/>
                          <a:gd name="T1" fmla="*/ 0 h 8"/>
                          <a:gd name="T2" fmla="*/ 2 w 7"/>
                          <a:gd name="T3" fmla="*/ 3 h 8"/>
                          <a:gd name="T4" fmla="*/ 0 w 7"/>
                          <a:gd name="T5" fmla="*/ 8 h 8"/>
                          <a:gd name="T6" fmla="*/ 1 w 7"/>
                          <a:gd name="T7" fmla="*/ 8 h 8"/>
                          <a:gd name="T8" fmla="*/ 2 w 7"/>
                          <a:gd name="T9" fmla="*/ 3 h 8"/>
                          <a:gd name="T10" fmla="*/ 7 w 7"/>
                          <a:gd name="T11" fmla="*/ 0 h 8"/>
                          <a:gd name="T12" fmla="*/ 5 w 7"/>
                          <a:gd name="T13" fmla="*/ 0 h 8"/>
                          <a:gd name="T14" fmla="*/ 0 60000 65536"/>
                          <a:gd name="T15" fmla="*/ 0 60000 65536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w 7"/>
                          <a:gd name="T22" fmla="*/ 0 h 8"/>
                          <a:gd name="T23" fmla="*/ 7 w 7"/>
                          <a:gd name="T24" fmla="*/ 8 h 8"/>
                        </a:gdLst>
                        <a:ahLst/>
                        <a:cxnLst>
                          <a:cxn ang="T14">
                            <a:pos x="T0" y="T1"/>
                          </a:cxn>
                          <a:cxn ang="T15">
                            <a:pos x="T2" y="T3"/>
                          </a:cxn>
                          <a:cxn ang="T16">
                            <a:pos x="T4" y="T5"/>
                          </a:cxn>
                          <a:cxn ang="T17">
                            <a:pos x="T6" y="T7"/>
                          </a:cxn>
                          <a:cxn ang="T18">
                            <a:pos x="T8" y="T9"/>
                          </a:cxn>
                          <a:cxn ang="T19">
                            <a:pos x="T10" y="T11"/>
                          </a:cxn>
                          <a:cxn ang="T20">
                            <a:pos x="T12" y="T13"/>
                          </a:cxn>
                        </a:cxnLst>
                        <a:rect l="T21" t="T22" r="T23" b="T24"/>
                        <a:pathLst>
                          <a:path w="7" h="8">
                            <a:moveTo>
                              <a:pt x="5" y="0"/>
                            </a:moveTo>
                            <a:lnTo>
                              <a:pt x="2" y="3"/>
                            </a:lnTo>
                            <a:lnTo>
                              <a:pt x="0" y="8"/>
                            </a:lnTo>
                            <a:lnTo>
                              <a:pt x="1" y="8"/>
                            </a:lnTo>
                            <a:lnTo>
                              <a:pt x="2" y="3"/>
                            </a:lnTo>
                            <a:lnTo>
                              <a:pt x="7" y="0"/>
                            </a:lnTo>
                            <a:lnTo>
                              <a:pt x="5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0" name="Freeform 65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37" y="3110"/>
                        <a:ext cx="26" cy="64"/>
                      </a:xfrm>
                      <a:custGeom>
                        <a:avLst/>
                        <a:gdLst>
                          <a:gd name="T0" fmla="*/ 16 w 25"/>
                          <a:gd name="T1" fmla="*/ 0 h 63"/>
                          <a:gd name="T2" fmla="*/ 9 w 25"/>
                          <a:gd name="T3" fmla="*/ 7 h 63"/>
                          <a:gd name="T4" fmla="*/ 7 w 25"/>
                          <a:gd name="T5" fmla="*/ 17 h 63"/>
                          <a:gd name="T6" fmla="*/ 8 w 25"/>
                          <a:gd name="T7" fmla="*/ 25 h 63"/>
                          <a:gd name="T8" fmla="*/ 2 w 25"/>
                          <a:gd name="T9" fmla="*/ 37 h 63"/>
                          <a:gd name="T10" fmla="*/ 0 w 25"/>
                          <a:gd name="T11" fmla="*/ 47 h 63"/>
                          <a:gd name="T12" fmla="*/ 0 w 25"/>
                          <a:gd name="T13" fmla="*/ 55 h 63"/>
                          <a:gd name="T14" fmla="*/ 5 w 25"/>
                          <a:gd name="T15" fmla="*/ 60 h 63"/>
                          <a:gd name="T16" fmla="*/ 15 w 25"/>
                          <a:gd name="T17" fmla="*/ 63 h 63"/>
                          <a:gd name="T18" fmla="*/ 25 w 25"/>
                          <a:gd name="T19" fmla="*/ 63 h 63"/>
                          <a:gd name="T20" fmla="*/ 24 w 25"/>
                          <a:gd name="T21" fmla="*/ 60 h 63"/>
                          <a:gd name="T22" fmla="*/ 16 w 25"/>
                          <a:gd name="T23" fmla="*/ 62 h 63"/>
                          <a:gd name="T24" fmla="*/ 8 w 25"/>
                          <a:gd name="T25" fmla="*/ 60 h 63"/>
                          <a:gd name="T26" fmla="*/ 3 w 25"/>
                          <a:gd name="T27" fmla="*/ 56 h 63"/>
                          <a:gd name="T28" fmla="*/ 2 w 25"/>
                          <a:gd name="T29" fmla="*/ 49 h 63"/>
                          <a:gd name="T30" fmla="*/ 4 w 25"/>
                          <a:gd name="T31" fmla="*/ 39 h 63"/>
                          <a:gd name="T32" fmla="*/ 9 w 25"/>
                          <a:gd name="T33" fmla="*/ 29 h 63"/>
                          <a:gd name="T34" fmla="*/ 9 w 25"/>
                          <a:gd name="T35" fmla="*/ 17 h 63"/>
                          <a:gd name="T36" fmla="*/ 10 w 25"/>
                          <a:gd name="T37" fmla="*/ 12 h 63"/>
                          <a:gd name="T38" fmla="*/ 16 w 25"/>
                          <a:gd name="T39" fmla="*/ 0 h 63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w 25"/>
                          <a:gd name="T61" fmla="*/ 0 h 63"/>
                          <a:gd name="T62" fmla="*/ 25 w 25"/>
                          <a:gd name="T63" fmla="*/ 63 h 63"/>
                        </a:gdLst>
                        <a:ahLst/>
                        <a:cxnLst>
                          <a:cxn ang="T40">
                            <a:pos x="T0" y="T1"/>
                          </a:cxn>
                          <a:cxn ang="T41">
                            <a:pos x="T2" y="T3"/>
                          </a:cxn>
                          <a:cxn ang="T42">
                            <a:pos x="T4" y="T5"/>
                          </a:cxn>
                          <a:cxn ang="T43">
                            <a:pos x="T6" y="T7"/>
                          </a:cxn>
                          <a:cxn ang="T44">
                            <a:pos x="T8" y="T9"/>
                          </a:cxn>
                          <a:cxn ang="T45">
                            <a:pos x="T10" y="T11"/>
                          </a:cxn>
                          <a:cxn ang="T46">
                            <a:pos x="T12" y="T13"/>
                          </a:cxn>
                          <a:cxn ang="T47">
                            <a:pos x="T14" y="T15"/>
                          </a:cxn>
                          <a:cxn ang="T48">
                            <a:pos x="T16" y="T17"/>
                          </a:cxn>
                          <a:cxn ang="T49">
                            <a:pos x="T18" y="T19"/>
                          </a:cxn>
                          <a:cxn ang="T50">
                            <a:pos x="T20" y="T21"/>
                          </a:cxn>
                          <a:cxn ang="T51">
                            <a:pos x="T22" y="T23"/>
                          </a:cxn>
                          <a:cxn ang="T52">
                            <a:pos x="T24" y="T25"/>
                          </a:cxn>
                          <a:cxn ang="T53">
                            <a:pos x="T26" y="T27"/>
                          </a:cxn>
                          <a:cxn ang="T54">
                            <a:pos x="T28" y="T29"/>
                          </a:cxn>
                          <a:cxn ang="T55">
                            <a:pos x="T30" y="T31"/>
                          </a:cxn>
                          <a:cxn ang="T56">
                            <a:pos x="T32" y="T33"/>
                          </a:cxn>
                          <a:cxn ang="T57">
                            <a:pos x="T34" y="T35"/>
                          </a:cxn>
                          <a:cxn ang="T58">
                            <a:pos x="T36" y="T37"/>
                          </a:cxn>
                          <a:cxn ang="T59">
                            <a:pos x="T38" y="T39"/>
                          </a:cxn>
                        </a:cxnLst>
                        <a:rect l="T60" t="T61" r="T62" b="T63"/>
                        <a:pathLst>
                          <a:path w="25" h="63">
                            <a:moveTo>
                              <a:pt x="16" y="0"/>
                            </a:moveTo>
                            <a:lnTo>
                              <a:pt x="9" y="7"/>
                            </a:lnTo>
                            <a:lnTo>
                              <a:pt x="7" y="17"/>
                            </a:lnTo>
                            <a:lnTo>
                              <a:pt x="8" y="25"/>
                            </a:lnTo>
                            <a:lnTo>
                              <a:pt x="2" y="37"/>
                            </a:lnTo>
                            <a:lnTo>
                              <a:pt x="0" y="47"/>
                            </a:lnTo>
                            <a:lnTo>
                              <a:pt x="0" y="55"/>
                            </a:lnTo>
                            <a:lnTo>
                              <a:pt x="5" y="60"/>
                            </a:lnTo>
                            <a:lnTo>
                              <a:pt x="15" y="63"/>
                            </a:lnTo>
                            <a:lnTo>
                              <a:pt x="25" y="63"/>
                            </a:lnTo>
                            <a:lnTo>
                              <a:pt x="24" y="60"/>
                            </a:lnTo>
                            <a:lnTo>
                              <a:pt x="16" y="62"/>
                            </a:lnTo>
                            <a:lnTo>
                              <a:pt x="8" y="60"/>
                            </a:lnTo>
                            <a:lnTo>
                              <a:pt x="3" y="56"/>
                            </a:lnTo>
                            <a:lnTo>
                              <a:pt x="2" y="49"/>
                            </a:lnTo>
                            <a:lnTo>
                              <a:pt x="4" y="39"/>
                            </a:lnTo>
                            <a:lnTo>
                              <a:pt x="9" y="29"/>
                            </a:lnTo>
                            <a:lnTo>
                              <a:pt x="9" y="17"/>
                            </a:lnTo>
                            <a:lnTo>
                              <a:pt x="10" y="12"/>
                            </a:lnTo>
                            <a:lnTo>
                              <a:pt x="16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1" name="Freeform 66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70" y="3108"/>
                        <a:ext cx="33" cy="14"/>
                      </a:xfrm>
                      <a:custGeom>
                        <a:avLst/>
                        <a:gdLst>
                          <a:gd name="T0" fmla="*/ 0 w 33"/>
                          <a:gd name="T1" fmla="*/ 0 h 15"/>
                          <a:gd name="T2" fmla="*/ 4 w 33"/>
                          <a:gd name="T3" fmla="*/ 6 h 15"/>
                          <a:gd name="T4" fmla="*/ 9 w 33"/>
                          <a:gd name="T5" fmla="*/ 8 h 15"/>
                          <a:gd name="T6" fmla="*/ 25 w 33"/>
                          <a:gd name="T7" fmla="*/ 14 h 15"/>
                          <a:gd name="T8" fmla="*/ 32 w 33"/>
                          <a:gd name="T9" fmla="*/ 15 h 15"/>
                          <a:gd name="T10" fmla="*/ 33 w 33"/>
                          <a:gd name="T11" fmla="*/ 14 h 15"/>
                          <a:gd name="T12" fmla="*/ 25 w 33"/>
                          <a:gd name="T13" fmla="*/ 11 h 15"/>
                          <a:gd name="T14" fmla="*/ 9 w 33"/>
                          <a:gd name="T15" fmla="*/ 7 h 15"/>
                          <a:gd name="T16" fmla="*/ 0 w 33"/>
                          <a:gd name="T17" fmla="*/ 0 h 15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w 33"/>
                          <a:gd name="T28" fmla="*/ 0 h 15"/>
                          <a:gd name="T29" fmla="*/ 33 w 33"/>
                          <a:gd name="T30" fmla="*/ 15 h 15"/>
                        </a:gdLst>
                        <a:ahLst/>
                        <a:cxnLst>
                          <a:cxn ang="T18">
                            <a:pos x="T0" y="T1"/>
                          </a:cxn>
                          <a:cxn ang="T19">
                            <a:pos x="T2" y="T3"/>
                          </a:cxn>
                          <a:cxn ang="T20">
                            <a:pos x="T4" y="T5"/>
                          </a:cxn>
                          <a:cxn ang="T21">
                            <a:pos x="T6" y="T7"/>
                          </a:cxn>
                          <a:cxn ang="T22">
                            <a:pos x="T8" y="T9"/>
                          </a:cxn>
                          <a:cxn ang="T23">
                            <a:pos x="T10" y="T11"/>
                          </a:cxn>
                          <a:cxn ang="T24">
                            <a:pos x="T12" y="T13"/>
                          </a:cxn>
                          <a:cxn ang="T25">
                            <a:pos x="T14" y="T15"/>
                          </a:cxn>
                          <a:cxn ang="T26">
                            <a:pos x="T16" y="T17"/>
                          </a:cxn>
                        </a:cxnLst>
                        <a:rect l="T27" t="T28" r="T29" b="T30"/>
                        <a:pathLst>
                          <a:path w="33" h="15">
                            <a:moveTo>
                              <a:pt x="0" y="0"/>
                            </a:moveTo>
                            <a:lnTo>
                              <a:pt x="4" y="6"/>
                            </a:lnTo>
                            <a:lnTo>
                              <a:pt x="9" y="8"/>
                            </a:lnTo>
                            <a:lnTo>
                              <a:pt x="25" y="14"/>
                            </a:lnTo>
                            <a:lnTo>
                              <a:pt x="32" y="15"/>
                            </a:lnTo>
                            <a:lnTo>
                              <a:pt x="33" y="14"/>
                            </a:lnTo>
                            <a:lnTo>
                              <a:pt x="25" y="11"/>
                            </a:lnTo>
                            <a:lnTo>
                              <a:pt x="9" y="7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2" name="Freeform 67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67" y="2163"/>
                        <a:ext cx="71" cy="120"/>
                      </a:xfrm>
                      <a:custGeom>
                        <a:avLst/>
                        <a:gdLst>
                          <a:gd name="T0" fmla="*/ 71 w 71"/>
                          <a:gd name="T1" fmla="*/ 113 h 119"/>
                          <a:gd name="T2" fmla="*/ 47 w 71"/>
                          <a:gd name="T3" fmla="*/ 96 h 119"/>
                          <a:gd name="T4" fmla="*/ 33 w 71"/>
                          <a:gd name="T5" fmla="*/ 70 h 119"/>
                          <a:gd name="T6" fmla="*/ 24 w 71"/>
                          <a:gd name="T7" fmla="*/ 37 h 119"/>
                          <a:gd name="T8" fmla="*/ 27 w 71"/>
                          <a:gd name="T9" fmla="*/ 21 h 119"/>
                          <a:gd name="T10" fmla="*/ 12 w 71"/>
                          <a:gd name="T11" fmla="*/ 0 h 119"/>
                          <a:gd name="T12" fmla="*/ 23 w 71"/>
                          <a:gd name="T13" fmla="*/ 22 h 119"/>
                          <a:gd name="T14" fmla="*/ 20 w 71"/>
                          <a:gd name="T15" fmla="*/ 37 h 119"/>
                          <a:gd name="T16" fmla="*/ 9 w 71"/>
                          <a:gd name="T17" fmla="*/ 39 h 119"/>
                          <a:gd name="T18" fmla="*/ 0 w 71"/>
                          <a:gd name="T19" fmla="*/ 22 h 119"/>
                          <a:gd name="T20" fmla="*/ 7 w 71"/>
                          <a:gd name="T21" fmla="*/ 45 h 119"/>
                          <a:gd name="T22" fmla="*/ 22 w 71"/>
                          <a:gd name="T23" fmla="*/ 41 h 119"/>
                          <a:gd name="T24" fmla="*/ 29 w 71"/>
                          <a:gd name="T25" fmla="*/ 75 h 119"/>
                          <a:gd name="T26" fmla="*/ 43 w 71"/>
                          <a:gd name="T27" fmla="*/ 100 h 119"/>
                          <a:gd name="T28" fmla="*/ 64 w 71"/>
                          <a:gd name="T29" fmla="*/ 119 h 119"/>
                          <a:gd name="T30" fmla="*/ 71 w 71"/>
                          <a:gd name="T31" fmla="*/ 113 h 119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71"/>
                          <a:gd name="T49" fmla="*/ 0 h 119"/>
                          <a:gd name="T50" fmla="*/ 71 w 71"/>
                          <a:gd name="T51" fmla="*/ 119 h 119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71" h="119">
                            <a:moveTo>
                              <a:pt x="71" y="113"/>
                            </a:moveTo>
                            <a:lnTo>
                              <a:pt x="47" y="96"/>
                            </a:lnTo>
                            <a:lnTo>
                              <a:pt x="33" y="70"/>
                            </a:lnTo>
                            <a:lnTo>
                              <a:pt x="24" y="37"/>
                            </a:lnTo>
                            <a:lnTo>
                              <a:pt x="27" y="21"/>
                            </a:lnTo>
                            <a:lnTo>
                              <a:pt x="12" y="0"/>
                            </a:lnTo>
                            <a:lnTo>
                              <a:pt x="23" y="22"/>
                            </a:lnTo>
                            <a:lnTo>
                              <a:pt x="20" y="37"/>
                            </a:lnTo>
                            <a:lnTo>
                              <a:pt x="9" y="39"/>
                            </a:lnTo>
                            <a:lnTo>
                              <a:pt x="0" y="22"/>
                            </a:lnTo>
                            <a:lnTo>
                              <a:pt x="7" y="45"/>
                            </a:lnTo>
                            <a:lnTo>
                              <a:pt x="22" y="41"/>
                            </a:lnTo>
                            <a:lnTo>
                              <a:pt x="29" y="75"/>
                            </a:lnTo>
                            <a:lnTo>
                              <a:pt x="43" y="100"/>
                            </a:lnTo>
                            <a:lnTo>
                              <a:pt x="64" y="119"/>
                            </a:lnTo>
                            <a:lnTo>
                              <a:pt x="71" y="113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3" name="Freeform 68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586" y="3601"/>
                        <a:ext cx="57" cy="73"/>
                      </a:xfrm>
                      <a:custGeom>
                        <a:avLst/>
                        <a:gdLst>
                          <a:gd name="T0" fmla="*/ 58 w 58"/>
                          <a:gd name="T1" fmla="*/ 5 h 74"/>
                          <a:gd name="T2" fmla="*/ 30 w 58"/>
                          <a:gd name="T3" fmla="*/ 30 h 74"/>
                          <a:gd name="T4" fmla="*/ 16 w 58"/>
                          <a:gd name="T5" fmla="*/ 56 h 74"/>
                          <a:gd name="T6" fmla="*/ 0 w 58"/>
                          <a:gd name="T7" fmla="*/ 74 h 74"/>
                          <a:gd name="T8" fmla="*/ 15 w 58"/>
                          <a:gd name="T9" fmla="*/ 54 h 74"/>
                          <a:gd name="T10" fmla="*/ 28 w 58"/>
                          <a:gd name="T11" fmla="*/ 25 h 74"/>
                          <a:gd name="T12" fmla="*/ 58 w 58"/>
                          <a:gd name="T13" fmla="*/ 0 h 74"/>
                          <a:gd name="T14" fmla="*/ 58 w 58"/>
                          <a:gd name="T15" fmla="*/ 5 h 74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58"/>
                          <a:gd name="T25" fmla="*/ 0 h 74"/>
                          <a:gd name="T26" fmla="*/ 58 w 58"/>
                          <a:gd name="T27" fmla="*/ 74 h 74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58" h="74">
                            <a:moveTo>
                              <a:pt x="58" y="5"/>
                            </a:moveTo>
                            <a:lnTo>
                              <a:pt x="30" y="30"/>
                            </a:lnTo>
                            <a:lnTo>
                              <a:pt x="16" y="56"/>
                            </a:lnTo>
                            <a:lnTo>
                              <a:pt x="0" y="74"/>
                            </a:lnTo>
                            <a:lnTo>
                              <a:pt x="15" y="54"/>
                            </a:lnTo>
                            <a:lnTo>
                              <a:pt x="28" y="25"/>
                            </a:lnTo>
                            <a:lnTo>
                              <a:pt x="58" y="0"/>
                            </a:lnTo>
                            <a:lnTo>
                              <a:pt x="58" y="5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4" name="Freeform 6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605" y="2161"/>
                        <a:ext cx="276" cy="175"/>
                      </a:xfrm>
                      <a:custGeom>
                        <a:avLst/>
                        <a:gdLst>
                          <a:gd name="T0" fmla="*/ 169 w 275"/>
                          <a:gd name="T1" fmla="*/ 0 h 174"/>
                          <a:gd name="T2" fmla="*/ 179 w 275"/>
                          <a:gd name="T3" fmla="*/ 19 h 174"/>
                          <a:gd name="T4" fmla="*/ 198 w 275"/>
                          <a:gd name="T5" fmla="*/ 37 h 174"/>
                          <a:gd name="T6" fmla="*/ 222 w 275"/>
                          <a:gd name="T7" fmla="*/ 64 h 174"/>
                          <a:gd name="T8" fmla="*/ 246 w 275"/>
                          <a:gd name="T9" fmla="*/ 93 h 174"/>
                          <a:gd name="T10" fmla="*/ 265 w 275"/>
                          <a:gd name="T11" fmla="*/ 134 h 174"/>
                          <a:gd name="T12" fmla="*/ 275 w 275"/>
                          <a:gd name="T13" fmla="*/ 169 h 174"/>
                          <a:gd name="T14" fmla="*/ 257 w 275"/>
                          <a:gd name="T15" fmla="*/ 174 h 174"/>
                          <a:gd name="T16" fmla="*/ 248 w 275"/>
                          <a:gd name="T17" fmla="*/ 154 h 174"/>
                          <a:gd name="T18" fmla="*/ 236 w 275"/>
                          <a:gd name="T19" fmla="*/ 128 h 174"/>
                          <a:gd name="T20" fmla="*/ 221 w 275"/>
                          <a:gd name="T21" fmla="*/ 102 h 174"/>
                          <a:gd name="T22" fmla="*/ 198 w 275"/>
                          <a:gd name="T23" fmla="*/ 77 h 174"/>
                          <a:gd name="T24" fmla="*/ 178 w 275"/>
                          <a:gd name="T25" fmla="*/ 56 h 174"/>
                          <a:gd name="T26" fmla="*/ 152 w 275"/>
                          <a:gd name="T27" fmla="*/ 42 h 174"/>
                          <a:gd name="T28" fmla="*/ 123 w 275"/>
                          <a:gd name="T29" fmla="*/ 54 h 174"/>
                          <a:gd name="T30" fmla="*/ 96 w 275"/>
                          <a:gd name="T31" fmla="*/ 68 h 174"/>
                          <a:gd name="T32" fmla="*/ 71 w 275"/>
                          <a:gd name="T33" fmla="*/ 87 h 174"/>
                          <a:gd name="T34" fmla="*/ 50 w 275"/>
                          <a:gd name="T35" fmla="*/ 105 h 174"/>
                          <a:gd name="T36" fmla="*/ 33 w 275"/>
                          <a:gd name="T37" fmla="*/ 129 h 174"/>
                          <a:gd name="T38" fmla="*/ 18 w 275"/>
                          <a:gd name="T39" fmla="*/ 160 h 174"/>
                          <a:gd name="T40" fmla="*/ 0 w 275"/>
                          <a:gd name="T41" fmla="*/ 146 h 174"/>
                          <a:gd name="T42" fmla="*/ 8 w 275"/>
                          <a:gd name="T43" fmla="*/ 126 h 174"/>
                          <a:gd name="T44" fmla="*/ 29 w 275"/>
                          <a:gd name="T45" fmla="*/ 91 h 174"/>
                          <a:gd name="T46" fmla="*/ 48 w 275"/>
                          <a:gd name="T47" fmla="*/ 70 h 174"/>
                          <a:gd name="T48" fmla="*/ 70 w 275"/>
                          <a:gd name="T49" fmla="*/ 50 h 174"/>
                          <a:gd name="T50" fmla="*/ 120 w 275"/>
                          <a:gd name="T51" fmla="*/ 16 h 174"/>
                          <a:gd name="T52" fmla="*/ 135 w 275"/>
                          <a:gd name="T53" fmla="*/ 0 h 174"/>
                          <a:gd name="T54" fmla="*/ 169 w 275"/>
                          <a:gd name="T55" fmla="*/ 0 h 174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w 275"/>
                          <a:gd name="T85" fmla="*/ 0 h 174"/>
                          <a:gd name="T86" fmla="*/ 275 w 275"/>
                          <a:gd name="T87" fmla="*/ 174 h 174"/>
                        </a:gdLst>
                        <a:ahLst/>
                        <a:cxnLst>
                          <a:cxn ang="T56">
                            <a:pos x="T0" y="T1"/>
                          </a:cxn>
                          <a:cxn ang="T57">
                            <a:pos x="T2" y="T3"/>
                          </a:cxn>
                          <a:cxn ang="T58">
                            <a:pos x="T4" y="T5"/>
                          </a:cxn>
                          <a:cxn ang="T59">
                            <a:pos x="T6" y="T7"/>
                          </a:cxn>
                          <a:cxn ang="T60">
                            <a:pos x="T8" y="T9"/>
                          </a:cxn>
                          <a:cxn ang="T61">
                            <a:pos x="T10" y="T11"/>
                          </a:cxn>
                          <a:cxn ang="T62">
                            <a:pos x="T12" y="T13"/>
                          </a:cxn>
                          <a:cxn ang="T63">
                            <a:pos x="T14" y="T15"/>
                          </a:cxn>
                          <a:cxn ang="T64">
                            <a:pos x="T16" y="T17"/>
                          </a:cxn>
                          <a:cxn ang="T65">
                            <a:pos x="T18" y="T19"/>
                          </a:cxn>
                          <a:cxn ang="T66">
                            <a:pos x="T20" y="T21"/>
                          </a:cxn>
                          <a:cxn ang="T67">
                            <a:pos x="T22" y="T23"/>
                          </a:cxn>
                          <a:cxn ang="T68">
                            <a:pos x="T24" y="T25"/>
                          </a:cxn>
                          <a:cxn ang="T69">
                            <a:pos x="T26" y="T27"/>
                          </a:cxn>
                          <a:cxn ang="T70">
                            <a:pos x="T28" y="T29"/>
                          </a:cxn>
                          <a:cxn ang="T71">
                            <a:pos x="T30" y="T31"/>
                          </a:cxn>
                          <a:cxn ang="T72">
                            <a:pos x="T32" y="T33"/>
                          </a:cxn>
                          <a:cxn ang="T73">
                            <a:pos x="T34" y="T35"/>
                          </a:cxn>
                          <a:cxn ang="T74">
                            <a:pos x="T36" y="T37"/>
                          </a:cxn>
                          <a:cxn ang="T75">
                            <a:pos x="T38" y="T39"/>
                          </a:cxn>
                          <a:cxn ang="T76">
                            <a:pos x="T40" y="T41"/>
                          </a:cxn>
                          <a:cxn ang="T77">
                            <a:pos x="T42" y="T43"/>
                          </a:cxn>
                          <a:cxn ang="T78">
                            <a:pos x="T44" y="T45"/>
                          </a:cxn>
                          <a:cxn ang="T79">
                            <a:pos x="T46" y="T47"/>
                          </a:cxn>
                          <a:cxn ang="T80">
                            <a:pos x="T48" y="T49"/>
                          </a:cxn>
                          <a:cxn ang="T81">
                            <a:pos x="T50" y="T51"/>
                          </a:cxn>
                          <a:cxn ang="T82">
                            <a:pos x="T52" y="T53"/>
                          </a:cxn>
                          <a:cxn ang="T83">
                            <a:pos x="T54" y="T55"/>
                          </a:cxn>
                        </a:cxnLst>
                        <a:rect l="T84" t="T85" r="T86" b="T87"/>
                        <a:pathLst>
                          <a:path w="275" h="174">
                            <a:moveTo>
                              <a:pt x="169" y="0"/>
                            </a:moveTo>
                            <a:lnTo>
                              <a:pt x="179" y="19"/>
                            </a:lnTo>
                            <a:lnTo>
                              <a:pt x="198" y="37"/>
                            </a:lnTo>
                            <a:lnTo>
                              <a:pt x="222" y="64"/>
                            </a:lnTo>
                            <a:lnTo>
                              <a:pt x="246" y="93"/>
                            </a:lnTo>
                            <a:lnTo>
                              <a:pt x="265" y="134"/>
                            </a:lnTo>
                            <a:lnTo>
                              <a:pt x="275" y="169"/>
                            </a:lnTo>
                            <a:lnTo>
                              <a:pt x="257" y="174"/>
                            </a:lnTo>
                            <a:lnTo>
                              <a:pt x="248" y="154"/>
                            </a:lnTo>
                            <a:lnTo>
                              <a:pt x="236" y="128"/>
                            </a:lnTo>
                            <a:lnTo>
                              <a:pt x="221" y="102"/>
                            </a:lnTo>
                            <a:lnTo>
                              <a:pt x="198" y="77"/>
                            </a:lnTo>
                            <a:lnTo>
                              <a:pt x="178" y="56"/>
                            </a:lnTo>
                            <a:lnTo>
                              <a:pt x="152" y="42"/>
                            </a:lnTo>
                            <a:lnTo>
                              <a:pt x="123" y="54"/>
                            </a:lnTo>
                            <a:lnTo>
                              <a:pt x="96" y="68"/>
                            </a:lnTo>
                            <a:lnTo>
                              <a:pt x="71" y="87"/>
                            </a:lnTo>
                            <a:lnTo>
                              <a:pt x="50" y="105"/>
                            </a:lnTo>
                            <a:lnTo>
                              <a:pt x="33" y="129"/>
                            </a:lnTo>
                            <a:lnTo>
                              <a:pt x="18" y="160"/>
                            </a:lnTo>
                            <a:lnTo>
                              <a:pt x="0" y="146"/>
                            </a:lnTo>
                            <a:lnTo>
                              <a:pt x="8" y="126"/>
                            </a:lnTo>
                            <a:lnTo>
                              <a:pt x="29" y="91"/>
                            </a:lnTo>
                            <a:lnTo>
                              <a:pt x="48" y="70"/>
                            </a:lnTo>
                            <a:lnTo>
                              <a:pt x="70" y="50"/>
                            </a:lnTo>
                            <a:lnTo>
                              <a:pt x="120" y="16"/>
                            </a:lnTo>
                            <a:lnTo>
                              <a:pt x="135" y="0"/>
                            </a:lnTo>
                            <a:lnTo>
                              <a:pt x="169" y="0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5" name="Freeform 7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55" y="3247"/>
                        <a:ext cx="83" cy="387"/>
                      </a:xfrm>
                      <a:custGeom>
                        <a:avLst/>
                        <a:gdLst>
                          <a:gd name="T0" fmla="*/ 0 w 84"/>
                          <a:gd name="T1" fmla="*/ 12 h 387"/>
                          <a:gd name="T2" fmla="*/ 24 w 84"/>
                          <a:gd name="T3" fmla="*/ 36 h 387"/>
                          <a:gd name="T4" fmla="*/ 42 w 84"/>
                          <a:gd name="T5" fmla="*/ 67 h 387"/>
                          <a:gd name="T6" fmla="*/ 40 w 84"/>
                          <a:gd name="T7" fmla="*/ 160 h 387"/>
                          <a:gd name="T8" fmla="*/ 38 w 84"/>
                          <a:gd name="T9" fmla="*/ 352 h 387"/>
                          <a:gd name="T10" fmla="*/ 24 w 84"/>
                          <a:gd name="T11" fmla="*/ 387 h 387"/>
                          <a:gd name="T12" fmla="*/ 39 w 84"/>
                          <a:gd name="T13" fmla="*/ 356 h 387"/>
                          <a:gd name="T14" fmla="*/ 50 w 84"/>
                          <a:gd name="T15" fmla="*/ 374 h 387"/>
                          <a:gd name="T16" fmla="*/ 41 w 84"/>
                          <a:gd name="T17" fmla="*/ 354 h 387"/>
                          <a:gd name="T18" fmla="*/ 43 w 84"/>
                          <a:gd name="T19" fmla="*/ 263 h 387"/>
                          <a:gd name="T20" fmla="*/ 45 w 84"/>
                          <a:gd name="T21" fmla="*/ 176 h 387"/>
                          <a:gd name="T22" fmla="*/ 57 w 84"/>
                          <a:gd name="T23" fmla="*/ 196 h 387"/>
                          <a:gd name="T24" fmla="*/ 54 w 84"/>
                          <a:gd name="T25" fmla="*/ 205 h 387"/>
                          <a:gd name="T26" fmla="*/ 49 w 84"/>
                          <a:gd name="T27" fmla="*/ 219 h 387"/>
                          <a:gd name="T28" fmla="*/ 54 w 84"/>
                          <a:gd name="T29" fmla="*/ 212 h 387"/>
                          <a:gd name="T30" fmla="*/ 62 w 84"/>
                          <a:gd name="T31" fmla="*/ 228 h 387"/>
                          <a:gd name="T32" fmla="*/ 56 w 84"/>
                          <a:gd name="T33" fmla="*/ 210 h 387"/>
                          <a:gd name="T34" fmla="*/ 59 w 84"/>
                          <a:gd name="T35" fmla="*/ 196 h 387"/>
                          <a:gd name="T36" fmla="*/ 46 w 84"/>
                          <a:gd name="T37" fmla="*/ 170 h 387"/>
                          <a:gd name="T38" fmla="*/ 47 w 84"/>
                          <a:gd name="T39" fmla="*/ 70 h 387"/>
                          <a:gd name="T40" fmla="*/ 62 w 84"/>
                          <a:gd name="T41" fmla="*/ 98 h 387"/>
                          <a:gd name="T42" fmla="*/ 69 w 84"/>
                          <a:gd name="T43" fmla="*/ 114 h 387"/>
                          <a:gd name="T44" fmla="*/ 61 w 84"/>
                          <a:gd name="T45" fmla="*/ 138 h 387"/>
                          <a:gd name="T46" fmla="*/ 71 w 84"/>
                          <a:gd name="T47" fmla="*/ 119 h 387"/>
                          <a:gd name="T48" fmla="*/ 84 w 84"/>
                          <a:gd name="T49" fmla="*/ 125 h 387"/>
                          <a:gd name="T50" fmla="*/ 72 w 84"/>
                          <a:gd name="T51" fmla="*/ 117 h 387"/>
                          <a:gd name="T52" fmla="*/ 65 w 84"/>
                          <a:gd name="T53" fmla="*/ 98 h 387"/>
                          <a:gd name="T54" fmla="*/ 49 w 84"/>
                          <a:gd name="T55" fmla="*/ 69 h 387"/>
                          <a:gd name="T56" fmla="*/ 28 w 84"/>
                          <a:gd name="T57" fmla="*/ 31 h 387"/>
                          <a:gd name="T58" fmla="*/ 0 w 84"/>
                          <a:gd name="T59" fmla="*/ 0 h 387"/>
                          <a:gd name="T60" fmla="*/ 0 w 84"/>
                          <a:gd name="T61" fmla="*/ 12 h 387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w 84"/>
                          <a:gd name="T94" fmla="*/ 0 h 387"/>
                          <a:gd name="T95" fmla="*/ 84 w 84"/>
                          <a:gd name="T96" fmla="*/ 387 h 387"/>
                        </a:gdLst>
                        <a:ahLst/>
                        <a:cxnLst>
                          <a:cxn ang="T62">
                            <a:pos x="T0" y="T1"/>
                          </a:cxn>
                          <a:cxn ang="T63">
                            <a:pos x="T2" y="T3"/>
                          </a:cxn>
                          <a:cxn ang="T64">
                            <a:pos x="T4" y="T5"/>
                          </a:cxn>
                          <a:cxn ang="T65">
                            <a:pos x="T6" y="T7"/>
                          </a:cxn>
                          <a:cxn ang="T66">
                            <a:pos x="T8" y="T9"/>
                          </a:cxn>
                          <a:cxn ang="T67">
                            <a:pos x="T10" y="T11"/>
                          </a:cxn>
                          <a:cxn ang="T68">
                            <a:pos x="T12" y="T13"/>
                          </a:cxn>
                          <a:cxn ang="T69">
                            <a:pos x="T14" y="T15"/>
                          </a:cxn>
                          <a:cxn ang="T70">
                            <a:pos x="T16" y="T17"/>
                          </a:cxn>
                          <a:cxn ang="T71">
                            <a:pos x="T18" y="T19"/>
                          </a:cxn>
                          <a:cxn ang="T72">
                            <a:pos x="T20" y="T21"/>
                          </a:cxn>
                          <a:cxn ang="T73">
                            <a:pos x="T22" y="T23"/>
                          </a:cxn>
                          <a:cxn ang="T74">
                            <a:pos x="T24" y="T25"/>
                          </a:cxn>
                          <a:cxn ang="T75">
                            <a:pos x="T26" y="T27"/>
                          </a:cxn>
                          <a:cxn ang="T76">
                            <a:pos x="T28" y="T29"/>
                          </a:cxn>
                          <a:cxn ang="T77">
                            <a:pos x="T30" y="T31"/>
                          </a:cxn>
                          <a:cxn ang="T78">
                            <a:pos x="T32" y="T33"/>
                          </a:cxn>
                          <a:cxn ang="T79">
                            <a:pos x="T34" y="T35"/>
                          </a:cxn>
                          <a:cxn ang="T80">
                            <a:pos x="T36" y="T37"/>
                          </a:cxn>
                          <a:cxn ang="T81">
                            <a:pos x="T38" y="T39"/>
                          </a:cxn>
                          <a:cxn ang="T82">
                            <a:pos x="T40" y="T41"/>
                          </a:cxn>
                          <a:cxn ang="T83">
                            <a:pos x="T42" y="T43"/>
                          </a:cxn>
                          <a:cxn ang="T84">
                            <a:pos x="T44" y="T45"/>
                          </a:cxn>
                          <a:cxn ang="T85">
                            <a:pos x="T46" y="T47"/>
                          </a:cxn>
                          <a:cxn ang="T86">
                            <a:pos x="T48" y="T49"/>
                          </a:cxn>
                          <a:cxn ang="T87">
                            <a:pos x="T50" y="T51"/>
                          </a:cxn>
                          <a:cxn ang="T88">
                            <a:pos x="T52" y="T53"/>
                          </a:cxn>
                          <a:cxn ang="T89">
                            <a:pos x="T54" y="T55"/>
                          </a:cxn>
                          <a:cxn ang="T90">
                            <a:pos x="T56" y="T57"/>
                          </a:cxn>
                          <a:cxn ang="T91">
                            <a:pos x="T58" y="T59"/>
                          </a:cxn>
                          <a:cxn ang="T92">
                            <a:pos x="T60" y="T61"/>
                          </a:cxn>
                        </a:cxnLst>
                        <a:rect l="T93" t="T94" r="T95" b="T96"/>
                        <a:pathLst>
                          <a:path w="84" h="387">
                            <a:moveTo>
                              <a:pt x="0" y="12"/>
                            </a:moveTo>
                            <a:lnTo>
                              <a:pt x="24" y="36"/>
                            </a:lnTo>
                            <a:lnTo>
                              <a:pt x="42" y="67"/>
                            </a:lnTo>
                            <a:lnTo>
                              <a:pt x="40" y="160"/>
                            </a:lnTo>
                            <a:lnTo>
                              <a:pt x="38" y="352"/>
                            </a:lnTo>
                            <a:lnTo>
                              <a:pt x="24" y="387"/>
                            </a:lnTo>
                            <a:lnTo>
                              <a:pt x="39" y="356"/>
                            </a:lnTo>
                            <a:lnTo>
                              <a:pt x="50" y="374"/>
                            </a:lnTo>
                            <a:lnTo>
                              <a:pt x="41" y="354"/>
                            </a:lnTo>
                            <a:lnTo>
                              <a:pt x="43" y="263"/>
                            </a:lnTo>
                            <a:lnTo>
                              <a:pt x="45" y="176"/>
                            </a:lnTo>
                            <a:lnTo>
                              <a:pt x="57" y="196"/>
                            </a:lnTo>
                            <a:lnTo>
                              <a:pt x="54" y="205"/>
                            </a:lnTo>
                            <a:lnTo>
                              <a:pt x="49" y="219"/>
                            </a:lnTo>
                            <a:lnTo>
                              <a:pt x="54" y="212"/>
                            </a:lnTo>
                            <a:lnTo>
                              <a:pt x="62" y="228"/>
                            </a:lnTo>
                            <a:lnTo>
                              <a:pt x="56" y="210"/>
                            </a:lnTo>
                            <a:lnTo>
                              <a:pt x="59" y="196"/>
                            </a:lnTo>
                            <a:lnTo>
                              <a:pt x="46" y="170"/>
                            </a:lnTo>
                            <a:lnTo>
                              <a:pt x="47" y="70"/>
                            </a:lnTo>
                            <a:lnTo>
                              <a:pt x="62" y="98"/>
                            </a:lnTo>
                            <a:lnTo>
                              <a:pt x="69" y="114"/>
                            </a:lnTo>
                            <a:lnTo>
                              <a:pt x="61" y="138"/>
                            </a:lnTo>
                            <a:lnTo>
                              <a:pt x="71" y="119"/>
                            </a:lnTo>
                            <a:lnTo>
                              <a:pt x="84" y="125"/>
                            </a:lnTo>
                            <a:lnTo>
                              <a:pt x="72" y="117"/>
                            </a:lnTo>
                            <a:lnTo>
                              <a:pt x="65" y="98"/>
                            </a:lnTo>
                            <a:lnTo>
                              <a:pt x="49" y="69"/>
                            </a:lnTo>
                            <a:lnTo>
                              <a:pt x="28" y="31"/>
                            </a:lnTo>
                            <a:lnTo>
                              <a:pt x="0" y="0"/>
                            </a:lnTo>
                            <a:lnTo>
                              <a:pt x="0" y="12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6" name="Freeform 71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775" y="2225"/>
                        <a:ext cx="43" cy="194"/>
                      </a:xfrm>
                      <a:custGeom>
                        <a:avLst/>
                        <a:gdLst>
                          <a:gd name="T0" fmla="*/ 30 w 41"/>
                          <a:gd name="T1" fmla="*/ 0 h 194"/>
                          <a:gd name="T2" fmla="*/ 16 w 41"/>
                          <a:gd name="T3" fmla="*/ 39 h 194"/>
                          <a:gd name="T4" fmla="*/ 27 w 41"/>
                          <a:gd name="T5" fmla="*/ 99 h 194"/>
                          <a:gd name="T6" fmla="*/ 30 w 41"/>
                          <a:gd name="T7" fmla="*/ 151 h 194"/>
                          <a:gd name="T8" fmla="*/ 5 w 41"/>
                          <a:gd name="T9" fmla="*/ 154 h 194"/>
                          <a:gd name="T10" fmla="*/ 0 w 41"/>
                          <a:gd name="T11" fmla="*/ 177 h 194"/>
                          <a:gd name="T12" fmla="*/ 7 w 41"/>
                          <a:gd name="T13" fmla="*/ 159 h 194"/>
                          <a:gd name="T14" fmla="*/ 30 w 41"/>
                          <a:gd name="T15" fmla="*/ 154 h 194"/>
                          <a:gd name="T16" fmla="*/ 35 w 41"/>
                          <a:gd name="T17" fmla="*/ 171 h 194"/>
                          <a:gd name="T18" fmla="*/ 31 w 41"/>
                          <a:gd name="T19" fmla="*/ 194 h 194"/>
                          <a:gd name="T20" fmla="*/ 41 w 41"/>
                          <a:gd name="T21" fmla="*/ 174 h 194"/>
                          <a:gd name="T22" fmla="*/ 35 w 41"/>
                          <a:gd name="T23" fmla="*/ 152 h 194"/>
                          <a:gd name="T24" fmla="*/ 31 w 41"/>
                          <a:gd name="T25" fmla="*/ 99 h 194"/>
                          <a:gd name="T26" fmla="*/ 21 w 41"/>
                          <a:gd name="T27" fmla="*/ 40 h 194"/>
                          <a:gd name="T28" fmla="*/ 33 w 41"/>
                          <a:gd name="T29" fmla="*/ 3 h 194"/>
                          <a:gd name="T30" fmla="*/ 30 w 41"/>
                          <a:gd name="T31" fmla="*/ 0 h 194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41"/>
                          <a:gd name="T49" fmla="*/ 0 h 194"/>
                          <a:gd name="T50" fmla="*/ 41 w 41"/>
                          <a:gd name="T51" fmla="*/ 194 h 194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41" h="194">
                            <a:moveTo>
                              <a:pt x="30" y="0"/>
                            </a:moveTo>
                            <a:lnTo>
                              <a:pt x="16" y="39"/>
                            </a:lnTo>
                            <a:lnTo>
                              <a:pt x="27" y="99"/>
                            </a:lnTo>
                            <a:lnTo>
                              <a:pt x="30" y="151"/>
                            </a:lnTo>
                            <a:lnTo>
                              <a:pt x="5" y="154"/>
                            </a:lnTo>
                            <a:lnTo>
                              <a:pt x="0" y="177"/>
                            </a:lnTo>
                            <a:lnTo>
                              <a:pt x="7" y="159"/>
                            </a:lnTo>
                            <a:lnTo>
                              <a:pt x="30" y="154"/>
                            </a:lnTo>
                            <a:lnTo>
                              <a:pt x="35" y="171"/>
                            </a:lnTo>
                            <a:lnTo>
                              <a:pt x="31" y="194"/>
                            </a:lnTo>
                            <a:lnTo>
                              <a:pt x="41" y="174"/>
                            </a:lnTo>
                            <a:lnTo>
                              <a:pt x="35" y="152"/>
                            </a:lnTo>
                            <a:lnTo>
                              <a:pt x="31" y="99"/>
                            </a:lnTo>
                            <a:lnTo>
                              <a:pt x="21" y="40"/>
                            </a:lnTo>
                            <a:lnTo>
                              <a:pt x="33" y="3"/>
                            </a:lnTo>
                            <a:lnTo>
                              <a:pt x="30" y="0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7" name="Freeform 72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34" y="2952"/>
                        <a:ext cx="57" cy="17"/>
                      </a:xfrm>
                      <a:custGeom>
                        <a:avLst/>
                        <a:gdLst>
                          <a:gd name="T0" fmla="*/ 0 w 55"/>
                          <a:gd name="T1" fmla="*/ 0 h 16"/>
                          <a:gd name="T2" fmla="*/ 13 w 55"/>
                          <a:gd name="T3" fmla="*/ 7 h 16"/>
                          <a:gd name="T4" fmla="*/ 31 w 55"/>
                          <a:gd name="T5" fmla="*/ 11 h 16"/>
                          <a:gd name="T6" fmla="*/ 55 w 55"/>
                          <a:gd name="T7" fmla="*/ 14 h 16"/>
                          <a:gd name="T8" fmla="*/ 53 w 55"/>
                          <a:gd name="T9" fmla="*/ 16 h 16"/>
                          <a:gd name="T10" fmla="*/ 13 w 55"/>
                          <a:gd name="T11" fmla="*/ 9 h 16"/>
                          <a:gd name="T12" fmla="*/ 0 w 55"/>
                          <a:gd name="T13" fmla="*/ 3 h 16"/>
                          <a:gd name="T14" fmla="*/ 0 w 55"/>
                          <a:gd name="T15" fmla="*/ 0 h 16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55"/>
                          <a:gd name="T25" fmla="*/ 0 h 16"/>
                          <a:gd name="T26" fmla="*/ 55 w 55"/>
                          <a:gd name="T27" fmla="*/ 16 h 16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55" h="16">
                            <a:moveTo>
                              <a:pt x="0" y="0"/>
                            </a:moveTo>
                            <a:lnTo>
                              <a:pt x="13" y="7"/>
                            </a:lnTo>
                            <a:lnTo>
                              <a:pt x="31" y="11"/>
                            </a:lnTo>
                            <a:lnTo>
                              <a:pt x="55" y="14"/>
                            </a:lnTo>
                            <a:lnTo>
                              <a:pt x="53" y="16"/>
                            </a:lnTo>
                            <a:lnTo>
                              <a:pt x="13" y="9"/>
                            </a:lnTo>
                            <a:lnTo>
                              <a:pt x="0" y="3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8" name="Freeform 7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53" y="3008"/>
                        <a:ext cx="26" cy="19"/>
                      </a:xfrm>
                      <a:custGeom>
                        <a:avLst/>
                        <a:gdLst>
                          <a:gd name="T0" fmla="*/ 26 w 26"/>
                          <a:gd name="T1" fmla="*/ 0 h 20"/>
                          <a:gd name="T2" fmla="*/ 11 w 26"/>
                          <a:gd name="T3" fmla="*/ 4 h 20"/>
                          <a:gd name="T4" fmla="*/ 4 w 26"/>
                          <a:gd name="T5" fmla="*/ 10 h 20"/>
                          <a:gd name="T6" fmla="*/ 0 w 26"/>
                          <a:gd name="T7" fmla="*/ 16 h 20"/>
                          <a:gd name="T8" fmla="*/ 2 w 26"/>
                          <a:gd name="T9" fmla="*/ 20 h 20"/>
                          <a:gd name="T10" fmla="*/ 5 w 26"/>
                          <a:gd name="T11" fmla="*/ 13 h 20"/>
                          <a:gd name="T12" fmla="*/ 9 w 26"/>
                          <a:gd name="T13" fmla="*/ 8 h 20"/>
                          <a:gd name="T14" fmla="*/ 17 w 26"/>
                          <a:gd name="T15" fmla="*/ 4 h 20"/>
                          <a:gd name="T16" fmla="*/ 26 w 26"/>
                          <a:gd name="T17" fmla="*/ 1 h 20"/>
                          <a:gd name="T18" fmla="*/ 26 w 26"/>
                          <a:gd name="T19" fmla="*/ 0 h 20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60000 65536"/>
                          <a:gd name="T28" fmla="*/ 0 60000 65536"/>
                          <a:gd name="T29" fmla="*/ 0 60000 65536"/>
                          <a:gd name="T30" fmla="*/ 0 w 26"/>
                          <a:gd name="T31" fmla="*/ 0 h 20"/>
                          <a:gd name="T32" fmla="*/ 26 w 26"/>
                          <a:gd name="T33" fmla="*/ 20 h 20"/>
                        </a:gdLst>
                        <a:ahLst/>
                        <a:cxnLst>
                          <a:cxn ang="T20">
                            <a:pos x="T0" y="T1"/>
                          </a:cxn>
                          <a:cxn ang="T21">
                            <a:pos x="T2" y="T3"/>
                          </a:cxn>
                          <a:cxn ang="T22">
                            <a:pos x="T4" y="T5"/>
                          </a:cxn>
                          <a:cxn ang="T23">
                            <a:pos x="T6" y="T7"/>
                          </a:cxn>
                          <a:cxn ang="T24">
                            <a:pos x="T8" y="T9"/>
                          </a:cxn>
                          <a:cxn ang="T25">
                            <a:pos x="T10" y="T11"/>
                          </a:cxn>
                          <a:cxn ang="T26">
                            <a:pos x="T12" y="T13"/>
                          </a:cxn>
                          <a:cxn ang="T27">
                            <a:pos x="T14" y="T15"/>
                          </a:cxn>
                          <a:cxn ang="T28">
                            <a:pos x="T16" y="T17"/>
                          </a:cxn>
                          <a:cxn ang="T29">
                            <a:pos x="T18" y="T19"/>
                          </a:cxn>
                        </a:cxnLst>
                        <a:rect l="T30" t="T31" r="T32" b="T33"/>
                        <a:pathLst>
                          <a:path w="26" h="20">
                            <a:moveTo>
                              <a:pt x="26" y="0"/>
                            </a:moveTo>
                            <a:lnTo>
                              <a:pt x="11" y="4"/>
                            </a:lnTo>
                            <a:lnTo>
                              <a:pt x="4" y="10"/>
                            </a:lnTo>
                            <a:lnTo>
                              <a:pt x="0" y="16"/>
                            </a:lnTo>
                            <a:lnTo>
                              <a:pt x="2" y="20"/>
                            </a:lnTo>
                            <a:lnTo>
                              <a:pt x="5" y="13"/>
                            </a:lnTo>
                            <a:lnTo>
                              <a:pt x="9" y="8"/>
                            </a:lnTo>
                            <a:lnTo>
                              <a:pt x="17" y="4"/>
                            </a:lnTo>
                            <a:lnTo>
                              <a:pt x="26" y="1"/>
                            </a:lnTo>
                            <a:lnTo>
                              <a:pt x="26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89" name="Freeform 7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72" y="3020"/>
                        <a:ext cx="14" cy="14"/>
                      </a:xfrm>
                      <a:custGeom>
                        <a:avLst/>
                        <a:gdLst>
                          <a:gd name="T0" fmla="*/ 10 w 12"/>
                          <a:gd name="T1" fmla="*/ 0 h 14"/>
                          <a:gd name="T2" fmla="*/ 2 w 12"/>
                          <a:gd name="T3" fmla="*/ 4 h 14"/>
                          <a:gd name="T4" fmla="*/ 1 w 12"/>
                          <a:gd name="T5" fmla="*/ 10 h 14"/>
                          <a:gd name="T6" fmla="*/ 0 w 12"/>
                          <a:gd name="T7" fmla="*/ 14 h 14"/>
                          <a:gd name="T8" fmla="*/ 2 w 12"/>
                          <a:gd name="T9" fmla="*/ 14 h 14"/>
                          <a:gd name="T10" fmla="*/ 3 w 12"/>
                          <a:gd name="T11" fmla="*/ 11 h 14"/>
                          <a:gd name="T12" fmla="*/ 4 w 12"/>
                          <a:gd name="T13" fmla="*/ 5 h 14"/>
                          <a:gd name="T14" fmla="*/ 12 w 12"/>
                          <a:gd name="T15" fmla="*/ 1 h 14"/>
                          <a:gd name="T16" fmla="*/ 10 w 12"/>
                          <a:gd name="T17" fmla="*/ 0 h 14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w 12"/>
                          <a:gd name="T28" fmla="*/ 0 h 14"/>
                          <a:gd name="T29" fmla="*/ 12 w 12"/>
                          <a:gd name="T30" fmla="*/ 14 h 14"/>
                        </a:gdLst>
                        <a:ahLst/>
                        <a:cxnLst>
                          <a:cxn ang="T18">
                            <a:pos x="T0" y="T1"/>
                          </a:cxn>
                          <a:cxn ang="T19">
                            <a:pos x="T2" y="T3"/>
                          </a:cxn>
                          <a:cxn ang="T20">
                            <a:pos x="T4" y="T5"/>
                          </a:cxn>
                          <a:cxn ang="T21">
                            <a:pos x="T6" y="T7"/>
                          </a:cxn>
                          <a:cxn ang="T22">
                            <a:pos x="T8" y="T9"/>
                          </a:cxn>
                          <a:cxn ang="T23">
                            <a:pos x="T10" y="T11"/>
                          </a:cxn>
                          <a:cxn ang="T24">
                            <a:pos x="T12" y="T13"/>
                          </a:cxn>
                          <a:cxn ang="T25">
                            <a:pos x="T14" y="T15"/>
                          </a:cxn>
                          <a:cxn ang="T26">
                            <a:pos x="T16" y="T17"/>
                          </a:cxn>
                        </a:cxnLst>
                        <a:rect l="T27" t="T28" r="T29" b="T30"/>
                        <a:pathLst>
                          <a:path w="12" h="14">
                            <a:moveTo>
                              <a:pt x="10" y="0"/>
                            </a:moveTo>
                            <a:lnTo>
                              <a:pt x="2" y="4"/>
                            </a:lnTo>
                            <a:lnTo>
                              <a:pt x="1" y="10"/>
                            </a:lnTo>
                            <a:lnTo>
                              <a:pt x="0" y="14"/>
                            </a:lnTo>
                            <a:lnTo>
                              <a:pt x="2" y="14"/>
                            </a:lnTo>
                            <a:lnTo>
                              <a:pt x="3" y="11"/>
                            </a:lnTo>
                            <a:lnTo>
                              <a:pt x="4" y="5"/>
                            </a:lnTo>
                            <a:lnTo>
                              <a:pt x="12" y="1"/>
                            </a:lnTo>
                            <a:lnTo>
                              <a:pt x="10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0" name="Freeform 75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799" y="2947"/>
                        <a:ext cx="52" cy="116"/>
                      </a:xfrm>
                      <a:custGeom>
                        <a:avLst/>
                        <a:gdLst>
                          <a:gd name="T0" fmla="*/ 39 w 51"/>
                          <a:gd name="T1" fmla="*/ 61 h 117"/>
                          <a:gd name="T2" fmla="*/ 22 w 51"/>
                          <a:gd name="T3" fmla="*/ 58 h 117"/>
                          <a:gd name="T4" fmla="*/ 15 w 51"/>
                          <a:gd name="T5" fmla="*/ 49 h 117"/>
                          <a:gd name="T6" fmla="*/ 10 w 51"/>
                          <a:gd name="T7" fmla="*/ 22 h 117"/>
                          <a:gd name="T8" fmla="*/ 0 w 51"/>
                          <a:gd name="T9" fmla="*/ 0 h 117"/>
                          <a:gd name="T10" fmla="*/ 7 w 51"/>
                          <a:gd name="T11" fmla="*/ 26 h 117"/>
                          <a:gd name="T12" fmla="*/ 8 w 51"/>
                          <a:gd name="T13" fmla="*/ 47 h 117"/>
                          <a:gd name="T14" fmla="*/ 10 w 51"/>
                          <a:gd name="T15" fmla="*/ 93 h 117"/>
                          <a:gd name="T16" fmla="*/ 17 w 51"/>
                          <a:gd name="T17" fmla="*/ 106 h 117"/>
                          <a:gd name="T18" fmla="*/ 31 w 51"/>
                          <a:gd name="T19" fmla="*/ 113 h 117"/>
                          <a:gd name="T20" fmla="*/ 51 w 51"/>
                          <a:gd name="T21" fmla="*/ 117 h 117"/>
                          <a:gd name="T22" fmla="*/ 50 w 51"/>
                          <a:gd name="T23" fmla="*/ 108 h 117"/>
                          <a:gd name="T24" fmla="*/ 28 w 51"/>
                          <a:gd name="T25" fmla="*/ 105 h 117"/>
                          <a:gd name="T26" fmla="*/ 20 w 51"/>
                          <a:gd name="T27" fmla="*/ 101 h 117"/>
                          <a:gd name="T28" fmla="*/ 16 w 51"/>
                          <a:gd name="T29" fmla="*/ 89 h 117"/>
                          <a:gd name="T30" fmla="*/ 14 w 51"/>
                          <a:gd name="T31" fmla="*/ 58 h 117"/>
                          <a:gd name="T32" fmla="*/ 21 w 51"/>
                          <a:gd name="T33" fmla="*/ 65 h 117"/>
                          <a:gd name="T34" fmla="*/ 40 w 51"/>
                          <a:gd name="T35" fmla="*/ 70 h 117"/>
                          <a:gd name="T36" fmla="*/ 39 w 51"/>
                          <a:gd name="T37" fmla="*/ 61 h 117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60000 65536"/>
                          <a:gd name="T55" fmla="*/ 0 60000 65536"/>
                          <a:gd name="T56" fmla="*/ 0 60000 65536"/>
                          <a:gd name="T57" fmla="*/ 0 w 51"/>
                          <a:gd name="T58" fmla="*/ 0 h 117"/>
                          <a:gd name="T59" fmla="*/ 51 w 51"/>
                          <a:gd name="T60" fmla="*/ 117 h 117"/>
                        </a:gdLst>
                        <a:ahLst/>
                        <a:cxnLst>
                          <a:cxn ang="T38">
                            <a:pos x="T0" y="T1"/>
                          </a:cxn>
                          <a:cxn ang="T39">
                            <a:pos x="T2" y="T3"/>
                          </a:cxn>
                          <a:cxn ang="T40">
                            <a:pos x="T4" y="T5"/>
                          </a:cxn>
                          <a:cxn ang="T41">
                            <a:pos x="T6" y="T7"/>
                          </a:cxn>
                          <a:cxn ang="T42">
                            <a:pos x="T8" y="T9"/>
                          </a:cxn>
                          <a:cxn ang="T43">
                            <a:pos x="T10" y="T11"/>
                          </a:cxn>
                          <a:cxn ang="T44">
                            <a:pos x="T12" y="T13"/>
                          </a:cxn>
                          <a:cxn ang="T45">
                            <a:pos x="T14" y="T15"/>
                          </a:cxn>
                          <a:cxn ang="T46">
                            <a:pos x="T16" y="T17"/>
                          </a:cxn>
                          <a:cxn ang="T47">
                            <a:pos x="T18" y="T19"/>
                          </a:cxn>
                          <a:cxn ang="T48">
                            <a:pos x="T20" y="T21"/>
                          </a:cxn>
                          <a:cxn ang="T49">
                            <a:pos x="T22" y="T23"/>
                          </a:cxn>
                          <a:cxn ang="T50">
                            <a:pos x="T24" y="T25"/>
                          </a:cxn>
                          <a:cxn ang="T51">
                            <a:pos x="T26" y="T27"/>
                          </a:cxn>
                          <a:cxn ang="T52">
                            <a:pos x="T28" y="T29"/>
                          </a:cxn>
                          <a:cxn ang="T53">
                            <a:pos x="T30" y="T31"/>
                          </a:cxn>
                          <a:cxn ang="T54">
                            <a:pos x="T32" y="T33"/>
                          </a:cxn>
                          <a:cxn ang="T55">
                            <a:pos x="T34" y="T35"/>
                          </a:cxn>
                          <a:cxn ang="T56">
                            <a:pos x="T36" y="T37"/>
                          </a:cxn>
                        </a:cxnLst>
                        <a:rect l="T57" t="T58" r="T59" b="T60"/>
                        <a:pathLst>
                          <a:path w="51" h="117">
                            <a:moveTo>
                              <a:pt x="39" y="61"/>
                            </a:moveTo>
                            <a:lnTo>
                              <a:pt x="22" y="58"/>
                            </a:lnTo>
                            <a:lnTo>
                              <a:pt x="15" y="49"/>
                            </a:lnTo>
                            <a:lnTo>
                              <a:pt x="10" y="22"/>
                            </a:lnTo>
                            <a:lnTo>
                              <a:pt x="0" y="0"/>
                            </a:lnTo>
                            <a:lnTo>
                              <a:pt x="7" y="26"/>
                            </a:lnTo>
                            <a:lnTo>
                              <a:pt x="8" y="47"/>
                            </a:lnTo>
                            <a:lnTo>
                              <a:pt x="10" y="93"/>
                            </a:lnTo>
                            <a:lnTo>
                              <a:pt x="17" y="106"/>
                            </a:lnTo>
                            <a:lnTo>
                              <a:pt x="31" y="113"/>
                            </a:lnTo>
                            <a:lnTo>
                              <a:pt x="51" y="117"/>
                            </a:lnTo>
                            <a:lnTo>
                              <a:pt x="50" y="108"/>
                            </a:lnTo>
                            <a:lnTo>
                              <a:pt x="28" y="105"/>
                            </a:lnTo>
                            <a:lnTo>
                              <a:pt x="20" y="101"/>
                            </a:lnTo>
                            <a:lnTo>
                              <a:pt x="16" y="89"/>
                            </a:lnTo>
                            <a:lnTo>
                              <a:pt x="14" y="58"/>
                            </a:lnTo>
                            <a:lnTo>
                              <a:pt x="21" y="65"/>
                            </a:lnTo>
                            <a:lnTo>
                              <a:pt x="40" y="70"/>
                            </a:lnTo>
                            <a:lnTo>
                              <a:pt x="39" y="61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1" name="Freeform 76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914" y="3058"/>
                        <a:ext cx="9" cy="7"/>
                      </a:xfrm>
                      <a:custGeom>
                        <a:avLst/>
                        <a:gdLst>
                          <a:gd name="T0" fmla="*/ 1 w 8"/>
                          <a:gd name="T1" fmla="*/ 0 h 8"/>
                          <a:gd name="T2" fmla="*/ 5 w 8"/>
                          <a:gd name="T3" fmla="*/ 3 h 8"/>
                          <a:gd name="T4" fmla="*/ 8 w 8"/>
                          <a:gd name="T5" fmla="*/ 8 h 8"/>
                          <a:gd name="T6" fmla="*/ 7 w 8"/>
                          <a:gd name="T7" fmla="*/ 8 h 8"/>
                          <a:gd name="T8" fmla="*/ 4 w 8"/>
                          <a:gd name="T9" fmla="*/ 3 h 8"/>
                          <a:gd name="T10" fmla="*/ 0 w 8"/>
                          <a:gd name="T11" fmla="*/ 0 h 8"/>
                          <a:gd name="T12" fmla="*/ 1 w 8"/>
                          <a:gd name="T13" fmla="*/ 0 h 8"/>
                          <a:gd name="T14" fmla="*/ 0 60000 65536"/>
                          <a:gd name="T15" fmla="*/ 0 60000 65536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w 8"/>
                          <a:gd name="T22" fmla="*/ 0 h 8"/>
                          <a:gd name="T23" fmla="*/ 8 w 8"/>
                          <a:gd name="T24" fmla="*/ 8 h 8"/>
                        </a:gdLst>
                        <a:ahLst/>
                        <a:cxnLst>
                          <a:cxn ang="T14">
                            <a:pos x="T0" y="T1"/>
                          </a:cxn>
                          <a:cxn ang="T15">
                            <a:pos x="T2" y="T3"/>
                          </a:cxn>
                          <a:cxn ang="T16">
                            <a:pos x="T4" y="T5"/>
                          </a:cxn>
                          <a:cxn ang="T17">
                            <a:pos x="T6" y="T7"/>
                          </a:cxn>
                          <a:cxn ang="T18">
                            <a:pos x="T8" y="T9"/>
                          </a:cxn>
                          <a:cxn ang="T19">
                            <a:pos x="T10" y="T11"/>
                          </a:cxn>
                          <a:cxn ang="T20">
                            <a:pos x="T12" y="T13"/>
                          </a:cxn>
                        </a:cxnLst>
                        <a:rect l="T21" t="T22" r="T23" b="T24"/>
                        <a:pathLst>
                          <a:path w="8" h="8">
                            <a:moveTo>
                              <a:pt x="1" y="0"/>
                            </a:moveTo>
                            <a:lnTo>
                              <a:pt x="5" y="3"/>
                            </a:lnTo>
                            <a:lnTo>
                              <a:pt x="8" y="8"/>
                            </a:lnTo>
                            <a:lnTo>
                              <a:pt x="7" y="8"/>
                            </a:lnTo>
                            <a:lnTo>
                              <a:pt x="4" y="3"/>
                            </a:lnTo>
                            <a:lnTo>
                              <a:pt x="0" y="0"/>
                            </a:lnTo>
                            <a:lnTo>
                              <a:pt x="1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2" name="Freeform 77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924" y="3098"/>
                        <a:ext cx="24" cy="64"/>
                      </a:xfrm>
                      <a:custGeom>
                        <a:avLst/>
                        <a:gdLst>
                          <a:gd name="T0" fmla="*/ 9 w 24"/>
                          <a:gd name="T1" fmla="*/ 0 h 63"/>
                          <a:gd name="T2" fmla="*/ 14 w 24"/>
                          <a:gd name="T3" fmla="*/ 7 h 63"/>
                          <a:gd name="T4" fmla="*/ 17 w 24"/>
                          <a:gd name="T5" fmla="*/ 17 h 63"/>
                          <a:gd name="T6" fmla="*/ 16 w 24"/>
                          <a:gd name="T7" fmla="*/ 26 h 63"/>
                          <a:gd name="T8" fmla="*/ 22 w 24"/>
                          <a:gd name="T9" fmla="*/ 37 h 63"/>
                          <a:gd name="T10" fmla="*/ 24 w 24"/>
                          <a:gd name="T11" fmla="*/ 47 h 63"/>
                          <a:gd name="T12" fmla="*/ 23 w 24"/>
                          <a:gd name="T13" fmla="*/ 55 h 63"/>
                          <a:gd name="T14" fmla="*/ 20 w 24"/>
                          <a:gd name="T15" fmla="*/ 60 h 63"/>
                          <a:gd name="T16" fmla="*/ 10 w 24"/>
                          <a:gd name="T17" fmla="*/ 63 h 63"/>
                          <a:gd name="T18" fmla="*/ 0 w 24"/>
                          <a:gd name="T19" fmla="*/ 63 h 63"/>
                          <a:gd name="T20" fmla="*/ 1 w 24"/>
                          <a:gd name="T21" fmla="*/ 60 h 63"/>
                          <a:gd name="T22" fmla="*/ 7 w 24"/>
                          <a:gd name="T23" fmla="*/ 62 h 63"/>
                          <a:gd name="T24" fmla="*/ 16 w 24"/>
                          <a:gd name="T25" fmla="*/ 60 h 63"/>
                          <a:gd name="T26" fmla="*/ 22 w 24"/>
                          <a:gd name="T27" fmla="*/ 56 h 63"/>
                          <a:gd name="T28" fmla="*/ 22 w 24"/>
                          <a:gd name="T29" fmla="*/ 49 h 63"/>
                          <a:gd name="T30" fmla="*/ 21 w 24"/>
                          <a:gd name="T31" fmla="*/ 40 h 63"/>
                          <a:gd name="T32" fmla="*/ 15 w 24"/>
                          <a:gd name="T33" fmla="*/ 29 h 63"/>
                          <a:gd name="T34" fmla="*/ 15 w 24"/>
                          <a:gd name="T35" fmla="*/ 17 h 63"/>
                          <a:gd name="T36" fmla="*/ 14 w 24"/>
                          <a:gd name="T37" fmla="*/ 12 h 63"/>
                          <a:gd name="T38" fmla="*/ 7 w 24"/>
                          <a:gd name="T39" fmla="*/ 0 h 63"/>
                          <a:gd name="T40" fmla="*/ 9 w 24"/>
                          <a:gd name="T41" fmla="*/ 0 h 63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w 24"/>
                          <a:gd name="T64" fmla="*/ 0 h 63"/>
                          <a:gd name="T65" fmla="*/ 24 w 24"/>
                          <a:gd name="T66" fmla="*/ 63 h 63"/>
                        </a:gdLst>
                        <a:ahLst/>
                        <a:cxnLst>
                          <a:cxn ang="T42">
                            <a:pos x="T0" y="T1"/>
                          </a:cxn>
                          <a:cxn ang="T43">
                            <a:pos x="T2" y="T3"/>
                          </a:cxn>
                          <a:cxn ang="T44">
                            <a:pos x="T4" y="T5"/>
                          </a:cxn>
                          <a:cxn ang="T45">
                            <a:pos x="T6" y="T7"/>
                          </a:cxn>
                          <a:cxn ang="T46">
                            <a:pos x="T8" y="T9"/>
                          </a:cxn>
                          <a:cxn ang="T47">
                            <a:pos x="T10" y="T11"/>
                          </a:cxn>
                          <a:cxn ang="T48">
                            <a:pos x="T12" y="T13"/>
                          </a:cxn>
                          <a:cxn ang="T49">
                            <a:pos x="T14" y="T15"/>
                          </a:cxn>
                          <a:cxn ang="T50">
                            <a:pos x="T16" y="T17"/>
                          </a:cxn>
                          <a:cxn ang="T51">
                            <a:pos x="T18" y="T19"/>
                          </a:cxn>
                          <a:cxn ang="T52">
                            <a:pos x="T20" y="T21"/>
                          </a:cxn>
                          <a:cxn ang="T53">
                            <a:pos x="T22" y="T23"/>
                          </a:cxn>
                          <a:cxn ang="T54">
                            <a:pos x="T24" y="T25"/>
                          </a:cxn>
                          <a:cxn ang="T55">
                            <a:pos x="T26" y="T27"/>
                          </a:cxn>
                          <a:cxn ang="T56">
                            <a:pos x="T28" y="T29"/>
                          </a:cxn>
                          <a:cxn ang="T57">
                            <a:pos x="T30" y="T31"/>
                          </a:cxn>
                          <a:cxn ang="T58">
                            <a:pos x="T32" y="T33"/>
                          </a:cxn>
                          <a:cxn ang="T59">
                            <a:pos x="T34" y="T35"/>
                          </a:cxn>
                          <a:cxn ang="T60">
                            <a:pos x="T36" y="T37"/>
                          </a:cxn>
                          <a:cxn ang="T61">
                            <a:pos x="T38" y="T39"/>
                          </a:cxn>
                          <a:cxn ang="T62">
                            <a:pos x="T40" y="T41"/>
                          </a:cxn>
                        </a:cxnLst>
                        <a:rect l="T63" t="T64" r="T65" b="T66"/>
                        <a:pathLst>
                          <a:path w="24" h="63">
                            <a:moveTo>
                              <a:pt x="9" y="0"/>
                            </a:moveTo>
                            <a:lnTo>
                              <a:pt x="14" y="7"/>
                            </a:lnTo>
                            <a:lnTo>
                              <a:pt x="17" y="17"/>
                            </a:lnTo>
                            <a:lnTo>
                              <a:pt x="16" y="26"/>
                            </a:lnTo>
                            <a:lnTo>
                              <a:pt x="22" y="37"/>
                            </a:lnTo>
                            <a:lnTo>
                              <a:pt x="24" y="47"/>
                            </a:lnTo>
                            <a:lnTo>
                              <a:pt x="23" y="55"/>
                            </a:lnTo>
                            <a:lnTo>
                              <a:pt x="20" y="60"/>
                            </a:lnTo>
                            <a:lnTo>
                              <a:pt x="10" y="63"/>
                            </a:lnTo>
                            <a:lnTo>
                              <a:pt x="0" y="63"/>
                            </a:lnTo>
                            <a:lnTo>
                              <a:pt x="1" y="60"/>
                            </a:lnTo>
                            <a:lnTo>
                              <a:pt x="7" y="62"/>
                            </a:lnTo>
                            <a:lnTo>
                              <a:pt x="16" y="60"/>
                            </a:lnTo>
                            <a:lnTo>
                              <a:pt x="22" y="56"/>
                            </a:lnTo>
                            <a:lnTo>
                              <a:pt x="22" y="49"/>
                            </a:lnTo>
                            <a:lnTo>
                              <a:pt x="21" y="40"/>
                            </a:lnTo>
                            <a:lnTo>
                              <a:pt x="15" y="29"/>
                            </a:lnTo>
                            <a:lnTo>
                              <a:pt x="15" y="17"/>
                            </a:lnTo>
                            <a:lnTo>
                              <a:pt x="14" y="12"/>
                            </a:lnTo>
                            <a:lnTo>
                              <a:pt x="7" y="0"/>
                            </a:lnTo>
                            <a:lnTo>
                              <a:pt x="9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3" name="Freeform 78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940" y="3127"/>
                        <a:ext cx="31" cy="17"/>
                      </a:xfrm>
                      <a:custGeom>
                        <a:avLst/>
                        <a:gdLst>
                          <a:gd name="T0" fmla="*/ 0 w 30"/>
                          <a:gd name="T1" fmla="*/ 3 h 15"/>
                          <a:gd name="T2" fmla="*/ 9 w 30"/>
                          <a:gd name="T3" fmla="*/ 12 h 15"/>
                          <a:gd name="T4" fmla="*/ 20 w 30"/>
                          <a:gd name="T5" fmla="*/ 15 h 15"/>
                          <a:gd name="T6" fmla="*/ 30 w 30"/>
                          <a:gd name="T7" fmla="*/ 15 h 15"/>
                          <a:gd name="T8" fmla="*/ 30 w 30"/>
                          <a:gd name="T9" fmla="*/ 14 h 15"/>
                          <a:gd name="T10" fmla="*/ 20 w 30"/>
                          <a:gd name="T11" fmla="*/ 14 h 15"/>
                          <a:gd name="T12" fmla="*/ 12 w 30"/>
                          <a:gd name="T13" fmla="*/ 12 h 15"/>
                          <a:gd name="T14" fmla="*/ 21 w 30"/>
                          <a:gd name="T15" fmla="*/ 11 h 15"/>
                          <a:gd name="T16" fmla="*/ 28 w 30"/>
                          <a:gd name="T17" fmla="*/ 6 h 15"/>
                          <a:gd name="T18" fmla="*/ 27 w 30"/>
                          <a:gd name="T19" fmla="*/ 5 h 15"/>
                          <a:gd name="T20" fmla="*/ 20 w 30"/>
                          <a:gd name="T21" fmla="*/ 9 h 15"/>
                          <a:gd name="T22" fmla="*/ 11 w 30"/>
                          <a:gd name="T23" fmla="*/ 9 h 15"/>
                          <a:gd name="T24" fmla="*/ 0 w 30"/>
                          <a:gd name="T25" fmla="*/ 0 h 15"/>
                          <a:gd name="T26" fmla="*/ 0 w 30"/>
                          <a:gd name="T27" fmla="*/ 3 h 15"/>
                          <a:gd name="T28" fmla="*/ 0 60000 65536"/>
                          <a:gd name="T29" fmla="*/ 0 60000 65536"/>
                          <a:gd name="T30" fmla="*/ 0 60000 65536"/>
                          <a:gd name="T31" fmla="*/ 0 60000 65536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w 30"/>
                          <a:gd name="T43" fmla="*/ 0 h 15"/>
                          <a:gd name="T44" fmla="*/ 30 w 30"/>
                          <a:gd name="T45" fmla="*/ 15 h 15"/>
                        </a:gdLst>
                        <a:ahLst/>
                        <a:cxnLst>
                          <a:cxn ang="T28">
                            <a:pos x="T0" y="T1"/>
                          </a:cxn>
                          <a:cxn ang="T29">
                            <a:pos x="T2" y="T3"/>
                          </a:cxn>
                          <a:cxn ang="T30">
                            <a:pos x="T4" y="T5"/>
                          </a:cxn>
                          <a:cxn ang="T31">
                            <a:pos x="T6" y="T7"/>
                          </a:cxn>
                          <a:cxn ang="T32">
                            <a:pos x="T8" y="T9"/>
                          </a:cxn>
                          <a:cxn ang="T33">
                            <a:pos x="T10" y="T11"/>
                          </a:cxn>
                          <a:cxn ang="T34">
                            <a:pos x="T12" y="T13"/>
                          </a:cxn>
                          <a:cxn ang="T35">
                            <a:pos x="T14" y="T15"/>
                          </a:cxn>
                          <a:cxn ang="T36">
                            <a:pos x="T16" y="T17"/>
                          </a:cxn>
                          <a:cxn ang="T37">
                            <a:pos x="T18" y="T19"/>
                          </a:cxn>
                          <a:cxn ang="T38">
                            <a:pos x="T20" y="T21"/>
                          </a:cxn>
                          <a:cxn ang="T39">
                            <a:pos x="T22" y="T23"/>
                          </a:cxn>
                          <a:cxn ang="T40">
                            <a:pos x="T24" y="T25"/>
                          </a:cxn>
                          <a:cxn ang="T41">
                            <a:pos x="T26" y="T27"/>
                          </a:cxn>
                        </a:cxnLst>
                        <a:rect l="T42" t="T43" r="T44" b="T45"/>
                        <a:pathLst>
                          <a:path w="30" h="15">
                            <a:moveTo>
                              <a:pt x="0" y="3"/>
                            </a:moveTo>
                            <a:lnTo>
                              <a:pt x="9" y="12"/>
                            </a:lnTo>
                            <a:lnTo>
                              <a:pt x="20" y="15"/>
                            </a:lnTo>
                            <a:lnTo>
                              <a:pt x="30" y="15"/>
                            </a:lnTo>
                            <a:lnTo>
                              <a:pt x="30" y="14"/>
                            </a:lnTo>
                            <a:lnTo>
                              <a:pt x="20" y="14"/>
                            </a:lnTo>
                            <a:lnTo>
                              <a:pt x="12" y="12"/>
                            </a:lnTo>
                            <a:lnTo>
                              <a:pt x="21" y="11"/>
                            </a:lnTo>
                            <a:lnTo>
                              <a:pt x="28" y="6"/>
                            </a:lnTo>
                            <a:lnTo>
                              <a:pt x="27" y="5"/>
                            </a:lnTo>
                            <a:lnTo>
                              <a:pt x="20" y="9"/>
                            </a:lnTo>
                            <a:lnTo>
                              <a:pt x="11" y="9"/>
                            </a:lnTo>
                            <a:lnTo>
                              <a:pt x="0" y="0"/>
                            </a:lnTo>
                            <a:lnTo>
                              <a:pt x="0" y="3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4" name="Freeform 7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81" y="3096"/>
                        <a:ext cx="33" cy="14"/>
                      </a:xfrm>
                      <a:custGeom>
                        <a:avLst/>
                        <a:gdLst>
                          <a:gd name="T0" fmla="*/ 33 w 33"/>
                          <a:gd name="T1" fmla="*/ 0 h 15"/>
                          <a:gd name="T2" fmla="*/ 30 w 33"/>
                          <a:gd name="T3" fmla="*/ 6 h 15"/>
                          <a:gd name="T4" fmla="*/ 23 w 33"/>
                          <a:gd name="T5" fmla="*/ 9 h 15"/>
                          <a:gd name="T6" fmla="*/ 9 w 33"/>
                          <a:gd name="T7" fmla="*/ 14 h 15"/>
                          <a:gd name="T8" fmla="*/ 1 w 33"/>
                          <a:gd name="T9" fmla="*/ 15 h 15"/>
                          <a:gd name="T10" fmla="*/ 0 w 33"/>
                          <a:gd name="T11" fmla="*/ 14 h 15"/>
                          <a:gd name="T12" fmla="*/ 9 w 33"/>
                          <a:gd name="T13" fmla="*/ 12 h 15"/>
                          <a:gd name="T14" fmla="*/ 24 w 33"/>
                          <a:gd name="T15" fmla="*/ 7 h 15"/>
                          <a:gd name="T16" fmla="*/ 33 w 33"/>
                          <a:gd name="T17" fmla="*/ 0 h 15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60000 65536"/>
                          <a:gd name="T25" fmla="*/ 0 60000 65536"/>
                          <a:gd name="T26" fmla="*/ 0 60000 65536"/>
                          <a:gd name="T27" fmla="*/ 0 w 33"/>
                          <a:gd name="T28" fmla="*/ 0 h 15"/>
                          <a:gd name="T29" fmla="*/ 33 w 33"/>
                          <a:gd name="T30" fmla="*/ 15 h 15"/>
                        </a:gdLst>
                        <a:ahLst/>
                        <a:cxnLst>
                          <a:cxn ang="T18">
                            <a:pos x="T0" y="T1"/>
                          </a:cxn>
                          <a:cxn ang="T19">
                            <a:pos x="T2" y="T3"/>
                          </a:cxn>
                          <a:cxn ang="T20">
                            <a:pos x="T4" y="T5"/>
                          </a:cxn>
                          <a:cxn ang="T21">
                            <a:pos x="T6" y="T7"/>
                          </a:cxn>
                          <a:cxn ang="T22">
                            <a:pos x="T8" y="T9"/>
                          </a:cxn>
                          <a:cxn ang="T23">
                            <a:pos x="T10" y="T11"/>
                          </a:cxn>
                          <a:cxn ang="T24">
                            <a:pos x="T12" y="T13"/>
                          </a:cxn>
                          <a:cxn ang="T25">
                            <a:pos x="T14" y="T15"/>
                          </a:cxn>
                          <a:cxn ang="T26">
                            <a:pos x="T16" y="T17"/>
                          </a:cxn>
                        </a:cxnLst>
                        <a:rect l="T27" t="T28" r="T29" b="T30"/>
                        <a:pathLst>
                          <a:path w="33" h="15">
                            <a:moveTo>
                              <a:pt x="33" y="0"/>
                            </a:moveTo>
                            <a:lnTo>
                              <a:pt x="30" y="6"/>
                            </a:lnTo>
                            <a:lnTo>
                              <a:pt x="23" y="9"/>
                            </a:lnTo>
                            <a:lnTo>
                              <a:pt x="9" y="14"/>
                            </a:lnTo>
                            <a:lnTo>
                              <a:pt x="1" y="15"/>
                            </a:lnTo>
                            <a:lnTo>
                              <a:pt x="0" y="14"/>
                            </a:lnTo>
                            <a:lnTo>
                              <a:pt x="9" y="12"/>
                            </a:lnTo>
                            <a:lnTo>
                              <a:pt x="24" y="7"/>
                            </a:lnTo>
                            <a:lnTo>
                              <a:pt x="33" y="0"/>
                            </a:lnTo>
                            <a:close/>
                          </a:path>
                        </a:pathLst>
                      </a:custGeom>
                      <a:solidFill>
                        <a:srgbClr val="FF6666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5" name="Freeform 8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48" y="2151"/>
                        <a:ext cx="71" cy="118"/>
                      </a:xfrm>
                      <a:custGeom>
                        <a:avLst/>
                        <a:gdLst>
                          <a:gd name="T0" fmla="*/ 0 w 70"/>
                          <a:gd name="T1" fmla="*/ 113 h 119"/>
                          <a:gd name="T2" fmla="*/ 23 w 70"/>
                          <a:gd name="T3" fmla="*/ 96 h 119"/>
                          <a:gd name="T4" fmla="*/ 37 w 70"/>
                          <a:gd name="T5" fmla="*/ 70 h 119"/>
                          <a:gd name="T6" fmla="*/ 46 w 70"/>
                          <a:gd name="T7" fmla="*/ 37 h 119"/>
                          <a:gd name="T8" fmla="*/ 44 w 70"/>
                          <a:gd name="T9" fmla="*/ 21 h 119"/>
                          <a:gd name="T10" fmla="*/ 58 w 70"/>
                          <a:gd name="T11" fmla="*/ 0 h 119"/>
                          <a:gd name="T12" fmla="*/ 46 w 70"/>
                          <a:gd name="T13" fmla="*/ 22 h 119"/>
                          <a:gd name="T14" fmla="*/ 49 w 70"/>
                          <a:gd name="T15" fmla="*/ 37 h 119"/>
                          <a:gd name="T16" fmla="*/ 61 w 70"/>
                          <a:gd name="T17" fmla="*/ 39 h 119"/>
                          <a:gd name="T18" fmla="*/ 70 w 70"/>
                          <a:gd name="T19" fmla="*/ 22 h 119"/>
                          <a:gd name="T20" fmla="*/ 64 w 70"/>
                          <a:gd name="T21" fmla="*/ 45 h 119"/>
                          <a:gd name="T22" fmla="*/ 48 w 70"/>
                          <a:gd name="T23" fmla="*/ 41 h 119"/>
                          <a:gd name="T24" fmla="*/ 42 w 70"/>
                          <a:gd name="T25" fmla="*/ 75 h 119"/>
                          <a:gd name="T26" fmla="*/ 27 w 70"/>
                          <a:gd name="T27" fmla="*/ 100 h 119"/>
                          <a:gd name="T28" fmla="*/ 5 w 70"/>
                          <a:gd name="T29" fmla="*/ 119 h 119"/>
                          <a:gd name="T30" fmla="*/ 0 w 70"/>
                          <a:gd name="T31" fmla="*/ 113 h 119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70"/>
                          <a:gd name="T49" fmla="*/ 0 h 119"/>
                          <a:gd name="T50" fmla="*/ 70 w 70"/>
                          <a:gd name="T51" fmla="*/ 119 h 119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70" h="119">
                            <a:moveTo>
                              <a:pt x="0" y="113"/>
                            </a:moveTo>
                            <a:lnTo>
                              <a:pt x="23" y="96"/>
                            </a:lnTo>
                            <a:lnTo>
                              <a:pt x="37" y="70"/>
                            </a:lnTo>
                            <a:lnTo>
                              <a:pt x="46" y="37"/>
                            </a:lnTo>
                            <a:lnTo>
                              <a:pt x="44" y="21"/>
                            </a:lnTo>
                            <a:lnTo>
                              <a:pt x="58" y="0"/>
                            </a:lnTo>
                            <a:lnTo>
                              <a:pt x="46" y="22"/>
                            </a:lnTo>
                            <a:lnTo>
                              <a:pt x="49" y="37"/>
                            </a:lnTo>
                            <a:lnTo>
                              <a:pt x="61" y="39"/>
                            </a:lnTo>
                            <a:lnTo>
                              <a:pt x="70" y="22"/>
                            </a:lnTo>
                            <a:lnTo>
                              <a:pt x="64" y="45"/>
                            </a:lnTo>
                            <a:lnTo>
                              <a:pt x="48" y="41"/>
                            </a:lnTo>
                            <a:lnTo>
                              <a:pt x="42" y="75"/>
                            </a:lnTo>
                            <a:lnTo>
                              <a:pt x="27" y="100"/>
                            </a:lnTo>
                            <a:lnTo>
                              <a:pt x="5" y="119"/>
                            </a:lnTo>
                            <a:lnTo>
                              <a:pt x="0" y="113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  <p:sp>
                    <p:nvSpPr>
                      <p:cNvPr id="196" name="Freeform 81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41" y="3589"/>
                        <a:ext cx="59" cy="73"/>
                      </a:xfrm>
                      <a:custGeom>
                        <a:avLst/>
                        <a:gdLst>
                          <a:gd name="T0" fmla="*/ 0 w 59"/>
                          <a:gd name="T1" fmla="*/ 5 h 74"/>
                          <a:gd name="T2" fmla="*/ 29 w 59"/>
                          <a:gd name="T3" fmla="*/ 30 h 74"/>
                          <a:gd name="T4" fmla="*/ 41 w 59"/>
                          <a:gd name="T5" fmla="*/ 56 h 74"/>
                          <a:gd name="T6" fmla="*/ 59 w 59"/>
                          <a:gd name="T7" fmla="*/ 74 h 74"/>
                          <a:gd name="T8" fmla="*/ 42 w 59"/>
                          <a:gd name="T9" fmla="*/ 54 h 74"/>
                          <a:gd name="T10" fmla="*/ 30 w 59"/>
                          <a:gd name="T11" fmla="*/ 25 h 74"/>
                          <a:gd name="T12" fmla="*/ 0 w 59"/>
                          <a:gd name="T13" fmla="*/ 0 h 74"/>
                          <a:gd name="T14" fmla="*/ 0 w 59"/>
                          <a:gd name="T15" fmla="*/ 5 h 74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59"/>
                          <a:gd name="T25" fmla="*/ 0 h 74"/>
                          <a:gd name="T26" fmla="*/ 59 w 59"/>
                          <a:gd name="T27" fmla="*/ 74 h 74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59" h="74">
                            <a:moveTo>
                              <a:pt x="0" y="5"/>
                            </a:moveTo>
                            <a:lnTo>
                              <a:pt x="29" y="30"/>
                            </a:lnTo>
                            <a:lnTo>
                              <a:pt x="41" y="56"/>
                            </a:lnTo>
                            <a:lnTo>
                              <a:pt x="59" y="74"/>
                            </a:lnTo>
                            <a:lnTo>
                              <a:pt x="42" y="54"/>
                            </a:lnTo>
                            <a:lnTo>
                              <a:pt x="30" y="25"/>
                            </a:lnTo>
                            <a:lnTo>
                              <a:pt x="0" y="0"/>
                            </a:lnTo>
                            <a:lnTo>
                              <a:pt x="0" y="5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</p:grpSp>
                <p:grpSp>
                  <p:nvGrpSpPr>
                    <p:cNvPr id="163" name="Group 8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186" y="1247"/>
                      <a:ext cx="767" cy="2526"/>
                      <a:chOff x="2186" y="1247"/>
                      <a:chExt cx="767" cy="2526"/>
                    </a:xfrm>
                  </p:grpSpPr>
                  <p:grpSp>
                    <p:nvGrpSpPr>
                      <p:cNvPr id="164" name="Group 83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186" y="1247"/>
                        <a:ext cx="497" cy="2526"/>
                        <a:chOff x="2186" y="1247"/>
                        <a:chExt cx="497" cy="2526"/>
                      </a:xfrm>
                    </p:grpSpPr>
                    <p:sp>
                      <p:nvSpPr>
                        <p:cNvPr id="166" name="Freeform 84"/>
                        <p:cNvSpPr>
                          <a:spLocks/>
                        </p:cNvSpPr>
                        <p:nvPr/>
                      </p:nvSpPr>
                      <p:spPr bwMode="auto">
                        <a:xfrm>
                          <a:off x="2532" y="2307"/>
                          <a:ext cx="151" cy="1466"/>
                        </a:xfrm>
                        <a:custGeom>
                          <a:avLst/>
                          <a:gdLst>
                            <a:gd name="T0" fmla="*/ 59 w 151"/>
                            <a:gd name="T1" fmla="*/ 63 h 1465"/>
                            <a:gd name="T2" fmla="*/ 42 w 151"/>
                            <a:gd name="T3" fmla="*/ 361 h 1465"/>
                            <a:gd name="T4" fmla="*/ 25 w 151"/>
                            <a:gd name="T5" fmla="*/ 372 h 1465"/>
                            <a:gd name="T6" fmla="*/ 32 w 151"/>
                            <a:gd name="T7" fmla="*/ 397 h 1465"/>
                            <a:gd name="T8" fmla="*/ 43 w 151"/>
                            <a:gd name="T9" fmla="*/ 365 h 1465"/>
                            <a:gd name="T10" fmla="*/ 69 w 151"/>
                            <a:gd name="T11" fmla="*/ 608 h 1465"/>
                            <a:gd name="T12" fmla="*/ 76 w 151"/>
                            <a:gd name="T13" fmla="*/ 616 h 1465"/>
                            <a:gd name="T14" fmla="*/ 79 w 151"/>
                            <a:gd name="T15" fmla="*/ 636 h 1465"/>
                            <a:gd name="T16" fmla="*/ 82 w 151"/>
                            <a:gd name="T17" fmla="*/ 652 h 1465"/>
                            <a:gd name="T18" fmla="*/ 89 w 151"/>
                            <a:gd name="T19" fmla="*/ 608 h 1465"/>
                            <a:gd name="T20" fmla="*/ 97 w 151"/>
                            <a:gd name="T21" fmla="*/ 660 h 1465"/>
                            <a:gd name="T22" fmla="*/ 69 w 151"/>
                            <a:gd name="T23" fmla="*/ 181 h 1465"/>
                            <a:gd name="T24" fmla="*/ 126 w 151"/>
                            <a:gd name="T25" fmla="*/ 239 h 1465"/>
                            <a:gd name="T26" fmla="*/ 85 w 151"/>
                            <a:gd name="T27" fmla="*/ 770 h 1465"/>
                            <a:gd name="T28" fmla="*/ 16 w 151"/>
                            <a:gd name="T29" fmla="*/ 887 h 1465"/>
                            <a:gd name="T30" fmla="*/ 63 w 151"/>
                            <a:gd name="T31" fmla="*/ 1087 h 1465"/>
                            <a:gd name="T32" fmla="*/ 95 w 151"/>
                            <a:gd name="T33" fmla="*/ 1333 h 1465"/>
                            <a:gd name="T34" fmla="*/ 36 w 151"/>
                            <a:gd name="T35" fmla="*/ 1390 h 1465"/>
                            <a:gd name="T36" fmla="*/ 49 w 151"/>
                            <a:gd name="T37" fmla="*/ 1390 h 1465"/>
                            <a:gd name="T38" fmla="*/ 8 w 151"/>
                            <a:gd name="T39" fmla="*/ 1426 h 1465"/>
                            <a:gd name="T40" fmla="*/ 12 w 151"/>
                            <a:gd name="T41" fmla="*/ 1446 h 1465"/>
                            <a:gd name="T42" fmla="*/ 33 w 151"/>
                            <a:gd name="T43" fmla="*/ 1430 h 1465"/>
                            <a:gd name="T44" fmla="*/ 32 w 151"/>
                            <a:gd name="T45" fmla="*/ 1447 h 1465"/>
                            <a:gd name="T46" fmla="*/ 30 w 151"/>
                            <a:gd name="T47" fmla="*/ 1438 h 1465"/>
                            <a:gd name="T48" fmla="*/ 58 w 151"/>
                            <a:gd name="T49" fmla="*/ 1446 h 1465"/>
                            <a:gd name="T50" fmla="*/ 66 w 151"/>
                            <a:gd name="T51" fmla="*/ 1459 h 1465"/>
                            <a:gd name="T52" fmla="*/ 85 w 151"/>
                            <a:gd name="T53" fmla="*/ 1435 h 1465"/>
                            <a:gd name="T54" fmla="*/ 96 w 151"/>
                            <a:gd name="T55" fmla="*/ 1447 h 1465"/>
                            <a:gd name="T56" fmla="*/ 106 w 151"/>
                            <a:gd name="T57" fmla="*/ 1461 h 1465"/>
                            <a:gd name="T58" fmla="*/ 118 w 151"/>
                            <a:gd name="T59" fmla="*/ 1435 h 1465"/>
                            <a:gd name="T60" fmla="*/ 60 w 151"/>
                            <a:gd name="T61" fmla="*/ 1434 h 1465"/>
                            <a:gd name="T62" fmla="*/ 47 w 151"/>
                            <a:gd name="T63" fmla="*/ 1412 h 1465"/>
                            <a:gd name="T64" fmla="*/ 98 w 151"/>
                            <a:gd name="T65" fmla="*/ 1336 h 1465"/>
                            <a:gd name="T66" fmla="*/ 80 w 151"/>
                            <a:gd name="T67" fmla="*/ 1424 h 1465"/>
                            <a:gd name="T68" fmla="*/ 87 w 151"/>
                            <a:gd name="T69" fmla="*/ 1408 h 1465"/>
                            <a:gd name="T70" fmla="*/ 136 w 151"/>
                            <a:gd name="T71" fmla="*/ 1440 h 1465"/>
                            <a:gd name="T72" fmla="*/ 135 w 151"/>
                            <a:gd name="T73" fmla="*/ 1447 h 1465"/>
                            <a:gd name="T74" fmla="*/ 151 w 151"/>
                            <a:gd name="T75" fmla="*/ 1459 h 1465"/>
                            <a:gd name="T76" fmla="*/ 137 w 151"/>
                            <a:gd name="T77" fmla="*/ 1427 h 1465"/>
                            <a:gd name="T78" fmla="*/ 74 w 151"/>
                            <a:gd name="T79" fmla="*/ 1143 h 1465"/>
                            <a:gd name="T80" fmla="*/ 21 w 151"/>
                            <a:gd name="T81" fmla="*/ 939 h 1465"/>
                            <a:gd name="T82" fmla="*/ 86 w 151"/>
                            <a:gd name="T83" fmla="*/ 818 h 1465"/>
                            <a:gd name="T84" fmla="*/ 108 w 151"/>
                            <a:gd name="T85" fmla="*/ 1272 h 1465"/>
                            <a:gd name="T86" fmla="*/ 119 w 151"/>
                            <a:gd name="T87" fmla="*/ 1325 h 1465"/>
                            <a:gd name="T88" fmla="*/ 119 w 151"/>
                            <a:gd name="T89" fmla="*/ 1154 h 1465"/>
                            <a:gd name="T90" fmla="*/ 129 w 151"/>
                            <a:gd name="T91" fmla="*/ 1159 h 1465"/>
                            <a:gd name="T92" fmla="*/ 108 w 151"/>
                            <a:gd name="T93" fmla="*/ 1021 h 1465"/>
                            <a:gd name="T94" fmla="*/ 117 w 151"/>
                            <a:gd name="T95" fmla="*/ 1068 h 1465"/>
                            <a:gd name="T96" fmla="*/ 129 w 151"/>
                            <a:gd name="T97" fmla="*/ 1047 h 1465"/>
                            <a:gd name="T98" fmla="*/ 106 w 151"/>
                            <a:gd name="T99" fmla="*/ 915 h 1465"/>
                            <a:gd name="T100" fmla="*/ 129 w 151"/>
                            <a:gd name="T101" fmla="*/ 969 h 1465"/>
                            <a:gd name="T102" fmla="*/ 130 w 151"/>
                            <a:gd name="T103" fmla="*/ 940 h 1465"/>
                            <a:gd name="T104" fmla="*/ 103 w 151"/>
                            <a:gd name="T105" fmla="*/ 776 h 1465"/>
                            <a:gd name="T106" fmla="*/ 144 w 151"/>
                            <a:gd name="T107" fmla="*/ 236 h 1465"/>
                            <a:gd name="T108" fmla="*/ 86 w 151"/>
                            <a:gd name="T109" fmla="*/ 44 h 1465"/>
                            <a:gd name="T110" fmla="*/ 0 60000 65536"/>
                            <a:gd name="T111" fmla="*/ 0 60000 65536"/>
                            <a:gd name="T112" fmla="*/ 0 60000 65536"/>
                            <a:gd name="T113" fmla="*/ 0 60000 65536"/>
                            <a:gd name="T114" fmla="*/ 0 60000 65536"/>
                            <a:gd name="T115" fmla="*/ 0 60000 65536"/>
                            <a:gd name="T116" fmla="*/ 0 60000 65536"/>
                            <a:gd name="T117" fmla="*/ 0 60000 65536"/>
                            <a:gd name="T118" fmla="*/ 0 60000 65536"/>
                            <a:gd name="T119" fmla="*/ 0 60000 65536"/>
                            <a:gd name="T120" fmla="*/ 0 60000 65536"/>
                            <a:gd name="T121" fmla="*/ 0 60000 65536"/>
                            <a:gd name="T122" fmla="*/ 0 60000 65536"/>
                            <a:gd name="T123" fmla="*/ 0 60000 65536"/>
                            <a:gd name="T124" fmla="*/ 0 60000 65536"/>
                            <a:gd name="T125" fmla="*/ 0 60000 65536"/>
                            <a:gd name="T126" fmla="*/ 0 60000 65536"/>
                            <a:gd name="T127" fmla="*/ 0 60000 65536"/>
                            <a:gd name="T128" fmla="*/ 0 60000 65536"/>
                            <a:gd name="T129" fmla="*/ 0 60000 65536"/>
                            <a:gd name="T130" fmla="*/ 0 60000 65536"/>
                            <a:gd name="T131" fmla="*/ 0 60000 65536"/>
                            <a:gd name="T132" fmla="*/ 0 60000 65536"/>
                            <a:gd name="T133" fmla="*/ 0 60000 65536"/>
                            <a:gd name="T134" fmla="*/ 0 60000 65536"/>
                            <a:gd name="T135" fmla="*/ 0 60000 65536"/>
                            <a:gd name="T136" fmla="*/ 0 60000 65536"/>
                            <a:gd name="T137" fmla="*/ 0 60000 65536"/>
                            <a:gd name="T138" fmla="*/ 0 60000 65536"/>
                            <a:gd name="T139" fmla="*/ 0 60000 65536"/>
                            <a:gd name="T140" fmla="*/ 0 60000 65536"/>
                            <a:gd name="T141" fmla="*/ 0 60000 65536"/>
                            <a:gd name="T142" fmla="*/ 0 60000 65536"/>
                            <a:gd name="T143" fmla="*/ 0 60000 65536"/>
                            <a:gd name="T144" fmla="*/ 0 60000 65536"/>
                            <a:gd name="T145" fmla="*/ 0 60000 65536"/>
                            <a:gd name="T146" fmla="*/ 0 60000 65536"/>
                            <a:gd name="T147" fmla="*/ 0 60000 65536"/>
                            <a:gd name="T148" fmla="*/ 0 60000 65536"/>
                            <a:gd name="T149" fmla="*/ 0 60000 65536"/>
                            <a:gd name="T150" fmla="*/ 0 60000 65536"/>
                            <a:gd name="T151" fmla="*/ 0 60000 65536"/>
                            <a:gd name="T152" fmla="*/ 0 60000 65536"/>
                            <a:gd name="T153" fmla="*/ 0 60000 65536"/>
                            <a:gd name="T154" fmla="*/ 0 60000 65536"/>
                            <a:gd name="T155" fmla="*/ 0 60000 65536"/>
                            <a:gd name="T156" fmla="*/ 0 60000 65536"/>
                            <a:gd name="T157" fmla="*/ 0 60000 65536"/>
                            <a:gd name="T158" fmla="*/ 0 60000 65536"/>
                            <a:gd name="T159" fmla="*/ 0 60000 65536"/>
                            <a:gd name="T160" fmla="*/ 0 60000 65536"/>
                            <a:gd name="T161" fmla="*/ 0 60000 65536"/>
                            <a:gd name="T162" fmla="*/ 0 60000 65536"/>
                            <a:gd name="T163" fmla="*/ 0 60000 65536"/>
                            <a:gd name="T164" fmla="*/ 0 60000 65536"/>
                            <a:gd name="T165" fmla="*/ 0 w 151"/>
                            <a:gd name="T166" fmla="*/ 0 h 1465"/>
                            <a:gd name="T167" fmla="*/ 151 w 151"/>
                            <a:gd name="T168" fmla="*/ 1465 h 1465"/>
                          </a:gdLst>
                          <a:ahLst/>
                          <a:cxnLst>
                            <a:cxn ang="T110">
                              <a:pos x="T0" y="T1"/>
                            </a:cxn>
                            <a:cxn ang="T111">
                              <a:pos x="T2" y="T3"/>
                            </a:cxn>
                            <a:cxn ang="T112">
                              <a:pos x="T4" y="T5"/>
                            </a:cxn>
                            <a:cxn ang="T113">
                              <a:pos x="T6" y="T7"/>
                            </a:cxn>
                            <a:cxn ang="T114">
                              <a:pos x="T8" y="T9"/>
                            </a:cxn>
                            <a:cxn ang="T115">
                              <a:pos x="T10" y="T11"/>
                            </a:cxn>
                            <a:cxn ang="T116">
                              <a:pos x="T12" y="T13"/>
                            </a:cxn>
                            <a:cxn ang="T117">
                              <a:pos x="T14" y="T15"/>
                            </a:cxn>
                            <a:cxn ang="T118">
                              <a:pos x="T16" y="T17"/>
                            </a:cxn>
                            <a:cxn ang="T119">
                              <a:pos x="T18" y="T19"/>
                            </a:cxn>
                            <a:cxn ang="T120">
                              <a:pos x="T20" y="T21"/>
                            </a:cxn>
                            <a:cxn ang="T121">
                              <a:pos x="T22" y="T23"/>
                            </a:cxn>
                            <a:cxn ang="T122">
                              <a:pos x="T24" y="T25"/>
                            </a:cxn>
                            <a:cxn ang="T123">
                              <a:pos x="T26" y="T27"/>
                            </a:cxn>
                            <a:cxn ang="T124">
                              <a:pos x="T28" y="T29"/>
                            </a:cxn>
                            <a:cxn ang="T125">
                              <a:pos x="T30" y="T31"/>
                            </a:cxn>
                            <a:cxn ang="T126">
                              <a:pos x="T32" y="T33"/>
                            </a:cxn>
                            <a:cxn ang="T127">
                              <a:pos x="T34" y="T35"/>
                            </a:cxn>
                            <a:cxn ang="T128">
                              <a:pos x="T36" y="T37"/>
                            </a:cxn>
                            <a:cxn ang="T129">
                              <a:pos x="T38" y="T39"/>
                            </a:cxn>
                            <a:cxn ang="T130">
                              <a:pos x="T40" y="T41"/>
                            </a:cxn>
                            <a:cxn ang="T131">
                              <a:pos x="T42" y="T43"/>
                            </a:cxn>
                            <a:cxn ang="T132">
                              <a:pos x="T44" y="T45"/>
                            </a:cxn>
                            <a:cxn ang="T133">
                              <a:pos x="T46" y="T47"/>
                            </a:cxn>
                            <a:cxn ang="T134">
                              <a:pos x="T48" y="T49"/>
                            </a:cxn>
                            <a:cxn ang="T135">
                              <a:pos x="T50" y="T51"/>
                            </a:cxn>
                            <a:cxn ang="T136">
                              <a:pos x="T52" y="T53"/>
                            </a:cxn>
                            <a:cxn ang="T137">
                              <a:pos x="T54" y="T55"/>
                            </a:cxn>
                            <a:cxn ang="T138">
                              <a:pos x="T56" y="T57"/>
                            </a:cxn>
                            <a:cxn ang="T139">
                              <a:pos x="T58" y="T59"/>
                            </a:cxn>
                            <a:cxn ang="T140">
                              <a:pos x="T60" y="T61"/>
                            </a:cxn>
                            <a:cxn ang="T141">
                              <a:pos x="T62" y="T63"/>
                            </a:cxn>
                            <a:cxn ang="T142">
                              <a:pos x="T64" y="T65"/>
                            </a:cxn>
                            <a:cxn ang="T143">
                              <a:pos x="T66" y="T67"/>
                            </a:cxn>
                            <a:cxn ang="T144">
                              <a:pos x="T68" y="T69"/>
                            </a:cxn>
                            <a:cxn ang="T145">
                              <a:pos x="T70" y="T71"/>
                            </a:cxn>
                            <a:cxn ang="T146">
                              <a:pos x="T72" y="T73"/>
                            </a:cxn>
                            <a:cxn ang="T147">
                              <a:pos x="T74" y="T75"/>
                            </a:cxn>
                            <a:cxn ang="T148">
                              <a:pos x="T76" y="T77"/>
                            </a:cxn>
                            <a:cxn ang="T149">
                              <a:pos x="T78" y="T79"/>
                            </a:cxn>
                            <a:cxn ang="T150">
                              <a:pos x="T80" y="T81"/>
                            </a:cxn>
                            <a:cxn ang="T151">
                              <a:pos x="T82" y="T83"/>
                            </a:cxn>
                            <a:cxn ang="T152">
                              <a:pos x="T84" y="T85"/>
                            </a:cxn>
                            <a:cxn ang="T153">
                              <a:pos x="T86" y="T87"/>
                            </a:cxn>
                            <a:cxn ang="T154">
                              <a:pos x="T88" y="T89"/>
                            </a:cxn>
                            <a:cxn ang="T155">
                              <a:pos x="T90" y="T91"/>
                            </a:cxn>
                            <a:cxn ang="T156">
                              <a:pos x="T92" y="T93"/>
                            </a:cxn>
                            <a:cxn ang="T157">
                              <a:pos x="T94" y="T95"/>
                            </a:cxn>
                            <a:cxn ang="T158">
                              <a:pos x="T96" y="T97"/>
                            </a:cxn>
                            <a:cxn ang="T159">
                              <a:pos x="T98" y="T99"/>
                            </a:cxn>
                            <a:cxn ang="T160">
                              <a:pos x="T100" y="T101"/>
                            </a:cxn>
                            <a:cxn ang="T161">
                              <a:pos x="T102" y="T103"/>
                            </a:cxn>
                            <a:cxn ang="T162">
                              <a:pos x="T104" y="T105"/>
                            </a:cxn>
                            <a:cxn ang="T163">
                              <a:pos x="T106" y="T107"/>
                            </a:cxn>
                            <a:cxn ang="T164">
                              <a:pos x="T108" y="T109"/>
                            </a:cxn>
                          </a:cxnLst>
                          <a:rect l="T165" t="T166" r="T167" b="T168"/>
                          <a:pathLst>
                            <a:path w="151" h="1465">
                              <a:moveTo>
                                <a:pt x="74" y="0"/>
                              </a:moveTo>
                              <a:lnTo>
                                <a:pt x="65" y="31"/>
                              </a:lnTo>
                              <a:lnTo>
                                <a:pt x="59" y="63"/>
                              </a:lnTo>
                              <a:lnTo>
                                <a:pt x="51" y="169"/>
                              </a:lnTo>
                              <a:lnTo>
                                <a:pt x="58" y="338"/>
                              </a:lnTo>
                              <a:lnTo>
                                <a:pt x="42" y="361"/>
                              </a:lnTo>
                              <a:lnTo>
                                <a:pt x="24" y="369"/>
                              </a:lnTo>
                              <a:lnTo>
                                <a:pt x="12" y="381"/>
                              </a:lnTo>
                              <a:lnTo>
                                <a:pt x="25" y="372"/>
                              </a:lnTo>
                              <a:lnTo>
                                <a:pt x="32" y="371"/>
                              </a:lnTo>
                              <a:lnTo>
                                <a:pt x="35" y="381"/>
                              </a:lnTo>
                              <a:lnTo>
                                <a:pt x="32" y="397"/>
                              </a:lnTo>
                              <a:lnTo>
                                <a:pt x="36" y="381"/>
                              </a:lnTo>
                              <a:lnTo>
                                <a:pt x="35" y="368"/>
                              </a:lnTo>
                              <a:lnTo>
                                <a:pt x="43" y="365"/>
                              </a:lnTo>
                              <a:lnTo>
                                <a:pt x="60" y="343"/>
                              </a:lnTo>
                              <a:lnTo>
                                <a:pt x="76" y="594"/>
                              </a:lnTo>
                              <a:lnTo>
                                <a:pt x="69" y="608"/>
                              </a:lnTo>
                              <a:lnTo>
                                <a:pt x="76" y="601"/>
                              </a:lnTo>
                              <a:lnTo>
                                <a:pt x="79" y="603"/>
                              </a:lnTo>
                              <a:lnTo>
                                <a:pt x="76" y="616"/>
                              </a:lnTo>
                              <a:lnTo>
                                <a:pt x="81" y="604"/>
                              </a:lnTo>
                              <a:lnTo>
                                <a:pt x="84" y="605"/>
                              </a:lnTo>
                              <a:lnTo>
                                <a:pt x="79" y="636"/>
                              </a:lnTo>
                              <a:lnTo>
                                <a:pt x="69" y="647"/>
                              </a:lnTo>
                              <a:lnTo>
                                <a:pt x="79" y="640"/>
                              </a:lnTo>
                              <a:lnTo>
                                <a:pt x="82" y="652"/>
                              </a:lnTo>
                              <a:lnTo>
                                <a:pt x="81" y="639"/>
                              </a:lnTo>
                              <a:lnTo>
                                <a:pt x="87" y="609"/>
                              </a:lnTo>
                              <a:lnTo>
                                <a:pt x="89" y="608"/>
                              </a:lnTo>
                              <a:lnTo>
                                <a:pt x="89" y="653"/>
                              </a:lnTo>
                              <a:lnTo>
                                <a:pt x="93" y="611"/>
                              </a:lnTo>
                              <a:lnTo>
                                <a:pt x="97" y="660"/>
                              </a:lnTo>
                              <a:lnTo>
                                <a:pt x="98" y="611"/>
                              </a:lnTo>
                              <a:lnTo>
                                <a:pt x="87" y="586"/>
                              </a:lnTo>
                              <a:lnTo>
                                <a:pt x="69" y="181"/>
                              </a:lnTo>
                              <a:lnTo>
                                <a:pt x="78" y="94"/>
                              </a:lnTo>
                              <a:lnTo>
                                <a:pt x="110" y="164"/>
                              </a:lnTo>
                              <a:lnTo>
                                <a:pt x="126" y="239"/>
                              </a:lnTo>
                              <a:lnTo>
                                <a:pt x="121" y="634"/>
                              </a:lnTo>
                              <a:lnTo>
                                <a:pt x="115" y="671"/>
                              </a:lnTo>
                              <a:lnTo>
                                <a:pt x="85" y="770"/>
                              </a:lnTo>
                              <a:lnTo>
                                <a:pt x="84" y="797"/>
                              </a:lnTo>
                              <a:lnTo>
                                <a:pt x="32" y="851"/>
                              </a:lnTo>
                              <a:lnTo>
                                <a:pt x="16" y="887"/>
                              </a:lnTo>
                              <a:lnTo>
                                <a:pt x="12" y="939"/>
                              </a:lnTo>
                              <a:lnTo>
                                <a:pt x="33" y="1017"/>
                              </a:lnTo>
                              <a:lnTo>
                                <a:pt x="63" y="1087"/>
                              </a:lnTo>
                              <a:lnTo>
                                <a:pt x="66" y="1145"/>
                              </a:lnTo>
                              <a:lnTo>
                                <a:pt x="64" y="1213"/>
                              </a:lnTo>
                              <a:lnTo>
                                <a:pt x="95" y="1333"/>
                              </a:lnTo>
                              <a:lnTo>
                                <a:pt x="89" y="1358"/>
                              </a:lnTo>
                              <a:lnTo>
                                <a:pt x="65" y="1383"/>
                              </a:lnTo>
                              <a:lnTo>
                                <a:pt x="36" y="1390"/>
                              </a:lnTo>
                              <a:lnTo>
                                <a:pt x="47" y="1389"/>
                              </a:lnTo>
                              <a:lnTo>
                                <a:pt x="43" y="1401"/>
                              </a:lnTo>
                              <a:lnTo>
                                <a:pt x="49" y="1390"/>
                              </a:lnTo>
                              <a:lnTo>
                                <a:pt x="62" y="1386"/>
                              </a:lnTo>
                              <a:lnTo>
                                <a:pt x="46" y="1410"/>
                              </a:lnTo>
                              <a:lnTo>
                                <a:pt x="8" y="1426"/>
                              </a:lnTo>
                              <a:lnTo>
                                <a:pt x="0" y="1439"/>
                              </a:lnTo>
                              <a:lnTo>
                                <a:pt x="7" y="1430"/>
                              </a:lnTo>
                              <a:lnTo>
                                <a:pt x="12" y="1446"/>
                              </a:lnTo>
                              <a:lnTo>
                                <a:pt x="10" y="1428"/>
                              </a:lnTo>
                              <a:lnTo>
                                <a:pt x="22" y="1421"/>
                              </a:lnTo>
                              <a:lnTo>
                                <a:pt x="33" y="1430"/>
                              </a:lnTo>
                              <a:lnTo>
                                <a:pt x="19" y="1449"/>
                              </a:lnTo>
                              <a:lnTo>
                                <a:pt x="29" y="1438"/>
                              </a:lnTo>
                              <a:lnTo>
                                <a:pt x="32" y="1447"/>
                              </a:lnTo>
                              <a:lnTo>
                                <a:pt x="32" y="1454"/>
                              </a:lnTo>
                              <a:lnTo>
                                <a:pt x="33" y="1446"/>
                              </a:lnTo>
                              <a:lnTo>
                                <a:pt x="30" y="1438"/>
                              </a:lnTo>
                              <a:lnTo>
                                <a:pt x="35" y="1433"/>
                              </a:lnTo>
                              <a:lnTo>
                                <a:pt x="58" y="1436"/>
                              </a:lnTo>
                              <a:lnTo>
                                <a:pt x="58" y="1446"/>
                              </a:lnTo>
                              <a:lnTo>
                                <a:pt x="51" y="1463"/>
                              </a:lnTo>
                              <a:lnTo>
                                <a:pt x="60" y="1449"/>
                              </a:lnTo>
                              <a:lnTo>
                                <a:pt x="66" y="1459"/>
                              </a:lnTo>
                              <a:lnTo>
                                <a:pt x="60" y="1446"/>
                              </a:lnTo>
                              <a:lnTo>
                                <a:pt x="60" y="1438"/>
                              </a:lnTo>
                              <a:lnTo>
                                <a:pt x="85" y="1435"/>
                              </a:lnTo>
                              <a:lnTo>
                                <a:pt x="107" y="1435"/>
                              </a:lnTo>
                              <a:lnTo>
                                <a:pt x="96" y="1435"/>
                              </a:lnTo>
                              <a:lnTo>
                                <a:pt x="96" y="1447"/>
                              </a:lnTo>
                              <a:lnTo>
                                <a:pt x="88" y="1465"/>
                              </a:lnTo>
                              <a:lnTo>
                                <a:pt x="98" y="1448"/>
                              </a:lnTo>
                              <a:lnTo>
                                <a:pt x="106" y="1461"/>
                              </a:lnTo>
                              <a:lnTo>
                                <a:pt x="98" y="1445"/>
                              </a:lnTo>
                              <a:lnTo>
                                <a:pt x="98" y="1435"/>
                              </a:lnTo>
                              <a:lnTo>
                                <a:pt x="118" y="1435"/>
                              </a:lnTo>
                              <a:lnTo>
                                <a:pt x="117" y="1433"/>
                              </a:lnTo>
                              <a:lnTo>
                                <a:pt x="80" y="1432"/>
                              </a:lnTo>
                              <a:lnTo>
                                <a:pt x="60" y="1434"/>
                              </a:lnTo>
                              <a:lnTo>
                                <a:pt x="33" y="1428"/>
                              </a:lnTo>
                              <a:lnTo>
                                <a:pt x="23" y="1421"/>
                              </a:lnTo>
                              <a:lnTo>
                                <a:pt x="47" y="1412"/>
                              </a:lnTo>
                              <a:lnTo>
                                <a:pt x="68" y="1384"/>
                              </a:lnTo>
                              <a:lnTo>
                                <a:pt x="92" y="1360"/>
                              </a:lnTo>
                              <a:lnTo>
                                <a:pt x="98" y="1336"/>
                              </a:lnTo>
                              <a:lnTo>
                                <a:pt x="110" y="1365"/>
                              </a:lnTo>
                              <a:lnTo>
                                <a:pt x="85" y="1408"/>
                              </a:lnTo>
                              <a:lnTo>
                                <a:pt x="80" y="1424"/>
                              </a:lnTo>
                              <a:lnTo>
                                <a:pt x="87" y="1411"/>
                              </a:lnTo>
                              <a:lnTo>
                                <a:pt x="91" y="1424"/>
                              </a:lnTo>
                              <a:lnTo>
                                <a:pt x="87" y="1408"/>
                              </a:lnTo>
                              <a:lnTo>
                                <a:pt x="112" y="1368"/>
                              </a:lnTo>
                              <a:lnTo>
                                <a:pt x="134" y="1427"/>
                              </a:lnTo>
                              <a:lnTo>
                                <a:pt x="136" y="1440"/>
                              </a:lnTo>
                              <a:lnTo>
                                <a:pt x="133" y="1447"/>
                              </a:lnTo>
                              <a:lnTo>
                                <a:pt x="134" y="1463"/>
                              </a:lnTo>
                              <a:lnTo>
                                <a:pt x="135" y="1447"/>
                              </a:lnTo>
                              <a:lnTo>
                                <a:pt x="140" y="1442"/>
                              </a:lnTo>
                              <a:lnTo>
                                <a:pt x="147" y="1445"/>
                              </a:lnTo>
                              <a:lnTo>
                                <a:pt x="151" y="1459"/>
                              </a:lnTo>
                              <a:lnTo>
                                <a:pt x="150" y="1442"/>
                              </a:lnTo>
                              <a:lnTo>
                                <a:pt x="140" y="1439"/>
                              </a:lnTo>
                              <a:lnTo>
                                <a:pt x="137" y="1427"/>
                              </a:lnTo>
                              <a:lnTo>
                                <a:pt x="100" y="1328"/>
                              </a:lnTo>
                              <a:lnTo>
                                <a:pt x="70" y="1211"/>
                              </a:lnTo>
                              <a:lnTo>
                                <a:pt x="74" y="1143"/>
                              </a:lnTo>
                              <a:lnTo>
                                <a:pt x="70" y="1080"/>
                              </a:lnTo>
                              <a:lnTo>
                                <a:pt x="38" y="1011"/>
                              </a:lnTo>
                              <a:lnTo>
                                <a:pt x="21" y="939"/>
                              </a:lnTo>
                              <a:lnTo>
                                <a:pt x="25" y="889"/>
                              </a:lnTo>
                              <a:lnTo>
                                <a:pt x="42" y="856"/>
                              </a:lnTo>
                              <a:lnTo>
                                <a:pt x="86" y="818"/>
                              </a:lnTo>
                              <a:lnTo>
                                <a:pt x="95" y="940"/>
                              </a:lnTo>
                              <a:lnTo>
                                <a:pt x="96" y="1086"/>
                              </a:lnTo>
                              <a:lnTo>
                                <a:pt x="108" y="1272"/>
                              </a:lnTo>
                              <a:lnTo>
                                <a:pt x="115" y="1329"/>
                              </a:lnTo>
                              <a:lnTo>
                                <a:pt x="132" y="1366"/>
                              </a:lnTo>
                              <a:lnTo>
                                <a:pt x="119" y="1325"/>
                              </a:lnTo>
                              <a:lnTo>
                                <a:pt x="111" y="1232"/>
                              </a:lnTo>
                              <a:lnTo>
                                <a:pt x="108" y="1134"/>
                              </a:lnTo>
                              <a:lnTo>
                                <a:pt x="119" y="1154"/>
                              </a:lnTo>
                              <a:lnTo>
                                <a:pt x="118" y="1178"/>
                              </a:lnTo>
                              <a:lnTo>
                                <a:pt x="121" y="1156"/>
                              </a:lnTo>
                              <a:lnTo>
                                <a:pt x="129" y="1159"/>
                              </a:lnTo>
                              <a:lnTo>
                                <a:pt x="121" y="1153"/>
                              </a:lnTo>
                              <a:lnTo>
                                <a:pt x="107" y="1123"/>
                              </a:lnTo>
                              <a:lnTo>
                                <a:pt x="108" y="1021"/>
                              </a:lnTo>
                              <a:lnTo>
                                <a:pt x="119" y="1027"/>
                              </a:lnTo>
                              <a:lnTo>
                                <a:pt x="126" y="1047"/>
                              </a:lnTo>
                              <a:lnTo>
                                <a:pt x="117" y="1068"/>
                              </a:lnTo>
                              <a:lnTo>
                                <a:pt x="128" y="1049"/>
                              </a:lnTo>
                              <a:lnTo>
                                <a:pt x="140" y="1063"/>
                              </a:lnTo>
                              <a:lnTo>
                                <a:pt x="129" y="1047"/>
                              </a:lnTo>
                              <a:lnTo>
                                <a:pt x="121" y="1025"/>
                              </a:lnTo>
                              <a:lnTo>
                                <a:pt x="108" y="1016"/>
                              </a:lnTo>
                              <a:lnTo>
                                <a:pt x="106" y="915"/>
                              </a:lnTo>
                              <a:lnTo>
                                <a:pt x="118" y="924"/>
                              </a:lnTo>
                              <a:lnTo>
                                <a:pt x="128" y="943"/>
                              </a:lnTo>
                              <a:lnTo>
                                <a:pt x="129" y="969"/>
                              </a:lnTo>
                              <a:lnTo>
                                <a:pt x="131" y="946"/>
                              </a:lnTo>
                              <a:lnTo>
                                <a:pt x="147" y="948"/>
                              </a:lnTo>
                              <a:lnTo>
                                <a:pt x="130" y="940"/>
                              </a:lnTo>
                              <a:lnTo>
                                <a:pt x="120" y="920"/>
                              </a:lnTo>
                              <a:lnTo>
                                <a:pt x="106" y="906"/>
                              </a:lnTo>
                              <a:lnTo>
                                <a:pt x="103" y="776"/>
                              </a:lnTo>
                              <a:lnTo>
                                <a:pt x="131" y="682"/>
                              </a:lnTo>
                              <a:lnTo>
                                <a:pt x="137" y="639"/>
                              </a:lnTo>
                              <a:lnTo>
                                <a:pt x="144" y="236"/>
                              </a:lnTo>
                              <a:lnTo>
                                <a:pt x="129" y="157"/>
                              </a:lnTo>
                              <a:lnTo>
                                <a:pt x="89" y="69"/>
                              </a:lnTo>
                              <a:lnTo>
                                <a:pt x="86" y="44"/>
                              </a:lnTo>
                              <a:lnTo>
                                <a:pt x="92" y="14"/>
                              </a:lnTo>
                              <a:lnTo>
                                <a:pt x="74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0000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xmlns="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p:spPr>
                      <p:txBody>
                        <a:bodyPr/>
                        <a:lstStyle/>
                        <a:p>
                          <a:pPr>
                            <a:defRPr/>
                          </a:pPr>
                          <a:endParaRPr lang="en-US" sz="1800" dirty="0">
                            <a:solidFill>
                              <a:srgbClr val="FFFF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cs typeface="+mn-cs"/>
                          </a:endParaRPr>
                        </a:p>
                      </p:txBody>
                    </p:sp>
                    <p:grpSp>
                      <p:nvGrpSpPr>
                        <p:cNvPr id="167" name="Group 85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186" y="1247"/>
                          <a:ext cx="408" cy="1081"/>
                          <a:chOff x="2186" y="1247"/>
                          <a:chExt cx="408" cy="1081"/>
                        </a:xfrm>
                      </p:grpSpPr>
                      <p:sp>
                        <p:nvSpPr>
                          <p:cNvPr id="168" name="Freeform 86"/>
                          <p:cNvSpPr>
                            <a:spLocks/>
                          </p:cNvSpPr>
                          <p:nvPr/>
                        </p:nvSpPr>
                        <p:spPr bwMode="auto">
                          <a:xfrm>
                            <a:off x="2249" y="1812"/>
                            <a:ext cx="54" cy="106"/>
                          </a:xfrm>
                          <a:custGeom>
                            <a:avLst/>
                            <a:gdLst>
                              <a:gd name="T0" fmla="*/ 54 w 54"/>
                              <a:gd name="T1" fmla="*/ 74 h 107"/>
                              <a:gd name="T2" fmla="*/ 32 w 54"/>
                              <a:gd name="T3" fmla="*/ 90 h 107"/>
                              <a:gd name="T4" fmla="*/ 20 w 54"/>
                              <a:gd name="T5" fmla="*/ 60 h 107"/>
                              <a:gd name="T6" fmla="*/ 33 w 54"/>
                              <a:gd name="T7" fmla="*/ 35 h 107"/>
                              <a:gd name="T8" fmla="*/ 19 w 54"/>
                              <a:gd name="T9" fmla="*/ 22 h 107"/>
                              <a:gd name="T10" fmla="*/ 27 w 54"/>
                              <a:gd name="T11" fmla="*/ 0 h 107"/>
                              <a:gd name="T12" fmla="*/ 14 w 54"/>
                              <a:gd name="T13" fmla="*/ 24 h 107"/>
                              <a:gd name="T14" fmla="*/ 27 w 54"/>
                              <a:gd name="T15" fmla="*/ 36 h 107"/>
                              <a:gd name="T16" fmla="*/ 15 w 54"/>
                              <a:gd name="T17" fmla="*/ 60 h 107"/>
                              <a:gd name="T18" fmla="*/ 19 w 54"/>
                              <a:gd name="T19" fmla="*/ 68 h 107"/>
                              <a:gd name="T20" fmla="*/ 0 w 54"/>
                              <a:gd name="T21" fmla="*/ 84 h 107"/>
                              <a:gd name="T22" fmla="*/ 4 w 54"/>
                              <a:gd name="T23" fmla="*/ 107 h 107"/>
                              <a:gd name="T24" fmla="*/ 3 w 54"/>
                              <a:gd name="T25" fmla="*/ 84 h 107"/>
                              <a:gd name="T26" fmla="*/ 21 w 54"/>
                              <a:gd name="T27" fmla="*/ 73 h 107"/>
                              <a:gd name="T28" fmla="*/ 30 w 54"/>
                              <a:gd name="T29" fmla="*/ 98 h 107"/>
                              <a:gd name="T30" fmla="*/ 53 w 54"/>
                              <a:gd name="T31" fmla="*/ 84 h 107"/>
                              <a:gd name="T32" fmla="*/ 54 w 54"/>
                              <a:gd name="T33" fmla="*/ 74 h 107"/>
                              <a:gd name="T34" fmla="*/ 0 60000 65536"/>
                              <a:gd name="T35" fmla="*/ 0 60000 65536"/>
                              <a:gd name="T36" fmla="*/ 0 60000 65536"/>
                              <a:gd name="T37" fmla="*/ 0 60000 65536"/>
                              <a:gd name="T38" fmla="*/ 0 60000 65536"/>
                              <a:gd name="T39" fmla="*/ 0 60000 65536"/>
                              <a:gd name="T40" fmla="*/ 0 60000 65536"/>
                              <a:gd name="T41" fmla="*/ 0 60000 65536"/>
                              <a:gd name="T42" fmla="*/ 0 60000 65536"/>
                              <a:gd name="T43" fmla="*/ 0 60000 65536"/>
                              <a:gd name="T44" fmla="*/ 0 60000 65536"/>
                              <a:gd name="T45" fmla="*/ 0 60000 65536"/>
                              <a:gd name="T46" fmla="*/ 0 60000 65536"/>
                              <a:gd name="T47" fmla="*/ 0 60000 65536"/>
                              <a:gd name="T48" fmla="*/ 0 60000 65536"/>
                              <a:gd name="T49" fmla="*/ 0 60000 65536"/>
                              <a:gd name="T50" fmla="*/ 0 60000 65536"/>
                              <a:gd name="T51" fmla="*/ 0 w 54"/>
                              <a:gd name="T52" fmla="*/ 0 h 107"/>
                              <a:gd name="T53" fmla="*/ 54 w 54"/>
                              <a:gd name="T54" fmla="*/ 107 h 107"/>
                            </a:gdLst>
                            <a:ahLst/>
                            <a:cxnLst>
                              <a:cxn ang="T34">
                                <a:pos x="T0" y="T1"/>
                              </a:cxn>
                              <a:cxn ang="T35">
                                <a:pos x="T2" y="T3"/>
                              </a:cxn>
                              <a:cxn ang="T36">
                                <a:pos x="T4" y="T5"/>
                              </a:cxn>
                              <a:cxn ang="T37">
                                <a:pos x="T6" y="T7"/>
                              </a:cxn>
                              <a:cxn ang="T38">
                                <a:pos x="T8" y="T9"/>
                              </a:cxn>
                              <a:cxn ang="T39">
                                <a:pos x="T10" y="T11"/>
                              </a:cxn>
                              <a:cxn ang="T40">
                                <a:pos x="T12" y="T13"/>
                              </a:cxn>
                              <a:cxn ang="T41">
                                <a:pos x="T14" y="T15"/>
                              </a:cxn>
                              <a:cxn ang="T42">
                                <a:pos x="T16" y="T17"/>
                              </a:cxn>
                              <a:cxn ang="T43">
                                <a:pos x="T18" y="T19"/>
                              </a:cxn>
                              <a:cxn ang="T44">
                                <a:pos x="T20" y="T21"/>
                              </a:cxn>
                              <a:cxn ang="T45">
                                <a:pos x="T22" y="T23"/>
                              </a:cxn>
                              <a:cxn ang="T46">
                                <a:pos x="T24" y="T25"/>
                              </a:cxn>
                              <a:cxn ang="T47">
                                <a:pos x="T26" y="T27"/>
                              </a:cxn>
                              <a:cxn ang="T48">
                                <a:pos x="T28" y="T29"/>
                              </a:cxn>
                              <a:cxn ang="T49">
                                <a:pos x="T30" y="T31"/>
                              </a:cxn>
                              <a:cxn ang="T50">
                                <a:pos x="T32" y="T33"/>
                              </a:cxn>
                            </a:cxnLst>
                            <a:rect l="T51" t="T52" r="T53" b="T54"/>
                            <a:pathLst>
                              <a:path w="54" h="107">
                                <a:moveTo>
                                  <a:pt x="54" y="74"/>
                                </a:moveTo>
                                <a:lnTo>
                                  <a:pt x="32" y="90"/>
                                </a:lnTo>
                                <a:lnTo>
                                  <a:pt x="20" y="60"/>
                                </a:lnTo>
                                <a:lnTo>
                                  <a:pt x="33" y="35"/>
                                </a:lnTo>
                                <a:lnTo>
                                  <a:pt x="19" y="22"/>
                                </a:lnTo>
                                <a:lnTo>
                                  <a:pt x="27" y="0"/>
                                </a:lnTo>
                                <a:lnTo>
                                  <a:pt x="14" y="24"/>
                                </a:lnTo>
                                <a:lnTo>
                                  <a:pt x="27" y="36"/>
                                </a:lnTo>
                                <a:lnTo>
                                  <a:pt x="15" y="60"/>
                                </a:lnTo>
                                <a:lnTo>
                                  <a:pt x="19" y="68"/>
                                </a:lnTo>
                                <a:lnTo>
                                  <a:pt x="0" y="84"/>
                                </a:lnTo>
                                <a:lnTo>
                                  <a:pt x="4" y="107"/>
                                </a:lnTo>
                                <a:lnTo>
                                  <a:pt x="3" y="84"/>
                                </a:lnTo>
                                <a:lnTo>
                                  <a:pt x="21" y="73"/>
                                </a:lnTo>
                                <a:lnTo>
                                  <a:pt x="30" y="98"/>
                                </a:lnTo>
                                <a:lnTo>
                                  <a:pt x="53" y="84"/>
                                </a:lnTo>
                                <a:lnTo>
                                  <a:pt x="54" y="74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FF0000"/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xmlns=""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14:hiddenLine>
                            </a:ext>
                          </a:extLst>
                        </p:spPr>
                        <p:txBody>
                          <a:bodyPr/>
                          <a:lstStyle/>
                          <a:p>
                            <a:pPr>
                              <a:defRPr/>
                            </a:pPr>
                            <a:endParaRPr lang="en-US" sz="1800" dirty="0">
                              <a:solidFill>
                                <a:srgbClr val="FFFFFF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cs typeface="+mn-cs"/>
                            </a:endParaRPr>
                          </a:p>
                        </p:txBody>
                      </p:sp>
                      <p:sp>
                        <p:nvSpPr>
                          <p:cNvPr id="169" name="Freeform 87"/>
                          <p:cNvSpPr>
                            <a:spLocks/>
                          </p:cNvSpPr>
                          <p:nvPr/>
                        </p:nvSpPr>
                        <p:spPr bwMode="auto">
                          <a:xfrm>
                            <a:off x="2187" y="1984"/>
                            <a:ext cx="123" cy="342"/>
                          </a:xfrm>
                          <a:custGeom>
                            <a:avLst/>
                            <a:gdLst>
                              <a:gd name="T0" fmla="*/ 124 w 124"/>
                              <a:gd name="T1" fmla="*/ 9 h 343"/>
                              <a:gd name="T2" fmla="*/ 107 w 124"/>
                              <a:gd name="T3" fmla="*/ 25 h 343"/>
                              <a:gd name="T4" fmla="*/ 75 w 124"/>
                              <a:gd name="T5" fmla="*/ 80 h 343"/>
                              <a:gd name="T6" fmla="*/ 62 w 124"/>
                              <a:gd name="T7" fmla="*/ 150 h 343"/>
                              <a:gd name="T8" fmla="*/ 59 w 124"/>
                              <a:gd name="T9" fmla="*/ 206 h 343"/>
                              <a:gd name="T10" fmla="*/ 52 w 124"/>
                              <a:gd name="T11" fmla="*/ 219 h 343"/>
                              <a:gd name="T12" fmla="*/ 44 w 124"/>
                              <a:gd name="T13" fmla="*/ 237 h 343"/>
                              <a:gd name="T14" fmla="*/ 44 w 124"/>
                              <a:gd name="T15" fmla="*/ 285 h 343"/>
                              <a:gd name="T16" fmla="*/ 49 w 124"/>
                              <a:gd name="T17" fmla="*/ 297 h 343"/>
                              <a:gd name="T18" fmla="*/ 61 w 124"/>
                              <a:gd name="T19" fmla="*/ 291 h 343"/>
                              <a:gd name="T20" fmla="*/ 49 w 124"/>
                              <a:gd name="T21" fmla="*/ 304 h 343"/>
                              <a:gd name="T22" fmla="*/ 42 w 124"/>
                              <a:gd name="T23" fmla="*/ 291 h 343"/>
                              <a:gd name="T24" fmla="*/ 38 w 124"/>
                              <a:gd name="T25" fmla="*/ 315 h 343"/>
                              <a:gd name="T26" fmla="*/ 7 w 124"/>
                              <a:gd name="T27" fmla="*/ 343 h 343"/>
                              <a:gd name="T28" fmla="*/ 33 w 124"/>
                              <a:gd name="T29" fmla="*/ 310 h 343"/>
                              <a:gd name="T30" fmla="*/ 38 w 124"/>
                              <a:gd name="T31" fmla="*/ 288 h 343"/>
                              <a:gd name="T32" fmla="*/ 16 w 124"/>
                              <a:gd name="T33" fmla="*/ 303 h 343"/>
                              <a:gd name="T34" fmla="*/ 0 w 124"/>
                              <a:gd name="T35" fmla="*/ 275 h 343"/>
                              <a:gd name="T36" fmla="*/ 18 w 124"/>
                              <a:gd name="T37" fmla="*/ 299 h 343"/>
                              <a:gd name="T38" fmla="*/ 41 w 124"/>
                              <a:gd name="T39" fmla="*/ 280 h 343"/>
                              <a:gd name="T40" fmla="*/ 40 w 124"/>
                              <a:gd name="T41" fmla="*/ 237 h 343"/>
                              <a:gd name="T42" fmla="*/ 55 w 124"/>
                              <a:gd name="T43" fmla="*/ 205 h 343"/>
                              <a:gd name="T44" fmla="*/ 58 w 124"/>
                              <a:gd name="T45" fmla="*/ 143 h 343"/>
                              <a:gd name="T46" fmla="*/ 70 w 124"/>
                              <a:gd name="T47" fmla="*/ 80 h 343"/>
                              <a:gd name="T48" fmla="*/ 97 w 124"/>
                              <a:gd name="T49" fmla="*/ 28 h 343"/>
                              <a:gd name="T50" fmla="*/ 73 w 124"/>
                              <a:gd name="T51" fmla="*/ 30 h 343"/>
                              <a:gd name="T52" fmla="*/ 102 w 124"/>
                              <a:gd name="T53" fmla="*/ 21 h 343"/>
                              <a:gd name="T54" fmla="*/ 122 w 124"/>
                              <a:gd name="T55" fmla="*/ 0 h 343"/>
                              <a:gd name="T56" fmla="*/ 124 w 124"/>
                              <a:gd name="T57" fmla="*/ 9 h 343"/>
                              <a:gd name="T58" fmla="*/ 0 60000 65536"/>
                              <a:gd name="T59" fmla="*/ 0 60000 65536"/>
                              <a:gd name="T60" fmla="*/ 0 60000 65536"/>
                              <a:gd name="T61" fmla="*/ 0 60000 65536"/>
                              <a:gd name="T62" fmla="*/ 0 60000 65536"/>
                              <a:gd name="T63" fmla="*/ 0 60000 65536"/>
                              <a:gd name="T64" fmla="*/ 0 60000 65536"/>
                              <a:gd name="T65" fmla="*/ 0 60000 65536"/>
                              <a:gd name="T66" fmla="*/ 0 60000 65536"/>
                              <a:gd name="T67" fmla="*/ 0 60000 65536"/>
                              <a:gd name="T68" fmla="*/ 0 60000 65536"/>
                              <a:gd name="T69" fmla="*/ 0 60000 65536"/>
                              <a:gd name="T70" fmla="*/ 0 60000 65536"/>
                              <a:gd name="T71" fmla="*/ 0 60000 65536"/>
                              <a:gd name="T72" fmla="*/ 0 60000 65536"/>
                              <a:gd name="T73" fmla="*/ 0 60000 65536"/>
                              <a:gd name="T74" fmla="*/ 0 60000 65536"/>
                              <a:gd name="T75" fmla="*/ 0 60000 65536"/>
                              <a:gd name="T76" fmla="*/ 0 60000 65536"/>
                              <a:gd name="T77" fmla="*/ 0 60000 65536"/>
                              <a:gd name="T78" fmla="*/ 0 60000 65536"/>
                              <a:gd name="T79" fmla="*/ 0 60000 65536"/>
                              <a:gd name="T80" fmla="*/ 0 60000 65536"/>
                              <a:gd name="T81" fmla="*/ 0 60000 65536"/>
                              <a:gd name="T82" fmla="*/ 0 60000 65536"/>
                              <a:gd name="T83" fmla="*/ 0 60000 65536"/>
                              <a:gd name="T84" fmla="*/ 0 60000 65536"/>
                              <a:gd name="T85" fmla="*/ 0 60000 65536"/>
                              <a:gd name="T86" fmla="*/ 0 60000 65536"/>
                              <a:gd name="T87" fmla="*/ 0 w 124"/>
                              <a:gd name="T88" fmla="*/ 0 h 343"/>
                              <a:gd name="T89" fmla="*/ 124 w 124"/>
                              <a:gd name="T90" fmla="*/ 343 h 343"/>
                            </a:gdLst>
                            <a:ahLst/>
                            <a:cxnLst>
                              <a:cxn ang="T58">
                                <a:pos x="T0" y="T1"/>
                              </a:cxn>
                              <a:cxn ang="T59">
                                <a:pos x="T2" y="T3"/>
                              </a:cxn>
                              <a:cxn ang="T60">
                                <a:pos x="T4" y="T5"/>
                              </a:cxn>
                              <a:cxn ang="T61">
                                <a:pos x="T6" y="T7"/>
                              </a:cxn>
                              <a:cxn ang="T62">
                                <a:pos x="T8" y="T9"/>
                              </a:cxn>
                              <a:cxn ang="T63">
                                <a:pos x="T10" y="T11"/>
                              </a:cxn>
                              <a:cxn ang="T64">
                                <a:pos x="T12" y="T13"/>
                              </a:cxn>
                              <a:cxn ang="T65">
                                <a:pos x="T14" y="T15"/>
                              </a:cxn>
                              <a:cxn ang="T66">
                                <a:pos x="T16" y="T17"/>
                              </a:cxn>
                              <a:cxn ang="T67">
                                <a:pos x="T18" y="T19"/>
                              </a:cxn>
                              <a:cxn ang="T68">
                                <a:pos x="T20" y="T21"/>
                              </a:cxn>
                              <a:cxn ang="T69">
                                <a:pos x="T22" y="T23"/>
                              </a:cxn>
                              <a:cxn ang="T70">
                                <a:pos x="T24" y="T25"/>
                              </a:cxn>
                              <a:cxn ang="T71">
                                <a:pos x="T26" y="T27"/>
                              </a:cxn>
                              <a:cxn ang="T72">
                                <a:pos x="T28" y="T29"/>
                              </a:cxn>
                              <a:cxn ang="T73">
                                <a:pos x="T30" y="T31"/>
                              </a:cxn>
                              <a:cxn ang="T74">
                                <a:pos x="T32" y="T33"/>
                              </a:cxn>
                              <a:cxn ang="T75">
                                <a:pos x="T34" y="T35"/>
                              </a:cxn>
                              <a:cxn ang="T76">
                                <a:pos x="T36" y="T37"/>
                              </a:cxn>
                              <a:cxn ang="T77">
                                <a:pos x="T38" y="T39"/>
                              </a:cxn>
                              <a:cxn ang="T78">
                                <a:pos x="T40" y="T41"/>
                              </a:cxn>
                              <a:cxn ang="T79">
                                <a:pos x="T42" y="T43"/>
                              </a:cxn>
                              <a:cxn ang="T80">
                                <a:pos x="T44" y="T45"/>
                              </a:cxn>
                              <a:cxn ang="T81">
                                <a:pos x="T46" y="T47"/>
                              </a:cxn>
                              <a:cxn ang="T82">
                                <a:pos x="T48" y="T49"/>
                              </a:cxn>
                              <a:cxn ang="T83">
                                <a:pos x="T50" y="T51"/>
                              </a:cxn>
                              <a:cxn ang="T84">
                                <a:pos x="T52" y="T53"/>
                              </a:cxn>
                              <a:cxn ang="T85">
                                <a:pos x="T54" y="T55"/>
                              </a:cxn>
                              <a:cxn ang="T86">
                                <a:pos x="T56" y="T57"/>
                              </a:cxn>
                            </a:cxnLst>
                            <a:rect l="T87" t="T88" r="T89" b="T90"/>
                            <a:pathLst>
                              <a:path w="124" h="343">
                                <a:moveTo>
                                  <a:pt x="124" y="9"/>
                                </a:moveTo>
                                <a:lnTo>
                                  <a:pt x="107" y="25"/>
                                </a:lnTo>
                                <a:lnTo>
                                  <a:pt x="75" y="80"/>
                                </a:lnTo>
                                <a:lnTo>
                                  <a:pt x="62" y="150"/>
                                </a:lnTo>
                                <a:lnTo>
                                  <a:pt x="59" y="206"/>
                                </a:lnTo>
                                <a:lnTo>
                                  <a:pt x="52" y="219"/>
                                </a:lnTo>
                                <a:lnTo>
                                  <a:pt x="44" y="237"/>
                                </a:lnTo>
                                <a:lnTo>
                                  <a:pt x="44" y="285"/>
                                </a:lnTo>
                                <a:lnTo>
                                  <a:pt x="49" y="297"/>
                                </a:lnTo>
                                <a:lnTo>
                                  <a:pt x="61" y="291"/>
                                </a:lnTo>
                                <a:lnTo>
                                  <a:pt x="49" y="304"/>
                                </a:lnTo>
                                <a:lnTo>
                                  <a:pt x="42" y="291"/>
                                </a:lnTo>
                                <a:lnTo>
                                  <a:pt x="38" y="315"/>
                                </a:lnTo>
                                <a:lnTo>
                                  <a:pt x="7" y="343"/>
                                </a:lnTo>
                                <a:lnTo>
                                  <a:pt x="33" y="310"/>
                                </a:lnTo>
                                <a:lnTo>
                                  <a:pt x="38" y="288"/>
                                </a:lnTo>
                                <a:lnTo>
                                  <a:pt x="16" y="303"/>
                                </a:lnTo>
                                <a:lnTo>
                                  <a:pt x="0" y="275"/>
                                </a:lnTo>
                                <a:lnTo>
                                  <a:pt x="18" y="299"/>
                                </a:lnTo>
                                <a:lnTo>
                                  <a:pt x="41" y="280"/>
                                </a:lnTo>
                                <a:lnTo>
                                  <a:pt x="40" y="237"/>
                                </a:lnTo>
                                <a:lnTo>
                                  <a:pt x="55" y="205"/>
                                </a:lnTo>
                                <a:lnTo>
                                  <a:pt x="58" y="143"/>
                                </a:lnTo>
                                <a:lnTo>
                                  <a:pt x="70" y="80"/>
                                </a:lnTo>
                                <a:lnTo>
                                  <a:pt x="97" y="28"/>
                                </a:lnTo>
                                <a:lnTo>
                                  <a:pt x="73" y="30"/>
                                </a:lnTo>
                                <a:lnTo>
                                  <a:pt x="102" y="21"/>
                                </a:lnTo>
                                <a:lnTo>
                                  <a:pt x="122" y="0"/>
                                </a:lnTo>
                                <a:lnTo>
                                  <a:pt x="124" y="9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FF0000"/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xmlns=""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14:hiddenLine>
                            </a:ext>
                          </a:extLst>
                        </p:spPr>
                        <p:txBody>
                          <a:bodyPr/>
                          <a:lstStyle/>
                          <a:p>
                            <a:pPr>
                              <a:defRPr/>
                            </a:pPr>
                            <a:endParaRPr lang="en-US" sz="1800" dirty="0">
                              <a:solidFill>
                                <a:srgbClr val="FFFFFF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cs typeface="+mn-cs"/>
                            </a:endParaRPr>
                          </a:p>
                        </p:txBody>
                      </p:sp>
                      <p:sp>
                        <p:nvSpPr>
                          <p:cNvPr id="170" name="Freeform 88"/>
                          <p:cNvSpPr>
                            <a:spLocks/>
                          </p:cNvSpPr>
                          <p:nvPr/>
                        </p:nvSpPr>
                        <p:spPr bwMode="auto">
                          <a:xfrm>
                            <a:off x="2206" y="1245"/>
                            <a:ext cx="387" cy="1055"/>
                          </a:xfrm>
                          <a:custGeom>
                            <a:avLst/>
                            <a:gdLst>
                              <a:gd name="T0" fmla="*/ 293 w 390"/>
                              <a:gd name="T1" fmla="*/ 52 h 1056"/>
                              <a:gd name="T2" fmla="*/ 215 w 390"/>
                              <a:gd name="T3" fmla="*/ 54 h 1056"/>
                              <a:gd name="T4" fmla="*/ 185 w 390"/>
                              <a:gd name="T5" fmla="*/ 65 h 1056"/>
                              <a:gd name="T6" fmla="*/ 212 w 390"/>
                              <a:gd name="T7" fmla="*/ 57 h 1056"/>
                              <a:gd name="T8" fmla="*/ 204 w 390"/>
                              <a:gd name="T9" fmla="*/ 90 h 1056"/>
                              <a:gd name="T10" fmla="*/ 216 w 390"/>
                              <a:gd name="T11" fmla="*/ 57 h 1056"/>
                              <a:gd name="T12" fmla="*/ 285 w 390"/>
                              <a:gd name="T13" fmla="*/ 58 h 1056"/>
                              <a:gd name="T14" fmla="*/ 224 w 390"/>
                              <a:gd name="T15" fmla="*/ 123 h 1056"/>
                              <a:gd name="T16" fmla="*/ 186 w 390"/>
                              <a:gd name="T17" fmla="*/ 142 h 1056"/>
                              <a:gd name="T18" fmla="*/ 180 w 390"/>
                              <a:gd name="T19" fmla="*/ 142 h 1056"/>
                              <a:gd name="T20" fmla="*/ 133 w 390"/>
                              <a:gd name="T21" fmla="*/ 139 h 1056"/>
                              <a:gd name="T22" fmla="*/ 184 w 390"/>
                              <a:gd name="T23" fmla="*/ 144 h 1056"/>
                              <a:gd name="T24" fmla="*/ 180 w 390"/>
                              <a:gd name="T25" fmla="*/ 230 h 1056"/>
                              <a:gd name="T26" fmla="*/ 132 w 390"/>
                              <a:gd name="T27" fmla="*/ 247 h 1056"/>
                              <a:gd name="T28" fmla="*/ 134 w 390"/>
                              <a:gd name="T29" fmla="*/ 250 h 1056"/>
                              <a:gd name="T30" fmla="*/ 179 w 390"/>
                              <a:gd name="T31" fmla="*/ 236 h 1056"/>
                              <a:gd name="T32" fmla="*/ 148 w 390"/>
                              <a:gd name="T33" fmla="*/ 278 h 1056"/>
                              <a:gd name="T34" fmla="*/ 88 w 390"/>
                              <a:gd name="T35" fmla="*/ 402 h 1056"/>
                              <a:gd name="T36" fmla="*/ 92 w 390"/>
                              <a:gd name="T37" fmla="*/ 404 h 1056"/>
                              <a:gd name="T38" fmla="*/ 106 w 390"/>
                              <a:gd name="T39" fmla="*/ 479 h 1056"/>
                              <a:gd name="T40" fmla="*/ 108 w 390"/>
                              <a:gd name="T41" fmla="*/ 492 h 1056"/>
                              <a:gd name="T42" fmla="*/ 112 w 390"/>
                              <a:gd name="T43" fmla="*/ 482 h 1056"/>
                              <a:gd name="T44" fmla="*/ 156 w 390"/>
                              <a:gd name="T45" fmla="*/ 281 h 1056"/>
                              <a:gd name="T46" fmla="*/ 163 w 390"/>
                              <a:gd name="T47" fmla="*/ 349 h 1056"/>
                              <a:gd name="T48" fmla="*/ 134 w 390"/>
                              <a:gd name="T49" fmla="*/ 532 h 1056"/>
                              <a:gd name="T50" fmla="*/ 37 w 390"/>
                              <a:gd name="T51" fmla="*/ 738 h 1056"/>
                              <a:gd name="T52" fmla="*/ 3 w 390"/>
                              <a:gd name="T53" fmla="*/ 894 h 1056"/>
                              <a:gd name="T54" fmla="*/ 9 w 390"/>
                              <a:gd name="T55" fmla="*/ 894 h 1056"/>
                              <a:gd name="T56" fmla="*/ 44 w 390"/>
                              <a:gd name="T57" fmla="*/ 741 h 1056"/>
                              <a:gd name="T58" fmla="*/ 102 w 390"/>
                              <a:gd name="T59" fmla="*/ 739 h 1056"/>
                              <a:gd name="T60" fmla="*/ 100 w 390"/>
                              <a:gd name="T61" fmla="*/ 844 h 1056"/>
                              <a:gd name="T62" fmla="*/ 34 w 390"/>
                              <a:gd name="T63" fmla="*/ 1053 h 1056"/>
                              <a:gd name="T64" fmla="*/ 60 w 390"/>
                              <a:gd name="T65" fmla="*/ 940 h 1056"/>
                              <a:gd name="T66" fmla="*/ 114 w 390"/>
                              <a:gd name="T67" fmla="*/ 800 h 1056"/>
                              <a:gd name="T68" fmla="*/ 132 w 390"/>
                              <a:gd name="T69" fmla="*/ 744 h 1056"/>
                              <a:gd name="T70" fmla="*/ 136 w 390"/>
                              <a:gd name="T71" fmla="*/ 740 h 1056"/>
                              <a:gd name="T72" fmla="*/ 128 w 390"/>
                              <a:gd name="T73" fmla="*/ 738 h 1056"/>
                              <a:gd name="T74" fmla="*/ 93 w 390"/>
                              <a:gd name="T75" fmla="*/ 675 h 1056"/>
                              <a:gd name="T76" fmla="*/ 167 w 390"/>
                              <a:gd name="T77" fmla="*/ 414 h 1056"/>
                              <a:gd name="T78" fmla="*/ 175 w 390"/>
                              <a:gd name="T79" fmla="*/ 526 h 1056"/>
                              <a:gd name="T80" fmla="*/ 114 w 390"/>
                              <a:gd name="T81" fmla="*/ 727 h 1056"/>
                              <a:gd name="T82" fmla="*/ 189 w 390"/>
                              <a:gd name="T83" fmla="*/ 436 h 1056"/>
                              <a:gd name="T84" fmla="*/ 189 w 390"/>
                              <a:gd name="T85" fmla="*/ 230 h 1056"/>
                              <a:gd name="T86" fmla="*/ 238 w 390"/>
                              <a:gd name="T87" fmla="*/ 119 h 1056"/>
                              <a:gd name="T88" fmla="*/ 251 w 390"/>
                              <a:gd name="T89" fmla="*/ 331 h 1056"/>
                              <a:gd name="T90" fmla="*/ 279 w 390"/>
                              <a:gd name="T91" fmla="*/ 509 h 1056"/>
                              <a:gd name="T92" fmla="*/ 256 w 390"/>
                              <a:gd name="T93" fmla="*/ 330 h 1056"/>
                              <a:gd name="T94" fmla="*/ 245 w 390"/>
                              <a:gd name="T95" fmla="*/ 111 h 1056"/>
                              <a:gd name="T96" fmla="*/ 293 w 390"/>
                              <a:gd name="T97" fmla="*/ 65 h 1056"/>
                              <a:gd name="T98" fmla="*/ 390 w 390"/>
                              <a:gd name="T99" fmla="*/ 9 h 1056"/>
                              <a:gd name="T100" fmla="*/ 0 60000 65536"/>
                              <a:gd name="T101" fmla="*/ 0 60000 65536"/>
                              <a:gd name="T102" fmla="*/ 0 60000 65536"/>
                              <a:gd name="T103" fmla="*/ 0 60000 65536"/>
                              <a:gd name="T104" fmla="*/ 0 60000 65536"/>
                              <a:gd name="T105" fmla="*/ 0 60000 65536"/>
                              <a:gd name="T106" fmla="*/ 0 60000 65536"/>
                              <a:gd name="T107" fmla="*/ 0 60000 65536"/>
                              <a:gd name="T108" fmla="*/ 0 60000 65536"/>
                              <a:gd name="T109" fmla="*/ 0 60000 65536"/>
                              <a:gd name="T110" fmla="*/ 0 60000 65536"/>
                              <a:gd name="T111" fmla="*/ 0 60000 65536"/>
                              <a:gd name="T112" fmla="*/ 0 60000 65536"/>
                              <a:gd name="T113" fmla="*/ 0 60000 65536"/>
                              <a:gd name="T114" fmla="*/ 0 60000 65536"/>
                              <a:gd name="T115" fmla="*/ 0 60000 65536"/>
                              <a:gd name="T116" fmla="*/ 0 60000 65536"/>
                              <a:gd name="T117" fmla="*/ 0 60000 65536"/>
                              <a:gd name="T118" fmla="*/ 0 60000 65536"/>
                              <a:gd name="T119" fmla="*/ 0 60000 65536"/>
                              <a:gd name="T120" fmla="*/ 0 60000 65536"/>
                              <a:gd name="T121" fmla="*/ 0 60000 65536"/>
                              <a:gd name="T122" fmla="*/ 0 60000 65536"/>
                              <a:gd name="T123" fmla="*/ 0 60000 65536"/>
                              <a:gd name="T124" fmla="*/ 0 60000 65536"/>
                              <a:gd name="T125" fmla="*/ 0 60000 65536"/>
                              <a:gd name="T126" fmla="*/ 0 60000 65536"/>
                              <a:gd name="T127" fmla="*/ 0 60000 65536"/>
                              <a:gd name="T128" fmla="*/ 0 60000 65536"/>
                              <a:gd name="T129" fmla="*/ 0 60000 65536"/>
                              <a:gd name="T130" fmla="*/ 0 60000 65536"/>
                              <a:gd name="T131" fmla="*/ 0 60000 65536"/>
                              <a:gd name="T132" fmla="*/ 0 60000 65536"/>
                              <a:gd name="T133" fmla="*/ 0 60000 65536"/>
                              <a:gd name="T134" fmla="*/ 0 60000 65536"/>
                              <a:gd name="T135" fmla="*/ 0 60000 65536"/>
                              <a:gd name="T136" fmla="*/ 0 60000 65536"/>
                              <a:gd name="T137" fmla="*/ 0 60000 65536"/>
                              <a:gd name="T138" fmla="*/ 0 60000 65536"/>
                              <a:gd name="T139" fmla="*/ 0 60000 65536"/>
                              <a:gd name="T140" fmla="*/ 0 60000 65536"/>
                              <a:gd name="T141" fmla="*/ 0 60000 65536"/>
                              <a:gd name="T142" fmla="*/ 0 60000 65536"/>
                              <a:gd name="T143" fmla="*/ 0 60000 65536"/>
                              <a:gd name="T144" fmla="*/ 0 60000 65536"/>
                              <a:gd name="T145" fmla="*/ 0 60000 65536"/>
                              <a:gd name="T146" fmla="*/ 0 60000 65536"/>
                              <a:gd name="T147" fmla="*/ 0 60000 65536"/>
                              <a:gd name="T148" fmla="*/ 0 60000 65536"/>
                              <a:gd name="T149" fmla="*/ 0 60000 65536"/>
                              <a:gd name="T150" fmla="*/ 0 w 390"/>
                              <a:gd name="T151" fmla="*/ 0 h 1056"/>
                              <a:gd name="T152" fmla="*/ 390 w 390"/>
                              <a:gd name="T153" fmla="*/ 1056 h 1056"/>
                            </a:gdLst>
                            <a:ahLst/>
                            <a:cxnLst>
                              <a:cxn ang="T100">
                                <a:pos x="T0" y="T1"/>
                              </a:cxn>
                              <a:cxn ang="T101">
                                <a:pos x="T2" y="T3"/>
                              </a:cxn>
                              <a:cxn ang="T102">
                                <a:pos x="T4" y="T5"/>
                              </a:cxn>
                              <a:cxn ang="T103">
                                <a:pos x="T6" y="T7"/>
                              </a:cxn>
                              <a:cxn ang="T104">
                                <a:pos x="T8" y="T9"/>
                              </a:cxn>
                              <a:cxn ang="T105">
                                <a:pos x="T10" y="T11"/>
                              </a:cxn>
                              <a:cxn ang="T106">
                                <a:pos x="T12" y="T13"/>
                              </a:cxn>
                              <a:cxn ang="T107">
                                <a:pos x="T14" y="T15"/>
                              </a:cxn>
                              <a:cxn ang="T108">
                                <a:pos x="T16" y="T17"/>
                              </a:cxn>
                              <a:cxn ang="T109">
                                <a:pos x="T18" y="T19"/>
                              </a:cxn>
                              <a:cxn ang="T110">
                                <a:pos x="T20" y="T21"/>
                              </a:cxn>
                              <a:cxn ang="T111">
                                <a:pos x="T22" y="T23"/>
                              </a:cxn>
                              <a:cxn ang="T112">
                                <a:pos x="T24" y="T25"/>
                              </a:cxn>
                              <a:cxn ang="T113">
                                <a:pos x="T26" y="T27"/>
                              </a:cxn>
                              <a:cxn ang="T114">
                                <a:pos x="T28" y="T29"/>
                              </a:cxn>
                              <a:cxn ang="T115">
                                <a:pos x="T30" y="T31"/>
                              </a:cxn>
                              <a:cxn ang="T116">
                                <a:pos x="T32" y="T33"/>
                              </a:cxn>
                              <a:cxn ang="T117">
                                <a:pos x="T34" y="T35"/>
                              </a:cxn>
                              <a:cxn ang="T118">
                                <a:pos x="T36" y="T37"/>
                              </a:cxn>
                              <a:cxn ang="T119">
                                <a:pos x="T38" y="T39"/>
                              </a:cxn>
                              <a:cxn ang="T120">
                                <a:pos x="T40" y="T41"/>
                              </a:cxn>
                              <a:cxn ang="T121">
                                <a:pos x="T42" y="T43"/>
                              </a:cxn>
                              <a:cxn ang="T122">
                                <a:pos x="T44" y="T45"/>
                              </a:cxn>
                              <a:cxn ang="T123">
                                <a:pos x="T46" y="T47"/>
                              </a:cxn>
                              <a:cxn ang="T124">
                                <a:pos x="T48" y="T49"/>
                              </a:cxn>
                              <a:cxn ang="T125">
                                <a:pos x="T50" y="T51"/>
                              </a:cxn>
                              <a:cxn ang="T126">
                                <a:pos x="T52" y="T53"/>
                              </a:cxn>
                              <a:cxn ang="T127">
                                <a:pos x="T54" y="T55"/>
                              </a:cxn>
                              <a:cxn ang="T128">
                                <a:pos x="T56" y="T57"/>
                              </a:cxn>
                              <a:cxn ang="T129">
                                <a:pos x="T58" y="T59"/>
                              </a:cxn>
                              <a:cxn ang="T130">
                                <a:pos x="T60" y="T61"/>
                              </a:cxn>
                              <a:cxn ang="T131">
                                <a:pos x="T62" y="T63"/>
                              </a:cxn>
                              <a:cxn ang="T132">
                                <a:pos x="T64" y="T65"/>
                              </a:cxn>
                              <a:cxn ang="T133">
                                <a:pos x="T66" y="T67"/>
                              </a:cxn>
                              <a:cxn ang="T134">
                                <a:pos x="T68" y="T69"/>
                              </a:cxn>
                              <a:cxn ang="T135">
                                <a:pos x="T70" y="T71"/>
                              </a:cxn>
                              <a:cxn ang="T136">
                                <a:pos x="T72" y="T73"/>
                              </a:cxn>
                              <a:cxn ang="T137">
                                <a:pos x="T74" y="T75"/>
                              </a:cxn>
                              <a:cxn ang="T138">
                                <a:pos x="T76" y="T77"/>
                              </a:cxn>
                              <a:cxn ang="T139">
                                <a:pos x="T78" y="T79"/>
                              </a:cxn>
                              <a:cxn ang="T140">
                                <a:pos x="T80" y="T81"/>
                              </a:cxn>
                              <a:cxn ang="T141">
                                <a:pos x="T82" y="T83"/>
                              </a:cxn>
                              <a:cxn ang="T142">
                                <a:pos x="T84" y="T85"/>
                              </a:cxn>
                              <a:cxn ang="T143">
                                <a:pos x="T86" y="T87"/>
                              </a:cxn>
                              <a:cxn ang="T144">
                                <a:pos x="T88" y="T89"/>
                              </a:cxn>
                              <a:cxn ang="T145">
                                <a:pos x="T90" y="T91"/>
                              </a:cxn>
                              <a:cxn ang="T146">
                                <a:pos x="T92" y="T93"/>
                              </a:cxn>
                              <a:cxn ang="T147">
                                <a:pos x="T94" y="T95"/>
                              </a:cxn>
                              <a:cxn ang="T148">
                                <a:pos x="T96" y="T97"/>
                              </a:cxn>
                              <a:cxn ang="T149">
                                <a:pos x="T98" y="T99"/>
                              </a:cxn>
                            </a:cxnLst>
                            <a:rect l="T150" t="T151" r="T152" b="T153"/>
                            <a:pathLst>
                              <a:path w="390" h="1056">
                                <a:moveTo>
                                  <a:pt x="383" y="0"/>
                                </a:moveTo>
                                <a:lnTo>
                                  <a:pt x="293" y="52"/>
                                </a:lnTo>
                                <a:lnTo>
                                  <a:pt x="248" y="44"/>
                                </a:lnTo>
                                <a:lnTo>
                                  <a:pt x="215" y="54"/>
                                </a:lnTo>
                                <a:lnTo>
                                  <a:pt x="199" y="52"/>
                                </a:lnTo>
                                <a:lnTo>
                                  <a:pt x="185" y="65"/>
                                </a:lnTo>
                                <a:lnTo>
                                  <a:pt x="201" y="55"/>
                                </a:lnTo>
                                <a:lnTo>
                                  <a:pt x="212" y="57"/>
                                </a:lnTo>
                                <a:lnTo>
                                  <a:pt x="212" y="75"/>
                                </a:lnTo>
                                <a:lnTo>
                                  <a:pt x="204" y="90"/>
                                </a:lnTo>
                                <a:lnTo>
                                  <a:pt x="215" y="76"/>
                                </a:lnTo>
                                <a:lnTo>
                                  <a:pt x="216" y="57"/>
                                </a:lnTo>
                                <a:lnTo>
                                  <a:pt x="245" y="49"/>
                                </a:lnTo>
                                <a:lnTo>
                                  <a:pt x="285" y="58"/>
                                </a:lnTo>
                                <a:lnTo>
                                  <a:pt x="254" y="86"/>
                                </a:lnTo>
                                <a:lnTo>
                                  <a:pt x="224" y="123"/>
                                </a:lnTo>
                                <a:lnTo>
                                  <a:pt x="208" y="149"/>
                                </a:lnTo>
                                <a:lnTo>
                                  <a:pt x="186" y="142"/>
                                </a:lnTo>
                                <a:lnTo>
                                  <a:pt x="168" y="106"/>
                                </a:lnTo>
                                <a:lnTo>
                                  <a:pt x="180" y="142"/>
                                </a:lnTo>
                                <a:lnTo>
                                  <a:pt x="162" y="151"/>
                                </a:lnTo>
                                <a:lnTo>
                                  <a:pt x="133" y="139"/>
                                </a:lnTo>
                                <a:lnTo>
                                  <a:pt x="162" y="155"/>
                                </a:lnTo>
                                <a:lnTo>
                                  <a:pt x="184" y="144"/>
                                </a:lnTo>
                                <a:lnTo>
                                  <a:pt x="205" y="155"/>
                                </a:lnTo>
                                <a:lnTo>
                                  <a:pt x="180" y="230"/>
                                </a:lnTo>
                                <a:lnTo>
                                  <a:pt x="160" y="229"/>
                                </a:lnTo>
                                <a:lnTo>
                                  <a:pt x="132" y="247"/>
                                </a:lnTo>
                                <a:lnTo>
                                  <a:pt x="113" y="282"/>
                                </a:lnTo>
                                <a:lnTo>
                                  <a:pt x="134" y="250"/>
                                </a:lnTo>
                                <a:lnTo>
                                  <a:pt x="162" y="232"/>
                                </a:lnTo>
                                <a:lnTo>
                                  <a:pt x="179" y="236"/>
                                </a:lnTo>
                                <a:lnTo>
                                  <a:pt x="175" y="248"/>
                                </a:lnTo>
                                <a:lnTo>
                                  <a:pt x="148" y="278"/>
                                </a:lnTo>
                                <a:lnTo>
                                  <a:pt x="115" y="384"/>
                                </a:lnTo>
                                <a:lnTo>
                                  <a:pt x="88" y="402"/>
                                </a:lnTo>
                                <a:lnTo>
                                  <a:pt x="71" y="445"/>
                                </a:lnTo>
                                <a:lnTo>
                                  <a:pt x="92" y="404"/>
                                </a:lnTo>
                                <a:lnTo>
                                  <a:pt x="113" y="392"/>
                                </a:lnTo>
                                <a:lnTo>
                                  <a:pt x="106" y="479"/>
                                </a:lnTo>
                                <a:lnTo>
                                  <a:pt x="84" y="515"/>
                                </a:lnTo>
                                <a:lnTo>
                                  <a:pt x="108" y="492"/>
                                </a:lnTo>
                                <a:lnTo>
                                  <a:pt x="121" y="517"/>
                                </a:lnTo>
                                <a:lnTo>
                                  <a:pt x="112" y="482"/>
                                </a:lnTo>
                                <a:lnTo>
                                  <a:pt x="123" y="383"/>
                                </a:lnTo>
                                <a:lnTo>
                                  <a:pt x="156" y="281"/>
                                </a:lnTo>
                                <a:lnTo>
                                  <a:pt x="177" y="261"/>
                                </a:lnTo>
                                <a:lnTo>
                                  <a:pt x="163" y="349"/>
                                </a:lnTo>
                                <a:lnTo>
                                  <a:pt x="156" y="409"/>
                                </a:lnTo>
                                <a:lnTo>
                                  <a:pt x="134" y="532"/>
                                </a:lnTo>
                                <a:lnTo>
                                  <a:pt x="80" y="672"/>
                                </a:lnTo>
                                <a:lnTo>
                                  <a:pt x="37" y="738"/>
                                </a:lnTo>
                                <a:lnTo>
                                  <a:pt x="30" y="830"/>
                                </a:lnTo>
                                <a:lnTo>
                                  <a:pt x="3" y="894"/>
                                </a:lnTo>
                                <a:lnTo>
                                  <a:pt x="0" y="982"/>
                                </a:lnTo>
                                <a:lnTo>
                                  <a:pt x="9" y="894"/>
                                </a:lnTo>
                                <a:lnTo>
                                  <a:pt x="35" y="833"/>
                                </a:lnTo>
                                <a:lnTo>
                                  <a:pt x="44" y="741"/>
                                </a:lnTo>
                                <a:lnTo>
                                  <a:pt x="87" y="682"/>
                                </a:lnTo>
                                <a:lnTo>
                                  <a:pt x="102" y="739"/>
                                </a:lnTo>
                                <a:lnTo>
                                  <a:pt x="108" y="799"/>
                                </a:lnTo>
                                <a:lnTo>
                                  <a:pt x="100" y="844"/>
                                </a:lnTo>
                                <a:lnTo>
                                  <a:pt x="52" y="949"/>
                                </a:lnTo>
                                <a:lnTo>
                                  <a:pt x="34" y="1053"/>
                                </a:lnTo>
                                <a:lnTo>
                                  <a:pt x="40" y="1056"/>
                                </a:lnTo>
                                <a:lnTo>
                                  <a:pt x="60" y="940"/>
                                </a:lnTo>
                                <a:lnTo>
                                  <a:pt x="103" y="850"/>
                                </a:lnTo>
                                <a:lnTo>
                                  <a:pt x="114" y="800"/>
                                </a:lnTo>
                                <a:lnTo>
                                  <a:pt x="111" y="740"/>
                                </a:lnTo>
                                <a:lnTo>
                                  <a:pt x="132" y="744"/>
                                </a:lnTo>
                                <a:lnTo>
                                  <a:pt x="139" y="764"/>
                                </a:lnTo>
                                <a:lnTo>
                                  <a:pt x="136" y="740"/>
                                </a:lnTo>
                                <a:lnTo>
                                  <a:pt x="151" y="732"/>
                                </a:lnTo>
                                <a:lnTo>
                                  <a:pt x="128" y="738"/>
                                </a:lnTo>
                                <a:lnTo>
                                  <a:pt x="108" y="734"/>
                                </a:lnTo>
                                <a:lnTo>
                                  <a:pt x="93" y="675"/>
                                </a:lnTo>
                                <a:lnTo>
                                  <a:pt x="141" y="541"/>
                                </a:lnTo>
                                <a:lnTo>
                                  <a:pt x="167" y="414"/>
                                </a:lnTo>
                                <a:lnTo>
                                  <a:pt x="182" y="441"/>
                                </a:lnTo>
                                <a:lnTo>
                                  <a:pt x="175" y="526"/>
                                </a:lnTo>
                                <a:lnTo>
                                  <a:pt x="111" y="726"/>
                                </a:lnTo>
                                <a:lnTo>
                                  <a:pt x="114" y="727"/>
                                </a:lnTo>
                                <a:lnTo>
                                  <a:pt x="182" y="522"/>
                                </a:lnTo>
                                <a:lnTo>
                                  <a:pt x="189" y="436"/>
                                </a:lnTo>
                                <a:lnTo>
                                  <a:pt x="167" y="400"/>
                                </a:lnTo>
                                <a:lnTo>
                                  <a:pt x="189" y="230"/>
                                </a:lnTo>
                                <a:lnTo>
                                  <a:pt x="213" y="155"/>
                                </a:lnTo>
                                <a:lnTo>
                                  <a:pt x="238" y="119"/>
                                </a:lnTo>
                                <a:lnTo>
                                  <a:pt x="265" y="214"/>
                                </a:lnTo>
                                <a:lnTo>
                                  <a:pt x="251" y="331"/>
                                </a:lnTo>
                                <a:lnTo>
                                  <a:pt x="256" y="445"/>
                                </a:lnTo>
                                <a:lnTo>
                                  <a:pt x="279" y="509"/>
                                </a:lnTo>
                                <a:lnTo>
                                  <a:pt x="262" y="445"/>
                                </a:lnTo>
                                <a:lnTo>
                                  <a:pt x="256" y="330"/>
                                </a:lnTo>
                                <a:lnTo>
                                  <a:pt x="274" y="212"/>
                                </a:lnTo>
                                <a:lnTo>
                                  <a:pt x="245" y="111"/>
                                </a:lnTo>
                                <a:lnTo>
                                  <a:pt x="261" y="93"/>
                                </a:lnTo>
                                <a:lnTo>
                                  <a:pt x="293" y="65"/>
                                </a:lnTo>
                                <a:lnTo>
                                  <a:pt x="370" y="19"/>
                                </a:lnTo>
                                <a:lnTo>
                                  <a:pt x="390" y="9"/>
                                </a:lnTo>
                                <a:lnTo>
                                  <a:pt x="383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FF0000"/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xmlns=""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14:hiddenLine>
                            </a:ext>
                          </a:extLst>
                        </p:spPr>
                        <p:txBody>
                          <a:bodyPr/>
                          <a:lstStyle/>
                          <a:p>
                            <a:pPr>
                              <a:defRPr/>
                            </a:pPr>
                            <a:endParaRPr lang="en-US" sz="1800" dirty="0">
                              <a:solidFill>
                                <a:srgbClr val="FFFFFF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cs typeface="+mn-cs"/>
                            </a:endParaRPr>
                          </a:p>
                        </p:txBody>
                      </p:sp>
                    </p:grpSp>
                  </p:grpSp>
                  <p:sp>
                    <p:nvSpPr>
                      <p:cNvPr id="165" name="Freeform 8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2803" y="2295"/>
                        <a:ext cx="149" cy="1466"/>
                      </a:xfrm>
                      <a:custGeom>
                        <a:avLst/>
                        <a:gdLst>
                          <a:gd name="T0" fmla="*/ 100 w 150"/>
                          <a:gd name="T1" fmla="*/ 169 h 1465"/>
                          <a:gd name="T2" fmla="*/ 126 w 150"/>
                          <a:gd name="T3" fmla="*/ 369 h 1465"/>
                          <a:gd name="T4" fmla="*/ 117 w 150"/>
                          <a:gd name="T5" fmla="*/ 371 h 1465"/>
                          <a:gd name="T6" fmla="*/ 113 w 150"/>
                          <a:gd name="T7" fmla="*/ 383 h 1465"/>
                          <a:gd name="T8" fmla="*/ 90 w 150"/>
                          <a:gd name="T9" fmla="*/ 343 h 1465"/>
                          <a:gd name="T10" fmla="*/ 74 w 150"/>
                          <a:gd name="T11" fmla="*/ 601 h 1465"/>
                          <a:gd name="T12" fmla="*/ 68 w 150"/>
                          <a:gd name="T13" fmla="*/ 606 h 1465"/>
                          <a:gd name="T14" fmla="*/ 80 w 150"/>
                          <a:gd name="T15" fmla="*/ 647 h 1465"/>
                          <a:gd name="T16" fmla="*/ 69 w 150"/>
                          <a:gd name="T17" fmla="*/ 639 h 1465"/>
                          <a:gd name="T18" fmla="*/ 61 w 150"/>
                          <a:gd name="T19" fmla="*/ 653 h 1465"/>
                          <a:gd name="T20" fmla="*/ 52 w 150"/>
                          <a:gd name="T21" fmla="*/ 611 h 1465"/>
                          <a:gd name="T22" fmla="*/ 72 w 150"/>
                          <a:gd name="T23" fmla="*/ 94 h 1465"/>
                          <a:gd name="T24" fmla="*/ 29 w 150"/>
                          <a:gd name="T25" fmla="*/ 634 h 1465"/>
                          <a:gd name="T26" fmla="*/ 67 w 150"/>
                          <a:gd name="T27" fmla="*/ 797 h 1465"/>
                          <a:gd name="T28" fmla="*/ 138 w 150"/>
                          <a:gd name="T29" fmla="*/ 939 h 1465"/>
                          <a:gd name="T30" fmla="*/ 84 w 150"/>
                          <a:gd name="T31" fmla="*/ 1146 h 1465"/>
                          <a:gd name="T32" fmla="*/ 61 w 150"/>
                          <a:gd name="T33" fmla="*/ 1358 h 1465"/>
                          <a:gd name="T34" fmla="*/ 103 w 150"/>
                          <a:gd name="T35" fmla="*/ 1389 h 1465"/>
                          <a:gd name="T36" fmla="*/ 88 w 150"/>
                          <a:gd name="T37" fmla="*/ 1386 h 1465"/>
                          <a:gd name="T38" fmla="*/ 150 w 150"/>
                          <a:gd name="T39" fmla="*/ 1439 h 1465"/>
                          <a:gd name="T40" fmla="*/ 141 w 150"/>
                          <a:gd name="T41" fmla="*/ 1428 h 1465"/>
                          <a:gd name="T42" fmla="*/ 132 w 150"/>
                          <a:gd name="T43" fmla="*/ 1450 h 1465"/>
                          <a:gd name="T44" fmla="*/ 117 w 150"/>
                          <a:gd name="T45" fmla="*/ 1454 h 1465"/>
                          <a:gd name="T46" fmla="*/ 115 w 150"/>
                          <a:gd name="T47" fmla="*/ 1433 h 1465"/>
                          <a:gd name="T48" fmla="*/ 100 w 150"/>
                          <a:gd name="T49" fmla="*/ 1463 h 1465"/>
                          <a:gd name="T50" fmla="*/ 90 w 150"/>
                          <a:gd name="T51" fmla="*/ 1446 h 1465"/>
                          <a:gd name="T52" fmla="*/ 44 w 150"/>
                          <a:gd name="T53" fmla="*/ 1436 h 1465"/>
                          <a:gd name="T54" fmla="*/ 61 w 150"/>
                          <a:gd name="T55" fmla="*/ 1465 h 1465"/>
                          <a:gd name="T56" fmla="*/ 52 w 150"/>
                          <a:gd name="T57" fmla="*/ 1445 h 1465"/>
                          <a:gd name="T58" fmla="*/ 34 w 150"/>
                          <a:gd name="T59" fmla="*/ 1433 h 1465"/>
                          <a:gd name="T60" fmla="*/ 117 w 150"/>
                          <a:gd name="T61" fmla="*/ 1428 h 1465"/>
                          <a:gd name="T62" fmla="*/ 82 w 150"/>
                          <a:gd name="T63" fmla="*/ 1384 h 1465"/>
                          <a:gd name="T64" fmla="*/ 39 w 150"/>
                          <a:gd name="T65" fmla="*/ 1365 h 1465"/>
                          <a:gd name="T66" fmla="*/ 63 w 150"/>
                          <a:gd name="T67" fmla="*/ 1411 h 1465"/>
                          <a:gd name="T68" fmla="*/ 38 w 150"/>
                          <a:gd name="T69" fmla="*/ 1368 h 1465"/>
                          <a:gd name="T70" fmla="*/ 16 w 150"/>
                          <a:gd name="T71" fmla="*/ 1447 h 1465"/>
                          <a:gd name="T72" fmla="*/ 11 w 150"/>
                          <a:gd name="T73" fmla="*/ 1442 h 1465"/>
                          <a:gd name="T74" fmla="*/ 1 w 150"/>
                          <a:gd name="T75" fmla="*/ 1442 h 1465"/>
                          <a:gd name="T76" fmla="*/ 50 w 150"/>
                          <a:gd name="T77" fmla="*/ 1328 h 1465"/>
                          <a:gd name="T78" fmla="*/ 80 w 150"/>
                          <a:gd name="T79" fmla="*/ 1080 h 1465"/>
                          <a:gd name="T80" fmla="*/ 125 w 150"/>
                          <a:gd name="T81" fmla="*/ 889 h 1465"/>
                          <a:gd name="T82" fmla="*/ 56 w 150"/>
                          <a:gd name="T83" fmla="*/ 940 h 1465"/>
                          <a:gd name="T84" fmla="*/ 35 w 150"/>
                          <a:gd name="T85" fmla="*/ 1329 h 1465"/>
                          <a:gd name="T86" fmla="*/ 38 w 150"/>
                          <a:gd name="T87" fmla="*/ 1234 h 1465"/>
                          <a:gd name="T88" fmla="*/ 33 w 150"/>
                          <a:gd name="T89" fmla="*/ 1178 h 1465"/>
                          <a:gd name="T90" fmla="*/ 29 w 150"/>
                          <a:gd name="T91" fmla="*/ 1153 h 1465"/>
                          <a:gd name="T92" fmla="*/ 30 w 150"/>
                          <a:gd name="T93" fmla="*/ 1028 h 1465"/>
                          <a:gd name="T94" fmla="*/ 23 w 150"/>
                          <a:gd name="T95" fmla="*/ 1049 h 1465"/>
                          <a:gd name="T96" fmla="*/ 29 w 150"/>
                          <a:gd name="T97" fmla="*/ 1025 h 1465"/>
                          <a:gd name="T98" fmla="*/ 33 w 150"/>
                          <a:gd name="T99" fmla="*/ 924 h 1465"/>
                          <a:gd name="T100" fmla="*/ 19 w 150"/>
                          <a:gd name="T101" fmla="*/ 946 h 1465"/>
                          <a:gd name="T102" fmla="*/ 30 w 150"/>
                          <a:gd name="T103" fmla="*/ 920 h 1465"/>
                          <a:gd name="T104" fmla="*/ 19 w 150"/>
                          <a:gd name="T105" fmla="*/ 682 h 1465"/>
                          <a:gd name="T106" fmla="*/ 22 w 150"/>
                          <a:gd name="T107" fmla="*/ 157 h 1465"/>
                          <a:gd name="T108" fmla="*/ 51 w 150"/>
                          <a:gd name="T109" fmla="*/ 20 h 1465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60000 65536"/>
                          <a:gd name="T115" fmla="*/ 0 60000 65536"/>
                          <a:gd name="T116" fmla="*/ 0 60000 65536"/>
                          <a:gd name="T117" fmla="*/ 0 60000 65536"/>
                          <a:gd name="T118" fmla="*/ 0 60000 65536"/>
                          <a:gd name="T119" fmla="*/ 0 60000 65536"/>
                          <a:gd name="T120" fmla="*/ 0 60000 65536"/>
                          <a:gd name="T121" fmla="*/ 0 60000 65536"/>
                          <a:gd name="T122" fmla="*/ 0 60000 65536"/>
                          <a:gd name="T123" fmla="*/ 0 60000 65536"/>
                          <a:gd name="T124" fmla="*/ 0 60000 65536"/>
                          <a:gd name="T125" fmla="*/ 0 60000 65536"/>
                          <a:gd name="T126" fmla="*/ 0 60000 65536"/>
                          <a:gd name="T127" fmla="*/ 0 60000 65536"/>
                          <a:gd name="T128" fmla="*/ 0 60000 65536"/>
                          <a:gd name="T129" fmla="*/ 0 60000 65536"/>
                          <a:gd name="T130" fmla="*/ 0 60000 65536"/>
                          <a:gd name="T131" fmla="*/ 0 60000 65536"/>
                          <a:gd name="T132" fmla="*/ 0 60000 65536"/>
                          <a:gd name="T133" fmla="*/ 0 60000 65536"/>
                          <a:gd name="T134" fmla="*/ 0 60000 65536"/>
                          <a:gd name="T135" fmla="*/ 0 60000 65536"/>
                          <a:gd name="T136" fmla="*/ 0 60000 65536"/>
                          <a:gd name="T137" fmla="*/ 0 60000 65536"/>
                          <a:gd name="T138" fmla="*/ 0 60000 65536"/>
                          <a:gd name="T139" fmla="*/ 0 60000 65536"/>
                          <a:gd name="T140" fmla="*/ 0 60000 65536"/>
                          <a:gd name="T141" fmla="*/ 0 60000 65536"/>
                          <a:gd name="T142" fmla="*/ 0 60000 65536"/>
                          <a:gd name="T143" fmla="*/ 0 60000 65536"/>
                          <a:gd name="T144" fmla="*/ 0 60000 65536"/>
                          <a:gd name="T145" fmla="*/ 0 60000 65536"/>
                          <a:gd name="T146" fmla="*/ 0 60000 65536"/>
                          <a:gd name="T147" fmla="*/ 0 60000 65536"/>
                          <a:gd name="T148" fmla="*/ 0 60000 65536"/>
                          <a:gd name="T149" fmla="*/ 0 60000 65536"/>
                          <a:gd name="T150" fmla="*/ 0 60000 65536"/>
                          <a:gd name="T151" fmla="*/ 0 60000 65536"/>
                          <a:gd name="T152" fmla="*/ 0 60000 65536"/>
                          <a:gd name="T153" fmla="*/ 0 60000 65536"/>
                          <a:gd name="T154" fmla="*/ 0 60000 65536"/>
                          <a:gd name="T155" fmla="*/ 0 60000 65536"/>
                          <a:gd name="T156" fmla="*/ 0 60000 65536"/>
                          <a:gd name="T157" fmla="*/ 0 60000 65536"/>
                          <a:gd name="T158" fmla="*/ 0 60000 65536"/>
                          <a:gd name="T159" fmla="*/ 0 60000 65536"/>
                          <a:gd name="T160" fmla="*/ 0 60000 65536"/>
                          <a:gd name="T161" fmla="*/ 0 60000 65536"/>
                          <a:gd name="T162" fmla="*/ 0 60000 65536"/>
                          <a:gd name="T163" fmla="*/ 0 60000 65536"/>
                          <a:gd name="T164" fmla="*/ 0 60000 65536"/>
                          <a:gd name="T165" fmla="*/ 0 w 150"/>
                          <a:gd name="T166" fmla="*/ 0 h 1465"/>
                          <a:gd name="T167" fmla="*/ 150 w 150"/>
                          <a:gd name="T168" fmla="*/ 1465 h 1465"/>
                        </a:gdLst>
                        <a:ahLst/>
                        <a:cxnLst>
                          <a:cxn ang="T110">
                            <a:pos x="T0" y="T1"/>
                          </a:cxn>
                          <a:cxn ang="T111">
                            <a:pos x="T2" y="T3"/>
                          </a:cxn>
                          <a:cxn ang="T112">
                            <a:pos x="T4" y="T5"/>
                          </a:cxn>
                          <a:cxn ang="T113">
                            <a:pos x="T6" y="T7"/>
                          </a:cxn>
                          <a:cxn ang="T114">
                            <a:pos x="T8" y="T9"/>
                          </a:cxn>
                          <a:cxn ang="T115">
                            <a:pos x="T10" y="T11"/>
                          </a:cxn>
                          <a:cxn ang="T116">
                            <a:pos x="T12" y="T13"/>
                          </a:cxn>
                          <a:cxn ang="T117">
                            <a:pos x="T14" y="T15"/>
                          </a:cxn>
                          <a:cxn ang="T118">
                            <a:pos x="T16" y="T17"/>
                          </a:cxn>
                          <a:cxn ang="T119">
                            <a:pos x="T18" y="T19"/>
                          </a:cxn>
                          <a:cxn ang="T120">
                            <a:pos x="T20" y="T21"/>
                          </a:cxn>
                          <a:cxn ang="T121">
                            <a:pos x="T22" y="T23"/>
                          </a:cxn>
                          <a:cxn ang="T122">
                            <a:pos x="T24" y="T25"/>
                          </a:cxn>
                          <a:cxn ang="T123">
                            <a:pos x="T26" y="T27"/>
                          </a:cxn>
                          <a:cxn ang="T124">
                            <a:pos x="T28" y="T29"/>
                          </a:cxn>
                          <a:cxn ang="T125">
                            <a:pos x="T30" y="T31"/>
                          </a:cxn>
                          <a:cxn ang="T126">
                            <a:pos x="T32" y="T33"/>
                          </a:cxn>
                          <a:cxn ang="T127">
                            <a:pos x="T34" y="T35"/>
                          </a:cxn>
                          <a:cxn ang="T128">
                            <a:pos x="T36" y="T37"/>
                          </a:cxn>
                          <a:cxn ang="T129">
                            <a:pos x="T38" y="T39"/>
                          </a:cxn>
                          <a:cxn ang="T130">
                            <a:pos x="T40" y="T41"/>
                          </a:cxn>
                          <a:cxn ang="T131">
                            <a:pos x="T42" y="T43"/>
                          </a:cxn>
                          <a:cxn ang="T132">
                            <a:pos x="T44" y="T45"/>
                          </a:cxn>
                          <a:cxn ang="T133">
                            <a:pos x="T46" y="T47"/>
                          </a:cxn>
                          <a:cxn ang="T134">
                            <a:pos x="T48" y="T49"/>
                          </a:cxn>
                          <a:cxn ang="T135">
                            <a:pos x="T50" y="T51"/>
                          </a:cxn>
                          <a:cxn ang="T136">
                            <a:pos x="T52" y="T53"/>
                          </a:cxn>
                          <a:cxn ang="T137">
                            <a:pos x="T54" y="T55"/>
                          </a:cxn>
                          <a:cxn ang="T138">
                            <a:pos x="T56" y="T57"/>
                          </a:cxn>
                          <a:cxn ang="T139">
                            <a:pos x="T58" y="T59"/>
                          </a:cxn>
                          <a:cxn ang="T140">
                            <a:pos x="T60" y="T61"/>
                          </a:cxn>
                          <a:cxn ang="T141">
                            <a:pos x="T62" y="T63"/>
                          </a:cxn>
                          <a:cxn ang="T142">
                            <a:pos x="T64" y="T65"/>
                          </a:cxn>
                          <a:cxn ang="T143">
                            <a:pos x="T66" y="T67"/>
                          </a:cxn>
                          <a:cxn ang="T144">
                            <a:pos x="T68" y="T69"/>
                          </a:cxn>
                          <a:cxn ang="T145">
                            <a:pos x="T70" y="T71"/>
                          </a:cxn>
                          <a:cxn ang="T146">
                            <a:pos x="T72" y="T73"/>
                          </a:cxn>
                          <a:cxn ang="T147">
                            <a:pos x="T74" y="T75"/>
                          </a:cxn>
                          <a:cxn ang="T148">
                            <a:pos x="T76" y="T77"/>
                          </a:cxn>
                          <a:cxn ang="T149">
                            <a:pos x="T78" y="T79"/>
                          </a:cxn>
                          <a:cxn ang="T150">
                            <a:pos x="T80" y="T81"/>
                          </a:cxn>
                          <a:cxn ang="T151">
                            <a:pos x="T82" y="T83"/>
                          </a:cxn>
                          <a:cxn ang="T152">
                            <a:pos x="T84" y="T85"/>
                          </a:cxn>
                          <a:cxn ang="T153">
                            <a:pos x="T86" y="T87"/>
                          </a:cxn>
                          <a:cxn ang="T154">
                            <a:pos x="T88" y="T89"/>
                          </a:cxn>
                          <a:cxn ang="T155">
                            <a:pos x="T90" y="T91"/>
                          </a:cxn>
                          <a:cxn ang="T156">
                            <a:pos x="T92" y="T93"/>
                          </a:cxn>
                          <a:cxn ang="T157">
                            <a:pos x="T94" y="T95"/>
                          </a:cxn>
                          <a:cxn ang="T158">
                            <a:pos x="T96" y="T97"/>
                          </a:cxn>
                          <a:cxn ang="T159">
                            <a:pos x="T98" y="T99"/>
                          </a:cxn>
                          <a:cxn ang="T160">
                            <a:pos x="T100" y="T101"/>
                          </a:cxn>
                          <a:cxn ang="T161">
                            <a:pos x="T102" y="T103"/>
                          </a:cxn>
                          <a:cxn ang="T162">
                            <a:pos x="T104" y="T105"/>
                          </a:cxn>
                          <a:cxn ang="T163">
                            <a:pos x="T106" y="T107"/>
                          </a:cxn>
                          <a:cxn ang="T164">
                            <a:pos x="T108" y="T109"/>
                          </a:cxn>
                        </a:cxnLst>
                        <a:rect l="T165" t="T166" r="T167" b="T168"/>
                        <a:pathLst>
                          <a:path w="150" h="1465">
                            <a:moveTo>
                              <a:pt x="68" y="0"/>
                            </a:moveTo>
                            <a:lnTo>
                              <a:pt x="88" y="63"/>
                            </a:lnTo>
                            <a:lnTo>
                              <a:pt x="100" y="169"/>
                            </a:lnTo>
                            <a:lnTo>
                              <a:pt x="92" y="338"/>
                            </a:lnTo>
                            <a:lnTo>
                              <a:pt x="109" y="361"/>
                            </a:lnTo>
                            <a:lnTo>
                              <a:pt x="126" y="369"/>
                            </a:lnTo>
                            <a:lnTo>
                              <a:pt x="138" y="381"/>
                            </a:lnTo>
                            <a:lnTo>
                              <a:pt x="125" y="372"/>
                            </a:lnTo>
                            <a:lnTo>
                              <a:pt x="117" y="371"/>
                            </a:lnTo>
                            <a:lnTo>
                              <a:pt x="115" y="381"/>
                            </a:lnTo>
                            <a:lnTo>
                              <a:pt x="119" y="397"/>
                            </a:lnTo>
                            <a:lnTo>
                              <a:pt x="113" y="383"/>
                            </a:lnTo>
                            <a:lnTo>
                              <a:pt x="114" y="368"/>
                            </a:lnTo>
                            <a:lnTo>
                              <a:pt x="108" y="365"/>
                            </a:lnTo>
                            <a:lnTo>
                              <a:pt x="90" y="343"/>
                            </a:lnTo>
                            <a:lnTo>
                              <a:pt x="74" y="594"/>
                            </a:lnTo>
                            <a:lnTo>
                              <a:pt x="81" y="608"/>
                            </a:lnTo>
                            <a:lnTo>
                              <a:pt x="74" y="601"/>
                            </a:lnTo>
                            <a:lnTo>
                              <a:pt x="71" y="603"/>
                            </a:lnTo>
                            <a:lnTo>
                              <a:pt x="74" y="616"/>
                            </a:lnTo>
                            <a:lnTo>
                              <a:pt x="68" y="606"/>
                            </a:lnTo>
                            <a:lnTo>
                              <a:pt x="67" y="606"/>
                            </a:lnTo>
                            <a:lnTo>
                              <a:pt x="71" y="637"/>
                            </a:lnTo>
                            <a:lnTo>
                              <a:pt x="80" y="647"/>
                            </a:lnTo>
                            <a:lnTo>
                              <a:pt x="71" y="640"/>
                            </a:lnTo>
                            <a:lnTo>
                              <a:pt x="68" y="652"/>
                            </a:lnTo>
                            <a:lnTo>
                              <a:pt x="69" y="639"/>
                            </a:lnTo>
                            <a:lnTo>
                              <a:pt x="63" y="609"/>
                            </a:lnTo>
                            <a:lnTo>
                              <a:pt x="60" y="608"/>
                            </a:lnTo>
                            <a:lnTo>
                              <a:pt x="61" y="653"/>
                            </a:lnTo>
                            <a:lnTo>
                              <a:pt x="57" y="611"/>
                            </a:lnTo>
                            <a:lnTo>
                              <a:pt x="54" y="660"/>
                            </a:lnTo>
                            <a:lnTo>
                              <a:pt x="52" y="611"/>
                            </a:lnTo>
                            <a:lnTo>
                              <a:pt x="63" y="586"/>
                            </a:lnTo>
                            <a:lnTo>
                              <a:pt x="80" y="181"/>
                            </a:lnTo>
                            <a:lnTo>
                              <a:pt x="72" y="94"/>
                            </a:lnTo>
                            <a:lnTo>
                              <a:pt x="40" y="164"/>
                            </a:lnTo>
                            <a:lnTo>
                              <a:pt x="23" y="240"/>
                            </a:lnTo>
                            <a:lnTo>
                              <a:pt x="29" y="634"/>
                            </a:lnTo>
                            <a:lnTo>
                              <a:pt x="35" y="671"/>
                            </a:lnTo>
                            <a:lnTo>
                              <a:pt x="66" y="770"/>
                            </a:lnTo>
                            <a:lnTo>
                              <a:pt x="67" y="797"/>
                            </a:lnTo>
                            <a:lnTo>
                              <a:pt x="117" y="851"/>
                            </a:lnTo>
                            <a:lnTo>
                              <a:pt x="133" y="887"/>
                            </a:lnTo>
                            <a:lnTo>
                              <a:pt x="138" y="939"/>
                            </a:lnTo>
                            <a:lnTo>
                              <a:pt x="117" y="1017"/>
                            </a:lnTo>
                            <a:lnTo>
                              <a:pt x="88" y="1087"/>
                            </a:lnTo>
                            <a:lnTo>
                              <a:pt x="84" y="1146"/>
                            </a:lnTo>
                            <a:lnTo>
                              <a:pt x="87" y="1213"/>
                            </a:lnTo>
                            <a:lnTo>
                              <a:pt x="56" y="1333"/>
                            </a:lnTo>
                            <a:lnTo>
                              <a:pt x="61" y="1358"/>
                            </a:lnTo>
                            <a:lnTo>
                              <a:pt x="85" y="1383"/>
                            </a:lnTo>
                            <a:lnTo>
                              <a:pt x="114" y="1390"/>
                            </a:lnTo>
                            <a:lnTo>
                              <a:pt x="103" y="1389"/>
                            </a:lnTo>
                            <a:lnTo>
                              <a:pt x="106" y="1401"/>
                            </a:lnTo>
                            <a:lnTo>
                              <a:pt x="101" y="1390"/>
                            </a:lnTo>
                            <a:lnTo>
                              <a:pt x="88" y="1386"/>
                            </a:lnTo>
                            <a:lnTo>
                              <a:pt x="104" y="1410"/>
                            </a:lnTo>
                            <a:lnTo>
                              <a:pt x="143" y="1426"/>
                            </a:lnTo>
                            <a:lnTo>
                              <a:pt x="150" y="1439"/>
                            </a:lnTo>
                            <a:lnTo>
                              <a:pt x="143" y="1430"/>
                            </a:lnTo>
                            <a:lnTo>
                              <a:pt x="138" y="1446"/>
                            </a:lnTo>
                            <a:lnTo>
                              <a:pt x="141" y="1428"/>
                            </a:lnTo>
                            <a:lnTo>
                              <a:pt x="128" y="1421"/>
                            </a:lnTo>
                            <a:lnTo>
                              <a:pt x="117" y="1430"/>
                            </a:lnTo>
                            <a:lnTo>
                              <a:pt x="132" y="1450"/>
                            </a:lnTo>
                            <a:lnTo>
                              <a:pt x="122" y="1438"/>
                            </a:lnTo>
                            <a:lnTo>
                              <a:pt x="117" y="1447"/>
                            </a:lnTo>
                            <a:lnTo>
                              <a:pt x="117" y="1454"/>
                            </a:lnTo>
                            <a:lnTo>
                              <a:pt x="116" y="1446"/>
                            </a:lnTo>
                            <a:lnTo>
                              <a:pt x="121" y="1438"/>
                            </a:lnTo>
                            <a:lnTo>
                              <a:pt x="115" y="1433"/>
                            </a:lnTo>
                            <a:lnTo>
                              <a:pt x="91" y="1436"/>
                            </a:lnTo>
                            <a:lnTo>
                              <a:pt x="92" y="1446"/>
                            </a:lnTo>
                            <a:lnTo>
                              <a:pt x="100" y="1463"/>
                            </a:lnTo>
                            <a:lnTo>
                              <a:pt x="90" y="1450"/>
                            </a:lnTo>
                            <a:lnTo>
                              <a:pt x="83" y="1459"/>
                            </a:lnTo>
                            <a:lnTo>
                              <a:pt x="90" y="1446"/>
                            </a:lnTo>
                            <a:lnTo>
                              <a:pt x="90" y="1438"/>
                            </a:lnTo>
                            <a:lnTo>
                              <a:pt x="66" y="1435"/>
                            </a:lnTo>
                            <a:lnTo>
                              <a:pt x="44" y="1436"/>
                            </a:lnTo>
                            <a:lnTo>
                              <a:pt x="54" y="1436"/>
                            </a:lnTo>
                            <a:lnTo>
                              <a:pt x="54" y="1447"/>
                            </a:lnTo>
                            <a:lnTo>
                              <a:pt x="61" y="1465"/>
                            </a:lnTo>
                            <a:lnTo>
                              <a:pt x="52" y="1448"/>
                            </a:lnTo>
                            <a:lnTo>
                              <a:pt x="45" y="1461"/>
                            </a:lnTo>
                            <a:lnTo>
                              <a:pt x="52" y="1445"/>
                            </a:lnTo>
                            <a:lnTo>
                              <a:pt x="52" y="1436"/>
                            </a:lnTo>
                            <a:lnTo>
                              <a:pt x="33" y="1436"/>
                            </a:lnTo>
                            <a:lnTo>
                              <a:pt x="34" y="1433"/>
                            </a:lnTo>
                            <a:lnTo>
                              <a:pt x="69" y="1432"/>
                            </a:lnTo>
                            <a:lnTo>
                              <a:pt x="90" y="1434"/>
                            </a:lnTo>
                            <a:lnTo>
                              <a:pt x="117" y="1428"/>
                            </a:lnTo>
                            <a:lnTo>
                              <a:pt x="127" y="1421"/>
                            </a:lnTo>
                            <a:lnTo>
                              <a:pt x="102" y="1413"/>
                            </a:lnTo>
                            <a:lnTo>
                              <a:pt x="82" y="1384"/>
                            </a:lnTo>
                            <a:lnTo>
                              <a:pt x="58" y="1360"/>
                            </a:lnTo>
                            <a:lnTo>
                              <a:pt x="52" y="1336"/>
                            </a:lnTo>
                            <a:lnTo>
                              <a:pt x="39" y="1365"/>
                            </a:lnTo>
                            <a:lnTo>
                              <a:pt x="65" y="1408"/>
                            </a:lnTo>
                            <a:lnTo>
                              <a:pt x="69" y="1424"/>
                            </a:lnTo>
                            <a:lnTo>
                              <a:pt x="63" y="1411"/>
                            </a:lnTo>
                            <a:lnTo>
                              <a:pt x="58" y="1424"/>
                            </a:lnTo>
                            <a:lnTo>
                              <a:pt x="63" y="1408"/>
                            </a:lnTo>
                            <a:lnTo>
                              <a:pt x="38" y="1368"/>
                            </a:lnTo>
                            <a:lnTo>
                              <a:pt x="15" y="1427"/>
                            </a:lnTo>
                            <a:lnTo>
                              <a:pt x="13" y="1440"/>
                            </a:lnTo>
                            <a:lnTo>
                              <a:pt x="16" y="1447"/>
                            </a:lnTo>
                            <a:lnTo>
                              <a:pt x="16" y="1463"/>
                            </a:lnTo>
                            <a:lnTo>
                              <a:pt x="15" y="1447"/>
                            </a:lnTo>
                            <a:lnTo>
                              <a:pt x="11" y="1442"/>
                            </a:lnTo>
                            <a:lnTo>
                              <a:pt x="3" y="1445"/>
                            </a:lnTo>
                            <a:lnTo>
                              <a:pt x="0" y="1459"/>
                            </a:lnTo>
                            <a:lnTo>
                              <a:pt x="1" y="1442"/>
                            </a:lnTo>
                            <a:lnTo>
                              <a:pt x="11" y="1439"/>
                            </a:lnTo>
                            <a:lnTo>
                              <a:pt x="12" y="1427"/>
                            </a:lnTo>
                            <a:lnTo>
                              <a:pt x="50" y="1328"/>
                            </a:lnTo>
                            <a:lnTo>
                              <a:pt x="80" y="1211"/>
                            </a:lnTo>
                            <a:lnTo>
                              <a:pt x="77" y="1143"/>
                            </a:lnTo>
                            <a:lnTo>
                              <a:pt x="80" y="1080"/>
                            </a:lnTo>
                            <a:lnTo>
                              <a:pt x="112" y="1011"/>
                            </a:lnTo>
                            <a:lnTo>
                              <a:pt x="130" y="939"/>
                            </a:lnTo>
                            <a:lnTo>
                              <a:pt x="125" y="889"/>
                            </a:lnTo>
                            <a:lnTo>
                              <a:pt x="109" y="856"/>
                            </a:lnTo>
                            <a:lnTo>
                              <a:pt x="65" y="818"/>
                            </a:lnTo>
                            <a:lnTo>
                              <a:pt x="56" y="940"/>
                            </a:lnTo>
                            <a:lnTo>
                              <a:pt x="55" y="1086"/>
                            </a:lnTo>
                            <a:lnTo>
                              <a:pt x="43" y="1272"/>
                            </a:lnTo>
                            <a:lnTo>
                              <a:pt x="35" y="1329"/>
                            </a:lnTo>
                            <a:lnTo>
                              <a:pt x="18" y="1366"/>
                            </a:lnTo>
                            <a:lnTo>
                              <a:pt x="32" y="1326"/>
                            </a:lnTo>
                            <a:lnTo>
                              <a:pt x="38" y="1234"/>
                            </a:lnTo>
                            <a:lnTo>
                              <a:pt x="43" y="1134"/>
                            </a:lnTo>
                            <a:lnTo>
                              <a:pt x="30" y="1154"/>
                            </a:lnTo>
                            <a:lnTo>
                              <a:pt x="33" y="1178"/>
                            </a:lnTo>
                            <a:lnTo>
                              <a:pt x="29" y="1156"/>
                            </a:lnTo>
                            <a:lnTo>
                              <a:pt x="21" y="1159"/>
                            </a:lnTo>
                            <a:lnTo>
                              <a:pt x="29" y="1153"/>
                            </a:lnTo>
                            <a:lnTo>
                              <a:pt x="43" y="1123"/>
                            </a:lnTo>
                            <a:lnTo>
                              <a:pt x="41" y="1022"/>
                            </a:lnTo>
                            <a:lnTo>
                              <a:pt x="30" y="1028"/>
                            </a:lnTo>
                            <a:lnTo>
                              <a:pt x="24" y="1047"/>
                            </a:lnTo>
                            <a:lnTo>
                              <a:pt x="34" y="1068"/>
                            </a:lnTo>
                            <a:lnTo>
                              <a:pt x="23" y="1049"/>
                            </a:lnTo>
                            <a:lnTo>
                              <a:pt x="11" y="1063"/>
                            </a:lnTo>
                            <a:lnTo>
                              <a:pt x="22" y="1047"/>
                            </a:lnTo>
                            <a:lnTo>
                              <a:pt x="29" y="1025"/>
                            </a:lnTo>
                            <a:lnTo>
                              <a:pt x="41" y="1016"/>
                            </a:lnTo>
                            <a:lnTo>
                              <a:pt x="45" y="915"/>
                            </a:lnTo>
                            <a:lnTo>
                              <a:pt x="33" y="924"/>
                            </a:lnTo>
                            <a:lnTo>
                              <a:pt x="23" y="943"/>
                            </a:lnTo>
                            <a:lnTo>
                              <a:pt x="22" y="969"/>
                            </a:lnTo>
                            <a:lnTo>
                              <a:pt x="19" y="946"/>
                            </a:lnTo>
                            <a:lnTo>
                              <a:pt x="3" y="948"/>
                            </a:lnTo>
                            <a:lnTo>
                              <a:pt x="21" y="940"/>
                            </a:lnTo>
                            <a:lnTo>
                              <a:pt x="30" y="920"/>
                            </a:lnTo>
                            <a:lnTo>
                              <a:pt x="45" y="906"/>
                            </a:lnTo>
                            <a:lnTo>
                              <a:pt x="47" y="776"/>
                            </a:lnTo>
                            <a:lnTo>
                              <a:pt x="19" y="682"/>
                            </a:lnTo>
                            <a:lnTo>
                              <a:pt x="13" y="639"/>
                            </a:lnTo>
                            <a:lnTo>
                              <a:pt x="6" y="236"/>
                            </a:lnTo>
                            <a:lnTo>
                              <a:pt x="22" y="157"/>
                            </a:lnTo>
                            <a:lnTo>
                              <a:pt x="61" y="69"/>
                            </a:lnTo>
                            <a:lnTo>
                              <a:pt x="60" y="40"/>
                            </a:lnTo>
                            <a:lnTo>
                              <a:pt x="51" y="20"/>
                            </a:lnTo>
                            <a:lnTo>
                              <a:pt x="68" y="0"/>
                            </a:lnTo>
                            <a:close/>
                          </a:path>
                        </a:pathLst>
                      </a:custGeom>
                      <a:solidFill>
                        <a:srgbClr val="FF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/>
                      <a:lstStyle/>
                      <a:p>
                        <a:pPr>
                          <a:defRPr/>
                        </a:pPr>
                        <a:endParaRPr lang="en-US" sz="1800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cs typeface="+mn-cs"/>
                        </a:endParaRPr>
                      </a:p>
                    </p:txBody>
                  </p:sp>
                </p:grpSp>
              </p:grpSp>
              <p:grpSp>
                <p:nvGrpSpPr>
                  <p:cNvPr id="159" name="Group 90"/>
                  <p:cNvGrpSpPr>
                    <a:grpSpLocks/>
                  </p:cNvGrpSpPr>
                  <p:nvPr/>
                </p:nvGrpSpPr>
                <p:grpSpPr bwMode="auto">
                  <a:xfrm>
                    <a:off x="3175" y="1801"/>
                    <a:ext cx="123" cy="515"/>
                    <a:chOff x="3175" y="1801"/>
                    <a:chExt cx="123" cy="515"/>
                  </a:xfrm>
                </p:grpSpPr>
                <p:sp>
                  <p:nvSpPr>
                    <p:cNvPr id="160" name="Freeform 91"/>
                    <p:cNvSpPr>
                      <a:spLocks/>
                    </p:cNvSpPr>
                    <p:nvPr/>
                  </p:nvSpPr>
                  <p:spPr bwMode="auto">
                    <a:xfrm>
                      <a:off x="3181" y="1800"/>
                      <a:ext cx="54" cy="109"/>
                    </a:xfrm>
                    <a:custGeom>
                      <a:avLst/>
                      <a:gdLst>
                        <a:gd name="T0" fmla="*/ 0 w 54"/>
                        <a:gd name="T1" fmla="*/ 74 h 108"/>
                        <a:gd name="T2" fmla="*/ 21 w 54"/>
                        <a:gd name="T3" fmla="*/ 90 h 108"/>
                        <a:gd name="T4" fmla="*/ 33 w 54"/>
                        <a:gd name="T5" fmla="*/ 60 h 108"/>
                        <a:gd name="T6" fmla="*/ 21 w 54"/>
                        <a:gd name="T7" fmla="*/ 35 h 108"/>
                        <a:gd name="T8" fmla="*/ 36 w 54"/>
                        <a:gd name="T9" fmla="*/ 22 h 108"/>
                        <a:gd name="T10" fmla="*/ 26 w 54"/>
                        <a:gd name="T11" fmla="*/ 0 h 108"/>
                        <a:gd name="T12" fmla="*/ 40 w 54"/>
                        <a:gd name="T13" fmla="*/ 24 h 108"/>
                        <a:gd name="T14" fmla="*/ 27 w 54"/>
                        <a:gd name="T15" fmla="*/ 36 h 108"/>
                        <a:gd name="T16" fmla="*/ 38 w 54"/>
                        <a:gd name="T17" fmla="*/ 60 h 108"/>
                        <a:gd name="T18" fmla="*/ 36 w 54"/>
                        <a:gd name="T19" fmla="*/ 68 h 108"/>
                        <a:gd name="T20" fmla="*/ 54 w 54"/>
                        <a:gd name="T21" fmla="*/ 84 h 108"/>
                        <a:gd name="T22" fmla="*/ 50 w 54"/>
                        <a:gd name="T23" fmla="*/ 108 h 108"/>
                        <a:gd name="T24" fmla="*/ 51 w 54"/>
                        <a:gd name="T25" fmla="*/ 84 h 108"/>
                        <a:gd name="T26" fmla="*/ 33 w 54"/>
                        <a:gd name="T27" fmla="*/ 73 h 108"/>
                        <a:gd name="T28" fmla="*/ 25 w 54"/>
                        <a:gd name="T29" fmla="*/ 98 h 108"/>
                        <a:gd name="T30" fmla="*/ 0 w 54"/>
                        <a:gd name="T31" fmla="*/ 84 h 108"/>
                        <a:gd name="T32" fmla="*/ 0 w 54"/>
                        <a:gd name="T33" fmla="*/ 74 h 108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w 54"/>
                        <a:gd name="T52" fmla="*/ 0 h 108"/>
                        <a:gd name="T53" fmla="*/ 54 w 54"/>
                        <a:gd name="T54" fmla="*/ 108 h 108"/>
                      </a:gdLst>
                      <a:ahLst/>
                      <a:cxnLst>
                        <a:cxn ang="T34">
                          <a:pos x="T0" y="T1"/>
                        </a:cxn>
                        <a:cxn ang="T35">
                          <a:pos x="T2" y="T3"/>
                        </a:cxn>
                        <a:cxn ang="T36">
                          <a:pos x="T4" y="T5"/>
                        </a:cxn>
                        <a:cxn ang="T37">
                          <a:pos x="T6" y="T7"/>
                        </a:cxn>
                        <a:cxn ang="T38">
                          <a:pos x="T8" y="T9"/>
                        </a:cxn>
                        <a:cxn ang="T39">
                          <a:pos x="T10" y="T11"/>
                        </a:cxn>
                        <a:cxn ang="T40">
                          <a:pos x="T12" y="T13"/>
                        </a:cxn>
                        <a:cxn ang="T41">
                          <a:pos x="T14" y="T15"/>
                        </a:cxn>
                        <a:cxn ang="T42">
                          <a:pos x="T16" y="T17"/>
                        </a:cxn>
                        <a:cxn ang="T43">
                          <a:pos x="T18" y="T19"/>
                        </a:cxn>
                        <a:cxn ang="T44">
                          <a:pos x="T20" y="T21"/>
                        </a:cxn>
                        <a:cxn ang="T45">
                          <a:pos x="T22" y="T23"/>
                        </a:cxn>
                        <a:cxn ang="T46">
                          <a:pos x="T24" y="T25"/>
                        </a:cxn>
                        <a:cxn ang="T47">
                          <a:pos x="T26" y="T27"/>
                        </a:cxn>
                        <a:cxn ang="T48">
                          <a:pos x="T28" y="T29"/>
                        </a:cxn>
                        <a:cxn ang="T49">
                          <a:pos x="T30" y="T31"/>
                        </a:cxn>
                        <a:cxn ang="T50">
                          <a:pos x="T32" y="T33"/>
                        </a:cxn>
                      </a:cxnLst>
                      <a:rect l="T51" t="T52" r="T53" b="T54"/>
                      <a:pathLst>
                        <a:path w="54" h="108">
                          <a:moveTo>
                            <a:pt x="0" y="74"/>
                          </a:moveTo>
                          <a:lnTo>
                            <a:pt x="21" y="90"/>
                          </a:lnTo>
                          <a:lnTo>
                            <a:pt x="33" y="60"/>
                          </a:lnTo>
                          <a:lnTo>
                            <a:pt x="21" y="35"/>
                          </a:lnTo>
                          <a:lnTo>
                            <a:pt x="36" y="22"/>
                          </a:lnTo>
                          <a:lnTo>
                            <a:pt x="26" y="0"/>
                          </a:lnTo>
                          <a:lnTo>
                            <a:pt x="40" y="24"/>
                          </a:lnTo>
                          <a:lnTo>
                            <a:pt x="27" y="36"/>
                          </a:lnTo>
                          <a:lnTo>
                            <a:pt x="38" y="60"/>
                          </a:lnTo>
                          <a:lnTo>
                            <a:pt x="36" y="68"/>
                          </a:lnTo>
                          <a:lnTo>
                            <a:pt x="54" y="84"/>
                          </a:lnTo>
                          <a:lnTo>
                            <a:pt x="50" y="108"/>
                          </a:lnTo>
                          <a:lnTo>
                            <a:pt x="51" y="84"/>
                          </a:lnTo>
                          <a:lnTo>
                            <a:pt x="33" y="73"/>
                          </a:lnTo>
                          <a:lnTo>
                            <a:pt x="25" y="98"/>
                          </a:lnTo>
                          <a:lnTo>
                            <a:pt x="0" y="84"/>
                          </a:lnTo>
                          <a:lnTo>
                            <a:pt x="0" y="74"/>
                          </a:ln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  <p:sp>
                  <p:nvSpPr>
                    <p:cNvPr id="161" name="Freeform 92"/>
                    <p:cNvSpPr>
                      <a:spLocks/>
                    </p:cNvSpPr>
                    <p:nvPr/>
                  </p:nvSpPr>
                  <p:spPr bwMode="auto">
                    <a:xfrm>
                      <a:off x="3174" y="1972"/>
                      <a:ext cx="123" cy="342"/>
                    </a:xfrm>
                    <a:custGeom>
                      <a:avLst/>
                      <a:gdLst>
                        <a:gd name="T0" fmla="*/ 0 w 123"/>
                        <a:gd name="T1" fmla="*/ 9 h 343"/>
                        <a:gd name="T2" fmla="*/ 17 w 123"/>
                        <a:gd name="T3" fmla="*/ 25 h 343"/>
                        <a:gd name="T4" fmla="*/ 49 w 123"/>
                        <a:gd name="T5" fmla="*/ 80 h 343"/>
                        <a:gd name="T6" fmla="*/ 62 w 123"/>
                        <a:gd name="T7" fmla="*/ 150 h 343"/>
                        <a:gd name="T8" fmla="*/ 65 w 123"/>
                        <a:gd name="T9" fmla="*/ 206 h 343"/>
                        <a:gd name="T10" fmla="*/ 72 w 123"/>
                        <a:gd name="T11" fmla="*/ 219 h 343"/>
                        <a:gd name="T12" fmla="*/ 80 w 123"/>
                        <a:gd name="T13" fmla="*/ 237 h 343"/>
                        <a:gd name="T14" fmla="*/ 79 w 123"/>
                        <a:gd name="T15" fmla="*/ 285 h 343"/>
                        <a:gd name="T16" fmla="*/ 76 w 123"/>
                        <a:gd name="T17" fmla="*/ 297 h 343"/>
                        <a:gd name="T18" fmla="*/ 63 w 123"/>
                        <a:gd name="T19" fmla="*/ 291 h 343"/>
                        <a:gd name="T20" fmla="*/ 74 w 123"/>
                        <a:gd name="T21" fmla="*/ 304 h 343"/>
                        <a:gd name="T22" fmla="*/ 82 w 123"/>
                        <a:gd name="T23" fmla="*/ 291 h 343"/>
                        <a:gd name="T24" fmla="*/ 87 w 123"/>
                        <a:gd name="T25" fmla="*/ 315 h 343"/>
                        <a:gd name="T26" fmla="*/ 117 w 123"/>
                        <a:gd name="T27" fmla="*/ 343 h 343"/>
                        <a:gd name="T28" fmla="*/ 90 w 123"/>
                        <a:gd name="T29" fmla="*/ 310 h 343"/>
                        <a:gd name="T30" fmla="*/ 87 w 123"/>
                        <a:gd name="T31" fmla="*/ 288 h 343"/>
                        <a:gd name="T32" fmla="*/ 109 w 123"/>
                        <a:gd name="T33" fmla="*/ 303 h 343"/>
                        <a:gd name="T34" fmla="*/ 123 w 123"/>
                        <a:gd name="T35" fmla="*/ 275 h 343"/>
                        <a:gd name="T36" fmla="*/ 106 w 123"/>
                        <a:gd name="T37" fmla="*/ 299 h 343"/>
                        <a:gd name="T38" fmla="*/ 83 w 123"/>
                        <a:gd name="T39" fmla="*/ 280 h 343"/>
                        <a:gd name="T40" fmla="*/ 84 w 123"/>
                        <a:gd name="T41" fmla="*/ 237 h 343"/>
                        <a:gd name="T42" fmla="*/ 69 w 123"/>
                        <a:gd name="T43" fmla="*/ 205 h 343"/>
                        <a:gd name="T44" fmla="*/ 67 w 123"/>
                        <a:gd name="T45" fmla="*/ 143 h 343"/>
                        <a:gd name="T46" fmla="*/ 55 w 123"/>
                        <a:gd name="T47" fmla="*/ 80 h 343"/>
                        <a:gd name="T48" fmla="*/ 26 w 123"/>
                        <a:gd name="T49" fmla="*/ 28 h 343"/>
                        <a:gd name="T50" fmla="*/ 51 w 123"/>
                        <a:gd name="T51" fmla="*/ 30 h 343"/>
                        <a:gd name="T52" fmla="*/ 22 w 123"/>
                        <a:gd name="T53" fmla="*/ 21 h 343"/>
                        <a:gd name="T54" fmla="*/ 2 w 123"/>
                        <a:gd name="T55" fmla="*/ 0 h 343"/>
                        <a:gd name="T56" fmla="*/ 0 w 123"/>
                        <a:gd name="T57" fmla="*/ 9 h 343"/>
                        <a:gd name="T58" fmla="*/ 0 60000 65536"/>
                        <a:gd name="T59" fmla="*/ 0 60000 65536"/>
                        <a:gd name="T60" fmla="*/ 0 60000 65536"/>
                        <a:gd name="T61" fmla="*/ 0 60000 65536"/>
                        <a:gd name="T62" fmla="*/ 0 60000 65536"/>
                        <a:gd name="T63" fmla="*/ 0 60000 65536"/>
                        <a:gd name="T64" fmla="*/ 0 60000 65536"/>
                        <a:gd name="T65" fmla="*/ 0 60000 65536"/>
                        <a:gd name="T66" fmla="*/ 0 60000 65536"/>
                        <a:gd name="T67" fmla="*/ 0 60000 65536"/>
                        <a:gd name="T68" fmla="*/ 0 60000 65536"/>
                        <a:gd name="T69" fmla="*/ 0 60000 65536"/>
                        <a:gd name="T70" fmla="*/ 0 60000 65536"/>
                        <a:gd name="T71" fmla="*/ 0 60000 65536"/>
                        <a:gd name="T72" fmla="*/ 0 60000 65536"/>
                        <a:gd name="T73" fmla="*/ 0 60000 65536"/>
                        <a:gd name="T74" fmla="*/ 0 60000 65536"/>
                        <a:gd name="T75" fmla="*/ 0 60000 65536"/>
                        <a:gd name="T76" fmla="*/ 0 60000 65536"/>
                        <a:gd name="T77" fmla="*/ 0 60000 65536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w 123"/>
                        <a:gd name="T88" fmla="*/ 0 h 343"/>
                        <a:gd name="T89" fmla="*/ 123 w 123"/>
                        <a:gd name="T90" fmla="*/ 343 h 343"/>
                      </a:gdLst>
                      <a:ahLst/>
                      <a:cxnLst>
                        <a:cxn ang="T58">
                          <a:pos x="T0" y="T1"/>
                        </a:cxn>
                        <a:cxn ang="T59">
                          <a:pos x="T2" y="T3"/>
                        </a:cxn>
                        <a:cxn ang="T60">
                          <a:pos x="T4" y="T5"/>
                        </a:cxn>
                        <a:cxn ang="T61">
                          <a:pos x="T6" y="T7"/>
                        </a:cxn>
                        <a:cxn ang="T62">
                          <a:pos x="T8" y="T9"/>
                        </a:cxn>
                        <a:cxn ang="T63">
                          <a:pos x="T10" y="T11"/>
                        </a:cxn>
                        <a:cxn ang="T64">
                          <a:pos x="T12" y="T13"/>
                        </a:cxn>
                        <a:cxn ang="T65">
                          <a:pos x="T14" y="T15"/>
                        </a:cxn>
                        <a:cxn ang="T66">
                          <a:pos x="T16" y="T17"/>
                        </a:cxn>
                        <a:cxn ang="T67">
                          <a:pos x="T18" y="T19"/>
                        </a:cxn>
                        <a:cxn ang="T68">
                          <a:pos x="T20" y="T21"/>
                        </a:cxn>
                        <a:cxn ang="T69">
                          <a:pos x="T22" y="T23"/>
                        </a:cxn>
                        <a:cxn ang="T70">
                          <a:pos x="T24" y="T25"/>
                        </a:cxn>
                        <a:cxn ang="T71">
                          <a:pos x="T26" y="T27"/>
                        </a:cxn>
                        <a:cxn ang="T72">
                          <a:pos x="T28" y="T29"/>
                        </a:cxn>
                        <a:cxn ang="T73">
                          <a:pos x="T30" y="T31"/>
                        </a:cxn>
                        <a:cxn ang="T74">
                          <a:pos x="T32" y="T33"/>
                        </a:cxn>
                        <a:cxn ang="T75">
                          <a:pos x="T34" y="T35"/>
                        </a:cxn>
                        <a:cxn ang="T76">
                          <a:pos x="T36" y="T37"/>
                        </a:cxn>
                        <a:cxn ang="T77">
                          <a:pos x="T38" y="T39"/>
                        </a:cxn>
                        <a:cxn ang="T78">
                          <a:pos x="T40" y="T41"/>
                        </a:cxn>
                        <a:cxn ang="T79">
                          <a:pos x="T42" y="T43"/>
                        </a:cxn>
                        <a:cxn ang="T80">
                          <a:pos x="T44" y="T45"/>
                        </a:cxn>
                        <a:cxn ang="T81">
                          <a:pos x="T46" y="T47"/>
                        </a:cxn>
                        <a:cxn ang="T82">
                          <a:pos x="T48" y="T49"/>
                        </a:cxn>
                        <a:cxn ang="T83">
                          <a:pos x="T50" y="T51"/>
                        </a:cxn>
                        <a:cxn ang="T84">
                          <a:pos x="T52" y="T53"/>
                        </a:cxn>
                        <a:cxn ang="T85">
                          <a:pos x="T54" y="T55"/>
                        </a:cxn>
                        <a:cxn ang="T86">
                          <a:pos x="T56" y="T57"/>
                        </a:cxn>
                      </a:cxnLst>
                      <a:rect l="T87" t="T88" r="T89" b="T90"/>
                      <a:pathLst>
                        <a:path w="123" h="343">
                          <a:moveTo>
                            <a:pt x="0" y="9"/>
                          </a:moveTo>
                          <a:lnTo>
                            <a:pt x="17" y="25"/>
                          </a:lnTo>
                          <a:lnTo>
                            <a:pt x="49" y="80"/>
                          </a:lnTo>
                          <a:lnTo>
                            <a:pt x="62" y="150"/>
                          </a:lnTo>
                          <a:lnTo>
                            <a:pt x="65" y="206"/>
                          </a:lnTo>
                          <a:lnTo>
                            <a:pt x="72" y="219"/>
                          </a:lnTo>
                          <a:lnTo>
                            <a:pt x="80" y="237"/>
                          </a:lnTo>
                          <a:lnTo>
                            <a:pt x="79" y="285"/>
                          </a:lnTo>
                          <a:lnTo>
                            <a:pt x="76" y="297"/>
                          </a:lnTo>
                          <a:lnTo>
                            <a:pt x="63" y="291"/>
                          </a:lnTo>
                          <a:lnTo>
                            <a:pt x="74" y="304"/>
                          </a:lnTo>
                          <a:lnTo>
                            <a:pt x="82" y="291"/>
                          </a:lnTo>
                          <a:lnTo>
                            <a:pt x="87" y="315"/>
                          </a:lnTo>
                          <a:lnTo>
                            <a:pt x="117" y="343"/>
                          </a:lnTo>
                          <a:lnTo>
                            <a:pt x="90" y="310"/>
                          </a:lnTo>
                          <a:lnTo>
                            <a:pt x="87" y="288"/>
                          </a:lnTo>
                          <a:lnTo>
                            <a:pt x="109" y="303"/>
                          </a:lnTo>
                          <a:lnTo>
                            <a:pt x="123" y="275"/>
                          </a:lnTo>
                          <a:lnTo>
                            <a:pt x="106" y="299"/>
                          </a:lnTo>
                          <a:lnTo>
                            <a:pt x="83" y="280"/>
                          </a:lnTo>
                          <a:lnTo>
                            <a:pt x="84" y="237"/>
                          </a:lnTo>
                          <a:lnTo>
                            <a:pt x="69" y="205"/>
                          </a:lnTo>
                          <a:lnTo>
                            <a:pt x="67" y="143"/>
                          </a:lnTo>
                          <a:lnTo>
                            <a:pt x="55" y="80"/>
                          </a:lnTo>
                          <a:lnTo>
                            <a:pt x="26" y="28"/>
                          </a:lnTo>
                          <a:lnTo>
                            <a:pt x="51" y="30"/>
                          </a:lnTo>
                          <a:lnTo>
                            <a:pt x="22" y="21"/>
                          </a:lnTo>
                          <a:lnTo>
                            <a:pt x="2" y="0"/>
                          </a:lnTo>
                          <a:lnTo>
                            <a:pt x="0" y="9"/>
                          </a:ln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</p:grpSp>
            </p:grpSp>
            <p:sp>
              <p:nvSpPr>
                <p:cNvPr id="89" name="Freeform 93"/>
                <p:cNvSpPr>
                  <a:spLocks/>
                </p:cNvSpPr>
                <p:nvPr/>
              </p:nvSpPr>
              <p:spPr bwMode="auto">
                <a:xfrm>
                  <a:off x="4475163" y="4151713"/>
                  <a:ext cx="31750" cy="26983"/>
                </a:xfrm>
                <a:custGeom>
                  <a:avLst/>
                  <a:gdLst>
                    <a:gd name="T0" fmla="*/ 2147483647 w 46"/>
                    <a:gd name="T1" fmla="*/ 0 h 41"/>
                    <a:gd name="T2" fmla="*/ 2147483647 w 46"/>
                    <a:gd name="T3" fmla="*/ 0 h 41"/>
                    <a:gd name="T4" fmla="*/ 2147483647 w 46"/>
                    <a:gd name="T5" fmla="*/ 2147483647 h 41"/>
                    <a:gd name="T6" fmla="*/ 2147483647 w 46"/>
                    <a:gd name="T7" fmla="*/ 2147483647 h 41"/>
                    <a:gd name="T8" fmla="*/ 2147483647 w 46"/>
                    <a:gd name="T9" fmla="*/ 2147483647 h 41"/>
                    <a:gd name="T10" fmla="*/ 2147483647 w 46"/>
                    <a:gd name="T11" fmla="*/ 2147483647 h 41"/>
                    <a:gd name="T12" fmla="*/ 2147483647 w 46"/>
                    <a:gd name="T13" fmla="*/ 2147483647 h 41"/>
                    <a:gd name="T14" fmla="*/ 2147483647 w 46"/>
                    <a:gd name="T15" fmla="*/ 2147483647 h 41"/>
                    <a:gd name="T16" fmla="*/ 0 w 46"/>
                    <a:gd name="T17" fmla="*/ 2147483647 h 41"/>
                    <a:gd name="T18" fmla="*/ 2147483647 w 46"/>
                    <a:gd name="T19" fmla="*/ 2147483647 h 41"/>
                    <a:gd name="T20" fmla="*/ 2147483647 w 46"/>
                    <a:gd name="T21" fmla="*/ 2147483647 h 41"/>
                    <a:gd name="T22" fmla="*/ 2147483647 w 46"/>
                    <a:gd name="T23" fmla="*/ 2147483647 h 41"/>
                    <a:gd name="T24" fmla="*/ 2147483647 w 46"/>
                    <a:gd name="T25" fmla="*/ 2147483647 h 41"/>
                    <a:gd name="T26" fmla="*/ 2147483647 w 46"/>
                    <a:gd name="T27" fmla="*/ 2147483647 h 41"/>
                    <a:gd name="T28" fmla="*/ 2147483647 w 46"/>
                    <a:gd name="T29" fmla="*/ 2147483647 h 41"/>
                    <a:gd name="T30" fmla="*/ 2147483647 w 46"/>
                    <a:gd name="T31" fmla="*/ 2147483647 h 41"/>
                    <a:gd name="T32" fmla="*/ 2147483647 w 46"/>
                    <a:gd name="T33" fmla="*/ 2147483647 h 41"/>
                    <a:gd name="T34" fmla="*/ 2147483647 w 46"/>
                    <a:gd name="T35" fmla="*/ 2147483647 h 41"/>
                    <a:gd name="T36" fmla="*/ 2147483647 w 46"/>
                    <a:gd name="T37" fmla="*/ 2147483647 h 41"/>
                    <a:gd name="T38" fmla="*/ 2147483647 w 46"/>
                    <a:gd name="T39" fmla="*/ 2147483647 h 41"/>
                    <a:gd name="T40" fmla="*/ 2147483647 w 46"/>
                    <a:gd name="T41" fmla="*/ 2147483647 h 41"/>
                    <a:gd name="T42" fmla="*/ 2147483647 w 46"/>
                    <a:gd name="T43" fmla="*/ 2147483647 h 41"/>
                    <a:gd name="T44" fmla="*/ 2147483647 w 46"/>
                    <a:gd name="T45" fmla="*/ 2147483647 h 41"/>
                    <a:gd name="T46" fmla="*/ 2147483647 w 46"/>
                    <a:gd name="T47" fmla="*/ 2147483647 h 41"/>
                    <a:gd name="T48" fmla="*/ 2147483647 w 46"/>
                    <a:gd name="T49" fmla="*/ 2147483647 h 41"/>
                    <a:gd name="T50" fmla="*/ 2147483647 w 46"/>
                    <a:gd name="T51" fmla="*/ 2147483647 h 41"/>
                    <a:gd name="T52" fmla="*/ 2147483647 w 46"/>
                    <a:gd name="T53" fmla="*/ 2147483647 h 41"/>
                    <a:gd name="T54" fmla="*/ 2147483647 w 46"/>
                    <a:gd name="T55" fmla="*/ 2147483647 h 41"/>
                    <a:gd name="T56" fmla="*/ 2147483647 w 46"/>
                    <a:gd name="T57" fmla="*/ 2147483647 h 41"/>
                    <a:gd name="T58" fmla="*/ 2147483647 w 46"/>
                    <a:gd name="T59" fmla="*/ 2147483647 h 41"/>
                    <a:gd name="T60" fmla="*/ 2147483647 w 46"/>
                    <a:gd name="T61" fmla="*/ 2147483647 h 41"/>
                    <a:gd name="T62" fmla="*/ 2147483647 w 46"/>
                    <a:gd name="T63" fmla="*/ 2147483647 h 41"/>
                    <a:gd name="T64" fmla="*/ 2147483647 w 46"/>
                    <a:gd name="T65" fmla="*/ 2147483647 h 41"/>
                    <a:gd name="T66" fmla="*/ 2147483647 w 46"/>
                    <a:gd name="T67" fmla="*/ 0 h 41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w 46"/>
                    <a:gd name="T103" fmla="*/ 0 h 41"/>
                    <a:gd name="T104" fmla="*/ 46 w 46"/>
                    <a:gd name="T105" fmla="*/ 41 h 41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T102" t="T103" r="T104" b="T105"/>
                  <a:pathLst>
                    <a:path w="46" h="41">
                      <a:moveTo>
                        <a:pt x="37" y="0"/>
                      </a:moveTo>
                      <a:lnTo>
                        <a:pt x="31" y="0"/>
                      </a:lnTo>
                      <a:lnTo>
                        <a:pt x="25" y="1"/>
                      </a:lnTo>
                      <a:lnTo>
                        <a:pt x="20" y="4"/>
                      </a:lnTo>
                      <a:lnTo>
                        <a:pt x="14" y="9"/>
                      </a:lnTo>
                      <a:lnTo>
                        <a:pt x="10" y="14"/>
                      </a:lnTo>
                      <a:lnTo>
                        <a:pt x="5" y="17"/>
                      </a:lnTo>
                      <a:lnTo>
                        <a:pt x="2" y="20"/>
                      </a:lnTo>
                      <a:lnTo>
                        <a:pt x="0" y="26"/>
                      </a:lnTo>
                      <a:lnTo>
                        <a:pt x="4" y="22"/>
                      </a:lnTo>
                      <a:lnTo>
                        <a:pt x="8" y="20"/>
                      </a:lnTo>
                      <a:lnTo>
                        <a:pt x="11" y="19"/>
                      </a:lnTo>
                      <a:lnTo>
                        <a:pt x="8" y="25"/>
                      </a:lnTo>
                      <a:lnTo>
                        <a:pt x="8" y="31"/>
                      </a:lnTo>
                      <a:lnTo>
                        <a:pt x="7" y="37"/>
                      </a:lnTo>
                      <a:lnTo>
                        <a:pt x="7" y="41"/>
                      </a:lnTo>
                      <a:lnTo>
                        <a:pt x="10" y="38"/>
                      </a:lnTo>
                      <a:lnTo>
                        <a:pt x="11" y="32"/>
                      </a:lnTo>
                      <a:lnTo>
                        <a:pt x="13" y="25"/>
                      </a:lnTo>
                      <a:lnTo>
                        <a:pt x="16" y="17"/>
                      </a:lnTo>
                      <a:lnTo>
                        <a:pt x="19" y="14"/>
                      </a:lnTo>
                      <a:lnTo>
                        <a:pt x="20" y="19"/>
                      </a:lnTo>
                      <a:lnTo>
                        <a:pt x="20" y="26"/>
                      </a:lnTo>
                      <a:lnTo>
                        <a:pt x="19" y="29"/>
                      </a:lnTo>
                      <a:lnTo>
                        <a:pt x="23" y="25"/>
                      </a:lnTo>
                      <a:lnTo>
                        <a:pt x="23" y="19"/>
                      </a:lnTo>
                      <a:lnTo>
                        <a:pt x="22" y="11"/>
                      </a:lnTo>
                      <a:lnTo>
                        <a:pt x="24" y="8"/>
                      </a:lnTo>
                      <a:lnTo>
                        <a:pt x="26" y="6"/>
                      </a:lnTo>
                      <a:lnTo>
                        <a:pt x="32" y="6"/>
                      </a:lnTo>
                      <a:lnTo>
                        <a:pt x="36" y="6"/>
                      </a:lnTo>
                      <a:lnTo>
                        <a:pt x="42" y="8"/>
                      </a:lnTo>
                      <a:lnTo>
                        <a:pt x="46" y="9"/>
                      </a:lnTo>
                      <a:lnTo>
                        <a:pt x="37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0" name="Freeform 94"/>
                <p:cNvSpPr>
                  <a:spLocks/>
                </p:cNvSpPr>
                <p:nvPr/>
              </p:nvSpPr>
              <p:spPr bwMode="auto">
                <a:xfrm>
                  <a:off x="4502150" y="4186633"/>
                  <a:ext cx="9525" cy="11110"/>
                </a:xfrm>
                <a:custGeom>
                  <a:avLst/>
                  <a:gdLst>
                    <a:gd name="T0" fmla="*/ 2147483647 w 14"/>
                    <a:gd name="T1" fmla="*/ 0 h 15"/>
                    <a:gd name="T2" fmla="*/ 2147483647 w 14"/>
                    <a:gd name="T3" fmla="*/ 2147483647 h 15"/>
                    <a:gd name="T4" fmla="*/ 2147483647 w 14"/>
                    <a:gd name="T5" fmla="*/ 2147483647 h 15"/>
                    <a:gd name="T6" fmla="*/ 2147483647 w 14"/>
                    <a:gd name="T7" fmla="*/ 2147483647 h 15"/>
                    <a:gd name="T8" fmla="*/ 0 w 14"/>
                    <a:gd name="T9" fmla="*/ 2147483647 h 15"/>
                    <a:gd name="T10" fmla="*/ 2147483647 w 14"/>
                    <a:gd name="T11" fmla="*/ 2147483647 h 15"/>
                    <a:gd name="T12" fmla="*/ 2147483647 w 14"/>
                    <a:gd name="T13" fmla="*/ 2147483647 h 15"/>
                    <a:gd name="T14" fmla="*/ 2147483647 w 14"/>
                    <a:gd name="T15" fmla="*/ 2147483647 h 15"/>
                    <a:gd name="T16" fmla="*/ 2147483647 w 14"/>
                    <a:gd name="T17" fmla="*/ 2147483647 h 15"/>
                    <a:gd name="T18" fmla="*/ 2147483647 w 14"/>
                    <a:gd name="T19" fmla="*/ 2147483647 h 15"/>
                    <a:gd name="T20" fmla="*/ 2147483647 w 14"/>
                    <a:gd name="T21" fmla="*/ 0 h 15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4"/>
                    <a:gd name="T34" fmla="*/ 0 h 15"/>
                    <a:gd name="T35" fmla="*/ 14 w 14"/>
                    <a:gd name="T36" fmla="*/ 15 h 15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4" h="15">
                      <a:moveTo>
                        <a:pt x="14" y="0"/>
                      </a:moveTo>
                      <a:lnTo>
                        <a:pt x="7" y="1"/>
                      </a:lnTo>
                      <a:lnTo>
                        <a:pt x="4" y="4"/>
                      </a:lnTo>
                      <a:lnTo>
                        <a:pt x="2" y="7"/>
                      </a:lnTo>
                      <a:lnTo>
                        <a:pt x="0" y="10"/>
                      </a:lnTo>
                      <a:lnTo>
                        <a:pt x="2" y="15"/>
                      </a:lnTo>
                      <a:lnTo>
                        <a:pt x="4" y="10"/>
                      </a:lnTo>
                      <a:lnTo>
                        <a:pt x="7" y="7"/>
                      </a:lnTo>
                      <a:lnTo>
                        <a:pt x="11" y="5"/>
                      </a:lnTo>
                      <a:lnTo>
                        <a:pt x="13" y="5"/>
                      </a:lnTo>
                      <a:lnTo>
                        <a:pt x="14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1" name="Freeform 95"/>
                <p:cNvSpPr>
                  <a:spLocks/>
                </p:cNvSpPr>
                <p:nvPr/>
              </p:nvSpPr>
              <p:spPr bwMode="auto">
                <a:xfrm>
                  <a:off x="4486275" y="4170760"/>
                  <a:ext cx="22225" cy="26983"/>
                </a:xfrm>
                <a:custGeom>
                  <a:avLst/>
                  <a:gdLst>
                    <a:gd name="T0" fmla="*/ 2147483647 w 33"/>
                    <a:gd name="T1" fmla="*/ 0 h 40"/>
                    <a:gd name="T2" fmla="*/ 2147483647 w 33"/>
                    <a:gd name="T3" fmla="*/ 0 h 40"/>
                    <a:gd name="T4" fmla="*/ 2147483647 w 33"/>
                    <a:gd name="T5" fmla="*/ 0 h 40"/>
                    <a:gd name="T6" fmla="*/ 2147483647 w 33"/>
                    <a:gd name="T7" fmla="*/ 2147483647 h 40"/>
                    <a:gd name="T8" fmla="*/ 2147483647 w 33"/>
                    <a:gd name="T9" fmla="*/ 2147483647 h 40"/>
                    <a:gd name="T10" fmla="*/ 2147483647 w 33"/>
                    <a:gd name="T11" fmla="*/ 2147483647 h 40"/>
                    <a:gd name="T12" fmla="*/ 2147483647 w 33"/>
                    <a:gd name="T13" fmla="*/ 2147483647 h 40"/>
                    <a:gd name="T14" fmla="*/ 0 w 33"/>
                    <a:gd name="T15" fmla="*/ 2147483647 h 40"/>
                    <a:gd name="T16" fmla="*/ 0 w 33"/>
                    <a:gd name="T17" fmla="*/ 2147483647 h 40"/>
                    <a:gd name="T18" fmla="*/ 2147483647 w 33"/>
                    <a:gd name="T19" fmla="*/ 2147483647 h 40"/>
                    <a:gd name="T20" fmla="*/ 2147483647 w 33"/>
                    <a:gd name="T21" fmla="*/ 2147483647 h 40"/>
                    <a:gd name="T22" fmla="*/ 2147483647 w 33"/>
                    <a:gd name="T23" fmla="*/ 2147483647 h 40"/>
                    <a:gd name="T24" fmla="*/ 2147483647 w 33"/>
                    <a:gd name="T25" fmla="*/ 2147483647 h 40"/>
                    <a:gd name="T26" fmla="*/ 2147483647 w 33"/>
                    <a:gd name="T27" fmla="*/ 2147483647 h 40"/>
                    <a:gd name="T28" fmla="*/ 2147483647 w 33"/>
                    <a:gd name="T29" fmla="*/ 2147483647 h 40"/>
                    <a:gd name="T30" fmla="*/ 2147483647 w 33"/>
                    <a:gd name="T31" fmla="*/ 2147483647 h 40"/>
                    <a:gd name="T32" fmla="*/ 2147483647 w 33"/>
                    <a:gd name="T33" fmla="*/ 2147483647 h 40"/>
                    <a:gd name="T34" fmla="*/ 2147483647 w 33"/>
                    <a:gd name="T35" fmla="*/ 2147483647 h 40"/>
                    <a:gd name="T36" fmla="*/ 2147483647 w 33"/>
                    <a:gd name="T37" fmla="*/ 2147483647 h 40"/>
                    <a:gd name="T38" fmla="*/ 2147483647 w 33"/>
                    <a:gd name="T39" fmla="*/ 2147483647 h 40"/>
                    <a:gd name="T40" fmla="*/ 2147483647 w 33"/>
                    <a:gd name="T41" fmla="*/ 2147483647 h 40"/>
                    <a:gd name="T42" fmla="*/ 2147483647 w 33"/>
                    <a:gd name="T43" fmla="*/ 2147483647 h 40"/>
                    <a:gd name="T44" fmla="*/ 2147483647 w 33"/>
                    <a:gd name="T45" fmla="*/ 2147483647 h 40"/>
                    <a:gd name="T46" fmla="*/ 2147483647 w 33"/>
                    <a:gd name="T47" fmla="*/ 2147483647 h 40"/>
                    <a:gd name="T48" fmla="*/ 2147483647 w 33"/>
                    <a:gd name="T49" fmla="*/ 2147483647 h 40"/>
                    <a:gd name="T50" fmla="*/ 2147483647 w 33"/>
                    <a:gd name="T51" fmla="*/ 2147483647 h 40"/>
                    <a:gd name="T52" fmla="*/ 2147483647 w 33"/>
                    <a:gd name="T53" fmla="*/ 2147483647 h 40"/>
                    <a:gd name="T54" fmla="*/ 2147483647 w 33"/>
                    <a:gd name="T55" fmla="*/ 2147483647 h 40"/>
                    <a:gd name="T56" fmla="*/ 2147483647 w 33"/>
                    <a:gd name="T57" fmla="*/ 2147483647 h 40"/>
                    <a:gd name="T58" fmla="*/ 2147483647 w 33"/>
                    <a:gd name="T59" fmla="*/ 2147483647 h 40"/>
                    <a:gd name="T60" fmla="*/ 2147483647 w 33"/>
                    <a:gd name="T61" fmla="*/ 2147483647 h 40"/>
                    <a:gd name="T62" fmla="*/ 2147483647 w 33"/>
                    <a:gd name="T63" fmla="*/ 2147483647 h 40"/>
                    <a:gd name="T64" fmla="*/ 2147483647 w 33"/>
                    <a:gd name="T65" fmla="*/ 0 h 40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33"/>
                    <a:gd name="T100" fmla="*/ 0 h 40"/>
                    <a:gd name="T101" fmla="*/ 33 w 33"/>
                    <a:gd name="T102" fmla="*/ 40 h 40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33" h="40">
                      <a:moveTo>
                        <a:pt x="26" y="0"/>
                      </a:moveTo>
                      <a:lnTo>
                        <a:pt x="20" y="0"/>
                      </a:lnTo>
                      <a:lnTo>
                        <a:pt x="17" y="0"/>
                      </a:lnTo>
                      <a:lnTo>
                        <a:pt x="14" y="3"/>
                      </a:lnTo>
                      <a:lnTo>
                        <a:pt x="11" y="5"/>
                      </a:lnTo>
                      <a:lnTo>
                        <a:pt x="8" y="9"/>
                      </a:lnTo>
                      <a:lnTo>
                        <a:pt x="6" y="12"/>
                      </a:lnTo>
                      <a:lnTo>
                        <a:pt x="0" y="13"/>
                      </a:lnTo>
                      <a:lnTo>
                        <a:pt x="0" y="17"/>
                      </a:lnTo>
                      <a:lnTo>
                        <a:pt x="3" y="17"/>
                      </a:lnTo>
                      <a:lnTo>
                        <a:pt x="3" y="18"/>
                      </a:lnTo>
                      <a:lnTo>
                        <a:pt x="2" y="25"/>
                      </a:lnTo>
                      <a:lnTo>
                        <a:pt x="1" y="35"/>
                      </a:lnTo>
                      <a:lnTo>
                        <a:pt x="3" y="40"/>
                      </a:lnTo>
                      <a:lnTo>
                        <a:pt x="6" y="38"/>
                      </a:lnTo>
                      <a:lnTo>
                        <a:pt x="5" y="35"/>
                      </a:lnTo>
                      <a:lnTo>
                        <a:pt x="5" y="29"/>
                      </a:lnTo>
                      <a:lnTo>
                        <a:pt x="5" y="25"/>
                      </a:lnTo>
                      <a:lnTo>
                        <a:pt x="6" y="20"/>
                      </a:lnTo>
                      <a:lnTo>
                        <a:pt x="8" y="16"/>
                      </a:lnTo>
                      <a:lnTo>
                        <a:pt x="11" y="13"/>
                      </a:lnTo>
                      <a:lnTo>
                        <a:pt x="12" y="17"/>
                      </a:lnTo>
                      <a:lnTo>
                        <a:pt x="12" y="20"/>
                      </a:lnTo>
                      <a:lnTo>
                        <a:pt x="15" y="17"/>
                      </a:lnTo>
                      <a:lnTo>
                        <a:pt x="14" y="14"/>
                      </a:lnTo>
                      <a:lnTo>
                        <a:pt x="14" y="13"/>
                      </a:lnTo>
                      <a:lnTo>
                        <a:pt x="14" y="11"/>
                      </a:lnTo>
                      <a:lnTo>
                        <a:pt x="15" y="9"/>
                      </a:lnTo>
                      <a:lnTo>
                        <a:pt x="17" y="6"/>
                      </a:lnTo>
                      <a:lnTo>
                        <a:pt x="19" y="5"/>
                      </a:lnTo>
                      <a:lnTo>
                        <a:pt x="26" y="5"/>
                      </a:lnTo>
                      <a:lnTo>
                        <a:pt x="33" y="6"/>
                      </a:lnTo>
                      <a:lnTo>
                        <a:pt x="26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2" name="Freeform 96"/>
                <p:cNvSpPr>
                  <a:spLocks/>
                </p:cNvSpPr>
                <p:nvPr/>
              </p:nvSpPr>
              <p:spPr bwMode="auto">
                <a:xfrm>
                  <a:off x="4475163" y="4162823"/>
                  <a:ext cx="42862" cy="33333"/>
                </a:xfrm>
                <a:custGeom>
                  <a:avLst/>
                  <a:gdLst>
                    <a:gd name="T0" fmla="*/ 2147483647 w 62"/>
                    <a:gd name="T1" fmla="*/ 2147483647 h 49"/>
                    <a:gd name="T2" fmla="*/ 2147483647 w 62"/>
                    <a:gd name="T3" fmla="*/ 2147483647 h 49"/>
                    <a:gd name="T4" fmla="*/ 2147483647 w 62"/>
                    <a:gd name="T5" fmla="*/ 2147483647 h 49"/>
                    <a:gd name="T6" fmla="*/ 2147483647 w 62"/>
                    <a:gd name="T7" fmla="*/ 2147483647 h 49"/>
                    <a:gd name="T8" fmla="*/ 2147483647 w 62"/>
                    <a:gd name="T9" fmla="*/ 0 h 49"/>
                    <a:gd name="T10" fmla="*/ 2147483647 w 62"/>
                    <a:gd name="T11" fmla="*/ 0 h 49"/>
                    <a:gd name="T12" fmla="*/ 2147483647 w 62"/>
                    <a:gd name="T13" fmla="*/ 2147483647 h 49"/>
                    <a:gd name="T14" fmla="*/ 2147483647 w 62"/>
                    <a:gd name="T15" fmla="*/ 2147483647 h 49"/>
                    <a:gd name="T16" fmla="*/ 2147483647 w 62"/>
                    <a:gd name="T17" fmla="*/ 2147483647 h 49"/>
                    <a:gd name="T18" fmla="*/ 2147483647 w 62"/>
                    <a:gd name="T19" fmla="*/ 2147483647 h 49"/>
                    <a:gd name="T20" fmla="*/ 2147483647 w 62"/>
                    <a:gd name="T21" fmla="*/ 2147483647 h 49"/>
                    <a:gd name="T22" fmla="*/ 2147483647 w 62"/>
                    <a:gd name="T23" fmla="*/ 2147483647 h 49"/>
                    <a:gd name="T24" fmla="*/ 2147483647 w 62"/>
                    <a:gd name="T25" fmla="*/ 2147483647 h 49"/>
                    <a:gd name="T26" fmla="*/ 2147483647 w 62"/>
                    <a:gd name="T27" fmla="*/ 2147483647 h 49"/>
                    <a:gd name="T28" fmla="*/ 0 w 62"/>
                    <a:gd name="T29" fmla="*/ 2147483647 h 49"/>
                    <a:gd name="T30" fmla="*/ 0 w 62"/>
                    <a:gd name="T31" fmla="*/ 2147483647 h 49"/>
                    <a:gd name="T32" fmla="*/ 2147483647 w 62"/>
                    <a:gd name="T33" fmla="*/ 2147483647 h 49"/>
                    <a:gd name="T34" fmla="*/ 2147483647 w 62"/>
                    <a:gd name="T35" fmla="*/ 2147483647 h 49"/>
                    <a:gd name="T36" fmla="*/ 2147483647 w 62"/>
                    <a:gd name="T37" fmla="*/ 2147483647 h 49"/>
                    <a:gd name="T38" fmla="*/ 2147483647 w 62"/>
                    <a:gd name="T39" fmla="*/ 2147483647 h 49"/>
                    <a:gd name="T40" fmla="*/ 2147483647 w 62"/>
                    <a:gd name="T41" fmla="*/ 2147483647 h 49"/>
                    <a:gd name="T42" fmla="*/ 2147483647 w 62"/>
                    <a:gd name="T43" fmla="*/ 2147483647 h 49"/>
                    <a:gd name="T44" fmla="*/ 2147483647 w 62"/>
                    <a:gd name="T45" fmla="*/ 2147483647 h 49"/>
                    <a:gd name="T46" fmla="*/ 2147483647 w 62"/>
                    <a:gd name="T47" fmla="*/ 2147483647 h 49"/>
                    <a:gd name="T48" fmla="*/ 2147483647 w 62"/>
                    <a:gd name="T49" fmla="*/ 2147483647 h 49"/>
                    <a:gd name="T50" fmla="*/ 2147483647 w 62"/>
                    <a:gd name="T51" fmla="*/ 2147483647 h 49"/>
                    <a:gd name="T52" fmla="*/ 2147483647 w 62"/>
                    <a:gd name="T53" fmla="*/ 2147483647 h 49"/>
                    <a:gd name="T54" fmla="*/ 2147483647 w 62"/>
                    <a:gd name="T55" fmla="*/ 2147483647 h 49"/>
                    <a:gd name="T56" fmla="*/ 2147483647 w 62"/>
                    <a:gd name="T57" fmla="*/ 2147483647 h 49"/>
                    <a:gd name="T58" fmla="*/ 2147483647 w 62"/>
                    <a:gd name="T59" fmla="*/ 2147483647 h 49"/>
                    <a:gd name="T60" fmla="*/ 2147483647 w 62"/>
                    <a:gd name="T61" fmla="*/ 2147483647 h 49"/>
                    <a:gd name="T62" fmla="*/ 2147483647 w 62"/>
                    <a:gd name="T63" fmla="*/ 2147483647 h 49"/>
                    <a:gd name="T64" fmla="*/ 2147483647 w 62"/>
                    <a:gd name="T65" fmla="*/ 2147483647 h 49"/>
                    <a:gd name="T66" fmla="*/ 2147483647 w 62"/>
                    <a:gd name="T67" fmla="*/ 2147483647 h 49"/>
                    <a:gd name="T68" fmla="*/ 2147483647 w 62"/>
                    <a:gd name="T69" fmla="*/ 2147483647 h 49"/>
                    <a:gd name="T70" fmla="*/ 2147483647 w 62"/>
                    <a:gd name="T71" fmla="*/ 2147483647 h 49"/>
                    <a:gd name="T72" fmla="*/ 2147483647 w 62"/>
                    <a:gd name="T73" fmla="*/ 2147483647 h 49"/>
                    <a:gd name="T74" fmla="*/ 2147483647 w 62"/>
                    <a:gd name="T75" fmla="*/ 2147483647 h 49"/>
                    <a:gd name="T76" fmla="*/ 2147483647 w 62"/>
                    <a:gd name="T77" fmla="*/ 2147483647 h 49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w 62"/>
                    <a:gd name="T118" fmla="*/ 0 h 49"/>
                    <a:gd name="T119" fmla="*/ 62 w 62"/>
                    <a:gd name="T120" fmla="*/ 49 h 49"/>
                  </a:gdLst>
                  <a:ahLst/>
                  <a:cxnLst>
                    <a:cxn ang="T78">
                      <a:pos x="T0" y="T1"/>
                    </a:cxn>
                    <a:cxn ang="T79">
                      <a:pos x="T2" y="T3"/>
                    </a:cxn>
                    <a:cxn ang="T80">
                      <a:pos x="T4" y="T5"/>
                    </a:cxn>
                    <a:cxn ang="T81">
                      <a:pos x="T6" y="T7"/>
                    </a:cxn>
                    <a:cxn ang="T82">
                      <a:pos x="T8" y="T9"/>
                    </a:cxn>
                    <a:cxn ang="T83">
                      <a:pos x="T10" y="T11"/>
                    </a:cxn>
                    <a:cxn ang="T84">
                      <a:pos x="T12" y="T13"/>
                    </a:cxn>
                    <a:cxn ang="T85">
                      <a:pos x="T14" y="T15"/>
                    </a:cxn>
                    <a:cxn ang="T86">
                      <a:pos x="T16" y="T17"/>
                    </a:cxn>
                    <a:cxn ang="T87">
                      <a:pos x="T18" y="T19"/>
                    </a:cxn>
                    <a:cxn ang="T88">
                      <a:pos x="T20" y="T21"/>
                    </a:cxn>
                    <a:cxn ang="T89">
                      <a:pos x="T22" y="T23"/>
                    </a:cxn>
                    <a:cxn ang="T90">
                      <a:pos x="T24" y="T25"/>
                    </a:cxn>
                    <a:cxn ang="T91">
                      <a:pos x="T26" y="T27"/>
                    </a:cxn>
                    <a:cxn ang="T92">
                      <a:pos x="T28" y="T29"/>
                    </a:cxn>
                    <a:cxn ang="T93">
                      <a:pos x="T30" y="T31"/>
                    </a:cxn>
                    <a:cxn ang="T94">
                      <a:pos x="T32" y="T33"/>
                    </a:cxn>
                    <a:cxn ang="T95">
                      <a:pos x="T34" y="T35"/>
                    </a:cxn>
                    <a:cxn ang="T96">
                      <a:pos x="T36" y="T37"/>
                    </a:cxn>
                    <a:cxn ang="T97">
                      <a:pos x="T38" y="T39"/>
                    </a:cxn>
                    <a:cxn ang="T98">
                      <a:pos x="T40" y="T41"/>
                    </a:cxn>
                    <a:cxn ang="T99">
                      <a:pos x="T42" y="T43"/>
                    </a:cxn>
                    <a:cxn ang="T100">
                      <a:pos x="T44" y="T45"/>
                    </a:cxn>
                    <a:cxn ang="T101">
                      <a:pos x="T46" y="T47"/>
                    </a:cxn>
                    <a:cxn ang="T102">
                      <a:pos x="T48" y="T49"/>
                    </a:cxn>
                    <a:cxn ang="T103">
                      <a:pos x="T50" y="T51"/>
                    </a:cxn>
                    <a:cxn ang="T104">
                      <a:pos x="T52" y="T53"/>
                    </a:cxn>
                    <a:cxn ang="T105">
                      <a:pos x="T54" y="T55"/>
                    </a:cxn>
                    <a:cxn ang="T106">
                      <a:pos x="T56" y="T57"/>
                    </a:cxn>
                    <a:cxn ang="T107">
                      <a:pos x="T58" y="T59"/>
                    </a:cxn>
                    <a:cxn ang="T108">
                      <a:pos x="T60" y="T61"/>
                    </a:cxn>
                    <a:cxn ang="T109">
                      <a:pos x="T62" y="T63"/>
                    </a:cxn>
                    <a:cxn ang="T110">
                      <a:pos x="T64" y="T65"/>
                    </a:cxn>
                    <a:cxn ang="T111">
                      <a:pos x="T66" y="T67"/>
                    </a:cxn>
                    <a:cxn ang="T112">
                      <a:pos x="T68" y="T69"/>
                    </a:cxn>
                    <a:cxn ang="T113">
                      <a:pos x="T70" y="T71"/>
                    </a:cxn>
                    <a:cxn ang="T114">
                      <a:pos x="T72" y="T73"/>
                    </a:cxn>
                    <a:cxn ang="T115">
                      <a:pos x="T74" y="T75"/>
                    </a:cxn>
                    <a:cxn ang="T116">
                      <a:pos x="T76" y="T77"/>
                    </a:cxn>
                  </a:cxnLst>
                  <a:rect l="T117" t="T118" r="T119" b="T120"/>
                  <a:pathLst>
                    <a:path w="62" h="49">
                      <a:moveTo>
                        <a:pt x="55" y="12"/>
                      </a:moveTo>
                      <a:lnTo>
                        <a:pt x="51" y="11"/>
                      </a:lnTo>
                      <a:lnTo>
                        <a:pt x="46" y="8"/>
                      </a:lnTo>
                      <a:lnTo>
                        <a:pt x="43" y="4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0" y="2"/>
                      </a:lnTo>
                      <a:lnTo>
                        <a:pt x="24" y="4"/>
                      </a:lnTo>
                      <a:lnTo>
                        <a:pt x="21" y="6"/>
                      </a:lnTo>
                      <a:lnTo>
                        <a:pt x="17" y="12"/>
                      </a:lnTo>
                      <a:lnTo>
                        <a:pt x="14" y="16"/>
                      </a:lnTo>
                      <a:lnTo>
                        <a:pt x="9" y="21"/>
                      </a:lnTo>
                      <a:lnTo>
                        <a:pt x="5" y="24"/>
                      </a:lnTo>
                      <a:lnTo>
                        <a:pt x="2" y="29"/>
                      </a:lnTo>
                      <a:lnTo>
                        <a:pt x="0" y="34"/>
                      </a:lnTo>
                      <a:lnTo>
                        <a:pt x="0" y="35"/>
                      </a:lnTo>
                      <a:lnTo>
                        <a:pt x="3" y="42"/>
                      </a:lnTo>
                      <a:lnTo>
                        <a:pt x="3" y="37"/>
                      </a:lnTo>
                      <a:lnTo>
                        <a:pt x="6" y="31"/>
                      </a:lnTo>
                      <a:lnTo>
                        <a:pt x="8" y="27"/>
                      </a:lnTo>
                      <a:lnTo>
                        <a:pt x="11" y="24"/>
                      </a:lnTo>
                      <a:lnTo>
                        <a:pt x="12" y="27"/>
                      </a:lnTo>
                      <a:lnTo>
                        <a:pt x="11" y="30"/>
                      </a:lnTo>
                      <a:lnTo>
                        <a:pt x="11" y="34"/>
                      </a:lnTo>
                      <a:lnTo>
                        <a:pt x="9" y="41"/>
                      </a:lnTo>
                      <a:lnTo>
                        <a:pt x="8" y="48"/>
                      </a:lnTo>
                      <a:lnTo>
                        <a:pt x="11" y="49"/>
                      </a:lnTo>
                      <a:lnTo>
                        <a:pt x="12" y="40"/>
                      </a:lnTo>
                      <a:lnTo>
                        <a:pt x="17" y="29"/>
                      </a:lnTo>
                      <a:lnTo>
                        <a:pt x="17" y="23"/>
                      </a:lnTo>
                      <a:lnTo>
                        <a:pt x="20" y="16"/>
                      </a:lnTo>
                      <a:lnTo>
                        <a:pt x="24" y="11"/>
                      </a:lnTo>
                      <a:lnTo>
                        <a:pt x="30" y="8"/>
                      </a:lnTo>
                      <a:lnTo>
                        <a:pt x="35" y="8"/>
                      </a:lnTo>
                      <a:lnTo>
                        <a:pt x="39" y="9"/>
                      </a:lnTo>
                      <a:lnTo>
                        <a:pt x="42" y="14"/>
                      </a:lnTo>
                      <a:lnTo>
                        <a:pt x="51" y="20"/>
                      </a:lnTo>
                      <a:lnTo>
                        <a:pt x="62" y="29"/>
                      </a:lnTo>
                      <a:lnTo>
                        <a:pt x="55" y="12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3" name="Freeform 97"/>
                <p:cNvSpPr>
                  <a:spLocks/>
                </p:cNvSpPr>
                <p:nvPr/>
              </p:nvSpPr>
              <p:spPr bwMode="auto">
                <a:xfrm>
                  <a:off x="4524375" y="3935846"/>
                  <a:ext cx="122238" cy="120632"/>
                </a:xfrm>
                <a:custGeom>
                  <a:avLst/>
                  <a:gdLst>
                    <a:gd name="T0" fmla="*/ 2147483647 w 183"/>
                    <a:gd name="T1" fmla="*/ 2147483647 h 181"/>
                    <a:gd name="T2" fmla="*/ 2147483647 w 183"/>
                    <a:gd name="T3" fmla="*/ 2147483647 h 181"/>
                    <a:gd name="T4" fmla="*/ 2147483647 w 183"/>
                    <a:gd name="T5" fmla="*/ 2147483647 h 181"/>
                    <a:gd name="T6" fmla="*/ 2147483647 w 183"/>
                    <a:gd name="T7" fmla="*/ 2147483647 h 181"/>
                    <a:gd name="T8" fmla="*/ 2147483647 w 183"/>
                    <a:gd name="T9" fmla="*/ 2147483647 h 181"/>
                    <a:gd name="T10" fmla="*/ 0 w 183"/>
                    <a:gd name="T11" fmla="*/ 2147483647 h 181"/>
                    <a:gd name="T12" fmla="*/ 2147483647 w 183"/>
                    <a:gd name="T13" fmla="*/ 2147483647 h 181"/>
                    <a:gd name="T14" fmla="*/ 2147483647 w 183"/>
                    <a:gd name="T15" fmla="*/ 2147483647 h 181"/>
                    <a:gd name="T16" fmla="*/ 2147483647 w 183"/>
                    <a:gd name="T17" fmla="*/ 2147483647 h 181"/>
                    <a:gd name="T18" fmla="*/ 2147483647 w 183"/>
                    <a:gd name="T19" fmla="*/ 2147483647 h 181"/>
                    <a:gd name="T20" fmla="*/ 2147483647 w 183"/>
                    <a:gd name="T21" fmla="*/ 2147483647 h 181"/>
                    <a:gd name="T22" fmla="*/ 2147483647 w 183"/>
                    <a:gd name="T23" fmla="*/ 2147483647 h 181"/>
                    <a:gd name="T24" fmla="*/ 2147483647 w 183"/>
                    <a:gd name="T25" fmla="*/ 2147483647 h 181"/>
                    <a:gd name="T26" fmla="*/ 2147483647 w 183"/>
                    <a:gd name="T27" fmla="*/ 2147483647 h 181"/>
                    <a:gd name="T28" fmla="*/ 2147483647 w 183"/>
                    <a:gd name="T29" fmla="*/ 2147483647 h 181"/>
                    <a:gd name="T30" fmla="*/ 2147483647 w 183"/>
                    <a:gd name="T31" fmla="*/ 2147483647 h 181"/>
                    <a:gd name="T32" fmla="*/ 2147483647 w 183"/>
                    <a:gd name="T33" fmla="*/ 2147483647 h 181"/>
                    <a:gd name="T34" fmla="*/ 2147483647 w 183"/>
                    <a:gd name="T35" fmla="*/ 2147483647 h 181"/>
                    <a:gd name="T36" fmla="*/ 2147483647 w 183"/>
                    <a:gd name="T37" fmla="*/ 2147483647 h 181"/>
                    <a:gd name="T38" fmla="*/ 2147483647 w 183"/>
                    <a:gd name="T39" fmla="*/ 2147483647 h 181"/>
                    <a:gd name="T40" fmla="*/ 2147483647 w 183"/>
                    <a:gd name="T41" fmla="*/ 2147483647 h 181"/>
                    <a:gd name="T42" fmla="*/ 2147483647 w 183"/>
                    <a:gd name="T43" fmla="*/ 2147483647 h 181"/>
                    <a:gd name="T44" fmla="*/ 2147483647 w 183"/>
                    <a:gd name="T45" fmla="*/ 0 h 181"/>
                    <a:gd name="T46" fmla="*/ 2147483647 w 183"/>
                    <a:gd name="T47" fmla="*/ 2147483647 h 181"/>
                    <a:gd name="T48" fmla="*/ 2147483647 w 183"/>
                    <a:gd name="T49" fmla="*/ 2147483647 h 181"/>
                    <a:gd name="T50" fmla="*/ 2147483647 w 183"/>
                    <a:gd name="T51" fmla="*/ 2147483647 h 181"/>
                    <a:gd name="T52" fmla="*/ 2147483647 w 183"/>
                    <a:gd name="T53" fmla="*/ 0 h 181"/>
                    <a:gd name="T54" fmla="*/ 2147483647 w 183"/>
                    <a:gd name="T55" fmla="*/ 2147483647 h 181"/>
                    <a:gd name="T56" fmla="*/ 2147483647 w 183"/>
                    <a:gd name="T57" fmla="*/ 2147483647 h 181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w 183"/>
                    <a:gd name="T88" fmla="*/ 0 h 181"/>
                    <a:gd name="T89" fmla="*/ 183 w 183"/>
                    <a:gd name="T90" fmla="*/ 181 h 181"/>
                  </a:gdLst>
                  <a:ahLst/>
                  <a:cxnLst>
                    <a:cxn ang="T58">
                      <a:pos x="T0" y="T1"/>
                    </a:cxn>
                    <a:cxn ang="T59">
                      <a:pos x="T2" y="T3"/>
                    </a:cxn>
                    <a:cxn ang="T60">
                      <a:pos x="T4" y="T5"/>
                    </a:cxn>
                    <a:cxn ang="T61">
                      <a:pos x="T6" y="T7"/>
                    </a:cxn>
                    <a:cxn ang="T62">
                      <a:pos x="T8" y="T9"/>
                    </a:cxn>
                    <a:cxn ang="T63">
                      <a:pos x="T10" y="T11"/>
                    </a:cxn>
                    <a:cxn ang="T64">
                      <a:pos x="T12" y="T13"/>
                    </a:cxn>
                    <a:cxn ang="T65">
                      <a:pos x="T14" y="T15"/>
                    </a:cxn>
                    <a:cxn ang="T66">
                      <a:pos x="T16" y="T17"/>
                    </a:cxn>
                    <a:cxn ang="T67">
                      <a:pos x="T18" y="T19"/>
                    </a:cxn>
                    <a:cxn ang="T68">
                      <a:pos x="T20" y="T21"/>
                    </a:cxn>
                    <a:cxn ang="T69">
                      <a:pos x="T22" y="T23"/>
                    </a:cxn>
                    <a:cxn ang="T70">
                      <a:pos x="T24" y="T25"/>
                    </a:cxn>
                    <a:cxn ang="T71">
                      <a:pos x="T26" y="T27"/>
                    </a:cxn>
                    <a:cxn ang="T72">
                      <a:pos x="T28" y="T29"/>
                    </a:cxn>
                    <a:cxn ang="T73">
                      <a:pos x="T30" y="T31"/>
                    </a:cxn>
                    <a:cxn ang="T74">
                      <a:pos x="T32" y="T33"/>
                    </a:cxn>
                    <a:cxn ang="T75">
                      <a:pos x="T34" y="T35"/>
                    </a:cxn>
                    <a:cxn ang="T76">
                      <a:pos x="T36" y="T37"/>
                    </a:cxn>
                    <a:cxn ang="T77">
                      <a:pos x="T38" y="T39"/>
                    </a:cxn>
                    <a:cxn ang="T78">
                      <a:pos x="T40" y="T41"/>
                    </a:cxn>
                    <a:cxn ang="T79">
                      <a:pos x="T42" y="T43"/>
                    </a:cxn>
                    <a:cxn ang="T80">
                      <a:pos x="T44" y="T45"/>
                    </a:cxn>
                    <a:cxn ang="T81">
                      <a:pos x="T46" y="T47"/>
                    </a:cxn>
                    <a:cxn ang="T82">
                      <a:pos x="T48" y="T49"/>
                    </a:cxn>
                    <a:cxn ang="T83">
                      <a:pos x="T50" y="T51"/>
                    </a:cxn>
                    <a:cxn ang="T84">
                      <a:pos x="T52" y="T53"/>
                    </a:cxn>
                    <a:cxn ang="T85">
                      <a:pos x="T54" y="T55"/>
                    </a:cxn>
                    <a:cxn ang="T86">
                      <a:pos x="T56" y="T57"/>
                    </a:cxn>
                  </a:cxnLst>
                  <a:rect l="T87" t="T88" r="T89" b="T90"/>
                  <a:pathLst>
                    <a:path w="183" h="181">
                      <a:moveTo>
                        <a:pt x="68" y="29"/>
                      </a:moveTo>
                      <a:lnTo>
                        <a:pt x="52" y="12"/>
                      </a:lnTo>
                      <a:lnTo>
                        <a:pt x="37" y="9"/>
                      </a:lnTo>
                      <a:lnTo>
                        <a:pt x="22" y="14"/>
                      </a:lnTo>
                      <a:lnTo>
                        <a:pt x="4" y="33"/>
                      </a:lnTo>
                      <a:lnTo>
                        <a:pt x="0" y="50"/>
                      </a:lnTo>
                      <a:lnTo>
                        <a:pt x="1" y="70"/>
                      </a:lnTo>
                      <a:lnTo>
                        <a:pt x="8" y="89"/>
                      </a:lnTo>
                      <a:lnTo>
                        <a:pt x="10" y="111"/>
                      </a:lnTo>
                      <a:lnTo>
                        <a:pt x="23" y="136"/>
                      </a:lnTo>
                      <a:lnTo>
                        <a:pt x="54" y="160"/>
                      </a:lnTo>
                      <a:lnTo>
                        <a:pt x="93" y="176"/>
                      </a:lnTo>
                      <a:lnTo>
                        <a:pt x="120" y="181"/>
                      </a:lnTo>
                      <a:lnTo>
                        <a:pt x="153" y="181"/>
                      </a:lnTo>
                      <a:lnTo>
                        <a:pt x="169" y="176"/>
                      </a:lnTo>
                      <a:lnTo>
                        <a:pt x="181" y="162"/>
                      </a:lnTo>
                      <a:lnTo>
                        <a:pt x="183" y="136"/>
                      </a:lnTo>
                      <a:lnTo>
                        <a:pt x="179" y="95"/>
                      </a:lnTo>
                      <a:lnTo>
                        <a:pt x="166" y="58"/>
                      </a:lnTo>
                      <a:lnTo>
                        <a:pt x="170" y="33"/>
                      </a:lnTo>
                      <a:lnTo>
                        <a:pt x="161" y="11"/>
                      </a:lnTo>
                      <a:lnTo>
                        <a:pt x="146" y="1"/>
                      </a:lnTo>
                      <a:lnTo>
                        <a:pt x="130" y="0"/>
                      </a:lnTo>
                      <a:lnTo>
                        <a:pt x="114" y="11"/>
                      </a:lnTo>
                      <a:lnTo>
                        <a:pt x="110" y="17"/>
                      </a:lnTo>
                      <a:lnTo>
                        <a:pt x="104" y="5"/>
                      </a:lnTo>
                      <a:lnTo>
                        <a:pt x="91" y="0"/>
                      </a:lnTo>
                      <a:lnTo>
                        <a:pt x="86" y="1"/>
                      </a:lnTo>
                      <a:lnTo>
                        <a:pt x="68" y="29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4" name="Freeform 98"/>
                <p:cNvSpPr>
                  <a:spLocks/>
                </p:cNvSpPr>
                <p:nvPr/>
              </p:nvSpPr>
              <p:spPr bwMode="auto">
                <a:xfrm>
                  <a:off x="4589463" y="3942195"/>
                  <a:ext cx="41275" cy="92061"/>
                </a:xfrm>
                <a:custGeom>
                  <a:avLst/>
                  <a:gdLst>
                    <a:gd name="T0" fmla="*/ 2147483647 w 62"/>
                    <a:gd name="T1" fmla="*/ 2147483647 h 139"/>
                    <a:gd name="T2" fmla="*/ 2147483647 w 62"/>
                    <a:gd name="T3" fmla="*/ 2147483647 h 139"/>
                    <a:gd name="T4" fmla="*/ 2147483647 w 62"/>
                    <a:gd name="T5" fmla="*/ 2147483647 h 139"/>
                    <a:gd name="T6" fmla="*/ 2147483647 w 62"/>
                    <a:gd name="T7" fmla="*/ 2147483647 h 139"/>
                    <a:gd name="T8" fmla="*/ 2147483647 w 62"/>
                    <a:gd name="T9" fmla="*/ 2147483647 h 139"/>
                    <a:gd name="T10" fmla="*/ 2147483647 w 62"/>
                    <a:gd name="T11" fmla="*/ 2147483647 h 139"/>
                    <a:gd name="T12" fmla="*/ 0 w 62"/>
                    <a:gd name="T13" fmla="*/ 2147483647 h 139"/>
                    <a:gd name="T14" fmla="*/ 0 w 62"/>
                    <a:gd name="T15" fmla="*/ 2147483647 h 139"/>
                    <a:gd name="T16" fmla="*/ 2147483647 w 62"/>
                    <a:gd name="T17" fmla="*/ 2147483647 h 139"/>
                    <a:gd name="T18" fmla="*/ 2147483647 w 62"/>
                    <a:gd name="T19" fmla="*/ 2147483647 h 139"/>
                    <a:gd name="T20" fmla="*/ 2147483647 w 62"/>
                    <a:gd name="T21" fmla="*/ 2147483647 h 139"/>
                    <a:gd name="T22" fmla="*/ 2147483647 w 62"/>
                    <a:gd name="T23" fmla="*/ 2147483647 h 139"/>
                    <a:gd name="T24" fmla="*/ 2147483647 w 62"/>
                    <a:gd name="T25" fmla="*/ 2147483647 h 139"/>
                    <a:gd name="T26" fmla="*/ 2147483647 w 62"/>
                    <a:gd name="T27" fmla="*/ 2147483647 h 139"/>
                    <a:gd name="T28" fmla="*/ 2147483647 w 62"/>
                    <a:gd name="T29" fmla="*/ 2147483647 h 139"/>
                    <a:gd name="T30" fmla="*/ 2147483647 w 62"/>
                    <a:gd name="T31" fmla="*/ 2147483647 h 139"/>
                    <a:gd name="T32" fmla="*/ 2147483647 w 62"/>
                    <a:gd name="T33" fmla="*/ 2147483647 h 139"/>
                    <a:gd name="T34" fmla="*/ 2147483647 w 62"/>
                    <a:gd name="T35" fmla="*/ 2147483647 h 139"/>
                    <a:gd name="T36" fmla="*/ 2147483647 w 62"/>
                    <a:gd name="T37" fmla="*/ 0 h 139"/>
                    <a:gd name="T38" fmla="*/ 2147483647 w 62"/>
                    <a:gd name="T39" fmla="*/ 2147483647 h 139"/>
                    <a:gd name="T40" fmla="*/ 2147483647 w 62"/>
                    <a:gd name="T41" fmla="*/ 2147483647 h 139"/>
                    <a:gd name="T42" fmla="*/ 2147483647 w 62"/>
                    <a:gd name="T43" fmla="*/ 2147483647 h 139"/>
                    <a:gd name="T44" fmla="*/ 2147483647 w 62"/>
                    <a:gd name="T45" fmla="*/ 2147483647 h 139"/>
                    <a:gd name="T46" fmla="*/ 2147483647 w 62"/>
                    <a:gd name="T47" fmla="*/ 2147483647 h 139"/>
                    <a:gd name="T48" fmla="*/ 2147483647 w 62"/>
                    <a:gd name="T49" fmla="*/ 2147483647 h 139"/>
                    <a:gd name="T50" fmla="*/ 2147483647 w 62"/>
                    <a:gd name="T51" fmla="*/ 2147483647 h 139"/>
                    <a:gd name="T52" fmla="*/ 2147483647 w 62"/>
                    <a:gd name="T53" fmla="*/ 2147483647 h 139"/>
                    <a:gd name="T54" fmla="*/ 2147483647 w 62"/>
                    <a:gd name="T55" fmla="*/ 2147483647 h 139"/>
                    <a:gd name="T56" fmla="*/ 2147483647 w 62"/>
                    <a:gd name="T57" fmla="*/ 2147483647 h 139"/>
                    <a:gd name="T58" fmla="*/ 2147483647 w 62"/>
                    <a:gd name="T59" fmla="*/ 2147483647 h 139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w 62"/>
                    <a:gd name="T91" fmla="*/ 0 h 139"/>
                    <a:gd name="T92" fmla="*/ 62 w 62"/>
                    <a:gd name="T93" fmla="*/ 139 h 139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T90" t="T91" r="T92" b="T93"/>
                  <a:pathLst>
                    <a:path w="62" h="139">
                      <a:moveTo>
                        <a:pt x="52" y="139"/>
                      </a:moveTo>
                      <a:lnTo>
                        <a:pt x="38" y="135"/>
                      </a:lnTo>
                      <a:lnTo>
                        <a:pt x="20" y="109"/>
                      </a:lnTo>
                      <a:lnTo>
                        <a:pt x="3" y="71"/>
                      </a:lnTo>
                      <a:lnTo>
                        <a:pt x="3" y="59"/>
                      </a:lnTo>
                      <a:lnTo>
                        <a:pt x="7" y="48"/>
                      </a:lnTo>
                      <a:lnTo>
                        <a:pt x="0" y="55"/>
                      </a:lnTo>
                      <a:lnTo>
                        <a:pt x="0" y="41"/>
                      </a:lnTo>
                      <a:lnTo>
                        <a:pt x="4" y="27"/>
                      </a:lnTo>
                      <a:lnTo>
                        <a:pt x="20" y="41"/>
                      </a:lnTo>
                      <a:lnTo>
                        <a:pt x="13" y="43"/>
                      </a:lnTo>
                      <a:lnTo>
                        <a:pt x="8" y="42"/>
                      </a:lnTo>
                      <a:lnTo>
                        <a:pt x="20" y="46"/>
                      </a:lnTo>
                      <a:lnTo>
                        <a:pt x="27" y="48"/>
                      </a:lnTo>
                      <a:lnTo>
                        <a:pt x="29" y="56"/>
                      </a:lnTo>
                      <a:lnTo>
                        <a:pt x="30" y="46"/>
                      </a:lnTo>
                      <a:lnTo>
                        <a:pt x="16" y="24"/>
                      </a:lnTo>
                      <a:lnTo>
                        <a:pt x="18" y="9"/>
                      </a:lnTo>
                      <a:lnTo>
                        <a:pt x="29" y="0"/>
                      </a:lnTo>
                      <a:lnTo>
                        <a:pt x="45" y="2"/>
                      </a:lnTo>
                      <a:lnTo>
                        <a:pt x="56" y="12"/>
                      </a:lnTo>
                      <a:lnTo>
                        <a:pt x="60" y="29"/>
                      </a:lnTo>
                      <a:lnTo>
                        <a:pt x="56" y="46"/>
                      </a:lnTo>
                      <a:lnTo>
                        <a:pt x="42" y="66"/>
                      </a:lnTo>
                      <a:lnTo>
                        <a:pt x="42" y="68"/>
                      </a:lnTo>
                      <a:lnTo>
                        <a:pt x="52" y="59"/>
                      </a:lnTo>
                      <a:lnTo>
                        <a:pt x="57" y="61"/>
                      </a:lnTo>
                      <a:lnTo>
                        <a:pt x="62" y="99"/>
                      </a:lnTo>
                      <a:lnTo>
                        <a:pt x="60" y="133"/>
                      </a:lnTo>
                      <a:lnTo>
                        <a:pt x="52" y="139"/>
                      </a:lnTo>
                      <a:close/>
                    </a:path>
                  </a:pathLst>
                </a:custGeom>
                <a:solidFill>
                  <a:srgbClr val="B3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5" name="Freeform 99"/>
                <p:cNvSpPr>
                  <a:spLocks/>
                </p:cNvSpPr>
                <p:nvPr/>
              </p:nvSpPr>
              <p:spPr bwMode="auto">
                <a:xfrm>
                  <a:off x="4529138" y="3940607"/>
                  <a:ext cx="69850" cy="98410"/>
                </a:xfrm>
                <a:custGeom>
                  <a:avLst/>
                  <a:gdLst>
                    <a:gd name="T0" fmla="*/ 2147483647 w 105"/>
                    <a:gd name="T1" fmla="*/ 2147483647 h 147"/>
                    <a:gd name="T2" fmla="*/ 2147483647 w 105"/>
                    <a:gd name="T3" fmla="*/ 2147483647 h 147"/>
                    <a:gd name="T4" fmla="*/ 2147483647 w 105"/>
                    <a:gd name="T5" fmla="*/ 2147483647 h 147"/>
                    <a:gd name="T6" fmla="*/ 2147483647 w 105"/>
                    <a:gd name="T7" fmla="*/ 2147483647 h 147"/>
                    <a:gd name="T8" fmla="*/ 2147483647 w 105"/>
                    <a:gd name="T9" fmla="*/ 2147483647 h 147"/>
                    <a:gd name="T10" fmla="*/ 2147483647 w 105"/>
                    <a:gd name="T11" fmla="*/ 2147483647 h 147"/>
                    <a:gd name="T12" fmla="*/ 2147483647 w 105"/>
                    <a:gd name="T13" fmla="*/ 2147483647 h 147"/>
                    <a:gd name="T14" fmla="*/ 2147483647 w 105"/>
                    <a:gd name="T15" fmla="*/ 2147483647 h 147"/>
                    <a:gd name="T16" fmla="*/ 2147483647 w 105"/>
                    <a:gd name="T17" fmla="*/ 2147483647 h 147"/>
                    <a:gd name="T18" fmla="*/ 2147483647 w 105"/>
                    <a:gd name="T19" fmla="*/ 2147483647 h 147"/>
                    <a:gd name="T20" fmla="*/ 2147483647 w 105"/>
                    <a:gd name="T21" fmla="*/ 2147483647 h 147"/>
                    <a:gd name="T22" fmla="*/ 2147483647 w 105"/>
                    <a:gd name="T23" fmla="*/ 2147483647 h 147"/>
                    <a:gd name="T24" fmla="*/ 0 w 105"/>
                    <a:gd name="T25" fmla="*/ 2147483647 h 147"/>
                    <a:gd name="T26" fmla="*/ 2147483647 w 105"/>
                    <a:gd name="T27" fmla="*/ 2147483647 h 147"/>
                    <a:gd name="T28" fmla="*/ 2147483647 w 105"/>
                    <a:gd name="T29" fmla="*/ 2147483647 h 147"/>
                    <a:gd name="T30" fmla="*/ 2147483647 w 105"/>
                    <a:gd name="T31" fmla="*/ 2147483647 h 147"/>
                    <a:gd name="T32" fmla="*/ 2147483647 w 105"/>
                    <a:gd name="T33" fmla="*/ 2147483647 h 147"/>
                    <a:gd name="T34" fmla="*/ 2147483647 w 105"/>
                    <a:gd name="T35" fmla="*/ 2147483647 h 147"/>
                    <a:gd name="T36" fmla="*/ 2147483647 w 105"/>
                    <a:gd name="T37" fmla="*/ 2147483647 h 147"/>
                    <a:gd name="T38" fmla="*/ 2147483647 w 105"/>
                    <a:gd name="T39" fmla="*/ 2147483647 h 147"/>
                    <a:gd name="T40" fmla="*/ 2147483647 w 105"/>
                    <a:gd name="T41" fmla="*/ 2147483647 h 147"/>
                    <a:gd name="T42" fmla="*/ 2147483647 w 105"/>
                    <a:gd name="T43" fmla="*/ 2147483647 h 147"/>
                    <a:gd name="T44" fmla="*/ 2147483647 w 105"/>
                    <a:gd name="T45" fmla="*/ 2147483647 h 147"/>
                    <a:gd name="T46" fmla="*/ 2147483647 w 105"/>
                    <a:gd name="T47" fmla="*/ 2147483647 h 147"/>
                    <a:gd name="T48" fmla="*/ 2147483647 w 105"/>
                    <a:gd name="T49" fmla="*/ 2147483647 h 147"/>
                    <a:gd name="T50" fmla="*/ 2147483647 w 105"/>
                    <a:gd name="T51" fmla="*/ 0 h 147"/>
                    <a:gd name="T52" fmla="*/ 2147483647 w 105"/>
                    <a:gd name="T53" fmla="*/ 2147483647 h 147"/>
                    <a:gd name="T54" fmla="*/ 2147483647 w 105"/>
                    <a:gd name="T55" fmla="*/ 2147483647 h 147"/>
                    <a:gd name="T56" fmla="*/ 2147483647 w 105"/>
                    <a:gd name="T57" fmla="*/ 2147483647 h 147"/>
                    <a:gd name="T58" fmla="*/ 2147483647 w 105"/>
                    <a:gd name="T59" fmla="*/ 2147483647 h 147"/>
                    <a:gd name="T60" fmla="*/ 2147483647 w 105"/>
                    <a:gd name="T61" fmla="*/ 2147483647 h 147"/>
                    <a:gd name="T62" fmla="*/ 2147483647 w 105"/>
                    <a:gd name="T63" fmla="*/ 2147483647 h 147"/>
                    <a:gd name="T64" fmla="*/ 2147483647 w 105"/>
                    <a:gd name="T65" fmla="*/ 2147483647 h 147"/>
                    <a:gd name="T66" fmla="*/ 2147483647 w 105"/>
                    <a:gd name="T67" fmla="*/ 2147483647 h 147"/>
                    <a:gd name="T68" fmla="*/ 2147483647 w 105"/>
                    <a:gd name="T69" fmla="*/ 2147483647 h 147"/>
                    <a:gd name="T70" fmla="*/ 2147483647 w 105"/>
                    <a:gd name="T71" fmla="*/ 2147483647 h 147"/>
                    <a:gd name="T72" fmla="*/ 2147483647 w 105"/>
                    <a:gd name="T73" fmla="*/ 2147483647 h 147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w 105"/>
                    <a:gd name="T112" fmla="*/ 0 h 147"/>
                    <a:gd name="T113" fmla="*/ 105 w 105"/>
                    <a:gd name="T114" fmla="*/ 147 h 147"/>
                  </a:gdLst>
                  <a:ahLst/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T111" t="T112" r="T113" b="T114"/>
                  <a:pathLst>
                    <a:path w="105" h="147">
                      <a:moveTo>
                        <a:pt x="105" y="145"/>
                      </a:moveTo>
                      <a:lnTo>
                        <a:pt x="91" y="147"/>
                      </a:lnTo>
                      <a:lnTo>
                        <a:pt x="62" y="140"/>
                      </a:lnTo>
                      <a:lnTo>
                        <a:pt x="36" y="122"/>
                      </a:lnTo>
                      <a:lnTo>
                        <a:pt x="22" y="106"/>
                      </a:lnTo>
                      <a:lnTo>
                        <a:pt x="17" y="83"/>
                      </a:lnTo>
                      <a:lnTo>
                        <a:pt x="19" y="79"/>
                      </a:lnTo>
                      <a:lnTo>
                        <a:pt x="31" y="78"/>
                      </a:lnTo>
                      <a:lnTo>
                        <a:pt x="40" y="81"/>
                      </a:lnTo>
                      <a:lnTo>
                        <a:pt x="32" y="73"/>
                      </a:lnTo>
                      <a:lnTo>
                        <a:pt x="12" y="70"/>
                      </a:lnTo>
                      <a:lnTo>
                        <a:pt x="3" y="60"/>
                      </a:lnTo>
                      <a:lnTo>
                        <a:pt x="0" y="39"/>
                      </a:lnTo>
                      <a:lnTo>
                        <a:pt x="9" y="20"/>
                      </a:lnTo>
                      <a:lnTo>
                        <a:pt x="23" y="13"/>
                      </a:lnTo>
                      <a:lnTo>
                        <a:pt x="41" y="16"/>
                      </a:lnTo>
                      <a:lnTo>
                        <a:pt x="50" y="27"/>
                      </a:lnTo>
                      <a:lnTo>
                        <a:pt x="43" y="55"/>
                      </a:lnTo>
                      <a:lnTo>
                        <a:pt x="47" y="64"/>
                      </a:lnTo>
                      <a:lnTo>
                        <a:pt x="49" y="48"/>
                      </a:lnTo>
                      <a:lnTo>
                        <a:pt x="65" y="26"/>
                      </a:lnTo>
                      <a:lnTo>
                        <a:pt x="82" y="19"/>
                      </a:lnTo>
                      <a:lnTo>
                        <a:pt x="82" y="17"/>
                      </a:lnTo>
                      <a:lnTo>
                        <a:pt x="72" y="20"/>
                      </a:lnTo>
                      <a:lnTo>
                        <a:pt x="69" y="20"/>
                      </a:lnTo>
                      <a:lnTo>
                        <a:pt x="81" y="0"/>
                      </a:lnTo>
                      <a:lnTo>
                        <a:pt x="92" y="1"/>
                      </a:lnTo>
                      <a:lnTo>
                        <a:pt x="96" y="10"/>
                      </a:lnTo>
                      <a:lnTo>
                        <a:pt x="87" y="29"/>
                      </a:lnTo>
                      <a:lnTo>
                        <a:pt x="87" y="22"/>
                      </a:lnTo>
                      <a:lnTo>
                        <a:pt x="87" y="18"/>
                      </a:lnTo>
                      <a:lnTo>
                        <a:pt x="84" y="25"/>
                      </a:lnTo>
                      <a:lnTo>
                        <a:pt x="83" y="38"/>
                      </a:lnTo>
                      <a:lnTo>
                        <a:pt x="80" y="57"/>
                      </a:lnTo>
                      <a:lnTo>
                        <a:pt x="83" y="85"/>
                      </a:lnTo>
                      <a:lnTo>
                        <a:pt x="105" y="144"/>
                      </a:lnTo>
                      <a:lnTo>
                        <a:pt x="105" y="145"/>
                      </a:lnTo>
                      <a:close/>
                    </a:path>
                  </a:pathLst>
                </a:custGeom>
                <a:solidFill>
                  <a:srgbClr val="0000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6" name="Arc 100"/>
                <p:cNvSpPr>
                  <a:spLocks/>
                </p:cNvSpPr>
                <p:nvPr/>
              </p:nvSpPr>
              <p:spPr bwMode="auto">
                <a:xfrm>
                  <a:off x="4621213" y="3950130"/>
                  <a:ext cx="4762" cy="9524"/>
                </a:xfrm>
                <a:custGeom>
                  <a:avLst/>
                  <a:gdLst>
                    <a:gd name="T0" fmla="*/ 131 w 41584"/>
                    <a:gd name="T1" fmla="*/ 29 h 43200"/>
                    <a:gd name="T2" fmla="*/ 0 w 41584"/>
                    <a:gd name="T3" fmla="*/ 1552 h 43200"/>
                    <a:gd name="T4" fmla="*/ 174 w 41584"/>
                    <a:gd name="T5" fmla="*/ 1125 h 43200"/>
                    <a:gd name="T6" fmla="*/ 0 60000 65536"/>
                    <a:gd name="T7" fmla="*/ 0 60000 65536"/>
                    <a:gd name="T8" fmla="*/ 0 60000 65536"/>
                    <a:gd name="T9" fmla="*/ 0 w 41584"/>
                    <a:gd name="T10" fmla="*/ 0 h 43200"/>
                    <a:gd name="T11" fmla="*/ 41584 w 41584"/>
                    <a:gd name="T12" fmla="*/ 43200 h 432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1584" h="43200" fill="none" extrusionOk="0">
                      <a:moveTo>
                        <a:pt x="15099" y="559"/>
                      </a:moveTo>
                      <a:cubicBezTo>
                        <a:pt x="16701" y="187"/>
                        <a:pt x="18339" y="-1"/>
                        <a:pt x="19984" y="-1"/>
                      </a:cubicBezTo>
                      <a:cubicBezTo>
                        <a:pt x="31913" y="0"/>
                        <a:pt x="41584" y="9670"/>
                        <a:pt x="41584" y="21600"/>
                      </a:cubicBezTo>
                      <a:cubicBezTo>
                        <a:pt x="41584" y="33529"/>
                        <a:pt x="31913" y="43200"/>
                        <a:pt x="19984" y="43200"/>
                      </a:cubicBezTo>
                      <a:cubicBezTo>
                        <a:pt x="11220" y="43199"/>
                        <a:pt x="3326" y="37905"/>
                        <a:pt x="0" y="29797"/>
                      </a:cubicBezTo>
                    </a:path>
                    <a:path w="41584" h="43200" stroke="0" extrusionOk="0">
                      <a:moveTo>
                        <a:pt x="15099" y="559"/>
                      </a:moveTo>
                      <a:cubicBezTo>
                        <a:pt x="16701" y="187"/>
                        <a:pt x="18339" y="-1"/>
                        <a:pt x="19984" y="-1"/>
                      </a:cubicBezTo>
                      <a:cubicBezTo>
                        <a:pt x="31913" y="0"/>
                        <a:pt x="41584" y="9670"/>
                        <a:pt x="41584" y="21600"/>
                      </a:cubicBezTo>
                      <a:cubicBezTo>
                        <a:pt x="41584" y="33529"/>
                        <a:pt x="31913" y="43200"/>
                        <a:pt x="19984" y="43200"/>
                      </a:cubicBezTo>
                      <a:cubicBezTo>
                        <a:pt x="11220" y="43199"/>
                        <a:pt x="3326" y="37905"/>
                        <a:pt x="0" y="29797"/>
                      </a:cubicBezTo>
                      <a:lnTo>
                        <a:pt x="19984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7" name="Arc 101"/>
                <p:cNvSpPr>
                  <a:spLocks/>
                </p:cNvSpPr>
                <p:nvPr/>
              </p:nvSpPr>
              <p:spPr bwMode="auto">
                <a:xfrm>
                  <a:off x="4621213" y="3964416"/>
                  <a:ext cx="4762" cy="7936"/>
                </a:xfrm>
                <a:custGeom>
                  <a:avLst/>
                  <a:gdLst>
                    <a:gd name="T0" fmla="*/ 71 w 41731"/>
                    <a:gd name="T1" fmla="*/ 31 h 43200"/>
                    <a:gd name="T2" fmla="*/ 0 w 41731"/>
                    <a:gd name="T3" fmla="*/ 1113 h 43200"/>
                    <a:gd name="T4" fmla="*/ 101 w 41731"/>
                    <a:gd name="T5" fmla="*/ 817 h 43200"/>
                    <a:gd name="T6" fmla="*/ 0 60000 65536"/>
                    <a:gd name="T7" fmla="*/ 0 60000 65536"/>
                    <a:gd name="T8" fmla="*/ 0 60000 65536"/>
                    <a:gd name="T9" fmla="*/ 0 w 41731"/>
                    <a:gd name="T10" fmla="*/ 0 h 43200"/>
                    <a:gd name="T11" fmla="*/ 41731 w 41731"/>
                    <a:gd name="T12" fmla="*/ 43200 h 432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1731" h="43200" fill="none" extrusionOk="0">
                      <a:moveTo>
                        <a:pt x="14197" y="831"/>
                      </a:moveTo>
                      <a:cubicBezTo>
                        <a:pt x="16126" y="279"/>
                        <a:pt x="18124" y="-1"/>
                        <a:pt x="20131" y="-1"/>
                      </a:cubicBezTo>
                      <a:cubicBezTo>
                        <a:pt x="32060" y="0"/>
                        <a:pt x="41731" y="9670"/>
                        <a:pt x="41731" y="21600"/>
                      </a:cubicBezTo>
                      <a:cubicBezTo>
                        <a:pt x="41731" y="33529"/>
                        <a:pt x="32060" y="43200"/>
                        <a:pt x="20131" y="43200"/>
                      </a:cubicBezTo>
                      <a:cubicBezTo>
                        <a:pt x="11222" y="43199"/>
                        <a:pt x="3228" y="37731"/>
                        <a:pt x="-1" y="29429"/>
                      </a:cubicBezTo>
                    </a:path>
                    <a:path w="41731" h="43200" stroke="0" extrusionOk="0">
                      <a:moveTo>
                        <a:pt x="14197" y="831"/>
                      </a:moveTo>
                      <a:cubicBezTo>
                        <a:pt x="16126" y="279"/>
                        <a:pt x="18124" y="-1"/>
                        <a:pt x="20131" y="-1"/>
                      </a:cubicBezTo>
                      <a:cubicBezTo>
                        <a:pt x="32060" y="0"/>
                        <a:pt x="41731" y="9670"/>
                        <a:pt x="41731" y="21600"/>
                      </a:cubicBezTo>
                      <a:cubicBezTo>
                        <a:pt x="41731" y="33529"/>
                        <a:pt x="32060" y="43200"/>
                        <a:pt x="20131" y="43200"/>
                      </a:cubicBezTo>
                      <a:cubicBezTo>
                        <a:pt x="11222" y="43199"/>
                        <a:pt x="3228" y="37731"/>
                        <a:pt x="-1" y="29429"/>
                      </a:cubicBezTo>
                      <a:lnTo>
                        <a:pt x="20131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8" name="Arc 102"/>
                <p:cNvSpPr>
                  <a:spLocks/>
                </p:cNvSpPr>
                <p:nvPr/>
              </p:nvSpPr>
              <p:spPr bwMode="auto">
                <a:xfrm>
                  <a:off x="4605338" y="3948544"/>
                  <a:ext cx="3175" cy="7936"/>
                </a:xfrm>
                <a:custGeom>
                  <a:avLst/>
                  <a:gdLst>
                    <a:gd name="T0" fmla="*/ 257 w 21600"/>
                    <a:gd name="T1" fmla="*/ 2475 h 41848"/>
                    <a:gd name="T2" fmla="*/ 394 w 21600"/>
                    <a:gd name="T3" fmla="*/ 0 h 41848"/>
                    <a:gd name="T4" fmla="*/ 394 w 21600"/>
                    <a:gd name="T5" fmla="*/ 1278 h 41848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41848"/>
                    <a:gd name="T11" fmla="*/ 21600 w 21600"/>
                    <a:gd name="T12" fmla="*/ 41848 h 41848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41848" fill="none" extrusionOk="0">
                      <a:moveTo>
                        <a:pt x="14078" y="41848"/>
                      </a:moveTo>
                      <a:cubicBezTo>
                        <a:pt x="5615" y="38704"/>
                        <a:pt x="0" y="30628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</a:path>
                    <a:path w="21600" h="41848" stroke="0" extrusionOk="0">
                      <a:moveTo>
                        <a:pt x="14078" y="41848"/>
                      </a:moveTo>
                      <a:cubicBezTo>
                        <a:pt x="5615" y="38704"/>
                        <a:pt x="0" y="30628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99" name="Arc 103"/>
                <p:cNvSpPr>
                  <a:spLocks/>
                </p:cNvSpPr>
                <p:nvPr/>
              </p:nvSpPr>
              <p:spPr bwMode="auto">
                <a:xfrm>
                  <a:off x="4608513" y="3961242"/>
                  <a:ext cx="1587" cy="7936"/>
                </a:xfrm>
                <a:custGeom>
                  <a:avLst/>
                  <a:gdLst>
                    <a:gd name="T0" fmla="*/ 33 w 21600"/>
                    <a:gd name="T1" fmla="*/ 1800 h 41825"/>
                    <a:gd name="T2" fmla="*/ 51 w 21600"/>
                    <a:gd name="T3" fmla="*/ 0 h 41825"/>
                    <a:gd name="T4" fmla="*/ 51 w 21600"/>
                    <a:gd name="T5" fmla="*/ 930 h 41825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41825"/>
                    <a:gd name="T11" fmla="*/ 21600 w 21600"/>
                    <a:gd name="T12" fmla="*/ 41825 h 41825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41825" fill="none" extrusionOk="0">
                      <a:moveTo>
                        <a:pt x="14016" y="41824"/>
                      </a:moveTo>
                      <a:cubicBezTo>
                        <a:pt x="5585" y="38663"/>
                        <a:pt x="0" y="30603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</a:path>
                    <a:path w="21600" h="41825" stroke="0" extrusionOk="0">
                      <a:moveTo>
                        <a:pt x="14016" y="41824"/>
                      </a:moveTo>
                      <a:cubicBezTo>
                        <a:pt x="5585" y="38663"/>
                        <a:pt x="0" y="30603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0" name="Arc 104"/>
                <p:cNvSpPr>
                  <a:spLocks/>
                </p:cNvSpPr>
                <p:nvPr/>
              </p:nvSpPr>
              <p:spPr bwMode="auto">
                <a:xfrm>
                  <a:off x="4543425" y="3951718"/>
                  <a:ext cx="11113" cy="6349"/>
                </a:xfrm>
                <a:custGeom>
                  <a:avLst/>
                  <a:gdLst>
                    <a:gd name="T0" fmla="*/ 390 w 43200"/>
                    <a:gd name="T1" fmla="*/ 895 h 30748"/>
                    <a:gd name="T2" fmla="*/ 8270 w 43200"/>
                    <a:gd name="T3" fmla="*/ 629 h 30748"/>
                    <a:gd name="T4" fmla="*/ 4135 w 43200"/>
                    <a:gd name="T5" fmla="*/ 629 h 30748"/>
                    <a:gd name="T6" fmla="*/ 0 60000 65536"/>
                    <a:gd name="T7" fmla="*/ 0 60000 65536"/>
                    <a:gd name="T8" fmla="*/ 0 60000 65536"/>
                    <a:gd name="T9" fmla="*/ 0 w 43200"/>
                    <a:gd name="T10" fmla="*/ 0 h 30748"/>
                    <a:gd name="T11" fmla="*/ 43200 w 43200"/>
                    <a:gd name="T12" fmla="*/ 30748 h 30748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3200" h="30748" fill="none" extrusionOk="0">
                      <a:moveTo>
                        <a:pt x="2032" y="30748"/>
                      </a:moveTo>
                      <a:cubicBezTo>
                        <a:pt x="693" y="27884"/>
                        <a:pt x="0" y="24761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33529" y="0"/>
                        <a:pt x="43199" y="9670"/>
                        <a:pt x="43199" y="21599"/>
                      </a:cubicBezTo>
                    </a:path>
                    <a:path w="43200" h="30748" stroke="0" extrusionOk="0">
                      <a:moveTo>
                        <a:pt x="2032" y="30748"/>
                      </a:moveTo>
                      <a:cubicBezTo>
                        <a:pt x="693" y="27884"/>
                        <a:pt x="0" y="24761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33529" y="0"/>
                        <a:pt x="43199" y="9670"/>
                        <a:pt x="43199" y="21599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1" name="Arc 105"/>
                <p:cNvSpPr>
                  <a:spLocks/>
                </p:cNvSpPr>
                <p:nvPr/>
              </p:nvSpPr>
              <p:spPr bwMode="auto">
                <a:xfrm>
                  <a:off x="4535488" y="3978701"/>
                  <a:ext cx="15875" cy="6349"/>
                </a:xfrm>
                <a:custGeom>
                  <a:avLst/>
                  <a:gdLst>
                    <a:gd name="T0" fmla="*/ 23157 w 42498"/>
                    <a:gd name="T1" fmla="*/ 509 h 35458"/>
                    <a:gd name="T2" fmla="*/ 2741 w 42498"/>
                    <a:gd name="T3" fmla="*/ 0 h 35458"/>
                    <a:gd name="T4" fmla="*/ 11770 w 42498"/>
                    <a:gd name="T5" fmla="*/ 365 h 35458"/>
                    <a:gd name="T6" fmla="*/ 0 60000 65536"/>
                    <a:gd name="T7" fmla="*/ 0 60000 65536"/>
                    <a:gd name="T8" fmla="*/ 0 60000 65536"/>
                    <a:gd name="T9" fmla="*/ 0 w 42498"/>
                    <a:gd name="T10" fmla="*/ 0 h 35458"/>
                    <a:gd name="T11" fmla="*/ 42498 w 42498"/>
                    <a:gd name="T12" fmla="*/ 35458 h 35458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2498" h="35458" fill="none" extrusionOk="0">
                      <a:moveTo>
                        <a:pt x="42498" y="19320"/>
                      </a:moveTo>
                      <a:cubicBezTo>
                        <a:pt x="40013" y="28826"/>
                        <a:pt x="31425" y="35457"/>
                        <a:pt x="21600" y="35457"/>
                      </a:cubicBezTo>
                      <a:cubicBezTo>
                        <a:pt x="9670" y="35458"/>
                        <a:pt x="0" y="25787"/>
                        <a:pt x="0" y="13858"/>
                      </a:cubicBezTo>
                      <a:cubicBezTo>
                        <a:pt x="0" y="8791"/>
                        <a:pt x="1780" y="3886"/>
                        <a:pt x="5031" y="0"/>
                      </a:cubicBezTo>
                    </a:path>
                    <a:path w="42498" h="35458" stroke="0" extrusionOk="0">
                      <a:moveTo>
                        <a:pt x="42498" y="19320"/>
                      </a:moveTo>
                      <a:cubicBezTo>
                        <a:pt x="40013" y="28826"/>
                        <a:pt x="31425" y="35457"/>
                        <a:pt x="21600" y="35457"/>
                      </a:cubicBezTo>
                      <a:cubicBezTo>
                        <a:pt x="9670" y="35458"/>
                        <a:pt x="0" y="25787"/>
                        <a:pt x="0" y="13858"/>
                      </a:cubicBezTo>
                      <a:cubicBezTo>
                        <a:pt x="0" y="8791"/>
                        <a:pt x="1780" y="3886"/>
                        <a:pt x="5031" y="0"/>
                      </a:cubicBezTo>
                      <a:lnTo>
                        <a:pt x="21600" y="13858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grpSp>
              <p:nvGrpSpPr>
                <p:cNvPr id="102" name="Group 106"/>
                <p:cNvGrpSpPr>
                  <a:grpSpLocks/>
                </p:cNvGrpSpPr>
                <p:nvPr/>
              </p:nvGrpSpPr>
              <p:grpSpPr bwMode="auto">
                <a:xfrm>
                  <a:off x="4527079" y="3790380"/>
                  <a:ext cx="377837" cy="404729"/>
                  <a:chOff x="2653" y="1241"/>
                  <a:chExt cx="562" cy="602"/>
                </a:xfrm>
              </p:grpSpPr>
              <p:sp>
                <p:nvSpPr>
                  <p:cNvPr id="155" name="Freeform 107"/>
                  <p:cNvSpPr>
                    <a:spLocks/>
                  </p:cNvSpPr>
                  <p:nvPr/>
                </p:nvSpPr>
                <p:spPr bwMode="auto">
                  <a:xfrm>
                    <a:off x="3204" y="1738"/>
                    <a:ext cx="12" cy="104"/>
                  </a:xfrm>
                  <a:custGeom>
                    <a:avLst/>
                    <a:gdLst>
                      <a:gd name="T0" fmla="*/ 10 w 12"/>
                      <a:gd name="T1" fmla="*/ 103 h 103"/>
                      <a:gd name="T2" fmla="*/ 11 w 12"/>
                      <a:gd name="T3" fmla="*/ 90 h 103"/>
                      <a:gd name="T4" fmla="*/ 12 w 12"/>
                      <a:gd name="T5" fmla="*/ 2 h 103"/>
                      <a:gd name="T6" fmla="*/ 0 w 12"/>
                      <a:gd name="T7" fmla="*/ 0 h 103"/>
                      <a:gd name="T8" fmla="*/ 5 w 12"/>
                      <a:gd name="T9" fmla="*/ 59 h 10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2"/>
                      <a:gd name="T16" fmla="*/ 0 h 103"/>
                      <a:gd name="T17" fmla="*/ 12 w 12"/>
                      <a:gd name="T18" fmla="*/ 103 h 103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2" h="103">
                        <a:moveTo>
                          <a:pt x="10" y="103"/>
                        </a:moveTo>
                        <a:lnTo>
                          <a:pt x="11" y="90"/>
                        </a:lnTo>
                        <a:lnTo>
                          <a:pt x="12" y="2"/>
                        </a:lnTo>
                        <a:lnTo>
                          <a:pt x="0" y="0"/>
                        </a:lnTo>
                        <a:lnTo>
                          <a:pt x="5" y="59"/>
                        </a:lnTo>
                      </a:path>
                    </a:pathLst>
                  </a:custGeom>
                  <a:solidFill>
                    <a:srgbClr val="0000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6" name="Freeform 108"/>
                  <p:cNvSpPr>
                    <a:spLocks/>
                  </p:cNvSpPr>
                  <p:nvPr/>
                </p:nvSpPr>
                <p:spPr bwMode="auto">
                  <a:xfrm>
                    <a:off x="2951" y="1273"/>
                    <a:ext cx="264" cy="470"/>
                  </a:xfrm>
                  <a:custGeom>
                    <a:avLst/>
                    <a:gdLst>
                      <a:gd name="T0" fmla="*/ 255 w 265"/>
                      <a:gd name="T1" fmla="*/ 469 h 469"/>
                      <a:gd name="T2" fmla="*/ 229 w 265"/>
                      <a:gd name="T3" fmla="*/ 341 h 469"/>
                      <a:gd name="T4" fmla="*/ 196 w 265"/>
                      <a:gd name="T5" fmla="*/ 190 h 469"/>
                      <a:gd name="T6" fmla="*/ 143 w 265"/>
                      <a:gd name="T7" fmla="*/ 92 h 469"/>
                      <a:gd name="T8" fmla="*/ 87 w 265"/>
                      <a:gd name="T9" fmla="*/ 42 h 469"/>
                      <a:gd name="T10" fmla="*/ 56 w 265"/>
                      <a:gd name="T11" fmla="*/ 28 h 469"/>
                      <a:gd name="T12" fmla="*/ 33 w 265"/>
                      <a:gd name="T13" fmla="*/ 19 h 469"/>
                      <a:gd name="T14" fmla="*/ 13 w 265"/>
                      <a:gd name="T15" fmla="*/ 19 h 469"/>
                      <a:gd name="T16" fmla="*/ 0 w 265"/>
                      <a:gd name="T17" fmla="*/ 11 h 469"/>
                      <a:gd name="T18" fmla="*/ 36 w 265"/>
                      <a:gd name="T19" fmla="*/ 11 h 469"/>
                      <a:gd name="T20" fmla="*/ 57 w 265"/>
                      <a:gd name="T21" fmla="*/ 0 h 469"/>
                      <a:gd name="T22" fmla="*/ 85 w 265"/>
                      <a:gd name="T23" fmla="*/ 4 h 469"/>
                      <a:gd name="T24" fmla="*/ 105 w 265"/>
                      <a:gd name="T25" fmla="*/ 0 h 469"/>
                      <a:gd name="T26" fmla="*/ 118 w 265"/>
                      <a:gd name="T27" fmla="*/ 12 h 469"/>
                      <a:gd name="T28" fmla="*/ 104 w 265"/>
                      <a:gd name="T29" fmla="*/ 4 h 469"/>
                      <a:gd name="T30" fmla="*/ 91 w 265"/>
                      <a:gd name="T31" fmla="*/ 7 h 469"/>
                      <a:gd name="T32" fmla="*/ 98 w 265"/>
                      <a:gd name="T33" fmla="*/ 23 h 469"/>
                      <a:gd name="T34" fmla="*/ 113 w 265"/>
                      <a:gd name="T35" fmla="*/ 29 h 469"/>
                      <a:gd name="T36" fmla="*/ 97 w 265"/>
                      <a:gd name="T37" fmla="*/ 25 h 469"/>
                      <a:gd name="T38" fmla="*/ 89 w 265"/>
                      <a:gd name="T39" fmla="*/ 7 h 469"/>
                      <a:gd name="T40" fmla="*/ 58 w 265"/>
                      <a:gd name="T41" fmla="*/ 4 h 469"/>
                      <a:gd name="T42" fmla="*/ 42 w 265"/>
                      <a:gd name="T43" fmla="*/ 15 h 469"/>
                      <a:gd name="T44" fmla="*/ 90 w 265"/>
                      <a:gd name="T45" fmla="*/ 35 h 469"/>
                      <a:gd name="T46" fmla="*/ 147 w 265"/>
                      <a:gd name="T47" fmla="*/ 86 h 469"/>
                      <a:gd name="T48" fmla="*/ 163 w 265"/>
                      <a:gd name="T49" fmla="*/ 79 h 469"/>
                      <a:gd name="T50" fmla="*/ 170 w 265"/>
                      <a:gd name="T51" fmla="*/ 60 h 469"/>
                      <a:gd name="T52" fmla="*/ 182 w 265"/>
                      <a:gd name="T53" fmla="*/ 56 h 469"/>
                      <a:gd name="T54" fmla="*/ 171 w 265"/>
                      <a:gd name="T55" fmla="*/ 62 h 469"/>
                      <a:gd name="T56" fmla="*/ 166 w 265"/>
                      <a:gd name="T57" fmla="*/ 81 h 469"/>
                      <a:gd name="T58" fmla="*/ 150 w 265"/>
                      <a:gd name="T59" fmla="*/ 90 h 469"/>
                      <a:gd name="T60" fmla="*/ 203 w 265"/>
                      <a:gd name="T61" fmla="*/ 186 h 469"/>
                      <a:gd name="T62" fmla="*/ 232 w 265"/>
                      <a:gd name="T63" fmla="*/ 328 h 469"/>
                      <a:gd name="T64" fmla="*/ 265 w 265"/>
                      <a:gd name="T65" fmla="*/ 469 h 469"/>
                      <a:gd name="T66" fmla="*/ 255 w 265"/>
                      <a:gd name="T67" fmla="*/ 469 h 469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w 265"/>
                      <a:gd name="T103" fmla="*/ 0 h 469"/>
                      <a:gd name="T104" fmla="*/ 265 w 265"/>
                      <a:gd name="T105" fmla="*/ 469 h 469"/>
                    </a:gdLst>
                    <a:ahLst/>
                    <a:cxnLst>
                      <a:cxn ang="T68">
                        <a:pos x="T0" y="T1"/>
                      </a:cxn>
                      <a:cxn ang="T69">
                        <a:pos x="T2" y="T3"/>
                      </a:cxn>
                      <a:cxn ang="T70">
                        <a:pos x="T4" y="T5"/>
                      </a:cxn>
                      <a:cxn ang="T71">
                        <a:pos x="T6" y="T7"/>
                      </a:cxn>
                      <a:cxn ang="T72">
                        <a:pos x="T8" y="T9"/>
                      </a:cxn>
                      <a:cxn ang="T73">
                        <a:pos x="T10" y="T11"/>
                      </a:cxn>
                      <a:cxn ang="T74">
                        <a:pos x="T12" y="T13"/>
                      </a:cxn>
                      <a:cxn ang="T75">
                        <a:pos x="T14" y="T15"/>
                      </a:cxn>
                      <a:cxn ang="T76">
                        <a:pos x="T16" y="T17"/>
                      </a:cxn>
                      <a:cxn ang="T77">
                        <a:pos x="T18" y="T19"/>
                      </a:cxn>
                      <a:cxn ang="T78">
                        <a:pos x="T20" y="T21"/>
                      </a:cxn>
                      <a:cxn ang="T79">
                        <a:pos x="T22" y="T23"/>
                      </a:cxn>
                      <a:cxn ang="T80">
                        <a:pos x="T24" y="T25"/>
                      </a:cxn>
                      <a:cxn ang="T81">
                        <a:pos x="T26" y="T27"/>
                      </a:cxn>
                      <a:cxn ang="T82">
                        <a:pos x="T28" y="T29"/>
                      </a:cxn>
                      <a:cxn ang="T83">
                        <a:pos x="T30" y="T31"/>
                      </a:cxn>
                      <a:cxn ang="T84">
                        <a:pos x="T32" y="T33"/>
                      </a:cxn>
                      <a:cxn ang="T85">
                        <a:pos x="T34" y="T35"/>
                      </a:cxn>
                      <a:cxn ang="T86">
                        <a:pos x="T36" y="T37"/>
                      </a:cxn>
                      <a:cxn ang="T87">
                        <a:pos x="T38" y="T39"/>
                      </a:cxn>
                      <a:cxn ang="T88">
                        <a:pos x="T40" y="T41"/>
                      </a:cxn>
                      <a:cxn ang="T89">
                        <a:pos x="T42" y="T43"/>
                      </a:cxn>
                      <a:cxn ang="T90">
                        <a:pos x="T44" y="T45"/>
                      </a:cxn>
                      <a:cxn ang="T91">
                        <a:pos x="T46" y="T47"/>
                      </a:cxn>
                      <a:cxn ang="T92">
                        <a:pos x="T48" y="T49"/>
                      </a:cxn>
                      <a:cxn ang="T93">
                        <a:pos x="T50" y="T51"/>
                      </a:cxn>
                      <a:cxn ang="T94">
                        <a:pos x="T52" y="T53"/>
                      </a:cxn>
                      <a:cxn ang="T95">
                        <a:pos x="T54" y="T55"/>
                      </a:cxn>
                      <a:cxn ang="T96">
                        <a:pos x="T56" y="T57"/>
                      </a:cxn>
                      <a:cxn ang="T97">
                        <a:pos x="T58" y="T59"/>
                      </a:cxn>
                      <a:cxn ang="T98">
                        <a:pos x="T60" y="T61"/>
                      </a:cxn>
                      <a:cxn ang="T99">
                        <a:pos x="T62" y="T63"/>
                      </a:cxn>
                      <a:cxn ang="T100">
                        <a:pos x="T64" y="T65"/>
                      </a:cxn>
                      <a:cxn ang="T101">
                        <a:pos x="T66" y="T67"/>
                      </a:cxn>
                    </a:cxnLst>
                    <a:rect l="T102" t="T103" r="T104" b="T105"/>
                    <a:pathLst>
                      <a:path w="265" h="469">
                        <a:moveTo>
                          <a:pt x="255" y="469"/>
                        </a:moveTo>
                        <a:lnTo>
                          <a:pt x="229" y="341"/>
                        </a:lnTo>
                        <a:lnTo>
                          <a:pt x="196" y="190"/>
                        </a:lnTo>
                        <a:lnTo>
                          <a:pt x="143" y="92"/>
                        </a:lnTo>
                        <a:lnTo>
                          <a:pt x="87" y="42"/>
                        </a:lnTo>
                        <a:lnTo>
                          <a:pt x="56" y="28"/>
                        </a:lnTo>
                        <a:lnTo>
                          <a:pt x="33" y="19"/>
                        </a:lnTo>
                        <a:lnTo>
                          <a:pt x="13" y="19"/>
                        </a:lnTo>
                        <a:lnTo>
                          <a:pt x="0" y="11"/>
                        </a:lnTo>
                        <a:lnTo>
                          <a:pt x="36" y="11"/>
                        </a:lnTo>
                        <a:lnTo>
                          <a:pt x="57" y="0"/>
                        </a:lnTo>
                        <a:lnTo>
                          <a:pt x="85" y="4"/>
                        </a:lnTo>
                        <a:lnTo>
                          <a:pt x="105" y="0"/>
                        </a:lnTo>
                        <a:lnTo>
                          <a:pt x="118" y="12"/>
                        </a:lnTo>
                        <a:lnTo>
                          <a:pt x="104" y="4"/>
                        </a:lnTo>
                        <a:lnTo>
                          <a:pt x="91" y="7"/>
                        </a:lnTo>
                        <a:lnTo>
                          <a:pt x="98" y="23"/>
                        </a:lnTo>
                        <a:lnTo>
                          <a:pt x="113" y="29"/>
                        </a:lnTo>
                        <a:lnTo>
                          <a:pt x="97" y="25"/>
                        </a:lnTo>
                        <a:lnTo>
                          <a:pt x="89" y="7"/>
                        </a:lnTo>
                        <a:lnTo>
                          <a:pt x="58" y="4"/>
                        </a:lnTo>
                        <a:lnTo>
                          <a:pt x="42" y="15"/>
                        </a:lnTo>
                        <a:lnTo>
                          <a:pt x="90" y="35"/>
                        </a:lnTo>
                        <a:lnTo>
                          <a:pt x="147" y="86"/>
                        </a:lnTo>
                        <a:lnTo>
                          <a:pt x="163" y="79"/>
                        </a:lnTo>
                        <a:lnTo>
                          <a:pt x="170" y="60"/>
                        </a:lnTo>
                        <a:lnTo>
                          <a:pt x="182" y="56"/>
                        </a:lnTo>
                        <a:lnTo>
                          <a:pt x="171" y="62"/>
                        </a:lnTo>
                        <a:lnTo>
                          <a:pt x="166" y="81"/>
                        </a:lnTo>
                        <a:lnTo>
                          <a:pt x="150" y="90"/>
                        </a:lnTo>
                        <a:lnTo>
                          <a:pt x="203" y="186"/>
                        </a:lnTo>
                        <a:lnTo>
                          <a:pt x="232" y="328"/>
                        </a:lnTo>
                        <a:lnTo>
                          <a:pt x="265" y="469"/>
                        </a:lnTo>
                        <a:lnTo>
                          <a:pt x="255" y="469"/>
                        </a:lnTo>
                        <a:close/>
                      </a:path>
                    </a:pathLst>
                  </a:custGeom>
                  <a:solidFill>
                    <a:srgbClr val="0000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7" name="Freeform 109"/>
                  <p:cNvSpPr>
                    <a:spLocks/>
                  </p:cNvSpPr>
                  <p:nvPr/>
                </p:nvSpPr>
                <p:spPr bwMode="auto">
                  <a:xfrm>
                    <a:off x="2654" y="1240"/>
                    <a:ext cx="321" cy="309"/>
                  </a:xfrm>
                  <a:custGeom>
                    <a:avLst/>
                    <a:gdLst>
                      <a:gd name="T0" fmla="*/ 6 w 322"/>
                      <a:gd name="T1" fmla="*/ 309 h 309"/>
                      <a:gd name="T2" fmla="*/ 0 w 322"/>
                      <a:gd name="T3" fmla="*/ 255 h 309"/>
                      <a:gd name="T4" fmla="*/ 27 w 322"/>
                      <a:gd name="T5" fmla="*/ 87 h 309"/>
                      <a:gd name="T6" fmla="*/ 49 w 322"/>
                      <a:gd name="T7" fmla="*/ 62 h 309"/>
                      <a:gd name="T8" fmla="*/ 55 w 322"/>
                      <a:gd name="T9" fmla="*/ 58 h 309"/>
                      <a:gd name="T10" fmla="*/ 90 w 322"/>
                      <a:gd name="T11" fmla="*/ 21 h 309"/>
                      <a:gd name="T12" fmla="*/ 107 w 322"/>
                      <a:gd name="T13" fmla="*/ 11 h 309"/>
                      <a:gd name="T14" fmla="*/ 134 w 322"/>
                      <a:gd name="T15" fmla="*/ 0 h 309"/>
                      <a:gd name="T16" fmla="*/ 151 w 322"/>
                      <a:gd name="T17" fmla="*/ 0 h 309"/>
                      <a:gd name="T18" fmla="*/ 200 w 322"/>
                      <a:gd name="T19" fmla="*/ 4 h 309"/>
                      <a:gd name="T20" fmla="*/ 240 w 322"/>
                      <a:gd name="T21" fmla="*/ 12 h 309"/>
                      <a:gd name="T22" fmla="*/ 271 w 322"/>
                      <a:gd name="T23" fmla="*/ 25 h 309"/>
                      <a:gd name="T24" fmla="*/ 322 w 322"/>
                      <a:gd name="T25" fmla="*/ 56 h 309"/>
                      <a:gd name="T26" fmla="*/ 295 w 322"/>
                      <a:gd name="T27" fmla="*/ 61 h 309"/>
                      <a:gd name="T28" fmla="*/ 262 w 322"/>
                      <a:gd name="T29" fmla="*/ 37 h 309"/>
                      <a:gd name="T30" fmla="*/ 210 w 322"/>
                      <a:gd name="T31" fmla="*/ 21 h 309"/>
                      <a:gd name="T32" fmla="*/ 155 w 322"/>
                      <a:gd name="T33" fmla="*/ 15 h 309"/>
                      <a:gd name="T34" fmla="*/ 134 w 322"/>
                      <a:gd name="T35" fmla="*/ 18 h 309"/>
                      <a:gd name="T36" fmla="*/ 115 w 322"/>
                      <a:gd name="T37" fmla="*/ 26 h 309"/>
                      <a:gd name="T38" fmla="*/ 99 w 322"/>
                      <a:gd name="T39" fmla="*/ 38 h 309"/>
                      <a:gd name="T40" fmla="*/ 71 w 322"/>
                      <a:gd name="T41" fmla="*/ 71 h 309"/>
                      <a:gd name="T42" fmla="*/ 56 w 322"/>
                      <a:gd name="T43" fmla="*/ 104 h 309"/>
                      <a:gd name="T44" fmla="*/ 44 w 322"/>
                      <a:gd name="T45" fmla="*/ 162 h 309"/>
                      <a:gd name="T46" fmla="*/ 39 w 322"/>
                      <a:gd name="T47" fmla="*/ 232 h 309"/>
                      <a:gd name="T48" fmla="*/ 41 w 322"/>
                      <a:gd name="T49" fmla="*/ 278 h 309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w 322"/>
                      <a:gd name="T76" fmla="*/ 0 h 309"/>
                      <a:gd name="T77" fmla="*/ 322 w 322"/>
                      <a:gd name="T78" fmla="*/ 309 h 309"/>
                    </a:gdLst>
                    <a:ahLst/>
                    <a:cxnLst>
                      <a:cxn ang="T50">
                        <a:pos x="T0" y="T1"/>
                      </a:cxn>
                      <a:cxn ang="T51">
                        <a:pos x="T2" y="T3"/>
                      </a:cxn>
                      <a:cxn ang="T52">
                        <a:pos x="T4" y="T5"/>
                      </a:cxn>
                      <a:cxn ang="T53">
                        <a:pos x="T6" y="T7"/>
                      </a:cxn>
                      <a:cxn ang="T54">
                        <a:pos x="T8" y="T9"/>
                      </a:cxn>
                      <a:cxn ang="T55">
                        <a:pos x="T10" y="T11"/>
                      </a:cxn>
                      <a:cxn ang="T56">
                        <a:pos x="T12" y="T13"/>
                      </a:cxn>
                      <a:cxn ang="T57">
                        <a:pos x="T14" y="T15"/>
                      </a:cxn>
                      <a:cxn ang="T58">
                        <a:pos x="T16" y="T17"/>
                      </a:cxn>
                      <a:cxn ang="T59">
                        <a:pos x="T18" y="T19"/>
                      </a:cxn>
                      <a:cxn ang="T60">
                        <a:pos x="T20" y="T21"/>
                      </a:cxn>
                      <a:cxn ang="T61">
                        <a:pos x="T22" y="T23"/>
                      </a:cxn>
                      <a:cxn ang="T62">
                        <a:pos x="T24" y="T25"/>
                      </a:cxn>
                      <a:cxn ang="T63">
                        <a:pos x="T26" y="T27"/>
                      </a:cxn>
                      <a:cxn ang="T64">
                        <a:pos x="T28" y="T29"/>
                      </a:cxn>
                      <a:cxn ang="T65">
                        <a:pos x="T30" y="T31"/>
                      </a:cxn>
                      <a:cxn ang="T66">
                        <a:pos x="T32" y="T33"/>
                      </a:cxn>
                      <a:cxn ang="T67">
                        <a:pos x="T34" y="T35"/>
                      </a:cxn>
                      <a:cxn ang="T68">
                        <a:pos x="T36" y="T37"/>
                      </a:cxn>
                      <a:cxn ang="T69">
                        <a:pos x="T38" y="T39"/>
                      </a:cxn>
                      <a:cxn ang="T70">
                        <a:pos x="T40" y="T41"/>
                      </a:cxn>
                      <a:cxn ang="T71">
                        <a:pos x="T42" y="T43"/>
                      </a:cxn>
                      <a:cxn ang="T72">
                        <a:pos x="T44" y="T45"/>
                      </a:cxn>
                      <a:cxn ang="T73">
                        <a:pos x="T46" y="T47"/>
                      </a:cxn>
                      <a:cxn ang="T74">
                        <a:pos x="T48" y="T49"/>
                      </a:cxn>
                    </a:cxnLst>
                    <a:rect l="T75" t="T76" r="T77" b="T78"/>
                    <a:pathLst>
                      <a:path w="322" h="309">
                        <a:moveTo>
                          <a:pt x="6" y="309"/>
                        </a:moveTo>
                        <a:lnTo>
                          <a:pt x="0" y="255"/>
                        </a:lnTo>
                        <a:lnTo>
                          <a:pt x="27" y="87"/>
                        </a:lnTo>
                        <a:lnTo>
                          <a:pt x="49" y="62"/>
                        </a:lnTo>
                        <a:lnTo>
                          <a:pt x="55" y="58"/>
                        </a:lnTo>
                        <a:lnTo>
                          <a:pt x="90" y="21"/>
                        </a:lnTo>
                        <a:lnTo>
                          <a:pt x="107" y="11"/>
                        </a:lnTo>
                        <a:lnTo>
                          <a:pt x="134" y="0"/>
                        </a:lnTo>
                        <a:lnTo>
                          <a:pt x="151" y="0"/>
                        </a:lnTo>
                        <a:lnTo>
                          <a:pt x="200" y="4"/>
                        </a:lnTo>
                        <a:lnTo>
                          <a:pt x="240" y="12"/>
                        </a:lnTo>
                        <a:lnTo>
                          <a:pt x="271" y="25"/>
                        </a:lnTo>
                        <a:lnTo>
                          <a:pt x="322" y="56"/>
                        </a:lnTo>
                        <a:lnTo>
                          <a:pt x="295" y="61"/>
                        </a:lnTo>
                        <a:lnTo>
                          <a:pt x="262" y="37"/>
                        </a:lnTo>
                        <a:lnTo>
                          <a:pt x="210" y="21"/>
                        </a:lnTo>
                        <a:lnTo>
                          <a:pt x="155" y="15"/>
                        </a:lnTo>
                        <a:lnTo>
                          <a:pt x="134" y="18"/>
                        </a:lnTo>
                        <a:lnTo>
                          <a:pt x="115" y="26"/>
                        </a:lnTo>
                        <a:lnTo>
                          <a:pt x="99" y="38"/>
                        </a:lnTo>
                        <a:lnTo>
                          <a:pt x="71" y="71"/>
                        </a:lnTo>
                        <a:lnTo>
                          <a:pt x="56" y="104"/>
                        </a:lnTo>
                        <a:lnTo>
                          <a:pt x="44" y="162"/>
                        </a:lnTo>
                        <a:lnTo>
                          <a:pt x="39" y="232"/>
                        </a:lnTo>
                        <a:lnTo>
                          <a:pt x="41" y="278"/>
                        </a:lnTo>
                      </a:path>
                    </a:pathLst>
                  </a:custGeom>
                  <a:solidFill>
                    <a:srgbClr val="0000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</p:grpSp>
            <p:sp>
              <p:nvSpPr>
                <p:cNvPr id="103" name="Freeform 110"/>
                <p:cNvSpPr>
                  <a:spLocks/>
                </p:cNvSpPr>
                <p:nvPr/>
              </p:nvSpPr>
              <p:spPr bwMode="auto">
                <a:xfrm>
                  <a:off x="4519613" y="3935846"/>
                  <a:ext cx="125412" cy="123806"/>
                </a:xfrm>
                <a:custGeom>
                  <a:avLst/>
                  <a:gdLst>
                    <a:gd name="T0" fmla="*/ 2147483647 w 186"/>
                    <a:gd name="T1" fmla="*/ 2147483647 h 184"/>
                    <a:gd name="T2" fmla="*/ 2147483647 w 186"/>
                    <a:gd name="T3" fmla="*/ 2147483647 h 184"/>
                    <a:gd name="T4" fmla="*/ 2147483647 w 186"/>
                    <a:gd name="T5" fmla="*/ 2147483647 h 184"/>
                    <a:gd name="T6" fmla="*/ 2147483647 w 186"/>
                    <a:gd name="T7" fmla="*/ 2147483647 h 184"/>
                    <a:gd name="T8" fmla="*/ 2147483647 w 186"/>
                    <a:gd name="T9" fmla="*/ 2147483647 h 184"/>
                    <a:gd name="T10" fmla="*/ 0 w 186"/>
                    <a:gd name="T11" fmla="*/ 2147483647 h 184"/>
                    <a:gd name="T12" fmla="*/ 2147483647 w 186"/>
                    <a:gd name="T13" fmla="*/ 2147483647 h 184"/>
                    <a:gd name="T14" fmla="*/ 2147483647 w 186"/>
                    <a:gd name="T15" fmla="*/ 2147483647 h 184"/>
                    <a:gd name="T16" fmla="*/ 2147483647 w 186"/>
                    <a:gd name="T17" fmla="*/ 2147483647 h 184"/>
                    <a:gd name="T18" fmla="*/ 2147483647 w 186"/>
                    <a:gd name="T19" fmla="*/ 2147483647 h 184"/>
                    <a:gd name="T20" fmla="*/ 2147483647 w 186"/>
                    <a:gd name="T21" fmla="*/ 2147483647 h 184"/>
                    <a:gd name="T22" fmla="*/ 2147483647 w 186"/>
                    <a:gd name="T23" fmla="*/ 2147483647 h 184"/>
                    <a:gd name="T24" fmla="*/ 2147483647 w 186"/>
                    <a:gd name="T25" fmla="*/ 2147483647 h 184"/>
                    <a:gd name="T26" fmla="*/ 2147483647 w 186"/>
                    <a:gd name="T27" fmla="*/ 2147483647 h 184"/>
                    <a:gd name="T28" fmla="*/ 2147483647 w 186"/>
                    <a:gd name="T29" fmla="*/ 2147483647 h 184"/>
                    <a:gd name="T30" fmla="*/ 2147483647 w 186"/>
                    <a:gd name="T31" fmla="*/ 2147483647 h 184"/>
                    <a:gd name="T32" fmla="*/ 2147483647 w 186"/>
                    <a:gd name="T33" fmla="*/ 2147483647 h 184"/>
                    <a:gd name="T34" fmla="*/ 2147483647 w 186"/>
                    <a:gd name="T35" fmla="*/ 2147483647 h 184"/>
                    <a:gd name="T36" fmla="*/ 2147483647 w 186"/>
                    <a:gd name="T37" fmla="*/ 2147483647 h 184"/>
                    <a:gd name="T38" fmla="*/ 2147483647 w 186"/>
                    <a:gd name="T39" fmla="*/ 2147483647 h 184"/>
                    <a:gd name="T40" fmla="*/ 2147483647 w 186"/>
                    <a:gd name="T41" fmla="*/ 2147483647 h 184"/>
                    <a:gd name="T42" fmla="*/ 2147483647 w 186"/>
                    <a:gd name="T43" fmla="*/ 2147483647 h 184"/>
                    <a:gd name="T44" fmla="*/ 2147483647 w 186"/>
                    <a:gd name="T45" fmla="*/ 0 h 184"/>
                    <a:gd name="T46" fmla="*/ 2147483647 w 186"/>
                    <a:gd name="T47" fmla="*/ 2147483647 h 184"/>
                    <a:gd name="T48" fmla="*/ 2147483647 w 186"/>
                    <a:gd name="T49" fmla="*/ 2147483647 h 184"/>
                    <a:gd name="T50" fmla="*/ 2147483647 w 186"/>
                    <a:gd name="T51" fmla="*/ 2147483647 h 184"/>
                    <a:gd name="T52" fmla="*/ 2147483647 w 186"/>
                    <a:gd name="T53" fmla="*/ 0 h 184"/>
                    <a:gd name="T54" fmla="*/ 2147483647 w 186"/>
                    <a:gd name="T55" fmla="*/ 2147483647 h 184"/>
                    <a:gd name="T56" fmla="*/ 2147483647 w 186"/>
                    <a:gd name="T57" fmla="*/ 2147483647 h 184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w 186"/>
                    <a:gd name="T88" fmla="*/ 0 h 184"/>
                    <a:gd name="T89" fmla="*/ 186 w 186"/>
                    <a:gd name="T90" fmla="*/ 184 h 184"/>
                  </a:gdLst>
                  <a:ahLst/>
                  <a:cxnLst>
                    <a:cxn ang="T58">
                      <a:pos x="T0" y="T1"/>
                    </a:cxn>
                    <a:cxn ang="T59">
                      <a:pos x="T2" y="T3"/>
                    </a:cxn>
                    <a:cxn ang="T60">
                      <a:pos x="T4" y="T5"/>
                    </a:cxn>
                    <a:cxn ang="T61">
                      <a:pos x="T6" y="T7"/>
                    </a:cxn>
                    <a:cxn ang="T62">
                      <a:pos x="T8" y="T9"/>
                    </a:cxn>
                    <a:cxn ang="T63">
                      <a:pos x="T10" y="T11"/>
                    </a:cxn>
                    <a:cxn ang="T64">
                      <a:pos x="T12" y="T13"/>
                    </a:cxn>
                    <a:cxn ang="T65">
                      <a:pos x="T14" y="T15"/>
                    </a:cxn>
                    <a:cxn ang="T66">
                      <a:pos x="T16" y="T17"/>
                    </a:cxn>
                    <a:cxn ang="T67">
                      <a:pos x="T18" y="T19"/>
                    </a:cxn>
                    <a:cxn ang="T68">
                      <a:pos x="T20" y="T21"/>
                    </a:cxn>
                    <a:cxn ang="T69">
                      <a:pos x="T22" y="T23"/>
                    </a:cxn>
                    <a:cxn ang="T70">
                      <a:pos x="T24" y="T25"/>
                    </a:cxn>
                    <a:cxn ang="T71">
                      <a:pos x="T26" y="T27"/>
                    </a:cxn>
                    <a:cxn ang="T72">
                      <a:pos x="T28" y="T29"/>
                    </a:cxn>
                    <a:cxn ang="T73">
                      <a:pos x="T30" y="T31"/>
                    </a:cxn>
                    <a:cxn ang="T74">
                      <a:pos x="T32" y="T33"/>
                    </a:cxn>
                    <a:cxn ang="T75">
                      <a:pos x="T34" y="T35"/>
                    </a:cxn>
                    <a:cxn ang="T76">
                      <a:pos x="T36" y="T37"/>
                    </a:cxn>
                    <a:cxn ang="T77">
                      <a:pos x="T38" y="T39"/>
                    </a:cxn>
                    <a:cxn ang="T78">
                      <a:pos x="T40" y="T41"/>
                    </a:cxn>
                    <a:cxn ang="T79">
                      <a:pos x="T42" y="T43"/>
                    </a:cxn>
                    <a:cxn ang="T80">
                      <a:pos x="T44" y="T45"/>
                    </a:cxn>
                    <a:cxn ang="T81">
                      <a:pos x="T46" y="T47"/>
                    </a:cxn>
                    <a:cxn ang="T82">
                      <a:pos x="T48" y="T49"/>
                    </a:cxn>
                    <a:cxn ang="T83">
                      <a:pos x="T50" y="T51"/>
                    </a:cxn>
                    <a:cxn ang="T84">
                      <a:pos x="T52" y="T53"/>
                    </a:cxn>
                    <a:cxn ang="T85">
                      <a:pos x="T54" y="T55"/>
                    </a:cxn>
                    <a:cxn ang="T86">
                      <a:pos x="T56" y="T57"/>
                    </a:cxn>
                  </a:cxnLst>
                  <a:rect l="T87" t="T88" r="T89" b="T90"/>
                  <a:pathLst>
                    <a:path w="186" h="184">
                      <a:moveTo>
                        <a:pt x="69" y="29"/>
                      </a:moveTo>
                      <a:lnTo>
                        <a:pt x="53" y="12"/>
                      </a:lnTo>
                      <a:lnTo>
                        <a:pt x="37" y="8"/>
                      </a:lnTo>
                      <a:lnTo>
                        <a:pt x="22" y="14"/>
                      </a:lnTo>
                      <a:lnTo>
                        <a:pt x="4" y="33"/>
                      </a:lnTo>
                      <a:lnTo>
                        <a:pt x="0" y="50"/>
                      </a:lnTo>
                      <a:lnTo>
                        <a:pt x="1" y="70"/>
                      </a:lnTo>
                      <a:lnTo>
                        <a:pt x="9" y="91"/>
                      </a:lnTo>
                      <a:lnTo>
                        <a:pt x="10" y="111"/>
                      </a:lnTo>
                      <a:lnTo>
                        <a:pt x="23" y="137"/>
                      </a:lnTo>
                      <a:lnTo>
                        <a:pt x="55" y="161"/>
                      </a:lnTo>
                      <a:lnTo>
                        <a:pt x="95" y="178"/>
                      </a:lnTo>
                      <a:lnTo>
                        <a:pt x="121" y="184"/>
                      </a:lnTo>
                      <a:lnTo>
                        <a:pt x="154" y="182"/>
                      </a:lnTo>
                      <a:lnTo>
                        <a:pt x="172" y="178"/>
                      </a:lnTo>
                      <a:lnTo>
                        <a:pt x="184" y="163"/>
                      </a:lnTo>
                      <a:lnTo>
                        <a:pt x="186" y="137"/>
                      </a:lnTo>
                      <a:lnTo>
                        <a:pt x="182" y="95"/>
                      </a:lnTo>
                      <a:lnTo>
                        <a:pt x="168" y="60"/>
                      </a:lnTo>
                      <a:lnTo>
                        <a:pt x="173" y="33"/>
                      </a:lnTo>
                      <a:lnTo>
                        <a:pt x="164" y="11"/>
                      </a:lnTo>
                      <a:lnTo>
                        <a:pt x="149" y="1"/>
                      </a:lnTo>
                      <a:lnTo>
                        <a:pt x="132" y="0"/>
                      </a:lnTo>
                      <a:lnTo>
                        <a:pt x="116" y="11"/>
                      </a:lnTo>
                      <a:lnTo>
                        <a:pt x="112" y="17"/>
                      </a:lnTo>
                      <a:lnTo>
                        <a:pt x="106" y="5"/>
                      </a:lnTo>
                      <a:lnTo>
                        <a:pt x="93" y="0"/>
                      </a:lnTo>
                      <a:lnTo>
                        <a:pt x="87" y="1"/>
                      </a:lnTo>
                      <a:lnTo>
                        <a:pt x="69" y="29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4" name="Arc 111"/>
                <p:cNvSpPr>
                  <a:spLocks/>
                </p:cNvSpPr>
                <p:nvPr/>
              </p:nvSpPr>
              <p:spPr bwMode="auto">
                <a:xfrm>
                  <a:off x="4619625" y="3951718"/>
                  <a:ext cx="4763" cy="7936"/>
                </a:xfrm>
                <a:custGeom>
                  <a:avLst/>
                  <a:gdLst>
                    <a:gd name="T0" fmla="*/ 110 w 39996"/>
                    <a:gd name="T1" fmla="*/ 0 h 43200"/>
                    <a:gd name="T2" fmla="*/ 0 w 39996"/>
                    <a:gd name="T3" fmla="*/ 1714 h 43200"/>
                    <a:gd name="T4" fmla="*/ 110 w 39996"/>
                    <a:gd name="T5" fmla="*/ 1125 h 43200"/>
                    <a:gd name="T6" fmla="*/ 0 60000 65536"/>
                    <a:gd name="T7" fmla="*/ 0 60000 65536"/>
                    <a:gd name="T8" fmla="*/ 0 60000 65536"/>
                    <a:gd name="T9" fmla="*/ 0 w 39996"/>
                    <a:gd name="T10" fmla="*/ 0 h 43200"/>
                    <a:gd name="T11" fmla="*/ 39996 w 39996"/>
                    <a:gd name="T12" fmla="*/ 43200 h 432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39996" h="43200" fill="none" extrusionOk="0">
                      <a:moveTo>
                        <a:pt x="18396" y="-1"/>
                      </a:moveTo>
                      <a:cubicBezTo>
                        <a:pt x="30325" y="0"/>
                        <a:pt x="39996" y="9670"/>
                        <a:pt x="39996" y="21600"/>
                      </a:cubicBezTo>
                      <a:cubicBezTo>
                        <a:pt x="39996" y="33529"/>
                        <a:pt x="30325" y="43200"/>
                        <a:pt x="18396" y="43200"/>
                      </a:cubicBezTo>
                      <a:cubicBezTo>
                        <a:pt x="10895" y="43199"/>
                        <a:pt x="3931" y="39308"/>
                        <a:pt x="0" y="32920"/>
                      </a:cubicBezTo>
                    </a:path>
                    <a:path w="39996" h="43200" stroke="0" extrusionOk="0">
                      <a:moveTo>
                        <a:pt x="18396" y="-1"/>
                      </a:moveTo>
                      <a:cubicBezTo>
                        <a:pt x="30325" y="0"/>
                        <a:pt x="39996" y="9670"/>
                        <a:pt x="39996" y="21600"/>
                      </a:cubicBezTo>
                      <a:cubicBezTo>
                        <a:pt x="39996" y="33529"/>
                        <a:pt x="30325" y="43200"/>
                        <a:pt x="18396" y="43200"/>
                      </a:cubicBezTo>
                      <a:cubicBezTo>
                        <a:pt x="10895" y="43199"/>
                        <a:pt x="3931" y="39308"/>
                        <a:pt x="0" y="32920"/>
                      </a:cubicBezTo>
                      <a:lnTo>
                        <a:pt x="18396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5" name="Arc 112"/>
                <p:cNvSpPr>
                  <a:spLocks/>
                </p:cNvSpPr>
                <p:nvPr/>
              </p:nvSpPr>
              <p:spPr bwMode="auto">
                <a:xfrm>
                  <a:off x="4618038" y="3964416"/>
                  <a:ext cx="4762" cy="7936"/>
                </a:xfrm>
                <a:custGeom>
                  <a:avLst/>
                  <a:gdLst>
                    <a:gd name="T0" fmla="*/ 39 w 41731"/>
                    <a:gd name="T1" fmla="*/ 31 h 43200"/>
                    <a:gd name="T2" fmla="*/ 0 w 41731"/>
                    <a:gd name="T3" fmla="*/ 1113 h 43200"/>
                    <a:gd name="T4" fmla="*/ 55 w 41731"/>
                    <a:gd name="T5" fmla="*/ 817 h 43200"/>
                    <a:gd name="T6" fmla="*/ 0 60000 65536"/>
                    <a:gd name="T7" fmla="*/ 0 60000 65536"/>
                    <a:gd name="T8" fmla="*/ 0 60000 65536"/>
                    <a:gd name="T9" fmla="*/ 0 w 41731"/>
                    <a:gd name="T10" fmla="*/ 0 h 43200"/>
                    <a:gd name="T11" fmla="*/ 41731 w 41731"/>
                    <a:gd name="T12" fmla="*/ 43200 h 432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1731" h="43200" fill="none" extrusionOk="0">
                      <a:moveTo>
                        <a:pt x="14197" y="831"/>
                      </a:moveTo>
                      <a:cubicBezTo>
                        <a:pt x="16126" y="279"/>
                        <a:pt x="18124" y="-1"/>
                        <a:pt x="20131" y="-1"/>
                      </a:cubicBezTo>
                      <a:cubicBezTo>
                        <a:pt x="32060" y="0"/>
                        <a:pt x="41731" y="9670"/>
                        <a:pt x="41731" y="21600"/>
                      </a:cubicBezTo>
                      <a:cubicBezTo>
                        <a:pt x="41731" y="33529"/>
                        <a:pt x="32060" y="43200"/>
                        <a:pt x="20131" y="43200"/>
                      </a:cubicBezTo>
                      <a:cubicBezTo>
                        <a:pt x="11222" y="43199"/>
                        <a:pt x="3228" y="37731"/>
                        <a:pt x="-1" y="29429"/>
                      </a:cubicBezTo>
                    </a:path>
                    <a:path w="41731" h="43200" stroke="0" extrusionOk="0">
                      <a:moveTo>
                        <a:pt x="14197" y="831"/>
                      </a:moveTo>
                      <a:cubicBezTo>
                        <a:pt x="16126" y="279"/>
                        <a:pt x="18124" y="-1"/>
                        <a:pt x="20131" y="-1"/>
                      </a:cubicBezTo>
                      <a:cubicBezTo>
                        <a:pt x="32060" y="0"/>
                        <a:pt x="41731" y="9670"/>
                        <a:pt x="41731" y="21600"/>
                      </a:cubicBezTo>
                      <a:cubicBezTo>
                        <a:pt x="41731" y="33529"/>
                        <a:pt x="32060" y="43200"/>
                        <a:pt x="20131" y="43200"/>
                      </a:cubicBezTo>
                      <a:cubicBezTo>
                        <a:pt x="11222" y="43199"/>
                        <a:pt x="3228" y="37731"/>
                        <a:pt x="-1" y="29429"/>
                      </a:cubicBezTo>
                      <a:lnTo>
                        <a:pt x="20131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6" name="Arc 113"/>
                <p:cNvSpPr>
                  <a:spLocks/>
                </p:cNvSpPr>
                <p:nvPr/>
              </p:nvSpPr>
              <p:spPr bwMode="auto">
                <a:xfrm>
                  <a:off x="4600575" y="3948544"/>
                  <a:ext cx="3175" cy="9524"/>
                </a:xfrm>
                <a:custGeom>
                  <a:avLst/>
                  <a:gdLst>
                    <a:gd name="T0" fmla="*/ 120 w 26484"/>
                    <a:gd name="T1" fmla="*/ 2424 h 42142"/>
                    <a:gd name="T2" fmla="*/ 214 w 26484"/>
                    <a:gd name="T3" fmla="*/ 32 h 42142"/>
                    <a:gd name="T4" fmla="*/ 174 w 26484"/>
                    <a:gd name="T5" fmla="*/ 1242 h 42142"/>
                    <a:gd name="T6" fmla="*/ 0 60000 65536"/>
                    <a:gd name="T7" fmla="*/ 0 60000 65536"/>
                    <a:gd name="T8" fmla="*/ 0 60000 65536"/>
                    <a:gd name="T9" fmla="*/ 0 w 26484"/>
                    <a:gd name="T10" fmla="*/ 0 h 42142"/>
                    <a:gd name="T11" fmla="*/ 26484 w 26484"/>
                    <a:gd name="T12" fmla="*/ 42142 h 42142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6484" h="42142" fill="none" extrusionOk="0">
                      <a:moveTo>
                        <a:pt x="14923" y="42142"/>
                      </a:moveTo>
                      <a:cubicBezTo>
                        <a:pt x="6024" y="39250"/>
                        <a:pt x="0" y="30957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3244" y="0"/>
                        <a:pt x="24882" y="187"/>
                        <a:pt x="26484" y="559"/>
                      </a:cubicBezTo>
                    </a:path>
                    <a:path w="26484" h="42142" stroke="0" extrusionOk="0">
                      <a:moveTo>
                        <a:pt x="14923" y="42142"/>
                      </a:moveTo>
                      <a:cubicBezTo>
                        <a:pt x="6024" y="39250"/>
                        <a:pt x="0" y="30957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3244" y="0"/>
                        <a:pt x="24882" y="187"/>
                        <a:pt x="26484" y="559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7" name="Arc 114"/>
                <p:cNvSpPr>
                  <a:spLocks/>
                </p:cNvSpPr>
                <p:nvPr/>
              </p:nvSpPr>
              <p:spPr bwMode="auto">
                <a:xfrm>
                  <a:off x="4605338" y="3961242"/>
                  <a:ext cx="3175" cy="7936"/>
                </a:xfrm>
                <a:custGeom>
                  <a:avLst/>
                  <a:gdLst>
                    <a:gd name="T0" fmla="*/ 238 w 21600"/>
                    <a:gd name="T1" fmla="*/ 1849 h 41454"/>
                    <a:gd name="T2" fmla="*/ 394 w 21600"/>
                    <a:gd name="T3" fmla="*/ 0 h 41454"/>
                    <a:gd name="T4" fmla="*/ 394 w 21600"/>
                    <a:gd name="T5" fmla="*/ 963 h 41454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41454"/>
                    <a:gd name="T11" fmla="*/ 21600 w 21600"/>
                    <a:gd name="T12" fmla="*/ 41454 h 41454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41454" fill="none" extrusionOk="0">
                      <a:moveTo>
                        <a:pt x="13091" y="41453"/>
                      </a:moveTo>
                      <a:cubicBezTo>
                        <a:pt x="5149" y="38049"/>
                        <a:pt x="0" y="30240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</a:path>
                    <a:path w="21600" h="41454" stroke="0" extrusionOk="0">
                      <a:moveTo>
                        <a:pt x="13091" y="41453"/>
                      </a:moveTo>
                      <a:cubicBezTo>
                        <a:pt x="5149" y="38049"/>
                        <a:pt x="0" y="30240"/>
                        <a:pt x="0" y="21600"/>
                      </a:cubicBezTo>
                      <a:cubicBezTo>
                        <a:pt x="0" y="9670"/>
                        <a:pt x="9670" y="-1"/>
                        <a:pt x="21600" y="-1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8" name="Arc 115"/>
                <p:cNvSpPr>
                  <a:spLocks/>
                </p:cNvSpPr>
                <p:nvPr/>
              </p:nvSpPr>
              <p:spPr bwMode="auto">
                <a:xfrm>
                  <a:off x="4538663" y="3951718"/>
                  <a:ext cx="11112" cy="6349"/>
                </a:xfrm>
                <a:custGeom>
                  <a:avLst/>
                  <a:gdLst>
                    <a:gd name="T0" fmla="*/ 347 w 43200"/>
                    <a:gd name="T1" fmla="*/ 1364 h 31260"/>
                    <a:gd name="T2" fmla="*/ 6506 w 43200"/>
                    <a:gd name="T3" fmla="*/ 1140 h 31260"/>
                    <a:gd name="T4" fmla="*/ 3290 w 43200"/>
                    <a:gd name="T5" fmla="*/ 943 h 31260"/>
                    <a:gd name="T6" fmla="*/ 0 60000 65536"/>
                    <a:gd name="T7" fmla="*/ 0 60000 65536"/>
                    <a:gd name="T8" fmla="*/ 0 60000 65536"/>
                    <a:gd name="T9" fmla="*/ 0 w 43200"/>
                    <a:gd name="T10" fmla="*/ 0 h 31260"/>
                    <a:gd name="T11" fmla="*/ 43200 w 43200"/>
                    <a:gd name="T12" fmla="*/ 31260 h 3126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3200" h="31260" fill="none" extrusionOk="0">
                      <a:moveTo>
                        <a:pt x="2280" y="31259"/>
                      </a:moveTo>
                      <a:cubicBezTo>
                        <a:pt x="780" y="28260"/>
                        <a:pt x="0" y="24953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33529" y="0"/>
                        <a:pt x="43200" y="9670"/>
                        <a:pt x="43200" y="21600"/>
                      </a:cubicBezTo>
                      <a:cubicBezTo>
                        <a:pt x="43199" y="23121"/>
                        <a:pt x="43039" y="24638"/>
                        <a:pt x="42720" y="26125"/>
                      </a:cubicBezTo>
                    </a:path>
                    <a:path w="43200" h="31260" stroke="0" extrusionOk="0">
                      <a:moveTo>
                        <a:pt x="2280" y="31259"/>
                      </a:moveTo>
                      <a:cubicBezTo>
                        <a:pt x="780" y="28260"/>
                        <a:pt x="0" y="24953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33529" y="0"/>
                        <a:pt x="43200" y="9670"/>
                        <a:pt x="43200" y="21600"/>
                      </a:cubicBezTo>
                      <a:cubicBezTo>
                        <a:pt x="43199" y="23121"/>
                        <a:pt x="43039" y="24638"/>
                        <a:pt x="42720" y="26125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09" name="Arc 116"/>
                <p:cNvSpPr>
                  <a:spLocks/>
                </p:cNvSpPr>
                <p:nvPr/>
              </p:nvSpPr>
              <p:spPr bwMode="auto">
                <a:xfrm>
                  <a:off x="4532313" y="3980289"/>
                  <a:ext cx="15875" cy="6349"/>
                </a:xfrm>
                <a:custGeom>
                  <a:avLst/>
                  <a:gdLst>
                    <a:gd name="T0" fmla="*/ 27273 w 42592"/>
                    <a:gd name="T1" fmla="*/ 565 h 33429"/>
                    <a:gd name="T2" fmla="*/ 2258 w 42592"/>
                    <a:gd name="T3" fmla="*/ 0 h 33429"/>
                    <a:gd name="T4" fmla="*/ 13830 w 42592"/>
                    <a:gd name="T5" fmla="*/ 395 h 33429"/>
                    <a:gd name="T6" fmla="*/ 0 60000 65536"/>
                    <a:gd name="T7" fmla="*/ 0 60000 65536"/>
                    <a:gd name="T8" fmla="*/ 0 60000 65536"/>
                    <a:gd name="T9" fmla="*/ 0 w 42592"/>
                    <a:gd name="T10" fmla="*/ 0 h 33429"/>
                    <a:gd name="T11" fmla="*/ 42592 w 42592"/>
                    <a:gd name="T12" fmla="*/ 33429 h 33429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2592" h="33429" fill="none" extrusionOk="0">
                      <a:moveTo>
                        <a:pt x="42591" y="16917"/>
                      </a:moveTo>
                      <a:cubicBezTo>
                        <a:pt x="40243" y="26606"/>
                        <a:pt x="31569" y="33428"/>
                        <a:pt x="21600" y="33428"/>
                      </a:cubicBezTo>
                      <a:cubicBezTo>
                        <a:pt x="9670" y="33429"/>
                        <a:pt x="0" y="23758"/>
                        <a:pt x="0" y="11829"/>
                      </a:cubicBezTo>
                      <a:cubicBezTo>
                        <a:pt x="0" y="7626"/>
                        <a:pt x="1225" y="3515"/>
                        <a:pt x="3526" y="-1"/>
                      </a:cubicBezTo>
                    </a:path>
                    <a:path w="42592" h="33429" stroke="0" extrusionOk="0">
                      <a:moveTo>
                        <a:pt x="42591" y="16917"/>
                      </a:moveTo>
                      <a:cubicBezTo>
                        <a:pt x="40243" y="26606"/>
                        <a:pt x="31569" y="33428"/>
                        <a:pt x="21600" y="33428"/>
                      </a:cubicBezTo>
                      <a:cubicBezTo>
                        <a:pt x="9670" y="33429"/>
                        <a:pt x="0" y="23758"/>
                        <a:pt x="0" y="11829"/>
                      </a:cubicBezTo>
                      <a:cubicBezTo>
                        <a:pt x="0" y="7626"/>
                        <a:pt x="1225" y="3515"/>
                        <a:pt x="3526" y="-1"/>
                      </a:cubicBezTo>
                      <a:lnTo>
                        <a:pt x="21600" y="11829"/>
                      </a:lnTo>
                      <a:close/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grpSp>
              <p:nvGrpSpPr>
                <p:cNvPr id="110" name="Group 117"/>
                <p:cNvGrpSpPr>
                  <a:grpSpLocks/>
                </p:cNvGrpSpPr>
                <p:nvPr/>
              </p:nvGrpSpPr>
              <p:grpSpPr bwMode="auto">
                <a:xfrm>
                  <a:off x="4903572" y="4102331"/>
                  <a:ext cx="270268" cy="84039"/>
                  <a:chOff x="1280" y="1378"/>
                  <a:chExt cx="402" cy="125"/>
                </a:xfrm>
              </p:grpSpPr>
              <p:sp>
                <p:nvSpPr>
                  <p:cNvPr id="146" name="Freeform 118"/>
                  <p:cNvSpPr>
                    <a:spLocks/>
                  </p:cNvSpPr>
                  <p:nvPr/>
                </p:nvSpPr>
                <p:spPr bwMode="auto">
                  <a:xfrm>
                    <a:off x="1280" y="1475"/>
                    <a:ext cx="118" cy="26"/>
                  </a:xfrm>
                  <a:custGeom>
                    <a:avLst/>
                    <a:gdLst>
                      <a:gd name="T0" fmla="*/ 118 w 118"/>
                      <a:gd name="T1" fmla="*/ 0 h 26"/>
                      <a:gd name="T2" fmla="*/ 6 w 118"/>
                      <a:gd name="T3" fmla="*/ 21 h 26"/>
                      <a:gd name="T4" fmla="*/ 4 w 118"/>
                      <a:gd name="T5" fmla="*/ 22 h 26"/>
                      <a:gd name="T6" fmla="*/ 0 w 118"/>
                      <a:gd name="T7" fmla="*/ 25 h 26"/>
                      <a:gd name="T8" fmla="*/ 6 w 118"/>
                      <a:gd name="T9" fmla="*/ 26 h 26"/>
                      <a:gd name="T10" fmla="*/ 118 w 118"/>
                      <a:gd name="T11" fmla="*/ 4 h 26"/>
                      <a:gd name="T12" fmla="*/ 118 w 118"/>
                      <a:gd name="T13" fmla="*/ 3 h 26"/>
                      <a:gd name="T14" fmla="*/ 118 w 118"/>
                      <a:gd name="T15" fmla="*/ 0 h 2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118"/>
                      <a:gd name="T25" fmla="*/ 0 h 26"/>
                      <a:gd name="T26" fmla="*/ 118 w 118"/>
                      <a:gd name="T27" fmla="*/ 26 h 2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118" h="26">
                        <a:moveTo>
                          <a:pt x="118" y="0"/>
                        </a:moveTo>
                        <a:lnTo>
                          <a:pt x="6" y="21"/>
                        </a:lnTo>
                        <a:lnTo>
                          <a:pt x="4" y="22"/>
                        </a:lnTo>
                        <a:lnTo>
                          <a:pt x="0" y="25"/>
                        </a:lnTo>
                        <a:lnTo>
                          <a:pt x="6" y="26"/>
                        </a:lnTo>
                        <a:lnTo>
                          <a:pt x="118" y="4"/>
                        </a:lnTo>
                        <a:lnTo>
                          <a:pt x="118" y="3"/>
                        </a:lnTo>
                        <a:lnTo>
                          <a:pt x="118" y="0"/>
                        </a:lnTo>
                        <a:close/>
                      </a:path>
                    </a:pathLst>
                  </a:custGeom>
                  <a:solidFill>
                    <a:srgbClr val="A1A1A1"/>
                  </a:solidFill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7" name="Freeform 119"/>
                  <p:cNvSpPr>
                    <a:spLocks/>
                  </p:cNvSpPr>
                  <p:nvPr/>
                </p:nvSpPr>
                <p:spPr bwMode="auto">
                  <a:xfrm>
                    <a:off x="1665" y="1390"/>
                    <a:ext cx="17" cy="64"/>
                  </a:xfrm>
                  <a:custGeom>
                    <a:avLst/>
                    <a:gdLst>
                      <a:gd name="T0" fmla="*/ 6 w 17"/>
                      <a:gd name="T1" fmla="*/ 0 h 64"/>
                      <a:gd name="T2" fmla="*/ 0 w 17"/>
                      <a:gd name="T3" fmla="*/ 1 h 64"/>
                      <a:gd name="T4" fmla="*/ 10 w 17"/>
                      <a:gd name="T5" fmla="*/ 64 h 64"/>
                      <a:gd name="T6" fmla="*/ 17 w 17"/>
                      <a:gd name="T7" fmla="*/ 63 h 64"/>
                      <a:gd name="T8" fmla="*/ 6 w 17"/>
                      <a:gd name="T9" fmla="*/ 0 h 64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"/>
                      <a:gd name="T16" fmla="*/ 0 h 64"/>
                      <a:gd name="T17" fmla="*/ 17 w 17"/>
                      <a:gd name="T18" fmla="*/ 64 h 64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" h="64">
                        <a:moveTo>
                          <a:pt x="6" y="0"/>
                        </a:moveTo>
                        <a:lnTo>
                          <a:pt x="0" y="1"/>
                        </a:lnTo>
                        <a:lnTo>
                          <a:pt x="10" y="64"/>
                        </a:lnTo>
                        <a:lnTo>
                          <a:pt x="17" y="63"/>
                        </a:lnTo>
                        <a:lnTo>
                          <a:pt x="6" y="0"/>
                        </a:lnTo>
                        <a:close/>
                      </a:path>
                    </a:pathLst>
                  </a:custGeom>
                  <a:noFill/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8" name="Line 120"/>
                  <p:cNvSpPr>
                    <a:spLocks noChangeShapeType="1"/>
                  </p:cNvSpPr>
                  <p:nvPr/>
                </p:nvSpPr>
                <p:spPr bwMode="auto">
                  <a:xfrm>
                    <a:off x="1604" y="1433"/>
                    <a:ext cx="2" cy="7"/>
                  </a:xfrm>
                  <a:prstGeom prst="line">
                    <a:avLst/>
                  </a:prstGeom>
                  <a:noFill/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9" name="Line 121"/>
                  <p:cNvSpPr>
                    <a:spLocks noChangeShapeType="1"/>
                  </p:cNvSpPr>
                  <p:nvPr/>
                </p:nvSpPr>
                <p:spPr bwMode="auto">
                  <a:xfrm>
                    <a:off x="1488" y="1428"/>
                    <a:ext cx="9" cy="59"/>
                  </a:xfrm>
                  <a:prstGeom prst="line">
                    <a:avLst/>
                  </a:prstGeom>
                  <a:noFill/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0" name="Freeform 122"/>
                  <p:cNvSpPr>
                    <a:spLocks/>
                  </p:cNvSpPr>
                  <p:nvPr/>
                </p:nvSpPr>
                <p:spPr bwMode="auto">
                  <a:xfrm>
                    <a:off x="1493" y="1376"/>
                    <a:ext cx="123" cy="120"/>
                  </a:xfrm>
                  <a:custGeom>
                    <a:avLst/>
                    <a:gdLst>
                      <a:gd name="T0" fmla="*/ 0 w 121"/>
                      <a:gd name="T1" fmla="*/ 51 h 120"/>
                      <a:gd name="T2" fmla="*/ 92 w 121"/>
                      <a:gd name="T3" fmla="*/ 33 h 120"/>
                      <a:gd name="T4" fmla="*/ 96 w 121"/>
                      <a:gd name="T5" fmla="*/ 25 h 120"/>
                      <a:gd name="T6" fmla="*/ 96 w 121"/>
                      <a:gd name="T7" fmla="*/ 19 h 120"/>
                      <a:gd name="T8" fmla="*/ 93 w 121"/>
                      <a:gd name="T9" fmla="*/ 1 h 120"/>
                      <a:gd name="T10" fmla="*/ 101 w 121"/>
                      <a:gd name="T11" fmla="*/ 0 h 120"/>
                      <a:gd name="T12" fmla="*/ 121 w 121"/>
                      <a:gd name="T13" fmla="*/ 119 h 120"/>
                      <a:gd name="T14" fmla="*/ 113 w 121"/>
                      <a:gd name="T15" fmla="*/ 120 h 120"/>
                      <a:gd name="T16" fmla="*/ 110 w 121"/>
                      <a:gd name="T17" fmla="*/ 100 h 120"/>
                      <a:gd name="T18" fmla="*/ 111 w 121"/>
                      <a:gd name="T19" fmla="*/ 101 h 120"/>
                      <a:gd name="T20" fmla="*/ 104 w 121"/>
                      <a:gd name="T21" fmla="*/ 93 h 120"/>
                      <a:gd name="T22" fmla="*/ 98 w 121"/>
                      <a:gd name="T23" fmla="*/ 91 h 120"/>
                      <a:gd name="T24" fmla="*/ 11 w 121"/>
                      <a:gd name="T25" fmla="*/ 108 h 120"/>
                      <a:gd name="T26" fmla="*/ 0 w 121"/>
                      <a:gd name="T27" fmla="*/ 51 h 120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w 121"/>
                      <a:gd name="T43" fmla="*/ 0 h 120"/>
                      <a:gd name="T44" fmla="*/ 121 w 121"/>
                      <a:gd name="T45" fmla="*/ 120 h 120"/>
                    </a:gdLst>
                    <a:ahLst/>
                    <a:cxnLst>
                      <a:cxn ang="T28">
                        <a:pos x="T0" y="T1"/>
                      </a:cxn>
                      <a:cxn ang="T29">
                        <a:pos x="T2" y="T3"/>
                      </a:cxn>
                      <a:cxn ang="T30">
                        <a:pos x="T4" y="T5"/>
                      </a:cxn>
                      <a:cxn ang="T31">
                        <a:pos x="T6" y="T7"/>
                      </a:cxn>
                      <a:cxn ang="T32">
                        <a:pos x="T8" y="T9"/>
                      </a:cxn>
                      <a:cxn ang="T33">
                        <a:pos x="T10" y="T11"/>
                      </a:cxn>
                      <a:cxn ang="T34">
                        <a:pos x="T12" y="T13"/>
                      </a:cxn>
                      <a:cxn ang="T35">
                        <a:pos x="T14" y="T15"/>
                      </a:cxn>
                      <a:cxn ang="T36">
                        <a:pos x="T16" y="T17"/>
                      </a:cxn>
                      <a:cxn ang="T37">
                        <a:pos x="T18" y="T19"/>
                      </a:cxn>
                      <a:cxn ang="T38">
                        <a:pos x="T20" y="T21"/>
                      </a:cxn>
                      <a:cxn ang="T39">
                        <a:pos x="T22" y="T23"/>
                      </a:cxn>
                      <a:cxn ang="T40">
                        <a:pos x="T24" y="T25"/>
                      </a:cxn>
                      <a:cxn ang="T41">
                        <a:pos x="T26" y="T27"/>
                      </a:cxn>
                    </a:cxnLst>
                    <a:rect l="T42" t="T43" r="T44" b="T45"/>
                    <a:pathLst>
                      <a:path w="121" h="120">
                        <a:moveTo>
                          <a:pt x="0" y="51"/>
                        </a:moveTo>
                        <a:lnTo>
                          <a:pt x="92" y="33"/>
                        </a:lnTo>
                        <a:lnTo>
                          <a:pt x="96" y="25"/>
                        </a:lnTo>
                        <a:lnTo>
                          <a:pt x="96" y="19"/>
                        </a:lnTo>
                        <a:lnTo>
                          <a:pt x="93" y="1"/>
                        </a:lnTo>
                        <a:lnTo>
                          <a:pt x="101" y="0"/>
                        </a:lnTo>
                        <a:lnTo>
                          <a:pt x="121" y="119"/>
                        </a:lnTo>
                        <a:lnTo>
                          <a:pt x="113" y="120"/>
                        </a:lnTo>
                        <a:lnTo>
                          <a:pt x="110" y="100"/>
                        </a:lnTo>
                        <a:lnTo>
                          <a:pt x="111" y="101"/>
                        </a:lnTo>
                        <a:lnTo>
                          <a:pt x="104" y="93"/>
                        </a:lnTo>
                        <a:lnTo>
                          <a:pt x="98" y="91"/>
                        </a:lnTo>
                        <a:lnTo>
                          <a:pt x="11" y="108"/>
                        </a:lnTo>
                        <a:lnTo>
                          <a:pt x="0" y="5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1" name="Freeform 123"/>
                  <p:cNvSpPr>
                    <a:spLocks/>
                  </p:cNvSpPr>
                  <p:nvPr/>
                </p:nvSpPr>
                <p:spPr bwMode="auto">
                  <a:xfrm>
                    <a:off x="1396" y="1442"/>
                    <a:ext cx="33" cy="59"/>
                  </a:xfrm>
                  <a:custGeom>
                    <a:avLst/>
                    <a:gdLst>
                      <a:gd name="T0" fmla="*/ 24 w 34"/>
                      <a:gd name="T1" fmla="*/ 0 h 58"/>
                      <a:gd name="T2" fmla="*/ 0 w 34"/>
                      <a:gd name="T3" fmla="*/ 35 h 58"/>
                      <a:gd name="T4" fmla="*/ 34 w 34"/>
                      <a:gd name="T5" fmla="*/ 58 h 58"/>
                      <a:gd name="T6" fmla="*/ 24 w 34"/>
                      <a:gd name="T7" fmla="*/ 0 h 58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34"/>
                      <a:gd name="T13" fmla="*/ 0 h 58"/>
                      <a:gd name="T14" fmla="*/ 34 w 34"/>
                      <a:gd name="T15" fmla="*/ 58 h 58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34" h="58">
                        <a:moveTo>
                          <a:pt x="24" y="0"/>
                        </a:moveTo>
                        <a:lnTo>
                          <a:pt x="0" y="35"/>
                        </a:lnTo>
                        <a:lnTo>
                          <a:pt x="34" y="58"/>
                        </a:lnTo>
                        <a:lnTo>
                          <a:pt x="24" y="0"/>
                        </a:lnTo>
                        <a:close/>
                      </a:path>
                    </a:pathLst>
                  </a:custGeom>
                  <a:solidFill>
                    <a:srgbClr val="A1A1A1"/>
                  </a:solidFill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2" name="Freeform 124"/>
                  <p:cNvSpPr>
                    <a:spLocks/>
                  </p:cNvSpPr>
                  <p:nvPr/>
                </p:nvSpPr>
                <p:spPr bwMode="auto">
                  <a:xfrm>
                    <a:off x="1420" y="1428"/>
                    <a:ext cx="85" cy="73"/>
                  </a:xfrm>
                  <a:custGeom>
                    <a:avLst/>
                    <a:gdLst>
                      <a:gd name="T0" fmla="*/ 75 w 85"/>
                      <a:gd name="T1" fmla="*/ 0 h 73"/>
                      <a:gd name="T2" fmla="*/ 0 w 85"/>
                      <a:gd name="T3" fmla="*/ 15 h 73"/>
                      <a:gd name="T4" fmla="*/ 10 w 85"/>
                      <a:gd name="T5" fmla="*/ 73 h 73"/>
                      <a:gd name="T6" fmla="*/ 85 w 85"/>
                      <a:gd name="T7" fmla="*/ 58 h 73"/>
                      <a:gd name="T8" fmla="*/ 75 w 85"/>
                      <a:gd name="T9" fmla="*/ 0 h 7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5"/>
                      <a:gd name="T16" fmla="*/ 0 h 73"/>
                      <a:gd name="T17" fmla="*/ 85 w 85"/>
                      <a:gd name="T18" fmla="*/ 73 h 73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5" h="73">
                        <a:moveTo>
                          <a:pt x="75" y="0"/>
                        </a:moveTo>
                        <a:lnTo>
                          <a:pt x="0" y="15"/>
                        </a:lnTo>
                        <a:lnTo>
                          <a:pt x="10" y="73"/>
                        </a:lnTo>
                        <a:lnTo>
                          <a:pt x="85" y="58"/>
                        </a:lnTo>
                        <a:lnTo>
                          <a:pt x="75" y="0"/>
                        </a:lnTo>
                        <a:close/>
                      </a:path>
                    </a:pathLst>
                  </a:custGeom>
                  <a:solidFill>
                    <a:srgbClr val="A1A1A1"/>
                  </a:solidFill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3" name="Line 12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507" y="1468"/>
                    <a:ext cx="85" cy="17"/>
                  </a:xfrm>
                  <a:prstGeom prst="line">
                    <a:avLst/>
                  </a:prstGeom>
                  <a:noFill/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54" name="Freeform 126"/>
                  <p:cNvSpPr>
                    <a:spLocks/>
                  </p:cNvSpPr>
                  <p:nvPr/>
                </p:nvSpPr>
                <p:spPr bwMode="auto">
                  <a:xfrm>
                    <a:off x="1500" y="1418"/>
                    <a:ext cx="170" cy="42"/>
                  </a:xfrm>
                  <a:custGeom>
                    <a:avLst/>
                    <a:gdLst>
                      <a:gd name="T0" fmla="*/ 171 w 172"/>
                      <a:gd name="T1" fmla="*/ 0 h 41"/>
                      <a:gd name="T2" fmla="*/ 0 w 172"/>
                      <a:gd name="T3" fmla="*/ 34 h 41"/>
                      <a:gd name="T4" fmla="*/ 1 w 172"/>
                      <a:gd name="T5" fmla="*/ 41 h 41"/>
                      <a:gd name="T6" fmla="*/ 172 w 172"/>
                      <a:gd name="T7" fmla="*/ 7 h 41"/>
                      <a:gd name="T8" fmla="*/ 171 w 172"/>
                      <a:gd name="T9" fmla="*/ 0 h 4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41"/>
                      <a:gd name="T17" fmla="*/ 172 w 172"/>
                      <a:gd name="T18" fmla="*/ 41 h 41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41">
                        <a:moveTo>
                          <a:pt x="171" y="0"/>
                        </a:moveTo>
                        <a:lnTo>
                          <a:pt x="0" y="34"/>
                        </a:lnTo>
                        <a:lnTo>
                          <a:pt x="1" y="41"/>
                        </a:lnTo>
                        <a:lnTo>
                          <a:pt x="172" y="7"/>
                        </a:lnTo>
                        <a:lnTo>
                          <a:pt x="171" y="0"/>
                        </a:lnTo>
                        <a:close/>
                      </a:path>
                    </a:pathLst>
                  </a:custGeom>
                  <a:noFill/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</p:grpSp>
            <p:sp>
              <p:nvSpPr>
                <p:cNvPr id="111" name="Freeform 127"/>
                <p:cNvSpPr>
                  <a:spLocks/>
                </p:cNvSpPr>
                <p:nvPr/>
              </p:nvSpPr>
              <p:spPr bwMode="auto">
                <a:xfrm>
                  <a:off x="4470400" y="4145364"/>
                  <a:ext cx="66675" cy="53967"/>
                </a:xfrm>
                <a:custGeom>
                  <a:avLst/>
                  <a:gdLst>
                    <a:gd name="T0" fmla="*/ 2147483647 w 99"/>
                    <a:gd name="T1" fmla="*/ 2147483647 h 79"/>
                    <a:gd name="T2" fmla="*/ 2147483647 w 99"/>
                    <a:gd name="T3" fmla="*/ 2147483647 h 79"/>
                    <a:gd name="T4" fmla="*/ 2147483647 w 99"/>
                    <a:gd name="T5" fmla="*/ 2147483647 h 79"/>
                    <a:gd name="T6" fmla="*/ 2147483647 w 99"/>
                    <a:gd name="T7" fmla="*/ 2147483647 h 79"/>
                    <a:gd name="T8" fmla="*/ 2147483647 w 99"/>
                    <a:gd name="T9" fmla="*/ 0 h 79"/>
                    <a:gd name="T10" fmla="*/ 2147483647 w 99"/>
                    <a:gd name="T11" fmla="*/ 2147483647 h 79"/>
                    <a:gd name="T12" fmla="*/ 2147483647 w 99"/>
                    <a:gd name="T13" fmla="*/ 2147483647 h 79"/>
                    <a:gd name="T14" fmla="*/ 0 w 99"/>
                    <a:gd name="T15" fmla="*/ 2147483647 h 79"/>
                    <a:gd name="T16" fmla="*/ 0 w 99"/>
                    <a:gd name="T17" fmla="*/ 2147483647 h 79"/>
                    <a:gd name="T18" fmla="*/ 2147483647 w 99"/>
                    <a:gd name="T19" fmla="*/ 2147483647 h 79"/>
                    <a:gd name="T20" fmla="*/ 2147483647 w 99"/>
                    <a:gd name="T21" fmla="*/ 2147483647 h 79"/>
                    <a:gd name="T22" fmla="*/ 2147483647 w 99"/>
                    <a:gd name="T23" fmla="*/ 2147483647 h 79"/>
                    <a:gd name="T24" fmla="*/ 2147483647 w 99"/>
                    <a:gd name="T25" fmla="*/ 2147483647 h 79"/>
                    <a:gd name="T26" fmla="*/ 2147483647 w 99"/>
                    <a:gd name="T27" fmla="*/ 2147483647 h 79"/>
                    <a:gd name="T28" fmla="*/ 2147483647 w 99"/>
                    <a:gd name="T29" fmla="*/ 2147483647 h 79"/>
                    <a:gd name="T30" fmla="*/ 2147483647 w 99"/>
                    <a:gd name="T31" fmla="*/ 2147483647 h 79"/>
                    <a:gd name="T32" fmla="*/ 2147483647 w 99"/>
                    <a:gd name="T33" fmla="*/ 2147483647 h 79"/>
                    <a:gd name="T34" fmla="*/ 2147483647 w 99"/>
                    <a:gd name="T35" fmla="*/ 2147483647 h 79"/>
                    <a:gd name="T36" fmla="*/ 2147483647 w 99"/>
                    <a:gd name="T37" fmla="*/ 2147483647 h 79"/>
                    <a:gd name="T38" fmla="*/ 2147483647 w 99"/>
                    <a:gd name="T39" fmla="*/ 2147483647 h 79"/>
                    <a:gd name="T40" fmla="*/ 2147483647 w 99"/>
                    <a:gd name="T41" fmla="*/ 2147483647 h 79"/>
                    <a:gd name="T42" fmla="*/ 2147483647 w 99"/>
                    <a:gd name="T43" fmla="*/ 2147483647 h 79"/>
                    <a:gd name="T44" fmla="*/ 2147483647 w 99"/>
                    <a:gd name="T45" fmla="*/ 2147483647 h 79"/>
                    <a:gd name="T46" fmla="*/ 2147483647 w 99"/>
                    <a:gd name="T47" fmla="*/ 2147483647 h 79"/>
                    <a:gd name="T48" fmla="*/ 2147483647 w 99"/>
                    <a:gd name="T49" fmla="*/ 2147483647 h 79"/>
                    <a:gd name="T50" fmla="*/ 2147483647 w 99"/>
                    <a:gd name="T51" fmla="*/ 2147483647 h 79"/>
                    <a:gd name="T52" fmla="*/ 2147483647 w 99"/>
                    <a:gd name="T53" fmla="*/ 2147483647 h 79"/>
                    <a:gd name="T54" fmla="*/ 2147483647 w 99"/>
                    <a:gd name="T55" fmla="*/ 2147483647 h 79"/>
                    <a:gd name="T56" fmla="*/ 2147483647 w 99"/>
                    <a:gd name="T57" fmla="*/ 2147483647 h 79"/>
                    <a:gd name="T58" fmla="*/ 2147483647 w 99"/>
                    <a:gd name="T59" fmla="*/ 2147483647 h 79"/>
                    <a:gd name="T60" fmla="*/ 2147483647 w 99"/>
                    <a:gd name="T61" fmla="*/ 2147483647 h 79"/>
                    <a:gd name="T62" fmla="*/ 2147483647 w 99"/>
                    <a:gd name="T63" fmla="*/ 2147483647 h 79"/>
                    <a:gd name="T64" fmla="*/ 2147483647 w 99"/>
                    <a:gd name="T65" fmla="*/ 2147483647 h 79"/>
                    <a:gd name="T66" fmla="*/ 2147483647 w 99"/>
                    <a:gd name="T67" fmla="*/ 2147483647 h 79"/>
                    <a:gd name="T68" fmla="*/ 2147483647 w 99"/>
                    <a:gd name="T69" fmla="*/ 2147483647 h 79"/>
                    <a:gd name="T70" fmla="*/ 2147483647 w 99"/>
                    <a:gd name="T71" fmla="*/ 2147483647 h 79"/>
                    <a:gd name="T72" fmla="*/ 2147483647 w 99"/>
                    <a:gd name="T73" fmla="*/ 2147483647 h 79"/>
                    <a:gd name="T74" fmla="*/ 2147483647 w 99"/>
                    <a:gd name="T75" fmla="*/ 2147483647 h 79"/>
                    <a:gd name="T76" fmla="*/ 2147483647 w 99"/>
                    <a:gd name="T77" fmla="*/ 2147483647 h 79"/>
                    <a:gd name="T78" fmla="*/ 2147483647 w 99"/>
                    <a:gd name="T79" fmla="*/ 2147483647 h 79"/>
                    <a:gd name="T80" fmla="*/ 2147483647 w 99"/>
                    <a:gd name="T81" fmla="*/ 2147483647 h 79"/>
                    <a:gd name="T82" fmla="*/ 2147483647 w 99"/>
                    <a:gd name="T83" fmla="*/ 2147483647 h 79"/>
                    <a:gd name="T84" fmla="*/ 2147483647 w 99"/>
                    <a:gd name="T85" fmla="*/ 2147483647 h 79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w 99"/>
                    <a:gd name="T130" fmla="*/ 0 h 79"/>
                    <a:gd name="T131" fmla="*/ 99 w 99"/>
                    <a:gd name="T132" fmla="*/ 79 h 79"/>
                  </a:gdLst>
                  <a:ahLst/>
                  <a:cxnLst>
                    <a:cxn ang="T86">
                      <a:pos x="T0" y="T1"/>
                    </a:cxn>
                    <a:cxn ang="T87">
                      <a:pos x="T2" y="T3"/>
                    </a:cxn>
                    <a:cxn ang="T88">
                      <a:pos x="T4" y="T5"/>
                    </a:cxn>
                    <a:cxn ang="T89">
                      <a:pos x="T6" y="T7"/>
                    </a:cxn>
                    <a:cxn ang="T90">
                      <a:pos x="T8" y="T9"/>
                    </a:cxn>
                    <a:cxn ang="T91">
                      <a:pos x="T10" y="T11"/>
                    </a:cxn>
                    <a:cxn ang="T92">
                      <a:pos x="T12" y="T13"/>
                    </a:cxn>
                    <a:cxn ang="T93">
                      <a:pos x="T14" y="T15"/>
                    </a:cxn>
                    <a:cxn ang="T94">
                      <a:pos x="T16" y="T17"/>
                    </a:cxn>
                    <a:cxn ang="T95">
                      <a:pos x="T18" y="T19"/>
                    </a:cxn>
                    <a:cxn ang="T96">
                      <a:pos x="T20" y="T21"/>
                    </a:cxn>
                    <a:cxn ang="T97">
                      <a:pos x="T22" y="T23"/>
                    </a:cxn>
                    <a:cxn ang="T98">
                      <a:pos x="T24" y="T25"/>
                    </a:cxn>
                    <a:cxn ang="T99">
                      <a:pos x="T26" y="T27"/>
                    </a:cxn>
                    <a:cxn ang="T100">
                      <a:pos x="T28" y="T29"/>
                    </a:cxn>
                    <a:cxn ang="T101">
                      <a:pos x="T30" y="T31"/>
                    </a:cxn>
                    <a:cxn ang="T102">
                      <a:pos x="T32" y="T33"/>
                    </a:cxn>
                    <a:cxn ang="T103">
                      <a:pos x="T34" y="T35"/>
                    </a:cxn>
                    <a:cxn ang="T104">
                      <a:pos x="T36" y="T37"/>
                    </a:cxn>
                    <a:cxn ang="T105">
                      <a:pos x="T38" y="T39"/>
                    </a:cxn>
                    <a:cxn ang="T106">
                      <a:pos x="T40" y="T41"/>
                    </a:cxn>
                    <a:cxn ang="T107">
                      <a:pos x="T42" y="T43"/>
                    </a:cxn>
                    <a:cxn ang="T108">
                      <a:pos x="T44" y="T45"/>
                    </a:cxn>
                    <a:cxn ang="T109">
                      <a:pos x="T46" y="T47"/>
                    </a:cxn>
                    <a:cxn ang="T110">
                      <a:pos x="T48" y="T49"/>
                    </a:cxn>
                    <a:cxn ang="T111">
                      <a:pos x="T50" y="T51"/>
                    </a:cxn>
                    <a:cxn ang="T112">
                      <a:pos x="T52" y="T53"/>
                    </a:cxn>
                    <a:cxn ang="T113">
                      <a:pos x="T54" y="T55"/>
                    </a:cxn>
                    <a:cxn ang="T114">
                      <a:pos x="T56" y="T57"/>
                    </a:cxn>
                    <a:cxn ang="T115">
                      <a:pos x="T58" y="T59"/>
                    </a:cxn>
                    <a:cxn ang="T116">
                      <a:pos x="T60" y="T61"/>
                    </a:cxn>
                    <a:cxn ang="T117">
                      <a:pos x="T62" y="T63"/>
                    </a:cxn>
                    <a:cxn ang="T118">
                      <a:pos x="T64" y="T65"/>
                    </a:cxn>
                    <a:cxn ang="T119">
                      <a:pos x="T66" y="T67"/>
                    </a:cxn>
                    <a:cxn ang="T120">
                      <a:pos x="T68" y="T69"/>
                    </a:cxn>
                    <a:cxn ang="T121">
                      <a:pos x="T70" y="T71"/>
                    </a:cxn>
                    <a:cxn ang="T122">
                      <a:pos x="T72" y="T73"/>
                    </a:cxn>
                    <a:cxn ang="T123">
                      <a:pos x="T74" y="T75"/>
                    </a:cxn>
                    <a:cxn ang="T124">
                      <a:pos x="T76" y="T77"/>
                    </a:cxn>
                    <a:cxn ang="T125">
                      <a:pos x="T78" y="T79"/>
                    </a:cxn>
                    <a:cxn ang="T126">
                      <a:pos x="T80" y="T81"/>
                    </a:cxn>
                    <a:cxn ang="T127">
                      <a:pos x="T82" y="T83"/>
                    </a:cxn>
                    <a:cxn ang="T128">
                      <a:pos x="T84" y="T85"/>
                    </a:cxn>
                  </a:cxnLst>
                  <a:rect l="T129" t="T130" r="T131" b="T132"/>
                  <a:pathLst>
                    <a:path w="99" h="79">
                      <a:moveTo>
                        <a:pt x="99" y="55"/>
                      </a:moveTo>
                      <a:lnTo>
                        <a:pt x="85" y="54"/>
                      </a:lnTo>
                      <a:lnTo>
                        <a:pt x="76" y="49"/>
                      </a:lnTo>
                      <a:lnTo>
                        <a:pt x="52" y="9"/>
                      </a:lnTo>
                      <a:lnTo>
                        <a:pt x="38" y="0"/>
                      </a:lnTo>
                      <a:lnTo>
                        <a:pt x="20" y="5"/>
                      </a:lnTo>
                      <a:lnTo>
                        <a:pt x="6" y="24"/>
                      </a:lnTo>
                      <a:lnTo>
                        <a:pt x="0" y="45"/>
                      </a:lnTo>
                      <a:lnTo>
                        <a:pt x="0" y="77"/>
                      </a:lnTo>
                      <a:lnTo>
                        <a:pt x="4" y="76"/>
                      </a:lnTo>
                      <a:lnTo>
                        <a:pt x="5" y="62"/>
                      </a:lnTo>
                      <a:lnTo>
                        <a:pt x="9" y="74"/>
                      </a:lnTo>
                      <a:lnTo>
                        <a:pt x="13" y="73"/>
                      </a:lnTo>
                      <a:lnTo>
                        <a:pt x="6" y="55"/>
                      </a:lnTo>
                      <a:lnTo>
                        <a:pt x="5" y="46"/>
                      </a:lnTo>
                      <a:lnTo>
                        <a:pt x="11" y="22"/>
                      </a:lnTo>
                      <a:lnTo>
                        <a:pt x="22" y="9"/>
                      </a:lnTo>
                      <a:lnTo>
                        <a:pt x="38" y="6"/>
                      </a:lnTo>
                      <a:lnTo>
                        <a:pt x="49" y="14"/>
                      </a:lnTo>
                      <a:lnTo>
                        <a:pt x="60" y="33"/>
                      </a:lnTo>
                      <a:lnTo>
                        <a:pt x="70" y="56"/>
                      </a:lnTo>
                      <a:lnTo>
                        <a:pt x="47" y="48"/>
                      </a:lnTo>
                      <a:lnTo>
                        <a:pt x="36" y="56"/>
                      </a:lnTo>
                      <a:lnTo>
                        <a:pt x="31" y="71"/>
                      </a:lnTo>
                      <a:lnTo>
                        <a:pt x="27" y="79"/>
                      </a:lnTo>
                      <a:lnTo>
                        <a:pt x="31" y="79"/>
                      </a:lnTo>
                      <a:lnTo>
                        <a:pt x="41" y="56"/>
                      </a:lnTo>
                      <a:lnTo>
                        <a:pt x="48" y="54"/>
                      </a:lnTo>
                      <a:lnTo>
                        <a:pt x="39" y="72"/>
                      </a:lnTo>
                      <a:lnTo>
                        <a:pt x="39" y="78"/>
                      </a:lnTo>
                      <a:lnTo>
                        <a:pt x="42" y="74"/>
                      </a:lnTo>
                      <a:lnTo>
                        <a:pt x="43" y="71"/>
                      </a:lnTo>
                      <a:lnTo>
                        <a:pt x="46" y="79"/>
                      </a:lnTo>
                      <a:lnTo>
                        <a:pt x="49" y="78"/>
                      </a:lnTo>
                      <a:lnTo>
                        <a:pt x="44" y="66"/>
                      </a:lnTo>
                      <a:lnTo>
                        <a:pt x="49" y="59"/>
                      </a:lnTo>
                      <a:lnTo>
                        <a:pt x="53" y="58"/>
                      </a:lnTo>
                      <a:lnTo>
                        <a:pt x="60" y="61"/>
                      </a:lnTo>
                      <a:lnTo>
                        <a:pt x="53" y="78"/>
                      </a:lnTo>
                      <a:lnTo>
                        <a:pt x="57" y="78"/>
                      </a:lnTo>
                      <a:lnTo>
                        <a:pt x="62" y="66"/>
                      </a:lnTo>
                      <a:lnTo>
                        <a:pt x="99" y="70"/>
                      </a:lnTo>
                      <a:lnTo>
                        <a:pt x="99" y="55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grpSp>
              <p:nvGrpSpPr>
                <p:cNvPr id="112" name="Group 128"/>
                <p:cNvGrpSpPr>
                  <a:grpSpLocks/>
                </p:cNvGrpSpPr>
                <p:nvPr/>
              </p:nvGrpSpPr>
              <p:grpSpPr bwMode="auto">
                <a:xfrm>
                  <a:off x="4578175" y="4316797"/>
                  <a:ext cx="92779" cy="118998"/>
                  <a:chOff x="2730" y="2024"/>
                  <a:chExt cx="138" cy="177"/>
                </a:xfrm>
              </p:grpSpPr>
              <p:sp>
                <p:nvSpPr>
                  <p:cNvPr id="137" name="Freeform 129"/>
                  <p:cNvSpPr>
                    <a:spLocks/>
                  </p:cNvSpPr>
                  <p:nvPr/>
                </p:nvSpPr>
                <p:spPr bwMode="auto">
                  <a:xfrm>
                    <a:off x="2749" y="2168"/>
                    <a:ext cx="99" cy="33"/>
                  </a:xfrm>
                  <a:custGeom>
                    <a:avLst/>
                    <a:gdLst>
                      <a:gd name="T0" fmla="*/ 100 w 100"/>
                      <a:gd name="T1" fmla="*/ 4 h 33"/>
                      <a:gd name="T2" fmla="*/ 87 w 100"/>
                      <a:gd name="T3" fmla="*/ 10 h 33"/>
                      <a:gd name="T4" fmla="*/ 71 w 100"/>
                      <a:gd name="T5" fmla="*/ 13 h 33"/>
                      <a:gd name="T6" fmla="*/ 58 w 100"/>
                      <a:gd name="T7" fmla="*/ 15 h 33"/>
                      <a:gd name="T8" fmla="*/ 45 w 100"/>
                      <a:gd name="T9" fmla="*/ 12 h 33"/>
                      <a:gd name="T10" fmla="*/ 32 w 100"/>
                      <a:gd name="T11" fmla="*/ 9 h 33"/>
                      <a:gd name="T12" fmla="*/ 21 w 100"/>
                      <a:gd name="T13" fmla="*/ 5 h 33"/>
                      <a:gd name="T14" fmla="*/ 1 w 100"/>
                      <a:gd name="T15" fmla="*/ 0 h 33"/>
                      <a:gd name="T16" fmla="*/ 0 w 100"/>
                      <a:gd name="T17" fmla="*/ 4 h 33"/>
                      <a:gd name="T18" fmla="*/ 8 w 100"/>
                      <a:gd name="T19" fmla="*/ 6 h 33"/>
                      <a:gd name="T20" fmla="*/ 0 w 100"/>
                      <a:gd name="T21" fmla="*/ 9 h 33"/>
                      <a:gd name="T22" fmla="*/ 1 w 100"/>
                      <a:gd name="T23" fmla="*/ 12 h 33"/>
                      <a:gd name="T24" fmla="*/ 9 w 100"/>
                      <a:gd name="T25" fmla="*/ 9 h 33"/>
                      <a:gd name="T26" fmla="*/ 19 w 100"/>
                      <a:gd name="T27" fmla="*/ 10 h 33"/>
                      <a:gd name="T28" fmla="*/ 32 w 100"/>
                      <a:gd name="T29" fmla="*/ 13 h 33"/>
                      <a:gd name="T30" fmla="*/ 45 w 100"/>
                      <a:gd name="T31" fmla="*/ 18 h 33"/>
                      <a:gd name="T32" fmla="*/ 33 w 100"/>
                      <a:gd name="T33" fmla="*/ 22 h 33"/>
                      <a:gd name="T34" fmla="*/ 26 w 100"/>
                      <a:gd name="T35" fmla="*/ 24 h 33"/>
                      <a:gd name="T36" fmla="*/ 17 w 100"/>
                      <a:gd name="T37" fmla="*/ 33 h 33"/>
                      <a:gd name="T38" fmla="*/ 24 w 100"/>
                      <a:gd name="T39" fmla="*/ 33 h 33"/>
                      <a:gd name="T40" fmla="*/ 30 w 100"/>
                      <a:gd name="T41" fmla="*/ 28 h 33"/>
                      <a:gd name="T42" fmla="*/ 46 w 100"/>
                      <a:gd name="T43" fmla="*/ 22 h 33"/>
                      <a:gd name="T44" fmla="*/ 54 w 100"/>
                      <a:gd name="T45" fmla="*/ 21 h 33"/>
                      <a:gd name="T46" fmla="*/ 69 w 100"/>
                      <a:gd name="T47" fmla="*/ 21 h 33"/>
                      <a:gd name="T48" fmla="*/ 85 w 100"/>
                      <a:gd name="T49" fmla="*/ 18 h 33"/>
                      <a:gd name="T50" fmla="*/ 94 w 100"/>
                      <a:gd name="T51" fmla="*/ 15 h 33"/>
                      <a:gd name="T52" fmla="*/ 100 w 100"/>
                      <a:gd name="T53" fmla="*/ 4 h 33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w 100"/>
                      <a:gd name="T82" fmla="*/ 0 h 33"/>
                      <a:gd name="T83" fmla="*/ 100 w 100"/>
                      <a:gd name="T84" fmla="*/ 33 h 33"/>
                    </a:gdLst>
                    <a:ahLst/>
                    <a:cxnLst>
                      <a:cxn ang="T54">
                        <a:pos x="T0" y="T1"/>
                      </a:cxn>
                      <a:cxn ang="T55">
                        <a:pos x="T2" y="T3"/>
                      </a:cxn>
                      <a:cxn ang="T56">
                        <a:pos x="T4" y="T5"/>
                      </a:cxn>
                      <a:cxn ang="T57">
                        <a:pos x="T6" y="T7"/>
                      </a:cxn>
                      <a:cxn ang="T58">
                        <a:pos x="T8" y="T9"/>
                      </a:cxn>
                      <a:cxn ang="T59">
                        <a:pos x="T10" y="T11"/>
                      </a:cxn>
                      <a:cxn ang="T60">
                        <a:pos x="T12" y="T13"/>
                      </a:cxn>
                      <a:cxn ang="T61">
                        <a:pos x="T14" y="T15"/>
                      </a:cxn>
                      <a:cxn ang="T62">
                        <a:pos x="T16" y="T17"/>
                      </a:cxn>
                      <a:cxn ang="T63">
                        <a:pos x="T18" y="T19"/>
                      </a:cxn>
                      <a:cxn ang="T64">
                        <a:pos x="T20" y="T21"/>
                      </a:cxn>
                      <a:cxn ang="T65">
                        <a:pos x="T22" y="T23"/>
                      </a:cxn>
                      <a:cxn ang="T66">
                        <a:pos x="T24" y="T25"/>
                      </a:cxn>
                      <a:cxn ang="T67">
                        <a:pos x="T26" y="T27"/>
                      </a:cxn>
                      <a:cxn ang="T68">
                        <a:pos x="T28" y="T29"/>
                      </a:cxn>
                      <a:cxn ang="T69">
                        <a:pos x="T30" y="T31"/>
                      </a:cxn>
                      <a:cxn ang="T70">
                        <a:pos x="T32" y="T33"/>
                      </a:cxn>
                      <a:cxn ang="T71">
                        <a:pos x="T34" y="T35"/>
                      </a:cxn>
                      <a:cxn ang="T72">
                        <a:pos x="T36" y="T37"/>
                      </a:cxn>
                      <a:cxn ang="T73">
                        <a:pos x="T38" y="T39"/>
                      </a:cxn>
                      <a:cxn ang="T74">
                        <a:pos x="T40" y="T41"/>
                      </a:cxn>
                      <a:cxn ang="T75">
                        <a:pos x="T42" y="T43"/>
                      </a:cxn>
                      <a:cxn ang="T76">
                        <a:pos x="T44" y="T45"/>
                      </a:cxn>
                      <a:cxn ang="T77">
                        <a:pos x="T46" y="T47"/>
                      </a:cxn>
                      <a:cxn ang="T78">
                        <a:pos x="T48" y="T49"/>
                      </a:cxn>
                      <a:cxn ang="T79">
                        <a:pos x="T50" y="T51"/>
                      </a:cxn>
                      <a:cxn ang="T80">
                        <a:pos x="T52" y="T53"/>
                      </a:cxn>
                    </a:cxnLst>
                    <a:rect l="T81" t="T82" r="T83" b="T84"/>
                    <a:pathLst>
                      <a:path w="100" h="33">
                        <a:moveTo>
                          <a:pt x="100" y="4"/>
                        </a:moveTo>
                        <a:lnTo>
                          <a:pt x="87" y="10"/>
                        </a:lnTo>
                        <a:lnTo>
                          <a:pt x="71" y="13"/>
                        </a:lnTo>
                        <a:lnTo>
                          <a:pt x="58" y="15"/>
                        </a:lnTo>
                        <a:lnTo>
                          <a:pt x="45" y="12"/>
                        </a:lnTo>
                        <a:lnTo>
                          <a:pt x="32" y="9"/>
                        </a:lnTo>
                        <a:lnTo>
                          <a:pt x="21" y="5"/>
                        </a:lnTo>
                        <a:lnTo>
                          <a:pt x="1" y="0"/>
                        </a:lnTo>
                        <a:lnTo>
                          <a:pt x="0" y="4"/>
                        </a:lnTo>
                        <a:lnTo>
                          <a:pt x="8" y="6"/>
                        </a:lnTo>
                        <a:lnTo>
                          <a:pt x="0" y="9"/>
                        </a:lnTo>
                        <a:lnTo>
                          <a:pt x="1" y="12"/>
                        </a:lnTo>
                        <a:lnTo>
                          <a:pt x="9" y="9"/>
                        </a:lnTo>
                        <a:lnTo>
                          <a:pt x="19" y="10"/>
                        </a:lnTo>
                        <a:lnTo>
                          <a:pt x="32" y="13"/>
                        </a:lnTo>
                        <a:lnTo>
                          <a:pt x="45" y="18"/>
                        </a:lnTo>
                        <a:lnTo>
                          <a:pt x="33" y="22"/>
                        </a:lnTo>
                        <a:lnTo>
                          <a:pt x="26" y="24"/>
                        </a:lnTo>
                        <a:lnTo>
                          <a:pt x="17" y="33"/>
                        </a:lnTo>
                        <a:lnTo>
                          <a:pt x="24" y="33"/>
                        </a:lnTo>
                        <a:lnTo>
                          <a:pt x="30" y="28"/>
                        </a:lnTo>
                        <a:lnTo>
                          <a:pt x="46" y="22"/>
                        </a:lnTo>
                        <a:lnTo>
                          <a:pt x="54" y="21"/>
                        </a:lnTo>
                        <a:lnTo>
                          <a:pt x="69" y="21"/>
                        </a:lnTo>
                        <a:lnTo>
                          <a:pt x="85" y="18"/>
                        </a:lnTo>
                        <a:lnTo>
                          <a:pt x="94" y="15"/>
                        </a:lnTo>
                        <a:lnTo>
                          <a:pt x="100" y="4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8" name="Freeform 130"/>
                  <p:cNvSpPr>
                    <a:spLocks/>
                  </p:cNvSpPr>
                  <p:nvPr/>
                </p:nvSpPr>
                <p:spPr bwMode="auto">
                  <a:xfrm>
                    <a:off x="2761" y="2175"/>
                    <a:ext cx="21" cy="19"/>
                  </a:xfrm>
                  <a:custGeom>
                    <a:avLst/>
                    <a:gdLst>
                      <a:gd name="T0" fmla="*/ 22 w 22"/>
                      <a:gd name="T1" fmla="*/ 16 h 19"/>
                      <a:gd name="T2" fmla="*/ 14 w 22"/>
                      <a:gd name="T3" fmla="*/ 10 h 19"/>
                      <a:gd name="T4" fmla="*/ 7 w 22"/>
                      <a:gd name="T5" fmla="*/ 2 h 19"/>
                      <a:gd name="T6" fmla="*/ 0 w 22"/>
                      <a:gd name="T7" fmla="*/ 0 h 19"/>
                      <a:gd name="T8" fmla="*/ 5 w 22"/>
                      <a:gd name="T9" fmla="*/ 8 h 19"/>
                      <a:gd name="T10" fmla="*/ 11 w 22"/>
                      <a:gd name="T11" fmla="*/ 15 h 19"/>
                      <a:gd name="T12" fmla="*/ 16 w 22"/>
                      <a:gd name="T13" fmla="*/ 19 h 19"/>
                      <a:gd name="T14" fmla="*/ 22 w 22"/>
                      <a:gd name="T15" fmla="*/ 16 h 1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22"/>
                      <a:gd name="T25" fmla="*/ 0 h 19"/>
                      <a:gd name="T26" fmla="*/ 22 w 22"/>
                      <a:gd name="T27" fmla="*/ 19 h 19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22" h="19">
                        <a:moveTo>
                          <a:pt x="22" y="16"/>
                        </a:moveTo>
                        <a:lnTo>
                          <a:pt x="14" y="10"/>
                        </a:lnTo>
                        <a:lnTo>
                          <a:pt x="7" y="2"/>
                        </a:lnTo>
                        <a:lnTo>
                          <a:pt x="0" y="0"/>
                        </a:lnTo>
                        <a:lnTo>
                          <a:pt x="5" y="8"/>
                        </a:lnTo>
                        <a:lnTo>
                          <a:pt x="11" y="15"/>
                        </a:lnTo>
                        <a:lnTo>
                          <a:pt x="16" y="19"/>
                        </a:lnTo>
                        <a:lnTo>
                          <a:pt x="22" y="16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9" name="Freeform 131"/>
                  <p:cNvSpPr>
                    <a:spLocks/>
                  </p:cNvSpPr>
                  <p:nvPr/>
                </p:nvSpPr>
                <p:spPr bwMode="auto">
                  <a:xfrm>
                    <a:off x="2747" y="2133"/>
                    <a:ext cx="113" cy="47"/>
                  </a:xfrm>
                  <a:custGeom>
                    <a:avLst/>
                    <a:gdLst>
                      <a:gd name="T0" fmla="*/ 113 w 113"/>
                      <a:gd name="T1" fmla="*/ 15 h 46"/>
                      <a:gd name="T2" fmla="*/ 102 w 113"/>
                      <a:gd name="T3" fmla="*/ 22 h 46"/>
                      <a:gd name="T4" fmla="*/ 86 w 113"/>
                      <a:gd name="T5" fmla="*/ 26 h 46"/>
                      <a:gd name="T6" fmla="*/ 67 w 113"/>
                      <a:gd name="T7" fmla="*/ 23 h 46"/>
                      <a:gd name="T8" fmla="*/ 49 w 113"/>
                      <a:gd name="T9" fmla="*/ 20 h 46"/>
                      <a:gd name="T10" fmla="*/ 33 w 113"/>
                      <a:gd name="T11" fmla="*/ 12 h 46"/>
                      <a:gd name="T12" fmla="*/ 18 w 113"/>
                      <a:gd name="T13" fmla="*/ 7 h 46"/>
                      <a:gd name="T14" fmla="*/ 1 w 113"/>
                      <a:gd name="T15" fmla="*/ 0 h 46"/>
                      <a:gd name="T16" fmla="*/ 0 w 113"/>
                      <a:gd name="T17" fmla="*/ 4 h 46"/>
                      <a:gd name="T18" fmla="*/ 11 w 113"/>
                      <a:gd name="T19" fmla="*/ 7 h 46"/>
                      <a:gd name="T20" fmla="*/ 2 w 113"/>
                      <a:gd name="T21" fmla="*/ 12 h 46"/>
                      <a:gd name="T22" fmla="*/ 3 w 113"/>
                      <a:gd name="T23" fmla="*/ 15 h 46"/>
                      <a:gd name="T24" fmla="*/ 13 w 113"/>
                      <a:gd name="T25" fmla="*/ 12 h 46"/>
                      <a:gd name="T26" fmla="*/ 25 w 113"/>
                      <a:gd name="T27" fmla="*/ 14 h 46"/>
                      <a:gd name="T28" fmla="*/ 16 w 113"/>
                      <a:gd name="T29" fmla="*/ 20 h 46"/>
                      <a:gd name="T30" fmla="*/ 11 w 113"/>
                      <a:gd name="T31" fmla="*/ 21 h 46"/>
                      <a:gd name="T32" fmla="*/ 2 w 113"/>
                      <a:gd name="T33" fmla="*/ 19 h 46"/>
                      <a:gd name="T34" fmla="*/ 0 w 113"/>
                      <a:gd name="T35" fmla="*/ 22 h 46"/>
                      <a:gd name="T36" fmla="*/ 7 w 113"/>
                      <a:gd name="T37" fmla="*/ 23 h 46"/>
                      <a:gd name="T38" fmla="*/ 2 w 113"/>
                      <a:gd name="T39" fmla="*/ 25 h 46"/>
                      <a:gd name="T40" fmla="*/ 4 w 113"/>
                      <a:gd name="T41" fmla="*/ 28 h 46"/>
                      <a:gd name="T42" fmla="*/ 12 w 113"/>
                      <a:gd name="T43" fmla="*/ 25 h 46"/>
                      <a:gd name="T44" fmla="*/ 22 w 113"/>
                      <a:gd name="T45" fmla="*/ 20 h 46"/>
                      <a:gd name="T46" fmla="*/ 31 w 113"/>
                      <a:gd name="T47" fmla="*/ 16 h 46"/>
                      <a:gd name="T48" fmla="*/ 46 w 113"/>
                      <a:gd name="T49" fmla="*/ 23 h 46"/>
                      <a:gd name="T50" fmla="*/ 56 w 113"/>
                      <a:gd name="T51" fmla="*/ 28 h 46"/>
                      <a:gd name="T52" fmla="*/ 48 w 113"/>
                      <a:gd name="T53" fmla="*/ 35 h 46"/>
                      <a:gd name="T54" fmla="*/ 37 w 113"/>
                      <a:gd name="T55" fmla="*/ 41 h 46"/>
                      <a:gd name="T56" fmla="*/ 33 w 113"/>
                      <a:gd name="T57" fmla="*/ 45 h 46"/>
                      <a:gd name="T58" fmla="*/ 39 w 113"/>
                      <a:gd name="T59" fmla="*/ 46 h 46"/>
                      <a:gd name="T60" fmla="*/ 51 w 113"/>
                      <a:gd name="T61" fmla="*/ 39 h 46"/>
                      <a:gd name="T62" fmla="*/ 59 w 113"/>
                      <a:gd name="T63" fmla="*/ 31 h 46"/>
                      <a:gd name="T64" fmla="*/ 78 w 113"/>
                      <a:gd name="T65" fmla="*/ 32 h 46"/>
                      <a:gd name="T66" fmla="*/ 95 w 113"/>
                      <a:gd name="T67" fmla="*/ 32 h 46"/>
                      <a:gd name="T68" fmla="*/ 110 w 113"/>
                      <a:gd name="T69" fmla="*/ 28 h 46"/>
                      <a:gd name="T70" fmla="*/ 113 w 113"/>
                      <a:gd name="T71" fmla="*/ 15 h 4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w 113"/>
                      <a:gd name="T109" fmla="*/ 0 h 46"/>
                      <a:gd name="T110" fmla="*/ 113 w 113"/>
                      <a:gd name="T111" fmla="*/ 46 h 46"/>
                    </a:gdLst>
                    <a:ahLst/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T108" t="T109" r="T110" b="T111"/>
                    <a:pathLst>
                      <a:path w="113" h="46">
                        <a:moveTo>
                          <a:pt x="113" y="15"/>
                        </a:moveTo>
                        <a:lnTo>
                          <a:pt x="102" y="22"/>
                        </a:lnTo>
                        <a:lnTo>
                          <a:pt x="86" y="26"/>
                        </a:lnTo>
                        <a:lnTo>
                          <a:pt x="67" y="23"/>
                        </a:lnTo>
                        <a:lnTo>
                          <a:pt x="49" y="20"/>
                        </a:lnTo>
                        <a:lnTo>
                          <a:pt x="33" y="12"/>
                        </a:lnTo>
                        <a:lnTo>
                          <a:pt x="18" y="7"/>
                        </a:lnTo>
                        <a:lnTo>
                          <a:pt x="1" y="0"/>
                        </a:lnTo>
                        <a:lnTo>
                          <a:pt x="0" y="4"/>
                        </a:lnTo>
                        <a:lnTo>
                          <a:pt x="11" y="7"/>
                        </a:lnTo>
                        <a:lnTo>
                          <a:pt x="2" y="12"/>
                        </a:lnTo>
                        <a:lnTo>
                          <a:pt x="3" y="15"/>
                        </a:lnTo>
                        <a:lnTo>
                          <a:pt x="13" y="12"/>
                        </a:lnTo>
                        <a:lnTo>
                          <a:pt x="25" y="14"/>
                        </a:lnTo>
                        <a:lnTo>
                          <a:pt x="16" y="20"/>
                        </a:lnTo>
                        <a:lnTo>
                          <a:pt x="11" y="21"/>
                        </a:lnTo>
                        <a:lnTo>
                          <a:pt x="2" y="19"/>
                        </a:lnTo>
                        <a:lnTo>
                          <a:pt x="0" y="22"/>
                        </a:lnTo>
                        <a:lnTo>
                          <a:pt x="7" y="23"/>
                        </a:lnTo>
                        <a:lnTo>
                          <a:pt x="2" y="25"/>
                        </a:lnTo>
                        <a:lnTo>
                          <a:pt x="4" y="28"/>
                        </a:lnTo>
                        <a:lnTo>
                          <a:pt x="12" y="25"/>
                        </a:lnTo>
                        <a:lnTo>
                          <a:pt x="22" y="20"/>
                        </a:lnTo>
                        <a:lnTo>
                          <a:pt x="31" y="16"/>
                        </a:lnTo>
                        <a:lnTo>
                          <a:pt x="46" y="23"/>
                        </a:lnTo>
                        <a:lnTo>
                          <a:pt x="56" y="28"/>
                        </a:lnTo>
                        <a:lnTo>
                          <a:pt x="48" y="35"/>
                        </a:lnTo>
                        <a:lnTo>
                          <a:pt x="37" y="41"/>
                        </a:lnTo>
                        <a:lnTo>
                          <a:pt x="33" y="45"/>
                        </a:lnTo>
                        <a:lnTo>
                          <a:pt x="39" y="46"/>
                        </a:lnTo>
                        <a:lnTo>
                          <a:pt x="51" y="39"/>
                        </a:lnTo>
                        <a:lnTo>
                          <a:pt x="59" y="31"/>
                        </a:lnTo>
                        <a:lnTo>
                          <a:pt x="78" y="32"/>
                        </a:lnTo>
                        <a:lnTo>
                          <a:pt x="95" y="32"/>
                        </a:lnTo>
                        <a:lnTo>
                          <a:pt x="110" y="28"/>
                        </a:lnTo>
                        <a:lnTo>
                          <a:pt x="113" y="15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0" name="Freeform 132"/>
                  <p:cNvSpPr>
                    <a:spLocks/>
                  </p:cNvSpPr>
                  <p:nvPr/>
                </p:nvSpPr>
                <p:spPr bwMode="auto">
                  <a:xfrm>
                    <a:off x="2761" y="2154"/>
                    <a:ext cx="33" cy="21"/>
                  </a:xfrm>
                  <a:custGeom>
                    <a:avLst/>
                    <a:gdLst>
                      <a:gd name="T0" fmla="*/ 27 w 33"/>
                      <a:gd name="T1" fmla="*/ 0 h 20"/>
                      <a:gd name="T2" fmla="*/ 22 w 33"/>
                      <a:gd name="T3" fmla="*/ 5 h 20"/>
                      <a:gd name="T4" fmla="*/ 14 w 33"/>
                      <a:gd name="T5" fmla="*/ 7 h 20"/>
                      <a:gd name="T6" fmla="*/ 7 w 33"/>
                      <a:gd name="T7" fmla="*/ 2 h 20"/>
                      <a:gd name="T8" fmla="*/ 2 w 33"/>
                      <a:gd name="T9" fmla="*/ 0 h 20"/>
                      <a:gd name="T10" fmla="*/ 0 w 33"/>
                      <a:gd name="T11" fmla="*/ 2 h 20"/>
                      <a:gd name="T12" fmla="*/ 9 w 33"/>
                      <a:gd name="T13" fmla="*/ 10 h 20"/>
                      <a:gd name="T14" fmla="*/ 16 w 33"/>
                      <a:gd name="T15" fmla="*/ 11 h 20"/>
                      <a:gd name="T16" fmla="*/ 11 w 33"/>
                      <a:gd name="T17" fmla="*/ 14 h 20"/>
                      <a:gd name="T18" fmla="*/ 2 w 33"/>
                      <a:gd name="T19" fmla="*/ 19 h 20"/>
                      <a:gd name="T20" fmla="*/ 9 w 33"/>
                      <a:gd name="T21" fmla="*/ 20 h 20"/>
                      <a:gd name="T22" fmla="*/ 16 w 33"/>
                      <a:gd name="T23" fmla="*/ 16 h 20"/>
                      <a:gd name="T24" fmla="*/ 24 w 33"/>
                      <a:gd name="T25" fmla="*/ 8 h 20"/>
                      <a:gd name="T26" fmla="*/ 33 w 33"/>
                      <a:gd name="T27" fmla="*/ 2 h 20"/>
                      <a:gd name="T28" fmla="*/ 27 w 33"/>
                      <a:gd name="T29" fmla="*/ 0 h 20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w 33"/>
                      <a:gd name="T46" fmla="*/ 0 h 20"/>
                      <a:gd name="T47" fmla="*/ 33 w 33"/>
                      <a:gd name="T48" fmla="*/ 20 h 20"/>
                    </a:gdLst>
                    <a:ahLst/>
                    <a:cxnLst>
                      <a:cxn ang="T30">
                        <a:pos x="T0" y="T1"/>
                      </a:cxn>
                      <a:cxn ang="T31">
                        <a:pos x="T2" y="T3"/>
                      </a:cxn>
                      <a:cxn ang="T32">
                        <a:pos x="T4" y="T5"/>
                      </a:cxn>
                      <a:cxn ang="T33">
                        <a:pos x="T6" y="T7"/>
                      </a:cxn>
                      <a:cxn ang="T34">
                        <a:pos x="T8" y="T9"/>
                      </a:cxn>
                      <a:cxn ang="T35">
                        <a:pos x="T10" y="T11"/>
                      </a:cxn>
                      <a:cxn ang="T36">
                        <a:pos x="T12" y="T13"/>
                      </a:cxn>
                      <a:cxn ang="T37">
                        <a:pos x="T14" y="T15"/>
                      </a:cxn>
                      <a:cxn ang="T38">
                        <a:pos x="T16" y="T17"/>
                      </a:cxn>
                      <a:cxn ang="T39">
                        <a:pos x="T18" y="T19"/>
                      </a:cxn>
                      <a:cxn ang="T40">
                        <a:pos x="T20" y="T21"/>
                      </a:cxn>
                      <a:cxn ang="T41">
                        <a:pos x="T22" y="T23"/>
                      </a:cxn>
                      <a:cxn ang="T42">
                        <a:pos x="T24" y="T25"/>
                      </a:cxn>
                      <a:cxn ang="T43">
                        <a:pos x="T26" y="T27"/>
                      </a:cxn>
                      <a:cxn ang="T44">
                        <a:pos x="T28" y="T29"/>
                      </a:cxn>
                    </a:cxnLst>
                    <a:rect l="T45" t="T46" r="T47" b="T48"/>
                    <a:pathLst>
                      <a:path w="33" h="20">
                        <a:moveTo>
                          <a:pt x="27" y="0"/>
                        </a:moveTo>
                        <a:lnTo>
                          <a:pt x="22" y="5"/>
                        </a:lnTo>
                        <a:lnTo>
                          <a:pt x="14" y="7"/>
                        </a:lnTo>
                        <a:lnTo>
                          <a:pt x="7" y="2"/>
                        </a:lnTo>
                        <a:lnTo>
                          <a:pt x="2" y="0"/>
                        </a:lnTo>
                        <a:lnTo>
                          <a:pt x="0" y="2"/>
                        </a:lnTo>
                        <a:lnTo>
                          <a:pt x="9" y="10"/>
                        </a:lnTo>
                        <a:lnTo>
                          <a:pt x="16" y="11"/>
                        </a:lnTo>
                        <a:lnTo>
                          <a:pt x="11" y="14"/>
                        </a:lnTo>
                        <a:lnTo>
                          <a:pt x="2" y="19"/>
                        </a:lnTo>
                        <a:lnTo>
                          <a:pt x="9" y="20"/>
                        </a:lnTo>
                        <a:lnTo>
                          <a:pt x="16" y="16"/>
                        </a:lnTo>
                        <a:lnTo>
                          <a:pt x="24" y="8"/>
                        </a:lnTo>
                        <a:lnTo>
                          <a:pt x="33" y="2"/>
                        </a:lnTo>
                        <a:lnTo>
                          <a:pt x="27" y="0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1" name="Freeform 133"/>
                  <p:cNvSpPr>
                    <a:spLocks/>
                  </p:cNvSpPr>
                  <p:nvPr/>
                </p:nvSpPr>
                <p:spPr bwMode="auto">
                  <a:xfrm>
                    <a:off x="2740" y="2076"/>
                    <a:ext cx="128" cy="61"/>
                  </a:xfrm>
                  <a:custGeom>
                    <a:avLst/>
                    <a:gdLst>
                      <a:gd name="T0" fmla="*/ 117 w 128"/>
                      <a:gd name="T1" fmla="*/ 0 h 62"/>
                      <a:gd name="T2" fmla="*/ 114 w 128"/>
                      <a:gd name="T3" fmla="*/ 15 h 62"/>
                      <a:gd name="T4" fmla="*/ 109 w 128"/>
                      <a:gd name="T5" fmla="*/ 25 h 62"/>
                      <a:gd name="T6" fmla="*/ 100 w 128"/>
                      <a:gd name="T7" fmla="*/ 34 h 62"/>
                      <a:gd name="T8" fmla="*/ 84 w 128"/>
                      <a:gd name="T9" fmla="*/ 39 h 62"/>
                      <a:gd name="T10" fmla="*/ 57 w 128"/>
                      <a:gd name="T11" fmla="*/ 42 h 62"/>
                      <a:gd name="T12" fmla="*/ 44 w 128"/>
                      <a:gd name="T13" fmla="*/ 46 h 62"/>
                      <a:gd name="T14" fmla="*/ 30 w 128"/>
                      <a:gd name="T15" fmla="*/ 42 h 62"/>
                      <a:gd name="T16" fmla="*/ 18 w 128"/>
                      <a:gd name="T17" fmla="*/ 40 h 62"/>
                      <a:gd name="T18" fmla="*/ 10 w 128"/>
                      <a:gd name="T19" fmla="*/ 40 h 62"/>
                      <a:gd name="T20" fmla="*/ 3 w 128"/>
                      <a:gd name="T21" fmla="*/ 39 h 62"/>
                      <a:gd name="T22" fmla="*/ 2 w 128"/>
                      <a:gd name="T23" fmla="*/ 43 h 62"/>
                      <a:gd name="T24" fmla="*/ 9 w 128"/>
                      <a:gd name="T25" fmla="*/ 43 h 62"/>
                      <a:gd name="T26" fmla="*/ 0 w 128"/>
                      <a:gd name="T27" fmla="*/ 50 h 62"/>
                      <a:gd name="T28" fmla="*/ 1 w 128"/>
                      <a:gd name="T29" fmla="*/ 54 h 62"/>
                      <a:gd name="T30" fmla="*/ 13 w 128"/>
                      <a:gd name="T31" fmla="*/ 47 h 62"/>
                      <a:gd name="T32" fmla="*/ 21 w 128"/>
                      <a:gd name="T33" fmla="*/ 46 h 62"/>
                      <a:gd name="T34" fmla="*/ 36 w 128"/>
                      <a:gd name="T35" fmla="*/ 47 h 62"/>
                      <a:gd name="T36" fmla="*/ 41 w 128"/>
                      <a:gd name="T37" fmla="*/ 50 h 62"/>
                      <a:gd name="T38" fmla="*/ 33 w 128"/>
                      <a:gd name="T39" fmla="*/ 53 h 62"/>
                      <a:gd name="T40" fmla="*/ 18 w 128"/>
                      <a:gd name="T41" fmla="*/ 56 h 62"/>
                      <a:gd name="T42" fmla="*/ 8 w 128"/>
                      <a:gd name="T43" fmla="*/ 58 h 62"/>
                      <a:gd name="T44" fmla="*/ 7 w 128"/>
                      <a:gd name="T45" fmla="*/ 62 h 62"/>
                      <a:gd name="T46" fmla="*/ 23 w 128"/>
                      <a:gd name="T47" fmla="*/ 59 h 62"/>
                      <a:gd name="T48" fmla="*/ 38 w 128"/>
                      <a:gd name="T49" fmla="*/ 55 h 62"/>
                      <a:gd name="T50" fmla="*/ 48 w 128"/>
                      <a:gd name="T51" fmla="*/ 50 h 62"/>
                      <a:gd name="T52" fmla="*/ 65 w 128"/>
                      <a:gd name="T53" fmla="*/ 46 h 62"/>
                      <a:gd name="T54" fmla="*/ 90 w 128"/>
                      <a:gd name="T55" fmla="*/ 43 h 62"/>
                      <a:gd name="T56" fmla="*/ 110 w 128"/>
                      <a:gd name="T57" fmla="*/ 36 h 62"/>
                      <a:gd name="T58" fmla="*/ 121 w 128"/>
                      <a:gd name="T59" fmla="*/ 27 h 62"/>
                      <a:gd name="T60" fmla="*/ 128 w 128"/>
                      <a:gd name="T61" fmla="*/ 18 h 62"/>
                      <a:gd name="T62" fmla="*/ 117 w 128"/>
                      <a:gd name="T63" fmla="*/ 0 h 62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w 128"/>
                      <a:gd name="T97" fmla="*/ 0 h 62"/>
                      <a:gd name="T98" fmla="*/ 128 w 128"/>
                      <a:gd name="T99" fmla="*/ 62 h 62"/>
                    </a:gdLst>
                    <a:ahLst/>
                    <a:cxnLst>
                      <a:cxn ang="T64">
                        <a:pos x="T0" y="T1"/>
                      </a:cxn>
                      <a:cxn ang="T65">
                        <a:pos x="T2" y="T3"/>
                      </a:cxn>
                      <a:cxn ang="T66">
                        <a:pos x="T4" y="T5"/>
                      </a:cxn>
                      <a:cxn ang="T67">
                        <a:pos x="T6" y="T7"/>
                      </a:cxn>
                      <a:cxn ang="T68">
                        <a:pos x="T8" y="T9"/>
                      </a:cxn>
                      <a:cxn ang="T69">
                        <a:pos x="T10" y="T11"/>
                      </a:cxn>
                      <a:cxn ang="T70">
                        <a:pos x="T12" y="T13"/>
                      </a:cxn>
                      <a:cxn ang="T71">
                        <a:pos x="T14" y="T15"/>
                      </a:cxn>
                      <a:cxn ang="T72">
                        <a:pos x="T16" y="T17"/>
                      </a:cxn>
                      <a:cxn ang="T73">
                        <a:pos x="T18" y="T19"/>
                      </a:cxn>
                      <a:cxn ang="T74">
                        <a:pos x="T20" y="T21"/>
                      </a:cxn>
                      <a:cxn ang="T75">
                        <a:pos x="T22" y="T23"/>
                      </a:cxn>
                      <a:cxn ang="T76">
                        <a:pos x="T24" y="T25"/>
                      </a:cxn>
                      <a:cxn ang="T77">
                        <a:pos x="T26" y="T27"/>
                      </a:cxn>
                      <a:cxn ang="T78">
                        <a:pos x="T28" y="T29"/>
                      </a:cxn>
                      <a:cxn ang="T79">
                        <a:pos x="T30" y="T31"/>
                      </a:cxn>
                      <a:cxn ang="T80">
                        <a:pos x="T32" y="T33"/>
                      </a:cxn>
                      <a:cxn ang="T81">
                        <a:pos x="T34" y="T35"/>
                      </a:cxn>
                      <a:cxn ang="T82">
                        <a:pos x="T36" y="T37"/>
                      </a:cxn>
                      <a:cxn ang="T83">
                        <a:pos x="T38" y="T39"/>
                      </a:cxn>
                      <a:cxn ang="T84">
                        <a:pos x="T40" y="T41"/>
                      </a:cxn>
                      <a:cxn ang="T85">
                        <a:pos x="T42" y="T43"/>
                      </a:cxn>
                      <a:cxn ang="T86">
                        <a:pos x="T44" y="T45"/>
                      </a:cxn>
                      <a:cxn ang="T87">
                        <a:pos x="T46" y="T47"/>
                      </a:cxn>
                      <a:cxn ang="T88">
                        <a:pos x="T48" y="T49"/>
                      </a:cxn>
                      <a:cxn ang="T89">
                        <a:pos x="T50" y="T51"/>
                      </a:cxn>
                      <a:cxn ang="T90">
                        <a:pos x="T52" y="T53"/>
                      </a:cxn>
                      <a:cxn ang="T91">
                        <a:pos x="T54" y="T55"/>
                      </a:cxn>
                      <a:cxn ang="T92">
                        <a:pos x="T56" y="T57"/>
                      </a:cxn>
                      <a:cxn ang="T93">
                        <a:pos x="T58" y="T59"/>
                      </a:cxn>
                      <a:cxn ang="T94">
                        <a:pos x="T60" y="T61"/>
                      </a:cxn>
                      <a:cxn ang="T95">
                        <a:pos x="T62" y="T63"/>
                      </a:cxn>
                    </a:cxnLst>
                    <a:rect l="T96" t="T97" r="T98" b="T99"/>
                    <a:pathLst>
                      <a:path w="128" h="62">
                        <a:moveTo>
                          <a:pt x="117" y="0"/>
                        </a:moveTo>
                        <a:lnTo>
                          <a:pt x="114" y="15"/>
                        </a:lnTo>
                        <a:lnTo>
                          <a:pt x="109" y="25"/>
                        </a:lnTo>
                        <a:lnTo>
                          <a:pt x="100" y="34"/>
                        </a:lnTo>
                        <a:lnTo>
                          <a:pt x="84" y="39"/>
                        </a:lnTo>
                        <a:lnTo>
                          <a:pt x="57" y="42"/>
                        </a:lnTo>
                        <a:lnTo>
                          <a:pt x="44" y="46"/>
                        </a:lnTo>
                        <a:lnTo>
                          <a:pt x="30" y="42"/>
                        </a:lnTo>
                        <a:lnTo>
                          <a:pt x="18" y="40"/>
                        </a:lnTo>
                        <a:lnTo>
                          <a:pt x="10" y="40"/>
                        </a:lnTo>
                        <a:lnTo>
                          <a:pt x="3" y="39"/>
                        </a:lnTo>
                        <a:lnTo>
                          <a:pt x="2" y="43"/>
                        </a:lnTo>
                        <a:lnTo>
                          <a:pt x="9" y="43"/>
                        </a:lnTo>
                        <a:lnTo>
                          <a:pt x="0" y="50"/>
                        </a:lnTo>
                        <a:lnTo>
                          <a:pt x="1" y="54"/>
                        </a:lnTo>
                        <a:lnTo>
                          <a:pt x="13" y="47"/>
                        </a:lnTo>
                        <a:lnTo>
                          <a:pt x="21" y="46"/>
                        </a:lnTo>
                        <a:lnTo>
                          <a:pt x="36" y="47"/>
                        </a:lnTo>
                        <a:lnTo>
                          <a:pt x="41" y="50"/>
                        </a:lnTo>
                        <a:lnTo>
                          <a:pt x="33" y="53"/>
                        </a:lnTo>
                        <a:lnTo>
                          <a:pt x="18" y="56"/>
                        </a:lnTo>
                        <a:lnTo>
                          <a:pt x="8" y="58"/>
                        </a:lnTo>
                        <a:lnTo>
                          <a:pt x="7" y="62"/>
                        </a:lnTo>
                        <a:lnTo>
                          <a:pt x="23" y="59"/>
                        </a:lnTo>
                        <a:lnTo>
                          <a:pt x="38" y="55"/>
                        </a:lnTo>
                        <a:lnTo>
                          <a:pt x="48" y="50"/>
                        </a:lnTo>
                        <a:lnTo>
                          <a:pt x="65" y="46"/>
                        </a:lnTo>
                        <a:lnTo>
                          <a:pt x="90" y="43"/>
                        </a:lnTo>
                        <a:lnTo>
                          <a:pt x="110" y="36"/>
                        </a:lnTo>
                        <a:lnTo>
                          <a:pt x="121" y="27"/>
                        </a:lnTo>
                        <a:lnTo>
                          <a:pt x="128" y="18"/>
                        </a:lnTo>
                        <a:lnTo>
                          <a:pt x="117" y="0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2" name="Freeform 134"/>
                  <p:cNvSpPr>
                    <a:spLocks/>
                  </p:cNvSpPr>
                  <p:nvPr/>
                </p:nvSpPr>
                <p:spPr bwMode="auto">
                  <a:xfrm>
                    <a:off x="2777" y="2102"/>
                    <a:ext cx="78" cy="47"/>
                  </a:xfrm>
                  <a:custGeom>
                    <a:avLst/>
                    <a:gdLst>
                      <a:gd name="T0" fmla="*/ 66 w 79"/>
                      <a:gd name="T1" fmla="*/ 6 h 46"/>
                      <a:gd name="T2" fmla="*/ 66 w 79"/>
                      <a:gd name="T3" fmla="*/ 14 h 46"/>
                      <a:gd name="T4" fmla="*/ 63 w 79"/>
                      <a:gd name="T5" fmla="*/ 19 h 46"/>
                      <a:gd name="T6" fmla="*/ 52 w 79"/>
                      <a:gd name="T7" fmla="*/ 30 h 46"/>
                      <a:gd name="T8" fmla="*/ 43 w 79"/>
                      <a:gd name="T9" fmla="*/ 36 h 46"/>
                      <a:gd name="T10" fmla="*/ 31 w 79"/>
                      <a:gd name="T11" fmla="*/ 38 h 46"/>
                      <a:gd name="T12" fmla="*/ 21 w 79"/>
                      <a:gd name="T13" fmla="*/ 37 h 46"/>
                      <a:gd name="T14" fmla="*/ 11 w 79"/>
                      <a:gd name="T15" fmla="*/ 30 h 46"/>
                      <a:gd name="T16" fmla="*/ 4 w 79"/>
                      <a:gd name="T17" fmla="*/ 24 h 46"/>
                      <a:gd name="T18" fmla="*/ 0 w 79"/>
                      <a:gd name="T19" fmla="*/ 26 h 46"/>
                      <a:gd name="T20" fmla="*/ 8 w 79"/>
                      <a:gd name="T21" fmla="*/ 33 h 46"/>
                      <a:gd name="T22" fmla="*/ 17 w 79"/>
                      <a:gd name="T23" fmla="*/ 38 h 46"/>
                      <a:gd name="T24" fmla="*/ 22 w 79"/>
                      <a:gd name="T25" fmla="*/ 39 h 46"/>
                      <a:gd name="T26" fmla="*/ 11 w 79"/>
                      <a:gd name="T27" fmla="*/ 43 h 46"/>
                      <a:gd name="T28" fmla="*/ 6 w 79"/>
                      <a:gd name="T29" fmla="*/ 44 h 46"/>
                      <a:gd name="T30" fmla="*/ 9 w 79"/>
                      <a:gd name="T31" fmla="*/ 46 h 46"/>
                      <a:gd name="T32" fmla="*/ 21 w 79"/>
                      <a:gd name="T33" fmla="*/ 43 h 46"/>
                      <a:gd name="T34" fmla="*/ 27 w 79"/>
                      <a:gd name="T35" fmla="*/ 43 h 46"/>
                      <a:gd name="T36" fmla="*/ 42 w 79"/>
                      <a:gd name="T37" fmla="*/ 40 h 46"/>
                      <a:gd name="T38" fmla="*/ 52 w 79"/>
                      <a:gd name="T39" fmla="*/ 38 h 46"/>
                      <a:gd name="T40" fmla="*/ 63 w 79"/>
                      <a:gd name="T41" fmla="*/ 28 h 46"/>
                      <a:gd name="T42" fmla="*/ 75 w 79"/>
                      <a:gd name="T43" fmla="*/ 15 h 46"/>
                      <a:gd name="T44" fmla="*/ 79 w 79"/>
                      <a:gd name="T45" fmla="*/ 0 h 46"/>
                      <a:gd name="T46" fmla="*/ 66 w 79"/>
                      <a:gd name="T47" fmla="*/ 6 h 4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w 79"/>
                      <a:gd name="T73" fmla="*/ 0 h 46"/>
                      <a:gd name="T74" fmla="*/ 79 w 79"/>
                      <a:gd name="T75" fmla="*/ 46 h 4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T72" t="T73" r="T74" b="T75"/>
                    <a:pathLst>
                      <a:path w="79" h="46">
                        <a:moveTo>
                          <a:pt x="66" y="6"/>
                        </a:moveTo>
                        <a:lnTo>
                          <a:pt x="66" y="14"/>
                        </a:lnTo>
                        <a:lnTo>
                          <a:pt x="63" y="19"/>
                        </a:lnTo>
                        <a:lnTo>
                          <a:pt x="52" y="30"/>
                        </a:lnTo>
                        <a:lnTo>
                          <a:pt x="43" y="36"/>
                        </a:lnTo>
                        <a:lnTo>
                          <a:pt x="31" y="38"/>
                        </a:lnTo>
                        <a:lnTo>
                          <a:pt x="21" y="37"/>
                        </a:lnTo>
                        <a:lnTo>
                          <a:pt x="11" y="30"/>
                        </a:lnTo>
                        <a:lnTo>
                          <a:pt x="4" y="24"/>
                        </a:lnTo>
                        <a:lnTo>
                          <a:pt x="0" y="26"/>
                        </a:lnTo>
                        <a:lnTo>
                          <a:pt x="8" y="33"/>
                        </a:lnTo>
                        <a:lnTo>
                          <a:pt x="17" y="38"/>
                        </a:lnTo>
                        <a:lnTo>
                          <a:pt x="22" y="39"/>
                        </a:lnTo>
                        <a:lnTo>
                          <a:pt x="11" y="43"/>
                        </a:lnTo>
                        <a:lnTo>
                          <a:pt x="6" y="44"/>
                        </a:lnTo>
                        <a:lnTo>
                          <a:pt x="9" y="46"/>
                        </a:lnTo>
                        <a:lnTo>
                          <a:pt x="21" y="43"/>
                        </a:lnTo>
                        <a:lnTo>
                          <a:pt x="27" y="43"/>
                        </a:lnTo>
                        <a:lnTo>
                          <a:pt x="42" y="40"/>
                        </a:lnTo>
                        <a:lnTo>
                          <a:pt x="52" y="38"/>
                        </a:lnTo>
                        <a:lnTo>
                          <a:pt x="63" y="28"/>
                        </a:lnTo>
                        <a:lnTo>
                          <a:pt x="75" y="15"/>
                        </a:lnTo>
                        <a:lnTo>
                          <a:pt x="79" y="0"/>
                        </a:lnTo>
                        <a:lnTo>
                          <a:pt x="66" y="6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3" name="Freeform 135"/>
                  <p:cNvSpPr>
                    <a:spLocks/>
                  </p:cNvSpPr>
                  <p:nvPr/>
                </p:nvSpPr>
                <p:spPr bwMode="auto">
                  <a:xfrm>
                    <a:off x="2730" y="2024"/>
                    <a:ext cx="109" cy="85"/>
                  </a:xfrm>
                  <a:custGeom>
                    <a:avLst/>
                    <a:gdLst>
                      <a:gd name="T0" fmla="*/ 97 w 109"/>
                      <a:gd name="T1" fmla="*/ 0 h 85"/>
                      <a:gd name="T2" fmla="*/ 99 w 109"/>
                      <a:gd name="T3" fmla="*/ 16 h 85"/>
                      <a:gd name="T4" fmla="*/ 100 w 109"/>
                      <a:gd name="T5" fmla="*/ 31 h 85"/>
                      <a:gd name="T6" fmla="*/ 96 w 109"/>
                      <a:gd name="T7" fmla="*/ 44 h 85"/>
                      <a:gd name="T8" fmla="*/ 88 w 109"/>
                      <a:gd name="T9" fmla="*/ 51 h 85"/>
                      <a:gd name="T10" fmla="*/ 78 w 109"/>
                      <a:gd name="T11" fmla="*/ 54 h 85"/>
                      <a:gd name="T12" fmla="*/ 69 w 109"/>
                      <a:gd name="T13" fmla="*/ 53 h 85"/>
                      <a:gd name="T14" fmla="*/ 59 w 109"/>
                      <a:gd name="T15" fmla="*/ 48 h 85"/>
                      <a:gd name="T16" fmla="*/ 54 w 109"/>
                      <a:gd name="T17" fmla="*/ 45 h 85"/>
                      <a:gd name="T18" fmla="*/ 47 w 109"/>
                      <a:gd name="T19" fmla="*/ 48 h 85"/>
                      <a:gd name="T20" fmla="*/ 59 w 109"/>
                      <a:gd name="T21" fmla="*/ 53 h 85"/>
                      <a:gd name="T22" fmla="*/ 48 w 109"/>
                      <a:gd name="T23" fmla="*/ 55 h 85"/>
                      <a:gd name="T24" fmla="*/ 36 w 109"/>
                      <a:gd name="T25" fmla="*/ 60 h 85"/>
                      <a:gd name="T26" fmla="*/ 26 w 109"/>
                      <a:gd name="T27" fmla="*/ 63 h 85"/>
                      <a:gd name="T28" fmla="*/ 11 w 109"/>
                      <a:gd name="T29" fmla="*/ 63 h 85"/>
                      <a:gd name="T30" fmla="*/ 2 w 109"/>
                      <a:gd name="T31" fmla="*/ 62 h 85"/>
                      <a:gd name="T32" fmla="*/ 0 w 109"/>
                      <a:gd name="T33" fmla="*/ 67 h 85"/>
                      <a:gd name="T34" fmla="*/ 25 w 109"/>
                      <a:gd name="T35" fmla="*/ 67 h 85"/>
                      <a:gd name="T36" fmla="*/ 34 w 109"/>
                      <a:gd name="T37" fmla="*/ 65 h 85"/>
                      <a:gd name="T38" fmla="*/ 52 w 109"/>
                      <a:gd name="T39" fmla="*/ 57 h 85"/>
                      <a:gd name="T40" fmla="*/ 59 w 109"/>
                      <a:gd name="T41" fmla="*/ 57 h 85"/>
                      <a:gd name="T42" fmla="*/ 69 w 109"/>
                      <a:gd name="T43" fmla="*/ 56 h 85"/>
                      <a:gd name="T44" fmla="*/ 78 w 109"/>
                      <a:gd name="T45" fmla="*/ 59 h 85"/>
                      <a:gd name="T46" fmla="*/ 70 w 109"/>
                      <a:gd name="T47" fmla="*/ 65 h 85"/>
                      <a:gd name="T48" fmla="*/ 55 w 109"/>
                      <a:gd name="T49" fmla="*/ 69 h 85"/>
                      <a:gd name="T50" fmla="*/ 39 w 109"/>
                      <a:gd name="T51" fmla="*/ 75 h 85"/>
                      <a:gd name="T52" fmla="*/ 30 w 109"/>
                      <a:gd name="T53" fmla="*/ 78 h 85"/>
                      <a:gd name="T54" fmla="*/ 37 w 109"/>
                      <a:gd name="T55" fmla="*/ 81 h 85"/>
                      <a:gd name="T56" fmla="*/ 48 w 109"/>
                      <a:gd name="T57" fmla="*/ 75 h 85"/>
                      <a:gd name="T58" fmla="*/ 65 w 109"/>
                      <a:gd name="T59" fmla="*/ 70 h 85"/>
                      <a:gd name="T60" fmla="*/ 59 w 109"/>
                      <a:gd name="T61" fmla="*/ 78 h 85"/>
                      <a:gd name="T62" fmla="*/ 55 w 109"/>
                      <a:gd name="T63" fmla="*/ 85 h 85"/>
                      <a:gd name="T64" fmla="*/ 61 w 109"/>
                      <a:gd name="T65" fmla="*/ 85 h 85"/>
                      <a:gd name="T66" fmla="*/ 67 w 109"/>
                      <a:gd name="T67" fmla="*/ 76 h 85"/>
                      <a:gd name="T68" fmla="*/ 74 w 109"/>
                      <a:gd name="T69" fmla="*/ 68 h 85"/>
                      <a:gd name="T70" fmla="*/ 88 w 109"/>
                      <a:gd name="T71" fmla="*/ 61 h 85"/>
                      <a:gd name="T72" fmla="*/ 99 w 109"/>
                      <a:gd name="T73" fmla="*/ 54 h 85"/>
                      <a:gd name="T74" fmla="*/ 106 w 109"/>
                      <a:gd name="T75" fmla="*/ 43 h 85"/>
                      <a:gd name="T76" fmla="*/ 109 w 109"/>
                      <a:gd name="T77" fmla="*/ 26 h 85"/>
                      <a:gd name="T78" fmla="*/ 108 w 109"/>
                      <a:gd name="T79" fmla="*/ 12 h 85"/>
                      <a:gd name="T80" fmla="*/ 97 w 109"/>
                      <a:gd name="T81" fmla="*/ 0 h 85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w 109"/>
                      <a:gd name="T124" fmla="*/ 0 h 85"/>
                      <a:gd name="T125" fmla="*/ 109 w 109"/>
                      <a:gd name="T126" fmla="*/ 85 h 85"/>
                    </a:gdLst>
                    <a:ahLst/>
                    <a:cxnLst>
                      <a:cxn ang="T82">
                        <a:pos x="T0" y="T1"/>
                      </a:cxn>
                      <a:cxn ang="T83">
                        <a:pos x="T2" y="T3"/>
                      </a:cxn>
                      <a:cxn ang="T84">
                        <a:pos x="T4" y="T5"/>
                      </a:cxn>
                      <a:cxn ang="T85">
                        <a:pos x="T6" y="T7"/>
                      </a:cxn>
                      <a:cxn ang="T86">
                        <a:pos x="T8" y="T9"/>
                      </a:cxn>
                      <a:cxn ang="T87">
                        <a:pos x="T10" y="T11"/>
                      </a:cxn>
                      <a:cxn ang="T88">
                        <a:pos x="T12" y="T13"/>
                      </a:cxn>
                      <a:cxn ang="T89">
                        <a:pos x="T14" y="T15"/>
                      </a:cxn>
                      <a:cxn ang="T90">
                        <a:pos x="T16" y="T17"/>
                      </a:cxn>
                      <a:cxn ang="T91">
                        <a:pos x="T18" y="T19"/>
                      </a:cxn>
                      <a:cxn ang="T92">
                        <a:pos x="T20" y="T21"/>
                      </a:cxn>
                      <a:cxn ang="T93">
                        <a:pos x="T22" y="T23"/>
                      </a:cxn>
                      <a:cxn ang="T94">
                        <a:pos x="T24" y="T25"/>
                      </a:cxn>
                      <a:cxn ang="T95">
                        <a:pos x="T26" y="T27"/>
                      </a:cxn>
                      <a:cxn ang="T96">
                        <a:pos x="T28" y="T29"/>
                      </a:cxn>
                      <a:cxn ang="T97">
                        <a:pos x="T30" y="T31"/>
                      </a:cxn>
                      <a:cxn ang="T98">
                        <a:pos x="T32" y="T33"/>
                      </a:cxn>
                      <a:cxn ang="T99">
                        <a:pos x="T34" y="T35"/>
                      </a:cxn>
                      <a:cxn ang="T100">
                        <a:pos x="T36" y="T37"/>
                      </a:cxn>
                      <a:cxn ang="T101">
                        <a:pos x="T38" y="T39"/>
                      </a:cxn>
                      <a:cxn ang="T102">
                        <a:pos x="T40" y="T41"/>
                      </a:cxn>
                      <a:cxn ang="T103">
                        <a:pos x="T42" y="T43"/>
                      </a:cxn>
                      <a:cxn ang="T104">
                        <a:pos x="T44" y="T45"/>
                      </a:cxn>
                      <a:cxn ang="T105">
                        <a:pos x="T46" y="T47"/>
                      </a:cxn>
                      <a:cxn ang="T106">
                        <a:pos x="T48" y="T49"/>
                      </a:cxn>
                      <a:cxn ang="T107">
                        <a:pos x="T50" y="T51"/>
                      </a:cxn>
                      <a:cxn ang="T108">
                        <a:pos x="T52" y="T53"/>
                      </a:cxn>
                      <a:cxn ang="T109">
                        <a:pos x="T54" y="T55"/>
                      </a:cxn>
                      <a:cxn ang="T110">
                        <a:pos x="T56" y="T57"/>
                      </a:cxn>
                      <a:cxn ang="T111">
                        <a:pos x="T58" y="T59"/>
                      </a:cxn>
                      <a:cxn ang="T112">
                        <a:pos x="T60" y="T61"/>
                      </a:cxn>
                      <a:cxn ang="T113">
                        <a:pos x="T62" y="T63"/>
                      </a:cxn>
                      <a:cxn ang="T114">
                        <a:pos x="T64" y="T65"/>
                      </a:cxn>
                      <a:cxn ang="T115">
                        <a:pos x="T66" y="T67"/>
                      </a:cxn>
                      <a:cxn ang="T116">
                        <a:pos x="T68" y="T69"/>
                      </a:cxn>
                      <a:cxn ang="T117">
                        <a:pos x="T70" y="T71"/>
                      </a:cxn>
                      <a:cxn ang="T118">
                        <a:pos x="T72" y="T73"/>
                      </a:cxn>
                      <a:cxn ang="T119">
                        <a:pos x="T74" y="T75"/>
                      </a:cxn>
                      <a:cxn ang="T120">
                        <a:pos x="T76" y="T77"/>
                      </a:cxn>
                      <a:cxn ang="T121">
                        <a:pos x="T78" y="T79"/>
                      </a:cxn>
                      <a:cxn ang="T122">
                        <a:pos x="T80" y="T81"/>
                      </a:cxn>
                    </a:cxnLst>
                    <a:rect l="T123" t="T124" r="T125" b="T126"/>
                    <a:pathLst>
                      <a:path w="109" h="85">
                        <a:moveTo>
                          <a:pt x="97" y="0"/>
                        </a:moveTo>
                        <a:lnTo>
                          <a:pt x="99" y="16"/>
                        </a:lnTo>
                        <a:lnTo>
                          <a:pt x="100" y="31"/>
                        </a:lnTo>
                        <a:lnTo>
                          <a:pt x="96" y="44"/>
                        </a:lnTo>
                        <a:lnTo>
                          <a:pt x="88" y="51"/>
                        </a:lnTo>
                        <a:lnTo>
                          <a:pt x="78" y="54"/>
                        </a:lnTo>
                        <a:lnTo>
                          <a:pt x="69" y="53"/>
                        </a:lnTo>
                        <a:lnTo>
                          <a:pt x="59" y="48"/>
                        </a:lnTo>
                        <a:lnTo>
                          <a:pt x="54" y="45"/>
                        </a:lnTo>
                        <a:lnTo>
                          <a:pt x="47" y="48"/>
                        </a:lnTo>
                        <a:lnTo>
                          <a:pt x="59" y="53"/>
                        </a:lnTo>
                        <a:lnTo>
                          <a:pt x="48" y="55"/>
                        </a:lnTo>
                        <a:lnTo>
                          <a:pt x="36" y="60"/>
                        </a:lnTo>
                        <a:lnTo>
                          <a:pt x="26" y="63"/>
                        </a:lnTo>
                        <a:lnTo>
                          <a:pt x="11" y="63"/>
                        </a:lnTo>
                        <a:lnTo>
                          <a:pt x="2" y="62"/>
                        </a:lnTo>
                        <a:lnTo>
                          <a:pt x="0" y="67"/>
                        </a:lnTo>
                        <a:lnTo>
                          <a:pt x="25" y="67"/>
                        </a:lnTo>
                        <a:lnTo>
                          <a:pt x="34" y="65"/>
                        </a:lnTo>
                        <a:lnTo>
                          <a:pt x="52" y="57"/>
                        </a:lnTo>
                        <a:lnTo>
                          <a:pt x="59" y="57"/>
                        </a:lnTo>
                        <a:lnTo>
                          <a:pt x="69" y="56"/>
                        </a:lnTo>
                        <a:lnTo>
                          <a:pt x="78" y="59"/>
                        </a:lnTo>
                        <a:lnTo>
                          <a:pt x="70" y="65"/>
                        </a:lnTo>
                        <a:lnTo>
                          <a:pt x="55" y="69"/>
                        </a:lnTo>
                        <a:lnTo>
                          <a:pt x="39" y="75"/>
                        </a:lnTo>
                        <a:lnTo>
                          <a:pt x="30" y="78"/>
                        </a:lnTo>
                        <a:lnTo>
                          <a:pt x="37" y="81"/>
                        </a:lnTo>
                        <a:lnTo>
                          <a:pt x="48" y="75"/>
                        </a:lnTo>
                        <a:lnTo>
                          <a:pt x="65" y="70"/>
                        </a:lnTo>
                        <a:lnTo>
                          <a:pt x="59" y="78"/>
                        </a:lnTo>
                        <a:lnTo>
                          <a:pt x="55" y="85"/>
                        </a:lnTo>
                        <a:lnTo>
                          <a:pt x="61" y="85"/>
                        </a:lnTo>
                        <a:lnTo>
                          <a:pt x="67" y="76"/>
                        </a:lnTo>
                        <a:lnTo>
                          <a:pt x="74" y="68"/>
                        </a:lnTo>
                        <a:lnTo>
                          <a:pt x="88" y="61"/>
                        </a:lnTo>
                        <a:lnTo>
                          <a:pt x="99" y="54"/>
                        </a:lnTo>
                        <a:lnTo>
                          <a:pt x="106" y="43"/>
                        </a:lnTo>
                        <a:lnTo>
                          <a:pt x="109" y="26"/>
                        </a:lnTo>
                        <a:lnTo>
                          <a:pt x="108" y="12"/>
                        </a:lnTo>
                        <a:lnTo>
                          <a:pt x="97" y="0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4" name="Freeform 136"/>
                  <p:cNvSpPr>
                    <a:spLocks/>
                  </p:cNvSpPr>
                  <p:nvPr/>
                </p:nvSpPr>
                <p:spPr bwMode="auto">
                  <a:xfrm>
                    <a:off x="2730" y="2085"/>
                    <a:ext cx="92" cy="31"/>
                  </a:xfrm>
                  <a:custGeom>
                    <a:avLst/>
                    <a:gdLst>
                      <a:gd name="T0" fmla="*/ 92 w 92"/>
                      <a:gd name="T1" fmla="*/ 28 h 31"/>
                      <a:gd name="T2" fmla="*/ 80 w 92"/>
                      <a:gd name="T3" fmla="*/ 24 h 31"/>
                      <a:gd name="T4" fmla="*/ 68 w 92"/>
                      <a:gd name="T5" fmla="*/ 22 h 31"/>
                      <a:gd name="T6" fmla="*/ 55 w 92"/>
                      <a:gd name="T7" fmla="*/ 20 h 31"/>
                      <a:gd name="T8" fmla="*/ 43 w 92"/>
                      <a:gd name="T9" fmla="*/ 19 h 31"/>
                      <a:gd name="T10" fmla="*/ 31 w 92"/>
                      <a:gd name="T11" fmla="*/ 14 h 31"/>
                      <a:gd name="T12" fmla="*/ 19 w 92"/>
                      <a:gd name="T13" fmla="*/ 12 h 31"/>
                      <a:gd name="T14" fmla="*/ 13 w 92"/>
                      <a:gd name="T15" fmla="*/ 8 h 31"/>
                      <a:gd name="T16" fmla="*/ 2 w 92"/>
                      <a:gd name="T17" fmla="*/ 0 h 31"/>
                      <a:gd name="T18" fmla="*/ 0 w 92"/>
                      <a:gd name="T19" fmla="*/ 5 h 31"/>
                      <a:gd name="T20" fmla="*/ 11 w 92"/>
                      <a:gd name="T21" fmla="*/ 12 h 31"/>
                      <a:gd name="T22" fmla="*/ 13 w 92"/>
                      <a:gd name="T23" fmla="*/ 14 h 31"/>
                      <a:gd name="T24" fmla="*/ 9 w 92"/>
                      <a:gd name="T25" fmla="*/ 16 h 31"/>
                      <a:gd name="T26" fmla="*/ 11 w 92"/>
                      <a:gd name="T27" fmla="*/ 19 h 31"/>
                      <a:gd name="T28" fmla="*/ 20 w 92"/>
                      <a:gd name="T29" fmla="*/ 18 h 31"/>
                      <a:gd name="T30" fmla="*/ 28 w 92"/>
                      <a:gd name="T31" fmla="*/ 18 h 31"/>
                      <a:gd name="T32" fmla="*/ 35 w 92"/>
                      <a:gd name="T33" fmla="*/ 23 h 31"/>
                      <a:gd name="T34" fmla="*/ 31 w 92"/>
                      <a:gd name="T35" fmla="*/ 26 h 31"/>
                      <a:gd name="T36" fmla="*/ 24 w 92"/>
                      <a:gd name="T37" fmla="*/ 30 h 31"/>
                      <a:gd name="T38" fmla="*/ 31 w 92"/>
                      <a:gd name="T39" fmla="*/ 31 h 31"/>
                      <a:gd name="T40" fmla="*/ 40 w 92"/>
                      <a:gd name="T41" fmla="*/ 26 h 31"/>
                      <a:gd name="T42" fmla="*/ 44 w 92"/>
                      <a:gd name="T43" fmla="*/ 24 h 31"/>
                      <a:gd name="T44" fmla="*/ 58 w 92"/>
                      <a:gd name="T45" fmla="*/ 25 h 31"/>
                      <a:gd name="T46" fmla="*/ 69 w 92"/>
                      <a:gd name="T47" fmla="*/ 26 h 31"/>
                      <a:gd name="T48" fmla="*/ 84 w 92"/>
                      <a:gd name="T49" fmla="*/ 31 h 31"/>
                      <a:gd name="T50" fmla="*/ 92 w 92"/>
                      <a:gd name="T51" fmla="*/ 28 h 31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w 92"/>
                      <a:gd name="T79" fmla="*/ 0 h 31"/>
                      <a:gd name="T80" fmla="*/ 92 w 92"/>
                      <a:gd name="T81" fmla="*/ 31 h 31"/>
                    </a:gdLst>
                    <a:ahLst/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T78" t="T79" r="T80" b="T81"/>
                    <a:pathLst>
                      <a:path w="92" h="31">
                        <a:moveTo>
                          <a:pt x="92" y="28"/>
                        </a:moveTo>
                        <a:lnTo>
                          <a:pt x="80" y="24"/>
                        </a:lnTo>
                        <a:lnTo>
                          <a:pt x="68" y="22"/>
                        </a:lnTo>
                        <a:lnTo>
                          <a:pt x="55" y="20"/>
                        </a:lnTo>
                        <a:lnTo>
                          <a:pt x="43" y="19"/>
                        </a:lnTo>
                        <a:lnTo>
                          <a:pt x="31" y="14"/>
                        </a:lnTo>
                        <a:lnTo>
                          <a:pt x="19" y="12"/>
                        </a:lnTo>
                        <a:lnTo>
                          <a:pt x="13" y="8"/>
                        </a:lnTo>
                        <a:lnTo>
                          <a:pt x="2" y="0"/>
                        </a:lnTo>
                        <a:lnTo>
                          <a:pt x="0" y="5"/>
                        </a:lnTo>
                        <a:lnTo>
                          <a:pt x="11" y="12"/>
                        </a:lnTo>
                        <a:lnTo>
                          <a:pt x="13" y="14"/>
                        </a:lnTo>
                        <a:lnTo>
                          <a:pt x="9" y="16"/>
                        </a:lnTo>
                        <a:lnTo>
                          <a:pt x="11" y="19"/>
                        </a:lnTo>
                        <a:lnTo>
                          <a:pt x="20" y="18"/>
                        </a:lnTo>
                        <a:lnTo>
                          <a:pt x="28" y="18"/>
                        </a:lnTo>
                        <a:lnTo>
                          <a:pt x="35" y="23"/>
                        </a:lnTo>
                        <a:lnTo>
                          <a:pt x="31" y="26"/>
                        </a:lnTo>
                        <a:lnTo>
                          <a:pt x="24" y="30"/>
                        </a:lnTo>
                        <a:lnTo>
                          <a:pt x="31" y="31"/>
                        </a:lnTo>
                        <a:lnTo>
                          <a:pt x="40" y="26"/>
                        </a:lnTo>
                        <a:lnTo>
                          <a:pt x="44" y="24"/>
                        </a:lnTo>
                        <a:lnTo>
                          <a:pt x="58" y="25"/>
                        </a:lnTo>
                        <a:lnTo>
                          <a:pt x="69" y="26"/>
                        </a:lnTo>
                        <a:lnTo>
                          <a:pt x="84" y="31"/>
                        </a:lnTo>
                        <a:lnTo>
                          <a:pt x="92" y="28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45" name="Freeform 137"/>
                  <p:cNvSpPr>
                    <a:spLocks/>
                  </p:cNvSpPr>
                  <p:nvPr/>
                </p:nvSpPr>
                <p:spPr bwMode="auto">
                  <a:xfrm>
                    <a:off x="2730" y="2041"/>
                    <a:ext cx="99" cy="50"/>
                  </a:xfrm>
                  <a:custGeom>
                    <a:avLst/>
                    <a:gdLst>
                      <a:gd name="T0" fmla="*/ 100 w 101"/>
                      <a:gd name="T1" fmla="*/ 0 h 51"/>
                      <a:gd name="T2" fmla="*/ 92 w 101"/>
                      <a:gd name="T3" fmla="*/ 12 h 51"/>
                      <a:gd name="T4" fmla="*/ 83 w 101"/>
                      <a:gd name="T5" fmla="*/ 18 h 51"/>
                      <a:gd name="T6" fmla="*/ 61 w 101"/>
                      <a:gd name="T7" fmla="*/ 23 h 51"/>
                      <a:gd name="T8" fmla="*/ 46 w 101"/>
                      <a:gd name="T9" fmla="*/ 27 h 51"/>
                      <a:gd name="T10" fmla="*/ 30 w 101"/>
                      <a:gd name="T11" fmla="*/ 32 h 51"/>
                      <a:gd name="T12" fmla="*/ 17 w 101"/>
                      <a:gd name="T13" fmla="*/ 31 h 51"/>
                      <a:gd name="T14" fmla="*/ 6 w 101"/>
                      <a:gd name="T15" fmla="*/ 28 h 51"/>
                      <a:gd name="T16" fmla="*/ 6 w 101"/>
                      <a:gd name="T17" fmla="*/ 33 h 51"/>
                      <a:gd name="T18" fmla="*/ 17 w 101"/>
                      <a:gd name="T19" fmla="*/ 34 h 51"/>
                      <a:gd name="T20" fmla="*/ 22 w 101"/>
                      <a:gd name="T21" fmla="*/ 35 h 51"/>
                      <a:gd name="T22" fmla="*/ 14 w 101"/>
                      <a:gd name="T23" fmla="*/ 41 h 51"/>
                      <a:gd name="T24" fmla="*/ 2 w 101"/>
                      <a:gd name="T25" fmla="*/ 46 h 51"/>
                      <a:gd name="T26" fmla="*/ 0 w 101"/>
                      <a:gd name="T27" fmla="*/ 51 h 51"/>
                      <a:gd name="T28" fmla="*/ 13 w 101"/>
                      <a:gd name="T29" fmla="*/ 49 h 51"/>
                      <a:gd name="T30" fmla="*/ 24 w 101"/>
                      <a:gd name="T31" fmla="*/ 40 h 51"/>
                      <a:gd name="T32" fmla="*/ 32 w 101"/>
                      <a:gd name="T33" fmla="*/ 35 h 51"/>
                      <a:gd name="T34" fmla="*/ 54 w 101"/>
                      <a:gd name="T35" fmla="*/ 32 h 51"/>
                      <a:gd name="T36" fmla="*/ 73 w 101"/>
                      <a:gd name="T37" fmla="*/ 26 h 51"/>
                      <a:gd name="T38" fmla="*/ 89 w 101"/>
                      <a:gd name="T39" fmla="*/ 20 h 51"/>
                      <a:gd name="T40" fmla="*/ 101 w 101"/>
                      <a:gd name="T41" fmla="*/ 14 h 51"/>
                      <a:gd name="T42" fmla="*/ 100 w 101"/>
                      <a:gd name="T43" fmla="*/ 0 h 51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w 101"/>
                      <a:gd name="T67" fmla="*/ 0 h 51"/>
                      <a:gd name="T68" fmla="*/ 101 w 101"/>
                      <a:gd name="T69" fmla="*/ 51 h 51"/>
                    </a:gdLst>
                    <a:ahLst/>
                    <a:cxnLst>
                      <a:cxn ang="T44">
                        <a:pos x="T0" y="T1"/>
                      </a:cxn>
                      <a:cxn ang="T45">
                        <a:pos x="T2" y="T3"/>
                      </a:cxn>
                      <a:cxn ang="T46">
                        <a:pos x="T4" y="T5"/>
                      </a:cxn>
                      <a:cxn ang="T47">
                        <a:pos x="T6" y="T7"/>
                      </a:cxn>
                      <a:cxn ang="T48">
                        <a:pos x="T8" y="T9"/>
                      </a:cxn>
                      <a:cxn ang="T49">
                        <a:pos x="T10" y="T11"/>
                      </a:cxn>
                      <a:cxn ang="T50">
                        <a:pos x="T12" y="T13"/>
                      </a:cxn>
                      <a:cxn ang="T51">
                        <a:pos x="T14" y="T15"/>
                      </a:cxn>
                      <a:cxn ang="T52">
                        <a:pos x="T16" y="T17"/>
                      </a:cxn>
                      <a:cxn ang="T53">
                        <a:pos x="T18" y="T19"/>
                      </a:cxn>
                      <a:cxn ang="T54">
                        <a:pos x="T20" y="T21"/>
                      </a:cxn>
                      <a:cxn ang="T55">
                        <a:pos x="T22" y="T23"/>
                      </a:cxn>
                      <a:cxn ang="T56">
                        <a:pos x="T24" y="T25"/>
                      </a:cxn>
                      <a:cxn ang="T57">
                        <a:pos x="T26" y="T27"/>
                      </a:cxn>
                      <a:cxn ang="T58">
                        <a:pos x="T28" y="T29"/>
                      </a:cxn>
                      <a:cxn ang="T59">
                        <a:pos x="T30" y="T31"/>
                      </a:cxn>
                      <a:cxn ang="T60">
                        <a:pos x="T32" y="T33"/>
                      </a:cxn>
                      <a:cxn ang="T61">
                        <a:pos x="T34" y="T35"/>
                      </a:cxn>
                      <a:cxn ang="T62">
                        <a:pos x="T36" y="T37"/>
                      </a:cxn>
                      <a:cxn ang="T63">
                        <a:pos x="T38" y="T39"/>
                      </a:cxn>
                      <a:cxn ang="T64">
                        <a:pos x="T40" y="T41"/>
                      </a:cxn>
                      <a:cxn ang="T65">
                        <a:pos x="T42" y="T43"/>
                      </a:cxn>
                    </a:cxnLst>
                    <a:rect l="T66" t="T67" r="T68" b="T69"/>
                    <a:pathLst>
                      <a:path w="101" h="51">
                        <a:moveTo>
                          <a:pt x="100" y="0"/>
                        </a:moveTo>
                        <a:lnTo>
                          <a:pt x="92" y="12"/>
                        </a:lnTo>
                        <a:lnTo>
                          <a:pt x="83" y="18"/>
                        </a:lnTo>
                        <a:lnTo>
                          <a:pt x="61" y="23"/>
                        </a:lnTo>
                        <a:lnTo>
                          <a:pt x="46" y="27"/>
                        </a:lnTo>
                        <a:lnTo>
                          <a:pt x="30" y="32"/>
                        </a:lnTo>
                        <a:lnTo>
                          <a:pt x="17" y="31"/>
                        </a:lnTo>
                        <a:lnTo>
                          <a:pt x="6" y="28"/>
                        </a:lnTo>
                        <a:lnTo>
                          <a:pt x="6" y="33"/>
                        </a:lnTo>
                        <a:lnTo>
                          <a:pt x="17" y="34"/>
                        </a:lnTo>
                        <a:lnTo>
                          <a:pt x="22" y="35"/>
                        </a:lnTo>
                        <a:lnTo>
                          <a:pt x="14" y="41"/>
                        </a:lnTo>
                        <a:lnTo>
                          <a:pt x="2" y="46"/>
                        </a:lnTo>
                        <a:lnTo>
                          <a:pt x="0" y="51"/>
                        </a:lnTo>
                        <a:lnTo>
                          <a:pt x="13" y="49"/>
                        </a:lnTo>
                        <a:lnTo>
                          <a:pt x="24" y="40"/>
                        </a:lnTo>
                        <a:lnTo>
                          <a:pt x="32" y="35"/>
                        </a:lnTo>
                        <a:lnTo>
                          <a:pt x="54" y="32"/>
                        </a:lnTo>
                        <a:lnTo>
                          <a:pt x="73" y="26"/>
                        </a:lnTo>
                        <a:lnTo>
                          <a:pt x="89" y="20"/>
                        </a:lnTo>
                        <a:lnTo>
                          <a:pt x="101" y="14"/>
                        </a:lnTo>
                        <a:lnTo>
                          <a:pt x="100" y="0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</p:grpSp>
            <p:grpSp>
              <p:nvGrpSpPr>
                <p:cNvPr id="113" name="Group 138"/>
                <p:cNvGrpSpPr>
                  <a:grpSpLocks/>
                </p:cNvGrpSpPr>
                <p:nvPr/>
              </p:nvGrpSpPr>
              <p:grpSpPr bwMode="auto">
                <a:xfrm>
                  <a:off x="4652801" y="4152081"/>
                  <a:ext cx="43028" cy="45717"/>
                  <a:chOff x="2840" y="1779"/>
                  <a:chExt cx="64" cy="68"/>
                </a:xfrm>
              </p:grpSpPr>
              <p:sp>
                <p:nvSpPr>
                  <p:cNvPr id="133" name="Freeform 139"/>
                  <p:cNvSpPr>
                    <a:spLocks/>
                  </p:cNvSpPr>
                  <p:nvPr/>
                </p:nvSpPr>
                <p:spPr bwMode="auto">
                  <a:xfrm>
                    <a:off x="2859" y="1778"/>
                    <a:ext cx="45" cy="40"/>
                  </a:xfrm>
                  <a:custGeom>
                    <a:avLst/>
                    <a:gdLst>
                      <a:gd name="T0" fmla="*/ 8 w 46"/>
                      <a:gd name="T1" fmla="*/ 0 h 41"/>
                      <a:gd name="T2" fmla="*/ 15 w 46"/>
                      <a:gd name="T3" fmla="*/ 0 h 41"/>
                      <a:gd name="T4" fmla="*/ 21 w 46"/>
                      <a:gd name="T5" fmla="*/ 1 h 41"/>
                      <a:gd name="T6" fmla="*/ 26 w 46"/>
                      <a:gd name="T7" fmla="*/ 4 h 41"/>
                      <a:gd name="T8" fmla="*/ 32 w 46"/>
                      <a:gd name="T9" fmla="*/ 9 h 41"/>
                      <a:gd name="T10" fmla="*/ 36 w 46"/>
                      <a:gd name="T11" fmla="*/ 14 h 41"/>
                      <a:gd name="T12" fmla="*/ 40 w 46"/>
                      <a:gd name="T13" fmla="*/ 17 h 41"/>
                      <a:gd name="T14" fmla="*/ 44 w 46"/>
                      <a:gd name="T15" fmla="*/ 20 h 41"/>
                      <a:gd name="T16" fmla="*/ 46 w 46"/>
                      <a:gd name="T17" fmla="*/ 26 h 41"/>
                      <a:gd name="T18" fmla="*/ 42 w 46"/>
                      <a:gd name="T19" fmla="*/ 22 h 41"/>
                      <a:gd name="T20" fmla="*/ 38 w 46"/>
                      <a:gd name="T21" fmla="*/ 20 h 41"/>
                      <a:gd name="T22" fmla="*/ 35 w 46"/>
                      <a:gd name="T23" fmla="*/ 19 h 41"/>
                      <a:gd name="T24" fmla="*/ 38 w 46"/>
                      <a:gd name="T25" fmla="*/ 25 h 41"/>
                      <a:gd name="T26" fmla="*/ 38 w 46"/>
                      <a:gd name="T27" fmla="*/ 31 h 41"/>
                      <a:gd name="T28" fmla="*/ 39 w 46"/>
                      <a:gd name="T29" fmla="*/ 37 h 41"/>
                      <a:gd name="T30" fmla="*/ 39 w 46"/>
                      <a:gd name="T31" fmla="*/ 41 h 41"/>
                      <a:gd name="T32" fmla="*/ 36 w 46"/>
                      <a:gd name="T33" fmla="*/ 38 h 41"/>
                      <a:gd name="T34" fmla="*/ 35 w 46"/>
                      <a:gd name="T35" fmla="*/ 32 h 41"/>
                      <a:gd name="T36" fmla="*/ 33 w 46"/>
                      <a:gd name="T37" fmla="*/ 25 h 41"/>
                      <a:gd name="T38" fmla="*/ 30 w 46"/>
                      <a:gd name="T39" fmla="*/ 17 h 41"/>
                      <a:gd name="T40" fmla="*/ 27 w 46"/>
                      <a:gd name="T41" fmla="*/ 14 h 41"/>
                      <a:gd name="T42" fmla="*/ 26 w 46"/>
                      <a:gd name="T43" fmla="*/ 19 h 41"/>
                      <a:gd name="T44" fmla="*/ 26 w 46"/>
                      <a:gd name="T45" fmla="*/ 26 h 41"/>
                      <a:gd name="T46" fmla="*/ 27 w 46"/>
                      <a:gd name="T47" fmla="*/ 29 h 41"/>
                      <a:gd name="T48" fmla="*/ 23 w 46"/>
                      <a:gd name="T49" fmla="*/ 25 h 41"/>
                      <a:gd name="T50" fmla="*/ 23 w 46"/>
                      <a:gd name="T51" fmla="*/ 19 h 41"/>
                      <a:gd name="T52" fmla="*/ 24 w 46"/>
                      <a:gd name="T53" fmla="*/ 11 h 41"/>
                      <a:gd name="T54" fmla="*/ 22 w 46"/>
                      <a:gd name="T55" fmla="*/ 8 h 41"/>
                      <a:gd name="T56" fmla="*/ 19 w 46"/>
                      <a:gd name="T57" fmla="*/ 6 h 41"/>
                      <a:gd name="T58" fmla="*/ 14 w 46"/>
                      <a:gd name="T59" fmla="*/ 6 h 41"/>
                      <a:gd name="T60" fmla="*/ 10 w 46"/>
                      <a:gd name="T61" fmla="*/ 6 h 41"/>
                      <a:gd name="T62" fmla="*/ 4 w 46"/>
                      <a:gd name="T63" fmla="*/ 8 h 41"/>
                      <a:gd name="T64" fmla="*/ 0 w 46"/>
                      <a:gd name="T65" fmla="*/ 9 h 41"/>
                      <a:gd name="T66" fmla="*/ 8 w 46"/>
                      <a:gd name="T67" fmla="*/ 0 h 41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w 46"/>
                      <a:gd name="T103" fmla="*/ 0 h 41"/>
                      <a:gd name="T104" fmla="*/ 46 w 46"/>
                      <a:gd name="T105" fmla="*/ 41 h 41"/>
                    </a:gdLst>
                    <a:ahLst/>
                    <a:cxnLst>
                      <a:cxn ang="T68">
                        <a:pos x="T0" y="T1"/>
                      </a:cxn>
                      <a:cxn ang="T69">
                        <a:pos x="T2" y="T3"/>
                      </a:cxn>
                      <a:cxn ang="T70">
                        <a:pos x="T4" y="T5"/>
                      </a:cxn>
                      <a:cxn ang="T71">
                        <a:pos x="T6" y="T7"/>
                      </a:cxn>
                      <a:cxn ang="T72">
                        <a:pos x="T8" y="T9"/>
                      </a:cxn>
                      <a:cxn ang="T73">
                        <a:pos x="T10" y="T11"/>
                      </a:cxn>
                      <a:cxn ang="T74">
                        <a:pos x="T12" y="T13"/>
                      </a:cxn>
                      <a:cxn ang="T75">
                        <a:pos x="T14" y="T15"/>
                      </a:cxn>
                      <a:cxn ang="T76">
                        <a:pos x="T16" y="T17"/>
                      </a:cxn>
                      <a:cxn ang="T77">
                        <a:pos x="T18" y="T19"/>
                      </a:cxn>
                      <a:cxn ang="T78">
                        <a:pos x="T20" y="T21"/>
                      </a:cxn>
                      <a:cxn ang="T79">
                        <a:pos x="T22" y="T23"/>
                      </a:cxn>
                      <a:cxn ang="T80">
                        <a:pos x="T24" y="T25"/>
                      </a:cxn>
                      <a:cxn ang="T81">
                        <a:pos x="T26" y="T27"/>
                      </a:cxn>
                      <a:cxn ang="T82">
                        <a:pos x="T28" y="T29"/>
                      </a:cxn>
                      <a:cxn ang="T83">
                        <a:pos x="T30" y="T31"/>
                      </a:cxn>
                      <a:cxn ang="T84">
                        <a:pos x="T32" y="T33"/>
                      </a:cxn>
                      <a:cxn ang="T85">
                        <a:pos x="T34" y="T35"/>
                      </a:cxn>
                      <a:cxn ang="T86">
                        <a:pos x="T36" y="T37"/>
                      </a:cxn>
                      <a:cxn ang="T87">
                        <a:pos x="T38" y="T39"/>
                      </a:cxn>
                      <a:cxn ang="T88">
                        <a:pos x="T40" y="T41"/>
                      </a:cxn>
                      <a:cxn ang="T89">
                        <a:pos x="T42" y="T43"/>
                      </a:cxn>
                      <a:cxn ang="T90">
                        <a:pos x="T44" y="T45"/>
                      </a:cxn>
                      <a:cxn ang="T91">
                        <a:pos x="T46" y="T47"/>
                      </a:cxn>
                      <a:cxn ang="T92">
                        <a:pos x="T48" y="T49"/>
                      </a:cxn>
                      <a:cxn ang="T93">
                        <a:pos x="T50" y="T51"/>
                      </a:cxn>
                      <a:cxn ang="T94">
                        <a:pos x="T52" y="T53"/>
                      </a:cxn>
                      <a:cxn ang="T95">
                        <a:pos x="T54" y="T55"/>
                      </a:cxn>
                      <a:cxn ang="T96">
                        <a:pos x="T56" y="T57"/>
                      </a:cxn>
                      <a:cxn ang="T97">
                        <a:pos x="T58" y="T59"/>
                      </a:cxn>
                      <a:cxn ang="T98">
                        <a:pos x="T60" y="T61"/>
                      </a:cxn>
                      <a:cxn ang="T99">
                        <a:pos x="T62" y="T63"/>
                      </a:cxn>
                      <a:cxn ang="T100">
                        <a:pos x="T64" y="T65"/>
                      </a:cxn>
                      <a:cxn ang="T101">
                        <a:pos x="T66" y="T67"/>
                      </a:cxn>
                    </a:cxnLst>
                    <a:rect l="T102" t="T103" r="T104" b="T105"/>
                    <a:pathLst>
                      <a:path w="46" h="41">
                        <a:moveTo>
                          <a:pt x="8" y="0"/>
                        </a:moveTo>
                        <a:lnTo>
                          <a:pt x="15" y="0"/>
                        </a:lnTo>
                        <a:lnTo>
                          <a:pt x="21" y="1"/>
                        </a:lnTo>
                        <a:lnTo>
                          <a:pt x="26" y="4"/>
                        </a:lnTo>
                        <a:lnTo>
                          <a:pt x="32" y="9"/>
                        </a:lnTo>
                        <a:lnTo>
                          <a:pt x="36" y="14"/>
                        </a:lnTo>
                        <a:lnTo>
                          <a:pt x="40" y="17"/>
                        </a:lnTo>
                        <a:lnTo>
                          <a:pt x="44" y="20"/>
                        </a:lnTo>
                        <a:lnTo>
                          <a:pt x="46" y="26"/>
                        </a:lnTo>
                        <a:lnTo>
                          <a:pt x="42" y="22"/>
                        </a:lnTo>
                        <a:lnTo>
                          <a:pt x="38" y="20"/>
                        </a:lnTo>
                        <a:lnTo>
                          <a:pt x="35" y="19"/>
                        </a:lnTo>
                        <a:lnTo>
                          <a:pt x="38" y="25"/>
                        </a:lnTo>
                        <a:lnTo>
                          <a:pt x="38" y="31"/>
                        </a:lnTo>
                        <a:lnTo>
                          <a:pt x="39" y="37"/>
                        </a:lnTo>
                        <a:lnTo>
                          <a:pt x="39" y="41"/>
                        </a:lnTo>
                        <a:lnTo>
                          <a:pt x="36" y="38"/>
                        </a:lnTo>
                        <a:lnTo>
                          <a:pt x="35" y="32"/>
                        </a:lnTo>
                        <a:lnTo>
                          <a:pt x="33" y="25"/>
                        </a:lnTo>
                        <a:lnTo>
                          <a:pt x="30" y="17"/>
                        </a:lnTo>
                        <a:lnTo>
                          <a:pt x="27" y="14"/>
                        </a:lnTo>
                        <a:lnTo>
                          <a:pt x="26" y="19"/>
                        </a:lnTo>
                        <a:lnTo>
                          <a:pt x="26" y="26"/>
                        </a:lnTo>
                        <a:lnTo>
                          <a:pt x="27" y="29"/>
                        </a:lnTo>
                        <a:lnTo>
                          <a:pt x="23" y="25"/>
                        </a:lnTo>
                        <a:lnTo>
                          <a:pt x="23" y="19"/>
                        </a:lnTo>
                        <a:lnTo>
                          <a:pt x="24" y="11"/>
                        </a:lnTo>
                        <a:lnTo>
                          <a:pt x="22" y="8"/>
                        </a:lnTo>
                        <a:lnTo>
                          <a:pt x="19" y="6"/>
                        </a:lnTo>
                        <a:lnTo>
                          <a:pt x="14" y="6"/>
                        </a:lnTo>
                        <a:lnTo>
                          <a:pt x="10" y="6"/>
                        </a:lnTo>
                        <a:lnTo>
                          <a:pt x="4" y="8"/>
                        </a:lnTo>
                        <a:lnTo>
                          <a:pt x="0" y="9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4" name="Freeform 140"/>
                  <p:cNvSpPr>
                    <a:spLocks/>
                  </p:cNvSpPr>
                  <p:nvPr/>
                </p:nvSpPr>
                <p:spPr bwMode="auto">
                  <a:xfrm>
                    <a:off x="2852" y="1833"/>
                    <a:ext cx="12" cy="14"/>
                  </a:xfrm>
                  <a:custGeom>
                    <a:avLst/>
                    <a:gdLst>
                      <a:gd name="T0" fmla="*/ 0 w 13"/>
                      <a:gd name="T1" fmla="*/ 0 h 15"/>
                      <a:gd name="T2" fmla="*/ 6 w 13"/>
                      <a:gd name="T3" fmla="*/ 1 h 15"/>
                      <a:gd name="T4" fmla="*/ 9 w 13"/>
                      <a:gd name="T5" fmla="*/ 4 h 15"/>
                      <a:gd name="T6" fmla="*/ 11 w 13"/>
                      <a:gd name="T7" fmla="*/ 7 h 15"/>
                      <a:gd name="T8" fmla="*/ 13 w 13"/>
                      <a:gd name="T9" fmla="*/ 10 h 15"/>
                      <a:gd name="T10" fmla="*/ 11 w 13"/>
                      <a:gd name="T11" fmla="*/ 15 h 15"/>
                      <a:gd name="T12" fmla="*/ 9 w 13"/>
                      <a:gd name="T13" fmla="*/ 10 h 15"/>
                      <a:gd name="T14" fmla="*/ 6 w 13"/>
                      <a:gd name="T15" fmla="*/ 7 h 15"/>
                      <a:gd name="T16" fmla="*/ 2 w 13"/>
                      <a:gd name="T17" fmla="*/ 5 h 15"/>
                      <a:gd name="T18" fmla="*/ 0 w 13"/>
                      <a:gd name="T19" fmla="*/ 5 h 15"/>
                      <a:gd name="T20" fmla="*/ 0 w 13"/>
                      <a:gd name="T21" fmla="*/ 0 h 15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3"/>
                      <a:gd name="T34" fmla="*/ 0 h 15"/>
                      <a:gd name="T35" fmla="*/ 13 w 13"/>
                      <a:gd name="T36" fmla="*/ 15 h 15"/>
                    </a:gdLst>
                    <a:ahLst/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3" h="15">
                        <a:moveTo>
                          <a:pt x="0" y="0"/>
                        </a:moveTo>
                        <a:lnTo>
                          <a:pt x="6" y="1"/>
                        </a:lnTo>
                        <a:lnTo>
                          <a:pt x="9" y="4"/>
                        </a:lnTo>
                        <a:lnTo>
                          <a:pt x="11" y="7"/>
                        </a:lnTo>
                        <a:lnTo>
                          <a:pt x="13" y="10"/>
                        </a:lnTo>
                        <a:lnTo>
                          <a:pt x="11" y="15"/>
                        </a:lnTo>
                        <a:lnTo>
                          <a:pt x="9" y="10"/>
                        </a:lnTo>
                        <a:lnTo>
                          <a:pt x="6" y="7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5" name="Freeform 141"/>
                  <p:cNvSpPr>
                    <a:spLocks/>
                  </p:cNvSpPr>
                  <p:nvPr/>
                </p:nvSpPr>
                <p:spPr bwMode="auto">
                  <a:xfrm>
                    <a:off x="2852" y="1807"/>
                    <a:ext cx="33" cy="40"/>
                  </a:xfrm>
                  <a:custGeom>
                    <a:avLst/>
                    <a:gdLst>
                      <a:gd name="T0" fmla="*/ 7 w 33"/>
                      <a:gd name="T1" fmla="*/ 0 h 40"/>
                      <a:gd name="T2" fmla="*/ 12 w 33"/>
                      <a:gd name="T3" fmla="*/ 0 h 40"/>
                      <a:gd name="T4" fmla="*/ 17 w 33"/>
                      <a:gd name="T5" fmla="*/ 0 h 40"/>
                      <a:gd name="T6" fmla="*/ 19 w 33"/>
                      <a:gd name="T7" fmla="*/ 3 h 40"/>
                      <a:gd name="T8" fmla="*/ 22 w 33"/>
                      <a:gd name="T9" fmla="*/ 5 h 40"/>
                      <a:gd name="T10" fmla="*/ 24 w 33"/>
                      <a:gd name="T11" fmla="*/ 9 h 40"/>
                      <a:gd name="T12" fmla="*/ 27 w 33"/>
                      <a:gd name="T13" fmla="*/ 12 h 40"/>
                      <a:gd name="T14" fmla="*/ 33 w 33"/>
                      <a:gd name="T15" fmla="*/ 13 h 40"/>
                      <a:gd name="T16" fmla="*/ 33 w 33"/>
                      <a:gd name="T17" fmla="*/ 17 h 40"/>
                      <a:gd name="T18" fmla="*/ 30 w 33"/>
                      <a:gd name="T19" fmla="*/ 17 h 40"/>
                      <a:gd name="T20" fmla="*/ 30 w 33"/>
                      <a:gd name="T21" fmla="*/ 18 h 40"/>
                      <a:gd name="T22" fmla="*/ 31 w 33"/>
                      <a:gd name="T23" fmla="*/ 25 h 40"/>
                      <a:gd name="T24" fmla="*/ 32 w 33"/>
                      <a:gd name="T25" fmla="*/ 35 h 40"/>
                      <a:gd name="T26" fmla="*/ 30 w 33"/>
                      <a:gd name="T27" fmla="*/ 40 h 40"/>
                      <a:gd name="T28" fmla="*/ 27 w 33"/>
                      <a:gd name="T29" fmla="*/ 38 h 40"/>
                      <a:gd name="T30" fmla="*/ 28 w 33"/>
                      <a:gd name="T31" fmla="*/ 35 h 40"/>
                      <a:gd name="T32" fmla="*/ 28 w 33"/>
                      <a:gd name="T33" fmla="*/ 29 h 40"/>
                      <a:gd name="T34" fmla="*/ 28 w 33"/>
                      <a:gd name="T35" fmla="*/ 25 h 40"/>
                      <a:gd name="T36" fmla="*/ 27 w 33"/>
                      <a:gd name="T37" fmla="*/ 20 h 40"/>
                      <a:gd name="T38" fmla="*/ 24 w 33"/>
                      <a:gd name="T39" fmla="*/ 16 h 40"/>
                      <a:gd name="T40" fmla="*/ 22 w 33"/>
                      <a:gd name="T41" fmla="*/ 13 h 40"/>
                      <a:gd name="T42" fmla="*/ 21 w 33"/>
                      <a:gd name="T43" fmla="*/ 17 h 40"/>
                      <a:gd name="T44" fmla="*/ 21 w 33"/>
                      <a:gd name="T45" fmla="*/ 20 h 40"/>
                      <a:gd name="T46" fmla="*/ 18 w 33"/>
                      <a:gd name="T47" fmla="*/ 17 h 40"/>
                      <a:gd name="T48" fmla="*/ 19 w 33"/>
                      <a:gd name="T49" fmla="*/ 14 h 40"/>
                      <a:gd name="T50" fmla="*/ 19 w 33"/>
                      <a:gd name="T51" fmla="*/ 13 h 40"/>
                      <a:gd name="T52" fmla="*/ 19 w 33"/>
                      <a:gd name="T53" fmla="*/ 11 h 40"/>
                      <a:gd name="T54" fmla="*/ 18 w 33"/>
                      <a:gd name="T55" fmla="*/ 9 h 40"/>
                      <a:gd name="T56" fmla="*/ 16 w 33"/>
                      <a:gd name="T57" fmla="*/ 6 h 40"/>
                      <a:gd name="T58" fmla="*/ 13 w 33"/>
                      <a:gd name="T59" fmla="*/ 5 h 40"/>
                      <a:gd name="T60" fmla="*/ 7 w 33"/>
                      <a:gd name="T61" fmla="*/ 5 h 40"/>
                      <a:gd name="T62" fmla="*/ 0 w 33"/>
                      <a:gd name="T63" fmla="*/ 6 h 40"/>
                      <a:gd name="T64" fmla="*/ 7 w 33"/>
                      <a:gd name="T65" fmla="*/ 0 h 40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w 33"/>
                      <a:gd name="T100" fmla="*/ 0 h 40"/>
                      <a:gd name="T101" fmla="*/ 33 w 33"/>
                      <a:gd name="T102" fmla="*/ 40 h 40"/>
                    </a:gdLst>
                    <a:ahLst/>
                    <a:cxnLst>
                      <a:cxn ang="T66">
                        <a:pos x="T0" y="T1"/>
                      </a:cxn>
                      <a:cxn ang="T67">
                        <a:pos x="T2" y="T3"/>
                      </a:cxn>
                      <a:cxn ang="T68">
                        <a:pos x="T4" y="T5"/>
                      </a:cxn>
                      <a:cxn ang="T69">
                        <a:pos x="T6" y="T7"/>
                      </a:cxn>
                      <a:cxn ang="T70">
                        <a:pos x="T8" y="T9"/>
                      </a:cxn>
                      <a:cxn ang="T71">
                        <a:pos x="T10" y="T11"/>
                      </a:cxn>
                      <a:cxn ang="T72">
                        <a:pos x="T12" y="T13"/>
                      </a:cxn>
                      <a:cxn ang="T73">
                        <a:pos x="T14" y="T15"/>
                      </a:cxn>
                      <a:cxn ang="T74">
                        <a:pos x="T16" y="T17"/>
                      </a:cxn>
                      <a:cxn ang="T75">
                        <a:pos x="T18" y="T19"/>
                      </a:cxn>
                      <a:cxn ang="T76">
                        <a:pos x="T20" y="T21"/>
                      </a:cxn>
                      <a:cxn ang="T77">
                        <a:pos x="T22" y="T23"/>
                      </a:cxn>
                      <a:cxn ang="T78">
                        <a:pos x="T24" y="T25"/>
                      </a:cxn>
                      <a:cxn ang="T79">
                        <a:pos x="T26" y="T27"/>
                      </a:cxn>
                      <a:cxn ang="T80">
                        <a:pos x="T28" y="T29"/>
                      </a:cxn>
                      <a:cxn ang="T81">
                        <a:pos x="T30" y="T31"/>
                      </a:cxn>
                      <a:cxn ang="T82">
                        <a:pos x="T32" y="T33"/>
                      </a:cxn>
                      <a:cxn ang="T83">
                        <a:pos x="T34" y="T35"/>
                      </a:cxn>
                      <a:cxn ang="T84">
                        <a:pos x="T36" y="T37"/>
                      </a:cxn>
                      <a:cxn ang="T85">
                        <a:pos x="T38" y="T39"/>
                      </a:cxn>
                      <a:cxn ang="T86">
                        <a:pos x="T40" y="T41"/>
                      </a:cxn>
                      <a:cxn ang="T87">
                        <a:pos x="T42" y="T43"/>
                      </a:cxn>
                      <a:cxn ang="T88">
                        <a:pos x="T44" y="T45"/>
                      </a:cxn>
                      <a:cxn ang="T89">
                        <a:pos x="T46" y="T47"/>
                      </a:cxn>
                      <a:cxn ang="T90">
                        <a:pos x="T48" y="T49"/>
                      </a:cxn>
                      <a:cxn ang="T91">
                        <a:pos x="T50" y="T51"/>
                      </a:cxn>
                      <a:cxn ang="T92">
                        <a:pos x="T52" y="T53"/>
                      </a:cxn>
                      <a:cxn ang="T93">
                        <a:pos x="T54" y="T55"/>
                      </a:cxn>
                      <a:cxn ang="T94">
                        <a:pos x="T56" y="T57"/>
                      </a:cxn>
                      <a:cxn ang="T95">
                        <a:pos x="T58" y="T59"/>
                      </a:cxn>
                      <a:cxn ang="T96">
                        <a:pos x="T60" y="T61"/>
                      </a:cxn>
                      <a:cxn ang="T97">
                        <a:pos x="T62" y="T63"/>
                      </a:cxn>
                      <a:cxn ang="T98">
                        <a:pos x="T64" y="T65"/>
                      </a:cxn>
                    </a:cxnLst>
                    <a:rect l="T99" t="T100" r="T101" b="T102"/>
                    <a:pathLst>
                      <a:path w="33" h="40">
                        <a:moveTo>
                          <a:pt x="7" y="0"/>
                        </a:moveTo>
                        <a:lnTo>
                          <a:pt x="12" y="0"/>
                        </a:lnTo>
                        <a:lnTo>
                          <a:pt x="17" y="0"/>
                        </a:lnTo>
                        <a:lnTo>
                          <a:pt x="19" y="3"/>
                        </a:lnTo>
                        <a:lnTo>
                          <a:pt x="22" y="5"/>
                        </a:lnTo>
                        <a:lnTo>
                          <a:pt x="24" y="9"/>
                        </a:lnTo>
                        <a:lnTo>
                          <a:pt x="27" y="12"/>
                        </a:lnTo>
                        <a:lnTo>
                          <a:pt x="33" y="13"/>
                        </a:lnTo>
                        <a:lnTo>
                          <a:pt x="33" y="17"/>
                        </a:lnTo>
                        <a:lnTo>
                          <a:pt x="30" y="17"/>
                        </a:lnTo>
                        <a:lnTo>
                          <a:pt x="30" y="18"/>
                        </a:lnTo>
                        <a:lnTo>
                          <a:pt x="31" y="25"/>
                        </a:lnTo>
                        <a:lnTo>
                          <a:pt x="32" y="35"/>
                        </a:lnTo>
                        <a:lnTo>
                          <a:pt x="30" y="40"/>
                        </a:lnTo>
                        <a:lnTo>
                          <a:pt x="27" y="38"/>
                        </a:lnTo>
                        <a:lnTo>
                          <a:pt x="28" y="35"/>
                        </a:lnTo>
                        <a:lnTo>
                          <a:pt x="28" y="29"/>
                        </a:lnTo>
                        <a:lnTo>
                          <a:pt x="28" y="25"/>
                        </a:lnTo>
                        <a:lnTo>
                          <a:pt x="27" y="20"/>
                        </a:lnTo>
                        <a:lnTo>
                          <a:pt x="24" y="16"/>
                        </a:lnTo>
                        <a:lnTo>
                          <a:pt x="22" y="13"/>
                        </a:lnTo>
                        <a:lnTo>
                          <a:pt x="21" y="17"/>
                        </a:lnTo>
                        <a:lnTo>
                          <a:pt x="21" y="20"/>
                        </a:lnTo>
                        <a:lnTo>
                          <a:pt x="18" y="17"/>
                        </a:lnTo>
                        <a:lnTo>
                          <a:pt x="19" y="14"/>
                        </a:lnTo>
                        <a:lnTo>
                          <a:pt x="19" y="13"/>
                        </a:lnTo>
                        <a:lnTo>
                          <a:pt x="19" y="11"/>
                        </a:lnTo>
                        <a:lnTo>
                          <a:pt x="18" y="9"/>
                        </a:lnTo>
                        <a:lnTo>
                          <a:pt x="16" y="6"/>
                        </a:lnTo>
                        <a:lnTo>
                          <a:pt x="13" y="5"/>
                        </a:lnTo>
                        <a:lnTo>
                          <a:pt x="7" y="5"/>
                        </a:lnTo>
                        <a:lnTo>
                          <a:pt x="0" y="6"/>
                        </a:lnTo>
                        <a:lnTo>
                          <a:pt x="7" y="0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6" name="Freeform 142"/>
                  <p:cNvSpPr>
                    <a:spLocks/>
                  </p:cNvSpPr>
                  <p:nvPr/>
                </p:nvSpPr>
                <p:spPr bwMode="auto">
                  <a:xfrm>
                    <a:off x="2840" y="1795"/>
                    <a:ext cx="61" cy="50"/>
                  </a:xfrm>
                  <a:custGeom>
                    <a:avLst/>
                    <a:gdLst>
                      <a:gd name="T0" fmla="*/ 7 w 62"/>
                      <a:gd name="T1" fmla="*/ 12 h 49"/>
                      <a:gd name="T2" fmla="*/ 11 w 62"/>
                      <a:gd name="T3" fmla="*/ 11 h 49"/>
                      <a:gd name="T4" fmla="*/ 15 w 62"/>
                      <a:gd name="T5" fmla="*/ 8 h 49"/>
                      <a:gd name="T6" fmla="*/ 19 w 62"/>
                      <a:gd name="T7" fmla="*/ 4 h 49"/>
                      <a:gd name="T8" fmla="*/ 24 w 62"/>
                      <a:gd name="T9" fmla="*/ 0 h 49"/>
                      <a:gd name="T10" fmla="*/ 29 w 62"/>
                      <a:gd name="T11" fmla="*/ 0 h 49"/>
                      <a:gd name="T12" fmla="*/ 32 w 62"/>
                      <a:gd name="T13" fmla="*/ 2 h 49"/>
                      <a:gd name="T14" fmla="*/ 37 w 62"/>
                      <a:gd name="T15" fmla="*/ 4 h 49"/>
                      <a:gd name="T16" fmla="*/ 41 w 62"/>
                      <a:gd name="T17" fmla="*/ 6 h 49"/>
                      <a:gd name="T18" fmla="*/ 45 w 62"/>
                      <a:gd name="T19" fmla="*/ 12 h 49"/>
                      <a:gd name="T20" fmla="*/ 48 w 62"/>
                      <a:gd name="T21" fmla="*/ 16 h 49"/>
                      <a:gd name="T22" fmla="*/ 53 w 62"/>
                      <a:gd name="T23" fmla="*/ 21 h 49"/>
                      <a:gd name="T24" fmla="*/ 57 w 62"/>
                      <a:gd name="T25" fmla="*/ 24 h 49"/>
                      <a:gd name="T26" fmla="*/ 60 w 62"/>
                      <a:gd name="T27" fmla="*/ 29 h 49"/>
                      <a:gd name="T28" fmla="*/ 62 w 62"/>
                      <a:gd name="T29" fmla="*/ 34 h 49"/>
                      <a:gd name="T30" fmla="*/ 62 w 62"/>
                      <a:gd name="T31" fmla="*/ 35 h 49"/>
                      <a:gd name="T32" fmla="*/ 58 w 62"/>
                      <a:gd name="T33" fmla="*/ 42 h 49"/>
                      <a:gd name="T34" fmla="*/ 58 w 62"/>
                      <a:gd name="T35" fmla="*/ 37 h 49"/>
                      <a:gd name="T36" fmla="*/ 56 w 62"/>
                      <a:gd name="T37" fmla="*/ 31 h 49"/>
                      <a:gd name="T38" fmla="*/ 54 w 62"/>
                      <a:gd name="T39" fmla="*/ 27 h 49"/>
                      <a:gd name="T40" fmla="*/ 51 w 62"/>
                      <a:gd name="T41" fmla="*/ 24 h 49"/>
                      <a:gd name="T42" fmla="*/ 50 w 62"/>
                      <a:gd name="T43" fmla="*/ 27 h 49"/>
                      <a:gd name="T44" fmla="*/ 51 w 62"/>
                      <a:gd name="T45" fmla="*/ 30 h 49"/>
                      <a:gd name="T46" fmla="*/ 51 w 62"/>
                      <a:gd name="T47" fmla="*/ 34 h 49"/>
                      <a:gd name="T48" fmla="*/ 53 w 62"/>
                      <a:gd name="T49" fmla="*/ 41 h 49"/>
                      <a:gd name="T50" fmla="*/ 54 w 62"/>
                      <a:gd name="T51" fmla="*/ 48 h 49"/>
                      <a:gd name="T52" fmla="*/ 51 w 62"/>
                      <a:gd name="T53" fmla="*/ 49 h 49"/>
                      <a:gd name="T54" fmla="*/ 50 w 62"/>
                      <a:gd name="T55" fmla="*/ 40 h 49"/>
                      <a:gd name="T56" fmla="*/ 45 w 62"/>
                      <a:gd name="T57" fmla="*/ 29 h 49"/>
                      <a:gd name="T58" fmla="*/ 45 w 62"/>
                      <a:gd name="T59" fmla="*/ 23 h 49"/>
                      <a:gd name="T60" fmla="*/ 42 w 62"/>
                      <a:gd name="T61" fmla="*/ 16 h 49"/>
                      <a:gd name="T62" fmla="*/ 37 w 62"/>
                      <a:gd name="T63" fmla="*/ 11 h 49"/>
                      <a:gd name="T64" fmla="*/ 32 w 62"/>
                      <a:gd name="T65" fmla="*/ 8 h 49"/>
                      <a:gd name="T66" fmla="*/ 26 w 62"/>
                      <a:gd name="T67" fmla="*/ 8 h 49"/>
                      <a:gd name="T68" fmla="*/ 23 w 62"/>
                      <a:gd name="T69" fmla="*/ 9 h 49"/>
                      <a:gd name="T70" fmla="*/ 20 w 62"/>
                      <a:gd name="T71" fmla="*/ 14 h 49"/>
                      <a:gd name="T72" fmla="*/ 11 w 62"/>
                      <a:gd name="T73" fmla="*/ 20 h 49"/>
                      <a:gd name="T74" fmla="*/ 0 w 62"/>
                      <a:gd name="T75" fmla="*/ 29 h 49"/>
                      <a:gd name="T76" fmla="*/ 7 w 62"/>
                      <a:gd name="T77" fmla="*/ 12 h 49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w 62"/>
                      <a:gd name="T118" fmla="*/ 0 h 49"/>
                      <a:gd name="T119" fmla="*/ 62 w 62"/>
                      <a:gd name="T120" fmla="*/ 49 h 49"/>
                    </a:gdLst>
                    <a:ahLst/>
                    <a:cxnLst>
                      <a:cxn ang="T78">
                        <a:pos x="T0" y="T1"/>
                      </a:cxn>
                      <a:cxn ang="T79">
                        <a:pos x="T2" y="T3"/>
                      </a:cxn>
                      <a:cxn ang="T80">
                        <a:pos x="T4" y="T5"/>
                      </a:cxn>
                      <a:cxn ang="T81">
                        <a:pos x="T6" y="T7"/>
                      </a:cxn>
                      <a:cxn ang="T82">
                        <a:pos x="T8" y="T9"/>
                      </a:cxn>
                      <a:cxn ang="T83">
                        <a:pos x="T10" y="T11"/>
                      </a:cxn>
                      <a:cxn ang="T84">
                        <a:pos x="T12" y="T13"/>
                      </a:cxn>
                      <a:cxn ang="T85">
                        <a:pos x="T14" y="T15"/>
                      </a:cxn>
                      <a:cxn ang="T86">
                        <a:pos x="T16" y="T17"/>
                      </a:cxn>
                      <a:cxn ang="T87">
                        <a:pos x="T18" y="T19"/>
                      </a:cxn>
                      <a:cxn ang="T88">
                        <a:pos x="T20" y="T21"/>
                      </a:cxn>
                      <a:cxn ang="T89">
                        <a:pos x="T22" y="T23"/>
                      </a:cxn>
                      <a:cxn ang="T90">
                        <a:pos x="T24" y="T25"/>
                      </a:cxn>
                      <a:cxn ang="T91">
                        <a:pos x="T26" y="T27"/>
                      </a:cxn>
                      <a:cxn ang="T92">
                        <a:pos x="T28" y="T29"/>
                      </a:cxn>
                      <a:cxn ang="T93">
                        <a:pos x="T30" y="T31"/>
                      </a:cxn>
                      <a:cxn ang="T94">
                        <a:pos x="T32" y="T33"/>
                      </a:cxn>
                      <a:cxn ang="T95">
                        <a:pos x="T34" y="T35"/>
                      </a:cxn>
                      <a:cxn ang="T96">
                        <a:pos x="T36" y="T37"/>
                      </a:cxn>
                      <a:cxn ang="T97">
                        <a:pos x="T38" y="T39"/>
                      </a:cxn>
                      <a:cxn ang="T98">
                        <a:pos x="T40" y="T41"/>
                      </a:cxn>
                      <a:cxn ang="T99">
                        <a:pos x="T42" y="T43"/>
                      </a:cxn>
                      <a:cxn ang="T100">
                        <a:pos x="T44" y="T45"/>
                      </a:cxn>
                      <a:cxn ang="T101">
                        <a:pos x="T46" y="T47"/>
                      </a:cxn>
                      <a:cxn ang="T102">
                        <a:pos x="T48" y="T49"/>
                      </a:cxn>
                      <a:cxn ang="T103">
                        <a:pos x="T50" y="T51"/>
                      </a:cxn>
                      <a:cxn ang="T104">
                        <a:pos x="T52" y="T53"/>
                      </a:cxn>
                      <a:cxn ang="T105">
                        <a:pos x="T54" y="T55"/>
                      </a:cxn>
                      <a:cxn ang="T106">
                        <a:pos x="T56" y="T57"/>
                      </a:cxn>
                      <a:cxn ang="T107">
                        <a:pos x="T58" y="T59"/>
                      </a:cxn>
                      <a:cxn ang="T108">
                        <a:pos x="T60" y="T61"/>
                      </a:cxn>
                      <a:cxn ang="T109">
                        <a:pos x="T62" y="T63"/>
                      </a:cxn>
                      <a:cxn ang="T110">
                        <a:pos x="T64" y="T65"/>
                      </a:cxn>
                      <a:cxn ang="T111">
                        <a:pos x="T66" y="T67"/>
                      </a:cxn>
                      <a:cxn ang="T112">
                        <a:pos x="T68" y="T69"/>
                      </a:cxn>
                      <a:cxn ang="T113">
                        <a:pos x="T70" y="T71"/>
                      </a:cxn>
                      <a:cxn ang="T114">
                        <a:pos x="T72" y="T73"/>
                      </a:cxn>
                      <a:cxn ang="T115">
                        <a:pos x="T74" y="T75"/>
                      </a:cxn>
                      <a:cxn ang="T116">
                        <a:pos x="T76" y="T77"/>
                      </a:cxn>
                    </a:cxnLst>
                    <a:rect l="T117" t="T118" r="T119" b="T120"/>
                    <a:pathLst>
                      <a:path w="62" h="49">
                        <a:moveTo>
                          <a:pt x="7" y="12"/>
                        </a:moveTo>
                        <a:lnTo>
                          <a:pt x="11" y="11"/>
                        </a:lnTo>
                        <a:lnTo>
                          <a:pt x="15" y="8"/>
                        </a:lnTo>
                        <a:lnTo>
                          <a:pt x="19" y="4"/>
                        </a:lnTo>
                        <a:lnTo>
                          <a:pt x="24" y="0"/>
                        </a:lnTo>
                        <a:lnTo>
                          <a:pt x="29" y="0"/>
                        </a:lnTo>
                        <a:lnTo>
                          <a:pt x="32" y="2"/>
                        </a:lnTo>
                        <a:lnTo>
                          <a:pt x="37" y="4"/>
                        </a:lnTo>
                        <a:lnTo>
                          <a:pt x="41" y="6"/>
                        </a:lnTo>
                        <a:lnTo>
                          <a:pt x="45" y="12"/>
                        </a:lnTo>
                        <a:lnTo>
                          <a:pt x="48" y="16"/>
                        </a:lnTo>
                        <a:lnTo>
                          <a:pt x="53" y="21"/>
                        </a:lnTo>
                        <a:lnTo>
                          <a:pt x="57" y="24"/>
                        </a:lnTo>
                        <a:lnTo>
                          <a:pt x="60" y="29"/>
                        </a:lnTo>
                        <a:lnTo>
                          <a:pt x="62" y="34"/>
                        </a:lnTo>
                        <a:lnTo>
                          <a:pt x="62" y="35"/>
                        </a:lnTo>
                        <a:lnTo>
                          <a:pt x="58" y="42"/>
                        </a:lnTo>
                        <a:lnTo>
                          <a:pt x="58" y="37"/>
                        </a:lnTo>
                        <a:lnTo>
                          <a:pt x="56" y="31"/>
                        </a:lnTo>
                        <a:lnTo>
                          <a:pt x="54" y="27"/>
                        </a:lnTo>
                        <a:lnTo>
                          <a:pt x="51" y="24"/>
                        </a:lnTo>
                        <a:lnTo>
                          <a:pt x="50" y="27"/>
                        </a:lnTo>
                        <a:lnTo>
                          <a:pt x="51" y="30"/>
                        </a:lnTo>
                        <a:lnTo>
                          <a:pt x="51" y="34"/>
                        </a:lnTo>
                        <a:lnTo>
                          <a:pt x="53" y="41"/>
                        </a:lnTo>
                        <a:lnTo>
                          <a:pt x="54" y="48"/>
                        </a:lnTo>
                        <a:lnTo>
                          <a:pt x="51" y="49"/>
                        </a:lnTo>
                        <a:lnTo>
                          <a:pt x="50" y="40"/>
                        </a:lnTo>
                        <a:lnTo>
                          <a:pt x="45" y="29"/>
                        </a:lnTo>
                        <a:lnTo>
                          <a:pt x="45" y="23"/>
                        </a:lnTo>
                        <a:lnTo>
                          <a:pt x="42" y="16"/>
                        </a:lnTo>
                        <a:lnTo>
                          <a:pt x="37" y="11"/>
                        </a:lnTo>
                        <a:lnTo>
                          <a:pt x="32" y="8"/>
                        </a:lnTo>
                        <a:lnTo>
                          <a:pt x="26" y="8"/>
                        </a:lnTo>
                        <a:lnTo>
                          <a:pt x="23" y="9"/>
                        </a:lnTo>
                        <a:lnTo>
                          <a:pt x="20" y="14"/>
                        </a:lnTo>
                        <a:lnTo>
                          <a:pt x="11" y="20"/>
                        </a:lnTo>
                        <a:lnTo>
                          <a:pt x="0" y="29"/>
                        </a:lnTo>
                        <a:lnTo>
                          <a:pt x="7" y="12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</p:grpSp>
            <p:sp>
              <p:nvSpPr>
                <p:cNvPr id="114" name="Freeform 143"/>
                <p:cNvSpPr>
                  <a:spLocks/>
                </p:cNvSpPr>
                <p:nvPr/>
              </p:nvSpPr>
              <p:spPr bwMode="auto">
                <a:xfrm>
                  <a:off x="4557713" y="4119968"/>
                  <a:ext cx="12700" cy="26983"/>
                </a:xfrm>
                <a:custGeom>
                  <a:avLst/>
                  <a:gdLst>
                    <a:gd name="T0" fmla="*/ 0 w 18"/>
                    <a:gd name="T1" fmla="*/ 2147483647 h 40"/>
                    <a:gd name="T2" fmla="*/ 2147483647 w 18"/>
                    <a:gd name="T3" fmla="*/ 2147483647 h 40"/>
                    <a:gd name="T4" fmla="*/ 2147483647 w 18"/>
                    <a:gd name="T5" fmla="*/ 2147483647 h 40"/>
                    <a:gd name="T6" fmla="*/ 2147483647 w 18"/>
                    <a:gd name="T7" fmla="*/ 2147483647 h 40"/>
                    <a:gd name="T8" fmla="*/ 2147483647 w 18"/>
                    <a:gd name="T9" fmla="*/ 2147483647 h 40"/>
                    <a:gd name="T10" fmla="*/ 2147483647 w 18"/>
                    <a:gd name="T11" fmla="*/ 2147483647 h 40"/>
                    <a:gd name="T12" fmla="*/ 2147483647 w 18"/>
                    <a:gd name="T13" fmla="*/ 2147483647 h 40"/>
                    <a:gd name="T14" fmla="*/ 2147483647 w 18"/>
                    <a:gd name="T15" fmla="*/ 2147483647 h 40"/>
                    <a:gd name="T16" fmla="*/ 2147483647 w 18"/>
                    <a:gd name="T17" fmla="*/ 2147483647 h 40"/>
                    <a:gd name="T18" fmla="*/ 2147483647 w 18"/>
                    <a:gd name="T19" fmla="*/ 2147483647 h 40"/>
                    <a:gd name="T20" fmla="*/ 2147483647 w 18"/>
                    <a:gd name="T21" fmla="*/ 2147483647 h 40"/>
                    <a:gd name="T22" fmla="*/ 2147483647 w 18"/>
                    <a:gd name="T23" fmla="*/ 2147483647 h 40"/>
                    <a:gd name="T24" fmla="*/ 2147483647 w 18"/>
                    <a:gd name="T25" fmla="*/ 2147483647 h 40"/>
                    <a:gd name="T26" fmla="*/ 2147483647 w 18"/>
                    <a:gd name="T27" fmla="*/ 0 h 40"/>
                    <a:gd name="T28" fmla="*/ 2147483647 w 18"/>
                    <a:gd name="T29" fmla="*/ 2147483647 h 40"/>
                    <a:gd name="T30" fmla="*/ 2147483647 w 18"/>
                    <a:gd name="T31" fmla="*/ 2147483647 h 40"/>
                    <a:gd name="T32" fmla="*/ 2147483647 w 18"/>
                    <a:gd name="T33" fmla="*/ 2147483647 h 40"/>
                    <a:gd name="T34" fmla="*/ 2147483647 w 18"/>
                    <a:gd name="T35" fmla="*/ 2147483647 h 40"/>
                    <a:gd name="T36" fmla="*/ 2147483647 w 18"/>
                    <a:gd name="T37" fmla="*/ 2147483647 h 40"/>
                    <a:gd name="T38" fmla="*/ 2147483647 w 18"/>
                    <a:gd name="T39" fmla="*/ 2147483647 h 40"/>
                    <a:gd name="T40" fmla="*/ 2147483647 w 18"/>
                    <a:gd name="T41" fmla="*/ 2147483647 h 40"/>
                    <a:gd name="T42" fmla="*/ 2147483647 w 18"/>
                    <a:gd name="T43" fmla="*/ 2147483647 h 40"/>
                    <a:gd name="T44" fmla="*/ 0 w 18"/>
                    <a:gd name="T45" fmla="*/ 2147483647 h 40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w 18"/>
                    <a:gd name="T70" fmla="*/ 0 h 40"/>
                    <a:gd name="T71" fmla="*/ 18 w 18"/>
                    <a:gd name="T72" fmla="*/ 40 h 40"/>
                  </a:gdLst>
                  <a:ahLst/>
                  <a:cxnLst>
                    <a:cxn ang="T46">
                      <a:pos x="T0" y="T1"/>
                    </a:cxn>
                    <a:cxn ang="T47">
                      <a:pos x="T2" y="T3"/>
                    </a:cxn>
                    <a:cxn ang="T48">
                      <a:pos x="T4" y="T5"/>
                    </a:cxn>
                    <a:cxn ang="T49">
                      <a:pos x="T6" y="T7"/>
                    </a:cxn>
                    <a:cxn ang="T50">
                      <a:pos x="T8" y="T9"/>
                    </a:cxn>
                    <a:cxn ang="T51">
                      <a:pos x="T10" y="T11"/>
                    </a:cxn>
                    <a:cxn ang="T52">
                      <a:pos x="T12" y="T13"/>
                    </a:cxn>
                    <a:cxn ang="T53">
                      <a:pos x="T14" y="T15"/>
                    </a:cxn>
                    <a:cxn ang="T54">
                      <a:pos x="T16" y="T17"/>
                    </a:cxn>
                    <a:cxn ang="T55">
                      <a:pos x="T18" y="T19"/>
                    </a:cxn>
                    <a:cxn ang="T56">
                      <a:pos x="T20" y="T21"/>
                    </a:cxn>
                    <a:cxn ang="T57">
                      <a:pos x="T22" y="T23"/>
                    </a:cxn>
                    <a:cxn ang="T58">
                      <a:pos x="T24" y="T25"/>
                    </a:cxn>
                    <a:cxn ang="T59">
                      <a:pos x="T26" y="T27"/>
                    </a:cxn>
                    <a:cxn ang="T60">
                      <a:pos x="T28" y="T29"/>
                    </a:cxn>
                    <a:cxn ang="T61">
                      <a:pos x="T30" y="T31"/>
                    </a:cxn>
                    <a:cxn ang="T62">
                      <a:pos x="T32" y="T33"/>
                    </a:cxn>
                    <a:cxn ang="T63">
                      <a:pos x="T34" y="T35"/>
                    </a:cxn>
                    <a:cxn ang="T64">
                      <a:pos x="T36" y="T37"/>
                    </a:cxn>
                    <a:cxn ang="T65">
                      <a:pos x="T38" y="T39"/>
                    </a:cxn>
                    <a:cxn ang="T66">
                      <a:pos x="T40" y="T41"/>
                    </a:cxn>
                    <a:cxn ang="T67">
                      <a:pos x="T42" y="T43"/>
                    </a:cxn>
                    <a:cxn ang="T68">
                      <a:pos x="T44" y="T45"/>
                    </a:cxn>
                  </a:cxnLst>
                  <a:rect l="T69" t="T70" r="T71" b="T72"/>
                  <a:pathLst>
                    <a:path w="18" h="40">
                      <a:moveTo>
                        <a:pt x="0" y="10"/>
                      </a:moveTo>
                      <a:lnTo>
                        <a:pt x="2" y="13"/>
                      </a:lnTo>
                      <a:lnTo>
                        <a:pt x="5" y="18"/>
                      </a:lnTo>
                      <a:lnTo>
                        <a:pt x="6" y="23"/>
                      </a:lnTo>
                      <a:lnTo>
                        <a:pt x="7" y="30"/>
                      </a:lnTo>
                      <a:lnTo>
                        <a:pt x="6" y="34"/>
                      </a:lnTo>
                      <a:lnTo>
                        <a:pt x="3" y="40"/>
                      </a:lnTo>
                      <a:lnTo>
                        <a:pt x="12" y="36"/>
                      </a:lnTo>
                      <a:lnTo>
                        <a:pt x="13" y="29"/>
                      </a:lnTo>
                      <a:lnTo>
                        <a:pt x="11" y="22"/>
                      </a:lnTo>
                      <a:lnTo>
                        <a:pt x="11" y="16"/>
                      </a:lnTo>
                      <a:lnTo>
                        <a:pt x="14" y="9"/>
                      </a:lnTo>
                      <a:lnTo>
                        <a:pt x="18" y="5"/>
                      </a:lnTo>
                      <a:lnTo>
                        <a:pt x="18" y="0"/>
                      </a:lnTo>
                      <a:lnTo>
                        <a:pt x="14" y="1"/>
                      </a:lnTo>
                      <a:lnTo>
                        <a:pt x="13" y="5"/>
                      </a:lnTo>
                      <a:lnTo>
                        <a:pt x="11" y="7"/>
                      </a:lnTo>
                      <a:lnTo>
                        <a:pt x="10" y="12"/>
                      </a:lnTo>
                      <a:lnTo>
                        <a:pt x="8" y="15"/>
                      </a:lnTo>
                      <a:lnTo>
                        <a:pt x="7" y="13"/>
                      </a:lnTo>
                      <a:lnTo>
                        <a:pt x="5" y="10"/>
                      </a:lnTo>
                      <a:lnTo>
                        <a:pt x="3" y="6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15" name="Freeform 144"/>
                <p:cNvSpPr>
                  <a:spLocks/>
                </p:cNvSpPr>
                <p:nvPr/>
              </p:nvSpPr>
              <p:spPr bwMode="auto">
                <a:xfrm>
                  <a:off x="4567238" y="4118380"/>
                  <a:ext cx="20637" cy="23809"/>
                </a:xfrm>
                <a:custGeom>
                  <a:avLst/>
                  <a:gdLst>
                    <a:gd name="T0" fmla="*/ 2147483647 w 29"/>
                    <a:gd name="T1" fmla="*/ 2147483647 h 35"/>
                    <a:gd name="T2" fmla="*/ 2147483647 w 29"/>
                    <a:gd name="T3" fmla="*/ 2147483647 h 35"/>
                    <a:gd name="T4" fmla="*/ 2147483647 w 29"/>
                    <a:gd name="T5" fmla="*/ 2147483647 h 35"/>
                    <a:gd name="T6" fmla="*/ 2147483647 w 29"/>
                    <a:gd name="T7" fmla="*/ 2147483647 h 35"/>
                    <a:gd name="T8" fmla="*/ 2147483647 w 29"/>
                    <a:gd name="T9" fmla="*/ 2147483647 h 35"/>
                    <a:gd name="T10" fmla="*/ 2147483647 w 29"/>
                    <a:gd name="T11" fmla="*/ 2147483647 h 35"/>
                    <a:gd name="T12" fmla="*/ 2147483647 w 29"/>
                    <a:gd name="T13" fmla="*/ 2147483647 h 35"/>
                    <a:gd name="T14" fmla="*/ 2147483647 w 29"/>
                    <a:gd name="T15" fmla="*/ 2147483647 h 35"/>
                    <a:gd name="T16" fmla="*/ 2147483647 w 29"/>
                    <a:gd name="T17" fmla="*/ 2147483647 h 35"/>
                    <a:gd name="T18" fmla="*/ 0 w 29"/>
                    <a:gd name="T19" fmla="*/ 2147483647 h 35"/>
                    <a:gd name="T20" fmla="*/ 2147483647 w 29"/>
                    <a:gd name="T21" fmla="*/ 2147483647 h 35"/>
                    <a:gd name="T22" fmla="*/ 2147483647 w 29"/>
                    <a:gd name="T23" fmla="*/ 2147483647 h 35"/>
                    <a:gd name="T24" fmla="*/ 2147483647 w 29"/>
                    <a:gd name="T25" fmla="*/ 2147483647 h 35"/>
                    <a:gd name="T26" fmla="*/ 2147483647 w 29"/>
                    <a:gd name="T27" fmla="*/ 2147483647 h 35"/>
                    <a:gd name="T28" fmla="*/ 2147483647 w 29"/>
                    <a:gd name="T29" fmla="*/ 2147483647 h 35"/>
                    <a:gd name="T30" fmla="*/ 2147483647 w 29"/>
                    <a:gd name="T31" fmla="*/ 2147483647 h 35"/>
                    <a:gd name="T32" fmla="*/ 2147483647 w 29"/>
                    <a:gd name="T33" fmla="*/ 2147483647 h 35"/>
                    <a:gd name="T34" fmla="*/ 2147483647 w 29"/>
                    <a:gd name="T35" fmla="*/ 2147483647 h 35"/>
                    <a:gd name="T36" fmla="*/ 2147483647 w 29"/>
                    <a:gd name="T37" fmla="*/ 2147483647 h 35"/>
                    <a:gd name="T38" fmla="*/ 2147483647 w 29"/>
                    <a:gd name="T39" fmla="*/ 2147483647 h 35"/>
                    <a:gd name="T40" fmla="*/ 2147483647 w 29"/>
                    <a:gd name="T41" fmla="*/ 2147483647 h 35"/>
                    <a:gd name="T42" fmla="*/ 2147483647 w 29"/>
                    <a:gd name="T43" fmla="*/ 2147483647 h 35"/>
                    <a:gd name="T44" fmla="*/ 2147483647 w 29"/>
                    <a:gd name="T45" fmla="*/ 0 h 35"/>
                    <a:gd name="T46" fmla="*/ 2147483647 w 29"/>
                    <a:gd name="T47" fmla="*/ 2147483647 h 35"/>
                    <a:gd name="T48" fmla="*/ 2147483647 w 29"/>
                    <a:gd name="T49" fmla="*/ 2147483647 h 35"/>
                    <a:gd name="T50" fmla="*/ 2147483647 w 29"/>
                    <a:gd name="T51" fmla="*/ 2147483647 h 35"/>
                    <a:gd name="T52" fmla="*/ 2147483647 w 29"/>
                    <a:gd name="T53" fmla="*/ 2147483647 h 35"/>
                    <a:gd name="T54" fmla="*/ 2147483647 w 29"/>
                    <a:gd name="T55" fmla="*/ 2147483647 h 35"/>
                    <a:gd name="T56" fmla="*/ 2147483647 w 29"/>
                    <a:gd name="T57" fmla="*/ 2147483647 h 35"/>
                    <a:gd name="T58" fmla="*/ 2147483647 w 29"/>
                    <a:gd name="T59" fmla="*/ 2147483647 h 35"/>
                    <a:gd name="T60" fmla="*/ 2147483647 w 29"/>
                    <a:gd name="T61" fmla="*/ 2147483647 h 35"/>
                    <a:gd name="T62" fmla="*/ 2147483647 w 29"/>
                    <a:gd name="T63" fmla="*/ 2147483647 h 35"/>
                    <a:gd name="T64" fmla="*/ 2147483647 w 29"/>
                    <a:gd name="T65" fmla="*/ 2147483647 h 35"/>
                    <a:gd name="T66" fmla="*/ 2147483647 w 29"/>
                    <a:gd name="T67" fmla="*/ 2147483647 h 35"/>
                    <a:gd name="T68" fmla="*/ 2147483647 w 29"/>
                    <a:gd name="T69" fmla="*/ 2147483647 h 35"/>
                    <a:gd name="T70" fmla="*/ 2147483647 w 29"/>
                    <a:gd name="T71" fmla="*/ 2147483647 h 35"/>
                    <a:gd name="T72" fmla="*/ 2147483647 w 29"/>
                    <a:gd name="T73" fmla="*/ 2147483647 h 35"/>
                    <a:gd name="T74" fmla="*/ 2147483647 w 29"/>
                    <a:gd name="T75" fmla="*/ 2147483647 h 35"/>
                    <a:gd name="T76" fmla="*/ 2147483647 w 29"/>
                    <a:gd name="T77" fmla="*/ 2147483647 h 35"/>
                    <a:gd name="T78" fmla="*/ 2147483647 w 29"/>
                    <a:gd name="T79" fmla="*/ 2147483647 h 35"/>
                    <a:gd name="T80" fmla="*/ 2147483647 w 29"/>
                    <a:gd name="T81" fmla="*/ 2147483647 h 35"/>
                    <a:gd name="T82" fmla="*/ 2147483647 w 29"/>
                    <a:gd name="T83" fmla="*/ 2147483647 h 35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w 29"/>
                    <a:gd name="T127" fmla="*/ 0 h 35"/>
                    <a:gd name="T128" fmla="*/ 29 w 29"/>
                    <a:gd name="T129" fmla="*/ 35 h 35"/>
                  </a:gdLst>
                  <a:ahLst/>
                  <a:cxnLst>
                    <a:cxn ang="T84">
                      <a:pos x="T0" y="T1"/>
                    </a:cxn>
                    <a:cxn ang="T85">
                      <a:pos x="T2" y="T3"/>
                    </a:cxn>
                    <a:cxn ang="T86">
                      <a:pos x="T4" y="T5"/>
                    </a:cxn>
                    <a:cxn ang="T87">
                      <a:pos x="T6" y="T7"/>
                    </a:cxn>
                    <a:cxn ang="T88">
                      <a:pos x="T8" y="T9"/>
                    </a:cxn>
                    <a:cxn ang="T89">
                      <a:pos x="T10" y="T11"/>
                    </a:cxn>
                    <a:cxn ang="T90">
                      <a:pos x="T12" y="T13"/>
                    </a:cxn>
                    <a:cxn ang="T91">
                      <a:pos x="T14" y="T15"/>
                    </a:cxn>
                    <a:cxn ang="T92">
                      <a:pos x="T16" y="T17"/>
                    </a:cxn>
                    <a:cxn ang="T93">
                      <a:pos x="T18" y="T19"/>
                    </a:cxn>
                    <a:cxn ang="T94">
                      <a:pos x="T20" y="T21"/>
                    </a:cxn>
                    <a:cxn ang="T95">
                      <a:pos x="T22" y="T23"/>
                    </a:cxn>
                    <a:cxn ang="T96">
                      <a:pos x="T24" y="T25"/>
                    </a:cxn>
                    <a:cxn ang="T97">
                      <a:pos x="T26" y="T27"/>
                    </a:cxn>
                    <a:cxn ang="T98">
                      <a:pos x="T28" y="T29"/>
                    </a:cxn>
                    <a:cxn ang="T99">
                      <a:pos x="T30" y="T31"/>
                    </a:cxn>
                    <a:cxn ang="T100">
                      <a:pos x="T32" y="T33"/>
                    </a:cxn>
                    <a:cxn ang="T101">
                      <a:pos x="T34" y="T35"/>
                    </a:cxn>
                    <a:cxn ang="T102">
                      <a:pos x="T36" y="T37"/>
                    </a:cxn>
                    <a:cxn ang="T103">
                      <a:pos x="T38" y="T39"/>
                    </a:cxn>
                    <a:cxn ang="T104">
                      <a:pos x="T40" y="T41"/>
                    </a:cxn>
                    <a:cxn ang="T105">
                      <a:pos x="T42" y="T43"/>
                    </a:cxn>
                    <a:cxn ang="T106">
                      <a:pos x="T44" y="T45"/>
                    </a:cxn>
                    <a:cxn ang="T107">
                      <a:pos x="T46" y="T47"/>
                    </a:cxn>
                    <a:cxn ang="T108">
                      <a:pos x="T48" y="T49"/>
                    </a:cxn>
                    <a:cxn ang="T109">
                      <a:pos x="T50" y="T51"/>
                    </a:cxn>
                    <a:cxn ang="T110">
                      <a:pos x="T52" y="T53"/>
                    </a:cxn>
                    <a:cxn ang="T111">
                      <a:pos x="T54" y="T55"/>
                    </a:cxn>
                    <a:cxn ang="T112">
                      <a:pos x="T56" y="T57"/>
                    </a:cxn>
                    <a:cxn ang="T113">
                      <a:pos x="T58" y="T59"/>
                    </a:cxn>
                    <a:cxn ang="T114">
                      <a:pos x="T60" y="T61"/>
                    </a:cxn>
                    <a:cxn ang="T115">
                      <a:pos x="T62" y="T63"/>
                    </a:cxn>
                    <a:cxn ang="T116">
                      <a:pos x="T64" y="T65"/>
                    </a:cxn>
                    <a:cxn ang="T117">
                      <a:pos x="T66" y="T67"/>
                    </a:cxn>
                    <a:cxn ang="T118">
                      <a:pos x="T68" y="T69"/>
                    </a:cxn>
                    <a:cxn ang="T119">
                      <a:pos x="T70" y="T71"/>
                    </a:cxn>
                    <a:cxn ang="T120">
                      <a:pos x="T72" y="T73"/>
                    </a:cxn>
                    <a:cxn ang="T121">
                      <a:pos x="T74" y="T75"/>
                    </a:cxn>
                    <a:cxn ang="T122">
                      <a:pos x="T76" y="T77"/>
                    </a:cxn>
                    <a:cxn ang="T123">
                      <a:pos x="T78" y="T79"/>
                    </a:cxn>
                    <a:cxn ang="T124">
                      <a:pos x="T80" y="T81"/>
                    </a:cxn>
                    <a:cxn ang="T125">
                      <a:pos x="T82" y="T83"/>
                    </a:cxn>
                  </a:cxnLst>
                  <a:rect l="T126" t="T127" r="T128" b="T129"/>
                  <a:pathLst>
                    <a:path w="29" h="35">
                      <a:moveTo>
                        <a:pt x="7" y="35"/>
                      </a:moveTo>
                      <a:lnTo>
                        <a:pt x="13" y="31"/>
                      </a:lnTo>
                      <a:lnTo>
                        <a:pt x="15" y="28"/>
                      </a:lnTo>
                      <a:lnTo>
                        <a:pt x="16" y="24"/>
                      </a:lnTo>
                      <a:lnTo>
                        <a:pt x="14" y="20"/>
                      </a:lnTo>
                      <a:lnTo>
                        <a:pt x="12" y="16"/>
                      </a:lnTo>
                      <a:lnTo>
                        <a:pt x="7" y="14"/>
                      </a:lnTo>
                      <a:lnTo>
                        <a:pt x="5" y="12"/>
                      </a:lnTo>
                      <a:lnTo>
                        <a:pt x="2" y="9"/>
                      </a:lnTo>
                      <a:lnTo>
                        <a:pt x="0" y="6"/>
                      </a:lnTo>
                      <a:lnTo>
                        <a:pt x="2" y="3"/>
                      </a:lnTo>
                      <a:lnTo>
                        <a:pt x="4" y="7"/>
                      </a:lnTo>
                      <a:lnTo>
                        <a:pt x="7" y="9"/>
                      </a:lnTo>
                      <a:lnTo>
                        <a:pt x="13" y="14"/>
                      </a:lnTo>
                      <a:lnTo>
                        <a:pt x="16" y="14"/>
                      </a:lnTo>
                      <a:lnTo>
                        <a:pt x="15" y="9"/>
                      </a:lnTo>
                      <a:lnTo>
                        <a:pt x="13" y="6"/>
                      </a:lnTo>
                      <a:lnTo>
                        <a:pt x="10" y="2"/>
                      </a:lnTo>
                      <a:lnTo>
                        <a:pt x="12" y="1"/>
                      </a:lnTo>
                      <a:lnTo>
                        <a:pt x="14" y="3"/>
                      </a:lnTo>
                      <a:lnTo>
                        <a:pt x="15" y="3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8" y="1"/>
                      </a:lnTo>
                      <a:lnTo>
                        <a:pt x="18" y="4"/>
                      </a:lnTo>
                      <a:lnTo>
                        <a:pt x="18" y="7"/>
                      </a:lnTo>
                      <a:lnTo>
                        <a:pt x="21" y="9"/>
                      </a:lnTo>
                      <a:lnTo>
                        <a:pt x="21" y="12"/>
                      </a:lnTo>
                      <a:lnTo>
                        <a:pt x="22" y="14"/>
                      </a:lnTo>
                      <a:lnTo>
                        <a:pt x="24" y="13"/>
                      </a:lnTo>
                      <a:lnTo>
                        <a:pt x="25" y="10"/>
                      </a:lnTo>
                      <a:lnTo>
                        <a:pt x="25" y="6"/>
                      </a:lnTo>
                      <a:lnTo>
                        <a:pt x="26" y="4"/>
                      </a:lnTo>
                      <a:lnTo>
                        <a:pt x="25" y="1"/>
                      </a:lnTo>
                      <a:lnTo>
                        <a:pt x="29" y="1"/>
                      </a:lnTo>
                      <a:lnTo>
                        <a:pt x="29" y="4"/>
                      </a:lnTo>
                      <a:lnTo>
                        <a:pt x="28" y="9"/>
                      </a:lnTo>
                      <a:lnTo>
                        <a:pt x="26" y="16"/>
                      </a:lnTo>
                      <a:lnTo>
                        <a:pt x="24" y="21"/>
                      </a:lnTo>
                      <a:lnTo>
                        <a:pt x="24" y="29"/>
                      </a:lnTo>
                      <a:lnTo>
                        <a:pt x="22" y="32"/>
                      </a:lnTo>
                      <a:lnTo>
                        <a:pt x="7" y="35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sp>
              <p:nvSpPr>
                <p:cNvPr id="116" name="Freeform 145"/>
                <p:cNvSpPr>
                  <a:spLocks/>
                </p:cNvSpPr>
                <p:nvPr/>
              </p:nvSpPr>
              <p:spPr bwMode="auto">
                <a:xfrm>
                  <a:off x="4587875" y="4112031"/>
                  <a:ext cx="22225" cy="23809"/>
                </a:xfrm>
                <a:custGeom>
                  <a:avLst/>
                  <a:gdLst>
                    <a:gd name="T0" fmla="*/ 2147483647 w 33"/>
                    <a:gd name="T1" fmla="*/ 2147483647 h 35"/>
                    <a:gd name="T2" fmla="*/ 2147483647 w 33"/>
                    <a:gd name="T3" fmla="*/ 2147483647 h 35"/>
                    <a:gd name="T4" fmla="*/ 2147483647 w 33"/>
                    <a:gd name="T5" fmla="*/ 2147483647 h 35"/>
                    <a:gd name="T6" fmla="*/ 2147483647 w 33"/>
                    <a:gd name="T7" fmla="*/ 2147483647 h 35"/>
                    <a:gd name="T8" fmla="*/ 2147483647 w 33"/>
                    <a:gd name="T9" fmla="*/ 2147483647 h 35"/>
                    <a:gd name="T10" fmla="*/ 2147483647 w 33"/>
                    <a:gd name="T11" fmla="*/ 2147483647 h 35"/>
                    <a:gd name="T12" fmla="*/ 2147483647 w 33"/>
                    <a:gd name="T13" fmla="*/ 2147483647 h 35"/>
                    <a:gd name="T14" fmla="*/ 2147483647 w 33"/>
                    <a:gd name="T15" fmla="*/ 2147483647 h 35"/>
                    <a:gd name="T16" fmla="*/ 0 w 33"/>
                    <a:gd name="T17" fmla="*/ 2147483647 h 35"/>
                    <a:gd name="T18" fmla="*/ 0 w 33"/>
                    <a:gd name="T19" fmla="*/ 2147483647 h 35"/>
                    <a:gd name="T20" fmla="*/ 2147483647 w 33"/>
                    <a:gd name="T21" fmla="*/ 2147483647 h 35"/>
                    <a:gd name="T22" fmla="*/ 2147483647 w 33"/>
                    <a:gd name="T23" fmla="*/ 2147483647 h 35"/>
                    <a:gd name="T24" fmla="*/ 2147483647 w 33"/>
                    <a:gd name="T25" fmla="*/ 2147483647 h 35"/>
                    <a:gd name="T26" fmla="*/ 2147483647 w 33"/>
                    <a:gd name="T27" fmla="*/ 2147483647 h 35"/>
                    <a:gd name="T28" fmla="*/ 2147483647 w 33"/>
                    <a:gd name="T29" fmla="*/ 2147483647 h 35"/>
                    <a:gd name="T30" fmla="*/ 2147483647 w 33"/>
                    <a:gd name="T31" fmla="*/ 2147483647 h 35"/>
                    <a:gd name="T32" fmla="*/ 2147483647 w 33"/>
                    <a:gd name="T33" fmla="*/ 2147483647 h 35"/>
                    <a:gd name="T34" fmla="*/ 2147483647 w 33"/>
                    <a:gd name="T35" fmla="*/ 2147483647 h 35"/>
                    <a:gd name="T36" fmla="*/ 2147483647 w 33"/>
                    <a:gd name="T37" fmla="*/ 2147483647 h 35"/>
                    <a:gd name="T38" fmla="*/ 2147483647 w 33"/>
                    <a:gd name="T39" fmla="*/ 2147483647 h 35"/>
                    <a:gd name="T40" fmla="*/ 2147483647 w 33"/>
                    <a:gd name="T41" fmla="*/ 2147483647 h 35"/>
                    <a:gd name="T42" fmla="*/ 2147483647 w 33"/>
                    <a:gd name="T43" fmla="*/ 2147483647 h 35"/>
                    <a:gd name="T44" fmla="*/ 2147483647 w 33"/>
                    <a:gd name="T45" fmla="*/ 2147483647 h 35"/>
                    <a:gd name="T46" fmla="*/ 2147483647 w 33"/>
                    <a:gd name="T47" fmla="*/ 2147483647 h 35"/>
                    <a:gd name="T48" fmla="*/ 2147483647 w 33"/>
                    <a:gd name="T49" fmla="*/ 2147483647 h 35"/>
                    <a:gd name="T50" fmla="*/ 2147483647 w 33"/>
                    <a:gd name="T51" fmla="*/ 2147483647 h 35"/>
                    <a:gd name="T52" fmla="*/ 2147483647 w 33"/>
                    <a:gd name="T53" fmla="*/ 0 h 35"/>
                    <a:gd name="T54" fmla="*/ 2147483647 w 33"/>
                    <a:gd name="T55" fmla="*/ 0 h 35"/>
                    <a:gd name="T56" fmla="*/ 2147483647 w 33"/>
                    <a:gd name="T57" fmla="*/ 2147483647 h 35"/>
                    <a:gd name="T58" fmla="*/ 2147483647 w 33"/>
                    <a:gd name="T59" fmla="*/ 2147483647 h 35"/>
                    <a:gd name="T60" fmla="*/ 2147483647 w 33"/>
                    <a:gd name="T61" fmla="*/ 2147483647 h 35"/>
                    <a:gd name="T62" fmla="*/ 2147483647 w 33"/>
                    <a:gd name="T63" fmla="*/ 2147483647 h 35"/>
                    <a:gd name="T64" fmla="*/ 2147483647 w 33"/>
                    <a:gd name="T65" fmla="*/ 2147483647 h 35"/>
                    <a:gd name="T66" fmla="*/ 2147483647 w 33"/>
                    <a:gd name="T67" fmla="*/ 2147483647 h 35"/>
                    <a:gd name="T68" fmla="*/ 2147483647 w 33"/>
                    <a:gd name="T69" fmla="*/ 2147483647 h 35"/>
                    <a:gd name="T70" fmla="*/ 2147483647 w 33"/>
                    <a:gd name="T71" fmla="*/ 2147483647 h 35"/>
                    <a:gd name="T72" fmla="*/ 2147483647 w 33"/>
                    <a:gd name="T73" fmla="*/ 2147483647 h 35"/>
                    <a:gd name="T74" fmla="*/ 2147483647 w 33"/>
                    <a:gd name="T75" fmla="*/ 2147483647 h 35"/>
                    <a:gd name="T76" fmla="*/ 2147483647 w 33"/>
                    <a:gd name="T77" fmla="*/ 2147483647 h 35"/>
                    <a:gd name="T78" fmla="*/ 2147483647 w 33"/>
                    <a:gd name="T79" fmla="*/ 2147483647 h 35"/>
                    <a:gd name="T80" fmla="*/ 2147483647 w 33"/>
                    <a:gd name="T81" fmla="*/ 2147483647 h 35"/>
                    <a:gd name="T82" fmla="*/ 2147483647 w 33"/>
                    <a:gd name="T83" fmla="*/ 2147483647 h 35"/>
                    <a:gd name="T84" fmla="*/ 2147483647 w 33"/>
                    <a:gd name="T85" fmla="*/ 2147483647 h 35"/>
                    <a:gd name="T86" fmla="*/ 2147483647 w 33"/>
                    <a:gd name="T87" fmla="*/ 2147483647 h 35"/>
                    <a:gd name="T88" fmla="*/ 2147483647 w 33"/>
                    <a:gd name="T89" fmla="*/ 2147483647 h 35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w 33"/>
                    <a:gd name="T136" fmla="*/ 0 h 35"/>
                    <a:gd name="T137" fmla="*/ 33 w 33"/>
                    <a:gd name="T138" fmla="*/ 35 h 35"/>
                  </a:gdLst>
                  <a:ahLst/>
                  <a:cxnLst>
                    <a:cxn ang="T90">
                      <a:pos x="T0" y="T1"/>
                    </a:cxn>
                    <a:cxn ang="T91">
                      <a:pos x="T2" y="T3"/>
                    </a:cxn>
                    <a:cxn ang="T92">
                      <a:pos x="T4" y="T5"/>
                    </a:cxn>
                    <a:cxn ang="T93">
                      <a:pos x="T6" y="T7"/>
                    </a:cxn>
                    <a:cxn ang="T94">
                      <a:pos x="T8" y="T9"/>
                    </a:cxn>
                    <a:cxn ang="T95">
                      <a:pos x="T10" y="T11"/>
                    </a:cxn>
                    <a:cxn ang="T96">
                      <a:pos x="T12" y="T13"/>
                    </a:cxn>
                    <a:cxn ang="T97">
                      <a:pos x="T14" y="T15"/>
                    </a:cxn>
                    <a:cxn ang="T98">
                      <a:pos x="T16" y="T17"/>
                    </a:cxn>
                    <a:cxn ang="T99">
                      <a:pos x="T18" y="T19"/>
                    </a:cxn>
                    <a:cxn ang="T100">
                      <a:pos x="T20" y="T21"/>
                    </a:cxn>
                    <a:cxn ang="T101">
                      <a:pos x="T22" y="T23"/>
                    </a:cxn>
                    <a:cxn ang="T102">
                      <a:pos x="T24" y="T25"/>
                    </a:cxn>
                    <a:cxn ang="T103">
                      <a:pos x="T26" y="T27"/>
                    </a:cxn>
                    <a:cxn ang="T104">
                      <a:pos x="T28" y="T29"/>
                    </a:cxn>
                    <a:cxn ang="T105">
                      <a:pos x="T30" y="T31"/>
                    </a:cxn>
                    <a:cxn ang="T106">
                      <a:pos x="T32" y="T33"/>
                    </a:cxn>
                    <a:cxn ang="T107">
                      <a:pos x="T34" y="T35"/>
                    </a:cxn>
                    <a:cxn ang="T108">
                      <a:pos x="T36" y="T37"/>
                    </a:cxn>
                    <a:cxn ang="T109">
                      <a:pos x="T38" y="T39"/>
                    </a:cxn>
                    <a:cxn ang="T110">
                      <a:pos x="T40" y="T41"/>
                    </a:cxn>
                    <a:cxn ang="T111">
                      <a:pos x="T42" y="T43"/>
                    </a:cxn>
                    <a:cxn ang="T112">
                      <a:pos x="T44" y="T45"/>
                    </a:cxn>
                    <a:cxn ang="T113">
                      <a:pos x="T46" y="T47"/>
                    </a:cxn>
                    <a:cxn ang="T114">
                      <a:pos x="T48" y="T49"/>
                    </a:cxn>
                    <a:cxn ang="T115">
                      <a:pos x="T50" y="T51"/>
                    </a:cxn>
                    <a:cxn ang="T116">
                      <a:pos x="T52" y="T53"/>
                    </a:cxn>
                    <a:cxn ang="T117">
                      <a:pos x="T54" y="T55"/>
                    </a:cxn>
                    <a:cxn ang="T118">
                      <a:pos x="T56" y="T57"/>
                    </a:cxn>
                    <a:cxn ang="T119">
                      <a:pos x="T58" y="T59"/>
                    </a:cxn>
                    <a:cxn ang="T120">
                      <a:pos x="T60" y="T61"/>
                    </a:cxn>
                    <a:cxn ang="T121">
                      <a:pos x="T62" y="T63"/>
                    </a:cxn>
                    <a:cxn ang="T122">
                      <a:pos x="T64" y="T65"/>
                    </a:cxn>
                    <a:cxn ang="T123">
                      <a:pos x="T66" y="T67"/>
                    </a:cxn>
                    <a:cxn ang="T124">
                      <a:pos x="T68" y="T69"/>
                    </a:cxn>
                    <a:cxn ang="T125">
                      <a:pos x="T70" y="T71"/>
                    </a:cxn>
                    <a:cxn ang="T126">
                      <a:pos x="T72" y="T73"/>
                    </a:cxn>
                    <a:cxn ang="T127">
                      <a:pos x="T74" y="T75"/>
                    </a:cxn>
                    <a:cxn ang="T128">
                      <a:pos x="T76" y="T77"/>
                    </a:cxn>
                    <a:cxn ang="T129">
                      <a:pos x="T78" y="T79"/>
                    </a:cxn>
                    <a:cxn ang="T130">
                      <a:pos x="T80" y="T81"/>
                    </a:cxn>
                    <a:cxn ang="T131">
                      <a:pos x="T82" y="T83"/>
                    </a:cxn>
                    <a:cxn ang="T132">
                      <a:pos x="T84" y="T85"/>
                    </a:cxn>
                    <a:cxn ang="T133">
                      <a:pos x="T86" y="T87"/>
                    </a:cxn>
                    <a:cxn ang="T134">
                      <a:pos x="T88" y="T89"/>
                    </a:cxn>
                  </a:cxnLst>
                  <a:rect l="T135" t="T136" r="T137" b="T138"/>
                  <a:pathLst>
                    <a:path w="33" h="35">
                      <a:moveTo>
                        <a:pt x="8" y="35"/>
                      </a:moveTo>
                      <a:lnTo>
                        <a:pt x="12" y="31"/>
                      </a:lnTo>
                      <a:lnTo>
                        <a:pt x="15" y="29"/>
                      </a:lnTo>
                      <a:lnTo>
                        <a:pt x="15" y="25"/>
                      </a:lnTo>
                      <a:lnTo>
                        <a:pt x="13" y="23"/>
                      </a:lnTo>
                      <a:lnTo>
                        <a:pt x="10" y="21"/>
                      </a:lnTo>
                      <a:lnTo>
                        <a:pt x="7" y="18"/>
                      </a:lnTo>
                      <a:lnTo>
                        <a:pt x="2" y="17"/>
                      </a:lnTo>
                      <a:lnTo>
                        <a:pt x="0" y="15"/>
                      </a:lnTo>
                      <a:lnTo>
                        <a:pt x="0" y="11"/>
                      </a:lnTo>
                      <a:lnTo>
                        <a:pt x="4" y="13"/>
                      </a:lnTo>
                      <a:lnTo>
                        <a:pt x="9" y="17"/>
                      </a:lnTo>
                      <a:lnTo>
                        <a:pt x="13" y="18"/>
                      </a:lnTo>
                      <a:lnTo>
                        <a:pt x="17" y="19"/>
                      </a:lnTo>
                      <a:lnTo>
                        <a:pt x="18" y="18"/>
                      </a:lnTo>
                      <a:lnTo>
                        <a:pt x="19" y="13"/>
                      </a:lnTo>
                      <a:lnTo>
                        <a:pt x="19" y="11"/>
                      </a:lnTo>
                      <a:lnTo>
                        <a:pt x="17" y="9"/>
                      </a:lnTo>
                      <a:lnTo>
                        <a:pt x="13" y="6"/>
                      </a:lnTo>
                      <a:lnTo>
                        <a:pt x="9" y="5"/>
                      </a:lnTo>
                      <a:lnTo>
                        <a:pt x="11" y="2"/>
                      </a:lnTo>
                      <a:lnTo>
                        <a:pt x="15" y="3"/>
                      </a:lnTo>
                      <a:lnTo>
                        <a:pt x="16" y="4"/>
                      </a:lnTo>
                      <a:lnTo>
                        <a:pt x="18" y="5"/>
                      </a:lnTo>
                      <a:lnTo>
                        <a:pt x="19" y="5"/>
                      </a:lnTo>
                      <a:lnTo>
                        <a:pt x="19" y="4"/>
                      </a:lnTo>
                      <a:lnTo>
                        <a:pt x="18" y="0"/>
                      </a:lnTo>
                      <a:lnTo>
                        <a:pt x="23" y="0"/>
                      </a:lnTo>
                      <a:lnTo>
                        <a:pt x="23" y="5"/>
                      </a:lnTo>
                      <a:lnTo>
                        <a:pt x="23" y="8"/>
                      </a:lnTo>
                      <a:lnTo>
                        <a:pt x="23" y="11"/>
                      </a:lnTo>
                      <a:lnTo>
                        <a:pt x="24" y="13"/>
                      </a:lnTo>
                      <a:lnTo>
                        <a:pt x="27" y="12"/>
                      </a:lnTo>
                      <a:lnTo>
                        <a:pt x="28" y="9"/>
                      </a:lnTo>
                      <a:lnTo>
                        <a:pt x="31" y="6"/>
                      </a:lnTo>
                      <a:lnTo>
                        <a:pt x="33" y="5"/>
                      </a:lnTo>
                      <a:lnTo>
                        <a:pt x="33" y="9"/>
                      </a:lnTo>
                      <a:lnTo>
                        <a:pt x="31" y="11"/>
                      </a:lnTo>
                      <a:lnTo>
                        <a:pt x="30" y="13"/>
                      </a:lnTo>
                      <a:lnTo>
                        <a:pt x="27" y="17"/>
                      </a:lnTo>
                      <a:lnTo>
                        <a:pt x="23" y="18"/>
                      </a:lnTo>
                      <a:lnTo>
                        <a:pt x="22" y="22"/>
                      </a:lnTo>
                      <a:lnTo>
                        <a:pt x="21" y="28"/>
                      </a:lnTo>
                      <a:lnTo>
                        <a:pt x="19" y="31"/>
                      </a:lnTo>
                      <a:lnTo>
                        <a:pt x="8" y="35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en-US" sz="18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  <p:grpSp>
              <p:nvGrpSpPr>
                <p:cNvPr id="117" name="Group 146"/>
                <p:cNvGrpSpPr>
                  <a:grpSpLocks/>
                </p:cNvGrpSpPr>
                <p:nvPr/>
              </p:nvGrpSpPr>
              <p:grpSpPr bwMode="auto">
                <a:xfrm>
                  <a:off x="4535147" y="4111743"/>
                  <a:ext cx="164043" cy="335481"/>
                  <a:chOff x="2666" y="1719"/>
                  <a:chExt cx="243" cy="499"/>
                </a:xfrm>
              </p:grpSpPr>
              <p:sp>
                <p:nvSpPr>
                  <p:cNvPr id="129" name="Freeform 147"/>
                  <p:cNvSpPr>
                    <a:spLocks/>
                  </p:cNvSpPr>
                  <p:nvPr/>
                </p:nvSpPr>
                <p:spPr bwMode="auto">
                  <a:xfrm>
                    <a:off x="2667" y="1819"/>
                    <a:ext cx="151" cy="26"/>
                  </a:xfrm>
                  <a:custGeom>
                    <a:avLst/>
                    <a:gdLst>
                      <a:gd name="T0" fmla="*/ 3 w 150"/>
                      <a:gd name="T1" fmla="*/ 5 h 24"/>
                      <a:gd name="T2" fmla="*/ 68 w 150"/>
                      <a:gd name="T3" fmla="*/ 5 h 24"/>
                      <a:gd name="T4" fmla="*/ 73 w 150"/>
                      <a:gd name="T5" fmla="*/ 4 h 24"/>
                      <a:gd name="T6" fmla="*/ 77 w 150"/>
                      <a:gd name="T7" fmla="*/ 0 h 24"/>
                      <a:gd name="T8" fmla="*/ 106 w 150"/>
                      <a:gd name="T9" fmla="*/ 0 h 24"/>
                      <a:gd name="T10" fmla="*/ 108 w 150"/>
                      <a:gd name="T11" fmla="*/ 4 h 24"/>
                      <a:gd name="T12" fmla="*/ 112 w 150"/>
                      <a:gd name="T13" fmla="*/ 4 h 24"/>
                      <a:gd name="T14" fmla="*/ 144 w 150"/>
                      <a:gd name="T15" fmla="*/ 5 h 24"/>
                      <a:gd name="T16" fmla="*/ 150 w 150"/>
                      <a:gd name="T17" fmla="*/ 11 h 24"/>
                      <a:gd name="T18" fmla="*/ 144 w 150"/>
                      <a:gd name="T19" fmla="*/ 20 h 24"/>
                      <a:gd name="T20" fmla="*/ 112 w 150"/>
                      <a:gd name="T21" fmla="*/ 21 h 24"/>
                      <a:gd name="T22" fmla="*/ 107 w 150"/>
                      <a:gd name="T23" fmla="*/ 23 h 24"/>
                      <a:gd name="T24" fmla="*/ 106 w 150"/>
                      <a:gd name="T25" fmla="*/ 24 h 24"/>
                      <a:gd name="T26" fmla="*/ 78 w 150"/>
                      <a:gd name="T27" fmla="*/ 24 h 24"/>
                      <a:gd name="T28" fmla="*/ 73 w 150"/>
                      <a:gd name="T29" fmla="*/ 21 h 24"/>
                      <a:gd name="T30" fmla="*/ 70 w 150"/>
                      <a:gd name="T31" fmla="*/ 21 h 24"/>
                      <a:gd name="T32" fmla="*/ 3 w 150"/>
                      <a:gd name="T33" fmla="*/ 20 h 24"/>
                      <a:gd name="T34" fmla="*/ 0 w 150"/>
                      <a:gd name="T35" fmla="*/ 11 h 24"/>
                      <a:gd name="T36" fmla="*/ 3 w 150"/>
                      <a:gd name="T37" fmla="*/ 5 h 24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w 150"/>
                      <a:gd name="T58" fmla="*/ 0 h 24"/>
                      <a:gd name="T59" fmla="*/ 150 w 150"/>
                      <a:gd name="T60" fmla="*/ 24 h 24"/>
                    </a:gdLst>
                    <a:ahLst/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T57" t="T58" r="T59" b="T60"/>
                    <a:pathLst>
                      <a:path w="150" h="24">
                        <a:moveTo>
                          <a:pt x="3" y="5"/>
                        </a:moveTo>
                        <a:lnTo>
                          <a:pt x="68" y="5"/>
                        </a:lnTo>
                        <a:lnTo>
                          <a:pt x="73" y="4"/>
                        </a:lnTo>
                        <a:lnTo>
                          <a:pt x="77" y="0"/>
                        </a:lnTo>
                        <a:lnTo>
                          <a:pt x="106" y="0"/>
                        </a:lnTo>
                        <a:lnTo>
                          <a:pt x="108" y="4"/>
                        </a:lnTo>
                        <a:lnTo>
                          <a:pt x="112" y="4"/>
                        </a:lnTo>
                        <a:lnTo>
                          <a:pt x="144" y="5"/>
                        </a:lnTo>
                        <a:lnTo>
                          <a:pt x="150" y="11"/>
                        </a:lnTo>
                        <a:lnTo>
                          <a:pt x="144" y="20"/>
                        </a:lnTo>
                        <a:lnTo>
                          <a:pt x="112" y="21"/>
                        </a:lnTo>
                        <a:lnTo>
                          <a:pt x="107" y="23"/>
                        </a:lnTo>
                        <a:lnTo>
                          <a:pt x="106" y="24"/>
                        </a:lnTo>
                        <a:lnTo>
                          <a:pt x="78" y="24"/>
                        </a:lnTo>
                        <a:lnTo>
                          <a:pt x="73" y="21"/>
                        </a:lnTo>
                        <a:lnTo>
                          <a:pt x="70" y="21"/>
                        </a:lnTo>
                        <a:lnTo>
                          <a:pt x="3" y="20"/>
                        </a:lnTo>
                        <a:lnTo>
                          <a:pt x="0" y="11"/>
                        </a:lnTo>
                        <a:lnTo>
                          <a:pt x="3" y="5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0" name="Freeform 148"/>
                  <p:cNvSpPr>
                    <a:spLocks/>
                  </p:cNvSpPr>
                  <p:nvPr/>
                </p:nvSpPr>
                <p:spPr bwMode="auto">
                  <a:xfrm>
                    <a:off x="2810" y="1769"/>
                    <a:ext cx="99" cy="80"/>
                  </a:xfrm>
                  <a:custGeom>
                    <a:avLst/>
                    <a:gdLst>
                      <a:gd name="T0" fmla="*/ 0 w 99"/>
                      <a:gd name="T1" fmla="*/ 55 h 79"/>
                      <a:gd name="T2" fmla="*/ 15 w 99"/>
                      <a:gd name="T3" fmla="*/ 54 h 79"/>
                      <a:gd name="T4" fmla="*/ 23 w 99"/>
                      <a:gd name="T5" fmla="*/ 49 h 79"/>
                      <a:gd name="T6" fmla="*/ 48 w 99"/>
                      <a:gd name="T7" fmla="*/ 9 h 79"/>
                      <a:gd name="T8" fmla="*/ 62 w 99"/>
                      <a:gd name="T9" fmla="*/ 0 h 79"/>
                      <a:gd name="T10" fmla="*/ 80 w 99"/>
                      <a:gd name="T11" fmla="*/ 5 h 79"/>
                      <a:gd name="T12" fmla="*/ 94 w 99"/>
                      <a:gd name="T13" fmla="*/ 24 h 79"/>
                      <a:gd name="T14" fmla="*/ 99 w 99"/>
                      <a:gd name="T15" fmla="*/ 45 h 79"/>
                      <a:gd name="T16" fmla="*/ 99 w 99"/>
                      <a:gd name="T17" fmla="*/ 77 h 79"/>
                      <a:gd name="T18" fmla="*/ 96 w 99"/>
                      <a:gd name="T19" fmla="*/ 76 h 79"/>
                      <a:gd name="T20" fmla="*/ 95 w 99"/>
                      <a:gd name="T21" fmla="*/ 62 h 79"/>
                      <a:gd name="T22" fmla="*/ 91 w 99"/>
                      <a:gd name="T23" fmla="*/ 74 h 79"/>
                      <a:gd name="T24" fmla="*/ 87 w 99"/>
                      <a:gd name="T25" fmla="*/ 73 h 79"/>
                      <a:gd name="T26" fmla="*/ 94 w 99"/>
                      <a:gd name="T27" fmla="*/ 55 h 79"/>
                      <a:gd name="T28" fmla="*/ 95 w 99"/>
                      <a:gd name="T29" fmla="*/ 46 h 79"/>
                      <a:gd name="T30" fmla="*/ 88 w 99"/>
                      <a:gd name="T31" fmla="*/ 22 h 79"/>
                      <a:gd name="T32" fmla="*/ 78 w 99"/>
                      <a:gd name="T33" fmla="*/ 9 h 79"/>
                      <a:gd name="T34" fmla="*/ 62 w 99"/>
                      <a:gd name="T35" fmla="*/ 6 h 79"/>
                      <a:gd name="T36" fmla="*/ 51 w 99"/>
                      <a:gd name="T37" fmla="*/ 14 h 79"/>
                      <a:gd name="T38" fmla="*/ 40 w 99"/>
                      <a:gd name="T39" fmla="*/ 33 h 79"/>
                      <a:gd name="T40" fmla="*/ 30 w 99"/>
                      <a:gd name="T41" fmla="*/ 56 h 79"/>
                      <a:gd name="T42" fmla="*/ 53 w 99"/>
                      <a:gd name="T43" fmla="*/ 48 h 79"/>
                      <a:gd name="T44" fmla="*/ 64 w 99"/>
                      <a:gd name="T45" fmla="*/ 56 h 79"/>
                      <a:gd name="T46" fmla="*/ 69 w 99"/>
                      <a:gd name="T47" fmla="*/ 71 h 79"/>
                      <a:gd name="T48" fmla="*/ 73 w 99"/>
                      <a:gd name="T49" fmla="*/ 79 h 79"/>
                      <a:gd name="T50" fmla="*/ 69 w 99"/>
                      <a:gd name="T51" fmla="*/ 79 h 79"/>
                      <a:gd name="T52" fmla="*/ 60 w 99"/>
                      <a:gd name="T53" fmla="*/ 56 h 79"/>
                      <a:gd name="T54" fmla="*/ 52 w 99"/>
                      <a:gd name="T55" fmla="*/ 54 h 79"/>
                      <a:gd name="T56" fmla="*/ 61 w 99"/>
                      <a:gd name="T57" fmla="*/ 72 h 79"/>
                      <a:gd name="T58" fmla="*/ 61 w 99"/>
                      <a:gd name="T59" fmla="*/ 78 h 79"/>
                      <a:gd name="T60" fmla="*/ 58 w 99"/>
                      <a:gd name="T61" fmla="*/ 74 h 79"/>
                      <a:gd name="T62" fmla="*/ 56 w 99"/>
                      <a:gd name="T63" fmla="*/ 71 h 79"/>
                      <a:gd name="T64" fmla="*/ 54 w 99"/>
                      <a:gd name="T65" fmla="*/ 79 h 79"/>
                      <a:gd name="T66" fmla="*/ 51 w 99"/>
                      <a:gd name="T67" fmla="*/ 78 h 79"/>
                      <a:gd name="T68" fmla="*/ 55 w 99"/>
                      <a:gd name="T69" fmla="*/ 66 h 79"/>
                      <a:gd name="T70" fmla="*/ 51 w 99"/>
                      <a:gd name="T71" fmla="*/ 59 h 79"/>
                      <a:gd name="T72" fmla="*/ 47 w 99"/>
                      <a:gd name="T73" fmla="*/ 58 h 79"/>
                      <a:gd name="T74" fmla="*/ 41 w 99"/>
                      <a:gd name="T75" fmla="*/ 61 h 79"/>
                      <a:gd name="T76" fmla="*/ 47 w 99"/>
                      <a:gd name="T77" fmla="*/ 78 h 79"/>
                      <a:gd name="T78" fmla="*/ 43 w 99"/>
                      <a:gd name="T79" fmla="*/ 78 h 79"/>
                      <a:gd name="T80" fmla="*/ 38 w 99"/>
                      <a:gd name="T81" fmla="*/ 66 h 79"/>
                      <a:gd name="T82" fmla="*/ 0 w 99"/>
                      <a:gd name="T83" fmla="*/ 70 h 79"/>
                      <a:gd name="T84" fmla="*/ 0 w 99"/>
                      <a:gd name="T85" fmla="*/ 55 h 79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w 99"/>
                      <a:gd name="T130" fmla="*/ 0 h 79"/>
                      <a:gd name="T131" fmla="*/ 99 w 99"/>
                      <a:gd name="T132" fmla="*/ 79 h 79"/>
                    </a:gdLst>
                    <a:ahLst/>
                    <a:cxnLst>
                      <a:cxn ang="T86">
                        <a:pos x="T0" y="T1"/>
                      </a:cxn>
                      <a:cxn ang="T87">
                        <a:pos x="T2" y="T3"/>
                      </a:cxn>
                      <a:cxn ang="T88">
                        <a:pos x="T4" y="T5"/>
                      </a:cxn>
                      <a:cxn ang="T89">
                        <a:pos x="T6" y="T7"/>
                      </a:cxn>
                      <a:cxn ang="T90">
                        <a:pos x="T8" y="T9"/>
                      </a:cxn>
                      <a:cxn ang="T91">
                        <a:pos x="T10" y="T11"/>
                      </a:cxn>
                      <a:cxn ang="T92">
                        <a:pos x="T12" y="T13"/>
                      </a:cxn>
                      <a:cxn ang="T93">
                        <a:pos x="T14" y="T15"/>
                      </a:cxn>
                      <a:cxn ang="T94">
                        <a:pos x="T16" y="T17"/>
                      </a:cxn>
                      <a:cxn ang="T95">
                        <a:pos x="T18" y="T19"/>
                      </a:cxn>
                      <a:cxn ang="T96">
                        <a:pos x="T20" y="T21"/>
                      </a:cxn>
                      <a:cxn ang="T97">
                        <a:pos x="T22" y="T23"/>
                      </a:cxn>
                      <a:cxn ang="T98">
                        <a:pos x="T24" y="T25"/>
                      </a:cxn>
                      <a:cxn ang="T99">
                        <a:pos x="T26" y="T27"/>
                      </a:cxn>
                      <a:cxn ang="T100">
                        <a:pos x="T28" y="T29"/>
                      </a:cxn>
                      <a:cxn ang="T101">
                        <a:pos x="T30" y="T31"/>
                      </a:cxn>
                      <a:cxn ang="T102">
                        <a:pos x="T32" y="T33"/>
                      </a:cxn>
                      <a:cxn ang="T103">
                        <a:pos x="T34" y="T35"/>
                      </a:cxn>
                      <a:cxn ang="T104">
                        <a:pos x="T36" y="T37"/>
                      </a:cxn>
                      <a:cxn ang="T105">
                        <a:pos x="T38" y="T39"/>
                      </a:cxn>
                      <a:cxn ang="T106">
                        <a:pos x="T40" y="T41"/>
                      </a:cxn>
                      <a:cxn ang="T107">
                        <a:pos x="T42" y="T43"/>
                      </a:cxn>
                      <a:cxn ang="T108">
                        <a:pos x="T44" y="T45"/>
                      </a:cxn>
                      <a:cxn ang="T109">
                        <a:pos x="T46" y="T47"/>
                      </a:cxn>
                      <a:cxn ang="T110">
                        <a:pos x="T48" y="T49"/>
                      </a:cxn>
                      <a:cxn ang="T111">
                        <a:pos x="T50" y="T51"/>
                      </a:cxn>
                      <a:cxn ang="T112">
                        <a:pos x="T52" y="T53"/>
                      </a:cxn>
                      <a:cxn ang="T113">
                        <a:pos x="T54" y="T55"/>
                      </a:cxn>
                      <a:cxn ang="T114">
                        <a:pos x="T56" y="T57"/>
                      </a:cxn>
                      <a:cxn ang="T115">
                        <a:pos x="T58" y="T59"/>
                      </a:cxn>
                      <a:cxn ang="T116">
                        <a:pos x="T60" y="T61"/>
                      </a:cxn>
                      <a:cxn ang="T117">
                        <a:pos x="T62" y="T63"/>
                      </a:cxn>
                      <a:cxn ang="T118">
                        <a:pos x="T64" y="T65"/>
                      </a:cxn>
                      <a:cxn ang="T119">
                        <a:pos x="T66" y="T67"/>
                      </a:cxn>
                      <a:cxn ang="T120">
                        <a:pos x="T68" y="T69"/>
                      </a:cxn>
                      <a:cxn ang="T121">
                        <a:pos x="T70" y="T71"/>
                      </a:cxn>
                      <a:cxn ang="T122">
                        <a:pos x="T72" y="T73"/>
                      </a:cxn>
                      <a:cxn ang="T123">
                        <a:pos x="T74" y="T75"/>
                      </a:cxn>
                      <a:cxn ang="T124">
                        <a:pos x="T76" y="T77"/>
                      </a:cxn>
                      <a:cxn ang="T125">
                        <a:pos x="T78" y="T79"/>
                      </a:cxn>
                      <a:cxn ang="T126">
                        <a:pos x="T80" y="T81"/>
                      </a:cxn>
                      <a:cxn ang="T127">
                        <a:pos x="T82" y="T83"/>
                      </a:cxn>
                      <a:cxn ang="T128">
                        <a:pos x="T84" y="T85"/>
                      </a:cxn>
                    </a:cxnLst>
                    <a:rect l="T129" t="T130" r="T131" b="T132"/>
                    <a:pathLst>
                      <a:path w="99" h="79">
                        <a:moveTo>
                          <a:pt x="0" y="55"/>
                        </a:moveTo>
                        <a:lnTo>
                          <a:pt x="15" y="54"/>
                        </a:lnTo>
                        <a:lnTo>
                          <a:pt x="23" y="49"/>
                        </a:lnTo>
                        <a:lnTo>
                          <a:pt x="48" y="9"/>
                        </a:lnTo>
                        <a:lnTo>
                          <a:pt x="62" y="0"/>
                        </a:lnTo>
                        <a:lnTo>
                          <a:pt x="80" y="5"/>
                        </a:lnTo>
                        <a:lnTo>
                          <a:pt x="94" y="24"/>
                        </a:lnTo>
                        <a:lnTo>
                          <a:pt x="99" y="45"/>
                        </a:lnTo>
                        <a:lnTo>
                          <a:pt x="99" y="77"/>
                        </a:lnTo>
                        <a:lnTo>
                          <a:pt x="96" y="76"/>
                        </a:lnTo>
                        <a:lnTo>
                          <a:pt x="95" y="62"/>
                        </a:lnTo>
                        <a:lnTo>
                          <a:pt x="91" y="74"/>
                        </a:lnTo>
                        <a:lnTo>
                          <a:pt x="87" y="73"/>
                        </a:lnTo>
                        <a:lnTo>
                          <a:pt x="94" y="55"/>
                        </a:lnTo>
                        <a:lnTo>
                          <a:pt x="95" y="46"/>
                        </a:lnTo>
                        <a:lnTo>
                          <a:pt x="88" y="22"/>
                        </a:lnTo>
                        <a:lnTo>
                          <a:pt x="78" y="9"/>
                        </a:lnTo>
                        <a:lnTo>
                          <a:pt x="62" y="6"/>
                        </a:lnTo>
                        <a:lnTo>
                          <a:pt x="51" y="14"/>
                        </a:lnTo>
                        <a:lnTo>
                          <a:pt x="40" y="33"/>
                        </a:lnTo>
                        <a:lnTo>
                          <a:pt x="30" y="56"/>
                        </a:lnTo>
                        <a:lnTo>
                          <a:pt x="53" y="48"/>
                        </a:lnTo>
                        <a:lnTo>
                          <a:pt x="64" y="56"/>
                        </a:lnTo>
                        <a:lnTo>
                          <a:pt x="69" y="71"/>
                        </a:lnTo>
                        <a:lnTo>
                          <a:pt x="73" y="79"/>
                        </a:lnTo>
                        <a:lnTo>
                          <a:pt x="69" y="79"/>
                        </a:lnTo>
                        <a:lnTo>
                          <a:pt x="60" y="56"/>
                        </a:lnTo>
                        <a:lnTo>
                          <a:pt x="52" y="54"/>
                        </a:lnTo>
                        <a:lnTo>
                          <a:pt x="61" y="72"/>
                        </a:lnTo>
                        <a:lnTo>
                          <a:pt x="61" y="78"/>
                        </a:lnTo>
                        <a:lnTo>
                          <a:pt x="58" y="74"/>
                        </a:lnTo>
                        <a:lnTo>
                          <a:pt x="56" y="71"/>
                        </a:lnTo>
                        <a:lnTo>
                          <a:pt x="54" y="79"/>
                        </a:lnTo>
                        <a:lnTo>
                          <a:pt x="51" y="78"/>
                        </a:lnTo>
                        <a:lnTo>
                          <a:pt x="55" y="66"/>
                        </a:lnTo>
                        <a:lnTo>
                          <a:pt x="51" y="59"/>
                        </a:lnTo>
                        <a:lnTo>
                          <a:pt x="47" y="58"/>
                        </a:lnTo>
                        <a:lnTo>
                          <a:pt x="41" y="61"/>
                        </a:lnTo>
                        <a:lnTo>
                          <a:pt x="47" y="78"/>
                        </a:lnTo>
                        <a:lnTo>
                          <a:pt x="43" y="78"/>
                        </a:lnTo>
                        <a:lnTo>
                          <a:pt x="38" y="66"/>
                        </a:lnTo>
                        <a:lnTo>
                          <a:pt x="0" y="70"/>
                        </a:lnTo>
                        <a:lnTo>
                          <a:pt x="0" y="55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1" name="Freeform 149"/>
                  <p:cNvSpPr>
                    <a:spLocks/>
                  </p:cNvSpPr>
                  <p:nvPr/>
                </p:nvSpPr>
                <p:spPr bwMode="auto">
                  <a:xfrm>
                    <a:off x="2749" y="1922"/>
                    <a:ext cx="125" cy="295"/>
                  </a:xfrm>
                  <a:custGeom>
                    <a:avLst/>
                    <a:gdLst>
                      <a:gd name="T0" fmla="*/ 21 w 125"/>
                      <a:gd name="T1" fmla="*/ 31 h 294"/>
                      <a:gd name="T2" fmla="*/ 37 w 125"/>
                      <a:gd name="T3" fmla="*/ 50 h 294"/>
                      <a:gd name="T4" fmla="*/ 56 w 125"/>
                      <a:gd name="T5" fmla="*/ 73 h 294"/>
                      <a:gd name="T6" fmla="*/ 65 w 125"/>
                      <a:gd name="T7" fmla="*/ 83 h 294"/>
                      <a:gd name="T8" fmla="*/ 77 w 125"/>
                      <a:gd name="T9" fmla="*/ 103 h 294"/>
                      <a:gd name="T10" fmla="*/ 94 w 125"/>
                      <a:gd name="T11" fmla="*/ 124 h 294"/>
                      <a:gd name="T12" fmla="*/ 104 w 125"/>
                      <a:gd name="T13" fmla="*/ 143 h 294"/>
                      <a:gd name="T14" fmla="*/ 111 w 125"/>
                      <a:gd name="T15" fmla="*/ 161 h 294"/>
                      <a:gd name="T16" fmla="*/ 115 w 125"/>
                      <a:gd name="T17" fmla="*/ 176 h 294"/>
                      <a:gd name="T18" fmla="*/ 116 w 125"/>
                      <a:gd name="T19" fmla="*/ 201 h 294"/>
                      <a:gd name="T20" fmla="*/ 112 w 125"/>
                      <a:gd name="T21" fmla="*/ 221 h 294"/>
                      <a:gd name="T22" fmla="*/ 101 w 125"/>
                      <a:gd name="T23" fmla="*/ 243 h 294"/>
                      <a:gd name="T24" fmla="*/ 84 w 125"/>
                      <a:gd name="T25" fmla="*/ 268 h 294"/>
                      <a:gd name="T26" fmla="*/ 69 w 125"/>
                      <a:gd name="T27" fmla="*/ 279 h 294"/>
                      <a:gd name="T28" fmla="*/ 54 w 125"/>
                      <a:gd name="T29" fmla="*/ 285 h 294"/>
                      <a:gd name="T30" fmla="*/ 35 w 125"/>
                      <a:gd name="T31" fmla="*/ 283 h 294"/>
                      <a:gd name="T32" fmla="*/ 23 w 125"/>
                      <a:gd name="T33" fmla="*/ 275 h 294"/>
                      <a:gd name="T34" fmla="*/ 11 w 125"/>
                      <a:gd name="T35" fmla="*/ 268 h 294"/>
                      <a:gd name="T36" fmla="*/ 2 w 125"/>
                      <a:gd name="T37" fmla="*/ 266 h 294"/>
                      <a:gd name="T38" fmla="*/ 0 w 125"/>
                      <a:gd name="T39" fmla="*/ 271 h 294"/>
                      <a:gd name="T40" fmla="*/ 9 w 125"/>
                      <a:gd name="T41" fmla="*/ 273 h 294"/>
                      <a:gd name="T42" fmla="*/ 2 w 125"/>
                      <a:gd name="T43" fmla="*/ 274 h 294"/>
                      <a:gd name="T44" fmla="*/ 3 w 125"/>
                      <a:gd name="T45" fmla="*/ 278 h 294"/>
                      <a:gd name="T46" fmla="*/ 13 w 125"/>
                      <a:gd name="T47" fmla="*/ 278 h 294"/>
                      <a:gd name="T48" fmla="*/ 24 w 125"/>
                      <a:gd name="T49" fmla="*/ 283 h 294"/>
                      <a:gd name="T50" fmla="*/ 33 w 125"/>
                      <a:gd name="T51" fmla="*/ 287 h 294"/>
                      <a:gd name="T52" fmla="*/ 2 w 125"/>
                      <a:gd name="T53" fmla="*/ 290 h 294"/>
                      <a:gd name="T54" fmla="*/ 1 w 125"/>
                      <a:gd name="T55" fmla="*/ 294 h 294"/>
                      <a:gd name="T56" fmla="*/ 29 w 125"/>
                      <a:gd name="T57" fmla="*/ 294 h 294"/>
                      <a:gd name="T58" fmla="*/ 53 w 125"/>
                      <a:gd name="T59" fmla="*/ 291 h 294"/>
                      <a:gd name="T60" fmla="*/ 76 w 125"/>
                      <a:gd name="T61" fmla="*/ 284 h 294"/>
                      <a:gd name="T62" fmla="*/ 92 w 125"/>
                      <a:gd name="T63" fmla="*/ 271 h 294"/>
                      <a:gd name="T64" fmla="*/ 104 w 125"/>
                      <a:gd name="T65" fmla="*/ 254 h 294"/>
                      <a:gd name="T66" fmla="*/ 116 w 125"/>
                      <a:gd name="T67" fmla="*/ 231 h 294"/>
                      <a:gd name="T68" fmla="*/ 123 w 125"/>
                      <a:gd name="T69" fmla="*/ 210 h 294"/>
                      <a:gd name="T70" fmla="*/ 125 w 125"/>
                      <a:gd name="T71" fmla="*/ 190 h 294"/>
                      <a:gd name="T72" fmla="*/ 123 w 125"/>
                      <a:gd name="T73" fmla="*/ 169 h 294"/>
                      <a:gd name="T74" fmla="*/ 117 w 125"/>
                      <a:gd name="T75" fmla="*/ 145 h 294"/>
                      <a:gd name="T76" fmla="*/ 109 w 125"/>
                      <a:gd name="T77" fmla="*/ 126 h 294"/>
                      <a:gd name="T78" fmla="*/ 94 w 125"/>
                      <a:gd name="T79" fmla="*/ 106 h 294"/>
                      <a:gd name="T80" fmla="*/ 69 w 125"/>
                      <a:gd name="T81" fmla="*/ 72 h 294"/>
                      <a:gd name="T82" fmla="*/ 54 w 125"/>
                      <a:gd name="T83" fmla="*/ 50 h 294"/>
                      <a:gd name="T84" fmla="*/ 38 w 125"/>
                      <a:gd name="T85" fmla="*/ 27 h 294"/>
                      <a:gd name="T86" fmla="*/ 24 w 125"/>
                      <a:gd name="T87" fmla="*/ 0 h 294"/>
                      <a:gd name="T88" fmla="*/ 21 w 125"/>
                      <a:gd name="T89" fmla="*/ 31 h 294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w 125"/>
                      <a:gd name="T136" fmla="*/ 0 h 294"/>
                      <a:gd name="T137" fmla="*/ 125 w 125"/>
                      <a:gd name="T138" fmla="*/ 294 h 294"/>
                    </a:gdLst>
                    <a:ahLst/>
                    <a:cxnLst>
                      <a:cxn ang="T90">
                        <a:pos x="T0" y="T1"/>
                      </a:cxn>
                      <a:cxn ang="T91">
                        <a:pos x="T2" y="T3"/>
                      </a:cxn>
                      <a:cxn ang="T92">
                        <a:pos x="T4" y="T5"/>
                      </a:cxn>
                      <a:cxn ang="T93">
                        <a:pos x="T6" y="T7"/>
                      </a:cxn>
                      <a:cxn ang="T94">
                        <a:pos x="T8" y="T9"/>
                      </a:cxn>
                      <a:cxn ang="T95">
                        <a:pos x="T10" y="T11"/>
                      </a:cxn>
                      <a:cxn ang="T96">
                        <a:pos x="T12" y="T13"/>
                      </a:cxn>
                      <a:cxn ang="T97">
                        <a:pos x="T14" y="T15"/>
                      </a:cxn>
                      <a:cxn ang="T98">
                        <a:pos x="T16" y="T17"/>
                      </a:cxn>
                      <a:cxn ang="T99">
                        <a:pos x="T18" y="T19"/>
                      </a:cxn>
                      <a:cxn ang="T100">
                        <a:pos x="T20" y="T21"/>
                      </a:cxn>
                      <a:cxn ang="T101">
                        <a:pos x="T22" y="T23"/>
                      </a:cxn>
                      <a:cxn ang="T102">
                        <a:pos x="T24" y="T25"/>
                      </a:cxn>
                      <a:cxn ang="T103">
                        <a:pos x="T26" y="T27"/>
                      </a:cxn>
                      <a:cxn ang="T104">
                        <a:pos x="T28" y="T29"/>
                      </a:cxn>
                      <a:cxn ang="T105">
                        <a:pos x="T30" y="T31"/>
                      </a:cxn>
                      <a:cxn ang="T106">
                        <a:pos x="T32" y="T33"/>
                      </a:cxn>
                      <a:cxn ang="T107">
                        <a:pos x="T34" y="T35"/>
                      </a:cxn>
                      <a:cxn ang="T108">
                        <a:pos x="T36" y="T37"/>
                      </a:cxn>
                      <a:cxn ang="T109">
                        <a:pos x="T38" y="T39"/>
                      </a:cxn>
                      <a:cxn ang="T110">
                        <a:pos x="T40" y="T41"/>
                      </a:cxn>
                      <a:cxn ang="T111">
                        <a:pos x="T42" y="T43"/>
                      </a:cxn>
                      <a:cxn ang="T112">
                        <a:pos x="T44" y="T45"/>
                      </a:cxn>
                      <a:cxn ang="T113">
                        <a:pos x="T46" y="T47"/>
                      </a:cxn>
                      <a:cxn ang="T114">
                        <a:pos x="T48" y="T49"/>
                      </a:cxn>
                      <a:cxn ang="T115">
                        <a:pos x="T50" y="T51"/>
                      </a:cxn>
                      <a:cxn ang="T116">
                        <a:pos x="T52" y="T53"/>
                      </a:cxn>
                      <a:cxn ang="T117">
                        <a:pos x="T54" y="T55"/>
                      </a:cxn>
                      <a:cxn ang="T118">
                        <a:pos x="T56" y="T57"/>
                      </a:cxn>
                      <a:cxn ang="T119">
                        <a:pos x="T58" y="T59"/>
                      </a:cxn>
                      <a:cxn ang="T120">
                        <a:pos x="T60" y="T61"/>
                      </a:cxn>
                      <a:cxn ang="T121">
                        <a:pos x="T62" y="T63"/>
                      </a:cxn>
                      <a:cxn ang="T122">
                        <a:pos x="T64" y="T65"/>
                      </a:cxn>
                      <a:cxn ang="T123">
                        <a:pos x="T66" y="T67"/>
                      </a:cxn>
                      <a:cxn ang="T124">
                        <a:pos x="T68" y="T69"/>
                      </a:cxn>
                      <a:cxn ang="T125">
                        <a:pos x="T70" y="T71"/>
                      </a:cxn>
                      <a:cxn ang="T126">
                        <a:pos x="T72" y="T73"/>
                      </a:cxn>
                      <a:cxn ang="T127">
                        <a:pos x="T74" y="T75"/>
                      </a:cxn>
                      <a:cxn ang="T128">
                        <a:pos x="T76" y="T77"/>
                      </a:cxn>
                      <a:cxn ang="T129">
                        <a:pos x="T78" y="T79"/>
                      </a:cxn>
                      <a:cxn ang="T130">
                        <a:pos x="T80" y="T81"/>
                      </a:cxn>
                      <a:cxn ang="T131">
                        <a:pos x="T82" y="T83"/>
                      </a:cxn>
                      <a:cxn ang="T132">
                        <a:pos x="T84" y="T85"/>
                      </a:cxn>
                      <a:cxn ang="T133">
                        <a:pos x="T86" y="T87"/>
                      </a:cxn>
                      <a:cxn ang="T134">
                        <a:pos x="T88" y="T89"/>
                      </a:cxn>
                    </a:cxnLst>
                    <a:rect l="T135" t="T136" r="T137" b="T138"/>
                    <a:pathLst>
                      <a:path w="125" h="294">
                        <a:moveTo>
                          <a:pt x="21" y="31"/>
                        </a:moveTo>
                        <a:lnTo>
                          <a:pt x="37" y="50"/>
                        </a:lnTo>
                        <a:lnTo>
                          <a:pt x="56" y="73"/>
                        </a:lnTo>
                        <a:lnTo>
                          <a:pt x="65" y="83"/>
                        </a:lnTo>
                        <a:lnTo>
                          <a:pt x="77" y="103"/>
                        </a:lnTo>
                        <a:lnTo>
                          <a:pt x="94" y="124"/>
                        </a:lnTo>
                        <a:lnTo>
                          <a:pt x="104" y="143"/>
                        </a:lnTo>
                        <a:lnTo>
                          <a:pt x="111" y="161"/>
                        </a:lnTo>
                        <a:lnTo>
                          <a:pt x="115" y="176"/>
                        </a:lnTo>
                        <a:lnTo>
                          <a:pt x="116" y="201"/>
                        </a:lnTo>
                        <a:lnTo>
                          <a:pt x="112" y="221"/>
                        </a:lnTo>
                        <a:lnTo>
                          <a:pt x="101" y="243"/>
                        </a:lnTo>
                        <a:lnTo>
                          <a:pt x="84" y="268"/>
                        </a:lnTo>
                        <a:lnTo>
                          <a:pt x="69" y="279"/>
                        </a:lnTo>
                        <a:lnTo>
                          <a:pt x="54" y="285"/>
                        </a:lnTo>
                        <a:lnTo>
                          <a:pt x="35" y="283"/>
                        </a:lnTo>
                        <a:lnTo>
                          <a:pt x="23" y="275"/>
                        </a:lnTo>
                        <a:lnTo>
                          <a:pt x="11" y="268"/>
                        </a:lnTo>
                        <a:lnTo>
                          <a:pt x="2" y="266"/>
                        </a:lnTo>
                        <a:lnTo>
                          <a:pt x="0" y="271"/>
                        </a:lnTo>
                        <a:lnTo>
                          <a:pt x="9" y="273"/>
                        </a:lnTo>
                        <a:lnTo>
                          <a:pt x="2" y="274"/>
                        </a:lnTo>
                        <a:lnTo>
                          <a:pt x="3" y="278"/>
                        </a:lnTo>
                        <a:lnTo>
                          <a:pt x="13" y="278"/>
                        </a:lnTo>
                        <a:lnTo>
                          <a:pt x="24" y="283"/>
                        </a:lnTo>
                        <a:lnTo>
                          <a:pt x="33" y="287"/>
                        </a:lnTo>
                        <a:lnTo>
                          <a:pt x="2" y="290"/>
                        </a:lnTo>
                        <a:lnTo>
                          <a:pt x="1" y="294"/>
                        </a:lnTo>
                        <a:lnTo>
                          <a:pt x="29" y="294"/>
                        </a:lnTo>
                        <a:lnTo>
                          <a:pt x="53" y="291"/>
                        </a:lnTo>
                        <a:lnTo>
                          <a:pt x="76" y="284"/>
                        </a:lnTo>
                        <a:lnTo>
                          <a:pt x="92" y="271"/>
                        </a:lnTo>
                        <a:lnTo>
                          <a:pt x="104" y="254"/>
                        </a:lnTo>
                        <a:lnTo>
                          <a:pt x="116" y="231"/>
                        </a:lnTo>
                        <a:lnTo>
                          <a:pt x="123" y="210"/>
                        </a:lnTo>
                        <a:lnTo>
                          <a:pt x="125" y="190"/>
                        </a:lnTo>
                        <a:lnTo>
                          <a:pt x="123" y="169"/>
                        </a:lnTo>
                        <a:lnTo>
                          <a:pt x="117" y="145"/>
                        </a:lnTo>
                        <a:lnTo>
                          <a:pt x="109" y="126"/>
                        </a:lnTo>
                        <a:lnTo>
                          <a:pt x="94" y="106"/>
                        </a:lnTo>
                        <a:lnTo>
                          <a:pt x="69" y="72"/>
                        </a:lnTo>
                        <a:lnTo>
                          <a:pt x="54" y="50"/>
                        </a:lnTo>
                        <a:lnTo>
                          <a:pt x="38" y="27"/>
                        </a:lnTo>
                        <a:lnTo>
                          <a:pt x="24" y="0"/>
                        </a:lnTo>
                        <a:lnTo>
                          <a:pt x="21" y="31"/>
                        </a:lnTo>
                        <a:close/>
                      </a:path>
                    </a:pathLst>
                  </a:custGeom>
                  <a:solidFill>
                    <a:srgbClr val="FF0033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sp>
                <p:nvSpPr>
                  <p:cNvPr id="132" name="Freeform 150"/>
                  <p:cNvSpPr>
                    <a:spLocks/>
                  </p:cNvSpPr>
                  <p:nvPr/>
                </p:nvSpPr>
                <p:spPr bwMode="auto">
                  <a:xfrm>
                    <a:off x="2685" y="1717"/>
                    <a:ext cx="115" cy="94"/>
                  </a:xfrm>
                  <a:custGeom>
                    <a:avLst/>
                    <a:gdLst>
                      <a:gd name="T0" fmla="*/ 60 w 109"/>
                      <a:gd name="T1" fmla="*/ 68 h 94"/>
                      <a:gd name="T2" fmla="*/ 49 w 109"/>
                      <a:gd name="T3" fmla="*/ 77 h 94"/>
                      <a:gd name="T4" fmla="*/ 36 w 109"/>
                      <a:gd name="T5" fmla="*/ 80 h 94"/>
                      <a:gd name="T6" fmla="*/ 27 w 109"/>
                      <a:gd name="T7" fmla="*/ 66 h 94"/>
                      <a:gd name="T8" fmla="*/ 33 w 109"/>
                      <a:gd name="T9" fmla="*/ 57 h 94"/>
                      <a:gd name="T10" fmla="*/ 94 w 109"/>
                      <a:gd name="T11" fmla="*/ 29 h 94"/>
                      <a:gd name="T12" fmla="*/ 107 w 109"/>
                      <a:gd name="T13" fmla="*/ 15 h 94"/>
                      <a:gd name="T14" fmla="*/ 109 w 109"/>
                      <a:gd name="T15" fmla="*/ 0 h 94"/>
                      <a:gd name="T16" fmla="*/ 104 w 109"/>
                      <a:gd name="T17" fmla="*/ 1 h 94"/>
                      <a:gd name="T18" fmla="*/ 102 w 109"/>
                      <a:gd name="T19" fmla="*/ 15 h 94"/>
                      <a:gd name="T20" fmla="*/ 98 w 109"/>
                      <a:gd name="T21" fmla="*/ 20 h 94"/>
                      <a:gd name="T22" fmla="*/ 94 w 109"/>
                      <a:gd name="T23" fmla="*/ 0 h 94"/>
                      <a:gd name="T24" fmla="*/ 92 w 109"/>
                      <a:gd name="T25" fmla="*/ 0 h 94"/>
                      <a:gd name="T26" fmla="*/ 90 w 109"/>
                      <a:gd name="T27" fmla="*/ 7 h 94"/>
                      <a:gd name="T28" fmla="*/ 92 w 109"/>
                      <a:gd name="T29" fmla="*/ 21 h 94"/>
                      <a:gd name="T30" fmla="*/ 76 w 109"/>
                      <a:gd name="T31" fmla="*/ 33 h 94"/>
                      <a:gd name="T32" fmla="*/ 16 w 109"/>
                      <a:gd name="T33" fmla="*/ 54 h 94"/>
                      <a:gd name="T34" fmla="*/ 12 w 109"/>
                      <a:gd name="T35" fmla="*/ 38 h 94"/>
                      <a:gd name="T36" fmla="*/ 20 w 109"/>
                      <a:gd name="T37" fmla="*/ 18 h 94"/>
                      <a:gd name="T38" fmla="*/ 15 w 109"/>
                      <a:gd name="T39" fmla="*/ 18 h 94"/>
                      <a:gd name="T40" fmla="*/ 7 w 109"/>
                      <a:gd name="T41" fmla="*/ 38 h 94"/>
                      <a:gd name="T42" fmla="*/ 6 w 109"/>
                      <a:gd name="T43" fmla="*/ 38 h 94"/>
                      <a:gd name="T44" fmla="*/ 4 w 109"/>
                      <a:gd name="T45" fmla="*/ 27 h 94"/>
                      <a:gd name="T46" fmla="*/ 5 w 109"/>
                      <a:gd name="T47" fmla="*/ 18 h 94"/>
                      <a:gd name="T48" fmla="*/ 0 w 109"/>
                      <a:gd name="T49" fmla="*/ 17 h 94"/>
                      <a:gd name="T50" fmla="*/ 0 w 109"/>
                      <a:gd name="T51" fmla="*/ 37 h 94"/>
                      <a:gd name="T52" fmla="*/ 23 w 109"/>
                      <a:gd name="T53" fmla="*/ 86 h 94"/>
                      <a:gd name="T54" fmla="*/ 34 w 109"/>
                      <a:gd name="T55" fmla="*/ 94 h 94"/>
                      <a:gd name="T56" fmla="*/ 52 w 109"/>
                      <a:gd name="T57" fmla="*/ 92 h 94"/>
                      <a:gd name="T58" fmla="*/ 60 w 109"/>
                      <a:gd name="T59" fmla="*/ 87 h 94"/>
                      <a:gd name="T60" fmla="*/ 60 w 109"/>
                      <a:gd name="T61" fmla="*/ 68 h 94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w 109"/>
                      <a:gd name="T94" fmla="*/ 0 h 94"/>
                      <a:gd name="T95" fmla="*/ 109 w 109"/>
                      <a:gd name="T96" fmla="*/ 94 h 94"/>
                    </a:gdLst>
                    <a:ahLst/>
                    <a:cxnLst>
                      <a:cxn ang="T62">
                        <a:pos x="T0" y="T1"/>
                      </a:cxn>
                      <a:cxn ang="T63">
                        <a:pos x="T2" y="T3"/>
                      </a:cxn>
                      <a:cxn ang="T64">
                        <a:pos x="T4" y="T5"/>
                      </a:cxn>
                      <a:cxn ang="T65">
                        <a:pos x="T6" y="T7"/>
                      </a:cxn>
                      <a:cxn ang="T66">
                        <a:pos x="T8" y="T9"/>
                      </a:cxn>
                      <a:cxn ang="T67">
                        <a:pos x="T10" y="T11"/>
                      </a:cxn>
                      <a:cxn ang="T68">
                        <a:pos x="T12" y="T13"/>
                      </a:cxn>
                      <a:cxn ang="T69">
                        <a:pos x="T14" y="T15"/>
                      </a:cxn>
                      <a:cxn ang="T70">
                        <a:pos x="T16" y="T17"/>
                      </a:cxn>
                      <a:cxn ang="T71">
                        <a:pos x="T18" y="T19"/>
                      </a:cxn>
                      <a:cxn ang="T72">
                        <a:pos x="T20" y="T21"/>
                      </a:cxn>
                      <a:cxn ang="T73">
                        <a:pos x="T22" y="T23"/>
                      </a:cxn>
                      <a:cxn ang="T74">
                        <a:pos x="T24" y="T25"/>
                      </a:cxn>
                      <a:cxn ang="T75">
                        <a:pos x="T26" y="T27"/>
                      </a:cxn>
                      <a:cxn ang="T76">
                        <a:pos x="T28" y="T29"/>
                      </a:cxn>
                      <a:cxn ang="T77">
                        <a:pos x="T30" y="T31"/>
                      </a:cxn>
                      <a:cxn ang="T78">
                        <a:pos x="T32" y="T33"/>
                      </a:cxn>
                      <a:cxn ang="T79">
                        <a:pos x="T34" y="T35"/>
                      </a:cxn>
                      <a:cxn ang="T80">
                        <a:pos x="T36" y="T37"/>
                      </a:cxn>
                      <a:cxn ang="T81">
                        <a:pos x="T38" y="T39"/>
                      </a:cxn>
                      <a:cxn ang="T82">
                        <a:pos x="T40" y="T41"/>
                      </a:cxn>
                      <a:cxn ang="T83">
                        <a:pos x="T42" y="T43"/>
                      </a:cxn>
                      <a:cxn ang="T84">
                        <a:pos x="T44" y="T45"/>
                      </a:cxn>
                      <a:cxn ang="T85">
                        <a:pos x="T46" y="T47"/>
                      </a:cxn>
                      <a:cxn ang="T86">
                        <a:pos x="T48" y="T49"/>
                      </a:cxn>
                      <a:cxn ang="T87">
                        <a:pos x="T50" y="T51"/>
                      </a:cxn>
                      <a:cxn ang="T88">
                        <a:pos x="T52" y="T53"/>
                      </a:cxn>
                      <a:cxn ang="T89">
                        <a:pos x="T54" y="T55"/>
                      </a:cxn>
                      <a:cxn ang="T90">
                        <a:pos x="T56" y="T57"/>
                      </a:cxn>
                      <a:cxn ang="T91">
                        <a:pos x="T58" y="T59"/>
                      </a:cxn>
                      <a:cxn ang="T92">
                        <a:pos x="T60" y="T61"/>
                      </a:cxn>
                    </a:cxnLst>
                    <a:rect l="T93" t="T94" r="T95" b="T96"/>
                    <a:pathLst>
                      <a:path w="109" h="94">
                        <a:moveTo>
                          <a:pt x="60" y="68"/>
                        </a:moveTo>
                        <a:lnTo>
                          <a:pt x="49" y="77"/>
                        </a:lnTo>
                        <a:lnTo>
                          <a:pt x="36" y="80"/>
                        </a:lnTo>
                        <a:lnTo>
                          <a:pt x="27" y="66"/>
                        </a:lnTo>
                        <a:lnTo>
                          <a:pt x="33" y="57"/>
                        </a:lnTo>
                        <a:lnTo>
                          <a:pt x="94" y="29"/>
                        </a:lnTo>
                        <a:lnTo>
                          <a:pt x="107" y="15"/>
                        </a:lnTo>
                        <a:lnTo>
                          <a:pt x="109" y="0"/>
                        </a:lnTo>
                        <a:lnTo>
                          <a:pt x="104" y="1"/>
                        </a:lnTo>
                        <a:lnTo>
                          <a:pt x="102" y="15"/>
                        </a:lnTo>
                        <a:lnTo>
                          <a:pt x="98" y="20"/>
                        </a:lnTo>
                        <a:lnTo>
                          <a:pt x="94" y="0"/>
                        </a:lnTo>
                        <a:lnTo>
                          <a:pt x="92" y="0"/>
                        </a:lnTo>
                        <a:lnTo>
                          <a:pt x="90" y="7"/>
                        </a:lnTo>
                        <a:lnTo>
                          <a:pt x="92" y="21"/>
                        </a:lnTo>
                        <a:lnTo>
                          <a:pt x="76" y="33"/>
                        </a:lnTo>
                        <a:lnTo>
                          <a:pt x="16" y="54"/>
                        </a:lnTo>
                        <a:lnTo>
                          <a:pt x="12" y="38"/>
                        </a:lnTo>
                        <a:lnTo>
                          <a:pt x="20" y="18"/>
                        </a:lnTo>
                        <a:lnTo>
                          <a:pt x="15" y="18"/>
                        </a:lnTo>
                        <a:lnTo>
                          <a:pt x="7" y="38"/>
                        </a:lnTo>
                        <a:lnTo>
                          <a:pt x="6" y="38"/>
                        </a:lnTo>
                        <a:lnTo>
                          <a:pt x="4" y="27"/>
                        </a:lnTo>
                        <a:lnTo>
                          <a:pt x="5" y="18"/>
                        </a:lnTo>
                        <a:lnTo>
                          <a:pt x="0" y="17"/>
                        </a:lnTo>
                        <a:lnTo>
                          <a:pt x="0" y="37"/>
                        </a:lnTo>
                        <a:lnTo>
                          <a:pt x="23" y="86"/>
                        </a:lnTo>
                        <a:lnTo>
                          <a:pt x="34" y="94"/>
                        </a:lnTo>
                        <a:lnTo>
                          <a:pt x="52" y="92"/>
                        </a:lnTo>
                        <a:lnTo>
                          <a:pt x="60" y="87"/>
                        </a:lnTo>
                        <a:lnTo>
                          <a:pt x="60" y="68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</p:grpSp>
            <p:grpSp>
              <p:nvGrpSpPr>
                <p:cNvPr id="118" name="Group 151"/>
                <p:cNvGrpSpPr>
                  <a:grpSpLocks/>
                </p:cNvGrpSpPr>
                <p:nvPr/>
              </p:nvGrpSpPr>
              <p:grpSpPr bwMode="auto">
                <a:xfrm>
                  <a:off x="4467244" y="3488515"/>
                  <a:ext cx="480028" cy="1007787"/>
                  <a:chOff x="2567" y="792"/>
                  <a:chExt cx="713" cy="1499"/>
                </a:xfrm>
              </p:grpSpPr>
              <p:sp>
                <p:nvSpPr>
                  <p:cNvPr id="125" name="Freeform 152"/>
                  <p:cNvSpPr>
                    <a:spLocks/>
                  </p:cNvSpPr>
                  <p:nvPr/>
                </p:nvSpPr>
                <p:spPr bwMode="auto">
                  <a:xfrm>
                    <a:off x="3001" y="1342"/>
                    <a:ext cx="278" cy="949"/>
                  </a:xfrm>
                  <a:custGeom>
                    <a:avLst/>
                    <a:gdLst>
                      <a:gd name="T0" fmla="*/ 71 w 278"/>
                      <a:gd name="T1" fmla="*/ 43 h 950"/>
                      <a:gd name="T2" fmla="*/ 110 w 278"/>
                      <a:gd name="T3" fmla="*/ 0 h 950"/>
                      <a:gd name="T4" fmla="*/ 117 w 278"/>
                      <a:gd name="T5" fmla="*/ 45 h 950"/>
                      <a:gd name="T6" fmla="*/ 118 w 278"/>
                      <a:gd name="T7" fmla="*/ 49 h 950"/>
                      <a:gd name="T8" fmla="*/ 75 w 278"/>
                      <a:gd name="T9" fmla="*/ 49 h 950"/>
                      <a:gd name="T10" fmla="*/ 120 w 278"/>
                      <a:gd name="T11" fmla="*/ 123 h 950"/>
                      <a:gd name="T12" fmla="*/ 166 w 278"/>
                      <a:gd name="T13" fmla="*/ 177 h 950"/>
                      <a:gd name="T14" fmla="*/ 118 w 278"/>
                      <a:gd name="T15" fmla="*/ 126 h 950"/>
                      <a:gd name="T16" fmla="*/ 104 w 278"/>
                      <a:gd name="T17" fmla="*/ 142 h 950"/>
                      <a:gd name="T18" fmla="*/ 164 w 278"/>
                      <a:gd name="T19" fmla="*/ 278 h 950"/>
                      <a:gd name="T20" fmla="*/ 208 w 278"/>
                      <a:gd name="T21" fmla="*/ 339 h 950"/>
                      <a:gd name="T22" fmla="*/ 165 w 278"/>
                      <a:gd name="T23" fmla="*/ 286 h 950"/>
                      <a:gd name="T24" fmla="*/ 196 w 278"/>
                      <a:gd name="T25" fmla="*/ 409 h 950"/>
                      <a:gd name="T26" fmla="*/ 157 w 278"/>
                      <a:gd name="T27" fmla="*/ 411 h 950"/>
                      <a:gd name="T28" fmla="*/ 156 w 278"/>
                      <a:gd name="T29" fmla="*/ 277 h 950"/>
                      <a:gd name="T30" fmla="*/ 102 w 278"/>
                      <a:gd name="T31" fmla="*/ 155 h 950"/>
                      <a:gd name="T32" fmla="*/ 123 w 278"/>
                      <a:gd name="T33" fmla="*/ 303 h 950"/>
                      <a:gd name="T34" fmla="*/ 199 w 278"/>
                      <a:gd name="T35" fmla="*/ 568 h 950"/>
                      <a:gd name="T36" fmla="*/ 250 w 278"/>
                      <a:gd name="T37" fmla="*/ 724 h 950"/>
                      <a:gd name="T38" fmla="*/ 278 w 278"/>
                      <a:gd name="T39" fmla="*/ 876 h 950"/>
                      <a:gd name="T40" fmla="*/ 244 w 278"/>
                      <a:gd name="T41" fmla="*/ 727 h 950"/>
                      <a:gd name="T42" fmla="*/ 192 w 278"/>
                      <a:gd name="T43" fmla="*/ 576 h 950"/>
                      <a:gd name="T44" fmla="*/ 172 w 278"/>
                      <a:gd name="T45" fmla="*/ 693 h 950"/>
                      <a:gd name="T46" fmla="*/ 228 w 278"/>
                      <a:gd name="T47" fmla="*/ 843 h 950"/>
                      <a:gd name="T48" fmla="*/ 240 w 278"/>
                      <a:gd name="T49" fmla="*/ 950 h 950"/>
                      <a:gd name="T50" fmla="*/ 176 w 278"/>
                      <a:gd name="T51" fmla="*/ 744 h 950"/>
                      <a:gd name="T52" fmla="*/ 168 w 278"/>
                      <a:gd name="T53" fmla="*/ 634 h 950"/>
                      <a:gd name="T54" fmla="*/ 141 w 278"/>
                      <a:gd name="T55" fmla="*/ 658 h 950"/>
                      <a:gd name="T56" fmla="*/ 128 w 278"/>
                      <a:gd name="T57" fmla="*/ 626 h 950"/>
                      <a:gd name="T58" fmla="*/ 172 w 278"/>
                      <a:gd name="T59" fmla="*/ 628 h 950"/>
                      <a:gd name="T60" fmla="*/ 139 w 278"/>
                      <a:gd name="T61" fmla="*/ 435 h 950"/>
                      <a:gd name="T62" fmla="*/ 98 w 278"/>
                      <a:gd name="T63" fmla="*/ 336 h 950"/>
                      <a:gd name="T64" fmla="*/ 168 w 278"/>
                      <a:gd name="T65" fmla="*/ 620 h 950"/>
                      <a:gd name="T66" fmla="*/ 98 w 278"/>
                      <a:gd name="T67" fmla="*/ 417 h 950"/>
                      <a:gd name="T68" fmla="*/ 112 w 278"/>
                      <a:gd name="T69" fmla="*/ 296 h 950"/>
                      <a:gd name="T70" fmla="*/ 65 w 278"/>
                      <a:gd name="T71" fmla="*/ 49 h 950"/>
                      <a:gd name="T72" fmla="*/ 14 w 278"/>
                      <a:gd name="T73" fmla="*/ 109 h 950"/>
                      <a:gd name="T74" fmla="*/ 23 w 278"/>
                      <a:gd name="T75" fmla="*/ 339 h 950"/>
                      <a:gd name="T76" fmla="*/ 17 w 278"/>
                      <a:gd name="T77" fmla="*/ 339 h 950"/>
                      <a:gd name="T78" fmla="*/ 5 w 278"/>
                      <a:gd name="T79" fmla="*/ 106 h 950"/>
                      <a:gd name="T80" fmla="*/ 55 w 278"/>
                      <a:gd name="T81" fmla="*/ 17 h 950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w 278"/>
                      <a:gd name="T124" fmla="*/ 0 h 950"/>
                      <a:gd name="T125" fmla="*/ 278 w 278"/>
                      <a:gd name="T126" fmla="*/ 950 h 950"/>
                    </a:gdLst>
                    <a:ahLst/>
                    <a:cxnLst>
                      <a:cxn ang="T82">
                        <a:pos x="T0" y="T1"/>
                      </a:cxn>
                      <a:cxn ang="T83">
                        <a:pos x="T2" y="T3"/>
                      </a:cxn>
                      <a:cxn ang="T84">
                        <a:pos x="T4" y="T5"/>
                      </a:cxn>
                      <a:cxn ang="T85">
                        <a:pos x="T6" y="T7"/>
                      </a:cxn>
                      <a:cxn ang="T86">
                        <a:pos x="T8" y="T9"/>
                      </a:cxn>
                      <a:cxn ang="T87">
                        <a:pos x="T10" y="T11"/>
                      </a:cxn>
                      <a:cxn ang="T88">
                        <a:pos x="T12" y="T13"/>
                      </a:cxn>
                      <a:cxn ang="T89">
                        <a:pos x="T14" y="T15"/>
                      </a:cxn>
                      <a:cxn ang="T90">
                        <a:pos x="T16" y="T17"/>
                      </a:cxn>
                      <a:cxn ang="T91">
                        <a:pos x="T18" y="T19"/>
                      </a:cxn>
                      <a:cxn ang="T92">
                        <a:pos x="T20" y="T21"/>
                      </a:cxn>
                      <a:cxn ang="T93">
                        <a:pos x="T22" y="T23"/>
                      </a:cxn>
                      <a:cxn ang="T94">
                        <a:pos x="T24" y="T25"/>
                      </a:cxn>
                      <a:cxn ang="T95">
                        <a:pos x="T26" y="T27"/>
                      </a:cxn>
                      <a:cxn ang="T96">
                        <a:pos x="T28" y="T29"/>
                      </a:cxn>
                      <a:cxn ang="T97">
                        <a:pos x="T30" y="T31"/>
                      </a:cxn>
                      <a:cxn ang="T98">
                        <a:pos x="T32" y="T33"/>
                      </a:cxn>
                      <a:cxn ang="T99">
                        <a:pos x="T34" y="T35"/>
                      </a:cxn>
                      <a:cxn ang="T100">
                        <a:pos x="T36" y="T37"/>
                      </a:cxn>
                      <a:cxn ang="T101">
                        <a:pos x="T38" y="T39"/>
                      </a:cxn>
                      <a:cxn ang="T102">
                        <a:pos x="T40" y="T41"/>
                      </a:cxn>
                      <a:cxn ang="T103">
                        <a:pos x="T42" y="T43"/>
                      </a:cxn>
                      <a:cxn ang="T104">
                        <a:pos x="T44" y="T45"/>
                      </a:cxn>
                      <a:cxn ang="T105">
                        <a:pos x="T46" y="T47"/>
                      </a:cxn>
                      <a:cxn ang="T106">
                        <a:pos x="T48" y="T49"/>
                      </a:cxn>
                      <a:cxn ang="T107">
                        <a:pos x="T50" y="T51"/>
                      </a:cxn>
                      <a:cxn ang="T108">
                        <a:pos x="T52" y="T53"/>
                      </a:cxn>
                      <a:cxn ang="T109">
                        <a:pos x="T54" y="T55"/>
                      </a:cxn>
                      <a:cxn ang="T110">
                        <a:pos x="T56" y="T57"/>
                      </a:cxn>
                      <a:cxn ang="T111">
                        <a:pos x="T58" y="T59"/>
                      </a:cxn>
                      <a:cxn ang="T112">
                        <a:pos x="T60" y="T61"/>
                      </a:cxn>
                      <a:cxn ang="T113">
                        <a:pos x="T62" y="T63"/>
                      </a:cxn>
                      <a:cxn ang="T114">
                        <a:pos x="T64" y="T65"/>
                      </a:cxn>
                      <a:cxn ang="T115">
                        <a:pos x="T66" y="T67"/>
                      </a:cxn>
                      <a:cxn ang="T116">
                        <a:pos x="T68" y="T69"/>
                      </a:cxn>
                      <a:cxn ang="T117">
                        <a:pos x="T70" y="T71"/>
                      </a:cxn>
                      <a:cxn ang="T118">
                        <a:pos x="T72" y="T73"/>
                      </a:cxn>
                      <a:cxn ang="T119">
                        <a:pos x="T74" y="T75"/>
                      </a:cxn>
                      <a:cxn ang="T120">
                        <a:pos x="T76" y="T77"/>
                      </a:cxn>
                      <a:cxn ang="T121">
                        <a:pos x="T78" y="T79"/>
                      </a:cxn>
                      <a:cxn ang="T122">
                        <a:pos x="T80" y="T81"/>
                      </a:cxn>
                    </a:cxnLst>
                    <a:rect l="T123" t="T124" r="T125" b="T126"/>
                    <a:pathLst>
                      <a:path w="278" h="950">
                        <a:moveTo>
                          <a:pt x="55" y="17"/>
                        </a:moveTo>
                        <a:lnTo>
                          <a:pt x="71" y="43"/>
                        </a:lnTo>
                        <a:lnTo>
                          <a:pt x="93" y="36"/>
                        </a:lnTo>
                        <a:lnTo>
                          <a:pt x="110" y="0"/>
                        </a:lnTo>
                        <a:lnTo>
                          <a:pt x="99" y="36"/>
                        </a:lnTo>
                        <a:lnTo>
                          <a:pt x="117" y="45"/>
                        </a:lnTo>
                        <a:lnTo>
                          <a:pt x="146" y="33"/>
                        </a:lnTo>
                        <a:lnTo>
                          <a:pt x="118" y="49"/>
                        </a:lnTo>
                        <a:lnTo>
                          <a:pt x="96" y="38"/>
                        </a:lnTo>
                        <a:lnTo>
                          <a:pt x="75" y="49"/>
                        </a:lnTo>
                        <a:lnTo>
                          <a:pt x="99" y="124"/>
                        </a:lnTo>
                        <a:lnTo>
                          <a:pt x="120" y="123"/>
                        </a:lnTo>
                        <a:lnTo>
                          <a:pt x="147" y="141"/>
                        </a:lnTo>
                        <a:lnTo>
                          <a:pt x="166" y="177"/>
                        </a:lnTo>
                        <a:lnTo>
                          <a:pt x="145" y="144"/>
                        </a:lnTo>
                        <a:lnTo>
                          <a:pt x="118" y="126"/>
                        </a:lnTo>
                        <a:lnTo>
                          <a:pt x="100" y="130"/>
                        </a:lnTo>
                        <a:lnTo>
                          <a:pt x="104" y="142"/>
                        </a:lnTo>
                        <a:lnTo>
                          <a:pt x="131" y="172"/>
                        </a:lnTo>
                        <a:lnTo>
                          <a:pt x="164" y="278"/>
                        </a:lnTo>
                        <a:lnTo>
                          <a:pt x="191" y="296"/>
                        </a:lnTo>
                        <a:lnTo>
                          <a:pt x="208" y="339"/>
                        </a:lnTo>
                        <a:lnTo>
                          <a:pt x="187" y="298"/>
                        </a:lnTo>
                        <a:lnTo>
                          <a:pt x="165" y="286"/>
                        </a:lnTo>
                        <a:lnTo>
                          <a:pt x="174" y="373"/>
                        </a:lnTo>
                        <a:lnTo>
                          <a:pt x="196" y="409"/>
                        </a:lnTo>
                        <a:lnTo>
                          <a:pt x="172" y="386"/>
                        </a:lnTo>
                        <a:lnTo>
                          <a:pt x="157" y="411"/>
                        </a:lnTo>
                        <a:lnTo>
                          <a:pt x="167" y="376"/>
                        </a:lnTo>
                        <a:lnTo>
                          <a:pt x="156" y="277"/>
                        </a:lnTo>
                        <a:lnTo>
                          <a:pt x="123" y="175"/>
                        </a:lnTo>
                        <a:lnTo>
                          <a:pt x="102" y="155"/>
                        </a:lnTo>
                        <a:lnTo>
                          <a:pt x="117" y="243"/>
                        </a:lnTo>
                        <a:lnTo>
                          <a:pt x="123" y="303"/>
                        </a:lnTo>
                        <a:lnTo>
                          <a:pt x="145" y="426"/>
                        </a:lnTo>
                        <a:lnTo>
                          <a:pt x="199" y="568"/>
                        </a:lnTo>
                        <a:lnTo>
                          <a:pt x="242" y="632"/>
                        </a:lnTo>
                        <a:lnTo>
                          <a:pt x="250" y="724"/>
                        </a:lnTo>
                        <a:lnTo>
                          <a:pt x="275" y="788"/>
                        </a:lnTo>
                        <a:lnTo>
                          <a:pt x="278" y="876"/>
                        </a:lnTo>
                        <a:lnTo>
                          <a:pt x="271" y="788"/>
                        </a:lnTo>
                        <a:lnTo>
                          <a:pt x="244" y="727"/>
                        </a:lnTo>
                        <a:lnTo>
                          <a:pt x="235" y="635"/>
                        </a:lnTo>
                        <a:lnTo>
                          <a:pt x="192" y="576"/>
                        </a:lnTo>
                        <a:lnTo>
                          <a:pt x="176" y="633"/>
                        </a:lnTo>
                        <a:lnTo>
                          <a:pt x="172" y="693"/>
                        </a:lnTo>
                        <a:lnTo>
                          <a:pt x="179" y="738"/>
                        </a:lnTo>
                        <a:lnTo>
                          <a:pt x="228" y="843"/>
                        </a:lnTo>
                        <a:lnTo>
                          <a:pt x="245" y="947"/>
                        </a:lnTo>
                        <a:lnTo>
                          <a:pt x="240" y="950"/>
                        </a:lnTo>
                        <a:lnTo>
                          <a:pt x="219" y="835"/>
                        </a:lnTo>
                        <a:lnTo>
                          <a:pt x="176" y="744"/>
                        </a:lnTo>
                        <a:lnTo>
                          <a:pt x="165" y="694"/>
                        </a:lnTo>
                        <a:lnTo>
                          <a:pt x="168" y="634"/>
                        </a:lnTo>
                        <a:lnTo>
                          <a:pt x="147" y="638"/>
                        </a:lnTo>
                        <a:lnTo>
                          <a:pt x="141" y="658"/>
                        </a:lnTo>
                        <a:lnTo>
                          <a:pt x="143" y="634"/>
                        </a:lnTo>
                        <a:lnTo>
                          <a:pt x="128" y="626"/>
                        </a:lnTo>
                        <a:lnTo>
                          <a:pt x="152" y="632"/>
                        </a:lnTo>
                        <a:lnTo>
                          <a:pt x="172" y="628"/>
                        </a:lnTo>
                        <a:lnTo>
                          <a:pt x="185" y="569"/>
                        </a:lnTo>
                        <a:lnTo>
                          <a:pt x="139" y="435"/>
                        </a:lnTo>
                        <a:lnTo>
                          <a:pt x="112" y="308"/>
                        </a:lnTo>
                        <a:lnTo>
                          <a:pt x="98" y="336"/>
                        </a:lnTo>
                        <a:lnTo>
                          <a:pt x="104" y="420"/>
                        </a:lnTo>
                        <a:lnTo>
                          <a:pt x="168" y="620"/>
                        </a:lnTo>
                        <a:lnTo>
                          <a:pt x="165" y="621"/>
                        </a:lnTo>
                        <a:lnTo>
                          <a:pt x="98" y="417"/>
                        </a:lnTo>
                        <a:lnTo>
                          <a:pt x="90" y="330"/>
                        </a:lnTo>
                        <a:lnTo>
                          <a:pt x="112" y="296"/>
                        </a:lnTo>
                        <a:lnTo>
                          <a:pt x="90" y="124"/>
                        </a:lnTo>
                        <a:lnTo>
                          <a:pt x="65" y="49"/>
                        </a:lnTo>
                        <a:lnTo>
                          <a:pt x="42" y="13"/>
                        </a:lnTo>
                        <a:lnTo>
                          <a:pt x="14" y="109"/>
                        </a:lnTo>
                        <a:lnTo>
                          <a:pt x="27" y="225"/>
                        </a:lnTo>
                        <a:lnTo>
                          <a:pt x="23" y="339"/>
                        </a:lnTo>
                        <a:lnTo>
                          <a:pt x="0" y="403"/>
                        </a:lnTo>
                        <a:lnTo>
                          <a:pt x="17" y="339"/>
                        </a:lnTo>
                        <a:lnTo>
                          <a:pt x="23" y="224"/>
                        </a:lnTo>
                        <a:lnTo>
                          <a:pt x="5" y="106"/>
                        </a:lnTo>
                        <a:lnTo>
                          <a:pt x="34" y="5"/>
                        </a:lnTo>
                        <a:lnTo>
                          <a:pt x="55" y="17"/>
                        </a:lnTo>
                        <a:close/>
                      </a:path>
                    </a:pathLst>
                  </a:custGeom>
                  <a:solidFill>
                    <a:srgbClr val="FF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grpSp>
                <p:nvGrpSpPr>
                  <p:cNvPr id="126" name="Group 153"/>
                  <p:cNvGrpSpPr>
                    <a:grpSpLocks/>
                  </p:cNvGrpSpPr>
                  <p:nvPr/>
                </p:nvGrpSpPr>
                <p:grpSpPr bwMode="auto">
                  <a:xfrm>
                    <a:off x="2567" y="792"/>
                    <a:ext cx="488" cy="1370"/>
                    <a:chOff x="2569" y="792"/>
                    <a:chExt cx="488" cy="1370"/>
                  </a:xfrm>
                </p:grpSpPr>
                <p:sp>
                  <p:nvSpPr>
                    <p:cNvPr id="127" name="Freeform 154"/>
                    <p:cNvSpPr>
                      <a:spLocks/>
                    </p:cNvSpPr>
                    <p:nvPr/>
                  </p:nvSpPr>
                  <p:spPr bwMode="auto">
                    <a:xfrm>
                      <a:off x="2743" y="792"/>
                      <a:ext cx="127" cy="390"/>
                    </a:xfrm>
                    <a:custGeom>
                      <a:avLst/>
                      <a:gdLst>
                        <a:gd name="T0" fmla="*/ 53 w 120"/>
                        <a:gd name="T1" fmla="*/ 371 h 389"/>
                        <a:gd name="T2" fmla="*/ 39 w 120"/>
                        <a:gd name="T3" fmla="*/ 356 h 389"/>
                        <a:gd name="T4" fmla="*/ 23 w 120"/>
                        <a:gd name="T5" fmla="*/ 370 h 389"/>
                        <a:gd name="T6" fmla="*/ 24 w 120"/>
                        <a:gd name="T7" fmla="*/ 368 h 389"/>
                        <a:gd name="T8" fmla="*/ 27 w 120"/>
                        <a:gd name="T9" fmla="*/ 369 h 389"/>
                        <a:gd name="T10" fmla="*/ 38 w 120"/>
                        <a:gd name="T11" fmla="*/ 355 h 389"/>
                        <a:gd name="T12" fmla="*/ 57 w 120"/>
                        <a:gd name="T13" fmla="*/ 365 h 389"/>
                        <a:gd name="T14" fmla="*/ 82 w 120"/>
                        <a:gd name="T15" fmla="*/ 282 h 389"/>
                        <a:gd name="T16" fmla="*/ 50 w 120"/>
                        <a:gd name="T17" fmla="*/ 253 h 389"/>
                        <a:gd name="T18" fmla="*/ 33 w 120"/>
                        <a:gd name="T19" fmla="*/ 262 h 389"/>
                        <a:gd name="T20" fmla="*/ 9 w 120"/>
                        <a:gd name="T21" fmla="*/ 287 h 389"/>
                        <a:gd name="T22" fmla="*/ 0 w 120"/>
                        <a:gd name="T23" fmla="*/ 267 h 389"/>
                        <a:gd name="T24" fmla="*/ 32 w 120"/>
                        <a:gd name="T25" fmla="*/ 259 h 389"/>
                        <a:gd name="T26" fmla="*/ 49 w 120"/>
                        <a:gd name="T27" fmla="*/ 251 h 389"/>
                        <a:gd name="T28" fmla="*/ 83 w 120"/>
                        <a:gd name="T29" fmla="*/ 277 h 389"/>
                        <a:gd name="T30" fmla="*/ 85 w 120"/>
                        <a:gd name="T31" fmla="*/ 206 h 389"/>
                        <a:gd name="T32" fmla="*/ 42 w 120"/>
                        <a:gd name="T33" fmla="*/ 193 h 389"/>
                        <a:gd name="T34" fmla="*/ 41 w 120"/>
                        <a:gd name="T35" fmla="*/ 190 h 389"/>
                        <a:gd name="T36" fmla="*/ 44 w 120"/>
                        <a:gd name="T37" fmla="*/ 193 h 389"/>
                        <a:gd name="T38" fmla="*/ 86 w 120"/>
                        <a:gd name="T39" fmla="*/ 203 h 389"/>
                        <a:gd name="T40" fmla="*/ 103 w 120"/>
                        <a:gd name="T41" fmla="*/ 141 h 389"/>
                        <a:gd name="T42" fmla="*/ 99 w 120"/>
                        <a:gd name="T43" fmla="*/ 95 h 389"/>
                        <a:gd name="T44" fmla="*/ 45 w 120"/>
                        <a:gd name="T45" fmla="*/ 78 h 389"/>
                        <a:gd name="T46" fmla="*/ 44 w 120"/>
                        <a:gd name="T47" fmla="*/ 77 h 389"/>
                        <a:gd name="T48" fmla="*/ 76 w 120"/>
                        <a:gd name="T49" fmla="*/ 57 h 389"/>
                        <a:gd name="T50" fmla="*/ 76 w 120"/>
                        <a:gd name="T51" fmla="*/ 16 h 389"/>
                        <a:gd name="T52" fmla="*/ 77 w 120"/>
                        <a:gd name="T53" fmla="*/ 15 h 389"/>
                        <a:gd name="T54" fmla="*/ 78 w 120"/>
                        <a:gd name="T55" fmla="*/ 15 h 389"/>
                        <a:gd name="T56" fmla="*/ 77 w 120"/>
                        <a:gd name="T57" fmla="*/ 57 h 389"/>
                        <a:gd name="T58" fmla="*/ 99 w 120"/>
                        <a:gd name="T59" fmla="*/ 93 h 389"/>
                        <a:gd name="T60" fmla="*/ 86 w 120"/>
                        <a:gd name="T61" fmla="*/ 38 h 389"/>
                        <a:gd name="T62" fmla="*/ 103 w 120"/>
                        <a:gd name="T63" fmla="*/ 40 h 389"/>
                        <a:gd name="T64" fmla="*/ 100 w 120"/>
                        <a:gd name="T65" fmla="*/ 95 h 389"/>
                        <a:gd name="T66" fmla="*/ 103 w 120"/>
                        <a:gd name="T67" fmla="*/ 140 h 389"/>
                        <a:gd name="T68" fmla="*/ 104 w 120"/>
                        <a:gd name="T69" fmla="*/ 141 h 389"/>
                        <a:gd name="T70" fmla="*/ 87 w 120"/>
                        <a:gd name="T71" fmla="*/ 206 h 389"/>
                        <a:gd name="T72" fmla="*/ 105 w 120"/>
                        <a:gd name="T73" fmla="*/ 225 h 389"/>
                        <a:gd name="T74" fmla="*/ 105 w 120"/>
                        <a:gd name="T75" fmla="*/ 226 h 389"/>
                        <a:gd name="T76" fmla="*/ 86 w 120"/>
                        <a:gd name="T77" fmla="*/ 284 h 389"/>
                        <a:gd name="T78" fmla="*/ 64 w 120"/>
                        <a:gd name="T79" fmla="*/ 367 h 389"/>
                        <a:gd name="T80" fmla="*/ 41 w 120"/>
                        <a:gd name="T81" fmla="*/ 389 h 389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60000 65536"/>
                        <a:gd name="T118" fmla="*/ 0 60000 65536"/>
                        <a:gd name="T119" fmla="*/ 0 60000 65536"/>
                        <a:gd name="T120" fmla="*/ 0 60000 65536"/>
                        <a:gd name="T121" fmla="*/ 0 60000 65536"/>
                        <a:gd name="T122" fmla="*/ 0 60000 65536"/>
                        <a:gd name="T123" fmla="*/ 0 w 120"/>
                        <a:gd name="T124" fmla="*/ 0 h 389"/>
                        <a:gd name="T125" fmla="*/ 120 w 120"/>
                        <a:gd name="T126" fmla="*/ 389 h 389"/>
                      </a:gdLst>
                      <a:ahLst/>
                      <a:cxnLst>
                        <a:cxn ang="T82">
                          <a:pos x="T0" y="T1"/>
                        </a:cxn>
                        <a:cxn ang="T83">
                          <a:pos x="T2" y="T3"/>
                        </a:cxn>
                        <a:cxn ang="T84">
                          <a:pos x="T4" y="T5"/>
                        </a:cxn>
                        <a:cxn ang="T85">
                          <a:pos x="T6" y="T7"/>
                        </a:cxn>
                        <a:cxn ang="T86">
                          <a:pos x="T8" y="T9"/>
                        </a:cxn>
                        <a:cxn ang="T87">
                          <a:pos x="T10" y="T11"/>
                        </a:cxn>
                        <a:cxn ang="T88">
                          <a:pos x="T12" y="T13"/>
                        </a:cxn>
                        <a:cxn ang="T89">
                          <a:pos x="T14" y="T15"/>
                        </a:cxn>
                        <a:cxn ang="T90">
                          <a:pos x="T16" y="T17"/>
                        </a:cxn>
                        <a:cxn ang="T91">
                          <a:pos x="T18" y="T19"/>
                        </a:cxn>
                        <a:cxn ang="T92">
                          <a:pos x="T20" y="T21"/>
                        </a:cxn>
                        <a:cxn ang="T93">
                          <a:pos x="T22" y="T23"/>
                        </a:cxn>
                        <a:cxn ang="T94">
                          <a:pos x="T24" y="T25"/>
                        </a:cxn>
                        <a:cxn ang="T95">
                          <a:pos x="T26" y="T27"/>
                        </a:cxn>
                        <a:cxn ang="T96">
                          <a:pos x="T28" y="T29"/>
                        </a:cxn>
                        <a:cxn ang="T97">
                          <a:pos x="T30" y="T31"/>
                        </a:cxn>
                        <a:cxn ang="T98">
                          <a:pos x="T32" y="T33"/>
                        </a:cxn>
                        <a:cxn ang="T99">
                          <a:pos x="T34" y="T35"/>
                        </a:cxn>
                        <a:cxn ang="T100">
                          <a:pos x="T36" y="T37"/>
                        </a:cxn>
                        <a:cxn ang="T101">
                          <a:pos x="T38" y="T39"/>
                        </a:cxn>
                        <a:cxn ang="T102">
                          <a:pos x="T40" y="T41"/>
                        </a:cxn>
                        <a:cxn ang="T103">
                          <a:pos x="T42" y="T43"/>
                        </a:cxn>
                        <a:cxn ang="T104">
                          <a:pos x="T44" y="T45"/>
                        </a:cxn>
                        <a:cxn ang="T105">
                          <a:pos x="T46" y="T47"/>
                        </a:cxn>
                        <a:cxn ang="T106">
                          <a:pos x="T48" y="T49"/>
                        </a:cxn>
                        <a:cxn ang="T107">
                          <a:pos x="T50" y="T51"/>
                        </a:cxn>
                        <a:cxn ang="T108">
                          <a:pos x="T52" y="T53"/>
                        </a:cxn>
                        <a:cxn ang="T109">
                          <a:pos x="T54" y="T55"/>
                        </a:cxn>
                        <a:cxn ang="T110">
                          <a:pos x="T56" y="T57"/>
                        </a:cxn>
                        <a:cxn ang="T111">
                          <a:pos x="T58" y="T59"/>
                        </a:cxn>
                        <a:cxn ang="T112">
                          <a:pos x="T60" y="T61"/>
                        </a:cxn>
                        <a:cxn ang="T113">
                          <a:pos x="T62" y="T63"/>
                        </a:cxn>
                        <a:cxn ang="T114">
                          <a:pos x="T64" y="T65"/>
                        </a:cxn>
                        <a:cxn ang="T115">
                          <a:pos x="T66" y="T67"/>
                        </a:cxn>
                        <a:cxn ang="T116">
                          <a:pos x="T68" y="T69"/>
                        </a:cxn>
                        <a:cxn ang="T117">
                          <a:pos x="T70" y="T71"/>
                        </a:cxn>
                        <a:cxn ang="T118">
                          <a:pos x="T72" y="T73"/>
                        </a:cxn>
                        <a:cxn ang="T119">
                          <a:pos x="T74" y="T75"/>
                        </a:cxn>
                        <a:cxn ang="T120">
                          <a:pos x="T76" y="T77"/>
                        </a:cxn>
                        <a:cxn ang="T121">
                          <a:pos x="T78" y="T79"/>
                        </a:cxn>
                        <a:cxn ang="T122">
                          <a:pos x="T80" y="T81"/>
                        </a:cxn>
                      </a:cxnLst>
                      <a:rect l="T123" t="T124" r="T125" b="T126"/>
                      <a:pathLst>
                        <a:path w="120" h="389">
                          <a:moveTo>
                            <a:pt x="41" y="389"/>
                          </a:moveTo>
                          <a:lnTo>
                            <a:pt x="53" y="371"/>
                          </a:lnTo>
                          <a:lnTo>
                            <a:pt x="52" y="356"/>
                          </a:lnTo>
                          <a:lnTo>
                            <a:pt x="39" y="356"/>
                          </a:lnTo>
                          <a:lnTo>
                            <a:pt x="31" y="374"/>
                          </a:lnTo>
                          <a:lnTo>
                            <a:pt x="23" y="370"/>
                          </a:lnTo>
                          <a:lnTo>
                            <a:pt x="11" y="371"/>
                          </a:lnTo>
                          <a:lnTo>
                            <a:pt x="24" y="368"/>
                          </a:lnTo>
                          <a:lnTo>
                            <a:pt x="24" y="350"/>
                          </a:lnTo>
                          <a:lnTo>
                            <a:pt x="27" y="369"/>
                          </a:lnTo>
                          <a:lnTo>
                            <a:pt x="31" y="371"/>
                          </a:lnTo>
                          <a:lnTo>
                            <a:pt x="38" y="355"/>
                          </a:lnTo>
                          <a:lnTo>
                            <a:pt x="54" y="352"/>
                          </a:lnTo>
                          <a:lnTo>
                            <a:pt x="57" y="365"/>
                          </a:lnTo>
                          <a:lnTo>
                            <a:pt x="78" y="312"/>
                          </a:lnTo>
                          <a:lnTo>
                            <a:pt x="82" y="282"/>
                          </a:lnTo>
                          <a:lnTo>
                            <a:pt x="72" y="262"/>
                          </a:lnTo>
                          <a:lnTo>
                            <a:pt x="50" y="253"/>
                          </a:lnTo>
                          <a:lnTo>
                            <a:pt x="41" y="263"/>
                          </a:lnTo>
                          <a:lnTo>
                            <a:pt x="33" y="262"/>
                          </a:lnTo>
                          <a:lnTo>
                            <a:pt x="18" y="268"/>
                          </a:lnTo>
                          <a:lnTo>
                            <a:pt x="9" y="287"/>
                          </a:lnTo>
                          <a:lnTo>
                            <a:pt x="16" y="269"/>
                          </a:lnTo>
                          <a:lnTo>
                            <a:pt x="0" y="267"/>
                          </a:lnTo>
                          <a:lnTo>
                            <a:pt x="17" y="267"/>
                          </a:lnTo>
                          <a:lnTo>
                            <a:pt x="32" y="259"/>
                          </a:lnTo>
                          <a:lnTo>
                            <a:pt x="41" y="262"/>
                          </a:lnTo>
                          <a:lnTo>
                            <a:pt x="49" y="251"/>
                          </a:lnTo>
                          <a:lnTo>
                            <a:pt x="73" y="259"/>
                          </a:lnTo>
                          <a:lnTo>
                            <a:pt x="83" y="277"/>
                          </a:lnTo>
                          <a:lnTo>
                            <a:pt x="92" y="243"/>
                          </a:lnTo>
                          <a:lnTo>
                            <a:pt x="85" y="206"/>
                          </a:lnTo>
                          <a:lnTo>
                            <a:pt x="65" y="211"/>
                          </a:lnTo>
                          <a:lnTo>
                            <a:pt x="42" y="193"/>
                          </a:lnTo>
                          <a:lnTo>
                            <a:pt x="26" y="195"/>
                          </a:lnTo>
                          <a:lnTo>
                            <a:pt x="41" y="190"/>
                          </a:lnTo>
                          <a:lnTo>
                            <a:pt x="30" y="169"/>
                          </a:lnTo>
                          <a:lnTo>
                            <a:pt x="44" y="193"/>
                          </a:lnTo>
                          <a:lnTo>
                            <a:pt x="65" y="208"/>
                          </a:lnTo>
                          <a:lnTo>
                            <a:pt x="86" y="203"/>
                          </a:lnTo>
                          <a:lnTo>
                            <a:pt x="90" y="174"/>
                          </a:lnTo>
                          <a:lnTo>
                            <a:pt x="103" y="141"/>
                          </a:lnTo>
                          <a:lnTo>
                            <a:pt x="97" y="118"/>
                          </a:lnTo>
                          <a:lnTo>
                            <a:pt x="99" y="95"/>
                          </a:lnTo>
                          <a:lnTo>
                            <a:pt x="67" y="88"/>
                          </a:lnTo>
                          <a:lnTo>
                            <a:pt x="45" y="78"/>
                          </a:lnTo>
                          <a:lnTo>
                            <a:pt x="33" y="84"/>
                          </a:lnTo>
                          <a:lnTo>
                            <a:pt x="44" y="77"/>
                          </a:lnTo>
                          <a:lnTo>
                            <a:pt x="65" y="85"/>
                          </a:lnTo>
                          <a:lnTo>
                            <a:pt x="76" y="57"/>
                          </a:lnTo>
                          <a:lnTo>
                            <a:pt x="68" y="40"/>
                          </a:lnTo>
                          <a:lnTo>
                            <a:pt x="76" y="16"/>
                          </a:lnTo>
                          <a:lnTo>
                            <a:pt x="65" y="0"/>
                          </a:lnTo>
                          <a:lnTo>
                            <a:pt x="77" y="15"/>
                          </a:lnTo>
                          <a:lnTo>
                            <a:pt x="81" y="2"/>
                          </a:lnTo>
                          <a:lnTo>
                            <a:pt x="78" y="15"/>
                          </a:lnTo>
                          <a:lnTo>
                            <a:pt x="70" y="40"/>
                          </a:lnTo>
                          <a:lnTo>
                            <a:pt x="77" y="57"/>
                          </a:lnTo>
                          <a:lnTo>
                            <a:pt x="67" y="85"/>
                          </a:lnTo>
                          <a:lnTo>
                            <a:pt x="99" y="93"/>
                          </a:lnTo>
                          <a:lnTo>
                            <a:pt x="96" y="54"/>
                          </a:lnTo>
                          <a:lnTo>
                            <a:pt x="86" y="38"/>
                          </a:lnTo>
                          <a:lnTo>
                            <a:pt x="97" y="52"/>
                          </a:lnTo>
                          <a:lnTo>
                            <a:pt x="103" y="40"/>
                          </a:lnTo>
                          <a:lnTo>
                            <a:pt x="97" y="54"/>
                          </a:lnTo>
                          <a:lnTo>
                            <a:pt x="100" y="95"/>
                          </a:lnTo>
                          <a:lnTo>
                            <a:pt x="98" y="118"/>
                          </a:lnTo>
                          <a:lnTo>
                            <a:pt x="103" y="140"/>
                          </a:lnTo>
                          <a:lnTo>
                            <a:pt x="118" y="128"/>
                          </a:lnTo>
                          <a:lnTo>
                            <a:pt x="104" y="141"/>
                          </a:lnTo>
                          <a:lnTo>
                            <a:pt x="94" y="171"/>
                          </a:lnTo>
                          <a:lnTo>
                            <a:pt x="87" y="206"/>
                          </a:lnTo>
                          <a:lnTo>
                            <a:pt x="94" y="240"/>
                          </a:lnTo>
                          <a:lnTo>
                            <a:pt x="105" y="225"/>
                          </a:lnTo>
                          <a:lnTo>
                            <a:pt x="120" y="215"/>
                          </a:lnTo>
                          <a:lnTo>
                            <a:pt x="105" y="226"/>
                          </a:lnTo>
                          <a:lnTo>
                            <a:pt x="94" y="245"/>
                          </a:lnTo>
                          <a:lnTo>
                            <a:pt x="86" y="284"/>
                          </a:lnTo>
                          <a:lnTo>
                            <a:pt x="83" y="312"/>
                          </a:lnTo>
                          <a:lnTo>
                            <a:pt x="64" y="367"/>
                          </a:lnTo>
                          <a:lnTo>
                            <a:pt x="53" y="389"/>
                          </a:lnTo>
                          <a:lnTo>
                            <a:pt x="41" y="389"/>
                          </a:ln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  <p:sp>
                  <p:nvSpPr>
                    <p:cNvPr id="128" name="Freeform 155"/>
                    <p:cNvSpPr>
                      <a:spLocks/>
                    </p:cNvSpPr>
                    <p:nvPr/>
                  </p:nvSpPr>
                  <p:spPr bwMode="auto">
                    <a:xfrm>
                      <a:off x="2569" y="1165"/>
                      <a:ext cx="488" cy="996"/>
                    </a:xfrm>
                    <a:custGeom>
                      <a:avLst/>
                      <a:gdLst>
                        <a:gd name="T0" fmla="*/ 171 w 488"/>
                        <a:gd name="T1" fmla="*/ 225 h 997"/>
                        <a:gd name="T2" fmla="*/ 165 w 488"/>
                        <a:gd name="T3" fmla="*/ 162 h 997"/>
                        <a:gd name="T4" fmla="*/ 129 w 488"/>
                        <a:gd name="T5" fmla="*/ 101 h 997"/>
                        <a:gd name="T6" fmla="*/ 82 w 488"/>
                        <a:gd name="T7" fmla="*/ 80 h 997"/>
                        <a:gd name="T8" fmla="*/ 25 w 488"/>
                        <a:gd name="T9" fmla="*/ 91 h 997"/>
                        <a:gd name="T10" fmla="*/ 0 w 488"/>
                        <a:gd name="T11" fmla="*/ 91 h 997"/>
                        <a:gd name="T12" fmla="*/ 67 w 488"/>
                        <a:gd name="T13" fmla="*/ 66 h 997"/>
                        <a:gd name="T14" fmla="*/ 104 w 488"/>
                        <a:gd name="T15" fmla="*/ 69 h 997"/>
                        <a:gd name="T16" fmla="*/ 103 w 488"/>
                        <a:gd name="T17" fmla="*/ 32 h 997"/>
                        <a:gd name="T18" fmla="*/ 109 w 488"/>
                        <a:gd name="T19" fmla="*/ 7 h 997"/>
                        <a:gd name="T20" fmla="*/ 119 w 488"/>
                        <a:gd name="T21" fmla="*/ 74 h 997"/>
                        <a:gd name="T22" fmla="*/ 170 w 488"/>
                        <a:gd name="T23" fmla="*/ 120 h 997"/>
                        <a:gd name="T24" fmla="*/ 184 w 488"/>
                        <a:gd name="T25" fmla="*/ 164 h 997"/>
                        <a:gd name="T26" fmla="*/ 194 w 488"/>
                        <a:gd name="T27" fmla="*/ 219 h 997"/>
                        <a:gd name="T28" fmla="*/ 215 w 488"/>
                        <a:gd name="T29" fmla="*/ 37 h 997"/>
                        <a:gd name="T30" fmla="*/ 227 w 488"/>
                        <a:gd name="T31" fmla="*/ 16 h 997"/>
                        <a:gd name="T32" fmla="*/ 208 w 488"/>
                        <a:gd name="T33" fmla="*/ 223 h 997"/>
                        <a:gd name="T34" fmla="*/ 223 w 488"/>
                        <a:gd name="T35" fmla="*/ 146 h 997"/>
                        <a:gd name="T36" fmla="*/ 247 w 488"/>
                        <a:gd name="T37" fmla="*/ 77 h 997"/>
                        <a:gd name="T38" fmla="*/ 283 w 488"/>
                        <a:gd name="T39" fmla="*/ 64 h 997"/>
                        <a:gd name="T40" fmla="*/ 362 w 488"/>
                        <a:gd name="T41" fmla="*/ 83 h 997"/>
                        <a:gd name="T42" fmla="*/ 441 w 488"/>
                        <a:gd name="T43" fmla="*/ 100 h 997"/>
                        <a:gd name="T44" fmla="*/ 466 w 488"/>
                        <a:gd name="T45" fmla="*/ 107 h 997"/>
                        <a:gd name="T46" fmla="*/ 441 w 488"/>
                        <a:gd name="T47" fmla="*/ 103 h 997"/>
                        <a:gd name="T48" fmla="*/ 458 w 488"/>
                        <a:gd name="T49" fmla="*/ 127 h 997"/>
                        <a:gd name="T50" fmla="*/ 437 w 488"/>
                        <a:gd name="T51" fmla="*/ 103 h 997"/>
                        <a:gd name="T52" fmla="*/ 370 w 488"/>
                        <a:gd name="T53" fmla="*/ 89 h 997"/>
                        <a:gd name="T54" fmla="*/ 488 w 488"/>
                        <a:gd name="T55" fmla="*/ 193 h 997"/>
                        <a:gd name="T56" fmla="*/ 428 w 488"/>
                        <a:gd name="T57" fmla="*/ 145 h 997"/>
                        <a:gd name="T58" fmla="*/ 358 w 488"/>
                        <a:gd name="T59" fmla="*/ 97 h 997"/>
                        <a:gd name="T60" fmla="*/ 295 w 488"/>
                        <a:gd name="T61" fmla="*/ 80 h 997"/>
                        <a:gd name="T62" fmla="*/ 260 w 488"/>
                        <a:gd name="T63" fmla="*/ 83 h 997"/>
                        <a:gd name="T64" fmla="*/ 237 w 488"/>
                        <a:gd name="T65" fmla="*/ 142 h 997"/>
                        <a:gd name="T66" fmla="*/ 236 w 488"/>
                        <a:gd name="T67" fmla="*/ 250 h 997"/>
                        <a:gd name="T68" fmla="*/ 212 w 488"/>
                        <a:gd name="T69" fmla="*/ 486 h 997"/>
                        <a:gd name="T70" fmla="*/ 206 w 488"/>
                        <a:gd name="T71" fmla="*/ 997 h 997"/>
                        <a:gd name="T72" fmla="*/ 172 w 488"/>
                        <a:gd name="T73" fmla="*/ 586 h 997"/>
                        <a:gd name="T74" fmla="*/ 196 w 488"/>
                        <a:gd name="T75" fmla="*/ 258 h 997"/>
                        <a:gd name="T76" fmla="*/ 184 w 488"/>
                        <a:gd name="T77" fmla="*/ 256 h 997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w 488"/>
                        <a:gd name="T118" fmla="*/ 0 h 997"/>
                        <a:gd name="T119" fmla="*/ 488 w 488"/>
                        <a:gd name="T120" fmla="*/ 997 h 997"/>
                      </a:gdLst>
                      <a:ahLst/>
                      <a:cxnLst>
                        <a:cxn ang="T78">
                          <a:pos x="T0" y="T1"/>
                        </a:cxn>
                        <a:cxn ang="T79">
                          <a:pos x="T2" y="T3"/>
                        </a:cxn>
                        <a:cxn ang="T80">
                          <a:pos x="T4" y="T5"/>
                        </a:cxn>
                        <a:cxn ang="T81">
                          <a:pos x="T6" y="T7"/>
                        </a:cxn>
                        <a:cxn ang="T82">
                          <a:pos x="T8" y="T9"/>
                        </a:cxn>
                        <a:cxn ang="T83">
                          <a:pos x="T10" y="T11"/>
                        </a:cxn>
                        <a:cxn ang="T84">
                          <a:pos x="T12" y="T13"/>
                        </a:cxn>
                        <a:cxn ang="T85">
                          <a:pos x="T14" y="T15"/>
                        </a:cxn>
                        <a:cxn ang="T86">
                          <a:pos x="T16" y="T17"/>
                        </a:cxn>
                        <a:cxn ang="T87">
                          <a:pos x="T18" y="T19"/>
                        </a:cxn>
                        <a:cxn ang="T88">
                          <a:pos x="T20" y="T21"/>
                        </a:cxn>
                        <a:cxn ang="T89">
                          <a:pos x="T22" y="T23"/>
                        </a:cxn>
                        <a:cxn ang="T90">
                          <a:pos x="T24" y="T25"/>
                        </a:cxn>
                        <a:cxn ang="T91">
                          <a:pos x="T26" y="T27"/>
                        </a:cxn>
                        <a:cxn ang="T92">
                          <a:pos x="T28" y="T29"/>
                        </a:cxn>
                        <a:cxn ang="T93">
                          <a:pos x="T30" y="T31"/>
                        </a:cxn>
                        <a:cxn ang="T94">
                          <a:pos x="T32" y="T33"/>
                        </a:cxn>
                        <a:cxn ang="T95">
                          <a:pos x="T34" y="T35"/>
                        </a:cxn>
                        <a:cxn ang="T96">
                          <a:pos x="T36" y="T37"/>
                        </a:cxn>
                        <a:cxn ang="T97">
                          <a:pos x="T38" y="T39"/>
                        </a:cxn>
                        <a:cxn ang="T98">
                          <a:pos x="T40" y="T41"/>
                        </a:cxn>
                        <a:cxn ang="T99">
                          <a:pos x="T42" y="T43"/>
                        </a:cxn>
                        <a:cxn ang="T100">
                          <a:pos x="T44" y="T45"/>
                        </a:cxn>
                        <a:cxn ang="T101">
                          <a:pos x="T46" y="T47"/>
                        </a:cxn>
                        <a:cxn ang="T102">
                          <a:pos x="T48" y="T49"/>
                        </a:cxn>
                        <a:cxn ang="T103">
                          <a:pos x="T50" y="T51"/>
                        </a:cxn>
                        <a:cxn ang="T104">
                          <a:pos x="T52" y="T53"/>
                        </a:cxn>
                        <a:cxn ang="T105">
                          <a:pos x="T54" y="T55"/>
                        </a:cxn>
                        <a:cxn ang="T106">
                          <a:pos x="T56" y="T57"/>
                        </a:cxn>
                        <a:cxn ang="T107">
                          <a:pos x="T58" y="T59"/>
                        </a:cxn>
                        <a:cxn ang="T108">
                          <a:pos x="T60" y="T61"/>
                        </a:cxn>
                        <a:cxn ang="T109">
                          <a:pos x="T62" y="T63"/>
                        </a:cxn>
                        <a:cxn ang="T110">
                          <a:pos x="T64" y="T65"/>
                        </a:cxn>
                        <a:cxn ang="T111">
                          <a:pos x="T66" y="T67"/>
                        </a:cxn>
                        <a:cxn ang="T112">
                          <a:pos x="T68" y="T69"/>
                        </a:cxn>
                        <a:cxn ang="T113">
                          <a:pos x="T70" y="T71"/>
                        </a:cxn>
                        <a:cxn ang="T114">
                          <a:pos x="T72" y="T73"/>
                        </a:cxn>
                        <a:cxn ang="T115">
                          <a:pos x="T74" y="T75"/>
                        </a:cxn>
                        <a:cxn ang="T116">
                          <a:pos x="T76" y="T77"/>
                        </a:cxn>
                      </a:cxnLst>
                      <a:rect l="T117" t="T118" r="T119" b="T120"/>
                      <a:pathLst>
                        <a:path w="488" h="997">
                          <a:moveTo>
                            <a:pt x="167" y="227"/>
                          </a:moveTo>
                          <a:lnTo>
                            <a:pt x="171" y="225"/>
                          </a:lnTo>
                          <a:lnTo>
                            <a:pt x="170" y="199"/>
                          </a:lnTo>
                          <a:lnTo>
                            <a:pt x="165" y="162"/>
                          </a:lnTo>
                          <a:lnTo>
                            <a:pt x="157" y="136"/>
                          </a:lnTo>
                          <a:lnTo>
                            <a:pt x="129" y="101"/>
                          </a:lnTo>
                          <a:lnTo>
                            <a:pt x="99" y="83"/>
                          </a:lnTo>
                          <a:lnTo>
                            <a:pt x="82" y="80"/>
                          </a:lnTo>
                          <a:lnTo>
                            <a:pt x="63" y="80"/>
                          </a:lnTo>
                          <a:lnTo>
                            <a:pt x="25" y="91"/>
                          </a:lnTo>
                          <a:lnTo>
                            <a:pt x="5" y="101"/>
                          </a:lnTo>
                          <a:lnTo>
                            <a:pt x="0" y="91"/>
                          </a:lnTo>
                          <a:lnTo>
                            <a:pt x="43" y="71"/>
                          </a:lnTo>
                          <a:lnTo>
                            <a:pt x="67" y="66"/>
                          </a:lnTo>
                          <a:lnTo>
                            <a:pt x="87" y="66"/>
                          </a:lnTo>
                          <a:lnTo>
                            <a:pt x="104" y="69"/>
                          </a:lnTo>
                          <a:lnTo>
                            <a:pt x="104" y="51"/>
                          </a:lnTo>
                          <a:lnTo>
                            <a:pt x="103" y="32"/>
                          </a:lnTo>
                          <a:lnTo>
                            <a:pt x="104" y="0"/>
                          </a:lnTo>
                          <a:lnTo>
                            <a:pt x="109" y="7"/>
                          </a:lnTo>
                          <a:lnTo>
                            <a:pt x="109" y="26"/>
                          </a:lnTo>
                          <a:lnTo>
                            <a:pt x="119" y="74"/>
                          </a:lnTo>
                          <a:lnTo>
                            <a:pt x="146" y="93"/>
                          </a:lnTo>
                          <a:lnTo>
                            <a:pt x="170" y="120"/>
                          </a:lnTo>
                          <a:lnTo>
                            <a:pt x="179" y="140"/>
                          </a:lnTo>
                          <a:lnTo>
                            <a:pt x="184" y="164"/>
                          </a:lnTo>
                          <a:lnTo>
                            <a:pt x="190" y="219"/>
                          </a:lnTo>
                          <a:lnTo>
                            <a:pt x="194" y="219"/>
                          </a:lnTo>
                          <a:lnTo>
                            <a:pt x="198" y="140"/>
                          </a:lnTo>
                          <a:lnTo>
                            <a:pt x="215" y="37"/>
                          </a:lnTo>
                          <a:lnTo>
                            <a:pt x="215" y="16"/>
                          </a:lnTo>
                          <a:lnTo>
                            <a:pt x="227" y="16"/>
                          </a:lnTo>
                          <a:lnTo>
                            <a:pt x="211" y="145"/>
                          </a:lnTo>
                          <a:lnTo>
                            <a:pt x="208" y="223"/>
                          </a:lnTo>
                          <a:lnTo>
                            <a:pt x="213" y="225"/>
                          </a:lnTo>
                          <a:lnTo>
                            <a:pt x="223" y="146"/>
                          </a:lnTo>
                          <a:lnTo>
                            <a:pt x="231" y="112"/>
                          </a:lnTo>
                          <a:lnTo>
                            <a:pt x="247" y="77"/>
                          </a:lnTo>
                          <a:lnTo>
                            <a:pt x="257" y="69"/>
                          </a:lnTo>
                          <a:lnTo>
                            <a:pt x="283" y="64"/>
                          </a:lnTo>
                          <a:lnTo>
                            <a:pt x="313" y="68"/>
                          </a:lnTo>
                          <a:lnTo>
                            <a:pt x="362" y="83"/>
                          </a:lnTo>
                          <a:lnTo>
                            <a:pt x="411" y="84"/>
                          </a:lnTo>
                          <a:lnTo>
                            <a:pt x="441" y="100"/>
                          </a:lnTo>
                          <a:lnTo>
                            <a:pt x="456" y="99"/>
                          </a:lnTo>
                          <a:lnTo>
                            <a:pt x="466" y="107"/>
                          </a:lnTo>
                          <a:lnTo>
                            <a:pt x="456" y="101"/>
                          </a:lnTo>
                          <a:lnTo>
                            <a:pt x="441" y="103"/>
                          </a:lnTo>
                          <a:lnTo>
                            <a:pt x="448" y="121"/>
                          </a:lnTo>
                          <a:lnTo>
                            <a:pt x="458" y="127"/>
                          </a:lnTo>
                          <a:lnTo>
                            <a:pt x="445" y="124"/>
                          </a:lnTo>
                          <a:lnTo>
                            <a:pt x="437" y="103"/>
                          </a:lnTo>
                          <a:lnTo>
                            <a:pt x="410" y="89"/>
                          </a:lnTo>
                          <a:lnTo>
                            <a:pt x="370" y="89"/>
                          </a:lnTo>
                          <a:lnTo>
                            <a:pt x="430" y="132"/>
                          </a:lnTo>
                          <a:lnTo>
                            <a:pt x="488" y="193"/>
                          </a:lnTo>
                          <a:lnTo>
                            <a:pt x="477" y="192"/>
                          </a:lnTo>
                          <a:lnTo>
                            <a:pt x="428" y="145"/>
                          </a:lnTo>
                          <a:lnTo>
                            <a:pt x="400" y="124"/>
                          </a:lnTo>
                          <a:lnTo>
                            <a:pt x="358" y="97"/>
                          </a:lnTo>
                          <a:lnTo>
                            <a:pt x="322" y="84"/>
                          </a:lnTo>
                          <a:lnTo>
                            <a:pt x="295" y="80"/>
                          </a:lnTo>
                          <a:lnTo>
                            <a:pt x="275" y="80"/>
                          </a:lnTo>
                          <a:lnTo>
                            <a:pt x="260" y="83"/>
                          </a:lnTo>
                          <a:lnTo>
                            <a:pt x="246" y="108"/>
                          </a:lnTo>
                          <a:lnTo>
                            <a:pt x="237" y="142"/>
                          </a:lnTo>
                          <a:lnTo>
                            <a:pt x="227" y="233"/>
                          </a:lnTo>
                          <a:lnTo>
                            <a:pt x="236" y="250"/>
                          </a:lnTo>
                          <a:lnTo>
                            <a:pt x="234" y="299"/>
                          </a:lnTo>
                          <a:lnTo>
                            <a:pt x="212" y="486"/>
                          </a:lnTo>
                          <a:lnTo>
                            <a:pt x="206" y="586"/>
                          </a:lnTo>
                          <a:lnTo>
                            <a:pt x="206" y="997"/>
                          </a:lnTo>
                          <a:lnTo>
                            <a:pt x="172" y="997"/>
                          </a:lnTo>
                          <a:lnTo>
                            <a:pt x="172" y="586"/>
                          </a:lnTo>
                          <a:lnTo>
                            <a:pt x="201" y="271"/>
                          </a:lnTo>
                          <a:lnTo>
                            <a:pt x="196" y="258"/>
                          </a:lnTo>
                          <a:lnTo>
                            <a:pt x="191" y="255"/>
                          </a:lnTo>
                          <a:lnTo>
                            <a:pt x="184" y="256"/>
                          </a:lnTo>
                          <a:lnTo>
                            <a:pt x="167" y="227"/>
                          </a:ln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</p:grpSp>
            </p:grpSp>
            <p:grpSp>
              <p:nvGrpSpPr>
                <p:cNvPr id="119" name="Group 159"/>
                <p:cNvGrpSpPr>
                  <a:grpSpLocks/>
                </p:cNvGrpSpPr>
                <p:nvPr/>
              </p:nvGrpSpPr>
              <p:grpSpPr bwMode="auto">
                <a:xfrm>
                  <a:off x="4519686" y="3794415"/>
                  <a:ext cx="184674" cy="369096"/>
                  <a:chOff x="2643" y="1247"/>
                  <a:chExt cx="273" cy="549"/>
                </a:xfrm>
              </p:grpSpPr>
              <p:sp>
                <p:nvSpPr>
                  <p:cNvPr id="121" name="Freeform 160"/>
                  <p:cNvSpPr>
                    <a:spLocks/>
                  </p:cNvSpPr>
                  <p:nvPr/>
                </p:nvSpPr>
                <p:spPr bwMode="auto">
                  <a:xfrm>
                    <a:off x="2741" y="1467"/>
                    <a:ext cx="63" cy="139"/>
                  </a:xfrm>
                  <a:custGeom>
                    <a:avLst/>
                    <a:gdLst>
                      <a:gd name="T0" fmla="*/ 54 w 64"/>
                      <a:gd name="T1" fmla="*/ 139 h 139"/>
                      <a:gd name="T2" fmla="*/ 40 w 64"/>
                      <a:gd name="T3" fmla="*/ 137 h 139"/>
                      <a:gd name="T4" fmla="*/ 21 w 64"/>
                      <a:gd name="T5" fmla="*/ 109 h 139"/>
                      <a:gd name="T6" fmla="*/ 3 w 64"/>
                      <a:gd name="T7" fmla="*/ 70 h 139"/>
                      <a:gd name="T8" fmla="*/ 3 w 64"/>
                      <a:gd name="T9" fmla="*/ 59 h 139"/>
                      <a:gd name="T10" fmla="*/ 8 w 64"/>
                      <a:gd name="T11" fmla="*/ 47 h 139"/>
                      <a:gd name="T12" fmla="*/ 0 w 64"/>
                      <a:gd name="T13" fmla="*/ 54 h 139"/>
                      <a:gd name="T14" fmla="*/ 0 w 64"/>
                      <a:gd name="T15" fmla="*/ 40 h 139"/>
                      <a:gd name="T16" fmla="*/ 6 w 64"/>
                      <a:gd name="T17" fmla="*/ 26 h 139"/>
                      <a:gd name="T18" fmla="*/ 21 w 64"/>
                      <a:gd name="T19" fmla="*/ 40 h 139"/>
                      <a:gd name="T20" fmla="*/ 13 w 64"/>
                      <a:gd name="T21" fmla="*/ 43 h 139"/>
                      <a:gd name="T22" fmla="*/ 10 w 64"/>
                      <a:gd name="T23" fmla="*/ 41 h 139"/>
                      <a:gd name="T24" fmla="*/ 21 w 64"/>
                      <a:gd name="T25" fmla="*/ 46 h 139"/>
                      <a:gd name="T26" fmla="*/ 29 w 64"/>
                      <a:gd name="T27" fmla="*/ 47 h 139"/>
                      <a:gd name="T28" fmla="*/ 31 w 64"/>
                      <a:gd name="T29" fmla="*/ 56 h 139"/>
                      <a:gd name="T30" fmla="*/ 32 w 64"/>
                      <a:gd name="T31" fmla="*/ 46 h 139"/>
                      <a:gd name="T32" fmla="*/ 18 w 64"/>
                      <a:gd name="T33" fmla="*/ 23 h 139"/>
                      <a:gd name="T34" fmla="*/ 20 w 64"/>
                      <a:gd name="T35" fmla="*/ 8 h 139"/>
                      <a:gd name="T36" fmla="*/ 30 w 64"/>
                      <a:gd name="T37" fmla="*/ 0 h 139"/>
                      <a:gd name="T38" fmla="*/ 46 w 64"/>
                      <a:gd name="T39" fmla="*/ 1 h 139"/>
                      <a:gd name="T40" fmla="*/ 57 w 64"/>
                      <a:gd name="T41" fmla="*/ 10 h 139"/>
                      <a:gd name="T42" fmla="*/ 62 w 64"/>
                      <a:gd name="T43" fmla="*/ 28 h 139"/>
                      <a:gd name="T44" fmla="*/ 57 w 64"/>
                      <a:gd name="T45" fmla="*/ 45 h 139"/>
                      <a:gd name="T46" fmla="*/ 44 w 64"/>
                      <a:gd name="T47" fmla="*/ 65 h 139"/>
                      <a:gd name="T48" fmla="*/ 44 w 64"/>
                      <a:gd name="T49" fmla="*/ 68 h 139"/>
                      <a:gd name="T50" fmla="*/ 53 w 64"/>
                      <a:gd name="T51" fmla="*/ 59 h 139"/>
                      <a:gd name="T52" fmla="*/ 58 w 64"/>
                      <a:gd name="T53" fmla="*/ 60 h 139"/>
                      <a:gd name="T54" fmla="*/ 64 w 64"/>
                      <a:gd name="T55" fmla="*/ 100 h 139"/>
                      <a:gd name="T56" fmla="*/ 62 w 64"/>
                      <a:gd name="T57" fmla="*/ 133 h 139"/>
                      <a:gd name="T58" fmla="*/ 54 w 64"/>
                      <a:gd name="T59" fmla="*/ 139 h 139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w 64"/>
                      <a:gd name="T91" fmla="*/ 0 h 139"/>
                      <a:gd name="T92" fmla="*/ 64 w 64"/>
                      <a:gd name="T93" fmla="*/ 139 h 139"/>
                    </a:gdLst>
                    <a:ahLst/>
                    <a:cxnLst>
                      <a:cxn ang="T60">
                        <a:pos x="T0" y="T1"/>
                      </a:cxn>
                      <a:cxn ang="T61">
                        <a:pos x="T2" y="T3"/>
                      </a:cxn>
                      <a:cxn ang="T62">
                        <a:pos x="T4" y="T5"/>
                      </a:cxn>
                      <a:cxn ang="T63">
                        <a:pos x="T6" y="T7"/>
                      </a:cxn>
                      <a:cxn ang="T64">
                        <a:pos x="T8" y="T9"/>
                      </a:cxn>
                      <a:cxn ang="T65">
                        <a:pos x="T10" y="T11"/>
                      </a:cxn>
                      <a:cxn ang="T66">
                        <a:pos x="T12" y="T13"/>
                      </a:cxn>
                      <a:cxn ang="T67">
                        <a:pos x="T14" y="T15"/>
                      </a:cxn>
                      <a:cxn ang="T68">
                        <a:pos x="T16" y="T17"/>
                      </a:cxn>
                      <a:cxn ang="T69">
                        <a:pos x="T18" y="T19"/>
                      </a:cxn>
                      <a:cxn ang="T70">
                        <a:pos x="T20" y="T21"/>
                      </a:cxn>
                      <a:cxn ang="T71">
                        <a:pos x="T22" y="T23"/>
                      </a:cxn>
                      <a:cxn ang="T72">
                        <a:pos x="T24" y="T25"/>
                      </a:cxn>
                      <a:cxn ang="T73">
                        <a:pos x="T26" y="T27"/>
                      </a:cxn>
                      <a:cxn ang="T74">
                        <a:pos x="T28" y="T29"/>
                      </a:cxn>
                      <a:cxn ang="T75">
                        <a:pos x="T30" y="T31"/>
                      </a:cxn>
                      <a:cxn ang="T76">
                        <a:pos x="T32" y="T33"/>
                      </a:cxn>
                      <a:cxn ang="T77">
                        <a:pos x="T34" y="T35"/>
                      </a:cxn>
                      <a:cxn ang="T78">
                        <a:pos x="T36" y="T37"/>
                      </a:cxn>
                      <a:cxn ang="T79">
                        <a:pos x="T38" y="T39"/>
                      </a:cxn>
                      <a:cxn ang="T80">
                        <a:pos x="T40" y="T41"/>
                      </a:cxn>
                      <a:cxn ang="T81">
                        <a:pos x="T42" y="T43"/>
                      </a:cxn>
                      <a:cxn ang="T82">
                        <a:pos x="T44" y="T45"/>
                      </a:cxn>
                      <a:cxn ang="T83">
                        <a:pos x="T46" y="T47"/>
                      </a:cxn>
                      <a:cxn ang="T84">
                        <a:pos x="T48" y="T49"/>
                      </a:cxn>
                      <a:cxn ang="T85">
                        <a:pos x="T50" y="T51"/>
                      </a:cxn>
                      <a:cxn ang="T86">
                        <a:pos x="T52" y="T53"/>
                      </a:cxn>
                      <a:cxn ang="T87">
                        <a:pos x="T54" y="T55"/>
                      </a:cxn>
                      <a:cxn ang="T88">
                        <a:pos x="T56" y="T57"/>
                      </a:cxn>
                      <a:cxn ang="T89">
                        <a:pos x="T58" y="T59"/>
                      </a:cxn>
                    </a:cxnLst>
                    <a:rect l="T90" t="T91" r="T92" b="T93"/>
                    <a:pathLst>
                      <a:path w="64" h="139">
                        <a:moveTo>
                          <a:pt x="54" y="139"/>
                        </a:moveTo>
                        <a:lnTo>
                          <a:pt x="40" y="137"/>
                        </a:lnTo>
                        <a:lnTo>
                          <a:pt x="21" y="109"/>
                        </a:lnTo>
                        <a:lnTo>
                          <a:pt x="3" y="70"/>
                        </a:lnTo>
                        <a:lnTo>
                          <a:pt x="3" y="59"/>
                        </a:lnTo>
                        <a:lnTo>
                          <a:pt x="8" y="47"/>
                        </a:lnTo>
                        <a:lnTo>
                          <a:pt x="0" y="54"/>
                        </a:lnTo>
                        <a:lnTo>
                          <a:pt x="0" y="40"/>
                        </a:lnTo>
                        <a:lnTo>
                          <a:pt x="6" y="26"/>
                        </a:lnTo>
                        <a:lnTo>
                          <a:pt x="21" y="40"/>
                        </a:lnTo>
                        <a:lnTo>
                          <a:pt x="13" y="43"/>
                        </a:lnTo>
                        <a:lnTo>
                          <a:pt x="10" y="41"/>
                        </a:lnTo>
                        <a:lnTo>
                          <a:pt x="21" y="46"/>
                        </a:lnTo>
                        <a:lnTo>
                          <a:pt x="29" y="47"/>
                        </a:lnTo>
                        <a:lnTo>
                          <a:pt x="31" y="56"/>
                        </a:lnTo>
                        <a:lnTo>
                          <a:pt x="32" y="46"/>
                        </a:lnTo>
                        <a:lnTo>
                          <a:pt x="18" y="23"/>
                        </a:lnTo>
                        <a:lnTo>
                          <a:pt x="20" y="8"/>
                        </a:lnTo>
                        <a:lnTo>
                          <a:pt x="30" y="0"/>
                        </a:lnTo>
                        <a:lnTo>
                          <a:pt x="46" y="1"/>
                        </a:lnTo>
                        <a:lnTo>
                          <a:pt x="57" y="10"/>
                        </a:lnTo>
                        <a:lnTo>
                          <a:pt x="62" y="28"/>
                        </a:lnTo>
                        <a:lnTo>
                          <a:pt x="57" y="45"/>
                        </a:lnTo>
                        <a:lnTo>
                          <a:pt x="44" y="65"/>
                        </a:lnTo>
                        <a:lnTo>
                          <a:pt x="44" y="68"/>
                        </a:lnTo>
                        <a:lnTo>
                          <a:pt x="53" y="59"/>
                        </a:lnTo>
                        <a:lnTo>
                          <a:pt x="58" y="60"/>
                        </a:lnTo>
                        <a:lnTo>
                          <a:pt x="64" y="100"/>
                        </a:lnTo>
                        <a:lnTo>
                          <a:pt x="62" y="133"/>
                        </a:lnTo>
                        <a:lnTo>
                          <a:pt x="54" y="139"/>
                        </a:lnTo>
                        <a:close/>
                      </a:path>
                    </a:pathLst>
                  </a:custGeom>
                  <a:solidFill>
                    <a:srgbClr val="B3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pPr>
                      <a:defRPr/>
                    </a:pPr>
                    <a:endParaRPr lang="en-US" sz="1800" dirty="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cs typeface="+mn-cs"/>
                    </a:endParaRPr>
                  </a:p>
                </p:txBody>
              </p:sp>
              <p:grpSp>
                <p:nvGrpSpPr>
                  <p:cNvPr id="122" name="Group 161"/>
                  <p:cNvGrpSpPr>
                    <a:grpSpLocks/>
                  </p:cNvGrpSpPr>
                  <p:nvPr/>
                </p:nvGrpSpPr>
                <p:grpSpPr bwMode="auto">
                  <a:xfrm>
                    <a:off x="2643" y="1247"/>
                    <a:ext cx="273" cy="549"/>
                    <a:chOff x="2643" y="1247"/>
                    <a:chExt cx="273" cy="549"/>
                  </a:xfrm>
                </p:grpSpPr>
                <p:sp>
                  <p:nvSpPr>
                    <p:cNvPr id="123" name="Freeform 162"/>
                    <p:cNvSpPr>
                      <a:spLocks/>
                    </p:cNvSpPr>
                    <p:nvPr/>
                  </p:nvSpPr>
                  <p:spPr bwMode="auto">
                    <a:xfrm>
                      <a:off x="2709" y="1391"/>
                      <a:ext cx="52" cy="94"/>
                    </a:xfrm>
                    <a:custGeom>
                      <a:avLst/>
                      <a:gdLst>
                        <a:gd name="T0" fmla="*/ 0 w 51"/>
                        <a:gd name="T1" fmla="*/ 78 h 95"/>
                        <a:gd name="T2" fmla="*/ 6 w 51"/>
                        <a:gd name="T3" fmla="*/ 83 h 95"/>
                        <a:gd name="T4" fmla="*/ 11 w 51"/>
                        <a:gd name="T5" fmla="*/ 87 h 95"/>
                        <a:gd name="T6" fmla="*/ 16 w 51"/>
                        <a:gd name="T7" fmla="*/ 95 h 95"/>
                        <a:gd name="T8" fmla="*/ 23 w 51"/>
                        <a:gd name="T9" fmla="*/ 85 h 95"/>
                        <a:gd name="T10" fmla="*/ 27 w 51"/>
                        <a:gd name="T11" fmla="*/ 78 h 95"/>
                        <a:gd name="T12" fmla="*/ 30 w 51"/>
                        <a:gd name="T13" fmla="*/ 72 h 95"/>
                        <a:gd name="T14" fmla="*/ 31 w 51"/>
                        <a:gd name="T15" fmla="*/ 56 h 95"/>
                        <a:gd name="T16" fmla="*/ 34 w 51"/>
                        <a:gd name="T17" fmla="*/ 47 h 95"/>
                        <a:gd name="T18" fmla="*/ 38 w 51"/>
                        <a:gd name="T19" fmla="*/ 40 h 95"/>
                        <a:gd name="T20" fmla="*/ 42 w 51"/>
                        <a:gd name="T21" fmla="*/ 33 h 95"/>
                        <a:gd name="T22" fmla="*/ 51 w 51"/>
                        <a:gd name="T23" fmla="*/ 29 h 95"/>
                        <a:gd name="T24" fmla="*/ 49 w 51"/>
                        <a:gd name="T25" fmla="*/ 10 h 95"/>
                        <a:gd name="T26" fmla="*/ 34 w 51"/>
                        <a:gd name="T27" fmla="*/ 0 h 95"/>
                        <a:gd name="T28" fmla="*/ 23 w 51"/>
                        <a:gd name="T29" fmla="*/ 7 h 95"/>
                        <a:gd name="T30" fmla="*/ 13 w 51"/>
                        <a:gd name="T31" fmla="*/ 18 h 95"/>
                        <a:gd name="T32" fmla="*/ 7 w 51"/>
                        <a:gd name="T33" fmla="*/ 30 h 95"/>
                        <a:gd name="T34" fmla="*/ 3 w 51"/>
                        <a:gd name="T35" fmla="*/ 48 h 95"/>
                        <a:gd name="T36" fmla="*/ 0 w 51"/>
                        <a:gd name="T37" fmla="*/ 65 h 95"/>
                        <a:gd name="T38" fmla="*/ 0 w 51"/>
                        <a:gd name="T39" fmla="*/ 78 h 95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60000 65536"/>
                        <a:gd name="T52" fmla="*/ 0 60000 65536"/>
                        <a:gd name="T53" fmla="*/ 0 60000 65536"/>
                        <a:gd name="T54" fmla="*/ 0 60000 65536"/>
                        <a:gd name="T55" fmla="*/ 0 60000 65536"/>
                        <a:gd name="T56" fmla="*/ 0 60000 65536"/>
                        <a:gd name="T57" fmla="*/ 0 60000 65536"/>
                        <a:gd name="T58" fmla="*/ 0 60000 65536"/>
                        <a:gd name="T59" fmla="*/ 0 60000 65536"/>
                        <a:gd name="T60" fmla="*/ 0 w 51"/>
                        <a:gd name="T61" fmla="*/ 0 h 95"/>
                        <a:gd name="T62" fmla="*/ 51 w 51"/>
                        <a:gd name="T63" fmla="*/ 95 h 95"/>
                      </a:gdLst>
                      <a:ahLst/>
                      <a:cxnLst>
                        <a:cxn ang="T40">
                          <a:pos x="T0" y="T1"/>
                        </a:cxn>
                        <a:cxn ang="T41">
                          <a:pos x="T2" y="T3"/>
                        </a:cxn>
                        <a:cxn ang="T42">
                          <a:pos x="T4" y="T5"/>
                        </a:cxn>
                        <a:cxn ang="T43">
                          <a:pos x="T6" y="T7"/>
                        </a:cxn>
                        <a:cxn ang="T44">
                          <a:pos x="T8" y="T9"/>
                        </a:cxn>
                        <a:cxn ang="T45">
                          <a:pos x="T10" y="T11"/>
                        </a:cxn>
                        <a:cxn ang="T46">
                          <a:pos x="T12" y="T13"/>
                        </a:cxn>
                        <a:cxn ang="T47">
                          <a:pos x="T14" y="T15"/>
                        </a:cxn>
                        <a:cxn ang="T48">
                          <a:pos x="T16" y="T17"/>
                        </a:cxn>
                        <a:cxn ang="T49">
                          <a:pos x="T18" y="T19"/>
                        </a:cxn>
                        <a:cxn ang="T50">
                          <a:pos x="T20" y="T21"/>
                        </a:cxn>
                        <a:cxn ang="T51">
                          <a:pos x="T22" y="T23"/>
                        </a:cxn>
                        <a:cxn ang="T52">
                          <a:pos x="T24" y="T25"/>
                        </a:cxn>
                        <a:cxn ang="T53">
                          <a:pos x="T26" y="T27"/>
                        </a:cxn>
                        <a:cxn ang="T54">
                          <a:pos x="T28" y="T29"/>
                        </a:cxn>
                        <a:cxn ang="T55">
                          <a:pos x="T30" y="T31"/>
                        </a:cxn>
                        <a:cxn ang="T56">
                          <a:pos x="T32" y="T33"/>
                        </a:cxn>
                        <a:cxn ang="T57">
                          <a:pos x="T34" y="T35"/>
                        </a:cxn>
                        <a:cxn ang="T58">
                          <a:pos x="T36" y="T37"/>
                        </a:cxn>
                        <a:cxn ang="T59">
                          <a:pos x="T38" y="T39"/>
                        </a:cxn>
                      </a:cxnLst>
                      <a:rect l="T60" t="T61" r="T62" b="T63"/>
                      <a:pathLst>
                        <a:path w="51" h="95">
                          <a:moveTo>
                            <a:pt x="0" y="78"/>
                          </a:moveTo>
                          <a:lnTo>
                            <a:pt x="6" y="83"/>
                          </a:lnTo>
                          <a:lnTo>
                            <a:pt x="11" y="87"/>
                          </a:lnTo>
                          <a:lnTo>
                            <a:pt x="16" y="95"/>
                          </a:lnTo>
                          <a:lnTo>
                            <a:pt x="23" y="85"/>
                          </a:lnTo>
                          <a:lnTo>
                            <a:pt x="27" y="78"/>
                          </a:lnTo>
                          <a:lnTo>
                            <a:pt x="30" y="72"/>
                          </a:lnTo>
                          <a:lnTo>
                            <a:pt x="31" y="56"/>
                          </a:lnTo>
                          <a:lnTo>
                            <a:pt x="34" y="47"/>
                          </a:lnTo>
                          <a:lnTo>
                            <a:pt x="38" y="40"/>
                          </a:lnTo>
                          <a:lnTo>
                            <a:pt x="42" y="33"/>
                          </a:lnTo>
                          <a:lnTo>
                            <a:pt x="51" y="29"/>
                          </a:lnTo>
                          <a:lnTo>
                            <a:pt x="49" y="10"/>
                          </a:lnTo>
                          <a:lnTo>
                            <a:pt x="34" y="0"/>
                          </a:lnTo>
                          <a:lnTo>
                            <a:pt x="23" y="7"/>
                          </a:lnTo>
                          <a:lnTo>
                            <a:pt x="13" y="18"/>
                          </a:lnTo>
                          <a:lnTo>
                            <a:pt x="7" y="30"/>
                          </a:lnTo>
                          <a:lnTo>
                            <a:pt x="3" y="48"/>
                          </a:lnTo>
                          <a:lnTo>
                            <a:pt x="0" y="65"/>
                          </a:lnTo>
                          <a:lnTo>
                            <a:pt x="0" y="78"/>
                          </a:ln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 w="0">
                      <a:solidFill>
                        <a:srgbClr val="FF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  <p:sp>
                  <p:nvSpPr>
                    <p:cNvPr id="124" name="Freeform 163"/>
                    <p:cNvSpPr>
                      <a:spLocks/>
                    </p:cNvSpPr>
                    <p:nvPr/>
                  </p:nvSpPr>
                  <p:spPr bwMode="auto">
                    <a:xfrm>
                      <a:off x="2643" y="1245"/>
                      <a:ext cx="272" cy="550"/>
                    </a:xfrm>
                    <a:custGeom>
                      <a:avLst/>
                      <a:gdLst>
                        <a:gd name="T0" fmla="*/ 69 w 71"/>
                        <a:gd name="T1" fmla="*/ 15 h 117"/>
                        <a:gd name="T2" fmla="*/ 45 w 71"/>
                        <a:gd name="T3" fmla="*/ 15 h 117"/>
                        <a:gd name="T4" fmla="*/ 33 w 71"/>
                        <a:gd name="T5" fmla="*/ 12 h 117"/>
                        <a:gd name="T6" fmla="*/ 26 w 71"/>
                        <a:gd name="T7" fmla="*/ 20 h 117"/>
                        <a:gd name="T8" fmla="*/ 17 w 71"/>
                        <a:gd name="T9" fmla="*/ 29 h 117"/>
                        <a:gd name="T10" fmla="*/ 15 w 71"/>
                        <a:gd name="T11" fmla="*/ 44 h 117"/>
                        <a:gd name="T12" fmla="*/ 12 w 71"/>
                        <a:gd name="T13" fmla="*/ 57 h 117"/>
                        <a:gd name="T14" fmla="*/ 18 w 71"/>
                        <a:gd name="T15" fmla="*/ 74 h 117"/>
                        <a:gd name="T16" fmla="*/ 24 w 71"/>
                        <a:gd name="T17" fmla="*/ 90 h 117"/>
                        <a:gd name="T18" fmla="*/ 30 w 71"/>
                        <a:gd name="T19" fmla="*/ 108 h 117"/>
                        <a:gd name="T20" fmla="*/ 38 w 71"/>
                        <a:gd name="T21" fmla="*/ 117 h 117"/>
                        <a:gd name="T22" fmla="*/ 21 w 71"/>
                        <a:gd name="T23" fmla="*/ 107 h 117"/>
                        <a:gd name="T24" fmla="*/ 9 w 71"/>
                        <a:gd name="T25" fmla="*/ 81 h 117"/>
                        <a:gd name="T26" fmla="*/ 8 w 71"/>
                        <a:gd name="T27" fmla="*/ 69 h 117"/>
                        <a:gd name="T28" fmla="*/ 0 w 71"/>
                        <a:gd name="T29" fmla="*/ 54 h 117"/>
                        <a:gd name="T30" fmla="*/ 8 w 71"/>
                        <a:gd name="T31" fmla="*/ 38 h 117"/>
                        <a:gd name="T32" fmla="*/ 6 w 71"/>
                        <a:gd name="T33" fmla="*/ 23 h 117"/>
                        <a:gd name="T34" fmla="*/ 21 w 71"/>
                        <a:gd name="T35" fmla="*/ 5 h 117"/>
                        <a:gd name="T36" fmla="*/ 39 w 71"/>
                        <a:gd name="T37" fmla="*/ 0 h 117"/>
                        <a:gd name="T38" fmla="*/ 56 w 71"/>
                        <a:gd name="T39" fmla="*/ 3 h 117"/>
                        <a:gd name="T40" fmla="*/ 69 w 71"/>
                        <a:gd name="T41" fmla="*/ 15 h 117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60000 65536"/>
                        <a:gd name="T52" fmla="*/ 0 60000 65536"/>
                        <a:gd name="T53" fmla="*/ 0 60000 65536"/>
                        <a:gd name="T54" fmla="*/ 0 60000 65536"/>
                        <a:gd name="T55" fmla="*/ 0 60000 65536"/>
                        <a:gd name="T56" fmla="*/ 0 60000 65536"/>
                        <a:gd name="T57" fmla="*/ 0 60000 65536"/>
                        <a:gd name="T58" fmla="*/ 0 60000 65536"/>
                        <a:gd name="T59" fmla="*/ 0 60000 65536"/>
                        <a:gd name="T60" fmla="*/ 0 60000 65536"/>
                        <a:gd name="T61" fmla="*/ 0 60000 65536"/>
                        <a:gd name="T62" fmla="*/ 0 60000 65536"/>
                        <a:gd name="T63" fmla="*/ 0 w 71"/>
                        <a:gd name="T64" fmla="*/ 0 h 117"/>
                        <a:gd name="T65" fmla="*/ 71 w 71"/>
                        <a:gd name="T66" fmla="*/ 117 h 117"/>
                      </a:gdLst>
                      <a:ahLst/>
                      <a:cxnLst>
                        <a:cxn ang="T42">
                          <a:pos x="T0" y="T1"/>
                        </a:cxn>
                        <a:cxn ang="T43">
                          <a:pos x="T2" y="T3"/>
                        </a:cxn>
                        <a:cxn ang="T44">
                          <a:pos x="T4" y="T5"/>
                        </a:cxn>
                        <a:cxn ang="T45">
                          <a:pos x="T6" y="T7"/>
                        </a:cxn>
                        <a:cxn ang="T46">
                          <a:pos x="T8" y="T9"/>
                        </a:cxn>
                        <a:cxn ang="T47">
                          <a:pos x="T10" y="T11"/>
                        </a:cxn>
                        <a:cxn ang="T48">
                          <a:pos x="T12" y="T13"/>
                        </a:cxn>
                        <a:cxn ang="T49">
                          <a:pos x="T14" y="T15"/>
                        </a:cxn>
                        <a:cxn ang="T50">
                          <a:pos x="T16" y="T17"/>
                        </a:cxn>
                        <a:cxn ang="T51">
                          <a:pos x="T18" y="T19"/>
                        </a:cxn>
                        <a:cxn ang="T52">
                          <a:pos x="T20" y="T21"/>
                        </a:cxn>
                        <a:cxn ang="T53">
                          <a:pos x="T22" y="T23"/>
                        </a:cxn>
                        <a:cxn ang="T54">
                          <a:pos x="T24" y="T25"/>
                        </a:cxn>
                        <a:cxn ang="T55">
                          <a:pos x="T26" y="T27"/>
                        </a:cxn>
                        <a:cxn ang="T56">
                          <a:pos x="T28" y="T29"/>
                        </a:cxn>
                        <a:cxn ang="T57">
                          <a:pos x="T30" y="T31"/>
                        </a:cxn>
                        <a:cxn ang="T58">
                          <a:pos x="T32" y="T33"/>
                        </a:cxn>
                        <a:cxn ang="T59">
                          <a:pos x="T34" y="T35"/>
                        </a:cxn>
                        <a:cxn ang="T60">
                          <a:pos x="T36" y="T37"/>
                        </a:cxn>
                        <a:cxn ang="T61">
                          <a:pos x="T38" y="T39"/>
                        </a:cxn>
                        <a:cxn ang="T62">
                          <a:pos x="T40" y="T41"/>
                        </a:cxn>
                      </a:cxnLst>
                      <a:rect l="T63" t="T64" r="T65" b="T66"/>
                      <a:pathLst>
                        <a:path w="71" h="117">
                          <a:moveTo>
                            <a:pt x="69" y="15"/>
                          </a:moveTo>
                          <a:cubicBezTo>
                            <a:pt x="67" y="17"/>
                            <a:pt x="51" y="16"/>
                            <a:pt x="45" y="15"/>
                          </a:cubicBezTo>
                          <a:cubicBezTo>
                            <a:pt x="39" y="14"/>
                            <a:pt x="36" y="11"/>
                            <a:pt x="33" y="12"/>
                          </a:cubicBezTo>
                          <a:cubicBezTo>
                            <a:pt x="30" y="13"/>
                            <a:pt x="29" y="17"/>
                            <a:pt x="26" y="20"/>
                          </a:cubicBezTo>
                          <a:cubicBezTo>
                            <a:pt x="23" y="23"/>
                            <a:pt x="19" y="25"/>
                            <a:pt x="17" y="29"/>
                          </a:cubicBezTo>
                          <a:cubicBezTo>
                            <a:pt x="15" y="33"/>
                            <a:pt x="16" y="39"/>
                            <a:pt x="15" y="44"/>
                          </a:cubicBezTo>
                          <a:cubicBezTo>
                            <a:pt x="14" y="49"/>
                            <a:pt x="11" y="52"/>
                            <a:pt x="12" y="57"/>
                          </a:cubicBezTo>
                          <a:cubicBezTo>
                            <a:pt x="13" y="62"/>
                            <a:pt x="16" y="69"/>
                            <a:pt x="18" y="74"/>
                          </a:cubicBezTo>
                          <a:cubicBezTo>
                            <a:pt x="20" y="79"/>
                            <a:pt x="22" y="84"/>
                            <a:pt x="24" y="90"/>
                          </a:cubicBezTo>
                          <a:cubicBezTo>
                            <a:pt x="26" y="96"/>
                            <a:pt x="28" y="104"/>
                            <a:pt x="30" y="108"/>
                          </a:cubicBezTo>
                          <a:cubicBezTo>
                            <a:pt x="32" y="112"/>
                            <a:pt x="39" y="117"/>
                            <a:pt x="38" y="117"/>
                          </a:cubicBezTo>
                          <a:cubicBezTo>
                            <a:pt x="37" y="117"/>
                            <a:pt x="26" y="113"/>
                            <a:pt x="21" y="107"/>
                          </a:cubicBezTo>
                          <a:cubicBezTo>
                            <a:pt x="16" y="101"/>
                            <a:pt x="11" y="87"/>
                            <a:pt x="9" y="81"/>
                          </a:cubicBezTo>
                          <a:cubicBezTo>
                            <a:pt x="7" y="75"/>
                            <a:pt x="9" y="73"/>
                            <a:pt x="8" y="69"/>
                          </a:cubicBezTo>
                          <a:cubicBezTo>
                            <a:pt x="7" y="65"/>
                            <a:pt x="0" y="59"/>
                            <a:pt x="0" y="54"/>
                          </a:cubicBezTo>
                          <a:cubicBezTo>
                            <a:pt x="0" y="49"/>
                            <a:pt x="7" y="43"/>
                            <a:pt x="8" y="38"/>
                          </a:cubicBezTo>
                          <a:cubicBezTo>
                            <a:pt x="9" y="33"/>
                            <a:pt x="4" y="28"/>
                            <a:pt x="6" y="23"/>
                          </a:cubicBezTo>
                          <a:cubicBezTo>
                            <a:pt x="8" y="18"/>
                            <a:pt x="16" y="9"/>
                            <a:pt x="21" y="5"/>
                          </a:cubicBezTo>
                          <a:cubicBezTo>
                            <a:pt x="26" y="1"/>
                            <a:pt x="33" y="0"/>
                            <a:pt x="39" y="0"/>
                          </a:cubicBezTo>
                          <a:cubicBezTo>
                            <a:pt x="45" y="0"/>
                            <a:pt x="52" y="2"/>
                            <a:pt x="56" y="3"/>
                          </a:cubicBezTo>
                          <a:cubicBezTo>
                            <a:pt x="60" y="4"/>
                            <a:pt x="71" y="13"/>
                            <a:pt x="69" y="15"/>
                          </a:cubicBezTo>
                          <a:close/>
                        </a:path>
                      </a:pathLst>
                    </a:custGeom>
                    <a:solidFill>
                      <a:srgbClr val="FF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12700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>
                      <a:spAutoFit/>
                    </a:bodyPr>
                    <a:lstStyle/>
                    <a:p>
                      <a:pPr>
                        <a:defRPr/>
                      </a:pPr>
                      <a:endParaRPr lang="en-US" sz="1800" dirty="0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cs typeface="+mn-cs"/>
                      </a:endParaRPr>
                    </a:p>
                  </p:txBody>
                </p:sp>
              </p:grpSp>
            </p:grpSp>
            <p:sp>
              <p:nvSpPr>
                <p:cNvPr id="120" name="Oval 164"/>
                <p:cNvSpPr>
                  <a:spLocks noChangeAspect="1" noChangeArrowheads="1"/>
                </p:cNvSpPr>
                <p:nvPr/>
              </p:nvSpPr>
              <p:spPr bwMode="auto">
                <a:xfrm>
                  <a:off x="4545013" y="4415199"/>
                  <a:ext cx="107950" cy="65077"/>
                </a:xfrm>
                <a:prstGeom prst="ellipse">
                  <a:avLst/>
                </a:prstGeom>
                <a:solidFill>
                  <a:srgbClr val="E4242C"/>
                </a:solidFill>
                <a:ln w="9525">
                  <a:solidFill>
                    <a:srgbClr val="E4242C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algn="ctr">
                    <a:defRPr/>
                  </a:pPr>
                  <a:endParaRPr lang="en-US" sz="240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+mn-cs"/>
                  </a:endParaRPr>
                </a:p>
              </p:txBody>
            </p:sp>
          </p:grpSp>
          <p:sp>
            <p:nvSpPr>
              <p:cNvPr id="73" name="Rectangle 72"/>
              <p:cNvSpPr/>
              <p:nvPr/>
            </p:nvSpPr>
            <p:spPr>
              <a:xfrm>
                <a:off x="4802188" y="2773907"/>
                <a:ext cx="1458912" cy="923786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Inject </a:t>
                </a:r>
                <a:r>
                  <a:rPr lang="en-US" sz="1800" dirty="0" err="1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i.v.</a:t>
                </a: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 – Fast </a:t>
                </a:r>
                <a:r>
                  <a:rPr lang="en-US" sz="1800" baseline="300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13</a:t>
                </a:r>
                <a:r>
                  <a:rPr lang="en-US" sz="1800" dirty="0">
                    <a:solidFill>
                      <a:srgbClr val="FFFFFF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rial"/>
                    <a:cs typeface="Arial"/>
                  </a:rPr>
                  <a:t>C MRI </a:t>
                </a:r>
                <a:endParaRPr lang="en-US" dirty="0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197" name="Picture 196" descr="fig_7.png">
            <a:extLst>
              <a:ext uri="{FF2B5EF4-FFF2-40B4-BE49-F238E27FC236}">
                <a16:creationId xmlns:a16="http://schemas.microsoft.com/office/drawing/2014/main" id="{0E5C8E30-9EF1-A940-BBA6-D01E31CEAC9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" r="1627"/>
          <a:stretch/>
        </p:blipFill>
        <p:spPr>
          <a:xfrm>
            <a:off x="6500157" y="2016762"/>
            <a:ext cx="2521589" cy="168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389094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914400"/>
          </a:xfrm>
        </p:spPr>
        <p:txBody>
          <a:bodyPr>
            <a:normAutofit/>
          </a:bodyPr>
          <a:lstStyle/>
          <a:p>
            <a:r>
              <a:rPr lang="en-US" dirty="0"/>
              <a:t>Hyperpolarized </a:t>
            </a:r>
            <a:r>
              <a:rPr lang="en-US" baseline="30000" dirty="0"/>
              <a:t>13</a:t>
            </a:r>
            <a:r>
              <a:rPr lang="en-US" dirty="0"/>
              <a:t>C has been able to…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00500" y="2054751"/>
            <a:ext cx="15240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Measure pH in tumors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3</a:t>
            </a:r>
            <a:endParaRPr lang="en-US" dirty="0">
              <a:solidFill>
                <a:srgbClr val="1F497D">
                  <a:lumMod val="75000"/>
                </a:srgb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810000" y="3945702"/>
            <a:ext cx="19050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Measure cellular transport rates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6</a:t>
            </a:r>
            <a:endParaRPr lang="en-US" dirty="0">
              <a:solidFill>
                <a:srgbClr val="1F497D">
                  <a:lumMod val="75000"/>
                </a:srgb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24600" y="2051167"/>
            <a:ext cx="21336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Give indicator to treatment response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4</a:t>
            </a:r>
            <a:endParaRPr lang="en-US" dirty="0">
              <a:solidFill>
                <a:srgbClr val="1F497D">
                  <a:lumMod val="75000"/>
                </a:srgbClr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773530" y="4933950"/>
            <a:ext cx="108715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6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Day et al. 2007</a:t>
            </a:r>
            <a:endParaRPr lang="en-US" sz="1100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107400" y="4933950"/>
            <a:ext cx="121058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4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Harris et al. 2009</a:t>
            </a:r>
            <a:endParaRPr lang="en-US" sz="1100" dirty="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324600" y="3950428"/>
            <a:ext cx="21336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Measure </a:t>
            </a:r>
            <a:r>
              <a:rPr lang="en-US" dirty="0" err="1">
                <a:solidFill>
                  <a:srgbClr val="1F497D">
                    <a:lumMod val="75000"/>
                  </a:srgbClr>
                </a:solidFill>
              </a:rPr>
              <a:t>redox</a:t>
            </a:r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 potential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7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6217" y="2054751"/>
            <a:ext cx="22860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Measure blood flow and perfusion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1,2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621248" y="4933950"/>
            <a:ext cx="141737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3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Gallagher et al. 2008</a:t>
            </a:r>
            <a:endParaRPr lang="en-US" sz="1100" dirty="0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455697" y="4933950"/>
            <a:ext cx="109677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2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Ishii et al. 2007</a:t>
            </a:r>
            <a:endParaRPr lang="en-US" sz="1100" dirty="0">
              <a:solidFill>
                <a:prstClr val="black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56217" y="3951253"/>
            <a:ext cx="2286000" cy="646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F497D">
                    <a:lumMod val="75000"/>
                  </a:srgbClr>
                </a:solidFill>
              </a:rPr>
              <a:t>Measure cardiac ischemia</a:t>
            </a:r>
            <a:r>
              <a:rPr lang="en-US" baseline="30000" dirty="0">
                <a:solidFill>
                  <a:srgbClr val="1F497D">
                    <a:lumMod val="75000"/>
                  </a:srgbClr>
                </a:solidFill>
              </a:rPr>
              <a:t>5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386764" y="4933950"/>
            <a:ext cx="131799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5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Golman et al. 2008</a:t>
            </a:r>
            <a:endParaRPr lang="en-US" sz="1100" dirty="0">
              <a:solidFill>
                <a:prstClr val="black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" y="4933950"/>
            <a:ext cx="138691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1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Mansson et al. 2006</a:t>
            </a:r>
            <a:endParaRPr lang="en-US" sz="1100" dirty="0">
              <a:solidFill>
                <a:prstClr val="black"/>
              </a:solidFill>
            </a:endParaRPr>
          </a:p>
        </p:txBody>
      </p:sp>
      <p:pic>
        <p:nvPicPr>
          <p:cNvPr id="2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8600" y="815376"/>
            <a:ext cx="1447800" cy="1226949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043" y="2790526"/>
            <a:ext cx="1534914" cy="1138067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24600" y="982076"/>
            <a:ext cx="2133600" cy="1049776"/>
          </a:xfrm>
          <a:prstGeom prst="rect">
            <a:avLst/>
          </a:prstGeom>
          <a:ln>
            <a:noFill/>
          </a:ln>
          <a:effectLst/>
        </p:spPr>
      </p:pic>
      <p:grpSp>
        <p:nvGrpSpPr>
          <p:cNvPr id="3" name="Group 39"/>
          <p:cNvGrpSpPr/>
          <p:nvPr/>
        </p:nvGrpSpPr>
        <p:grpSpPr>
          <a:xfrm>
            <a:off x="1148995" y="2765828"/>
            <a:ext cx="1700444" cy="1120073"/>
            <a:chOff x="1085850" y="3074102"/>
            <a:chExt cx="1700444" cy="1120073"/>
          </a:xfrm>
        </p:grpSpPr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085850" y="3074102"/>
              <a:ext cx="779903" cy="11200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" name="Picture 4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047876" y="3074102"/>
              <a:ext cx="738418" cy="11200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0" name="Picture 2" descr="13C_perfusion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757114"/>
            <a:ext cx="930468" cy="1273638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8797" y="768403"/>
            <a:ext cx="940203" cy="1196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9434" y="745825"/>
            <a:ext cx="943549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8" name="Rectangle 37"/>
          <p:cNvSpPr/>
          <p:nvPr/>
        </p:nvSpPr>
        <p:spPr>
          <a:xfrm>
            <a:off x="7929462" y="4933950"/>
            <a:ext cx="129073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aseline="30000" dirty="0">
                <a:solidFill>
                  <a:srgbClr val="1F497D">
                    <a:lumMod val="75000"/>
                  </a:srgbClr>
                </a:solidFill>
              </a:rPr>
              <a:t>7</a:t>
            </a:r>
            <a:r>
              <a:rPr lang="en-US" sz="1100" dirty="0">
                <a:solidFill>
                  <a:srgbClr val="1F497D">
                    <a:lumMod val="75000"/>
                  </a:srgbClr>
                </a:solidFill>
              </a:rPr>
              <a:t>Keshari et al. 2011</a:t>
            </a:r>
            <a:endParaRPr lang="en-US" sz="1100" dirty="0">
              <a:solidFill>
                <a:prstClr val="black"/>
              </a:solidFill>
            </a:endParaRPr>
          </a:p>
        </p:txBody>
      </p:sp>
      <p:grpSp>
        <p:nvGrpSpPr>
          <p:cNvPr id="4" name="Group 39"/>
          <p:cNvGrpSpPr/>
          <p:nvPr/>
        </p:nvGrpSpPr>
        <p:grpSpPr>
          <a:xfrm>
            <a:off x="6248400" y="2949275"/>
            <a:ext cx="2209800" cy="979318"/>
            <a:chOff x="6324600" y="3268832"/>
            <a:chExt cx="2209800" cy="979318"/>
          </a:xfrm>
        </p:grpSpPr>
        <p:pic>
          <p:nvPicPr>
            <p:cNvPr id="2050" name="Picture 2" descr="http://www.pnas.org/content/108/46/18606/F4.large.jpg"/>
            <p:cNvPicPr>
              <a:picLocks noChangeAspect="1" noChangeArrowheads="1"/>
            </p:cNvPicPr>
            <p:nvPr/>
          </p:nvPicPr>
          <p:blipFill>
            <a:blip r:embed="rId11"/>
            <a:srcRect l="27170" r="45930"/>
            <a:stretch>
              <a:fillRect/>
            </a:stretch>
          </p:blipFill>
          <p:spPr bwMode="auto">
            <a:xfrm>
              <a:off x="6324600" y="3268832"/>
              <a:ext cx="1143000" cy="979318"/>
            </a:xfrm>
            <a:prstGeom prst="rect">
              <a:avLst/>
            </a:prstGeom>
            <a:noFill/>
          </p:spPr>
        </p:pic>
        <p:pic>
          <p:nvPicPr>
            <p:cNvPr id="39" name="Picture 2" descr="http://www.pnas.org/content/108/46/18606/F4.large.jpg"/>
            <p:cNvPicPr>
              <a:picLocks noChangeAspect="1" noChangeArrowheads="1"/>
            </p:cNvPicPr>
            <p:nvPr/>
          </p:nvPicPr>
          <p:blipFill>
            <a:blip r:embed="rId11"/>
            <a:srcRect l="54070" r="19884"/>
            <a:stretch>
              <a:fillRect/>
            </a:stretch>
          </p:blipFill>
          <p:spPr bwMode="auto">
            <a:xfrm>
              <a:off x="7427682" y="3268832"/>
              <a:ext cx="1106718" cy="979318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967888388"/>
      </p:ext>
    </p:extLst>
  </p:cSld>
  <p:clrMapOvr>
    <a:masterClrMapping/>
  </p:clrMapOvr>
  <p:transition advClick="0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3" descr="Screen Shot 2017-01-17 at 8.24.27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1" r="-316"/>
          <a:stretch>
            <a:fillRect/>
          </a:stretch>
        </p:blipFill>
        <p:spPr bwMode="auto">
          <a:xfrm>
            <a:off x="6508926" y="1191680"/>
            <a:ext cx="2068629" cy="1586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6" descr="Screen Shot 2017-01-17 at 8.30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416" y="1171198"/>
            <a:ext cx="1785984" cy="1627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7" descr="pc9154_f_T2.pict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1" t="15997" r="7202" b="7201"/>
          <a:stretch>
            <a:fillRect/>
          </a:stretch>
        </p:blipFill>
        <p:spPr bwMode="auto">
          <a:xfrm>
            <a:off x="376521" y="1260098"/>
            <a:ext cx="1690404" cy="1623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8" descr="pc9154_f_ADC.pict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1" t="16000" r="7201" b="7199"/>
          <a:stretch>
            <a:fillRect/>
          </a:stretch>
        </p:blipFill>
        <p:spPr bwMode="auto">
          <a:xfrm>
            <a:off x="2414961" y="1195012"/>
            <a:ext cx="1730002" cy="1661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13" descr="pc9314_f_apex_T2.pict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0" t="15784" r="189" b="11073"/>
          <a:stretch>
            <a:fillRect/>
          </a:stretch>
        </p:blipFill>
        <p:spPr bwMode="auto">
          <a:xfrm>
            <a:off x="369891" y="3348436"/>
            <a:ext cx="1730002" cy="1510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14" descr="pc9314_f_apex_ADC.pict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6" t="12743" r="667" b="10458"/>
          <a:stretch>
            <a:fillRect/>
          </a:stretch>
        </p:blipFill>
        <p:spPr bwMode="auto">
          <a:xfrm>
            <a:off x="2397128" y="3345261"/>
            <a:ext cx="1730001" cy="1510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16" descr="Screen Shot 2017-01-17 at 9.32.31 PM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464" y="3364312"/>
            <a:ext cx="2079552" cy="1563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20" descr="Screen Shot 2017-01-17 at 10.06.07 PM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25"/>
          <a:stretch>
            <a:fillRect/>
          </a:stretch>
        </p:blipFill>
        <p:spPr bwMode="auto">
          <a:xfrm>
            <a:off x="4486468" y="3364312"/>
            <a:ext cx="1740925" cy="1493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7" name="Group 5"/>
          <p:cNvGrpSpPr>
            <a:grpSpLocks/>
          </p:cNvGrpSpPr>
          <p:nvPr/>
        </p:nvGrpSpPr>
        <p:grpSpPr bwMode="auto">
          <a:xfrm>
            <a:off x="8561388" y="647915"/>
            <a:ext cx="582612" cy="4508500"/>
            <a:chOff x="8561134" y="1155700"/>
            <a:chExt cx="582866" cy="4508045"/>
          </a:xfrm>
        </p:grpSpPr>
        <p:pic>
          <p:nvPicPr>
            <p:cNvPr id="38" name="Picture 10" descr="Screen Shot 2017-01-17 at 8.38.36 PM.png"/>
            <p:cNvPicPr>
              <a:picLocks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24900" y="2321306"/>
              <a:ext cx="203200" cy="30253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TextBox 2"/>
            <p:cNvSpPr txBox="1">
              <a:spLocks noChangeArrowheads="1"/>
            </p:cNvSpPr>
            <p:nvPr/>
          </p:nvSpPr>
          <p:spPr bwMode="auto">
            <a:xfrm>
              <a:off x="8561134" y="1155700"/>
              <a:ext cx="512184" cy="6155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 sz="2000">
                  <a:solidFill>
                    <a:srgbClr val="FFFFFF"/>
                  </a:solidFill>
                </a:rPr>
                <a:t>k</a:t>
              </a:r>
              <a:r>
                <a:rPr lang="en-US" sz="2000" baseline="-25000">
                  <a:solidFill>
                    <a:srgbClr val="FFFFFF"/>
                  </a:solidFill>
                </a:rPr>
                <a:t>PL</a:t>
              </a:r>
            </a:p>
            <a:p>
              <a:pPr algn="ctr" eaLnBrk="1" hangingPunct="1"/>
              <a:r>
                <a:rPr lang="en-US" sz="2000">
                  <a:solidFill>
                    <a:srgbClr val="FFFFFF"/>
                  </a:solidFill>
                </a:rPr>
                <a:t> </a:t>
              </a:r>
              <a:r>
                <a:rPr lang="en-US" sz="1600">
                  <a:solidFill>
                    <a:srgbClr val="FFFFFF"/>
                  </a:solidFill>
                </a:rPr>
                <a:t>sec</a:t>
              </a:r>
              <a:r>
                <a:rPr lang="en-US" sz="1600" baseline="30000">
                  <a:solidFill>
                    <a:srgbClr val="FFFFFF"/>
                  </a:solidFill>
                </a:rPr>
                <a:t>-1</a:t>
              </a:r>
            </a:p>
          </p:txBody>
        </p:sp>
        <p:sp>
          <p:nvSpPr>
            <p:cNvPr id="40" name="TextBox 4"/>
            <p:cNvSpPr txBox="1">
              <a:spLocks noChangeArrowheads="1"/>
            </p:cNvSpPr>
            <p:nvPr/>
          </p:nvSpPr>
          <p:spPr bwMode="auto">
            <a:xfrm flipH="1">
              <a:off x="8636000" y="2082801"/>
              <a:ext cx="508000" cy="2154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1400">
                  <a:solidFill>
                    <a:srgbClr val="FFFFFF"/>
                  </a:solidFill>
                </a:rPr>
                <a:t>0.016</a:t>
              </a:r>
            </a:p>
          </p:txBody>
        </p:sp>
        <p:sp>
          <p:nvSpPr>
            <p:cNvPr id="41" name="TextBox 15"/>
            <p:cNvSpPr txBox="1">
              <a:spLocks noChangeArrowheads="1"/>
            </p:cNvSpPr>
            <p:nvPr/>
          </p:nvSpPr>
          <p:spPr bwMode="auto">
            <a:xfrm flipH="1">
              <a:off x="8648700" y="5448301"/>
              <a:ext cx="482600" cy="2154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1400">
                  <a:solidFill>
                    <a:srgbClr val="FFFFFF"/>
                  </a:solidFill>
                </a:rPr>
                <a:t>0.004</a:t>
              </a:r>
            </a:p>
          </p:txBody>
        </p:sp>
        <p:sp>
          <p:nvSpPr>
            <p:cNvPr id="42" name="TextBox 17"/>
            <p:cNvSpPr txBox="1">
              <a:spLocks noChangeArrowheads="1"/>
            </p:cNvSpPr>
            <p:nvPr/>
          </p:nvSpPr>
          <p:spPr bwMode="auto">
            <a:xfrm flipH="1">
              <a:off x="8636000" y="3784601"/>
              <a:ext cx="508000" cy="2154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200" u="sng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US" sz="1400">
                  <a:solidFill>
                    <a:srgbClr val="FFFFFF"/>
                  </a:solidFill>
                </a:rPr>
                <a:t>0.008</a:t>
              </a:r>
            </a:p>
          </p:txBody>
        </p:sp>
      </p:grpSp>
      <p:sp>
        <p:nvSpPr>
          <p:cNvPr id="43" name="Title 1"/>
          <p:cNvSpPr txBox="1">
            <a:spLocks/>
          </p:cNvSpPr>
          <p:nvPr/>
        </p:nvSpPr>
        <p:spPr bwMode="auto">
          <a:xfrm>
            <a:off x="139700" y="0"/>
            <a:ext cx="9004300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lnSpc>
                <a:spcPct val="85000"/>
              </a:lnSpc>
            </a:pPr>
            <a:r>
              <a:rPr lang="en-US" sz="2000" dirty="0">
                <a:solidFill>
                  <a:schemeClr val="bg1"/>
                </a:solidFill>
                <a:latin typeface="Helvetica" charset="0"/>
                <a:cs typeface="Helvetica" charset="0"/>
              </a:rPr>
              <a:t>Phase 2 Trial - 3D Dynamic HP </a:t>
            </a:r>
            <a:r>
              <a:rPr lang="en-US" sz="2000" baseline="30000" dirty="0">
                <a:solidFill>
                  <a:schemeClr val="bg1"/>
                </a:solidFill>
                <a:latin typeface="Helvetica" charset="0"/>
                <a:cs typeface="Helvetica" charset="0"/>
              </a:rPr>
              <a:t>13</a:t>
            </a:r>
            <a:r>
              <a:rPr lang="en-US" sz="2000" dirty="0">
                <a:solidFill>
                  <a:schemeClr val="bg1"/>
                </a:solidFill>
                <a:latin typeface="Helvetica" charset="0"/>
                <a:cs typeface="Helvetica" charset="0"/>
              </a:rPr>
              <a:t>C MRI in Patients Prior to and Following 6 months of Androgen Deprivation Therapy (ADT) </a:t>
            </a:r>
          </a:p>
        </p:txBody>
      </p:sp>
      <p:sp>
        <p:nvSpPr>
          <p:cNvPr id="45" name="TextBox 9"/>
          <p:cNvSpPr txBox="1">
            <a:spLocks noChangeArrowheads="1"/>
          </p:cNvSpPr>
          <p:nvPr/>
        </p:nvSpPr>
        <p:spPr bwMode="auto">
          <a:xfrm>
            <a:off x="671893" y="927315"/>
            <a:ext cx="1099660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rgbClr val="FFFF00"/>
                </a:solidFill>
              </a:rPr>
              <a:t>T2 wt. Image </a:t>
            </a:r>
          </a:p>
        </p:txBody>
      </p:sp>
      <p:sp>
        <p:nvSpPr>
          <p:cNvPr id="46" name="TextBox 21"/>
          <p:cNvSpPr txBox="1">
            <a:spLocks noChangeArrowheads="1"/>
          </p:cNvSpPr>
          <p:nvPr/>
        </p:nvSpPr>
        <p:spPr bwMode="auto">
          <a:xfrm>
            <a:off x="2781378" y="914615"/>
            <a:ext cx="997168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rgbClr val="FFFF00"/>
                </a:solidFill>
              </a:rPr>
              <a:t>ADC Image </a:t>
            </a:r>
          </a:p>
        </p:txBody>
      </p:sp>
      <p:sp>
        <p:nvSpPr>
          <p:cNvPr id="47" name="TextBox 22"/>
          <p:cNvSpPr txBox="1">
            <a:spLocks noChangeArrowheads="1"/>
          </p:cNvSpPr>
          <p:nvPr/>
        </p:nvSpPr>
        <p:spPr bwMode="auto">
          <a:xfrm>
            <a:off x="4591850" y="647915"/>
            <a:ext cx="1485900" cy="9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US" sz="1600" dirty="0">
                <a:solidFill>
                  <a:srgbClr val="FFFF00"/>
                </a:solidFill>
              </a:rPr>
              <a:t>Overlaid </a:t>
            </a:r>
            <a:r>
              <a:rPr lang="en-US" sz="1600" dirty="0" err="1">
                <a:solidFill>
                  <a:srgbClr val="FFFF00"/>
                </a:solidFill>
              </a:rPr>
              <a:t>k</a:t>
            </a:r>
            <a:r>
              <a:rPr lang="en-US" sz="1600" baseline="-25000" dirty="0" err="1">
                <a:solidFill>
                  <a:srgbClr val="FFFF00"/>
                </a:solidFill>
              </a:rPr>
              <a:t>pl</a:t>
            </a:r>
            <a:r>
              <a:rPr lang="en-US" sz="1600" dirty="0">
                <a:solidFill>
                  <a:srgbClr val="FFFF00"/>
                </a:solidFill>
              </a:rPr>
              <a:t> Image</a:t>
            </a:r>
          </a:p>
          <a:p>
            <a:pPr eaLnBrk="1" hangingPunct="1"/>
            <a:r>
              <a:rPr lang="en-US" sz="1600" dirty="0">
                <a:solidFill>
                  <a:srgbClr val="FFFF00"/>
                </a:solidFill>
              </a:rPr>
              <a:t> </a:t>
            </a:r>
          </a:p>
          <a:p>
            <a:pPr eaLnBrk="1" hangingPunct="1"/>
            <a:endParaRPr lang="en-US" sz="1600" dirty="0">
              <a:solidFill>
                <a:srgbClr val="FFFF00"/>
              </a:solidFill>
            </a:endParaRPr>
          </a:p>
        </p:txBody>
      </p:sp>
      <p:sp>
        <p:nvSpPr>
          <p:cNvPr id="48" name="TextBox 23"/>
          <p:cNvSpPr txBox="1">
            <a:spLocks noChangeArrowheads="1"/>
          </p:cNvSpPr>
          <p:nvPr/>
        </p:nvSpPr>
        <p:spPr bwMode="auto">
          <a:xfrm>
            <a:off x="6936238" y="686015"/>
            <a:ext cx="126891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 dirty="0">
                <a:solidFill>
                  <a:srgbClr val="FFFF00"/>
                </a:solidFill>
              </a:rPr>
              <a:t>HP </a:t>
            </a:r>
            <a:r>
              <a:rPr lang="en-US" sz="1600" baseline="30000" dirty="0">
                <a:solidFill>
                  <a:srgbClr val="FFFF00"/>
                </a:solidFill>
              </a:rPr>
              <a:t>13</a:t>
            </a:r>
            <a:r>
              <a:rPr lang="en-US" sz="1600" dirty="0">
                <a:solidFill>
                  <a:srgbClr val="FFFF00"/>
                </a:solidFill>
              </a:rPr>
              <a:t>C spectral</a:t>
            </a:r>
          </a:p>
          <a:p>
            <a:pPr eaLnBrk="1" hangingPunct="1"/>
            <a:r>
              <a:rPr lang="en-US" sz="1600" dirty="0">
                <a:solidFill>
                  <a:srgbClr val="FFFF00"/>
                </a:solidFill>
              </a:rPr>
              <a:t>Array</a:t>
            </a:r>
          </a:p>
        </p:txBody>
      </p:sp>
      <p:sp>
        <p:nvSpPr>
          <p:cNvPr id="49" name="TextBox 11"/>
          <p:cNvSpPr txBox="1">
            <a:spLocks noChangeArrowheads="1"/>
          </p:cNvSpPr>
          <p:nvPr/>
        </p:nvSpPr>
        <p:spPr bwMode="auto">
          <a:xfrm>
            <a:off x="393700" y="571715"/>
            <a:ext cx="139140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chemeClr val="bg1"/>
                </a:solidFill>
              </a:rPr>
              <a:t>Pre-treatment</a:t>
            </a:r>
          </a:p>
        </p:txBody>
      </p:sp>
      <p:sp>
        <p:nvSpPr>
          <p:cNvPr id="50" name="TextBox 25"/>
          <p:cNvSpPr txBox="1">
            <a:spLocks noChangeArrowheads="1"/>
          </p:cNvSpPr>
          <p:nvPr/>
        </p:nvSpPr>
        <p:spPr bwMode="auto">
          <a:xfrm>
            <a:off x="291730" y="2942036"/>
            <a:ext cx="5598613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 dirty="0">
                <a:solidFill>
                  <a:srgbClr val="FFFFFF"/>
                </a:solidFill>
              </a:rPr>
              <a:t>3 months post ADT (</a:t>
            </a:r>
            <a:r>
              <a:rPr lang="en-US" sz="2000" dirty="0" err="1">
                <a:solidFill>
                  <a:srgbClr val="FFFFFF"/>
                </a:solidFill>
              </a:rPr>
              <a:t>Lurpon</a:t>
            </a:r>
            <a:r>
              <a:rPr lang="en-US" sz="2000" dirty="0">
                <a:solidFill>
                  <a:srgbClr val="FFFFFF"/>
                </a:solidFill>
              </a:rPr>
              <a:t> + </a:t>
            </a:r>
            <a:r>
              <a:rPr lang="en-US" sz="2000" dirty="0" err="1">
                <a:solidFill>
                  <a:srgbClr val="FFFFFF"/>
                </a:solidFill>
              </a:rPr>
              <a:t>Casodex</a:t>
            </a:r>
            <a:r>
              <a:rPr lang="en-US" sz="2000" dirty="0">
                <a:solidFill>
                  <a:srgbClr val="FFFFFF"/>
                </a:solidFill>
              </a:rPr>
              <a:t>) + </a:t>
            </a:r>
            <a:r>
              <a:rPr lang="en-US" sz="2000" dirty="0" err="1">
                <a:solidFill>
                  <a:srgbClr val="FFFFFF"/>
                </a:solidFill>
              </a:rPr>
              <a:t>Doxcetaxel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51" name="TextBox 26"/>
          <p:cNvSpPr txBox="1">
            <a:spLocks noChangeArrowheads="1"/>
          </p:cNvSpPr>
          <p:nvPr/>
        </p:nvSpPr>
        <p:spPr bwMode="auto">
          <a:xfrm>
            <a:off x="152030" y="4835723"/>
            <a:ext cx="87503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u="sng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000">
                <a:solidFill>
                  <a:srgbClr val="FFFFFF"/>
                </a:solidFill>
              </a:rPr>
              <a:t>Patient with Gleason 4+5 cancer and lymph node metasatses</a:t>
            </a:r>
            <a:endParaRPr lang="en-US" sz="20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632544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creen Shot 2018-02-14 at 11.04.04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02" y="764293"/>
            <a:ext cx="4114800" cy="1360025"/>
          </a:xfrm>
          <a:prstGeom prst="rect">
            <a:avLst/>
          </a:prstGeom>
        </p:spPr>
      </p:pic>
      <p:pic>
        <p:nvPicPr>
          <p:cNvPr id="7" name="Picture 6" descr="Screen Shot 2018-02-14 at 11.04.44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799" y="1603009"/>
            <a:ext cx="4572000" cy="27106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387BEAF-6D81-5349-B972-EFEF2FFE7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293" y="2264804"/>
            <a:ext cx="3923818" cy="2188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27030"/>
      </p:ext>
    </p:extLst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able1_T1_polarization_HP_probes[5]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007" y="643727"/>
            <a:ext cx="7483986" cy="39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8"/>
          <p:cNvSpPr txBox="1">
            <a:spLocks/>
          </p:cNvSpPr>
          <p:nvPr/>
        </p:nvSpPr>
        <p:spPr>
          <a:xfrm>
            <a:off x="457200" y="132260"/>
            <a:ext cx="8080375" cy="4693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Imaging Probes</a:t>
            </a:r>
          </a:p>
        </p:txBody>
      </p:sp>
    </p:spTree>
    <p:extLst>
      <p:ext uri="{BB962C8B-B14F-4D97-AF65-F5344CB8AC3E}">
        <p14:creationId xmlns:p14="http://schemas.microsoft.com/office/powerpoint/2010/main" val="824394371"/>
      </p:ext>
    </p:extLst>
  </p:cSld>
  <p:clrMapOvr>
    <a:masterClrMapping/>
  </p:clrMapOvr>
  <p:transition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441003" y="356701"/>
            <a:ext cx="6204666" cy="1084659"/>
          </a:xfrm>
        </p:spPr>
        <p:txBody>
          <a:bodyPr/>
          <a:lstStyle/>
          <a:p>
            <a:r>
              <a:rPr lang="en-US" sz="3000" dirty="0"/>
              <a:t>Now that we have all this signal</a:t>
            </a:r>
            <a:r>
              <a:rPr lang="mr-IN" sz="3000" dirty="0"/>
              <a:t>…</a:t>
            </a:r>
            <a:endParaRPr lang="en-US" sz="3000" dirty="0"/>
          </a:p>
          <a:p>
            <a:r>
              <a:rPr lang="en-US" sz="3000" dirty="0"/>
              <a:t>and all these probes</a:t>
            </a:r>
            <a:r>
              <a:rPr lang="mr-IN" sz="3000" dirty="0"/>
              <a:t>…</a:t>
            </a:r>
            <a:r>
              <a:rPr lang="en-US" sz="3000" dirty="0"/>
              <a:t> </a:t>
            </a:r>
          </a:p>
          <a:p>
            <a:r>
              <a:rPr lang="en-US" sz="3000" dirty="0"/>
              <a:t>how do we image them?</a:t>
            </a:r>
          </a:p>
        </p:txBody>
      </p:sp>
    </p:spTree>
    <p:extLst>
      <p:ext uri="{BB962C8B-B14F-4D97-AF65-F5344CB8AC3E}">
        <p14:creationId xmlns:p14="http://schemas.microsoft.com/office/powerpoint/2010/main" val="3618853459"/>
      </p:ext>
    </p:extLst>
  </p:cSld>
  <p:clrMapOvr>
    <a:masterClrMapping/>
  </p:clrMapOvr>
  <p:transition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/>
          <p:cNvSpPr/>
          <p:nvPr/>
        </p:nvSpPr>
        <p:spPr bwMode="auto">
          <a:xfrm>
            <a:off x="5701539" y="1243410"/>
            <a:ext cx="2442248" cy="2320293"/>
          </a:xfrm>
          <a:prstGeom prst="triangle">
            <a:avLst/>
          </a:prstGeom>
          <a:solidFill>
            <a:srgbClr val="FFFFFF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 bwMode="auto">
          <a:xfrm>
            <a:off x="6679007" y="932558"/>
            <a:ext cx="487313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SNR</a:t>
            </a:r>
          </a:p>
        </p:txBody>
      </p:sp>
      <p:sp>
        <p:nvSpPr>
          <p:cNvPr id="7" name="TextBox 6"/>
          <p:cNvSpPr txBox="1"/>
          <p:nvPr/>
        </p:nvSpPr>
        <p:spPr bwMode="auto">
          <a:xfrm>
            <a:off x="5223963" y="3562898"/>
            <a:ext cx="1064745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dirty="0">
                <a:solidFill>
                  <a:srgbClr val="FFFFFF"/>
                </a:solidFill>
              </a:rPr>
              <a:t>Spatial</a:t>
            </a:r>
          </a:p>
          <a:p>
            <a:pPr algn="ctr"/>
            <a:r>
              <a:rPr lang="en-US" sz="2000" dirty="0">
                <a:solidFill>
                  <a:srgbClr val="FFFFFF"/>
                </a:solidFill>
              </a:rPr>
              <a:t>Resolution</a:t>
            </a:r>
          </a:p>
        </p:txBody>
      </p:sp>
      <p:sp>
        <p:nvSpPr>
          <p:cNvPr id="8" name="TextBox 7"/>
          <p:cNvSpPr txBox="1"/>
          <p:nvPr/>
        </p:nvSpPr>
        <p:spPr bwMode="auto">
          <a:xfrm>
            <a:off x="7904000" y="3562898"/>
            <a:ext cx="520976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dirty="0">
                <a:solidFill>
                  <a:srgbClr val="FFFFFF"/>
                </a:solidFill>
              </a:rPr>
              <a:t>Scan </a:t>
            </a:r>
          </a:p>
          <a:p>
            <a:pPr algn="ctr"/>
            <a:r>
              <a:rPr lang="en-US" sz="2000" dirty="0">
                <a:solidFill>
                  <a:srgbClr val="FFFFFF"/>
                </a:solidFill>
              </a:rPr>
              <a:t>Time</a:t>
            </a:r>
          </a:p>
        </p:txBody>
      </p:sp>
      <p:sp>
        <p:nvSpPr>
          <p:cNvPr id="9" name="Content Placeholder 9"/>
          <p:cNvSpPr>
            <a:spLocks noGrp="1"/>
          </p:cNvSpPr>
          <p:nvPr>
            <p:ph idx="1"/>
          </p:nvPr>
        </p:nvSpPr>
        <p:spPr>
          <a:xfrm>
            <a:off x="438912" y="1179576"/>
            <a:ext cx="3989387" cy="2983512"/>
          </a:xfrm>
        </p:spPr>
        <p:txBody>
          <a:bodyPr/>
          <a:lstStyle/>
          <a:p>
            <a:r>
              <a:rPr lang="en-US" dirty="0"/>
              <a:t>Tradeoff in conventional MRI between spatial resolution, temporal resolution, and SNR</a:t>
            </a:r>
          </a:p>
          <a:p>
            <a:r>
              <a:rPr lang="en-US" dirty="0"/>
              <a:t>With DNP, short scan times no longer hurt SNR</a:t>
            </a:r>
          </a:p>
          <a:p>
            <a:pPr lvl="1"/>
            <a:r>
              <a:rPr lang="en-US" dirty="0"/>
              <a:t>Conversely, shorter scan time </a:t>
            </a:r>
            <a:r>
              <a:rPr lang="en-US" dirty="0">
                <a:sym typeface="Wingdings"/>
              </a:rPr>
              <a:t> improved SNR</a:t>
            </a:r>
            <a:endParaRPr lang="en-US" dirty="0"/>
          </a:p>
          <a:p>
            <a:pPr lvl="1"/>
            <a:r>
              <a:rPr lang="en-US" dirty="0"/>
              <a:t>Biggest tradeoff with DNP is now between SNR and spatial resolution</a:t>
            </a:r>
          </a:p>
        </p:txBody>
      </p:sp>
      <p:sp>
        <p:nvSpPr>
          <p:cNvPr id="10" name="Title 8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Imaging Tradeoffs</a:t>
            </a:r>
          </a:p>
        </p:txBody>
      </p:sp>
    </p:spTree>
    <p:extLst>
      <p:ext uri="{BB962C8B-B14F-4D97-AF65-F5344CB8AC3E}">
        <p14:creationId xmlns:p14="http://schemas.microsoft.com/office/powerpoint/2010/main" val="38272314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79714"/>
            <a:ext cx="4038600" cy="3394472"/>
          </a:xfrm>
        </p:spPr>
        <p:txBody>
          <a:bodyPr/>
          <a:lstStyle/>
          <a:p>
            <a:r>
              <a:rPr lang="en-US" dirty="0"/>
              <a:t>Limited imaging time (T</a:t>
            </a:r>
            <a:r>
              <a:rPr lang="en-US" baseline="-25000" dirty="0"/>
              <a:t>1</a:t>
            </a:r>
            <a:r>
              <a:rPr lang="en-US" dirty="0"/>
              <a:t> decay)</a:t>
            </a:r>
          </a:p>
          <a:p>
            <a:pPr lvl="1"/>
            <a:r>
              <a:rPr lang="en-US" dirty="0"/>
              <a:t>30-60s for </a:t>
            </a:r>
            <a:r>
              <a:rPr lang="en-US" baseline="30000" dirty="0"/>
              <a:t>13</a:t>
            </a:r>
            <a:r>
              <a:rPr lang="en-US" dirty="0"/>
              <a:t>C species</a:t>
            </a:r>
          </a:p>
          <a:p>
            <a:r>
              <a:rPr lang="en-US" dirty="0"/>
              <a:t>Reduced </a:t>
            </a:r>
            <a:r>
              <a:rPr lang="en-US" dirty="0" err="1">
                <a:latin typeface="Times"/>
                <a:cs typeface="Times"/>
              </a:rPr>
              <a:t>γ</a:t>
            </a:r>
            <a:endParaRPr lang="en-US" dirty="0">
              <a:latin typeface="Times"/>
              <a:cs typeface="Times"/>
            </a:endParaRPr>
          </a:p>
          <a:p>
            <a:pPr lvl="1"/>
            <a:r>
              <a:rPr lang="en-US" dirty="0"/>
              <a:t>42.56 MHz/T </a:t>
            </a:r>
            <a:r>
              <a:rPr lang="en-US" dirty="0" err="1"/>
              <a:t>vs</a:t>
            </a:r>
            <a:r>
              <a:rPr lang="en-US" dirty="0"/>
              <a:t> 10.71 MHz/T</a:t>
            </a:r>
          </a:p>
          <a:p>
            <a:r>
              <a:rPr lang="en-US" dirty="0"/>
              <a:t>RF </a:t>
            </a:r>
            <a:r>
              <a:rPr lang="en-US" b="1" dirty="0"/>
              <a:t>Decay</a:t>
            </a:r>
          </a:p>
          <a:p>
            <a:pPr lvl="1"/>
            <a:r>
              <a:rPr lang="en-US" dirty="0"/>
              <a:t>K-Space filtering</a:t>
            </a:r>
            <a:r>
              <a:rPr lang="en-US" baseline="30000" dirty="0"/>
              <a:t>1</a:t>
            </a:r>
          </a:p>
          <a:p>
            <a:pPr lvl="1"/>
            <a:r>
              <a:rPr lang="en-US" dirty="0"/>
              <a:t>No averaging</a:t>
            </a:r>
          </a:p>
          <a:p>
            <a:pPr lvl="1"/>
            <a:r>
              <a:rPr lang="en-US" dirty="0"/>
              <a:t>RF calibration</a:t>
            </a:r>
          </a:p>
          <a:p>
            <a:pPr lvl="1"/>
            <a:endParaRPr lang="en-US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6858000" y="4892675"/>
            <a:ext cx="2286000" cy="2857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r">
              <a:spcBef>
                <a:spcPct val="20000"/>
              </a:spcBef>
              <a:buClr>
                <a:srgbClr val="C0504D">
                  <a:lumMod val="75000"/>
                </a:srgb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Yen et al., MRM 62: 2009</a:t>
            </a: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Hyperpolarized </a:t>
            </a:r>
            <a:r>
              <a:rPr lang="en-US" baseline="30000" dirty="0"/>
              <a:t>13</a:t>
            </a:r>
            <a:r>
              <a:rPr lang="en-US" dirty="0"/>
              <a:t>C Imaging: Pitfalls</a:t>
            </a:r>
          </a:p>
        </p:txBody>
      </p:sp>
    </p:spTree>
    <p:extLst>
      <p:ext uri="{BB962C8B-B14F-4D97-AF65-F5344CB8AC3E}">
        <p14:creationId xmlns:p14="http://schemas.microsoft.com/office/powerpoint/2010/main" val="18653362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776" y="651744"/>
            <a:ext cx="3389376" cy="2542032"/>
          </a:xfrm>
          <a:prstGeom prst="rect">
            <a:avLst/>
          </a:prstGeom>
        </p:spPr>
      </p:pic>
      <p:grpSp>
        <p:nvGrpSpPr>
          <p:cNvPr id="17" name="Group 16"/>
          <p:cNvGrpSpPr/>
          <p:nvPr/>
        </p:nvGrpSpPr>
        <p:grpSpPr>
          <a:xfrm>
            <a:off x="1776334" y="3456485"/>
            <a:ext cx="5919050" cy="1206437"/>
            <a:chOff x="1776334" y="3456485"/>
            <a:chExt cx="5919050" cy="1206437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38453" y="3460532"/>
              <a:ext cx="5856931" cy="1161288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</p:pic>
        <p:sp>
          <p:nvSpPr>
            <p:cNvPr id="8" name="Rectangle 7"/>
            <p:cNvSpPr/>
            <p:nvPr/>
          </p:nvSpPr>
          <p:spPr>
            <a:xfrm>
              <a:off x="1837544" y="3456485"/>
              <a:ext cx="5857840" cy="89941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837544" y="4572981"/>
              <a:ext cx="5857840" cy="89941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776334" y="3456485"/>
              <a:ext cx="61210" cy="1206437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634174" y="3456485"/>
              <a:ext cx="61210" cy="1206437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T</a:t>
            </a:r>
            <a:r>
              <a:rPr lang="en-US" baseline="-25000" dirty="0"/>
              <a:t>1</a:t>
            </a:r>
            <a:r>
              <a:rPr lang="en-US" dirty="0"/>
              <a:t> Decay</a:t>
            </a:r>
          </a:p>
        </p:txBody>
      </p:sp>
      <p:sp>
        <p:nvSpPr>
          <p:cNvPr id="16" name="TextBox 15"/>
          <p:cNvSpPr txBox="1"/>
          <p:nvPr/>
        </p:nvSpPr>
        <p:spPr bwMode="auto">
          <a:xfrm>
            <a:off x="620889" y="1580444"/>
            <a:ext cx="2008037" cy="400110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600" dirty="0">
                <a:solidFill>
                  <a:prstClr val="white"/>
                </a:solidFill>
                <a:latin typeface="Times New Roman"/>
                <a:cs typeface="Times New Roman"/>
              </a:rPr>
              <a:t>S α </a:t>
            </a:r>
            <a:r>
              <a:rPr lang="en-US" sz="2600" dirty="0" err="1">
                <a:solidFill>
                  <a:prstClr val="white"/>
                </a:solidFill>
                <a:latin typeface="Times New Roman"/>
                <a:cs typeface="Times New Roman"/>
              </a:rPr>
              <a:t>exp</a:t>
            </a:r>
            <a:r>
              <a:rPr lang="en-US" sz="2600" dirty="0">
                <a:solidFill>
                  <a:prstClr val="white"/>
                </a:solidFill>
                <a:latin typeface="Times New Roman"/>
                <a:cs typeface="Times New Roman"/>
              </a:rPr>
              <a:t>(-T/T1)</a:t>
            </a:r>
          </a:p>
        </p:txBody>
      </p:sp>
      <p:sp>
        <p:nvSpPr>
          <p:cNvPr id="18" name="TextBox 17"/>
          <p:cNvSpPr txBox="1"/>
          <p:nvPr/>
        </p:nvSpPr>
        <p:spPr bwMode="auto">
          <a:xfrm>
            <a:off x="2033388" y="3246477"/>
            <a:ext cx="750781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3s</a:t>
            </a:r>
          </a:p>
        </p:txBody>
      </p:sp>
      <p:sp>
        <p:nvSpPr>
          <p:cNvPr id="19" name="TextBox 18"/>
          <p:cNvSpPr txBox="1"/>
          <p:nvPr/>
        </p:nvSpPr>
        <p:spPr bwMode="auto">
          <a:xfrm>
            <a:off x="3102595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15s</a:t>
            </a:r>
          </a:p>
        </p:txBody>
      </p:sp>
      <p:sp>
        <p:nvSpPr>
          <p:cNvPr id="20" name="TextBox 19"/>
          <p:cNvSpPr txBox="1"/>
          <p:nvPr/>
        </p:nvSpPr>
        <p:spPr bwMode="auto">
          <a:xfrm>
            <a:off x="4292027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30s</a:t>
            </a:r>
          </a:p>
        </p:txBody>
      </p:sp>
      <p:sp>
        <p:nvSpPr>
          <p:cNvPr id="21" name="TextBox 20"/>
          <p:cNvSpPr txBox="1"/>
          <p:nvPr/>
        </p:nvSpPr>
        <p:spPr bwMode="auto">
          <a:xfrm>
            <a:off x="5481459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45s</a:t>
            </a:r>
          </a:p>
        </p:txBody>
      </p:sp>
      <p:sp>
        <p:nvSpPr>
          <p:cNvPr id="22" name="TextBox 21"/>
          <p:cNvSpPr txBox="1"/>
          <p:nvPr/>
        </p:nvSpPr>
        <p:spPr bwMode="auto">
          <a:xfrm>
            <a:off x="6670893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60s</a:t>
            </a:r>
          </a:p>
        </p:txBody>
      </p:sp>
    </p:spTree>
    <p:extLst>
      <p:ext uri="{BB962C8B-B14F-4D97-AF65-F5344CB8AC3E}">
        <p14:creationId xmlns:p14="http://schemas.microsoft.com/office/powerpoint/2010/main" val="15093907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T</a:t>
            </a:r>
            <a:r>
              <a:rPr lang="en-US" baseline="-25000" dirty="0"/>
              <a:t>1</a:t>
            </a:r>
            <a:r>
              <a:rPr lang="en-US" dirty="0"/>
              <a:t> Decay</a:t>
            </a:r>
          </a:p>
        </p:txBody>
      </p:sp>
      <p:pic>
        <p:nvPicPr>
          <p:cNvPr id="14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4806" y="659768"/>
            <a:ext cx="3383316" cy="2537487"/>
          </a:xfrm>
        </p:spPr>
      </p:pic>
      <p:grpSp>
        <p:nvGrpSpPr>
          <p:cNvPr id="20" name="Group 19"/>
          <p:cNvGrpSpPr/>
          <p:nvPr/>
        </p:nvGrpSpPr>
        <p:grpSpPr>
          <a:xfrm>
            <a:off x="1776334" y="3457064"/>
            <a:ext cx="5919050" cy="1206437"/>
            <a:chOff x="1776334" y="3435659"/>
            <a:chExt cx="5919050" cy="1206437"/>
          </a:xfrm>
        </p:grpSpPr>
        <p:pic>
          <p:nvPicPr>
            <p:cNvPr id="15" name="Content Placeholder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37544" y="3435659"/>
              <a:ext cx="5857840" cy="1161467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</p:pic>
        <p:sp>
          <p:nvSpPr>
            <p:cNvPr id="16" name="Rectangle 15"/>
            <p:cNvSpPr/>
            <p:nvPr/>
          </p:nvSpPr>
          <p:spPr>
            <a:xfrm>
              <a:off x="1837544" y="3435659"/>
              <a:ext cx="5857840" cy="89941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37544" y="4552155"/>
              <a:ext cx="5857840" cy="89941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1776334" y="3435659"/>
              <a:ext cx="61210" cy="1206437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7634174" y="3435659"/>
              <a:ext cx="61210" cy="1206437"/>
            </a:xfrm>
            <a:prstGeom prst="rect">
              <a:avLst/>
            </a:prstGeom>
            <a:solidFill>
              <a:srgbClr val="052049"/>
            </a:solidFill>
            <a:ln>
              <a:solidFill>
                <a:srgbClr val="052049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Garamond"/>
              </a:endParaRPr>
            </a:p>
          </p:txBody>
        </p:sp>
      </p:grpSp>
      <p:sp>
        <p:nvSpPr>
          <p:cNvPr id="21" name="TextBox 20"/>
          <p:cNvSpPr txBox="1"/>
          <p:nvPr/>
        </p:nvSpPr>
        <p:spPr bwMode="auto">
          <a:xfrm>
            <a:off x="2033388" y="3246477"/>
            <a:ext cx="750781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3s</a:t>
            </a:r>
          </a:p>
        </p:txBody>
      </p:sp>
      <p:sp>
        <p:nvSpPr>
          <p:cNvPr id="22" name="TextBox 21"/>
          <p:cNvSpPr txBox="1"/>
          <p:nvPr/>
        </p:nvSpPr>
        <p:spPr bwMode="auto">
          <a:xfrm>
            <a:off x="3102595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15s</a:t>
            </a:r>
          </a:p>
        </p:txBody>
      </p:sp>
      <p:sp>
        <p:nvSpPr>
          <p:cNvPr id="23" name="TextBox 22"/>
          <p:cNvSpPr txBox="1"/>
          <p:nvPr/>
        </p:nvSpPr>
        <p:spPr bwMode="auto">
          <a:xfrm>
            <a:off x="4292027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30s</a:t>
            </a:r>
          </a:p>
        </p:txBody>
      </p:sp>
      <p:sp>
        <p:nvSpPr>
          <p:cNvPr id="24" name="TextBox 23"/>
          <p:cNvSpPr txBox="1"/>
          <p:nvPr/>
        </p:nvSpPr>
        <p:spPr bwMode="auto">
          <a:xfrm>
            <a:off x="5481459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45s</a:t>
            </a:r>
          </a:p>
        </p:txBody>
      </p:sp>
      <p:sp>
        <p:nvSpPr>
          <p:cNvPr id="25" name="TextBox 24"/>
          <p:cNvSpPr txBox="1"/>
          <p:nvPr/>
        </p:nvSpPr>
        <p:spPr bwMode="auto">
          <a:xfrm>
            <a:off x="6670893" y="3246477"/>
            <a:ext cx="871006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Garamond"/>
              </a:rPr>
              <a:t>T</a:t>
            </a:r>
            <a:r>
              <a:rPr lang="en-US" sz="2000" baseline="-25000" dirty="0">
                <a:solidFill>
                  <a:srgbClr val="FFFFFF"/>
                </a:solidFill>
                <a:latin typeface="Garamond"/>
              </a:rPr>
              <a:t>1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 = 60s</a:t>
            </a:r>
          </a:p>
        </p:txBody>
      </p:sp>
      <p:sp>
        <p:nvSpPr>
          <p:cNvPr id="26" name="TextBox 25"/>
          <p:cNvSpPr txBox="1"/>
          <p:nvPr/>
        </p:nvSpPr>
        <p:spPr bwMode="auto">
          <a:xfrm>
            <a:off x="620889" y="1580444"/>
            <a:ext cx="2008037" cy="400110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600" dirty="0">
                <a:solidFill>
                  <a:prstClr val="white"/>
                </a:solidFill>
                <a:latin typeface="Times New Roman"/>
                <a:cs typeface="Times New Roman"/>
              </a:rPr>
              <a:t>S α </a:t>
            </a:r>
            <a:r>
              <a:rPr lang="en-US" sz="2600" dirty="0" err="1">
                <a:solidFill>
                  <a:prstClr val="white"/>
                </a:solidFill>
                <a:latin typeface="Times New Roman"/>
                <a:cs typeface="Times New Roman"/>
              </a:rPr>
              <a:t>exp</a:t>
            </a:r>
            <a:r>
              <a:rPr lang="en-US" sz="2600" dirty="0">
                <a:solidFill>
                  <a:prstClr val="white"/>
                </a:solidFill>
                <a:latin typeface="Times New Roman"/>
                <a:cs typeface="Times New Roman"/>
              </a:rPr>
              <a:t>(-T/T1)</a:t>
            </a:r>
          </a:p>
        </p:txBody>
      </p:sp>
    </p:spTree>
    <p:extLst>
      <p:ext uri="{BB962C8B-B14F-4D97-AF65-F5344CB8AC3E}">
        <p14:creationId xmlns:p14="http://schemas.microsoft.com/office/powerpoint/2010/main" val="4234121539"/>
      </p:ext>
    </p:extLst>
  </p:cSld>
  <p:clrMapOvr>
    <a:masterClrMapping/>
  </p:clrMapOvr>
  <p:transition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T</a:t>
            </a:r>
            <a:r>
              <a:rPr lang="en-US" baseline="-25000" dirty="0"/>
              <a:t>1</a:t>
            </a:r>
            <a:r>
              <a:rPr lang="en-US" dirty="0"/>
              <a:t> Decay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712906"/>
            <a:ext cx="4296026" cy="4266292"/>
          </a:xfrm>
        </p:spPr>
        <p:txBody>
          <a:bodyPr/>
          <a:lstStyle/>
          <a:p>
            <a:r>
              <a:rPr lang="en-US" dirty="0"/>
              <a:t>4 main pathways for relaxation:</a:t>
            </a:r>
            <a:br>
              <a:rPr lang="en-US" dirty="0"/>
            </a:br>
            <a:endParaRPr lang="en-US" dirty="0"/>
          </a:p>
          <a:p>
            <a:endParaRPr lang="en-US" i="1" dirty="0"/>
          </a:p>
          <a:p>
            <a:endParaRPr lang="en-US" i="1" dirty="0"/>
          </a:p>
          <a:p>
            <a:r>
              <a:rPr lang="en-US" i="1" dirty="0"/>
              <a:t>Highly</a:t>
            </a:r>
            <a:r>
              <a:rPr lang="en-US" dirty="0"/>
              <a:t> dependent on local chemical environment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For quaternary carbons, primary relaxation pathway is chemical shift anisotropy: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4424490" y="3676491"/>
            <a:ext cx="4162289" cy="1170644"/>
            <a:chOff x="0" y="3012518"/>
            <a:chExt cx="7315200" cy="2057400"/>
          </a:xfrm>
        </p:grpSpPr>
        <p:sp>
          <p:nvSpPr>
            <p:cNvPr id="5" name="Rectangle 10"/>
            <p:cNvSpPr>
              <a:spLocks noChangeArrowheads="1"/>
            </p:cNvSpPr>
            <p:nvPr/>
          </p:nvSpPr>
          <p:spPr bwMode="auto">
            <a:xfrm>
              <a:off x="152400" y="3012518"/>
              <a:ext cx="7162800" cy="2057400"/>
            </a:xfrm>
            <a:prstGeom prst="rect">
              <a:avLst/>
            </a:prstGeom>
            <a:solidFill>
              <a:srgbClr val="FFFAF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sz="1800">
                <a:solidFill>
                  <a:srgbClr val="FFFF00"/>
                </a:solidFill>
              </a:endParaRPr>
            </a:p>
          </p:txBody>
        </p:sp>
        <p:pic>
          <p:nvPicPr>
            <p:cNvPr id="6" name="Picture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164918"/>
              <a:ext cx="7048500" cy="1803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7" name="Picture 6" descr="Screen Shot 2018-02-14 at 12.47.46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2652" y="608609"/>
            <a:ext cx="3581400" cy="609600"/>
          </a:xfrm>
          <a:prstGeom prst="rect">
            <a:avLst/>
          </a:prstGeom>
        </p:spPr>
      </p:pic>
      <p:pic>
        <p:nvPicPr>
          <p:cNvPr id="8" name="Picture 7" descr="Screen Shot 2018-02-14 at 12.49.25 PM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35" b="3086"/>
          <a:stretch/>
        </p:blipFill>
        <p:spPr>
          <a:xfrm>
            <a:off x="4665158" y="1726564"/>
            <a:ext cx="3636388" cy="1106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34053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 bwMode="auto">
          <a:xfrm>
            <a:off x="467256" y="1202095"/>
            <a:ext cx="2676293" cy="3306535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baseline="30000" dirty="0"/>
              <a:t>1</a:t>
            </a:r>
            <a:r>
              <a:rPr lang="en-US" dirty="0"/>
              <a:t>H </a:t>
            </a:r>
            <a:r>
              <a:rPr lang="en-US" dirty="0" err="1"/>
              <a:t>vs</a:t>
            </a:r>
            <a:r>
              <a:rPr lang="en-US" dirty="0"/>
              <a:t> </a:t>
            </a:r>
            <a:r>
              <a:rPr lang="en-US" baseline="30000" dirty="0"/>
              <a:t>13</a:t>
            </a:r>
            <a:r>
              <a:rPr lang="en-US" dirty="0"/>
              <a:t>C Imaging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579003" y="1200151"/>
            <a:ext cx="2930615" cy="198120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+mj-lt"/>
              </a:rPr>
              <a:t>Slice thickness and k-space trajectory modulated by </a:t>
            </a:r>
            <a:r>
              <a:rPr lang="el-GR" sz="2200" dirty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en-US" sz="2200" dirty="0">
                <a:latin typeface="+mj-lt"/>
                <a:cs typeface="Times New Roman"/>
              </a:rPr>
              <a:t>: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2518850" y="2424793"/>
            <a:ext cx="965564" cy="1564044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57144" y="2383388"/>
            <a:ext cx="2701992" cy="1547792"/>
            <a:chOff x="701940" y="2690594"/>
            <a:chExt cx="2701992" cy="1547792"/>
          </a:xfrm>
        </p:grpSpPr>
        <p:graphicFrame>
          <p:nvGraphicFramePr>
            <p:cNvPr id="8" name="Object 62"/>
            <p:cNvGraphicFramePr>
              <a:graphicFrameLocks noChangeAspect="1"/>
            </p:cNvGraphicFramePr>
            <p:nvPr/>
          </p:nvGraphicFramePr>
          <p:xfrm>
            <a:off x="2459752" y="2736442"/>
            <a:ext cx="844794" cy="3147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4077" name="Equation" r:id="rId3" imgW="482181" imgH="177646" progId="Equation.3">
                    <p:embed/>
                  </p:oleObj>
                </mc:Choice>
                <mc:Fallback>
                  <p:oleObj name="Equation" r:id="rId3" imgW="482181" imgH="177646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2" y="2736442"/>
                          <a:ext cx="844794" cy="3147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9" name="Object 61"/>
            <p:cNvGraphicFramePr>
              <a:graphicFrameLocks noChangeAspect="1"/>
            </p:cNvGraphicFramePr>
            <p:nvPr/>
          </p:nvGraphicFramePr>
          <p:xfrm>
            <a:off x="2459752" y="3545629"/>
            <a:ext cx="513502" cy="26503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4078" name="Equation" r:id="rId5" imgW="291973" imgH="152334" progId="Equation.3">
                    <p:embed/>
                  </p:oleObj>
                </mc:Choice>
                <mc:Fallback>
                  <p:oleObj name="Equation" r:id="rId5" imgW="291973" imgH="152334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2" y="3545629"/>
                          <a:ext cx="513502" cy="26503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" name="Object 60"/>
            <p:cNvGraphicFramePr>
              <a:graphicFrameLocks noChangeAspect="1"/>
            </p:cNvGraphicFramePr>
            <p:nvPr/>
          </p:nvGraphicFramePr>
          <p:xfrm>
            <a:off x="2459751" y="3923659"/>
            <a:ext cx="745407" cy="3147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4079" name="Equation" r:id="rId7" imgW="431425" imgH="177646" progId="Equation.3">
                    <p:embed/>
                  </p:oleObj>
                </mc:Choice>
                <mc:Fallback>
                  <p:oleObj name="Equation" r:id="rId7" imgW="431425" imgH="177646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1" y="3923659"/>
                          <a:ext cx="745407" cy="3147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Object 59"/>
            <p:cNvGraphicFramePr>
              <a:graphicFrameLocks noChangeAspect="1"/>
            </p:cNvGraphicFramePr>
            <p:nvPr/>
          </p:nvGraphicFramePr>
          <p:xfrm>
            <a:off x="2459751" y="2999875"/>
            <a:ext cx="944181" cy="51350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4080" name="Equation" r:id="rId9" imgW="545863" imgH="291973" progId="Equation.3">
                    <p:embed/>
                  </p:oleObj>
                </mc:Choice>
                <mc:Fallback>
                  <p:oleObj name="Equation" r:id="rId9" imgW="545863" imgH="291973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1" y="2999875"/>
                          <a:ext cx="944181" cy="51350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" name="TextBox 11"/>
            <p:cNvSpPr txBox="1"/>
            <p:nvPr/>
          </p:nvSpPr>
          <p:spPr>
            <a:xfrm>
              <a:off x="701940" y="2690594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Slice Thickness: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1940" y="3100137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K-space Trajectory: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01940" y="3505200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FOV: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01940" y="3886200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Resolution:</a:t>
              </a:r>
            </a:p>
          </p:txBody>
        </p:sp>
      </p:grpSp>
      <p:sp>
        <p:nvSpPr>
          <p:cNvPr id="23" name="Rectangle 22"/>
          <p:cNvSpPr/>
          <p:nvPr/>
        </p:nvSpPr>
        <p:spPr bwMode="auto">
          <a:xfrm>
            <a:off x="3725819" y="672194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Rectangle 23"/>
          <p:cNvSpPr/>
          <p:nvPr/>
        </p:nvSpPr>
        <p:spPr bwMode="auto">
          <a:xfrm>
            <a:off x="8013355" y="667140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4014798"/>
      </p:ext>
    </p:extLst>
  </p:cSld>
  <p:clrMapOvr>
    <a:masterClrMapping/>
  </p:clrMapOvr>
  <p:transition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 bwMode="auto">
          <a:xfrm>
            <a:off x="467256" y="1202095"/>
            <a:ext cx="2676293" cy="3306535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baseline="30000" dirty="0"/>
              <a:t>1</a:t>
            </a:r>
            <a:r>
              <a:rPr lang="en-US" dirty="0"/>
              <a:t>H </a:t>
            </a:r>
            <a:r>
              <a:rPr lang="en-US" dirty="0" err="1"/>
              <a:t>vs</a:t>
            </a:r>
            <a:r>
              <a:rPr lang="en-US" dirty="0"/>
              <a:t> </a:t>
            </a:r>
            <a:r>
              <a:rPr lang="en-US" baseline="30000" dirty="0"/>
              <a:t>13</a:t>
            </a:r>
            <a:r>
              <a:rPr lang="en-US" dirty="0"/>
              <a:t>C Imaging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579003" y="1200151"/>
            <a:ext cx="2952870" cy="198120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+mj-lt"/>
              </a:rPr>
              <a:t>Slice thickness and k-space trajectory modulated by </a:t>
            </a:r>
            <a:r>
              <a:rPr lang="el-GR" sz="2200" dirty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en-US" sz="2200" dirty="0">
                <a:latin typeface="+mj-lt"/>
                <a:cs typeface="Times New Roman"/>
              </a:rPr>
              <a:t>: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2518850" y="2424793"/>
            <a:ext cx="965564" cy="1564044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57144" y="2406539"/>
            <a:ext cx="2701992" cy="1547792"/>
            <a:chOff x="701940" y="2690594"/>
            <a:chExt cx="2701992" cy="1547792"/>
          </a:xfrm>
        </p:grpSpPr>
        <p:graphicFrame>
          <p:nvGraphicFramePr>
            <p:cNvPr id="8" name="Object 62"/>
            <p:cNvGraphicFramePr>
              <a:graphicFrameLocks noChangeAspect="1"/>
            </p:cNvGraphicFramePr>
            <p:nvPr/>
          </p:nvGraphicFramePr>
          <p:xfrm>
            <a:off x="2459752" y="2736442"/>
            <a:ext cx="844794" cy="3147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5101" name="Equation" r:id="rId3" imgW="482181" imgH="177646" progId="Equation.3">
                    <p:embed/>
                  </p:oleObj>
                </mc:Choice>
                <mc:Fallback>
                  <p:oleObj name="Equation" r:id="rId3" imgW="482181" imgH="177646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2" y="2736442"/>
                          <a:ext cx="844794" cy="3147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9" name="Object 61"/>
            <p:cNvGraphicFramePr>
              <a:graphicFrameLocks noChangeAspect="1"/>
            </p:cNvGraphicFramePr>
            <p:nvPr/>
          </p:nvGraphicFramePr>
          <p:xfrm>
            <a:off x="2459752" y="3545629"/>
            <a:ext cx="513502" cy="26503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5102" name="Equation" r:id="rId5" imgW="291973" imgH="152334" progId="Equation.3">
                    <p:embed/>
                  </p:oleObj>
                </mc:Choice>
                <mc:Fallback>
                  <p:oleObj name="Equation" r:id="rId5" imgW="291973" imgH="152334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2" y="3545629"/>
                          <a:ext cx="513502" cy="26503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" name="Object 60"/>
            <p:cNvGraphicFramePr>
              <a:graphicFrameLocks noChangeAspect="1"/>
            </p:cNvGraphicFramePr>
            <p:nvPr/>
          </p:nvGraphicFramePr>
          <p:xfrm>
            <a:off x="2459751" y="3923659"/>
            <a:ext cx="745407" cy="3147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5103" name="Equation" r:id="rId7" imgW="431425" imgH="177646" progId="Equation.3">
                    <p:embed/>
                  </p:oleObj>
                </mc:Choice>
                <mc:Fallback>
                  <p:oleObj name="Equation" r:id="rId7" imgW="431425" imgH="177646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1" y="3923659"/>
                          <a:ext cx="745407" cy="3147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Object 59"/>
            <p:cNvGraphicFramePr>
              <a:graphicFrameLocks noChangeAspect="1"/>
            </p:cNvGraphicFramePr>
            <p:nvPr/>
          </p:nvGraphicFramePr>
          <p:xfrm>
            <a:off x="2459751" y="2999875"/>
            <a:ext cx="944181" cy="51350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5104" name="Equation" r:id="rId9" imgW="545863" imgH="291973" progId="Equation.3">
                    <p:embed/>
                  </p:oleObj>
                </mc:Choice>
                <mc:Fallback>
                  <p:oleObj name="Equation" r:id="rId9" imgW="545863" imgH="291973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59751" y="2999875"/>
                          <a:ext cx="944181" cy="51350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 xmlns="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" name="TextBox 11"/>
            <p:cNvSpPr txBox="1"/>
            <p:nvPr/>
          </p:nvSpPr>
          <p:spPr>
            <a:xfrm>
              <a:off x="701940" y="2690594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Slice Thickness: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1940" y="3100137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K-space Trajectory: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01940" y="3505200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FOV: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01940" y="3886200"/>
              <a:ext cx="177871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Resolution:</a:t>
              </a:r>
            </a:p>
          </p:txBody>
        </p:sp>
      </p:grpSp>
      <p:pic>
        <p:nvPicPr>
          <p:cNvPr id="21" name="Picture 8" descr="D:\Dropbox\_Conferences\ISMRM\2013 - Salt Lake City\simultaneous\e-poster\traj_kx_vx_ky1.gi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14143" y="2615270"/>
            <a:ext cx="4156015" cy="2006075"/>
          </a:xfrm>
          <a:prstGeom prst="rect">
            <a:avLst/>
          </a:prstGeom>
          <a:noFill/>
        </p:spPr>
      </p:pic>
      <p:pic>
        <p:nvPicPr>
          <p:cNvPr id="22" name="Picture 10" descr="D:\Dropbox\_Conferences\ISMRM\2013 - Salt Lake City\simultaneous\e-poster\traj1.gi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14143" y="678559"/>
            <a:ext cx="4156015" cy="2006075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 bwMode="auto">
          <a:xfrm>
            <a:off x="3725819" y="672194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Rectangle 23"/>
          <p:cNvSpPr/>
          <p:nvPr/>
        </p:nvSpPr>
        <p:spPr bwMode="auto">
          <a:xfrm>
            <a:off x="8013355" y="667140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6947553"/>
      </p:ext>
    </p:extLst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baseline="30000" dirty="0"/>
              <a:t>1</a:t>
            </a:r>
            <a:r>
              <a:rPr lang="en-US" dirty="0"/>
              <a:t>H </a:t>
            </a:r>
            <a:r>
              <a:rPr lang="en-US" dirty="0" err="1"/>
              <a:t>vs</a:t>
            </a:r>
            <a:r>
              <a:rPr lang="en-US" dirty="0"/>
              <a:t> </a:t>
            </a:r>
            <a:r>
              <a:rPr lang="en-US" baseline="30000" dirty="0"/>
              <a:t>13</a:t>
            </a:r>
            <a:r>
              <a:rPr lang="en-US" dirty="0"/>
              <a:t>C Imaging</a:t>
            </a:r>
          </a:p>
        </p:txBody>
      </p:sp>
      <p:sp>
        <p:nvSpPr>
          <p:cNvPr id="23" name="Rectangle 22"/>
          <p:cNvSpPr/>
          <p:nvPr/>
        </p:nvSpPr>
        <p:spPr bwMode="auto">
          <a:xfrm>
            <a:off x="3725819" y="672194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Rectangle 23"/>
          <p:cNvSpPr/>
          <p:nvPr/>
        </p:nvSpPr>
        <p:spPr bwMode="auto">
          <a:xfrm>
            <a:off x="8013355" y="667140"/>
            <a:ext cx="682628" cy="3988447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80587" y="1168660"/>
            <a:ext cx="3423651" cy="32812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lang="en-US" sz="2000" dirty="0">
                <a:solidFill>
                  <a:srgbClr val="FFFFFF"/>
                </a:solidFill>
                <a:latin typeface="+mj-lt"/>
              </a:rPr>
              <a:t>Due to differences in </a:t>
            </a:r>
            <a:r>
              <a:rPr lang="el-GR" sz="2000" dirty="0">
                <a:solidFill>
                  <a:srgbClr val="FFFFFF"/>
                </a:solidFill>
                <a:latin typeface="Times New Roman"/>
                <a:cs typeface="Times New Roman"/>
              </a:rPr>
              <a:t>γ</a:t>
            </a:r>
            <a:r>
              <a:rPr lang="en-US" sz="2000" dirty="0">
                <a:solidFill>
                  <a:srgbClr val="FFFFFF"/>
                </a:solidFill>
                <a:latin typeface="+mj-lt"/>
              </a:rPr>
              <a:t>, for the same trajectory </a:t>
            </a:r>
            <a:r>
              <a:rPr lang="en-US" sz="2000" baseline="30000" dirty="0">
                <a:solidFill>
                  <a:srgbClr val="FFFFFF"/>
                </a:solidFill>
                <a:latin typeface="+mj-lt"/>
              </a:rPr>
              <a:t>13</a:t>
            </a:r>
            <a:r>
              <a:rPr lang="en-US" sz="2000" dirty="0">
                <a:solidFill>
                  <a:srgbClr val="FFFFFF"/>
                </a:solidFill>
                <a:latin typeface="+mj-lt"/>
              </a:rPr>
              <a:t>C images have:</a:t>
            </a:r>
          </a:p>
          <a:p>
            <a:pPr marL="800100" lvl="1" indent="-3429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4X</a:t>
            </a: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larger FOV</a:t>
            </a:r>
          </a:p>
          <a:p>
            <a:pPr marL="800100" lvl="1" indent="-3429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1600" baseline="0" dirty="0">
                <a:solidFill>
                  <a:srgbClr val="FFFFFF"/>
                </a:solidFill>
                <a:latin typeface="+mj-lt"/>
              </a:rPr>
              <a:t>4X</a:t>
            </a:r>
            <a:r>
              <a:rPr lang="en-US" sz="1600" dirty="0">
                <a:solidFill>
                  <a:srgbClr val="FFFFFF"/>
                </a:solidFill>
                <a:latin typeface="+mj-lt"/>
              </a:rPr>
              <a:t> coarser resolution</a:t>
            </a:r>
          </a:p>
          <a:p>
            <a:pPr marL="800100" lvl="1" indent="-3429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4X</a:t>
            </a: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thicker slice</a:t>
            </a:r>
            <a:b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</a:br>
            <a:endParaRPr kumimoji="0" lang="en-US" sz="1600" b="0" i="0" u="none" strike="noStrike" kern="1200" cap="none" spc="0" normalizeH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2000" baseline="0" dirty="0">
                <a:solidFill>
                  <a:srgbClr val="FFFFFF"/>
                </a:solidFill>
                <a:latin typeface="+mj-lt"/>
              </a:rPr>
              <a:t>In other words, gradients have to work four times harder for </a:t>
            </a:r>
            <a:r>
              <a:rPr lang="en-US" sz="2000" baseline="30000" dirty="0">
                <a:solidFill>
                  <a:srgbClr val="FFFFFF"/>
                </a:solidFill>
                <a:latin typeface="+mj-lt"/>
              </a:rPr>
              <a:t>13</a:t>
            </a:r>
            <a:r>
              <a:rPr lang="en-US" sz="2000" baseline="0" dirty="0">
                <a:solidFill>
                  <a:srgbClr val="FFFFFF"/>
                </a:solidFill>
                <a:latin typeface="+mj-lt"/>
              </a:rPr>
              <a:t>C than for </a:t>
            </a:r>
            <a:r>
              <a:rPr lang="en-US" sz="2000" baseline="30000" dirty="0">
                <a:solidFill>
                  <a:srgbClr val="FFFFFF"/>
                </a:solidFill>
                <a:latin typeface="+mj-lt"/>
              </a:rPr>
              <a:t>1</a:t>
            </a:r>
            <a:r>
              <a:rPr lang="en-US" sz="2000" baseline="0" dirty="0">
                <a:solidFill>
                  <a:srgbClr val="FFFFFF"/>
                </a:solidFill>
                <a:latin typeface="+mj-lt"/>
              </a:rPr>
              <a:t>H</a:t>
            </a:r>
          </a:p>
          <a:p>
            <a:pPr>
              <a:spcBef>
                <a:spcPct val="20000"/>
              </a:spcBef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n-ea"/>
              <a:cs typeface="Times New Roman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n-ea"/>
              <a:cs typeface="Times New Roman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n-ea"/>
              <a:cs typeface="Times New Roman"/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3752279" y="651588"/>
            <a:ext cx="4970164" cy="3994209"/>
            <a:chOff x="3794259" y="651588"/>
            <a:chExt cx="4970164" cy="3994209"/>
          </a:xfrm>
        </p:grpSpPr>
        <p:grpSp>
          <p:nvGrpSpPr>
            <p:cNvPr id="17" name="Group 16"/>
            <p:cNvGrpSpPr/>
            <p:nvPr/>
          </p:nvGrpSpPr>
          <p:grpSpPr>
            <a:xfrm>
              <a:off x="4160515" y="661305"/>
              <a:ext cx="4167625" cy="3984492"/>
              <a:chOff x="4454375" y="640311"/>
              <a:chExt cx="4167625" cy="3984492"/>
            </a:xfrm>
          </p:grpSpPr>
          <p:pic>
            <p:nvPicPr>
              <p:cNvPr id="5" name="Picture 4" descr="traj1-75 (dragged).tiff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454375" y="640311"/>
                <a:ext cx="4167624" cy="2011680"/>
              </a:xfrm>
              <a:prstGeom prst="rect">
                <a:avLst/>
              </a:prstGeom>
            </p:spPr>
          </p:pic>
          <p:pic>
            <p:nvPicPr>
              <p:cNvPr id="16" name="Picture 15" descr="traj_kx_vx_ky1-75 (dragged).tiff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454375" y="2613123"/>
                <a:ext cx="4167625" cy="2011680"/>
              </a:xfrm>
              <a:prstGeom prst="rect">
                <a:avLst/>
              </a:prstGeom>
            </p:spPr>
          </p:pic>
        </p:grpSp>
        <p:sp>
          <p:nvSpPr>
            <p:cNvPr id="26" name="Rectangle 25"/>
            <p:cNvSpPr/>
            <p:nvPr/>
          </p:nvSpPr>
          <p:spPr bwMode="auto">
            <a:xfrm>
              <a:off x="3794259" y="656642"/>
              <a:ext cx="682628" cy="3988447"/>
            </a:xfrm>
            <a:prstGeom prst="rect">
              <a:avLst/>
            </a:prstGeom>
            <a:solidFill>
              <a:schemeClr val="accent1"/>
            </a:solidFill>
            <a:ln w="19050" algn="ctr">
              <a:noFill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7" name="Rectangle 26"/>
            <p:cNvSpPr/>
            <p:nvPr/>
          </p:nvSpPr>
          <p:spPr bwMode="auto">
            <a:xfrm>
              <a:off x="8081795" y="651588"/>
              <a:ext cx="682628" cy="3988447"/>
            </a:xfrm>
            <a:prstGeom prst="rect">
              <a:avLst/>
            </a:prstGeom>
            <a:solidFill>
              <a:schemeClr val="accent1"/>
            </a:solidFill>
            <a:ln w="19050" algn="ctr">
              <a:noFill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algn="ctr">
                <a:lnSpc>
                  <a:spcPct val="90000"/>
                </a:lnSpc>
              </a:pPr>
              <a:endParaRPr lang="en-US" sz="1600" b="1" dirty="0" err="1">
                <a:solidFill>
                  <a:schemeClr val="bg1"/>
                </a:solidFill>
                <a:latin typeface="+mj-lt"/>
              </a:endParaRPr>
            </a:p>
          </p:txBody>
        </p:sp>
      </p:grpSp>
      <p:pic>
        <p:nvPicPr>
          <p:cNvPr id="3" name="Picture 2" descr="Screenshot 2015-08-13 11.20.3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037" y="781537"/>
            <a:ext cx="1851575" cy="3668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02749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5002"/>
            <a:ext cx="4038600" cy="3394472"/>
          </a:xfrm>
        </p:spPr>
        <p:txBody>
          <a:bodyPr/>
          <a:lstStyle/>
          <a:p>
            <a:r>
              <a:rPr lang="en-US" dirty="0"/>
              <a:t>Endogenous </a:t>
            </a:r>
            <a:r>
              <a:rPr lang="en-US" baseline="30000" dirty="0"/>
              <a:t>13</a:t>
            </a:r>
            <a:r>
              <a:rPr lang="en-US" dirty="0"/>
              <a:t>C signal insufficient for power </a:t>
            </a:r>
            <a:r>
              <a:rPr lang="en-US" dirty="0" err="1"/>
              <a:t>prescan</a:t>
            </a:r>
            <a:endParaRPr lang="en-US" dirty="0"/>
          </a:p>
          <a:p>
            <a:r>
              <a:rPr lang="en-US" dirty="0"/>
              <a:t>Crucial to calibrate power correctly</a:t>
            </a:r>
          </a:p>
          <a:p>
            <a:pPr lvl="1"/>
            <a:r>
              <a:rPr lang="en-US" dirty="0"/>
              <a:t>Non-recoverable </a:t>
            </a:r>
            <a:r>
              <a:rPr lang="en-US" dirty="0" err="1"/>
              <a:t>M</a:t>
            </a:r>
            <a:r>
              <a:rPr lang="en-US" baseline="-25000" dirty="0" err="1"/>
              <a:t>z</a:t>
            </a:r>
            <a:endParaRPr lang="en-US" baseline="-25000" dirty="0"/>
          </a:p>
          <a:p>
            <a:pPr lvl="1"/>
            <a:r>
              <a:rPr lang="en-US" dirty="0"/>
              <a:t>Variable flip schedules</a:t>
            </a:r>
          </a:p>
          <a:p>
            <a:r>
              <a:rPr lang="en-US" dirty="0"/>
              <a:t>Can calibrate TG by:</a:t>
            </a:r>
          </a:p>
          <a:p>
            <a:pPr lvl="1"/>
            <a:r>
              <a:rPr lang="en-US" dirty="0"/>
              <a:t>External </a:t>
            </a:r>
            <a:r>
              <a:rPr lang="en-US" baseline="30000" dirty="0"/>
              <a:t>13</a:t>
            </a:r>
            <a:r>
              <a:rPr lang="en-US" dirty="0"/>
              <a:t>C enriched syringe</a:t>
            </a:r>
          </a:p>
          <a:p>
            <a:pPr lvl="1"/>
            <a:r>
              <a:rPr lang="en-US" dirty="0"/>
              <a:t>Bloch-</a:t>
            </a:r>
            <a:r>
              <a:rPr lang="en-US" dirty="0" err="1"/>
              <a:t>Siegert</a:t>
            </a:r>
            <a:r>
              <a:rPr lang="en-US" dirty="0"/>
              <a:t> B</a:t>
            </a:r>
            <a:r>
              <a:rPr lang="en-US" baseline="-25000" dirty="0"/>
              <a:t>1</a:t>
            </a:r>
            <a:r>
              <a:rPr lang="en-US" dirty="0"/>
              <a:t> mapping</a:t>
            </a:r>
            <a:r>
              <a:rPr lang="en-US" baseline="30000" dirty="0"/>
              <a:t>1,2,3</a:t>
            </a: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2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RF Calibration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7030357" y="4691285"/>
            <a:ext cx="2113643" cy="4888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Schulte et al., NMR in Biomed 24: 2011.</a:t>
            </a:r>
          </a:p>
          <a:p>
            <a:pPr marL="342900" lvl="0" indent="-342900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2</a:t>
            </a:r>
            <a:r>
              <a:rPr lang="en-US" sz="1000" dirty="0">
                <a:solidFill>
                  <a:srgbClr val="FFFFFF"/>
                </a:solidFill>
              </a:rPr>
              <a:t>Lau et al., MRM 68: 2012.</a:t>
            </a:r>
          </a:p>
          <a:p>
            <a:pPr marL="342900" lvl="0" indent="-342900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3</a:t>
            </a:r>
            <a:r>
              <a:rPr lang="en-US" sz="1000" dirty="0">
                <a:solidFill>
                  <a:srgbClr val="FFFFFF"/>
                </a:solidFill>
              </a:rPr>
              <a:t>Sacolick et al., MRM 63: 2010.</a:t>
            </a:r>
          </a:p>
        </p:txBody>
      </p:sp>
      <p:pic>
        <p:nvPicPr>
          <p:cNvPr id="2" name="Picture 1" descr="Screenshot 2015-08-04 15.24.0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5259" y="1067688"/>
            <a:ext cx="3687879" cy="1038916"/>
          </a:xfrm>
          <a:prstGeom prst="rect">
            <a:avLst/>
          </a:prstGeom>
        </p:spPr>
      </p:pic>
      <p:pic>
        <p:nvPicPr>
          <p:cNvPr id="3" name="Picture 2" descr="Screenshot 2015-08-04 15.24.38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7" t="7098" b="5309"/>
          <a:stretch/>
        </p:blipFill>
        <p:spPr>
          <a:xfrm>
            <a:off x="4480131" y="2705261"/>
            <a:ext cx="4358135" cy="1504793"/>
          </a:xfrm>
          <a:prstGeom prst="rect">
            <a:avLst/>
          </a:prstGeom>
        </p:spPr>
      </p:pic>
      <p:pic>
        <p:nvPicPr>
          <p:cNvPr id="4" name="Picture 3" descr="Screenshot 2015-08-04 15.27.5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651" y="3976224"/>
            <a:ext cx="2156632" cy="66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4909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1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/>
          <p:cNvSpPr>
            <a:spLocks noGrp="1"/>
          </p:cNvSpPr>
          <p:nvPr>
            <p:ph type="title"/>
          </p:nvPr>
        </p:nvSpPr>
        <p:spPr>
          <a:xfrm>
            <a:off x="0" y="-771750"/>
            <a:ext cx="9144000" cy="685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Constant Flip Angle</a:t>
            </a:r>
          </a:p>
        </p:txBody>
      </p:sp>
      <p:sp>
        <p:nvSpPr>
          <p:cNvPr id="140" name="Content Placeholder 75"/>
          <p:cNvSpPr>
            <a:spLocks noGrp="1"/>
          </p:cNvSpPr>
          <p:nvPr>
            <p:ph idx="1"/>
          </p:nvPr>
        </p:nvSpPr>
        <p:spPr>
          <a:xfrm>
            <a:off x="457200" y="3926299"/>
            <a:ext cx="8291264" cy="707886"/>
          </a:xfrm>
          <a:prstGeom prst="rect">
            <a:avLst/>
          </a:prstGeom>
          <a:solidFill>
            <a:sysClr val="windowText" lastClr="000000">
              <a:lumMod val="75000"/>
              <a:lumOff val="25000"/>
            </a:sysClr>
          </a:soli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Received signal varies between excitations (can cause blurring)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Residual unused hyperpolarization after last excitation</a:t>
            </a:r>
          </a:p>
        </p:txBody>
      </p:sp>
      <p:cxnSp>
        <p:nvCxnSpPr>
          <p:cNvPr id="141" name="Straight Arrow Connector 140"/>
          <p:cNvCxnSpPr/>
          <p:nvPr/>
        </p:nvCxnSpPr>
        <p:spPr>
          <a:xfrm>
            <a:off x="760418" y="3265264"/>
            <a:ext cx="769559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47" name="TextBox 146"/>
          <p:cNvSpPr txBox="1"/>
          <p:nvPr/>
        </p:nvSpPr>
        <p:spPr>
          <a:xfrm>
            <a:off x="760410" y="3419253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1</a:t>
            </a:r>
          </a:p>
        </p:txBody>
      </p:sp>
      <p:cxnSp>
        <p:nvCxnSpPr>
          <p:cNvPr id="148" name="Straight Arrow Connector 147"/>
          <p:cNvCxnSpPr/>
          <p:nvPr/>
        </p:nvCxnSpPr>
        <p:spPr>
          <a:xfrm>
            <a:off x="2150324" y="3265258"/>
            <a:ext cx="623748" cy="0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49" name="TextBox 148"/>
          <p:cNvSpPr txBox="1"/>
          <p:nvPr/>
        </p:nvSpPr>
        <p:spPr>
          <a:xfrm>
            <a:off x="2150324" y="3419250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2</a:t>
            </a:r>
          </a:p>
        </p:txBody>
      </p:sp>
      <p:cxnSp>
        <p:nvCxnSpPr>
          <p:cNvPr id="150" name="Straight Arrow Connector 149"/>
          <p:cNvCxnSpPr/>
          <p:nvPr/>
        </p:nvCxnSpPr>
        <p:spPr>
          <a:xfrm flipV="1">
            <a:off x="3713369" y="3263371"/>
            <a:ext cx="462338" cy="1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51" name="TextBox 150"/>
          <p:cNvSpPr txBox="1"/>
          <p:nvPr/>
        </p:nvSpPr>
        <p:spPr>
          <a:xfrm>
            <a:off x="3674327" y="3419248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3</a:t>
            </a:r>
          </a:p>
        </p:txBody>
      </p:sp>
      <p:cxnSp>
        <p:nvCxnSpPr>
          <p:cNvPr id="152" name="Straight Arrow Connector 151"/>
          <p:cNvCxnSpPr/>
          <p:nvPr/>
        </p:nvCxnSpPr>
        <p:spPr>
          <a:xfrm>
            <a:off x="5092816" y="3265252"/>
            <a:ext cx="406446" cy="0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53" name="TextBox 152"/>
          <p:cNvSpPr txBox="1"/>
          <p:nvPr/>
        </p:nvSpPr>
        <p:spPr>
          <a:xfrm>
            <a:off x="5092816" y="3419244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4</a:t>
            </a:r>
          </a:p>
        </p:txBody>
      </p:sp>
      <p:cxnSp>
        <p:nvCxnSpPr>
          <p:cNvPr id="154" name="Straight Arrow Connector 153"/>
          <p:cNvCxnSpPr/>
          <p:nvPr/>
        </p:nvCxnSpPr>
        <p:spPr>
          <a:xfrm>
            <a:off x="6468452" y="3265250"/>
            <a:ext cx="324599" cy="0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55" name="TextBox 154"/>
          <p:cNvSpPr txBox="1"/>
          <p:nvPr/>
        </p:nvSpPr>
        <p:spPr>
          <a:xfrm>
            <a:off x="6468444" y="3419242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5</a:t>
            </a:r>
          </a:p>
        </p:txBody>
      </p:sp>
      <p:cxnSp>
        <p:nvCxnSpPr>
          <p:cNvPr id="156" name="Straight Arrow Connector 155"/>
          <p:cNvCxnSpPr/>
          <p:nvPr/>
        </p:nvCxnSpPr>
        <p:spPr>
          <a:xfrm>
            <a:off x="7944739" y="3292876"/>
            <a:ext cx="272482" cy="0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157" name="TextBox 156"/>
          <p:cNvSpPr txBox="1"/>
          <p:nvPr/>
        </p:nvSpPr>
        <p:spPr>
          <a:xfrm>
            <a:off x="7903603" y="3446868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6</a:t>
            </a:r>
          </a:p>
        </p:txBody>
      </p:sp>
      <p:grpSp>
        <p:nvGrpSpPr>
          <p:cNvPr id="169" name="Group 168"/>
          <p:cNvGrpSpPr/>
          <p:nvPr/>
        </p:nvGrpSpPr>
        <p:grpSpPr>
          <a:xfrm>
            <a:off x="-521612" y="1002910"/>
            <a:ext cx="2599034" cy="2599043"/>
            <a:chOff x="4267200" y="2144584"/>
            <a:chExt cx="1654408" cy="1654413"/>
          </a:xfrm>
        </p:grpSpPr>
        <p:cxnSp>
          <p:nvCxnSpPr>
            <p:cNvPr id="170" name="Straight Arrow Connector 169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71" name="Arc 170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72" name="Straight Arrow Connector 171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grpSp>
        <p:nvGrpSpPr>
          <p:cNvPr id="173" name="Group 172"/>
          <p:cNvGrpSpPr/>
          <p:nvPr/>
        </p:nvGrpSpPr>
        <p:grpSpPr>
          <a:xfrm>
            <a:off x="1072529" y="1221736"/>
            <a:ext cx="2155590" cy="2155596"/>
            <a:chOff x="4267200" y="2144584"/>
            <a:chExt cx="1654408" cy="1654413"/>
          </a:xfrm>
        </p:grpSpPr>
        <p:cxnSp>
          <p:nvCxnSpPr>
            <p:cNvPr id="174" name="Straight Arrow Connector 173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75" name="Arc 174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76" name="Straight Arrow Connector 175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grpSp>
        <p:nvGrpSpPr>
          <p:cNvPr id="177" name="Group 176"/>
          <p:cNvGrpSpPr/>
          <p:nvPr/>
        </p:nvGrpSpPr>
        <p:grpSpPr>
          <a:xfrm>
            <a:off x="2807975" y="1436090"/>
            <a:ext cx="1732704" cy="1732711"/>
            <a:chOff x="4267200" y="2144584"/>
            <a:chExt cx="1654408" cy="1654413"/>
          </a:xfrm>
        </p:grpSpPr>
        <p:cxnSp>
          <p:nvCxnSpPr>
            <p:cNvPr id="178" name="Straight Arrow Connector 177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79" name="Arc 178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80" name="Straight Arrow Connector 179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grpSp>
        <p:nvGrpSpPr>
          <p:cNvPr id="181" name="Group 180"/>
          <p:cNvGrpSpPr/>
          <p:nvPr/>
        </p:nvGrpSpPr>
        <p:grpSpPr>
          <a:xfrm>
            <a:off x="4390504" y="1610544"/>
            <a:ext cx="1404624" cy="1404628"/>
            <a:chOff x="4267200" y="2144584"/>
            <a:chExt cx="1654408" cy="1654413"/>
          </a:xfrm>
        </p:grpSpPr>
        <p:cxnSp>
          <p:nvCxnSpPr>
            <p:cNvPr id="182" name="Straight Arrow Connector 181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83" name="Arc 182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84" name="Straight Arrow Connector 183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grpSp>
        <p:nvGrpSpPr>
          <p:cNvPr id="185" name="Group 184"/>
          <p:cNvGrpSpPr/>
          <p:nvPr/>
        </p:nvGrpSpPr>
        <p:grpSpPr>
          <a:xfrm>
            <a:off x="5907558" y="1751969"/>
            <a:ext cx="1121772" cy="1121776"/>
            <a:chOff x="4267200" y="2144584"/>
            <a:chExt cx="1654408" cy="1654413"/>
          </a:xfrm>
        </p:grpSpPr>
        <p:cxnSp>
          <p:nvCxnSpPr>
            <p:cNvPr id="186" name="Straight Arrow Connector 185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87" name="Arc 186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88" name="Straight Arrow Connector 187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grpSp>
        <p:nvGrpSpPr>
          <p:cNvPr id="189" name="Group 188"/>
          <p:cNvGrpSpPr/>
          <p:nvPr/>
        </p:nvGrpSpPr>
        <p:grpSpPr>
          <a:xfrm>
            <a:off x="7473911" y="1864916"/>
            <a:ext cx="941658" cy="941660"/>
            <a:chOff x="4267200" y="2144584"/>
            <a:chExt cx="1654408" cy="1654413"/>
          </a:xfrm>
        </p:grpSpPr>
        <p:cxnSp>
          <p:nvCxnSpPr>
            <p:cNvPr id="190" name="Straight Arrow Connector 189"/>
            <p:cNvCxnSpPr/>
            <p:nvPr/>
          </p:nvCxnSpPr>
          <p:spPr>
            <a:xfrm rot="16200000" flipV="1">
              <a:off x="4674514" y="2553491"/>
              <a:ext cx="827209" cy="9396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  <p:sp>
          <p:nvSpPr>
            <p:cNvPr id="191" name="Arc 190"/>
            <p:cNvSpPr/>
            <p:nvPr/>
          </p:nvSpPr>
          <p:spPr>
            <a:xfrm>
              <a:off x="4267200" y="2144589"/>
              <a:ext cx="1654408" cy="1654408"/>
            </a:xfrm>
            <a:prstGeom prst="arc">
              <a:avLst>
                <a:gd name="adj1" fmla="val 16200000"/>
                <a:gd name="adj2" fmla="val 18348795"/>
              </a:avLst>
            </a:prstGeom>
            <a:noFill/>
            <a:ln w="25400" cap="flat" cmpd="sng" algn="ctr">
              <a:solidFill>
                <a:srgbClr val="FFFF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192" name="Straight Arrow Connector 191"/>
            <p:cNvCxnSpPr/>
            <p:nvPr/>
          </p:nvCxnSpPr>
          <p:spPr>
            <a:xfrm rot="5400000" flipH="1" flipV="1">
              <a:off x="5003447" y="2402116"/>
              <a:ext cx="660638" cy="478724"/>
            </a:xfrm>
            <a:prstGeom prst="straightConnector1">
              <a:avLst/>
            </a:prstGeom>
            <a:noFill/>
            <a:ln w="41275" cap="flat" cmpd="sng" algn="ctr">
              <a:solidFill>
                <a:sysClr val="window" lastClr="FFFFFF"/>
              </a:solidFill>
              <a:prstDash val="solid"/>
              <a:round/>
              <a:headEnd type="none" w="med" len="med"/>
              <a:tailEnd type="triangle" w="med" len="sm"/>
            </a:ln>
            <a:effectLst/>
          </p:spPr>
        </p:cxnSp>
      </p:grpSp>
      <p:sp>
        <p:nvSpPr>
          <p:cNvPr id="193" name="TextBox 192"/>
          <p:cNvSpPr txBox="1"/>
          <p:nvPr/>
        </p:nvSpPr>
        <p:spPr>
          <a:xfrm>
            <a:off x="1043608" y="641025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194" name="TextBox 193"/>
          <p:cNvSpPr txBox="1"/>
          <p:nvPr/>
        </p:nvSpPr>
        <p:spPr>
          <a:xfrm>
            <a:off x="2378626" y="871502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195" name="TextBox 194"/>
          <p:cNvSpPr txBox="1"/>
          <p:nvPr/>
        </p:nvSpPr>
        <p:spPr>
          <a:xfrm>
            <a:off x="3780261" y="1061180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196" name="TextBox 195"/>
          <p:cNvSpPr txBox="1"/>
          <p:nvPr/>
        </p:nvSpPr>
        <p:spPr>
          <a:xfrm>
            <a:off x="5174297" y="1240834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197" name="TextBox 196"/>
          <p:cNvSpPr txBox="1"/>
          <p:nvPr/>
        </p:nvSpPr>
        <p:spPr>
          <a:xfrm>
            <a:off x="6492200" y="1389941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198" name="TextBox 197"/>
          <p:cNvSpPr txBox="1"/>
          <p:nvPr/>
        </p:nvSpPr>
        <p:spPr>
          <a:xfrm>
            <a:off x="8019498" y="1505121"/>
            <a:ext cx="395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endParaRPr kumimoji="0" lang="en-US" sz="18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grpSp>
        <p:nvGrpSpPr>
          <p:cNvPr id="201" name="Group 200"/>
          <p:cNvGrpSpPr/>
          <p:nvPr/>
        </p:nvGrpSpPr>
        <p:grpSpPr>
          <a:xfrm>
            <a:off x="35154" y="1826251"/>
            <a:ext cx="1158443" cy="1238495"/>
            <a:chOff x="-4598206" y="2519680"/>
            <a:chExt cx="1158443" cy="1238494"/>
          </a:xfrm>
        </p:grpSpPr>
        <p:sp>
          <p:nvSpPr>
            <p:cNvPr id="202" name="TextBox 201"/>
            <p:cNvSpPr txBox="1"/>
            <p:nvPr/>
          </p:nvSpPr>
          <p:spPr>
            <a:xfrm>
              <a:off x="-4598206" y="2519680"/>
              <a:ext cx="4780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M</a:t>
              </a:r>
              <a:r>
                <a:rPr kumimoji="0" lang="en-US" sz="1800" b="0" i="0" u="none" strike="noStrike" kern="0" cap="none" spc="0" normalizeH="0" baseline="-2500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Z</a:t>
              </a:r>
            </a:p>
          </p:txBody>
        </p:sp>
        <p:sp>
          <p:nvSpPr>
            <p:cNvPr id="203" name="TextBox 202"/>
            <p:cNvSpPr txBox="1"/>
            <p:nvPr/>
          </p:nvSpPr>
          <p:spPr>
            <a:xfrm>
              <a:off x="-4025192" y="3388842"/>
              <a:ext cx="58542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M</a:t>
              </a:r>
              <a:r>
                <a:rPr kumimoji="0" lang="en-US" sz="1800" b="0" i="0" u="none" strike="noStrike" kern="0" cap="none" spc="0" normalizeH="0" baseline="-2500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XY</a:t>
              </a:r>
            </a:p>
          </p:txBody>
        </p:sp>
        <p:cxnSp>
          <p:nvCxnSpPr>
            <p:cNvPr id="204" name="Straight Arrow Connector 203"/>
            <p:cNvCxnSpPr/>
            <p:nvPr/>
          </p:nvCxnSpPr>
          <p:spPr>
            <a:xfrm flipV="1">
              <a:off x="-4127254" y="2810937"/>
              <a:ext cx="0" cy="460049"/>
            </a:xfrm>
            <a:prstGeom prst="straightConnector1">
              <a:avLst/>
            </a:prstGeom>
            <a:noFill/>
            <a:ln w="25400" cap="flat" cmpd="sng" algn="ctr">
              <a:solidFill>
                <a:srgbClr val="FFFFFF"/>
              </a:solidFill>
              <a:prstDash val="solid"/>
              <a:tailEnd type="arrow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  <p:cxnSp>
          <p:nvCxnSpPr>
            <p:cNvPr id="205" name="Straight Arrow Connector 204"/>
            <p:cNvCxnSpPr/>
            <p:nvPr/>
          </p:nvCxnSpPr>
          <p:spPr>
            <a:xfrm flipV="1">
              <a:off x="-4127254" y="3270986"/>
              <a:ext cx="391790" cy="1"/>
            </a:xfrm>
            <a:prstGeom prst="straightConnector1">
              <a:avLst/>
            </a:prstGeom>
            <a:noFill/>
            <a:ln w="25400" cap="flat" cmpd="sng" algn="ctr">
              <a:solidFill>
                <a:srgbClr val="FFFFFF"/>
              </a:solidFill>
              <a:prstDash val="solid"/>
              <a:tailEnd type="arrow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</p:grpSp>
      <p:sp>
        <p:nvSpPr>
          <p:cNvPr id="206" name="Title 1"/>
          <p:cNvSpPr txBox="1">
            <a:spLocks/>
          </p:cNvSpPr>
          <p:nvPr/>
        </p:nvSpPr>
        <p:spPr>
          <a:xfrm>
            <a:off x="457200" y="101013"/>
            <a:ext cx="8089901" cy="46935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Constant Flip Angle</a:t>
            </a:r>
          </a:p>
        </p:txBody>
      </p:sp>
    </p:spTree>
    <p:extLst>
      <p:ext uri="{BB962C8B-B14F-4D97-AF65-F5344CB8AC3E}">
        <p14:creationId xmlns:p14="http://schemas.microsoft.com/office/powerpoint/2010/main" val="1301775967"/>
      </p:ext>
    </p:extLst>
  </p:cSld>
  <p:clrMapOvr>
    <a:masterClrMapping/>
  </p:clrMapOvr>
  <p:transition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filtering_600dpi.eps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8" t="2063" r="25075" b="4259"/>
          <a:stretch/>
        </p:blipFill>
        <p:spPr>
          <a:xfrm>
            <a:off x="826384" y="692797"/>
            <a:ext cx="5670185" cy="38733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Constant Flip Angle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030357" y="4691285"/>
            <a:ext cx="2113643" cy="4888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 algn="r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dirty="0">
                <a:solidFill>
                  <a:srgbClr val="FFFFFF"/>
                </a:solidFill>
              </a:rPr>
              <a:t>Zhao et al., JMR 113: 1996</a:t>
            </a:r>
          </a:p>
        </p:txBody>
      </p:sp>
      <p:sp>
        <p:nvSpPr>
          <p:cNvPr id="3" name="Rectangle 2"/>
          <p:cNvSpPr/>
          <p:nvPr/>
        </p:nvSpPr>
        <p:spPr bwMode="auto">
          <a:xfrm>
            <a:off x="1892302" y="3111091"/>
            <a:ext cx="499853" cy="127503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74519" y="3666402"/>
            <a:ext cx="1378635" cy="18288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2909778" y="900290"/>
            <a:ext cx="3582723" cy="3648545"/>
          </a:xfrm>
          <a:prstGeom prst="rect">
            <a:avLst/>
          </a:prstGeom>
          <a:solidFill>
            <a:schemeClr val="bg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r>
              <a:rPr lang="en-US" sz="1600" b="1" dirty="0">
                <a:solidFill>
                  <a:schemeClr val="bg1"/>
                </a:solidFill>
                <a:latin typeface="+mj-lt"/>
              </a:rPr>
              <a:t>`</a:t>
            </a:r>
          </a:p>
        </p:txBody>
      </p:sp>
    </p:spTree>
    <p:extLst>
      <p:ext uri="{BB962C8B-B14F-4D97-AF65-F5344CB8AC3E}">
        <p14:creationId xmlns:p14="http://schemas.microsoft.com/office/powerpoint/2010/main" val="27663864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Content Placeholder 75"/>
          <p:cNvSpPr>
            <a:spLocks noGrp="1"/>
          </p:cNvSpPr>
          <p:nvPr>
            <p:ph idx="1"/>
          </p:nvPr>
        </p:nvSpPr>
        <p:spPr>
          <a:xfrm>
            <a:off x="241759" y="3748744"/>
            <a:ext cx="6196164" cy="830997"/>
          </a:xfrm>
          <a:prstGeom prst="rect">
            <a:avLst/>
          </a:prstGeom>
          <a:solidFill>
            <a:sysClr val="windowText" lastClr="000000">
              <a:lumMod val="75000"/>
              <a:lumOff val="25000"/>
            </a:sysClr>
          </a:solidFill>
          <a:ln w="12700" cap="flat" cmpd="sng" algn="ctr">
            <a:solidFill>
              <a:srgbClr val="FFFFFF"/>
            </a:solidFill>
            <a:prstDash val="solid"/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Flip angle is strictly increasing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Received signal constant when accounting for lost magnetization (S</a:t>
            </a:r>
            <a:r>
              <a:rPr kumimoji="0" lang="en-US" sz="1600" b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= C)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Efficient usage of all polarization</a:t>
            </a:r>
          </a:p>
        </p:txBody>
      </p:sp>
      <p:cxnSp>
        <p:nvCxnSpPr>
          <p:cNvPr id="58" name="Straight Arrow Connector 57"/>
          <p:cNvCxnSpPr/>
          <p:nvPr/>
        </p:nvCxnSpPr>
        <p:spPr>
          <a:xfrm rot="5400000" flipH="1" flipV="1">
            <a:off x="151606" y="1628732"/>
            <a:ext cx="1219203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59" name="Arc 58"/>
          <p:cNvSpPr/>
          <p:nvPr/>
        </p:nvSpPr>
        <p:spPr>
          <a:xfrm>
            <a:off x="-457204" y="1019928"/>
            <a:ext cx="2438404" cy="2438404"/>
          </a:xfrm>
          <a:prstGeom prst="arc">
            <a:avLst>
              <a:gd name="adj1" fmla="val 16200000"/>
              <a:gd name="adj2" fmla="val 17528023"/>
            </a:avLst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60" name="Straight Arrow Connector 59"/>
          <p:cNvCxnSpPr/>
          <p:nvPr/>
        </p:nvCxnSpPr>
        <p:spPr>
          <a:xfrm rot="5400000" flipH="1" flipV="1">
            <a:off x="441054" y="1441369"/>
            <a:ext cx="1118713" cy="47680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61" name="Straight Arrow Connector 60"/>
          <p:cNvCxnSpPr/>
          <p:nvPr/>
        </p:nvCxnSpPr>
        <p:spPr>
          <a:xfrm>
            <a:off x="760418" y="3099191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62" name="TextBox 61"/>
          <p:cNvSpPr txBox="1"/>
          <p:nvPr/>
        </p:nvSpPr>
        <p:spPr>
          <a:xfrm>
            <a:off x="761998" y="675993"/>
            <a:ext cx="4548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1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760410" y="3253180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1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2151912" y="648376"/>
            <a:ext cx="4548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2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3663275" y="648374"/>
            <a:ext cx="4548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3</a:t>
            </a:r>
          </a:p>
        </p:txBody>
      </p:sp>
      <p:cxnSp>
        <p:nvCxnSpPr>
          <p:cNvPr id="66" name="Straight Arrow Connector 65"/>
          <p:cNvCxnSpPr/>
          <p:nvPr/>
        </p:nvCxnSpPr>
        <p:spPr>
          <a:xfrm rot="5400000" flipH="1" flipV="1">
            <a:off x="1590974" y="1679770"/>
            <a:ext cx="1118708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67" name="Arc 66"/>
          <p:cNvSpPr/>
          <p:nvPr/>
        </p:nvSpPr>
        <p:spPr>
          <a:xfrm>
            <a:off x="1033998" y="1121212"/>
            <a:ext cx="2235828" cy="2235828"/>
          </a:xfrm>
          <a:prstGeom prst="arc">
            <a:avLst>
              <a:gd name="adj1" fmla="val 16200000"/>
              <a:gd name="adj2" fmla="val 17848033"/>
            </a:avLst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68" name="Straight Arrow Connector 67"/>
          <p:cNvCxnSpPr/>
          <p:nvPr/>
        </p:nvCxnSpPr>
        <p:spPr>
          <a:xfrm rot="5400000" flipH="1" flipV="1">
            <a:off x="1922937" y="1495149"/>
            <a:ext cx="972963" cy="515005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69" name="Straight Arrow Connector 68"/>
          <p:cNvCxnSpPr/>
          <p:nvPr/>
        </p:nvCxnSpPr>
        <p:spPr>
          <a:xfrm>
            <a:off x="2150328" y="3099187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70" name="TextBox 69"/>
          <p:cNvSpPr txBox="1"/>
          <p:nvPr/>
        </p:nvSpPr>
        <p:spPr>
          <a:xfrm>
            <a:off x="2150324" y="3253177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2</a:t>
            </a:r>
          </a:p>
        </p:txBody>
      </p:sp>
      <p:cxnSp>
        <p:nvCxnSpPr>
          <p:cNvPr id="71" name="Straight Arrow Connector 70"/>
          <p:cNvCxnSpPr/>
          <p:nvPr/>
        </p:nvCxnSpPr>
        <p:spPr>
          <a:xfrm rot="16200000" flipV="1">
            <a:off x="3182325" y="1747116"/>
            <a:ext cx="972956" cy="11052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72" name="Arc 71"/>
          <p:cNvSpPr/>
          <p:nvPr/>
        </p:nvSpPr>
        <p:spPr>
          <a:xfrm>
            <a:off x="2697957" y="1261164"/>
            <a:ext cx="1955916" cy="1955916"/>
          </a:xfrm>
          <a:prstGeom prst="arc">
            <a:avLst>
              <a:gd name="adj1" fmla="val 16200000"/>
              <a:gd name="adj2" fmla="val 17973635"/>
            </a:avLst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73" name="Straight Arrow Connector 72"/>
          <p:cNvCxnSpPr/>
          <p:nvPr/>
        </p:nvCxnSpPr>
        <p:spPr>
          <a:xfrm rot="5400000" flipH="1" flipV="1">
            <a:off x="3498387" y="1589452"/>
            <a:ext cx="827211" cy="472147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74" name="Straight Arrow Connector 73"/>
          <p:cNvCxnSpPr/>
          <p:nvPr/>
        </p:nvCxnSpPr>
        <p:spPr>
          <a:xfrm>
            <a:off x="3674335" y="3099183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75" name="TextBox 74"/>
          <p:cNvSpPr txBox="1"/>
          <p:nvPr/>
        </p:nvSpPr>
        <p:spPr>
          <a:xfrm>
            <a:off x="3674327" y="3253175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3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5081764" y="648372"/>
            <a:ext cx="4548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4</a:t>
            </a:r>
          </a:p>
        </p:txBody>
      </p:sp>
      <p:cxnSp>
        <p:nvCxnSpPr>
          <p:cNvPr id="77" name="Straight Arrow Connector 76"/>
          <p:cNvCxnSpPr/>
          <p:nvPr/>
        </p:nvCxnSpPr>
        <p:spPr>
          <a:xfrm rot="16200000" flipV="1">
            <a:off x="4674522" y="1820816"/>
            <a:ext cx="827209" cy="9396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78" name="Arc 77"/>
          <p:cNvSpPr/>
          <p:nvPr/>
        </p:nvSpPr>
        <p:spPr>
          <a:xfrm>
            <a:off x="4267200" y="1411914"/>
            <a:ext cx="1654408" cy="1654408"/>
          </a:xfrm>
          <a:prstGeom prst="arc">
            <a:avLst>
              <a:gd name="adj1" fmla="val 16200000"/>
              <a:gd name="adj2" fmla="val 18348795"/>
            </a:avLst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79" name="Straight Arrow Connector 78"/>
          <p:cNvCxnSpPr/>
          <p:nvPr/>
        </p:nvCxnSpPr>
        <p:spPr>
          <a:xfrm rot="5400000" flipH="1" flipV="1">
            <a:off x="5003454" y="1669442"/>
            <a:ext cx="660639" cy="478724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80" name="Straight Arrow Connector 79"/>
          <p:cNvCxnSpPr/>
          <p:nvPr/>
        </p:nvCxnSpPr>
        <p:spPr>
          <a:xfrm>
            <a:off x="5092824" y="3099179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81" name="TextBox 80"/>
          <p:cNvSpPr txBox="1"/>
          <p:nvPr/>
        </p:nvSpPr>
        <p:spPr>
          <a:xfrm>
            <a:off x="5092816" y="3253171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4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6457392" y="648375"/>
            <a:ext cx="673272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5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= 45°</a:t>
            </a:r>
            <a:endParaRPr kumimoji="0" lang="en-US" sz="16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cxnSp>
        <p:nvCxnSpPr>
          <p:cNvPr id="83" name="Straight Arrow Connector 82"/>
          <p:cNvCxnSpPr/>
          <p:nvPr/>
        </p:nvCxnSpPr>
        <p:spPr>
          <a:xfrm rot="16200000" flipV="1">
            <a:off x="6132602" y="1903274"/>
            <a:ext cx="660632" cy="11052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84" name="Arc 83"/>
          <p:cNvSpPr/>
          <p:nvPr/>
        </p:nvSpPr>
        <p:spPr>
          <a:xfrm>
            <a:off x="5809400" y="1578484"/>
            <a:ext cx="1321264" cy="1321264"/>
          </a:xfrm>
          <a:prstGeom prst="arc">
            <a:avLst>
              <a:gd name="adj1" fmla="val 16200000"/>
              <a:gd name="adj2" fmla="val 18957325"/>
            </a:avLst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85" name="Straight Arrow Connector 84"/>
          <p:cNvCxnSpPr/>
          <p:nvPr/>
        </p:nvCxnSpPr>
        <p:spPr>
          <a:xfrm flipV="1">
            <a:off x="6470032" y="1807518"/>
            <a:ext cx="477088" cy="431603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86" name="Straight Arrow Connector 85"/>
          <p:cNvCxnSpPr/>
          <p:nvPr/>
        </p:nvCxnSpPr>
        <p:spPr>
          <a:xfrm>
            <a:off x="6468452" y="3099179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87" name="TextBox 86"/>
          <p:cNvSpPr txBox="1"/>
          <p:nvPr/>
        </p:nvSpPr>
        <p:spPr>
          <a:xfrm>
            <a:off x="6468444" y="3253169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5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7807039" y="676000"/>
            <a:ext cx="6511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θ</a:t>
            </a:r>
            <a:r>
              <a:rPr kumimoji="0" lang="en-US" sz="16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6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= 90°</a:t>
            </a:r>
            <a:endParaRPr kumimoji="0" lang="en-US" sz="1600" b="0" i="0" u="none" strike="noStrike" kern="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cxnSp>
        <p:nvCxnSpPr>
          <p:cNvPr id="89" name="Straight Arrow Connector 88"/>
          <p:cNvCxnSpPr/>
          <p:nvPr/>
        </p:nvCxnSpPr>
        <p:spPr>
          <a:xfrm rot="5400000" flipH="1" flipV="1">
            <a:off x="7674785" y="2036336"/>
            <a:ext cx="459224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90" name="Arc 89"/>
          <p:cNvSpPr/>
          <p:nvPr/>
        </p:nvSpPr>
        <p:spPr>
          <a:xfrm>
            <a:off x="7428382" y="1789934"/>
            <a:ext cx="953618" cy="953619"/>
          </a:xfrm>
          <a:prstGeom prst="arc">
            <a:avLst/>
          </a:prstGeom>
          <a:noFill/>
          <a:ln w="25400" cap="flat" cmpd="sng" algn="ctr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91" name="Straight Arrow Connector 90"/>
          <p:cNvCxnSpPr/>
          <p:nvPr/>
        </p:nvCxnSpPr>
        <p:spPr>
          <a:xfrm flipV="1">
            <a:off x="7905199" y="2256975"/>
            <a:ext cx="476809" cy="4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cxnSp>
        <p:nvCxnSpPr>
          <p:cNvPr id="92" name="Straight Arrow Connector 91"/>
          <p:cNvCxnSpPr/>
          <p:nvPr/>
        </p:nvCxnSpPr>
        <p:spPr>
          <a:xfrm>
            <a:off x="7903611" y="3126803"/>
            <a:ext cx="478397" cy="1588"/>
          </a:xfrm>
          <a:prstGeom prst="straightConnector1">
            <a:avLst/>
          </a:prstGeom>
          <a:noFill/>
          <a:ln w="41275" cap="flat" cmpd="sng" algn="ctr">
            <a:solidFill>
              <a:sysClr val="window" lastClr="FFFFFF"/>
            </a:solidFill>
            <a:prstDash val="solid"/>
            <a:round/>
            <a:headEnd type="none" w="med" len="med"/>
            <a:tailEnd type="triangle" w="med" len="sm"/>
          </a:ln>
          <a:effectLst/>
        </p:spPr>
      </p:cxnSp>
      <p:sp>
        <p:nvSpPr>
          <p:cNvPr id="93" name="TextBox 92"/>
          <p:cNvSpPr txBox="1"/>
          <p:nvPr/>
        </p:nvSpPr>
        <p:spPr>
          <a:xfrm>
            <a:off x="7903603" y="3280795"/>
            <a:ext cx="45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</a:t>
            </a:r>
            <a:r>
              <a:rPr kumimoji="0" lang="en-US" sz="1800" b="0" i="0" u="none" strike="noStrike" kern="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6</a:t>
            </a:r>
          </a:p>
        </p:txBody>
      </p:sp>
      <p:pic>
        <p:nvPicPr>
          <p:cNvPr id="94" name="Picture 93" descr="pfa_eq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711" y="3837650"/>
            <a:ext cx="2169503" cy="653184"/>
          </a:xfrm>
          <a:prstGeom prst="rect">
            <a:avLst/>
          </a:prstGeom>
          <a:solidFill>
            <a:srgbClr val="FFFFFF"/>
          </a:solidFill>
          <a:ln>
            <a:solidFill>
              <a:sysClr val="window" lastClr="FFFFFF"/>
            </a:solidFill>
          </a:ln>
        </p:spPr>
      </p:pic>
      <p:grpSp>
        <p:nvGrpSpPr>
          <p:cNvPr id="99" name="Group 98"/>
          <p:cNvGrpSpPr/>
          <p:nvPr/>
        </p:nvGrpSpPr>
        <p:grpSpPr>
          <a:xfrm>
            <a:off x="132844" y="1660178"/>
            <a:ext cx="1158443" cy="1238495"/>
            <a:chOff x="-4598206" y="2519680"/>
            <a:chExt cx="1158443" cy="1238494"/>
          </a:xfrm>
        </p:grpSpPr>
        <p:sp>
          <p:nvSpPr>
            <p:cNvPr id="100" name="TextBox 99"/>
            <p:cNvSpPr txBox="1"/>
            <p:nvPr/>
          </p:nvSpPr>
          <p:spPr>
            <a:xfrm>
              <a:off x="-4598206" y="2519680"/>
              <a:ext cx="4780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M</a:t>
              </a:r>
              <a:r>
                <a:rPr kumimoji="0" lang="en-US" sz="1800" b="0" i="0" u="none" strike="noStrike" kern="0" cap="none" spc="0" normalizeH="0" baseline="-2500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Z</a:t>
              </a:r>
            </a:p>
          </p:txBody>
        </p:sp>
        <p:sp>
          <p:nvSpPr>
            <p:cNvPr id="101" name="TextBox 100"/>
            <p:cNvSpPr txBox="1"/>
            <p:nvPr/>
          </p:nvSpPr>
          <p:spPr>
            <a:xfrm>
              <a:off x="-4025192" y="3388842"/>
              <a:ext cx="58542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M</a:t>
              </a:r>
              <a:r>
                <a:rPr kumimoji="0" lang="en-US" sz="1800" b="0" i="0" u="none" strike="noStrike" kern="0" cap="none" spc="0" normalizeH="0" baseline="-2500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</a:rPr>
                <a:t>XY</a:t>
              </a:r>
            </a:p>
          </p:txBody>
        </p:sp>
        <p:cxnSp>
          <p:nvCxnSpPr>
            <p:cNvPr id="102" name="Straight Arrow Connector 101"/>
            <p:cNvCxnSpPr/>
            <p:nvPr/>
          </p:nvCxnSpPr>
          <p:spPr>
            <a:xfrm flipV="1">
              <a:off x="-4127254" y="2810937"/>
              <a:ext cx="0" cy="460049"/>
            </a:xfrm>
            <a:prstGeom prst="straightConnector1">
              <a:avLst/>
            </a:prstGeom>
            <a:noFill/>
            <a:ln w="25400" cap="flat" cmpd="sng" algn="ctr">
              <a:solidFill>
                <a:srgbClr val="FFFFFF"/>
              </a:solidFill>
              <a:prstDash val="solid"/>
              <a:tailEnd type="arrow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  <p:cxnSp>
          <p:nvCxnSpPr>
            <p:cNvPr id="103" name="Straight Arrow Connector 102"/>
            <p:cNvCxnSpPr/>
            <p:nvPr/>
          </p:nvCxnSpPr>
          <p:spPr>
            <a:xfrm flipV="1">
              <a:off x="-4127254" y="3270986"/>
              <a:ext cx="391790" cy="1"/>
            </a:xfrm>
            <a:prstGeom prst="straightConnector1">
              <a:avLst/>
            </a:prstGeom>
            <a:noFill/>
            <a:ln w="25400" cap="flat" cmpd="sng" algn="ctr">
              <a:solidFill>
                <a:srgbClr val="FFFFFF"/>
              </a:solidFill>
              <a:prstDash val="solid"/>
              <a:tailEnd type="arrow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</p:grpSp>
      <p:sp>
        <p:nvSpPr>
          <p:cNvPr id="104" name="Title 1"/>
          <p:cNvSpPr txBox="1">
            <a:spLocks/>
          </p:cNvSpPr>
          <p:nvPr/>
        </p:nvSpPr>
        <p:spPr>
          <a:xfrm>
            <a:off x="457200" y="101013"/>
            <a:ext cx="8089901" cy="46935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Variable/Progressive Flip Angle</a:t>
            </a:r>
          </a:p>
        </p:txBody>
      </p:sp>
    </p:spTree>
    <p:extLst>
      <p:ext uri="{BB962C8B-B14F-4D97-AF65-F5344CB8AC3E}">
        <p14:creationId xmlns:p14="http://schemas.microsoft.com/office/powerpoint/2010/main" val="1907423873"/>
      </p:ext>
    </p:extLst>
  </p:cSld>
  <p:clrMapOvr>
    <a:masterClrMapping/>
  </p:clrMapOvr>
  <p:transition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filtering_600dpi.eps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9" t="2063" r="2986" b="4259"/>
          <a:stretch/>
        </p:blipFill>
        <p:spPr>
          <a:xfrm>
            <a:off x="826384" y="692797"/>
            <a:ext cx="7552259" cy="38733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Variable/Progressive Flip Angle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030357" y="4691285"/>
            <a:ext cx="2113643" cy="4888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 algn="r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dirty="0">
                <a:solidFill>
                  <a:srgbClr val="FFFFFF"/>
                </a:solidFill>
              </a:rPr>
              <a:t>Zhao et al., JMR 113: 1996</a:t>
            </a:r>
          </a:p>
        </p:txBody>
      </p:sp>
    </p:spTree>
    <p:extLst>
      <p:ext uri="{BB962C8B-B14F-4D97-AF65-F5344CB8AC3E}">
        <p14:creationId xmlns:p14="http://schemas.microsoft.com/office/powerpoint/2010/main" val="2009900286"/>
      </p:ext>
    </p:extLst>
  </p:cSld>
  <p:clrMapOvr>
    <a:masterClrMapping/>
  </p:clrMapOvr>
  <p:transition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/>
          <p:cNvSpPr>
            <a:spLocks noGrp="1"/>
          </p:cNvSpPr>
          <p:nvPr>
            <p:ph type="title"/>
          </p:nvPr>
        </p:nvSpPr>
        <p:spPr>
          <a:xfrm>
            <a:off x="0" y="-791289"/>
            <a:ext cx="9144000" cy="685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Dynamic Imaging</a:t>
            </a:r>
            <a:r>
              <a: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Conventional Excitation</a:t>
            </a:r>
          </a:p>
        </p:txBody>
      </p:sp>
      <p:grpSp>
        <p:nvGrpSpPr>
          <p:cNvPr id="34" name="Group 17"/>
          <p:cNvGrpSpPr>
            <a:grpSpLocks/>
          </p:cNvGrpSpPr>
          <p:nvPr/>
        </p:nvGrpSpPr>
        <p:grpSpPr bwMode="auto">
          <a:xfrm>
            <a:off x="2137260" y="3170466"/>
            <a:ext cx="1217493" cy="1405776"/>
            <a:chOff x="4457700" y="4727575"/>
            <a:chExt cx="1447800" cy="1671696"/>
          </a:xfrm>
        </p:grpSpPr>
        <p:pic>
          <p:nvPicPr>
            <p:cNvPr id="35" name="Picture 22" descr="lactate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7700" y="4727575"/>
              <a:ext cx="1447800" cy="1333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" name="Oval 29"/>
            <p:cNvSpPr>
              <a:spLocks noChangeAspect="1" noChangeArrowheads="1"/>
            </p:cNvSpPr>
            <p:nvPr/>
          </p:nvSpPr>
          <p:spPr bwMode="auto">
            <a:xfrm>
              <a:off x="5081588" y="5159375"/>
              <a:ext cx="304800" cy="304800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rgbClr val="00CCFF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  <a:latin typeface="Calibri" pitchFamily="84" charset="0"/>
              </a:endParaRPr>
            </a:p>
          </p:txBody>
        </p:sp>
        <p:sp>
          <p:nvSpPr>
            <p:cNvPr id="37" name="Text Box 27"/>
            <p:cNvSpPr txBox="1">
              <a:spLocks noChangeArrowheads="1"/>
            </p:cNvSpPr>
            <p:nvPr/>
          </p:nvSpPr>
          <p:spPr bwMode="auto">
            <a:xfrm>
              <a:off x="4657725" y="5999162"/>
              <a:ext cx="960620" cy="4001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2000" b="1" u="sng" dirty="0">
                  <a:solidFill>
                    <a:srgbClr val="FFFFFF"/>
                  </a:solidFill>
                  <a:latin typeface="Calibri" pitchFamily="84" charset="0"/>
                </a:rPr>
                <a:t>Lactate</a:t>
              </a:r>
            </a:p>
          </p:txBody>
        </p:sp>
        <p:sp>
          <p:nvSpPr>
            <p:cNvPr id="38" name="Text Box 30"/>
            <p:cNvSpPr txBox="1">
              <a:spLocks noChangeArrowheads="1"/>
            </p:cNvSpPr>
            <p:nvPr/>
          </p:nvSpPr>
          <p:spPr bwMode="auto">
            <a:xfrm>
              <a:off x="4999038" y="5191125"/>
              <a:ext cx="382536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1000" b="1" baseline="30000">
                  <a:solidFill>
                    <a:srgbClr val="FFFFFF"/>
                  </a:solidFill>
                  <a:latin typeface="Calibri" pitchFamily="84" charset="0"/>
                </a:rPr>
                <a:t>13</a:t>
              </a:r>
              <a:r>
                <a:rPr lang="en-US" sz="1000" b="1">
                  <a:solidFill>
                    <a:srgbClr val="FFFFFF"/>
                  </a:solidFill>
                  <a:latin typeface="Calibri" pitchFamily="84" charset="0"/>
                </a:rPr>
                <a:t>C</a:t>
              </a:r>
              <a:r>
                <a:rPr lang="en-US" sz="1000" b="1" baseline="-25000">
                  <a:solidFill>
                    <a:srgbClr val="FFFFFF"/>
                  </a:solidFill>
                  <a:latin typeface="Calibri" pitchFamily="84" charset="0"/>
                </a:rPr>
                <a:t>1</a:t>
              </a:r>
            </a:p>
          </p:txBody>
        </p:sp>
      </p:grpSp>
      <p:grpSp>
        <p:nvGrpSpPr>
          <p:cNvPr id="39" name="Group 3"/>
          <p:cNvGrpSpPr>
            <a:grpSpLocks/>
          </p:cNvGrpSpPr>
          <p:nvPr/>
        </p:nvGrpSpPr>
        <p:grpSpPr bwMode="auto">
          <a:xfrm>
            <a:off x="220539" y="3175002"/>
            <a:ext cx="1217494" cy="1429756"/>
            <a:chOff x="2592" y="912"/>
            <a:chExt cx="912" cy="1071"/>
          </a:xfrm>
        </p:grpSpPr>
        <p:pic>
          <p:nvPicPr>
            <p:cNvPr id="40" name="Picture 4" descr="pyruvate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2" y="912"/>
              <a:ext cx="912" cy="83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sp>
          <p:nvSpPr>
            <p:cNvPr id="41" name="Text Box 5"/>
            <p:cNvSpPr txBox="1">
              <a:spLocks noChangeArrowheads="1"/>
            </p:cNvSpPr>
            <p:nvPr/>
          </p:nvSpPr>
          <p:spPr bwMode="auto">
            <a:xfrm>
              <a:off x="2694" y="1731"/>
              <a:ext cx="717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2000" b="1" u="sng" dirty="0" err="1">
                  <a:solidFill>
                    <a:srgbClr val="FFFFFF"/>
                  </a:solidFill>
                  <a:latin typeface="Calibri" pitchFamily="84" charset="0"/>
                </a:rPr>
                <a:t>Pyruvate</a:t>
              </a:r>
              <a:endParaRPr lang="en-US" sz="2000" b="1" u="sng" dirty="0">
                <a:solidFill>
                  <a:srgbClr val="FFFFFF"/>
                </a:solidFill>
                <a:latin typeface="Calibri" pitchFamily="84" charset="0"/>
              </a:endParaRPr>
            </a:p>
          </p:txBody>
        </p:sp>
        <p:grpSp>
          <p:nvGrpSpPr>
            <p:cNvPr id="42" name="Group 6"/>
            <p:cNvGrpSpPr>
              <a:grpSpLocks/>
            </p:cNvGrpSpPr>
            <p:nvPr/>
          </p:nvGrpSpPr>
          <p:grpSpPr bwMode="auto">
            <a:xfrm>
              <a:off x="2928" y="1188"/>
              <a:ext cx="244" cy="192"/>
              <a:chOff x="2928" y="1196"/>
              <a:chExt cx="244" cy="192"/>
            </a:xfrm>
          </p:grpSpPr>
          <p:sp>
            <p:nvSpPr>
              <p:cNvPr id="43" name="Oval 7"/>
              <p:cNvSpPr>
                <a:spLocks noChangeAspect="1" noChangeArrowheads="1"/>
              </p:cNvSpPr>
              <p:nvPr/>
            </p:nvSpPr>
            <p:spPr bwMode="auto">
              <a:xfrm>
                <a:off x="2980" y="1196"/>
                <a:ext cx="192" cy="192"/>
              </a:xfrm>
              <a:prstGeom prst="ellipse">
                <a:avLst/>
              </a:prstGeom>
              <a:solidFill>
                <a:srgbClr val="00CCFF"/>
              </a:solidFill>
              <a:ln w="9525">
                <a:solidFill>
                  <a:srgbClr val="00CCFF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rgbClr val="FFFFFF"/>
                  </a:solidFill>
                  <a:latin typeface="Calibri" pitchFamily="84" charset="0"/>
                </a:endParaRPr>
              </a:p>
            </p:txBody>
          </p:sp>
          <p:sp>
            <p:nvSpPr>
              <p:cNvPr id="44" name="Text Box 8"/>
              <p:cNvSpPr txBox="1">
                <a:spLocks noChangeArrowheads="1"/>
              </p:cNvSpPr>
              <p:nvPr/>
            </p:nvSpPr>
            <p:spPr bwMode="auto">
              <a:xfrm>
                <a:off x="2928" y="1216"/>
                <a:ext cx="241" cy="1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en-US" sz="1000" b="1" baseline="30000" dirty="0">
                    <a:solidFill>
                      <a:srgbClr val="FFFFFF"/>
                    </a:solidFill>
                    <a:latin typeface="Calibri" pitchFamily="84" charset="0"/>
                  </a:rPr>
                  <a:t>13</a:t>
                </a:r>
                <a:r>
                  <a:rPr lang="en-US" sz="1000" b="1" dirty="0">
                    <a:solidFill>
                      <a:srgbClr val="FFFFFF"/>
                    </a:solidFill>
                    <a:latin typeface="Calibri" pitchFamily="84" charset="0"/>
                  </a:rPr>
                  <a:t>C</a:t>
                </a:r>
                <a:r>
                  <a:rPr lang="en-US" sz="1000" b="1" baseline="-25000" dirty="0">
                    <a:solidFill>
                      <a:srgbClr val="FFFFFF"/>
                    </a:solidFill>
                    <a:latin typeface="Calibri" pitchFamily="84" charset="0"/>
                  </a:rPr>
                  <a:t>1</a:t>
                </a:r>
              </a:p>
            </p:txBody>
          </p:sp>
        </p:grpSp>
      </p:grpSp>
      <p:sp>
        <p:nvSpPr>
          <p:cNvPr id="51" name="TextBox 32"/>
          <p:cNvSpPr txBox="1">
            <a:spLocks noChangeArrowheads="1"/>
          </p:cNvSpPr>
          <p:nvPr/>
        </p:nvSpPr>
        <p:spPr bwMode="auto">
          <a:xfrm>
            <a:off x="5816600" y="4337562"/>
            <a:ext cx="16002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time</a:t>
            </a:r>
          </a:p>
        </p:txBody>
      </p:sp>
      <p:sp>
        <p:nvSpPr>
          <p:cNvPr id="52" name="TextBox 34"/>
          <p:cNvSpPr txBox="1">
            <a:spLocks noChangeArrowheads="1"/>
          </p:cNvSpPr>
          <p:nvPr/>
        </p:nvSpPr>
        <p:spPr bwMode="auto">
          <a:xfrm rot="16200000">
            <a:off x="3666335" y="2614974"/>
            <a:ext cx="17970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 received signal</a:t>
            </a:r>
          </a:p>
        </p:txBody>
      </p:sp>
      <p:pic>
        <p:nvPicPr>
          <p:cNvPr id="53" name="Picture 37" descr="axes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1400" y="915274"/>
            <a:ext cx="36068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" name="Group 60"/>
          <p:cNvGrpSpPr/>
          <p:nvPr/>
        </p:nvGrpSpPr>
        <p:grpSpPr>
          <a:xfrm>
            <a:off x="400533" y="769470"/>
            <a:ext cx="2373923" cy="2162912"/>
            <a:chOff x="0" y="658099"/>
            <a:chExt cx="3429000" cy="3124206"/>
          </a:xfrm>
        </p:grpSpPr>
        <p:sp>
          <p:nvSpPr>
            <p:cNvPr id="45" name="TextBox 19"/>
            <p:cNvSpPr txBox="1">
              <a:spLocks noChangeArrowheads="1"/>
            </p:cNvSpPr>
            <p:nvPr/>
          </p:nvSpPr>
          <p:spPr bwMode="auto">
            <a:xfrm rot="16200000">
              <a:off x="-562769" y="2360697"/>
              <a:ext cx="1492251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>
                  <a:solidFill>
                    <a:srgbClr val="FFFFFF"/>
                  </a:solidFill>
                  <a:latin typeface="Calibri" pitchFamily="84" charset="0"/>
                </a:rPr>
                <a:t>flip angle</a:t>
              </a:r>
            </a:p>
          </p:txBody>
        </p:sp>
        <p:sp>
          <p:nvSpPr>
            <p:cNvPr id="46" name="TextBox 25"/>
            <p:cNvSpPr txBox="1">
              <a:spLocks noChangeArrowheads="1"/>
            </p:cNvSpPr>
            <p:nvPr/>
          </p:nvSpPr>
          <p:spPr bwMode="auto">
            <a:xfrm>
              <a:off x="1600200" y="3258424"/>
              <a:ext cx="7508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>
                  <a:solidFill>
                    <a:srgbClr val="FFFFFF"/>
                  </a:solidFill>
                  <a:latin typeface="Calibri" pitchFamily="84" charset="0"/>
                </a:rPr>
                <a:t>2.5°</a:t>
              </a:r>
            </a:p>
          </p:txBody>
        </p:sp>
        <p:cxnSp>
          <p:nvCxnSpPr>
            <p:cNvPr id="47" name="Straight Arrow Connector 46"/>
            <p:cNvCxnSpPr/>
            <p:nvPr/>
          </p:nvCxnSpPr>
          <p:spPr>
            <a:xfrm rot="5400000" flipH="1" flipV="1">
              <a:off x="-1104899" y="2218617"/>
              <a:ext cx="3124200" cy="3175"/>
            </a:xfrm>
            <a:prstGeom prst="straightConnector1">
              <a:avLst/>
            </a:prstGeom>
            <a:noFill/>
            <a:ln w="9525" cap="flat" cmpd="sng" algn="ctr">
              <a:solidFill>
                <a:sysClr val="window" lastClr="FFFFFF"/>
              </a:solidFill>
              <a:prstDash val="solid"/>
              <a:tailEnd type="arrow"/>
            </a:ln>
            <a:effectLst/>
          </p:spPr>
        </p:cxnSp>
        <p:sp>
          <p:nvSpPr>
            <p:cNvPr id="48" name="TextBox 28"/>
            <p:cNvSpPr txBox="1">
              <a:spLocks noChangeArrowheads="1"/>
            </p:cNvSpPr>
            <p:nvPr/>
          </p:nvSpPr>
          <p:spPr bwMode="auto">
            <a:xfrm>
              <a:off x="1600200" y="2801224"/>
              <a:ext cx="7508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>
                  <a:solidFill>
                    <a:srgbClr val="FFFFFF"/>
                  </a:solidFill>
                  <a:latin typeface="Calibri" pitchFamily="84" charset="0"/>
                </a:rPr>
                <a:t>5°</a:t>
              </a:r>
            </a:p>
          </p:txBody>
        </p:sp>
        <p:sp>
          <p:nvSpPr>
            <p:cNvPr id="49" name="TextBox 29"/>
            <p:cNvSpPr txBox="1">
              <a:spLocks noChangeArrowheads="1"/>
            </p:cNvSpPr>
            <p:nvPr/>
          </p:nvSpPr>
          <p:spPr bwMode="auto">
            <a:xfrm>
              <a:off x="1600200" y="1951911"/>
              <a:ext cx="7508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>
                  <a:solidFill>
                    <a:srgbClr val="FFFFFF"/>
                  </a:solidFill>
                  <a:latin typeface="Calibri" pitchFamily="84" charset="0"/>
                </a:rPr>
                <a:t>10°</a:t>
              </a:r>
            </a:p>
          </p:txBody>
        </p:sp>
        <p:sp>
          <p:nvSpPr>
            <p:cNvPr id="50" name="TextBox 30"/>
            <p:cNvSpPr txBox="1">
              <a:spLocks noChangeArrowheads="1"/>
            </p:cNvSpPr>
            <p:nvPr/>
          </p:nvSpPr>
          <p:spPr bwMode="auto">
            <a:xfrm>
              <a:off x="1600200" y="658099"/>
              <a:ext cx="7508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>
                  <a:solidFill>
                    <a:srgbClr val="FFFFFF"/>
                  </a:solidFill>
                  <a:latin typeface="Calibri" pitchFamily="84" charset="0"/>
                </a:rPr>
                <a:t>20°</a:t>
              </a:r>
            </a:p>
          </p:txBody>
        </p:sp>
        <p:grpSp>
          <p:nvGrpSpPr>
            <p:cNvPr id="54" name="Group 40"/>
            <p:cNvGrpSpPr>
              <a:grpSpLocks/>
            </p:cNvGrpSpPr>
            <p:nvPr/>
          </p:nvGrpSpPr>
          <p:grpSpPr bwMode="auto">
            <a:xfrm>
              <a:off x="598310" y="2129712"/>
              <a:ext cx="2830690" cy="4763"/>
              <a:chOff x="598310" y="3808412"/>
              <a:chExt cx="2830690" cy="3970"/>
            </a:xfrm>
          </p:grpSpPr>
          <p:cxnSp>
            <p:nvCxnSpPr>
              <p:cNvPr id="55" name="Straight Connector 54"/>
              <p:cNvCxnSpPr/>
              <p:nvPr/>
            </p:nvCxnSpPr>
            <p:spPr>
              <a:xfrm>
                <a:off x="598310" y="3811057"/>
                <a:ext cx="990600" cy="1325"/>
              </a:xfrm>
              <a:prstGeom prst="line">
                <a:avLst/>
              </a:prstGeom>
              <a:noFill/>
              <a:ln w="76200" cap="flat" cmpd="sng" algn="ctr">
                <a:solidFill>
                  <a:srgbClr val="0000FF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6" name="Straight Connector 55"/>
              <p:cNvCxnSpPr/>
              <p:nvPr/>
            </p:nvCxnSpPr>
            <p:spPr>
              <a:xfrm>
                <a:off x="2438400" y="3808412"/>
                <a:ext cx="990600" cy="1324"/>
              </a:xfrm>
              <a:prstGeom prst="line">
                <a:avLst/>
              </a:prstGeom>
              <a:noFill/>
              <a:ln w="76200" cap="flat" cmpd="sng" algn="ctr">
                <a:solidFill>
                  <a:srgbClr val="008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</p:cxnSp>
        </p:grpSp>
      </p:grpSp>
      <p:pic>
        <p:nvPicPr>
          <p:cNvPr id="57" name="Picture 33" descr="10_10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24413" y="863206"/>
            <a:ext cx="3644900" cy="34925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5562600" y="658104"/>
            <a:ext cx="1600200" cy="646331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latin typeface="Calibri" pitchFamily="84" charset="0"/>
              </a:rPr>
              <a:t>Excess Pyruvate SNR</a:t>
            </a:r>
          </a:p>
        </p:txBody>
      </p:sp>
      <p:sp>
        <p:nvSpPr>
          <p:cNvPr id="59" name="Slide Number Placeholder 2"/>
          <p:cNvSpPr txBox="1">
            <a:spLocks/>
          </p:cNvSpPr>
          <p:nvPr/>
        </p:nvSpPr>
        <p:spPr>
          <a:xfrm>
            <a:off x="8239944" y="5609511"/>
            <a:ext cx="914400" cy="365125"/>
          </a:xfrm>
          <a:prstGeom prst="rect">
            <a:avLst/>
          </a:prstGeom>
        </p:spPr>
        <p:txBody>
          <a:bodyPr anchor="t"/>
          <a:lstStyle>
            <a:defPPr>
              <a:defRPr lang="en-US"/>
            </a:defPPr>
            <a:lvl1pPr algn="r" defTabSz="457200" rtl="0" fontAlgn="auto">
              <a:spcBef>
                <a:spcPts val="0"/>
              </a:spcBef>
              <a:spcAft>
                <a:spcPts val="0"/>
              </a:spcAft>
              <a:defRPr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8355A1-AC64-4182-89D2-7412B1F337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0" name="Date Placeholder 3"/>
          <p:cNvSpPr txBox="1">
            <a:spLocks/>
          </p:cNvSpPr>
          <p:nvPr/>
        </p:nvSpPr>
        <p:spPr>
          <a:xfrm>
            <a:off x="1174176" y="5611099"/>
            <a:ext cx="2605736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457200" rtl="0" fontAlgn="auto">
              <a:spcBef>
                <a:spcPts val="0"/>
              </a:spcBef>
              <a:spcAft>
                <a:spcPts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 to Detect HP Agents</a:t>
            </a:r>
          </a:p>
        </p:txBody>
      </p:sp>
      <p:sp>
        <p:nvSpPr>
          <p:cNvPr id="62" name="Title 1"/>
          <p:cNvSpPr txBox="1">
            <a:spLocks/>
          </p:cNvSpPr>
          <p:nvPr/>
        </p:nvSpPr>
        <p:spPr>
          <a:xfrm>
            <a:off x="457200" y="101013"/>
            <a:ext cx="8089901" cy="46935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/>
              <a:t>Dynamic Imaging: Conventional Excitation</a:t>
            </a:r>
          </a:p>
        </p:txBody>
      </p:sp>
    </p:spTree>
    <p:extLst>
      <p:ext uri="{BB962C8B-B14F-4D97-AF65-F5344CB8AC3E}">
        <p14:creationId xmlns:p14="http://schemas.microsoft.com/office/powerpoint/2010/main" val="5785812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1"/>
          <p:cNvSpPr>
            <a:spLocks noGrp="1"/>
          </p:cNvSpPr>
          <p:nvPr>
            <p:ph type="title" idx="4294967295"/>
          </p:nvPr>
        </p:nvSpPr>
        <p:spPr>
          <a:xfrm>
            <a:off x="0" y="-860425"/>
            <a:ext cx="9144000" cy="685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Dynamic Imaging</a:t>
            </a:r>
            <a:r>
              <a:rPr kumimoji="0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Multiband Excitation</a:t>
            </a:r>
          </a:p>
        </p:txBody>
      </p:sp>
      <p:sp>
        <p:nvSpPr>
          <p:cNvPr id="48" name="TextBox 32"/>
          <p:cNvSpPr txBox="1">
            <a:spLocks noChangeArrowheads="1"/>
          </p:cNvSpPr>
          <p:nvPr/>
        </p:nvSpPr>
        <p:spPr bwMode="auto">
          <a:xfrm>
            <a:off x="5816600" y="4327793"/>
            <a:ext cx="16002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time</a:t>
            </a:r>
          </a:p>
        </p:txBody>
      </p:sp>
      <p:pic>
        <p:nvPicPr>
          <p:cNvPr id="53" name="Picture 37" descr="axes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1400" y="846891"/>
            <a:ext cx="36068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33" descr="10_10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24413" y="865943"/>
            <a:ext cx="3644900" cy="34925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</p:pic>
      <p:pic>
        <p:nvPicPr>
          <p:cNvPr id="58" name="Picture 57" descr="2p5_10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24413" y="2021641"/>
            <a:ext cx="3644900" cy="233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9" name="Straight Arrow Connector 58"/>
          <p:cNvCxnSpPr/>
          <p:nvPr/>
        </p:nvCxnSpPr>
        <p:spPr>
          <a:xfrm rot="5400000" flipH="1" flipV="1">
            <a:off x="5861845" y="2879684"/>
            <a:ext cx="620712" cy="3175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headEnd type="arrow"/>
            <a:tailEnd type="arrow"/>
          </a:ln>
          <a:effectLst>
            <a:outerShdw blurRad="50800" dist="38100" dir="2700000">
              <a:srgbClr val="000000">
                <a:alpha val="43000"/>
              </a:srgbClr>
            </a:outerShdw>
          </a:effectLst>
        </p:spPr>
      </p:cxnSp>
      <p:cxnSp>
        <p:nvCxnSpPr>
          <p:cNvPr id="60" name="Straight Arrow Connector 59"/>
          <p:cNvCxnSpPr/>
          <p:nvPr/>
        </p:nvCxnSpPr>
        <p:spPr>
          <a:xfrm>
            <a:off x="6732588" y="3710746"/>
            <a:ext cx="684212" cy="3175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headEnd type="arrow"/>
            <a:tailEnd type="arrow"/>
          </a:ln>
          <a:effectLst>
            <a:outerShdw blurRad="50800" dist="38100" dir="2700000">
              <a:srgbClr val="000000">
                <a:alpha val="43000"/>
              </a:srgbClr>
            </a:outerShdw>
          </a:effectLst>
        </p:spPr>
      </p:cxnSp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6629400" y="2178807"/>
            <a:ext cx="1828800" cy="646331"/>
          </a:xfrm>
          <a:prstGeom prst="rect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latin typeface="Calibri" pitchFamily="84" charset="0"/>
              </a:rPr>
              <a:t>More lactate SNR for more time</a:t>
            </a:r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4752983" y="4190167"/>
            <a:ext cx="1420813" cy="923330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latin typeface="Calibri" pitchFamily="84" charset="0"/>
              </a:rPr>
              <a:t>Pyruvate SNR is still sufficient</a:t>
            </a:r>
          </a:p>
        </p:txBody>
      </p:sp>
      <p:sp>
        <p:nvSpPr>
          <p:cNvPr id="63" name="Rectangle 62"/>
          <p:cNvSpPr>
            <a:spLocks noChangeArrowheads="1"/>
          </p:cNvSpPr>
          <p:nvPr/>
        </p:nvSpPr>
        <p:spPr bwMode="auto">
          <a:xfrm>
            <a:off x="1998907" y="733451"/>
            <a:ext cx="2678112" cy="830997"/>
          </a:xfrm>
          <a:prstGeom prst="rect">
            <a:avLst/>
          </a:prstGeom>
          <a:solidFill>
            <a:srgbClr val="404040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600" dirty="0">
                <a:solidFill>
                  <a:srgbClr val="FFFFFF"/>
                </a:solidFill>
                <a:latin typeface="Calibri" pitchFamily="84" charset="0"/>
              </a:rPr>
              <a:t>Smaller pyruvate flip leaves more magnetization that can then become lactate</a:t>
            </a:r>
          </a:p>
        </p:txBody>
      </p:sp>
      <p:sp>
        <p:nvSpPr>
          <p:cNvPr id="75" name="Slide Number Placeholder 2"/>
          <p:cNvSpPr txBox="1">
            <a:spLocks/>
          </p:cNvSpPr>
          <p:nvPr/>
        </p:nvSpPr>
        <p:spPr>
          <a:xfrm>
            <a:off x="8239944" y="5541128"/>
            <a:ext cx="914400" cy="365125"/>
          </a:xfrm>
          <a:prstGeom prst="rect">
            <a:avLst/>
          </a:prstGeom>
        </p:spPr>
        <p:txBody>
          <a:bodyPr anchor="t"/>
          <a:lstStyle>
            <a:defPPr>
              <a:defRPr lang="en-US"/>
            </a:defPPr>
            <a:lvl1pPr algn="r" defTabSz="457200" rtl="0" fontAlgn="auto">
              <a:spcBef>
                <a:spcPts val="0"/>
              </a:spcBef>
              <a:spcAft>
                <a:spcPts val="0"/>
              </a:spcAft>
              <a:defRPr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8355A1-AC64-4182-89D2-7412B1F337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6" name="Date Placeholder 3"/>
          <p:cNvSpPr txBox="1">
            <a:spLocks/>
          </p:cNvSpPr>
          <p:nvPr/>
        </p:nvSpPr>
        <p:spPr>
          <a:xfrm>
            <a:off x="1174176" y="5542716"/>
            <a:ext cx="2605736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457200" rtl="0" fontAlgn="auto">
              <a:spcBef>
                <a:spcPts val="0"/>
              </a:spcBef>
              <a:spcAft>
                <a:spcPts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pitchFamily="84" charset="0"/>
                <a:ea typeface="ＭＳ Ｐゴシック" pitchFamily="84" charset="-128"/>
                <a:cs typeface="ＭＳ Ｐゴシック" pitchFamily="8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 to Detect HP Agents</a:t>
            </a:r>
          </a:p>
        </p:txBody>
      </p:sp>
      <p:grpSp>
        <p:nvGrpSpPr>
          <p:cNvPr id="78" name="Group 17"/>
          <p:cNvGrpSpPr>
            <a:grpSpLocks/>
          </p:cNvGrpSpPr>
          <p:nvPr/>
        </p:nvGrpSpPr>
        <p:grpSpPr bwMode="auto">
          <a:xfrm>
            <a:off x="2137260" y="3170466"/>
            <a:ext cx="1217493" cy="1405776"/>
            <a:chOff x="4457700" y="4727575"/>
            <a:chExt cx="1447800" cy="1671696"/>
          </a:xfrm>
        </p:grpSpPr>
        <p:pic>
          <p:nvPicPr>
            <p:cNvPr id="79" name="Picture 22" descr="lactate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7700" y="4727575"/>
              <a:ext cx="1447800" cy="1333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0" name="Oval 29"/>
            <p:cNvSpPr>
              <a:spLocks noChangeAspect="1" noChangeArrowheads="1"/>
            </p:cNvSpPr>
            <p:nvPr/>
          </p:nvSpPr>
          <p:spPr bwMode="auto">
            <a:xfrm>
              <a:off x="5081588" y="5159375"/>
              <a:ext cx="304800" cy="304800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rgbClr val="00CCFF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  <a:latin typeface="Calibri" pitchFamily="84" charset="0"/>
              </a:endParaRPr>
            </a:p>
          </p:txBody>
        </p:sp>
        <p:sp>
          <p:nvSpPr>
            <p:cNvPr id="81" name="Text Box 27"/>
            <p:cNvSpPr txBox="1">
              <a:spLocks noChangeArrowheads="1"/>
            </p:cNvSpPr>
            <p:nvPr/>
          </p:nvSpPr>
          <p:spPr bwMode="auto">
            <a:xfrm>
              <a:off x="4657725" y="5999162"/>
              <a:ext cx="960620" cy="4001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2000" b="1" u="sng" dirty="0">
                  <a:solidFill>
                    <a:srgbClr val="FFFFFF"/>
                  </a:solidFill>
                  <a:latin typeface="Calibri" pitchFamily="84" charset="0"/>
                </a:rPr>
                <a:t>Lactate</a:t>
              </a:r>
            </a:p>
          </p:txBody>
        </p:sp>
        <p:sp>
          <p:nvSpPr>
            <p:cNvPr id="82" name="Text Box 30"/>
            <p:cNvSpPr txBox="1">
              <a:spLocks noChangeArrowheads="1"/>
            </p:cNvSpPr>
            <p:nvPr/>
          </p:nvSpPr>
          <p:spPr bwMode="auto">
            <a:xfrm>
              <a:off x="4999038" y="5191125"/>
              <a:ext cx="382536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1000" b="1" baseline="30000">
                  <a:solidFill>
                    <a:srgbClr val="FFFFFF"/>
                  </a:solidFill>
                  <a:latin typeface="Calibri" pitchFamily="84" charset="0"/>
                </a:rPr>
                <a:t>13</a:t>
              </a:r>
              <a:r>
                <a:rPr lang="en-US" sz="1000" b="1">
                  <a:solidFill>
                    <a:srgbClr val="FFFFFF"/>
                  </a:solidFill>
                  <a:latin typeface="Calibri" pitchFamily="84" charset="0"/>
                </a:rPr>
                <a:t>C</a:t>
              </a:r>
              <a:r>
                <a:rPr lang="en-US" sz="1000" b="1" baseline="-25000">
                  <a:solidFill>
                    <a:srgbClr val="FFFFFF"/>
                  </a:solidFill>
                  <a:latin typeface="Calibri" pitchFamily="84" charset="0"/>
                </a:rPr>
                <a:t>1</a:t>
              </a:r>
            </a:p>
          </p:txBody>
        </p:sp>
      </p:grpSp>
      <p:grpSp>
        <p:nvGrpSpPr>
          <p:cNvPr id="83" name="Group 3"/>
          <p:cNvGrpSpPr>
            <a:grpSpLocks/>
          </p:cNvGrpSpPr>
          <p:nvPr/>
        </p:nvGrpSpPr>
        <p:grpSpPr bwMode="auto">
          <a:xfrm>
            <a:off x="220539" y="3175002"/>
            <a:ext cx="1217494" cy="1429756"/>
            <a:chOff x="2592" y="912"/>
            <a:chExt cx="912" cy="1071"/>
          </a:xfrm>
        </p:grpSpPr>
        <p:pic>
          <p:nvPicPr>
            <p:cNvPr id="84" name="Picture 4" descr="pyruvate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2" y="912"/>
              <a:ext cx="912" cy="83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sp>
          <p:nvSpPr>
            <p:cNvPr id="85" name="Text Box 5"/>
            <p:cNvSpPr txBox="1">
              <a:spLocks noChangeArrowheads="1"/>
            </p:cNvSpPr>
            <p:nvPr/>
          </p:nvSpPr>
          <p:spPr bwMode="auto">
            <a:xfrm>
              <a:off x="2694" y="1731"/>
              <a:ext cx="717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en-US" sz="2000" b="1" u="sng" dirty="0" err="1">
                  <a:solidFill>
                    <a:srgbClr val="FFFFFF"/>
                  </a:solidFill>
                  <a:latin typeface="Calibri" pitchFamily="84" charset="0"/>
                </a:rPr>
                <a:t>Pyruvate</a:t>
              </a:r>
              <a:endParaRPr lang="en-US" sz="2000" b="1" u="sng" dirty="0">
                <a:solidFill>
                  <a:srgbClr val="FFFFFF"/>
                </a:solidFill>
                <a:latin typeface="Calibri" pitchFamily="84" charset="0"/>
              </a:endParaRPr>
            </a:p>
          </p:txBody>
        </p:sp>
        <p:grpSp>
          <p:nvGrpSpPr>
            <p:cNvPr id="86" name="Group 6"/>
            <p:cNvGrpSpPr>
              <a:grpSpLocks/>
            </p:cNvGrpSpPr>
            <p:nvPr/>
          </p:nvGrpSpPr>
          <p:grpSpPr bwMode="auto">
            <a:xfrm>
              <a:off x="2928" y="1188"/>
              <a:ext cx="244" cy="192"/>
              <a:chOff x="2928" y="1196"/>
              <a:chExt cx="244" cy="192"/>
            </a:xfrm>
          </p:grpSpPr>
          <p:sp>
            <p:nvSpPr>
              <p:cNvPr id="87" name="Oval 7"/>
              <p:cNvSpPr>
                <a:spLocks noChangeAspect="1" noChangeArrowheads="1"/>
              </p:cNvSpPr>
              <p:nvPr/>
            </p:nvSpPr>
            <p:spPr bwMode="auto">
              <a:xfrm>
                <a:off x="2980" y="1196"/>
                <a:ext cx="192" cy="192"/>
              </a:xfrm>
              <a:prstGeom prst="ellipse">
                <a:avLst/>
              </a:prstGeom>
              <a:solidFill>
                <a:srgbClr val="00CCFF"/>
              </a:solidFill>
              <a:ln w="9525">
                <a:solidFill>
                  <a:srgbClr val="00CCFF"/>
                </a:solidFill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rgbClr val="FFFFFF"/>
                  </a:solidFill>
                  <a:latin typeface="Calibri" pitchFamily="84" charset="0"/>
                </a:endParaRPr>
              </a:p>
            </p:txBody>
          </p:sp>
          <p:sp>
            <p:nvSpPr>
              <p:cNvPr id="88" name="Text Box 8"/>
              <p:cNvSpPr txBox="1">
                <a:spLocks noChangeArrowheads="1"/>
              </p:cNvSpPr>
              <p:nvPr/>
            </p:nvSpPr>
            <p:spPr bwMode="auto">
              <a:xfrm>
                <a:off x="2928" y="1216"/>
                <a:ext cx="241" cy="1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en-US" sz="1000" b="1" baseline="30000" dirty="0">
                    <a:solidFill>
                      <a:srgbClr val="FFFFFF"/>
                    </a:solidFill>
                    <a:latin typeface="Calibri" pitchFamily="84" charset="0"/>
                  </a:rPr>
                  <a:t>13</a:t>
                </a:r>
                <a:r>
                  <a:rPr lang="en-US" sz="1000" b="1" dirty="0">
                    <a:solidFill>
                      <a:srgbClr val="FFFFFF"/>
                    </a:solidFill>
                    <a:latin typeface="Calibri" pitchFamily="84" charset="0"/>
                  </a:rPr>
                  <a:t>C</a:t>
                </a:r>
                <a:r>
                  <a:rPr lang="en-US" sz="1000" b="1" baseline="-25000" dirty="0">
                    <a:solidFill>
                      <a:srgbClr val="FFFFFF"/>
                    </a:solidFill>
                    <a:latin typeface="Calibri" pitchFamily="84" charset="0"/>
                  </a:rPr>
                  <a:t>1</a:t>
                </a:r>
              </a:p>
            </p:txBody>
          </p:sp>
        </p:grpSp>
      </p:grpSp>
      <p:sp>
        <p:nvSpPr>
          <p:cNvPr id="90" name="TextBox 19"/>
          <p:cNvSpPr txBox="1">
            <a:spLocks noChangeArrowheads="1"/>
          </p:cNvSpPr>
          <p:nvPr/>
        </p:nvSpPr>
        <p:spPr bwMode="auto">
          <a:xfrm rot="16200000">
            <a:off x="10924" y="1948192"/>
            <a:ext cx="1033097" cy="253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 pitchFamily="84" charset="0"/>
              </a:rPr>
              <a:t>flip angle</a:t>
            </a:r>
          </a:p>
        </p:txBody>
      </p:sp>
      <p:sp>
        <p:nvSpPr>
          <p:cNvPr id="91" name="TextBox 25"/>
          <p:cNvSpPr txBox="1">
            <a:spLocks noChangeArrowheads="1"/>
          </p:cNvSpPr>
          <p:nvPr/>
        </p:nvSpPr>
        <p:spPr bwMode="auto">
          <a:xfrm>
            <a:off x="1508364" y="2569695"/>
            <a:ext cx="519846" cy="255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 pitchFamily="84" charset="0"/>
              </a:rPr>
              <a:t>2.5°</a:t>
            </a:r>
          </a:p>
        </p:txBody>
      </p:sp>
      <p:cxnSp>
        <p:nvCxnSpPr>
          <p:cNvPr id="92" name="Straight Arrow Connector 91"/>
          <p:cNvCxnSpPr/>
          <p:nvPr/>
        </p:nvCxnSpPr>
        <p:spPr>
          <a:xfrm rot="5400000" flipH="1" flipV="1">
            <a:off x="-364397" y="1849829"/>
            <a:ext cx="2162908" cy="2198"/>
          </a:xfrm>
          <a:prstGeom prst="straightConnector1">
            <a:avLst/>
          </a:prstGeom>
          <a:noFill/>
          <a:ln w="9525" cap="flat" cmpd="sng" algn="ctr">
            <a:solidFill>
              <a:sysClr val="window" lastClr="FFFFFF"/>
            </a:solidFill>
            <a:prstDash val="solid"/>
            <a:tailEnd type="arrow"/>
          </a:ln>
          <a:effectLst/>
        </p:spPr>
      </p:cxnSp>
      <p:sp>
        <p:nvSpPr>
          <p:cNvPr id="93" name="TextBox 28"/>
          <p:cNvSpPr txBox="1">
            <a:spLocks noChangeArrowheads="1"/>
          </p:cNvSpPr>
          <p:nvPr/>
        </p:nvSpPr>
        <p:spPr bwMode="auto">
          <a:xfrm>
            <a:off x="1508364" y="2253172"/>
            <a:ext cx="519846" cy="255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 pitchFamily="84" charset="0"/>
              </a:rPr>
              <a:t>5°</a:t>
            </a:r>
          </a:p>
        </p:txBody>
      </p:sp>
      <p:sp>
        <p:nvSpPr>
          <p:cNvPr id="94" name="TextBox 29"/>
          <p:cNvSpPr txBox="1">
            <a:spLocks noChangeArrowheads="1"/>
          </p:cNvSpPr>
          <p:nvPr/>
        </p:nvSpPr>
        <p:spPr bwMode="auto">
          <a:xfrm>
            <a:off x="1508364" y="1665186"/>
            <a:ext cx="519846" cy="255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 pitchFamily="84" charset="0"/>
              </a:rPr>
              <a:t>10°</a:t>
            </a:r>
          </a:p>
        </p:txBody>
      </p:sp>
      <p:sp>
        <p:nvSpPr>
          <p:cNvPr id="95" name="TextBox 30"/>
          <p:cNvSpPr txBox="1">
            <a:spLocks noChangeArrowheads="1"/>
          </p:cNvSpPr>
          <p:nvPr/>
        </p:nvSpPr>
        <p:spPr bwMode="auto">
          <a:xfrm>
            <a:off x="1508364" y="769470"/>
            <a:ext cx="519846" cy="255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 pitchFamily="84" charset="0"/>
              </a:rPr>
              <a:t>20°</a:t>
            </a:r>
          </a:p>
        </p:txBody>
      </p:sp>
      <p:cxnSp>
        <p:nvCxnSpPr>
          <p:cNvPr id="97" name="Straight Connector 96"/>
          <p:cNvCxnSpPr/>
          <p:nvPr/>
        </p:nvCxnSpPr>
        <p:spPr bwMode="auto">
          <a:xfrm>
            <a:off x="814748" y="1790476"/>
            <a:ext cx="685800" cy="1100"/>
          </a:xfrm>
          <a:prstGeom prst="line">
            <a:avLst/>
          </a:prstGeom>
          <a:noFill/>
          <a:ln w="76200" cap="flat" cmpd="sng" algn="ctr">
            <a:solidFill>
              <a:srgbClr val="0000FF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98" name="Straight Connector 97"/>
          <p:cNvCxnSpPr/>
          <p:nvPr/>
        </p:nvCxnSpPr>
        <p:spPr bwMode="auto">
          <a:xfrm>
            <a:off x="2091588" y="1796096"/>
            <a:ext cx="685800" cy="1100"/>
          </a:xfrm>
          <a:prstGeom prst="line">
            <a:avLst/>
          </a:prstGeom>
          <a:noFill/>
          <a:ln w="76200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99" name="Straight Connector 98"/>
          <p:cNvCxnSpPr/>
          <p:nvPr/>
        </p:nvCxnSpPr>
        <p:spPr bwMode="auto">
          <a:xfrm>
            <a:off x="840148" y="2763492"/>
            <a:ext cx="685800" cy="1100"/>
          </a:xfrm>
          <a:prstGeom prst="line">
            <a:avLst/>
          </a:prstGeom>
          <a:noFill/>
          <a:ln w="76200" cap="flat" cmpd="sng" algn="ctr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02" name="Straight Connector 101"/>
          <p:cNvCxnSpPr/>
          <p:nvPr/>
        </p:nvCxnSpPr>
        <p:spPr bwMode="auto">
          <a:xfrm>
            <a:off x="2091588" y="1796096"/>
            <a:ext cx="685800" cy="1100"/>
          </a:xfrm>
          <a:prstGeom prst="line">
            <a:avLst/>
          </a:prstGeom>
          <a:noFill/>
          <a:ln w="76200" cap="flat" cmpd="sng" algn="ctr">
            <a:solidFill>
              <a:srgbClr val="008000"/>
            </a:solidFill>
            <a:prstDash val="sysDash"/>
            <a:round/>
            <a:headEnd type="none" w="med" len="med"/>
            <a:tailEnd type="none" w="med" len="med"/>
          </a:ln>
          <a:effectLst/>
        </p:spPr>
      </p:cxnSp>
      <p:sp>
        <p:nvSpPr>
          <p:cNvPr id="104" name="Title 1"/>
          <p:cNvSpPr txBox="1">
            <a:spLocks/>
          </p:cNvSpPr>
          <p:nvPr/>
        </p:nvSpPr>
        <p:spPr>
          <a:xfrm>
            <a:off x="457200" y="101013"/>
            <a:ext cx="8089901" cy="4693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r>
              <a:rPr lang="en-US" dirty="0"/>
              <a:t>Dynamic Imaging: Multiband Excitation</a:t>
            </a:r>
          </a:p>
        </p:txBody>
      </p:sp>
      <p:sp>
        <p:nvSpPr>
          <p:cNvPr id="37" name="TextBox 34"/>
          <p:cNvSpPr txBox="1">
            <a:spLocks noChangeArrowheads="1"/>
          </p:cNvSpPr>
          <p:nvPr/>
        </p:nvSpPr>
        <p:spPr bwMode="auto">
          <a:xfrm rot="16200000">
            <a:off x="3666335" y="2614974"/>
            <a:ext cx="17970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 received signal</a:t>
            </a:r>
          </a:p>
        </p:txBody>
      </p:sp>
    </p:spTree>
    <p:extLst>
      <p:ext uri="{BB962C8B-B14F-4D97-AF65-F5344CB8AC3E}">
        <p14:creationId xmlns:p14="http://schemas.microsoft.com/office/powerpoint/2010/main" val="166816342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  <p:bldP spid="6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Multiband Variable Flip Angle in Primate Brain</a:t>
            </a:r>
          </a:p>
        </p:txBody>
      </p:sp>
      <p:pic>
        <p:nvPicPr>
          <p:cNvPr id="11" name="Picture 10" descr="2Ddyn_vflip_pyrlacmap.pn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961" y="3145635"/>
            <a:ext cx="6380641" cy="149459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44948" y="2792826"/>
            <a:ext cx="649866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i="1" dirty="0">
                <a:solidFill>
                  <a:srgbClr val="FFFFFF"/>
                </a:solidFill>
              </a:rPr>
              <a:t>Multiband variable flip angle</a:t>
            </a:r>
            <a:r>
              <a:rPr lang="en-US" sz="1500" dirty="0">
                <a:solidFill>
                  <a:srgbClr val="FFFFFF"/>
                </a:solidFill>
              </a:rPr>
              <a:t>: T</a:t>
            </a:r>
            <a:r>
              <a:rPr lang="en-US" sz="1500" baseline="-25000" dirty="0">
                <a:solidFill>
                  <a:srgbClr val="FFFFFF"/>
                </a:solidFill>
              </a:rPr>
              <a:t>1</a:t>
            </a:r>
            <a:r>
              <a:rPr lang="en-US" sz="1500" dirty="0">
                <a:solidFill>
                  <a:srgbClr val="FFFFFF"/>
                </a:solidFill>
              </a:rPr>
              <a:t> = ∞, </a:t>
            </a:r>
            <a:r>
              <a:rPr lang="en-US" sz="1500" dirty="0" err="1">
                <a:solidFill>
                  <a:srgbClr val="FFFFFF"/>
                </a:solidFill>
              </a:rPr>
              <a:t>k</a:t>
            </a:r>
            <a:r>
              <a:rPr lang="en-US" sz="1500" baseline="-25000" dirty="0" err="1">
                <a:solidFill>
                  <a:srgbClr val="FFFFFF"/>
                </a:solidFill>
              </a:rPr>
              <a:t>PL</a:t>
            </a:r>
            <a:r>
              <a:rPr lang="en-US" sz="1500" dirty="0">
                <a:solidFill>
                  <a:srgbClr val="FFFFFF"/>
                </a:solidFill>
              </a:rPr>
              <a:t> = 0.07 1/s, 30 s acquisition time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7444" r="49092" b="34943"/>
          <a:stretch/>
        </p:blipFill>
        <p:spPr>
          <a:xfrm>
            <a:off x="586377" y="1088549"/>
            <a:ext cx="3522316" cy="998216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00402" y="743838"/>
            <a:ext cx="347336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i="1" dirty="0">
                <a:solidFill>
                  <a:srgbClr val="FFFFFF"/>
                </a:solidFill>
              </a:rPr>
              <a:t>Multiband constant flip angle:</a:t>
            </a:r>
            <a:r>
              <a:rPr lang="en-US" sz="1500" dirty="0">
                <a:solidFill>
                  <a:srgbClr val="FFFFFF"/>
                </a:solidFill>
              </a:rPr>
              <a:t> 20º lac, 4º </a:t>
            </a:r>
            <a:r>
              <a:rPr lang="en-US" sz="1500" dirty="0" err="1">
                <a:solidFill>
                  <a:srgbClr val="FFFFFF"/>
                </a:solidFill>
              </a:rPr>
              <a:t>pyr</a:t>
            </a: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77177" y="2007424"/>
            <a:ext cx="2587386" cy="553998"/>
          </a:xfrm>
          <a:prstGeom prst="rect">
            <a:avLst/>
          </a:prstGeom>
          <a:solidFill>
            <a:srgbClr val="404040"/>
          </a:solidFill>
          <a:ln>
            <a:solidFill>
              <a:srgbClr val="FFFFFF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1500" dirty="0">
                <a:solidFill>
                  <a:srgbClr val="FFFFFF"/>
                </a:solidFill>
              </a:rPr>
              <a:t>No lactate observed</a:t>
            </a:r>
          </a:p>
          <a:p>
            <a:r>
              <a:rPr lang="en-US" sz="1500" dirty="0">
                <a:solidFill>
                  <a:srgbClr val="FFFFFF"/>
                </a:solidFill>
              </a:rPr>
              <a:t>No pyruvate observed after 15 s</a:t>
            </a:r>
          </a:p>
        </p:txBody>
      </p:sp>
      <p:pic>
        <p:nvPicPr>
          <p:cNvPr id="16" name="Picture 15" descr="primate_flip_angles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8615" y="700931"/>
            <a:ext cx="3333796" cy="195282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413340" y="4807887"/>
            <a:ext cx="17111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200" i="1" dirty="0">
                <a:solidFill>
                  <a:srgbClr val="FFFFFF"/>
                </a:solidFill>
              </a:rPr>
              <a:t>Park I, et. al. MRM, 2014.</a:t>
            </a:r>
          </a:p>
        </p:txBody>
      </p:sp>
    </p:spTree>
    <p:extLst>
      <p:ext uri="{BB962C8B-B14F-4D97-AF65-F5344CB8AC3E}">
        <p14:creationId xmlns:p14="http://schemas.microsoft.com/office/powerpoint/2010/main" val="4013401738"/>
      </p:ext>
    </p:extLst>
  </p:cSld>
  <p:clrMapOvr>
    <a:masterClrMapping/>
  </p:clrMapOvr>
  <p:transition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RF Coils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38912" y="884762"/>
            <a:ext cx="3989387" cy="3662032"/>
          </a:xfrm>
        </p:spPr>
        <p:txBody>
          <a:bodyPr/>
          <a:lstStyle/>
          <a:p>
            <a:r>
              <a:rPr lang="en-US" dirty="0"/>
              <a:t>Need both </a:t>
            </a:r>
            <a:r>
              <a:rPr lang="en-US" baseline="30000" dirty="0"/>
              <a:t>1</a:t>
            </a:r>
            <a:r>
              <a:rPr lang="en-US" dirty="0"/>
              <a:t>H and </a:t>
            </a:r>
            <a:r>
              <a:rPr lang="en-US" baseline="30000" dirty="0"/>
              <a:t>13</a:t>
            </a:r>
            <a:r>
              <a:rPr lang="en-US" dirty="0"/>
              <a:t>C coils</a:t>
            </a:r>
          </a:p>
          <a:p>
            <a:pPr lvl="1"/>
            <a:r>
              <a:rPr lang="en-US" baseline="30000" dirty="0"/>
              <a:t>1</a:t>
            </a:r>
            <a:r>
              <a:rPr lang="en-US" dirty="0"/>
              <a:t>H for localization, </a:t>
            </a:r>
            <a:r>
              <a:rPr lang="en-US" baseline="30000" dirty="0"/>
              <a:t>13</a:t>
            </a:r>
            <a:r>
              <a:rPr lang="en-US" dirty="0"/>
              <a:t>C for metabolism</a:t>
            </a:r>
          </a:p>
          <a:p>
            <a:r>
              <a:rPr lang="en-US" dirty="0"/>
              <a:t>Straightforward on a clinical scanner</a:t>
            </a:r>
          </a:p>
          <a:p>
            <a:pPr lvl="1"/>
            <a:r>
              <a:rPr lang="en-US" baseline="30000" dirty="0"/>
              <a:t>1</a:t>
            </a:r>
            <a:r>
              <a:rPr lang="en-US" dirty="0"/>
              <a:t>H body coil built-in</a:t>
            </a:r>
          </a:p>
          <a:p>
            <a:r>
              <a:rPr lang="en-US" dirty="0"/>
              <a:t>If no </a:t>
            </a:r>
            <a:r>
              <a:rPr lang="en-US" baseline="30000" dirty="0"/>
              <a:t>1</a:t>
            </a:r>
            <a:r>
              <a:rPr lang="en-US" dirty="0"/>
              <a:t>H body coil, requires either:</a:t>
            </a:r>
          </a:p>
          <a:p>
            <a:pPr lvl="1"/>
            <a:r>
              <a:rPr lang="en-US" dirty="0"/>
              <a:t>Swap between </a:t>
            </a:r>
            <a:r>
              <a:rPr lang="en-US" baseline="30000" dirty="0"/>
              <a:t>1</a:t>
            </a:r>
            <a:r>
              <a:rPr lang="en-US" dirty="0"/>
              <a:t>H and </a:t>
            </a:r>
            <a:r>
              <a:rPr lang="en-US" baseline="30000" dirty="0"/>
              <a:t>13</a:t>
            </a:r>
            <a:r>
              <a:rPr lang="en-US" dirty="0"/>
              <a:t>C coils</a:t>
            </a:r>
          </a:p>
          <a:p>
            <a:pPr lvl="1"/>
            <a:r>
              <a:rPr lang="en-US" dirty="0"/>
              <a:t>Dual-tune </a:t>
            </a:r>
            <a:r>
              <a:rPr lang="en-US" baseline="30000" dirty="0"/>
              <a:t>1</a:t>
            </a:r>
            <a:r>
              <a:rPr lang="en-US" dirty="0"/>
              <a:t>H/</a:t>
            </a:r>
            <a:r>
              <a:rPr lang="en-US" baseline="30000" dirty="0"/>
              <a:t>13</a:t>
            </a:r>
            <a:r>
              <a:rPr lang="en-US" dirty="0"/>
              <a:t>C coil for pre-clinical systems</a:t>
            </a:r>
          </a:p>
          <a:p>
            <a:pPr lvl="1"/>
            <a:endParaRPr lang="en-US" dirty="0"/>
          </a:p>
        </p:txBody>
      </p:sp>
      <p:pic>
        <p:nvPicPr>
          <p:cNvPr id="10" name="Content Placeholder 9" descr="Screenshot 2017-08-17 14.05.09.png"/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36" r="-5836"/>
          <a:stretch>
            <a:fillRect/>
          </a:stretch>
        </p:blipFill>
        <p:spPr>
          <a:xfrm>
            <a:off x="4681538" y="884238"/>
            <a:ext cx="4013200" cy="2984500"/>
          </a:xfrm>
        </p:spPr>
      </p:pic>
    </p:spTree>
    <p:extLst>
      <p:ext uri="{BB962C8B-B14F-4D97-AF65-F5344CB8AC3E}">
        <p14:creationId xmlns:p14="http://schemas.microsoft.com/office/powerpoint/2010/main" val="5067123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722" y="2094714"/>
            <a:ext cx="6595720" cy="534762"/>
          </a:xfrm>
        </p:spPr>
        <p:txBody>
          <a:bodyPr/>
          <a:lstStyle/>
          <a:p>
            <a:r>
              <a:rPr lang="en-US" dirty="0"/>
              <a:t>Imaging Approaches</a:t>
            </a:r>
          </a:p>
        </p:txBody>
      </p:sp>
    </p:spTree>
    <p:extLst>
      <p:ext uri="{BB962C8B-B14F-4D97-AF65-F5344CB8AC3E}">
        <p14:creationId xmlns:p14="http://schemas.microsoft.com/office/powerpoint/2010/main" val="2115031494"/>
      </p:ext>
    </p:extLst>
  </p:cSld>
  <p:clrMapOvr>
    <a:masterClrMapping/>
  </p:clrMapOvr>
  <p:transition>
    <p:fad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260B34E-E018-FA45-AFA4-67FDEC889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7875"/>
            <a:ext cx="8080375" cy="467757"/>
          </a:xfrm>
        </p:spPr>
        <p:txBody>
          <a:bodyPr/>
          <a:lstStyle/>
          <a:p>
            <a:r>
              <a:rPr lang="en-US" dirty="0"/>
              <a:t>k-Space: A Brief Overview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6E60D3-9F1D-7D42-B228-BCD4ABFEB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" y="705014"/>
            <a:ext cx="3989387" cy="2983512"/>
          </a:xfrm>
        </p:spPr>
        <p:txBody>
          <a:bodyPr/>
          <a:lstStyle/>
          <a:p>
            <a:r>
              <a:rPr lang="en-US" dirty="0"/>
              <a:t>Want to turn NMR signal into a spatially-resolved image</a:t>
            </a:r>
          </a:p>
          <a:p>
            <a:r>
              <a:rPr lang="en-US" dirty="0"/>
              <a:t>Accomplish by encoding magnetization with gradients in k-space (frequency domain):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For HP substrates, need to encode through 5 dimensions: space (X/Y/Z), time, and frequency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4BF52D3-3F40-E346-A1AC-4B92C5F52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8646" y="679075"/>
            <a:ext cx="3089188" cy="1361472"/>
          </a:xfrm>
          <a:prstGeom prst="rect">
            <a:avLst/>
          </a:prstGeom>
        </p:spPr>
      </p:pic>
      <p:pic>
        <p:nvPicPr>
          <p:cNvPr id="24" name="Picture 8" descr="2dft_traj">
            <a:extLst>
              <a:ext uri="{FF2B5EF4-FFF2-40B4-BE49-F238E27FC236}">
                <a16:creationId xmlns:a16="http://schemas.microsoft.com/office/drawing/2014/main" id="{5C6685CE-BF48-484B-93EB-4818895798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5" t="23611" r="11458" b="16776"/>
          <a:stretch>
            <a:fillRect/>
          </a:stretch>
        </p:blipFill>
        <p:spPr bwMode="auto">
          <a:xfrm>
            <a:off x="5615280" y="2196770"/>
            <a:ext cx="2975920" cy="2318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D24500C-A24C-DF4B-80A1-66F31E075E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4547" y="2202593"/>
            <a:ext cx="1957055" cy="110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829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Hyperpolarized Imaging</a:t>
            </a:r>
          </a:p>
        </p:txBody>
      </p:sp>
      <p:pic>
        <p:nvPicPr>
          <p:cNvPr id="9" name="Content Placeholder 8" descr="Screenshot 2015-08-05 16.28.02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6225" b="-56225"/>
          <a:stretch>
            <a:fillRect/>
          </a:stretch>
        </p:blipFill>
        <p:spPr>
          <a:xfrm>
            <a:off x="438912" y="1463800"/>
            <a:ext cx="3989387" cy="2983512"/>
          </a:xfrm>
        </p:spPr>
      </p:pic>
      <p:pic>
        <p:nvPicPr>
          <p:cNvPr id="8" name="Picture 2"/>
          <p:cNvPicPr>
            <a:picLocks noGrp="1" noChangeAspect="1" noChangeArrowheads="1"/>
          </p:cNvPicPr>
          <p:nvPr>
            <p:ph idx="11"/>
          </p:nvPr>
        </p:nvPicPr>
        <p:blipFill>
          <a:blip r:embed="rId3" cstate="print"/>
          <a:srcRect l="-27940" r="-27940"/>
          <a:stretch>
            <a:fillRect/>
          </a:stretch>
        </p:blipFill>
        <p:spPr bwMode="auto">
          <a:xfrm>
            <a:off x="4681728" y="1463800"/>
            <a:ext cx="4013199" cy="298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 bwMode="auto">
          <a:xfrm>
            <a:off x="5450984" y="1048018"/>
            <a:ext cx="2474686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Metabolic Substrates</a:t>
            </a:r>
          </a:p>
        </p:txBody>
      </p:sp>
      <p:sp>
        <p:nvSpPr>
          <p:cNvPr id="6" name="TextBox 5"/>
          <p:cNvSpPr txBox="1"/>
          <p:nvPr/>
        </p:nvSpPr>
        <p:spPr bwMode="auto">
          <a:xfrm>
            <a:off x="1491265" y="1048018"/>
            <a:ext cx="1884681" cy="369332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Inert Substrates</a:t>
            </a:r>
          </a:p>
        </p:txBody>
      </p:sp>
    </p:spTree>
    <p:extLst>
      <p:ext uri="{BB962C8B-B14F-4D97-AF65-F5344CB8AC3E}">
        <p14:creationId xmlns:p14="http://schemas.microsoft.com/office/powerpoint/2010/main" val="37888712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Hyperpolarized Imaging: Inert Substrates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179575"/>
            <a:ext cx="3864147" cy="3454549"/>
          </a:xfrm>
        </p:spPr>
        <p:txBody>
          <a:bodyPr/>
          <a:lstStyle/>
          <a:p>
            <a:r>
              <a:rPr lang="en-US" dirty="0"/>
              <a:t>Only one resonance present</a:t>
            </a:r>
          </a:p>
          <a:p>
            <a:pPr lvl="1"/>
            <a:r>
              <a:rPr lang="en-US" dirty="0"/>
              <a:t>Urea, HP001, t-butanol</a:t>
            </a:r>
            <a:r>
              <a:rPr lang="en-US" baseline="30000" dirty="0"/>
              <a:t>1</a:t>
            </a:r>
          </a:p>
          <a:p>
            <a:r>
              <a:rPr lang="en-US" dirty="0"/>
              <a:t>Can use conventional excitation and a wide array of fast imaging techniques</a:t>
            </a:r>
          </a:p>
          <a:p>
            <a:pPr lvl="1"/>
            <a:r>
              <a:rPr lang="en-US" dirty="0"/>
              <a:t>Spiral</a:t>
            </a:r>
            <a:endParaRPr lang="en-US" baseline="30000" dirty="0"/>
          </a:p>
          <a:p>
            <a:pPr lvl="1"/>
            <a:r>
              <a:rPr lang="en-US" dirty="0"/>
              <a:t>EPI</a:t>
            </a:r>
            <a:endParaRPr lang="en-US" baseline="30000" dirty="0"/>
          </a:p>
          <a:p>
            <a:pPr lvl="1"/>
            <a:r>
              <a:rPr lang="en-US" dirty="0"/>
              <a:t>bSSFP</a:t>
            </a:r>
            <a:r>
              <a:rPr lang="en-US" baseline="30000" dirty="0"/>
              <a:t>1,2</a:t>
            </a:r>
          </a:p>
          <a:p>
            <a:pPr lvl="1"/>
            <a:r>
              <a:rPr lang="en-US" dirty="0"/>
              <a:t>GRASE</a:t>
            </a:r>
            <a:r>
              <a:rPr lang="en-US" baseline="30000" dirty="0"/>
              <a:t>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1200" y="4642526"/>
            <a:ext cx="3352800" cy="526571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von </a:t>
            </a:r>
            <a:r>
              <a:rPr lang="en-US" sz="1000" dirty="0" err="1">
                <a:solidFill>
                  <a:srgbClr val="FFFFFF"/>
                </a:solidFill>
              </a:rPr>
              <a:t>Morze</a:t>
            </a:r>
            <a:r>
              <a:rPr lang="en-US" sz="1000" dirty="0">
                <a:solidFill>
                  <a:srgbClr val="FFFFFF"/>
                </a:solidFill>
              </a:rPr>
              <a:t> et al., MRM 72: 2014.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2</a:t>
            </a:r>
            <a:r>
              <a:rPr lang="en-US" sz="1000" dirty="0">
                <a:solidFill>
                  <a:srgbClr val="FFFFFF"/>
                </a:solidFill>
              </a:rPr>
              <a:t>Reed et al., IEEE TMI 33(2): 2014.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3</a:t>
            </a:r>
            <a:r>
              <a:rPr lang="en-US" sz="1000" dirty="0">
                <a:solidFill>
                  <a:srgbClr val="FFFFFF"/>
                </a:solidFill>
              </a:rPr>
              <a:t>Sukumar, ISMRM 2012, #4292.</a:t>
            </a:r>
          </a:p>
        </p:txBody>
      </p:sp>
      <p:pic>
        <p:nvPicPr>
          <p:cNvPr id="8" name="Picture 7" descr="Screenshot 2015-08-04 15.45.5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354" y="1036699"/>
            <a:ext cx="4436805" cy="1862621"/>
          </a:xfrm>
          <a:prstGeom prst="rect">
            <a:avLst/>
          </a:prstGeom>
        </p:spPr>
      </p:pic>
      <p:pic>
        <p:nvPicPr>
          <p:cNvPr id="11" name="Picture 10" descr="Screenshot 2015-08-04 16.18.37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050" y="727519"/>
            <a:ext cx="3731532" cy="3787108"/>
          </a:xfrm>
          <a:prstGeom prst="rect">
            <a:avLst/>
          </a:prstGeom>
        </p:spPr>
      </p:pic>
      <p:pic>
        <p:nvPicPr>
          <p:cNvPr id="4" name="Picture 3" descr="Screenshot 2015-08-13 08.40.18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6692" y="3057387"/>
            <a:ext cx="3852984" cy="149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95364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Hyperpolarized Imaging: SSFP with Inert Substrates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1200" y="4642526"/>
            <a:ext cx="3352800" cy="526571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von </a:t>
            </a:r>
            <a:r>
              <a:rPr lang="en-US" sz="1000" dirty="0" err="1">
                <a:solidFill>
                  <a:srgbClr val="FFFFFF"/>
                </a:solidFill>
              </a:rPr>
              <a:t>Morze</a:t>
            </a:r>
            <a:r>
              <a:rPr lang="en-US" sz="1000" dirty="0">
                <a:solidFill>
                  <a:srgbClr val="FFFFFF"/>
                </a:solidFill>
              </a:rPr>
              <a:t> et al., MRM 72: 2014.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2</a:t>
            </a:r>
            <a:r>
              <a:rPr lang="en-US" sz="1000" dirty="0">
                <a:solidFill>
                  <a:srgbClr val="FFFFFF"/>
                </a:solidFill>
              </a:rPr>
              <a:t>Reed et al., IEEE TMI 33(2): 2014.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3</a:t>
            </a:r>
            <a:r>
              <a:rPr lang="en-US" sz="1000" dirty="0">
                <a:solidFill>
                  <a:srgbClr val="FFFFFF"/>
                </a:solidFill>
              </a:rPr>
              <a:t>Sukumar, ISMRM 2012, #4292.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38912" y="858970"/>
            <a:ext cx="4258697" cy="2983512"/>
          </a:xfrm>
        </p:spPr>
        <p:txBody>
          <a:bodyPr/>
          <a:lstStyle/>
          <a:p>
            <a:r>
              <a:rPr lang="en-US" dirty="0"/>
              <a:t>Pros:</a:t>
            </a:r>
          </a:p>
          <a:p>
            <a:pPr lvl="1"/>
            <a:r>
              <a:rPr lang="en-US" dirty="0"/>
              <a:t>Highest SNR efficiency</a:t>
            </a:r>
          </a:p>
          <a:p>
            <a:pPr lvl="1"/>
            <a:r>
              <a:rPr lang="en-US" dirty="0"/>
              <a:t>Most beneficial with long T</a:t>
            </a:r>
            <a:r>
              <a:rPr lang="en-US" baseline="-25000" dirty="0"/>
              <a:t>2</a:t>
            </a:r>
            <a:r>
              <a:rPr lang="en-US" dirty="0"/>
              <a:t> substrates</a:t>
            </a:r>
          </a:p>
          <a:p>
            <a:pPr lvl="1"/>
            <a:r>
              <a:rPr lang="en-US" dirty="0"/>
              <a:t>Highest resolution</a:t>
            </a:r>
          </a:p>
          <a:p>
            <a:pPr lvl="2"/>
            <a:r>
              <a:rPr lang="en-US" dirty="0"/>
              <a:t>1.0mm</a:t>
            </a:r>
            <a:r>
              <a:rPr lang="en-US" baseline="30000" dirty="0"/>
              <a:t>3</a:t>
            </a:r>
            <a:r>
              <a:rPr lang="en-US" dirty="0"/>
              <a:t> isotropic</a:t>
            </a:r>
          </a:p>
          <a:p>
            <a:r>
              <a:rPr lang="en-US" dirty="0"/>
              <a:t>Cons</a:t>
            </a:r>
          </a:p>
          <a:p>
            <a:pPr lvl="1"/>
            <a:r>
              <a:rPr lang="en-US" dirty="0"/>
              <a:t>Banding artifacts</a:t>
            </a:r>
          </a:p>
          <a:p>
            <a:pPr lvl="2"/>
            <a:r>
              <a:rPr lang="en-US" dirty="0" err="1"/>
              <a:t>Stopbands</a:t>
            </a:r>
            <a:r>
              <a:rPr lang="en-US" dirty="0"/>
              <a:t> at ±1/TR</a:t>
            </a:r>
          </a:p>
          <a:p>
            <a:pPr lvl="1"/>
            <a:r>
              <a:rPr lang="en-US" dirty="0"/>
              <a:t>Difficult with metabolic substrates</a:t>
            </a:r>
          </a:p>
        </p:txBody>
      </p:sp>
      <p:pic>
        <p:nvPicPr>
          <p:cNvPr id="7" name="3D N15 urea T2 mapping decay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64773" y="1257048"/>
            <a:ext cx="3378333" cy="337833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 bwMode="auto">
          <a:xfrm>
            <a:off x="5970660" y="628872"/>
            <a:ext cx="1966559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baseline="30000" dirty="0">
                <a:solidFill>
                  <a:srgbClr val="FFFFFF"/>
                </a:solidFill>
              </a:rPr>
              <a:t>13</a:t>
            </a:r>
            <a:r>
              <a:rPr lang="en-US" sz="2000" dirty="0">
                <a:solidFill>
                  <a:srgbClr val="FFFFFF"/>
                </a:solidFill>
              </a:rPr>
              <a:t>C, </a:t>
            </a:r>
            <a:r>
              <a:rPr lang="en-US" sz="2000" baseline="30000" dirty="0">
                <a:solidFill>
                  <a:srgbClr val="FFFFFF"/>
                </a:solidFill>
              </a:rPr>
              <a:t>15</a:t>
            </a:r>
            <a:r>
              <a:rPr lang="en-US" sz="2000" dirty="0">
                <a:solidFill>
                  <a:srgbClr val="FFFFFF"/>
                </a:solidFill>
              </a:rPr>
              <a:t>N Urea</a:t>
            </a:r>
          </a:p>
          <a:p>
            <a:pPr algn="ctr"/>
            <a:r>
              <a:rPr lang="en-US" sz="2000" dirty="0">
                <a:solidFill>
                  <a:srgbClr val="FFFFFF"/>
                </a:solidFill>
              </a:rPr>
              <a:t>1 volume every 2.4s</a:t>
            </a:r>
          </a:p>
        </p:txBody>
      </p:sp>
      <p:pic>
        <p:nvPicPr>
          <p:cNvPr id="13" name="Picture 12" descr="Screenshot 2017-08-17 14.54.1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3456" y="1414911"/>
            <a:ext cx="4882554" cy="1987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56449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48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5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5" grpId="0" build="p"/>
      <p:bldP spid="9" grpId="0"/>
      <p:bldP spid="9" grpId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Hyperpolarized Imaging: Metabolically Active Substrates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6896" y="638090"/>
            <a:ext cx="2746904" cy="3182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2438400" y="3868043"/>
            <a:ext cx="4267200" cy="76943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lIns="91435" tIns="45718" rIns="91435" bIns="45718">
            <a:spAutoFit/>
          </a:bodyPr>
          <a:lstStyle/>
          <a:p>
            <a:pPr algn="ctr"/>
            <a:r>
              <a:rPr lang="en-US" sz="2200" dirty="0"/>
              <a:t>Non-equilibrium magnetization:</a:t>
            </a:r>
          </a:p>
          <a:p>
            <a:pPr algn="ctr"/>
            <a:r>
              <a:rPr lang="en-US" sz="2200" dirty="0"/>
              <a:t>Metabolism, RF and T</a:t>
            </a:r>
            <a:r>
              <a:rPr lang="en-US" sz="2200" baseline="-25000" dirty="0"/>
              <a:t>1</a:t>
            </a:r>
            <a:r>
              <a:rPr lang="en-US" sz="2200" dirty="0"/>
              <a:t> Decay</a:t>
            </a:r>
          </a:p>
        </p:txBody>
      </p:sp>
      <p:pic>
        <p:nvPicPr>
          <p:cNvPr id="8" name="Picture 5" descr="D:\Dropbox\_Conferences\ISMRM\2013 - Salt Lake City\kt-spiral\presentation\figures\2site_exchange_no_timepts.ti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29200" y="857649"/>
            <a:ext cx="3657600" cy="27432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4895850" y="4752975"/>
            <a:ext cx="4267200" cy="430879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en-US" sz="1100" dirty="0" err="1">
                <a:solidFill>
                  <a:srgbClr val="FFFFFF"/>
                </a:solidFill>
              </a:rPr>
              <a:t>Golman</a:t>
            </a:r>
            <a:r>
              <a:rPr lang="en-US" sz="1100" dirty="0">
                <a:solidFill>
                  <a:srgbClr val="FFFFFF"/>
                </a:solidFill>
              </a:rPr>
              <a:t> et al., Cancer Res 66(22): 2006</a:t>
            </a:r>
          </a:p>
          <a:p>
            <a:pPr algn="r"/>
            <a:r>
              <a:rPr lang="en-US" sz="1100" dirty="0">
                <a:solidFill>
                  <a:srgbClr val="FFFFFF"/>
                </a:solidFill>
                <a:ea typeface="Times New Roman" pitchFamily="18" charset="0"/>
                <a:cs typeface="Calibri" pitchFamily="34" charset="0"/>
              </a:rPr>
              <a:t>Rowland et al., </a:t>
            </a:r>
            <a:r>
              <a:rPr lang="en-US" sz="1100" dirty="0" err="1">
                <a:solidFill>
                  <a:srgbClr val="FFFFFF"/>
                </a:solidFill>
              </a:rPr>
              <a:t>Curr</a:t>
            </a:r>
            <a:r>
              <a:rPr lang="en-US" sz="1100" dirty="0">
                <a:solidFill>
                  <a:srgbClr val="FFFFFF"/>
                </a:solidFill>
              </a:rPr>
              <a:t> </a:t>
            </a:r>
            <a:r>
              <a:rPr lang="en-US" sz="1100" dirty="0" err="1">
                <a:solidFill>
                  <a:srgbClr val="FFFFFF"/>
                </a:solidFill>
              </a:rPr>
              <a:t>Pharm</a:t>
            </a:r>
            <a:r>
              <a:rPr lang="en-US" sz="1100" dirty="0">
                <a:solidFill>
                  <a:srgbClr val="FFFFFF"/>
                </a:solidFill>
              </a:rPr>
              <a:t> </a:t>
            </a:r>
            <a:r>
              <a:rPr lang="en-US" sz="1100" dirty="0" err="1">
                <a:solidFill>
                  <a:srgbClr val="FFFFFF"/>
                </a:solidFill>
              </a:rPr>
              <a:t>Biotechno</a:t>
            </a:r>
            <a:r>
              <a:rPr lang="en-US" sz="1100" dirty="0">
                <a:solidFill>
                  <a:srgbClr val="FFFFFF"/>
                </a:solidFill>
              </a:rPr>
              <a:t>  11(6): 2011</a:t>
            </a:r>
            <a:endParaRPr lang="en-US" sz="1100" dirty="0">
              <a:solidFill>
                <a:srgbClr val="FFFFFF"/>
              </a:solidFill>
              <a:ea typeface="Times New Roman" pitchFamily="18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598673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Dealing with Off-Resonance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46982" y="597708"/>
            <a:ext cx="4253326" cy="4152245"/>
          </a:xfrm>
        </p:spPr>
        <p:txBody>
          <a:bodyPr anchor="t" anchorCtr="0">
            <a:normAutofit/>
          </a:bodyPr>
          <a:lstStyle/>
          <a:p>
            <a:pPr marL="321391" indent="-321391">
              <a:spcBef>
                <a:spcPts val="703"/>
              </a:spcBef>
              <a:tabLst>
                <a:tab pos="0" algn="l"/>
              </a:tabLst>
            </a:pPr>
            <a:r>
              <a:rPr lang="en-US" dirty="0"/>
              <a:t>Off-resonance leads to artifacts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Position shifts in Cartesian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Blurring/Distortions in non-Cartesian</a:t>
            </a:r>
          </a:p>
          <a:p>
            <a:pPr marL="899032" lvl="2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500" dirty="0"/>
              <a:t>Worse with long readouts</a:t>
            </a:r>
          </a:p>
          <a:p>
            <a:pPr marL="321391" indent="-321391">
              <a:spcBef>
                <a:spcPts val="703"/>
              </a:spcBef>
              <a:tabLst>
                <a:tab pos="0" algn="l"/>
              </a:tabLst>
            </a:pPr>
            <a:endParaRPr lang="en-US" dirty="0"/>
          </a:p>
          <a:p>
            <a:pPr marL="321391" indent="-321391">
              <a:spcBef>
                <a:spcPts val="703"/>
              </a:spcBef>
              <a:tabLst>
                <a:tab pos="0" algn="l"/>
              </a:tabLst>
            </a:pPr>
            <a:r>
              <a:rPr lang="en-US" dirty="0"/>
              <a:t>Two major sources of off-resonance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B</a:t>
            </a:r>
            <a:r>
              <a:rPr lang="en-US" sz="1600" baseline="-25000" dirty="0"/>
              <a:t>0</a:t>
            </a:r>
            <a:r>
              <a:rPr lang="en-US" sz="1600" dirty="0"/>
              <a:t> heterogeneity (shim quality, susceptibility)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Chemical Shift of species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endParaRPr lang="en-US" sz="1600" dirty="0"/>
          </a:p>
          <a:p>
            <a:pPr marL="344931" indent="-321391">
              <a:spcBef>
                <a:spcPts val="703"/>
              </a:spcBef>
              <a:tabLst>
                <a:tab pos="0" algn="l"/>
              </a:tabLst>
            </a:pPr>
            <a:r>
              <a:rPr lang="en-US" dirty="0"/>
              <a:t>Two main classes of acquisitions: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Spectroscopic imaging</a:t>
            </a:r>
          </a:p>
          <a:p>
            <a:pPr marL="633856" lvl="1" indent="-321391">
              <a:spcBef>
                <a:spcPts val="703"/>
              </a:spcBef>
              <a:tabLst>
                <a:tab pos="0" algn="l"/>
              </a:tabLst>
            </a:pPr>
            <a:r>
              <a:rPr lang="en-US" sz="1600" dirty="0"/>
              <a:t>Frequency-specific imaging</a:t>
            </a:r>
          </a:p>
        </p:txBody>
      </p:sp>
      <p:pic>
        <p:nvPicPr>
          <p:cNvPr id="6" name="Picture 1" descr="D:\Dropbox\Papers\_my papers\_prelim\presentation\figures\spiral_off_resonance_bernstein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33042" y="1686564"/>
            <a:ext cx="2105558" cy="1774749"/>
          </a:xfrm>
          <a:prstGeom prst="rect">
            <a:avLst/>
          </a:prstGeom>
          <a:noFill/>
        </p:spPr>
      </p:pic>
      <p:pic>
        <p:nvPicPr>
          <p:cNvPr id="3" name="Picture 2" descr="Screenshot 2015-08-05 18.18.43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5" r="72604"/>
          <a:stretch/>
        </p:blipFill>
        <p:spPr>
          <a:xfrm>
            <a:off x="7044175" y="621252"/>
            <a:ext cx="968373" cy="4037895"/>
          </a:xfrm>
          <a:prstGeom prst="rect">
            <a:avLst/>
          </a:prstGeom>
        </p:spPr>
      </p:pic>
      <p:pic>
        <p:nvPicPr>
          <p:cNvPr id="7" name="Picture 6" descr="Screenshot 2015-08-05 18.18.43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25" r="1434"/>
          <a:stretch/>
        </p:blipFill>
        <p:spPr>
          <a:xfrm>
            <a:off x="8009788" y="621252"/>
            <a:ext cx="968373" cy="403789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 bwMode="auto">
          <a:xfrm>
            <a:off x="996465" y="3025685"/>
            <a:ext cx="2432537" cy="371232"/>
          </a:xfrm>
          <a:prstGeom prst="rect">
            <a:avLst/>
          </a:prstGeom>
          <a:noFill/>
          <a:ln w="19050" algn="ctr">
            <a:solidFill>
              <a:schemeClr val="accent5"/>
            </a:solidFill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581713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4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 bwMode="auto">
          <a:xfrm>
            <a:off x="-1023023" y="4080696"/>
            <a:ext cx="0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 err="1">
              <a:ln>
                <a:noFill/>
              </a:ln>
              <a:solidFill>
                <a:srgbClr val="052049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16" name="Picture 2" descr="D:\Dropbox\_Conferences\ISMRM\2013 - Salt Lake City\kt-spiral\presentation\figures\motivation_rf_limit1.tif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2880" y="411360"/>
            <a:ext cx="8779698" cy="4407408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1795348" y="725877"/>
            <a:ext cx="1981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FIDCSI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1,2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Golman et al., PNAS 2006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Kohler et al., MRM 2007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999680" y="1647712"/>
            <a:ext cx="1981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EPSI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3,4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3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Cunningham et al., JMR 2007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4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Larson et al., MRM 2011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189143" y="2465931"/>
            <a:ext cx="1981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Spiral IDEAL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5,6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5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Wiesinger et al., MRM 2012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6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Gordon et al., ISMRM 2012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408344" y="3085599"/>
            <a:ext cx="2503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Spiral CSI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7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Mayer et al., MRM 2006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22909" y="3744140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k-t Spiral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8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itchFamily="34" charset="0"/>
                <a:ea typeface="+mn-ea"/>
                <a:cs typeface="+mn-cs"/>
              </a:rPr>
              <a:t>Gordon et al., MRM 2013</a:t>
            </a:r>
          </a:p>
        </p:txBody>
      </p: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457200" y="108789"/>
            <a:ext cx="8089901" cy="469359"/>
          </a:xfrm>
        </p:spPr>
        <p:txBody>
          <a:bodyPr/>
          <a:lstStyle/>
          <a:p>
            <a:r>
              <a:rPr lang="en-US" dirty="0"/>
              <a:t>Spectroscopic Imaging Techniques</a:t>
            </a:r>
          </a:p>
        </p:txBody>
      </p:sp>
    </p:spTree>
    <p:extLst>
      <p:ext uri="{BB962C8B-B14F-4D97-AF65-F5344CB8AC3E}">
        <p14:creationId xmlns:p14="http://schemas.microsoft.com/office/powerpoint/2010/main" val="3842481720"/>
      </p:ext>
    </p:extLst>
  </p:cSld>
  <p:clrMapOvr>
    <a:masterClrMapping/>
  </p:clrMapOvr>
  <p:transition>
    <p:fad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CSI: Chemical Shift Imaging</a:t>
            </a:r>
            <a:r>
              <a:rPr lang="en-US" baseline="30000" dirty="0"/>
              <a:t>1,2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Phase encode on both axes</a:t>
            </a:r>
          </a:p>
          <a:p>
            <a:r>
              <a:rPr lang="en-US" dirty="0"/>
              <a:t>Pros:</a:t>
            </a:r>
          </a:p>
          <a:p>
            <a:pPr lvl="1"/>
            <a:r>
              <a:rPr lang="en-US" dirty="0"/>
              <a:t>High spectral resolution</a:t>
            </a:r>
          </a:p>
          <a:p>
            <a:pPr lvl="1"/>
            <a:r>
              <a:rPr lang="en-US" dirty="0"/>
              <a:t>High spectral bandwidth</a:t>
            </a:r>
          </a:p>
          <a:p>
            <a:r>
              <a:rPr lang="en-US" dirty="0"/>
              <a:t>Cons: quite slow!</a:t>
            </a:r>
          </a:p>
          <a:p>
            <a:pPr lvl="1"/>
            <a:r>
              <a:rPr lang="en-US" dirty="0"/>
              <a:t>Scan time = TR x </a:t>
            </a:r>
            <a:r>
              <a:rPr lang="en-US" i="1" dirty="0" err="1"/>
              <a:t>N</a:t>
            </a:r>
            <a:r>
              <a:rPr lang="en-US" i="1" baseline="-25000" dirty="0" err="1"/>
              <a:t>x</a:t>
            </a:r>
            <a:r>
              <a:rPr lang="en-US" dirty="0"/>
              <a:t> x </a:t>
            </a:r>
            <a:r>
              <a:rPr lang="en-US" i="1" dirty="0" err="1"/>
              <a:t>N</a:t>
            </a:r>
            <a:r>
              <a:rPr lang="en-US" i="1" baseline="-25000" dirty="0" err="1"/>
              <a:t>y</a:t>
            </a:r>
            <a:endParaRPr lang="en-US" i="1" baseline="-25000" dirty="0"/>
          </a:p>
          <a:p>
            <a:pPr lvl="1"/>
            <a:r>
              <a:rPr lang="en-US" dirty="0"/>
              <a:t>RF inefficient!</a:t>
            </a:r>
          </a:p>
          <a:p>
            <a:pPr lvl="2"/>
            <a:r>
              <a:rPr lang="en-US" dirty="0"/>
              <a:t># RF = </a:t>
            </a:r>
            <a:r>
              <a:rPr lang="en-US" i="1" dirty="0" err="1"/>
              <a:t>N</a:t>
            </a:r>
            <a:r>
              <a:rPr lang="en-US" i="1" baseline="-25000" dirty="0" err="1"/>
              <a:t>x</a:t>
            </a:r>
            <a:r>
              <a:rPr lang="en-US" dirty="0"/>
              <a:t> x </a:t>
            </a:r>
            <a:r>
              <a:rPr lang="en-US" i="1" dirty="0" err="1"/>
              <a:t>N</a:t>
            </a:r>
            <a:r>
              <a:rPr lang="en-US" i="1" baseline="-25000" dirty="0" err="1"/>
              <a:t>y</a:t>
            </a:r>
            <a:endParaRPr lang="en-US" dirty="0"/>
          </a:p>
        </p:txBody>
      </p:sp>
      <p:pic>
        <p:nvPicPr>
          <p:cNvPr id="6" name="Picture 5" descr="Screenshot 2015-08-05 11.45.27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41"/>
          <a:stretch/>
        </p:blipFill>
        <p:spPr>
          <a:xfrm>
            <a:off x="5516448" y="1502387"/>
            <a:ext cx="2114908" cy="213872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210756" y="4709050"/>
            <a:ext cx="1933243" cy="475274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Kohler et al., MRM 58: 2007.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Hurd et al., MRM 63:2010.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120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4" name="Picture 3" descr="Screenshot 2017-08-15 10.17.10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714" y="1568966"/>
            <a:ext cx="3441857" cy="203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9318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Rapid Spectroscopic Techniques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33400" y="1098551"/>
            <a:ext cx="4279900" cy="3190141"/>
          </a:xfrm>
        </p:spPr>
        <p:txBody>
          <a:bodyPr>
            <a:normAutofit/>
          </a:bodyPr>
          <a:lstStyle/>
          <a:p>
            <a:r>
              <a:rPr lang="en-US" dirty="0"/>
              <a:t>Spiral CSI, EPSI, etc.</a:t>
            </a:r>
          </a:p>
          <a:p>
            <a:r>
              <a:rPr lang="en-US" dirty="0"/>
              <a:t>Spectral encoding accomplished by repeating spatial </a:t>
            </a:r>
            <a:r>
              <a:rPr lang="en-US" dirty="0">
                <a:latin typeface="+mj-lt"/>
              </a:rPr>
              <a:t>gradients shifted in time by </a:t>
            </a:r>
            <a:r>
              <a:rPr lang="el-GR" dirty="0">
                <a:latin typeface="+mj-lt"/>
                <a:cs typeface="Times New Roman"/>
              </a:rPr>
              <a:t>Δ</a:t>
            </a:r>
            <a:r>
              <a:rPr lang="en-US" dirty="0">
                <a:latin typeface="+mj-lt"/>
                <a:cs typeface="Times New Roman"/>
              </a:rPr>
              <a:t>TE</a:t>
            </a:r>
          </a:p>
          <a:p>
            <a:pPr lvl="1"/>
            <a:r>
              <a:rPr lang="en-US" sz="1600" dirty="0">
                <a:cs typeface="Times New Roman"/>
              </a:rPr>
              <a:t>SW = 1/</a:t>
            </a:r>
            <a:r>
              <a:rPr lang="el-GR" sz="1600" dirty="0">
                <a:cs typeface="Times New Roman"/>
              </a:rPr>
              <a:t>Δ</a:t>
            </a:r>
            <a:r>
              <a:rPr lang="en-US" sz="1600" dirty="0">
                <a:cs typeface="Times New Roman"/>
              </a:rPr>
              <a:t>TE</a:t>
            </a:r>
          </a:p>
          <a:p>
            <a:pPr lvl="1"/>
            <a:r>
              <a:rPr lang="en-US" sz="1600" dirty="0">
                <a:cs typeface="Times New Roman"/>
              </a:rPr>
              <a:t>Resolution = SW/# echoes</a:t>
            </a:r>
          </a:p>
          <a:p>
            <a:r>
              <a:rPr lang="en-US" dirty="0"/>
              <a:t>Spatial/spectral interleaves required to fully sample </a:t>
            </a:r>
            <a:r>
              <a:rPr lang="en-US" dirty="0" err="1"/>
              <a:t>k</a:t>
            </a:r>
            <a:r>
              <a:rPr lang="en-US" baseline="-25000" dirty="0" err="1"/>
              <a:t>x</a:t>
            </a:r>
            <a:r>
              <a:rPr lang="en-US" dirty="0" err="1"/>
              <a:t>-k</a:t>
            </a:r>
            <a:r>
              <a:rPr lang="en-US" baseline="-25000" dirty="0" err="1"/>
              <a:t>y</a:t>
            </a:r>
            <a:r>
              <a:rPr lang="en-US" dirty="0" err="1"/>
              <a:t>-k</a:t>
            </a:r>
            <a:r>
              <a:rPr lang="en-US" baseline="-25000" dirty="0" err="1"/>
              <a:t>f</a:t>
            </a:r>
            <a:r>
              <a:rPr lang="en-US" dirty="0"/>
              <a:t> space</a:t>
            </a:r>
          </a:p>
          <a:p>
            <a:pPr lvl="1"/>
            <a:endParaRPr lang="en-US" dirty="0">
              <a:cs typeface="Times New Roman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3400" y="1371601"/>
            <a:ext cx="8229600" cy="3165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52049">
                  <a:lumMod val="75000"/>
                </a:srgbClr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4" name="Picture 3" descr="Screenshot 2015-08-06 15.21.53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9"/>
          <a:stretch/>
        </p:blipFill>
        <p:spPr>
          <a:xfrm>
            <a:off x="5578231" y="663791"/>
            <a:ext cx="2617585" cy="2161710"/>
          </a:xfrm>
          <a:prstGeom prst="rect">
            <a:avLst/>
          </a:prstGeom>
        </p:spPr>
      </p:pic>
      <p:pic>
        <p:nvPicPr>
          <p:cNvPr id="7" name="Picture 6" descr="D:\Dropbox\Papers\_my papers\_thesis\chapters\figures\chapter2_intro\spiral_csi.tif"/>
          <p:cNvPicPr>
            <a:picLocks noChangeAspect="1"/>
          </p:cNvPicPr>
          <p:nvPr/>
        </p:nvPicPr>
        <p:blipFill>
          <a:blip r:embed="rId4" cstate="print"/>
          <a:srcRect l="8355" t="6788" r="8361" b="6941"/>
          <a:stretch>
            <a:fillRect/>
          </a:stretch>
        </p:blipFill>
        <p:spPr bwMode="auto">
          <a:xfrm>
            <a:off x="5788249" y="2940061"/>
            <a:ext cx="2172537" cy="1668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456029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33400" y="941096"/>
            <a:ext cx="4279900" cy="3686174"/>
          </a:xfrm>
        </p:spPr>
        <p:txBody>
          <a:bodyPr>
            <a:normAutofit/>
          </a:bodyPr>
          <a:lstStyle/>
          <a:p>
            <a:pPr lvl="0">
              <a:defRPr/>
            </a:pPr>
            <a:r>
              <a:rPr lang="en-US" sz="2200" dirty="0">
                <a:solidFill>
                  <a:srgbClr val="FFFFFF"/>
                </a:solidFill>
              </a:rPr>
              <a:t>Pros:</a:t>
            </a:r>
          </a:p>
          <a:p>
            <a:pPr marL="800100" lvl="1" indent="-342900">
              <a:buFont typeface="Wingdings" pitchFamily="2" charset="2"/>
              <a:buChar char="§"/>
              <a:defRPr/>
            </a:pPr>
            <a:r>
              <a:rPr lang="en-US" dirty="0">
                <a:solidFill>
                  <a:srgbClr val="FFFFFF"/>
                </a:solidFill>
              </a:rPr>
              <a:t>More RF efficient than CSI</a:t>
            </a:r>
          </a:p>
          <a:p>
            <a:pPr marL="800100" lvl="1" indent="-342900">
              <a:buFont typeface="Wingdings" pitchFamily="2" charset="2"/>
              <a:buChar char="§"/>
              <a:defRPr/>
            </a:pPr>
            <a:r>
              <a:rPr lang="en-US" dirty="0">
                <a:solidFill>
                  <a:srgbClr val="FFFFFF"/>
                </a:solidFill>
              </a:rPr>
              <a:t>Faster then CSI</a:t>
            </a:r>
          </a:p>
          <a:p>
            <a:pPr marL="800100" lvl="1" indent="-342900">
              <a:buFont typeface="Wingdings" pitchFamily="2" charset="2"/>
              <a:buChar char="§"/>
              <a:defRPr/>
            </a:pPr>
            <a:r>
              <a:rPr lang="en-US" dirty="0">
                <a:solidFill>
                  <a:srgbClr val="FFFFFF"/>
                </a:solidFill>
              </a:rPr>
              <a:t>Scan time = TR x N</a:t>
            </a:r>
            <a:r>
              <a:rPr lang="en-US" baseline="-25000" dirty="0">
                <a:solidFill>
                  <a:srgbClr val="FFFFFF"/>
                </a:solidFill>
              </a:rPr>
              <a:t>PE</a:t>
            </a:r>
          </a:p>
          <a:p>
            <a:pPr lvl="0">
              <a:defRPr/>
            </a:pPr>
            <a:r>
              <a:rPr lang="en-US" sz="2200" dirty="0">
                <a:solidFill>
                  <a:srgbClr val="FFFFFF"/>
                </a:solidFill>
              </a:rPr>
              <a:t>Downsides: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dirty="0">
                <a:solidFill>
                  <a:srgbClr val="FFFFFF"/>
                </a:solidFill>
              </a:rPr>
              <a:t>Low spectral bandwidth (1/</a:t>
            </a:r>
            <a:r>
              <a:rPr lang="el-GR" dirty="0">
                <a:solidFill>
                  <a:srgbClr val="FFFFFF"/>
                </a:solidFill>
                <a:cs typeface="Times New Roman"/>
              </a:rPr>
              <a:t>Δ</a:t>
            </a:r>
            <a:r>
              <a:rPr lang="en-US" dirty="0">
                <a:solidFill>
                  <a:srgbClr val="FFFFFF"/>
                </a:solidFill>
                <a:cs typeface="Times New Roman"/>
              </a:rPr>
              <a:t>TE)</a:t>
            </a:r>
          </a:p>
          <a:p>
            <a:pPr marL="1065276" lvl="2" indent="-342900">
              <a:buFont typeface="Wingdings" pitchFamily="2" charset="2"/>
              <a:buChar char="§"/>
            </a:pPr>
            <a:r>
              <a:rPr lang="el-GR" sz="1200" dirty="0">
                <a:solidFill>
                  <a:srgbClr val="FFFFFF"/>
                </a:solidFill>
                <a:cs typeface="Times New Roman"/>
              </a:rPr>
              <a:t>Δ</a:t>
            </a:r>
            <a:r>
              <a:rPr lang="en-US" sz="1200" dirty="0">
                <a:solidFill>
                  <a:srgbClr val="FFFFFF"/>
                </a:solidFill>
                <a:cs typeface="Times New Roman"/>
              </a:rPr>
              <a:t>TE</a:t>
            </a:r>
            <a:r>
              <a:rPr lang="en-US" sz="1200" baseline="-25000" dirty="0">
                <a:solidFill>
                  <a:srgbClr val="FFFFFF"/>
                </a:solidFill>
                <a:cs typeface="Times New Roman"/>
              </a:rPr>
              <a:t>EPSI</a:t>
            </a:r>
            <a:r>
              <a:rPr lang="en-US" sz="1200" dirty="0">
                <a:solidFill>
                  <a:srgbClr val="FFFFFF"/>
                </a:solidFill>
                <a:cs typeface="Times New Roman"/>
              </a:rPr>
              <a:t>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≈</a:t>
            </a:r>
            <a:r>
              <a:rPr lang="en-US" sz="1200" dirty="0">
                <a:solidFill>
                  <a:srgbClr val="FFFFFF"/>
                </a:solidFill>
                <a:cs typeface="Times New Roman"/>
              </a:rPr>
              <a:t> 2-4ms</a:t>
            </a:r>
            <a:r>
              <a:rPr lang="en-US" sz="1200" baseline="30000" dirty="0">
                <a:solidFill>
                  <a:srgbClr val="FFFFFF"/>
                </a:solidFill>
                <a:cs typeface="Times New Roman"/>
              </a:rPr>
              <a:t>1</a:t>
            </a:r>
          </a:p>
          <a:p>
            <a:pPr marL="1065276" lvl="2" indent="-342900">
              <a:buFont typeface="Wingdings" pitchFamily="2" charset="2"/>
              <a:buChar char="§"/>
            </a:pPr>
            <a:r>
              <a:rPr lang="el-GR" sz="1200" dirty="0">
                <a:solidFill>
                  <a:srgbClr val="FFFFFF"/>
                </a:solidFill>
                <a:cs typeface="Times New Roman"/>
              </a:rPr>
              <a:t>Δ</a:t>
            </a:r>
            <a:r>
              <a:rPr lang="en-US" sz="1200" dirty="0" err="1">
                <a:solidFill>
                  <a:srgbClr val="FFFFFF"/>
                </a:solidFill>
                <a:cs typeface="Times New Roman"/>
              </a:rPr>
              <a:t>TE</a:t>
            </a:r>
            <a:r>
              <a:rPr lang="en-US" sz="1200" baseline="-25000" dirty="0" err="1">
                <a:solidFill>
                  <a:srgbClr val="FFFFFF"/>
                </a:solidFill>
                <a:cs typeface="Times New Roman"/>
              </a:rPr>
              <a:t>Spiral</a:t>
            </a:r>
            <a:r>
              <a:rPr lang="en-US" sz="1200" baseline="-25000" dirty="0">
                <a:solidFill>
                  <a:srgbClr val="FFFFFF"/>
                </a:solidFill>
                <a:cs typeface="Times New Roman"/>
              </a:rPr>
              <a:t> CSI</a:t>
            </a:r>
            <a:r>
              <a:rPr lang="en-US" sz="1200" dirty="0">
                <a:solidFill>
                  <a:srgbClr val="FFFFFF"/>
                </a:solidFill>
                <a:cs typeface="Times New Roman"/>
              </a:rPr>
              <a:t>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=</a:t>
            </a:r>
            <a:r>
              <a:rPr lang="en-US" sz="1200" dirty="0">
                <a:solidFill>
                  <a:srgbClr val="FFFFFF"/>
                </a:solidFill>
                <a:cs typeface="Times New Roman"/>
              </a:rPr>
              <a:t> 3.6ms</a:t>
            </a:r>
            <a:r>
              <a:rPr lang="en-US" sz="1200" baseline="30000" dirty="0">
                <a:solidFill>
                  <a:srgbClr val="FFFFFF"/>
                </a:solidFill>
                <a:cs typeface="Times New Roman"/>
              </a:rPr>
              <a:t>2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3400" y="1371601"/>
            <a:ext cx="8229600" cy="3165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4791075"/>
            <a:ext cx="1905000" cy="342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Yen et al., MRM 62: 2009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Mayer et al., MRM 65:2011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7162800" y="4800600"/>
            <a:ext cx="1905000" cy="342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Adalsteinsson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et al., MRM 1998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Cunningham et al., JMR 2007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Rapid Spectroscopic Techniques</a:t>
            </a:r>
          </a:p>
        </p:txBody>
      </p:sp>
      <p:pic>
        <p:nvPicPr>
          <p:cNvPr id="11" name="Picture 10" descr="Screenshot 2015-08-05 14.10.0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752" y="720120"/>
            <a:ext cx="2317917" cy="1923714"/>
          </a:xfrm>
          <a:prstGeom prst="rect">
            <a:avLst/>
          </a:prstGeom>
        </p:spPr>
      </p:pic>
      <p:pic>
        <p:nvPicPr>
          <p:cNvPr id="2" name="Picture 1" descr="Screenshot 2017-08-18 12.18.38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512"/>
          <a:stretch/>
        </p:blipFill>
        <p:spPr>
          <a:xfrm>
            <a:off x="6103193" y="2853391"/>
            <a:ext cx="1725458" cy="171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78102"/>
      </p:ext>
    </p:extLst>
  </p:cSld>
  <p:clrMapOvr>
    <a:masterClrMapping/>
  </p:clrMapOvr>
  <p:transition>
    <p:fad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shot 2015-08-05 14.10.2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497" y="784367"/>
            <a:ext cx="3933153" cy="3772954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Rapid Spectroscopic Techniques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533400" y="941096"/>
            <a:ext cx="4279900" cy="3686174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168275" indent="-168275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-227013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lang="en-US" sz="1800" b="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 marL="742950" indent="-227013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‒"/>
              <a:defRPr lang="en-US" sz="1800" b="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 marL="10287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Wingdings" panose="05000000000000000000" pitchFamily="2" charset="2"/>
              <a:buChar char="§"/>
              <a:defRPr lang="en-US" sz="1800" b="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 marL="1312863" indent="-227013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lang="en-US" sz="1800" b="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8275" marR="0" lvl="0" indent="-168275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Pros:</a:t>
            </a:r>
          </a:p>
          <a:p>
            <a:pPr marL="800100" marR="0" lvl="1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More RF efficient than CSI</a:t>
            </a:r>
          </a:p>
          <a:p>
            <a:pPr marL="800100" marR="0" lvl="1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Faster then CSI</a:t>
            </a:r>
          </a:p>
          <a:p>
            <a:pPr marL="800100" marR="0" lvl="1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Scan time = TR x N</a:t>
            </a:r>
            <a:r>
              <a:rPr kumimoji="0" lang="en-US" sz="18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168275" marR="0" lvl="0" indent="-168275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Downsides:</a:t>
            </a:r>
          </a:p>
          <a:p>
            <a:pPr marL="800100" marR="0" lvl="1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Low spectral bandwidth (1/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ΔTE)</a:t>
            </a:r>
          </a:p>
          <a:p>
            <a:pPr marL="1065276" marR="0" lvl="2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ΔTE</a:t>
            </a:r>
            <a:r>
              <a:rPr kumimoji="0" lang="en-US" sz="1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EPSI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≈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 2-4ms</a:t>
            </a:r>
            <a:r>
              <a:rPr kumimoji="0" lang="en-US" sz="12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1</a:t>
            </a:r>
          </a:p>
          <a:p>
            <a:pPr marL="1065276" marR="0" lvl="2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ΔTE</a:t>
            </a:r>
            <a:r>
              <a:rPr kumimoji="0" lang="en-US" sz="1200" b="0" i="0" u="none" strike="noStrike" kern="1200" cap="none" spc="0" normalizeH="0" baseline="-2500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Spiral</a:t>
            </a:r>
            <a:r>
              <a:rPr kumimoji="0" lang="en-US" sz="1200" b="0" i="0" u="none" strike="noStrike" kern="1200" cap="none" spc="0" normalizeH="0" baseline="-25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 CSI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=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 3.6ms</a:t>
            </a:r>
            <a:r>
              <a:rPr kumimoji="0" lang="en-US" sz="12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2</a:t>
            </a:r>
          </a:p>
          <a:p>
            <a:pPr lvl="0">
              <a:buClr>
                <a:prstClr val="white"/>
              </a:buClr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Tradeoff between spatial resolution and spectral bandwidth</a:t>
            </a:r>
            <a:r>
              <a:rPr lang="en-US" baseline="30000" dirty="0">
                <a:solidFill>
                  <a:srgbClr val="FFFFFF"/>
                </a:solidFill>
              </a:rPr>
              <a:t>3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due to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ɣ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</a:t>
            </a:r>
            <a:r>
              <a:rPr kumimoji="0" lang="en-US" sz="18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13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C)</a:t>
            </a:r>
            <a:endParaRPr kumimoji="0" lang="en-US" sz="1800" b="0" i="0" u="none" strike="noStrike" kern="1200" cap="none" spc="0" normalizeH="0" baseline="30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4791075"/>
            <a:ext cx="1905000" cy="342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Yen et al., MRM 62: 2009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Mayer et al., MRM 65:2011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1351321" y="4773311"/>
            <a:ext cx="2183277" cy="342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178CCB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3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Jiang et al., DOI: 10.1002/mrm.25577</a:t>
            </a:r>
            <a:b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</a:b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17551"/>
      </p:ext>
    </p:extLst>
  </p:cSld>
  <p:clrMapOvr>
    <a:masterClrMapping/>
  </p:clrMapOvr>
  <p:transition>
    <p:fad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Model-Based Reconstructions</a:t>
            </a:r>
          </a:p>
        </p:txBody>
      </p:sp>
      <p:sp>
        <p:nvSpPr>
          <p:cNvPr id="5" name="Content Placeholder 1"/>
          <p:cNvSpPr>
            <a:spLocks noGrp="1"/>
          </p:cNvSpPr>
          <p:nvPr>
            <p:ph sz="half" idx="1"/>
          </p:nvPr>
        </p:nvSpPr>
        <p:spPr>
          <a:xfrm>
            <a:off x="60469" y="721295"/>
            <a:ext cx="4587659" cy="3821857"/>
          </a:xfrm>
        </p:spPr>
        <p:txBody>
          <a:bodyPr/>
          <a:lstStyle/>
          <a:p>
            <a:pPr lvl="0">
              <a:defRPr/>
            </a:pPr>
            <a:r>
              <a:rPr lang="en-US" dirty="0"/>
              <a:t>Hyperpolarized </a:t>
            </a:r>
            <a:r>
              <a:rPr lang="en-US" baseline="30000" dirty="0"/>
              <a:t>13</a:t>
            </a:r>
            <a:r>
              <a:rPr lang="en-US" dirty="0"/>
              <a:t>C spectra are sparse</a:t>
            </a:r>
          </a:p>
          <a:p>
            <a:pPr lvl="1">
              <a:defRPr/>
            </a:pPr>
            <a:r>
              <a:rPr lang="en-US" sz="1400" dirty="0"/>
              <a:t>A-priori knowledge of resonances</a:t>
            </a:r>
          </a:p>
          <a:p>
            <a:pPr lvl="0">
              <a:defRPr/>
            </a:pPr>
            <a:r>
              <a:rPr lang="en-US" dirty="0">
                <a:cs typeface="Times New Roman"/>
              </a:rPr>
              <a:t>Can use model-based approaches to minimize imaging requirements</a:t>
            </a:r>
            <a:r>
              <a:rPr lang="en-US" baseline="30000" dirty="0">
                <a:cs typeface="Times New Roman"/>
              </a:rPr>
              <a:t>1,2,3</a:t>
            </a:r>
          </a:p>
          <a:p>
            <a:pPr marL="168275" lvl="1" indent="-168275">
              <a:buFont typeface="Wingdings" panose="05000000000000000000" pitchFamily="2" charset="2"/>
              <a:buChar char="§"/>
            </a:pPr>
            <a:r>
              <a:rPr lang="en-US" dirty="0"/>
              <a:t>Can use same acquisition as EPSI or spiral CSI, but:</a:t>
            </a:r>
          </a:p>
          <a:p>
            <a:pPr lvl="1"/>
            <a:r>
              <a:rPr lang="en-US" sz="1400" dirty="0"/>
              <a:t>No longer need to have sufficient spectral BW</a:t>
            </a:r>
          </a:p>
          <a:p>
            <a:pPr lvl="2"/>
            <a:r>
              <a:rPr lang="en-US" sz="1200" dirty="0"/>
              <a:t>Allow spectral aliasing, flexible choice of ΔTE</a:t>
            </a:r>
          </a:p>
          <a:p>
            <a:pPr lvl="1"/>
            <a:r>
              <a:rPr lang="en-US" sz="1400" dirty="0"/>
              <a:t>Arbitrary number of echoes (# echoes &gt; # </a:t>
            </a:r>
            <a:r>
              <a:rPr lang="en-US" sz="1400" dirty="0" err="1"/>
              <a:t>freq</a:t>
            </a:r>
            <a:r>
              <a:rPr lang="en-US" sz="1400" dirty="0"/>
              <a:t> + 1)</a:t>
            </a:r>
          </a:p>
          <a:p>
            <a:pPr lvl="1"/>
            <a:r>
              <a:rPr lang="en-US" sz="1400" dirty="0"/>
              <a:t>Can incorporate field map, multiple coils (parallel imaging), compressing sensing, etc. into reconstruction</a:t>
            </a:r>
          </a:p>
          <a:p>
            <a:pPr lvl="0">
              <a:defRPr/>
            </a:pPr>
            <a:endParaRPr lang="en-US" baseline="30000" dirty="0">
              <a:cs typeface="Times New Roman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302050" y="4686300"/>
            <a:ext cx="1951855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3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Gordon et al., MRM 71(4): 2014</a:t>
            </a:r>
          </a:p>
        </p:txBody>
      </p:sp>
      <p:pic>
        <p:nvPicPr>
          <p:cNvPr id="7" name="Picture 3" descr="D:\Dropbox\_Conferences\ISMRM\2013 - Salt Lake City\kt-spiral\presentation\figures\representative_spectrum.tif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1057275"/>
            <a:ext cx="4038600" cy="3028950"/>
          </a:xfrm>
          <a:prstGeom prst="rect">
            <a:avLst/>
          </a:prstGeom>
          <a:noFill/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367439" y="4686300"/>
            <a:ext cx="22860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Reeder et al., JMRI 26: 2007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Wiesinger et al., MRM 68(1): 2012</a:t>
            </a:r>
          </a:p>
        </p:txBody>
      </p:sp>
    </p:spTree>
    <p:extLst>
      <p:ext uri="{BB962C8B-B14F-4D97-AF65-F5344CB8AC3E}">
        <p14:creationId xmlns:p14="http://schemas.microsoft.com/office/powerpoint/2010/main" val="262317942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1148" y="692862"/>
            <a:ext cx="4931264" cy="13687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Signal Model</a:t>
            </a:r>
            <a:r>
              <a:rPr lang="en-US" baseline="30000" dirty="0"/>
              <a:t> </a:t>
            </a:r>
            <a:r>
              <a:rPr lang="en-US" dirty="0"/>
              <a:t>in k-space</a:t>
            </a:r>
            <a:r>
              <a:rPr lang="en-US" baseline="30000" dirty="0"/>
              <a:t>1,2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2925178"/>
            <a:ext cx="8229600" cy="9906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 dirty="0"/>
              <a:t>With a known (or ignored) field map, this becomes a linear problem</a:t>
            </a:r>
          </a:p>
          <a:p>
            <a:pPr>
              <a:lnSpc>
                <a:spcPct val="110000"/>
              </a:lnSpc>
            </a:pPr>
            <a:r>
              <a:rPr lang="en-US" sz="2000" dirty="0"/>
              <a:t>Solve for </a:t>
            </a:r>
            <a:r>
              <a:rPr lang="en-US" sz="2000" dirty="0" err="1"/>
              <a:t>ρ</a:t>
            </a:r>
            <a:r>
              <a:rPr lang="en-US" sz="2000" baseline="-25000" dirty="0" err="1"/>
              <a:t>m</a:t>
            </a:r>
            <a:r>
              <a:rPr lang="en-US" sz="2000" dirty="0"/>
              <a:t> with a least-squares approach point-by-point in k-space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V="1">
            <a:off x="2548819" y="1534177"/>
            <a:ext cx="101511" cy="486900"/>
          </a:xfrm>
          <a:prstGeom prst="straightConnector1">
            <a:avLst/>
          </a:prstGeom>
          <a:gradFill rotWithShape="0">
            <a:gsLst>
              <a:gs pos="0">
                <a:srgbClr val="074EB3">
                  <a:alpha val="84999"/>
                </a:srgbClr>
              </a:gs>
              <a:gs pos="100000">
                <a:srgbClr val="0B3280">
                  <a:alpha val="84999"/>
                </a:srgbClr>
              </a:gs>
            </a:gsLst>
            <a:lin ang="5400000" scaled="1"/>
          </a:gradFill>
          <a:ln w="635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0" name="TextBox 9"/>
          <p:cNvSpPr txBox="1"/>
          <p:nvPr/>
        </p:nvSpPr>
        <p:spPr>
          <a:xfrm>
            <a:off x="1144092" y="2145534"/>
            <a:ext cx="2471440" cy="557362"/>
          </a:xfrm>
          <a:prstGeom prst="rect">
            <a:avLst/>
          </a:prstGeom>
          <a:noFill/>
        </p:spPr>
        <p:txBody>
          <a:bodyPr wrap="square" lIns="64291" tIns="32146" rIns="64291" bIns="32146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Signal at k-space point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sampled at echo 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n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6065989" y="1480895"/>
            <a:ext cx="559165" cy="464154"/>
          </a:xfrm>
          <a:prstGeom prst="straightConnector1">
            <a:avLst/>
          </a:prstGeom>
          <a:gradFill rotWithShape="0">
            <a:gsLst>
              <a:gs pos="0">
                <a:srgbClr val="074EB3">
                  <a:alpha val="84999"/>
                </a:srgbClr>
              </a:gs>
              <a:gs pos="100000">
                <a:srgbClr val="0B3280">
                  <a:alpha val="84999"/>
                </a:srgbClr>
              </a:gs>
            </a:gsLst>
            <a:lin ang="5400000" scaled="1"/>
          </a:gradFill>
          <a:ln w="635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2" name="TextBox 11"/>
          <p:cNvSpPr txBox="1"/>
          <p:nvPr/>
        </p:nvSpPr>
        <p:spPr>
          <a:xfrm>
            <a:off x="6261368" y="2085586"/>
            <a:ext cx="1742481" cy="557362"/>
          </a:xfrm>
          <a:prstGeom prst="rect">
            <a:avLst/>
          </a:prstGeom>
          <a:noFill/>
        </p:spPr>
        <p:txBody>
          <a:bodyPr wrap="square" lIns="64291" tIns="32146" rIns="64291" bIns="32146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Known phase from chemical shift</a:t>
            </a:r>
            <a:endParaRPr kumimoji="0" lang="en-US" sz="1600" b="0" i="0" u="none" strike="noStrike" kern="1200" cap="none" spc="0" normalizeH="0" baseline="-2500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862946" y="2183283"/>
            <a:ext cx="1742481" cy="557362"/>
          </a:xfrm>
          <a:prstGeom prst="rect">
            <a:avLst/>
          </a:prstGeom>
          <a:noFill/>
        </p:spPr>
        <p:txBody>
          <a:bodyPr wrap="square" lIns="64291" tIns="32146" rIns="64291" bIns="32146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Unknown spin density</a:t>
            </a:r>
            <a:endParaRPr kumimoji="0" lang="en-US" sz="1600" b="0" i="0" u="none" strike="noStrike" kern="1200" cap="none" spc="0" normalizeH="0" baseline="-2500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cxnSp>
        <p:nvCxnSpPr>
          <p:cNvPr id="15" name="Straight Arrow Connector 14"/>
          <p:cNvCxnSpPr>
            <a:stCxn id="14" idx="0"/>
          </p:cNvCxnSpPr>
          <p:nvPr/>
        </p:nvCxnSpPr>
        <p:spPr bwMode="auto">
          <a:xfrm flipV="1">
            <a:off x="4734187" y="1649883"/>
            <a:ext cx="0" cy="533400"/>
          </a:xfrm>
          <a:prstGeom prst="straightConnector1">
            <a:avLst/>
          </a:prstGeom>
          <a:gradFill rotWithShape="0">
            <a:gsLst>
              <a:gs pos="0">
                <a:srgbClr val="074EB3">
                  <a:alpha val="84999"/>
                </a:srgbClr>
              </a:gs>
              <a:gs pos="100000">
                <a:srgbClr val="0B3280">
                  <a:alpha val="84999"/>
                </a:srgbClr>
              </a:gs>
            </a:gsLst>
            <a:lin ang="5400000" scaled="1"/>
          </a:gradFill>
          <a:ln w="635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1" name="Content Placeholder 2"/>
          <p:cNvSpPr txBox="1">
            <a:spLocks/>
          </p:cNvSpPr>
          <p:nvPr/>
        </p:nvSpPr>
        <p:spPr>
          <a:xfrm>
            <a:off x="6858000" y="4686300"/>
            <a:ext cx="22860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Brodsky et al., MRM 59: 2008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Wiesinger et al., MRM 68(1): 2012</a:t>
            </a:r>
          </a:p>
        </p:txBody>
      </p:sp>
    </p:spTree>
    <p:extLst>
      <p:ext uri="{BB962C8B-B14F-4D97-AF65-F5344CB8AC3E}">
        <p14:creationId xmlns:p14="http://schemas.microsoft.com/office/powerpoint/2010/main" val="415272475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12" grpId="0"/>
      <p:bldP spid="14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9"/>
          <p:cNvCxnSpPr/>
          <p:nvPr/>
        </p:nvCxnSpPr>
        <p:spPr bwMode="auto">
          <a:xfrm>
            <a:off x="1013082" y="702194"/>
            <a:ext cx="130487" cy="3469184"/>
          </a:xfrm>
          <a:prstGeom prst="line">
            <a:avLst/>
          </a:prstGeom>
          <a:gradFill rotWithShape="0">
            <a:gsLst>
              <a:gs pos="0">
                <a:srgbClr val="074EB3">
                  <a:alpha val="84999"/>
                </a:srgbClr>
              </a:gs>
              <a:gs pos="100000">
                <a:srgbClr val="0B3280">
                  <a:alpha val="84999"/>
                </a:srgbClr>
              </a:gs>
            </a:gsLst>
            <a:lin ang="5400000" scaled="1"/>
          </a:gra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1" name="TextBox 50"/>
          <p:cNvSpPr txBox="1"/>
          <p:nvPr/>
        </p:nvSpPr>
        <p:spPr>
          <a:xfrm>
            <a:off x="575474" y="526339"/>
            <a:ext cx="1072221" cy="326516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RF</a:t>
            </a: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929178" y="526339"/>
            <a:ext cx="1534887" cy="326516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Spiral Readouts  </a:t>
            </a: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3" name="Right Arrow 52"/>
          <p:cNvSpPr/>
          <p:nvPr/>
        </p:nvSpPr>
        <p:spPr bwMode="auto">
          <a:xfrm>
            <a:off x="5463961" y="2400592"/>
            <a:ext cx="548640" cy="513329"/>
          </a:xfrm>
          <a:prstGeom prst="rightArrow">
            <a:avLst/>
          </a:prstGeom>
          <a:gradFill rotWithShape="0">
            <a:gsLst>
              <a:gs pos="0">
                <a:srgbClr val="CBCBCB"/>
              </a:gs>
              <a:gs pos="0">
                <a:srgbClr val="5F5F5F"/>
              </a:gs>
              <a:gs pos="100000">
                <a:srgbClr val="EAEAEA"/>
              </a:gs>
            </a:gsLst>
            <a:lin ang="5400000" scaled="0"/>
          </a:gra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4277" tIns="32139" rIns="64277" bIns="32139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64278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" charset="0"/>
              <a:ea typeface="ヒラギノ角ゴ ProN W3" charset="0"/>
              <a:cs typeface="ヒラギノ角ゴ ProN W3" charset="0"/>
              <a:sym typeface="Gill Sans" charset="0"/>
            </a:endParaRPr>
          </a:p>
        </p:txBody>
      </p:sp>
      <p:sp>
        <p:nvSpPr>
          <p:cNvPr id="54" name="Right Brace 53"/>
          <p:cNvSpPr/>
          <p:nvPr/>
        </p:nvSpPr>
        <p:spPr bwMode="auto">
          <a:xfrm>
            <a:off x="2453178" y="754939"/>
            <a:ext cx="561033" cy="3810000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4277" tIns="32139" rIns="64277" bIns="32139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64278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" charset="0"/>
              <a:ea typeface="ヒラギノ角ゴ ProN W3" charset="0"/>
              <a:cs typeface="ヒラギノ角ゴ ProN W3" charset="0"/>
              <a:sym typeface="Gill Sans" charset="0"/>
            </a:endParaRPr>
          </a:p>
        </p:txBody>
      </p:sp>
      <p:grpSp>
        <p:nvGrpSpPr>
          <p:cNvPr id="55" name="Group 80"/>
          <p:cNvGrpSpPr/>
          <p:nvPr/>
        </p:nvGrpSpPr>
        <p:grpSpPr>
          <a:xfrm>
            <a:off x="5892" y="809496"/>
            <a:ext cx="2687738" cy="1285875"/>
            <a:chOff x="-8886" y="1178507"/>
            <a:chExt cx="2687738" cy="1285875"/>
          </a:xfrm>
        </p:grpSpPr>
        <p:sp>
          <p:nvSpPr>
            <p:cNvPr id="56" name="TextBox 55"/>
            <p:cNvSpPr txBox="1"/>
            <p:nvPr/>
          </p:nvSpPr>
          <p:spPr>
            <a:xfrm>
              <a:off x="-8886" y="1504951"/>
              <a:ext cx="805815" cy="449626"/>
            </a:xfrm>
            <a:prstGeom prst="rect">
              <a:avLst/>
            </a:prstGeom>
            <a:noFill/>
          </p:spPr>
          <p:txBody>
            <a:bodyPr wrap="square" lIns="64277" tIns="32139" rIns="64277" bIns="32139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TE</a:t>
              </a:r>
              <a:r>
                <a:rPr kumimoji="0" lang="en-US" sz="25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1</a:t>
              </a:r>
            </a:p>
          </p:txBody>
        </p:sp>
        <p:sp>
          <p:nvSpPr>
            <p:cNvPr id="57" name="Freeform 56"/>
            <p:cNvSpPr/>
            <p:nvPr/>
          </p:nvSpPr>
          <p:spPr>
            <a:xfrm>
              <a:off x="609080" y="1431693"/>
              <a:ext cx="211620" cy="519088"/>
            </a:xfrm>
            <a:custGeom>
              <a:avLst/>
              <a:gdLst>
                <a:gd name="connsiteX0" fmla="*/ 0 w 3468414"/>
                <a:gd name="connsiteY0" fmla="*/ 1154812 h 1754396"/>
                <a:gd name="connsiteX1" fmla="*/ 599090 w 3468414"/>
                <a:gd name="connsiteY1" fmla="*/ 1170578 h 1754396"/>
                <a:gd name="connsiteX2" fmla="*/ 1008993 w 3468414"/>
                <a:gd name="connsiteY2" fmla="*/ 1422826 h 1754396"/>
                <a:gd name="connsiteX3" fmla="*/ 1529255 w 3468414"/>
                <a:gd name="connsiteY3" fmla="*/ 902564 h 1754396"/>
                <a:gd name="connsiteX4" fmla="*/ 2159876 w 3468414"/>
                <a:gd name="connsiteY4" fmla="*/ 1738136 h 1754396"/>
                <a:gd name="connsiteX5" fmla="*/ 2900855 w 3468414"/>
                <a:gd name="connsiteY5" fmla="*/ 3929 h 1754396"/>
                <a:gd name="connsiteX6" fmla="*/ 3468414 w 3468414"/>
                <a:gd name="connsiteY6" fmla="*/ 1280936 h 175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68414" h="1754396">
                  <a:moveTo>
                    <a:pt x="0" y="1154812"/>
                  </a:moveTo>
                  <a:cubicBezTo>
                    <a:pt x="215462" y="1140360"/>
                    <a:pt x="430925" y="1125909"/>
                    <a:pt x="599090" y="1170578"/>
                  </a:cubicBezTo>
                  <a:cubicBezTo>
                    <a:pt x="767255" y="1215247"/>
                    <a:pt x="853966" y="1467495"/>
                    <a:pt x="1008993" y="1422826"/>
                  </a:cubicBezTo>
                  <a:cubicBezTo>
                    <a:pt x="1164020" y="1378157"/>
                    <a:pt x="1337441" y="850012"/>
                    <a:pt x="1529255" y="902564"/>
                  </a:cubicBezTo>
                  <a:cubicBezTo>
                    <a:pt x="1721069" y="955116"/>
                    <a:pt x="1931276" y="1887908"/>
                    <a:pt x="2159876" y="1738136"/>
                  </a:cubicBezTo>
                  <a:cubicBezTo>
                    <a:pt x="2388476" y="1588364"/>
                    <a:pt x="2682765" y="80129"/>
                    <a:pt x="2900855" y="3929"/>
                  </a:cubicBezTo>
                  <a:cubicBezTo>
                    <a:pt x="3118945" y="-72271"/>
                    <a:pt x="3355428" y="981391"/>
                    <a:pt x="3468414" y="1280936"/>
                  </a:cubicBezTo>
                </a:path>
              </a:pathLst>
            </a:cu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lIns="64277" tIns="32139" rIns="64277" bIns="32139" rtlCol="0" anchor="ctr"/>
            <a:lstStyle/>
            <a:p>
              <a:pPr marL="0" marR="0" lvl="0" indent="0" algn="ctr" defTabSz="642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pic>
          <p:nvPicPr>
            <p:cNvPr id="58" name="Picture 12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/>
            <a:stretch/>
          </p:blipFill>
          <p:spPr bwMode="auto">
            <a:xfrm>
              <a:off x="844260" y="1178507"/>
              <a:ext cx="1071336" cy="1285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59" name="Straight Connector 58"/>
            <p:cNvCxnSpPr/>
            <p:nvPr/>
          </p:nvCxnSpPr>
          <p:spPr bwMode="auto">
            <a:xfrm>
              <a:off x="539156" y="1795042"/>
              <a:ext cx="2139696" cy="0"/>
            </a:xfrm>
            <a:prstGeom prst="line">
              <a:avLst/>
            </a:prstGeom>
            <a:gradFill rotWithShape="0">
              <a:gsLst>
                <a:gs pos="0">
                  <a:srgbClr val="074EB3">
                    <a:alpha val="84999"/>
                  </a:srgbClr>
                </a:gs>
                <a:gs pos="100000">
                  <a:srgbClr val="0B3280">
                    <a:alpha val="84999"/>
                  </a:srgbClr>
                </a:gs>
              </a:gsLst>
              <a:lin ang="5400000" scaled="1"/>
            </a:gra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</p:grpSp>
      <p:grpSp>
        <p:nvGrpSpPr>
          <p:cNvPr id="60" name="Group 79"/>
          <p:cNvGrpSpPr/>
          <p:nvPr/>
        </p:nvGrpSpPr>
        <p:grpSpPr>
          <a:xfrm>
            <a:off x="0" y="1708885"/>
            <a:ext cx="2702210" cy="1285875"/>
            <a:chOff x="-14778" y="1962152"/>
            <a:chExt cx="2702210" cy="1285875"/>
          </a:xfrm>
        </p:grpSpPr>
        <p:sp>
          <p:nvSpPr>
            <p:cNvPr id="61" name="TextBox 60"/>
            <p:cNvSpPr txBox="1"/>
            <p:nvPr/>
          </p:nvSpPr>
          <p:spPr>
            <a:xfrm>
              <a:off x="-14778" y="2309419"/>
              <a:ext cx="805815" cy="449626"/>
            </a:xfrm>
            <a:prstGeom prst="rect">
              <a:avLst/>
            </a:prstGeom>
            <a:noFill/>
          </p:spPr>
          <p:txBody>
            <a:bodyPr wrap="square" lIns="64277" tIns="32139" rIns="64277" bIns="32139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TE</a:t>
              </a:r>
              <a:r>
                <a:rPr kumimoji="0" lang="en-US" sz="25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2</a:t>
              </a:r>
            </a:p>
          </p:txBody>
        </p:sp>
        <p:sp>
          <p:nvSpPr>
            <p:cNvPr id="62" name="Freeform 61"/>
            <p:cNvSpPr/>
            <p:nvPr/>
          </p:nvSpPr>
          <p:spPr>
            <a:xfrm>
              <a:off x="631982" y="2227098"/>
              <a:ext cx="211620" cy="519088"/>
            </a:xfrm>
            <a:custGeom>
              <a:avLst/>
              <a:gdLst>
                <a:gd name="connsiteX0" fmla="*/ 0 w 3468414"/>
                <a:gd name="connsiteY0" fmla="*/ 1154812 h 1754396"/>
                <a:gd name="connsiteX1" fmla="*/ 599090 w 3468414"/>
                <a:gd name="connsiteY1" fmla="*/ 1170578 h 1754396"/>
                <a:gd name="connsiteX2" fmla="*/ 1008993 w 3468414"/>
                <a:gd name="connsiteY2" fmla="*/ 1422826 h 1754396"/>
                <a:gd name="connsiteX3" fmla="*/ 1529255 w 3468414"/>
                <a:gd name="connsiteY3" fmla="*/ 902564 h 1754396"/>
                <a:gd name="connsiteX4" fmla="*/ 2159876 w 3468414"/>
                <a:gd name="connsiteY4" fmla="*/ 1738136 h 1754396"/>
                <a:gd name="connsiteX5" fmla="*/ 2900855 w 3468414"/>
                <a:gd name="connsiteY5" fmla="*/ 3929 h 1754396"/>
                <a:gd name="connsiteX6" fmla="*/ 3468414 w 3468414"/>
                <a:gd name="connsiteY6" fmla="*/ 1280936 h 175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68414" h="1754396">
                  <a:moveTo>
                    <a:pt x="0" y="1154812"/>
                  </a:moveTo>
                  <a:cubicBezTo>
                    <a:pt x="215462" y="1140360"/>
                    <a:pt x="430925" y="1125909"/>
                    <a:pt x="599090" y="1170578"/>
                  </a:cubicBezTo>
                  <a:cubicBezTo>
                    <a:pt x="767255" y="1215247"/>
                    <a:pt x="853966" y="1467495"/>
                    <a:pt x="1008993" y="1422826"/>
                  </a:cubicBezTo>
                  <a:cubicBezTo>
                    <a:pt x="1164020" y="1378157"/>
                    <a:pt x="1337441" y="850012"/>
                    <a:pt x="1529255" y="902564"/>
                  </a:cubicBezTo>
                  <a:cubicBezTo>
                    <a:pt x="1721069" y="955116"/>
                    <a:pt x="1931276" y="1887908"/>
                    <a:pt x="2159876" y="1738136"/>
                  </a:cubicBezTo>
                  <a:cubicBezTo>
                    <a:pt x="2388476" y="1588364"/>
                    <a:pt x="2682765" y="80129"/>
                    <a:pt x="2900855" y="3929"/>
                  </a:cubicBezTo>
                  <a:cubicBezTo>
                    <a:pt x="3118945" y="-72271"/>
                    <a:pt x="3355428" y="981391"/>
                    <a:pt x="3468414" y="1280936"/>
                  </a:cubicBezTo>
                </a:path>
              </a:pathLst>
            </a:cu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lIns="64277" tIns="32139" rIns="64277" bIns="32139" rtlCol="0" anchor="ctr"/>
            <a:lstStyle/>
            <a:p>
              <a:pPr marL="0" marR="0" lvl="0" indent="0" algn="ctr" defTabSz="642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pic>
          <p:nvPicPr>
            <p:cNvPr id="63" name="Picture 11"/>
            <p:cNvPicPr>
              <a:picLocks noChangeAspect="1" noChangeArrowheads="1"/>
            </p:cNvPicPr>
            <p:nvPr/>
          </p:nvPicPr>
          <p:blipFill rotWithShape="1">
            <a:blip r:embed="rId3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1413"/>
            <a:stretch/>
          </p:blipFill>
          <p:spPr bwMode="auto">
            <a:xfrm>
              <a:off x="954476" y="1962152"/>
              <a:ext cx="1255324" cy="1285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64" name="Straight Connector 63"/>
            <p:cNvCxnSpPr/>
            <p:nvPr/>
          </p:nvCxnSpPr>
          <p:spPr bwMode="auto">
            <a:xfrm>
              <a:off x="547736" y="2589510"/>
              <a:ext cx="2139696" cy="0"/>
            </a:xfrm>
            <a:prstGeom prst="line">
              <a:avLst/>
            </a:prstGeom>
            <a:gradFill rotWithShape="0">
              <a:gsLst>
                <a:gs pos="0">
                  <a:srgbClr val="074EB3">
                    <a:alpha val="84999"/>
                  </a:srgbClr>
                </a:gs>
                <a:gs pos="100000">
                  <a:srgbClr val="0B3280">
                    <a:alpha val="84999"/>
                  </a:srgbClr>
                </a:gs>
              </a:gsLst>
              <a:lin ang="5400000" scaled="1"/>
            </a:gra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</p:grpSp>
      <p:grpSp>
        <p:nvGrpSpPr>
          <p:cNvPr id="65" name="Group 77"/>
          <p:cNvGrpSpPr/>
          <p:nvPr/>
        </p:nvGrpSpPr>
        <p:grpSpPr>
          <a:xfrm>
            <a:off x="0" y="2608274"/>
            <a:ext cx="2697434" cy="1285875"/>
            <a:chOff x="-14778" y="2724152"/>
            <a:chExt cx="2697434" cy="1285875"/>
          </a:xfrm>
        </p:grpSpPr>
        <p:sp>
          <p:nvSpPr>
            <p:cNvPr id="66" name="TextBox 65"/>
            <p:cNvSpPr txBox="1"/>
            <p:nvPr/>
          </p:nvSpPr>
          <p:spPr>
            <a:xfrm>
              <a:off x="-14778" y="3113887"/>
              <a:ext cx="805815" cy="449626"/>
            </a:xfrm>
            <a:prstGeom prst="rect">
              <a:avLst/>
            </a:prstGeom>
            <a:noFill/>
          </p:spPr>
          <p:txBody>
            <a:bodyPr wrap="square" lIns="64277" tIns="32139" rIns="64277" bIns="32139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TE</a:t>
              </a:r>
              <a:r>
                <a:rPr kumimoji="0" lang="en-US" sz="25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3</a:t>
              </a:r>
            </a:p>
          </p:txBody>
        </p:sp>
        <p:sp>
          <p:nvSpPr>
            <p:cNvPr id="67" name="Freeform 66"/>
            <p:cNvSpPr/>
            <p:nvPr/>
          </p:nvSpPr>
          <p:spPr>
            <a:xfrm>
              <a:off x="609080" y="2977647"/>
              <a:ext cx="211620" cy="519088"/>
            </a:xfrm>
            <a:custGeom>
              <a:avLst/>
              <a:gdLst>
                <a:gd name="connsiteX0" fmla="*/ 0 w 3468414"/>
                <a:gd name="connsiteY0" fmla="*/ 1154812 h 1754396"/>
                <a:gd name="connsiteX1" fmla="*/ 599090 w 3468414"/>
                <a:gd name="connsiteY1" fmla="*/ 1170578 h 1754396"/>
                <a:gd name="connsiteX2" fmla="*/ 1008993 w 3468414"/>
                <a:gd name="connsiteY2" fmla="*/ 1422826 h 1754396"/>
                <a:gd name="connsiteX3" fmla="*/ 1529255 w 3468414"/>
                <a:gd name="connsiteY3" fmla="*/ 902564 h 1754396"/>
                <a:gd name="connsiteX4" fmla="*/ 2159876 w 3468414"/>
                <a:gd name="connsiteY4" fmla="*/ 1738136 h 1754396"/>
                <a:gd name="connsiteX5" fmla="*/ 2900855 w 3468414"/>
                <a:gd name="connsiteY5" fmla="*/ 3929 h 1754396"/>
                <a:gd name="connsiteX6" fmla="*/ 3468414 w 3468414"/>
                <a:gd name="connsiteY6" fmla="*/ 1280936 h 175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68414" h="1754396">
                  <a:moveTo>
                    <a:pt x="0" y="1154812"/>
                  </a:moveTo>
                  <a:cubicBezTo>
                    <a:pt x="215462" y="1140360"/>
                    <a:pt x="430925" y="1125909"/>
                    <a:pt x="599090" y="1170578"/>
                  </a:cubicBezTo>
                  <a:cubicBezTo>
                    <a:pt x="767255" y="1215247"/>
                    <a:pt x="853966" y="1467495"/>
                    <a:pt x="1008993" y="1422826"/>
                  </a:cubicBezTo>
                  <a:cubicBezTo>
                    <a:pt x="1164020" y="1378157"/>
                    <a:pt x="1337441" y="850012"/>
                    <a:pt x="1529255" y="902564"/>
                  </a:cubicBezTo>
                  <a:cubicBezTo>
                    <a:pt x="1721069" y="955116"/>
                    <a:pt x="1931276" y="1887908"/>
                    <a:pt x="2159876" y="1738136"/>
                  </a:cubicBezTo>
                  <a:cubicBezTo>
                    <a:pt x="2388476" y="1588364"/>
                    <a:pt x="2682765" y="80129"/>
                    <a:pt x="2900855" y="3929"/>
                  </a:cubicBezTo>
                  <a:cubicBezTo>
                    <a:pt x="3118945" y="-72271"/>
                    <a:pt x="3355428" y="981391"/>
                    <a:pt x="3468414" y="1280936"/>
                  </a:cubicBezTo>
                </a:path>
              </a:pathLst>
            </a:cu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lIns="64277" tIns="32139" rIns="64277" bIns="32139" rtlCol="0" anchor="ctr"/>
            <a:lstStyle/>
            <a:p>
              <a:pPr marL="0" marR="0" lvl="0" indent="0" algn="ctr" defTabSz="642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pic>
          <p:nvPicPr>
            <p:cNvPr id="68" name="Picture 10"/>
            <p:cNvPicPr>
              <a:picLocks noChangeAspect="1" noChangeArrowheads="1"/>
            </p:cNvPicPr>
            <p:nvPr/>
          </p:nvPicPr>
          <p:blipFill rotWithShape="1">
            <a:blip r:embed="rId4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6600"/>
            <a:stretch/>
          </p:blipFill>
          <p:spPr bwMode="auto">
            <a:xfrm>
              <a:off x="1109927" y="2724152"/>
              <a:ext cx="1572729" cy="1285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69" name="Straight Connector 68"/>
            <p:cNvCxnSpPr/>
            <p:nvPr/>
          </p:nvCxnSpPr>
          <p:spPr bwMode="auto">
            <a:xfrm>
              <a:off x="533400" y="3344514"/>
              <a:ext cx="2139696" cy="0"/>
            </a:xfrm>
            <a:prstGeom prst="line">
              <a:avLst/>
            </a:prstGeom>
            <a:gradFill rotWithShape="0">
              <a:gsLst>
                <a:gs pos="0">
                  <a:srgbClr val="074EB3">
                    <a:alpha val="84999"/>
                  </a:srgbClr>
                </a:gs>
                <a:gs pos="100000">
                  <a:srgbClr val="0B3280">
                    <a:alpha val="84999"/>
                  </a:srgbClr>
                </a:gs>
              </a:gsLst>
              <a:lin ang="5400000" scaled="1"/>
            </a:gra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</p:grpSp>
      <p:grpSp>
        <p:nvGrpSpPr>
          <p:cNvPr id="70" name="Group 78"/>
          <p:cNvGrpSpPr/>
          <p:nvPr/>
        </p:nvGrpSpPr>
        <p:grpSpPr>
          <a:xfrm>
            <a:off x="5892" y="3507664"/>
            <a:ext cx="2691542" cy="1285875"/>
            <a:chOff x="-8886" y="3571877"/>
            <a:chExt cx="2691542" cy="1285875"/>
          </a:xfrm>
        </p:grpSpPr>
        <p:sp>
          <p:nvSpPr>
            <p:cNvPr id="71" name="TextBox 70"/>
            <p:cNvSpPr txBox="1"/>
            <p:nvPr/>
          </p:nvSpPr>
          <p:spPr>
            <a:xfrm>
              <a:off x="-8886" y="3918355"/>
              <a:ext cx="805815" cy="449626"/>
            </a:xfrm>
            <a:prstGeom prst="rect">
              <a:avLst/>
            </a:prstGeom>
            <a:noFill/>
          </p:spPr>
          <p:txBody>
            <a:bodyPr wrap="square" lIns="64277" tIns="32139" rIns="64277" bIns="32139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TE</a:t>
              </a:r>
              <a:r>
                <a:rPr kumimoji="0" lang="en-US" sz="25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4</a:t>
              </a:r>
            </a:p>
          </p:txBody>
        </p:sp>
        <p:sp>
          <p:nvSpPr>
            <p:cNvPr id="72" name="Freeform 71"/>
            <p:cNvSpPr/>
            <p:nvPr/>
          </p:nvSpPr>
          <p:spPr>
            <a:xfrm>
              <a:off x="632641" y="3843570"/>
              <a:ext cx="211620" cy="519088"/>
            </a:xfrm>
            <a:custGeom>
              <a:avLst/>
              <a:gdLst>
                <a:gd name="connsiteX0" fmla="*/ 0 w 3468414"/>
                <a:gd name="connsiteY0" fmla="*/ 1154812 h 1754396"/>
                <a:gd name="connsiteX1" fmla="*/ 599090 w 3468414"/>
                <a:gd name="connsiteY1" fmla="*/ 1170578 h 1754396"/>
                <a:gd name="connsiteX2" fmla="*/ 1008993 w 3468414"/>
                <a:gd name="connsiteY2" fmla="*/ 1422826 h 1754396"/>
                <a:gd name="connsiteX3" fmla="*/ 1529255 w 3468414"/>
                <a:gd name="connsiteY3" fmla="*/ 902564 h 1754396"/>
                <a:gd name="connsiteX4" fmla="*/ 2159876 w 3468414"/>
                <a:gd name="connsiteY4" fmla="*/ 1738136 h 1754396"/>
                <a:gd name="connsiteX5" fmla="*/ 2900855 w 3468414"/>
                <a:gd name="connsiteY5" fmla="*/ 3929 h 1754396"/>
                <a:gd name="connsiteX6" fmla="*/ 3468414 w 3468414"/>
                <a:gd name="connsiteY6" fmla="*/ 1280936 h 175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68414" h="1754396">
                  <a:moveTo>
                    <a:pt x="0" y="1154812"/>
                  </a:moveTo>
                  <a:cubicBezTo>
                    <a:pt x="215462" y="1140360"/>
                    <a:pt x="430925" y="1125909"/>
                    <a:pt x="599090" y="1170578"/>
                  </a:cubicBezTo>
                  <a:cubicBezTo>
                    <a:pt x="767255" y="1215247"/>
                    <a:pt x="853966" y="1467495"/>
                    <a:pt x="1008993" y="1422826"/>
                  </a:cubicBezTo>
                  <a:cubicBezTo>
                    <a:pt x="1164020" y="1378157"/>
                    <a:pt x="1337441" y="850012"/>
                    <a:pt x="1529255" y="902564"/>
                  </a:cubicBezTo>
                  <a:cubicBezTo>
                    <a:pt x="1721069" y="955116"/>
                    <a:pt x="1931276" y="1887908"/>
                    <a:pt x="2159876" y="1738136"/>
                  </a:cubicBezTo>
                  <a:cubicBezTo>
                    <a:pt x="2388476" y="1588364"/>
                    <a:pt x="2682765" y="80129"/>
                    <a:pt x="2900855" y="3929"/>
                  </a:cubicBezTo>
                  <a:cubicBezTo>
                    <a:pt x="3118945" y="-72271"/>
                    <a:pt x="3355428" y="981391"/>
                    <a:pt x="3468414" y="1280936"/>
                  </a:cubicBezTo>
                </a:path>
              </a:pathLst>
            </a:cu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lIns="64277" tIns="32139" rIns="64277" bIns="32139" rtlCol="0" anchor="ctr"/>
            <a:lstStyle/>
            <a:p>
              <a:pPr marL="0" marR="0" lvl="0" indent="0" algn="ctr" defTabSz="642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pic>
          <p:nvPicPr>
            <p:cNvPr id="73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324"/>
            <a:stretch/>
          </p:blipFill>
          <p:spPr bwMode="auto">
            <a:xfrm>
              <a:off x="1269287" y="3571877"/>
              <a:ext cx="1321513" cy="1285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74" name="Straight Connector 73"/>
            <p:cNvCxnSpPr/>
            <p:nvPr/>
          </p:nvCxnSpPr>
          <p:spPr bwMode="auto">
            <a:xfrm>
              <a:off x="539156" y="4203663"/>
              <a:ext cx="2143500" cy="0"/>
            </a:xfrm>
            <a:prstGeom prst="line">
              <a:avLst/>
            </a:prstGeom>
            <a:gradFill rotWithShape="0">
              <a:gsLst>
                <a:gs pos="0">
                  <a:srgbClr val="074EB3">
                    <a:alpha val="84999"/>
                  </a:srgbClr>
                </a:gs>
                <a:gs pos="100000">
                  <a:srgbClr val="0B3280">
                    <a:alpha val="84999"/>
                  </a:srgbClr>
                </a:gs>
              </a:gsLst>
              <a:lin ang="5400000" scaled="1"/>
            </a:gra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</p:grpSp>
      <p:grpSp>
        <p:nvGrpSpPr>
          <p:cNvPr id="75" name="Group 83"/>
          <p:cNvGrpSpPr/>
          <p:nvPr/>
        </p:nvGrpSpPr>
        <p:grpSpPr>
          <a:xfrm>
            <a:off x="6083163" y="1002594"/>
            <a:ext cx="3014669" cy="3207549"/>
            <a:chOff x="6068385" y="1371605"/>
            <a:chExt cx="3014669" cy="3207549"/>
          </a:xfrm>
        </p:grpSpPr>
        <p:grpSp>
          <p:nvGrpSpPr>
            <p:cNvPr id="76" name="Group 40"/>
            <p:cNvGrpSpPr/>
            <p:nvPr/>
          </p:nvGrpSpPr>
          <p:grpSpPr>
            <a:xfrm>
              <a:off x="6068385" y="1404529"/>
              <a:ext cx="3014669" cy="3174625"/>
              <a:chOff x="6129331" y="1404519"/>
              <a:chExt cx="3014669" cy="3174625"/>
            </a:xfrm>
          </p:grpSpPr>
          <p:pic>
            <p:nvPicPr>
              <p:cNvPr id="82" name="Picture 2" descr="D:\Dropbox\_Conferences\ISMRM\2013 - Salt Lake City\simultaneous\e-poster\figures\alanine.tif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064351" y="2814416"/>
                <a:ext cx="2079649" cy="1763934"/>
              </a:xfrm>
              <a:prstGeom prst="rect">
                <a:avLst/>
              </a:prstGeom>
              <a:noFill/>
            </p:spPr>
          </p:pic>
          <p:pic>
            <p:nvPicPr>
              <p:cNvPr id="83" name="Picture 3" descr="D:\Dropbox\_Conferences\ISMRM\2013 - Salt Lake City\simultaneous\e-poster\figures\pyruvate_hydrate.tif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6129331" y="2814416"/>
                <a:ext cx="1973189" cy="1764728"/>
              </a:xfrm>
              <a:prstGeom prst="rect">
                <a:avLst/>
              </a:prstGeom>
              <a:noFill/>
            </p:spPr>
          </p:pic>
          <p:pic>
            <p:nvPicPr>
              <p:cNvPr id="84" name="Picture 4" descr="D:\Dropbox\_Conferences\ISMRM\2013 - Salt Lake City\simultaneous\e-poster\figures\lactate.tif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7064351" y="1404519"/>
                <a:ext cx="2079649" cy="1945855"/>
              </a:xfrm>
              <a:prstGeom prst="rect">
                <a:avLst/>
              </a:prstGeom>
              <a:noFill/>
            </p:spPr>
          </p:pic>
          <p:pic>
            <p:nvPicPr>
              <p:cNvPr id="85" name="Picture 5" descr="D:\Dropbox\_Conferences\ISMRM\2013 - Salt Lake City\simultaneous\e-poster\figures\pyruvate.tif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6129331" y="1404519"/>
                <a:ext cx="1973189" cy="1945855"/>
              </a:xfrm>
              <a:prstGeom prst="rect">
                <a:avLst/>
              </a:prstGeom>
              <a:noFill/>
            </p:spPr>
          </p:pic>
        </p:grpSp>
        <p:sp>
          <p:nvSpPr>
            <p:cNvPr id="77" name="TextBox 76"/>
            <p:cNvSpPr txBox="1"/>
            <p:nvPr/>
          </p:nvSpPr>
          <p:spPr>
            <a:xfrm>
              <a:off x="6737505" y="1371605"/>
              <a:ext cx="16764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aramond"/>
                  <a:ea typeface="+mn-ea"/>
                  <a:cs typeface="+mn-cs"/>
                </a:rPr>
                <a:t>Spectral Images</a:t>
              </a: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223158" y="1707362"/>
              <a:ext cx="10668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/>
                  <a:ea typeface="+mn-ea"/>
                  <a:cs typeface="Times New Roman"/>
                </a:rPr>
                <a:t>Pyruvate</a:t>
              </a: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7823360" y="1707362"/>
              <a:ext cx="10668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/>
                  <a:ea typeface="+mn-ea"/>
                  <a:cs typeface="Times New Roman"/>
                </a:rPr>
                <a:t>Lactate</a:t>
              </a: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6123142" y="3107536"/>
              <a:ext cx="138112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/>
                  <a:ea typeface="+mn-ea"/>
                  <a:cs typeface="Times New Roman"/>
                </a:rPr>
                <a:t>Pyruvate-Hydrate</a:t>
              </a: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7823360" y="3107536"/>
              <a:ext cx="10668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/>
                  <a:ea typeface="+mn-ea"/>
                  <a:cs typeface="Times New Roman"/>
                </a:rPr>
                <a:t>Alanine</a:t>
              </a: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/>
                <a:ea typeface="+mn-ea"/>
                <a:cs typeface="+mn-cs"/>
              </a:endParaRPr>
            </a:p>
          </p:txBody>
        </p:sp>
      </p:grpSp>
      <p:sp>
        <p:nvSpPr>
          <p:cNvPr id="86" name="Right Arrow 85"/>
          <p:cNvSpPr/>
          <p:nvPr/>
        </p:nvSpPr>
        <p:spPr bwMode="auto">
          <a:xfrm>
            <a:off x="3068471" y="2403275"/>
            <a:ext cx="548640" cy="513329"/>
          </a:xfrm>
          <a:prstGeom prst="rightArrow">
            <a:avLst/>
          </a:prstGeom>
          <a:gradFill rotWithShape="0">
            <a:gsLst>
              <a:gs pos="0">
                <a:srgbClr val="CBCBCB"/>
              </a:gs>
              <a:gs pos="0">
                <a:srgbClr val="5F5F5F"/>
              </a:gs>
              <a:gs pos="100000">
                <a:srgbClr val="EAEAEA"/>
              </a:gs>
            </a:gsLst>
            <a:lin ang="5400000" scaled="0"/>
          </a:gra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4277" tIns="32139" rIns="64277" bIns="32139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64278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" charset="0"/>
              <a:ea typeface="ヒラギノ角ゴ ProN W3" charset="0"/>
              <a:cs typeface="ヒラギノ角ゴ ProN W3" charset="0"/>
              <a:sym typeface="Gill Sans" charset="0"/>
            </a:endParaRPr>
          </a:p>
        </p:txBody>
      </p:sp>
      <p:pic>
        <p:nvPicPr>
          <p:cNvPr id="87" name="Picture 2" descr="D:\Dropbox\_Conferences\ISMRM\2013 - Salt Lake City\kt-spiral\presentation\figures\example_kdata_pyruvate.ti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722650" y="1867542"/>
            <a:ext cx="782870" cy="782870"/>
          </a:xfrm>
          <a:prstGeom prst="rect">
            <a:avLst/>
          </a:prstGeom>
          <a:noFill/>
        </p:spPr>
      </p:pic>
      <p:pic>
        <p:nvPicPr>
          <p:cNvPr id="88" name="Picture 3" descr="D:\Dropbox\_Conferences\ISMRM\2013 - Salt Lake City\kt-spiral\presentation\figures\example_kdata_lactate.ti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65908" y="1867542"/>
            <a:ext cx="782870" cy="782870"/>
          </a:xfrm>
          <a:prstGeom prst="rect">
            <a:avLst/>
          </a:prstGeom>
          <a:noFill/>
        </p:spPr>
      </p:pic>
      <p:pic>
        <p:nvPicPr>
          <p:cNvPr id="89" name="Picture 4" descr="D:\Dropbox\_Conferences\ISMRM\2013 - Salt Lake City\kt-spiral\presentation\figures\example_kdata_pyruvate_hydrate.ti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722650" y="2715269"/>
            <a:ext cx="782870" cy="782870"/>
          </a:xfrm>
          <a:prstGeom prst="rect">
            <a:avLst/>
          </a:prstGeom>
          <a:noFill/>
        </p:spPr>
      </p:pic>
      <p:pic>
        <p:nvPicPr>
          <p:cNvPr id="90" name="Picture 5" descr="D:\Dropbox\_Conferences\ISMRM\2013 - Salt Lake City\kt-spiral\presentation\figures\example_kdata_alanine.ti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565908" y="2715269"/>
            <a:ext cx="782870" cy="782870"/>
          </a:xfrm>
          <a:prstGeom prst="rect">
            <a:avLst/>
          </a:prstGeom>
          <a:noFill/>
        </p:spPr>
      </p:pic>
      <p:sp>
        <p:nvSpPr>
          <p:cNvPr id="91" name="TextBox 90"/>
          <p:cNvSpPr txBox="1"/>
          <p:nvPr/>
        </p:nvSpPr>
        <p:spPr>
          <a:xfrm>
            <a:off x="2712305" y="1839503"/>
            <a:ext cx="1122067" cy="1111346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Matrix Inversion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5403949" y="1953498"/>
            <a:ext cx="679214" cy="324608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FFT</a:t>
            </a: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3707918" y="1279416"/>
            <a:ext cx="1640860" cy="588126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Spectral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K-space</a:t>
            </a:r>
            <a:endParaRPr kumimoji="0" lang="en-US" sz="1700" b="0" i="0" u="none" strike="noStrike" kern="1200" cap="none" spc="0" normalizeH="0" baseline="-25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4" name="Content Placeholder 2"/>
          <p:cNvSpPr txBox="1">
            <a:spLocks/>
          </p:cNvSpPr>
          <p:nvPr/>
        </p:nvSpPr>
        <p:spPr>
          <a:xfrm>
            <a:off x="0" y="4705350"/>
            <a:ext cx="22860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052049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1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52049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Brodsky et al. MRM 59(5): 2008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0504D">
                  <a:lumMod val="75000"/>
                </a:srgbClr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30000" noProof="0" dirty="0">
                <a:ln>
                  <a:noFill/>
                </a:ln>
                <a:solidFill>
                  <a:srgbClr val="052049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2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52049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Wiesinger et al., MRM 68(1): 2012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2317" y="1260955"/>
            <a:ext cx="2933700" cy="2298700"/>
            <a:chOff x="2937484" y="3429370"/>
            <a:chExt cx="2933700" cy="2298700"/>
          </a:xfrm>
        </p:grpSpPr>
        <p:pic>
          <p:nvPicPr>
            <p:cNvPr id="2" name="Picture 1" descr="Screenshot 2015-08-12 17.14.47.png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37484" y="3429370"/>
              <a:ext cx="2933700" cy="2298700"/>
            </a:xfrm>
            <a:prstGeom prst="rect">
              <a:avLst/>
            </a:prstGeom>
          </p:spPr>
        </p:pic>
        <p:sp>
          <p:nvSpPr>
            <p:cNvPr id="3" name="Rectangle 2"/>
            <p:cNvSpPr/>
            <p:nvPr/>
          </p:nvSpPr>
          <p:spPr bwMode="auto">
            <a:xfrm>
              <a:off x="4147037" y="3567945"/>
              <a:ext cx="1235471" cy="293730"/>
            </a:xfrm>
            <a:prstGeom prst="rect">
              <a:avLst/>
            </a:prstGeom>
            <a:solidFill>
              <a:srgbClr val="FFFFFF"/>
            </a:solidFill>
            <a:ln w="19050" algn="ctr">
              <a:noFill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9" name="Rectangle 48"/>
            <p:cNvSpPr/>
            <p:nvPr/>
          </p:nvSpPr>
          <p:spPr bwMode="auto">
            <a:xfrm>
              <a:off x="3694660" y="4129486"/>
              <a:ext cx="2103120" cy="186958"/>
            </a:xfrm>
            <a:prstGeom prst="rect">
              <a:avLst/>
            </a:prstGeom>
            <a:solidFill>
              <a:srgbClr val="FFFFFF"/>
            </a:solidFill>
            <a:ln w="19050" algn="ctr">
              <a:noFill/>
              <a:miter lim="800000"/>
              <a:headEnd/>
              <a:tailEnd/>
            </a:ln>
          </p:spPr>
          <p:txBody>
            <a:bodyPr wrap="none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95" name="Title 4"/>
          <p:cNvSpPr txBox="1">
            <a:spLocks/>
          </p:cNvSpPr>
          <p:nvPr/>
        </p:nvSpPr>
        <p:spPr>
          <a:xfrm>
            <a:off x="457200" y="17630"/>
            <a:ext cx="8089901" cy="4693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2800" b="0" kern="1200" cap="none" spc="0" baseline="0" dirty="0" smtClean="0">
                <a:solidFill>
                  <a:schemeClr val="tx1"/>
                </a:solidFill>
                <a:latin typeface="+mn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52049"/>
                </a:solidFill>
                <a:effectLst/>
                <a:uLnTx/>
                <a:uFillTx/>
                <a:latin typeface="Garamond"/>
                <a:ea typeface="+mj-ea"/>
                <a:cs typeface="Arial" pitchFamily="34" charset="0"/>
              </a:rPr>
              <a:t>Model-Based Reconstruction</a:t>
            </a:r>
          </a:p>
        </p:txBody>
      </p:sp>
    </p:spTree>
    <p:extLst>
      <p:ext uri="{BB962C8B-B14F-4D97-AF65-F5344CB8AC3E}">
        <p14:creationId xmlns:p14="http://schemas.microsoft.com/office/powerpoint/2010/main" val="37663533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 animBg="1"/>
      <p:bldP spid="54" grpId="0" animBg="1"/>
      <p:bldP spid="86" grpId="0" animBg="1"/>
      <p:bldP spid="91" grpId="0"/>
      <p:bldP spid="92" grpId="0"/>
      <p:bldP spid="9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Spectral Selectivity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9685" y="1197217"/>
            <a:ext cx="2746904" cy="3182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360006" y="724857"/>
            <a:ext cx="3117476" cy="923330"/>
          </a:xfrm>
          <a:prstGeom prst="rect">
            <a:avLst/>
          </a:prstGeom>
          <a:solidFill>
            <a:srgbClr val="404040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Use spectrally selective RF pulses to control flip angles for different compounds</a:t>
            </a:r>
          </a:p>
        </p:txBody>
      </p:sp>
      <p:pic>
        <p:nvPicPr>
          <p:cNvPr id="8" name="Picture 7" descr="Screenshot 2015-08-12 15.05.2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232" y="1782536"/>
            <a:ext cx="3932282" cy="1828800"/>
          </a:xfrm>
          <a:prstGeom prst="rect">
            <a:avLst/>
          </a:prstGeom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157216" y="3650937"/>
            <a:ext cx="3264314" cy="923330"/>
          </a:xfrm>
          <a:prstGeom prst="rect">
            <a:avLst/>
          </a:prstGeom>
          <a:solidFill>
            <a:srgbClr val="404040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Conventional RF pulses (i.e. </a:t>
            </a:r>
            <a:r>
              <a:rPr lang="en-US" dirty="0" err="1">
                <a:solidFill>
                  <a:srgbClr val="FFFFFF"/>
                </a:solidFill>
                <a:latin typeface="Calibri" pitchFamily="84" charset="0"/>
              </a:rPr>
              <a:t>sinc</a:t>
            </a:r>
            <a:r>
              <a:rPr lang="en-US" dirty="0">
                <a:solidFill>
                  <a:srgbClr val="FFFFFF"/>
                </a:solidFill>
                <a:latin typeface="Calibri" pitchFamily="84" charset="0"/>
              </a:rPr>
              <a:t>) can only be either spatially or spectrally selective</a:t>
            </a:r>
          </a:p>
        </p:txBody>
      </p:sp>
    </p:spTree>
    <p:extLst>
      <p:ext uri="{BB962C8B-B14F-4D97-AF65-F5344CB8AC3E}">
        <p14:creationId xmlns:p14="http://schemas.microsoft.com/office/powerpoint/2010/main" val="3282960162"/>
      </p:ext>
    </p:extLst>
  </p:cSld>
  <p:clrMapOvr>
    <a:masterClrMapping/>
  </p:clrMapOvr>
  <p:transition>
    <p:fad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080375" cy="469359"/>
          </a:xfrm>
        </p:spPr>
        <p:txBody>
          <a:bodyPr/>
          <a:lstStyle/>
          <a:p>
            <a:r>
              <a:rPr lang="en-US" dirty="0"/>
              <a:t>Spectral-Spatial RF Pulses</a:t>
            </a:r>
            <a:r>
              <a:rPr lang="en-US" baseline="30000" dirty="0"/>
              <a:t>1,2,3</a:t>
            </a:r>
          </a:p>
        </p:txBody>
      </p:sp>
      <p:sp>
        <p:nvSpPr>
          <p:cNvPr id="11" name="Content Placeholder 1"/>
          <p:cNvSpPr>
            <a:spLocks noGrp="1"/>
          </p:cNvSpPr>
          <p:nvPr>
            <p:ph idx="1"/>
          </p:nvPr>
        </p:nvSpPr>
        <p:spPr>
          <a:xfrm>
            <a:off x="1827641" y="3485569"/>
            <a:ext cx="6056127" cy="1125509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lrTx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Spectral-spatial</a:t>
            </a:r>
            <a:r>
              <a:rPr kumimoji="0" lang="en-US" sz="1600" b="0" i="0" u="none" strike="noStrike" kern="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pulses are selective in both frequency and space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Tx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Add oscillating gradient for additional spatial selectivity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Tx/>
            </a:pPr>
            <a:r>
              <a:rPr lang="en-US" sz="1600" kern="0" dirty="0" err="1">
                <a:solidFill>
                  <a:srgbClr val="FFFFFF"/>
                </a:solidFill>
              </a:rPr>
              <a:t>Subpulses</a:t>
            </a:r>
            <a:r>
              <a:rPr lang="en-US" sz="1600" kern="0" dirty="0">
                <a:solidFill>
                  <a:srgbClr val="FFFFFF"/>
                </a:solidFill>
              </a:rPr>
              <a:t> control spatial selectivity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Tx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# of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subpulses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and their separation</a:t>
            </a:r>
            <a:r>
              <a:rPr kumimoji="0" lang="en-US" sz="1600" b="0" i="0" u="none" strike="noStrike" kern="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control spectral selectivity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Tx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Useful in vivo where spatial selectivity is important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791200" y="4642526"/>
            <a:ext cx="3352800" cy="526571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Lau et al., NMR in Biomedicine 2011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2</a:t>
            </a:r>
            <a:r>
              <a:rPr lang="en-US" sz="1000" dirty="0">
                <a:solidFill>
                  <a:srgbClr val="FFFFFF"/>
                </a:solidFill>
              </a:rPr>
              <a:t>Larson et  al., JMR 2008</a:t>
            </a:r>
            <a:endParaRPr lang="en-US" sz="1000" baseline="-25000" dirty="0">
              <a:solidFill>
                <a:srgbClr val="FFFFFF"/>
              </a:solidFill>
            </a:endParaRP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3</a:t>
            </a:r>
            <a:r>
              <a:rPr lang="en-US" sz="1000" dirty="0">
                <a:solidFill>
                  <a:srgbClr val="FFFFFF"/>
                </a:solidFill>
              </a:rPr>
              <a:t>Kerr et al., ISMRM 2008: #226</a:t>
            </a:r>
            <a:endParaRPr lang="en-US" sz="1000" baseline="-25000" dirty="0">
              <a:solidFill>
                <a:srgbClr val="FFFFFF"/>
              </a:solidFill>
            </a:endParaRPr>
          </a:p>
        </p:txBody>
      </p:sp>
      <p:pic>
        <p:nvPicPr>
          <p:cNvPr id="3" name="Picture 2" descr="Screenshot 2015-08-12 22.47.26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202" y="812696"/>
            <a:ext cx="4114951" cy="2522521"/>
          </a:xfrm>
          <a:prstGeom prst="rect">
            <a:avLst/>
          </a:prstGeom>
        </p:spPr>
      </p:pic>
      <p:pic>
        <p:nvPicPr>
          <p:cNvPr id="4" name="Picture 3" descr="Screenshot 2015-08-12 22.47.1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002" y="1179095"/>
            <a:ext cx="4044490" cy="178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892413"/>
      </p:ext>
    </p:extLst>
  </p:cSld>
  <p:clrMapOvr>
    <a:masterClrMapping/>
  </p:clrMapOvr>
  <p:transition>
    <p:fad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Picture 227" descr="Screenshot 2015-08-12 15.38.14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"/>
          <a:stretch/>
        </p:blipFill>
        <p:spPr>
          <a:xfrm>
            <a:off x="1509848" y="883919"/>
            <a:ext cx="5642792" cy="3682999"/>
          </a:xfrm>
          <a:prstGeom prst="rect">
            <a:avLst/>
          </a:prstGeom>
        </p:spPr>
      </p:pic>
      <p:sp>
        <p:nvSpPr>
          <p:cNvPr id="229" name="Title 228"/>
          <p:cNvSpPr>
            <a:spLocks noGrp="1"/>
          </p:cNvSpPr>
          <p:nvPr>
            <p:ph type="title"/>
          </p:nvPr>
        </p:nvSpPr>
        <p:spPr>
          <a:xfrm>
            <a:off x="457200" y="320469"/>
            <a:ext cx="8089901" cy="469359"/>
          </a:xfrm>
        </p:spPr>
        <p:txBody>
          <a:bodyPr/>
          <a:lstStyle/>
          <a:p>
            <a:r>
              <a:rPr lang="en-US" dirty="0"/>
              <a:t>Spectral-Spatial RF Pulse Design</a:t>
            </a:r>
          </a:p>
        </p:txBody>
      </p:sp>
      <p:sp>
        <p:nvSpPr>
          <p:cNvPr id="231" name="TextBox 230"/>
          <p:cNvSpPr txBox="1"/>
          <p:nvPr/>
        </p:nvSpPr>
        <p:spPr>
          <a:xfrm>
            <a:off x="0" y="4733966"/>
            <a:ext cx="3352800" cy="372682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r>
              <a:rPr lang="en-US" sz="1000" dirty="0"/>
              <a:t>Larson et  al., JMR 2008</a:t>
            </a:r>
            <a:endParaRPr lang="en-US" sz="1000" baseline="-25000" dirty="0"/>
          </a:p>
          <a:p>
            <a:r>
              <a:rPr lang="en-US" sz="1000" dirty="0"/>
              <a:t>Kerr et al., ISMRM 2008: #226</a:t>
            </a:r>
            <a:endParaRPr lang="en-US" sz="1000" baseline="-25000" dirty="0"/>
          </a:p>
        </p:txBody>
      </p:sp>
    </p:spTree>
    <p:extLst>
      <p:ext uri="{BB962C8B-B14F-4D97-AF65-F5344CB8AC3E}">
        <p14:creationId xmlns:p14="http://schemas.microsoft.com/office/powerpoint/2010/main" val="3890282318"/>
      </p:ext>
    </p:extLst>
  </p:cSld>
  <p:clrMapOvr>
    <a:masterClrMapping/>
  </p:clrMapOvr>
  <p:transition>
    <p:fad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Metabolite-Specific Imaging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1472" y="1133856"/>
            <a:ext cx="3552627" cy="3008627"/>
          </a:xfrm>
        </p:spPr>
        <p:txBody>
          <a:bodyPr/>
          <a:lstStyle/>
          <a:p>
            <a:r>
              <a:rPr lang="en-US" dirty="0"/>
              <a:t>Use the RF pulse for spectral selection</a:t>
            </a:r>
            <a:r>
              <a:rPr lang="en-US" baseline="30000" dirty="0"/>
              <a:t>1</a:t>
            </a:r>
          </a:p>
          <a:p>
            <a:r>
              <a:rPr lang="en-US" dirty="0"/>
              <a:t>Just like with inert substrates, now amenable to fast imaging techniques</a:t>
            </a:r>
          </a:p>
          <a:p>
            <a:pPr lvl="1"/>
            <a:r>
              <a:rPr lang="en-US" dirty="0"/>
              <a:t>Spiral</a:t>
            </a:r>
            <a:r>
              <a:rPr lang="en-US" baseline="30000" dirty="0"/>
              <a:t>2</a:t>
            </a:r>
          </a:p>
          <a:p>
            <a:pPr lvl="1"/>
            <a:r>
              <a:rPr lang="en-US" dirty="0"/>
              <a:t>EPI</a:t>
            </a:r>
            <a:r>
              <a:rPr lang="en-US" baseline="30000" dirty="0"/>
              <a:t>3,4</a:t>
            </a:r>
          </a:p>
          <a:p>
            <a:pPr lvl="1"/>
            <a:r>
              <a:rPr lang="en-US" dirty="0"/>
              <a:t>GRASE</a:t>
            </a:r>
            <a:r>
              <a:rPr lang="en-US" baseline="30000" dirty="0"/>
              <a:t>5</a:t>
            </a:r>
          </a:p>
          <a:p>
            <a:r>
              <a:rPr lang="en-US" dirty="0"/>
              <a:t>Want to keep the readout ≤ T</a:t>
            </a:r>
            <a:r>
              <a:rPr lang="en-US" baseline="-25000" dirty="0"/>
              <a:t>2</a:t>
            </a:r>
            <a:r>
              <a:rPr lang="en-US" dirty="0"/>
              <a:t>* to minimize blurring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370436" y="4709050"/>
            <a:ext cx="1933243" cy="475274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3</a:t>
            </a:r>
            <a:r>
              <a:rPr lang="en-US" sz="1000" dirty="0">
                <a:solidFill>
                  <a:srgbClr val="FFFFFF"/>
                </a:solidFill>
              </a:rPr>
              <a:t>Cunningham et al., JMR 193: 2008.</a:t>
            </a: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4</a:t>
            </a:r>
            <a:r>
              <a:rPr lang="en-US" sz="1000" dirty="0">
                <a:solidFill>
                  <a:srgbClr val="FFFFFF"/>
                </a:solidFill>
              </a:rPr>
              <a:t>Gordon et al., MRM, 2017.</a:t>
            </a:r>
          </a:p>
          <a:p>
            <a:pPr algn="r"/>
            <a:endParaRPr lang="en-US" sz="1000" baseline="-25000" dirty="0">
              <a:solidFill>
                <a:srgbClr val="FFFFFF"/>
              </a:solidFill>
            </a:endParaRPr>
          </a:p>
        </p:txBody>
      </p:sp>
      <p:pic>
        <p:nvPicPr>
          <p:cNvPr id="21" name="Picture 20" descr="Screenshot 2015-08-04 16.23.2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747" y="693715"/>
            <a:ext cx="3388494" cy="1479151"/>
          </a:xfrm>
          <a:prstGeom prst="rect">
            <a:avLst/>
          </a:prstGeom>
        </p:spPr>
      </p:pic>
      <p:pic>
        <p:nvPicPr>
          <p:cNvPr id="22" name="Picture 21" descr="Screenshot 2015-08-04 15.46.29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0726" y="646483"/>
            <a:ext cx="4402964" cy="2297533"/>
          </a:xfrm>
          <a:prstGeom prst="rect">
            <a:avLst/>
          </a:prstGeom>
        </p:spPr>
      </p:pic>
      <p:pic>
        <p:nvPicPr>
          <p:cNvPr id="23" name="Picture 22" descr="Screenshot 2015-08-04 15.46.54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75"/>
          <a:stretch/>
        </p:blipFill>
        <p:spPr>
          <a:xfrm>
            <a:off x="5230900" y="668391"/>
            <a:ext cx="2927945" cy="2322671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3181309" y="4709050"/>
            <a:ext cx="2252752" cy="475274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Lau et al., NMR in Biomed 24: 2011.</a:t>
            </a:r>
            <a:endParaRPr lang="en-US" sz="1000" baseline="-25000" dirty="0">
              <a:solidFill>
                <a:srgbClr val="FFFFFF"/>
              </a:solidFill>
            </a:endParaRPr>
          </a:p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2</a:t>
            </a:r>
            <a:r>
              <a:rPr lang="en-US" sz="1000" dirty="0">
                <a:solidFill>
                  <a:srgbClr val="FFFFFF"/>
                </a:solidFill>
              </a:rPr>
              <a:t>Lau et al., MRM 64: 2010.</a:t>
            </a:r>
            <a:endParaRPr lang="en-US" sz="1000" baseline="-25000" dirty="0">
              <a:solidFill>
                <a:srgbClr val="FFFFFF"/>
              </a:solidFill>
            </a:endParaRPr>
          </a:p>
          <a:p>
            <a:pPr algn="r"/>
            <a:endParaRPr lang="en-US" sz="1000" baseline="-25000" dirty="0">
              <a:solidFill>
                <a:srgbClr val="FFFFFF"/>
              </a:solidFill>
            </a:endParaRPr>
          </a:p>
        </p:txBody>
      </p:sp>
      <p:pic>
        <p:nvPicPr>
          <p:cNvPr id="25" name="Picture 24" descr="fig1_highres.tif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8" r="12451" b="13380"/>
          <a:stretch/>
        </p:blipFill>
        <p:spPr>
          <a:xfrm>
            <a:off x="4711401" y="643328"/>
            <a:ext cx="3761026" cy="2311990"/>
          </a:xfrm>
          <a:prstGeom prst="rect">
            <a:avLst/>
          </a:prstGeom>
        </p:spPr>
      </p:pic>
      <p:pic>
        <p:nvPicPr>
          <p:cNvPr id="26" name="Picture 25" descr="Screenshot 2015-08-04 17.05.46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475" y="3075315"/>
            <a:ext cx="4565211" cy="1508405"/>
          </a:xfrm>
          <a:prstGeom prst="rect">
            <a:avLst/>
          </a:prstGeom>
        </p:spPr>
      </p:pic>
      <p:pic>
        <p:nvPicPr>
          <p:cNvPr id="27" name="Picture 26" descr="fig4_highres.ti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271" y="3038696"/>
            <a:ext cx="5466172" cy="155651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210757" y="4709050"/>
            <a:ext cx="1933243" cy="321386"/>
          </a:xfrm>
          <a:prstGeom prst="rect">
            <a:avLst/>
          </a:prstGeom>
          <a:noFill/>
        </p:spPr>
        <p:txBody>
          <a:bodyPr wrap="square" lIns="64277" tIns="32139" rIns="64277" bIns="32139" rtlCol="0">
            <a:spAutoFit/>
          </a:bodyPr>
          <a:lstStyle/>
          <a:p>
            <a:pPr algn="r"/>
            <a:r>
              <a:rPr lang="en-US" sz="1000" baseline="30000" dirty="0">
                <a:solidFill>
                  <a:srgbClr val="FFFFFF"/>
                </a:solidFill>
              </a:rPr>
              <a:t>5</a:t>
            </a:r>
            <a:r>
              <a:rPr lang="en-US" sz="1000" dirty="0">
                <a:solidFill>
                  <a:srgbClr val="FFFFFF"/>
                </a:solidFill>
              </a:rPr>
              <a:t>Sukumar, ISMRM 2012, </a:t>
            </a:r>
            <a:r>
              <a:rPr lang="en-US" sz="1000">
                <a:solidFill>
                  <a:srgbClr val="FFFFFF"/>
                </a:solidFill>
              </a:rPr>
              <a:t>#4292.</a:t>
            </a:r>
            <a:endParaRPr lang="en-US" sz="1000" dirty="0">
              <a:solidFill>
                <a:srgbClr val="FFFFFF"/>
              </a:solidFill>
            </a:endParaRPr>
          </a:p>
          <a:p>
            <a:pPr algn="r"/>
            <a:endParaRPr lang="en-US" sz="1000" baseline="-25000" dirty="0">
              <a:solidFill>
                <a:srgbClr val="FFFFFF"/>
              </a:solidFill>
            </a:endParaRPr>
          </a:p>
        </p:txBody>
      </p:sp>
      <p:pic>
        <p:nvPicPr>
          <p:cNvPr id="2" name="Picture 1" descr="Screenshot 2015-08-12 17.03.00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028" y="647933"/>
            <a:ext cx="3002390" cy="208499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 bwMode="auto">
          <a:xfrm>
            <a:off x="7499225" y="993497"/>
            <a:ext cx="1109278" cy="49244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none" lIns="0" tIns="0" rIns="0" bIns="0" rtlCol="0">
            <a:spAutoFit/>
          </a:bodyPr>
          <a:lstStyle/>
          <a:p>
            <a:r>
              <a:rPr lang="en-US" sz="1600" i="1" dirty="0">
                <a:solidFill>
                  <a:srgbClr val="FFFFFF"/>
                </a:solidFill>
              </a:rPr>
              <a:t>f</a:t>
            </a:r>
            <a:r>
              <a:rPr lang="en-US" sz="1600" dirty="0">
                <a:solidFill>
                  <a:srgbClr val="FFFFFF"/>
                </a:solidFill>
              </a:rPr>
              <a:t> =  lac, </a:t>
            </a:r>
            <a:r>
              <a:rPr lang="en-US" sz="1600" dirty="0" err="1">
                <a:solidFill>
                  <a:srgbClr val="FFFFFF"/>
                </a:solidFill>
              </a:rPr>
              <a:t>ala</a:t>
            </a:r>
            <a:r>
              <a:rPr lang="en-US" sz="1600" dirty="0">
                <a:solidFill>
                  <a:srgbClr val="FFFFFF"/>
                </a:solidFill>
              </a:rPr>
              <a:t>…</a:t>
            </a:r>
          </a:p>
          <a:p>
            <a:r>
              <a:rPr lang="en-US" sz="1600" i="1" dirty="0" err="1">
                <a:solidFill>
                  <a:srgbClr val="FFFFFF"/>
                </a:solidFill>
              </a:rPr>
              <a:t>m,n</a:t>
            </a:r>
            <a:r>
              <a:rPr lang="en-US" sz="1600" dirty="0">
                <a:solidFill>
                  <a:srgbClr val="FFFFFF"/>
                </a:solidFill>
              </a:rPr>
              <a:t> = 8,12,16</a:t>
            </a:r>
          </a:p>
        </p:txBody>
      </p:sp>
      <p:pic>
        <p:nvPicPr>
          <p:cNvPr id="4" name="Picture 3" descr="Screenshot 2015-08-12 17.08.05.pn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627" y="2781787"/>
            <a:ext cx="2647092" cy="1828800"/>
          </a:xfrm>
          <a:prstGeom prst="rect">
            <a:avLst/>
          </a:prstGeom>
        </p:spPr>
      </p:pic>
      <p:pic>
        <p:nvPicPr>
          <p:cNvPr id="5" name="Picture 4" descr="Screenshot 2015-08-12 17.08.12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8943" y="2781787"/>
            <a:ext cx="2644048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31007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Metabolite-Specific Imaging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133856"/>
            <a:ext cx="4221708" cy="3008627"/>
          </a:xfrm>
        </p:spPr>
        <p:txBody>
          <a:bodyPr/>
          <a:lstStyle/>
          <a:p>
            <a:r>
              <a:rPr lang="en-US" dirty="0"/>
              <a:t>Pros</a:t>
            </a:r>
          </a:p>
          <a:p>
            <a:pPr lvl="1"/>
            <a:r>
              <a:rPr lang="en-US" dirty="0"/>
              <a:t>Fast! </a:t>
            </a:r>
          </a:p>
          <a:p>
            <a:pPr lvl="2"/>
            <a:r>
              <a:rPr lang="en-US" dirty="0"/>
              <a:t>Scan time = TR x # slices</a:t>
            </a:r>
          </a:p>
          <a:p>
            <a:pPr lvl="1"/>
            <a:r>
              <a:rPr lang="en-US" dirty="0"/>
              <a:t>Can use any fast imaging approach</a:t>
            </a:r>
          </a:p>
          <a:p>
            <a:r>
              <a:rPr lang="en-US" dirty="0"/>
              <a:t>Cons</a:t>
            </a:r>
          </a:p>
          <a:p>
            <a:pPr lvl="1"/>
            <a:r>
              <a:rPr lang="en-US" dirty="0"/>
              <a:t>Long RF pulses (15-20ms)</a:t>
            </a:r>
          </a:p>
          <a:p>
            <a:pPr lvl="1"/>
            <a:r>
              <a:rPr lang="en-US" dirty="0"/>
              <a:t>Sensitive to off-resonance</a:t>
            </a:r>
          </a:p>
          <a:p>
            <a:r>
              <a:rPr lang="en-US" dirty="0"/>
              <a:t>Question: Could we use SSFP here?</a:t>
            </a:r>
          </a:p>
        </p:txBody>
      </p:sp>
      <p:pic>
        <p:nvPicPr>
          <p:cNvPr id="5" name="Picture 4" descr="Screenshot 2015-08-04 15.46.2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52" y="1484981"/>
            <a:ext cx="3941287" cy="205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78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Ultimately have to decide what’s the most important to you:</a:t>
            </a:r>
          </a:p>
          <a:p>
            <a:pPr lvl="1"/>
            <a:r>
              <a:rPr lang="en-US" dirty="0"/>
              <a:t>Temporal resolution?</a:t>
            </a:r>
          </a:p>
          <a:p>
            <a:pPr lvl="1"/>
            <a:r>
              <a:rPr lang="en-US" dirty="0"/>
              <a:t>Spectral bandwidth/resolution?</a:t>
            </a:r>
          </a:p>
          <a:p>
            <a:pPr lvl="1"/>
            <a:r>
              <a:rPr lang="en-US" dirty="0"/>
              <a:t>SNR efficiency?</a:t>
            </a:r>
          </a:p>
          <a:p>
            <a:pPr lvl="1"/>
            <a:r>
              <a:rPr lang="en-US" dirty="0"/>
              <a:t>Robustness?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Comparison of Acquisition Schemes</a:t>
            </a:r>
            <a:r>
              <a:rPr lang="en-US" baseline="30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943863341"/>
      </p:ext>
    </p:extLst>
  </p:cSld>
  <p:clrMapOvr>
    <a:masterClrMapping/>
  </p:clrMapOvr>
  <p:transition>
    <p:fad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Comparison of Acquisition Schemes</a:t>
            </a:r>
            <a:r>
              <a:rPr lang="en-US" baseline="30000" dirty="0"/>
              <a:t>1</a:t>
            </a:r>
          </a:p>
        </p:txBody>
      </p:sp>
      <p:pic>
        <p:nvPicPr>
          <p:cNvPr id="5" name="Picture 4" descr="Screenshot 2015-08-05 11.45.2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430" y="724657"/>
            <a:ext cx="5960327" cy="2004675"/>
          </a:xfrm>
          <a:prstGeom prst="rect">
            <a:avLst/>
          </a:prstGeom>
        </p:spPr>
      </p:pic>
      <p:pic>
        <p:nvPicPr>
          <p:cNvPr id="6" name="Picture 5" descr="Screenshot 2015-08-05 11.45.37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" t="3594" r="947"/>
          <a:stretch/>
        </p:blipFill>
        <p:spPr>
          <a:xfrm>
            <a:off x="1353889" y="2892527"/>
            <a:ext cx="6853408" cy="1715629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456417" y="4720019"/>
            <a:ext cx="2705345" cy="2092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r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Durst et al., NMR in Biomedicine,28(6) : 2015.</a:t>
            </a:r>
          </a:p>
        </p:txBody>
      </p:sp>
    </p:spTree>
    <p:extLst>
      <p:ext uri="{BB962C8B-B14F-4D97-AF65-F5344CB8AC3E}">
        <p14:creationId xmlns:p14="http://schemas.microsoft.com/office/powerpoint/2010/main" val="2700061723"/>
      </p:ext>
    </p:extLst>
  </p:cSld>
  <p:clrMapOvr>
    <a:masterClrMapping/>
  </p:clrMapOvr>
  <p:transition>
    <p:fad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Comparison of Acquisition Schemes</a:t>
            </a:r>
            <a:r>
              <a:rPr lang="en-US" baseline="30000" dirty="0"/>
              <a:t>1</a:t>
            </a:r>
          </a:p>
        </p:txBody>
      </p:sp>
      <p:pic>
        <p:nvPicPr>
          <p:cNvPr id="3" name="Picture 2" descr="Screenshot 2015-08-05 11.48.4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8207" y="1607548"/>
            <a:ext cx="4539047" cy="2054838"/>
          </a:xfrm>
          <a:prstGeom prst="rect">
            <a:avLst/>
          </a:prstGeom>
        </p:spPr>
      </p:pic>
      <p:pic>
        <p:nvPicPr>
          <p:cNvPr id="4" name="Picture 3" descr="Screenshot 2015-08-05 11.53.4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18" y="1216767"/>
            <a:ext cx="4091841" cy="2727894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6456417" y="4720019"/>
            <a:ext cx="2705345" cy="2092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r">
              <a:spcBef>
                <a:spcPct val="20000"/>
              </a:spcBef>
              <a:buClr>
                <a:schemeClr val="accent2">
                  <a:lumMod val="75000"/>
                </a:schemeClr>
              </a:buClr>
              <a:defRPr/>
            </a:pPr>
            <a:r>
              <a:rPr lang="en-US" sz="1000" baseline="30000" dirty="0">
                <a:solidFill>
                  <a:srgbClr val="FFFFFF"/>
                </a:solidFill>
              </a:rPr>
              <a:t>1</a:t>
            </a:r>
            <a:r>
              <a:rPr lang="en-US" sz="1000" dirty="0">
                <a:solidFill>
                  <a:srgbClr val="FFFFFF"/>
                </a:solidFill>
              </a:rPr>
              <a:t>Durst et al., NMR in Biomedicine,28(6) : 2015.</a:t>
            </a:r>
          </a:p>
        </p:txBody>
      </p:sp>
      <p:sp>
        <p:nvSpPr>
          <p:cNvPr id="5" name="Oval 4"/>
          <p:cNvSpPr/>
          <p:nvPr/>
        </p:nvSpPr>
        <p:spPr bwMode="auto">
          <a:xfrm>
            <a:off x="5521966" y="2194454"/>
            <a:ext cx="321512" cy="952537"/>
          </a:xfrm>
          <a:prstGeom prst="ellipse">
            <a:avLst/>
          </a:prstGeom>
          <a:noFill/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651281" y="2186088"/>
            <a:ext cx="522137" cy="952537"/>
          </a:xfrm>
          <a:prstGeom prst="ellipse">
            <a:avLst/>
          </a:prstGeom>
          <a:noFill/>
          <a:ln w="19050" algn="ctr">
            <a:solidFill>
              <a:srgbClr val="000000"/>
            </a:solidFill>
            <a:miter lim="800000"/>
            <a:headEnd/>
            <a:tailEnd/>
          </a:ln>
        </p:spPr>
        <p:txBody>
          <a:bodyPr wrap="none" rtlCol="0" anchor="ctr"/>
          <a:lstStyle/>
          <a:p>
            <a:pPr algn="ctr">
              <a:lnSpc>
                <a:spcPct val="90000"/>
              </a:lnSpc>
            </a:pPr>
            <a:endParaRPr lang="en-US" sz="1600" b="1" dirty="0" err="1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9922787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013"/>
            <a:ext cx="8089901" cy="469359"/>
          </a:xfrm>
        </p:spPr>
        <p:txBody>
          <a:bodyPr/>
          <a:lstStyle/>
          <a:p>
            <a:r>
              <a:rPr lang="en-US" dirty="0"/>
              <a:t>Sequence Tradeoffs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704855"/>
              </p:ext>
            </p:extLst>
          </p:nvPr>
        </p:nvGraphicFramePr>
        <p:xfrm>
          <a:off x="310659" y="804579"/>
          <a:ext cx="8522682" cy="366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08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08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08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Metabolite-Specific</a:t>
                      </a:r>
                      <a:r>
                        <a:rPr lang="en-US" baseline="0" dirty="0"/>
                        <a:t> Imaging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Speed</a:t>
                      </a:r>
                    </a:p>
                    <a:p>
                      <a:r>
                        <a:rPr lang="en-US" sz="1600" dirty="0"/>
                        <a:t>High SNR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Sensitive to off-resonance</a:t>
                      </a:r>
                      <a:endParaRPr lang="en-US" sz="1600" baseline="0" dirty="0"/>
                    </a:p>
                    <a:p>
                      <a:r>
                        <a:rPr lang="en-US" sz="1600" baseline="0" dirty="0"/>
                        <a:t>Metabolites must have sufficient chemical shift (~&gt;2ppm apart)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CSI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High</a:t>
                      </a:r>
                      <a:r>
                        <a:rPr lang="en-US" sz="1600" baseline="0" dirty="0"/>
                        <a:t> spectral bandwidth</a:t>
                      </a:r>
                    </a:p>
                    <a:p>
                      <a:r>
                        <a:rPr lang="en-US" sz="1600" baseline="0" dirty="0"/>
                        <a:t>High spectral resolution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Slowest</a:t>
                      </a:r>
                    </a:p>
                    <a:p>
                      <a:r>
                        <a:rPr lang="en-US" sz="1600" dirty="0"/>
                        <a:t>Most RF</a:t>
                      </a:r>
                      <a:r>
                        <a:rPr lang="en-US" sz="1600" baseline="0" dirty="0"/>
                        <a:t> inefficient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MRSI (EPSI, Spiral CSI)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Robust to off-resonance</a:t>
                      </a:r>
                    </a:p>
                    <a:p>
                      <a:r>
                        <a:rPr lang="en-US" sz="1600" dirty="0"/>
                        <a:t>Acquire</a:t>
                      </a:r>
                      <a:r>
                        <a:rPr lang="en-US" sz="1600" baseline="0" dirty="0"/>
                        <a:t> entire spectrum</a:t>
                      </a:r>
                    </a:p>
                    <a:p>
                      <a:r>
                        <a:rPr lang="en-US" sz="1600" baseline="0" dirty="0"/>
                        <a:t>No prior knowledge </a:t>
                      </a:r>
                      <a:r>
                        <a:rPr lang="en-US" sz="1600" baseline="0" dirty="0" err="1"/>
                        <a:t>req’d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Slow</a:t>
                      </a:r>
                    </a:p>
                    <a:p>
                      <a:r>
                        <a:rPr lang="en-US" sz="1600" dirty="0"/>
                        <a:t>RF inefficient</a:t>
                      </a:r>
                    </a:p>
                    <a:p>
                      <a:r>
                        <a:rPr lang="en-US" sz="1600" dirty="0"/>
                        <a:t>Limited spectral bandwidth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Model-Based</a:t>
                      </a:r>
                      <a:r>
                        <a:rPr lang="en-US" baseline="0" dirty="0"/>
                        <a:t> Approaches (IDEAL)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Fast</a:t>
                      </a:r>
                    </a:p>
                    <a:p>
                      <a:r>
                        <a:rPr lang="en-US" sz="1600" dirty="0"/>
                        <a:t>High SNR</a:t>
                      </a:r>
                      <a:r>
                        <a:rPr lang="en-US" sz="1600" baseline="0" dirty="0"/>
                        <a:t> efficiency</a:t>
                      </a:r>
                    </a:p>
                    <a:p>
                      <a:r>
                        <a:rPr lang="en-US" sz="1600" baseline="0" dirty="0"/>
                        <a:t>Few RF pulses required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Must have prior</a:t>
                      </a:r>
                      <a:r>
                        <a:rPr lang="en-US" sz="1600" baseline="0" dirty="0"/>
                        <a:t> knowledge of </a:t>
                      </a:r>
                      <a:r>
                        <a:rPr lang="en-US" sz="1600" baseline="0" dirty="0" err="1">
                          <a:latin typeface="Times"/>
                          <a:cs typeface="Times"/>
                        </a:rPr>
                        <a:t>Δ</a:t>
                      </a:r>
                      <a:r>
                        <a:rPr lang="en-US" sz="1600" i="1" baseline="0" dirty="0" err="1">
                          <a:latin typeface="Times"/>
                          <a:cs typeface="Times"/>
                        </a:rPr>
                        <a:t>f</a:t>
                      </a:r>
                      <a:r>
                        <a:rPr lang="en-US" sz="1600" baseline="0" dirty="0">
                          <a:latin typeface="Times"/>
                          <a:cs typeface="Times"/>
                        </a:rPr>
                        <a:t> </a:t>
                      </a:r>
                      <a:r>
                        <a:rPr lang="en-US" sz="1600" baseline="0" dirty="0"/>
                        <a:t>and # of peaks</a:t>
                      </a:r>
                    </a:p>
                    <a:p>
                      <a:r>
                        <a:rPr lang="en-US" sz="1600" baseline="0" dirty="0"/>
                        <a:t>Optimal </a:t>
                      </a:r>
                      <a:r>
                        <a:rPr lang="en-US" sz="1600" baseline="0" dirty="0">
                          <a:latin typeface="Times"/>
                          <a:cs typeface="Times"/>
                        </a:rPr>
                        <a:t>ΔTE</a:t>
                      </a:r>
                      <a:r>
                        <a:rPr lang="en-US" sz="1600" baseline="0" dirty="0"/>
                        <a:t> may not be obtainable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0774610"/>
      </p:ext>
    </p:extLst>
  </p:cSld>
  <p:clrMapOvr>
    <a:masterClrMapping/>
  </p:clrMapOvr>
  <p:transition>
    <p:fade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&amp; Conclusions</a:t>
            </a:r>
            <a:endParaRPr lang="en-US" baseline="300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Multitude of options for acquiring hyperpolarized data</a:t>
            </a:r>
          </a:p>
          <a:p>
            <a:r>
              <a:rPr lang="en-US" dirty="0"/>
              <a:t>Think about your substrate-specific considerations</a:t>
            </a:r>
          </a:p>
          <a:p>
            <a:r>
              <a:rPr lang="en-US" dirty="0"/>
              <a:t>Each sequence has strengths/weaknesses</a:t>
            </a:r>
          </a:p>
          <a:p>
            <a:r>
              <a:rPr lang="en-US" dirty="0"/>
              <a:t>Good review/overview articles:</a:t>
            </a:r>
          </a:p>
          <a:p>
            <a:pPr lvl="1"/>
            <a:r>
              <a:rPr lang="en-US" sz="1600" i="1" dirty="0">
                <a:solidFill>
                  <a:schemeClr val="accent5"/>
                </a:solidFill>
              </a:rPr>
              <a:t>Durst - Comparison of acquisition schemes for hyperpolarised </a:t>
            </a:r>
            <a:r>
              <a:rPr lang="en-US" sz="1600" i="1" baseline="30000" dirty="0">
                <a:solidFill>
                  <a:schemeClr val="accent5"/>
                </a:solidFill>
              </a:rPr>
              <a:t>13</a:t>
            </a:r>
            <a:r>
              <a:rPr lang="en-US" sz="1600" i="1" dirty="0">
                <a:solidFill>
                  <a:schemeClr val="accent5"/>
                </a:solidFill>
              </a:rPr>
              <a:t>C imaging </a:t>
            </a:r>
          </a:p>
          <a:p>
            <a:pPr lvl="1"/>
            <a:r>
              <a:rPr lang="en-US" sz="1600" i="1" dirty="0">
                <a:solidFill>
                  <a:schemeClr val="accent5"/>
                </a:solidFill>
              </a:rPr>
              <a:t>Gordon &amp; Larson - Pulse Sequences for Hyperpolarized MRS</a:t>
            </a:r>
          </a:p>
          <a:p>
            <a:pPr lvl="1"/>
            <a:r>
              <a:rPr lang="en-US" sz="1600" i="1" dirty="0" err="1">
                <a:solidFill>
                  <a:schemeClr val="accent5"/>
                </a:solidFill>
              </a:rPr>
              <a:t>Niedbalski</a:t>
            </a:r>
            <a:r>
              <a:rPr lang="en-US" sz="1600" i="1" dirty="0">
                <a:solidFill>
                  <a:schemeClr val="accent5"/>
                </a:solidFill>
              </a:rPr>
              <a:t> - NMR Spectroscopy Unchained: Attaining the Highest Signal Enhancements in Dissolution Dynamic Nuclear Polarization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1610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Sequences available at UCSF: 3T GE (Clinical Scanner)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38912" y="784984"/>
            <a:ext cx="3989387" cy="3567796"/>
          </a:xfrm>
        </p:spPr>
        <p:txBody>
          <a:bodyPr/>
          <a:lstStyle/>
          <a:p>
            <a:r>
              <a:rPr lang="en-US" dirty="0"/>
              <a:t>1D spectroscopy (global/slice-selective)</a:t>
            </a:r>
          </a:p>
          <a:p>
            <a:r>
              <a:rPr lang="en-US" dirty="0"/>
              <a:t>2D CSI</a:t>
            </a:r>
          </a:p>
          <a:p>
            <a:r>
              <a:rPr lang="en-US" dirty="0"/>
              <a:t>Metabolite-Specific Imaging</a:t>
            </a:r>
          </a:p>
          <a:p>
            <a:pPr lvl="1"/>
            <a:r>
              <a:rPr lang="en-US" sz="1600" dirty="0"/>
              <a:t>EPI</a:t>
            </a:r>
          </a:p>
          <a:p>
            <a:pPr lvl="1"/>
            <a:r>
              <a:rPr lang="en-US" sz="1600" dirty="0"/>
              <a:t>Spiral</a:t>
            </a:r>
          </a:p>
          <a:p>
            <a:r>
              <a:rPr lang="en-US" dirty="0"/>
              <a:t>Model-Based Approaches</a:t>
            </a:r>
          </a:p>
          <a:p>
            <a:pPr lvl="1"/>
            <a:r>
              <a:rPr lang="en-US" sz="1600" dirty="0"/>
              <a:t>Spiral</a:t>
            </a:r>
          </a:p>
          <a:p>
            <a:r>
              <a:rPr lang="en-US" dirty="0"/>
              <a:t>EPSI (2D/3D)</a:t>
            </a:r>
          </a:p>
          <a:p>
            <a:r>
              <a:rPr lang="en-US" dirty="0"/>
              <a:t>SSFP</a:t>
            </a:r>
          </a:p>
        </p:txBody>
      </p:sp>
      <p:pic>
        <p:nvPicPr>
          <p:cNvPr id="3" name="Content Placeholder 2" descr="2017-08-17 13.46.19.jpg"/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1" r="1216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49921290"/>
      </p:ext>
    </p:extLst>
  </p:cSld>
  <p:clrMapOvr>
    <a:masterClrMapping/>
  </p:clrMapOvr>
  <p:transition>
    <p:fade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376320" cy="563231"/>
          </a:xfrm>
        </p:spPr>
        <p:txBody>
          <a:bodyPr/>
          <a:lstStyle/>
          <a:p>
            <a:r>
              <a:rPr lang="en-US" sz="2600" dirty="0"/>
              <a:t>Sequences available at UCSF: 3T </a:t>
            </a:r>
            <a:r>
              <a:rPr lang="en-US" sz="2600" dirty="0" err="1"/>
              <a:t>Bruker</a:t>
            </a:r>
            <a:r>
              <a:rPr lang="en-US" sz="2600" dirty="0"/>
              <a:t> (Pre-Clinical Scanner)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1D spectroscopy (global/slice-selective)</a:t>
            </a:r>
          </a:p>
          <a:p>
            <a:r>
              <a:rPr lang="en-US" dirty="0"/>
              <a:t>2D CSI</a:t>
            </a:r>
          </a:p>
          <a:p>
            <a:r>
              <a:rPr lang="en-US" dirty="0"/>
              <a:t>2D EPSI</a:t>
            </a:r>
          </a:p>
          <a:p>
            <a:r>
              <a:rPr lang="en-US" dirty="0"/>
              <a:t>Metabolite-Specific Imaging</a:t>
            </a:r>
          </a:p>
          <a:p>
            <a:pPr lvl="1"/>
            <a:r>
              <a:rPr lang="en-US" sz="1600" dirty="0"/>
              <a:t>SPSP + EPI</a:t>
            </a:r>
          </a:p>
        </p:txBody>
      </p:sp>
      <p:pic>
        <p:nvPicPr>
          <p:cNvPr id="3" name="Content Placeholder 2" descr="2017-08-17 10.19.46.jpg"/>
          <p:cNvPicPr>
            <a:picLocks noGrp="1" noChangeAspect="1"/>
          </p:cNvPicPr>
          <p:nvPr>
            <p:ph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7" r="24949"/>
          <a:stretch/>
        </p:blipFill>
        <p:spPr>
          <a:xfrm>
            <a:off x="4681538" y="1179513"/>
            <a:ext cx="4013200" cy="2982912"/>
          </a:xfrm>
        </p:spPr>
      </p:pic>
    </p:spTree>
    <p:extLst>
      <p:ext uri="{BB962C8B-B14F-4D97-AF65-F5344CB8AC3E}">
        <p14:creationId xmlns:p14="http://schemas.microsoft.com/office/powerpoint/2010/main" val="2948565621"/>
      </p:ext>
    </p:extLst>
  </p:cSld>
  <p:clrMapOvr>
    <a:masterClrMapping/>
  </p:clrMapOvr>
  <p:transition>
    <p:fade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2260"/>
            <a:ext cx="8686800" cy="563231"/>
          </a:xfrm>
        </p:spPr>
        <p:txBody>
          <a:bodyPr/>
          <a:lstStyle/>
          <a:p>
            <a:r>
              <a:rPr lang="en-US" sz="2600" dirty="0"/>
              <a:t>Sequences available at UCSF: 14T Varian (Pre-Clinical Scanner)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38912" y="878633"/>
            <a:ext cx="3989387" cy="2983512"/>
          </a:xfrm>
        </p:spPr>
        <p:txBody>
          <a:bodyPr/>
          <a:lstStyle/>
          <a:p>
            <a:r>
              <a:rPr lang="en-US" dirty="0"/>
              <a:t>1D spectroscopy (global/slice-selective)</a:t>
            </a:r>
          </a:p>
          <a:p>
            <a:r>
              <a:rPr lang="en-US" dirty="0"/>
              <a:t>2D/3D CSI</a:t>
            </a:r>
          </a:p>
          <a:p>
            <a:r>
              <a:rPr lang="en-US" dirty="0"/>
              <a:t>2D EPDI</a:t>
            </a:r>
          </a:p>
          <a:p>
            <a:r>
              <a:rPr lang="en-US" dirty="0"/>
              <a:t>Metabolite-Specific Imaging</a:t>
            </a:r>
          </a:p>
          <a:p>
            <a:pPr lvl="1"/>
            <a:r>
              <a:rPr lang="en-US" sz="1600" dirty="0"/>
              <a:t>SPSP + EPI</a:t>
            </a:r>
          </a:p>
          <a:p>
            <a:pPr lvl="1"/>
            <a:r>
              <a:rPr lang="en-US" sz="1600" dirty="0"/>
              <a:t>With diffusion weighting (optional)</a:t>
            </a:r>
          </a:p>
          <a:p>
            <a:r>
              <a:rPr lang="en-US" dirty="0"/>
              <a:t>GRASE</a:t>
            </a:r>
          </a:p>
          <a:p>
            <a:r>
              <a:rPr lang="en-US" dirty="0" err="1"/>
              <a:t>bSSFP</a:t>
            </a:r>
            <a:endParaRPr lang="en-US" dirty="0"/>
          </a:p>
          <a:p>
            <a:endParaRPr lang="en-US" dirty="0"/>
          </a:p>
        </p:txBody>
      </p:sp>
      <p:pic>
        <p:nvPicPr>
          <p:cNvPr id="3" name="Content Placeholder 2" descr="2017-08-17 10.19.35.jpg"/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1" r="12161"/>
          <a:stretch>
            <a:fillRect/>
          </a:stretch>
        </p:blipFill>
        <p:spPr>
          <a:xfrm rot="5400000">
            <a:off x="4959128" y="1247476"/>
            <a:ext cx="3666440" cy="2725174"/>
          </a:xfrm>
        </p:spPr>
      </p:pic>
    </p:spTree>
    <p:extLst>
      <p:ext uri="{BB962C8B-B14F-4D97-AF65-F5344CB8AC3E}">
        <p14:creationId xmlns:p14="http://schemas.microsoft.com/office/powerpoint/2010/main" val="1266248303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UCSF PPT Template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UCSF PPT Template-Blue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3.xml><?xml version="1.0" encoding="utf-8"?>
<a:theme xmlns:a="http://schemas.openxmlformats.org/drawingml/2006/main" name="UCSF PPT Template-Blue Bar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4.xml><?xml version="1.0" encoding="utf-8"?>
<a:theme xmlns:a="http://schemas.openxmlformats.org/drawingml/2006/main" name="1_UCSF PPT Template-Blue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5.xml><?xml version="1.0" encoding="utf-8"?>
<a:theme xmlns:a="http://schemas.openxmlformats.org/drawingml/2006/main" name="2_UCSF PPT Template-Blue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6.xml><?xml version="1.0" encoding="utf-8"?>
<a:theme xmlns:a="http://schemas.openxmlformats.org/drawingml/2006/main" name="1_UCSF PPT Template">
  <a:themeElements>
    <a:clrScheme name="UCSF 1">
      <a:dk1>
        <a:srgbClr val="052049"/>
      </a:dk1>
      <a:lt1>
        <a:sysClr val="window" lastClr="FFFFFF"/>
      </a:lt1>
      <a:dk2>
        <a:srgbClr val="052049"/>
      </a:dk2>
      <a:lt2>
        <a:srgbClr val="FFFFFF"/>
      </a:lt2>
      <a:accent1>
        <a:srgbClr val="052049"/>
      </a:accent1>
      <a:accent2>
        <a:srgbClr val="178CCB"/>
      </a:accent2>
      <a:accent3>
        <a:srgbClr val="18A3AC"/>
      </a:accent3>
      <a:accent4>
        <a:srgbClr val="90BD31"/>
      </a:accent4>
      <a:accent5>
        <a:srgbClr val="EC1848"/>
      </a:accent5>
      <a:accent6>
        <a:srgbClr val="F48024"/>
      </a:accent6>
      <a:hlink>
        <a:srgbClr val="178CCB"/>
      </a:hlink>
      <a:folHlink>
        <a:srgbClr val="5F5F5F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7.xml><?xml version="1.0" encoding="utf-8"?>
<a:theme xmlns:a="http://schemas.openxmlformats.org/drawingml/2006/main" name="Office Theme">
  <a:themeElements>
    <a:clrScheme name="Coalesse Palette">
      <a:dk1>
        <a:sysClr val="windowText" lastClr="000000"/>
      </a:dk1>
      <a:lt1>
        <a:sysClr val="window" lastClr="FFFFFF"/>
      </a:lt1>
      <a:dk2>
        <a:srgbClr val="342B2A"/>
      </a:dk2>
      <a:lt2>
        <a:srgbClr val="DAD6CB"/>
      </a:lt2>
      <a:accent1>
        <a:srgbClr val="E55302"/>
      </a:accent1>
      <a:accent2>
        <a:srgbClr val="5F3032"/>
      </a:accent2>
      <a:accent3>
        <a:srgbClr val="005774"/>
      </a:accent3>
      <a:accent4>
        <a:srgbClr val="9BA03C"/>
      </a:accent4>
      <a:accent5>
        <a:srgbClr val="34AA71"/>
      </a:accent5>
      <a:accent6>
        <a:srgbClr val="F3BD48"/>
      </a:accent6>
      <a:hlink>
        <a:srgbClr val="34AA71"/>
      </a:hlink>
      <a:folHlink>
        <a:srgbClr val="8C8C8C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Coalesse Palette">
      <a:dk1>
        <a:sysClr val="windowText" lastClr="000000"/>
      </a:dk1>
      <a:lt1>
        <a:sysClr val="window" lastClr="FFFFFF"/>
      </a:lt1>
      <a:dk2>
        <a:srgbClr val="342B2A"/>
      </a:dk2>
      <a:lt2>
        <a:srgbClr val="DAD6CB"/>
      </a:lt2>
      <a:accent1>
        <a:srgbClr val="E55302"/>
      </a:accent1>
      <a:accent2>
        <a:srgbClr val="5F3032"/>
      </a:accent2>
      <a:accent3>
        <a:srgbClr val="005774"/>
      </a:accent3>
      <a:accent4>
        <a:srgbClr val="9BA03C"/>
      </a:accent4>
      <a:accent5>
        <a:srgbClr val="34AA71"/>
      </a:accent5>
      <a:accent6>
        <a:srgbClr val="F3BD48"/>
      </a:accent6>
      <a:hlink>
        <a:srgbClr val="34AA71"/>
      </a:hlink>
      <a:folHlink>
        <a:srgbClr val="8C8C8C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9BFD5D484ED57438231C5F4848B6EC7" ma:contentTypeVersion="0" ma:contentTypeDescription="Create a new document." ma:contentTypeScope="" ma:versionID="48808eaeca51724a2208bf8797897858">
  <xsd:schema xmlns:xsd="http://www.w3.org/2001/XMLSchema" xmlns:p="http://schemas.microsoft.com/office/2006/metadata/properties" targetNamespace="http://schemas.microsoft.com/office/2006/metadata/properties" ma:root="true" ma:fieldsID="4aeb20c0e3442673af7ee10786458764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DB48DB2A-A2BB-49B9-B517-04CB45F2482A}">
  <ds:schemaRefs>
    <ds:schemaRef ds:uri="http://purl.org/dc/dcmitype/"/>
    <ds:schemaRef ds:uri="http://www.w3.org/XML/1998/namespace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8A51949-CE2D-4D1D-81B7-CD96A131197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686649-89C0-47C3-BB59-3DECE68F34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UCSF PPT Template</Template>
  <TotalTime>18449</TotalTime>
  <Words>3011</Words>
  <Application>Microsoft Macintosh PowerPoint</Application>
  <PresentationFormat>On-screen Show (16:9)</PresentationFormat>
  <Paragraphs>651</Paragraphs>
  <Slides>75</Slides>
  <Notes>21</Notes>
  <HiddenSlides>0</HiddenSlides>
  <MMClips>1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94" baseType="lpstr">
      <vt:lpstr>ＭＳ Ｐゴシック</vt:lpstr>
      <vt:lpstr>ヒラギノ角ゴ ProN W3</vt:lpstr>
      <vt:lpstr>Arial</vt:lpstr>
      <vt:lpstr>Calibri</vt:lpstr>
      <vt:lpstr>Constantia</vt:lpstr>
      <vt:lpstr>Garamond</vt:lpstr>
      <vt:lpstr>Gill Sans</vt:lpstr>
      <vt:lpstr>Helvetica</vt:lpstr>
      <vt:lpstr>Tahoma</vt:lpstr>
      <vt:lpstr>Times</vt:lpstr>
      <vt:lpstr>Times New Roman</vt:lpstr>
      <vt:lpstr>Wingdings</vt:lpstr>
      <vt:lpstr>UCSF PPT Template</vt:lpstr>
      <vt:lpstr>UCSF PPT Template-Blue</vt:lpstr>
      <vt:lpstr>UCSF PPT Template-Blue Bar</vt:lpstr>
      <vt:lpstr>1_UCSF PPT Template-Blue</vt:lpstr>
      <vt:lpstr>2_UCSF PPT Template-Blue</vt:lpstr>
      <vt:lpstr>1_UCSF PPT Template</vt:lpstr>
      <vt:lpstr>Equation</vt:lpstr>
      <vt:lpstr>Hyperpolarized 13C MRI: Polarization &amp; Imaging Physics</vt:lpstr>
      <vt:lpstr>Overview</vt:lpstr>
      <vt:lpstr>The Magnetic in MRI</vt:lpstr>
      <vt:lpstr>The Magnetic in MRI</vt:lpstr>
      <vt:lpstr>Bulk Magnetization</vt:lpstr>
      <vt:lpstr>Bulk Magnetization</vt:lpstr>
      <vt:lpstr>Boltzmann Distribution</vt:lpstr>
      <vt:lpstr>SNR in MRI</vt:lpstr>
      <vt:lpstr>Sensitivity in MRI</vt:lpstr>
      <vt:lpstr>Thermal Polarization </vt:lpstr>
      <vt:lpstr>Brute-Force Polarization </vt:lpstr>
      <vt:lpstr>Dynamic Nuclear Polarization</vt:lpstr>
      <vt:lpstr>DNP Hyperpolarization</vt:lpstr>
      <vt:lpstr>DNP Hyperpolarization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Hypersense Polarizer</vt:lpstr>
      <vt:lpstr>Dissolution Procedure</vt:lpstr>
      <vt:lpstr>SPINlab Polarizer</vt:lpstr>
      <vt:lpstr>PowerPoint Presentation</vt:lpstr>
      <vt:lpstr>PowerPoint Presentation</vt:lpstr>
      <vt:lpstr>Hyperpolarized 13C has been able to…</vt:lpstr>
      <vt:lpstr>PowerPoint Presentation</vt:lpstr>
      <vt:lpstr>PowerPoint Presentation</vt:lpstr>
      <vt:lpstr>PowerPoint Presentation</vt:lpstr>
      <vt:lpstr>PowerPoint Presentation</vt:lpstr>
      <vt:lpstr>Imaging Tradeoffs</vt:lpstr>
      <vt:lpstr>Hyperpolarized 13C Imaging: Pitfalls</vt:lpstr>
      <vt:lpstr>T1 Decay</vt:lpstr>
      <vt:lpstr>T1 Decay</vt:lpstr>
      <vt:lpstr>T1 Decay</vt:lpstr>
      <vt:lpstr>1H vs 13C Imaging</vt:lpstr>
      <vt:lpstr>1H vs 13C Imaging</vt:lpstr>
      <vt:lpstr>1H vs 13C Imaging</vt:lpstr>
      <vt:lpstr>RF Calibration</vt:lpstr>
      <vt:lpstr>Constant Flip Angle</vt:lpstr>
      <vt:lpstr>Constant Flip Angle</vt:lpstr>
      <vt:lpstr>PowerPoint Presentation</vt:lpstr>
      <vt:lpstr>Variable/Progressive Flip Angle</vt:lpstr>
      <vt:lpstr>Dynamic Imaging: Conventional Excitation</vt:lpstr>
      <vt:lpstr>Dynamic Imaging: Multiband Excitation</vt:lpstr>
      <vt:lpstr>Multiband Variable Flip Angle in Primate Brain</vt:lpstr>
      <vt:lpstr>RF Coils</vt:lpstr>
      <vt:lpstr>Imaging Approaches</vt:lpstr>
      <vt:lpstr>k-Space: A Brief Overview</vt:lpstr>
      <vt:lpstr>Hyperpolarized Imaging</vt:lpstr>
      <vt:lpstr>Hyperpolarized Imaging: Inert Substrates</vt:lpstr>
      <vt:lpstr>Hyperpolarized Imaging: SSFP with Inert Substrates</vt:lpstr>
      <vt:lpstr>Hyperpolarized Imaging: Metabolically Active Substrates</vt:lpstr>
      <vt:lpstr>Dealing with Off-Resonance</vt:lpstr>
      <vt:lpstr>Spectroscopic Imaging Techniques</vt:lpstr>
      <vt:lpstr>CSI: Chemical Shift Imaging1,2</vt:lpstr>
      <vt:lpstr>Rapid Spectroscopic Techniques</vt:lpstr>
      <vt:lpstr>Rapid Spectroscopic Techniques</vt:lpstr>
      <vt:lpstr>Rapid Spectroscopic Techniques</vt:lpstr>
      <vt:lpstr>Model-Based Reconstructions</vt:lpstr>
      <vt:lpstr>Signal Model in k-space1,2</vt:lpstr>
      <vt:lpstr>PowerPoint Presentation</vt:lpstr>
      <vt:lpstr>Spectral Selectivity</vt:lpstr>
      <vt:lpstr>Spectral-Spatial RF Pulses1,2,3</vt:lpstr>
      <vt:lpstr>Spectral-Spatial RF Pulse Design</vt:lpstr>
      <vt:lpstr>Metabolite-Specific Imaging</vt:lpstr>
      <vt:lpstr>Metabolite-Specific Imaging</vt:lpstr>
      <vt:lpstr>Comparison of Acquisition Schemes1</vt:lpstr>
      <vt:lpstr>Comparison of Acquisition Schemes1</vt:lpstr>
      <vt:lpstr>Comparison of Acquisition Schemes1</vt:lpstr>
      <vt:lpstr>Sequence Tradeoffs</vt:lpstr>
      <vt:lpstr>Summary &amp; Conclusions</vt:lpstr>
      <vt:lpstr>Sequences available at UCSF: 3T GE (Clinical Scanner)</vt:lpstr>
      <vt:lpstr>Sequences available at UCSF: 3T Bruker (Pre-Clinical Scanner)</vt:lpstr>
      <vt:lpstr>Sequences available at UCSF: 14T Varian (Pre-Clinical Scanner)</vt:lpstr>
    </vt:vector>
  </TitlesOfParts>
  <Company>UCSF</Company>
  <LinksUpToDate>false</LinksUpToDate>
  <SharedDoc>false</SharedDoc>
  <HyperlinkBase/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UCSF Presentation Template</dc:title>
  <dc:subject>Presentation Template</dc:subject>
  <dc:creator>Derek MacDavid</dc:creator>
  <dc:description>Derek MacDavid | derek@bigpicdesign.com</dc:description>
  <cp:lastModifiedBy>Renuka Sriram</cp:lastModifiedBy>
  <cp:revision>991</cp:revision>
  <dcterms:created xsi:type="dcterms:W3CDTF">2012-05-07T17:59:34Z</dcterms:created>
  <dcterms:modified xsi:type="dcterms:W3CDTF">2019-02-27T05:04:13Z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0x01010009BFD5D484ED57438231C5F4848B6EC7</vt:lpwstr>
  </property>
</Properties>
</file>