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61" r:id="rId8"/>
    <p:sldId id="268" r:id="rId9"/>
    <p:sldId id="262" r:id="rId10"/>
    <p:sldId id="263" r:id="rId11"/>
    <p:sldId id="264" r:id="rId12"/>
    <p:sldId id="257" r:id="rId13"/>
    <p:sldId id="260" r:id="rId14"/>
    <p:sldId id="258" r:id="rId15"/>
    <p:sldId id="259" r:id="rId16"/>
    <p:sldId id="265"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752"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2/28/16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AA568A-1A39-4E56-A91A-C4E0CD5260B6}" type="datetimeFigureOut">
              <a:rPr lang="en-US" smtClean="0"/>
              <a:t>2/28/16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AA568A-1A39-4E56-A91A-C4E0CD5260B6}" type="datetimeFigureOut">
              <a:rPr lang="en-US" smtClean="0"/>
              <a:t>2/28/16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AA568A-1A39-4E56-A91A-C4E0CD5260B6}" type="datetimeFigureOut">
              <a:rPr lang="en-US" smtClean="0"/>
              <a:t>2/28/16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2/28/16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2/28/16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peer/guidelines_general/Human_Subjects_Protection_and_Inclusion.pd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grants.nih.gov/grants/guide/url_redirect.htm?id=11151" TargetMode="External"/><Relationship Id="rId4" Type="http://schemas.openxmlformats.org/officeDocument/2006/relationships/hyperlink" Target="http://grants.nih.gov/grants/guide/url_redirect.htm?id=11152" TargetMode="External"/><Relationship Id="rId1" Type="http://schemas.openxmlformats.org/officeDocument/2006/relationships/slideLayout" Target="../slideLayouts/slideLayout2.xml"/><Relationship Id="rId2" Type="http://schemas.openxmlformats.org/officeDocument/2006/relationships/hyperlink" Target="http://grants1.nih.gov/grants/guide/notice-files/NOT-OD-10-019.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submissionschedule.htm%23AID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submissionschedule.htm%23AID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ublic.csr.nih.gov/StudySections/Fellowship/Pages/default.aspx"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Nuts and Bolts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review</a:t>
            </a:r>
            <a:endParaRPr lang="en-US" dirty="0"/>
          </a:p>
        </p:txBody>
      </p:sp>
      <p:sp>
        <p:nvSpPr>
          <p:cNvPr id="3" name="Content Placeholder 2"/>
          <p:cNvSpPr>
            <a:spLocks noGrp="1"/>
          </p:cNvSpPr>
          <p:nvPr>
            <p:ph idx="1"/>
          </p:nvPr>
        </p:nvSpPr>
        <p:spPr>
          <a:xfrm>
            <a:off x="457200" y="1371600"/>
            <a:ext cx="8229600" cy="5562600"/>
          </a:xfrm>
        </p:spPr>
        <p:txBody>
          <a:bodyPr>
            <a:normAutofit fontScale="77500" lnSpcReduction="20000"/>
          </a:bodyPr>
          <a:lstStyle/>
          <a:p>
            <a:r>
              <a:rPr lang="en-US" dirty="0" smtClean="0"/>
              <a:t>K grants are reviewed together, starting with the best scored first </a:t>
            </a:r>
          </a:p>
          <a:p>
            <a:r>
              <a:rPr lang="en-US" dirty="0" smtClean="0"/>
              <a:t>Then R grants, in the same order</a:t>
            </a:r>
          </a:p>
          <a:p>
            <a:r>
              <a:rPr lang="en-US" dirty="0" smtClean="0"/>
              <a:t>The lowest </a:t>
            </a:r>
            <a:r>
              <a:rPr lang="en-US" dirty="0" smtClean="0"/>
              <a:t>½- 1/3 </a:t>
            </a:r>
            <a:r>
              <a:rPr lang="en-US" dirty="0" smtClean="0"/>
              <a:t>of the </a:t>
            </a:r>
            <a:r>
              <a:rPr lang="en-US" dirty="0" smtClean="0"/>
              <a:t>applications </a:t>
            </a:r>
            <a:r>
              <a:rPr lang="en-US" dirty="0" smtClean="0"/>
              <a:t>are “triaged” or “not discussed”. The applicant gets the </a:t>
            </a:r>
            <a:r>
              <a:rPr lang="en-US" dirty="0" smtClean="0"/>
              <a:t>written reviews </a:t>
            </a:r>
            <a:r>
              <a:rPr lang="en-US" dirty="0" smtClean="0"/>
              <a:t>but no score.</a:t>
            </a:r>
          </a:p>
          <a:p>
            <a:r>
              <a:rPr lang="en-US" dirty="0" smtClean="0"/>
              <a:t>The primary reviewer describes the study, then strengths and weaknesses. Then the other 2 reviewers add their comments, and there is a group discussion.  The 3 assigned reviewers state their scores at the beginning and end of the discussion.</a:t>
            </a:r>
          </a:p>
          <a:p>
            <a:r>
              <a:rPr lang="en-US" dirty="0" smtClean="0"/>
              <a:t>Everyone else on the panel can participate in the discussion and will have the grants to read online. Everyone votes a score (secretly) and all the scores are averaged (and multiplied time 10). </a:t>
            </a:r>
            <a:endParaRPr lang="en-US" dirty="0" smtClean="0"/>
          </a:p>
          <a:p>
            <a:r>
              <a:rPr lang="en-US" dirty="0" smtClean="0"/>
              <a:t>R01s </a:t>
            </a:r>
            <a:r>
              <a:rPr lang="en-US" dirty="0" smtClean="0"/>
              <a:t>are also given a percentile score.</a:t>
            </a:r>
            <a:endParaRPr lang="en-US" dirty="0"/>
          </a:p>
        </p:txBody>
      </p:sp>
    </p:spTree>
    <p:extLst>
      <p:ext uri="{BB962C8B-B14F-4D97-AF65-F5344CB8AC3E}">
        <p14:creationId xmlns:p14="http://schemas.microsoft.com/office/powerpoint/2010/main" val="3228695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review</a:t>
            </a:r>
            <a:endParaRPr lang="en-US" dirty="0"/>
          </a:p>
        </p:txBody>
      </p:sp>
      <p:sp>
        <p:nvSpPr>
          <p:cNvPr id="3" name="Content Placeholder 2"/>
          <p:cNvSpPr>
            <a:spLocks noGrp="1"/>
          </p:cNvSpPr>
          <p:nvPr>
            <p:ph idx="1"/>
          </p:nvPr>
        </p:nvSpPr>
        <p:spPr/>
        <p:txBody>
          <a:bodyPr/>
          <a:lstStyle/>
          <a:p>
            <a:r>
              <a:rPr lang="en-US" dirty="0" smtClean="0"/>
              <a:t>Scientific Review Administrator will post the scores on ERA commons, usually the evening of the </a:t>
            </a:r>
            <a:r>
              <a:rPr lang="en-US" dirty="0" smtClean="0"/>
              <a:t>review or the next day.</a:t>
            </a:r>
            <a:endParaRPr lang="en-US" dirty="0" smtClean="0"/>
          </a:p>
          <a:p>
            <a:r>
              <a:rPr lang="en-US" dirty="0" smtClean="0"/>
              <a:t>Summary sheets are posted within 30 days of the review, starting with the early stage investigators (and probably trainees too</a:t>
            </a:r>
            <a:r>
              <a:rPr lang="en-US" dirty="0" smtClean="0"/>
              <a:t>).</a:t>
            </a:r>
            <a:endParaRPr lang="en-US" dirty="0"/>
          </a:p>
        </p:txBody>
      </p:sp>
    </p:spTree>
    <p:extLst>
      <p:ext uri="{BB962C8B-B14F-4D97-AF65-F5344CB8AC3E}">
        <p14:creationId xmlns:p14="http://schemas.microsoft.com/office/powerpoint/2010/main" val="246444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47500" lnSpcReduction="20000"/>
          </a:bodyPr>
          <a:lstStyle/>
          <a:p>
            <a:pPr marL="0" indent="0">
              <a:buNone/>
            </a:pPr>
            <a:r>
              <a:rPr lang="en-US" sz="4300" b="1" dirty="0" smtClean="0"/>
              <a:t>Fellowship Applicant</a:t>
            </a:r>
          </a:p>
          <a:p>
            <a:pPr marL="0" indent="0">
              <a:buNone/>
            </a:pPr>
            <a:r>
              <a:rPr lang="en-US" sz="4300" dirty="0" smtClean="0"/>
              <a:t>	Are the applicant fellow’s academic record and research experience of high quality?</a:t>
            </a:r>
          </a:p>
          <a:p>
            <a:pPr marL="0" indent="0">
              <a:buNone/>
            </a:pPr>
            <a:r>
              <a:rPr lang="en-US" sz="4300" dirty="0" smtClean="0"/>
              <a:t>	Does the applicant fellow have the potential to develop as an independent and productive researcher in biomedical, behavioral or clinical science?</a:t>
            </a:r>
          </a:p>
          <a:p>
            <a:pPr marL="0" indent="0">
              <a:buNone/>
            </a:pPr>
            <a:endParaRPr lang="en-US" sz="4300" b="1" dirty="0" smtClean="0"/>
          </a:p>
          <a:p>
            <a:pPr marL="0" indent="0">
              <a:buNone/>
            </a:pPr>
            <a:r>
              <a:rPr lang="en-US" sz="4300" b="1" dirty="0" smtClean="0"/>
              <a:t>Sponsors, Collaborators, and Consultants</a:t>
            </a:r>
          </a:p>
          <a:p>
            <a:pPr marL="0" indent="0">
              <a:buNone/>
            </a:pPr>
            <a:r>
              <a:rPr lang="en-US" sz="4300" dirty="0" smtClean="0"/>
              <a:t>	Are the sponsor(s) research qualifications (including successful competition for research support) and track record of mentoring appropriate for the proposed fellowship?</a:t>
            </a:r>
          </a:p>
          <a:p>
            <a:pPr marL="0" indent="0">
              <a:buNone/>
            </a:pPr>
            <a:r>
              <a:rPr lang="en-US" sz="4300" dirty="0" smtClean="0"/>
              <a:t>	Are there (1) evidence of a match between the research interests of the applicant fellow and the sponsor (including an understanding of the applicant’s research training needs) and (2) a demonstrated ability and commitment of the sponsor to assist in meeting these needs?</a:t>
            </a:r>
          </a:p>
          <a:p>
            <a:pPr marL="0" indent="0">
              <a:buNone/>
            </a:pPr>
            <a:r>
              <a:rPr lang="en-US" sz="4300" dirty="0" smtClean="0"/>
              <a:t>	Are the qualifications of any collaborator(s) and/or consultant(s), including their complementary expertise and previous experience in fostering the training of fellows, appropriate for the proposed research project?</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21190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40000" lnSpcReduction="20000"/>
          </a:bodyPr>
          <a:lstStyle/>
          <a:p>
            <a:pPr marL="0" indent="0">
              <a:buNone/>
            </a:pPr>
            <a:endParaRPr lang="en-US" sz="4300" dirty="0" smtClean="0"/>
          </a:p>
          <a:p>
            <a:pPr marL="0" indent="0">
              <a:buNone/>
            </a:pPr>
            <a:r>
              <a:rPr lang="en-US" sz="4300" b="1" dirty="0" smtClean="0"/>
              <a:t>Research Training Plan</a:t>
            </a:r>
          </a:p>
          <a:p>
            <a:pPr marL="0" indent="0">
              <a:buNone/>
            </a:pPr>
            <a:r>
              <a:rPr lang="en-US" sz="4300" dirty="0" smtClean="0"/>
              <a:t>	Is the proposed research plan of high scientific quality, and does it relate to the applicant fellow’s training plan?</a:t>
            </a:r>
          </a:p>
          <a:p>
            <a:pPr marL="0" indent="0">
              <a:buNone/>
            </a:pPr>
            <a:r>
              <a:rPr lang="en-US" sz="4300" dirty="0" smtClean="0"/>
              <a:t>	Is the training plan consistent with the applicant fellow’s stage of research development?</a:t>
            </a:r>
          </a:p>
          <a:p>
            <a:pPr marL="0" indent="0">
              <a:buNone/>
            </a:pPr>
            <a:r>
              <a:rPr lang="en-US" sz="4300" dirty="0" smtClean="0"/>
              <a:t>	Will the research training plan provide the applicant fellow with individualized and supervised experiences that will develop research skills needed for his/her independent and productive research career?</a:t>
            </a:r>
          </a:p>
          <a:p>
            <a:pPr marL="0" indent="0">
              <a:buNone/>
            </a:pPr>
            <a:endParaRPr lang="en-US" sz="4300" b="1" dirty="0" smtClean="0"/>
          </a:p>
          <a:p>
            <a:pPr marL="0" indent="0">
              <a:buNone/>
            </a:pPr>
            <a:r>
              <a:rPr lang="en-US" sz="4300" b="1" dirty="0" smtClean="0"/>
              <a:t>Training Potential</a:t>
            </a:r>
          </a:p>
          <a:p>
            <a:pPr marL="0" indent="0">
              <a:buNone/>
            </a:pPr>
            <a:r>
              <a:rPr lang="en-US" sz="4300" dirty="0" smtClean="0"/>
              <a:t>	Does the proposed research training plan have the potential to provide the applicant fellow with the requisite individualized and supervised experiences that will develop his/her research skills?</a:t>
            </a:r>
          </a:p>
          <a:p>
            <a:pPr marL="0" indent="0">
              <a:buNone/>
            </a:pPr>
            <a:r>
              <a:rPr lang="en-US" sz="4300" dirty="0" smtClean="0"/>
              <a:t>	Does the proposed research training have the potential to serve as a sound foundation that will lead the applicant fellow to an independent and productive career?</a:t>
            </a:r>
          </a:p>
          <a:p>
            <a:pPr marL="0" indent="0">
              <a:buNone/>
            </a:pPr>
            <a:endParaRPr lang="en-US" sz="4300" b="1" dirty="0" smtClean="0"/>
          </a:p>
          <a:p>
            <a:pPr marL="0" indent="0">
              <a:buNone/>
            </a:pPr>
            <a:r>
              <a:rPr lang="en-US" sz="4300" b="1" dirty="0" smtClean="0"/>
              <a:t>Institutional Environment &amp; Commitment to Training</a:t>
            </a:r>
          </a:p>
          <a:p>
            <a:pPr marL="0" indent="0">
              <a:buNone/>
            </a:pPr>
            <a:r>
              <a:rPr lang="en-US" sz="4300" dirty="0" smtClean="0"/>
              <a:t>	Are the research facilities, resources (e.g. equipment, laboratory space, computer time, subject populations), and training opportunities adequate and appropriate?</a:t>
            </a:r>
          </a:p>
          <a:p>
            <a:pPr marL="0" indent="0">
              <a:buNone/>
            </a:pPr>
            <a:r>
              <a:rPr lang="en-US" sz="4300" dirty="0" smtClean="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1153537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smtClean="0"/>
              <a:t>Protections for Human Subjects</a:t>
            </a:r>
          </a:p>
          <a:p>
            <a:pPr marL="0" indent="0">
              <a:buNone/>
            </a:pPr>
            <a:r>
              <a:rPr lang="en-US" dirty="0" smtClean="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smtClean="0"/>
            </a:br>
            <a:r>
              <a:rPr lang="en-US" dirty="0" smtClean="0"/>
              <a:t/>
            </a:r>
            <a:br>
              <a:rPr lang="en-US" dirty="0" smtClean="0"/>
            </a:br>
            <a:r>
              <a:rPr lang="en-US" dirty="0" smtClean="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Inclusion of Women, Minorities, and Children</a:t>
            </a:r>
          </a:p>
          <a:p>
            <a:pPr marL="0" indent="0">
              <a:buNone/>
            </a:pPr>
            <a:r>
              <a:rPr lang="en-US" dirty="0" smtClean="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Resubmissions</a:t>
            </a:r>
          </a:p>
          <a:p>
            <a:pPr marL="0" indent="0">
              <a:buNone/>
            </a:pPr>
            <a:r>
              <a:rPr lang="en-US" dirty="0" smtClean="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1677708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55000" lnSpcReduction="20000"/>
          </a:bodyPr>
          <a:lstStyle/>
          <a:p>
            <a:pPr marL="0" indent="0">
              <a:buNone/>
            </a:pPr>
            <a:r>
              <a:rPr lang="en-US" b="1" dirty="0" smtClean="0"/>
              <a:t>Training in the Responsible Conduct of Research </a:t>
            </a:r>
          </a:p>
          <a:p>
            <a:pPr marL="0" indent="0">
              <a:buNone/>
            </a:pPr>
            <a:r>
              <a:rPr lang="en-US" dirty="0" smtClean="0"/>
              <a:t>	Taking into account the circumstances of the fellow, including level of experience, the reviewers will address the following questions. Does the plan satisfactorily address the format of instruction, e.g. lectures, coursework, and/or real-time discussion groups? Do plans include a sufficiently broad selection of subject matter, such as conflict of interest, authorship, data management, human subjects and animal use, laboratory safety? Do the plans adequately describe the role of the sponsor/mentor or other faculty involvement in the fellow’s instruction? Does the plan meet the minimum requirements for RCR, i.e., </a:t>
            </a:r>
            <a:r>
              <a:rPr lang="en-US" dirty="0" smtClean="0">
                <a:solidFill>
                  <a:srgbClr val="C00000"/>
                </a:solidFill>
              </a:rPr>
              <a:t>eight contact hours of instruction every four years</a:t>
            </a:r>
            <a:r>
              <a:rPr lang="en-US" dirty="0" smtClean="0"/>
              <a:t>? Plans and past record will be rated as </a:t>
            </a:r>
            <a:r>
              <a:rPr lang="en-US" b="1" dirty="0" smtClean="0"/>
              <a:t>ACCEPTABLE</a:t>
            </a:r>
            <a:r>
              <a:rPr lang="en-US" dirty="0" smtClean="0"/>
              <a:t> or </a:t>
            </a:r>
            <a:r>
              <a:rPr lang="en-US" b="1" dirty="0" smtClean="0"/>
              <a:t>UNACCEPTABLE</a:t>
            </a:r>
            <a:r>
              <a:rPr lang="en-US" dirty="0" smtClean="0"/>
              <a:t>, and the summary statement will provide the consensus of the review committee. Applications rated </a:t>
            </a:r>
            <a:r>
              <a:rPr lang="en-US" b="1" dirty="0" smtClean="0"/>
              <a:t>UNACCEPTABLE</a:t>
            </a:r>
            <a:r>
              <a:rPr lang="en-US" dirty="0" smtClean="0"/>
              <a:t> will not be funded until the applicant provides an acceptable, revised plan. See also: </a:t>
            </a:r>
            <a:r>
              <a:rPr lang="en-US" dirty="0" smtClean="0">
                <a:hlinkClick r:id="rId2"/>
              </a:rPr>
              <a:t>NOT-OD-10-019</a:t>
            </a:r>
            <a:r>
              <a:rPr lang="en-US" dirty="0" smtClean="0"/>
              <a:t>.</a:t>
            </a:r>
          </a:p>
          <a:p>
            <a:pPr marL="0" indent="0">
              <a:buNone/>
            </a:pPr>
            <a:endParaRPr lang="en-US" b="1" dirty="0" smtClean="0"/>
          </a:p>
          <a:p>
            <a:pPr marL="0" indent="0">
              <a:buNone/>
            </a:pPr>
            <a:r>
              <a:rPr lang="en-US" b="1" dirty="0" smtClean="0"/>
              <a:t>Resource Sharing Plans</a:t>
            </a:r>
          </a:p>
          <a:p>
            <a:pPr marL="0" indent="0">
              <a:buNone/>
            </a:pPr>
            <a:r>
              <a:rPr lang="en-US" dirty="0" smtClean="0"/>
              <a:t>	Reviewers will comment on whether the following Resource Sharing Plans, or the rationale for not sharing the following types of resources, are reasonable: 1) </a:t>
            </a:r>
            <a:r>
              <a:rPr lang="en-US" dirty="0" smtClean="0">
                <a:hlinkClick r:id="rId3"/>
              </a:rPr>
              <a:t>Data Sharing Plan</a:t>
            </a:r>
            <a:r>
              <a:rPr lang="en-US" dirty="0" smtClean="0"/>
              <a:t>; and 2) </a:t>
            </a:r>
            <a:r>
              <a:rPr lang="en-US" dirty="0" smtClean="0">
                <a:hlinkClick r:id="rId4"/>
              </a:rPr>
              <a:t>Sharing Model Organisms</a:t>
            </a:r>
            <a:r>
              <a:rPr lang="en-US" dirty="0" smtClean="0"/>
              <a:t>.</a:t>
            </a:r>
          </a:p>
          <a:p>
            <a:pPr marL="0" indent="0">
              <a:buNone/>
            </a:pPr>
            <a:endParaRPr lang="en-US" b="1" dirty="0" smtClean="0"/>
          </a:p>
          <a:p>
            <a:pPr marL="0" indent="0">
              <a:buNone/>
            </a:pPr>
            <a:r>
              <a:rPr lang="en-US" b="1" dirty="0" smtClean="0"/>
              <a:t>Budget and Period of Support</a:t>
            </a:r>
          </a:p>
          <a:p>
            <a:pPr marL="0" indent="0">
              <a:buNone/>
            </a:pPr>
            <a:r>
              <a:rPr lang="en-US" dirty="0" smtClean="0"/>
              <a:t>	Reviewers will consider whether the budget and the requested period of support are fully justified and reasonable in relation to the proposed research.</a:t>
            </a:r>
          </a:p>
          <a:p>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262139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K01 review criteria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Candidate</a:t>
            </a:r>
          </a:p>
          <a:p>
            <a:r>
              <a:rPr lang="en-US" dirty="0" smtClean="0"/>
              <a:t>Career Development Plan/Career Goals &amp; Objectives</a:t>
            </a:r>
          </a:p>
          <a:p>
            <a:r>
              <a:rPr lang="en-US" dirty="0" smtClean="0"/>
              <a:t>Research Plan</a:t>
            </a:r>
          </a:p>
          <a:p>
            <a:r>
              <a:rPr lang="en-US" dirty="0" smtClean="0"/>
              <a:t>Mentor(s</a:t>
            </a:r>
            <a:r>
              <a:rPr lang="en-US" dirty="0"/>
              <a:t>), Co-Mentor(s), Consultant(s), Collaborator(s</a:t>
            </a:r>
            <a:r>
              <a:rPr lang="en-US" dirty="0" smtClean="0"/>
              <a:t>)</a:t>
            </a:r>
          </a:p>
          <a:p>
            <a:pPr fontAlgn="t"/>
            <a:r>
              <a:rPr lang="en-US" dirty="0" smtClean="0"/>
              <a:t>Environment </a:t>
            </a:r>
            <a:r>
              <a:rPr lang="en-US" dirty="0"/>
              <a:t>and Institutional Commitment to the Candidate</a:t>
            </a:r>
          </a:p>
          <a:p>
            <a:pPr marL="0" indent="0" fontAlgn="t">
              <a:buNone/>
            </a:pPr>
            <a:r>
              <a:rPr lang="en-US" dirty="0"/>
              <a:t> </a:t>
            </a:r>
          </a:p>
          <a:p>
            <a:endParaRPr lang="en-US" u="sng" dirty="0" smtClean="0"/>
          </a:p>
          <a:p>
            <a:endParaRPr lang="en-US" u="sng" dirty="0" smtClean="0"/>
          </a:p>
          <a:p>
            <a:endParaRPr lang="en-US" dirty="0"/>
          </a:p>
        </p:txBody>
      </p:sp>
    </p:spTree>
    <p:extLst>
      <p:ext uri="{BB962C8B-B14F-4D97-AF65-F5344CB8AC3E}">
        <p14:creationId xmlns:p14="http://schemas.microsoft.com/office/powerpoint/2010/main" val="1997962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R01/R36 review criteria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599"/>
        </p:xfrm>
        <a:graphic>
          <a:graphicData uri="http://schemas.openxmlformats.org/drawingml/2006/table">
            <a:tbl>
              <a:tblPr>
                <a:tableStyleId>{5C22544A-7EE6-4342-B048-85BDC9FD1C3A}</a:tableStyleId>
              </a:tblPr>
              <a:tblGrid>
                <a:gridCol w="8229600"/>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smtClean="0">
                          <a:effectLst/>
                        </a:rPr>
                        <a:t>Innovation</a:t>
                      </a:r>
                      <a:endParaRPr lang="en-US" sz="2800" u="none" dirty="0">
                        <a:effectLst/>
                      </a:endParaRP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smtClean="0">
                          <a:effectLst/>
                        </a:rPr>
                        <a:t>Investigator(s)</a:t>
                      </a:r>
                    </a:p>
                    <a:p>
                      <a:pPr marL="342900" marR="0" lvl="0" indent="-342900" algn="l">
                        <a:spcBef>
                          <a:spcPts val="0"/>
                        </a:spcBef>
                        <a:spcAft>
                          <a:spcPts val="0"/>
                        </a:spcAft>
                        <a:buFont typeface="Symbol"/>
                        <a:buChar char=""/>
                      </a:pPr>
                      <a:r>
                        <a:rPr lang="en-US" sz="2800" u="none" dirty="0" smtClean="0">
                          <a:effectLst/>
                        </a:rPr>
                        <a:t>Environment</a:t>
                      </a:r>
                      <a:endParaRPr lang="en-US" sz="2800" u="none" dirty="0">
                        <a:solidFill>
                          <a:srgbClr val="000000"/>
                        </a:solidFill>
                        <a:effectLst/>
                        <a:latin typeface="Times New Roman"/>
                        <a:ea typeface="Times New Roman"/>
                      </a:endParaRPr>
                    </a:p>
                  </a:txBody>
                  <a:tcPr marL="114300" marR="114300" marT="0" marB="0"/>
                </a:tc>
              </a:tr>
            </a:tbl>
          </a:graphicData>
        </a:graphic>
      </p:graphicFrame>
    </p:spTree>
    <p:extLst>
      <p:ext uri="{BB962C8B-B14F-4D97-AF65-F5344CB8AC3E}">
        <p14:creationId xmlns:p14="http://schemas.microsoft.com/office/powerpoint/2010/main" val="383457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Types of Grants</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Predoctoral</a:t>
            </a:r>
            <a:endParaRPr lang="en-US" dirty="0" smtClean="0"/>
          </a:p>
          <a:p>
            <a:pPr lvl="1"/>
            <a:r>
              <a:rPr lang="en-US" dirty="0" smtClean="0"/>
              <a:t>F31; R36</a:t>
            </a:r>
          </a:p>
          <a:p>
            <a:pPr lvl="1"/>
            <a:r>
              <a:rPr lang="en-US" dirty="0" smtClean="0"/>
              <a:t>Administrative Supplement</a:t>
            </a:r>
          </a:p>
          <a:p>
            <a:r>
              <a:rPr lang="en-US" dirty="0" smtClean="0"/>
              <a:t>Postdoctoral</a:t>
            </a:r>
          </a:p>
          <a:p>
            <a:pPr lvl="1"/>
            <a:r>
              <a:rPr lang="en-US" dirty="0" smtClean="0"/>
              <a:t>F32; T32</a:t>
            </a:r>
          </a:p>
          <a:p>
            <a:r>
              <a:rPr lang="en-US" dirty="0" smtClean="0"/>
              <a:t>Early Faculty (often written at the end of a post-doc)</a:t>
            </a:r>
          </a:p>
          <a:p>
            <a:pPr lvl="1"/>
            <a:r>
              <a:rPr lang="en-US" dirty="0" smtClean="0"/>
              <a:t>Ks (K01, K23, K99/R00)</a:t>
            </a:r>
          </a:p>
          <a:p>
            <a:r>
              <a:rPr lang="en-US" dirty="0" smtClean="0"/>
              <a:t>Later faculty </a:t>
            </a:r>
          </a:p>
          <a:p>
            <a:pPr lvl="1"/>
            <a:r>
              <a:rPr lang="en-US" dirty="0" smtClean="0"/>
              <a:t>R-grants (R21, R34, R01, U01)</a:t>
            </a:r>
          </a:p>
          <a:p>
            <a:pPr lvl="1"/>
            <a:r>
              <a:rPr lang="en-US" dirty="0" smtClean="0"/>
              <a:t>K-grants (K05, K24)</a:t>
            </a:r>
          </a:p>
        </p:txBody>
      </p:sp>
    </p:spTree>
    <p:extLst>
      <p:ext uri="{BB962C8B-B14F-4D97-AF65-F5344CB8AC3E}">
        <p14:creationId xmlns:p14="http://schemas.microsoft.com/office/powerpoint/2010/main" val="5107085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Due Dates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4249412"/>
              </p:ext>
            </p:extLst>
          </p:nvPr>
        </p:nvGraphicFramePr>
        <p:xfrm>
          <a:off x="609602" y="2362200"/>
          <a:ext cx="8153398" cy="3204680"/>
        </p:xfrm>
        <a:graphic>
          <a:graphicData uri="http://schemas.openxmlformats.org/drawingml/2006/table">
            <a:tbl>
              <a:tblPr firstRow="1" bandRow="1">
                <a:tableStyleId>{5C22544A-7EE6-4342-B048-85BDC9FD1C3A}</a:tableStyleId>
              </a:tblPr>
              <a:tblGrid>
                <a:gridCol w="4076699"/>
                <a:gridCol w="4076699"/>
              </a:tblGrid>
              <a:tr h="461481">
                <a:tc>
                  <a:txBody>
                    <a:bodyPr/>
                    <a:lstStyle/>
                    <a:p>
                      <a:r>
                        <a:rPr lang="en-US" dirty="0" smtClean="0"/>
                        <a:t>Description</a:t>
                      </a:r>
                      <a:endParaRPr lang="en-US" dirty="0"/>
                    </a:p>
                  </a:txBody>
                  <a:tcPr/>
                </a:tc>
                <a:tc>
                  <a:txBody>
                    <a:bodyPr/>
                    <a:lstStyle/>
                    <a:p>
                      <a:r>
                        <a:rPr lang="en-US" dirty="0" smtClean="0"/>
                        <a:t>Dates for 2015</a:t>
                      </a:r>
                      <a:endParaRPr lang="en-US" dirty="0"/>
                    </a:p>
                  </a:txBody>
                  <a:tcPr/>
                </a:tc>
              </a:tr>
              <a:tr h="846262">
                <a:tc>
                  <a:txBody>
                    <a:bodyPr/>
                    <a:lstStyle/>
                    <a:p>
                      <a:r>
                        <a:rPr lang="en-US" dirty="0" smtClean="0"/>
                        <a:t>F-series</a:t>
                      </a:r>
                      <a:r>
                        <a:rPr lang="en-US" baseline="0" dirty="0" smtClean="0"/>
                        <a:t> (n</a:t>
                      </a:r>
                      <a:r>
                        <a:rPr lang="en-US" dirty="0" smtClean="0"/>
                        <a:t>on-AIDS)</a:t>
                      </a:r>
                      <a:endParaRPr lang="en-US" dirty="0"/>
                    </a:p>
                  </a:txBody>
                  <a:tcPr/>
                </a:tc>
                <a:tc>
                  <a:txBody>
                    <a:bodyPr/>
                    <a:lstStyle/>
                    <a:p>
                      <a:r>
                        <a:rPr lang="en-US" dirty="0" smtClean="0"/>
                        <a:t>Cycle</a:t>
                      </a:r>
                      <a:r>
                        <a:rPr lang="en-US" baseline="0" dirty="0" smtClean="0"/>
                        <a:t> 1: </a:t>
                      </a:r>
                      <a:r>
                        <a:rPr lang="en-US" dirty="0" smtClean="0"/>
                        <a:t>April 8</a:t>
                      </a:r>
                      <a:r>
                        <a:rPr lang="en-US" baseline="30000" dirty="0" smtClean="0"/>
                        <a:t>th</a:t>
                      </a:r>
                      <a:endParaRPr lang="en-US" baseline="0" dirty="0" smtClean="0"/>
                    </a:p>
                    <a:p>
                      <a:r>
                        <a:rPr lang="en-US" baseline="0" dirty="0" smtClean="0"/>
                        <a:t>Cycle 2: August 8</a:t>
                      </a:r>
                      <a:r>
                        <a:rPr lang="en-US" baseline="30000" dirty="0" smtClean="0"/>
                        <a:t>th</a:t>
                      </a:r>
                      <a:endParaRPr lang="en-US" baseline="0" dirty="0" smtClean="0"/>
                    </a:p>
                    <a:p>
                      <a:r>
                        <a:rPr lang="en-US" baseline="0" dirty="0" smtClean="0"/>
                        <a:t>Cycle 3: December 8</a:t>
                      </a:r>
                      <a:r>
                        <a:rPr lang="en-US" baseline="30000" dirty="0" smtClean="0"/>
                        <a:t>th</a:t>
                      </a:r>
                      <a:endParaRPr lang="en-US" dirty="0"/>
                    </a:p>
                  </a:txBody>
                  <a:tcPr/>
                </a:tc>
              </a:tr>
              <a:tr h="846262">
                <a:tc>
                  <a:txBody>
                    <a:bodyPr/>
                    <a:lstStyle/>
                    <a:p>
                      <a:r>
                        <a:rPr lang="en-US" i="0" dirty="0" smtClean="0"/>
                        <a:t>K</a:t>
                      </a:r>
                      <a:r>
                        <a:rPr lang="en-US" i="0" baseline="0" dirty="0" smtClean="0"/>
                        <a:t> series (non-AIDS)</a:t>
                      </a:r>
                      <a:endParaRPr lang="en-US" i="0" dirty="0"/>
                    </a:p>
                  </a:txBody>
                  <a:tcPr/>
                </a:tc>
                <a:tc>
                  <a:txBody>
                    <a:bodyPr/>
                    <a:lstStyle/>
                    <a:p>
                      <a:r>
                        <a:rPr lang="en-US" dirty="0" smtClean="0"/>
                        <a:t>Cycle 1: February</a:t>
                      </a:r>
                      <a:r>
                        <a:rPr lang="en-US" baseline="0" dirty="0" smtClean="0"/>
                        <a:t> 12</a:t>
                      </a:r>
                      <a:r>
                        <a:rPr lang="en-US" baseline="30000" dirty="0" smtClean="0"/>
                        <a:t>th</a:t>
                      </a:r>
                      <a:r>
                        <a:rPr lang="en-US" baseline="0" dirty="0" smtClean="0"/>
                        <a:t> </a:t>
                      </a:r>
                    </a:p>
                    <a:p>
                      <a:r>
                        <a:rPr lang="en-US" baseline="0" dirty="0" smtClean="0"/>
                        <a:t>Cycle 2: June 12</a:t>
                      </a:r>
                      <a:r>
                        <a:rPr lang="en-US" baseline="30000" dirty="0" smtClean="0"/>
                        <a:t>th</a:t>
                      </a:r>
                      <a:r>
                        <a:rPr lang="en-US" baseline="0" dirty="0" smtClean="0"/>
                        <a:t> </a:t>
                      </a:r>
                    </a:p>
                    <a:p>
                      <a:r>
                        <a:rPr lang="en-US" baseline="0" dirty="0" smtClean="0"/>
                        <a:t>Cycle 3: October 12</a:t>
                      </a:r>
                      <a:r>
                        <a:rPr lang="en-US" baseline="30000" dirty="0" smtClean="0"/>
                        <a:t>th</a:t>
                      </a:r>
                      <a:endParaRPr lang="en-US" dirty="0"/>
                    </a:p>
                  </a:txBody>
                  <a:tcPr/>
                </a:tc>
              </a:tr>
              <a:tr h="796530">
                <a:tc>
                  <a:txBody>
                    <a:bodyPr/>
                    <a:lstStyle/>
                    <a:p>
                      <a:r>
                        <a:rPr lang="en-US" i="0" dirty="0" smtClean="0"/>
                        <a:t>AIDS applications (all activity</a:t>
                      </a:r>
                      <a:r>
                        <a:rPr lang="en-US" i="0" baseline="0" dirty="0" smtClean="0"/>
                        <a:t> codes)</a:t>
                      </a:r>
                      <a:endParaRPr lang="en-US" i="0" dirty="0"/>
                    </a:p>
                  </a:txBody>
                  <a:tcPr/>
                </a:tc>
                <a:tc>
                  <a:txBody>
                    <a:bodyPr/>
                    <a:lstStyle/>
                    <a:p>
                      <a:r>
                        <a:rPr lang="en-US" dirty="0" smtClean="0"/>
                        <a:t>Cycle 1: May 7</a:t>
                      </a:r>
                      <a:r>
                        <a:rPr lang="en-US" baseline="30000" dirty="0" smtClean="0"/>
                        <a:t>th</a:t>
                      </a:r>
                      <a:endParaRPr lang="en-US" dirty="0" smtClean="0"/>
                    </a:p>
                    <a:p>
                      <a:r>
                        <a:rPr lang="en-US" dirty="0" smtClean="0"/>
                        <a:t>Cycle</a:t>
                      </a:r>
                      <a:r>
                        <a:rPr lang="en-US" baseline="0" dirty="0" smtClean="0"/>
                        <a:t> 2: </a:t>
                      </a:r>
                      <a:r>
                        <a:rPr lang="en-US" dirty="0" smtClean="0"/>
                        <a:t>September 7</a:t>
                      </a:r>
                      <a:r>
                        <a:rPr lang="en-US" baseline="30000" dirty="0" smtClean="0"/>
                        <a:t>th</a:t>
                      </a:r>
                      <a:endParaRPr lang="en-US" dirty="0" smtClean="0"/>
                    </a:p>
                    <a:p>
                      <a:r>
                        <a:rPr lang="en-US" dirty="0" smtClean="0"/>
                        <a:t>Cycle 3: January 7</a:t>
                      </a:r>
                      <a:r>
                        <a:rPr lang="en-US" baseline="30000" dirty="0" smtClean="0"/>
                        <a:t>th</a:t>
                      </a:r>
                      <a:endParaRPr lang="en-US" dirty="0"/>
                    </a:p>
                  </a:txBody>
                  <a:tcPr/>
                </a:tc>
              </a:tr>
            </a:tbl>
          </a:graphicData>
        </a:graphic>
      </p:graphicFrame>
      <p:sp>
        <p:nvSpPr>
          <p:cNvPr id="6" name="TextBox 5"/>
          <p:cNvSpPr txBox="1"/>
          <p:nvPr/>
        </p:nvSpPr>
        <p:spPr>
          <a:xfrm>
            <a:off x="980145" y="1710707"/>
            <a:ext cx="7206141" cy="646331"/>
          </a:xfrm>
          <a:prstGeom prst="rect">
            <a:avLst/>
          </a:prstGeom>
          <a:noFill/>
        </p:spPr>
        <p:txBody>
          <a:bodyPr wrap="square" rtlCol="0">
            <a:spAutoFit/>
          </a:bodyPr>
          <a:lstStyle/>
          <a:p>
            <a:r>
              <a:rPr lang="en-US" dirty="0">
                <a:hlinkClick r:id="rId2"/>
              </a:rPr>
              <a:t>http://grants.nih.gov/grants/funding/submissionschedule.htm#</a:t>
            </a:r>
            <a:r>
              <a:rPr lang="en-US" dirty="0" smtClean="0">
                <a:hlinkClick r:id="rId2"/>
              </a:rPr>
              <a:t>AIDS</a:t>
            </a:r>
            <a:endParaRPr lang="en-US" dirty="0" smtClean="0"/>
          </a:p>
          <a:p>
            <a:endParaRPr lang="en-US" dirty="0" smtClean="0"/>
          </a:p>
        </p:txBody>
      </p:sp>
    </p:spTree>
    <p:extLst>
      <p:ext uri="{BB962C8B-B14F-4D97-AF65-F5344CB8AC3E}">
        <p14:creationId xmlns:p14="http://schemas.microsoft.com/office/powerpoint/2010/main" val="33487614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Review Dates</a:t>
            </a:r>
            <a:endParaRPr lang="en-US" dirty="0"/>
          </a:p>
        </p:txBody>
      </p:sp>
      <p:sp>
        <p:nvSpPr>
          <p:cNvPr id="3" name="Content Placeholder 2"/>
          <p:cNvSpPr>
            <a:spLocks noGrp="1"/>
          </p:cNvSpPr>
          <p:nvPr>
            <p:ph idx="1"/>
          </p:nvPr>
        </p:nvSpPr>
        <p:spPr>
          <a:xfrm>
            <a:off x="952536" y="2119257"/>
            <a:ext cx="7107732" cy="3603812"/>
          </a:xfrm>
        </p:spPr>
        <p:txBody>
          <a:bodyPr>
            <a:normAutofit/>
          </a:bodyPr>
          <a:lstStyle/>
          <a:p>
            <a:r>
              <a:rPr lang="en-US" sz="1800" dirty="0">
                <a:hlinkClick r:id="rId2"/>
              </a:rPr>
              <a:t>http://grants.nih.gov/grants/funding/submissionschedule.htm#</a:t>
            </a:r>
            <a:r>
              <a:rPr lang="en-US" sz="1800" dirty="0" smtClean="0">
                <a:hlinkClick r:id="rId2"/>
              </a:rPr>
              <a:t>AIDS</a:t>
            </a:r>
            <a:endParaRPr lang="en-US" sz="1800" dirty="0" smtClean="0"/>
          </a:p>
        </p:txBody>
      </p:sp>
      <p:graphicFrame>
        <p:nvGraphicFramePr>
          <p:cNvPr id="5" name="Content Placeholder 3"/>
          <p:cNvGraphicFramePr>
            <a:graphicFrameLocks/>
          </p:cNvGraphicFramePr>
          <p:nvPr>
            <p:extLst>
              <p:ext uri="{D42A27DB-BD31-4B8C-83A1-F6EECF244321}">
                <p14:modId xmlns:p14="http://schemas.microsoft.com/office/powerpoint/2010/main" val="1887263721"/>
              </p:ext>
            </p:extLst>
          </p:nvPr>
        </p:nvGraphicFramePr>
        <p:xfrm>
          <a:off x="1095023" y="2845871"/>
          <a:ext cx="6965244" cy="3143140"/>
        </p:xfrm>
        <a:graphic>
          <a:graphicData uri="http://schemas.openxmlformats.org/drawingml/2006/table">
            <a:tbl>
              <a:tblPr firstRow="1" bandRow="1">
                <a:tableStyleId>{5C22544A-7EE6-4342-B048-85BDC9FD1C3A}</a:tableStyleId>
              </a:tblPr>
              <a:tblGrid>
                <a:gridCol w="1741311"/>
                <a:gridCol w="1741311"/>
                <a:gridCol w="1741311"/>
                <a:gridCol w="1741311"/>
              </a:tblGrid>
              <a:tr h="582820">
                <a:tc>
                  <a:txBody>
                    <a:bodyPr/>
                    <a:lstStyle/>
                    <a:p>
                      <a:r>
                        <a:rPr lang="en-US" dirty="0" smtClean="0"/>
                        <a:t>Description</a:t>
                      </a:r>
                      <a:endParaRPr lang="en-US" dirty="0"/>
                    </a:p>
                  </a:txBody>
                  <a:tcPr/>
                </a:tc>
                <a:tc>
                  <a:txBody>
                    <a:bodyPr/>
                    <a:lstStyle/>
                    <a:p>
                      <a:r>
                        <a:rPr lang="en-US" dirty="0" smtClean="0"/>
                        <a:t>Cycle 1</a:t>
                      </a:r>
                      <a:endParaRPr lang="en-US" dirty="0"/>
                    </a:p>
                  </a:txBody>
                  <a:tcPr/>
                </a:tc>
                <a:tc>
                  <a:txBody>
                    <a:bodyPr/>
                    <a:lstStyle/>
                    <a:p>
                      <a:r>
                        <a:rPr lang="en-US" dirty="0" smtClean="0"/>
                        <a:t>Cycle 2</a:t>
                      </a:r>
                      <a:endParaRPr lang="en-US" dirty="0"/>
                    </a:p>
                  </a:txBody>
                  <a:tcPr/>
                </a:tc>
                <a:tc>
                  <a:txBody>
                    <a:bodyPr/>
                    <a:lstStyle/>
                    <a:p>
                      <a:r>
                        <a:rPr lang="en-US" dirty="0" smtClean="0"/>
                        <a:t>Cycle 3</a:t>
                      </a:r>
                      <a:endParaRPr lang="en-US" dirty="0"/>
                    </a:p>
                  </a:txBody>
                  <a:tcPr/>
                </a:tc>
              </a:tr>
              <a:tr h="582820">
                <a:tc>
                  <a:txBody>
                    <a:bodyPr/>
                    <a:lstStyle/>
                    <a:p>
                      <a:r>
                        <a:rPr lang="en-US" dirty="0" smtClean="0"/>
                        <a:t>Submission Month</a:t>
                      </a:r>
                      <a:endParaRPr lang="en-US" dirty="0"/>
                    </a:p>
                  </a:txBody>
                  <a:tcPr/>
                </a:tc>
                <a:tc>
                  <a:txBody>
                    <a:bodyPr/>
                    <a:lstStyle/>
                    <a:p>
                      <a:r>
                        <a:rPr lang="en-US" dirty="0" smtClean="0"/>
                        <a:t>Feb-May</a:t>
                      </a:r>
                      <a:endParaRPr lang="en-US" dirty="0"/>
                    </a:p>
                  </a:txBody>
                  <a:tcPr/>
                </a:tc>
                <a:tc>
                  <a:txBody>
                    <a:bodyPr/>
                    <a:lstStyle/>
                    <a:p>
                      <a:r>
                        <a:rPr lang="en-US" dirty="0" smtClean="0"/>
                        <a:t>May-Sept</a:t>
                      </a:r>
                      <a:endParaRPr lang="en-US" dirty="0"/>
                    </a:p>
                  </a:txBody>
                  <a:tcPr/>
                </a:tc>
                <a:tc>
                  <a:txBody>
                    <a:bodyPr/>
                    <a:lstStyle/>
                    <a:p>
                      <a:r>
                        <a:rPr lang="en-US" dirty="0" smtClean="0"/>
                        <a:t>Sept-Jan</a:t>
                      </a:r>
                      <a:endParaRPr lang="en-US" dirty="0"/>
                    </a:p>
                  </a:txBody>
                  <a:tcPr/>
                </a:tc>
              </a:tr>
              <a:tr h="582820">
                <a:tc>
                  <a:txBody>
                    <a:bodyPr/>
                    <a:lstStyle/>
                    <a:p>
                      <a:r>
                        <a:rPr lang="en-US" dirty="0" smtClean="0"/>
                        <a:t>Scientific Merit Review</a:t>
                      </a:r>
                      <a:endParaRPr lang="en-US" dirty="0"/>
                    </a:p>
                  </a:txBody>
                  <a:tcPr/>
                </a:tc>
                <a:tc>
                  <a:txBody>
                    <a:bodyPr/>
                    <a:lstStyle/>
                    <a:p>
                      <a:r>
                        <a:rPr lang="en-US" dirty="0" smtClean="0"/>
                        <a:t>June-July</a:t>
                      </a:r>
                      <a:endParaRPr lang="en-US" dirty="0"/>
                    </a:p>
                  </a:txBody>
                  <a:tcPr/>
                </a:tc>
                <a:tc>
                  <a:txBody>
                    <a:bodyPr/>
                    <a:lstStyle/>
                    <a:p>
                      <a:r>
                        <a:rPr lang="en-US" dirty="0" smtClean="0"/>
                        <a:t>October-Nov</a:t>
                      </a:r>
                      <a:endParaRPr lang="en-US" dirty="0"/>
                    </a:p>
                  </a:txBody>
                  <a:tcPr/>
                </a:tc>
                <a:tc>
                  <a:txBody>
                    <a:bodyPr/>
                    <a:lstStyle/>
                    <a:p>
                      <a:r>
                        <a:rPr lang="en-US" dirty="0" smtClean="0"/>
                        <a:t>Feb-March</a:t>
                      </a:r>
                      <a:endParaRPr lang="en-US" dirty="0"/>
                    </a:p>
                  </a:txBody>
                  <a:tcPr/>
                </a:tc>
              </a:tr>
              <a:tr h="582820">
                <a:tc>
                  <a:txBody>
                    <a:bodyPr/>
                    <a:lstStyle/>
                    <a:p>
                      <a:r>
                        <a:rPr lang="en-US" dirty="0" smtClean="0"/>
                        <a:t>Advisory Council Review</a:t>
                      </a:r>
                      <a:endParaRPr lang="en-US" dirty="0"/>
                    </a:p>
                  </a:txBody>
                  <a:tcPr/>
                </a:tc>
                <a:tc>
                  <a:txBody>
                    <a:bodyPr/>
                    <a:lstStyle/>
                    <a:p>
                      <a:r>
                        <a:rPr lang="en-US" dirty="0" smtClean="0"/>
                        <a:t>August</a:t>
                      </a:r>
                      <a:endParaRPr lang="en-US" dirty="0"/>
                    </a:p>
                  </a:txBody>
                  <a:tcPr/>
                </a:tc>
                <a:tc>
                  <a:txBody>
                    <a:bodyPr/>
                    <a:lstStyle/>
                    <a:p>
                      <a:r>
                        <a:rPr lang="en-US" dirty="0" smtClean="0"/>
                        <a:t>January</a:t>
                      </a:r>
                      <a:endParaRPr lang="en-US" dirty="0"/>
                    </a:p>
                  </a:txBody>
                  <a:tcPr/>
                </a:tc>
                <a:tc>
                  <a:txBody>
                    <a:bodyPr/>
                    <a:lstStyle/>
                    <a:p>
                      <a:r>
                        <a:rPr lang="en-US" dirty="0" smtClean="0"/>
                        <a:t>May</a:t>
                      </a:r>
                      <a:endParaRPr lang="en-US" dirty="0"/>
                    </a:p>
                  </a:txBody>
                  <a:tcPr/>
                </a:tc>
              </a:tr>
              <a:tr h="582820">
                <a:tc>
                  <a:txBody>
                    <a:bodyPr/>
                    <a:lstStyle/>
                    <a:p>
                      <a:r>
                        <a:rPr lang="en-US" dirty="0" smtClean="0"/>
                        <a:t>Earliest Start Date</a:t>
                      </a:r>
                      <a:endParaRPr lang="en-US" dirty="0"/>
                    </a:p>
                  </a:txBody>
                  <a:tcPr/>
                </a:tc>
                <a:tc>
                  <a:txBody>
                    <a:bodyPr/>
                    <a:lstStyle/>
                    <a:p>
                      <a:r>
                        <a:rPr lang="en-US" dirty="0" smtClean="0"/>
                        <a:t>September</a:t>
                      </a:r>
                      <a:r>
                        <a:rPr lang="en-US" baseline="0" dirty="0" smtClean="0"/>
                        <a:t> or December</a:t>
                      </a:r>
                      <a:endParaRPr lang="en-US" dirty="0"/>
                    </a:p>
                  </a:txBody>
                  <a:tcPr/>
                </a:tc>
                <a:tc>
                  <a:txBody>
                    <a:bodyPr/>
                    <a:lstStyle/>
                    <a:p>
                      <a:r>
                        <a:rPr lang="en-US" dirty="0" smtClean="0"/>
                        <a:t>April</a:t>
                      </a:r>
                      <a:endParaRPr lang="en-US" dirty="0"/>
                    </a:p>
                  </a:txBody>
                  <a:tcPr/>
                </a:tc>
                <a:tc>
                  <a:txBody>
                    <a:bodyPr/>
                    <a:lstStyle/>
                    <a:p>
                      <a:r>
                        <a:rPr lang="en-US" dirty="0" smtClean="0"/>
                        <a:t>July</a:t>
                      </a:r>
                      <a:endParaRPr lang="en-US" dirty="0"/>
                    </a:p>
                  </a:txBody>
                  <a:tcPr/>
                </a:tc>
              </a:tr>
            </a:tbl>
          </a:graphicData>
        </a:graphic>
      </p:graphicFrame>
      <p:sp>
        <p:nvSpPr>
          <p:cNvPr id="4" name="Up Arrow 3"/>
          <p:cNvSpPr/>
          <p:nvPr/>
        </p:nvSpPr>
        <p:spPr>
          <a:xfrm>
            <a:off x="3048000" y="6019800"/>
            <a:ext cx="762000" cy="533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1972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submission process</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smtClean="0"/>
              <a:t>All grants at UCSF are submitted through the Research Management Services (RMS) in Office of Sponsored Research </a:t>
            </a:r>
          </a:p>
          <a:p>
            <a:r>
              <a:rPr lang="en-US" dirty="0" smtClean="0"/>
              <a:t>You will work with a RSC (Research Services Coordinator)</a:t>
            </a:r>
          </a:p>
          <a:p>
            <a:r>
              <a:rPr lang="en-US" dirty="0" smtClean="0"/>
              <a:t>You will work with the RSC that is assigned to your sponsor or to your graduate </a:t>
            </a:r>
            <a:r>
              <a:rPr lang="en-US" dirty="0" smtClean="0"/>
              <a:t>program or department</a:t>
            </a:r>
            <a:endParaRPr lang="en-US" dirty="0" smtClean="0"/>
          </a:p>
          <a:p>
            <a:r>
              <a:rPr lang="en-US" dirty="0" smtClean="0"/>
              <a:t>If you haven’t already, you should identify that person and tell them what grant you want to submit and </a:t>
            </a:r>
            <a:r>
              <a:rPr lang="en-US" dirty="0" smtClean="0"/>
              <a:t>when (at least 1-2 months before due date)</a:t>
            </a:r>
            <a:endParaRPr lang="en-US" dirty="0"/>
          </a:p>
        </p:txBody>
      </p:sp>
    </p:spTree>
    <p:extLst>
      <p:ext uri="{BB962C8B-B14F-4D97-AF65-F5344CB8AC3E}">
        <p14:creationId xmlns:p14="http://schemas.microsoft.com/office/powerpoint/2010/main" val="341747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They will want to know the funding announcement.  For example </a:t>
            </a:r>
            <a:endParaRPr lang="en-US" dirty="0" smtClean="0"/>
          </a:p>
          <a:p>
            <a:r>
              <a:rPr lang="en-US" dirty="0"/>
              <a:t>PA-14-147 </a:t>
            </a:r>
            <a:r>
              <a:rPr lang="en-US" dirty="0" err="1"/>
              <a:t>Kirschstein</a:t>
            </a:r>
            <a:r>
              <a:rPr lang="en-US" dirty="0"/>
              <a:t>-NRSA Individual </a:t>
            </a:r>
            <a:r>
              <a:rPr lang="en-US" dirty="0" err="1"/>
              <a:t>Predoctoral</a:t>
            </a:r>
            <a:r>
              <a:rPr lang="en-US" dirty="0"/>
              <a:t> Fellowship (F31) </a:t>
            </a:r>
            <a:endParaRPr lang="en-US" dirty="0" smtClean="0"/>
          </a:p>
          <a:p>
            <a:r>
              <a:rPr lang="hr-HR" dirty="0"/>
              <a:t>PAR-15-</a:t>
            </a:r>
            <a:r>
              <a:rPr lang="hr-HR" dirty="0" smtClean="0"/>
              <a:t>292 </a:t>
            </a:r>
            <a:r>
              <a:rPr lang="en-US" dirty="0"/>
              <a:t>Emerging Global Leader Award (K43</a:t>
            </a: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3270866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section</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r>
              <a:rPr lang="en-US" dirty="0" smtClean="0"/>
              <a:t>CSR (Center for Scientific Research) runs Study Sections</a:t>
            </a:r>
          </a:p>
          <a:p>
            <a:r>
              <a:rPr lang="en-US" dirty="0" smtClean="0"/>
              <a:t>They include regular members who serve for 3 years and temporary members</a:t>
            </a:r>
          </a:p>
          <a:p>
            <a:pPr lvl="1"/>
            <a:r>
              <a:rPr lang="en-US" dirty="0" smtClean="0"/>
              <a:t>By area, sometimes by grant mechanism</a:t>
            </a:r>
          </a:p>
          <a:p>
            <a:pPr lvl="1"/>
            <a:r>
              <a:rPr lang="en-US" dirty="0" smtClean="0"/>
              <a:t>RFAs (Request for Applications) usually have their own review panels (“Special emphasis panels”)</a:t>
            </a:r>
          </a:p>
          <a:p>
            <a:pPr lvl="1"/>
            <a:r>
              <a:rPr lang="en-US" dirty="0" smtClean="0"/>
              <a:t>Study section members get their proposals (and those of their mentees) reviewed at Special Emphasis Panels</a:t>
            </a:r>
          </a:p>
          <a:p>
            <a:r>
              <a:rPr lang="en-US" dirty="0" smtClean="0"/>
              <a:t>Study sections occur 3 times / year</a:t>
            </a:r>
          </a:p>
          <a:p>
            <a:r>
              <a:rPr lang="en-US" dirty="0" smtClean="0"/>
              <a:t>Rosters of members are published</a:t>
            </a:r>
          </a:p>
          <a:p>
            <a:r>
              <a:rPr lang="en-US" dirty="0" smtClean="0"/>
              <a:t>You are NOT ALLOWED to contact any section member about your proposal</a:t>
            </a:r>
          </a:p>
          <a:p>
            <a:r>
              <a:rPr lang="en-US" dirty="0" smtClean="0"/>
              <a:t>Those in conflict (anyone at UCSF, anyone who works with you or your sponsor) cannot see your scores/reviews and will have to leave the room during the review of your application</a:t>
            </a:r>
            <a:endParaRPr lang="en-US" dirty="0"/>
          </a:p>
        </p:txBody>
      </p:sp>
    </p:spTree>
    <p:extLst>
      <p:ext uri="{BB962C8B-B14F-4D97-AF65-F5344CB8AC3E}">
        <p14:creationId xmlns:p14="http://schemas.microsoft.com/office/powerpoint/2010/main" val="1452574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F31 study sections</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http://public.csr.nih.gov/StudySections/Fellowship/Pages/default.aspx</a:t>
            </a:r>
            <a:endParaRPr lang="en-US" dirty="0" smtClean="0"/>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Your application is assigned to 3 reviewers</a:t>
            </a:r>
          </a:p>
          <a:p>
            <a:r>
              <a:rPr lang="en-US" dirty="0" smtClean="0"/>
              <a:t>They all write comments based on the review criteria. They score the review criteria separately (1-9) but then give the overall application a score from 1-9. </a:t>
            </a:r>
          </a:p>
          <a:p>
            <a:r>
              <a:rPr lang="en-US" dirty="0" smtClean="0"/>
              <a:t>1 is perfect, 9 is a dog. Generally 5 and worse do not get discussed.</a:t>
            </a:r>
          </a:p>
          <a:p>
            <a:r>
              <a:rPr lang="en-US" dirty="0" smtClean="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2057</TotalTime>
  <Words>841</Words>
  <Application>Microsoft Macintosh PowerPoint</Application>
  <PresentationFormat>On-screen Show (4:3)</PresentationFormat>
  <Paragraphs>140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Nuts and Bolts</vt:lpstr>
      <vt:lpstr>NIH Funding: Types of Grants</vt:lpstr>
      <vt:lpstr>NIH Funding: Due Dates</vt:lpstr>
      <vt:lpstr>NIH Funding: Review Dates</vt:lpstr>
      <vt:lpstr>Grant submission process</vt:lpstr>
      <vt:lpstr>PowerPoint Presentation</vt:lpstr>
      <vt:lpstr>Study section</vt:lpstr>
      <vt:lpstr>F31 study sections</vt:lpstr>
      <vt:lpstr>Reviews</vt:lpstr>
      <vt:lpstr>At the review</vt:lpstr>
      <vt:lpstr>After the review</vt:lpstr>
      <vt:lpstr>PowerPoint Presentation</vt:lpstr>
      <vt:lpstr>PowerPoint Presentation</vt:lpstr>
      <vt:lpstr>PowerPoint Presentation</vt:lpstr>
      <vt:lpstr>PowerPoint Presentation</vt:lpstr>
      <vt:lpstr>K01 review criteria</vt:lpstr>
      <vt:lpstr>R01/R36 review criteria</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Judith Hahn</cp:lastModifiedBy>
  <cp:revision>25</cp:revision>
  <dcterms:created xsi:type="dcterms:W3CDTF">2015-03-01T19:35:44Z</dcterms:created>
  <dcterms:modified xsi:type="dcterms:W3CDTF">2016-02-29T05:10:34Z</dcterms:modified>
</cp:coreProperties>
</file>