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4" r:id="rId16"/>
    <p:sldId id="336" r:id="rId17"/>
    <p:sldId id="337" r:id="rId18"/>
    <p:sldId id="338" r:id="rId19"/>
    <p:sldId id="331" r:id="rId20"/>
    <p:sldId id="304" r:id="rId21"/>
    <p:sldId id="305" r:id="rId22"/>
    <p:sldId id="306" r:id="rId23"/>
    <p:sldId id="291" r:id="rId24"/>
    <p:sldId id="293" r:id="rId25"/>
    <p:sldId id="348" r:id="rId26"/>
    <p:sldId id="308" r:id="rId27"/>
    <p:sldId id="309" r:id="rId28"/>
    <p:sldId id="310" r:id="rId29"/>
    <p:sldId id="332" r:id="rId30"/>
    <p:sldId id="312" r:id="rId31"/>
    <p:sldId id="313" r:id="rId32"/>
    <p:sldId id="297" r:id="rId33"/>
    <p:sldId id="314" r:id="rId34"/>
    <p:sldId id="315" r:id="rId35"/>
    <p:sldId id="317" r:id="rId36"/>
    <p:sldId id="346" r:id="rId37"/>
    <p:sldId id="300" r:id="rId38"/>
    <p:sldId id="318" r:id="rId39"/>
    <p:sldId id="319" r:id="rId40"/>
    <p:sldId id="320" r:id="rId41"/>
    <p:sldId id="271" r:id="rId42"/>
    <p:sldId id="287" r:id="rId43"/>
    <p:sldId id="321" r:id="rId44"/>
    <p:sldId id="301" r:id="rId45"/>
    <p:sldId id="347" r:id="rId46"/>
    <p:sldId id="302" r:id="rId47"/>
    <p:sldId id="345" r:id="rId48"/>
    <p:sldId id="34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78" autoAdjust="0"/>
  </p:normalViewPr>
  <p:slideViewPr>
    <p:cSldViewPr>
      <p:cViewPr varScale="1">
        <p:scale>
          <a:sx n="89" d="100"/>
          <a:sy n="89" d="100"/>
        </p:scale>
        <p:origin x="2244" y="90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Lateral vs longitudinal extrapolation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 dirty="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Folding back: Start from the right and work toward the left, i.e., to the decision node.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Folding forward: Start from the decision node and work toward the right, i.e., to the terminal nodes.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2BA8-886E-48E5-A884-153D3D8227C2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1745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D2BA8-886E-48E5-A884-153D3D8227C2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57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 dirty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1/9/2020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 dirty="0"/>
              <a:t>Jan 10, 2013</a:t>
            </a:r>
            <a:endParaRPr lang="en-US" b="0" dirty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kah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rgbClr val="C00000"/>
                </a:solidFill>
              </a:rPr>
              <a:t>Decision Analysis: What? Why? How?</a:t>
            </a:r>
            <a:br>
              <a:rPr lang="en-US" altLang="en-US" sz="2800" b="1" dirty="0"/>
            </a:br>
            <a:r>
              <a:rPr lang="en-US" altLang="en-US" sz="2200" b="1" dirty="0"/>
              <a:t>Decision and Cost-Effectiveness Analysis (DCEA, Epi 213)</a:t>
            </a:r>
            <a:br>
              <a:rPr lang="en-US" altLang="en-US" sz="2200" b="1"/>
            </a:br>
            <a:r>
              <a:rPr lang="en-US" altLang="en-US" sz="2200" b="1"/>
              <a:t>9 January 2020</a:t>
            </a:r>
            <a:endParaRPr lang="en-US" altLang="en-US" sz="2200" b="1" dirty="0"/>
          </a:p>
        </p:txBody>
      </p:sp>
      <p:sp>
        <p:nvSpPr>
          <p:cNvPr id="94210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Elliot Marseille DrPH, MPP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Health Strategies International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hlinkClick r:id="rId2"/>
              </a:rPr>
              <a:t>emarseille@</a:t>
            </a:r>
            <a:r>
              <a:rPr lang="en-US" altLang="en-US" sz="1800" dirty="0">
                <a:solidFill>
                  <a:schemeClr val="tx1"/>
                </a:solidFill>
              </a:rPr>
              <a:t>comast.net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Skype: emarseille1</a:t>
            </a:r>
          </a:p>
          <a:p>
            <a:pPr algn="l"/>
            <a:endParaRPr lang="en-US" altLang="en-US" sz="2000" dirty="0">
              <a:solidFill>
                <a:schemeClr val="tx1"/>
              </a:solidFill>
            </a:endParaRPr>
          </a:p>
          <a:p>
            <a:pPr algn="l"/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dirty="0"/>
              <a:t>Case</a:t>
            </a:r>
            <a:endParaRPr lang="en-US" altLang="en-US" sz="3200" b="1" dirty="0"/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5720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dirty="0"/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endParaRPr lang="en-US" altLang="en-US" dirty="0"/>
          </a:p>
          <a:p>
            <a:pPr marL="114300" lvl="1" indent="0">
              <a:buFontTx/>
              <a:buNone/>
            </a:pPr>
            <a:r>
              <a:rPr lang="en-US" altLang="en-US" dirty="0"/>
              <a:t>and a subsequent </a:t>
            </a:r>
          </a:p>
          <a:p>
            <a:pPr marL="114300" lvl="1" indent="0">
              <a:buFontTx/>
              <a:buNone/>
            </a:pPr>
            <a:r>
              <a:rPr lang="en-US" altLang="en-US" dirty="0"/>
              <a:t>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 dirty="0"/>
              <a:t>6 mm berry aneurysm.</a:t>
            </a:r>
          </a:p>
          <a:p>
            <a:pPr marL="114300" lvl="1" indent="0">
              <a:buFontTx/>
              <a:buNone/>
            </a:pPr>
            <a:endParaRPr lang="en-US" altLang="en-US" dirty="0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dirty="0"/>
              <a:t>Case</a:t>
            </a:r>
            <a:endParaRPr lang="en-US" altLang="en-US" sz="3200" b="1" dirty="0"/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20000" cy="3352800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dirty="0"/>
              <a:t>Ms. Brooks: </a:t>
            </a:r>
            <a:r>
              <a:rPr lang="ja-JP" altLang="en-US"/>
              <a:t>“</a:t>
            </a:r>
            <a:r>
              <a:rPr lang="en-US" altLang="ja-JP" dirty="0"/>
              <a:t>I don</a:t>
            </a:r>
            <a:r>
              <a:rPr lang="ja-JP" altLang="en-US"/>
              <a:t>’</a:t>
            </a:r>
            <a:r>
              <a:rPr lang="en-US" altLang="ja-JP" dirty="0"/>
              <a:t>t want to die before my time.</a:t>
            </a:r>
            <a:r>
              <a:rPr lang="ja-JP" altLang="en-US"/>
              <a:t>”</a:t>
            </a:r>
            <a:r>
              <a:rPr lang="en-US" altLang="ja-JP" dirty="0"/>
              <a:t>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dirty="0"/>
              <a:t>Alternatives: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 dirty="0"/>
              <a:t>Do nothing vs. Surgical Clipping of the Aneurysm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4613" cy="838200"/>
          </a:xfrm>
        </p:spPr>
        <p:txBody>
          <a:bodyPr/>
          <a:lstStyle/>
          <a:p>
            <a:r>
              <a:rPr lang="en-US" altLang="en-US" sz="3200" dirty="0"/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239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Dogmatism.  </a:t>
            </a:r>
            <a:r>
              <a:rPr lang="en-US" altLang="en-US" i="1" dirty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Policy.  </a:t>
            </a:r>
            <a:r>
              <a:rPr lang="en-US" altLang="en-US" i="1" dirty="0"/>
              <a:t>At UCSF we clip all aneurysms.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Experience.  </a:t>
            </a:r>
            <a:r>
              <a:rPr lang="en-US" altLang="en-US" i="1" dirty="0"/>
              <a:t>I’</a:t>
            </a:r>
            <a:r>
              <a:rPr lang="en-US" altLang="ja-JP" i="1" dirty="0"/>
              <a:t>ve referred a number of aneurysm patients for surgery and they have done well.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Whim.  </a:t>
            </a:r>
            <a:r>
              <a:rPr lang="en-US" altLang="en-US" i="1" dirty="0"/>
              <a:t>Let</a:t>
            </a:r>
            <a:r>
              <a:rPr lang="ja-JP" altLang="en-US" i="1" dirty="0"/>
              <a:t>’</a:t>
            </a:r>
            <a:r>
              <a:rPr lang="en-US" altLang="ja-JP" i="1" dirty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Nihilism.   </a:t>
            </a:r>
            <a:r>
              <a:rPr lang="en-US" altLang="en-US" i="1" dirty="0"/>
              <a:t>It really doesn't matter.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Defer to experts.  </a:t>
            </a:r>
            <a:r>
              <a:rPr lang="en-US" altLang="en-US" i="1" dirty="0"/>
              <a:t>Vascular neurosurgeons say clip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Defer to patients.  </a:t>
            </a:r>
            <a:r>
              <a:rPr lang="en-US" altLang="en-US" i="1" dirty="0"/>
              <a:t>Would you rather have surgery or live 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/>
              <a:t>Or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/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 dirty="0"/>
              <a:t>Decision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dirty="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Embedded in the question are: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Perspective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Analytic horizon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 dirty="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30 days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1 year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5 years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10 years</a:t>
            </a:r>
          </a:p>
          <a:p>
            <a:pPr>
              <a:buFontTx/>
              <a:buChar char="-"/>
            </a:pPr>
            <a:r>
              <a:rPr lang="en-US" altLang="en-US" sz="2400" dirty="0">
                <a:latin typeface="Arial Narrow" pitchFamily="34" charset="0"/>
              </a:rPr>
              <a:t>lifetime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029200" cy="1143000"/>
          </a:xfrm>
        </p:spPr>
        <p:txBody>
          <a:bodyPr/>
          <a:lstStyle/>
          <a:p>
            <a:r>
              <a:rPr lang="en-US" altLang="en-US" dirty="0"/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268"/>
            <a:ext cx="7087080" cy="40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2062162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 dirty="0"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 dirty="0"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DB010B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505200"/>
          </a:xfrm>
        </p:spPr>
        <p:txBody>
          <a:bodyPr/>
          <a:lstStyle/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dirty="0"/>
              <a:t>What is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dirty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dirty="0"/>
              <a:t>Why do we use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 dirty="0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 dirty="0"/>
              <a:t>How would we use decision analysis?</a:t>
            </a:r>
            <a:r>
              <a:rPr lang="en-US" altLang="en-US" dirty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 dirty="0"/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VISIO" r:id="rId4" imgW="6761163" imgH="5148263" progId="Visio.Drawing.5">
                  <p:embed/>
                </p:oleObj>
              </mc:Choice>
              <mc:Fallback>
                <p:oleObj name="VISIO" r:id="rId4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 dirty="0"/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04800" y="8382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VISIO" r:id="rId4" imgW="8510588" imgH="5141913" progId="Visio.Drawing.5">
                  <p:embed/>
                </p:oleObj>
              </mc:Choice>
              <mc:Fallback>
                <p:oleObj name="VISIO" r:id="rId4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990600"/>
          </a:xfrm>
        </p:spPr>
        <p:txBody>
          <a:bodyPr/>
          <a:lstStyle/>
          <a:p>
            <a:r>
              <a:rPr lang="en-US" altLang="en-US" dirty="0"/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/>
        </p:nvGraphicFramePr>
        <p:xfrm>
          <a:off x="381000" y="304800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VISIO" r:id="rId4" imgW="8548688" imgH="5434013" progId="Visio.Drawing.5">
                  <p:embed/>
                </p:oleObj>
              </mc:Choice>
              <mc:Fallback>
                <p:oleObj name="VISIO" r:id="rId4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/>
        </p:nvGraphicFramePr>
        <p:xfrm>
          <a:off x="685800" y="914400"/>
          <a:ext cx="78613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Document" r:id="rId4" imgW="7862888" imgH="4513263" progId="Word.Document.8">
                  <p:embed/>
                </p:oleObj>
              </mc:Choice>
              <mc:Fallback>
                <p:oleObj name="Document" r:id="rId4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613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Figure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r>
              <a:rPr lang="en-US" altLang="en-US" dirty="0"/>
              <a:t>3. Estimate Probabilities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dirty="0"/>
              <a:t>Data sources: Valid, Relevant</a:t>
            </a:r>
          </a:p>
          <a:p>
            <a:pPr marL="908050" indent="-908050">
              <a:buFontTx/>
              <a:buNone/>
            </a:pPr>
            <a:r>
              <a:rPr lang="en-US" altLang="en-US" dirty="0"/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dirty="0"/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353740" y="-217370"/>
            <a:ext cx="6934200" cy="1143000"/>
          </a:xfrm>
        </p:spPr>
        <p:txBody>
          <a:bodyPr/>
          <a:lstStyle/>
          <a:p>
            <a:r>
              <a:rPr lang="en-US" altLang="en-US" dirty="0"/>
              <a:t>Estimating probabilities 	</a:t>
            </a:r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dirty="0">
                <a:solidFill>
                  <a:schemeClr val="bg1"/>
                </a:solidFill>
              </a:rPr>
              <a:t>Harsha Pulletikurti, 2015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F44A92-B1E6-4CE6-8691-5A19DA93D656}"/>
              </a:ext>
            </a:extLst>
          </p:cNvPr>
          <p:cNvSpPr/>
          <p:nvPr/>
        </p:nvSpPr>
        <p:spPr>
          <a:xfrm>
            <a:off x="1353740" y="5416591"/>
            <a:ext cx="6436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Bias – different population or question (or method)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EC420-7BC7-4AA3-8753-0936EDFC9FA3}"/>
              </a:ext>
            </a:extLst>
          </p:cNvPr>
          <p:cNvSpPr txBox="1"/>
          <p:nvPr/>
        </p:nvSpPr>
        <p:spPr>
          <a:xfrm>
            <a:off x="1353740" y="546727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Precision vs. Accuracy (Bias-Variance Trade-off</a:t>
            </a:r>
            <a:r>
              <a:rPr lang="en-US" dirty="0"/>
              <a:t>)</a:t>
            </a:r>
            <a:br>
              <a:rPr lang="en-US" sz="4800" dirty="0"/>
            </a:b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86444A-19B2-4BC8-83F4-0AE0183E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96" y="1234245"/>
            <a:ext cx="4191000" cy="40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096963" y="1843088"/>
            <a:ext cx="7285037" cy="3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Expected life span * Rupture/year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Berry aneurysm rupture (cohort study) = 0.05 per 100 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			patients per year for &lt;10 mm</a:t>
            </a:r>
          </a:p>
          <a:p>
            <a:pPr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0.05x 35 y = 1.75 per 100 patients</a:t>
            </a:r>
          </a:p>
          <a:p>
            <a:pPr marL="457200" indent="-4572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dirty="0"/>
              <a:t>3.  Estimate probabilities</a:t>
            </a:r>
          </a:p>
        </p:txBody>
      </p:sp>
      <p:graphicFrame>
        <p:nvGraphicFramePr>
          <p:cNvPr id="38915" name="Object 2"/>
          <p:cNvGraphicFramePr>
            <a:graphicFrameLocks/>
          </p:cNvGraphicFramePr>
          <p:nvPr/>
        </p:nvGraphicFramePr>
        <p:xfrm>
          <a:off x="304800" y="6096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895600"/>
            <a:ext cx="56388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676400"/>
            <a:ext cx="7132637" cy="39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sz="2400" dirty="0"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 dirty="0"/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4748"/>
              </p:ext>
            </p:extLst>
          </p:nvPr>
        </p:nvGraphicFramePr>
        <p:xfrm>
          <a:off x="228600" y="7620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665329"/>
            <a:ext cx="4858016" cy="452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Diagnostic w/u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Valuation of an outcome</a:t>
            </a:r>
          </a:p>
          <a:p>
            <a:pPr lvl="1"/>
            <a:r>
              <a:rPr lang="en-US" altLang="en-US" dirty="0"/>
              <a:t>Best = 1</a:t>
            </a:r>
          </a:p>
          <a:p>
            <a:pPr lvl="1"/>
            <a:r>
              <a:rPr lang="en-US" altLang="en-US" dirty="0"/>
              <a:t>Worst = 0</a:t>
            </a:r>
          </a:p>
          <a:p>
            <a:r>
              <a:rPr lang="en-US" altLang="en-US" dirty="0"/>
              <a:t>In this case, she wants to avoid early death:</a:t>
            </a:r>
          </a:p>
          <a:p>
            <a:pPr lvl="1"/>
            <a:r>
              <a:rPr lang="en-US" altLang="en-US" dirty="0"/>
              <a:t>Normal survival = 1</a:t>
            </a:r>
          </a:p>
          <a:p>
            <a:pPr lvl="1"/>
            <a:r>
              <a:rPr lang="en-US" altLang="en-US" dirty="0"/>
              <a:t>Early death = 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724400" cy="762000"/>
          </a:xfrm>
        </p:spPr>
        <p:txBody>
          <a:bodyPr/>
          <a:lstStyle/>
          <a:p>
            <a:r>
              <a:rPr lang="en-US" altLang="en-US" dirty="0"/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/>
        </p:nvGraphicFramePr>
        <p:xfrm>
          <a:off x="152400" y="609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VISIO" r:id="rId4" imgW="8777288" imgH="5353050" progId="Visio.Drawing.5">
                  <p:embed/>
                </p:oleObj>
              </mc:Choice>
              <mc:Fallback>
                <p:oleObj name="VISIO" r:id="rId4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r>
              <a:rPr lang="en-US" altLang="en-US" dirty="0"/>
              <a:t>5. Compute The Expected Utility </a:t>
            </a:r>
            <a:br>
              <a:rPr lang="en-US" altLang="en-US" dirty="0"/>
            </a:br>
            <a:r>
              <a:rPr lang="en-US" altLang="en-US" dirty="0"/>
              <a:t>    Of Each Branch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Called "folding back"  the tree (in this tree format)</a:t>
            </a:r>
          </a:p>
          <a:p>
            <a:pPr>
              <a:buFontTx/>
              <a:buNone/>
            </a:pPr>
            <a:r>
              <a:rPr lang="en-US" altLang="en-US" dirty="0"/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 dirty="0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How confident are we in our recommendation?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Vary the input parameters to see how they affect the final result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41381"/>
              </p:ext>
            </p:extLst>
          </p:nvPr>
        </p:nvGraphicFramePr>
        <p:xfrm>
          <a:off x="1828800" y="1143000"/>
          <a:ext cx="70993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Worksheet" r:id="rId4" imgW="7100888" imgH="4859338" progId="Excel.Sheet.8">
                  <p:embed/>
                </p:oleObj>
              </mc:Choice>
              <mc:Fallback>
                <p:oleObj name="Worksheet" r:id="rId4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7099300" cy="485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6019800" y="3810000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486400" y="3505200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altLang="en-US" b="1" dirty="0"/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 dirty="0"/>
              <a:t>Consider adding/removing complexity to improve accuracy.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Ms. Brooks: </a:t>
            </a:r>
            <a:r>
              <a:rPr lang="en-US" b="1" dirty="0">
                <a:solidFill>
                  <a:srgbClr val="DB010B"/>
                </a:solidFill>
                <a:latin typeface="Arial Narrow"/>
                <a:ea typeface="+mj-ea"/>
              </a:rPr>
              <a:t>We recommend NO surgery.</a:t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>
                <a:latin typeface="Times New Roman" pitchFamily="18" charset="0"/>
              </a:rPr>
              <a:t>“</a:t>
            </a:r>
            <a:r>
              <a:rPr lang="en-US" altLang="ja-JP" dirty="0">
                <a:latin typeface="Times New Roman" pitchFamily="18" charset="0"/>
              </a:rPr>
              <a:t>Thanks…  But I meant I wanted to live the most years possible.  Dying at age 80 isn’t as bad as dying tomorrow…</a:t>
            </a:r>
            <a:r>
              <a:rPr lang="ja-JP" altLang="en-US" dirty="0">
                <a:latin typeface="Times New Roman" pitchFamily="18" charset="0"/>
              </a:rPr>
              <a:t>”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>
                <a:solidFill>
                  <a:srgbClr val="DB010B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3600" dirty="0">
                <a:solidFill>
                  <a:srgbClr val="DB010B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/>
              <a:t>An explicit, quantitative method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to make (or think about) decisions 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in the face of uncertainty.</a:t>
            </a:r>
            <a:r>
              <a:rPr lang="en-US" altLang="en-US" i="1" dirty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altLang="en-US" dirty="0"/>
              <a:t>Solution: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/>
        </p:nvGraphicFramePr>
        <p:xfrm>
          <a:off x="1828800" y="1676400"/>
          <a:ext cx="6756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VISIO" r:id="rId4" imgW="6757988" imgH="4291013" progId="Visio.Drawing.5">
                  <p:embed/>
                </p:oleObj>
              </mc:Choice>
              <mc:Fallback>
                <p:oleObj name="VISIO" r:id="rId4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756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9144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dirty="0">
                <a:latin typeface="Arial Narrow" pitchFamily="34" charset="0"/>
              </a:rPr>
              <a:t>Three outcomes</a:t>
            </a:r>
          </a:p>
          <a:p>
            <a:r>
              <a:rPr lang="en-US" altLang="en-US" sz="2400" dirty="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sz="2400" dirty="0">
                <a:latin typeface="Arial Narrow" pitchFamily="34" charset="0"/>
              </a:rPr>
              <a:t>	-Normal survival 1.0</a:t>
            </a:r>
          </a:p>
          <a:p>
            <a:r>
              <a:rPr lang="en-US" altLang="en-US" sz="2400" dirty="0">
                <a:latin typeface="Arial Narrow" pitchFamily="34" charset="0"/>
              </a:rPr>
              <a:t>	-Early death </a:t>
            </a:r>
            <a:r>
              <a:rPr lang="en-US" altLang="en-US" sz="2400" b="1" dirty="0">
                <a:solidFill>
                  <a:srgbClr val="C00000"/>
                </a:solidFill>
                <a:latin typeface="Arial Narrow" pitchFamily="34" charset="0"/>
              </a:rPr>
              <a:t>0.5</a:t>
            </a:r>
          </a:p>
          <a:p>
            <a:r>
              <a:rPr lang="en-US" altLang="en-US" sz="2400" dirty="0">
                <a:latin typeface="Arial Narrow" pitchFamily="34" charset="0"/>
              </a:rPr>
              <a:t>	-Immediate death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84368"/>
              </p:ext>
            </p:extLst>
          </p:nvPr>
        </p:nvGraphicFramePr>
        <p:xfrm>
          <a:off x="533400" y="990600"/>
          <a:ext cx="83185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5" name="Document" r:id="rId4" imgW="8320088" imgH="4308475" progId="Word.Document.8">
                  <p:embed/>
                </p:oleObj>
              </mc:Choice>
              <mc:Fallback>
                <p:oleObj name="Document" r:id="rId4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3185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2" name="Document" r:id="rId4" imgW="8243888" imgH="4205288" progId="Word.Document.8">
                  <p:embed/>
                </p:oleObj>
              </mc:Choice>
              <mc:Fallback>
                <p:oleObj name="Document" r:id="rId4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/>
              <a:t>“</a:t>
            </a:r>
            <a:r>
              <a:rPr lang="en-US" altLang="ja-JP" dirty="0"/>
              <a:t>Wait a minute…  Nobody said anything about being disabled.  If I lived with a disability because of surgery, that would stink.  Did you factor that in?</a:t>
            </a:r>
            <a:r>
              <a:rPr lang="ja-JP" altLang="en-US"/>
              <a:t>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9558"/>
              </p:ext>
            </p:extLst>
          </p:nvPr>
        </p:nvGraphicFramePr>
        <p:xfrm>
          <a:off x="609600" y="1143000"/>
          <a:ext cx="80899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9" name="Document" r:id="rId4" imgW="8091488" imgH="4260850" progId="Word.Document.8">
                  <p:embed/>
                </p:oleObj>
              </mc:Choice>
              <mc:Fallback>
                <p:oleObj name="Document" r:id="rId4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89900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trees: folding back vs.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6934200" cy="2895600"/>
          </a:xfrm>
        </p:spPr>
        <p:txBody>
          <a:bodyPr/>
          <a:lstStyle/>
          <a:p>
            <a:r>
              <a:rPr lang="en-US" dirty="0"/>
              <a:t>This lecture – folding back</a:t>
            </a:r>
          </a:p>
          <a:p>
            <a:r>
              <a:rPr lang="en-US" dirty="0"/>
              <a:t>In “The ICER Man Cometh” &amp; Excel template we fold forward</a:t>
            </a:r>
          </a:p>
          <a:p>
            <a:r>
              <a:rPr lang="en-US" dirty="0"/>
              <a:t>Which do you find more informative for learning? Or useful to see both?</a:t>
            </a:r>
          </a:p>
        </p:txBody>
      </p:sp>
    </p:spTree>
    <p:extLst>
      <p:ext uri="{BB962C8B-B14F-4D97-AF65-F5344CB8AC3E}">
        <p14:creationId xmlns:p14="http://schemas.microsoft.com/office/powerpoint/2010/main" val="4232297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1628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Explicit question: including perspective and time horizon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Decision tree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Probabilities of each outcome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Utilities for each outcome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Expected utility of each course of action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53200" cy="1143000"/>
          </a:xfrm>
        </p:spPr>
        <p:txBody>
          <a:bodyPr/>
          <a:lstStyle/>
          <a:p>
            <a:pPr algn="ctr"/>
            <a:r>
              <a:rPr lang="en-US" altLang="en-US" dirty="0"/>
              <a:t>Final tips for Decision Analysis</a:t>
            </a:r>
            <a:br>
              <a:rPr lang="en-US" altLang="en-US" dirty="0"/>
            </a:br>
            <a:r>
              <a:rPr lang="en-US" altLang="en-US" dirty="0"/>
              <a:t>(&amp; CEA) Design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3429001"/>
          </a:xfrm>
        </p:spPr>
        <p:txBody>
          <a:bodyPr/>
          <a:lstStyle/>
          <a:p>
            <a:r>
              <a:rPr lang="en-US" altLang="en-US" dirty="0"/>
              <a:t>Ask a meaningful question, keep the analysis focused on it.</a:t>
            </a:r>
          </a:p>
          <a:p>
            <a:r>
              <a:rPr lang="en-US" altLang="en-US" dirty="0"/>
              <a:t>Start </a:t>
            </a:r>
            <a:r>
              <a:rPr lang="en-US" altLang="en-US" u="sng" dirty="0"/>
              <a:t>simple</a:t>
            </a:r>
            <a:r>
              <a:rPr lang="en-US" altLang="en-US" dirty="0"/>
              <a:t>, then iteratively expand / elaborate. </a:t>
            </a:r>
          </a:p>
          <a:p>
            <a:pPr lvl="1"/>
            <a:r>
              <a:rPr lang="en-US" altLang="en-US" dirty="0"/>
              <a:t>For this class, </a:t>
            </a:r>
            <a:r>
              <a:rPr lang="en-US" altLang="en-US" i="1" dirty="0"/>
              <a:t>keep</a:t>
            </a:r>
            <a:r>
              <a:rPr lang="en-US" altLang="en-US" dirty="0"/>
              <a:t> it simple.</a:t>
            </a:r>
          </a:p>
          <a:p>
            <a:r>
              <a:rPr lang="en-US" altLang="en-US" dirty="0"/>
              <a:t>Allocate roughly equal time to the decision tree, data collection, and sensitivity analyses</a:t>
            </a:r>
          </a:p>
          <a:p>
            <a:r>
              <a:rPr lang="en-US" altLang="en-US" dirty="0"/>
              <a:t>Delve into and enjoy modeling. Have fun with the nuances. Master the challenges.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/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At root, they are </a:t>
            </a:r>
            <a:r>
              <a:rPr lang="en-US" altLang="en-US" u="sng" dirty="0"/>
              <a:t>methods of critical thinking, of approaching choices, and often of placing difficult choices out in the open for discussion</a:t>
            </a:r>
            <a:r>
              <a:rPr lang="en-US" altLang="en-US" dirty="0"/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1816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 dirty="0">
                <a:solidFill>
                  <a:srgbClr val="C00000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 dirty="0">
                <a:solidFill>
                  <a:srgbClr val="C00000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 dirty="0">
                <a:solidFill>
                  <a:srgbClr val="C00000"/>
                </a:solidFill>
                <a:latin typeface="Arial Narrow" pitchFamily="34" charset="0"/>
              </a:rPr>
              <a:t>Oxford, 2005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Portrays </a:t>
            </a:r>
            <a:r>
              <a:rPr lang="en-US" altLang="en-US" sz="2400" b="1" i="1" dirty="0">
                <a:latin typeface="Arial Narrow" pitchFamily="34" charset="0"/>
              </a:rPr>
              <a:t>options</a:t>
            </a:r>
            <a:r>
              <a:rPr lang="en-US" altLang="en-US" sz="2400" dirty="0">
                <a:latin typeface="Arial Narrow" pitchFamily="34" charset="0"/>
              </a:rPr>
              <a:t> and their </a:t>
            </a:r>
            <a:r>
              <a:rPr lang="en-US" altLang="en-US" sz="2400" b="1" i="1" dirty="0">
                <a:latin typeface="Arial Narrow" pitchFamily="34" charset="0"/>
              </a:rPr>
              <a:t>consequences</a:t>
            </a:r>
            <a:r>
              <a:rPr lang="en-US" altLang="en-US" sz="2400" i="1" dirty="0">
                <a:latin typeface="Arial Narrow" pitchFamily="34" charset="0"/>
              </a:rPr>
              <a:t> (costs, longevity, QoL)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</a:t>
            </a:r>
            <a:r>
              <a:rPr lang="en-US" altLang="en-US" sz="2400" b="1" i="1" dirty="0">
                <a:latin typeface="Arial Narrow" pitchFamily="34" charset="0"/>
              </a:rPr>
              <a:t>uncertainty</a:t>
            </a:r>
            <a:r>
              <a:rPr lang="en-US" altLang="en-US" sz="2400" dirty="0">
                <a:latin typeface="Arial Narrow" pitchFamily="34" charset="0"/>
              </a:rPr>
              <a:t> using </a:t>
            </a:r>
            <a:r>
              <a:rPr lang="en-US" altLang="en-US" sz="2400" b="1" i="1" dirty="0"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the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b="1" i="1" dirty="0">
                <a:latin typeface="Arial Narrow" pitchFamily="34" charset="0"/>
              </a:rPr>
              <a:t>desirability</a:t>
            </a:r>
            <a:r>
              <a:rPr lang="en-US" altLang="en-US" sz="2400" i="1" dirty="0">
                <a:latin typeface="Arial Narrow" pitchFamily="34" charset="0"/>
              </a:rPr>
              <a:t> of outcomes </a:t>
            </a:r>
            <a:r>
              <a:rPr lang="en-US" altLang="en-US" sz="2400" dirty="0">
                <a:latin typeface="Arial Narrow" pitchFamily="34" charset="0"/>
              </a:rPr>
              <a:t>using </a:t>
            </a:r>
            <a:r>
              <a:rPr lang="en-US" altLang="en-US" sz="2400" b="1" i="1" dirty="0"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Calculates the </a:t>
            </a:r>
            <a:r>
              <a:rPr lang="en-US" altLang="en-US" sz="2400" b="1" i="1" dirty="0">
                <a:latin typeface="Arial Narrow" pitchFamily="34" charset="0"/>
              </a:rPr>
              <a:t>expected utility</a:t>
            </a:r>
            <a:r>
              <a:rPr lang="en-US" altLang="en-US" sz="2400" dirty="0">
                <a:latin typeface="Arial Narrow" pitchFamily="34" charset="0"/>
              </a:rPr>
              <a:t> of each option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Helps choose the option that</a:t>
            </a:r>
            <a:r>
              <a:rPr lang="en-US" altLang="en-US" sz="2400" i="1" dirty="0">
                <a:latin typeface="Arial Narrow" pitchFamily="34" charset="0"/>
              </a:rPr>
              <a:t> on </a:t>
            </a:r>
            <a:r>
              <a:rPr lang="en-US" altLang="en-US" sz="2400" b="1" i="1" dirty="0">
                <a:latin typeface="Arial Narrow" pitchFamily="34" charset="0"/>
              </a:rPr>
              <a:t>average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</a:rPr>
              <a:t>leads to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most desirable outcomes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Because uncertainty is pervasive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As a teaching tool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Formulate an explicit question</a:t>
            </a:r>
          </a:p>
          <a:p>
            <a:r>
              <a:rPr lang="en-US" altLang="en-US" dirty="0"/>
              <a:t>Define outcomes of interest</a:t>
            </a:r>
          </a:p>
          <a:p>
            <a:r>
              <a:rPr lang="en-US" altLang="en-US" dirty="0"/>
              <a:t>Develop the decision tree: define various possible outcomes</a:t>
            </a:r>
          </a:p>
          <a:p>
            <a:r>
              <a:rPr lang="en-US" altLang="en-US" dirty="0"/>
              <a:t>Determine the probability of each event</a:t>
            </a:r>
          </a:p>
          <a:p>
            <a:r>
              <a:rPr lang="en-US" altLang="en-US" dirty="0"/>
              <a:t>Determine the relative importance/utility of each event </a:t>
            </a:r>
          </a:p>
          <a:p>
            <a:r>
              <a:rPr lang="en-US" altLang="en-US" dirty="0"/>
              <a:t>Calculate the “expected value”</a:t>
            </a:r>
          </a:p>
          <a:p>
            <a:r>
              <a:rPr lang="en-US" altLang="en-US" dirty="0"/>
              <a:t>Conduct sensitivity analyses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 dirty="0"/>
              <a:t>Case</a:t>
            </a:r>
            <a:endParaRPr lang="en-US" altLang="en-US" sz="3200" b="1" dirty="0"/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982788"/>
            <a:ext cx="70104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 dirty="0"/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 dirty="0"/>
          </a:p>
          <a:p>
            <a:pPr marL="114300" lvl="1" indent="0">
              <a:buFontTx/>
              <a:buNone/>
            </a:pPr>
            <a:r>
              <a:rPr lang="en-US" altLang="en-US" dirty="0"/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7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1761</Words>
  <Application>Microsoft Office PowerPoint</Application>
  <PresentationFormat>On-screen Show (4:3)</PresentationFormat>
  <Paragraphs>262</Paragraphs>
  <Slides>48</Slides>
  <Notes>39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Abadi MT Condensed Extra Bold</vt:lpstr>
      <vt:lpstr>Arial</vt:lpstr>
      <vt:lpstr>Arial Narrow</vt:lpstr>
      <vt:lpstr>Calibri</vt:lpstr>
      <vt:lpstr>Times New Roman</vt:lpstr>
      <vt:lpstr>Wingdings</vt:lpstr>
      <vt:lpstr>Office Theme</vt:lpstr>
      <vt:lpstr>VISIO</vt:lpstr>
      <vt:lpstr>Document</vt:lpstr>
      <vt:lpstr>Worksheet</vt:lpstr>
      <vt:lpstr>Decision Analysis: What? Why? How? Decision and Cost-Effectiveness Analysis (DCEA, Epi 213) 9 January 2020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</vt:lpstr>
      <vt:lpstr>PowerPoint Presentation</vt:lpstr>
      <vt:lpstr>Case</vt:lpstr>
      <vt:lpstr>Case</vt:lpstr>
      <vt:lpstr>There are many ways of dealing with uncertainty</vt:lpstr>
      <vt:lpstr>PowerPoint Presentation</vt:lpstr>
      <vt:lpstr>1. Formulate An Explicit Question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probabilities 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Another Outcome</vt:lpstr>
      <vt:lpstr>PowerPoint Presentation</vt:lpstr>
      <vt:lpstr>PowerPoint Presentation</vt:lpstr>
      <vt:lpstr>Ms. Brooks</vt:lpstr>
      <vt:lpstr>PowerPoint Presentation</vt:lpstr>
      <vt:lpstr>Decision trees: folding back vs. forward</vt:lpstr>
      <vt:lpstr>Summary</vt:lpstr>
      <vt:lpstr>Final tips for Decision Analysis (&amp; CEA)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Elliot Marseille</cp:lastModifiedBy>
  <cp:revision>70</cp:revision>
  <dcterms:modified xsi:type="dcterms:W3CDTF">2020-01-09T21:06:01Z</dcterms:modified>
</cp:coreProperties>
</file>