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sldIdLst>
    <p:sldId id="256" r:id="rId2"/>
    <p:sldId id="262" r:id="rId3"/>
    <p:sldId id="257" r:id="rId4"/>
    <p:sldId id="259" r:id="rId5"/>
    <p:sldId id="260" r:id="rId6"/>
    <p:sldId id="269" r:id="rId7"/>
    <p:sldId id="261" r:id="rId8"/>
    <p:sldId id="268" r:id="rId9"/>
    <p:sldId id="263" r:id="rId10"/>
    <p:sldId id="266" r:id="rId11"/>
    <p:sldId id="264" r:id="rId12"/>
    <p:sldId id="265" r:id="rId13"/>
    <p:sldId id="267" r:id="rId14"/>
    <p:sldId id="270" r:id="rId15"/>
    <p:sldId id="271"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FC6399C-088C-417F-A9CB-519F98DF16A5}" type="datetimeFigureOut">
              <a:rPr lang="en-US" smtClean="0"/>
              <a:t>1/22/2016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92896DE-BFC0-4D3D-9535-585B0BADA9F7}" type="slidenum">
              <a:rPr lang="en-US" smtClean="0"/>
              <a:t>‹#›</a:t>
            </a:fld>
            <a:endParaRPr lang="en-US"/>
          </a:p>
        </p:txBody>
      </p:sp>
    </p:spTree>
    <p:extLst>
      <p:ext uri="{BB962C8B-B14F-4D97-AF65-F5344CB8AC3E}">
        <p14:creationId xmlns:p14="http://schemas.microsoft.com/office/powerpoint/2010/main" val="303862308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92896DE-BFC0-4D3D-9535-585B0BADA9F7}" type="slidenum">
              <a:rPr lang="en-US" smtClean="0"/>
              <a:t>3</a:t>
            </a:fld>
            <a:endParaRPr lang="en-US"/>
          </a:p>
        </p:txBody>
      </p:sp>
    </p:spTree>
    <p:extLst>
      <p:ext uri="{BB962C8B-B14F-4D97-AF65-F5344CB8AC3E}">
        <p14:creationId xmlns:p14="http://schemas.microsoft.com/office/powerpoint/2010/main" val="207287289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4F65142-87C5-49C7-8E4E-669731EF33E0}" type="datetimeFigureOut">
              <a:rPr lang="en-US" smtClean="0"/>
              <a:t>1/22/2016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52635D3-2C4C-45F3-A9A6-14C81B74388B}" type="slidenum">
              <a:rPr lang="en-US" smtClean="0"/>
              <a:t>‹#›</a:t>
            </a:fld>
            <a:endParaRPr lang="en-US"/>
          </a:p>
        </p:txBody>
      </p:sp>
    </p:spTree>
    <p:extLst>
      <p:ext uri="{BB962C8B-B14F-4D97-AF65-F5344CB8AC3E}">
        <p14:creationId xmlns:p14="http://schemas.microsoft.com/office/powerpoint/2010/main" val="17652043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4F65142-87C5-49C7-8E4E-669731EF33E0}" type="datetimeFigureOut">
              <a:rPr lang="en-US" smtClean="0"/>
              <a:t>1/22/2016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52635D3-2C4C-45F3-A9A6-14C81B74388B}" type="slidenum">
              <a:rPr lang="en-US" smtClean="0"/>
              <a:t>‹#›</a:t>
            </a:fld>
            <a:endParaRPr lang="en-US"/>
          </a:p>
        </p:txBody>
      </p:sp>
    </p:spTree>
    <p:extLst>
      <p:ext uri="{BB962C8B-B14F-4D97-AF65-F5344CB8AC3E}">
        <p14:creationId xmlns:p14="http://schemas.microsoft.com/office/powerpoint/2010/main" val="7307327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4F65142-87C5-49C7-8E4E-669731EF33E0}" type="datetimeFigureOut">
              <a:rPr lang="en-US" smtClean="0"/>
              <a:t>1/22/2016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52635D3-2C4C-45F3-A9A6-14C81B74388B}" type="slidenum">
              <a:rPr lang="en-US" smtClean="0"/>
              <a:t>‹#›</a:t>
            </a:fld>
            <a:endParaRPr lang="en-US"/>
          </a:p>
        </p:txBody>
      </p:sp>
    </p:spTree>
    <p:extLst>
      <p:ext uri="{BB962C8B-B14F-4D97-AF65-F5344CB8AC3E}">
        <p14:creationId xmlns:p14="http://schemas.microsoft.com/office/powerpoint/2010/main" val="20571561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4F65142-87C5-49C7-8E4E-669731EF33E0}" type="datetimeFigureOut">
              <a:rPr lang="en-US" smtClean="0"/>
              <a:t>1/22/2016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52635D3-2C4C-45F3-A9A6-14C81B74388B}" type="slidenum">
              <a:rPr lang="en-US" smtClean="0"/>
              <a:t>‹#›</a:t>
            </a:fld>
            <a:endParaRPr lang="en-US"/>
          </a:p>
        </p:txBody>
      </p:sp>
    </p:spTree>
    <p:extLst>
      <p:ext uri="{BB962C8B-B14F-4D97-AF65-F5344CB8AC3E}">
        <p14:creationId xmlns:p14="http://schemas.microsoft.com/office/powerpoint/2010/main" val="32161078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4F65142-87C5-49C7-8E4E-669731EF33E0}" type="datetimeFigureOut">
              <a:rPr lang="en-US" smtClean="0"/>
              <a:t>1/22/2016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52635D3-2C4C-45F3-A9A6-14C81B74388B}" type="slidenum">
              <a:rPr lang="en-US" smtClean="0"/>
              <a:t>‹#›</a:t>
            </a:fld>
            <a:endParaRPr lang="en-US"/>
          </a:p>
        </p:txBody>
      </p:sp>
    </p:spTree>
    <p:extLst>
      <p:ext uri="{BB962C8B-B14F-4D97-AF65-F5344CB8AC3E}">
        <p14:creationId xmlns:p14="http://schemas.microsoft.com/office/powerpoint/2010/main" val="22678471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4F65142-87C5-49C7-8E4E-669731EF33E0}" type="datetimeFigureOut">
              <a:rPr lang="en-US" smtClean="0"/>
              <a:t>1/22/2016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52635D3-2C4C-45F3-A9A6-14C81B74388B}" type="slidenum">
              <a:rPr lang="en-US" smtClean="0"/>
              <a:t>‹#›</a:t>
            </a:fld>
            <a:endParaRPr lang="en-US"/>
          </a:p>
        </p:txBody>
      </p:sp>
    </p:spTree>
    <p:extLst>
      <p:ext uri="{BB962C8B-B14F-4D97-AF65-F5344CB8AC3E}">
        <p14:creationId xmlns:p14="http://schemas.microsoft.com/office/powerpoint/2010/main" val="5247694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4F65142-87C5-49C7-8E4E-669731EF33E0}" type="datetimeFigureOut">
              <a:rPr lang="en-US" smtClean="0"/>
              <a:t>1/22/2016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52635D3-2C4C-45F3-A9A6-14C81B74388B}" type="slidenum">
              <a:rPr lang="en-US" smtClean="0"/>
              <a:t>‹#›</a:t>
            </a:fld>
            <a:endParaRPr lang="en-US"/>
          </a:p>
        </p:txBody>
      </p:sp>
    </p:spTree>
    <p:extLst>
      <p:ext uri="{BB962C8B-B14F-4D97-AF65-F5344CB8AC3E}">
        <p14:creationId xmlns:p14="http://schemas.microsoft.com/office/powerpoint/2010/main" val="8225739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4F65142-87C5-49C7-8E4E-669731EF33E0}" type="datetimeFigureOut">
              <a:rPr lang="en-US" smtClean="0"/>
              <a:t>1/22/2016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52635D3-2C4C-45F3-A9A6-14C81B74388B}" type="slidenum">
              <a:rPr lang="en-US" smtClean="0"/>
              <a:t>‹#›</a:t>
            </a:fld>
            <a:endParaRPr lang="en-US"/>
          </a:p>
        </p:txBody>
      </p:sp>
    </p:spTree>
    <p:extLst>
      <p:ext uri="{BB962C8B-B14F-4D97-AF65-F5344CB8AC3E}">
        <p14:creationId xmlns:p14="http://schemas.microsoft.com/office/powerpoint/2010/main" val="27540068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4F65142-87C5-49C7-8E4E-669731EF33E0}" type="datetimeFigureOut">
              <a:rPr lang="en-US" smtClean="0"/>
              <a:t>1/22/2016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52635D3-2C4C-45F3-A9A6-14C81B74388B}" type="slidenum">
              <a:rPr lang="en-US" smtClean="0"/>
              <a:t>‹#›</a:t>
            </a:fld>
            <a:endParaRPr lang="en-US"/>
          </a:p>
        </p:txBody>
      </p:sp>
    </p:spTree>
    <p:extLst>
      <p:ext uri="{BB962C8B-B14F-4D97-AF65-F5344CB8AC3E}">
        <p14:creationId xmlns:p14="http://schemas.microsoft.com/office/powerpoint/2010/main" val="26175469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4F65142-87C5-49C7-8E4E-669731EF33E0}" type="datetimeFigureOut">
              <a:rPr lang="en-US" smtClean="0"/>
              <a:t>1/22/2016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52635D3-2C4C-45F3-A9A6-14C81B74388B}" type="slidenum">
              <a:rPr lang="en-US" smtClean="0"/>
              <a:t>‹#›</a:t>
            </a:fld>
            <a:endParaRPr lang="en-US"/>
          </a:p>
        </p:txBody>
      </p:sp>
    </p:spTree>
    <p:extLst>
      <p:ext uri="{BB962C8B-B14F-4D97-AF65-F5344CB8AC3E}">
        <p14:creationId xmlns:p14="http://schemas.microsoft.com/office/powerpoint/2010/main" val="12369705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4F65142-87C5-49C7-8E4E-669731EF33E0}" type="datetimeFigureOut">
              <a:rPr lang="en-US" smtClean="0"/>
              <a:t>1/22/2016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52635D3-2C4C-45F3-A9A6-14C81B74388B}" type="slidenum">
              <a:rPr lang="en-US" smtClean="0"/>
              <a:t>‹#›</a:t>
            </a:fld>
            <a:endParaRPr lang="en-US"/>
          </a:p>
        </p:txBody>
      </p:sp>
    </p:spTree>
    <p:extLst>
      <p:ext uri="{BB962C8B-B14F-4D97-AF65-F5344CB8AC3E}">
        <p14:creationId xmlns:p14="http://schemas.microsoft.com/office/powerpoint/2010/main" val="24441056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4F65142-87C5-49C7-8E4E-669731EF33E0}" type="datetimeFigureOut">
              <a:rPr lang="en-US" smtClean="0"/>
              <a:t>1/22/2016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52635D3-2C4C-45F3-A9A6-14C81B74388B}" type="slidenum">
              <a:rPr lang="en-US" smtClean="0"/>
              <a:t>‹#›</a:t>
            </a:fld>
            <a:endParaRPr lang="en-US"/>
          </a:p>
        </p:txBody>
      </p:sp>
    </p:spTree>
    <p:extLst>
      <p:ext uri="{BB962C8B-B14F-4D97-AF65-F5344CB8AC3E}">
        <p14:creationId xmlns:p14="http://schemas.microsoft.com/office/powerpoint/2010/main" val="20406662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grants.nih.gov/grants/forms_page_limits.htm"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EPI 258</a:t>
            </a:r>
            <a:endParaRPr lang="en-US" dirty="0"/>
          </a:p>
        </p:txBody>
      </p:sp>
      <p:sp>
        <p:nvSpPr>
          <p:cNvPr id="3" name="Subtitle 2"/>
          <p:cNvSpPr>
            <a:spLocks noGrp="1"/>
          </p:cNvSpPr>
          <p:nvPr>
            <p:ph type="subTitle" idx="1"/>
          </p:nvPr>
        </p:nvSpPr>
        <p:spPr/>
        <p:txBody>
          <a:bodyPr/>
          <a:lstStyle/>
          <a:p>
            <a:r>
              <a:rPr lang="en-US" dirty="0" smtClean="0"/>
              <a:t>Lecture </a:t>
            </a:r>
            <a:r>
              <a:rPr lang="en-US" dirty="0" smtClean="0"/>
              <a:t>3</a:t>
            </a:r>
            <a:endParaRPr lang="en-US" dirty="0"/>
          </a:p>
        </p:txBody>
      </p:sp>
    </p:spTree>
    <p:extLst>
      <p:ext uri="{BB962C8B-B14F-4D97-AF65-F5344CB8AC3E}">
        <p14:creationId xmlns:p14="http://schemas.microsoft.com/office/powerpoint/2010/main" val="255763339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Significance</a:t>
            </a:r>
            <a:endParaRPr lang="en-US" dirty="0"/>
          </a:p>
        </p:txBody>
      </p:sp>
      <p:sp>
        <p:nvSpPr>
          <p:cNvPr id="3" name="Content Placeholder 2"/>
          <p:cNvSpPr>
            <a:spLocks noGrp="1"/>
          </p:cNvSpPr>
          <p:nvPr>
            <p:ph idx="1"/>
          </p:nvPr>
        </p:nvSpPr>
        <p:spPr>
          <a:xfrm>
            <a:off x="457200" y="1600200"/>
            <a:ext cx="8229600" cy="5029200"/>
          </a:xfrm>
        </p:spPr>
        <p:txBody>
          <a:bodyPr>
            <a:normAutofit fontScale="92500"/>
          </a:bodyPr>
          <a:lstStyle/>
          <a:p>
            <a:r>
              <a:rPr lang="en-US" dirty="0" smtClean="0"/>
              <a:t>Used to be “Background and significance” and was the place for a literature review</a:t>
            </a:r>
          </a:p>
          <a:p>
            <a:r>
              <a:rPr lang="en-US" dirty="0" smtClean="0"/>
              <a:t>Page limits have been severely shortened since that time</a:t>
            </a:r>
          </a:p>
          <a:p>
            <a:r>
              <a:rPr lang="en-US" dirty="0" smtClean="0"/>
              <a:t>Should accomplish 3 things</a:t>
            </a:r>
          </a:p>
          <a:p>
            <a:pPr lvl="1"/>
            <a:r>
              <a:rPr lang="en-US" dirty="0" smtClean="0"/>
              <a:t>1. Review the literature that describes the public health problem </a:t>
            </a:r>
          </a:p>
          <a:p>
            <a:pPr lvl="1"/>
            <a:r>
              <a:rPr lang="en-US" dirty="0" smtClean="0"/>
              <a:t>2. Establish the gap in the literature</a:t>
            </a:r>
          </a:p>
          <a:p>
            <a:pPr lvl="1"/>
            <a:r>
              <a:rPr lang="en-US" dirty="0" smtClean="0"/>
              <a:t>3. Discuss how the results of the proposed study (or the long-term goals) will change practice, health, etc.</a:t>
            </a:r>
          </a:p>
        </p:txBody>
      </p:sp>
    </p:spTree>
    <p:extLst>
      <p:ext uri="{BB962C8B-B14F-4D97-AF65-F5344CB8AC3E}">
        <p14:creationId xmlns:p14="http://schemas.microsoft.com/office/powerpoint/2010/main" val="189013855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Significance</a:t>
            </a:r>
            <a:endParaRPr lang="en-US" dirty="0"/>
          </a:p>
        </p:txBody>
      </p:sp>
      <p:sp>
        <p:nvSpPr>
          <p:cNvPr id="3" name="Content Placeholder 2"/>
          <p:cNvSpPr>
            <a:spLocks noGrp="1"/>
          </p:cNvSpPr>
          <p:nvPr>
            <p:ph idx="1"/>
          </p:nvPr>
        </p:nvSpPr>
        <p:spPr>
          <a:xfrm>
            <a:off x="457200" y="1600200"/>
            <a:ext cx="8229600" cy="5029200"/>
          </a:xfrm>
        </p:spPr>
        <p:txBody>
          <a:bodyPr>
            <a:normAutofit fontScale="92500" lnSpcReduction="10000"/>
          </a:bodyPr>
          <a:lstStyle/>
          <a:p>
            <a:r>
              <a:rPr lang="en-US" dirty="0" smtClean="0"/>
              <a:t>Each paragraph should end with a sentence that summarizes the main point of the paragraph and how it ties in with the proposal</a:t>
            </a:r>
          </a:p>
          <a:p>
            <a:endParaRPr lang="en-US" dirty="0" smtClean="0"/>
          </a:p>
          <a:p>
            <a:r>
              <a:rPr lang="en-US" dirty="0" smtClean="0"/>
              <a:t>What about background literature?</a:t>
            </a:r>
          </a:p>
          <a:p>
            <a:pPr lvl="1"/>
            <a:r>
              <a:rPr lang="en-US" dirty="0" smtClean="0"/>
              <a:t>Russell and Morrison recommend describing the literature relevant to the methods in the “Approach” section under the “Justification and Feasibility” for each individual aim</a:t>
            </a:r>
          </a:p>
          <a:p>
            <a:pPr lvl="1"/>
            <a:r>
              <a:rPr lang="en-US" dirty="0"/>
              <a:t>C</a:t>
            </a:r>
            <a:r>
              <a:rPr lang="en-US" dirty="0" smtClean="0"/>
              <a:t>umbersome for literature that is overarching (e.g. theoretical model) or relevant to all the aims</a:t>
            </a:r>
          </a:p>
        </p:txBody>
      </p:sp>
    </p:spTree>
    <p:extLst>
      <p:ext uri="{BB962C8B-B14F-4D97-AF65-F5344CB8AC3E}">
        <p14:creationId xmlns:p14="http://schemas.microsoft.com/office/powerpoint/2010/main" val="5171444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Innovation</a:t>
            </a:r>
            <a:endParaRPr lang="en-US" dirty="0"/>
          </a:p>
        </p:txBody>
      </p:sp>
      <p:sp>
        <p:nvSpPr>
          <p:cNvPr id="3" name="Content Placeholder 2"/>
          <p:cNvSpPr>
            <a:spLocks noGrp="1"/>
          </p:cNvSpPr>
          <p:nvPr>
            <p:ph idx="1"/>
          </p:nvPr>
        </p:nvSpPr>
        <p:spPr/>
        <p:txBody>
          <a:bodyPr/>
          <a:lstStyle/>
          <a:p>
            <a:r>
              <a:rPr lang="en-US" dirty="0" smtClean="0"/>
              <a:t>Not required for the F31 but may not hurt to include</a:t>
            </a:r>
          </a:p>
          <a:p>
            <a:r>
              <a:rPr lang="en-US" dirty="0" smtClean="0"/>
              <a:t>3 components</a:t>
            </a:r>
          </a:p>
          <a:p>
            <a:pPr lvl="1"/>
            <a:r>
              <a:rPr lang="en-US" dirty="0" smtClean="0"/>
              <a:t>1. Convey the status quo </a:t>
            </a:r>
            <a:endParaRPr lang="en-US" dirty="0"/>
          </a:p>
          <a:p>
            <a:pPr lvl="1"/>
            <a:r>
              <a:rPr lang="en-US" dirty="0" smtClean="0"/>
              <a:t>2. Describe how your work differs from the status quo</a:t>
            </a:r>
          </a:p>
          <a:p>
            <a:pPr lvl="1"/>
            <a:r>
              <a:rPr lang="en-US" dirty="0" smtClean="0"/>
              <a:t>3. Describe the tangible benefits from changing the status quo </a:t>
            </a:r>
          </a:p>
          <a:p>
            <a:endParaRPr lang="en-US" dirty="0"/>
          </a:p>
        </p:txBody>
      </p:sp>
    </p:spTree>
    <p:extLst>
      <p:ext uri="{BB962C8B-B14F-4D97-AF65-F5344CB8AC3E}">
        <p14:creationId xmlns:p14="http://schemas.microsoft.com/office/powerpoint/2010/main" val="121113429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Approach</a:t>
            </a:r>
            <a:endParaRPr lang="en-US" dirty="0"/>
          </a:p>
        </p:txBody>
      </p:sp>
      <p:sp>
        <p:nvSpPr>
          <p:cNvPr id="3" name="Content Placeholder 2"/>
          <p:cNvSpPr>
            <a:spLocks noGrp="1"/>
          </p:cNvSpPr>
          <p:nvPr>
            <p:ph idx="1"/>
          </p:nvPr>
        </p:nvSpPr>
        <p:spPr/>
        <p:txBody>
          <a:bodyPr/>
          <a:lstStyle/>
          <a:p>
            <a:r>
              <a:rPr lang="en-US" dirty="0" smtClean="0"/>
              <a:t>The nuts and bolts of what you are going to do</a:t>
            </a:r>
          </a:p>
          <a:p>
            <a:r>
              <a:rPr lang="en-US" dirty="0" smtClean="0"/>
              <a:t>Needs to have enough detail to convince reviewers of feasibility in your hands</a:t>
            </a:r>
          </a:p>
          <a:p>
            <a:r>
              <a:rPr lang="en-US" dirty="0" smtClean="0"/>
              <a:t>Includes data collection, statistical power, statistical analyses, potential pitfalls, timeline, and future directions</a:t>
            </a:r>
            <a:endParaRPr lang="en-US" dirty="0"/>
          </a:p>
        </p:txBody>
      </p:sp>
    </p:spTree>
    <p:extLst>
      <p:ext uri="{BB962C8B-B14F-4D97-AF65-F5344CB8AC3E}">
        <p14:creationId xmlns:p14="http://schemas.microsoft.com/office/powerpoint/2010/main" val="428484452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Check in on progress so far</a:t>
            </a:r>
          </a:p>
          <a:p>
            <a:pPr lvl="1"/>
            <a:r>
              <a:rPr lang="en-US" dirty="0" smtClean="0"/>
              <a:t>Feedback from the NIH</a:t>
            </a:r>
          </a:p>
          <a:p>
            <a:pPr lvl="1"/>
            <a:r>
              <a:rPr lang="en-US" dirty="0" smtClean="0"/>
              <a:t>Decisions about mechanism</a:t>
            </a:r>
          </a:p>
          <a:p>
            <a:pPr lvl="1"/>
            <a:r>
              <a:rPr lang="en-US" dirty="0" smtClean="0"/>
              <a:t>Submission deadlines</a:t>
            </a:r>
          </a:p>
          <a:p>
            <a:pPr marL="0" indent="0">
              <a:buNone/>
            </a:pPr>
            <a:endParaRPr lang="en-US" dirty="0"/>
          </a:p>
        </p:txBody>
      </p:sp>
    </p:spTree>
    <p:extLst>
      <p:ext uri="{BB962C8B-B14F-4D97-AF65-F5344CB8AC3E}">
        <p14:creationId xmlns:p14="http://schemas.microsoft.com/office/powerpoint/2010/main" val="95496453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Assignments for next week</a:t>
            </a:r>
            <a:endParaRPr lang="en-US" dirty="0"/>
          </a:p>
        </p:txBody>
      </p:sp>
      <p:sp>
        <p:nvSpPr>
          <p:cNvPr id="3" name="Content Placeholder 2"/>
          <p:cNvSpPr>
            <a:spLocks noGrp="1"/>
          </p:cNvSpPr>
          <p:nvPr>
            <p:ph idx="1"/>
          </p:nvPr>
        </p:nvSpPr>
        <p:spPr/>
        <p:txBody>
          <a:bodyPr>
            <a:normAutofit fontScale="77500" lnSpcReduction="20000"/>
          </a:bodyPr>
          <a:lstStyle/>
          <a:p>
            <a:pPr lvl="0"/>
            <a:r>
              <a:rPr lang="en-US" dirty="0"/>
              <a:t>Read: Chapters 8 </a:t>
            </a:r>
            <a:r>
              <a:rPr lang="en-US" dirty="0" smtClean="0"/>
              <a:t>of </a:t>
            </a:r>
            <a:r>
              <a:rPr lang="en-US" dirty="0"/>
              <a:t>Russell and Morrison </a:t>
            </a:r>
          </a:p>
          <a:p>
            <a:pPr lvl="0"/>
            <a:r>
              <a:rPr lang="en-US" dirty="0"/>
              <a:t>Assignment 3a: Going from your outline in Assignment 2, expand to sentences to create a full draft of the specific aims using the instructions from Chapter 8. You may need to go further into the literature to be sure that you know the current knowledge and the knowledge gaps. </a:t>
            </a:r>
            <a:r>
              <a:rPr lang="en-US" dirty="0" smtClean="0"/>
              <a:t>Turn in on the CLE AND bring 10 </a:t>
            </a:r>
            <a:r>
              <a:rPr lang="en-US" dirty="0"/>
              <a:t>copies to class on 2/1. Due 2/1 </a:t>
            </a:r>
          </a:p>
          <a:p>
            <a:pPr lvl="0"/>
            <a:r>
              <a:rPr lang="en-US" dirty="0"/>
              <a:t>Assignment 3b: Make an appointment with your most likely lead mentor (“sponsor”) to review your aims (as is) within the next 2 weeks. Note the person and the date for this review on the CLE. If the mentor is away, ask for an e-mail review. The review should occur by 2/8. Preview: You will be asked (on 2/8) to report on your review and to revise your aims accordingly.</a:t>
            </a:r>
          </a:p>
          <a:p>
            <a:pPr marL="0" indent="0">
              <a:buNone/>
            </a:pPr>
            <a:endParaRPr lang="en-US" dirty="0"/>
          </a:p>
        </p:txBody>
      </p:sp>
    </p:spTree>
    <p:extLst>
      <p:ext uri="{BB962C8B-B14F-4D97-AF65-F5344CB8AC3E}">
        <p14:creationId xmlns:p14="http://schemas.microsoft.com/office/powerpoint/2010/main" val="1538779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Agenda for today</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Advice from </a:t>
            </a:r>
            <a:r>
              <a:rPr lang="en-US" dirty="0" err="1" smtClean="0"/>
              <a:t>Seigle</a:t>
            </a:r>
            <a:r>
              <a:rPr lang="en-US" dirty="0" smtClean="0"/>
              <a:t> </a:t>
            </a:r>
          </a:p>
          <a:p>
            <a:r>
              <a:rPr lang="en-US" dirty="0" smtClean="0"/>
              <a:t>Specific aims components</a:t>
            </a:r>
          </a:p>
          <a:p>
            <a:r>
              <a:rPr lang="en-US" dirty="0" smtClean="0"/>
              <a:t>Research strategy sections </a:t>
            </a:r>
          </a:p>
          <a:p>
            <a:pPr lvl="1"/>
            <a:r>
              <a:rPr lang="en-US" dirty="0" smtClean="0"/>
              <a:t>Significance</a:t>
            </a:r>
          </a:p>
          <a:p>
            <a:pPr lvl="1"/>
            <a:r>
              <a:rPr lang="en-US" dirty="0" smtClean="0"/>
              <a:t>Innovation</a:t>
            </a:r>
          </a:p>
          <a:p>
            <a:pPr lvl="1"/>
            <a:r>
              <a:rPr lang="en-US" dirty="0" smtClean="0"/>
              <a:t>Approach</a:t>
            </a:r>
          </a:p>
          <a:p>
            <a:r>
              <a:rPr lang="en-US" dirty="0" smtClean="0"/>
              <a:t>Review significance pages (Hahn, </a:t>
            </a:r>
            <a:r>
              <a:rPr lang="en-US" dirty="0" err="1" smtClean="0"/>
              <a:t>Wagman</a:t>
            </a:r>
            <a:r>
              <a:rPr lang="en-US" dirty="0" smtClean="0"/>
              <a:t>, Santos)</a:t>
            </a:r>
          </a:p>
          <a:p>
            <a:r>
              <a:rPr lang="en-US" dirty="0" smtClean="0"/>
              <a:t>Check in on progress so far</a:t>
            </a:r>
          </a:p>
          <a:p>
            <a:pPr lvl="1"/>
            <a:r>
              <a:rPr lang="en-US" dirty="0" smtClean="0"/>
              <a:t>Feedback from the NIH</a:t>
            </a:r>
          </a:p>
          <a:p>
            <a:pPr lvl="1"/>
            <a:r>
              <a:rPr lang="en-US" dirty="0" smtClean="0"/>
              <a:t>Decisions about mechanism</a:t>
            </a:r>
          </a:p>
          <a:p>
            <a:pPr lvl="1"/>
            <a:r>
              <a:rPr lang="en-US" dirty="0" smtClean="0"/>
              <a:t>Submission deadlines</a:t>
            </a:r>
          </a:p>
          <a:p>
            <a:r>
              <a:rPr lang="en-US" dirty="0" smtClean="0"/>
              <a:t>Assignments for next week</a:t>
            </a:r>
          </a:p>
          <a:p>
            <a:pPr lvl="1"/>
            <a:endParaRPr lang="en-US" dirty="0" smtClean="0"/>
          </a:p>
          <a:p>
            <a:endParaRPr lang="en-US" dirty="0" smtClean="0"/>
          </a:p>
          <a:p>
            <a:endParaRPr lang="en-US" dirty="0"/>
          </a:p>
        </p:txBody>
      </p:sp>
    </p:spTree>
    <p:extLst>
      <p:ext uri="{BB962C8B-B14F-4D97-AF65-F5344CB8AC3E}">
        <p14:creationId xmlns:p14="http://schemas.microsoft.com/office/powerpoint/2010/main" val="31969748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General advice for the entire research plan from </a:t>
            </a:r>
            <a:r>
              <a:rPr lang="en-US" dirty="0" err="1" smtClean="0"/>
              <a:t>Seigle</a:t>
            </a:r>
            <a:endParaRPr lang="en-US" dirty="0"/>
          </a:p>
        </p:txBody>
      </p:sp>
      <p:sp>
        <p:nvSpPr>
          <p:cNvPr id="3" name="Content Placeholder 2"/>
          <p:cNvSpPr>
            <a:spLocks noGrp="1"/>
          </p:cNvSpPr>
          <p:nvPr>
            <p:ph idx="1"/>
          </p:nvPr>
        </p:nvSpPr>
        <p:spPr>
          <a:xfrm>
            <a:off x="457200" y="1600200"/>
            <a:ext cx="8229600" cy="4876800"/>
          </a:xfrm>
        </p:spPr>
        <p:txBody>
          <a:bodyPr>
            <a:normAutofit fontScale="70000" lnSpcReduction="20000"/>
          </a:bodyPr>
          <a:lstStyle/>
          <a:p>
            <a:r>
              <a:rPr lang="en-US" dirty="0" smtClean="0"/>
              <a:t>Hit the relevance hard (even for the more narrow question)</a:t>
            </a:r>
          </a:p>
          <a:p>
            <a:pPr lvl="1"/>
            <a:r>
              <a:rPr lang="en-US" dirty="0"/>
              <a:t>W</a:t>
            </a:r>
            <a:r>
              <a:rPr lang="en-US" dirty="0" smtClean="0"/>
              <a:t>e care about diarrhea in Africa, but why do we care about categorizing it correctly?</a:t>
            </a:r>
          </a:p>
          <a:p>
            <a:pPr lvl="1"/>
            <a:r>
              <a:rPr lang="en-US" dirty="0" smtClean="0"/>
              <a:t>PUBLIC HEALTH NEED! PUBLIC HEALTH NEED! </a:t>
            </a:r>
          </a:p>
          <a:p>
            <a:r>
              <a:rPr lang="en-US" dirty="0" smtClean="0"/>
              <a:t>Use the training sections </a:t>
            </a:r>
            <a:endParaRPr lang="en-US" dirty="0" smtClean="0"/>
          </a:p>
          <a:p>
            <a:pPr lvl="1"/>
            <a:r>
              <a:rPr lang="en-US" dirty="0" smtClean="0"/>
              <a:t>The </a:t>
            </a:r>
            <a:r>
              <a:rPr lang="en-US" dirty="0" smtClean="0"/>
              <a:t>proposed work must be a good training experience</a:t>
            </a:r>
          </a:p>
          <a:p>
            <a:pPr lvl="1"/>
            <a:r>
              <a:rPr lang="en-US" dirty="0" smtClean="0"/>
              <a:t>AND/OR  you need more training in order to be able to do the research that is so important</a:t>
            </a:r>
          </a:p>
          <a:p>
            <a:r>
              <a:rPr lang="en-US" dirty="0" smtClean="0"/>
              <a:t>Scope</a:t>
            </a:r>
          </a:p>
          <a:p>
            <a:pPr lvl="1"/>
            <a:r>
              <a:rPr lang="en-US" dirty="0" smtClean="0"/>
              <a:t>Feasible!!! Piggybacked onto sponsor’s work</a:t>
            </a:r>
          </a:p>
          <a:p>
            <a:pPr lvl="1"/>
            <a:r>
              <a:rPr lang="en-US" dirty="0" smtClean="0"/>
              <a:t>Publishable</a:t>
            </a:r>
          </a:p>
          <a:p>
            <a:r>
              <a:rPr lang="en-US" dirty="0" smtClean="0"/>
              <a:t>Measures</a:t>
            </a:r>
          </a:p>
          <a:p>
            <a:pPr lvl="1"/>
            <a:r>
              <a:rPr lang="en-US" dirty="0" smtClean="0"/>
              <a:t>Validated scales, etc.</a:t>
            </a:r>
          </a:p>
          <a:p>
            <a:pPr lvl="1"/>
            <a:r>
              <a:rPr lang="en-US" dirty="0" smtClean="0"/>
              <a:t>Biologic outcomes preferred (and often innovative) over self-reported outcomes</a:t>
            </a:r>
          </a:p>
        </p:txBody>
      </p:sp>
    </p:spTree>
    <p:extLst>
      <p:ext uri="{BB962C8B-B14F-4D97-AF65-F5344CB8AC3E}">
        <p14:creationId xmlns:p14="http://schemas.microsoft.com/office/powerpoint/2010/main" val="36645742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aims paragraphs</a:t>
            </a:r>
            <a:endParaRPr lang="en-US" dirty="0"/>
          </a:p>
        </p:txBody>
      </p:sp>
      <p:sp>
        <p:nvSpPr>
          <p:cNvPr id="3" name="Content Placeholder 2"/>
          <p:cNvSpPr>
            <a:spLocks noGrp="1"/>
          </p:cNvSpPr>
          <p:nvPr>
            <p:ph idx="1"/>
          </p:nvPr>
        </p:nvSpPr>
        <p:spPr>
          <a:xfrm>
            <a:off x="457200" y="1600200"/>
            <a:ext cx="8229600" cy="4876800"/>
          </a:xfrm>
        </p:spPr>
        <p:txBody>
          <a:bodyPr>
            <a:normAutofit fontScale="70000" lnSpcReduction="20000"/>
          </a:bodyPr>
          <a:lstStyle/>
          <a:p>
            <a:r>
              <a:rPr lang="en-US" dirty="0" smtClean="0"/>
              <a:t>Introductory paragraph: Big picture down to narrower picture and knowledge gap</a:t>
            </a:r>
          </a:p>
          <a:p>
            <a:pPr lvl="1"/>
            <a:r>
              <a:rPr lang="en-US" dirty="0" smtClean="0"/>
              <a:t>What is the big public health problem? </a:t>
            </a:r>
          </a:p>
          <a:p>
            <a:pPr lvl="2"/>
            <a:r>
              <a:rPr lang="en-US" dirty="0" smtClean="0"/>
              <a:t>Heavy alcohol consumption is a big problem worldwide.  HIV is a big problem worldwide. Too obvious?</a:t>
            </a:r>
          </a:p>
          <a:p>
            <a:pPr lvl="1"/>
            <a:r>
              <a:rPr lang="en-US" dirty="0" smtClean="0"/>
              <a:t>What is the more narrow public health problem?</a:t>
            </a:r>
          </a:p>
          <a:p>
            <a:pPr lvl="2"/>
            <a:r>
              <a:rPr lang="en-US" dirty="0" smtClean="0"/>
              <a:t>Alcohol consumption has a negative impact on HIV by increasing transmission and interfering with treatment </a:t>
            </a:r>
          </a:p>
          <a:p>
            <a:pPr lvl="1"/>
            <a:r>
              <a:rPr lang="en-US" dirty="0" smtClean="0"/>
              <a:t>What is known/what is the knowledge gap?</a:t>
            </a:r>
          </a:p>
          <a:p>
            <a:pPr lvl="2"/>
            <a:r>
              <a:rPr lang="en-US" dirty="0" smtClean="0"/>
              <a:t>Interventions exist to reduce alcohol use in those with </a:t>
            </a:r>
          </a:p>
          <a:p>
            <a:r>
              <a:rPr lang="en-US" dirty="0" smtClean="0"/>
              <a:t> Who/what/why</a:t>
            </a:r>
          </a:p>
          <a:p>
            <a:pPr lvl="1"/>
            <a:r>
              <a:rPr lang="en-US" dirty="0" smtClean="0"/>
              <a:t>What is the long term goal of the research?</a:t>
            </a:r>
          </a:p>
          <a:p>
            <a:pPr lvl="2"/>
            <a:r>
              <a:rPr lang="en-US" dirty="0" smtClean="0"/>
              <a:t>To reduce the impact of alcohol on the HIV epidemic in SSA</a:t>
            </a:r>
          </a:p>
          <a:p>
            <a:pPr lvl="1"/>
            <a:r>
              <a:rPr lang="en-US" dirty="0" smtClean="0"/>
              <a:t>What is the short term goal?</a:t>
            </a:r>
          </a:p>
          <a:p>
            <a:pPr lvl="2"/>
            <a:r>
              <a:rPr lang="en-US" dirty="0" smtClean="0"/>
              <a:t>To determine the efficacy of XXX intervention</a:t>
            </a:r>
          </a:p>
          <a:p>
            <a:pPr lvl="1"/>
            <a:r>
              <a:rPr lang="en-US" dirty="0" smtClean="0"/>
              <a:t>What is the central hypothesis?</a:t>
            </a:r>
          </a:p>
          <a:p>
            <a:pPr lvl="1"/>
            <a:r>
              <a:rPr lang="en-US" dirty="0" smtClean="0"/>
              <a:t>Rationale: How this research will close the gap</a:t>
            </a:r>
          </a:p>
        </p:txBody>
      </p:sp>
    </p:spTree>
    <p:extLst>
      <p:ext uri="{BB962C8B-B14F-4D97-AF65-F5344CB8AC3E}">
        <p14:creationId xmlns:p14="http://schemas.microsoft.com/office/powerpoint/2010/main" val="17538168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85000" lnSpcReduction="20000"/>
          </a:bodyPr>
          <a:lstStyle/>
          <a:p>
            <a:r>
              <a:rPr lang="en-US" dirty="0" smtClean="0"/>
              <a:t>The aims themselves</a:t>
            </a:r>
          </a:p>
          <a:p>
            <a:pPr lvl="1"/>
            <a:r>
              <a:rPr lang="en-US" dirty="0" smtClean="0"/>
              <a:t>Include testable hypotheses or steps needed before you are able to test the hypothesis that will inform your long term goal</a:t>
            </a:r>
          </a:p>
          <a:p>
            <a:pPr lvl="2"/>
            <a:r>
              <a:rPr lang="en-US" dirty="0" smtClean="0"/>
              <a:t>For example,  developing or piloting an intervention is not a testable hypothesis, but it does inform your central hypothesis that you will eventually test…</a:t>
            </a:r>
          </a:p>
          <a:p>
            <a:pPr lvl="1"/>
            <a:r>
              <a:rPr lang="en-US" dirty="0" smtClean="0"/>
              <a:t>Not dependent on the success of the previous aim</a:t>
            </a:r>
          </a:p>
          <a:p>
            <a:r>
              <a:rPr lang="en-US" dirty="0" smtClean="0"/>
              <a:t>Payoff paragraph</a:t>
            </a:r>
          </a:p>
          <a:p>
            <a:pPr lvl="1"/>
            <a:r>
              <a:rPr lang="en-US" dirty="0" smtClean="0"/>
              <a:t>How this will move the field forward</a:t>
            </a:r>
          </a:p>
          <a:p>
            <a:pPr lvl="1"/>
            <a:r>
              <a:rPr lang="en-US" dirty="0" smtClean="0"/>
              <a:t>What further research this will lead to</a:t>
            </a:r>
          </a:p>
          <a:p>
            <a:pPr lvl="2"/>
            <a:r>
              <a:rPr lang="en-US" dirty="0" smtClean="0"/>
              <a:t>This is where you can say how this will help your training and career development</a:t>
            </a:r>
          </a:p>
          <a:p>
            <a:pPr lvl="2"/>
            <a:endParaRPr lang="en-US" dirty="0" smtClean="0"/>
          </a:p>
          <a:p>
            <a:pPr lvl="1"/>
            <a:endParaRPr lang="en-US" dirty="0"/>
          </a:p>
        </p:txBody>
      </p:sp>
    </p:spTree>
    <p:extLst>
      <p:ext uri="{BB962C8B-B14F-4D97-AF65-F5344CB8AC3E}">
        <p14:creationId xmlns:p14="http://schemas.microsoft.com/office/powerpoint/2010/main" val="995173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R&amp;M do not think you should include much of the “what” of the proposal</a:t>
            </a:r>
          </a:p>
          <a:p>
            <a:pPr lvl="1"/>
            <a:r>
              <a:rPr lang="en-US" dirty="0" smtClean="0"/>
              <a:t>I do not agree with this – you need to give the reviewer enough information so they are not confused</a:t>
            </a:r>
          </a:p>
        </p:txBody>
      </p:sp>
    </p:spTree>
    <p:extLst>
      <p:ext uri="{BB962C8B-B14F-4D97-AF65-F5344CB8AC3E}">
        <p14:creationId xmlns:p14="http://schemas.microsoft.com/office/powerpoint/2010/main" val="2012280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Scope</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Not too much</a:t>
            </a:r>
          </a:p>
          <a:p>
            <a:pPr lvl="1"/>
            <a:r>
              <a:rPr lang="en-US" dirty="0" smtClean="0"/>
              <a:t>Do you have a cohort, patient base, etc. in which you can easily add on questions, etc.</a:t>
            </a:r>
          </a:p>
          <a:p>
            <a:pPr lvl="1"/>
            <a:r>
              <a:rPr lang="en-US" dirty="0" smtClean="0"/>
              <a:t>How many steps are involved in the data collection?</a:t>
            </a:r>
          </a:p>
          <a:p>
            <a:pPr lvl="1"/>
            <a:r>
              <a:rPr lang="en-US" dirty="0" smtClean="0"/>
              <a:t>Are you and/or your sponsors/consultants capable of doing this?</a:t>
            </a:r>
          </a:p>
          <a:p>
            <a:pPr lvl="1"/>
            <a:r>
              <a:rPr lang="en-US" dirty="0" smtClean="0"/>
              <a:t>Will it fit into the time/budget?</a:t>
            </a:r>
          </a:p>
          <a:p>
            <a:pPr lvl="1"/>
            <a:r>
              <a:rPr lang="en-US" dirty="0" smtClean="0"/>
              <a:t>“Very ambitious” is frequently a critique</a:t>
            </a:r>
          </a:p>
          <a:p>
            <a:r>
              <a:rPr lang="en-US" dirty="0" smtClean="0"/>
              <a:t>But not too little</a:t>
            </a:r>
          </a:p>
          <a:p>
            <a:pPr lvl="1"/>
            <a:r>
              <a:rPr lang="en-US" dirty="0" smtClean="0"/>
              <a:t>How much will it advance the field?</a:t>
            </a:r>
          </a:p>
          <a:p>
            <a:pPr marL="457200" lvl="1" indent="0">
              <a:buNone/>
            </a:pPr>
            <a:endParaRPr lang="en-US" dirty="0" smtClean="0"/>
          </a:p>
        </p:txBody>
      </p:sp>
    </p:spTree>
    <p:extLst>
      <p:ext uri="{BB962C8B-B14F-4D97-AF65-F5344CB8AC3E}">
        <p14:creationId xmlns:p14="http://schemas.microsoft.com/office/powerpoint/2010/main" val="37848081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Review of specific aims pages</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Attention grabbing opening sentence</a:t>
            </a:r>
          </a:p>
          <a:p>
            <a:r>
              <a:rPr lang="en-US" dirty="0" smtClean="0"/>
              <a:t>Current knowledge</a:t>
            </a:r>
          </a:p>
          <a:p>
            <a:r>
              <a:rPr lang="en-US" dirty="0" smtClean="0"/>
              <a:t>Gap in knowledge/unmet need</a:t>
            </a:r>
          </a:p>
          <a:p>
            <a:r>
              <a:rPr lang="en-US" dirty="0" smtClean="0"/>
              <a:t>Long term goal</a:t>
            </a:r>
          </a:p>
          <a:p>
            <a:r>
              <a:rPr lang="en-US" dirty="0" smtClean="0"/>
              <a:t>Objective of the application</a:t>
            </a:r>
          </a:p>
          <a:p>
            <a:r>
              <a:rPr lang="en-US" dirty="0" smtClean="0"/>
              <a:t>Central hypothesis + rationale</a:t>
            </a:r>
          </a:p>
          <a:p>
            <a:r>
              <a:rPr lang="en-US" dirty="0" smtClean="0"/>
              <a:t>Aims</a:t>
            </a:r>
          </a:p>
          <a:p>
            <a:r>
              <a:rPr lang="en-US" dirty="0" smtClean="0"/>
              <a:t>Payoff</a:t>
            </a:r>
          </a:p>
          <a:p>
            <a:pPr lvl="1"/>
            <a:r>
              <a:rPr lang="en-US" dirty="0" smtClean="0"/>
              <a:t>Expected outcomes</a:t>
            </a:r>
          </a:p>
          <a:p>
            <a:pPr lvl="1"/>
            <a:r>
              <a:rPr lang="en-US" dirty="0" smtClean="0"/>
              <a:t>Generality regarding positive impact</a:t>
            </a:r>
          </a:p>
          <a:p>
            <a:pPr marL="0" indent="0">
              <a:buNone/>
            </a:pPr>
            <a:endParaRPr lang="en-US" dirty="0"/>
          </a:p>
        </p:txBody>
      </p:sp>
    </p:spTree>
    <p:extLst>
      <p:ext uri="{BB962C8B-B14F-4D97-AF65-F5344CB8AC3E}">
        <p14:creationId xmlns:p14="http://schemas.microsoft.com/office/powerpoint/2010/main" val="325558028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Research Strategy</a:t>
            </a:r>
            <a:endParaRPr lang="en-US" dirty="0"/>
          </a:p>
        </p:txBody>
      </p:sp>
      <p:sp>
        <p:nvSpPr>
          <p:cNvPr id="3" name="Content Placeholder 2"/>
          <p:cNvSpPr>
            <a:spLocks noGrp="1"/>
          </p:cNvSpPr>
          <p:nvPr>
            <p:ph idx="1"/>
          </p:nvPr>
        </p:nvSpPr>
        <p:spPr/>
        <p:txBody>
          <a:bodyPr>
            <a:normAutofit lnSpcReduction="10000"/>
          </a:bodyPr>
          <a:lstStyle/>
          <a:p>
            <a:r>
              <a:rPr lang="en-US" dirty="0"/>
              <a:t>6</a:t>
            </a:r>
            <a:r>
              <a:rPr lang="en-US" dirty="0" smtClean="0"/>
              <a:t> pages </a:t>
            </a:r>
            <a:r>
              <a:rPr lang="en-US" dirty="0" smtClean="0"/>
              <a:t>for NIH training grants exploratory grants (R21) / 12 pages for R01 grants</a:t>
            </a:r>
          </a:p>
          <a:p>
            <a:r>
              <a:rPr lang="en-US" dirty="0" smtClean="0"/>
              <a:t>NIH website for page limits: </a:t>
            </a:r>
          </a:p>
          <a:p>
            <a:pPr marL="0" indent="0">
              <a:buNone/>
            </a:pPr>
            <a:r>
              <a:rPr lang="en-US" sz="2800" dirty="0">
                <a:hlinkClick r:id="rId2"/>
              </a:rPr>
              <a:t>http://</a:t>
            </a:r>
            <a:r>
              <a:rPr lang="en-US" sz="2800" dirty="0" smtClean="0">
                <a:hlinkClick r:id="rId2"/>
              </a:rPr>
              <a:t>grants.nih.gov/grants/forms_page_limits.htm</a:t>
            </a:r>
            <a:endParaRPr lang="en-US" sz="2800" dirty="0" smtClean="0"/>
          </a:p>
          <a:p>
            <a:pPr marL="0" indent="0">
              <a:buNone/>
            </a:pPr>
            <a:endParaRPr lang="en-US" dirty="0" smtClean="0"/>
          </a:p>
          <a:p>
            <a:r>
              <a:rPr lang="en-US" dirty="0" smtClean="0"/>
              <a:t>3 major sections</a:t>
            </a:r>
          </a:p>
          <a:p>
            <a:pPr lvl="1"/>
            <a:r>
              <a:rPr lang="en-US" dirty="0" smtClean="0"/>
              <a:t>Significance – Chapter 9 R&amp;M</a:t>
            </a:r>
          </a:p>
          <a:p>
            <a:pPr lvl="1"/>
            <a:r>
              <a:rPr lang="en-US" dirty="0" smtClean="0"/>
              <a:t>Innovation – Chapter 9 R&amp;M</a:t>
            </a:r>
          </a:p>
          <a:p>
            <a:pPr lvl="1"/>
            <a:r>
              <a:rPr lang="en-US" dirty="0" smtClean="0"/>
              <a:t>Approach – Chapter 10-11 R&amp;M</a:t>
            </a:r>
          </a:p>
          <a:p>
            <a:pPr marL="457200" lvl="1" indent="0">
              <a:buNone/>
            </a:pPr>
            <a:endParaRPr lang="en-US" dirty="0"/>
          </a:p>
        </p:txBody>
      </p:sp>
    </p:spTree>
    <p:extLst>
      <p:ext uri="{BB962C8B-B14F-4D97-AF65-F5344CB8AC3E}">
        <p14:creationId xmlns:p14="http://schemas.microsoft.com/office/powerpoint/2010/main" val="217291519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5135</TotalTime>
  <Words>979</Words>
  <Application>Microsoft Office PowerPoint</Application>
  <PresentationFormat>On-screen Show (4:3)</PresentationFormat>
  <Paragraphs>115</Paragraphs>
  <Slides>15</Slides>
  <Notes>1</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Office Theme</vt:lpstr>
      <vt:lpstr>EPI 258</vt:lpstr>
      <vt:lpstr>Agenda for today</vt:lpstr>
      <vt:lpstr>General advice for the entire research plan from Seigle</vt:lpstr>
      <vt:lpstr>The aims paragraphs</vt:lpstr>
      <vt:lpstr>PowerPoint Presentation</vt:lpstr>
      <vt:lpstr>PowerPoint Presentation</vt:lpstr>
      <vt:lpstr>Scope</vt:lpstr>
      <vt:lpstr>Review of specific aims pages</vt:lpstr>
      <vt:lpstr>Research Strategy</vt:lpstr>
      <vt:lpstr>Significance</vt:lpstr>
      <vt:lpstr>Significance</vt:lpstr>
      <vt:lpstr>Innovation</vt:lpstr>
      <vt:lpstr>Approach</vt:lpstr>
      <vt:lpstr>PowerPoint Presentation</vt:lpstr>
      <vt:lpstr>Assignments for next week</vt:lpstr>
    </vt:vector>
  </TitlesOfParts>
  <Company>UCSF</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Hahn, Judy</dc:creator>
  <cp:lastModifiedBy>Hahn, Judy</cp:lastModifiedBy>
  <cp:revision>34</cp:revision>
  <dcterms:created xsi:type="dcterms:W3CDTF">2015-01-30T00:54:10Z</dcterms:created>
  <dcterms:modified xsi:type="dcterms:W3CDTF">2016-01-23T17:25:29Z</dcterms:modified>
</cp:coreProperties>
</file>