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9"/>
  </p:notesMasterIdLst>
  <p:handoutMasterIdLst>
    <p:handoutMasterId r:id="rId100"/>
  </p:handoutMasterIdLst>
  <p:sldIdLst>
    <p:sldId id="1225" r:id="rId2"/>
    <p:sldId id="1110" r:id="rId3"/>
    <p:sldId id="1197" r:id="rId4"/>
    <p:sldId id="1227" r:id="rId5"/>
    <p:sldId id="1198" r:id="rId6"/>
    <p:sldId id="1372" r:id="rId7"/>
    <p:sldId id="582" r:id="rId8"/>
    <p:sldId id="1200" r:id="rId9"/>
    <p:sldId id="1325" r:id="rId10"/>
    <p:sldId id="1177" r:id="rId11"/>
    <p:sldId id="1252" r:id="rId12"/>
    <p:sldId id="1373" r:id="rId13"/>
    <p:sldId id="1251" r:id="rId14"/>
    <p:sldId id="1374" r:id="rId15"/>
    <p:sldId id="1328" r:id="rId16"/>
    <p:sldId id="1148" r:id="rId17"/>
    <p:sldId id="1204" r:id="rId18"/>
    <p:sldId id="1375" r:id="rId19"/>
    <p:sldId id="1149" r:id="rId20"/>
    <p:sldId id="1330" r:id="rId21"/>
    <p:sldId id="586" r:id="rId22"/>
    <p:sldId id="1209" r:id="rId23"/>
    <p:sldId id="1151" r:id="rId24"/>
    <p:sldId id="1331" r:id="rId25"/>
    <p:sldId id="1208" r:id="rId26"/>
    <p:sldId id="1044" r:id="rId27"/>
    <p:sldId id="1207" r:id="rId28"/>
    <p:sldId id="1240" r:id="rId29"/>
    <p:sldId id="1241" r:id="rId30"/>
    <p:sldId id="1376" r:id="rId31"/>
    <p:sldId id="1062" r:id="rId32"/>
    <p:sldId id="1333" r:id="rId33"/>
    <p:sldId id="1113" r:id="rId34"/>
    <p:sldId id="1334" r:id="rId35"/>
    <p:sldId id="1335" r:id="rId36"/>
    <p:sldId id="1336" r:id="rId37"/>
    <p:sldId id="1377" r:id="rId38"/>
    <p:sldId id="1114" r:id="rId39"/>
    <p:sldId id="1378" r:id="rId40"/>
    <p:sldId id="1115" r:id="rId41"/>
    <p:sldId id="1340" r:id="rId42"/>
    <p:sldId id="1307" r:id="rId43"/>
    <p:sldId id="1105" r:id="rId44"/>
    <p:sldId id="1341" r:id="rId45"/>
    <p:sldId id="1342" r:id="rId46"/>
    <p:sldId id="1343" r:id="rId47"/>
    <p:sldId id="1344" r:id="rId48"/>
    <p:sldId id="1345" r:id="rId49"/>
    <p:sldId id="1346" r:id="rId50"/>
    <p:sldId id="1303" r:id="rId51"/>
    <p:sldId id="1347" r:id="rId52"/>
    <p:sldId id="1285" r:id="rId53"/>
    <p:sldId id="1379" r:id="rId54"/>
    <p:sldId id="1349" r:id="rId55"/>
    <p:sldId id="1289" r:id="rId56"/>
    <p:sldId id="1143" r:id="rId57"/>
    <p:sldId id="1118" r:id="rId58"/>
    <p:sldId id="1141" r:id="rId59"/>
    <p:sldId id="1218" r:id="rId60"/>
    <p:sldId id="1380" r:id="rId61"/>
    <p:sldId id="1245" r:id="rId62"/>
    <p:sldId id="1119" r:id="rId63"/>
    <p:sldId id="1217" r:id="rId64"/>
    <p:sldId id="1293" r:id="rId65"/>
    <p:sldId id="1316" r:id="rId66"/>
    <p:sldId id="1109" r:id="rId67"/>
    <p:sldId id="1294" r:id="rId68"/>
    <p:sldId id="1295" r:id="rId69"/>
    <p:sldId id="1127" r:id="rId70"/>
    <p:sldId id="1213" r:id="rId71"/>
    <p:sldId id="1228" r:id="rId72"/>
    <p:sldId id="1369" r:id="rId73"/>
    <p:sldId id="1275" r:id="rId74"/>
    <p:sldId id="1230" r:id="rId75"/>
    <p:sldId id="1351" r:id="rId76"/>
    <p:sldId id="1277" r:id="rId77"/>
    <p:sldId id="1370" r:id="rId78"/>
    <p:sldId id="1352" r:id="rId79"/>
    <p:sldId id="1353" r:id="rId80"/>
    <p:sldId id="1354" r:id="rId81"/>
    <p:sldId id="1268" r:id="rId82"/>
    <p:sldId id="1355" r:id="rId83"/>
    <p:sldId id="1290" r:id="rId84"/>
    <p:sldId id="1142" r:id="rId85"/>
    <p:sldId id="1296" r:id="rId86"/>
    <p:sldId id="1356" r:id="rId87"/>
    <p:sldId id="1305" r:id="rId88"/>
    <p:sldId id="1279" r:id="rId89"/>
    <p:sldId id="1272" r:id="rId90"/>
    <p:sldId id="1357" r:id="rId91"/>
    <p:sldId id="1358" r:id="rId92"/>
    <p:sldId id="1360" r:id="rId93"/>
    <p:sldId id="1371" r:id="rId94"/>
    <p:sldId id="1361" r:id="rId95"/>
    <p:sldId id="1313" r:id="rId96"/>
    <p:sldId id="1362" r:id="rId97"/>
    <p:sldId id="1364" r:id="rId98"/>
  </p:sldIdLst>
  <p:sldSz cx="16256000" cy="9144000"/>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userDrawn="1">
          <p15:clr>
            <a:srgbClr val="A4A3A4"/>
          </p15:clr>
        </p15:guide>
        <p15:guide id="2" pos="512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12" clrIdx="0"/>
  <p:cmAuthor id="1" name="Jeff Martin" initials="JM" lastIdx="42" clrIdx="1"/>
  <p:cmAuthor id="2" name="Martin, Jeff" initials="MJ" lastIdx="12" clrIdx="2">
    <p:extLst/>
  </p:cmAuthor>
  <p:cmAuthor id="3" name="Situ, Bonnie" initials="SB" lastIdx="6"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346" autoAdjust="0"/>
    <p:restoredTop sz="77842" autoAdjust="0"/>
  </p:normalViewPr>
  <p:slideViewPr>
    <p:cSldViewPr>
      <p:cViewPr varScale="1">
        <p:scale>
          <a:sx n="50" d="100"/>
          <a:sy n="50" d="100"/>
        </p:scale>
        <p:origin x="-300" y="-96"/>
      </p:cViewPr>
      <p:guideLst>
        <p:guide orient="horz" pos="2880"/>
        <p:guide pos="5120"/>
      </p:guideLst>
    </p:cSldViewPr>
  </p:slideViewPr>
  <p:outlineViewPr>
    <p:cViewPr>
      <p:scale>
        <a:sx n="75" d="100"/>
        <a:sy n="75" d="100"/>
      </p:scale>
      <p:origin x="0" y="213144"/>
    </p:cViewPr>
  </p:outlineViewPr>
  <p:notesTextViewPr>
    <p:cViewPr>
      <p:scale>
        <a:sx n="100" d="100"/>
        <a:sy n="100" d="100"/>
      </p:scale>
      <p:origin x="0" y="0"/>
    </p:cViewPr>
  </p:notesTextViewPr>
  <p:sorterViewPr>
    <p:cViewPr>
      <p:scale>
        <a:sx n="60" d="100"/>
        <a:sy n="60" d="100"/>
      </p:scale>
      <p:origin x="0" y="17556"/>
    </p:cViewPr>
  </p:sorterViewPr>
  <p:notesViewPr>
    <p:cSldViewPr>
      <p:cViewPr>
        <p:scale>
          <a:sx n="100" d="100"/>
          <a:sy n="100" d="100"/>
        </p:scale>
        <p:origin x="-732" y="2658"/>
      </p:cViewPr>
      <p:guideLst>
        <p:guide orient="horz" pos="2880"/>
        <p:guide pos="216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38476"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1588"/>
            <a:ext cx="3038475"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1588" y="8829675"/>
            <a:ext cx="3038476"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3971925" y="8829675"/>
            <a:ext cx="3038475"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fld id="{6AFC0370-4D41-4950-848F-032BAFD69697}" type="slidenum">
              <a:rPr lang="en-US"/>
              <a:pPr>
                <a:defRPr/>
              </a:pPr>
              <a:t>‹#›</a:t>
            </a:fld>
            <a:endParaRPr lang="en-US" dirty="0"/>
          </a:p>
        </p:txBody>
      </p:sp>
    </p:spTree>
    <p:extLst>
      <p:ext uri="{BB962C8B-B14F-4D97-AF65-F5344CB8AC3E}">
        <p14:creationId xmlns:p14="http://schemas.microsoft.com/office/powerpoint/2010/main" val="379022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38476"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1588"/>
            <a:ext cx="3038475"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1588" y="8829675"/>
            <a:ext cx="3038476"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29675"/>
            <a:ext cx="3038475"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fld id="{C54DFE89-0347-48D1-83BC-5ABA8AB4BDB4}" type="slidenum">
              <a:rPr lang="en-US"/>
              <a:pPr>
                <a:defRPr/>
              </a:pPr>
              <a:t>‹#›</a:t>
            </a:fld>
            <a:endParaRPr lang="en-US" dirty="0"/>
          </a:p>
        </p:txBody>
      </p:sp>
      <p:sp>
        <p:nvSpPr>
          <p:cNvPr id="142342" name="Rectangle 6"/>
          <p:cNvSpPr>
            <a:spLocks noGrp="1" noRot="1" noChangeAspect="1" noChangeArrowheads="1" noTextEdit="1"/>
          </p:cNvSpPr>
          <p:nvPr>
            <p:ph type="sldImg" idx="2"/>
          </p:nvPr>
        </p:nvSpPr>
        <p:spPr bwMode="auto">
          <a:xfrm>
            <a:off x="419100" y="704850"/>
            <a:ext cx="6172200" cy="3471863"/>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03288" y="4421188"/>
            <a:ext cx="5194300" cy="4189412"/>
          </a:xfrm>
          <a:prstGeom prst="rect">
            <a:avLst/>
          </a:prstGeom>
          <a:noFill/>
          <a:ln w="9525">
            <a:noFill/>
            <a:miter lim="800000"/>
            <a:headEnd/>
            <a:tailEnd/>
          </a:ln>
          <a:effectLst/>
        </p:spPr>
        <p:txBody>
          <a:bodyPr vert="horz" wrap="square" lIns="95325" tIns="49251" rIns="95325" bIns="492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906611190"/>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5"/>
          <p:cNvSpPr>
            <a:spLocks noGrp="1" noChangeArrowheads="1"/>
          </p:cNvSpPr>
          <p:nvPr>
            <p:ph type="sldNum" sz="quarter" idx="5"/>
          </p:nvPr>
        </p:nvSpPr>
        <p:spPr>
          <a:noFill/>
        </p:spPr>
        <p:txBody>
          <a:bodyPr/>
          <a:lstStyle/>
          <a:p>
            <a:fld id="{59685EE9-DC7C-4852-B3F9-EB4B019FD919}" type="slidenum">
              <a:rPr lang="en-US" altLang="en-US" smtClean="0"/>
              <a:pPr/>
              <a:t>1</a:t>
            </a:fld>
            <a:endParaRPr lang="en-US" altLang="en-US" dirty="0" smtClean="0"/>
          </a:p>
        </p:txBody>
      </p:sp>
      <p:sp>
        <p:nvSpPr>
          <p:cNvPr id="180226" name="Rectangle 2"/>
          <p:cNvSpPr>
            <a:spLocks noGrp="1" noRot="1" noChangeAspect="1" noChangeArrowheads="1" noTextEdit="1"/>
          </p:cNvSpPr>
          <p:nvPr>
            <p:ph type="sldImg"/>
          </p:nvPr>
        </p:nvSpPr>
        <p:spPr>
          <a:xfrm>
            <a:off x="419100" y="704850"/>
            <a:ext cx="6172200" cy="3471863"/>
          </a:xfrm>
          <a:ln/>
        </p:spPr>
      </p:sp>
      <p:sp>
        <p:nvSpPr>
          <p:cNvPr id="180227" name="Rectangle 3"/>
          <p:cNvSpPr>
            <a:spLocks noGrp="1" noChangeArrowheads="1"/>
          </p:cNvSpPr>
          <p:nvPr>
            <p:ph type="body" idx="1"/>
          </p:nvPr>
        </p:nvSpPr>
        <p:spPr>
          <a:noFill/>
          <a:ln/>
        </p:spPr>
        <p:txBody>
          <a:bodyPr/>
          <a:lstStyle/>
          <a:p>
            <a:r>
              <a:rPr lang="en-US" altLang="en-US" dirty="0" smtClean="0"/>
              <a:t>Who has been dreaming of DAGs this week?  </a:t>
            </a:r>
          </a:p>
        </p:txBody>
      </p:sp>
    </p:spTree>
    <p:extLst>
      <p:ext uri="{BB962C8B-B14F-4D97-AF65-F5344CB8AC3E}">
        <p14:creationId xmlns:p14="http://schemas.microsoft.com/office/powerpoint/2010/main" val="3231855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sldNum" sz="quarter" idx="5"/>
          </p:nvPr>
        </p:nvSpPr>
        <p:spPr>
          <a:noFill/>
        </p:spPr>
        <p:txBody>
          <a:bodyPr/>
          <a:lstStyle/>
          <a:p>
            <a:fld id="{99940EE7-255C-4769-88CC-B54AF0833B06}" type="slidenum">
              <a:rPr lang="en-US" altLang="en-US" smtClean="0"/>
              <a:pPr/>
              <a:t>10</a:t>
            </a:fld>
            <a:endParaRPr lang="en-US" altLang="en-US" dirty="0" smtClean="0"/>
          </a:p>
        </p:txBody>
      </p:sp>
      <p:sp>
        <p:nvSpPr>
          <p:cNvPr id="48130" name="Rectangle 2"/>
          <p:cNvSpPr>
            <a:spLocks noGrp="1" noRot="1" noChangeAspect="1" noChangeArrowheads="1" noTextEdit="1"/>
          </p:cNvSpPr>
          <p:nvPr>
            <p:ph type="sldImg"/>
          </p:nvPr>
        </p:nvSpPr>
        <p:spPr>
          <a:xfrm>
            <a:off x="419100" y="704850"/>
            <a:ext cx="6172200" cy="3471863"/>
          </a:xfrm>
          <a:ln/>
        </p:spPr>
      </p:sp>
      <p:sp>
        <p:nvSpPr>
          <p:cNvPr id="48131" name="Rectangle 3"/>
          <p:cNvSpPr>
            <a:spLocks noGrp="1" noChangeArrowheads="1"/>
          </p:cNvSpPr>
          <p:nvPr>
            <p:ph type="body" idx="1"/>
          </p:nvPr>
        </p:nvSpPr>
        <p:spPr>
          <a:noFill/>
          <a:ln/>
        </p:spPr>
        <p:txBody>
          <a:bodyPr/>
          <a:lstStyle/>
          <a:p>
            <a:r>
              <a:rPr lang="en-US" altLang="en-US" dirty="0" smtClean="0"/>
              <a:t>Let</a:t>
            </a:r>
            <a:r>
              <a:rPr lang="en-US" altLang="en-US" baseline="0" dirty="0" smtClean="0"/>
              <a:t> us</a:t>
            </a:r>
            <a:r>
              <a:rPr lang="en-US" altLang="en-US" dirty="0" smtClean="0"/>
              <a:t> </a:t>
            </a:r>
            <a:r>
              <a:rPr lang="en-US" altLang="en-US" dirty="0" smtClean="0"/>
              <a:t>consider another problem</a:t>
            </a:r>
            <a:r>
              <a:rPr lang="en-US" altLang="en-US" baseline="0" dirty="0" smtClean="0"/>
              <a:t> of confounding and another solution.</a:t>
            </a:r>
            <a:r>
              <a:rPr lang="en-US" altLang="en-US" dirty="0" smtClean="0"/>
              <a:t>  Consider, for example, the research question of whether the practice of commercial sex causes the acquisition of a particular herpesvirus infection, human herpesvirus 8 (HHV-8).  When thinking about this system, you recognize that certain behavioral factors, which you cannot measure directly, cause both commercial sex and injection drug use, and injection drug use is known to cause acquisition of HHV-8 infection.  Although we cannot measure the</a:t>
            </a:r>
            <a:r>
              <a:rPr lang="en-US" altLang="en-US" baseline="0" dirty="0" smtClean="0"/>
              <a:t> common cause of</a:t>
            </a:r>
            <a:r>
              <a:rPr lang="en-US" altLang="en-US" dirty="0" smtClean="0"/>
              <a:t> “behavioral factors” and control for them directly, we </a:t>
            </a:r>
            <a:r>
              <a:rPr lang="en-US" altLang="en-US" dirty="0" smtClean="0"/>
              <a:t>can block</a:t>
            </a:r>
            <a:r>
              <a:rPr lang="en-US" altLang="en-US" baseline="0" dirty="0" smtClean="0"/>
              <a:t> </a:t>
            </a:r>
            <a:r>
              <a:rPr lang="en-US" altLang="en-US" dirty="0" smtClean="0"/>
              <a:t>this </a:t>
            </a:r>
            <a:r>
              <a:rPr lang="en-US" altLang="en-US" dirty="0" smtClean="0"/>
              <a:t>backdoor path by controlling for injection drug use.   </a:t>
            </a:r>
          </a:p>
        </p:txBody>
      </p:sp>
    </p:spTree>
    <p:extLst>
      <p:ext uri="{BB962C8B-B14F-4D97-AF65-F5344CB8AC3E}">
        <p14:creationId xmlns:p14="http://schemas.microsoft.com/office/powerpoint/2010/main" val="169194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p:cNvSpPr>
            <a:spLocks noGrp="1" noChangeArrowheads="1"/>
          </p:cNvSpPr>
          <p:nvPr>
            <p:ph type="sldNum" sz="quarter" idx="5"/>
          </p:nvPr>
        </p:nvSpPr>
        <p:spPr>
          <a:noFill/>
        </p:spPr>
        <p:txBody>
          <a:bodyPr/>
          <a:lstStyle/>
          <a:p>
            <a:fld id="{2E6F36B0-D514-477D-8FFD-E793A3A5BD1B}" type="slidenum">
              <a:rPr lang="en-US" altLang="en-US" smtClean="0"/>
              <a:pPr/>
              <a:t>11</a:t>
            </a:fld>
            <a:endParaRPr lang="en-US" altLang="en-US" dirty="0" smtClean="0"/>
          </a:p>
        </p:txBody>
      </p:sp>
      <p:sp>
        <p:nvSpPr>
          <p:cNvPr id="50178" name="Rectangle 2"/>
          <p:cNvSpPr>
            <a:spLocks noGrp="1" noRot="1" noChangeAspect="1" noChangeArrowheads="1" noTextEdit="1"/>
          </p:cNvSpPr>
          <p:nvPr>
            <p:ph type="sldImg"/>
          </p:nvPr>
        </p:nvSpPr>
        <p:spPr>
          <a:xfrm>
            <a:off x="419100" y="704850"/>
            <a:ext cx="6172200" cy="3471863"/>
          </a:xfrm>
          <a:ln/>
        </p:spPr>
      </p:sp>
      <p:sp>
        <p:nvSpPr>
          <p:cNvPr id="50179" name="Rectangle 3"/>
          <p:cNvSpPr>
            <a:spLocks noGrp="1" noChangeArrowheads="1"/>
          </p:cNvSpPr>
          <p:nvPr>
            <p:ph type="body" idx="1"/>
          </p:nvPr>
        </p:nvSpPr>
        <p:spPr>
          <a:noFill/>
          <a:ln/>
        </p:spPr>
        <p:txBody>
          <a:bodyPr/>
          <a:lstStyle/>
          <a:p>
            <a:pPr>
              <a:lnSpc>
                <a:spcPct val="90000"/>
              </a:lnSpc>
            </a:pPr>
            <a:r>
              <a:rPr lang="en-US" altLang="en-US" sz="1000" dirty="0" smtClean="0"/>
              <a:t>So, the question for you is, when controlling for the construct of injection drug use, how should its use be measured, in other words operationalized?  </a:t>
            </a:r>
            <a:r>
              <a:rPr lang="en-US" altLang="en-US" sz="1000" dirty="0" smtClean="0"/>
              <a:t>Let us say that this</a:t>
            </a:r>
            <a:r>
              <a:rPr lang="en-US" altLang="en-US" sz="1000" baseline="0" dirty="0" smtClean="0"/>
              <a:t> is a cross-sectional study.  </a:t>
            </a:r>
            <a:r>
              <a:rPr lang="en-US" altLang="en-US" sz="1000" dirty="0" smtClean="0"/>
              <a:t>Should </a:t>
            </a:r>
            <a:r>
              <a:rPr lang="en-US" altLang="en-US" sz="1000" dirty="0" smtClean="0"/>
              <a:t>you measure number of lifetime needlesharing partners that a study participant</a:t>
            </a:r>
            <a:r>
              <a:rPr lang="en-US" altLang="en-US" sz="1000" baseline="0" dirty="0" smtClean="0"/>
              <a:t> reports to you</a:t>
            </a:r>
            <a:r>
              <a:rPr lang="en-US" altLang="en-US" sz="1000" dirty="0" smtClean="0"/>
              <a:t>, number of lifetime needlesharing days that a participant</a:t>
            </a:r>
            <a:r>
              <a:rPr lang="en-US" altLang="en-US" sz="1000" baseline="0" dirty="0" smtClean="0"/>
              <a:t> reports</a:t>
            </a:r>
            <a:r>
              <a:rPr lang="en-US" altLang="en-US" sz="1000" dirty="0" smtClean="0"/>
              <a:t>, years of injection drug use, frequency of the use of bleach, or some other answer?</a:t>
            </a:r>
          </a:p>
          <a:p>
            <a:pPr>
              <a:lnSpc>
                <a:spcPct val="90000"/>
              </a:lnSpc>
            </a:pPr>
            <a:endParaRPr lang="en-US" altLang="en-US" sz="1000" dirty="0" smtClean="0"/>
          </a:p>
        </p:txBody>
      </p:sp>
    </p:spTree>
    <p:extLst>
      <p:ext uri="{BB962C8B-B14F-4D97-AF65-F5344CB8AC3E}">
        <p14:creationId xmlns:p14="http://schemas.microsoft.com/office/powerpoint/2010/main" val="419698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p:cNvSpPr>
            <a:spLocks noGrp="1" noChangeArrowheads="1"/>
          </p:cNvSpPr>
          <p:nvPr>
            <p:ph type="sldNum" sz="quarter" idx="5"/>
          </p:nvPr>
        </p:nvSpPr>
        <p:spPr>
          <a:noFill/>
        </p:spPr>
        <p:txBody>
          <a:bodyPr/>
          <a:lstStyle/>
          <a:p>
            <a:fld id="{2E6F36B0-D514-477D-8FFD-E793A3A5BD1B}" type="slidenum">
              <a:rPr lang="en-US" altLang="en-US" smtClean="0"/>
              <a:pPr/>
              <a:t>12</a:t>
            </a:fld>
            <a:endParaRPr lang="en-US" altLang="en-US" dirty="0" smtClean="0"/>
          </a:p>
        </p:txBody>
      </p:sp>
      <p:sp>
        <p:nvSpPr>
          <p:cNvPr id="50178" name="Rectangle 2"/>
          <p:cNvSpPr>
            <a:spLocks noGrp="1" noRot="1" noChangeAspect="1" noChangeArrowheads="1" noTextEdit="1"/>
          </p:cNvSpPr>
          <p:nvPr>
            <p:ph type="sldImg"/>
          </p:nvPr>
        </p:nvSpPr>
        <p:spPr>
          <a:xfrm>
            <a:off x="419100" y="704850"/>
            <a:ext cx="6172200" cy="3471863"/>
          </a:xfrm>
          <a:ln/>
        </p:spPr>
      </p:sp>
      <p:sp>
        <p:nvSpPr>
          <p:cNvPr id="50179" name="Rectangle 3"/>
          <p:cNvSpPr>
            <a:spLocks noGrp="1" noChangeArrowheads="1"/>
          </p:cNvSpPr>
          <p:nvPr>
            <p:ph type="body" idx="1"/>
          </p:nvPr>
        </p:nvSpPr>
        <p:spPr>
          <a:noFill/>
          <a:ln/>
        </p:spPr>
        <p:txBody>
          <a:bodyPr/>
          <a:lstStyle/>
          <a:p>
            <a:pPr>
              <a:lnSpc>
                <a:spcPct val="90000"/>
              </a:lnSpc>
            </a:pPr>
            <a:r>
              <a:rPr lang="en-US" altLang="en-US" sz="1000" dirty="0" smtClean="0"/>
              <a:t>The answer is some other answer, and that is because it is very difficult to quantitate the practice of injection drug use.  It is a very complex phenomenon/construct that depends upon the frequency of its performance as well as the types of drug-sharing partners a person has.  How will you possibly get injection drug users to remember all of this</a:t>
            </a:r>
            <a:r>
              <a:rPr lang="en-US" altLang="en-US" sz="1000" baseline="0" dirty="0" smtClean="0"/>
              <a:t> across their lifetime?</a:t>
            </a:r>
            <a:r>
              <a:rPr lang="en-US" altLang="en-US" sz="1000" dirty="0" smtClean="0"/>
              <a:t>  We think it is essentially impossible to accurately quantitate injection drug use exposure.  Instead, the answer is to restrict to those without injection drug use.  </a:t>
            </a:r>
          </a:p>
          <a:p>
            <a:pPr>
              <a:lnSpc>
                <a:spcPct val="90000"/>
              </a:lnSpc>
            </a:pPr>
            <a:endParaRPr lang="en-US" altLang="en-US" sz="1000" dirty="0" smtClean="0"/>
          </a:p>
        </p:txBody>
      </p:sp>
    </p:spTree>
    <p:extLst>
      <p:ext uri="{BB962C8B-B14F-4D97-AF65-F5344CB8AC3E}">
        <p14:creationId xmlns:p14="http://schemas.microsoft.com/office/powerpoint/2010/main" val="419698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noChangeArrowheads="1"/>
          </p:cNvSpPr>
          <p:nvPr>
            <p:ph type="sldNum" sz="quarter" idx="5"/>
          </p:nvPr>
        </p:nvSpPr>
        <p:spPr>
          <a:noFill/>
        </p:spPr>
        <p:txBody>
          <a:bodyPr/>
          <a:lstStyle/>
          <a:p>
            <a:fld id="{45C62121-5892-4980-B036-BD331C8F136A}" type="slidenum">
              <a:rPr lang="en-US" altLang="en-US" smtClean="0"/>
              <a:pPr/>
              <a:t>13</a:t>
            </a:fld>
            <a:endParaRPr lang="en-US" altLang="en-US" dirty="0" smtClean="0"/>
          </a:p>
        </p:txBody>
      </p:sp>
      <p:sp>
        <p:nvSpPr>
          <p:cNvPr id="55298" name="Rectangle 2"/>
          <p:cNvSpPr>
            <a:spLocks noGrp="1" noRot="1" noChangeAspect="1" noChangeArrowheads="1" noTextEdit="1"/>
          </p:cNvSpPr>
          <p:nvPr>
            <p:ph type="sldImg"/>
          </p:nvPr>
        </p:nvSpPr>
        <p:spPr>
          <a:xfrm>
            <a:off x="419100" y="704850"/>
            <a:ext cx="6172200" cy="3471863"/>
          </a:xfrm>
          <a:ln/>
        </p:spPr>
      </p:sp>
      <p:sp>
        <p:nvSpPr>
          <p:cNvPr id="55299" name="Rectangle 3"/>
          <p:cNvSpPr>
            <a:spLocks noGrp="1" noChangeArrowheads="1"/>
          </p:cNvSpPr>
          <p:nvPr>
            <p:ph type="body" idx="1"/>
          </p:nvPr>
        </p:nvSpPr>
        <p:spPr>
          <a:noFill/>
          <a:ln/>
        </p:spPr>
        <p:txBody>
          <a:bodyPr/>
          <a:lstStyle/>
          <a:p>
            <a:pPr>
              <a:lnSpc>
                <a:spcPct val="90000"/>
              </a:lnSpc>
            </a:pPr>
            <a:r>
              <a:rPr lang="en-US" altLang="en-US" sz="1000" dirty="0" smtClean="0"/>
              <a:t>The solution is to restrict the study sample to persons who </a:t>
            </a:r>
            <a:r>
              <a:rPr lang="en-US" altLang="en-US" sz="1000" dirty="0" smtClean="0"/>
              <a:t>do</a:t>
            </a:r>
            <a:r>
              <a:rPr lang="en-US" altLang="en-US" sz="1000" baseline="0" dirty="0" smtClean="0"/>
              <a:t> not</a:t>
            </a:r>
            <a:r>
              <a:rPr lang="en-US" altLang="en-US" sz="1000" dirty="0" smtClean="0"/>
              <a:t> </a:t>
            </a:r>
            <a:r>
              <a:rPr lang="en-US" altLang="en-US" sz="1000" dirty="0" smtClean="0"/>
              <a:t>inject drugs and therefore you </a:t>
            </a:r>
            <a:r>
              <a:rPr lang="en-US" altLang="en-US" sz="1000" dirty="0" smtClean="0"/>
              <a:t>do</a:t>
            </a:r>
            <a:r>
              <a:rPr lang="en-US" altLang="en-US" sz="1000" baseline="0" dirty="0" smtClean="0"/>
              <a:t> not</a:t>
            </a:r>
            <a:r>
              <a:rPr lang="en-US" altLang="en-US" sz="1000" dirty="0" smtClean="0"/>
              <a:t> </a:t>
            </a:r>
            <a:r>
              <a:rPr lang="en-US" altLang="en-US" sz="1000" dirty="0" smtClean="0"/>
              <a:t>have to worry about measuring the magnitude of injection drug use in those who do.  This is very clever.  In fact, it was done in this </a:t>
            </a:r>
            <a:r>
              <a:rPr lang="en-US" altLang="en-US" sz="1000" i="1" dirty="0" smtClean="0"/>
              <a:t>NEJM</a:t>
            </a:r>
            <a:r>
              <a:rPr lang="en-US" altLang="en-US" sz="1000" dirty="0" smtClean="0"/>
              <a:t>  article where</a:t>
            </a:r>
            <a:r>
              <a:rPr lang="en-US" altLang="en-US" sz="1000" baseline="0" dirty="0" smtClean="0"/>
              <a:t> </a:t>
            </a:r>
            <a:r>
              <a:rPr lang="en-US" altLang="en-US" sz="1000" dirty="0" smtClean="0"/>
              <a:t>the study sample was restricted to persons denying injection use.  After doing so, the authors showed data that persons who were commercial sex workers had a 2.2-fold greater prevalence of HHV-8 </a:t>
            </a:r>
            <a:r>
              <a:rPr lang="en-US" altLang="en-US" sz="1000" dirty="0" smtClean="0"/>
              <a:t>infection than women who were not commercial </a:t>
            </a:r>
            <a:r>
              <a:rPr lang="en-US" altLang="en-US" sz="1000" dirty="0" smtClean="0"/>
              <a:t>sex workers, suggestive that HHV-8 infection can be spread via sexual contact in women.</a:t>
            </a:r>
          </a:p>
          <a:p>
            <a:pPr>
              <a:lnSpc>
                <a:spcPct val="90000"/>
              </a:lnSpc>
            </a:pPr>
            <a:endParaRPr lang="en-US" altLang="en-US" sz="1000" dirty="0" smtClean="0"/>
          </a:p>
          <a:p>
            <a:pPr>
              <a:lnSpc>
                <a:spcPct val="90000"/>
              </a:lnSpc>
            </a:pPr>
            <a:r>
              <a:rPr lang="en-US" altLang="en-US" sz="1000" dirty="0" smtClean="0"/>
              <a:t>In another example where we used restriction, we were interested in knowing whether there was a causal role of HIV infection in the occurrence of pulmonary hypertension. The participants were from the San Francisco General Hospital (SFGH).</a:t>
            </a:r>
            <a:r>
              <a:rPr lang="en-US" altLang="en-US" sz="1000" baseline="0" dirty="0" smtClean="0"/>
              <a:t>  </a:t>
            </a:r>
            <a:r>
              <a:rPr lang="en-US" altLang="en-US" sz="1000" dirty="0" smtClean="0"/>
              <a:t>The concern was again over confounding by injection drug use which is known to cause both HIV infection and pulmonary hypertension.  Quantitating just how much injection drug use patients at SFGH experience is really not possible.  Instead, we restricted the analysis to just those without any self-reported history of injection drug use (and who were also negative for hepatitis C virus infection, a biological surrogate for injection drug use).  Note:  a restriction approach will not prevent people from</a:t>
            </a:r>
            <a:r>
              <a:rPr lang="en-US" altLang="en-US" sz="1000" baseline="0" dirty="0" smtClean="0"/>
              <a:t> not telling the truth.  It is recognized that some people might falsely deny ever using injection drugs. This is why the addition of a biological surrogate for injection drug use, hepatitis C virus,  served as useful </a:t>
            </a:r>
            <a:r>
              <a:rPr lang="en-US" altLang="en-US" sz="1000" baseline="0" dirty="0" smtClean="0"/>
              <a:t>further evidence in </a:t>
            </a:r>
            <a:r>
              <a:rPr lang="en-US" altLang="en-US" sz="1000" baseline="0" dirty="0" smtClean="0"/>
              <a:t>this study.</a:t>
            </a:r>
            <a:endParaRPr lang="en-US" altLang="en-US" sz="1000" dirty="0" smtClean="0"/>
          </a:p>
        </p:txBody>
      </p:sp>
    </p:spTree>
    <p:extLst>
      <p:ext uri="{BB962C8B-B14F-4D97-AF65-F5344CB8AC3E}">
        <p14:creationId xmlns:p14="http://schemas.microsoft.com/office/powerpoint/2010/main" val="3700182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14</a:t>
            </a:fld>
            <a:endParaRPr lang="en-US" altLang="en-US" dirty="0" smtClean="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800" dirty="0" smtClean="0">
                <a:solidFill>
                  <a:srgbClr val="000000"/>
                </a:solidFill>
                <a:latin typeface="Arial" charset="0"/>
              </a:rPr>
              <a:t>This technique is known as restriction and is the first of techniques that we will discuss if we cannot randomize and have to, instead, live by our wits.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sldNum" sz="quarter" idx="5"/>
          </p:nvPr>
        </p:nvSpPr>
        <p:spPr>
          <a:noFill/>
        </p:spPr>
        <p:txBody>
          <a:bodyPr/>
          <a:lstStyle/>
          <a:p>
            <a:fld id="{0BDA3455-E585-46A8-AF44-DB2A26F26ABB}" type="slidenum">
              <a:rPr lang="en-US" altLang="en-US" smtClean="0"/>
              <a:pPr/>
              <a:t>15</a:t>
            </a:fld>
            <a:endParaRPr lang="en-US" altLang="en-US" dirty="0" smtClean="0"/>
          </a:p>
        </p:txBody>
      </p:sp>
      <p:sp>
        <p:nvSpPr>
          <p:cNvPr id="37890" name="Rectangle 2"/>
          <p:cNvSpPr>
            <a:spLocks noGrp="1" noRot="1" noChangeAspect="1" noChangeArrowheads="1" noTextEdit="1"/>
          </p:cNvSpPr>
          <p:nvPr>
            <p:ph type="sldImg"/>
          </p:nvPr>
        </p:nvSpPr>
        <p:spPr>
          <a:xfrm>
            <a:off x="419100" y="704850"/>
            <a:ext cx="6172200" cy="3471863"/>
          </a:xfrm>
          <a:ln/>
        </p:spPr>
      </p:sp>
      <p:sp>
        <p:nvSpPr>
          <p:cNvPr id="37891" name="Rectangle 3"/>
          <p:cNvSpPr>
            <a:spLocks noGrp="1" noChangeArrowheads="1"/>
          </p:cNvSpPr>
          <p:nvPr>
            <p:ph type="body" idx="1"/>
          </p:nvPr>
        </p:nvSpPr>
        <p:spPr>
          <a:noFill/>
          <a:ln/>
        </p:spPr>
        <p:txBody>
          <a:bodyPr/>
          <a:lstStyle/>
          <a:p>
            <a:r>
              <a:rPr lang="en-US" altLang="en-US" dirty="0" smtClean="0">
                <a:solidFill>
                  <a:srgbClr val="000000"/>
                </a:solidFill>
              </a:rPr>
              <a:t>Restriction, also known as specification, is the most blunt method we can use if we cannot randomize.  Restriction is where we restrict enrollment in a study just to those participants who have a specific value of the confounding variable in question. For example, when diet is confounder, we would restrict enrollment to persons with a certain diet.</a:t>
            </a:r>
          </a:p>
          <a:p>
            <a:endParaRPr lang="en-US" altLang="en-US" dirty="0" smtClean="0">
              <a:solidFill>
                <a:srgbClr val="000000"/>
              </a:solidFill>
            </a:endParaRPr>
          </a:p>
          <a:p>
            <a:r>
              <a:rPr lang="en-US" altLang="en-US" dirty="0" smtClean="0"/>
              <a:t>Graphically, what restriction does is to hold the confounding variable fixed and thereby eliminate any possible association between the exposure and the confounder and between the disease and confounder.   This is because there is no variability in the values of the confounding variable.  It is constant (i.e.,</a:t>
            </a:r>
            <a:r>
              <a:rPr lang="en-US" altLang="en-US" baseline="0" dirty="0" smtClean="0"/>
              <a:t> </a:t>
            </a:r>
            <a:r>
              <a:rPr lang="en-US" altLang="en-US" dirty="0" smtClean="0"/>
              <a:t>fixed) in everyone.</a:t>
            </a:r>
          </a:p>
          <a:p>
            <a:endParaRPr lang="en-US" altLang="en-US" dirty="0" smtClean="0">
              <a:solidFill>
                <a:srgbClr val="000000"/>
              </a:solidFill>
            </a:endParaRPr>
          </a:p>
          <a:p>
            <a:endParaRPr lang="en-US" altLang="en-US" dirty="0" smtClean="0"/>
          </a:p>
        </p:txBody>
      </p:sp>
    </p:spTree>
    <p:extLst>
      <p:ext uri="{BB962C8B-B14F-4D97-AF65-F5344CB8AC3E}">
        <p14:creationId xmlns:p14="http://schemas.microsoft.com/office/powerpoint/2010/main" val="227887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5"/>
          <p:cNvSpPr>
            <a:spLocks noGrp="1" noChangeArrowheads="1"/>
          </p:cNvSpPr>
          <p:nvPr>
            <p:ph type="sldNum" sz="quarter" idx="5"/>
          </p:nvPr>
        </p:nvSpPr>
        <p:spPr>
          <a:noFill/>
        </p:spPr>
        <p:txBody>
          <a:bodyPr/>
          <a:lstStyle/>
          <a:p>
            <a:fld id="{A550753C-5CB1-4057-926C-FB1DF52BB6B4}" type="slidenum">
              <a:rPr lang="en-US" altLang="en-US" smtClean="0"/>
              <a:pPr/>
              <a:t>16</a:t>
            </a:fld>
            <a:endParaRPr lang="en-US" altLang="en-US" dirty="0" smtClean="0"/>
          </a:p>
        </p:txBody>
      </p:sp>
      <p:sp>
        <p:nvSpPr>
          <p:cNvPr id="61442" name="Rectangle 2"/>
          <p:cNvSpPr>
            <a:spLocks noGrp="1" noRot="1" noChangeAspect="1" noChangeArrowheads="1" noTextEdit="1"/>
          </p:cNvSpPr>
          <p:nvPr>
            <p:ph type="sldImg"/>
          </p:nvPr>
        </p:nvSpPr>
        <p:spPr>
          <a:xfrm>
            <a:off x="419100" y="704850"/>
            <a:ext cx="6172200" cy="3471863"/>
          </a:xfrm>
          <a:ln/>
        </p:spPr>
      </p:sp>
      <p:sp>
        <p:nvSpPr>
          <p:cNvPr id="61443" name="Rectangle 3"/>
          <p:cNvSpPr>
            <a:spLocks noGrp="1" noChangeArrowheads="1"/>
          </p:cNvSpPr>
          <p:nvPr>
            <p:ph type="body" idx="1"/>
          </p:nvPr>
        </p:nvSpPr>
        <p:spPr>
          <a:noFill/>
          <a:ln/>
        </p:spPr>
        <p:txBody>
          <a:bodyPr/>
          <a:lstStyle/>
          <a:p>
            <a:pPr>
              <a:lnSpc>
                <a:spcPct val="80000"/>
              </a:lnSpc>
            </a:pPr>
            <a:r>
              <a:rPr lang="en-US" altLang="en-US" sz="800" dirty="0" smtClean="0">
                <a:solidFill>
                  <a:srgbClr val="000000"/>
                </a:solidFill>
                <a:latin typeface="Arial" charset="0"/>
              </a:rPr>
              <a:t>Let</a:t>
            </a:r>
            <a:r>
              <a:rPr lang="en-US" altLang="en-US" sz="800" baseline="0" dirty="0" smtClean="0">
                <a:solidFill>
                  <a:srgbClr val="000000"/>
                </a:solidFill>
                <a:latin typeface="Arial" charset="0"/>
              </a:rPr>
              <a:t> us</a:t>
            </a:r>
            <a:r>
              <a:rPr lang="en-US" altLang="en-US" sz="800" dirty="0" smtClean="0">
                <a:solidFill>
                  <a:srgbClr val="000000"/>
                </a:solidFill>
                <a:latin typeface="Arial" charset="0"/>
              </a:rPr>
              <a:t> </a:t>
            </a:r>
            <a:r>
              <a:rPr lang="en-US" altLang="en-US" sz="800" dirty="0" smtClean="0">
                <a:solidFill>
                  <a:srgbClr val="000000"/>
                </a:solidFill>
                <a:latin typeface="Arial" charset="0"/>
              </a:rPr>
              <a:t>summarize the advantages and disadvantages of restriction.  First, the advantages.  One advantage of restriction is that it is very straightforward, and straightforward is good — especially when you trying to convince people who review your </a:t>
            </a:r>
            <a:r>
              <a:rPr lang="en-US" altLang="en-US" sz="800" dirty="0" smtClean="0">
                <a:solidFill>
                  <a:srgbClr val="000000"/>
                </a:solidFill>
                <a:latin typeface="Arial" charset="0"/>
              </a:rPr>
              <a:t>grants and manuscripts</a:t>
            </a:r>
            <a:r>
              <a:rPr lang="en-US" altLang="en-US" sz="800" dirty="0" smtClean="0">
                <a:solidFill>
                  <a:srgbClr val="000000"/>
                </a:solidFill>
                <a:latin typeface="Arial" charset="0"/>
              </a:rPr>
              <a:t>.  </a:t>
            </a:r>
            <a:endParaRPr lang="en-US" altLang="en-US" sz="800" dirty="0" smtClean="0">
              <a:solidFill>
                <a:srgbClr val="000000"/>
              </a:solidFill>
              <a:latin typeface="Arial" charset="0"/>
            </a:endParaRP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It </a:t>
            </a:r>
            <a:r>
              <a:rPr lang="en-US" altLang="en-US" sz="800" dirty="0" smtClean="0">
                <a:solidFill>
                  <a:srgbClr val="000000"/>
                </a:solidFill>
                <a:latin typeface="Arial" charset="0"/>
              </a:rPr>
              <a:t>is also the best approach, without question, for difficult to quantitate variables, like injection drug use in the prior example.  Restriction is also advantageous in that decisions about individual participants can be made without having to consider other participants (as is the case with matching, which will be discussed a</a:t>
            </a:r>
            <a:r>
              <a:rPr lang="en-US" altLang="en-US" sz="800" baseline="0" dirty="0" smtClean="0">
                <a:solidFill>
                  <a:srgbClr val="000000"/>
                </a:solidFill>
                <a:latin typeface="Arial" charset="0"/>
              </a:rPr>
              <a:t> bit later)</a:t>
            </a:r>
            <a:r>
              <a:rPr lang="en-US" altLang="en-US" sz="800" dirty="0" smtClean="0">
                <a:solidFill>
                  <a:srgbClr val="000000"/>
                </a:solidFill>
                <a:latin typeface="Arial" charset="0"/>
              </a:rPr>
              <a:t>.  This is especially important in studies which prospectively recruit participants in that the investigator can just make an enroll or not enroll decision on each participant</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during screening without regard</a:t>
            </a:r>
            <a:r>
              <a:rPr lang="en-US" altLang="en-US" sz="800" baseline="0" dirty="0" smtClean="0">
                <a:solidFill>
                  <a:srgbClr val="000000"/>
                </a:solidFill>
                <a:latin typeface="Arial" charset="0"/>
              </a:rPr>
              <a:t> to anything that is happening with other participants</a:t>
            </a:r>
            <a:r>
              <a:rPr lang="en-US" altLang="en-US" sz="800" dirty="0" smtClean="0">
                <a:solidFill>
                  <a:srgbClr val="000000"/>
                </a:solidFill>
                <a:latin typeface="Arial" charset="0"/>
              </a:rPr>
              <a:t>.  </a:t>
            </a:r>
            <a:endParaRPr lang="en-US" altLang="en-US" sz="800" dirty="0" smtClean="0">
              <a:solidFill>
                <a:srgbClr val="000000"/>
              </a:solidFill>
              <a:latin typeface="Arial" charset="0"/>
            </a:endParaRP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Finally</a:t>
            </a:r>
            <a:r>
              <a:rPr lang="en-US" altLang="en-US" sz="800" dirty="0" smtClean="0">
                <a:solidFill>
                  <a:srgbClr val="000000"/>
                </a:solidFill>
                <a:latin typeface="Arial" charset="0"/>
              </a:rPr>
              <a:t>, restriction can also be used in the analysis phase of studies.  In other words, you can limit an analysis to a restricted subset even if your study subjects had a broader range of values for the confounding variable.  Investigators do this quite</a:t>
            </a:r>
            <a:r>
              <a:rPr lang="en-US" altLang="en-US" sz="800" baseline="0" dirty="0" smtClean="0">
                <a:solidFill>
                  <a:srgbClr val="000000"/>
                </a:solidFill>
                <a:latin typeface="Arial" charset="0"/>
              </a:rPr>
              <a:t> commonly</a:t>
            </a:r>
            <a:r>
              <a:rPr lang="en-US" altLang="en-US" sz="800" dirty="0" smtClean="0">
                <a:solidFill>
                  <a:srgbClr val="000000"/>
                </a:solidFill>
                <a:latin typeface="Arial" charset="0"/>
              </a:rPr>
              <a:t>, as an “added note of proof” when analyzing their data.  </a:t>
            </a:r>
          </a:p>
          <a:p>
            <a:pPr>
              <a:lnSpc>
                <a:spcPct val="80000"/>
              </a:lnSpc>
            </a:pP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159841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5"/>
          <p:cNvSpPr>
            <a:spLocks noGrp="1" noChangeArrowheads="1"/>
          </p:cNvSpPr>
          <p:nvPr>
            <p:ph type="sldNum" sz="quarter" idx="5"/>
          </p:nvPr>
        </p:nvSpPr>
        <p:spPr>
          <a:noFill/>
        </p:spPr>
        <p:txBody>
          <a:bodyPr/>
          <a:lstStyle/>
          <a:p>
            <a:fld id="{DCAC1F41-3B02-4998-9227-8969DA6B1B62}" type="slidenum">
              <a:rPr lang="en-US" altLang="en-US" smtClean="0"/>
              <a:pPr/>
              <a:t>17</a:t>
            </a:fld>
            <a:endParaRPr lang="en-US" altLang="en-US" dirty="0" smtClean="0"/>
          </a:p>
        </p:txBody>
      </p:sp>
      <p:sp>
        <p:nvSpPr>
          <p:cNvPr id="63490" name="Rectangle 2"/>
          <p:cNvSpPr>
            <a:spLocks noGrp="1" noRot="1" noChangeAspect="1" noChangeArrowheads="1" noTextEdit="1"/>
          </p:cNvSpPr>
          <p:nvPr>
            <p:ph type="sldImg"/>
          </p:nvPr>
        </p:nvSpPr>
        <p:spPr>
          <a:xfrm>
            <a:off x="419100" y="704850"/>
            <a:ext cx="6172200" cy="3471863"/>
          </a:xfrm>
          <a:ln/>
        </p:spPr>
      </p:sp>
      <p:sp>
        <p:nvSpPr>
          <p:cNvPr id="63491" name="Rectangle 3"/>
          <p:cNvSpPr>
            <a:spLocks noGrp="1" noChangeArrowheads="1"/>
          </p:cNvSpPr>
          <p:nvPr>
            <p:ph type="body" idx="1"/>
          </p:nvPr>
        </p:nvSpPr>
        <p:spPr>
          <a:noFill/>
          <a:ln/>
        </p:spPr>
        <p:txBody>
          <a:bodyPr/>
          <a:lstStyle/>
          <a:p>
            <a:pPr>
              <a:lnSpc>
                <a:spcPct val="80000"/>
              </a:lnSpc>
            </a:pPr>
            <a:r>
              <a:rPr lang="en-US" altLang="en-US" sz="800" dirty="0" smtClean="0">
                <a:solidFill>
                  <a:srgbClr val="000000"/>
                </a:solidFill>
                <a:latin typeface="Arial" charset="0"/>
              </a:rPr>
              <a:t>There are, however, a few disadvantages.  One is that restriction reduces the number of persons who are eligible.  In the prior example in which</a:t>
            </a:r>
            <a:r>
              <a:rPr lang="en-US" altLang="en-US" sz="800" baseline="0" dirty="0" smtClean="0">
                <a:solidFill>
                  <a:srgbClr val="000000"/>
                </a:solidFill>
                <a:latin typeface="Arial" charset="0"/>
              </a:rPr>
              <a:t> commercial sex was the primary exposure, it might be difficult —  in some contexts — to find many participants who do not use injection drugs.  </a:t>
            </a:r>
            <a:r>
              <a:rPr lang="en-US" altLang="en-US" sz="800" dirty="0" smtClean="0">
                <a:solidFill>
                  <a:srgbClr val="000000"/>
                </a:solidFill>
                <a:latin typeface="Arial" charset="0"/>
              </a:rPr>
              <a:t>Depending upon how narrow you limit the restriction, you may become harder and harder</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to find enough participants.  It may also take a lot of work to sift through persons to find those with the level of the confounder you are looking for.  It is also cost inefficient to have to screen a lot of subjects and only use some of them.   </a:t>
            </a: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Another issue is that if you </a:t>
            </a:r>
            <a:r>
              <a:rPr lang="en-US" altLang="en-US" sz="800" dirty="0" smtClean="0">
                <a:solidFill>
                  <a:srgbClr val="000000"/>
                </a:solidFill>
                <a:latin typeface="Arial" charset="0"/>
              </a:rPr>
              <a:t>do</a:t>
            </a:r>
            <a:r>
              <a:rPr lang="en-US" altLang="en-US" sz="800" baseline="0" dirty="0" smtClean="0">
                <a:solidFill>
                  <a:srgbClr val="000000"/>
                </a:solidFill>
                <a:latin typeface="Arial" charset="0"/>
              </a:rPr>
              <a:t> not</a:t>
            </a:r>
            <a:r>
              <a:rPr lang="en-US" altLang="en-US" sz="800" dirty="0" smtClean="0">
                <a:solidFill>
                  <a:srgbClr val="000000"/>
                </a:solidFill>
                <a:latin typeface="Arial" charset="0"/>
              </a:rPr>
              <a:t> </a:t>
            </a:r>
            <a:r>
              <a:rPr lang="en-US" altLang="en-US" sz="800" dirty="0" smtClean="0">
                <a:solidFill>
                  <a:srgbClr val="000000"/>
                </a:solidFill>
                <a:latin typeface="Arial" charset="0"/>
              </a:rPr>
              <a:t>restrict the values of the would-be confounder narrowly enough, you may not accomplish what you thought you did.  In other words, you may be left with what we call “residual confounding”, </a:t>
            </a:r>
            <a:r>
              <a:rPr lang="en-US" altLang="en-US" sz="800" baseline="0" dirty="0" smtClean="0">
                <a:solidFill>
                  <a:srgbClr val="000000"/>
                </a:solidFill>
                <a:latin typeface="Arial" charset="0"/>
              </a:rPr>
              <a:t> in other words, l</a:t>
            </a:r>
            <a:r>
              <a:rPr lang="en-US" altLang="en-US" sz="800" dirty="0" smtClean="0">
                <a:solidFill>
                  <a:srgbClr val="000000"/>
                </a:solidFill>
                <a:latin typeface="Arial" charset="0"/>
              </a:rPr>
              <a:t>eft over </a:t>
            </a:r>
            <a:r>
              <a:rPr lang="en-US" altLang="en-US" sz="800" dirty="0" smtClean="0">
                <a:solidFill>
                  <a:srgbClr val="000000"/>
                </a:solidFill>
                <a:latin typeface="Arial" charset="0"/>
              </a:rPr>
              <a:t>confounding.</a:t>
            </a:r>
            <a:r>
              <a:rPr lang="en-US" altLang="en-US" sz="800" baseline="0" dirty="0" smtClean="0">
                <a:solidFill>
                  <a:srgbClr val="000000"/>
                </a:solidFill>
                <a:latin typeface="Arial" charset="0"/>
              </a:rPr>
              <a:t>  We introduced this term earlier when we referred to the consequences of a mismeasured confounding variables or unmeasured confounding.  </a:t>
            </a:r>
            <a:r>
              <a:rPr lang="en-US" altLang="en-US" sz="800" dirty="0" smtClean="0">
                <a:solidFill>
                  <a:srgbClr val="000000"/>
                </a:solidFill>
                <a:latin typeface="Arial" charset="0"/>
              </a:rPr>
              <a:t>For </a:t>
            </a:r>
            <a:r>
              <a:rPr lang="en-US" altLang="en-US" sz="800" dirty="0" smtClean="0">
                <a:solidFill>
                  <a:srgbClr val="000000"/>
                </a:solidFill>
                <a:latin typeface="Arial" charset="0"/>
              </a:rPr>
              <a:t>example, if you are studying the association between birth order of a child (1</a:t>
            </a:r>
            <a:r>
              <a:rPr lang="en-US" altLang="en-US" sz="800" baseline="30000" dirty="0" smtClean="0">
                <a:solidFill>
                  <a:srgbClr val="000000"/>
                </a:solidFill>
                <a:latin typeface="Arial" charset="0"/>
              </a:rPr>
              <a:t>st</a:t>
            </a:r>
            <a:r>
              <a:rPr lang="en-US" altLang="en-US" sz="800" dirty="0" smtClean="0">
                <a:solidFill>
                  <a:srgbClr val="000000"/>
                </a:solidFill>
                <a:latin typeface="Arial" charset="0"/>
              </a:rPr>
              <a:t>, 2</a:t>
            </a:r>
            <a:r>
              <a:rPr lang="en-US" altLang="en-US" sz="800" baseline="30000" dirty="0" smtClean="0">
                <a:solidFill>
                  <a:srgbClr val="000000"/>
                </a:solidFill>
                <a:latin typeface="Arial" charset="0"/>
              </a:rPr>
              <a:t>nd</a:t>
            </a:r>
            <a:r>
              <a:rPr lang="en-US" altLang="en-US" sz="800" dirty="0" smtClean="0">
                <a:solidFill>
                  <a:srgbClr val="000000"/>
                </a:solidFill>
                <a:latin typeface="Arial" charset="0"/>
              </a:rPr>
              <a:t>, 3</a:t>
            </a:r>
            <a:r>
              <a:rPr lang="en-US" altLang="en-US" sz="800" baseline="30000" dirty="0" smtClean="0">
                <a:solidFill>
                  <a:srgbClr val="000000"/>
                </a:solidFill>
                <a:latin typeface="Arial" charset="0"/>
              </a:rPr>
              <a:t>rd</a:t>
            </a:r>
            <a:r>
              <a:rPr lang="en-US" altLang="en-US" sz="800" dirty="0" smtClean="0">
                <a:solidFill>
                  <a:srgbClr val="000000"/>
                </a:solidFill>
                <a:latin typeface="Arial" charset="0"/>
              </a:rPr>
              <a:t>, etc.) and Down syndrome, you would need to be concerned about confounding by mother’s age.  Let’s say you restricted your study population to those mothers who are 20 to 30 years old.  This may not be enough to preclude confounding because the older </a:t>
            </a:r>
            <a:r>
              <a:rPr lang="en-US" altLang="en-US" sz="800" dirty="0" smtClean="0">
                <a:solidFill>
                  <a:srgbClr val="000000"/>
                </a:solidFill>
                <a:latin typeface="Arial" charset="0"/>
              </a:rPr>
              <a:t>women in </a:t>
            </a:r>
            <a:r>
              <a:rPr lang="en-US" altLang="en-US" sz="800" dirty="0" smtClean="0">
                <a:solidFill>
                  <a:srgbClr val="000000"/>
                </a:solidFill>
                <a:latin typeface="Arial" charset="0"/>
              </a:rPr>
              <a:t>this age range (the 30 year olds) may be very different than the youngest persons (20 year olds) in terms of relationship with a) birth order (the</a:t>
            </a:r>
            <a:r>
              <a:rPr lang="en-US" altLang="en-US" sz="800" baseline="0" dirty="0" smtClean="0">
                <a:solidFill>
                  <a:srgbClr val="000000"/>
                </a:solidFill>
                <a:latin typeface="Arial" charset="0"/>
              </a:rPr>
              <a:t> exposure under study)</a:t>
            </a:r>
            <a:r>
              <a:rPr lang="en-US" altLang="en-US" sz="800" dirty="0" smtClean="0">
                <a:solidFill>
                  <a:srgbClr val="000000"/>
                </a:solidFill>
                <a:latin typeface="Arial" charset="0"/>
              </a:rPr>
              <a:t> and b) Down syndrome incidence (the outcome under</a:t>
            </a:r>
            <a:r>
              <a:rPr lang="en-US" altLang="en-US" sz="800" baseline="0" dirty="0" smtClean="0">
                <a:solidFill>
                  <a:srgbClr val="000000"/>
                </a:solidFill>
                <a:latin typeface="Arial" charset="0"/>
              </a:rPr>
              <a:t> study)</a:t>
            </a:r>
            <a:r>
              <a:rPr lang="en-US" altLang="en-US" sz="800" dirty="0" smtClean="0">
                <a:solidFill>
                  <a:srgbClr val="000000"/>
                </a:solidFill>
                <a:latin typeface="Arial" charset="0"/>
              </a:rPr>
              <a:t>.</a:t>
            </a:r>
            <a:r>
              <a:rPr lang="en-US" altLang="en-US" sz="800" baseline="0" dirty="0" smtClean="0">
                <a:solidFill>
                  <a:srgbClr val="000000"/>
                </a:solidFill>
                <a:latin typeface="Arial" charset="0"/>
              </a:rPr>
              <a:t>  We will return to this term “residual confounding” </a:t>
            </a:r>
            <a:r>
              <a:rPr lang="en-US" altLang="en-US" sz="800" baseline="0" dirty="0" smtClean="0">
                <a:solidFill>
                  <a:srgbClr val="000000"/>
                </a:solidFill>
                <a:latin typeface="Arial" charset="0"/>
              </a:rPr>
              <a:t>later. </a:t>
            </a:r>
            <a:endParaRPr lang="en-US" altLang="en-US" sz="800" dirty="0" smtClean="0">
              <a:solidFill>
                <a:srgbClr val="000000"/>
              </a:solidFill>
              <a:latin typeface="Arial" charset="0"/>
            </a:endParaRP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Another drawback with restriction is that by limiting the study population to only a specific group of participants</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with a certain value/range of a confounder, you limit the generalizability of the study (for example, if you restrict to younger persons, you might have a tough sell</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generalizing to older persons).  </a:t>
            </a:r>
            <a:r>
              <a:rPr lang="en-US" altLang="en-US" sz="800" dirty="0" smtClean="0">
                <a:solidFill>
                  <a:srgbClr val="000000"/>
                </a:solidFill>
                <a:latin typeface="Arial" charset="0"/>
              </a:rPr>
              <a:t>This is an issue of external validity.  Sometimes </a:t>
            </a:r>
            <a:r>
              <a:rPr lang="en-US" altLang="en-US" sz="800" dirty="0" smtClean="0">
                <a:solidFill>
                  <a:srgbClr val="000000"/>
                </a:solidFill>
                <a:latin typeface="Arial" charset="0"/>
              </a:rPr>
              <a:t>researchers worry a lot about external validity or generalizability, but, as we have discussed before, the first order of business in determining  causality of a relationship is internal validity.  In other words, do whatever it takes to determine a valid </a:t>
            </a:r>
            <a:r>
              <a:rPr lang="en-US" altLang="en-US" sz="800" dirty="0" smtClean="0">
                <a:solidFill>
                  <a:srgbClr val="000000"/>
                </a:solidFill>
                <a:latin typeface="Arial" charset="0"/>
              </a:rPr>
              <a:t>association,</a:t>
            </a:r>
            <a:r>
              <a:rPr lang="en-US" altLang="en-US" sz="800" baseline="0" dirty="0" smtClean="0">
                <a:solidFill>
                  <a:srgbClr val="000000"/>
                </a:solidFill>
                <a:latin typeface="Arial" charset="0"/>
              </a:rPr>
              <a:t> and this might mean you need to study </a:t>
            </a:r>
            <a:r>
              <a:rPr lang="en-US" altLang="en-US" sz="800" dirty="0" smtClean="0">
                <a:solidFill>
                  <a:srgbClr val="000000"/>
                </a:solidFill>
                <a:latin typeface="Arial" charset="0"/>
              </a:rPr>
              <a:t>restricted study population.  </a:t>
            </a:r>
            <a:r>
              <a:rPr lang="en-US" altLang="en-US" sz="800" dirty="0" smtClean="0">
                <a:solidFill>
                  <a:srgbClr val="000000"/>
                </a:solidFill>
                <a:latin typeface="Arial" charset="0"/>
              </a:rPr>
              <a:t>Validity before generalizability is a mantra of causality-oriented research.  If you show an association in a narrowly defined population, then go on to do the next study looking for the association in other populations.   Even though investigators might think they are enhancing generalizability by studying a diverse group of participants,</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including small numbers of persons from uncommon strata, such as in the case of race, is not tantamount to </a:t>
            </a:r>
            <a:r>
              <a:rPr lang="en-US" altLang="en-US" sz="800" dirty="0" smtClean="0">
                <a:solidFill>
                  <a:srgbClr val="000000"/>
                </a:solidFill>
                <a:latin typeface="Arial" charset="0"/>
              </a:rPr>
              <a:t>comprehensively </a:t>
            </a:r>
            <a:r>
              <a:rPr lang="en-US" altLang="en-US" sz="800" dirty="0" smtClean="0">
                <a:solidFill>
                  <a:srgbClr val="000000"/>
                </a:solidFill>
                <a:latin typeface="Arial" charset="0"/>
              </a:rPr>
              <a:t>studying these individuals.   Just because you find an overall effect does not mean that this applies to all strata of a confounder if they are small in number.  In other words, it is </a:t>
            </a:r>
            <a:r>
              <a:rPr lang="en-US" altLang="en-US" sz="800" dirty="0" smtClean="0">
                <a:solidFill>
                  <a:srgbClr val="000000"/>
                </a:solidFill>
                <a:latin typeface="Arial" charset="0"/>
              </a:rPr>
              <a:t>specious to </a:t>
            </a:r>
            <a:r>
              <a:rPr lang="en-US" altLang="en-US" sz="800" dirty="0" smtClean="0">
                <a:solidFill>
                  <a:srgbClr val="000000"/>
                </a:solidFill>
                <a:latin typeface="Arial" charset="0"/>
              </a:rPr>
              <a:t>think that your results apply or generalize to </a:t>
            </a:r>
            <a:r>
              <a:rPr lang="en-US" altLang="en-US" sz="800" dirty="0" smtClean="0">
                <a:solidFill>
                  <a:srgbClr val="000000"/>
                </a:solidFill>
                <a:latin typeface="Arial" charset="0"/>
              </a:rPr>
              <a:t>all persons in your study who </a:t>
            </a:r>
            <a:r>
              <a:rPr lang="en-US" altLang="en-US" sz="800" dirty="0" smtClean="0">
                <a:solidFill>
                  <a:srgbClr val="000000"/>
                </a:solidFill>
                <a:latin typeface="Arial" charset="0"/>
              </a:rPr>
              <a:t>just contributed a little bit of data to your study, such as uncommon race strata. </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To really understand whether a given exposure is operative in a given racial group or socioeconomic group, you need to include, as an important fraction of your overall</a:t>
            </a:r>
            <a:r>
              <a:rPr lang="en-US" altLang="en-US" sz="800" baseline="0" dirty="0" smtClean="0">
                <a:solidFill>
                  <a:srgbClr val="000000"/>
                </a:solidFill>
                <a:latin typeface="Arial" charset="0"/>
              </a:rPr>
              <a:t> study, members of</a:t>
            </a:r>
            <a:r>
              <a:rPr lang="en-US" altLang="en-US" sz="800" dirty="0" smtClean="0">
                <a:solidFill>
                  <a:srgbClr val="000000"/>
                </a:solidFill>
                <a:latin typeface="Arial" charset="0"/>
              </a:rPr>
              <a:t> this group in your study or perform a dedicated study of that group.  The first order of business is internal validity.  Generalizability can follow later</a:t>
            </a:r>
            <a:r>
              <a:rPr lang="en-US" altLang="en-US" sz="800" dirty="0" smtClean="0">
                <a:solidFill>
                  <a:srgbClr val="000000"/>
                </a:solidFill>
                <a:latin typeface="Arial" charset="0"/>
              </a:rPr>
              <a:t>.</a:t>
            </a:r>
            <a:r>
              <a:rPr lang="en-US" altLang="en-US" sz="800" baseline="0" dirty="0" smtClean="0">
                <a:solidFill>
                  <a:srgbClr val="000000"/>
                </a:solidFill>
                <a:latin typeface="Arial" charset="0"/>
              </a:rPr>
              <a:t>  An interesting discussion on the whether study populations should be “representative” can be found in  </a:t>
            </a:r>
            <a:r>
              <a:rPr lang="en-US" sz="1200" b="0" i="0" u="none" strike="noStrike" kern="1200" baseline="0" dirty="0" smtClean="0">
                <a:solidFill>
                  <a:schemeClr val="tx1"/>
                </a:solidFill>
                <a:latin typeface="Times New Roman" pitchFamily="18" charset="0"/>
                <a:ea typeface="+mn-ea"/>
                <a:cs typeface="+mn-cs"/>
              </a:rPr>
              <a:t>Rothman KJ.  Why representativeness should be avoided.  International Journal of Epidemiology  42:1012–1014, 2013.  </a:t>
            </a:r>
            <a:endParaRPr lang="en-US" altLang="en-US" sz="800" dirty="0" smtClean="0">
              <a:solidFill>
                <a:srgbClr val="000000"/>
              </a:solidFill>
              <a:latin typeface="Arial" charset="0"/>
            </a:endParaRP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Related to this idea of lack of generalizability is that if you restrict to only one level of the</a:t>
            </a:r>
            <a:r>
              <a:rPr lang="en-US" altLang="en-US" sz="800" baseline="0" dirty="0" smtClean="0">
                <a:solidFill>
                  <a:srgbClr val="000000"/>
                </a:solidFill>
                <a:latin typeface="Arial" charset="0"/>
              </a:rPr>
              <a:t> confounding</a:t>
            </a:r>
            <a:r>
              <a:rPr lang="en-US" altLang="en-US" sz="800" dirty="0" smtClean="0">
                <a:solidFill>
                  <a:srgbClr val="000000"/>
                </a:solidFill>
                <a:latin typeface="Arial" charset="0"/>
              </a:rPr>
              <a:t> extraneous variable, you cannot evaluate the relationship of interest at different levels of the confounding variable (i.e., you cannot assess statistical interaction </a:t>
            </a:r>
            <a:r>
              <a:rPr lang="en-US" altLang="en-US" sz="800" dirty="0" smtClean="0">
                <a:solidFill>
                  <a:srgbClr val="000000"/>
                </a:solidFill>
                <a:latin typeface="Arial" charset="0"/>
              </a:rPr>
              <a:t>— </a:t>
            </a:r>
            <a:r>
              <a:rPr lang="en-US" altLang="en-US" sz="800" dirty="0" smtClean="0">
                <a:solidFill>
                  <a:srgbClr val="000000"/>
                </a:solidFill>
                <a:latin typeface="Arial" charset="0"/>
              </a:rPr>
              <a:t>a</a:t>
            </a:r>
            <a:r>
              <a:rPr lang="en-US" altLang="en-US" sz="800" baseline="0" dirty="0" smtClean="0">
                <a:solidFill>
                  <a:srgbClr val="000000"/>
                </a:solidFill>
                <a:latin typeface="Arial" charset="0"/>
              </a:rPr>
              <a:t> topic </a:t>
            </a:r>
            <a:r>
              <a:rPr lang="en-US" altLang="en-US" sz="800" dirty="0" smtClean="0">
                <a:solidFill>
                  <a:srgbClr val="000000"/>
                </a:solidFill>
                <a:latin typeface="Arial" charset="0"/>
              </a:rPr>
              <a:t>we will discuss later today).   A simple example from the field of</a:t>
            </a:r>
            <a:r>
              <a:rPr lang="en-US" altLang="en-US" sz="800" baseline="0" dirty="0" smtClean="0">
                <a:solidFill>
                  <a:srgbClr val="000000"/>
                </a:solidFill>
                <a:latin typeface="Arial" charset="0"/>
              </a:rPr>
              <a:t> cancer</a:t>
            </a:r>
            <a:r>
              <a:rPr lang="en-US" altLang="en-US" sz="800" dirty="0" smtClean="0">
                <a:solidFill>
                  <a:srgbClr val="000000"/>
                </a:solidFill>
                <a:latin typeface="Arial" charset="0"/>
              </a:rPr>
              <a:t> is that if you were evaluating in an observational study the association between obesity</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and a specific cancer, the presence</a:t>
            </a:r>
            <a:r>
              <a:rPr lang="en-US" altLang="en-US" sz="800" baseline="0" dirty="0" smtClean="0">
                <a:solidFill>
                  <a:srgbClr val="000000"/>
                </a:solidFill>
                <a:latin typeface="Arial" charset="0"/>
              </a:rPr>
              <a:t> and degree of smoking might be </a:t>
            </a:r>
            <a:r>
              <a:rPr lang="en-US" altLang="en-US" sz="800" dirty="0" smtClean="0">
                <a:solidFill>
                  <a:srgbClr val="000000"/>
                </a:solidFill>
                <a:latin typeface="Arial" charset="0"/>
              </a:rPr>
              <a:t>an important effect modifier.  If you limit your study population to just those participants who had never smoked, you</a:t>
            </a:r>
            <a:r>
              <a:rPr lang="en-US" altLang="en-US" sz="800" baseline="0" dirty="0" smtClean="0">
                <a:solidFill>
                  <a:srgbClr val="000000"/>
                </a:solidFill>
                <a:latin typeface="Arial" charset="0"/>
              </a:rPr>
              <a:t> might</a:t>
            </a:r>
            <a:r>
              <a:rPr lang="en-US" altLang="en-US" sz="800" dirty="0" smtClean="0">
                <a:solidFill>
                  <a:srgbClr val="000000"/>
                </a:solidFill>
                <a:latin typeface="Arial" charset="0"/>
              </a:rPr>
              <a:t> be missing a very interesting part of the story.</a:t>
            </a:r>
            <a:r>
              <a:rPr lang="en-US" altLang="en-US" sz="800" baseline="0" dirty="0" smtClean="0">
                <a:solidFill>
                  <a:srgbClr val="000000"/>
                </a:solidFill>
                <a:latin typeface="Arial" charset="0"/>
              </a:rPr>
              <a:t>  This is not an issue of validity; the answer from the study using non-smokers is not wrong.  It is just a less rich study if you restrict participants to a certain level of the confounding factor.</a:t>
            </a:r>
            <a:endParaRPr lang="en-US" altLang="en-US" sz="800" dirty="0" smtClean="0">
              <a:solidFill>
                <a:srgbClr val="000000"/>
              </a:solidFill>
              <a:latin typeface="Arial" charset="0"/>
            </a:endParaRP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The bottom line is that restriction is a good technique that is not used as much as it </a:t>
            </a:r>
            <a:r>
              <a:rPr lang="en-US" altLang="en-US" sz="800" dirty="0" smtClean="0">
                <a:solidFill>
                  <a:srgbClr val="000000"/>
                </a:solidFill>
                <a:latin typeface="Arial" charset="0"/>
              </a:rPr>
              <a:t>could </a:t>
            </a:r>
            <a:r>
              <a:rPr lang="en-US" altLang="en-US" sz="800" dirty="0" smtClean="0">
                <a:solidFill>
                  <a:srgbClr val="000000"/>
                </a:solidFill>
                <a:latin typeface="Arial" charset="0"/>
              </a:rPr>
              <a:t>be, especially when you have difficult to quantitate confounders that have a discernible null state.</a:t>
            </a:r>
          </a:p>
        </p:txBody>
      </p:sp>
    </p:spTree>
    <p:extLst>
      <p:ext uri="{BB962C8B-B14F-4D97-AF65-F5344CB8AC3E}">
        <p14:creationId xmlns:p14="http://schemas.microsoft.com/office/powerpoint/2010/main" val="963257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18</a:t>
            </a:fld>
            <a:endParaRPr lang="en-US" altLang="en-US" dirty="0" smtClean="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Let</a:t>
            </a:r>
            <a:r>
              <a:rPr lang="en-US" altLang="en-US" sz="800" baseline="0" dirty="0" smtClean="0">
                <a:solidFill>
                  <a:srgbClr val="000000"/>
                </a:solidFill>
                <a:latin typeface="Arial" charset="0"/>
              </a:rPr>
              <a:t> u</a:t>
            </a:r>
            <a:r>
              <a:rPr lang="en-US" altLang="en-US" sz="800" dirty="0" smtClean="0">
                <a:solidFill>
                  <a:srgbClr val="000000"/>
                </a:solidFill>
                <a:latin typeface="Arial" charset="0"/>
              </a:rPr>
              <a:t>s move to matching, another method which can be used in the design phase to reduce confounding.</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5"/>
          <p:cNvSpPr>
            <a:spLocks noGrp="1" noChangeArrowheads="1"/>
          </p:cNvSpPr>
          <p:nvPr>
            <p:ph type="sldNum" sz="quarter" idx="5"/>
          </p:nvPr>
        </p:nvSpPr>
        <p:spPr>
          <a:noFill/>
        </p:spPr>
        <p:txBody>
          <a:bodyPr/>
          <a:lstStyle/>
          <a:p>
            <a:fld id="{5120CCF4-A716-4A04-810F-A3087EFBE8A8}" type="slidenum">
              <a:rPr lang="en-US" altLang="en-US" smtClean="0"/>
              <a:pPr/>
              <a:t>19</a:t>
            </a:fld>
            <a:endParaRPr lang="en-US" altLang="en-US" dirty="0" smtClean="0"/>
          </a:p>
        </p:txBody>
      </p:sp>
      <p:sp>
        <p:nvSpPr>
          <p:cNvPr id="67586" name="Rectangle 2"/>
          <p:cNvSpPr>
            <a:spLocks noGrp="1" noRot="1" noChangeAspect="1" noChangeArrowheads="1" noTextEdit="1"/>
          </p:cNvSpPr>
          <p:nvPr>
            <p:ph type="sldImg"/>
          </p:nvPr>
        </p:nvSpPr>
        <p:spPr>
          <a:xfrm>
            <a:off x="419100" y="704850"/>
            <a:ext cx="6172200" cy="3471863"/>
          </a:xfrm>
          <a:ln/>
        </p:spPr>
      </p:sp>
      <p:sp>
        <p:nvSpPr>
          <p:cNvPr id="67587"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We will point out at the outset that matching is </a:t>
            </a:r>
            <a:r>
              <a:rPr lang="en-US" altLang="en-US" dirty="0" smtClean="0">
                <a:solidFill>
                  <a:srgbClr val="000000"/>
                </a:solidFill>
                <a:latin typeface="Arial" charset="0"/>
              </a:rPr>
              <a:t>a</a:t>
            </a:r>
            <a:r>
              <a:rPr lang="en-US" altLang="en-US" baseline="0" dirty="0" smtClean="0">
                <a:solidFill>
                  <a:srgbClr val="000000"/>
                </a:solidFill>
                <a:latin typeface="Arial" charset="0"/>
              </a:rPr>
              <a:t> </a:t>
            </a:r>
            <a:r>
              <a:rPr lang="en-US" altLang="en-US" dirty="0" smtClean="0">
                <a:solidFill>
                  <a:srgbClr val="000000"/>
                </a:solidFill>
                <a:latin typeface="Arial" charset="0"/>
              </a:rPr>
              <a:t>complex </a:t>
            </a:r>
            <a:r>
              <a:rPr lang="en-US" altLang="en-US" dirty="0" smtClean="0">
                <a:solidFill>
                  <a:srgbClr val="000000"/>
                </a:solidFill>
                <a:latin typeface="Arial" charset="0"/>
              </a:rPr>
              <a:t>topic, about which we will only scratch the surface today.  What we do in matching is to choose participants</a:t>
            </a:r>
            <a:r>
              <a:rPr lang="en-US" altLang="en-US" baseline="0" dirty="0" smtClean="0">
                <a:solidFill>
                  <a:srgbClr val="000000"/>
                </a:solidFill>
                <a:latin typeface="Arial" charset="0"/>
              </a:rPr>
              <a:t> </a:t>
            </a:r>
            <a:r>
              <a:rPr lang="en-US" altLang="en-US" dirty="0" smtClean="0">
                <a:solidFill>
                  <a:srgbClr val="000000"/>
                </a:solidFill>
                <a:latin typeface="Arial" charset="0"/>
              </a:rPr>
              <a:t>(either unexposed persons in cohort/cross-sectional designs or non-cases in case-control studies) who match those of the comparison group (either the exposed group in cohort/cross-sectional studies or the cases in case-control studies) in terms of the confounding factor in question.  </a:t>
            </a:r>
          </a:p>
          <a:p>
            <a:endParaRPr lang="en-US" altLang="en-US" dirty="0" smtClean="0">
              <a:solidFill>
                <a:srgbClr val="000000"/>
              </a:solidFill>
              <a:latin typeface="Arial" charset="0"/>
            </a:endParaRPr>
          </a:p>
          <a:p>
            <a:r>
              <a:rPr lang="en-US" altLang="en-US" dirty="0" smtClean="0">
                <a:solidFill>
                  <a:srgbClr val="000000"/>
                </a:solidFill>
                <a:latin typeface="Arial" charset="0"/>
              </a:rPr>
              <a:t>The mechanics of matching depend upon the study design.  For example, in a cohort study or a cross-sectional study, if you were concerned about race as a confounder, you might match on race.  For each white exposed person, you would choose one (or more) white unexposed person.  For each Asian exposed person, you would choose one (or more) Asian unexposed.  Note:  if the unexposed group was rarer</a:t>
            </a:r>
            <a:r>
              <a:rPr lang="en-US" altLang="en-US" baseline="0" dirty="0" smtClean="0">
                <a:solidFill>
                  <a:srgbClr val="000000"/>
                </a:solidFill>
                <a:latin typeface="Arial" charset="0"/>
              </a:rPr>
              <a:t> </a:t>
            </a:r>
            <a:r>
              <a:rPr lang="en-US" altLang="en-US" dirty="0" smtClean="0">
                <a:solidFill>
                  <a:srgbClr val="000000"/>
                </a:solidFill>
                <a:latin typeface="Arial" charset="0"/>
              </a:rPr>
              <a:t>in prevalence than the exposed group, one could start with the unexposed and then identify exposed persons who match the characteristics of the unexposed.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Similarly</a:t>
            </a:r>
            <a:r>
              <a:rPr lang="en-US" altLang="en-US" dirty="0" smtClean="0">
                <a:solidFill>
                  <a:srgbClr val="000000"/>
                </a:solidFill>
                <a:latin typeface="Arial" charset="0"/>
              </a:rPr>
              <a:t>, in a case-control study, if, for example, we performed a study of, say, diet and cancer and were worried about age as a confounder, we might match on age.  For each case who was 50 years old, we would choose one (or more) controls who was 50 years old.  For each 70 year old case, we would select one (or more) 70 year old controls.  We </a:t>
            </a:r>
            <a:r>
              <a:rPr lang="en-US" altLang="en-US" dirty="0" smtClean="0">
                <a:solidFill>
                  <a:srgbClr val="000000"/>
                </a:solidFill>
                <a:latin typeface="Arial" charset="0"/>
              </a:rPr>
              <a:t>do not </a:t>
            </a:r>
            <a:r>
              <a:rPr lang="en-US" altLang="en-US" dirty="0" smtClean="0">
                <a:solidFill>
                  <a:srgbClr val="000000"/>
                </a:solidFill>
                <a:latin typeface="Arial" charset="0"/>
              </a:rPr>
              <a:t>have to match exact age (which is an example of an interval scale measurement), e.g. 50 to 50.  Instead, we can match to a range, e.g., within plus or minus 2.5 years. </a:t>
            </a:r>
            <a:r>
              <a:rPr lang="en-US" altLang="en-US" baseline="0" dirty="0" smtClean="0">
                <a:solidFill>
                  <a:srgbClr val="000000"/>
                </a:solidFill>
                <a:latin typeface="Arial" charset="0"/>
              </a:rPr>
              <a:t> The larger the age range, the more likely one begins to get into problems of residual confounding</a:t>
            </a:r>
            <a:r>
              <a:rPr lang="en-US" altLang="en-US" baseline="0" dirty="0" smtClean="0">
                <a:solidFill>
                  <a:srgbClr val="000000"/>
                </a:solidFill>
                <a:latin typeface="Arial" charset="0"/>
              </a:rPr>
              <a:t>.    </a:t>
            </a:r>
          </a:p>
          <a:p>
            <a:endParaRPr lang="en-US" altLang="en-US" baseline="0" dirty="0" smtClean="0">
              <a:solidFill>
                <a:srgbClr val="000000"/>
              </a:solidFill>
              <a:latin typeface="Arial" charset="0"/>
            </a:endParaRPr>
          </a:p>
          <a:p>
            <a:r>
              <a:rPr lang="en-US" altLang="en-US" baseline="0" dirty="0" smtClean="0">
                <a:solidFill>
                  <a:srgbClr val="000000"/>
                </a:solidFill>
                <a:latin typeface="Arial" charset="0"/>
              </a:rPr>
              <a:t>Incidence density sampling in case-control studies matches on calendar time when conducted within a dynamic underlying cohort.  Density sampling matches on time under observation when conducted within a fixed underlying cohort.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latin typeface="Arial" charset="0"/>
              </a:rPr>
              <a:t>Note:  In a cross-sectional</a:t>
            </a:r>
            <a:r>
              <a:rPr lang="en-US" altLang="en-US" baseline="0" dirty="0" smtClean="0">
                <a:solidFill>
                  <a:srgbClr val="000000"/>
                </a:solidFill>
                <a:latin typeface="Arial" charset="0"/>
              </a:rPr>
              <a:t> study, if the sampling was performed according outcome status (e.g., akin to a prevalent case-control study), matching could also occur between the diseased and non-diseased.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Operationally</a:t>
            </a:r>
            <a:r>
              <a:rPr lang="en-US" altLang="en-US" dirty="0" smtClean="0">
                <a:solidFill>
                  <a:srgbClr val="000000"/>
                </a:solidFill>
                <a:latin typeface="Arial" charset="0"/>
              </a:rPr>
              <a:t>, matching is performed by either “individual matching” where, </a:t>
            </a:r>
            <a:r>
              <a:rPr lang="en-US" altLang="en-US" dirty="0" smtClean="0">
                <a:solidFill>
                  <a:srgbClr val="000000"/>
                </a:solidFill>
                <a:latin typeface="Arial" charset="0"/>
              </a:rPr>
              <a:t>for example in </a:t>
            </a:r>
            <a:r>
              <a:rPr lang="en-US" altLang="en-US" dirty="0" smtClean="0">
                <a:solidFill>
                  <a:srgbClr val="000000"/>
                </a:solidFill>
                <a:latin typeface="Arial" charset="0"/>
              </a:rPr>
              <a:t>the situation of a case-control study, for each case you would find one or more controls who had the same value of the potential confounder as the case.  In what is called “frequency matching”, the investigator determines what the distribution of the confounder is in the case group, for example, and then selects participants</a:t>
            </a:r>
            <a:r>
              <a:rPr lang="en-US" altLang="en-US" baseline="0" dirty="0" smtClean="0">
                <a:solidFill>
                  <a:srgbClr val="000000"/>
                </a:solidFill>
                <a:latin typeface="Arial" charset="0"/>
              </a:rPr>
              <a:t> in the</a:t>
            </a:r>
            <a:r>
              <a:rPr lang="en-US" altLang="en-US" dirty="0" smtClean="0">
                <a:solidFill>
                  <a:srgbClr val="000000"/>
                </a:solidFill>
                <a:latin typeface="Arial" charset="0"/>
              </a:rPr>
              <a:t> control group to match the distribution of the confounder in the case group.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235194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2</a:t>
            </a:fld>
            <a:endParaRPr lang="en-US" altLang="en-US" dirty="0" smtClean="0"/>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Here is our roadmap for today.  Last </a:t>
            </a:r>
            <a:r>
              <a:rPr lang="en-US" altLang="en-US" sz="800" dirty="0" smtClean="0">
                <a:solidFill>
                  <a:srgbClr val="000000"/>
                </a:solidFill>
                <a:latin typeface="Arial" charset="0"/>
              </a:rPr>
              <a:t>session, </a:t>
            </a:r>
            <a:r>
              <a:rPr lang="en-US" altLang="en-US" sz="800" dirty="0" smtClean="0">
                <a:solidFill>
                  <a:srgbClr val="000000"/>
                </a:solidFill>
                <a:latin typeface="Arial" charset="0"/>
              </a:rPr>
              <a:t>we defined and discussed what </a:t>
            </a:r>
            <a:r>
              <a:rPr lang="en-US" altLang="en-US" sz="800" dirty="0" smtClean="0">
                <a:solidFill>
                  <a:srgbClr val="000000"/>
                </a:solidFill>
                <a:latin typeface="Arial" charset="0"/>
              </a:rPr>
              <a:t>confounding</a:t>
            </a:r>
            <a:r>
              <a:rPr lang="en-US" altLang="en-US" sz="800" baseline="0" dirty="0" smtClean="0">
                <a:solidFill>
                  <a:srgbClr val="000000"/>
                </a:solidFill>
                <a:latin typeface="Arial" charset="0"/>
              </a:rPr>
              <a:t> can do</a:t>
            </a:r>
            <a:r>
              <a:rPr lang="en-US" altLang="en-US" sz="800" dirty="0" smtClean="0">
                <a:solidFill>
                  <a:srgbClr val="000000"/>
                </a:solidFill>
                <a:latin typeface="Arial" charset="0"/>
              </a:rPr>
              <a:t>.  </a:t>
            </a:r>
            <a:r>
              <a:rPr lang="en-US" altLang="en-US" sz="800" dirty="0" smtClean="0">
                <a:solidFill>
                  <a:srgbClr val="000000"/>
                </a:solidFill>
                <a:latin typeface="Arial" charset="0"/>
              </a:rPr>
              <a:t>Today,</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we will spend a large part of the session discussing ways we can prevent or manage confounding.  We will divide the methods into what can be done in the design phase, before we start officially enrolling participants</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and completing measurements, and in the analysis phase, after all of the data have been collected.  In the design phase, </a:t>
            </a:r>
            <a:r>
              <a:rPr lang="en-US" altLang="en-US" sz="800" dirty="0" smtClean="0">
                <a:solidFill>
                  <a:srgbClr val="000000"/>
                </a:solidFill>
                <a:latin typeface="Arial" charset="0"/>
              </a:rPr>
              <a:t>we</a:t>
            </a:r>
            <a:r>
              <a:rPr lang="en-US" altLang="en-US" sz="800" baseline="0" dirty="0" smtClean="0">
                <a:solidFill>
                  <a:srgbClr val="000000"/>
                </a:solidFill>
                <a:latin typeface="Arial" charset="0"/>
              </a:rPr>
              <a:t> wi</a:t>
            </a:r>
            <a:r>
              <a:rPr lang="en-US" altLang="en-US" sz="800" dirty="0" smtClean="0">
                <a:solidFill>
                  <a:srgbClr val="000000"/>
                </a:solidFill>
                <a:latin typeface="Arial" charset="0"/>
              </a:rPr>
              <a:t>ll </a:t>
            </a:r>
            <a:r>
              <a:rPr lang="en-US" altLang="en-US" sz="800" dirty="0" smtClean="0">
                <a:solidFill>
                  <a:srgbClr val="000000"/>
                </a:solidFill>
                <a:latin typeface="Arial" charset="0"/>
              </a:rPr>
              <a:t>talk about randomization, restriction, matching, and instrumental variables.  In the analysis phase, </a:t>
            </a:r>
            <a:r>
              <a:rPr lang="en-US" altLang="en-US" sz="800" dirty="0" smtClean="0">
                <a:solidFill>
                  <a:srgbClr val="000000"/>
                </a:solidFill>
                <a:latin typeface="Arial" charset="0"/>
              </a:rPr>
              <a:t>we</a:t>
            </a:r>
            <a:r>
              <a:rPr lang="en-US" altLang="en-US" sz="800" baseline="0" dirty="0" smtClean="0">
                <a:solidFill>
                  <a:srgbClr val="000000"/>
                </a:solidFill>
                <a:latin typeface="Arial" charset="0"/>
              </a:rPr>
              <a:t> wi</a:t>
            </a:r>
            <a:r>
              <a:rPr lang="en-US" altLang="en-US" sz="800" dirty="0" smtClean="0">
                <a:solidFill>
                  <a:srgbClr val="000000"/>
                </a:solidFill>
                <a:latin typeface="Arial" charset="0"/>
              </a:rPr>
              <a:t>ll </a:t>
            </a:r>
            <a:r>
              <a:rPr lang="en-US" altLang="en-US" sz="800" dirty="0" smtClean="0">
                <a:solidFill>
                  <a:srgbClr val="000000"/>
                </a:solidFill>
                <a:latin typeface="Arial" charset="0"/>
              </a:rPr>
              <a:t>talk about stratified analysis.  We </a:t>
            </a:r>
            <a:r>
              <a:rPr lang="en-US" altLang="en-US" sz="800" dirty="0" smtClean="0">
                <a:solidFill>
                  <a:srgbClr val="000000"/>
                </a:solidFill>
                <a:latin typeface="Arial" charset="0"/>
              </a:rPr>
              <a:t>will</a:t>
            </a:r>
            <a:r>
              <a:rPr lang="en-US" altLang="en-US" sz="800" baseline="0" dirty="0" smtClean="0">
                <a:solidFill>
                  <a:srgbClr val="000000"/>
                </a:solidFill>
                <a:latin typeface="Arial" charset="0"/>
              </a:rPr>
              <a:t> not</a:t>
            </a:r>
            <a:r>
              <a:rPr lang="en-US" altLang="en-US" sz="800" dirty="0" smtClean="0">
                <a:solidFill>
                  <a:srgbClr val="000000"/>
                </a:solidFill>
                <a:latin typeface="Arial" charset="0"/>
              </a:rPr>
              <a:t> </a:t>
            </a:r>
            <a:r>
              <a:rPr lang="en-US" altLang="en-US" sz="800" dirty="0" smtClean="0">
                <a:solidFill>
                  <a:srgbClr val="000000"/>
                </a:solidFill>
                <a:latin typeface="Arial" charset="0"/>
              </a:rPr>
              <a:t>be talking about mathematical regression, propensity scores, or inverse probability weighting in this course (or other advanced techniques, such as g-estimation), but I have listed them here for completeness. Mathematical regression is the topic for our BIOSTAT 2, 3, and 4 courses, and inverse probability weighting and propensity scores are covered in our spring course on advanced approaches to the analysis of observational data.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We will then use the remainder of the session to discuss a concept that comes up </a:t>
            </a:r>
            <a:r>
              <a:rPr lang="en-US" altLang="en-US" sz="800" dirty="0" smtClean="0">
                <a:solidFill>
                  <a:srgbClr val="000000"/>
                </a:solidFill>
                <a:latin typeface="Arial" charset="0"/>
              </a:rPr>
              <a:t>during the </a:t>
            </a:r>
            <a:r>
              <a:rPr lang="en-US" altLang="en-US" sz="800" dirty="0" smtClean="0">
                <a:solidFill>
                  <a:srgbClr val="000000"/>
                </a:solidFill>
                <a:latin typeface="Arial" charset="0"/>
              </a:rPr>
              <a:t>process of managing confounding. This concept is known as interaction.  We will define it,</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how to detect it, and describe the two different scales we use to evaluate for interaction: additive and multiplicative.  We will compare and contrast interaction with confounding and also describe how to do statistical testing for interaction, including how to implement this in Stata.   Finally, we will discuss how DAGs can help with interaction by identifying potential effect modifiers.  We note, however,</a:t>
            </a:r>
            <a:r>
              <a:rPr lang="en-US" altLang="en-US" sz="800" baseline="0" dirty="0" smtClean="0">
                <a:solidFill>
                  <a:srgbClr val="000000"/>
                </a:solidFill>
                <a:latin typeface="Arial" charset="0"/>
              </a:rPr>
              <a:t> that DAGs do not definitively show interaction on a given scale of association.</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6137B635-E8FF-4AC4-9A9F-B6EAD451DEAA}" type="slidenum">
              <a:rPr lang="en-US" altLang="en-US" smtClean="0"/>
              <a:pPr/>
              <a:t>20</a:t>
            </a:fld>
            <a:endParaRPr lang="en-US" altLang="en-US" dirty="0" smtClean="0"/>
          </a:p>
        </p:txBody>
      </p:sp>
      <p:sp>
        <p:nvSpPr>
          <p:cNvPr id="44034" name="Rectangle 2"/>
          <p:cNvSpPr>
            <a:spLocks noGrp="1" noRot="1" noChangeAspect="1" noChangeArrowheads="1" noTextEdit="1"/>
          </p:cNvSpPr>
          <p:nvPr>
            <p:ph type="sldImg"/>
          </p:nvPr>
        </p:nvSpPr>
        <p:spPr>
          <a:xfrm>
            <a:off x="419100" y="704850"/>
            <a:ext cx="6172200" cy="3471863"/>
          </a:xfrm>
          <a:ln/>
        </p:spPr>
      </p:sp>
      <p:sp>
        <p:nvSpPr>
          <p:cNvPr id="44035" name="Rectangle 3"/>
          <p:cNvSpPr>
            <a:spLocks noGrp="1" noChangeArrowheads="1"/>
          </p:cNvSpPr>
          <p:nvPr>
            <p:ph type="body" idx="1"/>
          </p:nvPr>
        </p:nvSpPr>
        <p:spPr>
          <a:noFill/>
          <a:ln/>
        </p:spPr>
        <p:txBody>
          <a:bodyPr/>
          <a:lstStyle/>
          <a:p>
            <a:r>
              <a:rPr lang="en-US" altLang="en-US" dirty="0" smtClean="0"/>
              <a:t>So, back to our DAG, this is what matching does.  For a cross-sectional or cohort study, matching results in prohibiting any association between the exposure and the confounder, as seen in the top panel. </a:t>
            </a:r>
            <a:r>
              <a:rPr lang="en-US" altLang="en-US" dirty="0" smtClean="0"/>
              <a:t>(We could have also removed the edge between C and E.)</a:t>
            </a:r>
            <a:endParaRPr lang="en-US" altLang="en-US" dirty="0" smtClean="0"/>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You will</a:t>
            </a:r>
            <a:r>
              <a:rPr lang="en-US" altLang="en-US" baseline="0" dirty="0" smtClean="0"/>
              <a:t> not</a:t>
            </a:r>
            <a:r>
              <a:rPr lang="en-US" altLang="en-US" dirty="0" smtClean="0"/>
              <a:t> commonly see matching in large “classic” cohort studies or cross-sectional studies.  This is because there is typically not just one exposure of interest and so there is not any single exposed and unexposed grouping to match.  Instead, matching can be useful in smaller more focused cohort or cross-sectional</a:t>
            </a:r>
            <a:r>
              <a:rPr lang="en-US" altLang="en-US" baseline="0" dirty="0" smtClean="0"/>
              <a:t> </a:t>
            </a:r>
            <a:r>
              <a:rPr lang="en-US" altLang="en-US" dirty="0" smtClean="0"/>
              <a:t>studies with just a single exposure of interest.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In </a:t>
            </a:r>
            <a:r>
              <a:rPr lang="en-US" altLang="en-US" dirty="0" smtClean="0"/>
              <a:t>a case-control study, matching precludes any association between the disease and the confounder as shown in the </a:t>
            </a:r>
            <a:r>
              <a:rPr lang="en-US" altLang="en-US" dirty="0" smtClean="0"/>
              <a:t>right panel.  Matching is most commonly performed in case-control </a:t>
            </a:r>
            <a:r>
              <a:rPr lang="en-US" altLang="en-US" dirty="0" smtClean="0"/>
              <a:t>studies.  Investigators think of it because there are clearly two distinct groups to match on </a:t>
            </a:r>
            <a:r>
              <a:rPr lang="en-US" altLang="en-US" dirty="0" smtClean="0"/>
              <a:t>― </a:t>
            </a:r>
            <a:r>
              <a:rPr lang="en-US" altLang="en-US" dirty="0" smtClean="0"/>
              <a:t>the cases and the controls.  In</a:t>
            </a:r>
            <a:r>
              <a:rPr lang="en-US" altLang="en-US" baseline="0" dirty="0" smtClean="0"/>
              <a:t> </a:t>
            </a:r>
            <a:r>
              <a:rPr lang="en-US" altLang="en-US" baseline="0" dirty="0" smtClean="0"/>
              <a:t>case-control </a:t>
            </a:r>
            <a:r>
              <a:rPr lang="en-US" altLang="en-US" baseline="0" dirty="0" smtClean="0"/>
              <a:t>studies, </a:t>
            </a:r>
            <a:r>
              <a:rPr lang="en-US" altLang="en-US" dirty="0" smtClean="0"/>
              <a:t>matching on a given confounding factor can be relevant for a variety of exposure variables of interest.  </a:t>
            </a:r>
          </a:p>
          <a:p>
            <a:endParaRPr lang="en-US" altLang="en-US" dirty="0" smtClean="0"/>
          </a:p>
          <a:p>
            <a:r>
              <a:rPr lang="en-US" altLang="en-US" dirty="0" smtClean="0"/>
              <a:t>Note:</a:t>
            </a:r>
            <a:r>
              <a:rPr lang="en-US" altLang="en-US" baseline="0" dirty="0" smtClean="0"/>
              <a:t>  we have not placed a box around C but this is not strictly a conditioning technique.  Instead, you are guaranteeing the same distribution of the confounder between comparator groups, just like randomization.  You are not holding anything fixed; you are just balancing the distributions of a confounder</a:t>
            </a:r>
            <a:r>
              <a:rPr lang="en-US" altLang="en-US" baseline="0" dirty="0" smtClean="0"/>
              <a:t>.   However, many matching methods require conditioning upon the matching variable in the analysis.   Without this conditioning, the measures of association will be biased. </a:t>
            </a:r>
            <a:endParaRPr lang="en-US" altLang="en-US" dirty="0" smtClean="0"/>
          </a:p>
          <a:p>
            <a:endParaRPr lang="en-US" altLang="en-US" dirty="0" smtClean="0"/>
          </a:p>
        </p:txBody>
      </p:sp>
    </p:spTree>
    <p:extLst>
      <p:ext uri="{BB962C8B-B14F-4D97-AF65-F5344CB8AC3E}">
        <p14:creationId xmlns:p14="http://schemas.microsoft.com/office/powerpoint/2010/main" val="2084047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5"/>
          <p:cNvSpPr>
            <a:spLocks noGrp="1" noChangeArrowheads="1"/>
          </p:cNvSpPr>
          <p:nvPr>
            <p:ph type="sldNum" sz="quarter" idx="5"/>
          </p:nvPr>
        </p:nvSpPr>
        <p:spPr>
          <a:noFill/>
        </p:spPr>
        <p:txBody>
          <a:bodyPr/>
          <a:lstStyle/>
          <a:p>
            <a:fld id="{9A0A1380-2D9A-4640-8C07-1445AB26D0B9}" type="slidenum">
              <a:rPr lang="en-US" altLang="en-US" smtClean="0"/>
              <a:pPr/>
              <a:t>21</a:t>
            </a:fld>
            <a:endParaRPr lang="en-US" altLang="en-US" dirty="0" smtClean="0"/>
          </a:p>
        </p:txBody>
      </p:sp>
      <p:sp>
        <p:nvSpPr>
          <p:cNvPr id="71682" name="Rectangle 2"/>
          <p:cNvSpPr>
            <a:spLocks noGrp="1" noRot="1" noChangeAspect="1" noChangeArrowheads="1" noTextEdit="1"/>
          </p:cNvSpPr>
          <p:nvPr>
            <p:ph type="sldImg"/>
          </p:nvPr>
        </p:nvSpPr>
        <p:spPr>
          <a:xfrm>
            <a:off x="419100" y="704850"/>
            <a:ext cx="6172200" cy="3471863"/>
          </a:xfrm>
          <a:ln/>
        </p:spPr>
      </p:sp>
      <p:sp>
        <p:nvSpPr>
          <p:cNvPr id="71683" name="Rectangle 3"/>
          <p:cNvSpPr>
            <a:spLocks noGrp="1" noChangeArrowheads="1"/>
          </p:cNvSpPr>
          <p:nvPr>
            <p:ph type="body" idx="1"/>
          </p:nvPr>
        </p:nvSpPr>
        <p:spPr>
          <a:noFill/>
          <a:ln/>
        </p:spPr>
        <p:txBody>
          <a:bodyPr/>
          <a:lstStyle/>
          <a:p>
            <a:pPr>
              <a:lnSpc>
                <a:spcPct val="80000"/>
              </a:lnSpc>
            </a:pPr>
            <a:r>
              <a:rPr lang="en-US" altLang="en-US" sz="1000" dirty="0" smtClean="0">
                <a:solidFill>
                  <a:srgbClr val="000000"/>
                </a:solidFill>
                <a:latin typeface="Arial" charset="0"/>
              </a:rPr>
              <a:t>Matching does have several advantages.  It is the one of the best ways to manage certain confounding variables.  For example, “neighborhood” is a nominal variable with multiple values; we call this a complex or multi-level nominal variable.  Think of all the neighborhoods in San Francisco (</a:t>
            </a:r>
            <a:r>
              <a:rPr lang="en-US" altLang="en-US" sz="1000" baseline="0" dirty="0" smtClean="0">
                <a:solidFill>
                  <a:srgbClr val="000000"/>
                </a:solidFill>
                <a:latin typeface="Arial" charset="0"/>
              </a:rPr>
              <a:t>there are officially 36) </a:t>
            </a:r>
            <a:r>
              <a:rPr lang="en-US" altLang="en-US" sz="1000" dirty="0" smtClean="0">
                <a:solidFill>
                  <a:srgbClr val="000000"/>
                </a:solidFill>
                <a:latin typeface="Arial" charset="0"/>
              </a:rPr>
              <a:t>as an example of a complex nominal variable</a:t>
            </a:r>
            <a:r>
              <a:rPr lang="en-US" altLang="en-US" sz="1000" dirty="0" smtClean="0">
                <a:solidFill>
                  <a:srgbClr val="000000"/>
                </a:solidFill>
                <a:latin typeface="Arial" charset="0"/>
              </a:rPr>
              <a:t>.  Other cities may even have more neighborhoods.  </a:t>
            </a:r>
            <a:endParaRPr lang="en-US" altLang="en-US" sz="1000" dirty="0" smtClean="0">
              <a:solidFill>
                <a:srgbClr val="000000"/>
              </a:solidFill>
              <a:latin typeface="Arial" charset="0"/>
            </a:endParaRP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A nice literature</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example examined the effect of a second BCG vaccine in preventing the occurrence of tuberculosis (TB).  In this study in Brazil, cases were defined as persons with newly diagnosed tuberculosis.  Controls were individuals without TB.  The principal exposure under study was receipt of a second BCG vaccination.  Here, a confounder is neighborhood of residence.  This is because neighborhood is causally related with risk for TB by virtue</a:t>
            </a:r>
            <a:r>
              <a:rPr lang="en-US" altLang="en-US" sz="1000" baseline="0" dirty="0" smtClean="0">
                <a:solidFill>
                  <a:srgbClr val="000000"/>
                </a:solidFill>
                <a:latin typeface="Arial" charset="0"/>
              </a:rPr>
              <a:t> of the ambient levels of transmissible TB in the neighborhood a</a:t>
            </a:r>
            <a:r>
              <a:rPr lang="en-US" altLang="en-US" sz="1000" dirty="0" smtClean="0">
                <a:solidFill>
                  <a:srgbClr val="000000"/>
                </a:solidFill>
                <a:latin typeface="Arial" charset="0"/>
              </a:rPr>
              <a:t>nd it is also causally</a:t>
            </a:r>
            <a:r>
              <a:rPr lang="en-US" altLang="en-US" sz="1000" baseline="0" dirty="0" smtClean="0">
                <a:solidFill>
                  <a:srgbClr val="000000"/>
                </a:solidFill>
                <a:latin typeface="Arial" charset="0"/>
              </a:rPr>
              <a:t> related to</a:t>
            </a:r>
            <a:r>
              <a:rPr lang="en-US" altLang="en-US" sz="1000" dirty="0" smtClean="0">
                <a:solidFill>
                  <a:srgbClr val="000000"/>
                </a:solidFill>
                <a:latin typeface="Arial" charset="0"/>
              </a:rPr>
              <a:t> local practices as to whether second BCG vaccination is routinely given (because residents of a neighborhood tend</a:t>
            </a:r>
            <a:r>
              <a:rPr lang="en-US" altLang="en-US" sz="1000" baseline="0" dirty="0" smtClean="0">
                <a:solidFill>
                  <a:srgbClr val="000000"/>
                </a:solidFill>
                <a:latin typeface="Arial" charset="0"/>
              </a:rPr>
              <a:t> to get a certain type of care)</a:t>
            </a:r>
            <a:r>
              <a:rPr lang="en-US" altLang="en-US" sz="1000" dirty="0" smtClean="0">
                <a:solidFill>
                  <a:srgbClr val="000000"/>
                </a:solidFill>
                <a:latin typeface="Arial" charset="0"/>
              </a:rPr>
              <a:t>.   </a:t>
            </a: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If one had to rely upon random sampling of controls from throughout Brazil, </a:t>
            </a:r>
            <a:r>
              <a:rPr lang="en-US" altLang="en-US" sz="1000" dirty="0" smtClean="0">
                <a:solidFill>
                  <a:srgbClr val="000000"/>
                </a:solidFill>
                <a:latin typeface="Arial" charset="0"/>
              </a:rPr>
              <a:t>one might </a:t>
            </a:r>
            <a:r>
              <a:rPr lang="en-US" altLang="en-US" sz="1000" dirty="0" smtClean="0">
                <a:solidFill>
                  <a:srgbClr val="000000"/>
                </a:solidFill>
                <a:latin typeface="Arial" charset="0"/>
              </a:rPr>
              <a:t>end up choosing no controls from some of the neighborhoods seen in the case group.  This is especially true in a small study.  If you have persons in the case group for whom there are no persons in the control group with the same value of the neighborhood, you are not going to be able to use any adjustment techniques to adjust for this confounder in the analysis phase.  In other words, the cases and controls will lack complete overlap on neighborhood.  More formally, having lack of overlap is called a violation in the positivity</a:t>
            </a:r>
            <a:r>
              <a:rPr lang="en-US" altLang="en-US" sz="1000" baseline="0" dirty="0" smtClean="0">
                <a:solidFill>
                  <a:srgbClr val="000000"/>
                </a:solidFill>
                <a:latin typeface="Arial" charset="0"/>
              </a:rPr>
              <a:t> assumption.  The positivity assumption is one of the formal assumptions of what is needed to derive a valid causal inferences.  </a:t>
            </a:r>
            <a:r>
              <a:rPr lang="en-US" altLang="en-US" sz="1000" dirty="0" smtClean="0">
                <a:solidFill>
                  <a:srgbClr val="000000"/>
                </a:solidFill>
                <a:latin typeface="Arial" charset="0"/>
              </a:rPr>
              <a:t>By matching on neighborhood, you are assured that for every case with a given neighborhood there will be at least one control with the same neighborhood</a:t>
            </a:r>
            <a:r>
              <a:rPr lang="en-US" altLang="en-US" sz="1000" dirty="0" smtClean="0">
                <a:solidFill>
                  <a:srgbClr val="000000"/>
                </a:solidFill>
                <a:latin typeface="Arial" charset="0"/>
              </a:rPr>
              <a:t>.  Cases and controls will completely overlap in terms of their distributions of neighborhood.</a:t>
            </a:r>
            <a:endParaRPr lang="en-US" altLang="en-US" sz="1000" dirty="0" smtClean="0">
              <a:solidFill>
                <a:srgbClr val="000000"/>
              </a:solidFill>
              <a:latin typeface="Arial" charset="0"/>
            </a:endParaRP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Even if you did manage to find in your random sampling of controls enough controls to make sure that all the neighborhoods in the case group were </a:t>
            </a:r>
            <a:r>
              <a:rPr lang="en-US" altLang="en-US" sz="1000" dirty="0" smtClean="0">
                <a:solidFill>
                  <a:srgbClr val="000000"/>
                </a:solidFill>
                <a:latin typeface="Arial" charset="0"/>
              </a:rPr>
              <a:t>represented</a:t>
            </a:r>
            <a:r>
              <a:rPr lang="en-US" altLang="en-US" sz="1000" baseline="0" dirty="0" smtClean="0">
                <a:solidFill>
                  <a:srgbClr val="000000"/>
                </a:solidFill>
                <a:latin typeface="Arial" charset="0"/>
              </a:rPr>
              <a:t> (by </a:t>
            </a:r>
            <a:r>
              <a:rPr lang="en-US" altLang="en-US" sz="1000" baseline="0" dirty="0" smtClean="0">
                <a:solidFill>
                  <a:srgbClr val="000000"/>
                </a:solidFill>
                <a:latin typeface="Arial" charset="0"/>
              </a:rPr>
              <a:t>finding at least one control with that neighborhood),</a:t>
            </a:r>
            <a:r>
              <a:rPr lang="en-US" altLang="en-US" sz="1000" dirty="0" smtClean="0">
                <a:solidFill>
                  <a:srgbClr val="000000"/>
                </a:solidFill>
                <a:latin typeface="Arial" charset="0"/>
              </a:rPr>
              <a:t> the actual mechanics of adjusting for these in the analysis phase is problematic because the neighborhood variable has so many multiple possible values.   You likely would have</a:t>
            </a:r>
            <a:r>
              <a:rPr lang="en-US" altLang="en-US" sz="1000" baseline="0" dirty="0" smtClean="0">
                <a:solidFill>
                  <a:srgbClr val="000000"/>
                </a:solidFill>
                <a:latin typeface="Arial" charset="0"/>
              </a:rPr>
              <a:t> a hard time </a:t>
            </a:r>
            <a:r>
              <a:rPr lang="en-US" altLang="en-US" sz="1000" dirty="0" smtClean="0">
                <a:solidFill>
                  <a:srgbClr val="000000"/>
                </a:solidFill>
                <a:latin typeface="Arial" charset="0"/>
              </a:rPr>
              <a:t>handling</a:t>
            </a:r>
            <a:r>
              <a:rPr lang="en-US" altLang="en-US" sz="1000" baseline="0" dirty="0" smtClean="0">
                <a:solidFill>
                  <a:srgbClr val="000000"/>
                </a:solidFill>
                <a:latin typeface="Arial" charset="0"/>
              </a:rPr>
              <a:t> these multiple values of the confounder </a:t>
            </a:r>
            <a:r>
              <a:rPr lang="en-US" altLang="en-US" sz="1000" dirty="0" smtClean="0">
                <a:solidFill>
                  <a:srgbClr val="000000"/>
                </a:solidFill>
                <a:latin typeface="Arial" charset="0"/>
              </a:rPr>
              <a:t>with conventional stratification or mathematical regression techniques. This is because such techniques cannot tolerate a large number of values</a:t>
            </a:r>
            <a:r>
              <a:rPr lang="en-US" altLang="en-US" sz="1000" baseline="0" dirty="0" smtClean="0">
                <a:solidFill>
                  <a:srgbClr val="000000"/>
                </a:solidFill>
                <a:latin typeface="Arial" charset="0"/>
              </a:rPr>
              <a:t> for exposure </a:t>
            </a:r>
            <a:r>
              <a:rPr lang="en-US" altLang="en-US" sz="1000" dirty="0" smtClean="0">
                <a:solidFill>
                  <a:srgbClr val="000000"/>
                </a:solidFill>
                <a:latin typeface="Arial" charset="0"/>
              </a:rPr>
              <a:t>variables without some type of penalty to your</a:t>
            </a:r>
            <a:r>
              <a:rPr lang="en-US" altLang="en-US" sz="1000" baseline="0" dirty="0" smtClean="0">
                <a:solidFill>
                  <a:srgbClr val="000000"/>
                </a:solidFill>
                <a:latin typeface="Arial" charset="0"/>
              </a:rPr>
              <a:t> analysis</a:t>
            </a:r>
            <a:r>
              <a:rPr lang="en-US" altLang="en-US" sz="1000" dirty="0" smtClean="0">
                <a:solidFill>
                  <a:srgbClr val="000000"/>
                </a:solidFill>
                <a:latin typeface="Arial" charset="0"/>
              </a:rPr>
              <a:t>.  </a:t>
            </a:r>
            <a:r>
              <a:rPr lang="en-US" altLang="en-US" sz="1000" dirty="0" smtClean="0">
                <a:solidFill>
                  <a:srgbClr val="000000"/>
                </a:solidFill>
                <a:latin typeface="Arial" charset="0"/>
              </a:rPr>
              <a:t>To accommodate</a:t>
            </a:r>
            <a:r>
              <a:rPr lang="en-US" altLang="en-US" sz="1000" baseline="0" dirty="0" smtClean="0">
                <a:solidFill>
                  <a:srgbClr val="000000"/>
                </a:solidFill>
                <a:latin typeface="Arial" charset="0"/>
              </a:rPr>
              <a:t> this, y</a:t>
            </a:r>
            <a:r>
              <a:rPr lang="en-US" altLang="en-US" sz="1000" dirty="0" smtClean="0">
                <a:solidFill>
                  <a:srgbClr val="000000"/>
                </a:solidFill>
                <a:latin typeface="Arial" charset="0"/>
              </a:rPr>
              <a:t>ou would need</a:t>
            </a:r>
            <a:r>
              <a:rPr lang="en-US" altLang="en-US" sz="1000" baseline="0" dirty="0" smtClean="0">
                <a:solidFill>
                  <a:srgbClr val="000000"/>
                </a:solidFill>
                <a:latin typeface="Arial" charset="0"/>
              </a:rPr>
              <a:t> to use</a:t>
            </a:r>
            <a:r>
              <a:rPr lang="en-US" altLang="en-US" sz="1000" dirty="0" smtClean="0">
                <a:solidFill>
                  <a:srgbClr val="000000"/>
                </a:solidFill>
                <a:latin typeface="Arial" charset="0"/>
              </a:rPr>
              <a:t> the same</a:t>
            </a:r>
            <a:r>
              <a:rPr lang="en-US" altLang="en-US" sz="1000" baseline="0" dirty="0" smtClean="0">
                <a:solidFill>
                  <a:srgbClr val="000000"/>
                </a:solidFill>
                <a:latin typeface="Arial" charset="0"/>
              </a:rPr>
              <a:t> “matched analysis” or “conditional” techniques that are used in conjunction with matching in the design phase.  However, using these techniques solely in the analysis phase without matching upfront is less efficient than if you had matched in the design phase.</a:t>
            </a:r>
            <a:r>
              <a:rPr lang="en-US" altLang="en-US" sz="1000" dirty="0" smtClean="0">
                <a:solidFill>
                  <a:srgbClr val="000000"/>
                </a:solidFill>
                <a:latin typeface="Arial" charset="0"/>
              </a:rPr>
              <a:t> </a:t>
            </a: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In summary, matching is the</a:t>
            </a:r>
            <a:r>
              <a:rPr lang="en-US" altLang="en-US" sz="1000" baseline="0" dirty="0" smtClean="0">
                <a:solidFill>
                  <a:srgbClr val="000000"/>
                </a:solidFill>
                <a:latin typeface="Arial" charset="0"/>
              </a:rPr>
              <a:t> most efficient approach for complex nominal variables.</a:t>
            </a:r>
            <a:endParaRPr lang="en-US" altLang="en-US" sz="1000" dirty="0" smtClean="0">
              <a:solidFill>
                <a:srgbClr val="000000"/>
              </a:solidFill>
              <a:latin typeface="Arial" charset="0"/>
            </a:endParaRPr>
          </a:p>
          <a:p>
            <a:pPr>
              <a:lnSpc>
                <a:spcPct val="80000"/>
              </a:lnSpc>
            </a:pPr>
            <a:endParaRPr lang="en-US" altLang="en-US" sz="1000" dirty="0" smtClean="0">
              <a:solidFill>
                <a:srgbClr val="000000"/>
              </a:solidFill>
              <a:latin typeface="Arial" charset="0"/>
            </a:endParaRPr>
          </a:p>
          <a:p>
            <a:pPr>
              <a:lnSpc>
                <a:spcPct val="80000"/>
              </a:lnSpc>
            </a:pPr>
            <a:endParaRPr lang="en-US" altLang="en-US" sz="900" dirty="0" smtClean="0">
              <a:solidFill>
                <a:srgbClr val="000000"/>
              </a:solidFill>
              <a:latin typeface="Arial" charset="0"/>
            </a:endParaRPr>
          </a:p>
        </p:txBody>
      </p:sp>
    </p:spTree>
    <p:extLst>
      <p:ext uri="{BB962C8B-B14F-4D97-AF65-F5344CB8AC3E}">
        <p14:creationId xmlns:p14="http://schemas.microsoft.com/office/powerpoint/2010/main" val="2494007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ChangeArrowheads="1"/>
          </p:cNvSpPr>
          <p:nvPr>
            <p:ph type="sldNum" sz="quarter" idx="5"/>
          </p:nvPr>
        </p:nvSpPr>
        <p:spPr>
          <a:noFill/>
        </p:spPr>
        <p:txBody>
          <a:bodyPr/>
          <a:lstStyle/>
          <a:p>
            <a:fld id="{D7443901-A70B-4297-9E11-01750CA9B575}" type="slidenum">
              <a:rPr lang="en-US" altLang="en-US" smtClean="0"/>
              <a:pPr/>
              <a:t>22</a:t>
            </a:fld>
            <a:endParaRPr lang="en-US" altLang="en-US" dirty="0" smtClean="0"/>
          </a:p>
        </p:txBody>
      </p:sp>
      <p:sp>
        <p:nvSpPr>
          <p:cNvPr id="76802" name="Rectangle 2"/>
          <p:cNvSpPr>
            <a:spLocks noGrp="1" noRot="1" noChangeAspect="1" noChangeArrowheads="1" noTextEdit="1"/>
          </p:cNvSpPr>
          <p:nvPr>
            <p:ph type="sldImg"/>
          </p:nvPr>
        </p:nvSpPr>
        <p:spPr>
          <a:xfrm>
            <a:off x="419100" y="704850"/>
            <a:ext cx="6172200" cy="3471863"/>
          </a:xfrm>
          <a:ln/>
        </p:spPr>
      </p:sp>
      <p:sp>
        <p:nvSpPr>
          <p:cNvPr id="7680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This assurance of complete overlap in the potential confounder provided by matching extends beyond complex nominal variables.  It also applies to interval scale </a:t>
            </a:r>
            <a:r>
              <a:rPr lang="en-US" altLang="en-US" dirty="0" smtClean="0">
                <a:solidFill>
                  <a:srgbClr val="000000"/>
                </a:solidFill>
                <a:latin typeface="Arial" charset="0"/>
              </a:rPr>
              <a:t>(e.g.,</a:t>
            </a:r>
            <a:r>
              <a:rPr lang="en-US" altLang="en-US" baseline="0" dirty="0" smtClean="0">
                <a:solidFill>
                  <a:srgbClr val="000000"/>
                </a:solidFill>
                <a:latin typeface="Arial" charset="0"/>
              </a:rPr>
              <a:t> continuous) </a:t>
            </a:r>
            <a:r>
              <a:rPr lang="en-US" altLang="en-US" dirty="0" smtClean="0">
                <a:solidFill>
                  <a:srgbClr val="000000"/>
                </a:solidFill>
                <a:latin typeface="Arial" charset="0"/>
              </a:rPr>
              <a:t>or </a:t>
            </a:r>
            <a:r>
              <a:rPr lang="en-US" altLang="en-US" dirty="0" smtClean="0">
                <a:solidFill>
                  <a:srgbClr val="000000"/>
                </a:solidFill>
                <a:latin typeface="Arial" charset="0"/>
              </a:rPr>
              <a:t>ordered categorical variables.  Consider a case-control study of prostate cancer in which the exposure is diet.</a:t>
            </a:r>
            <a:r>
              <a:rPr lang="en-US" altLang="en-US" baseline="0" dirty="0" smtClean="0">
                <a:solidFill>
                  <a:srgbClr val="000000"/>
                </a:solidFill>
                <a:latin typeface="Arial" charset="0"/>
              </a:rPr>
              <a:t>  In such a study,</a:t>
            </a:r>
            <a:r>
              <a:rPr lang="en-US" altLang="en-US" dirty="0" smtClean="0">
                <a:solidFill>
                  <a:srgbClr val="000000"/>
                </a:solidFill>
                <a:latin typeface="Arial" charset="0"/>
              </a:rPr>
              <a:t> there is concern for confounding by age.  Certainly, the case group will contain many older individuals.  If one just randomly sampled a control group from the general population, it is possible, especially in a small study, not to contain men as old as in the cases, and it may contain many younger men.  This is shown here in the two distributions of age in cases and controls.  In a situation like this, there is no way to completely adjust for age in the analysis phase.  (Again, this is formally called a violation of the positivity assumption.)  Both stratification and regression techniques need there to be overlap between the cases and controls in the distribution for the confounding variable.  </a:t>
            </a:r>
            <a:r>
              <a:rPr lang="en-US" altLang="en-US" dirty="0" smtClean="0">
                <a:solidFill>
                  <a:srgbClr val="000000"/>
                </a:solidFill>
                <a:latin typeface="Arial" charset="0"/>
              </a:rPr>
              <a:t>In other words, for each level of a confounding variable</a:t>
            </a:r>
            <a:r>
              <a:rPr lang="en-US" altLang="en-US" baseline="0" dirty="0" smtClean="0">
                <a:solidFill>
                  <a:srgbClr val="000000"/>
                </a:solidFill>
                <a:latin typeface="Arial" charset="0"/>
              </a:rPr>
              <a:t> for which a case has this value, there needs to be a non-zero probability of the controls having this value or level as well.  If there is not, then the cases without a comparable control need to be discarded from the analysis.  </a:t>
            </a:r>
          </a:p>
          <a:p>
            <a:endParaRPr lang="en-US" altLang="en-US" baseline="0" dirty="0" smtClean="0">
              <a:solidFill>
                <a:srgbClr val="000000"/>
              </a:solidFill>
              <a:latin typeface="Arial" charset="0"/>
            </a:endParaRPr>
          </a:p>
          <a:p>
            <a:r>
              <a:rPr lang="en-US" altLang="en-US" dirty="0" smtClean="0">
                <a:solidFill>
                  <a:srgbClr val="000000"/>
                </a:solidFill>
                <a:latin typeface="Arial" charset="0"/>
              </a:rPr>
              <a:t>In the schematic we have drawn,</a:t>
            </a:r>
            <a:r>
              <a:rPr lang="en-US" altLang="en-US" baseline="0" dirty="0" smtClean="0">
                <a:solidFill>
                  <a:srgbClr val="000000"/>
                </a:solidFill>
                <a:latin typeface="Arial" charset="0"/>
              </a:rPr>
              <a:t> t</a:t>
            </a:r>
            <a:r>
              <a:rPr lang="en-US" altLang="en-US" dirty="0" smtClean="0">
                <a:solidFill>
                  <a:srgbClr val="000000"/>
                </a:solidFill>
                <a:latin typeface="Arial" charset="0"/>
              </a:rPr>
              <a:t>here </a:t>
            </a:r>
            <a:r>
              <a:rPr lang="en-US" altLang="en-US" dirty="0" smtClean="0">
                <a:solidFill>
                  <a:srgbClr val="000000"/>
                </a:solidFill>
                <a:latin typeface="Arial" charset="0"/>
              </a:rPr>
              <a:t>are no controls to use to compare against </a:t>
            </a:r>
            <a:r>
              <a:rPr lang="en-US" altLang="en-US" dirty="0" smtClean="0">
                <a:solidFill>
                  <a:srgbClr val="000000"/>
                </a:solidFill>
                <a:latin typeface="Arial" charset="0"/>
              </a:rPr>
              <a:t>the </a:t>
            </a:r>
            <a:r>
              <a:rPr lang="en-US" altLang="en-US" dirty="0" smtClean="0">
                <a:solidFill>
                  <a:srgbClr val="000000"/>
                </a:solidFill>
                <a:latin typeface="Arial" charset="0"/>
              </a:rPr>
              <a:t>older cases.  Matching provides a solution for this because it ensures that the distribution of age in the controls will completely overlap the age distribution in the cases.  Now, in the analysis phase, you can adjust for age completely.  </a:t>
            </a:r>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1510057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5"/>
          <p:cNvSpPr>
            <a:spLocks noGrp="1" noChangeArrowheads="1"/>
          </p:cNvSpPr>
          <p:nvPr>
            <p:ph type="sldNum" sz="quarter" idx="5"/>
          </p:nvPr>
        </p:nvSpPr>
        <p:spPr>
          <a:noFill/>
        </p:spPr>
        <p:txBody>
          <a:bodyPr/>
          <a:lstStyle/>
          <a:p>
            <a:fld id="{E7F6EF40-06EF-4EEF-9434-EE007947F0CA}" type="slidenum">
              <a:rPr lang="en-US" altLang="en-US" smtClean="0"/>
              <a:pPr/>
              <a:t>23</a:t>
            </a:fld>
            <a:endParaRPr lang="en-US" altLang="en-US" dirty="0" smtClean="0"/>
          </a:p>
        </p:txBody>
      </p:sp>
      <p:sp>
        <p:nvSpPr>
          <p:cNvPr id="78850" name="Rectangle 2"/>
          <p:cNvSpPr>
            <a:spLocks noGrp="1" noRot="1" noChangeAspect="1" noChangeArrowheads="1" noTextEdit="1"/>
          </p:cNvSpPr>
          <p:nvPr>
            <p:ph type="sldImg"/>
          </p:nvPr>
        </p:nvSpPr>
        <p:spPr>
          <a:xfrm>
            <a:off x="419100" y="704850"/>
            <a:ext cx="6172200" cy="3471863"/>
          </a:xfrm>
          <a:ln/>
        </p:spPr>
      </p:sp>
      <p:sp>
        <p:nvSpPr>
          <p:cNvPr id="7885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A third advantage is that matching may provide you with increased statistical precision in your inferences (i.e., smaller standard errors and narrower confidence intervals).  This is especially true in case-control studies by ensuring a balanced number of cases and controls within the various strata of the confounder.  This balance means tighter precision.  </a:t>
            </a: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2632051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An example of this is our familiar smoking, matches, and lung cancer analysis.</a:t>
            </a:r>
          </a:p>
          <a:p>
            <a:endParaRPr lang="en-US" altLang="en-US" sz="1200" dirty="0" smtClean="0"/>
          </a:p>
          <a:p>
            <a:r>
              <a:rPr lang="en-US" altLang="en-US" sz="1200" dirty="0" smtClean="0"/>
              <a:t>Recall from last week that if one performs a case-control study and randomly samples controls from the general population, </a:t>
            </a:r>
            <a:r>
              <a:rPr lang="en-US" altLang="en-US" sz="1200" dirty="0" smtClean="0"/>
              <a:t>you</a:t>
            </a:r>
            <a:r>
              <a:rPr lang="en-US" altLang="en-US" sz="1200" baseline="0" dirty="0" smtClean="0"/>
              <a:t> will</a:t>
            </a:r>
            <a:r>
              <a:rPr lang="en-US" altLang="en-US" sz="1200" dirty="0" smtClean="0"/>
              <a:t> </a:t>
            </a:r>
            <a:r>
              <a:rPr lang="en-US" altLang="en-US" sz="1200" dirty="0" smtClean="0"/>
              <a:t>get the following:  a crude or unadjusted odds ratio of 8.8 evaluating the association between matches and lung cancer.  After adjustment for smoking, the two smoking-specific strata</a:t>
            </a:r>
            <a:r>
              <a:rPr lang="en-US" altLang="en-US" sz="1200" baseline="0" dirty="0" smtClean="0"/>
              <a:t> </a:t>
            </a:r>
            <a:r>
              <a:rPr lang="en-US" altLang="en-US" sz="1200" dirty="0" smtClean="0"/>
              <a:t>now feature OR’s of 1.0.  When we pool these 2 strata, using a method we have not yet described, we get an OR of 1.0 with the </a:t>
            </a:r>
            <a:r>
              <a:rPr lang="en-US" altLang="en-US" sz="1200" dirty="0" smtClean="0"/>
              <a:t>95%</a:t>
            </a:r>
            <a:r>
              <a:rPr lang="en-US" altLang="en-US" sz="1200" baseline="0" dirty="0" smtClean="0"/>
              <a:t> confidence interval (</a:t>
            </a:r>
            <a:r>
              <a:rPr lang="en-US" altLang="en-US" sz="1200" dirty="0" smtClean="0"/>
              <a:t>CI) </a:t>
            </a:r>
            <a:r>
              <a:rPr lang="en-US" altLang="en-US" sz="1200" dirty="0" smtClean="0"/>
              <a:t>you see. But what if we instead matched on smoking when we sampled the controls. Again, we can choose the controls from the population at large but for every lung cancer case that is a smoker we identify a control who is a smoker.  For every lung cancer case that is a non-smoker, we </a:t>
            </a:r>
            <a:r>
              <a:rPr lang="en-US" altLang="en-US" sz="1200" dirty="0" smtClean="0"/>
              <a:t>randomly select a </a:t>
            </a:r>
            <a:r>
              <a:rPr lang="en-US" altLang="en-US" sz="1200" dirty="0" smtClean="0"/>
              <a:t>control who is not a smoker.</a:t>
            </a:r>
          </a:p>
          <a:p>
            <a:endParaRPr lang="en-US" altLang="en-US" sz="1200" dirty="0" smtClean="0"/>
          </a:p>
          <a:p>
            <a:r>
              <a:rPr lang="en-US" altLang="en-US" sz="1200" dirty="0" smtClean="0"/>
              <a:t>In the matching</a:t>
            </a:r>
            <a:r>
              <a:rPr lang="en-US" altLang="en-US" sz="1200" baseline="0" dirty="0" smtClean="0"/>
              <a:t> scheme, w</a:t>
            </a:r>
            <a:r>
              <a:rPr lang="en-US" altLang="en-US" sz="1200" dirty="0" smtClean="0"/>
              <a:t>e </a:t>
            </a:r>
            <a:r>
              <a:rPr lang="en-US" altLang="en-US" sz="1200" dirty="0" smtClean="0"/>
              <a:t>end up with better balance in the smoking strata.  Notice, in the smokers, we see 90 cases and 90 controls, in the non-smokers, we see 10 cases and 10 controls.  When we pool the 2 stratum-specific OR’s to get the overall adjusted OR, we get the same point estimate as when we sampled controls randomly from the population, but now notice that the CI is narrower, i.e. increased statistical precision, even though the overall sample size is the same.  This is all because better balance has been achieved in the comparisons: 90 cases vs 90 controls in the</a:t>
            </a:r>
            <a:r>
              <a:rPr lang="en-US" altLang="en-US" sz="1200" baseline="0" dirty="0" smtClean="0"/>
              <a:t> smoking </a:t>
            </a:r>
            <a:r>
              <a:rPr lang="en-US" altLang="en-US" sz="1200" dirty="0" smtClean="0"/>
              <a:t>stratum and 10 vs 10 in the</a:t>
            </a:r>
            <a:r>
              <a:rPr lang="en-US" altLang="en-US" sz="1200" baseline="0" dirty="0" smtClean="0"/>
              <a:t> non-smoking </a:t>
            </a:r>
            <a:r>
              <a:rPr lang="en-US" altLang="en-US" sz="1200" dirty="0" smtClean="0"/>
              <a:t>stratum.  This is the point that few realize about matching; it can sometimes improve statistical precision.  It can be thought of as doing this by setting up, or facilitating, a statistically efficient stratification.  This is also a reminder that in case-control studies, all matching in the analysis must be followed by a stratified analysis or regression in the analysis phase.  </a:t>
            </a:r>
          </a:p>
          <a:p>
            <a:endParaRPr lang="en-US" altLang="en-US" sz="1200" dirty="0" smtClean="0"/>
          </a:p>
          <a:p>
            <a:r>
              <a:rPr lang="en-US" altLang="en-US" sz="1200" dirty="0" smtClean="0">
                <a:solidFill>
                  <a:srgbClr val="000000"/>
                </a:solidFill>
                <a:latin typeface="Arial" charset="0"/>
              </a:rPr>
              <a:t>Advanced </a:t>
            </a:r>
            <a:r>
              <a:rPr lang="en-US" altLang="en-US" sz="1200" dirty="0" smtClean="0">
                <a:solidFill>
                  <a:srgbClr val="000000"/>
                </a:solidFill>
                <a:latin typeface="Arial" charset="0"/>
              </a:rPr>
              <a:t>topic: 1:K matching</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24</a:t>
            </a:fld>
            <a:endParaRPr lang="en-US" dirty="0"/>
          </a:p>
        </p:txBody>
      </p:sp>
    </p:spTree>
    <p:extLst>
      <p:ext uri="{BB962C8B-B14F-4D97-AF65-F5344CB8AC3E}">
        <p14:creationId xmlns:p14="http://schemas.microsoft.com/office/powerpoint/2010/main" val="2986082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5"/>
          <p:cNvSpPr>
            <a:spLocks noGrp="1" noChangeArrowheads="1"/>
          </p:cNvSpPr>
          <p:nvPr>
            <p:ph type="sldNum" sz="quarter" idx="5"/>
          </p:nvPr>
        </p:nvSpPr>
        <p:spPr>
          <a:noFill/>
        </p:spPr>
        <p:txBody>
          <a:bodyPr/>
          <a:lstStyle/>
          <a:p>
            <a:fld id="{099AEB75-C178-439D-A460-306370D21AF3}" type="slidenum">
              <a:rPr lang="en-US" altLang="en-US" smtClean="0"/>
              <a:pPr/>
              <a:t>25</a:t>
            </a:fld>
            <a:endParaRPr lang="en-US" altLang="en-US" dirty="0" smtClean="0"/>
          </a:p>
        </p:txBody>
      </p:sp>
      <p:sp>
        <p:nvSpPr>
          <p:cNvPr id="83970" name="Rectangle 2"/>
          <p:cNvSpPr>
            <a:spLocks noGrp="1" noRot="1" noChangeAspect="1" noChangeArrowheads="1" noTextEdit="1"/>
          </p:cNvSpPr>
          <p:nvPr>
            <p:ph type="sldImg"/>
          </p:nvPr>
        </p:nvSpPr>
        <p:spPr>
          <a:xfrm>
            <a:off x="419100" y="704850"/>
            <a:ext cx="6172200" cy="3471863"/>
          </a:xfrm>
          <a:ln/>
        </p:spPr>
      </p:sp>
      <p:sp>
        <p:nvSpPr>
          <p:cNvPr id="8397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The last advantage is that people, laypersons and scientists alike, find matching easy to understand.  We</a:t>
            </a:r>
            <a:r>
              <a:rPr lang="en-US" altLang="en-US" baseline="0" dirty="0" smtClean="0">
                <a:solidFill>
                  <a:srgbClr val="000000"/>
                </a:solidFill>
                <a:latin typeface="Arial" charset="0"/>
              </a:rPr>
              <a:t> have</a:t>
            </a:r>
            <a:r>
              <a:rPr lang="en-US" altLang="en-US" dirty="0" smtClean="0">
                <a:solidFill>
                  <a:srgbClr val="000000"/>
                </a:solidFill>
                <a:latin typeface="Arial" charset="0"/>
              </a:rPr>
              <a:t> surmised that this is because matching appears very close to fulfilling the exchangeability objective that we discussed last week, which strives to have the two populations under study </a:t>
            </a:r>
            <a:r>
              <a:rPr lang="en-US" altLang="en-US" i="1" dirty="0" smtClean="0">
                <a:solidFill>
                  <a:srgbClr val="000000"/>
                </a:solidFill>
                <a:latin typeface="Arial" charset="0"/>
              </a:rPr>
              <a:t>exchangeable</a:t>
            </a:r>
            <a:r>
              <a:rPr lang="en-US" altLang="en-US" dirty="0" smtClean="0">
                <a:solidFill>
                  <a:srgbClr val="000000"/>
                </a:solidFill>
                <a:latin typeface="Arial" charset="0"/>
              </a:rPr>
              <a:t> in terms of the “other</a:t>
            </a:r>
            <a:r>
              <a:rPr lang="en-US" altLang="en-US" baseline="0" dirty="0" smtClean="0">
                <a:solidFill>
                  <a:srgbClr val="000000"/>
                </a:solidFill>
                <a:latin typeface="Arial" charset="0"/>
              </a:rPr>
              <a:t> </a:t>
            </a:r>
            <a:r>
              <a:rPr lang="en-US" altLang="en-US" dirty="0" smtClean="0">
                <a:solidFill>
                  <a:srgbClr val="000000"/>
                </a:solidFill>
                <a:latin typeface="Arial" charset="0"/>
              </a:rPr>
              <a:t>influences” on them.  Matching</a:t>
            </a:r>
            <a:r>
              <a:rPr lang="en-US" altLang="en-US" baseline="0" dirty="0" smtClean="0">
                <a:solidFill>
                  <a:srgbClr val="000000"/>
                </a:solidFill>
                <a:latin typeface="Arial" charset="0"/>
              </a:rPr>
              <a:t> is an obvious deliberate attempt to make two or more groups comparable; everyone understands this.  </a:t>
            </a:r>
            <a:r>
              <a:rPr lang="en-US" altLang="en-US" dirty="0" smtClean="0">
                <a:solidFill>
                  <a:srgbClr val="000000"/>
                </a:solidFill>
                <a:latin typeface="Arial" charset="0"/>
              </a:rPr>
              <a:t>Of course, matching only results in the two groups being exchangeable in terms of the matching factors and hence they may be, in reality, far from exchangeable.</a:t>
            </a:r>
          </a:p>
          <a:p>
            <a:endParaRPr lang="en-US" altLang="en-US" dirty="0" smtClean="0">
              <a:solidFill>
                <a:srgbClr val="000000"/>
              </a:solidFill>
              <a:latin typeface="Arial" charset="0"/>
            </a:endParaRPr>
          </a:p>
          <a:p>
            <a:r>
              <a:rPr lang="en-US" altLang="en-US" dirty="0" smtClean="0">
                <a:solidFill>
                  <a:srgbClr val="000000"/>
                </a:solidFill>
                <a:latin typeface="Arial" charset="0"/>
              </a:rPr>
              <a:t>Matching is indeed so intuitive that it is often the first choice that comes to mind among the uninitiated.  I cannot tell you how often I here “let’s match on x, y, and z” when planning a study.  This is both a good thing — matching is easy understood — and a bad thing, in that matching in the hands of the uninitiated can sometimes cause more problems than it is worth. </a:t>
            </a: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3010746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
          <p:cNvSpPr>
            <a:spLocks noGrp="1" noChangeArrowheads="1"/>
          </p:cNvSpPr>
          <p:nvPr>
            <p:ph type="sldNum" sz="quarter" idx="5"/>
          </p:nvPr>
        </p:nvSpPr>
        <p:spPr>
          <a:noFill/>
        </p:spPr>
        <p:txBody>
          <a:bodyPr/>
          <a:lstStyle/>
          <a:p>
            <a:fld id="{57A70177-D6F5-45E6-8E71-4E62A0FE131C}" type="slidenum">
              <a:rPr lang="en-US" altLang="en-US" smtClean="0"/>
              <a:pPr/>
              <a:t>26</a:t>
            </a:fld>
            <a:endParaRPr lang="en-US" altLang="en-US" dirty="0" smtClean="0"/>
          </a:p>
        </p:txBody>
      </p:sp>
      <p:sp>
        <p:nvSpPr>
          <p:cNvPr id="86018" name="Rectangle 2"/>
          <p:cNvSpPr>
            <a:spLocks noGrp="1" noRot="1" noChangeAspect="1" noChangeArrowheads="1" noTextEdit="1"/>
          </p:cNvSpPr>
          <p:nvPr>
            <p:ph type="sldImg"/>
          </p:nvPr>
        </p:nvSpPr>
        <p:spPr>
          <a:xfrm>
            <a:off x="419100" y="704850"/>
            <a:ext cx="6172200" cy="3471863"/>
          </a:xfrm>
          <a:ln/>
        </p:spPr>
      </p:sp>
      <p:sp>
        <p:nvSpPr>
          <p:cNvPr id="86019" name="Rectangle 3"/>
          <p:cNvSpPr>
            <a:spLocks noGrp="1" noChangeArrowheads="1"/>
          </p:cNvSpPr>
          <p:nvPr>
            <p:ph type="body" idx="1"/>
          </p:nvPr>
        </p:nvSpPr>
        <p:spPr>
          <a:noFill/>
          <a:ln/>
        </p:spPr>
        <p:txBody>
          <a:bodyPr/>
          <a:lstStyle/>
          <a:p>
            <a:r>
              <a:rPr lang="en-US" altLang="en-US" sz="1000" dirty="0" smtClean="0">
                <a:solidFill>
                  <a:srgbClr val="000000"/>
                </a:solidFill>
              </a:rPr>
              <a:t>We say that matching is potentially “bad” because there are disadvantages.  First of all, it may be time- and resource-consuming to sift through participants to find appropriate matches.  As long as you believe you will have overlap in confounder</a:t>
            </a:r>
            <a:r>
              <a:rPr lang="en-US" altLang="en-US" sz="1000" baseline="0" dirty="0" smtClean="0">
                <a:solidFill>
                  <a:srgbClr val="000000"/>
                </a:solidFill>
              </a:rPr>
              <a:t> distribution between comparator groups</a:t>
            </a:r>
            <a:r>
              <a:rPr lang="en-US" altLang="en-US" sz="1000" dirty="0" smtClean="0">
                <a:solidFill>
                  <a:srgbClr val="000000"/>
                </a:solidFill>
              </a:rPr>
              <a:t>, the inefficiencies of having to find specific</a:t>
            </a:r>
            <a:r>
              <a:rPr lang="en-US" altLang="en-US" sz="1000" baseline="0" dirty="0" smtClean="0">
                <a:solidFill>
                  <a:srgbClr val="000000"/>
                </a:solidFill>
              </a:rPr>
              <a:t> </a:t>
            </a:r>
            <a:r>
              <a:rPr lang="en-US" altLang="en-US" sz="1000" dirty="0" smtClean="0">
                <a:solidFill>
                  <a:srgbClr val="000000"/>
                </a:solidFill>
              </a:rPr>
              <a:t>matches may outweigh the benefits gained in statistical precision.</a:t>
            </a:r>
            <a:r>
              <a:rPr lang="en-US" altLang="en-US" sz="1000" baseline="0" dirty="0" smtClean="0">
                <a:solidFill>
                  <a:srgbClr val="000000"/>
                </a:solidFill>
              </a:rPr>
              <a:t>  </a:t>
            </a:r>
            <a:r>
              <a:rPr lang="en-US" altLang="en-US" sz="1000" dirty="0" smtClean="0">
                <a:solidFill>
                  <a:srgbClr val="000000"/>
                </a:solidFill>
              </a:rPr>
              <a:t>In other words, it may have been better (easier and cheaper) just to enroll more participants and deal with confounding in the analysis phase (via stratification</a:t>
            </a:r>
            <a:r>
              <a:rPr lang="en-US" altLang="en-US" sz="1000" baseline="0" dirty="0" smtClean="0">
                <a:solidFill>
                  <a:srgbClr val="000000"/>
                </a:solidFill>
              </a:rPr>
              <a:t> or regression)</a:t>
            </a:r>
            <a:r>
              <a:rPr lang="en-US" altLang="en-US" sz="1000" dirty="0" smtClean="0">
                <a:solidFill>
                  <a:srgbClr val="000000"/>
                </a:solidFill>
              </a:rPr>
              <a:t>. </a:t>
            </a:r>
            <a:r>
              <a:rPr lang="en-US" altLang="en-US" sz="1000" dirty="0" smtClean="0">
                <a:solidFill>
                  <a:srgbClr val="000000"/>
                </a:solidFill>
              </a:rPr>
              <a:t> Although less efficient</a:t>
            </a:r>
            <a:r>
              <a:rPr lang="en-US" altLang="en-US" sz="1000" baseline="0" dirty="0" smtClean="0">
                <a:solidFill>
                  <a:srgbClr val="000000"/>
                </a:solidFill>
              </a:rPr>
              <a:t> (in terms of statistical value per participant), the latter approach could achieve just as narrow (or even narrower) precision at the same or lower cost.   </a:t>
            </a:r>
            <a:r>
              <a:rPr lang="en-US" altLang="en-US" sz="1000" dirty="0" smtClean="0">
                <a:solidFill>
                  <a:srgbClr val="000000"/>
                </a:solidFill>
              </a:rPr>
              <a:t>This </a:t>
            </a:r>
            <a:r>
              <a:rPr lang="en-US" altLang="en-US" sz="1000" dirty="0" smtClean="0">
                <a:solidFill>
                  <a:srgbClr val="000000"/>
                </a:solidFill>
              </a:rPr>
              <a:t>problem is e</a:t>
            </a:r>
            <a:r>
              <a:rPr lang="en-US" altLang="en-US" sz="900" dirty="0" smtClean="0"/>
              <a:t>xacerbated when matching &gt; 1 variables jointly.  It gets harder and harder to find people who are, for example, Asian/female/60 years old.</a:t>
            </a:r>
            <a:endParaRPr lang="en-US" altLang="en-US" sz="1000" dirty="0" smtClean="0">
              <a:solidFill>
                <a:srgbClr val="000000"/>
              </a:solidFill>
            </a:endParaRPr>
          </a:p>
          <a:p>
            <a:endParaRPr lang="en-US" altLang="en-US" sz="1000" dirty="0" smtClean="0">
              <a:solidFill>
                <a:srgbClr val="000000"/>
              </a:solidFill>
            </a:endParaRPr>
          </a:p>
          <a:p>
            <a:r>
              <a:rPr lang="en-US" altLang="en-US" sz="1000" dirty="0" smtClean="0">
                <a:solidFill>
                  <a:srgbClr val="000000"/>
                </a:solidFill>
              </a:rPr>
              <a:t>Second, in a case-control study, because you have artificially precluded any association between the confounder and the outcome, you cannot directly assess in the study whether this factor is indeed causally related to the outcome.  This illustrates how matching, in general, works toward reducing the robustness of a study for secondary research questions.</a:t>
            </a:r>
          </a:p>
          <a:p>
            <a:endParaRPr lang="en-US" altLang="en-US" sz="1000" dirty="0" smtClean="0">
              <a:solidFill>
                <a:srgbClr val="000000"/>
              </a:solidFill>
            </a:endParaRPr>
          </a:p>
          <a:p>
            <a:r>
              <a:rPr lang="en-US" altLang="en-US" sz="1000" dirty="0" smtClean="0">
                <a:solidFill>
                  <a:srgbClr val="000000"/>
                </a:solidFill>
              </a:rPr>
              <a:t>Third, as </a:t>
            </a:r>
            <a:r>
              <a:rPr lang="en-US" altLang="en-US" sz="1000" dirty="0" smtClean="0">
                <a:solidFill>
                  <a:srgbClr val="000000"/>
                </a:solidFill>
              </a:rPr>
              <a:t>mentioned earlier, </a:t>
            </a:r>
            <a:r>
              <a:rPr lang="en-US" altLang="en-US" sz="1000" dirty="0" smtClean="0">
                <a:solidFill>
                  <a:srgbClr val="000000"/>
                </a:solidFill>
              </a:rPr>
              <a:t>in a case-control study, you must still also perform stratification or regression in the analysis phase to avoid bias.  This is because the matching process has artifactually made the cases and controls like more alike for the </a:t>
            </a:r>
            <a:r>
              <a:rPr lang="en-US" altLang="en-US" sz="1000" dirty="0" smtClean="0">
                <a:solidFill>
                  <a:srgbClr val="000000"/>
                </a:solidFill>
              </a:rPr>
              <a:t>exposure (see DAG in the Additional Material slides</a:t>
            </a:r>
            <a:r>
              <a:rPr lang="en-US" altLang="en-US" sz="1000" baseline="0" dirty="0" smtClean="0">
                <a:solidFill>
                  <a:srgbClr val="000000"/>
                </a:solidFill>
              </a:rPr>
              <a:t> that depicts this)</a:t>
            </a:r>
            <a:r>
              <a:rPr lang="en-US" altLang="en-US" sz="1000" dirty="0" smtClean="0">
                <a:solidFill>
                  <a:srgbClr val="000000"/>
                </a:solidFill>
              </a:rPr>
              <a:t>.  </a:t>
            </a:r>
            <a:r>
              <a:rPr lang="en-US" altLang="en-US" sz="1000" dirty="0" smtClean="0">
                <a:solidFill>
                  <a:srgbClr val="000000"/>
                </a:solidFill>
              </a:rPr>
              <a:t>If this step of needing to do something in the adjustment phase is forgotten (either out of ignorance or because the data gets old and no one can remember if it was derived by matching), then any resulting crude odds ratios will be biased (typically toward the null).  </a:t>
            </a:r>
          </a:p>
          <a:p>
            <a:endParaRPr lang="en-US" altLang="en-US" sz="1000" dirty="0" smtClean="0">
              <a:solidFill>
                <a:srgbClr val="000000"/>
              </a:solidFill>
            </a:endParaRPr>
          </a:p>
          <a:p>
            <a:endParaRPr lang="en-US" altLang="en-US" sz="1000" dirty="0" smtClean="0">
              <a:solidFill>
                <a:srgbClr val="000000"/>
              </a:solidFill>
            </a:endParaRPr>
          </a:p>
        </p:txBody>
      </p:sp>
    </p:spTree>
    <p:extLst>
      <p:ext uri="{BB962C8B-B14F-4D97-AF65-F5344CB8AC3E}">
        <p14:creationId xmlns:p14="http://schemas.microsoft.com/office/powerpoint/2010/main" val="2069863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5"/>
          <p:cNvSpPr>
            <a:spLocks noGrp="1" noChangeArrowheads="1"/>
          </p:cNvSpPr>
          <p:nvPr>
            <p:ph type="sldNum" sz="quarter" idx="5"/>
          </p:nvPr>
        </p:nvSpPr>
        <p:spPr>
          <a:noFill/>
        </p:spPr>
        <p:txBody>
          <a:bodyPr/>
          <a:lstStyle/>
          <a:p>
            <a:fld id="{EC62DBCD-DE16-4CD9-AF51-FF431AF6E404}" type="slidenum">
              <a:rPr lang="en-US" altLang="en-US" smtClean="0"/>
              <a:pPr/>
              <a:t>27</a:t>
            </a:fld>
            <a:endParaRPr lang="en-US" altLang="en-US" dirty="0" smtClean="0"/>
          </a:p>
        </p:txBody>
      </p:sp>
      <p:sp>
        <p:nvSpPr>
          <p:cNvPr id="88066" name="Rectangle 2"/>
          <p:cNvSpPr>
            <a:spLocks noGrp="1" noRot="1" noChangeAspect="1" noChangeArrowheads="1" noTextEdit="1"/>
          </p:cNvSpPr>
          <p:nvPr>
            <p:ph type="sldImg"/>
          </p:nvPr>
        </p:nvSpPr>
        <p:spPr>
          <a:xfrm>
            <a:off x="419100" y="704850"/>
            <a:ext cx="6172200" cy="3471863"/>
          </a:xfrm>
          <a:ln/>
        </p:spPr>
      </p:sp>
      <p:sp>
        <p:nvSpPr>
          <p:cNvPr id="88067" name="Rectangle 3"/>
          <p:cNvSpPr>
            <a:spLocks noGrp="1" noChangeArrowheads="1"/>
          </p:cNvSpPr>
          <p:nvPr>
            <p:ph type="body" idx="1"/>
          </p:nvPr>
        </p:nvSpPr>
        <p:spPr>
          <a:noFill/>
          <a:ln/>
        </p:spPr>
        <p:txBody>
          <a:bodyPr/>
          <a:lstStyle/>
          <a:p>
            <a:r>
              <a:rPr lang="en-US" altLang="en-US" dirty="0" smtClean="0">
                <a:solidFill>
                  <a:srgbClr val="000000"/>
                </a:solidFill>
              </a:rPr>
              <a:t>The </a:t>
            </a:r>
            <a:r>
              <a:rPr lang="en-US" altLang="en-US" dirty="0" smtClean="0">
                <a:solidFill>
                  <a:srgbClr val="000000"/>
                </a:solidFill>
              </a:rPr>
              <a:t>list of</a:t>
            </a:r>
            <a:r>
              <a:rPr lang="en-US" altLang="en-US" baseline="0" dirty="0" smtClean="0">
                <a:solidFill>
                  <a:srgbClr val="000000"/>
                </a:solidFill>
              </a:rPr>
              <a:t> disadvantages</a:t>
            </a:r>
            <a:r>
              <a:rPr lang="en-US" altLang="en-US" dirty="0" smtClean="0">
                <a:solidFill>
                  <a:srgbClr val="000000"/>
                </a:solidFill>
              </a:rPr>
              <a:t> </a:t>
            </a:r>
            <a:r>
              <a:rPr lang="en-US" altLang="en-US" dirty="0" smtClean="0">
                <a:solidFill>
                  <a:srgbClr val="000000"/>
                </a:solidFill>
              </a:rPr>
              <a:t>continues.  Fourth, the decisions you make about matching are irrevocable. For example, let us</a:t>
            </a:r>
            <a:r>
              <a:rPr lang="en-US" altLang="en-US" baseline="0" dirty="0" smtClean="0">
                <a:solidFill>
                  <a:srgbClr val="000000"/>
                </a:solidFill>
              </a:rPr>
              <a:t> </a:t>
            </a:r>
            <a:r>
              <a:rPr lang="en-US" altLang="en-US" dirty="0" smtClean="0">
                <a:solidFill>
                  <a:srgbClr val="000000"/>
                </a:solidFill>
              </a:rPr>
              <a:t>say you did not understand last week’s lecture and matched upon a</a:t>
            </a:r>
            <a:r>
              <a:rPr lang="en-US" altLang="en-US" baseline="0" dirty="0" smtClean="0">
                <a:solidFill>
                  <a:srgbClr val="000000"/>
                </a:solidFill>
              </a:rPr>
              <a:t> mediator (an</a:t>
            </a:r>
            <a:r>
              <a:rPr lang="en-US" altLang="en-US" dirty="0" smtClean="0">
                <a:solidFill>
                  <a:srgbClr val="000000"/>
                </a:solidFill>
              </a:rPr>
              <a:t> intermediary variable) in a directed (causal) path.</a:t>
            </a:r>
            <a:r>
              <a:rPr lang="en-US" altLang="en-US" baseline="0" dirty="0" smtClean="0">
                <a:solidFill>
                  <a:srgbClr val="000000"/>
                </a:solidFill>
              </a:rPr>
              <a:t>  You t</a:t>
            </a:r>
            <a:r>
              <a:rPr lang="en-US" altLang="en-US" dirty="0" smtClean="0">
                <a:solidFill>
                  <a:srgbClr val="000000"/>
                </a:solidFill>
              </a:rPr>
              <a:t>hen will</a:t>
            </a:r>
            <a:r>
              <a:rPr lang="en-US" altLang="en-US" baseline="0" dirty="0" smtClean="0">
                <a:solidFill>
                  <a:srgbClr val="000000"/>
                </a:solidFill>
              </a:rPr>
              <a:t> </a:t>
            </a:r>
            <a:r>
              <a:rPr lang="en-US" altLang="en-US" dirty="0" smtClean="0">
                <a:solidFill>
                  <a:srgbClr val="000000"/>
                </a:solidFill>
              </a:rPr>
              <a:t>have lost the ability to look for an effect of your exposure through that pathway.  An example of this is if you were studying the effect of sexual activity on cervical cancer.  If you happened to match on HPV status of cervical</a:t>
            </a:r>
            <a:r>
              <a:rPr lang="en-US" altLang="en-US" baseline="0" dirty="0" smtClean="0">
                <a:solidFill>
                  <a:srgbClr val="000000"/>
                </a:solidFill>
              </a:rPr>
              <a:t> specimens</a:t>
            </a:r>
            <a:r>
              <a:rPr lang="en-US" altLang="en-US" dirty="0" smtClean="0">
                <a:solidFill>
                  <a:srgbClr val="000000"/>
                </a:solidFill>
              </a:rPr>
              <a:t>, you would have precluded your ability to detect an effect of sexual activity and there would be no ability to undo this.  Or,</a:t>
            </a:r>
            <a:r>
              <a:rPr lang="en-US" altLang="en-US" baseline="0" dirty="0" smtClean="0">
                <a:solidFill>
                  <a:srgbClr val="000000"/>
                </a:solidFill>
              </a:rPr>
              <a:t> </a:t>
            </a:r>
            <a:r>
              <a:rPr lang="en-US" altLang="en-US" dirty="0" smtClean="0">
                <a:solidFill>
                  <a:srgbClr val="000000"/>
                </a:solidFill>
              </a:rPr>
              <a:t>in a study of the effect of exercise on coronary artery disease, matching on HDL cholesterol precludes ability to look at the total effect of cholesterol.  In other words, you cannot undo matching that has already occurred.  The other way you could get irrevocably into trouble is if you matched on a collider (and</a:t>
            </a:r>
            <a:r>
              <a:rPr lang="en-US" altLang="en-US" baseline="0" dirty="0" smtClean="0">
                <a:solidFill>
                  <a:srgbClr val="000000"/>
                </a:solidFill>
              </a:rPr>
              <a:t> there was nothing else — a non-collider — in the path you could adjust for to undo the opening of the path)</a:t>
            </a:r>
            <a:r>
              <a:rPr lang="en-US" altLang="en-US" dirty="0" smtClean="0">
                <a:solidFill>
                  <a:srgbClr val="000000"/>
                </a:solidFill>
              </a:rPr>
              <a:t>.</a:t>
            </a:r>
          </a:p>
          <a:p>
            <a:endParaRPr lang="en-US" altLang="en-US" dirty="0" smtClean="0">
              <a:solidFill>
                <a:srgbClr val="000000"/>
              </a:solidFill>
            </a:endParaRPr>
          </a:p>
          <a:p>
            <a:r>
              <a:rPr lang="en-US" altLang="en-US" dirty="0" smtClean="0">
                <a:solidFill>
                  <a:srgbClr val="000000"/>
                </a:solidFill>
              </a:rPr>
              <a:t>Fifth, if the variable you are concerned about causing confounding really </a:t>
            </a:r>
            <a:r>
              <a:rPr lang="en-US" altLang="en-US" dirty="0" smtClean="0">
                <a:solidFill>
                  <a:srgbClr val="000000"/>
                </a:solidFill>
              </a:rPr>
              <a:t>is</a:t>
            </a:r>
            <a:r>
              <a:rPr lang="en-US" altLang="en-US" baseline="0" dirty="0" smtClean="0">
                <a:solidFill>
                  <a:srgbClr val="000000"/>
                </a:solidFill>
              </a:rPr>
              <a:t> not</a:t>
            </a:r>
            <a:r>
              <a:rPr lang="en-US" altLang="en-US" dirty="0" smtClean="0">
                <a:solidFill>
                  <a:srgbClr val="000000"/>
                </a:solidFill>
              </a:rPr>
              <a:t> </a:t>
            </a:r>
            <a:r>
              <a:rPr lang="en-US" altLang="en-US" dirty="0" smtClean="0">
                <a:solidFill>
                  <a:srgbClr val="000000"/>
                </a:solidFill>
              </a:rPr>
              <a:t>a confounder than you will actually, in </a:t>
            </a:r>
            <a:r>
              <a:rPr lang="en-US" altLang="en-US" dirty="0" smtClean="0">
                <a:solidFill>
                  <a:srgbClr val="000000"/>
                </a:solidFill>
              </a:rPr>
              <a:t>some instances</a:t>
            </a:r>
            <a:r>
              <a:rPr lang="en-US" altLang="en-US" dirty="0" smtClean="0">
                <a:solidFill>
                  <a:srgbClr val="000000"/>
                </a:solidFill>
              </a:rPr>
              <a:t>, suffer losses, not gains, in both</a:t>
            </a:r>
            <a:r>
              <a:rPr lang="en-US" altLang="en-US" baseline="0" dirty="0" smtClean="0">
                <a:solidFill>
                  <a:srgbClr val="000000"/>
                </a:solidFill>
              </a:rPr>
              <a:t> bias </a:t>
            </a:r>
            <a:r>
              <a:rPr lang="en-US" altLang="en-US" baseline="0" dirty="0" smtClean="0">
                <a:solidFill>
                  <a:srgbClr val="000000"/>
                </a:solidFill>
              </a:rPr>
              <a:t>and/or </a:t>
            </a:r>
            <a:r>
              <a:rPr lang="en-US" altLang="en-US" dirty="0" smtClean="0">
                <a:solidFill>
                  <a:srgbClr val="000000"/>
                </a:solidFill>
              </a:rPr>
              <a:t>statistical precision compared to a situation where you did not match.  In other words, you may</a:t>
            </a:r>
            <a:r>
              <a:rPr lang="en-US" altLang="en-US" baseline="0" dirty="0" smtClean="0">
                <a:solidFill>
                  <a:srgbClr val="000000"/>
                </a:solidFill>
              </a:rPr>
              <a:t> do more harm than good.  </a:t>
            </a:r>
            <a:r>
              <a:rPr lang="en-US" altLang="en-US" dirty="0" smtClean="0">
                <a:solidFill>
                  <a:srgbClr val="000000"/>
                </a:solidFill>
              </a:rPr>
              <a:t>This is</a:t>
            </a:r>
            <a:r>
              <a:rPr lang="en-US" altLang="en-US" baseline="0" dirty="0" smtClean="0">
                <a:solidFill>
                  <a:srgbClr val="000000"/>
                </a:solidFill>
              </a:rPr>
              <a:t> particularly true for factors that are causally related to exposure but not to outcome; such factors are called “instrumental variables” and they are actually the topic of the next section.  The problem is especially true for strong instruments, variables that are strongly associated with exposure but not associated with outcome.  The problem regarding worsening bias caused by matching on an instrument is known as “bias amplification”, and it will be covered in the next lecture.  It is called bias amplification because the mechanism is an amplification of some other confounding pathway that is not being managed fully, an entity which is called “residual confounding”.   In other words, matching on an instrument does not directly cause bias itself if no other unmanaged confounding is present.  The problem in worsening precision can occur when you match on a factor that is solely related to exposure, solely related to outcome but in a weak way, or related to neither exposure nor outcome.  These issues are not unique to matching but, in fact, also occur with stratification and mathematical regression as well.</a:t>
            </a:r>
            <a:r>
              <a:rPr lang="en-US" altLang="en-US" dirty="0" smtClean="0">
                <a:solidFill>
                  <a:srgbClr val="000000"/>
                </a:solidFill>
              </a:rPr>
              <a:t>  </a:t>
            </a:r>
          </a:p>
          <a:p>
            <a:endParaRPr lang="en-US" altLang="en-US" dirty="0" smtClean="0">
              <a:solidFill>
                <a:srgbClr val="000000"/>
              </a:solidFill>
            </a:endParaRPr>
          </a:p>
          <a:p>
            <a:r>
              <a:rPr lang="en-US" altLang="en-US" dirty="0" smtClean="0">
                <a:solidFill>
                  <a:srgbClr val="000000"/>
                </a:solidFill>
              </a:rPr>
              <a:t>What is the bottom line?  Matching can be </a:t>
            </a:r>
            <a:r>
              <a:rPr lang="en-US" altLang="en-US" dirty="0" smtClean="0">
                <a:solidFill>
                  <a:srgbClr val="000000"/>
                </a:solidFill>
              </a:rPr>
              <a:t>very useful </a:t>
            </a:r>
            <a:r>
              <a:rPr lang="en-US" altLang="en-US" dirty="0" smtClean="0">
                <a:solidFill>
                  <a:srgbClr val="000000"/>
                </a:solidFill>
              </a:rPr>
              <a:t>in certain situations, especially when in order to ensure complete overlap of the confounder.  However, it should not be done indiscriminately.  Think carefully before you match and seek advice.</a:t>
            </a:r>
          </a:p>
          <a:p>
            <a:endParaRPr lang="en-US" altLang="en-US" dirty="0" smtClean="0">
              <a:solidFill>
                <a:srgbClr val="000000"/>
              </a:solidFill>
            </a:endParaRPr>
          </a:p>
          <a:p>
            <a:endParaRPr lang="en-US" altLang="en-US" dirty="0" smtClean="0">
              <a:solidFill>
                <a:srgbClr val="000000"/>
              </a:solidFill>
            </a:endParaRPr>
          </a:p>
        </p:txBody>
      </p:sp>
    </p:spTree>
    <p:extLst>
      <p:ext uri="{BB962C8B-B14F-4D97-AF65-F5344CB8AC3E}">
        <p14:creationId xmlns:p14="http://schemas.microsoft.com/office/powerpoint/2010/main" val="2740803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5"/>
          <p:cNvSpPr>
            <a:spLocks noGrp="1" noChangeArrowheads="1"/>
          </p:cNvSpPr>
          <p:nvPr>
            <p:ph type="sldNum" sz="quarter" idx="5"/>
          </p:nvPr>
        </p:nvSpPr>
        <p:spPr>
          <a:noFill/>
        </p:spPr>
        <p:txBody>
          <a:bodyPr/>
          <a:lstStyle/>
          <a:p>
            <a:fld id="{B4C7CA87-2B6D-407A-A7A8-B3DE5DF25F64}" type="slidenum">
              <a:rPr lang="en-US" altLang="en-US" smtClean="0"/>
              <a:pPr/>
              <a:t>28</a:t>
            </a:fld>
            <a:endParaRPr lang="en-US" altLang="en-US" dirty="0" smtClean="0"/>
          </a:p>
        </p:txBody>
      </p:sp>
      <p:sp>
        <p:nvSpPr>
          <p:cNvPr id="92162" name="Rectangle 2"/>
          <p:cNvSpPr>
            <a:spLocks noGrp="1" noRot="1" noChangeAspect="1" noChangeArrowheads="1" noTextEdit="1"/>
          </p:cNvSpPr>
          <p:nvPr>
            <p:ph type="sldImg"/>
          </p:nvPr>
        </p:nvSpPr>
        <p:spPr>
          <a:xfrm>
            <a:off x="419100" y="704850"/>
            <a:ext cx="6172200" cy="3471863"/>
          </a:xfrm>
          <a:ln/>
        </p:spPr>
      </p:sp>
      <p:sp>
        <p:nvSpPr>
          <p:cNvPr id="9216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The last technique to consider in the design phase is the most recently developed but also among least common because it can only sometimes be</a:t>
            </a:r>
            <a:r>
              <a:rPr lang="en-US" altLang="en-US" sz="800" baseline="0" dirty="0" smtClean="0">
                <a:solidFill>
                  <a:srgbClr val="000000"/>
                </a:solidFill>
                <a:latin typeface="Arial" charset="0"/>
              </a:rPr>
              <a:t> used</a:t>
            </a:r>
            <a:r>
              <a:rPr lang="en-US" altLang="en-US" sz="800" dirty="0" smtClean="0">
                <a:solidFill>
                  <a:srgbClr val="000000"/>
                </a:solidFill>
                <a:latin typeface="Arial" charset="0"/>
              </a:rPr>
              <a:t>.  The</a:t>
            </a:r>
            <a:r>
              <a:rPr lang="en-US" altLang="en-US" sz="800" baseline="0" dirty="0" smtClean="0">
                <a:solidFill>
                  <a:srgbClr val="000000"/>
                </a:solidFill>
                <a:latin typeface="Arial" charset="0"/>
              </a:rPr>
              <a:t> technique is called an </a:t>
            </a:r>
            <a:r>
              <a:rPr lang="en-US" altLang="en-US" sz="800" dirty="0" smtClean="0">
                <a:solidFill>
                  <a:srgbClr val="000000"/>
                </a:solidFill>
                <a:latin typeface="Arial" charset="0"/>
              </a:rPr>
              <a:t>instrumental </a:t>
            </a:r>
            <a:r>
              <a:rPr lang="en-US" altLang="en-US" sz="800" dirty="0" smtClean="0">
                <a:solidFill>
                  <a:srgbClr val="000000"/>
                </a:solidFill>
                <a:latin typeface="Arial" charset="0"/>
              </a:rPr>
              <a:t>variable or “IV”.</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This</a:t>
            </a:r>
            <a:r>
              <a:rPr lang="en-US" altLang="en-US" sz="800" baseline="0" dirty="0" smtClean="0">
                <a:solidFill>
                  <a:srgbClr val="000000"/>
                </a:solidFill>
                <a:latin typeface="Arial" charset="0"/>
              </a:rPr>
              <a:t> is </a:t>
            </a:r>
            <a:r>
              <a:rPr lang="en-US" altLang="en-US" sz="800" dirty="0" smtClean="0">
                <a:solidFill>
                  <a:srgbClr val="000000"/>
                </a:solidFill>
                <a:latin typeface="Arial" charset="0"/>
              </a:rPr>
              <a:t>explained </a:t>
            </a:r>
            <a:r>
              <a:rPr lang="en-US" altLang="en-US" sz="800" dirty="0" smtClean="0">
                <a:solidFill>
                  <a:srgbClr val="000000"/>
                </a:solidFill>
                <a:latin typeface="Arial" charset="0"/>
              </a:rPr>
              <a:t>in the Additional</a:t>
            </a:r>
            <a:r>
              <a:rPr lang="en-US" altLang="en-US" sz="800" baseline="0" dirty="0" smtClean="0">
                <a:solidFill>
                  <a:srgbClr val="000000"/>
                </a:solidFill>
                <a:latin typeface="Arial" charset="0"/>
              </a:rPr>
              <a:t> Material </a:t>
            </a:r>
            <a:r>
              <a:rPr lang="en-US" altLang="en-US" sz="800" dirty="0" smtClean="0">
                <a:solidFill>
                  <a:srgbClr val="000000"/>
                </a:solidFill>
                <a:latin typeface="Arial" charset="0"/>
              </a:rPr>
              <a:t>Slides.  It turns out that DAGs make IV’s easy to understand</a:t>
            </a:r>
            <a:r>
              <a:rPr lang="en-US" altLang="en-US" sz="800" dirty="0" smtClean="0">
                <a:solidFill>
                  <a:srgbClr val="000000"/>
                </a:solidFill>
                <a:latin typeface="Arial" charset="0"/>
              </a:rPr>
              <a:t>.</a:t>
            </a:r>
            <a:r>
              <a:rPr lang="en-US" altLang="en-US" sz="800" baseline="0" dirty="0" smtClean="0">
                <a:solidFill>
                  <a:srgbClr val="000000"/>
                </a:solidFill>
                <a:latin typeface="Arial" charset="0"/>
              </a:rPr>
              <a:t>  IVs, as noted on the last slide, are variables associated with exposure but not with outcome (other than via exposure).   In some situations, IVs exist but for others, they do not.  </a:t>
            </a:r>
            <a:endParaRPr lang="en-US" altLang="en-US" sz="800" dirty="0" smtClean="0">
              <a:solidFill>
                <a:srgbClr val="000000"/>
              </a:solidFill>
              <a:latin typeface="Arial" charset="0"/>
            </a:endParaRP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Of note, choosing</a:t>
            </a:r>
            <a:r>
              <a:rPr lang="en-US" altLang="en-US" sz="800" baseline="0" dirty="0" smtClean="0">
                <a:solidFill>
                  <a:srgbClr val="000000"/>
                </a:solidFill>
                <a:latin typeface="Arial" charset="0"/>
              </a:rPr>
              <a:t> an IV is something that needs to be done in the design phase, but there is also some math to be done in the analysis phase to be able calculate what we want, which is an unbiased association between E and D.</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1240529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5"/>
          <p:cNvSpPr>
            <a:spLocks noGrp="1" noChangeArrowheads="1"/>
          </p:cNvSpPr>
          <p:nvPr>
            <p:ph type="sldNum" sz="quarter" idx="5"/>
          </p:nvPr>
        </p:nvSpPr>
        <p:spPr>
          <a:noFill/>
        </p:spPr>
        <p:txBody>
          <a:bodyPr/>
          <a:lstStyle/>
          <a:p>
            <a:fld id="{B7193895-3255-47A9-9DAF-744B23E99EB2}" type="slidenum">
              <a:rPr lang="en-US" altLang="en-US" smtClean="0"/>
              <a:pPr/>
              <a:t>29</a:t>
            </a:fld>
            <a:endParaRPr lang="en-US" altLang="en-US" dirty="0" smtClean="0"/>
          </a:p>
        </p:txBody>
      </p:sp>
      <p:sp>
        <p:nvSpPr>
          <p:cNvPr id="94210" name="Rectangle 2"/>
          <p:cNvSpPr>
            <a:spLocks noGrp="1" noRot="1" noChangeAspect="1" noChangeArrowheads="1" noTextEdit="1"/>
          </p:cNvSpPr>
          <p:nvPr>
            <p:ph type="sldImg"/>
          </p:nvPr>
        </p:nvSpPr>
        <p:spPr>
          <a:xfrm>
            <a:off x="419100" y="704850"/>
            <a:ext cx="6172200" cy="3471863"/>
          </a:xfrm>
          <a:ln/>
        </p:spPr>
      </p:sp>
      <p:sp>
        <p:nvSpPr>
          <p:cNvPr id="94211" name="Rectangle 3"/>
          <p:cNvSpPr>
            <a:spLocks noGrp="1" noChangeArrowheads="1"/>
          </p:cNvSpPr>
          <p:nvPr>
            <p:ph type="body" idx="1"/>
          </p:nvPr>
        </p:nvSpPr>
        <p:spPr>
          <a:noFill/>
          <a:ln/>
        </p:spPr>
        <p:txBody>
          <a:bodyPr/>
          <a:lstStyle/>
          <a:p>
            <a:r>
              <a:rPr lang="en-US" altLang="en-US" dirty="0" smtClean="0"/>
              <a:t>Here is a summary of the techniques we have just discussed for managing confounding in the design phase.  </a:t>
            </a:r>
          </a:p>
          <a:p>
            <a:endParaRPr lang="en-US" altLang="en-US" dirty="0" smtClean="0"/>
          </a:p>
        </p:txBody>
      </p:sp>
    </p:spTree>
    <p:extLst>
      <p:ext uri="{BB962C8B-B14F-4D97-AF65-F5344CB8AC3E}">
        <p14:creationId xmlns:p14="http://schemas.microsoft.com/office/powerpoint/2010/main" val="193421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noChangeArrowheads="1"/>
          </p:cNvSpPr>
          <p:nvPr>
            <p:ph type="sldNum" sz="quarter" idx="5"/>
          </p:nvPr>
        </p:nvSpPr>
        <p:spPr>
          <a:noFill/>
        </p:spPr>
        <p:txBody>
          <a:bodyPr/>
          <a:lstStyle/>
          <a:p>
            <a:fld id="{E5182DDD-86EA-487C-9443-4732FACDF8B3}" type="slidenum">
              <a:rPr lang="en-US" altLang="en-US" smtClean="0"/>
              <a:pPr/>
              <a:t>3</a:t>
            </a:fld>
            <a:endParaRPr lang="en-US" altLang="en-US" dirty="0" smtClean="0"/>
          </a:p>
        </p:txBody>
      </p:sp>
      <p:sp>
        <p:nvSpPr>
          <p:cNvPr id="32770" name="Rectangle 2"/>
          <p:cNvSpPr>
            <a:spLocks noGrp="1" noRot="1" noChangeAspect="1" noChangeArrowheads="1" noTextEdit="1"/>
          </p:cNvSpPr>
          <p:nvPr>
            <p:ph type="sldImg"/>
          </p:nvPr>
        </p:nvSpPr>
        <p:spPr>
          <a:xfrm>
            <a:off x="419100" y="704850"/>
            <a:ext cx="6172200" cy="3471863"/>
          </a:xfrm>
          <a:ln/>
        </p:spPr>
      </p:sp>
      <p:sp>
        <p:nvSpPr>
          <p:cNvPr id="32771"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Remember from last week how we used a causal diagram, or DAG  (directed acyclic graph), to describe confounding in a very specific way.  The research context is whether some exposure,</a:t>
            </a:r>
            <a:r>
              <a:rPr lang="en-US" altLang="en-US" baseline="0" dirty="0" smtClean="0"/>
              <a:t> E, causes an outcome/disease, D.  </a:t>
            </a:r>
            <a:r>
              <a:rPr lang="en-US" altLang="en-US" dirty="0" smtClean="0"/>
              <a:t>Remember that confounding occurs when there is some factor C, which is a “common cause” of both E, the exposure in question, and D, the disease.  When evaluating a causal role of E on the occurrence of D, we want to make sure that we have precluded any  “other influences” which we are showing as C, a third variable, a confounding variable. That is why confounding is often called a mixing of effects.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Confounding, </a:t>
            </a:r>
            <a:r>
              <a:rPr lang="en-US" altLang="en-US" dirty="0" smtClean="0"/>
              <a:t>if not controlled for, might act to overestimate the effect of E on D (i.e., positive</a:t>
            </a:r>
            <a:r>
              <a:rPr lang="en-US" altLang="en-US" baseline="0" dirty="0" smtClean="0"/>
              <a:t> confounding)</a:t>
            </a:r>
            <a:r>
              <a:rPr lang="en-US" altLang="en-US" dirty="0" smtClean="0"/>
              <a:t> or it could serve to underestimate the effect (i.e.,</a:t>
            </a:r>
            <a:r>
              <a:rPr lang="en-US" altLang="en-US" baseline="0" dirty="0" smtClean="0"/>
              <a:t> negative confounding)</a:t>
            </a:r>
            <a:r>
              <a:rPr lang="en-US" altLang="en-US" dirty="0" smtClean="0"/>
              <a:t>.  This is the case if there is truly an association</a:t>
            </a:r>
            <a:r>
              <a:rPr lang="en-US" altLang="en-US" baseline="0" dirty="0" smtClean="0"/>
              <a:t> present (under non-null conditions) or if there is truly no association (under null conditions).  </a:t>
            </a:r>
            <a:endParaRPr lang="en-US" altLang="en-US" dirty="0" smtClean="0"/>
          </a:p>
          <a:p>
            <a:endParaRPr lang="en-US" altLang="en-US" dirty="0" smtClean="0"/>
          </a:p>
          <a:p>
            <a:r>
              <a:rPr lang="en-US" altLang="en-US" dirty="0" smtClean="0"/>
              <a:t>In the parlance of DAGs, confounding </a:t>
            </a:r>
            <a:r>
              <a:rPr lang="en-US" altLang="en-US" dirty="0" smtClean="0"/>
              <a:t>is </a:t>
            </a:r>
            <a:r>
              <a:rPr lang="en-US" altLang="en-US" dirty="0" smtClean="0"/>
              <a:t>a “backdoor path” between exposure and disease.  It is called backdoor path because of the edge</a:t>
            </a:r>
            <a:r>
              <a:rPr lang="en-US" altLang="en-US" baseline="0" dirty="0" smtClean="0"/>
              <a:t> that points toward the </a:t>
            </a:r>
            <a:r>
              <a:rPr lang="en-US" altLang="en-US" baseline="0" dirty="0" smtClean="0"/>
              <a:t>exposure.  As </a:t>
            </a:r>
            <a:r>
              <a:rPr lang="en-US" altLang="en-US" baseline="0" dirty="0" smtClean="0"/>
              <a:t>you can see, some of these names (“collider” and “backdoor”) seem to have been </a:t>
            </a:r>
            <a:r>
              <a:rPr lang="en-US" altLang="en-US" baseline="0" dirty="0" smtClean="0"/>
              <a:t>created simply because of graphical appearance, </a:t>
            </a:r>
            <a:r>
              <a:rPr lang="en-US" altLang="en-US" baseline="0" dirty="0" smtClean="0"/>
              <a:t>but they have nonetheless become firmly entrenched in formal scientific vocabulary.  </a:t>
            </a:r>
            <a:endParaRPr lang="en-US" altLang="en-US" dirty="0" smtClean="0"/>
          </a:p>
        </p:txBody>
      </p:sp>
    </p:spTree>
    <p:extLst>
      <p:ext uri="{BB962C8B-B14F-4D97-AF65-F5344CB8AC3E}">
        <p14:creationId xmlns:p14="http://schemas.microsoft.com/office/powerpoint/2010/main" val="3876245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30</a:t>
            </a:fld>
            <a:endParaRPr lang="en-US" altLang="en-US" dirty="0" smtClean="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So, that</a:t>
            </a:r>
            <a:r>
              <a:rPr lang="en-US" altLang="en-US" sz="800" baseline="0" dirty="0" smtClean="0">
                <a:solidFill>
                  <a:srgbClr val="000000"/>
                </a:solidFill>
                <a:latin typeface="Arial" charset="0"/>
              </a:rPr>
              <a:t> is all</a:t>
            </a:r>
            <a:r>
              <a:rPr lang="en-US" altLang="en-US" sz="800" dirty="0" smtClean="0">
                <a:solidFill>
                  <a:srgbClr val="000000"/>
                </a:solidFill>
                <a:latin typeface="Arial" charset="0"/>
              </a:rPr>
              <a:t> for approaches</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we can</a:t>
            </a:r>
            <a:r>
              <a:rPr lang="en-US" altLang="en-US" sz="800" baseline="0" dirty="0" smtClean="0">
                <a:solidFill>
                  <a:srgbClr val="000000"/>
                </a:solidFill>
                <a:latin typeface="Arial" charset="0"/>
              </a:rPr>
              <a:t> use</a:t>
            </a:r>
            <a:r>
              <a:rPr lang="en-US" altLang="en-US" sz="800" dirty="0" smtClean="0">
                <a:solidFill>
                  <a:srgbClr val="000000"/>
                </a:solidFill>
                <a:latin typeface="Arial" charset="0"/>
              </a:rPr>
              <a:t> in the design phase.  How about the analysis phase, meaning once the measurements</a:t>
            </a:r>
            <a:r>
              <a:rPr lang="en-US" altLang="en-US" sz="800" baseline="0" dirty="0" smtClean="0">
                <a:solidFill>
                  <a:srgbClr val="000000"/>
                </a:solidFill>
                <a:latin typeface="Arial" charset="0"/>
              </a:rPr>
              <a:t> are already made and we are ready to analyze the data</a:t>
            </a:r>
            <a:r>
              <a:rPr lang="en-US" altLang="en-US" sz="800" dirty="0" smtClean="0">
                <a:solidFill>
                  <a:srgbClr val="000000"/>
                </a:solidFill>
                <a:latin typeface="Arial" charset="0"/>
              </a:rPr>
              <a:t>?  Indeed, we</a:t>
            </a:r>
            <a:r>
              <a:rPr lang="en-US" altLang="en-US" sz="800" baseline="0" dirty="0" smtClean="0">
                <a:solidFill>
                  <a:srgbClr val="000000"/>
                </a:solidFill>
                <a:latin typeface="Arial" charset="0"/>
              </a:rPr>
              <a:t> ha</a:t>
            </a:r>
            <a:r>
              <a:rPr lang="en-US" altLang="en-US" sz="800" dirty="0" smtClean="0">
                <a:solidFill>
                  <a:srgbClr val="000000"/>
                </a:solidFill>
                <a:latin typeface="Arial" charset="0"/>
              </a:rPr>
              <a:t>ve already introduced the first strategy, stratification, when we introduced confounding last week.    Stratification was the first technique we discussed.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5"/>
          <p:cNvSpPr>
            <a:spLocks noGrp="1" noChangeArrowheads="1"/>
          </p:cNvSpPr>
          <p:nvPr>
            <p:ph type="sldNum" sz="quarter" idx="5"/>
          </p:nvPr>
        </p:nvSpPr>
        <p:spPr>
          <a:noFill/>
        </p:spPr>
        <p:txBody>
          <a:bodyPr/>
          <a:lstStyle/>
          <a:p>
            <a:fld id="{82845F2A-EE80-4A53-AC5F-AC5BB4299BFD}" type="slidenum">
              <a:rPr lang="en-US" altLang="en-US" smtClean="0"/>
              <a:pPr/>
              <a:t>31</a:t>
            </a:fld>
            <a:endParaRPr lang="en-US" altLang="en-US" dirty="0" smtClean="0"/>
          </a:p>
        </p:txBody>
      </p:sp>
      <p:sp>
        <p:nvSpPr>
          <p:cNvPr id="99330" name="Rectangle 2"/>
          <p:cNvSpPr>
            <a:spLocks noGrp="1" noRot="1" noChangeAspect="1" noChangeArrowheads="1" noTextEdit="1"/>
          </p:cNvSpPr>
          <p:nvPr>
            <p:ph type="sldImg"/>
          </p:nvPr>
        </p:nvSpPr>
        <p:spPr>
          <a:xfrm>
            <a:off x="419100" y="704850"/>
            <a:ext cx="6172200" cy="3471863"/>
          </a:xfrm>
          <a:ln/>
        </p:spPr>
      </p:sp>
      <p:sp>
        <p:nvSpPr>
          <p:cNvPr id="9933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Remember, that in </a:t>
            </a:r>
            <a:r>
              <a:rPr lang="en-US" altLang="en-US" dirty="0" smtClean="0">
                <a:solidFill>
                  <a:srgbClr val="000000"/>
                </a:solidFill>
                <a:latin typeface="Arial" charset="0"/>
              </a:rPr>
              <a:t>stratification </a:t>
            </a:r>
            <a:r>
              <a:rPr lang="en-US" altLang="en-US" dirty="0" smtClean="0">
                <a:solidFill>
                  <a:srgbClr val="000000"/>
                </a:solidFill>
                <a:latin typeface="Arial" charset="0"/>
              </a:rPr>
              <a:t>we create strata that are homogeneous with respect to the different values or levels of the confounder.  In doing so, we have in each stratum created a mini-example of restriction.  Everyone in the stratum </a:t>
            </a:r>
            <a:r>
              <a:rPr lang="en-US" altLang="en-US" dirty="0" smtClean="0">
                <a:solidFill>
                  <a:srgbClr val="000000"/>
                </a:solidFill>
                <a:latin typeface="Arial" charset="0"/>
              </a:rPr>
              <a:t>nominally has </a:t>
            </a:r>
            <a:r>
              <a:rPr lang="en-US" altLang="en-US" dirty="0" smtClean="0">
                <a:solidFill>
                  <a:srgbClr val="000000"/>
                </a:solidFill>
                <a:latin typeface="Arial" charset="0"/>
              </a:rPr>
              <a:t>the same level (value)</a:t>
            </a:r>
            <a:r>
              <a:rPr lang="en-US" altLang="en-US" baseline="0" dirty="0" smtClean="0">
                <a:solidFill>
                  <a:srgbClr val="000000"/>
                </a:solidFill>
                <a:latin typeface="Arial" charset="0"/>
              </a:rPr>
              <a:t> </a:t>
            </a:r>
            <a:r>
              <a:rPr lang="en-US" altLang="en-US" dirty="0" smtClean="0">
                <a:solidFill>
                  <a:srgbClr val="000000"/>
                </a:solidFill>
                <a:latin typeface="Arial" charset="0"/>
              </a:rPr>
              <a:t>of the confounder variable, and, therefore, confounding theoretically cannot occur in that stratum.  Without variability in the confounder, there can be no association with exposure or outcome.</a:t>
            </a:r>
            <a:r>
              <a:rPr lang="en-US" altLang="en-US" sz="800" dirty="0" smtClean="0">
                <a:solidFill>
                  <a:srgbClr val="000000"/>
                </a:solidFill>
                <a:latin typeface="Arial" charset="0"/>
              </a:rPr>
              <a:t>  </a:t>
            </a:r>
            <a:r>
              <a:rPr lang="en-US" altLang="en-US" sz="800" baseline="0" dirty="0" smtClean="0">
                <a:solidFill>
                  <a:srgbClr val="000000"/>
                </a:solidFill>
                <a:latin typeface="Arial" charset="0"/>
              </a:rPr>
              <a:t>Both exposed and unexposed participants in each stratum have the same degree/amount of the confounder in question.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1958667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Recall, in our initial example, when we were concerned about the confounding effect of smoking on the relationship between matches and lung cancer, we stratified on the two values of smoking: smoking present and smoking absent.  Each of these strata is now unconfounded with respect to smoking status.  After we create these strata, we observed that each smoking specific-stratum odds ratios </a:t>
            </a:r>
            <a:r>
              <a:rPr lang="en-US" altLang="en-US" dirty="0" smtClean="0"/>
              <a:t>has </a:t>
            </a:r>
            <a:r>
              <a:rPr lang="en-US" altLang="en-US" dirty="0" smtClean="0"/>
              <a:t>became one.  The difference between the crude and adjusted measure of association represents bias due to confounding.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32</a:t>
            </a:fld>
            <a:endParaRPr lang="en-US" dirty="0"/>
          </a:p>
        </p:txBody>
      </p:sp>
    </p:spTree>
    <p:extLst>
      <p:ext uri="{BB962C8B-B14F-4D97-AF65-F5344CB8AC3E}">
        <p14:creationId xmlns:p14="http://schemas.microsoft.com/office/powerpoint/2010/main" val="1264341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5"/>
          <p:cNvSpPr>
            <a:spLocks noGrp="1" noChangeArrowheads="1"/>
          </p:cNvSpPr>
          <p:nvPr>
            <p:ph type="sldNum" sz="quarter" idx="5"/>
          </p:nvPr>
        </p:nvSpPr>
        <p:spPr>
          <a:noFill/>
        </p:spPr>
        <p:txBody>
          <a:bodyPr/>
          <a:lstStyle/>
          <a:p>
            <a:fld id="{2331C801-FE0D-4E94-8860-7FDE58CD6788}" type="slidenum">
              <a:rPr lang="en-US" altLang="en-US" smtClean="0"/>
              <a:pPr/>
              <a:t>33</a:t>
            </a:fld>
            <a:endParaRPr lang="en-US" altLang="en-US" dirty="0" smtClean="0"/>
          </a:p>
        </p:txBody>
      </p:sp>
      <p:sp>
        <p:nvSpPr>
          <p:cNvPr id="104450" name="Rectangle 2"/>
          <p:cNvSpPr>
            <a:spLocks noGrp="1" noRot="1" noChangeAspect="1" noChangeArrowheads="1" noTextEdit="1"/>
          </p:cNvSpPr>
          <p:nvPr>
            <p:ph type="sldImg"/>
          </p:nvPr>
        </p:nvSpPr>
        <p:spPr>
          <a:xfrm>
            <a:off x="419100" y="704850"/>
            <a:ext cx="6172200" cy="3471863"/>
          </a:xfrm>
          <a:ln/>
        </p:spPr>
      </p:sp>
      <p:sp>
        <p:nvSpPr>
          <p:cNvPr id="10445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Now that we have formed our strata and gotten rid of confounding in each stratum, what is the next step in the process?   The next step is to summarize the unconfounded estimates from the two or more strata into one single overall unconfounded “adjusted” estimate.  This is also known as a “conditional” estimate.  It is called this because it is a product</a:t>
            </a:r>
            <a:r>
              <a:rPr lang="en-US" altLang="en-US" baseline="0" dirty="0" smtClean="0">
                <a:solidFill>
                  <a:srgbClr val="000000"/>
                </a:solidFill>
                <a:latin typeface="Arial" charset="0"/>
              </a:rPr>
              <a:t> of conditioning upon (i.e., holding fixed) a third variable (in this case, smoking status). </a:t>
            </a:r>
            <a:endParaRPr lang="en-US" altLang="en-US" dirty="0" smtClean="0">
              <a:solidFill>
                <a:srgbClr val="000000"/>
              </a:solidFill>
              <a:latin typeface="Arial" charset="0"/>
            </a:endParaRPr>
          </a:p>
        </p:txBody>
      </p:sp>
    </p:spTree>
    <p:extLst>
      <p:ext uri="{BB962C8B-B14F-4D97-AF65-F5344CB8AC3E}">
        <p14:creationId xmlns:p14="http://schemas.microsoft.com/office/powerpoint/2010/main" val="4225882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solidFill>
                  <a:srgbClr val="000000"/>
                </a:solidFill>
                <a:latin typeface="Arial" charset="0"/>
              </a:rPr>
              <a:t>In the smoking, matches, and lung cancer example, the measures of association from the different strata were identical; they are both equal to 1.  Here the summary of these two strata is easy: the summary, or adjusted,</a:t>
            </a:r>
            <a:r>
              <a:rPr lang="en-US" altLang="en-US" baseline="0" dirty="0" smtClean="0">
                <a:solidFill>
                  <a:srgbClr val="000000"/>
                </a:solidFill>
                <a:latin typeface="Arial" charset="0"/>
              </a:rPr>
              <a:t> measure of association</a:t>
            </a:r>
            <a:r>
              <a:rPr lang="en-US" altLang="en-US" dirty="0" smtClean="0">
                <a:solidFill>
                  <a:srgbClr val="000000"/>
                </a:solidFill>
                <a:latin typeface="Arial" charset="0"/>
              </a:rPr>
              <a:t> is 1.  However, in real life it is seldom the case that the estimates from the various strata are identical.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34</a:t>
            </a:fld>
            <a:endParaRPr lang="en-US" dirty="0"/>
          </a:p>
        </p:txBody>
      </p:sp>
    </p:spTree>
    <p:extLst>
      <p:ext uri="{BB962C8B-B14F-4D97-AF65-F5344CB8AC3E}">
        <p14:creationId xmlns:p14="http://schemas.microsoft.com/office/powerpoint/2010/main" val="2852817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Consider this example from a cross-sectional study of the effects of smoking in the occurrence of delayed pregnancies (called “delayed conception”) among women of reproductive age who were hoping to conceive.  The outcome is having had experienced a delay in conception</a:t>
            </a:r>
            <a:r>
              <a:rPr lang="en-US" altLang="en-US" baseline="0" dirty="0" smtClean="0"/>
              <a:t> versus having not experienced such a delay.  </a:t>
            </a:r>
            <a:r>
              <a:rPr lang="en-US" altLang="en-US" dirty="0" smtClean="0"/>
              <a:t>The principal exposure in question is smoking, but, say, we are concerned about the confounding effects of unmeasured behavioral factors that both cause people to smoke and also to ingest</a:t>
            </a:r>
            <a:r>
              <a:rPr lang="en-US" altLang="en-US" baseline="0" dirty="0" smtClean="0"/>
              <a:t> large amounts of </a:t>
            </a:r>
            <a:r>
              <a:rPr lang="en-US" altLang="en-US" dirty="0" smtClean="0"/>
              <a:t>caffeine.</a:t>
            </a:r>
            <a:r>
              <a:rPr lang="en-US" altLang="en-US" baseline="0" dirty="0" smtClean="0"/>
              <a:t>  Let us say we know that ingestion of large amounts of caffeine influences ability to conceive.</a:t>
            </a:r>
            <a:r>
              <a:rPr lang="en-US" altLang="en-US" dirty="0" smtClean="0"/>
              <a:t>  The</a:t>
            </a:r>
            <a:r>
              <a:rPr lang="en-US" altLang="en-US" baseline="0" dirty="0" smtClean="0"/>
              <a:t> DAG is shown.  </a:t>
            </a:r>
            <a:endParaRPr lang="en-US" altLang="en-US" baseline="0" dirty="0" smtClean="0"/>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Look </a:t>
            </a:r>
            <a:r>
              <a:rPr lang="en-US" altLang="en-US" dirty="0" smtClean="0"/>
              <a:t>what happens after we stratify by caffeine use. In those women who do not use caffeine, smoking is associated with over a two-fold occurrence of delayed conception.  But in women who use lots of caffeine the prevalence ratio is 0.7, if anything a protective effect.</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35</a:t>
            </a:fld>
            <a:endParaRPr lang="en-US" dirty="0"/>
          </a:p>
        </p:txBody>
      </p:sp>
    </p:spTree>
    <p:extLst>
      <p:ext uri="{BB962C8B-B14F-4D97-AF65-F5344CB8AC3E}">
        <p14:creationId xmlns:p14="http://schemas.microsoft.com/office/powerpoint/2010/main" val="2421738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What do you think is the unconfounded “adjusted” estimate of the prevalence ratio?  Is it 0.9, 1.1, 2.0, or some other </a:t>
            </a:r>
            <a:r>
              <a:rPr lang="en-US" altLang="en-US" dirty="0" smtClean="0"/>
              <a:t>answer?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36</a:t>
            </a:fld>
            <a:endParaRPr lang="en-US" dirty="0"/>
          </a:p>
        </p:txBody>
      </p:sp>
    </p:spTree>
    <p:extLst>
      <p:ext uri="{BB962C8B-B14F-4D97-AF65-F5344CB8AC3E}">
        <p14:creationId xmlns:p14="http://schemas.microsoft.com/office/powerpoint/2010/main" val="3864746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correct answer is “some other answer” and that other answer is that it is not appropriate to form this adjusted estimate.  </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37</a:t>
            </a:fld>
            <a:endParaRPr lang="en-US" dirty="0"/>
          </a:p>
        </p:txBody>
      </p:sp>
    </p:spTree>
    <p:extLst>
      <p:ext uri="{BB962C8B-B14F-4D97-AF65-F5344CB8AC3E}">
        <p14:creationId xmlns:p14="http://schemas.microsoft.com/office/powerpoint/2010/main" val="3864746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5"/>
          <p:cNvSpPr>
            <a:spLocks noGrp="1" noChangeArrowheads="1"/>
          </p:cNvSpPr>
          <p:nvPr>
            <p:ph type="sldNum" sz="quarter" idx="5"/>
          </p:nvPr>
        </p:nvSpPr>
        <p:spPr>
          <a:noFill/>
        </p:spPr>
        <p:txBody>
          <a:bodyPr/>
          <a:lstStyle/>
          <a:p>
            <a:fld id="{5BEB2D11-F7BC-4C81-B27F-357A74E74082}" type="slidenum">
              <a:rPr lang="en-US" altLang="en-US" smtClean="0"/>
              <a:pPr/>
              <a:t>38</a:t>
            </a:fld>
            <a:endParaRPr lang="en-US" altLang="en-US" dirty="0" smtClean="0"/>
          </a:p>
        </p:txBody>
      </p:sp>
      <p:sp>
        <p:nvSpPr>
          <p:cNvPr id="118786" name="Rectangle 2"/>
          <p:cNvSpPr>
            <a:spLocks noGrp="1" noRot="1" noChangeAspect="1" noChangeArrowheads="1" noTextEdit="1"/>
          </p:cNvSpPr>
          <p:nvPr>
            <p:ph type="sldImg"/>
          </p:nvPr>
        </p:nvSpPr>
        <p:spPr>
          <a:xfrm>
            <a:off x="419100" y="704850"/>
            <a:ext cx="6172200" cy="3471863"/>
          </a:xfrm>
          <a:ln/>
        </p:spPr>
      </p:sp>
      <p:sp>
        <p:nvSpPr>
          <p:cNvPr id="118787" name="Rectangle 3"/>
          <p:cNvSpPr>
            <a:spLocks noGrp="1" noChangeArrowheads="1"/>
          </p:cNvSpPr>
          <p:nvPr>
            <p:ph type="body" idx="1"/>
          </p:nvPr>
        </p:nvSpPr>
        <p:spPr>
          <a:noFill/>
          <a:ln/>
        </p:spPr>
        <p:txBody>
          <a:bodyPr/>
          <a:lstStyle/>
          <a:p>
            <a:r>
              <a:rPr lang="en-US" altLang="en-US" dirty="0" smtClean="0"/>
              <a:t>If we look at these two stratum-specific estimates more closely, I think most of us would agree that it does not make much sense to try to summarize these two very different numbers into one.  If we did, we are very much missing an important aspect of the system under study.  This illustrates the one assumption that is needed before one embarks upon attempting to form a summary adjusted estimate between the different strata in stratified analyses.  The assumption is that the different strata are basically all estimating the same number (i.e., same thing or entity).  If the relationship between the exposure and </a:t>
            </a:r>
            <a:r>
              <a:rPr lang="en-US" altLang="en-US" dirty="0" smtClean="0"/>
              <a:t>disease/outcome </a:t>
            </a:r>
            <a:r>
              <a:rPr lang="en-US" altLang="en-US" dirty="0" smtClean="0"/>
              <a:t>under study differs “meaningfully” in a clinical/biologic sense (and </a:t>
            </a:r>
            <a:r>
              <a:rPr lang="en-US" altLang="en-US" dirty="0" smtClean="0"/>
              <a:t>we</a:t>
            </a:r>
            <a:r>
              <a:rPr lang="en-US" altLang="en-US" baseline="0" dirty="0" smtClean="0"/>
              <a:t> wi</a:t>
            </a:r>
            <a:r>
              <a:rPr lang="en-US" altLang="en-US" dirty="0" smtClean="0"/>
              <a:t>ll </a:t>
            </a:r>
            <a:r>
              <a:rPr lang="en-US" altLang="en-US" dirty="0" smtClean="0"/>
              <a:t>talk about what we mean by “meaningful” later) according to the level of a third variable, as well as statistically (we will describe</a:t>
            </a:r>
            <a:r>
              <a:rPr lang="en-US" altLang="en-US" baseline="0" dirty="0" smtClean="0"/>
              <a:t> what kind of threshold to consider later)</a:t>
            </a:r>
            <a:r>
              <a:rPr lang="en-US" altLang="en-US" dirty="0" smtClean="0"/>
              <a:t>, then it is typically </a:t>
            </a:r>
            <a:r>
              <a:rPr lang="en-US" altLang="en-US" u="sng" dirty="0" smtClean="0"/>
              <a:t>not appropriate</a:t>
            </a:r>
            <a:r>
              <a:rPr lang="en-US" altLang="en-US" u="none" dirty="0" smtClean="0"/>
              <a:t> </a:t>
            </a:r>
            <a:r>
              <a:rPr lang="en-US" altLang="en-US" dirty="0" smtClean="0"/>
              <a:t>to form an overall summary estimate across the strata.</a:t>
            </a:r>
          </a:p>
          <a:p>
            <a:endParaRPr lang="en-US" altLang="en-US" dirty="0" smtClean="0"/>
          </a:p>
          <a:p>
            <a:r>
              <a:rPr lang="en-US" altLang="en-US" dirty="0" smtClean="0"/>
              <a:t>More </a:t>
            </a:r>
            <a:r>
              <a:rPr lang="en-US" altLang="en-US" dirty="0" smtClean="0"/>
              <a:t>precisely</a:t>
            </a:r>
            <a:r>
              <a:rPr lang="en-US" altLang="en-US" baseline="0" dirty="0" smtClean="0"/>
              <a:t> in the jargon of epidemiology</a:t>
            </a:r>
            <a:r>
              <a:rPr lang="en-US" altLang="en-US" dirty="0" smtClean="0"/>
              <a:t>, </a:t>
            </a:r>
            <a:r>
              <a:rPr lang="en-US" altLang="en-US" dirty="0" smtClean="0"/>
              <a:t>the assumption you need before you estimate one overall measure of association by</a:t>
            </a:r>
            <a:r>
              <a:rPr lang="en-US" altLang="en-US" baseline="0" dirty="0" smtClean="0"/>
              <a:t> combining two or more stratum-specific estimates</a:t>
            </a:r>
            <a:r>
              <a:rPr lang="en-US" altLang="en-US" dirty="0" smtClean="0"/>
              <a:t> is that “statistical interaction” is not present across the strata.</a:t>
            </a:r>
          </a:p>
        </p:txBody>
      </p:sp>
    </p:spTree>
    <p:extLst>
      <p:ext uri="{BB962C8B-B14F-4D97-AF65-F5344CB8AC3E}">
        <p14:creationId xmlns:p14="http://schemas.microsoft.com/office/powerpoint/2010/main" val="3024717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39</a:t>
            </a:fld>
            <a:endParaRPr lang="en-US" altLang="en-US" dirty="0" smtClean="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This means that we are here in our outline.  We will now discuss interaction.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sldNum" sz="quarter" idx="5"/>
          </p:nvPr>
        </p:nvSpPr>
        <p:spPr>
          <a:noFill/>
        </p:spPr>
        <p:txBody>
          <a:bodyPr/>
          <a:lstStyle/>
          <a:p>
            <a:fld id="{9A21F99A-AB6F-4DF4-A503-7431E6C8D315}" type="slidenum">
              <a:rPr lang="en-US" altLang="en-US" smtClean="0"/>
              <a:pPr/>
              <a:t>4</a:t>
            </a:fld>
            <a:endParaRPr lang="en-US" altLang="en-US" dirty="0" smtClean="0"/>
          </a:p>
        </p:txBody>
      </p:sp>
      <p:sp>
        <p:nvSpPr>
          <p:cNvPr id="35842" name="Rectangle 2"/>
          <p:cNvSpPr>
            <a:spLocks noGrp="1" noRot="1" noChangeAspect="1" noChangeArrowheads="1" noTextEdit="1"/>
          </p:cNvSpPr>
          <p:nvPr>
            <p:ph type="sldImg"/>
          </p:nvPr>
        </p:nvSpPr>
        <p:spPr>
          <a:xfrm>
            <a:off x="419100" y="704850"/>
            <a:ext cx="6172200" cy="3471863"/>
          </a:xfrm>
          <a:ln/>
        </p:spPr>
      </p:sp>
      <p:sp>
        <p:nvSpPr>
          <p:cNvPr id="35843" name="Rectangle 3"/>
          <p:cNvSpPr>
            <a:spLocks noGrp="1" noChangeArrowheads="1"/>
          </p:cNvSpPr>
          <p:nvPr>
            <p:ph type="body" idx="1"/>
          </p:nvPr>
        </p:nvSpPr>
        <p:spPr>
          <a:noFill/>
          <a:ln/>
        </p:spPr>
        <p:txBody>
          <a:bodyPr/>
          <a:lstStyle/>
          <a:p>
            <a:r>
              <a:rPr lang="en-US" altLang="en-US" dirty="0" smtClean="0"/>
              <a:t>Last week we also talked about how adjusting or controlling for the confounding variable factor C will block the backdoor path and eliminate confounding.  Last week, we described one approach to do this, called stratification.  Stratification holds the value of C constant in each stratum when you analyze</a:t>
            </a:r>
            <a:r>
              <a:rPr lang="en-US" altLang="en-US" baseline="0" dirty="0" smtClean="0"/>
              <a:t> the association between E and D</a:t>
            </a:r>
            <a:r>
              <a:rPr lang="en-US" altLang="en-US" dirty="0" smtClean="0"/>
              <a:t>.  Since C is constant, there can be no association between C and E, or between C and D.  Another way to consider this is that because C is constant, it is the same in the exposed</a:t>
            </a:r>
            <a:r>
              <a:rPr lang="en-US" altLang="en-US" baseline="0" dirty="0" smtClean="0"/>
              <a:t> as in the unexposed.  Hence, neither exposed or unexposed have any special degree of “other influences” upon them.  </a:t>
            </a:r>
            <a:endParaRPr lang="en-US" altLang="en-US" dirty="0" smtClean="0"/>
          </a:p>
          <a:p>
            <a:endParaRPr lang="en-US" altLang="en-US" dirty="0" smtClean="0"/>
          </a:p>
          <a:p>
            <a:r>
              <a:rPr lang="en-US" altLang="en-US" dirty="0" smtClean="0"/>
              <a:t>It turns out that stratification is not the only way to accomplish elimination</a:t>
            </a:r>
            <a:r>
              <a:rPr lang="en-US" altLang="en-US" baseline="0" dirty="0" smtClean="0"/>
              <a:t> of confounding</a:t>
            </a:r>
            <a:r>
              <a:rPr lang="en-US" altLang="en-US" dirty="0" smtClean="0"/>
              <a:t>.</a:t>
            </a:r>
          </a:p>
        </p:txBody>
      </p:sp>
    </p:spTree>
    <p:extLst>
      <p:ext uri="{BB962C8B-B14F-4D97-AF65-F5344CB8AC3E}">
        <p14:creationId xmlns:p14="http://schemas.microsoft.com/office/powerpoint/2010/main" val="3527262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5"/>
          <p:cNvSpPr>
            <a:spLocks noGrp="1" noChangeArrowheads="1"/>
          </p:cNvSpPr>
          <p:nvPr>
            <p:ph type="sldNum" sz="quarter" idx="5"/>
          </p:nvPr>
        </p:nvSpPr>
        <p:spPr>
          <a:noFill/>
        </p:spPr>
        <p:txBody>
          <a:bodyPr/>
          <a:lstStyle/>
          <a:p>
            <a:fld id="{1753D363-FBBD-4FE0-A7A1-F1BBDECAFF57}" type="slidenum">
              <a:rPr lang="en-US" altLang="en-US" smtClean="0"/>
              <a:pPr/>
              <a:t>40</a:t>
            </a:fld>
            <a:endParaRPr lang="en-US" altLang="en-US" dirty="0" smtClean="0"/>
          </a:p>
        </p:txBody>
      </p:sp>
      <p:sp>
        <p:nvSpPr>
          <p:cNvPr id="122882" name="Rectangle 2"/>
          <p:cNvSpPr>
            <a:spLocks noGrp="1" noRot="1" noChangeAspect="1" noChangeArrowheads="1" noTextEdit="1"/>
          </p:cNvSpPr>
          <p:nvPr>
            <p:ph type="sldImg"/>
          </p:nvPr>
        </p:nvSpPr>
        <p:spPr>
          <a:xfrm>
            <a:off x="419100" y="704850"/>
            <a:ext cx="6172200" cy="3471863"/>
          </a:xfrm>
          <a:ln/>
        </p:spPr>
      </p:sp>
      <p:sp>
        <p:nvSpPr>
          <p:cNvPr id="12288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The example using smoking, caffeine use, and delayed conception illustrates </a:t>
            </a:r>
            <a:r>
              <a:rPr lang="en-US" altLang="en-US" dirty="0" smtClean="0">
                <a:solidFill>
                  <a:srgbClr val="000000"/>
                </a:solidFill>
                <a:latin typeface="Arial" charset="0"/>
              </a:rPr>
              <a:t>what we call “statistical interaction”, </a:t>
            </a:r>
            <a:r>
              <a:rPr lang="en-US" altLang="en-US" dirty="0" smtClean="0">
                <a:solidFill>
                  <a:srgbClr val="000000"/>
                </a:solidFill>
                <a:latin typeface="Arial" charset="0"/>
              </a:rPr>
              <a:t>which is what we call the situation when a particular measure of association (between an exposure and disease; for example, a risk ratio or a prevalence ratio) meaningfully differs according to the level of some third variable.  </a:t>
            </a:r>
          </a:p>
          <a:p>
            <a:endParaRPr lang="en-US" altLang="en-US" dirty="0" smtClean="0">
              <a:solidFill>
                <a:srgbClr val="000000"/>
              </a:solidFill>
              <a:latin typeface="Arial" charset="0"/>
            </a:endParaRPr>
          </a:p>
          <a:p>
            <a:r>
              <a:rPr lang="en-US" altLang="en-US" dirty="0" smtClean="0">
                <a:solidFill>
                  <a:srgbClr val="000000"/>
                </a:solidFill>
                <a:latin typeface="Arial" charset="0"/>
              </a:rPr>
              <a:t>Synonyms for statistical interaction include effect-measure modification, effect modification, heterogeneity of effect, heterogeneity of measure, non-uniformity of effect, and effect variation.   You will hear interaction and effect modification most commonly, but the preferred term </a:t>
            </a:r>
            <a:r>
              <a:rPr lang="en-US" altLang="en-US" dirty="0" smtClean="0">
                <a:solidFill>
                  <a:srgbClr val="000000"/>
                </a:solidFill>
                <a:latin typeface="Arial" charset="0"/>
              </a:rPr>
              <a:t>on this list is </a:t>
            </a:r>
            <a:r>
              <a:rPr lang="en-US" altLang="en-US" dirty="0" smtClean="0">
                <a:solidFill>
                  <a:srgbClr val="000000"/>
                </a:solidFill>
                <a:latin typeface="Arial" charset="0"/>
              </a:rPr>
              <a:t>effect-measure modification, and the reason</a:t>
            </a:r>
            <a:r>
              <a:rPr lang="en-US" altLang="en-US" baseline="0" dirty="0" smtClean="0">
                <a:solidFill>
                  <a:srgbClr val="000000"/>
                </a:solidFill>
                <a:latin typeface="Arial" charset="0"/>
              </a:rPr>
              <a:t> for this </a:t>
            </a:r>
            <a:r>
              <a:rPr lang="en-US" altLang="en-US" dirty="0" smtClean="0">
                <a:solidFill>
                  <a:srgbClr val="000000"/>
                </a:solidFill>
                <a:latin typeface="Arial" charset="0"/>
              </a:rPr>
              <a:t>will be clear in a few minutes.  A more poetic</a:t>
            </a:r>
            <a:r>
              <a:rPr lang="en-US" altLang="en-US" baseline="0" dirty="0" smtClean="0">
                <a:solidFill>
                  <a:srgbClr val="000000"/>
                </a:solidFill>
                <a:latin typeface="Arial" charset="0"/>
              </a:rPr>
              <a:t> synonym is “when one influences another”.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What’s the proper terminology in this situation?  For example, we would say</a:t>
            </a:r>
            <a:r>
              <a:rPr lang="en-US" altLang="en-US" dirty="0" smtClean="0">
                <a:solidFill>
                  <a:srgbClr val="000000"/>
                </a:solidFill>
                <a:latin typeface="Arial" charset="0"/>
              </a:rPr>
              <a:t>:</a:t>
            </a:r>
          </a:p>
          <a:p>
            <a:pPr marL="1539875" lvl="2" indent="-457200"/>
            <a:r>
              <a:rPr lang="en-US" altLang="en-US" sz="3000" dirty="0" smtClean="0"/>
              <a:t>Caffeine use </a:t>
            </a:r>
            <a:r>
              <a:rPr lang="en-US" altLang="en-US" sz="3000" u="sng" dirty="0" smtClean="0"/>
              <a:t>modifies</a:t>
            </a:r>
            <a:r>
              <a:rPr lang="en-US" altLang="en-US" sz="3000" dirty="0" smtClean="0"/>
              <a:t> the effect of smoking on the occurrence of delayed conception.</a:t>
            </a:r>
          </a:p>
          <a:p>
            <a:pPr marL="1539875" lvl="2" indent="-457200"/>
            <a:r>
              <a:rPr lang="en-US" altLang="en-US" sz="3000" dirty="0" smtClean="0"/>
              <a:t>There is </a:t>
            </a:r>
            <a:r>
              <a:rPr lang="en-US" altLang="en-US" sz="3000" u="sng" dirty="0" smtClean="0"/>
              <a:t>interaction</a:t>
            </a:r>
            <a:r>
              <a:rPr lang="en-US" altLang="en-US" sz="3000" dirty="0" smtClean="0"/>
              <a:t> between caffeine use and smoking in the occurrence of delayed conception.  </a:t>
            </a:r>
          </a:p>
          <a:p>
            <a:pPr marL="1539875" lvl="2" indent="-457200"/>
            <a:r>
              <a:rPr lang="en-US" altLang="en-US" sz="3000" dirty="0" smtClean="0"/>
              <a:t>Caffeine is an </a:t>
            </a:r>
            <a:r>
              <a:rPr lang="en-US" altLang="en-US" sz="3000" u="sng" dirty="0" smtClean="0"/>
              <a:t>effect modifier</a:t>
            </a:r>
            <a:r>
              <a:rPr lang="en-US" altLang="en-US" sz="3000" dirty="0" smtClean="0"/>
              <a:t> in the relationship between smoking and delayed conception.</a:t>
            </a:r>
          </a:p>
          <a:p>
            <a:endParaRPr lang="en-US" altLang="en-US" dirty="0" smtClean="0">
              <a:solidFill>
                <a:srgbClr val="000000"/>
              </a:solidFill>
              <a:latin typeface="Arial" charset="0"/>
            </a:endParaRPr>
          </a:p>
        </p:txBody>
      </p:sp>
    </p:spTree>
    <p:extLst>
      <p:ext uri="{BB962C8B-B14F-4D97-AF65-F5344CB8AC3E}">
        <p14:creationId xmlns:p14="http://schemas.microsoft.com/office/powerpoint/2010/main" val="3767141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S+N text, like many others, uses a graphical approach to depict interaction.  These</a:t>
            </a:r>
            <a:r>
              <a:rPr lang="en-US" altLang="en-US" baseline="0" dirty="0" smtClean="0"/>
              <a:t> graphs show the findings from a simple situation with a dichotomous exposure (exposed vs unexposed), dichotomous outcome and dichotomous </a:t>
            </a:r>
            <a:r>
              <a:rPr lang="en-US" altLang="en-US" baseline="0" dirty="0" smtClean="0"/>
              <a:t>third variable, as </a:t>
            </a:r>
            <a:r>
              <a:rPr lang="en-US" altLang="en-US" baseline="0" dirty="0" smtClean="0"/>
              <a:t>shown in the generic stratification schematic at the top of the panel.  In this schematic, we are stratifying into </a:t>
            </a:r>
            <a:r>
              <a:rPr lang="en-US" altLang="en-US" baseline="0" dirty="0" smtClean="0"/>
              <a:t>two strata, one in which the value of the third variable is set to (held fixed at) 0 </a:t>
            </a:r>
            <a:r>
              <a:rPr lang="en-US" altLang="en-US" baseline="0" dirty="0" smtClean="0"/>
              <a:t>and </a:t>
            </a:r>
            <a:r>
              <a:rPr lang="en-US" altLang="en-US" baseline="0" dirty="0" smtClean="0"/>
              <a:t>another stratum in which the value is set </a:t>
            </a:r>
            <a:r>
              <a:rPr lang="en-US" altLang="en-US" baseline="0" dirty="0" smtClean="0"/>
              <a:t>to 1.</a:t>
            </a:r>
          </a:p>
          <a:p>
            <a:endParaRPr lang="en-US" altLang="en-US" baseline="0" dirty="0" smtClean="0"/>
          </a:p>
          <a:p>
            <a:r>
              <a:rPr lang="en-US" altLang="en-US" dirty="0" smtClean="0"/>
              <a:t>Let</a:t>
            </a:r>
            <a:r>
              <a:rPr lang="en-US" altLang="en-US" baseline="0" dirty="0" smtClean="0"/>
              <a:t> us</a:t>
            </a:r>
            <a:r>
              <a:rPr lang="en-US" altLang="en-US" dirty="0" smtClean="0"/>
              <a:t> </a:t>
            </a:r>
            <a:r>
              <a:rPr lang="en-US" altLang="en-US" dirty="0" smtClean="0"/>
              <a:t>look at the </a:t>
            </a:r>
            <a:r>
              <a:rPr lang="en-US" altLang="en-US" dirty="0" smtClean="0"/>
              <a:t>graph</a:t>
            </a:r>
            <a:r>
              <a:rPr lang="en-US" altLang="en-US" baseline="0" dirty="0" smtClean="0"/>
              <a:t> on the left first.</a:t>
            </a:r>
            <a:r>
              <a:rPr lang="en-US" altLang="en-US" dirty="0" smtClean="0"/>
              <a:t>  </a:t>
            </a:r>
            <a:r>
              <a:rPr lang="en-US" altLang="en-US" dirty="0" smtClean="0"/>
              <a:t>Risk of disease (in a log base 10 scale which remember </a:t>
            </a:r>
            <a:r>
              <a:rPr lang="en-US" altLang="en-US" dirty="0" smtClean="0"/>
              <a:t>defines</a:t>
            </a:r>
            <a:r>
              <a:rPr lang="en-US" altLang="en-US" baseline="0" dirty="0" smtClean="0"/>
              <a:t> it as</a:t>
            </a:r>
            <a:r>
              <a:rPr lang="en-US" altLang="en-US" dirty="0" smtClean="0"/>
              <a:t> </a:t>
            </a:r>
            <a:r>
              <a:rPr lang="en-US" altLang="en-US" dirty="0" smtClean="0"/>
              <a:t>a multiplicative scale) is shown on the y axis; exposure status (exposed vs unexposed) is on the x axis.  </a:t>
            </a:r>
            <a:r>
              <a:rPr lang="en-US" altLang="en-US" dirty="0" smtClean="0"/>
              <a:t>Let</a:t>
            </a:r>
            <a:r>
              <a:rPr lang="en-US" altLang="en-US" baseline="0" dirty="0" smtClean="0"/>
              <a:t> us</a:t>
            </a:r>
            <a:r>
              <a:rPr lang="en-US" altLang="en-US" dirty="0" smtClean="0"/>
              <a:t> </a:t>
            </a:r>
            <a:r>
              <a:rPr lang="en-US" altLang="en-US" dirty="0" smtClean="0"/>
              <a:t>look at the line with the red symbols first; it is for persons who have the value of some third variable </a:t>
            </a:r>
            <a:r>
              <a:rPr lang="en-US" altLang="en-US" dirty="0" smtClean="0"/>
              <a:t>(perhaps</a:t>
            </a:r>
            <a:r>
              <a:rPr lang="en-US" altLang="en-US" baseline="0" dirty="0" smtClean="0"/>
              <a:t> a confounder but not necessarily) </a:t>
            </a:r>
            <a:r>
              <a:rPr lang="en-US" altLang="en-US" dirty="0" smtClean="0"/>
              <a:t>equal to “present”, “yes” or 1.  When the third variable is “yes” (or 1), the risk of disease in the unexposed group is 0.05 and it goes up three fold to 0.15 in the exposed group.  When the third variable is equal to “no” or 0 or “absent” (the black line), risk in unexposed is 0.15 which goes up to 0.45 in the exposed group, again a 3 fold increase.  In other words, the risk ratio does not change according to the third variable.  The lines are parallel; </a:t>
            </a:r>
            <a:r>
              <a:rPr lang="en-US" altLang="en-US" dirty="0" smtClean="0"/>
              <a:t>parallel lines means </a:t>
            </a:r>
            <a:r>
              <a:rPr lang="en-US" altLang="en-US" dirty="0" smtClean="0"/>
              <a:t>that there is not statistical</a:t>
            </a:r>
            <a:r>
              <a:rPr lang="en-US" altLang="en-US" baseline="0" dirty="0" smtClean="0"/>
              <a:t> </a:t>
            </a:r>
            <a:r>
              <a:rPr lang="en-US" altLang="en-US" dirty="0" smtClean="0"/>
              <a:t>interaction in terms of the risk ratio.  Because we</a:t>
            </a:r>
            <a:r>
              <a:rPr lang="en-US" altLang="en-US" baseline="0" dirty="0" smtClean="0"/>
              <a:t> are working on the multiplicative scale, we say that t</a:t>
            </a:r>
            <a:r>
              <a:rPr lang="en-US" altLang="en-US" dirty="0" smtClean="0"/>
              <a:t>here is not interaction on the multiplicative </a:t>
            </a:r>
            <a:r>
              <a:rPr lang="en-US" altLang="en-US" dirty="0" smtClean="0"/>
              <a:t>scale or “no multiplicative interaction”. </a:t>
            </a:r>
            <a:endParaRPr lang="en-US" altLang="en-US" dirty="0" smtClean="0"/>
          </a:p>
          <a:p>
            <a:endParaRPr lang="en-US" altLang="en-US" dirty="0" smtClean="0"/>
          </a:p>
          <a:p>
            <a:r>
              <a:rPr lang="en-US" altLang="en-US" dirty="0" smtClean="0"/>
              <a:t>In the bottom graph, you can see that the risk ratio of disease does change according to the level of the third variable. With the third variable equal to “present”/”yes”/”1”, the risk ratio is 3.0.  When the third variable is equal</a:t>
            </a:r>
            <a:r>
              <a:rPr lang="en-US" altLang="en-US" baseline="0" dirty="0" smtClean="0"/>
              <a:t> to absent/no/0</a:t>
            </a:r>
            <a:r>
              <a:rPr lang="en-US" altLang="en-US" dirty="0" smtClean="0"/>
              <a:t>, the risk ratio is 11.2.  Non-parallel lines means </a:t>
            </a:r>
            <a:r>
              <a:rPr lang="en-US" altLang="en-US" dirty="0" smtClean="0"/>
              <a:t>statistical interaction </a:t>
            </a:r>
            <a:r>
              <a:rPr lang="en-US" altLang="en-US" dirty="0" smtClean="0"/>
              <a:t>is present.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41</a:t>
            </a:fld>
            <a:endParaRPr lang="en-US" dirty="0"/>
          </a:p>
        </p:txBody>
      </p:sp>
    </p:spTree>
    <p:extLst>
      <p:ext uri="{BB962C8B-B14F-4D97-AF65-F5344CB8AC3E}">
        <p14:creationId xmlns:p14="http://schemas.microsoft.com/office/powerpoint/2010/main" val="29120508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5"/>
          <p:cNvSpPr>
            <a:spLocks noGrp="1" noChangeArrowheads="1"/>
          </p:cNvSpPr>
          <p:nvPr>
            <p:ph type="sldNum" sz="quarter" idx="5"/>
          </p:nvPr>
        </p:nvSpPr>
        <p:spPr>
          <a:noFill/>
        </p:spPr>
        <p:txBody>
          <a:bodyPr/>
          <a:lstStyle/>
          <a:p>
            <a:fld id="{1AF2C4C4-62D1-42E0-B09B-565C9381BF32}" type="slidenum">
              <a:rPr lang="en-US" altLang="en-US" smtClean="0">
                <a:solidFill>
                  <a:prstClr val="black"/>
                </a:solidFill>
              </a:rPr>
              <a:pPr/>
              <a:t>42</a:t>
            </a:fld>
            <a:endParaRPr lang="en-US" altLang="en-US" dirty="0" smtClean="0">
              <a:solidFill>
                <a:prstClr val="black"/>
              </a:solidFill>
            </a:endParaRPr>
          </a:p>
        </p:txBody>
      </p:sp>
      <p:sp>
        <p:nvSpPr>
          <p:cNvPr id="129026" name="Rectangle 2"/>
          <p:cNvSpPr>
            <a:spLocks noGrp="1" noRot="1" noChangeAspect="1" noChangeArrowheads="1" noTextEdit="1"/>
          </p:cNvSpPr>
          <p:nvPr>
            <p:ph type="sldImg"/>
          </p:nvPr>
        </p:nvSpPr>
        <p:spPr>
          <a:xfrm>
            <a:off x="419100" y="704850"/>
            <a:ext cx="6172200" cy="3471863"/>
          </a:xfrm>
          <a:ln/>
        </p:spPr>
      </p:sp>
      <p:sp>
        <p:nvSpPr>
          <p:cNvPr id="129027" name="Rectangle 3"/>
          <p:cNvSpPr>
            <a:spLocks noGrp="1" noChangeArrowheads="1"/>
          </p:cNvSpPr>
          <p:nvPr>
            <p:ph type="body" idx="1"/>
          </p:nvPr>
        </p:nvSpPr>
        <p:spPr>
          <a:noFill/>
          <a:ln/>
        </p:spPr>
        <p:txBody>
          <a:bodyPr/>
          <a:lstStyle/>
          <a:p>
            <a:r>
              <a:rPr lang="en-US" altLang="en-US" dirty="0" smtClean="0"/>
              <a:t>These</a:t>
            </a:r>
            <a:r>
              <a:rPr lang="en-US" altLang="en-US" baseline="0" dirty="0" smtClean="0"/>
              <a:t> are the data from the smoking, caffeine use, and delayed contraception example.  </a:t>
            </a:r>
            <a:r>
              <a:rPr lang="en-US" altLang="en-US" dirty="0" smtClean="0"/>
              <a:t>What</a:t>
            </a:r>
            <a:r>
              <a:rPr lang="en-US" altLang="en-US" baseline="0" dirty="0" smtClean="0"/>
              <a:t> is</a:t>
            </a:r>
            <a:r>
              <a:rPr lang="en-US" altLang="en-US" dirty="0" smtClean="0"/>
              <a:t> </a:t>
            </a:r>
            <a:r>
              <a:rPr lang="en-US" altLang="en-US" dirty="0" smtClean="0"/>
              <a:t>going on here?  In the presence of </a:t>
            </a:r>
            <a:r>
              <a:rPr lang="en-US" altLang="en-US" dirty="0" smtClean="0"/>
              <a:t>heavy</a:t>
            </a:r>
            <a:r>
              <a:rPr lang="en-US" altLang="en-US" baseline="0" dirty="0" smtClean="0"/>
              <a:t> caffeine use</a:t>
            </a:r>
            <a:r>
              <a:rPr lang="en-US" altLang="en-US" dirty="0" smtClean="0"/>
              <a:t>, </a:t>
            </a:r>
            <a:r>
              <a:rPr lang="en-US" altLang="en-US" dirty="0" smtClean="0"/>
              <a:t>exposed persons </a:t>
            </a:r>
            <a:r>
              <a:rPr lang="en-US" altLang="en-US" dirty="0" smtClean="0"/>
              <a:t>(smokers)</a:t>
            </a:r>
            <a:r>
              <a:rPr lang="en-US" altLang="en-US" baseline="0" dirty="0" smtClean="0"/>
              <a:t> </a:t>
            </a:r>
            <a:r>
              <a:rPr lang="en-US" altLang="en-US" dirty="0" smtClean="0"/>
              <a:t>appear </a:t>
            </a:r>
            <a:r>
              <a:rPr lang="en-US" altLang="en-US" dirty="0" smtClean="0"/>
              <a:t>to be protected relative to </a:t>
            </a:r>
            <a:r>
              <a:rPr lang="en-US" altLang="en-US" dirty="0" smtClean="0"/>
              <a:t>unexposed (non-exposed), </a:t>
            </a:r>
            <a:r>
              <a:rPr lang="en-US" altLang="en-US" dirty="0" smtClean="0"/>
              <a:t>but in the absence of </a:t>
            </a:r>
            <a:r>
              <a:rPr lang="en-US" altLang="en-US" dirty="0" smtClean="0"/>
              <a:t>caffeine</a:t>
            </a:r>
            <a:r>
              <a:rPr lang="en-US" altLang="en-US" baseline="0" dirty="0" smtClean="0"/>
              <a:t> use </a:t>
            </a:r>
            <a:r>
              <a:rPr lang="en-US" altLang="en-US" dirty="0" smtClean="0"/>
              <a:t>(black</a:t>
            </a:r>
            <a:r>
              <a:rPr lang="en-US" altLang="en-US" dirty="0" smtClean="0"/>
              <a:t>), exposed persons </a:t>
            </a:r>
            <a:r>
              <a:rPr lang="en-US" altLang="en-US" dirty="0" smtClean="0"/>
              <a:t>(smokers)</a:t>
            </a:r>
            <a:r>
              <a:rPr lang="en-US" altLang="en-US" baseline="0" dirty="0" smtClean="0"/>
              <a:t> </a:t>
            </a:r>
            <a:r>
              <a:rPr lang="en-US" altLang="en-US" dirty="0" smtClean="0"/>
              <a:t>are </a:t>
            </a:r>
            <a:r>
              <a:rPr lang="en-US" altLang="en-US" dirty="0" smtClean="0"/>
              <a:t>at </a:t>
            </a:r>
            <a:r>
              <a:rPr lang="en-US" altLang="en-US" dirty="0" smtClean="0"/>
              <a:t>have over two-fold </a:t>
            </a:r>
            <a:r>
              <a:rPr lang="en-US" altLang="en-US" dirty="0" smtClean="0"/>
              <a:t>increased </a:t>
            </a:r>
            <a:r>
              <a:rPr lang="en-US" altLang="en-US" dirty="0" smtClean="0"/>
              <a:t>prevalence</a:t>
            </a:r>
            <a:r>
              <a:rPr lang="en-US" altLang="en-US" baseline="0" dirty="0" smtClean="0"/>
              <a:t> of delayed conception</a:t>
            </a:r>
            <a:r>
              <a:rPr lang="en-US" altLang="en-US" dirty="0" smtClean="0"/>
              <a:t>.</a:t>
            </a:r>
            <a:r>
              <a:rPr lang="en-US" altLang="en-US" baseline="0" dirty="0" smtClean="0"/>
              <a:t>  </a:t>
            </a:r>
            <a:r>
              <a:rPr lang="en-US" altLang="en-US" dirty="0" smtClean="0"/>
              <a:t>The </a:t>
            </a:r>
            <a:r>
              <a:rPr lang="en-US" altLang="en-US" dirty="0" smtClean="0"/>
              <a:t>effects in the two levels of the third variable are on the opposite sides of 1.0.  This is what we call qualitative interaction; in other words, the interaction is substantial.</a:t>
            </a:r>
          </a:p>
        </p:txBody>
      </p:sp>
    </p:spTree>
    <p:extLst>
      <p:ext uri="{BB962C8B-B14F-4D97-AF65-F5344CB8AC3E}">
        <p14:creationId xmlns:p14="http://schemas.microsoft.com/office/powerpoint/2010/main" val="3879518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5"/>
          <p:cNvSpPr>
            <a:spLocks noGrp="1" noChangeArrowheads="1"/>
          </p:cNvSpPr>
          <p:nvPr>
            <p:ph type="sldNum" sz="quarter" idx="5"/>
          </p:nvPr>
        </p:nvSpPr>
        <p:spPr>
          <a:noFill/>
        </p:spPr>
        <p:txBody>
          <a:bodyPr/>
          <a:lstStyle/>
          <a:p>
            <a:fld id="{89E9FE11-7CF9-4F37-9E5C-A091AA312BD2}" type="slidenum">
              <a:rPr lang="en-US" altLang="en-US" smtClean="0"/>
              <a:pPr/>
              <a:t>43</a:t>
            </a:fld>
            <a:endParaRPr lang="en-US" altLang="en-US" dirty="0" smtClean="0"/>
          </a:p>
        </p:txBody>
      </p:sp>
      <p:sp>
        <p:nvSpPr>
          <p:cNvPr id="131074" name="Rectangle 2"/>
          <p:cNvSpPr>
            <a:spLocks noGrp="1" noRot="1" noChangeAspect="1" noChangeArrowheads="1" noTextEdit="1"/>
          </p:cNvSpPr>
          <p:nvPr>
            <p:ph type="sldImg"/>
          </p:nvPr>
        </p:nvSpPr>
        <p:spPr>
          <a:xfrm>
            <a:off x="419100" y="704850"/>
            <a:ext cx="6172200" cy="3471863"/>
          </a:xfrm>
          <a:ln/>
        </p:spPr>
      </p:sp>
      <p:sp>
        <p:nvSpPr>
          <p:cNvPr id="131075" name="Rectangle 3"/>
          <p:cNvSpPr>
            <a:spLocks noGrp="1" noChangeArrowheads="1"/>
          </p:cNvSpPr>
          <p:nvPr>
            <p:ph type="body" idx="1"/>
          </p:nvPr>
        </p:nvSpPr>
        <p:spPr>
          <a:noFill/>
          <a:ln/>
        </p:spPr>
        <p:txBody>
          <a:bodyPr/>
          <a:lstStyle/>
          <a:p>
            <a:r>
              <a:rPr lang="en-US" altLang="en-US" dirty="0" smtClean="0"/>
              <a:t>If you think about it for a moment, I think you will agree that interaction is everywhere around</a:t>
            </a:r>
            <a:r>
              <a:rPr lang="en-US" altLang="en-US" baseline="0" dirty="0" smtClean="0"/>
              <a:t> </a:t>
            </a:r>
            <a:r>
              <a:rPr lang="en-US" altLang="en-US" baseline="0" dirty="0" smtClean="0"/>
              <a:t>us</a:t>
            </a:r>
            <a:r>
              <a:rPr lang="en-US" altLang="en-US" dirty="0" smtClean="0"/>
              <a:t>.  </a:t>
            </a:r>
            <a:endParaRPr lang="en-US" altLang="en-US" dirty="0" smtClean="0"/>
          </a:p>
          <a:p>
            <a:r>
              <a:rPr lang="en-US" altLang="en-US" dirty="0" smtClean="0"/>
              <a:t>	</a:t>
            </a:r>
          </a:p>
          <a:p>
            <a:r>
              <a:rPr lang="en-US" altLang="en-US" dirty="0" smtClean="0"/>
              <a:t>As an example from infectious diseases, if the exposure is sexual activity with an HIV-infected partner and the outcome is HIV infection, we know that certain persons are more apt to become infected with HIV </a:t>
            </a:r>
            <a:r>
              <a:rPr lang="en-US" altLang="en-US" dirty="0" smtClean="0"/>
              <a:t>given</a:t>
            </a:r>
            <a:r>
              <a:rPr lang="en-US" altLang="en-US" baseline="0" dirty="0" smtClean="0"/>
              <a:t> sexual activity than others</a:t>
            </a:r>
            <a:r>
              <a:rPr lang="en-US" altLang="en-US" dirty="0" smtClean="0"/>
              <a:t>.  </a:t>
            </a:r>
            <a:r>
              <a:rPr lang="en-US" altLang="en-US" dirty="0" smtClean="0"/>
              <a:t>One such effect modifier that has been discovered is the presence of a particular human host chemokine receptor phenotype (</a:t>
            </a:r>
            <a:r>
              <a:rPr lang="en-US" altLang="en-US" dirty="0" smtClean="0"/>
              <a:t>CCR5</a:t>
            </a:r>
            <a:r>
              <a:rPr lang="en-US" altLang="en-US" baseline="0" dirty="0" smtClean="0"/>
              <a:t> --</a:t>
            </a:r>
            <a:r>
              <a:rPr lang="en-US" altLang="en-US" dirty="0" smtClean="0"/>
              <a:t> </a:t>
            </a:r>
            <a:r>
              <a:rPr lang="en-US" altLang="en-US" dirty="0" smtClean="0"/>
              <a:t>the cellular receptor for </a:t>
            </a:r>
            <a:r>
              <a:rPr lang="en-US" altLang="en-US" dirty="0" smtClean="0"/>
              <a:t>HIV),</a:t>
            </a:r>
            <a:r>
              <a:rPr lang="en-US" altLang="en-US" baseline="0" dirty="0" smtClean="0"/>
              <a:t> which is the product of a particular genetic deletion.</a:t>
            </a:r>
            <a:r>
              <a:rPr lang="en-US" altLang="en-US" dirty="0" smtClean="0"/>
              <a:t>  </a:t>
            </a:r>
            <a:r>
              <a:rPr lang="en-US" altLang="en-US" dirty="0" smtClean="0"/>
              <a:t>Another example is Zika virus infection and the</a:t>
            </a:r>
            <a:r>
              <a:rPr lang="en-US" altLang="en-US" baseline="0" dirty="0" smtClean="0"/>
              <a:t> occurrence of neurologic defects in newborns.  Of all pregnant women who get infected with Zika virus, only a fraction will </a:t>
            </a:r>
            <a:r>
              <a:rPr lang="en-US" altLang="en-US" baseline="0" dirty="0" smtClean="0"/>
              <a:t>go </a:t>
            </a:r>
            <a:r>
              <a:rPr lang="en-US" altLang="en-US" baseline="0" dirty="0" smtClean="0"/>
              <a:t>on to have newborns with neurologic defects.  The effect modifier of Zika virus infection is a topic of intense investigation.</a:t>
            </a:r>
            <a:endParaRPr lang="en-US" altLang="en-US" dirty="0" smtClean="0"/>
          </a:p>
          <a:p>
            <a:endParaRPr lang="en-US" altLang="en-US" dirty="0" smtClean="0"/>
          </a:p>
          <a:p>
            <a:r>
              <a:rPr lang="en-US" altLang="en-US" dirty="0" smtClean="0"/>
              <a:t>Among non-infectious diseases, we have the classic</a:t>
            </a:r>
            <a:r>
              <a:rPr lang="en-US" altLang="en-US" baseline="0" dirty="0" smtClean="0"/>
              <a:t> example of smoking and alcohol use in the occurrence of esophageal cancer.  </a:t>
            </a:r>
            <a:r>
              <a:rPr lang="en-US" altLang="en-US" baseline="0" dirty="0" smtClean="0"/>
              <a:t>Smoking and alcohol use modify each other’s effect on the occurrence of esophageal cancer.   Another </a:t>
            </a:r>
            <a:r>
              <a:rPr lang="en-US" altLang="en-US" baseline="0" dirty="0" smtClean="0"/>
              <a:t>example is </a:t>
            </a:r>
            <a:r>
              <a:rPr lang="en-US" altLang="en-US" dirty="0" smtClean="0"/>
              <a:t>smoking and lung cancer.   There are host genetic factors that modify the effect of </a:t>
            </a:r>
            <a:r>
              <a:rPr lang="en-US" altLang="en-US" dirty="0" smtClean="0"/>
              <a:t>smoking</a:t>
            </a:r>
            <a:r>
              <a:rPr lang="en-US" altLang="en-US" baseline="0" dirty="0" smtClean="0"/>
              <a:t> on lung cancer</a:t>
            </a:r>
            <a:r>
              <a:rPr lang="en-US" altLang="en-US" dirty="0" smtClean="0"/>
              <a:t>.</a:t>
            </a:r>
            <a:endParaRPr lang="en-US" altLang="en-US" dirty="0" smtClean="0"/>
          </a:p>
          <a:p>
            <a:endParaRPr lang="en-US" altLang="en-US" dirty="0" smtClean="0"/>
          </a:p>
          <a:p>
            <a:r>
              <a:rPr lang="en-US" altLang="en-US" dirty="0" smtClean="0"/>
              <a:t>How about the effectiveness of drugs?  We all know there is substantial heterogeneity in terms of how people respond both in terms of therapeutic efficacy and toxicity and that </a:t>
            </a:r>
            <a:r>
              <a:rPr lang="en-US" altLang="en-US" dirty="0" smtClean="0"/>
              <a:t>some </a:t>
            </a:r>
            <a:r>
              <a:rPr lang="en-US" altLang="en-US" dirty="0" smtClean="0"/>
              <a:t>of this is </a:t>
            </a:r>
            <a:r>
              <a:rPr lang="en-US" altLang="en-US" dirty="0" smtClean="0"/>
              <a:t>due </a:t>
            </a:r>
            <a:r>
              <a:rPr lang="en-US" altLang="en-US" dirty="0" smtClean="0"/>
              <a:t>to various genetically coded susceptibilities.  One example is the response to the blood thinner</a:t>
            </a:r>
            <a:r>
              <a:rPr lang="en-US" altLang="en-US" baseline="0" dirty="0" smtClean="0"/>
              <a:t> drug called warfarin.   We know that polymorphisms in two genes influence susceptibility to warfarin.  The first is CYP2C9 (pronounced “</a:t>
            </a:r>
            <a:r>
              <a:rPr lang="en-US" sz="1200" kern="1200" dirty="0" smtClean="0">
                <a:solidFill>
                  <a:schemeClr val="tx1"/>
                </a:solidFill>
                <a:effectLst/>
                <a:latin typeface="Times New Roman" pitchFamily="18" charset="0"/>
                <a:ea typeface="+mn-ea"/>
                <a:cs typeface="+mn-cs"/>
              </a:rPr>
              <a:t>sip two see nine”), which is responsible for the breakdown of warfarin into its inactive form.  The second gene encodes the</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enzyme that is responsible for activating vitamin K. This enzyme is called vitamin K epoxide reductase complex subtype 1 (VKORC1, pronounced “vee cor see one”).   Example</a:t>
            </a:r>
            <a:r>
              <a:rPr lang="en-US" sz="1200" kern="1200" baseline="0" dirty="0" smtClean="0">
                <a:solidFill>
                  <a:schemeClr val="tx1"/>
                </a:solidFill>
                <a:effectLst/>
                <a:latin typeface="Times New Roman" pitchFamily="18" charset="0"/>
                <a:ea typeface="+mn-ea"/>
                <a:cs typeface="+mn-cs"/>
              </a:rPr>
              <a:t>s like these form the basis what is</a:t>
            </a:r>
            <a:r>
              <a:rPr lang="en-US" altLang="en-US" dirty="0" smtClean="0"/>
              <a:t> being called personalized medicine or precision medicine.  </a:t>
            </a:r>
            <a:r>
              <a:rPr lang="en-US" altLang="en-US" b="1" dirty="0" smtClean="0"/>
              <a:t>Indeed, precision medicine — the new slogan</a:t>
            </a:r>
            <a:r>
              <a:rPr lang="en-US" altLang="en-US" b="1" baseline="0" dirty="0" smtClean="0"/>
              <a:t> for this university — </a:t>
            </a:r>
            <a:r>
              <a:rPr lang="en-US" altLang="en-US" b="1" dirty="0" smtClean="0"/>
              <a:t> is an expression of interaction.  </a:t>
            </a:r>
            <a:r>
              <a:rPr lang="en-US" altLang="en-US" b="1" baseline="0" dirty="0" smtClean="0"/>
              <a:t> </a:t>
            </a:r>
            <a:r>
              <a:rPr lang="en-US" altLang="en-US" b="0" baseline="0" dirty="0" smtClean="0"/>
              <a:t>A methodologic understanding of interaction is what we use to prove the evidence base for personalized medicine.</a:t>
            </a:r>
            <a:endParaRPr lang="en-US" altLang="en-US" b="1" dirty="0" smtClean="0"/>
          </a:p>
          <a:p>
            <a:endParaRPr lang="en-US" altLang="en-US" dirty="0" smtClean="0"/>
          </a:p>
          <a:p>
            <a:r>
              <a:rPr lang="en-US" altLang="en-US" dirty="0" smtClean="0"/>
              <a:t>Although we have </a:t>
            </a:r>
            <a:r>
              <a:rPr lang="en-US" altLang="en-US" dirty="0" smtClean="0"/>
              <a:t>featured genetic </a:t>
            </a:r>
            <a:r>
              <a:rPr lang="en-US" altLang="en-US" dirty="0" smtClean="0"/>
              <a:t>factors</a:t>
            </a:r>
            <a:r>
              <a:rPr lang="en-US" altLang="en-US" baseline="0" dirty="0" smtClean="0"/>
              <a:t> on this slide as some of the prominent source of interaction, they are certainly not the only factors.</a:t>
            </a:r>
            <a:endParaRPr lang="en-US" altLang="en-US" dirty="0" smtClean="0"/>
          </a:p>
          <a:p>
            <a:endParaRPr lang="en-US" altLang="en-US" dirty="0" smtClean="0"/>
          </a:p>
          <a:p>
            <a:r>
              <a:rPr lang="en-US" altLang="en-US" dirty="0" smtClean="0"/>
              <a:t>Although we all believe that interaction is likely everywhere around us, it has been — to date — in practice actually relatively difficult to </a:t>
            </a:r>
            <a:r>
              <a:rPr lang="en-US" altLang="en-US" dirty="0" smtClean="0"/>
              <a:t>document </a:t>
            </a:r>
            <a:r>
              <a:rPr lang="en-US" altLang="en-US" dirty="0" smtClean="0"/>
              <a:t>these factors.  This may be changing as measurement science gets </a:t>
            </a:r>
            <a:r>
              <a:rPr lang="en-US" altLang="en-US" dirty="0" smtClean="0"/>
              <a:t>better</a:t>
            </a:r>
            <a:r>
              <a:rPr lang="en-US" altLang="en-US" baseline="0" dirty="0" smtClean="0"/>
              <a:t> and as appreciation grows for the additive scale.</a:t>
            </a:r>
            <a:r>
              <a:rPr lang="en-US" altLang="en-US" dirty="0" smtClean="0"/>
              <a:t>  </a:t>
            </a:r>
            <a:r>
              <a:rPr lang="en-US" altLang="en-US" dirty="0" smtClean="0"/>
              <a:t>In particular, there is hope that with the genomics revolution we will be able to find these more of these different host susceptibility factors —</a:t>
            </a:r>
            <a:r>
              <a:rPr lang="en-US" altLang="en-US" baseline="0" dirty="0" smtClean="0"/>
              <a:t> </a:t>
            </a:r>
            <a:r>
              <a:rPr lang="en-US" altLang="en-US" dirty="0" smtClean="0"/>
              <a:t>factors that are responsible for interaction.</a:t>
            </a:r>
          </a:p>
        </p:txBody>
      </p:sp>
    </p:spTree>
    <p:extLst>
      <p:ext uri="{BB962C8B-B14F-4D97-AF65-F5344CB8AC3E}">
        <p14:creationId xmlns:p14="http://schemas.microsoft.com/office/powerpoint/2010/main" val="4019059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Getting back to our example, you know that the ratio measure is not the only measure of association we have to choose from when characterizing the association between an exposure and outcome.  The other measure is an absolute difference between exposed and unexposed,</a:t>
            </a:r>
            <a:r>
              <a:rPr lang="en-US" altLang="en-US" baseline="0" dirty="0" smtClean="0"/>
              <a:t> which is </a:t>
            </a:r>
            <a:r>
              <a:rPr lang="en-US" altLang="en-US" dirty="0" smtClean="0"/>
              <a:t>called a prevalence difference in a cross-sectional study, shown here (in</a:t>
            </a:r>
            <a:r>
              <a:rPr lang="en-US" altLang="en-US" baseline="0" dirty="0" smtClean="0"/>
              <a:t> red)</a:t>
            </a:r>
            <a:r>
              <a:rPr lang="en-US" altLang="en-US" dirty="0" smtClean="0"/>
              <a:t> as PD, or a risk difference in a cohort study.  In these 2x2</a:t>
            </a:r>
            <a:r>
              <a:rPr lang="en-US" altLang="en-US" baseline="0" dirty="0" smtClean="0"/>
              <a:t> tables,</a:t>
            </a:r>
            <a:r>
              <a:rPr lang="en-US" altLang="en-US" dirty="0" smtClean="0"/>
              <a:t> this is simply the prevalence in the exposed minus the prevalence in the unexposed.  </a:t>
            </a:r>
          </a:p>
          <a:p>
            <a:endParaRPr lang="en-US" altLang="en-US" dirty="0" smtClean="0"/>
          </a:p>
          <a:p>
            <a:r>
              <a:rPr lang="en-US" altLang="en-US" dirty="0" smtClean="0"/>
              <a:t>When there is interaction in terms of the ratio measure of association (in this case, the prevalence</a:t>
            </a:r>
            <a:r>
              <a:rPr lang="en-US" altLang="en-US" baseline="0" dirty="0" smtClean="0"/>
              <a:t> </a:t>
            </a:r>
            <a:r>
              <a:rPr lang="en-US" altLang="en-US" dirty="0" smtClean="0"/>
              <a:t>ratio), we call this </a:t>
            </a:r>
            <a:r>
              <a:rPr lang="en-US" altLang="en-US" b="1" dirty="0" smtClean="0"/>
              <a:t>multiplicative interaction</a:t>
            </a:r>
            <a:r>
              <a:rPr lang="en-US" altLang="en-US" dirty="0" smtClean="0"/>
              <a:t>.  So, just as there could be interaction in the ratio measure there might also be interaction in the difference measure.  In fact, here, in</a:t>
            </a:r>
            <a:r>
              <a:rPr lang="en-US" altLang="en-US" baseline="0" dirty="0" smtClean="0"/>
              <a:t> this example,</a:t>
            </a:r>
            <a:r>
              <a:rPr lang="en-US" altLang="en-US" dirty="0" smtClean="0"/>
              <a:t> there is.  Among caffeine users, the prevalence difference is -0.06.  Smokers have 0.06 less prevalence than non-smokers. Among non-caffeine users, smokers have +0.12 </a:t>
            </a:r>
            <a:r>
              <a:rPr lang="en-US" altLang="en-US" baseline="0" dirty="0" smtClean="0"/>
              <a:t> </a:t>
            </a:r>
            <a:r>
              <a:rPr lang="en-US" altLang="en-US" dirty="0" smtClean="0"/>
              <a:t>absolute prevalence.  Statistical interaction in the risk difference is called </a:t>
            </a:r>
            <a:r>
              <a:rPr lang="en-US" altLang="en-US" b="1" dirty="0" smtClean="0"/>
              <a:t>additive interaction</a:t>
            </a:r>
            <a:r>
              <a:rPr lang="en-US" altLang="en-US" dirty="0" smtClean="0"/>
              <a:t>.</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44</a:t>
            </a:fld>
            <a:endParaRPr lang="en-US" dirty="0"/>
          </a:p>
        </p:txBody>
      </p:sp>
    </p:spTree>
    <p:extLst>
      <p:ext uri="{BB962C8B-B14F-4D97-AF65-F5344CB8AC3E}">
        <p14:creationId xmlns:p14="http://schemas.microsoft.com/office/powerpoint/2010/main" val="333428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 when talking about statistical interaction, we have to be </a:t>
            </a:r>
            <a:r>
              <a:rPr lang="en-US" altLang="en-US" dirty="0" smtClean="0"/>
              <a:t>specific about </a:t>
            </a:r>
            <a:r>
              <a:rPr lang="en-US" altLang="en-US" dirty="0" smtClean="0"/>
              <a:t>whether we are referring to interaction in the context</a:t>
            </a:r>
            <a:r>
              <a:rPr lang="en-US" altLang="en-US" baseline="0" dirty="0" smtClean="0"/>
              <a:t> of </a:t>
            </a:r>
            <a:r>
              <a:rPr lang="en-US" altLang="en-US" dirty="0" smtClean="0"/>
              <a:t>ratio measures (i.e., multiplicative interaction) or interaction in the context of difference measures (i.e., additive interaction) or both.  </a:t>
            </a:r>
            <a:r>
              <a:rPr lang="en-US" altLang="en-US" dirty="0" smtClean="0"/>
              <a:t>That</a:t>
            </a:r>
            <a:r>
              <a:rPr lang="en-US" altLang="en-US" baseline="0" dirty="0" smtClean="0"/>
              <a:t> is</a:t>
            </a:r>
            <a:r>
              <a:rPr lang="en-US" altLang="en-US" dirty="0" smtClean="0"/>
              <a:t> </a:t>
            </a:r>
            <a:r>
              <a:rPr lang="en-US" altLang="en-US" dirty="0" smtClean="0"/>
              <a:t>why the concept is sometimes termed “effect-measure modification”, because whether or not interaction is occurring depends upon the specific measure of association in question.</a:t>
            </a:r>
          </a:p>
          <a:p>
            <a:endParaRPr lang="en-US" altLang="en-US" dirty="0" smtClean="0"/>
          </a:p>
          <a:p>
            <a:r>
              <a:rPr lang="en-US" altLang="en-US" dirty="0" smtClean="0"/>
              <a:t>Let</a:t>
            </a:r>
            <a:r>
              <a:rPr lang="en-US" altLang="en-US" baseline="0" dirty="0" smtClean="0"/>
              <a:t> us</a:t>
            </a:r>
            <a:r>
              <a:rPr lang="en-US" altLang="en-US" dirty="0" smtClean="0"/>
              <a:t> </a:t>
            </a:r>
            <a:r>
              <a:rPr lang="en-US" altLang="en-US" dirty="0" smtClean="0"/>
              <a:t>go thru a few scenarios and pay</a:t>
            </a:r>
            <a:r>
              <a:rPr lang="en-US" altLang="en-US" baseline="0" dirty="0" smtClean="0"/>
              <a:t> attention to </a:t>
            </a:r>
            <a:r>
              <a:rPr lang="en-US" altLang="en-US" dirty="0" smtClean="0"/>
              <a:t>multiplicative vs additive interaction.</a:t>
            </a:r>
          </a:p>
          <a:p>
            <a:endParaRPr lang="en-US" altLang="en-US" dirty="0" smtClean="0"/>
          </a:p>
          <a:p>
            <a:r>
              <a:rPr lang="en-US" altLang="en-US" sz="1000" dirty="0" smtClean="0">
                <a:solidFill>
                  <a:srgbClr val="000000"/>
                </a:solidFill>
              </a:rPr>
              <a:t>True</a:t>
            </a:r>
            <a:r>
              <a:rPr lang="en-US" altLang="en-US" sz="1000" baseline="0" dirty="0" smtClean="0">
                <a:solidFill>
                  <a:srgbClr val="000000"/>
                </a:solidFill>
              </a:rPr>
              <a:t> a</a:t>
            </a:r>
            <a:r>
              <a:rPr lang="en-US" altLang="en-US" sz="1000" dirty="0" smtClean="0">
                <a:solidFill>
                  <a:srgbClr val="000000"/>
                </a:solidFill>
              </a:rPr>
              <a:t>bsence of multiplicative interaction implies presence of additive interaction, unless there is no association whatsoever.  As you can see here, although there is no interaction for the ratio of risks, there is interaction in the risk differences.  There</a:t>
            </a:r>
            <a:r>
              <a:rPr lang="en-US" altLang="en-US" sz="1000" baseline="0" dirty="0" smtClean="0">
                <a:solidFill>
                  <a:srgbClr val="000000"/>
                </a:solidFill>
              </a:rPr>
              <a:t> is no obvious heuristic explanation of why the absence of interaction on one scale implies presence of interaction on the other scale (at least that we can think of); it</a:t>
            </a:r>
            <a:r>
              <a:rPr lang="en-US" altLang="en-US" sz="1000" dirty="0" smtClean="0">
                <a:solidFill>
                  <a:srgbClr val="000000"/>
                </a:solidFill>
              </a:rPr>
              <a:t> is just a manifestation</a:t>
            </a:r>
            <a:r>
              <a:rPr lang="en-US" altLang="en-US" sz="1000" baseline="0" dirty="0" smtClean="0">
                <a:solidFill>
                  <a:srgbClr val="000000"/>
                </a:solidFill>
              </a:rPr>
              <a:t> of the math.  </a:t>
            </a:r>
            <a:r>
              <a:rPr lang="en-US" altLang="en-US" sz="1000" dirty="0" smtClean="0">
                <a:solidFill>
                  <a:srgbClr val="000000"/>
                </a:solidFill>
              </a:rPr>
              <a:t>When the third variable is present, the risk difference is 0.1, but when the third variable is absent the risk difference is  0.3.</a:t>
            </a:r>
          </a:p>
          <a:p>
            <a:endParaRPr lang="en-US" altLang="en-US" sz="1000" dirty="0" smtClean="0">
              <a:solidFill>
                <a:srgbClr val="000000"/>
              </a:solidFill>
            </a:endParaRPr>
          </a:p>
          <a:p>
            <a:r>
              <a:rPr lang="en-US" altLang="en-US" dirty="0" smtClean="0"/>
              <a:t>What this illustrates is that when we talk about interaction, we </a:t>
            </a:r>
            <a:r>
              <a:rPr lang="en-US" altLang="en-US" dirty="0" smtClean="0"/>
              <a:t>must </a:t>
            </a:r>
            <a:r>
              <a:rPr lang="en-US" altLang="en-US" dirty="0" smtClean="0"/>
              <a:t>link it to the measure of association (additive</a:t>
            </a:r>
            <a:r>
              <a:rPr lang="en-US" altLang="en-US" baseline="0" dirty="0" smtClean="0"/>
              <a:t> or multiplicative)</a:t>
            </a:r>
            <a:r>
              <a:rPr lang="en-US" altLang="en-US" dirty="0" smtClean="0"/>
              <a:t>.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45</a:t>
            </a:fld>
            <a:endParaRPr lang="en-US" dirty="0"/>
          </a:p>
        </p:txBody>
      </p:sp>
    </p:spTree>
    <p:extLst>
      <p:ext uri="{BB962C8B-B14F-4D97-AF65-F5344CB8AC3E}">
        <p14:creationId xmlns:p14="http://schemas.microsoft.com/office/powerpoint/2010/main" val="3472242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1200" dirty="0" smtClean="0">
                <a:solidFill>
                  <a:srgbClr val="000000"/>
                </a:solidFill>
              </a:rPr>
              <a:t>Absence of additive interaction (when an effect is truly present) implies presence of multiplicative interaction.  Here, the risk difference is 0.1 in both strata of the third </a:t>
            </a:r>
            <a:r>
              <a:rPr lang="en-US" altLang="en-US" sz="1200" dirty="0" smtClean="0">
                <a:solidFill>
                  <a:srgbClr val="000000"/>
                </a:solidFill>
              </a:rPr>
              <a:t>variable, </a:t>
            </a:r>
            <a:r>
              <a:rPr lang="en-US" altLang="en-US" sz="1200" dirty="0" smtClean="0">
                <a:solidFill>
                  <a:srgbClr val="000000"/>
                </a:solidFill>
              </a:rPr>
              <a:t>but the risk ratio differs between two strata (red and black ones) — multiplicative interaction is </a:t>
            </a:r>
            <a:r>
              <a:rPr lang="en-US" altLang="en-US" sz="1200" dirty="0" smtClean="0">
                <a:solidFill>
                  <a:srgbClr val="000000"/>
                </a:solidFill>
              </a:rPr>
              <a:t>present.  Again, there is no obvious heuristic explanation for this;  it is</a:t>
            </a:r>
            <a:r>
              <a:rPr lang="en-US" altLang="en-US" sz="1200" baseline="0" dirty="0" smtClean="0">
                <a:solidFill>
                  <a:srgbClr val="000000"/>
                </a:solidFill>
              </a:rPr>
              <a:t> just the math.</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46</a:t>
            </a:fld>
            <a:endParaRPr lang="en-US" dirty="0"/>
          </a:p>
        </p:txBody>
      </p:sp>
    </p:spTree>
    <p:extLst>
      <p:ext uri="{BB962C8B-B14F-4D97-AF65-F5344CB8AC3E}">
        <p14:creationId xmlns:p14="http://schemas.microsoft.com/office/powerpoint/2010/main" val="2341571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1200" dirty="0" smtClean="0">
                <a:solidFill>
                  <a:srgbClr val="000000"/>
                </a:solidFill>
              </a:rPr>
              <a:t>The presence of multiplicative interaction may or may not be accompanied by additive interaction.  In the </a:t>
            </a:r>
            <a:r>
              <a:rPr lang="en-US" altLang="en-US" sz="1200" dirty="0" smtClean="0">
                <a:solidFill>
                  <a:srgbClr val="000000"/>
                </a:solidFill>
              </a:rPr>
              <a:t>left panel</a:t>
            </a:r>
            <a:r>
              <a:rPr lang="en-US" altLang="en-US" sz="1200" dirty="0" smtClean="0">
                <a:solidFill>
                  <a:srgbClr val="000000"/>
                </a:solidFill>
              </a:rPr>
              <a:t>, we see that despite the presence of multiplicative interaction, the risk difference is 0.1 in both strata of the third variable – i.e., no additive interaction.  In the </a:t>
            </a:r>
            <a:r>
              <a:rPr lang="en-US" altLang="en-US" sz="1200" dirty="0" smtClean="0">
                <a:solidFill>
                  <a:srgbClr val="000000"/>
                </a:solidFill>
              </a:rPr>
              <a:t>right </a:t>
            </a:r>
            <a:r>
              <a:rPr lang="en-US" altLang="en-US" sz="1200" dirty="0" smtClean="0">
                <a:solidFill>
                  <a:srgbClr val="000000"/>
                </a:solidFill>
              </a:rPr>
              <a:t>panel, there is again multiplicative interactive, but this time the risk difference in one stratum is 0.1 and 0.4 in </a:t>
            </a:r>
            <a:r>
              <a:rPr lang="en-US" altLang="en-US" sz="1200" dirty="0" smtClean="0">
                <a:solidFill>
                  <a:srgbClr val="000000"/>
                </a:solidFill>
              </a:rPr>
              <a:t>another;</a:t>
            </a:r>
            <a:r>
              <a:rPr lang="en-US" altLang="en-US" sz="1200" baseline="0" dirty="0" smtClean="0">
                <a:solidFill>
                  <a:srgbClr val="000000"/>
                </a:solidFill>
              </a:rPr>
              <a:t> </a:t>
            </a:r>
            <a:r>
              <a:rPr lang="en-US" altLang="en-US" sz="1200" dirty="0" smtClean="0">
                <a:solidFill>
                  <a:srgbClr val="000000"/>
                </a:solidFill>
              </a:rPr>
              <a:t>i.e</a:t>
            </a:r>
            <a:r>
              <a:rPr lang="en-US" altLang="en-US" sz="1200" dirty="0" smtClean="0">
                <a:solidFill>
                  <a:srgbClr val="000000"/>
                </a:solidFill>
              </a:rPr>
              <a:t>., additive interaction is present.  </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47</a:t>
            </a:fld>
            <a:endParaRPr lang="en-US" dirty="0"/>
          </a:p>
        </p:txBody>
      </p:sp>
    </p:spTree>
    <p:extLst>
      <p:ext uri="{BB962C8B-B14F-4D97-AF65-F5344CB8AC3E}">
        <p14:creationId xmlns:p14="http://schemas.microsoft.com/office/powerpoint/2010/main" val="25636584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Likewise, the p</a:t>
            </a:r>
            <a:r>
              <a:rPr lang="en-US" altLang="en-US" dirty="0" smtClean="0">
                <a:solidFill>
                  <a:srgbClr val="000000"/>
                </a:solidFill>
              </a:rPr>
              <a:t>resence of additive interaction may or may not be accompanied by multiplicative interaction</a:t>
            </a:r>
            <a:r>
              <a:rPr lang="en-US" altLang="en-US" b="1" dirty="0" smtClean="0">
                <a:solidFill>
                  <a:srgbClr val="000000"/>
                </a:solidFill>
              </a:rPr>
              <a:t>.</a:t>
            </a:r>
            <a:r>
              <a:rPr lang="en-US" altLang="en-US" dirty="0" smtClean="0"/>
              <a:t> </a:t>
            </a:r>
          </a:p>
          <a:p>
            <a:endParaRPr lang="en-US" altLang="en-US" dirty="0" smtClean="0"/>
          </a:p>
          <a:p>
            <a:r>
              <a:rPr lang="en-US" altLang="en-US" dirty="0" smtClean="0"/>
              <a:t>In the </a:t>
            </a:r>
            <a:r>
              <a:rPr lang="en-US" altLang="en-US" dirty="0" smtClean="0"/>
              <a:t>left panel</a:t>
            </a:r>
            <a:r>
              <a:rPr lang="en-US" altLang="en-US" dirty="0" smtClean="0"/>
              <a:t>, we see additive interaction and multiplicative interaction.  In the </a:t>
            </a:r>
            <a:r>
              <a:rPr lang="en-US" altLang="en-US" dirty="0" smtClean="0"/>
              <a:t>right panel</a:t>
            </a:r>
            <a:r>
              <a:rPr lang="en-US" altLang="en-US" dirty="0" smtClean="0"/>
              <a:t>, we see additive interaction but no multiplicative interaction.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48</a:t>
            </a:fld>
            <a:endParaRPr lang="en-US" dirty="0"/>
          </a:p>
        </p:txBody>
      </p:sp>
    </p:spTree>
    <p:extLst>
      <p:ext uri="{BB962C8B-B14F-4D97-AF65-F5344CB8AC3E}">
        <p14:creationId xmlns:p14="http://schemas.microsoft.com/office/powerpoint/2010/main" val="28578797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One thing that you can count on is that the presence of qualitative multiplicative interaction is always accompanied by qualitative additive interaction.  We saw this in our example of smoking, caffeine, and delayed conception.</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49</a:t>
            </a:fld>
            <a:endParaRPr lang="en-US" dirty="0"/>
          </a:p>
        </p:txBody>
      </p:sp>
    </p:spTree>
    <p:extLst>
      <p:ext uri="{BB962C8B-B14F-4D97-AF65-F5344CB8AC3E}">
        <p14:creationId xmlns:p14="http://schemas.microsoft.com/office/powerpoint/2010/main" val="54326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sldNum" sz="quarter" idx="5"/>
          </p:nvPr>
        </p:nvSpPr>
        <p:spPr>
          <a:noFill/>
        </p:spPr>
        <p:txBody>
          <a:bodyPr/>
          <a:lstStyle/>
          <a:p>
            <a:fld id="{0BDA3455-E585-46A8-AF44-DB2A26F26ABB}" type="slidenum">
              <a:rPr lang="en-US" altLang="en-US" smtClean="0"/>
              <a:pPr/>
              <a:t>5</a:t>
            </a:fld>
            <a:endParaRPr lang="en-US" altLang="en-US" dirty="0" smtClean="0"/>
          </a:p>
        </p:txBody>
      </p:sp>
      <p:sp>
        <p:nvSpPr>
          <p:cNvPr id="37890" name="Rectangle 2"/>
          <p:cNvSpPr>
            <a:spLocks noGrp="1" noRot="1" noChangeAspect="1" noChangeArrowheads="1" noTextEdit="1"/>
          </p:cNvSpPr>
          <p:nvPr>
            <p:ph type="sldImg"/>
          </p:nvPr>
        </p:nvSpPr>
        <p:spPr>
          <a:xfrm>
            <a:off x="419100" y="704850"/>
            <a:ext cx="6172200" cy="3471863"/>
          </a:xfrm>
          <a:ln/>
        </p:spPr>
      </p:sp>
      <p:sp>
        <p:nvSpPr>
          <p:cNvPr id="37891" name="Rectangle 3"/>
          <p:cNvSpPr>
            <a:spLocks noGrp="1" noChangeArrowheads="1"/>
          </p:cNvSpPr>
          <p:nvPr>
            <p:ph type="body" idx="1"/>
          </p:nvPr>
        </p:nvSpPr>
        <p:spPr>
          <a:noFill/>
          <a:ln/>
        </p:spPr>
        <p:txBody>
          <a:bodyPr/>
          <a:lstStyle/>
          <a:p>
            <a:r>
              <a:rPr lang="en-US" altLang="en-US" dirty="0" smtClean="0"/>
              <a:t>Indeed, there are several ways to effectively achieve control of confounding.  One of the main reasons to draw this causal diagram is that it reminds us of the ways to prevent or manage confounding.  Virtually all the methods I am going to describe for managing confounding work by blocking</a:t>
            </a:r>
            <a:r>
              <a:rPr lang="en-US" altLang="en-US" baseline="0" dirty="0" smtClean="0"/>
              <a:t> or precluding </a:t>
            </a:r>
            <a:r>
              <a:rPr lang="en-US" altLang="en-US" dirty="0" smtClean="0"/>
              <a:t>one of the two </a:t>
            </a:r>
            <a:r>
              <a:rPr lang="en-US" altLang="en-US" dirty="0" smtClean="0"/>
              <a:t>edges.</a:t>
            </a:r>
            <a:r>
              <a:rPr lang="en-US" altLang="en-US" baseline="0" dirty="0" smtClean="0"/>
              <a:t>  </a:t>
            </a:r>
            <a:r>
              <a:rPr lang="en-US" altLang="en-US" dirty="0" smtClean="0"/>
              <a:t>These methods to manage confounding either block or interrupt the association between the confounder and the exposure or the association between the confounder and the disease.  Or, the method could block both edges.  </a:t>
            </a:r>
          </a:p>
          <a:p>
            <a:endParaRPr lang="en-US" altLang="en-US" dirty="0" smtClean="0"/>
          </a:p>
          <a:p>
            <a:r>
              <a:rPr lang="en-US" altLang="en-US" dirty="0" smtClean="0"/>
              <a:t>One note:  these two red lines that we will use to show a blocked path are not a conventional depiction of closure but we will use them</a:t>
            </a:r>
            <a:r>
              <a:rPr lang="en-US" altLang="en-US" baseline="0" dirty="0" smtClean="0"/>
              <a:t> </a:t>
            </a:r>
            <a:r>
              <a:rPr lang="en-US" altLang="en-US" dirty="0" smtClean="0"/>
              <a:t>in class for emphasis and illustration.   A more typical</a:t>
            </a:r>
            <a:r>
              <a:rPr lang="en-US" altLang="en-US" baseline="0" dirty="0" smtClean="0"/>
              <a:t> depiction of closure of a path is to simply eliminate the edge altogether. </a:t>
            </a:r>
            <a:endParaRPr lang="en-US" altLang="en-US" dirty="0" smtClean="0"/>
          </a:p>
          <a:p>
            <a:endParaRPr lang="en-US" altLang="en-US" dirty="0" smtClean="0"/>
          </a:p>
        </p:txBody>
      </p:sp>
    </p:spTree>
    <p:extLst>
      <p:ext uri="{BB962C8B-B14F-4D97-AF65-F5344CB8AC3E}">
        <p14:creationId xmlns:p14="http://schemas.microsoft.com/office/powerpoint/2010/main" val="1328377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5"/>
          <p:cNvSpPr>
            <a:spLocks noGrp="1" noChangeArrowheads="1"/>
          </p:cNvSpPr>
          <p:nvPr>
            <p:ph type="sldNum" sz="quarter" idx="5"/>
          </p:nvPr>
        </p:nvSpPr>
        <p:spPr>
          <a:noFill/>
        </p:spPr>
        <p:txBody>
          <a:bodyPr/>
          <a:lstStyle/>
          <a:p>
            <a:fld id="{6CCC490D-BA2A-4895-9FA7-1EFC05353CD5}" type="slidenum">
              <a:rPr lang="en-US" altLang="en-US" smtClean="0"/>
              <a:pPr/>
              <a:t>50</a:t>
            </a:fld>
            <a:endParaRPr lang="en-US" altLang="en-US" dirty="0" smtClean="0"/>
          </a:p>
        </p:txBody>
      </p:sp>
      <p:sp>
        <p:nvSpPr>
          <p:cNvPr id="151554" name="Rectangle 2"/>
          <p:cNvSpPr>
            <a:spLocks noGrp="1" noRot="1" noChangeAspect="1" noChangeArrowheads="1" noTextEdit="1"/>
          </p:cNvSpPr>
          <p:nvPr>
            <p:ph type="sldImg"/>
          </p:nvPr>
        </p:nvSpPr>
        <p:spPr>
          <a:xfrm>
            <a:off x="431800" y="687388"/>
            <a:ext cx="6172200" cy="3471862"/>
          </a:xfrm>
          <a:ln/>
        </p:spPr>
      </p:sp>
      <p:sp>
        <p:nvSpPr>
          <p:cNvPr id="151555" name="Rectangle 3"/>
          <p:cNvSpPr>
            <a:spLocks noGrp="1" noChangeArrowheads="1"/>
          </p:cNvSpPr>
          <p:nvPr>
            <p:ph type="body" idx="1"/>
          </p:nvPr>
        </p:nvSpPr>
        <p:spPr>
          <a:noFill/>
          <a:ln/>
        </p:spPr>
        <p:txBody>
          <a:bodyPr/>
          <a:lstStyle/>
          <a:p>
            <a:r>
              <a:rPr lang="en-US" altLang="en-US" dirty="0" smtClean="0"/>
              <a:t>At first glance, these different scenarios</a:t>
            </a:r>
            <a:r>
              <a:rPr lang="en-US" altLang="en-US" baseline="0" dirty="0" smtClean="0"/>
              <a:t> appear numerous and confusing, but there is one very important point to </a:t>
            </a:r>
            <a:r>
              <a:rPr lang="en-US" altLang="en-US" baseline="0" dirty="0" smtClean="0"/>
              <a:t>remember, the essence of interaction.  </a:t>
            </a:r>
            <a:r>
              <a:rPr lang="en-US" altLang="en-US" baseline="0" dirty="0" smtClean="0"/>
              <a:t>It stems from these two observation.   First, we said that absence of multiplicative interaction will necessarily imply presence of additive interaction.  </a:t>
            </a:r>
            <a:r>
              <a:rPr lang="en-US" altLang="en-US" baseline="0" dirty="0" smtClean="0"/>
              <a:t>The only exception is if there is no association with outcome for one of both factors.  And</a:t>
            </a:r>
            <a:r>
              <a:rPr lang="en-US" altLang="en-US" baseline="0" dirty="0" smtClean="0"/>
              <a:t>, second, absence of additive interaction will necessarily imply presence of multiplicative interaction.  </a:t>
            </a:r>
            <a:r>
              <a:rPr lang="en-US" altLang="en-US" baseline="0" dirty="0" smtClean="0"/>
              <a:t>Again, the only exception is lack of association for one or both factors.  Therefore</a:t>
            </a:r>
            <a:r>
              <a:rPr lang="en-US" altLang="en-US" baseline="0" dirty="0" smtClean="0"/>
              <a:t>, as long as both of the exposures in question have an effect on the outcome (i.e., they are “causes” of the outcome), then there must be interaction on at least one scale (additive or multiplicative).  </a:t>
            </a:r>
          </a:p>
          <a:p>
            <a:endParaRPr lang="en-US" altLang="en-US" baseline="0" dirty="0" smtClean="0"/>
          </a:p>
          <a:p>
            <a:r>
              <a:rPr lang="en-US" altLang="en-US" baseline="0" dirty="0" smtClean="0"/>
              <a:t>In terms of a DAG, if both A and E are causes of D as they are in this DAG, then there must be interaction between A and E on the occurrence of D on at least one </a:t>
            </a:r>
            <a:r>
              <a:rPr lang="en-US" altLang="en-US" baseline="0" dirty="0" smtClean="0"/>
              <a:t>scale (additive or multiplicative), </a:t>
            </a:r>
            <a:r>
              <a:rPr lang="en-US" altLang="en-US" baseline="0" dirty="0" smtClean="0"/>
              <a:t>if not both.</a:t>
            </a:r>
            <a:endParaRPr lang="en-US" altLang="en-US" dirty="0" smtClean="0"/>
          </a:p>
        </p:txBody>
      </p:sp>
    </p:spTree>
    <p:extLst>
      <p:ext uri="{BB962C8B-B14F-4D97-AF65-F5344CB8AC3E}">
        <p14:creationId xmlns:p14="http://schemas.microsoft.com/office/powerpoint/2010/main" val="1926301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interaction is interesting and when you do find it, you should give it a full description.  Standards and guidelines for presenting interaction are </a:t>
            </a:r>
            <a:r>
              <a:rPr lang="en-US" dirty="0" smtClean="0"/>
              <a:t>evolving</a:t>
            </a:r>
            <a:r>
              <a:rPr lang="en-US" baseline="0" dirty="0" smtClean="0"/>
              <a:t> and they </a:t>
            </a:r>
            <a:r>
              <a:rPr lang="en-US" dirty="0" smtClean="0"/>
              <a:t>now published</a:t>
            </a:r>
            <a:r>
              <a:rPr lang="en-US" baseline="0" dirty="0" smtClean="0"/>
              <a:t> in several places.  For example, </a:t>
            </a:r>
            <a:r>
              <a:rPr lang="en-US" dirty="0" smtClean="0"/>
              <a:t>they </a:t>
            </a:r>
            <a:r>
              <a:rPr lang="en-US" dirty="0" smtClean="0"/>
              <a:t>can be found in the STROBE </a:t>
            </a:r>
            <a:r>
              <a:rPr lang="en-US" dirty="0" smtClean="0"/>
              <a:t>guidelines (general</a:t>
            </a:r>
            <a:r>
              <a:rPr lang="en-US" baseline="0" dirty="0" smtClean="0"/>
              <a:t> guidelines for publication of observational research) </a:t>
            </a:r>
            <a:r>
              <a:rPr lang="en-US" dirty="0" smtClean="0"/>
              <a:t>as </a:t>
            </a:r>
            <a:r>
              <a:rPr lang="en-US" dirty="0" smtClean="0"/>
              <a:t>well as the Knol and VanderWeele 2012 article in IJE (Optional Reading section on</a:t>
            </a:r>
            <a:r>
              <a:rPr lang="en-US" baseline="0" dirty="0" smtClean="0"/>
              <a:t> our website)</a:t>
            </a:r>
            <a:r>
              <a:rPr lang="en-US" dirty="0" smtClean="0"/>
              <a:t>.  </a:t>
            </a:r>
            <a:endParaRPr lang="en-US" dirty="0" smtClean="0"/>
          </a:p>
          <a:p>
            <a:endParaRPr lang="en-US" dirty="0" smtClean="0"/>
          </a:p>
          <a:p>
            <a:r>
              <a:rPr lang="en-US" dirty="0" smtClean="0"/>
              <a:t>Specifically, these guidelines recommend showing much more data than has been shown in the past.  In the past, perhaps just the two stratum-specific estimates, here 2.4 and 0.7  would be shown,  but it is now recommended to provide enough data to allow the reader to also calculate the other scale of association (in this case, the additive scale).  </a:t>
            </a:r>
          </a:p>
          <a:p>
            <a:endParaRPr lang="en-US" dirty="0" smtClean="0"/>
          </a:p>
          <a:p>
            <a:r>
              <a:rPr lang="en-US" dirty="0" smtClean="0"/>
              <a:t>The table shown is</a:t>
            </a:r>
            <a:r>
              <a:rPr lang="en-US" baseline="0" dirty="0" smtClean="0"/>
              <a:t> an optimal approach for presenting interaction when working with dichotomous variables.  On the far right, we show the two </a:t>
            </a:r>
            <a:r>
              <a:rPr lang="en-US" baseline="0" dirty="0" smtClean="0"/>
              <a:t>caffeine use-specific estimates for the effect of the main exposure (smoking) on delayed conception.  (Note: the main exposure could have just as easily been conceived of as caffeine use and smoking could be called the effect modifier.  In truth, both smoking and caffeine use modify the effect of the other variable.)  Here</a:t>
            </a:r>
            <a:r>
              <a:rPr lang="en-US" baseline="0" dirty="0" smtClean="0"/>
              <a:t>, we have shown ratio measure, but we </a:t>
            </a:r>
            <a:r>
              <a:rPr lang="en-US" dirty="0" smtClean="0"/>
              <a:t>could have chosen to show the absolute</a:t>
            </a:r>
            <a:r>
              <a:rPr lang="en-US" baseline="0" dirty="0" smtClean="0"/>
              <a:t> difference measures (if that measure was more relevant to us).  </a:t>
            </a:r>
          </a:p>
          <a:p>
            <a:endParaRPr lang="en-US" baseline="0" dirty="0" smtClean="0"/>
          </a:p>
          <a:p>
            <a:r>
              <a:rPr lang="en-US" dirty="0" smtClean="0"/>
              <a:t>The table also </a:t>
            </a:r>
            <a:r>
              <a:rPr lang="en-US" dirty="0" smtClean="0"/>
              <a:t>illustrates how </a:t>
            </a:r>
            <a:r>
              <a:rPr lang="en-US" dirty="0" smtClean="0"/>
              <a:t>it is recommended to show </a:t>
            </a:r>
            <a:r>
              <a:rPr lang="en-US" dirty="0" smtClean="0"/>
              <a:t>more raw-level</a:t>
            </a:r>
            <a:r>
              <a:rPr lang="en-US" baseline="0" dirty="0" smtClean="0"/>
              <a:t> </a:t>
            </a:r>
            <a:r>
              <a:rPr lang="en-US" dirty="0" smtClean="0"/>
              <a:t>data (</a:t>
            </a:r>
            <a:r>
              <a:rPr lang="en-US" baseline="0" dirty="0" smtClean="0"/>
              <a:t>prevalence, in this example)</a:t>
            </a:r>
            <a:r>
              <a:rPr lang="en-US" dirty="0" smtClean="0"/>
              <a:t> by classifying</a:t>
            </a:r>
            <a:r>
              <a:rPr lang="en-US" baseline="0" dirty="0" smtClean="0"/>
              <a:t> participants according to the joint distribution of the two exposures.   P</a:t>
            </a:r>
            <a:r>
              <a:rPr lang="en-US" dirty="0" smtClean="0"/>
              <a:t>ersons </a:t>
            </a:r>
            <a:r>
              <a:rPr lang="en-US" dirty="0" smtClean="0"/>
              <a:t>who are unexposed for both variables </a:t>
            </a:r>
            <a:r>
              <a:rPr lang="en-US" dirty="0" smtClean="0"/>
              <a:t>are </a:t>
            </a:r>
            <a:r>
              <a:rPr lang="en-US" dirty="0" smtClean="0"/>
              <a:t>the reference group, as shown here in the red (absolute prevalence of 0.082</a:t>
            </a:r>
            <a:r>
              <a:rPr lang="en-US" baseline="0" dirty="0" smtClean="0"/>
              <a:t> for delayed </a:t>
            </a:r>
            <a:r>
              <a:rPr lang="en-US" baseline="0" dirty="0" smtClean="0"/>
              <a:t>conception) in the upper left hand corner.  Outcome prevalences for the 3 other classifications of the two exposures are shown in the other 3 cells surrounding the reference group.  Th</a:t>
            </a:r>
            <a:r>
              <a:rPr lang="en-US" dirty="0" smtClean="0"/>
              <a:t>en,</a:t>
            </a:r>
            <a:r>
              <a:rPr lang="en-US" baseline="0" dirty="0" smtClean="0"/>
              <a:t> </a:t>
            </a:r>
            <a:r>
              <a:rPr lang="en-US" dirty="0" smtClean="0"/>
              <a:t>show also the </a:t>
            </a:r>
            <a:r>
              <a:rPr lang="en-US" dirty="0" smtClean="0"/>
              <a:t>measure of associations in relation to </a:t>
            </a:r>
            <a:r>
              <a:rPr lang="en-US" dirty="0" smtClean="0"/>
              <a:t>the </a:t>
            </a:r>
            <a:r>
              <a:rPr lang="en-US" dirty="0" smtClean="0"/>
              <a:t>reference </a:t>
            </a:r>
            <a:r>
              <a:rPr lang="en-US" dirty="0" smtClean="0"/>
              <a:t>group (participants </a:t>
            </a:r>
            <a:r>
              <a:rPr lang="en-US" dirty="0" smtClean="0"/>
              <a:t>jointly classified </a:t>
            </a:r>
            <a:r>
              <a:rPr lang="en-US" dirty="0" smtClean="0"/>
              <a:t>as unexposed).    </a:t>
            </a:r>
            <a:r>
              <a:rPr lang="en-US" dirty="0" smtClean="0"/>
              <a:t>For example, the prevalence ratio comparing</a:t>
            </a:r>
            <a:r>
              <a:rPr lang="en-US" baseline="0" dirty="0" smtClean="0"/>
              <a:t> participants who are “exposed” for both caffeine use and smoking (whose absolute prevalence is 0.13)  to those who have neither </a:t>
            </a:r>
            <a:r>
              <a:rPr lang="en-US" baseline="0" dirty="0" smtClean="0"/>
              <a:t>exposure </a:t>
            </a:r>
            <a:r>
              <a:rPr lang="en-US" baseline="0" dirty="0" smtClean="0"/>
              <a:t>for delayed conception is 1.6.    Showing the data in this way will give the reader the ability to explore interaction on both additive and multiplicative scale even if you as the author might only be interested in the multiplicative measure </a:t>
            </a:r>
            <a:r>
              <a:rPr lang="en-US" baseline="0" dirty="0" smtClean="0"/>
              <a:t>of </a:t>
            </a:r>
            <a:r>
              <a:rPr lang="en-US" baseline="0" dirty="0" smtClean="0"/>
              <a:t>association.  </a:t>
            </a:r>
            <a:endParaRPr lang="en-US" dirty="0" smtClean="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51</a:t>
            </a:fld>
            <a:endParaRPr lang="en-US" dirty="0"/>
          </a:p>
        </p:txBody>
      </p:sp>
    </p:spTree>
    <p:extLst>
      <p:ext uri="{BB962C8B-B14F-4D97-AF65-F5344CB8AC3E}">
        <p14:creationId xmlns:p14="http://schemas.microsoft.com/office/powerpoint/2010/main" val="17351322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419100" y="704850"/>
            <a:ext cx="6172200" cy="3471863"/>
          </a:xfrm>
          <a:ln/>
        </p:spPr>
      </p:sp>
      <p:sp>
        <p:nvSpPr>
          <p:cNvPr id="155650" name="Notes Placeholder 2"/>
          <p:cNvSpPr>
            <a:spLocks noGrp="1"/>
          </p:cNvSpPr>
          <p:nvPr>
            <p:ph type="body" idx="1"/>
          </p:nvPr>
        </p:nvSpPr>
        <p:spPr>
          <a:noFill/>
          <a:ln/>
        </p:spPr>
        <p:txBody>
          <a:bodyPr/>
          <a:lstStyle/>
          <a:p>
            <a:r>
              <a:rPr lang="en-US" dirty="0" smtClean="0"/>
              <a:t>Presenting interaction in this </a:t>
            </a:r>
            <a:r>
              <a:rPr lang="en-US" dirty="0" smtClean="0"/>
              <a:t>way, with joint exposure classification (i.e., place each participant into one of four categories), </a:t>
            </a:r>
            <a:r>
              <a:rPr lang="en-US" dirty="0" smtClean="0"/>
              <a:t>provides us another way to think about interaction.  The process starts by considering this group, “no caffeine use” and “no smoking” as the reference.  This</a:t>
            </a:r>
            <a:r>
              <a:rPr lang="en-US" baseline="0" dirty="0" smtClean="0"/>
              <a:t> is the joint “no exposure” group.  </a:t>
            </a:r>
            <a:r>
              <a:rPr lang="en-US" dirty="0" smtClean="0"/>
              <a:t>We can look at raw probabilities in this cell and the other 3 cells.  Each of the 4 probabilities is denoted with this notation,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01</a:t>
            </a:r>
            <a:r>
              <a:rPr lang="en-US" altLang="en-US" dirty="0" smtClean="0">
                <a:latin typeface="Cambria Math" pitchFamily="18" charset="0"/>
                <a:cs typeface="Times New Roman" pitchFamily="18" charset="0"/>
              </a:rPr>
              <a:t>, and 𝑝</a:t>
            </a:r>
            <a:r>
              <a:rPr lang="en-US" altLang="en-US" baseline="-25000" dirty="0" smtClean="0">
                <a:latin typeface="Cambria Math" pitchFamily="18" charset="0"/>
                <a:cs typeface="Times New Roman" pitchFamily="18" charset="0"/>
              </a:rPr>
              <a:t>11</a:t>
            </a:r>
            <a:r>
              <a:rPr lang="en-US" altLang="en-US" baseline="0" dirty="0" smtClean="0">
                <a:latin typeface="Cambria Math" pitchFamily="18" charset="0"/>
                <a:cs typeface="Times New Roman" pitchFamily="18" charset="0"/>
              </a:rPr>
              <a:t>.  The first number in the subscript refers to smoking status (0 = no smoking; 1 = smoking) and the second number refers to caffeine use (0 = no caffeine use; 1 = heavy caffeine use).</a:t>
            </a:r>
            <a:r>
              <a:rPr lang="en-US" dirty="0" smtClean="0"/>
              <a:t> </a:t>
            </a:r>
          </a:p>
          <a:p>
            <a:endParaRPr lang="en-US" dirty="0" smtClean="0"/>
          </a:p>
          <a:p>
            <a:r>
              <a:rPr lang="en-US" dirty="0" smtClean="0"/>
              <a:t>Let us then</a:t>
            </a:r>
            <a:r>
              <a:rPr lang="en-US" baseline="0" dirty="0" smtClean="0"/>
              <a:t> consider how we can think about interaction in this context.  Interaction is when the effect of one cause alters the effect of another cause.  </a:t>
            </a:r>
            <a:r>
              <a:rPr lang="en-US" dirty="0" smtClean="0"/>
              <a:t>If no multiplicative interaction is present, we would naturally just expect that the effect of both factors together, which is </a:t>
            </a:r>
            <a:r>
              <a:rPr lang="en-US" i="1" dirty="0" smtClean="0"/>
              <a:t>p</a:t>
            </a:r>
            <a:r>
              <a:rPr lang="en-US" baseline="-25000" dirty="0" smtClean="0"/>
              <a:t>11</a:t>
            </a:r>
            <a:r>
              <a:rPr lang="en-US" dirty="0" smtClean="0"/>
              <a:t>/</a:t>
            </a:r>
            <a:r>
              <a:rPr lang="en-US" i="1" dirty="0" smtClean="0"/>
              <a:t>p</a:t>
            </a:r>
            <a:r>
              <a:rPr lang="en-US" baseline="-25000" dirty="0" smtClean="0"/>
              <a:t>00</a:t>
            </a:r>
            <a:r>
              <a:rPr lang="en-US" dirty="0" smtClean="0"/>
              <a:t>,</a:t>
            </a:r>
            <a:r>
              <a:rPr lang="en-US" baseline="0" dirty="0" smtClean="0"/>
              <a:t> would be </a:t>
            </a:r>
            <a:r>
              <a:rPr lang="en-US" dirty="0" smtClean="0"/>
              <a:t>the product of their individual effects.  In other words, if no multiplicative interaction is present,</a:t>
            </a:r>
            <a:r>
              <a:rPr lang="en-US" baseline="0" dirty="0" smtClean="0"/>
              <a:t> we expect the two causes to operate independently.  This means we expect that their joint effect is just </a:t>
            </a:r>
            <a:r>
              <a:rPr lang="en-US" baseline="0" dirty="0" smtClean="0"/>
              <a:t>the product </a:t>
            </a:r>
            <a:r>
              <a:rPr lang="en-US" baseline="0" dirty="0" smtClean="0"/>
              <a:t>of one </a:t>
            </a:r>
            <a:r>
              <a:rPr lang="en-US" baseline="0" dirty="0" smtClean="0"/>
              <a:t>effect times </a:t>
            </a:r>
            <a:r>
              <a:rPr lang="en-US" baseline="0" dirty="0" smtClean="0"/>
              <a:t>the </a:t>
            </a:r>
            <a:r>
              <a:rPr lang="en-US" baseline="0" dirty="0" smtClean="0"/>
              <a:t>other effect. </a:t>
            </a:r>
            <a:r>
              <a:rPr lang="en-US" dirty="0" smtClean="0"/>
              <a:t> </a:t>
            </a:r>
            <a:r>
              <a:rPr lang="en-US" dirty="0" smtClean="0"/>
              <a:t>In contrast, if multiplicative interaction is present, we would expect effect of both factors to be different than the product of the individual factors.  After a bit of mathematical</a:t>
            </a:r>
            <a:r>
              <a:rPr lang="en-US" baseline="0" dirty="0" smtClean="0"/>
              <a:t> rearrangement, we can see that t</a:t>
            </a:r>
            <a:r>
              <a:rPr lang="en-US" dirty="0" smtClean="0"/>
              <a:t>he entity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11</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01</a:t>
            </a:r>
            <a:r>
              <a:rPr lang="en-US" altLang="en-US" dirty="0" smtClean="0">
                <a:latin typeface="Cambria Math" pitchFamily="18" charset="0"/>
                <a:cs typeface="Times New Roman" pitchFamily="18" charset="0"/>
              </a:rPr>
              <a:t> )</a:t>
            </a:r>
            <a:r>
              <a:rPr lang="en-US" dirty="0" smtClean="0"/>
              <a:t> is therefore a convenient metric by which to evaluate for multiplicative interaction.  If it is 1, then there is no multiplicative interaction.  If &lt; 1, we call it negative or sub-multiplicative interaction.  If &gt; 1, we call it positive or super-multiplicative interaction.  In this case, the value is 0.29; this is negative or sub-multiplicative interaction.  This makes sense when we look at the raw probabilities.  If we go from 0.082 to 0.2 with smoking in the absence of caffeine and then from 0.082 to 0.19 from heavy caffeine use in the absence of smoking, but then only have 0.13 with both heavy caffeine use and smoking.  There</a:t>
            </a:r>
            <a:r>
              <a:rPr lang="en-US" baseline="0" dirty="0" smtClean="0"/>
              <a:t> is s</a:t>
            </a:r>
            <a:r>
              <a:rPr lang="en-US" dirty="0" smtClean="0"/>
              <a:t>omething about having both causes that is really driving down the prevalence.  That is why it is called negative interaction on the multiplicative scale.  </a:t>
            </a:r>
            <a:endParaRPr lang="en-US" dirty="0" smtClean="0"/>
          </a:p>
          <a:p>
            <a:endParaRPr lang="en-US" dirty="0" smtClean="0"/>
          </a:p>
          <a:p>
            <a:r>
              <a:rPr lang="en-US" dirty="0" smtClean="0"/>
              <a:t>This entity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11</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01</a:t>
            </a:r>
            <a:r>
              <a:rPr lang="en-US" altLang="en-US" dirty="0" smtClean="0">
                <a:latin typeface="Cambria Math" pitchFamily="18" charset="0"/>
                <a:cs typeface="Times New Roman" pitchFamily="18" charset="0"/>
              </a:rPr>
              <a:t> )</a:t>
            </a:r>
            <a:r>
              <a:rPr lang="en-US" dirty="0" smtClean="0"/>
              <a:t> is</a:t>
            </a:r>
            <a:r>
              <a:rPr lang="en-US" baseline="0" dirty="0" smtClean="0"/>
              <a:t> exactly the same as the </a:t>
            </a:r>
            <a:r>
              <a:rPr lang="en-US" dirty="0" smtClean="0"/>
              <a:t>regression coefficient for the</a:t>
            </a:r>
            <a:r>
              <a:rPr lang="en-US" baseline="0" dirty="0" smtClean="0"/>
              <a:t> </a:t>
            </a:r>
            <a:r>
              <a:rPr lang="en-US" dirty="0" smtClean="0"/>
              <a:t>interaction term</a:t>
            </a:r>
            <a:r>
              <a:rPr lang="en-US" baseline="0" dirty="0" smtClean="0"/>
              <a:t> </a:t>
            </a:r>
            <a:r>
              <a:rPr lang="en-US" dirty="0" smtClean="0"/>
              <a:t>in multiplicative regression models such as logistic regression and proportional</a:t>
            </a:r>
            <a:r>
              <a:rPr lang="en-US" baseline="0" dirty="0" smtClean="0"/>
              <a:t> hazards </a:t>
            </a:r>
            <a:r>
              <a:rPr lang="en-US" dirty="0" smtClean="0"/>
              <a:t>regression.</a:t>
            </a:r>
            <a:endParaRPr lang="en-US" dirty="0" smtClean="0"/>
          </a:p>
          <a:p>
            <a:endParaRPr lang="en-US" dirty="0" smtClean="0"/>
          </a:p>
          <a:p>
            <a:r>
              <a:rPr lang="en-US" dirty="0" smtClean="0"/>
              <a:t>Or,</a:t>
            </a:r>
            <a:r>
              <a:rPr lang="en-US" baseline="0" dirty="0" smtClean="0"/>
              <a:t> you can look at the two prevalence ratios, 2.4 and 2.3.  If the two exposures had no interaction,  we would expect persons who had both factors to be 2.4 x 2.3 = 5.52 fold greater prevalence of the outcome than persons with neither.  However, we see that the prevalence ratio is 1.6, indicating that when together there is </a:t>
            </a:r>
            <a:r>
              <a:rPr lang="en-US" baseline="0" dirty="0" smtClean="0"/>
              <a:t>negative </a:t>
            </a:r>
            <a:r>
              <a:rPr lang="en-US" baseline="0" dirty="0" smtClean="0"/>
              <a:t>interaction. </a:t>
            </a:r>
            <a:endParaRPr lang="en-US" dirty="0" smtClean="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52</a:t>
            </a:fld>
            <a:endParaRPr lang="en-US" dirty="0" smtClean="0"/>
          </a:p>
        </p:txBody>
      </p:sp>
    </p:spTree>
    <p:extLst>
      <p:ext uri="{BB962C8B-B14F-4D97-AF65-F5344CB8AC3E}">
        <p14:creationId xmlns:p14="http://schemas.microsoft.com/office/powerpoint/2010/main" val="7746790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419100" y="704850"/>
            <a:ext cx="6172200" cy="3471863"/>
          </a:xfrm>
          <a:ln/>
        </p:spPr>
      </p:sp>
      <p:sp>
        <p:nvSpPr>
          <p:cNvPr id="155650" name="Notes Placeholder 2"/>
          <p:cNvSpPr>
            <a:spLocks noGrp="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dirty="0" smtClean="0"/>
              <a:t>We can also look at the same schema to evaluate additive interaction.  If no additive interaction is present, we would naturally expect that the effect of both factors jointly present compared to the reference category (which is </a:t>
            </a:r>
            <a:r>
              <a:rPr lang="en-US" i="1" dirty="0" smtClean="0"/>
              <a:t>p</a:t>
            </a:r>
            <a:r>
              <a:rPr lang="en-US" baseline="-25000" dirty="0" smtClean="0"/>
              <a:t>11</a:t>
            </a:r>
            <a:r>
              <a:rPr lang="en-US" dirty="0" smtClean="0"/>
              <a:t> – </a:t>
            </a:r>
            <a:r>
              <a:rPr lang="en-US" i="1" dirty="0" smtClean="0"/>
              <a:t>p</a:t>
            </a:r>
            <a:r>
              <a:rPr lang="en-US" baseline="-25000" dirty="0" smtClean="0"/>
              <a:t>00</a:t>
            </a:r>
            <a:r>
              <a:rPr lang="en-US" dirty="0" smtClean="0"/>
              <a:t>) would</a:t>
            </a:r>
            <a:r>
              <a:rPr lang="en-US" baseline="0" dirty="0" smtClean="0"/>
              <a:t> be</a:t>
            </a:r>
            <a:r>
              <a:rPr lang="en-US" dirty="0" smtClean="0"/>
              <a:t> simply equal to the sum of the individual effects of both smoking </a:t>
            </a:r>
            <a:r>
              <a:rPr lang="en-US" altLang="en-US" dirty="0" smtClean="0">
                <a:ea typeface="Calibri" pitchFamily="34" charset="0"/>
                <a:cs typeface="Times New Roman" pitchFamily="18" charset="0"/>
              </a:rPr>
              <a:t>(</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10</a:t>
            </a:r>
            <a:r>
              <a:rPr lang="en-US" altLang="en-US" dirty="0" smtClean="0">
                <a:ea typeface="Calibri" pitchFamily="34" charset="0"/>
                <a:cs typeface="Times New Roman" pitchFamily="18" charset="0"/>
              </a:rPr>
              <a:t>–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00</a:t>
            </a:r>
            <a:r>
              <a:rPr lang="en-US" altLang="en-US" dirty="0" smtClean="0">
                <a:ea typeface="Calibri" pitchFamily="34" charset="0"/>
                <a:cs typeface="Times New Roman" pitchFamily="18" charset="0"/>
              </a:rPr>
              <a:t>) </a:t>
            </a:r>
            <a:r>
              <a:rPr lang="en-US" dirty="0" smtClean="0"/>
              <a:t> and caffeine use </a:t>
            </a:r>
            <a:r>
              <a:rPr lang="en-US" altLang="en-US" dirty="0" smtClean="0"/>
              <a:t>(</a:t>
            </a:r>
            <a:r>
              <a:rPr lang="en-US" altLang="en-US" i="1" dirty="0" smtClean="0"/>
              <a:t>p</a:t>
            </a:r>
            <a:r>
              <a:rPr lang="en-US" altLang="en-US" baseline="-25000" dirty="0" smtClean="0"/>
              <a:t>01 </a:t>
            </a:r>
            <a:r>
              <a:rPr lang="en-US" altLang="en-US" dirty="0" smtClean="0"/>
              <a:t>– </a:t>
            </a:r>
            <a:r>
              <a:rPr lang="en-US" altLang="en-US" i="1" dirty="0" smtClean="0"/>
              <a:t>p</a:t>
            </a:r>
            <a:r>
              <a:rPr lang="en-US" altLang="en-US" baseline="-25000" dirty="0" smtClean="0"/>
              <a:t>00</a:t>
            </a:r>
            <a:r>
              <a:rPr lang="en-US" altLang="en-US" dirty="0" smtClean="0"/>
              <a:t>) </a:t>
            </a:r>
            <a:r>
              <a:rPr lang="en-US" dirty="0" smtClean="0"/>
              <a:t>in isolation.  In other words, the effect of both factors together is simply the sum of their individual effects. Therefore, if additive interaction is present, we would expect that the effect of both factors together is NOT equal to the sum of the individual effects.  In other words, after</a:t>
            </a:r>
            <a:r>
              <a:rPr lang="en-US" baseline="0" dirty="0" smtClean="0"/>
              <a:t> some mathematical rearrangement,</a:t>
            </a:r>
            <a:r>
              <a:rPr lang="en-US" dirty="0" smtClean="0"/>
              <a:t> this quantity,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dirty="0" smtClean="0"/>
              <a:t> ,</a:t>
            </a:r>
            <a:r>
              <a:rPr lang="en-US" dirty="0" smtClean="0"/>
              <a:t> is not equal to zero.  This quantity,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dirty="0" smtClean="0"/>
              <a:t>, is therefore a convenient metric by which to evaluate for additive interaction.  If it is zero, then there is no additive interaction present.  If this quantity is &lt; 0, we call this negative or sub-additive interaction.  If this quantity is &gt; 0, we call this positive or super-additive interaction.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90600" rtl="0" eaLnBrk="0" fontAlgn="base" latinLnBrk="0" hangingPunct="0">
              <a:lnSpc>
                <a:spcPct val="100000"/>
              </a:lnSpc>
              <a:spcBef>
                <a:spcPct val="30000"/>
              </a:spcBef>
              <a:spcAft>
                <a:spcPct val="0"/>
              </a:spcAft>
              <a:buClrTx/>
              <a:buSzTx/>
              <a:buFontTx/>
              <a:buNone/>
              <a:tabLst/>
              <a:defRPr/>
            </a:pPr>
            <a:r>
              <a:rPr lang="en-US" dirty="0" smtClean="0"/>
              <a:t>This entity ,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baseline="0" dirty="0" smtClean="0"/>
              <a:t>,</a:t>
            </a:r>
            <a:r>
              <a:rPr lang="en-US" dirty="0" smtClean="0"/>
              <a:t> is</a:t>
            </a:r>
            <a:r>
              <a:rPr lang="en-US" baseline="0" dirty="0" smtClean="0"/>
              <a:t> exactly the same as the </a:t>
            </a:r>
            <a:r>
              <a:rPr lang="en-US" dirty="0" smtClean="0"/>
              <a:t>regression coefficient for the</a:t>
            </a:r>
            <a:r>
              <a:rPr lang="en-US" baseline="0" dirty="0" smtClean="0"/>
              <a:t> </a:t>
            </a:r>
            <a:r>
              <a:rPr lang="en-US" dirty="0" smtClean="0"/>
              <a:t>interaction term</a:t>
            </a:r>
            <a:r>
              <a:rPr lang="en-US" baseline="0" dirty="0" smtClean="0"/>
              <a:t> </a:t>
            </a:r>
            <a:r>
              <a:rPr lang="en-US" dirty="0" smtClean="0"/>
              <a:t>in additive regression models such as ordinary least squares</a:t>
            </a:r>
            <a:r>
              <a:rPr lang="en-US" baseline="0" dirty="0" smtClean="0"/>
              <a:t> linear </a:t>
            </a:r>
            <a:r>
              <a:rPr lang="en-US" dirty="0" smtClean="0"/>
              <a:t>egression.</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53</a:t>
            </a:fld>
            <a:endParaRPr lang="en-US" dirty="0" smtClean="0"/>
          </a:p>
        </p:txBody>
      </p:sp>
    </p:spTree>
    <p:extLst>
      <p:ext uri="{BB962C8B-B14F-4D97-AF65-F5344CB8AC3E}">
        <p14:creationId xmlns:p14="http://schemas.microsoft.com/office/powerpoint/2010/main" val="7746790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419100" y="704850"/>
            <a:ext cx="6172200" cy="3471863"/>
          </a:xfrm>
          <a:ln/>
        </p:spPr>
      </p:sp>
      <p:sp>
        <p:nvSpPr>
          <p:cNvPr id="155650" name="Notes Placeholder 2"/>
          <p:cNvSpPr>
            <a:spLocks noGrp="1"/>
          </p:cNvSpPr>
          <p:nvPr>
            <p:ph type="body" idx="1"/>
          </p:nvPr>
        </p:nvSpPr>
        <p:spPr>
          <a:noFill/>
          <a:ln/>
        </p:spPr>
        <p:txBody>
          <a:bodyPr/>
          <a:lstStyle/>
          <a:p>
            <a:r>
              <a:rPr lang="en-US" dirty="0" smtClean="0"/>
              <a:t>What if this was a case-control study, and we did not have the raw probabilities of outcome (either prevalence or incidence of outcome)?  </a:t>
            </a:r>
            <a:r>
              <a:rPr lang="en-US" dirty="0" smtClean="0"/>
              <a:t>In other</a:t>
            </a:r>
            <a:r>
              <a:rPr lang="en-US" baseline="0" dirty="0" smtClean="0"/>
              <a:t> words, we do not have measures of disease occurrence; we just have a measure of disease association.  </a:t>
            </a:r>
            <a:r>
              <a:rPr lang="en-US" dirty="0" smtClean="0"/>
              <a:t>If </a:t>
            </a:r>
            <a:r>
              <a:rPr lang="en-US" dirty="0" smtClean="0"/>
              <a:t>we do a little bit of algebra on our metric to evaluate multiplicative interaction, we come up with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11</a:t>
            </a:r>
            <a:r>
              <a:rPr lang="en-US" altLang="en-US" dirty="0" smtClean="0">
                <a:latin typeface="Cambria Math" pitchFamily="18" charset="0"/>
                <a:cs typeface="Times New Roman" pitchFamily="18" charset="0"/>
              </a:rPr>
              <a:t>/</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01</a:t>
            </a:r>
            <a:r>
              <a:rPr lang="en-US" altLang="en-US" baseline="0" dirty="0" smtClean="0">
                <a:latin typeface="Cambria Math" pitchFamily="18" charset="0"/>
                <a:cs typeface="Times New Roman" pitchFamily="18" charset="0"/>
              </a:rPr>
              <a:t>  </a:t>
            </a:r>
            <a:r>
              <a:rPr lang="en-US" altLang="en-US" dirty="0" smtClean="0">
                <a:ea typeface="Calibri" pitchFamily="34" charset="0"/>
                <a:cs typeface="Times New Roman" pitchFamily="18" charset="0"/>
              </a:rPr>
              <a:t>divided </a:t>
            </a:r>
            <a:r>
              <a:rPr lang="en-US" altLang="en-US" dirty="0" smtClean="0">
                <a:ea typeface="Calibri" pitchFamily="34" charset="0"/>
                <a:cs typeface="Times New Roman" pitchFamily="18" charset="0"/>
              </a:rPr>
              <a:t>by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 </a:t>
            </a:r>
            <a:r>
              <a:rPr lang="en-US" dirty="0" smtClean="0"/>
              <a:t>.  It turns out that we have these two entities even, as in the case of a case-control study, when we don’t have the raw probabilities.  These are just the stratum-specific prevalence ratios looking at the effect of smoking compared to no smoking, first in the absence of caffeine use and in the presence of caffeine use.  When we do the math, we get 0.29, which is we got two slides ago.</a:t>
            </a:r>
          </a:p>
          <a:p>
            <a:endParaRPr lang="en-US" dirty="0" smtClean="0"/>
          </a:p>
          <a:p>
            <a:r>
              <a:rPr lang="en-US" dirty="0" smtClean="0"/>
              <a:t>Therefore, we </a:t>
            </a:r>
            <a:r>
              <a:rPr lang="en-US" dirty="0" smtClean="0"/>
              <a:t>do</a:t>
            </a:r>
            <a:r>
              <a:rPr lang="en-US" baseline="0" dirty="0" smtClean="0"/>
              <a:t> not</a:t>
            </a:r>
            <a:r>
              <a:rPr lang="en-US" dirty="0" smtClean="0"/>
              <a:t> </a:t>
            </a:r>
            <a:r>
              <a:rPr lang="en-US" dirty="0" smtClean="0"/>
              <a:t>need the individual </a:t>
            </a:r>
            <a:r>
              <a:rPr lang="en-US" dirty="0" smtClean="0"/>
              <a:t>probabilities of disease</a:t>
            </a:r>
            <a:r>
              <a:rPr lang="en-US" baseline="0" dirty="0" smtClean="0"/>
              <a:t> occurrence</a:t>
            </a:r>
            <a:r>
              <a:rPr lang="en-US" dirty="0" smtClean="0"/>
              <a:t>.  </a:t>
            </a:r>
            <a:r>
              <a:rPr lang="en-US" dirty="0" smtClean="0"/>
              <a:t>We can just use the stratum-specific ORs, from a case-control study, if they estimate risk (or prevalence) or rate ratios.  This is yet another reason to use case-cohort or incidence density-based case-control studies. </a:t>
            </a:r>
            <a:endParaRPr lang="en-US" dirty="0" smtClean="0"/>
          </a:p>
          <a:p>
            <a:endParaRPr lang="en-US" dirty="0" smtClean="0"/>
          </a:p>
          <a:p>
            <a:r>
              <a:rPr lang="en-US" dirty="0" smtClean="0"/>
              <a:t>Note: our example here (smoking, caffeine use, and delayed</a:t>
            </a:r>
            <a:r>
              <a:rPr lang="en-US" baseline="0" dirty="0" smtClean="0"/>
              <a:t> conception) is not a case-control study (it is a cross-sectional study) but we use it to illustrate how a ratio of the two stratum-specific measures of association is equal to the metric by which to evaluate multiplicative interaction.   This just illustrates that you can quickly evaluate for the presence of interaction without looking at the raw level individual p’s. </a:t>
            </a:r>
            <a:endParaRPr lang="en-US" dirty="0" smtClean="0"/>
          </a:p>
          <a:p>
            <a:endParaRPr lang="en-US" dirty="0" smtClean="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54</a:t>
            </a:fld>
            <a:endParaRPr lang="en-US" dirty="0" smtClean="0"/>
          </a:p>
        </p:txBody>
      </p:sp>
    </p:spTree>
    <p:extLst>
      <p:ext uri="{BB962C8B-B14F-4D97-AF65-F5344CB8AC3E}">
        <p14:creationId xmlns:p14="http://schemas.microsoft.com/office/powerpoint/2010/main" val="3847431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a:xfrm>
            <a:off x="419100" y="704850"/>
            <a:ext cx="6172200" cy="3471863"/>
          </a:xfrm>
          <a:ln/>
        </p:spPr>
      </p:sp>
      <p:sp>
        <p:nvSpPr>
          <p:cNvPr id="161794" name="Notes Placeholder 2"/>
          <p:cNvSpPr>
            <a:spLocks noGrp="1"/>
          </p:cNvSpPr>
          <p:nvPr>
            <p:ph type="body" idx="1"/>
          </p:nvPr>
        </p:nvSpPr>
        <p:spPr>
          <a:noFill/>
          <a:ln/>
        </p:spPr>
        <p:txBody>
          <a:bodyPr/>
          <a:lstStyle/>
          <a:p>
            <a:pPr marL="0" lvl="1"/>
            <a:r>
              <a:rPr lang="en-US" dirty="0" smtClean="0"/>
              <a:t>Likewise, we can also look at additive interaction even when we </a:t>
            </a:r>
            <a:r>
              <a:rPr lang="en-US" dirty="0" smtClean="0"/>
              <a:t>do not </a:t>
            </a:r>
            <a:r>
              <a:rPr lang="en-US" dirty="0" smtClean="0"/>
              <a:t>have the raw probabilities, as is the case in case-control studies.  Recall that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11</a:t>
            </a:r>
            <a:r>
              <a:rPr lang="en-US" altLang="en-US" dirty="0" smtClean="0">
                <a:ea typeface="Calibri" pitchFamily="34" charset="0"/>
                <a:cs typeface="Times New Roman" pitchFamily="18" charset="0"/>
              </a:rPr>
              <a:t> -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10 </a:t>
            </a:r>
            <a:r>
              <a:rPr lang="en-US" altLang="en-US" dirty="0" smtClean="0">
                <a:ea typeface="Calibri" pitchFamily="34" charset="0"/>
                <a:cs typeface="Times New Roman" pitchFamily="18" charset="0"/>
              </a:rPr>
              <a:t>-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01</a:t>
            </a:r>
            <a:r>
              <a:rPr lang="en-US" altLang="en-US" dirty="0" smtClean="0">
                <a:ea typeface="Calibri" pitchFamily="34" charset="0"/>
                <a:cs typeface="Times New Roman" pitchFamily="18" charset="0"/>
              </a:rPr>
              <a:t> +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00</a:t>
            </a:r>
            <a:r>
              <a:rPr lang="en-US" altLang="en-US" dirty="0" smtClean="0">
                <a:ea typeface="Calibri" pitchFamily="34" charset="0"/>
                <a:cs typeface="Times New Roman" pitchFamily="18" charset="0"/>
              </a:rPr>
              <a:t> is the metric by which to evaluate for the presence of additive interaction.  If we divide this by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00</a:t>
            </a:r>
            <a:r>
              <a:rPr lang="en-US" altLang="en-US" dirty="0" smtClean="0">
                <a:ea typeface="Calibri" pitchFamily="34" charset="0"/>
                <a:cs typeface="Times New Roman" pitchFamily="18" charset="0"/>
              </a:rPr>
              <a:t>,  we come up with the quantity of </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10 </a:t>
            </a:r>
            <a:r>
              <a:rPr lang="en-US" altLang="en-US" sz="2000" dirty="0" smtClean="0">
                <a:ea typeface="Calibri" pitchFamily="34" charset="0"/>
                <a:cs typeface="Times New Roman" pitchFamily="18" charset="0"/>
              </a:rPr>
              <a:t>/</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01</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This now describes the entities in the quantities in terms of ratio measures of association.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is  simply the ratio measure comparing participants who have both exposures to the reference category (which is “no” for smoking and caffeine</a:t>
            </a:r>
            <a:r>
              <a:rPr lang="en-US" altLang="en-US" sz="2000" baseline="0" dirty="0" smtClean="0">
                <a:ea typeface="Calibri" pitchFamily="34" charset="0"/>
                <a:cs typeface="Times New Roman" pitchFamily="18" charset="0"/>
              </a:rPr>
              <a:t> use in our example)</a:t>
            </a:r>
            <a:r>
              <a:rPr lang="en-US" altLang="en-US" sz="2000" dirty="0" smtClean="0">
                <a:ea typeface="Calibri" pitchFamily="34" charset="0"/>
                <a:cs typeface="Times New Roman" pitchFamily="18" charset="0"/>
              </a:rPr>
              <a:t>.   The other two entities similarly correspond to ratio measures of either heavy caffeine use to the reference category or the smokers to the reference category.  When we divide </a:t>
            </a:r>
            <a:r>
              <a:rPr lang="en-US" altLang="en-US" sz="2000" dirty="0" smtClean="0">
                <a:ea typeface="Calibri" pitchFamily="34" charset="0"/>
                <a:cs typeface="Times New Roman" pitchFamily="18" charset="0"/>
              </a:rPr>
              <a:t>the</a:t>
            </a:r>
            <a:r>
              <a:rPr lang="en-US" altLang="en-US" sz="2000" baseline="0" dirty="0" smtClean="0">
                <a:ea typeface="Calibri" pitchFamily="34" charset="0"/>
                <a:cs typeface="Times New Roman" pitchFamily="18" charset="0"/>
              </a:rPr>
              <a:t> metric for additive interaction </a:t>
            </a:r>
            <a:r>
              <a:rPr lang="en-US" altLang="en-US" sz="2000" dirty="0" smtClean="0">
                <a:ea typeface="Calibri" pitchFamily="34" charset="0"/>
                <a:cs typeface="Times New Roman" pitchFamily="18" charset="0"/>
              </a:rPr>
              <a:t>by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it is </a:t>
            </a:r>
            <a:r>
              <a:rPr lang="en-US" altLang="en-US" sz="2000" dirty="0" smtClean="0">
                <a:ea typeface="Calibri" pitchFamily="34" charset="0"/>
                <a:cs typeface="Times New Roman" pitchFamily="18" charset="0"/>
              </a:rPr>
              <a:t>been </a:t>
            </a:r>
            <a:r>
              <a:rPr lang="en-US" altLang="en-US" sz="2000" dirty="0" smtClean="0">
                <a:ea typeface="Calibri" pitchFamily="34" charset="0"/>
                <a:cs typeface="Times New Roman" pitchFamily="18" charset="0"/>
              </a:rPr>
              <a:t>termed the “relative excess risk due to interaction” or RERI.  </a:t>
            </a:r>
            <a:r>
              <a:rPr lang="en-US" altLang="en-US" sz="2000" dirty="0" smtClean="0">
                <a:ea typeface="Calibri" pitchFamily="34" charset="0"/>
                <a:cs typeface="Times New Roman" pitchFamily="18" charset="0"/>
              </a:rPr>
              <a:t>It is not the most intuitive term, but you can remember it</a:t>
            </a:r>
            <a:r>
              <a:rPr lang="en-US" altLang="en-US" sz="2000" baseline="0" dirty="0" smtClean="0">
                <a:ea typeface="Calibri" pitchFamily="34" charset="0"/>
                <a:cs typeface="Times New Roman" pitchFamily="18" charset="0"/>
              </a:rPr>
              <a:t> by thinking about “interaction”, “excess risk” pertaining to the additive scale, and “relative” pertaining to the use of ratio measures of association to derive a metric for additive interaction.  </a:t>
            </a:r>
            <a:r>
              <a:rPr lang="en-US" altLang="en-US" sz="2000" dirty="0" smtClean="0">
                <a:ea typeface="Calibri" pitchFamily="34" charset="0"/>
                <a:cs typeface="Times New Roman" pitchFamily="18" charset="0"/>
              </a:rPr>
              <a:t>The </a:t>
            </a:r>
            <a:r>
              <a:rPr lang="en-US" altLang="en-US" sz="2000" dirty="0" smtClean="0">
                <a:ea typeface="Calibri" pitchFamily="34" charset="0"/>
                <a:cs typeface="Times New Roman" pitchFamily="18" charset="0"/>
              </a:rPr>
              <a:t>term RERI is also used when we are talking about </a:t>
            </a:r>
            <a:r>
              <a:rPr lang="en-US" altLang="en-US" sz="2000" dirty="0" smtClean="0">
                <a:ea typeface="Calibri" pitchFamily="34" charset="0"/>
                <a:cs typeface="Times New Roman" pitchFamily="18" charset="0"/>
              </a:rPr>
              <a:t>prevalences</a:t>
            </a:r>
            <a:r>
              <a:rPr lang="en-US" altLang="en-US" sz="2000" baseline="0" dirty="0" smtClean="0">
                <a:ea typeface="Calibri" pitchFamily="34" charset="0"/>
                <a:cs typeface="Times New Roman" pitchFamily="18" charset="0"/>
              </a:rPr>
              <a:t> (i.e., it is not just for risk per se).</a:t>
            </a:r>
            <a:r>
              <a:rPr lang="en-US" altLang="en-US" sz="2000" dirty="0" smtClean="0">
                <a:ea typeface="Calibri" pitchFamily="34" charset="0"/>
                <a:cs typeface="Times New Roman" pitchFamily="18" charset="0"/>
              </a:rPr>
              <a:t>  </a:t>
            </a:r>
            <a:r>
              <a:rPr lang="en-US" altLang="en-US" sz="2000" dirty="0" smtClean="0">
                <a:ea typeface="Calibri" pitchFamily="34" charset="0"/>
                <a:cs typeface="Times New Roman" pitchFamily="18" charset="0"/>
              </a:rPr>
              <a:t>(RERI</a:t>
            </a:r>
            <a:r>
              <a:rPr lang="en-US" altLang="en-US" sz="2000" baseline="0" dirty="0" smtClean="0">
                <a:ea typeface="Calibri" pitchFamily="34" charset="0"/>
                <a:cs typeface="Times New Roman" pitchFamily="18" charset="0"/>
              </a:rPr>
              <a:t> was apparently first derived in the first edition of the Modern Epidemiology textbook: </a:t>
            </a:r>
            <a:r>
              <a:rPr lang="en-US" sz="1200" b="0" i="0" u="none" strike="noStrike" kern="1200" baseline="0" dirty="0" smtClean="0">
                <a:solidFill>
                  <a:schemeClr val="tx1"/>
                </a:solidFill>
                <a:latin typeface="Times New Roman" pitchFamily="18" charset="0"/>
                <a:ea typeface="+mn-ea"/>
                <a:cs typeface="+mn-cs"/>
              </a:rPr>
              <a:t>Rothman, K. J. (1986). Modern Epidemiology. 1st Edition. Boston, MA: Little, Brown and Company</a:t>
            </a:r>
            <a:r>
              <a:rPr lang="en-US" sz="1200" b="0" i="0" u="none" strike="noStrike" kern="1200" baseline="0" dirty="0" smtClean="0">
                <a:solidFill>
                  <a:schemeClr val="tx1"/>
                </a:solidFill>
                <a:latin typeface="Times New Roman" pitchFamily="18" charset="0"/>
                <a:ea typeface="+mn-ea"/>
                <a:cs typeface="+mn-cs"/>
              </a:rPr>
              <a:t>.  We are not aware of any earlier publication.)</a:t>
            </a:r>
            <a:endParaRPr lang="en-US" altLang="en-US" sz="2000" baseline="0" dirty="0" smtClean="0">
              <a:ea typeface="Calibri" pitchFamily="34" charset="0"/>
              <a:cs typeface="Times New Roman" pitchFamily="18" charset="0"/>
            </a:endParaRPr>
          </a:p>
          <a:p>
            <a:pPr marL="0" lvl="1"/>
            <a:endParaRPr lang="en-US" altLang="en-US" sz="2000" baseline="0" dirty="0" smtClean="0">
              <a:ea typeface="Calibri" pitchFamily="34" charset="0"/>
              <a:cs typeface="Times New Roman" pitchFamily="18" charset="0"/>
            </a:endParaRPr>
          </a:p>
          <a:p>
            <a:pPr marL="0" lvl="1"/>
            <a:r>
              <a:rPr lang="en-US" altLang="en-US" sz="2000" dirty="0" smtClean="0">
                <a:ea typeface="Calibri" pitchFamily="34" charset="0"/>
                <a:cs typeface="Times New Roman" pitchFamily="18" charset="0"/>
              </a:rPr>
              <a:t>If RERI is 0, then our original metric,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10 </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01</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a:t>
            </a:r>
            <a:r>
              <a:rPr lang="en-US" altLang="en-US" sz="2000" dirty="0" smtClean="0">
                <a:ea typeface="Calibri" pitchFamily="34" charset="0"/>
                <a:cs typeface="Times New Roman" pitchFamily="18" charset="0"/>
              </a:rPr>
              <a:t>must also </a:t>
            </a:r>
            <a:r>
              <a:rPr lang="en-US" altLang="en-US" sz="2000" dirty="0" smtClean="0">
                <a:ea typeface="Calibri" pitchFamily="34" charset="0"/>
                <a:cs typeface="Times New Roman" pitchFamily="18" charset="0"/>
              </a:rPr>
              <a:t>be zero.  If RERI is &gt; 0, this is positive or super-additive interaction.  If RERI is &lt; 0, this is negative or sub-additive interaction.   So, we can just look at the sign of RERI to tell us about additive interaction.  This is just a clever mathematical</a:t>
            </a:r>
            <a:r>
              <a:rPr lang="en-US" altLang="en-US" sz="2000" baseline="0" dirty="0" smtClean="0">
                <a:ea typeface="Calibri" pitchFamily="34" charset="0"/>
                <a:cs typeface="Times New Roman" pitchFamily="18" charset="0"/>
              </a:rPr>
              <a:t> trick.  </a:t>
            </a:r>
            <a:r>
              <a:rPr lang="en-US" altLang="en-US" sz="2000" dirty="0" smtClean="0">
                <a:ea typeface="Calibri" pitchFamily="34" charset="0"/>
                <a:cs typeface="Times New Roman" pitchFamily="18" charset="0"/>
              </a:rPr>
              <a:t>We can get RERI when we think of the problem as having a common reference group and forming exposure categories based on having one of the exposures or both.  Therefore, again, we don’t need the individual p’s.  We can use the ORs from case-control studies if they appropriately estimate risk, prevalence, or rate ratios.  </a:t>
            </a:r>
          </a:p>
          <a:p>
            <a:pPr marL="0" lvl="1"/>
            <a:endParaRPr lang="en-US" altLang="en-US" sz="2000" dirty="0" smtClean="0">
              <a:ea typeface="Calibri" pitchFamily="34" charset="0"/>
              <a:cs typeface="Times New Roman" pitchFamily="18" charset="0"/>
            </a:endParaRPr>
          </a:p>
          <a:p>
            <a:pPr marL="0" lvl="1"/>
            <a:r>
              <a:rPr lang="en-US" altLang="en-US" sz="2000" dirty="0" smtClean="0">
                <a:ea typeface="Calibri" pitchFamily="34" charset="0"/>
                <a:cs typeface="Times New Roman" pitchFamily="18" charset="0"/>
              </a:rPr>
              <a:t>The associated statistical inferences (standard errors, confidence</a:t>
            </a:r>
            <a:r>
              <a:rPr lang="en-US" altLang="en-US" sz="2000" baseline="0" dirty="0" smtClean="0">
                <a:ea typeface="Calibri" pitchFamily="34" charset="0"/>
                <a:cs typeface="Times New Roman" pitchFamily="18" charset="0"/>
              </a:rPr>
              <a:t> intervals)</a:t>
            </a:r>
            <a:r>
              <a:rPr lang="en-US" altLang="en-US" sz="2000" dirty="0" smtClean="0">
                <a:ea typeface="Calibri" pitchFamily="34" charset="0"/>
                <a:cs typeface="Times New Roman" pitchFamily="18" charset="0"/>
              </a:rPr>
              <a:t> regarding RERI can be derived from either logistic regression in case-control studies or from the type of regression models we discussed earlier in the course for direct estimate of risk/prevalence ratios (e.g., glm or poisson regression).  </a:t>
            </a:r>
          </a:p>
          <a:p>
            <a:pPr marL="0" lvl="1"/>
            <a:endParaRPr lang="en-US" altLang="en-US" sz="2000" dirty="0" smtClean="0">
              <a:ea typeface="Calibri" pitchFamily="34" charset="0"/>
              <a:cs typeface="Times New Roman" pitchFamily="18" charset="0"/>
            </a:endParaRPr>
          </a:p>
          <a:p>
            <a:pPr marL="0" lvl="1"/>
            <a:r>
              <a:rPr lang="en-US" altLang="en-US" sz="2000" dirty="0" smtClean="0">
                <a:ea typeface="Calibri" pitchFamily="34" charset="0"/>
                <a:cs typeface="Times New Roman" pitchFamily="18" charset="0"/>
              </a:rPr>
              <a:t>To</a:t>
            </a:r>
            <a:r>
              <a:rPr lang="en-US" altLang="en-US" sz="2000" baseline="0" dirty="0" smtClean="0">
                <a:ea typeface="Calibri" pitchFamily="34" charset="0"/>
                <a:cs typeface="Times New Roman" pitchFamily="18" charset="0"/>
              </a:rPr>
              <a:t> obtain RERI in a case-control study, use the following code in Stata.  We will assume, for purposes of illustration, that the smoking, caffeine, delayed conception example is a case-control study.</a:t>
            </a:r>
          </a:p>
          <a:p>
            <a:pPr marL="0" lvl="1"/>
            <a:endParaRPr lang="en-US" altLang="en-US" sz="2000" baseline="0" dirty="0" smtClean="0">
              <a:ea typeface="Calibri" pitchFamily="34" charset="0"/>
              <a:cs typeface="Times New Roman" pitchFamily="18" charset="0"/>
            </a:endParaRPr>
          </a:p>
          <a:p>
            <a:r>
              <a:rPr lang="en-US" altLang="en-US" sz="1000" baseline="0" dirty="0" smtClean="0">
                <a:solidFill>
                  <a:srgbClr val="000000"/>
                </a:solidFill>
                <a:latin typeface="Arial" charset="0"/>
              </a:rPr>
              <a:t>First, create what is known as an “interaction term” for the two exposures, smoking and caffeine use:</a:t>
            </a:r>
          </a:p>
          <a:p>
            <a:endParaRPr lang="en-US" altLang="en-US" sz="1000" baseline="0" dirty="0" smtClean="0">
              <a:solidFill>
                <a:srgbClr val="000000"/>
              </a:solidFill>
              <a:latin typeface="Arial" charset="0"/>
            </a:endParaRPr>
          </a:p>
          <a:p>
            <a:r>
              <a:rPr lang="en-US" altLang="en-US" sz="1000" baseline="0" dirty="0" smtClean="0">
                <a:solidFill>
                  <a:srgbClr val="000000"/>
                </a:solidFill>
                <a:latin typeface="Arial" charset="0"/>
              </a:rPr>
              <a:t>. generate smokingXcaffeine = smoking*caffeine</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Then, create the logistic </a:t>
            </a:r>
            <a:r>
              <a:rPr lang="en-US" sz="1200" kern="1200" baseline="0" dirty="0" smtClean="0">
                <a:solidFill>
                  <a:schemeClr val="tx1"/>
                </a:solidFill>
                <a:effectLst/>
                <a:latin typeface="Times New Roman" pitchFamily="18" charset="0"/>
                <a:ea typeface="+mn-ea"/>
                <a:cs typeface="+mn-cs"/>
              </a:rPr>
              <a:t>regression model:</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logistic delayed  smoking   caffeine smokingXcaffeine</a:t>
            </a:r>
          </a:p>
          <a:p>
            <a:endParaRPr 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This</a:t>
            </a:r>
            <a:r>
              <a:rPr lang="en-US" altLang="en-US" sz="1200" kern="1200" baseline="0" dirty="0" smtClean="0">
                <a:solidFill>
                  <a:schemeClr val="tx1"/>
                </a:solidFill>
                <a:effectLst/>
                <a:latin typeface="Times New Roman" pitchFamily="18" charset="0"/>
                <a:ea typeface="+mn-ea"/>
                <a:cs typeface="+mn-cs"/>
              </a:rPr>
              <a:t> produces the following output:</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Logistic regression                               Number of obs   =        824</a:t>
            </a:r>
          </a:p>
          <a:p>
            <a:r>
              <a:rPr lang="en-US" altLang="en-US" sz="1200" kern="1200" baseline="0" dirty="0" smtClean="0">
                <a:solidFill>
                  <a:schemeClr val="tx1"/>
                </a:solidFill>
                <a:effectLst/>
                <a:latin typeface="Times New Roman" pitchFamily="18" charset="0"/>
                <a:ea typeface="+mn-ea"/>
                <a:cs typeface="+mn-cs"/>
              </a:rPr>
              <a:t>                                                         LR chi2(3)      =      15.26</a:t>
            </a:r>
          </a:p>
          <a:p>
            <a:r>
              <a:rPr lang="en-US" altLang="en-US" sz="1200" kern="1200" baseline="0" dirty="0" smtClean="0">
                <a:solidFill>
                  <a:schemeClr val="tx1"/>
                </a:solidFill>
                <a:effectLst/>
                <a:latin typeface="Times New Roman" pitchFamily="18" charset="0"/>
                <a:ea typeface="+mn-ea"/>
                <a:cs typeface="+mn-cs"/>
              </a:rPr>
              <a:t>                                                         Prob &gt; chi2     =     0.0016</a:t>
            </a:r>
          </a:p>
          <a:p>
            <a:r>
              <a:rPr lang="en-US" altLang="en-US" sz="1200" kern="1200" baseline="0" dirty="0" smtClean="0">
                <a:solidFill>
                  <a:schemeClr val="tx1"/>
                </a:solidFill>
                <a:effectLst/>
                <a:latin typeface="Times New Roman" pitchFamily="18" charset="0"/>
                <a:ea typeface="+mn-ea"/>
                <a:cs typeface="+mn-cs"/>
              </a:rPr>
              <a:t>Log likelihood = -276.55634                 Pseudo R2       =     0.0269</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delay | Odds Ratio   Std. Err.      z    P&gt;|z|     [95% Conf. Interval]</a:t>
            </a: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smoke |   2.762469   .9003729     3.12   0.002     1.458361     5.23275</a:t>
            </a:r>
          </a:p>
          <a:p>
            <a:r>
              <a:rPr lang="en-US" altLang="en-US" sz="1200" kern="1200" baseline="0" dirty="0" smtClean="0">
                <a:solidFill>
                  <a:schemeClr val="tx1"/>
                </a:solidFill>
                <a:effectLst/>
                <a:latin typeface="Times New Roman" pitchFamily="18" charset="0"/>
                <a:ea typeface="+mn-ea"/>
                <a:cs typeface="+mn-cs"/>
              </a:rPr>
              <a:t>           caffeine |   2.616147   .8092851     3.11   0.002     1.426755    4.797056</a:t>
            </a:r>
          </a:p>
          <a:p>
            <a:r>
              <a:rPr lang="en-US" altLang="en-US" sz="1200" kern="1200" baseline="0" dirty="0" smtClean="0">
                <a:solidFill>
                  <a:schemeClr val="tx1"/>
                </a:solidFill>
                <a:effectLst/>
                <a:latin typeface="Times New Roman" pitchFamily="18" charset="0"/>
                <a:ea typeface="+mn-ea"/>
                <a:cs typeface="+mn-cs"/>
              </a:rPr>
              <a:t>smokeXcaffeine |   .2374852   .1264597    -2.70   0.007     .0836327    .6743682</a:t>
            </a:r>
          </a:p>
          <a:p>
            <a:r>
              <a:rPr lang="en-US" altLang="en-US" sz="1200" kern="1200" baseline="0" dirty="0" smtClean="0">
                <a:solidFill>
                  <a:schemeClr val="tx1"/>
                </a:solidFill>
                <a:effectLst/>
                <a:latin typeface="Times New Roman" pitchFamily="18" charset="0"/>
                <a:ea typeface="+mn-ea"/>
                <a:cs typeface="+mn-cs"/>
              </a:rPr>
              <a:t>              _cons |   .0890152   .0135498   -15.89   0.000     .0660534     .119959</a:t>
            </a:r>
          </a:p>
          <a:p>
            <a:r>
              <a:rPr lang="en-US" altLang="en-US" sz="1200" kern="1200" baseline="0" dirty="0" smtClean="0">
                <a:solidFill>
                  <a:schemeClr val="tx1"/>
                </a:solidFill>
                <a:effectLst/>
                <a:latin typeface="Times New Roman" pitchFamily="18" charset="0"/>
                <a:ea typeface="+mn-ea"/>
                <a:cs typeface="+mn-cs"/>
              </a:rPr>
              <a:t>--------------------------------------------------------------------------------</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Then, run the following post-estimation command to derive RERI:</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 nlcom exp(_b[smoke] + _b[caffeine] + _b[ smokeXcaffeine]) - exp(_b[smoke]) - exp(_b[caffeine]) + 1</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       _nl_1:  exp(_b[smoke] + _b[caffeine] + _b[ smokeXcaffeine]) - exp(_b[smoke]) - exp(_b[caffeine]) + 1</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delay |      Coef.   Std. Err.      z    P&gt;|z|     [95% Conf. Interval]</a:t>
            </a: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_nl_1 |  -2.662304   1.322758    -2.01   0.044    -5.254863   -.0697455</a:t>
            </a:r>
          </a:p>
          <a:p>
            <a:r>
              <a:rPr lang="en-US" altLang="en-US" sz="1200" kern="1200" baseline="0" dirty="0" smtClean="0">
                <a:solidFill>
                  <a:schemeClr val="tx1"/>
                </a:solidFill>
                <a:effectLst/>
                <a:latin typeface="Times New Roman" pitchFamily="18" charset="0"/>
                <a:ea typeface="+mn-ea"/>
                <a:cs typeface="+mn-cs"/>
              </a:rPr>
              <a:t>------------------------------------------------------------------------------</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_n1_1 is  RERI.   It is -2.6 and hence the sign is negative, just as was the case for when we calculated the metric for additive interaction earlier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sz="1200" kern="1200" baseline="0" dirty="0" smtClean="0">
                <a:solidFill>
                  <a:schemeClr val="tx1"/>
                </a:solidFill>
                <a:effectLst/>
                <a:latin typeface="Times New Roman" pitchFamily="18" charset="0"/>
                <a:ea typeface="+mn-ea"/>
                <a:cs typeface="+mn-cs"/>
              </a:rPr>
              <a:t> ). The p value is 0.044.  </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To calculate RERI from a regression model that directly produces prevalence ratios, we would do the following:</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baseline="0" dirty="0" smtClean="0">
                <a:solidFill>
                  <a:srgbClr val="000000"/>
                </a:solidFill>
                <a:latin typeface="Arial" charset="0"/>
              </a:rPr>
              <a:t>First, create what is known as an “interaction term” for the two exposures, smoking and caffeine use:</a:t>
            </a:r>
          </a:p>
          <a:p>
            <a:endParaRPr lang="en-US" altLang="en-US" sz="1200" baseline="0" dirty="0" smtClean="0">
              <a:solidFill>
                <a:srgbClr val="000000"/>
              </a:solidFill>
              <a:latin typeface="Arial" charset="0"/>
            </a:endParaRPr>
          </a:p>
          <a:p>
            <a:r>
              <a:rPr lang="en-US" altLang="en-US" sz="1200" baseline="0" dirty="0" smtClean="0">
                <a:solidFill>
                  <a:srgbClr val="000000"/>
                </a:solidFill>
                <a:latin typeface="Arial" charset="0"/>
              </a:rPr>
              <a:t>. generate smokingXcaffeine = smoking*caffeine</a:t>
            </a:r>
          </a:p>
          <a:p>
            <a:endParaRPr lang="en-US" sz="1800" kern="1200" dirty="0" smtClean="0">
              <a:solidFill>
                <a:schemeClr val="tx1"/>
              </a:solidFill>
              <a:effectLst/>
              <a:latin typeface="Times New Roman" pitchFamily="18" charset="0"/>
              <a:ea typeface="+mn-ea"/>
              <a:cs typeface="+mn-cs"/>
            </a:endParaRPr>
          </a:p>
          <a:p>
            <a:r>
              <a:rPr lang="en-US" sz="1800" kern="1200" dirty="0" smtClean="0">
                <a:solidFill>
                  <a:schemeClr val="tx1"/>
                </a:solidFill>
                <a:effectLst/>
                <a:latin typeface="Times New Roman" pitchFamily="18" charset="0"/>
                <a:ea typeface="+mn-ea"/>
                <a:cs typeface="+mn-cs"/>
              </a:rPr>
              <a:t>Then, create a</a:t>
            </a:r>
            <a:r>
              <a:rPr lang="en-US" sz="1800" kern="1200" baseline="0" dirty="0" smtClean="0">
                <a:solidFill>
                  <a:schemeClr val="tx1"/>
                </a:solidFill>
                <a:effectLst/>
                <a:latin typeface="Times New Roman" pitchFamily="18" charset="0"/>
                <a:ea typeface="+mn-ea"/>
                <a:cs typeface="+mn-cs"/>
              </a:rPr>
              <a:t> log-binomial regression model, which derives risk or prevalence ratios directly (This was covered in our earlier Measures of Association lecture)</a:t>
            </a:r>
          </a:p>
          <a:p>
            <a:endParaRPr lang="en-US" altLang="en-US" sz="1200" kern="1200" baseline="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glm delayed  smoking caffeine smokeXcaffeine, family(binomial) link(log) eform difficult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Iteration 0:   log likelihood = -384.90955  </a:t>
            </a:r>
          </a:p>
          <a:p>
            <a:r>
              <a:rPr lang="en-US" sz="1200" kern="1200" dirty="0" smtClean="0">
                <a:solidFill>
                  <a:schemeClr val="tx1"/>
                </a:solidFill>
                <a:effectLst/>
                <a:latin typeface="Times New Roman" pitchFamily="18" charset="0"/>
                <a:ea typeface="+mn-ea"/>
                <a:cs typeface="+mn-cs"/>
              </a:rPr>
              <a:t>Iteration 1:   log likelihood = -278.31514  </a:t>
            </a:r>
          </a:p>
          <a:p>
            <a:r>
              <a:rPr lang="en-US" sz="1200" kern="1200" dirty="0" smtClean="0">
                <a:solidFill>
                  <a:schemeClr val="tx1"/>
                </a:solidFill>
                <a:effectLst/>
                <a:latin typeface="Times New Roman" pitchFamily="18" charset="0"/>
                <a:ea typeface="+mn-ea"/>
                <a:cs typeface="+mn-cs"/>
              </a:rPr>
              <a:t>Iteration 2:   log likelihood = -276.55757  </a:t>
            </a:r>
          </a:p>
          <a:p>
            <a:r>
              <a:rPr lang="en-US" sz="1200" kern="1200" dirty="0" smtClean="0">
                <a:solidFill>
                  <a:schemeClr val="tx1"/>
                </a:solidFill>
                <a:effectLst/>
                <a:latin typeface="Times New Roman" pitchFamily="18" charset="0"/>
                <a:ea typeface="+mn-ea"/>
                <a:cs typeface="+mn-cs"/>
              </a:rPr>
              <a:t>Iteration 3:   log likelihood = -276.55634  </a:t>
            </a:r>
          </a:p>
          <a:p>
            <a:r>
              <a:rPr lang="en-US" sz="1200" kern="1200" dirty="0" smtClean="0">
                <a:solidFill>
                  <a:schemeClr val="tx1"/>
                </a:solidFill>
                <a:effectLst/>
                <a:latin typeface="Times New Roman" pitchFamily="18" charset="0"/>
                <a:ea typeface="+mn-ea"/>
                <a:cs typeface="+mn-cs"/>
              </a:rPr>
              <a:t>Iteration 4:   log likelihood = -276.55634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Generalized linear models                          No. of obs      =       824</a:t>
            </a:r>
          </a:p>
          <a:p>
            <a:r>
              <a:rPr lang="en-US" sz="1200" kern="1200" dirty="0" smtClean="0">
                <a:solidFill>
                  <a:schemeClr val="tx1"/>
                </a:solidFill>
                <a:effectLst/>
                <a:latin typeface="Times New Roman" pitchFamily="18" charset="0"/>
                <a:ea typeface="+mn-ea"/>
                <a:cs typeface="+mn-cs"/>
              </a:rPr>
              <a:t>Optimization     : ML                                  Residual df     =       820</a:t>
            </a:r>
          </a:p>
          <a:p>
            <a:r>
              <a:rPr lang="en-US" sz="1200" kern="1200" dirty="0" smtClean="0">
                <a:solidFill>
                  <a:schemeClr val="tx1"/>
                </a:solidFill>
                <a:effectLst/>
                <a:latin typeface="Times New Roman" pitchFamily="18" charset="0"/>
                <a:ea typeface="+mn-ea"/>
                <a:cs typeface="+mn-cs"/>
              </a:rPr>
              <a:t>                                                               Scale parameter =         1</a:t>
            </a:r>
          </a:p>
          <a:p>
            <a:r>
              <a:rPr lang="en-US" sz="1200" kern="1200" dirty="0" smtClean="0">
                <a:solidFill>
                  <a:schemeClr val="tx1"/>
                </a:solidFill>
                <a:effectLst/>
                <a:latin typeface="Times New Roman" pitchFamily="18" charset="0"/>
                <a:ea typeface="+mn-ea"/>
                <a:cs typeface="+mn-cs"/>
              </a:rPr>
              <a:t>Deviance         =  553.1126793                   (1/df) Deviance =  .6745277</a:t>
            </a:r>
          </a:p>
          <a:p>
            <a:r>
              <a:rPr lang="en-US" sz="1200" kern="1200" dirty="0" smtClean="0">
                <a:solidFill>
                  <a:schemeClr val="tx1"/>
                </a:solidFill>
                <a:effectLst/>
                <a:latin typeface="Times New Roman" pitchFamily="18" charset="0"/>
                <a:ea typeface="+mn-ea"/>
                <a:cs typeface="+mn-cs"/>
              </a:rPr>
              <a:t>Pearson          =  823.9999999                    (1/df) Pearson  =  1.004878</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Variance function: V(u) = u*(1-u)                [Bernoulli]</a:t>
            </a:r>
          </a:p>
          <a:p>
            <a:r>
              <a:rPr lang="en-US" sz="1200" kern="1200" dirty="0" smtClean="0">
                <a:solidFill>
                  <a:schemeClr val="tx1"/>
                </a:solidFill>
                <a:effectLst/>
                <a:latin typeface="Times New Roman" pitchFamily="18" charset="0"/>
                <a:ea typeface="+mn-ea"/>
                <a:cs typeface="+mn-cs"/>
              </a:rPr>
              <a:t>Link function    : g(u) = ln(u)                      [Log]</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AIC             =   .680962</a:t>
            </a:r>
          </a:p>
          <a:p>
            <a:r>
              <a:rPr lang="en-US" sz="1200" kern="1200" dirty="0" smtClean="0">
                <a:solidFill>
                  <a:schemeClr val="tx1"/>
                </a:solidFill>
                <a:effectLst/>
                <a:latin typeface="Times New Roman" pitchFamily="18" charset="0"/>
                <a:ea typeface="+mn-ea"/>
                <a:cs typeface="+mn-cs"/>
              </a:rPr>
              <a:t>Log likelihood   = -276.5563397                    BIC             = -4952.507</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                 OIM</a:t>
            </a:r>
          </a:p>
          <a:p>
            <a:r>
              <a:rPr lang="en-US" sz="1200" kern="1200" dirty="0" smtClean="0">
                <a:solidFill>
                  <a:schemeClr val="tx1"/>
                </a:solidFill>
                <a:effectLst/>
                <a:latin typeface="Times New Roman" pitchFamily="18" charset="0"/>
                <a:ea typeface="+mn-ea"/>
                <a:cs typeface="+mn-cs"/>
              </a:rPr>
              <a:t>            delay | Risk Ratio   Std. Err.      z    P&gt;|z|     [95% Conf. Interval]</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smoke |   2.414614   .6525993     3.26   0.001      1.42165     4.10112</a:t>
            </a:r>
          </a:p>
          <a:p>
            <a:r>
              <a:rPr lang="en-US" sz="1200" kern="1200" dirty="0" smtClean="0">
                <a:solidFill>
                  <a:schemeClr val="tx1"/>
                </a:solidFill>
                <a:effectLst/>
                <a:latin typeface="Times New Roman" pitchFamily="18" charset="0"/>
                <a:ea typeface="+mn-ea"/>
                <a:cs typeface="+mn-cs"/>
              </a:rPr>
              <a:t>         caffeine |   2.310875   .5992695     3.23   0.001     1.390074    3.841625</a:t>
            </a:r>
          </a:p>
          <a:p>
            <a:r>
              <a:rPr lang="en-US" sz="1200" kern="1200" dirty="0" smtClean="0">
                <a:solidFill>
                  <a:schemeClr val="tx1"/>
                </a:solidFill>
                <a:effectLst/>
                <a:latin typeface="Times New Roman" pitchFamily="18" charset="0"/>
                <a:ea typeface="+mn-ea"/>
                <a:cs typeface="+mn-cs"/>
              </a:rPr>
              <a:t>smokeXcaff~e |   .2905765   .1298261    -2.77   0.006      .121047    .6975369</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The regression coefficient for the interaction term</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is the multiplicative interaction metric.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Then, use the post-estimation command for RERI:</a:t>
            </a: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nlcom exp(_b[smoke] + _b[caffeine] + _b[ smokeXcaffeine]) - exp(_b[smoke]) - exp(_b[caffeine]) + 1</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_nl_1:  exp(_b[smoke] + _b[caffeine] + _b[ smokeXcaffeine]) - exp(_b[smoke]) - exp(_b[caffeine]) + 1</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delay |      Coef.   Std. Err.      z    P&gt;|z|     [95% Conf. Interval]</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_nl_1 |  -2.104109   .9809866    -2.14   0.032    -4.026808   -.1814109</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a:t>
            </a:r>
          </a:p>
          <a:p>
            <a:endParaRPr lang="en-US" sz="1200" kern="1200" dirty="0" smtClean="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smtClean="0">
                <a:solidFill>
                  <a:schemeClr val="tx1"/>
                </a:solidFill>
                <a:effectLst/>
                <a:latin typeface="Times New Roman" pitchFamily="18" charset="0"/>
                <a:ea typeface="+mn-ea"/>
                <a:cs typeface="+mn-cs"/>
              </a:rPr>
              <a:t>_n1_1 is  RERI.   It is -2.1 and hence the sign is negative, just as was the case for when we calculated the metric for additive interaction earlier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sz="1200" kern="1200" baseline="0" dirty="0" smtClean="0">
                <a:solidFill>
                  <a:schemeClr val="tx1"/>
                </a:solidFill>
                <a:effectLst/>
                <a:latin typeface="Times New Roman" pitchFamily="18" charset="0"/>
                <a:ea typeface="+mn-ea"/>
                <a:cs typeface="+mn-cs"/>
              </a:rPr>
              <a:t> ). The p value is 0.032.  </a:t>
            </a:r>
          </a:p>
          <a:p>
            <a:endParaRPr lang="en-US" altLang="en-US" sz="1200" kern="1200" baseline="0" dirty="0" smtClean="0">
              <a:solidFill>
                <a:schemeClr val="tx1"/>
              </a:solidFill>
              <a:effectLst/>
              <a:latin typeface="Times New Roman" pitchFamily="18" charset="0"/>
              <a:ea typeface="+mn-ea"/>
              <a:cs typeface="+mn-cs"/>
            </a:endParaRPr>
          </a:p>
          <a:p>
            <a:endParaRPr lang="en-US" altLang="en-US" sz="1200" kern="1200" baseline="0" dirty="0" smtClean="0">
              <a:solidFill>
                <a:schemeClr val="tx1"/>
              </a:solidFill>
              <a:effectLst/>
              <a:latin typeface="Times New Roman" pitchFamily="18" charset="0"/>
              <a:ea typeface="+mn-ea"/>
              <a:cs typeface="+mn-cs"/>
            </a:endParaRPr>
          </a:p>
        </p:txBody>
      </p:sp>
      <p:sp>
        <p:nvSpPr>
          <p:cNvPr id="161795" name="Slide Number Placeholder 3"/>
          <p:cNvSpPr>
            <a:spLocks noGrp="1"/>
          </p:cNvSpPr>
          <p:nvPr>
            <p:ph type="sldNum" sz="quarter" idx="5"/>
          </p:nvPr>
        </p:nvSpPr>
        <p:spPr>
          <a:noFill/>
        </p:spPr>
        <p:txBody>
          <a:bodyPr/>
          <a:lstStyle/>
          <a:p>
            <a:fld id="{E857C861-E42A-486A-B706-8FF8DD055CDC}" type="slidenum">
              <a:rPr lang="en-US" smtClean="0"/>
              <a:pPr/>
              <a:t>55</a:t>
            </a:fld>
            <a:endParaRPr lang="en-US" dirty="0" smtClean="0"/>
          </a:p>
        </p:txBody>
      </p:sp>
    </p:spTree>
    <p:extLst>
      <p:ext uri="{BB962C8B-B14F-4D97-AF65-F5344CB8AC3E}">
        <p14:creationId xmlns:p14="http://schemas.microsoft.com/office/powerpoint/2010/main" val="16781865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5"/>
          <p:cNvSpPr>
            <a:spLocks noGrp="1" noChangeArrowheads="1"/>
          </p:cNvSpPr>
          <p:nvPr>
            <p:ph type="sldNum" sz="quarter" idx="5"/>
          </p:nvPr>
        </p:nvSpPr>
        <p:spPr>
          <a:noFill/>
        </p:spPr>
        <p:txBody>
          <a:bodyPr/>
          <a:lstStyle/>
          <a:p>
            <a:fld id="{FC52D426-237E-4D40-A5AC-1EAF8DF62618}" type="slidenum">
              <a:rPr lang="en-US" altLang="en-US" smtClean="0"/>
              <a:pPr/>
              <a:t>56</a:t>
            </a:fld>
            <a:endParaRPr lang="en-US" altLang="en-US" dirty="0" smtClean="0"/>
          </a:p>
        </p:txBody>
      </p:sp>
      <p:sp>
        <p:nvSpPr>
          <p:cNvPr id="178178" name="Rectangle 3074"/>
          <p:cNvSpPr>
            <a:spLocks noGrp="1" noRot="1" noChangeAspect="1" noChangeArrowheads="1" noTextEdit="1"/>
          </p:cNvSpPr>
          <p:nvPr>
            <p:ph type="sldImg"/>
          </p:nvPr>
        </p:nvSpPr>
        <p:spPr>
          <a:xfrm>
            <a:off x="419100" y="704850"/>
            <a:ext cx="6172200" cy="3471863"/>
          </a:xfrm>
          <a:ln/>
        </p:spPr>
      </p:sp>
      <p:sp>
        <p:nvSpPr>
          <p:cNvPr id="178179" name="Rectangle 3075"/>
          <p:cNvSpPr>
            <a:spLocks noGrp="1" noChangeArrowheads="1"/>
          </p:cNvSpPr>
          <p:nvPr>
            <p:ph type="body" idx="1"/>
          </p:nvPr>
        </p:nvSpPr>
        <p:spPr>
          <a:noFill/>
          <a:ln/>
        </p:spPr>
        <p:txBody>
          <a:bodyPr/>
          <a:lstStyle/>
          <a:p>
            <a:r>
              <a:rPr lang="en-US" altLang="en-US" dirty="0" smtClean="0"/>
              <a:t>Does every time the stratum-specific estimates differ numerically,</a:t>
            </a:r>
            <a:r>
              <a:rPr lang="en-US" altLang="en-US" baseline="0" dirty="0" smtClean="0"/>
              <a:t> to any extent,</a:t>
            </a:r>
            <a:r>
              <a:rPr lang="en-US" altLang="en-US" dirty="0" smtClean="0"/>
              <a:t> indicate that we have interaction occurring?   In other words, does</a:t>
            </a:r>
            <a:r>
              <a:rPr lang="en-US" altLang="en-US" baseline="0" dirty="0" smtClean="0"/>
              <a:t> every time</a:t>
            </a:r>
            <a:r>
              <a:rPr lang="en-US" altLang="en-US" dirty="0" smtClean="0"/>
              <a:t>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baseline="0" dirty="0" smtClean="0"/>
              <a:t>, the additive interaction metric) </a:t>
            </a:r>
            <a:r>
              <a:rPr lang="en-US" altLang="en-US" dirty="0" smtClean="0"/>
              <a:t>not equal 0,</a:t>
            </a:r>
            <a:r>
              <a:rPr lang="en-US" altLang="en-US" baseline="0" dirty="0" smtClean="0"/>
              <a:t> RERI </a:t>
            </a:r>
            <a:r>
              <a:rPr lang="en-US" altLang="en-US" baseline="0" dirty="0" smtClean="0"/>
              <a:t>not equal </a:t>
            </a:r>
            <a:r>
              <a:rPr lang="en-US" altLang="en-US" baseline="0" dirty="0" smtClean="0"/>
              <a:t>0, </a:t>
            </a:r>
            <a:r>
              <a:rPr lang="en-US" altLang="en-US" dirty="0" smtClean="0"/>
              <a:t>or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11</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01</a:t>
            </a:r>
            <a:r>
              <a:rPr lang="en-US" altLang="en-US" baseline="0" dirty="0" smtClean="0"/>
              <a:t>), the multiplicative interaction metric, not equal 1, is interaction present?  If interaction is present, we have just learned that </a:t>
            </a:r>
            <a:r>
              <a:rPr lang="en-US" altLang="en-US" dirty="0" smtClean="0"/>
              <a:t>we should not form a single summary estimate adjusted for the third variable but instead we should report all the stratum-specific estimates separately.  This could get messy especially with many different factors to </a:t>
            </a:r>
            <a:r>
              <a:rPr lang="en-US" altLang="en-US" dirty="0" smtClean="0"/>
              <a:t>contend with.   </a:t>
            </a:r>
            <a:r>
              <a:rPr lang="en-US" altLang="en-US" dirty="0" smtClean="0"/>
              <a:t>We could have dozens of different measures of association to report.</a:t>
            </a:r>
          </a:p>
          <a:p>
            <a:endParaRPr lang="en-US" altLang="en-US" dirty="0" smtClean="0"/>
          </a:p>
          <a:p>
            <a:r>
              <a:rPr lang="en-US" altLang="en-US" dirty="0" smtClean="0"/>
              <a:t>Here is an example, from</a:t>
            </a:r>
            <a:r>
              <a:rPr lang="en-US" altLang="en-US" baseline="0" dirty="0" smtClean="0"/>
              <a:t> a case-control study,</a:t>
            </a:r>
            <a:r>
              <a:rPr lang="en-US" altLang="en-US" dirty="0" smtClean="0"/>
              <a:t> looking at the association between spermicide use (exposure) and Down syndrome (outcome), and we are wondering about the influence of age on this association.  There is a reasonable difference in the ORs in the two strata, but look at the sample sizes.  Some of the cells are </a:t>
            </a:r>
            <a:r>
              <a:rPr lang="en-US" altLang="en-US" dirty="0" smtClean="0"/>
              <a:t>very small</a:t>
            </a:r>
            <a:r>
              <a:rPr lang="en-US" altLang="en-US" dirty="0" smtClean="0"/>
              <a:t>,</a:t>
            </a:r>
            <a:r>
              <a:rPr lang="en-US" altLang="en-US" baseline="0" dirty="0" smtClean="0"/>
              <a:t> </a:t>
            </a:r>
            <a:r>
              <a:rPr lang="en-US" altLang="en-US" dirty="0" smtClean="0"/>
              <a:t>and therefore we know these numbers are not very statistically precise.  Somehow, we need to take this possibility of random variation (i.e., sampling error or chance) into account when we assess the presence of interaction.</a:t>
            </a:r>
          </a:p>
        </p:txBody>
      </p:sp>
    </p:spTree>
    <p:extLst>
      <p:ext uri="{BB962C8B-B14F-4D97-AF65-F5344CB8AC3E}">
        <p14:creationId xmlns:p14="http://schemas.microsoft.com/office/powerpoint/2010/main" val="37697143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5"/>
          <p:cNvSpPr>
            <a:spLocks noGrp="1" noChangeArrowheads="1"/>
          </p:cNvSpPr>
          <p:nvPr>
            <p:ph type="sldNum" sz="quarter" idx="5"/>
          </p:nvPr>
        </p:nvSpPr>
        <p:spPr>
          <a:noFill/>
        </p:spPr>
        <p:txBody>
          <a:bodyPr/>
          <a:lstStyle/>
          <a:p>
            <a:fld id="{13657C3E-075D-45DE-81B6-75BF94E4FCD3}" type="slidenum">
              <a:rPr lang="en-US" altLang="en-US" smtClean="0"/>
              <a:pPr/>
              <a:t>57</a:t>
            </a:fld>
            <a:endParaRPr lang="en-US" altLang="en-US" dirty="0" smtClean="0"/>
          </a:p>
        </p:txBody>
      </p:sp>
      <p:sp>
        <p:nvSpPr>
          <p:cNvPr id="181250" name="Rectangle 2"/>
          <p:cNvSpPr>
            <a:spLocks noGrp="1" noRot="1" noChangeAspect="1" noChangeArrowheads="1" noTextEdit="1"/>
          </p:cNvSpPr>
          <p:nvPr>
            <p:ph type="sldImg"/>
          </p:nvPr>
        </p:nvSpPr>
        <p:spPr>
          <a:xfrm>
            <a:off x="419100" y="704850"/>
            <a:ext cx="6172200" cy="3471863"/>
          </a:xfrm>
          <a:ln/>
        </p:spPr>
      </p:sp>
      <p:sp>
        <p:nvSpPr>
          <p:cNvPr id="18125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Fortunately, there are statistical tests available to assess the role of chance or random variation in causing </a:t>
            </a:r>
            <a:r>
              <a:rPr lang="en-US" altLang="en-US" dirty="0" smtClean="0">
                <a:solidFill>
                  <a:srgbClr val="000000"/>
                </a:solidFill>
                <a:latin typeface="Arial" charset="0"/>
              </a:rPr>
              <a:t>the</a:t>
            </a:r>
            <a:r>
              <a:rPr lang="en-US" altLang="en-US" baseline="0" dirty="0" smtClean="0">
                <a:solidFill>
                  <a:srgbClr val="000000"/>
                </a:solidFill>
                <a:latin typeface="Arial" charset="0"/>
              </a:rPr>
              <a:t> appearance of </a:t>
            </a:r>
            <a:r>
              <a:rPr lang="en-US" altLang="en-US" dirty="0" smtClean="0">
                <a:solidFill>
                  <a:srgbClr val="000000"/>
                </a:solidFill>
                <a:latin typeface="Arial" charset="0"/>
              </a:rPr>
              <a:t>interaction when it truly does not exist.  </a:t>
            </a:r>
            <a:r>
              <a:rPr lang="en-US" altLang="en-US" dirty="0" smtClean="0">
                <a:solidFill>
                  <a:srgbClr val="000000"/>
                </a:solidFill>
                <a:latin typeface="Arial" charset="0"/>
              </a:rPr>
              <a:t>The null hypothesis of these tests is that there is no difference between the strata — and that any apparent difference is only because of random sampling error.  In other words, the null hypothesis is that the strength/magnitude of association is homogenous across strata; there is no statistical interaction.  The alternative hypothesis of these tests is that there is heterogeneity (i.e., no homogeneity</a:t>
            </a:r>
            <a:r>
              <a:rPr lang="en-US" altLang="en-US" dirty="0" smtClean="0">
                <a:solidFill>
                  <a:srgbClr val="000000"/>
                </a:solidFill>
                <a:latin typeface="Arial" charset="0"/>
              </a:rPr>
              <a:t>);</a:t>
            </a:r>
            <a:r>
              <a:rPr lang="en-US" altLang="en-US" baseline="0" dirty="0" smtClean="0">
                <a:solidFill>
                  <a:srgbClr val="000000"/>
                </a:solidFill>
                <a:latin typeface="Arial" charset="0"/>
              </a:rPr>
              <a:t> there is interaction.</a:t>
            </a:r>
            <a:r>
              <a:rPr lang="en-US" altLang="en-US" dirty="0" smtClean="0">
                <a:solidFill>
                  <a:srgbClr val="000000"/>
                </a:solidFill>
                <a:latin typeface="Arial" charset="0"/>
              </a:rPr>
              <a:t>  </a:t>
            </a:r>
            <a:r>
              <a:rPr lang="en-US" altLang="en-US" dirty="0" smtClean="0">
                <a:solidFill>
                  <a:srgbClr val="000000"/>
                </a:solidFill>
                <a:latin typeface="Arial" charset="0"/>
              </a:rPr>
              <a:t>If the test is significant (small p value), we reject the null in favor of the alternative and state that interaction is present.  We </a:t>
            </a:r>
            <a:r>
              <a:rPr lang="en-US" altLang="en-US" dirty="0" smtClean="0">
                <a:solidFill>
                  <a:srgbClr val="000000"/>
                </a:solidFill>
                <a:latin typeface="Arial" charset="0"/>
              </a:rPr>
              <a:t>will</a:t>
            </a:r>
            <a:r>
              <a:rPr lang="en-US" altLang="en-US" baseline="0" dirty="0" smtClean="0">
                <a:solidFill>
                  <a:srgbClr val="000000"/>
                </a:solidFill>
                <a:latin typeface="Arial" charset="0"/>
              </a:rPr>
              <a:t> not</a:t>
            </a:r>
            <a:r>
              <a:rPr lang="en-US" altLang="en-US" dirty="0" smtClean="0">
                <a:solidFill>
                  <a:srgbClr val="000000"/>
                </a:solidFill>
                <a:latin typeface="Arial" charset="0"/>
              </a:rPr>
              <a:t> </a:t>
            </a:r>
            <a:r>
              <a:rPr lang="en-US" altLang="en-US" dirty="0" smtClean="0">
                <a:solidFill>
                  <a:srgbClr val="000000"/>
                </a:solidFill>
                <a:latin typeface="Arial" charset="0"/>
              </a:rPr>
              <a:t>dwell </a:t>
            </a:r>
            <a:r>
              <a:rPr lang="en-US" altLang="en-US" dirty="0" smtClean="0">
                <a:solidFill>
                  <a:srgbClr val="000000"/>
                </a:solidFill>
                <a:latin typeface="Arial" charset="0"/>
              </a:rPr>
              <a:t>on </a:t>
            </a:r>
            <a:r>
              <a:rPr lang="en-US" altLang="en-US" dirty="0" smtClean="0">
                <a:solidFill>
                  <a:srgbClr val="000000"/>
                </a:solidFill>
                <a:latin typeface="Arial" charset="0"/>
              </a:rPr>
              <a:t>the mechanics of deriving these tests only to say that they follow a chi-square distribution with the degrees of freedom equal to the number of strata minus one.  Instead, we will dwell on interpretation.</a:t>
            </a:r>
            <a:r>
              <a:rPr lang="en-US" altLang="en-US" baseline="0" dirty="0" smtClean="0">
                <a:solidFill>
                  <a:srgbClr val="000000"/>
                </a:solidFill>
                <a:latin typeface="Arial" charset="0"/>
              </a:rPr>
              <a:t>  </a:t>
            </a:r>
            <a:endParaRPr lang="en-US" altLang="en-US" sz="600" dirty="0" smtClean="0">
              <a:solidFill>
                <a:srgbClr val="000000"/>
              </a:solidFill>
              <a:latin typeface="Arial" charset="0"/>
            </a:endParaRPr>
          </a:p>
        </p:txBody>
      </p:sp>
    </p:spTree>
    <p:extLst>
      <p:ext uri="{BB962C8B-B14F-4D97-AF65-F5344CB8AC3E}">
        <p14:creationId xmlns:p14="http://schemas.microsoft.com/office/powerpoint/2010/main" val="18204899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5"/>
          <p:cNvSpPr>
            <a:spLocks noGrp="1" noChangeArrowheads="1"/>
          </p:cNvSpPr>
          <p:nvPr>
            <p:ph type="sldNum" sz="quarter" idx="5"/>
          </p:nvPr>
        </p:nvSpPr>
        <p:spPr>
          <a:noFill/>
        </p:spPr>
        <p:txBody>
          <a:bodyPr/>
          <a:lstStyle/>
          <a:p>
            <a:fld id="{8B45544D-FB5D-4929-BBDE-7B3103234FB2}" type="slidenum">
              <a:rPr lang="en-US" altLang="en-US" smtClean="0"/>
              <a:pPr/>
              <a:t>58</a:t>
            </a:fld>
            <a:endParaRPr lang="en-US" altLang="en-US" dirty="0" smtClean="0"/>
          </a:p>
        </p:txBody>
      </p:sp>
      <p:sp>
        <p:nvSpPr>
          <p:cNvPr id="183298" name="Rectangle 2"/>
          <p:cNvSpPr>
            <a:spLocks noGrp="1" noRot="1" noChangeAspect="1" noChangeArrowheads="1" noTextEdit="1"/>
          </p:cNvSpPr>
          <p:nvPr>
            <p:ph type="sldImg"/>
          </p:nvPr>
        </p:nvSpPr>
        <p:spPr>
          <a:xfrm>
            <a:off x="419100" y="704850"/>
            <a:ext cx="6172200" cy="3471863"/>
          </a:xfrm>
          <a:ln/>
        </p:spPr>
      </p:sp>
      <p:sp>
        <p:nvSpPr>
          <p:cNvPr id="183299" name="Rectangle 3"/>
          <p:cNvSpPr>
            <a:spLocks noGrp="1" noChangeArrowheads="1"/>
          </p:cNvSpPr>
          <p:nvPr>
            <p:ph type="body" idx="1"/>
          </p:nvPr>
        </p:nvSpPr>
        <p:spPr>
          <a:noFill/>
          <a:ln/>
        </p:spPr>
        <p:txBody>
          <a:bodyPr/>
          <a:lstStyle/>
          <a:p>
            <a:r>
              <a:rPr lang="en-US" altLang="en-US" dirty="0" smtClean="0"/>
              <a:t>Let</a:t>
            </a:r>
            <a:r>
              <a:rPr lang="en-US" altLang="en-US" baseline="0" dirty="0" smtClean="0"/>
              <a:t> us</a:t>
            </a:r>
            <a:r>
              <a:rPr lang="en-US" altLang="en-US" dirty="0" smtClean="0"/>
              <a:t> </a:t>
            </a:r>
            <a:r>
              <a:rPr lang="en-US" altLang="en-US" dirty="0" smtClean="0"/>
              <a:t>implement this test in </a:t>
            </a:r>
            <a:r>
              <a:rPr lang="en-US" altLang="en-US" dirty="0" smtClean="0"/>
              <a:t>Stata.</a:t>
            </a:r>
            <a:r>
              <a:rPr lang="en-US" altLang="en-US" baseline="0" dirty="0" smtClean="0"/>
              <a:t>  T</a:t>
            </a:r>
            <a:r>
              <a:rPr lang="en-US" altLang="en-US" dirty="0" smtClean="0"/>
              <a:t>o </a:t>
            </a:r>
            <a:r>
              <a:rPr lang="en-US" altLang="en-US" dirty="0" smtClean="0"/>
              <a:t>do this for dichotomous</a:t>
            </a:r>
            <a:r>
              <a:rPr lang="en-US" altLang="en-US" baseline="0" dirty="0" smtClean="0"/>
              <a:t> </a:t>
            </a:r>
            <a:r>
              <a:rPr lang="en-US" altLang="en-US" baseline="0" dirty="0" smtClean="0"/>
              <a:t>outcomes, exposures and third variables, </a:t>
            </a:r>
            <a:r>
              <a:rPr lang="en-US" altLang="en-US" dirty="0" smtClean="0"/>
              <a:t>we </a:t>
            </a:r>
            <a:r>
              <a:rPr lang="en-US" altLang="en-US" dirty="0" smtClean="0"/>
              <a:t>use the epitab set of commands that you have already used.</a:t>
            </a:r>
          </a:p>
          <a:p>
            <a:endParaRPr lang="en-US" altLang="en-US" dirty="0" smtClean="0"/>
          </a:p>
          <a:p>
            <a:r>
              <a:rPr lang="en-US" altLang="en-US" dirty="0" smtClean="0"/>
              <a:t>First, </a:t>
            </a:r>
            <a:r>
              <a:rPr lang="en-US" altLang="en-US" dirty="0" smtClean="0"/>
              <a:t>let us </a:t>
            </a:r>
            <a:r>
              <a:rPr lang="en-US" altLang="en-US" dirty="0" smtClean="0"/>
              <a:t>look at the crude association.   You already know this command.</a:t>
            </a:r>
            <a:r>
              <a:rPr lang="en-US" altLang="en-US" baseline="0" dirty="0" smtClean="0"/>
              <a:t>  For a cross-sectional study,</a:t>
            </a:r>
            <a:r>
              <a:rPr lang="en-US" altLang="en-US" dirty="0" smtClean="0"/>
              <a:t> it is:</a:t>
            </a:r>
            <a:r>
              <a:rPr lang="en-US" altLang="en-US" baseline="0" dirty="0" smtClean="0"/>
              <a:t> </a:t>
            </a:r>
            <a:r>
              <a:rPr lang="en-US" altLang="en-US" dirty="0" smtClean="0"/>
              <a:t> cs outcome exposure.</a:t>
            </a:r>
          </a:p>
          <a:p>
            <a:endParaRPr lang="en-US" altLang="en-US" dirty="0" smtClean="0"/>
          </a:p>
          <a:p>
            <a:r>
              <a:rPr lang="en-US" altLang="en-US" dirty="0" smtClean="0"/>
              <a:t>Then, to look at the stratum-specific</a:t>
            </a:r>
            <a:r>
              <a:rPr lang="en-US" altLang="en-US" baseline="0" dirty="0" smtClean="0"/>
              <a:t> estimates, we add a “by” command after the comma:  cs delayed smoking, by(caffeine)</a:t>
            </a:r>
            <a:endParaRPr lang="en-US" altLang="en-US" dirty="0" smtClean="0"/>
          </a:p>
        </p:txBody>
      </p:sp>
    </p:spTree>
    <p:extLst>
      <p:ext uri="{BB962C8B-B14F-4D97-AF65-F5344CB8AC3E}">
        <p14:creationId xmlns:p14="http://schemas.microsoft.com/office/powerpoint/2010/main" val="4629906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5"/>
          <p:cNvSpPr>
            <a:spLocks noGrp="1" noChangeArrowheads="1"/>
          </p:cNvSpPr>
          <p:nvPr>
            <p:ph type="sldNum" sz="quarter" idx="5"/>
          </p:nvPr>
        </p:nvSpPr>
        <p:spPr>
          <a:noFill/>
        </p:spPr>
        <p:txBody>
          <a:bodyPr/>
          <a:lstStyle/>
          <a:p>
            <a:fld id="{1A1C1917-43BB-4786-8473-442F2060AC39}" type="slidenum">
              <a:rPr lang="en-US" altLang="en-US" smtClean="0"/>
              <a:pPr/>
              <a:t>59</a:t>
            </a:fld>
            <a:endParaRPr lang="en-US" altLang="en-US" dirty="0" smtClean="0"/>
          </a:p>
        </p:txBody>
      </p:sp>
      <p:sp>
        <p:nvSpPr>
          <p:cNvPr id="185346" name="Rectangle 2"/>
          <p:cNvSpPr>
            <a:spLocks noGrp="1" noRot="1" noChangeAspect="1" noChangeArrowheads="1" noTextEdit="1"/>
          </p:cNvSpPr>
          <p:nvPr>
            <p:ph type="sldImg"/>
          </p:nvPr>
        </p:nvSpPr>
        <p:spPr>
          <a:xfrm>
            <a:off x="422275" y="704850"/>
            <a:ext cx="6169025" cy="3470275"/>
          </a:xfrm>
          <a:ln/>
        </p:spPr>
      </p:sp>
      <p:sp>
        <p:nvSpPr>
          <p:cNvPr id="185347"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Here’s what the output looks like for the smoking, caffeine, and delayed conception example.  First the crude association, and then the stratum-specific measures of association.</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When looking at the crude association, note the 2x2 table and the output of both the risk ratio and the risk difference.  The chi square statistic for the table follows as does the p value.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When looking at the stratum-specific estimates, the “by( )” option is used.  You </a:t>
            </a:r>
            <a:r>
              <a:rPr lang="en-US" altLang="en-US" sz="1000" dirty="0" smtClean="0">
                <a:solidFill>
                  <a:srgbClr val="000000"/>
                </a:solidFill>
                <a:latin typeface="Arial" charset="0"/>
              </a:rPr>
              <a:t>do not </a:t>
            </a:r>
            <a:r>
              <a:rPr lang="en-US" altLang="en-US" sz="1000" dirty="0" smtClean="0">
                <a:solidFill>
                  <a:srgbClr val="000000"/>
                </a:solidFill>
                <a:latin typeface="Arial" charset="0"/>
              </a:rPr>
              <a:t>get two separate two by two </a:t>
            </a:r>
            <a:r>
              <a:rPr lang="en-US" altLang="en-US" sz="1000" dirty="0" smtClean="0">
                <a:solidFill>
                  <a:srgbClr val="000000"/>
                </a:solidFill>
                <a:latin typeface="Arial" charset="0"/>
              </a:rPr>
              <a:t>tables,</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but </a:t>
            </a:r>
            <a:r>
              <a:rPr lang="en-US" altLang="en-US" sz="1000" dirty="0" smtClean="0">
                <a:solidFill>
                  <a:srgbClr val="000000"/>
                </a:solidFill>
                <a:latin typeface="Arial" charset="0"/>
              </a:rPr>
              <a:t>instead you get the </a:t>
            </a:r>
            <a:r>
              <a:rPr lang="en-US" altLang="en-US" sz="1000" dirty="0" smtClean="0">
                <a:solidFill>
                  <a:srgbClr val="000000"/>
                </a:solidFill>
                <a:latin typeface="Arial" charset="0"/>
              </a:rPr>
              <a:t>prevalence ratio </a:t>
            </a:r>
            <a:r>
              <a:rPr lang="en-US" altLang="en-US" sz="1000" dirty="0" smtClean="0">
                <a:solidFill>
                  <a:srgbClr val="000000"/>
                </a:solidFill>
                <a:latin typeface="Arial" charset="0"/>
              </a:rPr>
              <a:t>for the primary exposure under study </a:t>
            </a:r>
            <a:r>
              <a:rPr lang="en-US" altLang="en-US" sz="1000" dirty="0" smtClean="0">
                <a:solidFill>
                  <a:srgbClr val="000000"/>
                </a:solidFill>
                <a:latin typeface="Arial" charset="0"/>
              </a:rPr>
              <a:t>stratified by </a:t>
            </a:r>
            <a:r>
              <a:rPr lang="en-US" altLang="en-US" sz="1000" dirty="0" smtClean="0">
                <a:solidFill>
                  <a:srgbClr val="000000"/>
                </a:solidFill>
                <a:latin typeface="Arial" charset="0"/>
              </a:rPr>
              <a:t>values of the third variable.  Here is the </a:t>
            </a:r>
            <a:r>
              <a:rPr lang="en-US" altLang="en-US" sz="1000" dirty="0" smtClean="0">
                <a:solidFill>
                  <a:srgbClr val="000000"/>
                </a:solidFill>
                <a:latin typeface="Arial" charset="0"/>
              </a:rPr>
              <a:t>prevalence ratio </a:t>
            </a:r>
            <a:r>
              <a:rPr lang="en-US" altLang="en-US" sz="1000" dirty="0" smtClean="0">
                <a:solidFill>
                  <a:srgbClr val="000000"/>
                </a:solidFill>
                <a:latin typeface="Arial" charset="0"/>
              </a:rPr>
              <a:t>(</a:t>
            </a:r>
            <a:r>
              <a:rPr lang="en-US" altLang="en-US" sz="1000" dirty="0" smtClean="0">
                <a:solidFill>
                  <a:srgbClr val="000000"/>
                </a:solidFill>
                <a:latin typeface="Arial" charset="0"/>
              </a:rPr>
              <a:t>2.4) </a:t>
            </a:r>
            <a:r>
              <a:rPr lang="en-US" altLang="en-US" sz="1000" dirty="0" smtClean="0">
                <a:solidFill>
                  <a:srgbClr val="000000"/>
                </a:solidFill>
                <a:latin typeface="Arial" charset="0"/>
              </a:rPr>
              <a:t>when no caffeine is used and here is the </a:t>
            </a:r>
            <a:r>
              <a:rPr lang="en-US" altLang="en-US" sz="1000" dirty="0" smtClean="0">
                <a:solidFill>
                  <a:srgbClr val="000000"/>
                </a:solidFill>
                <a:latin typeface="Arial" charset="0"/>
              </a:rPr>
              <a:t>prevalence ratio </a:t>
            </a:r>
            <a:r>
              <a:rPr lang="en-US" altLang="en-US" sz="1000" dirty="0" smtClean="0">
                <a:solidFill>
                  <a:srgbClr val="000000"/>
                </a:solidFill>
                <a:latin typeface="Arial" charset="0"/>
              </a:rPr>
              <a:t>0.7 when caffeine is used.  </a:t>
            </a:r>
            <a:r>
              <a:rPr lang="en-US" altLang="en-US" sz="1000" dirty="0" smtClean="0">
                <a:solidFill>
                  <a:srgbClr val="000000"/>
                </a:solidFill>
                <a:latin typeface="Arial" charset="0"/>
              </a:rPr>
              <a:t>(Note that Stata is calling these RR because</a:t>
            </a:r>
            <a:r>
              <a:rPr lang="en-US" altLang="en-US" sz="1000" baseline="0" dirty="0" smtClean="0">
                <a:solidFill>
                  <a:srgbClr val="000000"/>
                </a:solidFill>
                <a:latin typeface="Arial" charset="0"/>
              </a:rPr>
              <a:t> it does not know if it is a cohort study or cross-sectional study.)  </a:t>
            </a:r>
            <a:r>
              <a:rPr lang="en-US" altLang="en-US" sz="1000" dirty="0" smtClean="0">
                <a:solidFill>
                  <a:srgbClr val="000000"/>
                </a:solidFill>
                <a:latin typeface="Arial" charset="0"/>
              </a:rPr>
              <a:t>In </a:t>
            </a:r>
            <a:r>
              <a:rPr lang="en-US" altLang="en-US" sz="1000" dirty="0" smtClean="0">
                <a:solidFill>
                  <a:srgbClr val="000000"/>
                </a:solidFill>
                <a:latin typeface="Arial" charset="0"/>
              </a:rPr>
              <a:t>Stata, the test for homogeneity is automatically calculated as part of epitab command that you already </a:t>
            </a:r>
            <a:r>
              <a:rPr lang="en-US" altLang="en-US" sz="1000" dirty="0" smtClean="0">
                <a:solidFill>
                  <a:srgbClr val="000000"/>
                </a:solidFill>
                <a:latin typeface="Arial" charset="0"/>
              </a:rPr>
              <a:t>familiar</a:t>
            </a:r>
            <a:r>
              <a:rPr lang="en-US" altLang="en-US" sz="1000" baseline="0" dirty="0" smtClean="0">
                <a:solidFill>
                  <a:srgbClr val="000000"/>
                </a:solidFill>
                <a:latin typeface="Arial" charset="0"/>
              </a:rPr>
              <a:t> with</a:t>
            </a:r>
            <a:r>
              <a:rPr lang="en-US" altLang="en-US" sz="1000" dirty="0" smtClean="0">
                <a:solidFill>
                  <a:srgbClr val="000000"/>
                </a:solidFill>
                <a:latin typeface="Arial" charset="0"/>
              </a:rPr>
              <a:t>.  </a:t>
            </a:r>
            <a:r>
              <a:rPr lang="en-US" altLang="en-US" sz="1000" dirty="0" smtClean="0">
                <a:solidFill>
                  <a:srgbClr val="000000"/>
                </a:solidFill>
                <a:latin typeface="Arial" charset="0"/>
              </a:rPr>
              <a:t>Here it is.  The p value is: 0.005.  What does this p value mean?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[Answer: By chance alone, we can see differences this large or larger between </a:t>
            </a:r>
            <a:r>
              <a:rPr lang="en-US" altLang="en-US" sz="1000" dirty="0" smtClean="0">
                <a:solidFill>
                  <a:srgbClr val="000000"/>
                </a:solidFill>
                <a:latin typeface="Arial" charset="0"/>
              </a:rPr>
              <a:t>strata just by chance</a:t>
            </a:r>
            <a:r>
              <a:rPr lang="en-US" altLang="en-US" sz="1000" baseline="0" dirty="0" smtClean="0">
                <a:solidFill>
                  <a:srgbClr val="000000"/>
                </a:solidFill>
                <a:latin typeface="Arial" charset="0"/>
              </a:rPr>
              <a:t> alone </a:t>
            </a:r>
            <a:r>
              <a:rPr lang="en-US" altLang="en-US" sz="1000" dirty="0" smtClean="0">
                <a:solidFill>
                  <a:srgbClr val="000000"/>
                </a:solidFill>
                <a:latin typeface="Arial" charset="0"/>
              </a:rPr>
              <a:t>5 out of 1000 times we conducted a study of this sample size, </a:t>
            </a:r>
            <a:r>
              <a:rPr lang="en-US" altLang="en-US" sz="1000" dirty="0" smtClean="0">
                <a:solidFill>
                  <a:srgbClr val="000000"/>
                </a:solidFill>
                <a:latin typeface="Arial" charset="0"/>
              </a:rPr>
              <a:t>assuming there </a:t>
            </a:r>
            <a:r>
              <a:rPr lang="en-US" altLang="en-US" sz="1000" dirty="0" smtClean="0">
                <a:solidFill>
                  <a:srgbClr val="000000"/>
                </a:solidFill>
                <a:latin typeface="Arial" charset="0"/>
              </a:rPr>
              <a:t>is, </a:t>
            </a:r>
            <a:r>
              <a:rPr lang="en-US" altLang="en-US" sz="1000" dirty="0" smtClean="0">
                <a:solidFill>
                  <a:srgbClr val="000000"/>
                </a:solidFill>
                <a:latin typeface="Arial" charset="0"/>
              </a:rPr>
              <a:t>in </a:t>
            </a:r>
            <a:r>
              <a:rPr lang="en-US" altLang="en-US" sz="1000" dirty="0" smtClean="0">
                <a:solidFill>
                  <a:srgbClr val="000000"/>
                </a:solidFill>
                <a:latin typeface="Arial" charset="0"/>
              </a:rPr>
              <a:t>truth, </a:t>
            </a:r>
            <a:r>
              <a:rPr lang="en-US" altLang="en-US" sz="1000" dirty="0" smtClean="0">
                <a:solidFill>
                  <a:srgbClr val="000000"/>
                </a:solidFill>
                <a:latin typeface="Arial" charset="0"/>
              </a:rPr>
              <a:t>no difference between </a:t>
            </a:r>
            <a:r>
              <a:rPr lang="en-US" altLang="en-US" sz="1000" dirty="0" smtClean="0">
                <a:solidFill>
                  <a:srgbClr val="000000"/>
                </a:solidFill>
                <a:latin typeface="Arial" charset="0"/>
              </a:rPr>
              <a:t>strata.)</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This low p value reinforces your initial instinct that these two strata are not telling you the same thing and you </a:t>
            </a:r>
            <a:r>
              <a:rPr lang="en-US" altLang="en-US" sz="1000" dirty="0" smtClean="0">
                <a:solidFill>
                  <a:srgbClr val="000000"/>
                </a:solidFill>
                <a:latin typeface="Arial" charset="0"/>
              </a:rPr>
              <a:t>do not </a:t>
            </a:r>
            <a:r>
              <a:rPr lang="en-US" altLang="en-US" sz="1000" dirty="0" smtClean="0">
                <a:solidFill>
                  <a:srgbClr val="000000"/>
                </a:solidFill>
                <a:latin typeface="Arial" charset="0"/>
              </a:rPr>
              <a:t>want to report them pooled </a:t>
            </a:r>
            <a:r>
              <a:rPr lang="en-US" altLang="en-US" sz="1000" dirty="0" smtClean="0">
                <a:solidFill>
                  <a:srgbClr val="000000"/>
                </a:solidFill>
                <a:latin typeface="Arial" charset="0"/>
              </a:rPr>
              <a:t>together into one summary adjusted estimate</a:t>
            </a:r>
            <a:r>
              <a:rPr lang="en-US" altLang="en-US" sz="1000" baseline="0" dirty="0" smtClean="0">
                <a:solidFill>
                  <a:srgbClr val="000000"/>
                </a:solidFill>
                <a:latin typeface="Arial" charset="0"/>
              </a:rPr>
              <a:t> of the measure of association</a:t>
            </a:r>
            <a:r>
              <a:rPr lang="en-US" altLang="en-US" sz="1000" dirty="0" smtClean="0">
                <a:solidFill>
                  <a:srgbClr val="000000"/>
                </a:solidFill>
                <a:latin typeface="Arial" charset="0"/>
              </a:rPr>
              <a:t>.</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Of note, the only test of homogeneity that Stata provides in the</a:t>
            </a:r>
            <a:r>
              <a:rPr lang="en-US" altLang="en-US" sz="1000" baseline="0" dirty="0" smtClean="0">
                <a:solidFill>
                  <a:srgbClr val="000000"/>
                </a:solidFill>
                <a:latin typeface="Arial" charset="0"/>
              </a:rPr>
              <a:t> context of stratification is for multiplicative interaction. Stata </a:t>
            </a:r>
            <a:r>
              <a:rPr lang="en-US" altLang="en-US" sz="1000" dirty="0" smtClean="0">
                <a:solidFill>
                  <a:srgbClr val="000000"/>
                </a:solidFill>
                <a:latin typeface="Arial" charset="0"/>
              </a:rPr>
              <a:t>does not automatically provide this for the additive scale.  This is regrettable, but it again</a:t>
            </a:r>
            <a:r>
              <a:rPr lang="en-US" altLang="en-US" sz="1000" baseline="0" dirty="0" smtClean="0">
                <a:solidFill>
                  <a:srgbClr val="000000"/>
                </a:solidFill>
                <a:latin typeface="Arial" charset="0"/>
              </a:rPr>
              <a:t> indicates the general level of poor understanding in the scientific community of the value of the additive scale.  Fortunately, in the setting of a binary outcome and two binary exposures, it is easy to create a generalized linear regression model that produces the metric for additive interaction and the p value</a:t>
            </a:r>
            <a:r>
              <a:rPr lang="en-US" altLang="en-US" sz="1000" baseline="0" dirty="0" smtClean="0">
                <a:solidFill>
                  <a:srgbClr val="000000"/>
                </a:solidFill>
                <a:latin typeface="Arial" charset="0"/>
              </a:rPr>
              <a:t>.  The code is as follows</a:t>
            </a:r>
            <a:endParaRPr lang="en-US" altLang="en-US" sz="1000" baseline="0" dirty="0" smtClean="0">
              <a:solidFill>
                <a:srgbClr val="000000"/>
              </a:solidFill>
              <a:latin typeface="Arial" charset="0"/>
            </a:endParaRPr>
          </a:p>
          <a:p>
            <a:endParaRPr lang="en-US" altLang="en-US" sz="1000" baseline="0" dirty="0" smtClean="0">
              <a:solidFill>
                <a:srgbClr val="000000"/>
              </a:solidFill>
              <a:latin typeface="Arial" charset="0"/>
            </a:endParaRPr>
          </a:p>
          <a:p>
            <a:r>
              <a:rPr lang="en-US" altLang="en-US" sz="1000" baseline="0" dirty="0" smtClean="0">
                <a:solidFill>
                  <a:srgbClr val="000000"/>
                </a:solidFill>
                <a:latin typeface="Arial" charset="0"/>
              </a:rPr>
              <a:t>First, create what is known as an “interaction term” for the two exposures, smoking and caffeine use:</a:t>
            </a:r>
          </a:p>
          <a:p>
            <a:endParaRPr lang="en-US" altLang="en-US" sz="1000" baseline="0" dirty="0" smtClean="0">
              <a:solidFill>
                <a:srgbClr val="000000"/>
              </a:solidFill>
              <a:latin typeface="Arial" charset="0"/>
            </a:endParaRPr>
          </a:p>
          <a:p>
            <a:r>
              <a:rPr lang="en-US" altLang="en-US" sz="1000" baseline="0" dirty="0" smtClean="0">
                <a:solidFill>
                  <a:srgbClr val="000000"/>
                </a:solidFill>
                <a:latin typeface="Arial" charset="0"/>
              </a:rPr>
              <a:t>. generate smokingXcaffeine = smoking*caffeine</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Then, create generalized</a:t>
            </a:r>
            <a:r>
              <a:rPr lang="en-US" sz="1200" kern="1200" baseline="0" dirty="0" smtClean="0">
                <a:solidFill>
                  <a:schemeClr val="tx1"/>
                </a:solidFill>
                <a:effectLst/>
                <a:latin typeface="Times New Roman" pitchFamily="18" charset="0"/>
                <a:ea typeface="+mn-ea"/>
                <a:cs typeface="+mn-cs"/>
              </a:rPr>
              <a:t> linear regression model:</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glm delayed  smoking caffeine smokingXcaffeine, family(binomial) link(identity) difficult</a:t>
            </a:r>
          </a:p>
          <a:p>
            <a:endParaRPr lang="en-US" alt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This</a:t>
            </a:r>
            <a:r>
              <a:rPr lang="en-US" altLang="en-US" sz="1200" kern="1200" baseline="0" dirty="0" smtClean="0">
                <a:solidFill>
                  <a:schemeClr val="tx1"/>
                </a:solidFill>
                <a:effectLst/>
                <a:latin typeface="Times New Roman" pitchFamily="18" charset="0"/>
                <a:ea typeface="+mn-ea"/>
                <a:cs typeface="+mn-cs"/>
              </a:rPr>
              <a:t> produces the following output:</a:t>
            </a:r>
          </a:p>
          <a:p>
            <a:endParaRPr lang="en-US" altLang="en-US" sz="1200" kern="1200" baseline="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Courier"/>
                <a:ea typeface="+mn-ea"/>
                <a:cs typeface="Courier New" panose="02070309020205020404" pitchFamily="49" charset="0"/>
              </a:rPr>
              <a:t>Iteration 0:   log likelihood = -276.55634  </a:t>
            </a:r>
          </a:p>
          <a:p>
            <a:r>
              <a:rPr lang="en-US" sz="1200" kern="1200" dirty="0" smtClean="0">
                <a:solidFill>
                  <a:schemeClr val="tx1"/>
                </a:solidFill>
                <a:effectLst/>
                <a:latin typeface="Courier"/>
                <a:ea typeface="+mn-ea"/>
                <a:cs typeface="Courier New" panose="02070309020205020404" pitchFamily="49" charset="0"/>
              </a:rPr>
              <a:t>Iteration 1:   log likelihood = -276.55634  </a:t>
            </a:r>
          </a:p>
          <a:p>
            <a:r>
              <a:rPr lang="en-US" sz="1200" kern="1200" dirty="0" smtClean="0">
                <a:solidFill>
                  <a:schemeClr val="tx1"/>
                </a:solidFill>
                <a:effectLst/>
                <a:latin typeface="Courier"/>
                <a:ea typeface="+mn-ea"/>
                <a:cs typeface="Courier New" panose="02070309020205020404" pitchFamily="49" charset="0"/>
              </a:rPr>
              <a:t> </a:t>
            </a:r>
          </a:p>
          <a:p>
            <a:r>
              <a:rPr lang="en-US" sz="1200" kern="1200" dirty="0" smtClean="0">
                <a:solidFill>
                  <a:schemeClr val="tx1"/>
                </a:solidFill>
                <a:effectLst/>
                <a:latin typeface="Courier"/>
                <a:ea typeface="+mn-ea"/>
                <a:cs typeface="Courier New" panose="02070309020205020404" pitchFamily="49" charset="0"/>
              </a:rPr>
              <a:t>Generalized linear models                            No. of obs      =       824</a:t>
            </a:r>
          </a:p>
          <a:p>
            <a:r>
              <a:rPr lang="en-US" sz="1200" kern="1200" dirty="0" smtClean="0">
                <a:solidFill>
                  <a:schemeClr val="tx1"/>
                </a:solidFill>
                <a:effectLst/>
                <a:latin typeface="Courier"/>
                <a:ea typeface="+mn-ea"/>
                <a:cs typeface="Courier New" panose="02070309020205020404" pitchFamily="49" charset="0"/>
              </a:rPr>
              <a:t>Optimization     : ML                                    Residual df     =       820</a:t>
            </a:r>
          </a:p>
          <a:p>
            <a:r>
              <a:rPr lang="en-US" sz="1200" kern="1200" dirty="0" smtClean="0">
                <a:solidFill>
                  <a:schemeClr val="tx1"/>
                </a:solidFill>
                <a:effectLst/>
                <a:latin typeface="Courier"/>
                <a:ea typeface="+mn-ea"/>
                <a:cs typeface="Courier New" panose="02070309020205020404" pitchFamily="49" charset="0"/>
              </a:rPr>
              <a:t>                                                                 Scale parameter =         1</a:t>
            </a:r>
          </a:p>
          <a:p>
            <a:r>
              <a:rPr lang="en-US" sz="1000" kern="1200" dirty="0" smtClean="0">
                <a:solidFill>
                  <a:schemeClr val="tx1"/>
                </a:solidFill>
                <a:effectLst/>
                <a:latin typeface="Courier"/>
                <a:ea typeface="+mn-ea"/>
                <a:cs typeface="Courier New" panose="02070309020205020404" pitchFamily="49" charset="0"/>
              </a:rPr>
              <a:t>Deviance         =  553.1126793                    (1/df) Deviance =  .6745277</a:t>
            </a:r>
          </a:p>
          <a:p>
            <a:r>
              <a:rPr lang="en-US" sz="1000" kern="1200" dirty="0" smtClean="0">
                <a:solidFill>
                  <a:schemeClr val="tx1"/>
                </a:solidFill>
                <a:effectLst/>
                <a:latin typeface="Courier"/>
                <a:ea typeface="+mn-ea"/>
                <a:cs typeface="Courier New" panose="02070309020205020404" pitchFamily="49" charset="0"/>
              </a:rPr>
              <a:t>Pearson          =          824                          (1/df) Pearson  =  1.004878</a:t>
            </a:r>
          </a:p>
          <a:p>
            <a:r>
              <a:rPr lang="en-US" sz="1000" kern="1200" dirty="0" smtClean="0">
                <a:solidFill>
                  <a:schemeClr val="tx1"/>
                </a:solidFill>
                <a:effectLst/>
                <a:latin typeface="Courier"/>
                <a:ea typeface="+mn-ea"/>
                <a:cs typeface="Courier New" panose="02070309020205020404" pitchFamily="49" charset="0"/>
              </a:rPr>
              <a:t> </a:t>
            </a:r>
          </a:p>
          <a:p>
            <a:r>
              <a:rPr lang="en-US" sz="1000" kern="1200" dirty="0" smtClean="0">
                <a:solidFill>
                  <a:schemeClr val="tx1"/>
                </a:solidFill>
                <a:effectLst/>
                <a:latin typeface="Courier"/>
                <a:ea typeface="+mn-ea"/>
                <a:cs typeface="Courier New" panose="02070309020205020404" pitchFamily="49" charset="0"/>
              </a:rPr>
              <a:t>Variance function: V(u) = u*(1-u)                  [Bernoulli]</a:t>
            </a:r>
          </a:p>
          <a:p>
            <a:r>
              <a:rPr lang="en-US" sz="1000" kern="1200" dirty="0" smtClean="0">
                <a:solidFill>
                  <a:schemeClr val="tx1"/>
                </a:solidFill>
                <a:effectLst/>
                <a:latin typeface="Courier"/>
                <a:ea typeface="+mn-ea"/>
                <a:cs typeface="Courier New" panose="02070309020205020404" pitchFamily="49" charset="0"/>
              </a:rPr>
              <a:t>Link function    : g(u) = u                             [Identity]</a:t>
            </a:r>
          </a:p>
          <a:p>
            <a:r>
              <a:rPr lang="en-US" sz="1000" kern="1200" dirty="0" smtClean="0">
                <a:solidFill>
                  <a:schemeClr val="tx1"/>
                </a:solidFill>
                <a:effectLst/>
                <a:latin typeface="Courier"/>
                <a:ea typeface="+mn-ea"/>
                <a:cs typeface="Courier New" panose="02070309020205020404" pitchFamily="49" charset="0"/>
              </a:rPr>
              <a:t> </a:t>
            </a:r>
          </a:p>
          <a:p>
            <a:r>
              <a:rPr lang="en-US" sz="1000" kern="1200" dirty="0" smtClean="0">
                <a:solidFill>
                  <a:schemeClr val="tx1"/>
                </a:solidFill>
                <a:effectLst/>
                <a:latin typeface="Courier"/>
                <a:ea typeface="+mn-ea"/>
                <a:cs typeface="Courier New" panose="02070309020205020404" pitchFamily="49" charset="0"/>
              </a:rPr>
              <a:t>                                                                 AIC             =   .680962</a:t>
            </a:r>
          </a:p>
          <a:p>
            <a:r>
              <a:rPr lang="en-US" sz="1000" kern="1200" dirty="0" smtClean="0">
                <a:solidFill>
                  <a:schemeClr val="tx1"/>
                </a:solidFill>
                <a:effectLst/>
                <a:latin typeface="Courier"/>
                <a:ea typeface="+mn-ea"/>
                <a:cs typeface="Courier New" panose="02070309020205020404" pitchFamily="49" charset="0"/>
              </a:rPr>
              <a:t>Log likelihood   = -276.5563397                    BIC             = -4952.507</a:t>
            </a:r>
          </a:p>
          <a:p>
            <a:r>
              <a:rPr lang="en-US" sz="1000" kern="1200" dirty="0" smtClean="0">
                <a:solidFill>
                  <a:schemeClr val="tx1"/>
                </a:solidFill>
                <a:effectLst/>
                <a:latin typeface="Courier"/>
                <a:ea typeface="+mn-ea"/>
                <a:cs typeface="Courier New" panose="02070309020205020404" pitchFamily="49" charset="0"/>
              </a:rPr>
              <a:t> </a:t>
            </a:r>
          </a:p>
          <a:p>
            <a:r>
              <a:rPr lang="en-US" sz="1000" kern="1200" dirty="0" smtClean="0">
                <a:solidFill>
                  <a:schemeClr val="tx1"/>
                </a:solidFill>
                <a:effectLst/>
                <a:latin typeface="Courier"/>
                <a:ea typeface="+mn-ea"/>
                <a:cs typeface="Courier New" panose="02070309020205020404" pitchFamily="49" charset="0"/>
              </a:rPr>
              <a:t>--------------------------------------------------------------------------------</a:t>
            </a:r>
          </a:p>
          <a:p>
            <a:r>
              <a:rPr lang="en-US" sz="1000" kern="1200" dirty="0" smtClean="0">
                <a:solidFill>
                  <a:schemeClr val="tx1"/>
                </a:solidFill>
                <a:effectLst/>
                <a:latin typeface="Courier"/>
                <a:ea typeface="+mn-ea"/>
                <a:cs typeface="Courier New" panose="02070309020205020404" pitchFamily="49" charset="0"/>
              </a:rPr>
              <a:t>                      |                 OIM</a:t>
            </a:r>
          </a:p>
          <a:p>
            <a:r>
              <a:rPr lang="en-US" sz="1000" kern="1200" dirty="0" smtClean="0">
                <a:solidFill>
                  <a:schemeClr val="tx1"/>
                </a:solidFill>
                <a:effectLst/>
                <a:latin typeface="Courier"/>
                <a:ea typeface="+mn-ea"/>
                <a:cs typeface="Courier New" panose="02070309020205020404" pitchFamily="49" charset="0"/>
              </a:rPr>
              <a:t>              delay |      Coef.   Std. Err.      z    P&gt;|z|     [95% Conf. Interval]</a:t>
            </a:r>
          </a:p>
          <a:p>
            <a:r>
              <a:rPr lang="en-US" sz="1000" kern="1200" dirty="0" smtClean="0">
                <a:solidFill>
                  <a:schemeClr val="tx1"/>
                </a:solidFill>
                <a:effectLst/>
                <a:latin typeface="Courier"/>
                <a:ea typeface="+mn-ea"/>
                <a:cs typeface="Courier New" panose="02070309020205020404" pitchFamily="49" charset="0"/>
              </a:rPr>
              <a:t>---------------+----------------------------------------------------------------</a:t>
            </a:r>
          </a:p>
          <a:p>
            <a:r>
              <a:rPr lang="en-US" sz="1000" kern="1200" dirty="0" smtClean="0">
                <a:solidFill>
                  <a:schemeClr val="tx1"/>
                </a:solidFill>
                <a:effectLst/>
                <a:latin typeface="Courier"/>
                <a:ea typeface="+mn-ea"/>
                <a:cs typeface="Courier New" panose="02070309020205020404" pitchFamily="49" charset="0"/>
              </a:rPr>
              <a:t>             smoke |   .1156293   .0470631     2.46   0.014     .0233874    .2078712</a:t>
            </a:r>
          </a:p>
          <a:p>
            <a:r>
              <a:rPr lang="en-US" sz="1000" kern="1200" dirty="0" smtClean="0">
                <a:solidFill>
                  <a:schemeClr val="tx1"/>
                </a:solidFill>
                <a:effectLst/>
                <a:latin typeface="Courier"/>
                <a:ea typeface="+mn-ea"/>
                <a:cs typeface="Courier New" panose="02070309020205020404" pitchFamily="49" charset="0"/>
              </a:rPr>
              <a:t>           caffeine |   .1071498    .042812     2.50   0.012     .0232398    .1910597</a:t>
            </a:r>
          </a:p>
          <a:p>
            <a:r>
              <a:rPr lang="en-US" sz="1000" kern="1200" dirty="0" smtClean="0">
                <a:solidFill>
                  <a:schemeClr val="tx1"/>
                </a:solidFill>
                <a:effectLst/>
                <a:latin typeface="Courier"/>
                <a:ea typeface="+mn-ea"/>
                <a:cs typeface="Courier New" panose="02070309020205020404" pitchFamily="49" charset="0"/>
              </a:rPr>
              <a:t>smokeXcaffeine |  -.1719881   .0728175    -2.36   </a:t>
            </a:r>
            <a:r>
              <a:rPr lang="en-US" sz="1000" kern="1200" dirty="0" smtClean="0">
                <a:solidFill>
                  <a:srgbClr val="FF3300"/>
                </a:solidFill>
                <a:effectLst/>
                <a:latin typeface="Courier"/>
                <a:ea typeface="+mn-ea"/>
                <a:cs typeface="Courier New" panose="02070309020205020404" pitchFamily="49" charset="0"/>
              </a:rPr>
              <a:t>0.018</a:t>
            </a:r>
            <a:r>
              <a:rPr lang="en-US" sz="1000" kern="1200" dirty="0" smtClean="0">
                <a:solidFill>
                  <a:schemeClr val="tx1"/>
                </a:solidFill>
                <a:effectLst/>
                <a:latin typeface="Courier"/>
                <a:ea typeface="+mn-ea"/>
                <a:cs typeface="Courier New" panose="02070309020205020404" pitchFamily="49" charset="0"/>
              </a:rPr>
              <a:t>    -.3147078   -.0292683</a:t>
            </a:r>
          </a:p>
          <a:p>
            <a:r>
              <a:rPr lang="en-US" sz="1000" kern="1200" dirty="0" smtClean="0">
                <a:solidFill>
                  <a:schemeClr val="tx1"/>
                </a:solidFill>
                <a:effectLst/>
                <a:latin typeface="Courier"/>
                <a:ea typeface="+mn-ea"/>
                <a:cs typeface="Courier New" panose="02070309020205020404" pitchFamily="49" charset="0"/>
              </a:rPr>
              <a:t>              _cons |   .0817391   .0114252     7.15   0.000     .0593461    .1041321</a:t>
            </a:r>
          </a:p>
          <a:p>
            <a:r>
              <a:rPr lang="en-US" sz="1000" kern="1200" dirty="0" smtClean="0">
                <a:solidFill>
                  <a:schemeClr val="tx1"/>
                </a:solidFill>
                <a:effectLst/>
                <a:latin typeface="Courier"/>
                <a:ea typeface="+mn-ea"/>
                <a:cs typeface="Courier New" panose="02070309020205020404" pitchFamily="49" charset="0"/>
              </a:rPr>
              <a:t>--------------------------------------------------------------------------------</a:t>
            </a:r>
          </a:p>
          <a:p>
            <a:r>
              <a:rPr lang="en-US" sz="1000" kern="1200" dirty="0" smtClean="0">
                <a:solidFill>
                  <a:schemeClr val="tx1"/>
                </a:solidFill>
                <a:effectLst/>
                <a:latin typeface="Courier"/>
                <a:ea typeface="+mn-ea"/>
                <a:cs typeface="Courier New" panose="02070309020205020404" pitchFamily="49" charset="0"/>
              </a:rPr>
              <a:t>Coefficients are the risk differences.</a:t>
            </a:r>
          </a:p>
          <a:p>
            <a:endParaRPr lang="en-US" altLang="en-US" sz="1000" dirty="0" smtClean="0">
              <a:solidFill>
                <a:srgbClr val="000000"/>
              </a:solidFill>
              <a:latin typeface="Courier"/>
              <a:cs typeface="Courier New" panose="02070309020205020404" pitchFamily="49" charset="0"/>
            </a:endParaRPr>
          </a:p>
          <a:p>
            <a:r>
              <a:rPr lang="en-US" altLang="en-US" sz="1000" dirty="0" smtClean="0">
                <a:solidFill>
                  <a:srgbClr val="000000"/>
                </a:solidFill>
                <a:latin typeface="Courier"/>
                <a:cs typeface="Courier New" panose="02070309020205020404" pitchFamily="49" charset="0"/>
              </a:rPr>
              <a:t>----------------------</a:t>
            </a:r>
          </a:p>
          <a:p>
            <a:r>
              <a:rPr lang="en-US" altLang="en-US" sz="300" dirty="0" smtClean="0">
                <a:solidFill>
                  <a:srgbClr val="000000"/>
                </a:solidFill>
                <a:latin typeface="Courier"/>
                <a:cs typeface="Courier New" panose="02070309020205020404" pitchFamily="49" charset="0"/>
              </a:rPr>
              <a:t>The coefficient</a:t>
            </a:r>
            <a:r>
              <a:rPr lang="en-US" altLang="en-US" sz="300" baseline="0" dirty="0" smtClean="0">
                <a:solidFill>
                  <a:srgbClr val="000000"/>
                </a:solidFill>
                <a:latin typeface="Courier"/>
                <a:cs typeface="Courier New" panose="02070309020205020404" pitchFamily="49" charset="0"/>
              </a:rPr>
              <a:t> for the interaction term, which is -0.17, is the metric for additive interaction.  This metric is </a:t>
            </a:r>
            <a:r>
              <a:rPr lang="en-US" altLang="en-US" sz="800" i="1" dirty="0" smtClean="0"/>
              <a:t>p</a:t>
            </a:r>
            <a:r>
              <a:rPr lang="en-US" altLang="en-US" sz="800" baseline="-25000" dirty="0" smtClean="0"/>
              <a:t>11</a:t>
            </a:r>
            <a:r>
              <a:rPr lang="en-US" altLang="en-US" sz="800" dirty="0" smtClean="0"/>
              <a:t> - </a:t>
            </a:r>
            <a:r>
              <a:rPr lang="en-US" altLang="en-US" sz="800" i="1" dirty="0" smtClean="0"/>
              <a:t>p</a:t>
            </a:r>
            <a:r>
              <a:rPr lang="en-US" altLang="en-US" sz="800" baseline="-25000" dirty="0" smtClean="0"/>
              <a:t>10 </a:t>
            </a:r>
            <a:r>
              <a:rPr lang="en-US" altLang="en-US" sz="800" dirty="0" smtClean="0"/>
              <a:t>- </a:t>
            </a:r>
            <a:r>
              <a:rPr lang="en-US" altLang="en-US" sz="800" i="1" dirty="0" smtClean="0"/>
              <a:t>p</a:t>
            </a:r>
            <a:r>
              <a:rPr lang="en-US" altLang="en-US" sz="800" baseline="-25000" dirty="0" smtClean="0"/>
              <a:t>01</a:t>
            </a:r>
            <a:r>
              <a:rPr lang="en-US" altLang="en-US" sz="800" dirty="0" smtClean="0"/>
              <a:t> + </a:t>
            </a:r>
            <a:r>
              <a:rPr lang="en-US" altLang="en-US" sz="800" i="1" dirty="0" smtClean="0"/>
              <a:t>p</a:t>
            </a:r>
            <a:r>
              <a:rPr lang="en-US" altLang="en-US" sz="800" baseline="-25000" dirty="0" smtClean="0"/>
              <a:t>00</a:t>
            </a:r>
            <a:r>
              <a:rPr lang="en-US" altLang="en-US" sz="800" dirty="0" smtClean="0"/>
              <a:t> .</a:t>
            </a:r>
            <a:endParaRPr lang="en-US" altLang="en-US" sz="300" baseline="0" dirty="0" smtClean="0">
              <a:solidFill>
                <a:srgbClr val="000000"/>
              </a:solidFill>
              <a:latin typeface="Courier"/>
              <a:cs typeface="Courier New" panose="02070309020205020404" pitchFamily="49" charset="0"/>
            </a:endParaRPr>
          </a:p>
          <a:p>
            <a:endParaRPr lang="en-US" altLang="en-US" sz="300" baseline="0" dirty="0" smtClean="0">
              <a:solidFill>
                <a:srgbClr val="000000"/>
              </a:solidFill>
              <a:latin typeface="Courier"/>
              <a:cs typeface="Courier New" panose="02070309020205020404" pitchFamily="49" charset="0"/>
            </a:endParaRPr>
          </a:p>
          <a:p>
            <a:r>
              <a:rPr lang="en-US" altLang="en-US" sz="300" baseline="0" dirty="0" smtClean="0">
                <a:solidFill>
                  <a:srgbClr val="000000"/>
                </a:solidFill>
                <a:latin typeface="Courier"/>
                <a:cs typeface="Courier New" panose="02070309020205020404" pitchFamily="49" charset="0"/>
              </a:rPr>
              <a:t>The p value for the interaction term, which is 0.018, is the p value for the test of homogeneity comparing stratum-specific risk differences.  Here, the small p value is statistically significant at an alpha of 0.05.   Note that the p value here, 0.018, is not the exact p value as we derived for RERI before (p = 0.032), when using generalized linear model to directly derive </a:t>
            </a:r>
            <a:r>
              <a:rPr lang="en-US" altLang="en-US" sz="300" baseline="0" dirty="0" smtClean="0">
                <a:solidFill>
                  <a:srgbClr val="000000"/>
                </a:solidFill>
                <a:latin typeface="Courier"/>
                <a:cs typeface="Courier New" panose="02070309020205020404" pitchFamily="49" charset="0"/>
              </a:rPr>
              <a:t>prevalence ratio</a:t>
            </a:r>
            <a:r>
              <a:rPr lang="en-US" altLang="en-US" sz="300" baseline="0" dirty="0" smtClean="0">
                <a:solidFill>
                  <a:srgbClr val="000000"/>
                </a:solidFill>
                <a:latin typeface="Courier"/>
                <a:cs typeface="Courier New" panose="02070309020205020404" pitchFamily="49" charset="0"/>
              </a:rPr>
              <a:t>.   This is because the magnitude of RERI is not a surrogate of </a:t>
            </a:r>
            <a:r>
              <a:rPr lang="en-US" altLang="en-US" sz="700" i="1" dirty="0" smtClean="0"/>
              <a:t>p</a:t>
            </a:r>
            <a:r>
              <a:rPr lang="en-US" altLang="en-US" sz="700" baseline="-25000" dirty="0" smtClean="0"/>
              <a:t>11</a:t>
            </a:r>
            <a:r>
              <a:rPr lang="en-US" altLang="en-US" sz="700" dirty="0" smtClean="0"/>
              <a:t> - </a:t>
            </a:r>
            <a:r>
              <a:rPr lang="en-US" altLang="en-US" sz="700" i="1" dirty="0" smtClean="0"/>
              <a:t>p</a:t>
            </a:r>
            <a:r>
              <a:rPr lang="en-US" altLang="en-US" sz="700" baseline="-25000" dirty="0" smtClean="0"/>
              <a:t>10 </a:t>
            </a:r>
            <a:r>
              <a:rPr lang="en-US" altLang="en-US" sz="700" dirty="0" smtClean="0"/>
              <a:t>- </a:t>
            </a:r>
            <a:r>
              <a:rPr lang="en-US" altLang="en-US" sz="700" i="1" dirty="0" smtClean="0"/>
              <a:t>p</a:t>
            </a:r>
            <a:r>
              <a:rPr lang="en-US" altLang="en-US" sz="700" baseline="-25000" dirty="0" smtClean="0"/>
              <a:t>01</a:t>
            </a:r>
            <a:r>
              <a:rPr lang="en-US" altLang="en-US" sz="700" dirty="0" smtClean="0"/>
              <a:t> + </a:t>
            </a:r>
            <a:r>
              <a:rPr lang="en-US" altLang="en-US" sz="700" i="1" dirty="0" smtClean="0"/>
              <a:t>p</a:t>
            </a:r>
            <a:r>
              <a:rPr lang="en-US" altLang="en-US" sz="700" baseline="-25000" dirty="0" smtClean="0"/>
              <a:t>00</a:t>
            </a:r>
            <a:r>
              <a:rPr lang="en-US" altLang="en-US" sz="700" dirty="0" smtClean="0"/>
              <a:t> .  It is only the</a:t>
            </a:r>
            <a:r>
              <a:rPr lang="en-US" altLang="en-US" sz="700" baseline="0" dirty="0" smtClean="0"/>
              <a:t> case that sign of RERI is guaranteed to be the sign of </a:t>
            </a:r>
            <a:r>
              <a:rPr lang="en-US" altLang="en-US" sz="700" i="1" dirty="0" smtClean="0"/>
              <a:t>p</a:t>
            </a:r>
            <a:r>
              <a:rPr lang="en-US" altLang="en-US" sz="700" baseline="-25000" dirty="0" smtClean="0"/>
              <a:t>11</a:t>
            </a:r>
            <a:r>
              <a:rPr lang="en-US" altLang="en-US" sz="700" dirty="0" smtClean="0"/>
              <a:t> - </a:t>
            </a:r>
            <a:r>
              <a:rPr lang="en-US" altLang="en-US" sz="700" i="1" dirty="0" smtClean="0"/>
              <a:t>p</a:t>
            </a:r>
            <a:r>
              <a:rPr lang="en-US" altLang="en-US" sz="700" baseline="-25000" dirty="0" smtClean="0"/>
              <a:t>10 </a:t>
            </a:r>
            <a:r>
              <a:rPr lang="en-US" altLang="en-US" sz="700" dirty="0" smtClean="0"/>
              <a:t>- </a:t>
            </a:r>
            <a:r>
              <a:rPr lang="en-US" altLang="en-US" sz="700" i="1" dirty="0" smtClean="0"/>
              <a:t>p</a:t>
            </a:r>
            <a:r>
              <a:rPr lang="en-US" altLang="en-US" sz="700" baseline="-25000" dirty="0" smtClean="0"/>
              <a:t>01</a:t>
            </a:r>
            <a:r>
              <a:rPr lang="en-US" altLang="en-US" sz="700" dirty="0" smtClean="0"/>
              <a:t> + </a:t>
            </a:r>
            <a:r>
              <a:rPr lang="en-US" altLang="en-US" sz="700" i="1" dirty="0" smtClean="0"/>
              <a:t>p</a:t>
            </a:r>
            <a:r>
              <a:rPr lang="en-US" altLang="en-US" sz="700" baseline="-25000" dirty="0" smtClean="0"/>
              <a:t>00</a:t>
            </a:r>
            <a:r>
              <a:rPr lang="en-US" altLang="en-US" sz="700" dirty="0" smtClean="0"/>
              <a:t> .  In this case, the sign is negative.</a:t>
            </a:r>
            <a:r>
              <a:rPr lang="en-US" altLang="en-US" sz="700" baseline="0" dirty="0" smtClean="0"/>
              <a:t>  The p values, however, are quite close.</a:t>
            </a:r>
            <a:endParaRPr lang="en-US" altLang="en-US" sz="300" dirty="0" smtClean="0">
              <a:solidFill>
                <a:srgbClr val="000000"/>
              </a:solidFill>
              <a:latin typeface="Courier"/>
              <a:cs typeface="Courier New" panose="02070309020205020404" pitchFamily="49" charset="0"/>
            </a:endParaRPr>
          </a:p>
          <a:p>
            <a:endParaRPr lang="en-US" altLang="en-US" sz="1000" dirty="0" smtClean="0">
              <a:solidFill>
                <a:srgbClr val="000000"/>
              </a:solidFill>
              <a:latin typeface="Courier"/>
              <a:cs typeface="Courier New" panose="02070309020205020404" pitchFamily="49" charset="0"/>
            </a:endParaRPr>
          </a:p>
          <a:p>
            <a:endParaRPr lang="en-US" altLang="en-US" sz="300" dirty="0" smtClean="0">
              <a:solidFill>
                <a:srgbClr val="000000"/>
              </a:solidFill>
              <a:latin typeface="Courier"/>
              <a:cs typeface="Courier New" panose="02070309020205020404" pitchFamily="49" charset="0"/>
            </a:endParaRPr>
          </a:p>
        </p:txBody>
      </p:sp>
    </p:spTree>
    <p:extLst>
      <p:ext uri="{BB962C8B-B14F-4D97-AF65-F5344CB8AC3E}">
        <p14:creationId xmlns:p14="http://schemas.microsoft.com/office/powerpoint/2010/main" val="189177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6</a:t>
            </a:fld>
            <a:endParaRPr lang="en-US" altLang="en-US" dirty="0" smtClean="0"/>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800" dirty="0" smtClean="0">
                <a:solidFill>
                  <a:srgbClr val="000000"/>
                </a:solidFill>
                <a:latin typeface="Arial" charset="0"/>
              </a:rPr>
              <a:t>So, to introduce</a:t>
            </a:r>
            <a:r>
              <a:rPr lang="en-US" altLang="en-US" sz="800" baseline="0" dirty="0" smtClean="0">
                <a:solidFill>
                  <a:srgbClr val="000000"/>
                </a:solidFill>
                <a:latin typeface="Arial" charset="0"/>
              </a:rPr>
              <a:t> the various methods to prevent or reduce confounding, </a:t>
            </a:r>
            <a:r>
              <a:rPr lang="en-US" altLang="en-US" sz="800" dirty="0" smtClean="0">
                <a:solidFill>
                  <a:srgbClr val="000000"/>
                </a:solidFill>
                <a:latin typeface="Arial" charset="0"/>
              </a:rPr>
              <a:t>let</a:t>
            </a:r>
            <a:r>
              <a:rPr lang="en-US" altLang="en-US" sz="800" baseline="0" dirty="0" smtClean="0">
                <a:solidFill>
                  <a:srgbClr val="000000"/>
                </a:solidFill>
                <a:latin typeface="Arial" charset="0"/>
              </a:rPr>
              <a:t> us</a:t>
            </a:r>
            <a:r>
              <a:rPr lang="en-US" altLang="en-US" sz="800" dirty="0" smtClean="0">
                <a:solidFill>
                  <a:srgbClr val="000000"/>
                </a:solidFill>
                <a:latin typeface="Arial" charset="0"/>
              </a:rPr>
              <a:t> now go to the top of the list</a:t>
            </a:r>
            <a:r>
              <a:rPr lang="en-US" altLang="en-US" sz="800" baseline="0" dirty="0" smtClean="0">
                <a:solidFill>
                  <a:srgbClr val="000000"/>
                </a:solidFill>
                <a:latin typeface="Arial" charset="0"/>
              </a:rPr>
              <a:t> in the study design phase</a:t>
            </a:r>
            <a:r>
              <a:rPr lang="en-US" altLang="en-US" sz="800" dirty="0" smtClean="0">
                <a:solidFill>
                  <a:srgbClr val="000000"/>
                </a:solidFill>
                <a:latin typeface="Arial" charset="0"/>
              </a:rPr>
              <a:t>.  The first method that we will discuss is randomization.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5"/>
          <p:cNvSpPr>
            <a:spLocks noGrp="1" noChangeArrowheads="1"/>
          </p:cNvSpPr>
          <p:nvPr>
            <p:ph type="sldNum" sz="quarter" idx="5"/>
          </p:nvPr>
        </p:nvSpPr>
        <p:spPr>
          <a:noFill/>
        </p:spPr>
        <p:txBody>
          <a:bodyPr/>
          <a:lstStyle/>
          <a:p>
            <a:fld id="{DA81ADBF-EA5D-4FA3-84DB-EF7580ECD506}" type="slidenum">
              <a:rPr lang="en-US" altLang="en-US" smtClean="0"/>
              <a:pPr/>
              <a:t>60</a:t>
            </a:fld>
            <a:endParaRPr lang="en-US" altLang="en-US" dirty="0" smtClean="0"/>
          </a:p>
        </p:txBody>
      </p:sp>
      <p:sp>
        <p:nvSpPr>
          <p:cNvPr id="187394" name="Rectangle 2"/>
          <p:cNvSpPr>
            <a:spLocks noGrp="1" noRot="1" noChangeAspect="1" noChangeArrowheads="1" noTextEdit="1"/>
          </p:cNvSpPr>
          <p:nvPr>
            <p:ph type="sldImg"/>
          </p:nvPr>
        </p:nvSpPr>
        <p:spPr>
          <a:xfrm>
            <a:off x="422275" y="704850"/>
            <a:ext cx="6169025" cy="3470275"/>
          </a:xfrm>
          <a:ln/>
        </p:spPr>
      </p:sp>
      <p:sp>
        <p:nvSpPr>
          <p:cNvPr id="187395"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What does this p value mean</a:t>
            </a:r>
            <a:r>
              <a:rPr lang="en-US" altLang="en-US" sz="1000" dirty="0" smtClean="0">
                <a:solidFill>
                  <a:srgbClr val="000000"/>
                </a:solidFill>
                <a:latin typeface="Arial" charset="0"/>
              </a:rPr>
              <a:t>?</a:t>
            </a:r>
            <a:r>
              <a:rPr lang="en-US" altLang="en-US" sz="1000" baseline="0" dirty="0" smtClean="0">
                <a:solidFill>
                  <a:srgbClr val="000000"/>
                </a:solidFill>
                <a:latin typeface="Arial" charset="0"/>
              </a:rPr>
              <a:t>  Is it interpretation A, B, or C?</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p:txBody>
      </p:sp>
    </p:spTree>
    <p:extLst>
      <p:ext uri="{BB962C8B-B14F-4D97-AF65-F5344CB8AC3E}">
        <p14:creationId xmlns:p14="http://schemas.microsoft.com/office/powerpoint/2010/main" val="30310117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5"/>
          <p:cNvSpPr>
            <a:spLocks noGrp="1" noChangeArrowheads="1"/>
          </p:cNvSpPr>
          <p:nvPr>
            <p:ph type="sldNum" sz="quarter" idx="5"/>
          </p:nvPr>
        </p:nvSpPr>
        <p:spPr>
          <a:noFill/>
        </p:spPr>
        <p:txBody>
          <a:bodyPr/>
          <a:lstStyle/>
          <a:p>
            <a:fld id="{DA81ADBF-EA5D-4FA3-84DB-EF7580ECD506}" type="slidenum">
              <a:rPr lang="en-US" altLang="en-US" smtClean="0"/>
              <a:pPr/>
              <a:t>61</a:t>
            </a:fld>
            <a:endParaRPr lang="en-US" altLang="en-US" dirty="0" smtClean="0"/>
          </a:p>
        </p:txBody>
      </p:sp>
      <p:sp>
        <p:nvSpPr>
          <p:cNvPr id="187394" name="Rectangle 2"/>
          <p:cNvSpPr>
            <a:spLocks noGrp="1" noRot="1" noChangeAspect="1" noChangeArrowheads="1" noTextEdit="1"/>
          </p:cNvSpPr>
          <p:nvPr>
            <p:ph type="sldImg"/>
          </p:nvPr>
        </p:nvSpPr>
        <p:spPr>
          <a:xfrm>
            <a:off x="422275" y="704850"/>
            <a:ext cx="6169025" cy="3470275"/>
          </a:xfrm>
          <a:ln/>
        </p:spPr>
      </p:sp>
      <p:sp>
        <p:nvSpPr>
          <p:cNvPr id="187395" name="Rectangle 3"/>
          <p:cNvSpPr>
            <a:spLocks noGrp="1" noChangeArrowheads="1"/>
          </p:cNvSpPr>
          <p:nvPr>
            <p:ph type="body" idx="1"/>
          </p:nvPr>
        </p:nvSpPr>
        <p:spPr>
          <a:noFill/>
          <a:ln/>
        </p:spPr>
        <p:txBody>
          <a:bodyPr/>
          <a:lstStyle/>
          <a:p>
            <a:r>
              <a:rPr lang="en-US" altLang="en-US" sz="1100" dirty="0" smtClean="0">
                <a:solidFill>
                  <a:srgbClr val="000000"/>
                </a:solidFill>
                <a:latin typeface="Arial" charset="0"/>
              </a:rPr>
              <a:t>What does this p value mean? </a:t>
            </a:r>
          </a:p>
          <a:p>
            <a:endParaRPr lang="en-US" altLang="en-US" sz="500" dirty="0" smtClean="0">
              <a:solidFill>
                <a:srgbClr val="000000"/>
              </a:solidFill>
              <a:latin typeface="Arial" charset="0"/>
            </a:endParaRPr>
          </a:p>
          <a:p>
            <a:r>
              <a:rPr lang="en-US" altLang="en-US" sz="1000" dirty="0" smtClean="0">
                <a:solidFill>
                  <a:srgbClr val="000000"/>
                </a:solidFill>
                <a:latin typeface="Arial" charset="0"/>
              </a:rPr>
              <a:t>[Answer: By chance alone, we can see differences this large or larger between strata, assuming there is in truth no difference between strata, 5 out of 1000 times we conducted a study of this sample size.)</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This low p value reinforces your initial instinct that these two strata are not telling you the same thing and you don’t want to report them pooled together.</a:t>
            </a:r>
          </a:p>
          <a:p>
            <a:endParaRPr lang="en-US" altLang="en-US" sz="500" dirty="0" smtClean="0">
              <a:solidFill>
                <a:srgbClr val="000000"/>
              </a:solidFill>
              <a:latin typeface="Arial" charset="0"/>
            </a:endParaRPr>
          </a:p>
          <a:p>
            <a:endParaRPr lang="en-US" altLang="en-US" sz="1000" dirty="0" smtClean="0">
              <a:solidFill>
                <a:srgbClr val="000000"/>
              </a:solidFill>
              <a:latin typeface="Arial" charset="0"/>
            </a:endParaRPr>
          </a:p>
        </p:txBody>
      </p:sp>
    </p:spTree>
    <p:extLst>
      <p:ext uri="{BB962C8B-B14F-4D97-AF65-F5344CB8AC3E}">
        <p14:creationId xmlns:p14="http://schemas.microsoft.com/office/powerpoint/2010/main" val="30310117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5"/>
          <p:cNvSpPr>
            <a:spLocks noGrp="1" noChangeArrowheads="1"/>
          </p:cNvSpPr>
          <p:nvPr>
            <p:ph type="sldNum" sz="quarter" idx="5"/>
          </p:nvPr>
        </p:nvSpPr>
        <p:spPr>
          <a:noFill/>
        </p:spPr>
        <p:txBody>
          <a:bodyPr/>
          <a:lstStyle/>
          <a:p>
            <a:fld id="{BB92DFCE-CA37-41A4-AC1E-06EC3C16EC4F}" type="slidenum">
              <a:rPr lang="en-US" altLang="en-US" smtClean="0"/>
              <a:pPr/>
              <a:t>62</a:t>
            </a:fld>
            <a:endParaRPr lang="en-US" altLang="en-US" dirty="0" smtClean="0"/>
          </a:p>
        </p:txBody>
      </p:sp>
      <p:sp>
        <p:nvSpPr>
          <p:cNvPr id="191490" name="Rectangle 2"/>
          <p:cNvSpPr>
            <a:spLocks noGrp="1" noRot="1" noChangeAspect="1" noChangeArrowheads="1" noTextEdit="1"/>
          </p:cNvSpPr>
          <p:nvPr>
            <p:ph type="sldImg"/>
          </p:nvPr>
        </p:nvSpPr>
        <p:spPr>
          <a:xfrm>
            <a:off x="419100" y="704850"/>
            <a:ext cx="6172200" cy="3471863"/>
          </a:xfrm>
          <a:ln/>
        </p:spPr>
      </p:sp>
      <p:sp>
        <p:nvSpPr>
          <p:cNvPr id="19149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We talked earlier about how to report </a:t>
            </a:r>
            <a:r>
              <a:rPr lang="en-US" altLang="en-US" dirty="0" smtClean="0">
                <a:solidFill>
                  <a:srgbClr val="000000"/>
                </a:solidFill>
                <a:latin typeface="Arial" charset="0"/>
              </a:rPr>
              <a:t>interaction, </a:t>
            </a:r>
            <a:r>
              <a:rPr lang="en-US" altLang="en-US" dirty="0" smtClean="0">
                <a:solidFill>
                  <a:srgbClr val="000000"/>
                </a:solidFill>
                <a:latin typeface="Arial" charset="0"/>
              </a:rPr>
              <a:t>but how about when to report it?  When to report or ignore interaction is not always clear cut and we can give no absolute rules for this. When to report or ignore is a </a:t>
            </a:r>
            <a:r>
              <a:rPr lang="en-US" altLang="en-US" dirty="0" smtClean="0">
                <a:solidFill>
                  <a:srgbClr val="000000"/>
                </a:solidFill>
                <a:latin typeface="Arial" charset="0"/>
              </a:rPr>
              <a:t>complex substantive </a:t>
            </a:r>
            <a:r>
              <a:rPr lang="en-US" altLang="en-US" dirty="0" smtClean="0">
                <a:solidFill>
                  <a:srgbClr val="000000"/>
                </a:solidFill>
                <a:latin typeface="Arial" charset="0"/>
              </a:rPr>
              <a:t>(i.e., clinical, biologic, or behavioral), statistical, and practical decision.</a:t>
            </a:r>
          </a:p>
          <a:p>
            <a:endParaRPr lang="en-US" altLang="en-US" dirty="0" smtClean="0">
              <a:solidFill>
                <a:srgbClr val="000000"/>
              </a:solidFill>
              <a:latin typeface="Arial" charset="0"/>
            </a:endParaRPr>
          </a:p>
          <a:p>
            <a:r>
              <a:rPr lang="en-US" altLang="en-US" dirty="0" smtClean="0">
                <a:solidFill>
                  <a:srgbClr val="000000"/>
                </a:solidFill>
                <a:latin typeface="Arial" charset="0"/>
              </a:rPr>
              <a:t>By clinical, we mean that we have to look at the magnitude of the stratum-specific differences.  Differences that are so small to be of very little relevance from a clinical or biologic perspective are typically not worth reporting.  In contrast, very large differences </a:t>
            </a:r>
            <a:r>
              <a:rPr lang="en-US" altLang="en-US" dirty="0" smtClean="0">
                <a:solidFill>
                  <a:srgbClr val="000000"/>
                </a:solidFill>
                <a:latin typeface="Arial" charset="0"/>
              </a:rPr>
              <a:t>might well be </a:t>
            </a:r>
            <a:r>
              <a:rPr lang="en-US" altLang="en-US" dirty="0" smtClean="0">
                <a:solidFill>
                  <a:srgbClr val="000000"/>
                </a:solidFill>
                <a:latin typeface="Arial" charset="0"/>
              </a:rPr>
              <a:t>telling us something clinically or biologically/behaviorally and we should want to report these. We should also keep in mind the prior probability of the interaction being true based on prior data.  The more</a:t>
            </a:r>
            <a:r>
              <a:rPr lang="en-US" altLang="en-US" baseline="0" dirty="0" smtClean="0">
                <a:solidFill>
                  <a:srgbClr val="000000"/>
                </a:solidFill>
                <a:latin typeface="Arial" charset="0"/>
              </a:rPr>
              <a:t> prior data there are suggesting an interaction, the more we will likely believe that interaction we see is true and will want to report it.  </a:t>
            </a:r>
            <a:r>
              <a:rPr lang="en-US" altLang="en-US" baseline="0" dirty="0" smtClean="0">
                <a:solidFill>
                  <a:srgbClr val="000000"/>
                </a:solidFill>
                <a:latin typeface="Arial" charset="0"/>
              </a:rPr>
              <a:t>Using the same line of reasoning, it </a:t>
            </a:r>
            <a:r>
              <a:rPr lang="en-US" altLang="en-US" baseline="0" dirty="0" smtClean="0">
                <a:solidFill>
                  <a:srgbClr val="000000"/>
                </a:solidFill>
                <a:latin typeface="Arial" charset="0"/>
              </a:rPr>
              <a:t>is also the case that we likely only want to </a:t>
            </a:r>
            <a:r>
              <a:rPr lang="en-US" altLang="en-US" baseline="0" dirty="0" smtClean="0">
                <a:solidFill>
                  <a:srgbClr val="000000"/>
                </a:solidFill>
                <a:latin typeface="Arial" charset="0"/>
              </a:rPr>
              <a:t>look </a:t>
            </a:r>
            <a:r>
              <a:rPr lang="en-US" altLang="en-US" baseline="0" dirty="0" smtClean="0">
                <a:solidFill>
                  <a:srgbClr val="000000"/>
                </a:solidFill>
                <a:latin typeface="Arial" charset="0"/>
              </a:rPr>
              <a:t>for interaction among factors for which there is some reasonable a priori </a:t>
            </a:r>
            <a:r>
              <a:rPr lang="en-US" altLang="en-US" baseline="0" dirty="0" smtClean="0">
                <a:solidFill>
                  <a:srgbClr val="000000"/>
                </a:solidFill>
                <a:latin typeface="Arial" charset="0"/>
              </a:rPr>
              <a:t>belief.  Again, we can use our well formulated DAG to guide us.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By statistical, we mean that we need to look at the p value for tests</a:t>
            </a:r>
            <a:r>
              <a:rPr lang="en-US" altLang="en-US" baseline="0" dirty="0" smtClean="0">
                <a:solidFill>
                  <a:srgbClr val="000000"/>
                </a:solidFill>
                <a:latin typeface="Arial" charset="0"/>
              </a:rPr>
              <a:t> of interaction, as we just discussed</a:t>
            </a:r>
            <a:r>
              <a:rPr lang="en-US" altLang="en-US" dirty="0" smtClean="0">
                <a:solidFill>
                  <a:srgbClr val="000000"/>
                </a:solidFill>
                <a:latin typeface="Arial" charset="0"/>
              </a:rPr>
              <a:t>, but what p value threshold should we use?  There are limitations in the statistical power of tests of homogeneity in most of our work.  This is because the sample size of the original analysis in most studies which seek to look at the effect of some exposure E on outcome D was based on very different parameters than </a:t>
            </a:r>
            <a:r>
              <a:rPr lang="en-US" altLang="en-US" dirty="0" smtClean="0">
                <a:solidFill>
                  <a:srgbClr val="000000"/>
                </a:solidFill>
                <a:latin typeface="Arial" charset="0"/>
              </a:rPr>
              <a:t>ones </a:t>
            </a:r>
            <a:r>
              <a:rPr lang="en-US" altLang="en-US" dirty="0" smtClean="0">
                <a:solidFill>
                  <a:srgbClr val="000000"/>
                </a:solidFill>
                <a:latin typeface="Arial" charset="0"/>
              </a:rPr>
              <a:t>which </a:t>
            </a:r>
            <a:r>
              <a:rPr lang="en-US" altLang="en-US" dirty="0" smtClean="0">
                <a:solidFill>
                  <a:srgbClr val="000000"/>
                </a:solidFill>
                <a:latin typeface="Arial" charset="0"/>
              </a:rPr>
              <a:t>compare </a:t>
            </a:r>
            <a:r>
              <a:rPr lang="en-US" altLang="en-US" dirty="0" smtClean="0">
                <a:solidFill>
                  <a:srgbClr val="000000"/>
                </a:solidFill>
                <a:latin typeface="Arial" charset="0"/>
              </a:rPr>
              <a:t>stratum-specific estimates.  Comparing exposed to unexposed in the entire population</a:t>
            </a:r>
            <a:r>
              <a:rPr lang="en-US" altLang="en-US" baseline="0" dirty="0" smtClean="0">
                <a:solidFill>
                  <a:srgbClr val="000000"/>
                </a:solidFill>
                <a:latin typeface="Arial" charset="0"/>
              </a:rPr>
              <a:t> </a:t>
            </a:r>
            <a:r>
              <a:rPr lang="en-US" altLang="en-US" dirty="0" smtClean="0">
                <a:solidFill>
                  <a:srgbClr val="000000"/>
                </a:solidFill>
                <a:latin typeface="Arial" charset="0"/>
              </a:rPr>
              <a:t>is different than having to compare multiple strata, each </a:t>
            </a:r>
            <a:r>
              <a:rPr lang="en-US" altLang="en-US" dirty="0" smtClean="0">
                <a:solidFill>
                  <a:srgbClr val="000000"/>
                </a:solidFill>
                <a:latin typeface="Arial" charset="0"/>
              </a:rPr>
              <a:t>will</a:t>
            </a:r>
            <a:r>
              <a:rPr lang="en-US" altLang="en-US" baseline="0" dirty="0" smtClean="0">
                <a:solidFill>
                  <a:srgbClr val="000000"/>
                </a:solidFill>
                <a:latin typeface="Arial" charset="0"/>
              </a:rPr>
              <a:t> have smaller sample sizes than the overall study population</a:t>
            </a:r>
            <a:r>
              <a:rPr lang="en-US" altLang="en-US" dirty="0" smtClean="0">
                <a:solidFill>
                  <a:srgbClr val="000000"/>
                </a:solidFill>
                <a:latin typeface="Arial" charset="0"/>
              </a:rPr>
              <a:t>.  </a:t>
            </a:r>
            <a:r>
              <a:rPr lang="en-US" altLang="en-US" dirty="0" smtClean="0">
                <a:solidFill>
                  <a:srgbClr val="000000"/>
                </a:solidFill>
                <a:latin typeface="Arial" charset="0"/>
              </a:rPr>
              <a:t>Therefore, only a relatively large magnitude of difference between stratum-specific estimates or large sample sizes can achieve p values of less than 0.05 in most of our studies. Hence, it may be worthwhile to use a higher threshold — not for declaring statistical significance of interaction — but for when deciding when to report stratum-specific estimates as opposed to pooling them.  Some have advocated going up to  p of 0.10, or higher.  It should be emphasized that we are not condoning a different cut off of statistical significance for tests of interaction as if to say that they are fundamentally different than any other hypothesis testing.  They are indeed interpreted just like any other p value.  In other words, when we say “report” interaction, we </a:t>
            </a:r>
            <a:r>
              <a:rPr lang="en-US" altLang="en-US" dirty="0" smtClean="0">
                <a:solidFill>
                  <a:srgbClr val="000000"/>
                </a:solidFill>
                <a:latin typeface="Arial" charset="0"/>
              </a:rPr>
              <a:t>do not </a:t>
            </a:r>
            <a:r>
              <a:rPr lang="en-US" altLang="en-US" dirty="0" smtClean="0">
                <a:solidFill>
                  <a:srgbClr val="000000"/>
                </a:solidFill>
                <a:latin typeface="Arial" charset="0"/>
              </a:rPr>
              <a:t>necessarily mean that we are reporting statistical significance.  We just mean whether we are going to report stratum-specific estimates to our readers </a:t>
            </a:r>
            <a:r>
              <a:rPr lang="en-US" altLang="en-US" dirty="0" smtClean="0">
                <a:solidFill>
                  <a:srgbClr val="000000"/>
                </a:solidFill>
                <a:latin typeface="Arial" charset="0"/>
              </a:rPr>
              <a:t>rather</a:t>
            </a:r>
            <a:r>
              <a:rPr lang="en-US" altLang="en-US" baseline="0" dirty="0" smtClean="0">
                <a:solidFill>
                  <a:srgbClr val="000000"/>
                </a:solidFill>
                <a:latin typeface="Arial" charset="0"/>
              </a:rPr>
              <a:t> than</a:t>
            </a:r>
            <a:r>
              <a:rPr lang="en-US" altLang="en-US" dirty="0" smtClean="0">
                <a:solidFill>
                  <a:srgbClr val="000000"/>
                </a:solidFill>
                <a:latin typeface="Arial" charset="0"/>
              </a:rPr>
              <a:t> </a:t>
            </a:r>
            <a:r>
              <a:rPr lang="en-US" altLang="en-US" dirty="0" smtClean="0">
                <a:solidFill>
                  <a:srgbClr val="000000"/>
                </a:solidFill>
                <a:latin typeface="Arial" charset="0"/>
              </a:rPr>
              <a:t>a single summary adjusted estimate.</a:t>
            </a:r>
          </a:p>
          <a:p>
            <a:endParaRPr lang="en-US" altLang="en-US" dirty="0" smtClean="0">
              <a:solidFill>
                <a:srgbClr val="000000"/>
              </a:solidFill>
              <a:latin typeface="Arial" charset="0"/>
            </a:endParaRPr>
          </a:p>
          <a:p>
            <a:r>
              <a:rPr lang="en-US" altLang="en-US" dirty="0" smtClean="0">
                <a:solidFill>
                  <a:srgbClr val="000000"/>
                </a:solidFill>
                <a:latin typeface="Arial" charset="0"/>
              </a:rPr>
              <a:t>Finally, from a practical perspective, the question is just how complicated is it to report stratum-specific estimates individually instead of just one number which would apply for all strata.  If there are 10 different strata to report on, this could make for a complicated message for</a:t>
            </a:r>
            <a:r>
              <a:rPr lang="en-US" altLang="en-US" baseline="0" dirty="0" smtClean="0">
                <a:solidFill>
                  <a:srgbClr val="000000"/>
                </a:solidFill>
                <a:latin typeface="Arial" charset="0"/>
              </a:rPr>
              <a:t> some audiences or contexts</a:t>
            </a:r>
            <a:r>
              <a:rPr lang="en-US" altLang="en-US" dirty="0" smtClean="0">
                <a:solidFill>
                  <a:srgbClr val="000000"/>
                </a:solidFill>
                <a:latin typeface="Arial" charset="0"/>
              </a:rPr>
              <a:t>.  On the hand, if there are just two strata, then it is not that much </a:t>
            </a:r>
            <a:r>
              <a:rPr lang="en-US" altLang="en-US" dirty="0" smtClean="0">
                <a:solidFill>
                  <a:srgbClr val="000000"/>
                </a:solidFill>
                <a:latin typeface="Arial" charset="0"/>
              </a:rPr>
              <a:t>more complicated </a:t>
            </a:r>
            <a:r>
              <a:rPr lang="en-US" altLang="en-US" dirty="0" smtClean="0">
                <a:solidFill>
                  <a:srgbClr val="000000"/>
                </a:solidFill>
                <a:latin typeface="Arial" charset="0"/>
              </a:rPr>
              <a:t>to report than one single measure of association.</a:t>
            </a:r>
            <a:r>
              <a:rPr lang="en-US" altLang="en-US" baseline="0" dirty="0" smtClean="0">
                <a:solidFill>
                  <a:srgbClr val="000000"/>
                </a:solidFill>
                <a:latin typeface="Arial" charset="0"/>
              </a:rPr>
              <a:t>  </a:t>
            </a:r>
            <a:endParaRPr lang="en-US" altLang="en-US" dirty="0" smtClean="0">
              <a:solidFill>
                <a:srgbClr val="000000"/>
              </a:solidFill>
              <a:latin typeface="Arial" charset="0"/>
            </a:endParaRPr>
          </a:p>
        </p:txBody>
      </p:sp>
    </p:spTree>
    <p:extLst>
      <p:ext uri="{BB962C8B-B14F-4D97-AF65-F5344CB8AC3E}">
        <p14:creationId xmlns:p14="http://schemas.microsoft.com/office/powerpoint/2010/main" val="40932271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5"/>
          <p:cNvSpPr>
            <a:spLocks noGrp="1" noChangeArrowheads="1"/>
          </p:cNvSpPr>
          <p:nvPr>
            <p:ph type="sldNum" sz="quarter" idx="5"/>
          </p:nvPr>
        </p:nvSpPr>
        <p:spPr>
          <a:noFill/>
        </p:spPr>
        <p:txBody>
          <a:bodyPr/>
          <a:lstStyle/>
          <a:p>
            <a:fld id="{502F3ADE-4641-4588-815A-F4BB37F956DB}" type="slidenum">
              <a:rPr lang="en-US" altLang="en-US" smtClean="0"/>
              <a:pPr/>
              <a:t>63</a:t>
            </a:fld>
            <a:endParaRPr lang="en-US" altLang="en-US" dirty="0" smtClean="0"/>
          </a:p>
        </p:txBody>
      </p:sp>
      <p:sp>
        <p:nvSpPr>
          <p:cNvPr id="194562" name="Rectangle 2"/>
          <p:cNvSpPr>
            <a:spLocks noGrp="1" noRot="1" noChangeAspect="1" noChangeArrowheads="1" noTextEdit="1"/>
          </p:cNvSpPr>
          <p:nvPr>
            <p:ph type="sldImg"/>
          </p:nvPr>
        </p:nvSpPr>
        <p:spPr>
          <a:xfrm>
            <a:off x="420688" y="704850"/>
            <a:ext cx="6172200" cy="3471863"/>
          </a:xfrm>
          <a:ln/>
        </p:spPr>
      </p:sp>
      <p:sp>
        <p:nvSpPr>
          <p:cNvPr id="194563" name="Rectangle 3"/>
          <p:cNvSpPr>
            <a:spLocks noGrp="1" noChangeArrowheads="1"/>
          </p:cNvSpPr>
          <p:nvPr>
            <p:ph type="body" idx="1"/>
          </p:nvPr>
        </p:nvSpPr>
        <p:spPr>
          <a:xfrm>
            <a:off x="401638" y="4421188"/>
            <a:ext cx="6321425" cy="4189412"/>
          </a:xfrm>
          <a:noFill/>
          <a:ln/>
        </p:spPr>
        <p:txBody>
          <a:bodyPr/>
          <a:lstStyle/>
          <a:p>
            <a:r>
              <a:rPr lang="en-US" altLang="en-US" dirty="0" smtClean="0"/>
              <a:t>Let</a:t>
            </a:r>
            <a:r>
              <a:rPr lang="en-US" altLang="en-US" baseline="0" dirty="0" smtClean="0"/>
              <a:t> u</a:t>
            </a:r>
            <a:r>
              <a:rPr lang="en-US" altLang="en-US" dirty="0" smtClean="0"/>
              <a:t>s </a:t>
            </a:r>
            <a:r>
              <a:rPr lang="en-US" altLang="en-US" dirty="0" smtClean="0"/>
              <a:t>go through several examples to get a feeling for when we should report to our readers, rather than ignore interaction. </a:t>
            </a:r>
            <a:r>
              <a:rPr lang="en-US" altLang="en-US" dirty="0" smtClean="0"/>
              <a:t>You</a:t>
            </a:r>
            <a:r>
              <a:rPr lang="en-US" altLang="en-US" baseline="0" dirty="0" smtClean="0"/>
              <a:t> will </a:t>
            </a:r>
            <a:r>
              <a:rPr lang="en-US" altLang="en-US" dirty="0" smtClean="0"/>
              <a:t>see </a:t>
            </a:r>
            <a:r>
              <a:rPr lang="en-US" altLang="en-US" dirty="0" smtClean="0"/>
              <a:t>that this requires consideration of both substantive and statistical significance.  </a:t>
            </a:r>
            <a:r>
              <a:rPr lang="en-US" altLang="en-US" dirty="0" smtClean="0"/>
              <a:t>(Note: in these scenarios in which there are only two</a:t>
            </a:r>
            <a:r>
              <a:rPr lang="en-US" altLang="en-US" baseline="0" dirty="0" smtClean="0"/>
              <a:t> strata, there really is not a practical consideration as to whether to report interaction.  This is because reporting two stratum-specific estimates is really not much more complicated than one adjusted estimate.  It is when we have multiple strata and multiple factors that interaction can become very complicated and practical considerations become paramount.)</a:t>
            </a:r>
            <a:endParaRPr lang="en-US" altLang="en-US" dirty="0" smtClean="0"/>
          </a:p>
          <a:p>
            <a:endParaRPr lang="en-US" altLang="en-US" dirty="0" smtClean="0"/>
          </a:p>
          <a:p>
            <a:r>
              <a:rPr lang="en-US" altLang="en-US" dirty="0" smtClean="0"/>
              <a:t>Let</a:t>
            </a:r>
            <a:r>
              <a:rPr lang="en-US" altLang="en-US" baseline="0" dirty="0" smtClean="0"/>
              <a:t> us</a:t>
            </a:r>
            <a:r>
              <a:rPr lang="en-US" altLang="en-US" dirty="0" smtClean="0"/>
              <a:t> </a:t>
            </a:r>
            <a:r>
              <a:rPr lang="en-US" altLang="en-US" dirty="0" smtClean="0"/>
              <a:t>say we are looking at the association between a given exposure and a given disease, and we have to then look at the effect of a potential effect modifier that has two levels: present (=1) and absent (=0).  We are working on the multiplicative </a:t>
            </a:r>
            <a:r>
              <a:rPr lang="en-US" altLang="en-US" dirty="0" smtClean="0"/>
              <a:t>scale and we are interested in multiplicative interaction.  </a:t>
            </a:r>
            <a:r>
              <a:rPr lang="en-US" altLang="en-US" dirty="0" smtClean="0"/>
              <a:t>In </a:t>
            </a:r>
            <a:r>
              <a:rPr lang="en-US" altLang="en-US" dirty="0" smtClean="0"/>
              <a:t>the </a:t>
            </a:r>
            <a:r>
              <a:rPr lang="en-US" altLang="en-US" dirty="0" smtClean="0"/>
              <a:t>two </a:t>
            </a:r>
            <a:r>
              <a:rPr lang="en-US" altLang="en-US" dirty="0" smtClean="0"/>
              <a:t>leftward columns </a:t>
            </a:r>
            <a:r>
              <a:rPr lang="en-US" altLang="en-US" dirty="0" smtClean="0"/>
              <a:t>you see the stratum-specific measures of association; in this example, we are using risk ratios.  In </a:t>
            </a:r>
            <a:r>
              <a:rPr lang="en-US" altLang="en-US" dirty="0" smtClean="0"/>
              <a:t>the more rightward</a:t>
            </a:r>
            <a:r>
              <a:rPr lang="en-US" altLang="en-US" baseline="0" dirty="0" smtClean="0"/>
              <a:t> </a:t>
            </a:r>
            <a:r>
              <a:rPr lang="en-US" altLang="en-US" dirty="0" smtClean="0"/>
              <a:t>column </a:t>
            </a:r>
            <a:r>
              <a:rPr lang="en-US" altLang="en-US" dirty="0" smtClean="0"/>
              <a:t>is the p value for the test of homogeneity (or heterogeneity), </a:t>
            </a:r>
            <a:r>
              <a:rPr lang="en-US" altLang="en-US" dirty="0" smtClean="0"/>
              <a:t>and </a:t>
            </a:r>
            <a:r>
              <a:rPr lang="en-US" altLang="en-US" dirty="0" smtClean="0"/>
              <a:t>here, in the </a:t>
            </a:r>
            <a:r>
              <a:rPr lang="en-US" altLang="en-US" dirty="0" smtClean="0"/>
              <a:t>far rightward </a:t>
            </a:r>
            <a:r>
              <a:rPr lang="en-US" altLang="en-US" dirty="0" smtClean="0"/>
              <a:t>column, is our recommendation in terms of whether to </a:t>
            </a:r>
            <a:r>
              <a:rPr lang="en-US" altLang="en-US" dirty="0" smtClean="0"/>
              <a:t>report or </a:t>
            </a:r>
            <a:r>
              <a:rPr lang="en-US" altLang="en-US" dirty="0" smtClean="0"/>
              <a:t>ignore interaction.</a:t>
            </a:r>
          </a:p>
          <a:p>
            <a:endParaRPr lang="en-US" altLang="en-US" dirty="0" smtClean="0"/>
          </a:p>
          <a:p>
            <a:r>
              <a:rPr lang="en-US" altLang="en-US" dirty="0" smtClean="0"/>
              <a:t>If the two strata give results of 2.3 and 2.6 and a p-value for the test of heterogeneity of 0.45, what should we do with it?  We should ignore this difference and not report the presence of interaction.  What if the p value is </a:t>
            </a:r>
            <a:r>
              <a:rPr lang="en-US" altLang="en-US" dirty="0" smtClean="0"/>
              <a:t>0.001?</a:t>
            </a:r>
            <a:r>
              <a:rPr lang="en-US" altLang="en-US" baseline="0" dirty="0" smtClean="0"/>
              <a:t>  </a:t>
            </a:r>
            <a:r>
              <a:rPr lang="en-US" altLang="en-US" dirty="0" smtClean="0"/>
              <a:t> This </a:t>
            </a:r>
            <a:r>
              <a:rPr lang="en-US" altLang="en-US" dirty="0" smtClean="0"/>
              <a:t>is an example of where we should still ignore it because this difference really is pretty small from a clinical or biologic perspective </a:t>
            </a:r>
            <a:r>
              <a:rPr lang="en-US" altLang="en-US" dirty="0" smtClean="0"/>
              <a:t>— </a:t>
            </a:r>
            <a:r>
              <a:rPr lang="en-US" altLang="en-US" dirty="0" smtClean="0"/>
              <a:t>not substantively meaningful.  What if we got 2.0 in one stratum and 20 in another and a p value of </a:t>
            </a:r>
            <a:r>
              <a:rPr lang="en-US" altLang="en-US" dirty="0" smtClean="0"/>
              <a:t>0.001?  </a:t>
            </a:r>
            <a:r>
              <a:rPr lang="en-US" altLang="en-US" dirty="0" smtClean="0"/>
              <a:t>Here, this is worth reporting.  However, if we saw a difference of 2 and 20 and a p value of 0.1, we still would want to report or show this interaction rather than ignoring it.  As the p value gets higher, I would be less and less interested in reporting and more and more interested in just lumping the </a:t>
            </a:r>
            <a:r>
              <a:rPr lang="en-US" altLang="en-US" dirty="0" smtClean="0"/>
              <a:t>strata </a:t>
            </a:r>
            <a:r>
              <a:rPr lang="en-US" altLang="en-US" dirty="0" smtClean="0"/>
              <a:t>together.  How about a difference between 3 and 4.5?  This is not that big a difference in clinical or biological terms. Hence I would probably ignore it if the p value was 0.3 and be on the fence about it even if the p value was very small.  Finally, how about in the presence of what appears to be qualitative interaction.  We would have a lower threshold to report it, perhaps even up to a p value of 0.15.  Again, the p value does not have any different meaning here than in other contexts and we are not saying that a p of 0.2 is “statistically significant”.  We are just stating that it is reasonable to report stratum-specific differences of large magnitude, even if the p value is up to 0.15.  Such a report still requires dedicated confirmation in other studies, hopefully studies that have adequate statistical power.</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2603157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5"/>
          <p:cNvSpPr>
            <a:spLocks noGrp="1" noChangeArrowheads="1"/>
          </p:cNvSpPr>
          <p:nvPr>
            <p:ph type="sldNum" sz="quarter" idx="5"/>
          </p:nvPr>
        </p:nvSpPr>
        <p:spPr>
          <a:noFill/>
        </p:spPr>
        <p:txBody>
          <a:bodyPr/>
          <a:lstStyle/>
          <a:p>
            <a:fld id="{719F8D31-E15A-4F7D-9206-0FB7CD0EF8FB}" type="slidenum">
              <a:rPr lang="en-US" altLang="en-US" smtClean="0"/>
              <a:pPr/>
              <a:t>64</a:t>
            </a:fld>
            <a:endParaRPr lang="en-US" altLang="en-US" dirty="0" smtClean="0"/>
          </a:p>
        </p:txBody>
      </p:sp>
      <p:sp>
        <p:nvSpPr>
          <p:cNvPr id="164866" name="Rectangle 2"/>
          <p:cNvSpPr>
            <a:spLocks noGrp="1" noRot="1" noChangeAspect="1" noChangeArrowheads="1" noTextEdit="1"/>
          </p:cNvSpPr>
          <p:nvPr>
            <p:ph type="sldImg"/>
          </p:nvPr>
        </p:nvSpPr>
        <p:spPr>
          <a:xfrm>
            <a:off x="431800" y="687388"/>
            <a:ext cx="6172200" cy="3471862"/>
          </a:xfrm>
          <a:ln/>
        </p:spPr>
      </p:sp>
      <p:sp>
        <p:nvSpPr>
          <p:cNvPr id="164867" name="Rectangle 3"/>
          <p:cNvSpPr>
            <a:spLocks noGrp="1" noChangeArrowheads="1"/>
          </p:cNvSpPr>
          <p:nvPr>
            <p:ph type="body" idx="1"/>
          </p:nvPr>
        </p:nvSpPr>
        <p:spPr>
          <a:noFill/>
          <a:ln/>
        </p:spPr>
        <p:txBody>
          <a:bodyPr/>
          <a:lstStyle/>
          <a:p>
            <a:r>
              <a:rPr lang="en-US" altLang="en-US" dirty="0" smtClean="0"/>
              <a:t>Let</a:t>
            </a:r>
            <a:r>
              <a:rPr lang="en-US" altLang="en-US" baseline="0" dirty="0" smtClean="0"/>
              <a:t> u</a:t>
            </a:r>
            <a:r>
              <a:rPr lang="en-US" altLang="en-US" dirty="0" smtClean="0"/>
              <a:t>s </a:t>
            </a:r>
            <a:r>
              <a:rPr lang="en-US" altLang="en-US" dirty="0" smtClean="0"/>
              <a:t>regroup for a moment and summarize why should we bother to </a:t>
            </a:r>
            <a:r>
              <a:rPr lang="en-US" altLang="en-US" dirty="0" smtClean="0"/>
              <a:t>look</a:t>
            </a:r>
            <a:r>
              <a:rPr lang="en-US" altLang="en-US" baseline="0" dirty="0" smtClean="0"/>
              <a:t> for</a:t>
            </a:r>
            <a:r>
              <a:rPr lang="en-US" altLang="en-US" dirty="0" smtClean="0"/>
              <a:t> </a:t>
            </a:r>
            <a:r>
              <a:rPr lang="en-US" altLang="en-US" dirty="0" smtClean="0"/>
              <a:t>statistical interaction.  Here are the data again that motivated this discussion.  The reason we should bother to look for statistical interaction is that because sometimes summarizing the measure of association with just one number is misleading or uninformative.  What if we had gone ahead and summarized these two stratum-specific estimates with one summary </a:t>
            </a:r>
            <a:r>
              <a:rPr lang="en-US" altLang="en-US" dirty="0" smtClean="0"/>
              <a:t>adjusted estimate</a:t>
            </a:r>
            <a:r>
              <a:rPr lang="en-US" altLang="en-US" dirty="0" smtClean="0"/>
              <a:t>, using a technique we have not yet explained to you.  We will tell you that the adjusted prevalence ratio (PR</a:t>
            </a:r>
            <a:r>
              <a:rPr lang="en-US" altLang="en-US" baseline="-25000" dirty="0" smtClean="0"/>
              <a:t>adj</a:t>
            </a:r>
            <a:r>
              <a:rPr lang="en-US" altLang="en-US" dirty="0" smtClean="0"/>
              <a:t>) would be 1.4 with the confidence interval shown and a p value of 0.14.  It is not surprising that</a:t>
            </a:r>
            <a:r>
              <a:rPr lang="en-US" altLang="en-US" baseline="0" dirty="0" smtClean="0"/>
              <a:t> the summary estimate is somewhere in between the two stratum-specific estimates of 0.7 and 2.4</a:t>
            </a:r>
            <a:r>
              <a:rPr lang="en-US" altLang="en-US" baseline="0" dirty="0" smtClean="0"/>
              <a:t>.    </a:t>
            </a:r>
            <a:endParaRPr lang="en-US" altLang="en-US" baseline="0" dirty="0" smtClean="0"/>
          </a:p>
          <a:p>
            <a:endParaRPr lang="en-US" altLang="en-US" baseline="0" dirty="0" smtClean="0"/>
          </a:p>
          <a:p>
            <a:r>
              <a:rPr lang="en-US" altLang="en-US" dirty="0" smtClean="0"/>
              <a:t>The interpretation of this summary estimate</a:t>
            </a:r>
            <a:r>
              <a:rPr lang="en-US" altLang="en-US" baseline="0" dirty="0" smtClean="0"/>
              <a:t> and confidence interval</a:t>
            </a:r>
            <a:r>
              <a:rPr lang="en-US" altLang="en-US" dirty="0" smtClean="0"/>
              <a:t> is that there is no strong evidence of an association between smoking and delayed conception.  Is this the correct inference?  Certainly not! Nothing could be farther than the truth.  Instead, we see a very interesting story with smoking being protective in the presence of heavy caffeine use and directly associated in the absence of caffeine use.  If we had used just one number to summarize this, we would have entirely obscured this interesting effect.  Some methodologists refer to what happens if you summarize this situation with</a:t>
            </a:r>
            <a:r>
              <a:rPr lang="en-US" altLang="en-US" baseline="0" dirty="0" smtClean="0"/>
              <a:t> one number as a form of bias, which they call effect modification bias.   Indeed, in this example, the conclusion if we had used summarized this </a:t>
            </a:r>
            <a:r>
              <a:rPr lang="en-US" altLang="en-US" baseline="0" dirty="0" smtClean="0"/>
              <a:t>analysis with </a:t>
            </a:r>
            <a:r>
              <a:rPr lang="en-US" altLang="en-US" baseline="0" dirty="0" smtClean="0"/>
              <a:t>one number would have been “no evidence of an effect”. This is not an accurate conclusion; this is why this can be considered </a:t>
            </a:r>
            <a:r>
              <a:rPr lang="en-US" altLang="en-US" baseline="0" dirty="0" smtClean="0"/>
              <a:t>a form of bias.</a:t>
            </a:r>
            <a:endParaRPr lang="en-US" altLang="en-US" dirty="0" smtClean="0"/>
          </a:p>
          <a:p>
            <a:endParaRPr lang="en-US" altLang="en-US" dirty="0" smtClean="0"/>
          </a:p>
          <a:p>
            <a:r>
              <a:rPr lang="en-US" altLang="en-US" dirty="0" smtClean="0"/>
              <a:t>Thus, sometimes summarizing a measure</a:t>
            </a:r>
            <a:r>
              <a:rPr lang="en-US" altLang="en-US" baseline="0" dirty="0" smtClean="0"/>
              <a:t> of association with just one number is misleading or uninformative. </a:t>
            </a:r>
            <a:endParaRPr lang="en-US" altLang="en-US" dirty="0" smtClean="0"/>
          </a:p>
        </p:txBody>
      </p:sp>
    </p:spTree>
    <p:extLst>
      <p:ext uri="{BB962C8B-B14F-4D97-AF65-F5344CB8AC3E}">
        <p14:creationId xmlns:p14="http://schemas.microsoft.com/office/powerpoint/2010/main" val="38272119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4850"/>
            <a:ext cx="6172200" cy="3471863"/>
          </a:xfrm>
        </p:spPr>
      </p:sp>
      <p:sp>
        <p:nvSpPr>
          <p:cNvPr id="3" name="Notes Placeholder 2"/>
          <p:cNvSpPr>
            <a:spLocks noGrp="1"/>
          </p:cNvSpPr>
          <p:nvPr>
            <p:ph type="body" idx="1"/>
          </p:nvPr>
        </p:nvSpPr>
        <p:spPr/>
        <p:txBody>
          <a:bodyPr/>
          <a:lstStyle/>
          <a:p>
            <a:r>
              <a:rPr lang="en-US" dirty="0" smtClean="0"/>
              <a:t>Everyone probably now agrees that we want to be looking out for statistical interaction.  It is simply good analytic</a:t>
            </a:r>
            <a:r>
              <a:rPr lang="en-US" baseline="0" dirty="0" smtClean="0"/>
              <a:t> practice. </a:t>
            </a:r>
            <a:r>
              <a:rPr lang="en-US" dirty="0" smtClean="0"/>
              <a:t> But,</a:t>
            </a:r>
            <a:r>
              <a:rPr lang="en-US" baseline="0" dirty="0" smtClean="0"/>
              <a:t> are there other forms, or concepts, of interaction that are of interest to us?</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65</a:t>
            </a:fld>
            <a:endParaRPr lang="en-US" dirty="0"/>
          </a:p>
        </p:txBody>
      </p:sp>
    </p:spTree>
    <p:extLst>
      <p:ext uri="{BB962C8B-B14F-4D97-AF65-F5344CB8AC3E}">
        <p14:creationId xmlns:p14="http://schemas.microsoft.com/office/powerpoint/2010/main" val="7462523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5"/>
          <p:cNvSpPr>
            <a:spLocks noGrp="1" noChangeArrowheads="1"/>
          </p:cNvSpPr>
          <p:nvPr>
            <p:ph type="sldNum" sz="quarter" idx="5"/>
          </p:nvPr>
        </p:nvSpPr>
        <p:spPr>
          <a:noFill/>
        </p:spPr>
        <p:txBody>
          <a:bodyPr/>
          <a:lstStyle/>
          <a:p>
            <a:fld id="{8BFDE01C-64EC-4087-A793-E5DD2ED3508C}" type="slidenum">
              <a:rPr lang="en-US" altLang="en-US" smtClean="0"/>
              <a:pPr/>
              <a:t>66</a:t>
            </a:fld>
            <a:endParaRPr lang="en-US" altLang="en-US" dirty="0" smtClean="0"/>
          </a:p>
        </p:txBody>
      </p:sp>
      <p:sp>
        <p:nvSpPr>
          <p:cNvPr id="166914" name="Rectangle 2"/>
          <p:cNvSpPr>
            <a:spLocks noGrp="1" noRot="1" noChangeAspect="1" noChangeArrowheads="1" noTextEdit="1"/>
          </p:cNvSpPr>
          <p:nvPr>
            <p:ph type="sldImg"/>
          </p:nvPr>
        </p:nvSpPr>
        <p:spPr>
          <a:xfrm>
            <a:off x="419100" y="704850"/>
            <a:ext cx="6172200" cy="3471863"/>
          </a:xfrm>
          <a:ln/>
        </p:spPr>
      </p:sp>
      <p:sp>
        <p:nvSpPr>
          <p:cNvPr id="166915" name="Rectangle 3"/>
          <p:cNvSpPr>
            <a:spLocks noGrp="1" noChangeArrowheads="1"/>
          </p:cNvSpPr>
          <p:nvPr>
            <p:ph type="body" idx="1"/>
          </p:nvPr>
        </p:nvSpPr>
        <p:spPr>
          <a:noFill/>
          <a:ln/>
        </p:spPr>
        <p:txBody>
          <a:bodyPr/>
          <a:lstStyle/>
          <a:p>
            <a:pPr>
              <a:lnSpc>
                <a:spcPct val="90000"/>
              </a:lnSpc>
            </a:pPr>
            <a:r>
              <a:rPr lang="en-US" altLang="en-US" sz="1000" dirty="0" smtClean="0"/>
              <a:t>You will have noted that we have been careful to call the prior discussion “statistical interaction”.  This is because it just one of the 4 different types, forms, or concepts, of interaction.</a:t>
            </a:r>
          </a:p>
          <a:p>
            <a:pPr>
              <a:lnSpc>
                <a:spcPct val="90000"/>
              </a:lnSpc>
            </a:pPr>
            <a:endParaRPr lang="en-US" altLang="en-US" sz="1000" dirty="0" smtClean="0"/>
          </a:p>
          <a:p>
            <a:pPr>
              <a:lnSpc>
                <a:spcPct val="90000"/>
              </a:lnSpc>
            </a:pPr>
            <a:r>
              <a:rPr lang="en-US" altLang="en-US" sz="1000" dirty="0" smtClean="0"/>
              <a:t>This topic</a:t>
            </a:r>
            <a:r>
              <a:rPr lang="en-US" altLang="en-US" sz="1000" baseline="0" dirty="0" smtClean="0"/>
              <a:t> </a:t>
            </a:r>
            <a:r>
              <a:rPr lang="en-US" altLang="en-US" sz="1000" dirty="0" smtClean="0"/>
              <a:t>is poorly understood in that most scientists are just vaguely familiar with interaction, in general terms.  And, what</a:t>
            </a:r>
            <a:r>
              <a:rPr lang="en-US" altLang="en-US" sz="1000" baseline="0" dirty="0" smtClean="0"/>
              <a:t> most scientists are familiar with is what we have been calling statistical interaction, meaning that the numerical measures of association for a given exposure are different according to levels of a third variable. </a:t>
            </a:r>
            <a:r>
              <a:rPr lang="en-US" altLang="en-US" sz="1000" dirty="0" smtClean="0"/>
              <a:t> Most</a:t>
            </a:r>
            <a:r>
              <a:rPr lang="en-US" altLang="en-US" sz="1000" baseline="0" dirty="0" smtClean="0"/>
              <a:t> </a:t>
            </a:r>
            <a:r>
              <a:rPr lang="en-US" altLang="en-US" sz="1000" dirty="0" smtClean="0"/>
              <a:t>are not familiar with this distinction of 4 different concepts.  Let’s go through these 4 different concepts.  </a:t>
            </a:r>
          </a:p>
          <a:p>
            <a:pPr>
              <a:lnSpc>
                <a:spcPct val="90000"/>
              </a:lnSpc>
            </a:pPr>
            <a:endParaRPr lang="en-US" altLang="en-US" sz="1000" dirty="0" smtClean="0"/>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000" dirty="0" smtClean="0"/>
              <a:t>Statistical interaction is what we have been discussing in the last set of slides.  We should look for it because</a:t>
            </a:r>
            <a:r>
              <a:rPr lang="en-US" altLang="en-US" sz="1000" baseline="0" dirty="0" smtClean="0"/>
              <a:t> </a:t>
            </a:r>
            <a:r>
              <a:rPr lang="en-US" sz="1000" kern="1200" dirty="0" smtClean="0">
                <a:solidFill>
                  <a:schemeClr val="tx1"/>
                </a:solidFill>
                <a:effectLst/>
                <a:latin typeface="Times New Roman" pitchFamily="18" charset="0"/>
                <a:ea typeface="Calibri"/>
                <a:cs typeface="Times New Roman"/>
              </a:rPr>
              <a:t>summarizing disparate measures of association with just </a:t>
            </a:r>
            <a:r>
              <a:rPr lang="en-US" sz="1000" u="sng" kern="1200" dirty="0" smtClean="0">
                <a:solidFill>
                  <a:schemeClr val="tx1"/>
                </a:solidFill>
                <a:effectLst/>
                <a:latin typeface="Times New Roman" pitchFamily="18" charset="0"/>
                <a:ea typeface="Calibri"/>
                <a:cs typeface="Times New Roman"/>
              </a:rPr>
              <a:t>ONE number is usually misleading or uninformative</a:t>
            </a:r>
            <a:r>
              <a:rPr lang="en-US" sz="1000" kern="1200" dirty="0" smtClean="0">
                <a:solidFill>
                  <a:schemeClr val="tx1"/>
                </a:solidFill>
                <a:effectLst/>
                <a:latin typeface="Times New Roman" pitchFamily="18" charset="0"/>
                <a:ea typeface="Calibri"/>
                <a:cs typeface="Times New Roman"/>
              </a:rPr>
              <a:t>.  </a:t>
            </a:r>
            <a:endParaRPr lang="en-US" altLang="en-US" sz="1000" dirty="0" smtClean="0"/>
          </a:p>
          <a:p>
            <a:pPr>
              <a:lnSpc>
                <a:spcPct val="90000"/>
              </a:lnSpc>
            </a:pPr>
            <a:endParaRPr lang="en-US" altLang="en-US" sz="1000" dirty="0" smtClean="0"/>
          </a:p>
          <a:p>
            <a:pPr>
              <a:lnSpc>
                <a:spcPct val="90000"/>
              </a:lnSpc>
            </a:pPr>
            <a:r>
              <a:rPr lang="en-US" altLang="en-US" sz="1000" dirty="0" smtClean="0"/>
              <a:t>Public health interaction is what we are interested in when we want to determine in which groups of individuals, if any, would deployment of a given modification of exposure, prevention of exposure, or intervention result in the</a:t>
            </a:r>
            <a:r>
              <a:rPr lang="en-US" altLang="en-US" sz="1000" baseline="0" dirty="0" smtClean="0"/>
              <a:t> </a:t>
            </a:r>
            <a:r>
              <a:rPr lang="en-US" altLang="en-US" sz="1000" dirty="0" smtClean="0"/>
              <a:t>greatest impact — greater than other groups in terms of absolute number of individuals benefitted.  We</a:t>
            </a:r>
            <a:r>
              <a:rPr lang="en-US" altLang="en-US" sz="1000" baseline="0" dirty="0" smtClean="0"/>
              <a:t> use this concept of public health interaction when looking for groups of patients to target or prioritize.  Earlier in the course, we discussed public health impact using actual counts of people.  </a:t>
            </a:r>
            <a:r>
              <a:rPr lang="en-US" altLang="en-US" sz="1000" dirty="0" smtClean="0"/>
              <a:t>We discussed how this is quantified</a:t>
            </a:r>
            <a:r>
              <a:rPr lang="en-US" altLang="en-US" sz="1000" baseline="0" dirty="0" smtClean="0"/>
              <a:t> </a:t>
            </a:r>
            <a:r>
              <a:rPr lang="en-US" altLang="en-US" sz="1000" dirty="0" smtClean="0"/>
              <a:t>via metrics like NNT and NNH.</a:t>
            </a:r>
          </a:p>
          <a:p>
            <a:pPr>
              <a:lnSpc>
                <a:spcPct val="90000"/>
              </a:lnSpc>
            </a:pPr>
            <a:endParaRPr lang="en-US" altLang="en-US" sz="1000" dirty="0" smtClean="0"/>
          </a:p>
          <a:p>
            <a:r>
              <a:rPr lang="en-US" altLang="en-US" sz="1000" dirty="0" smtClean="0"/>
              <a:t>Mechanistic interaction is what you are interested</a:t>
            </a:r>
            <a:r>
              <a:rPr lang="en-US" altLang="en-US" sz="1000" baseline="0" dirty="0" smtClean="0"/>
              <a:t> in evaluating when you are interested in knowing whether t</a:t>
            </a:r>
            <a:r>
              <a:rPr lang="en-US" altLang="en-US" sz="1000" dirty="0" smtClean="0"/>
              <a:t>wo exposures are operating</a:t>
            </a:r>
            <a:r>
              <a:rPr lang="en-US" altLang="en-US" sz="1000" baseline="0" dirty="0" smtClean="0"/>
              <a:t> </a:t>
            </a:r>
            <a:r>
              <a:rPr lang="en-US" sz="1000" kern="1200" dirty="0" smtClean="0">
                <a:solidFill>
                  <a:schemeClr val="tx1"/>
                </a:solidFill>
                <a:effectLst/>
                <a:latin typeface="Times New Roman" pitchFamily="18" charset="0"/>
                <a:ea typeface="Calibri"/>
                <a:cs typeface="Times New Roman"/>
              </a:rPr>
              <a:t>synergistically in causing an outcome.  Stated another way, this is the case if there are persons for whom the outcome would occur if </a:t>
            </a:r>
            <a:r>
              <a:rPr lang="en-US" sz="1000" u="sng" kern="1200" dirty="0" smtClean="0">
                <a:solidFill>
                  <a:schemeClr val="tx1"/>
                </a:solidFill>
                <a:effectLst/>
                <a:latin typeface="Times New Roman" pitchFamily="18" charset="0"/>
                <a:ea typeface="Calibri"/>
                <a:cs typeface="Times New Roman"/>
              </a:rPr>
              <a:t>both exposures are present</a:t>
            </a:r>
            <a:r>
              <a:rPr lang="en-US" sz="1000" u="none" kern="1200" dirty="0" smtClean="0">
                <a:solidFill>
                  <a:schemeClr val="tx1"/>
                </a:solidFill>
                <a:effectLst/>
                <a:latin typeface="Times New Roman" pitchFamily="18" charset="0"/>
                <a:ea typeface="Calibri"/>
                <a:cs typeface="Times New Roman"/>
              </a:rPr>
              <a:t> </a:t>
            </a:r>
            <a:r>
              <a:rPr lang="en-US" sz="1000" kern="1200" dirty="0" smtClean="0">
                <a:solidFill>
                  <a:schemeClr val="tx1"/>
                </a:solidFill>
                <a:effectLst/>
                <a:latin typeface="Times New Roman" pitchFamily="18" charset="0"/>
                <a:ea typeface="Calibri"/>
                <a:cs typeface="Times New Roman"/>
              </a:rPr>
              <a:t>but not if only one or the other exposure was present.  This</a:t>
            </a:r>
            <a:r>
              <a:rPr lang="en-US" sz="1000" kern="1200" baseline="0" dirty="0" smtClean="0">
                <a:solidFill>
                  <a:schemeClr val="tx1"/>
                </a:solidFill>
                <a:effectLst/>
                <a:latin typeface="Times New Roman" pitchFamily="18" charset="0"/>
                <a:ea typeface="Calibri"/>
                <a:cs typeface="Times New Roman"/>
              </a:rPr>
              <a:t> is the definition of synergism in the sense of the sufficient-component cause model of causation.  As such, it is also called “sufficient cause interaction”.  It means that </a:t>
            </a:r>
            <a:r>
              <a:rPr lang="en-US" sz="1200" b="0" i="0" u="none" strike="noStrike" kern="1200" baseline="0" dirty="0" smtClean="0">
                <a:solidFill>
                  <a:schemeClr val="tx1"/>
                </a:solidFill>
                <a:latin typeface="Times New Roman" pitchFamily="18" charset="0"/>
                <a:ea typeface="+mn-ea"/>
                <a:cs typeface="+mn-cs"/>
              </a:rPr>
              <a:t>there must be </a:t>
            </a:r>
            <a:r>
              <a:rPr lang="en-US" sz="1200" b="0" i="0" u="none" strike="noStrike" kern="1200" baseline="0" dirty="0" smtClean="0">
                <a:solidFill>
                  <a:schemeClr val="tx1"/>
                </a:solidFill>
                <a:latin typeface="Times New Roman" pitchFamily="18" charset="0"/>
                <a:ea typeface="+mn-ea"/>
                <a:cs typeface="+mn-cs"/>
              </a:rPr>
              <a:t>at least one </a:t>
            </a:r>
            <a:r>
              <a:rPr lang="en-US" sz="1200" b="0" i="0" u="none" strike="noStrike" kern="1200" baseline="0" dirty="0" smtClean="0">
                <a:solidFill>
                  <a:schemeClr val="tx1"/>
                </a:solidFill>
                <a:latin typeface="Times New Roman" pitchFamily="18" charset="0"/>
                <a:ea typeface="+mn-ea"/>
                <a:cs typeface="+mn-cs"/>
              </a:rPr>
              <a:t>sufficient cause for the outcome in question which has both exposures under study as components.  There is an even narrower definition of mechanistic interaction, which is called “epistatic interaction”, in which there are persons </a:t>
            </a:r>
            <a:r>
              <a:rPr lang="en-US" sz="1200" kern="1200" dirty="0" smtClean="0">
                <a:solidFill>
                  <a:schemeClr val="tx1"/>
                </a:solidFill>
                <a:effectLst/>
                <a:latin typeface="Times New Roman" pitchFamily="18" charset="0"/>
                <a:ea typeface="Calibri"/>
                <a:cs typeface="Times New Roman"/>
              </a:rPr>
              <a:t>for whom the outcome would occur </a:t>
            </a:r>
            <a:r>
              <a:rPr lang="en-US" sz="1200" u="sng" kern="1200" dirty="0" smtClean="0">
                <a:solidFill>
                  <a:schemeClr val="tx1"/>
                </a:solidFill>
                <a:effectLst/>
                <a:latin typeface="Times New Roman" pitchFamily="18" charset="0"/>
                <a:ea typeface="Calibri"/>
                <a:cs typeface="Times New Roman"/>
              </a:rPr>
              <a:t>if and only if both exposures are present</a:t>
            </a:r>
            <a:r>
              <a:rPr lang="en-US" sz="1200" u="none" kern="1200" dirty="0" smtClean="0">
                <a:solidFill>
                  <a:schemeClr val="tx1"/>
                </a:solidFill>
                <a:effectLst/>
                <a:latin typeface="Times New Roman" pitchFamily="18" charset="0"/>
                <a:ea typeface="Calibri"/>
                <a:cs typeface="Times New Roman"/>
              </a:rPr>
              <a:t> </a:t>
            </a:r>
            <a:r>
              <a:rPr lang="en-US" sz="1200" kern="1200" dirty="0" smtClean="0">
                <a:solidFill>
                  <a:schemeClr val="tx1"/>
                </a:solidFill>
                <a:effectLst/>
                <a:latin typeface="Times New Roman" pitchFamily="18" charset="0"/>
                <a:ea typeface="Calibri"/>
                <a:cs typeface="Times New Roman"/>
              </a:rPr>
              <a:t>but not if only one or the other exposure was present. Of note, the only way</a:t>
            </a:r>
            <a:r>
              <a:rPr lang="en-US" sz="1200" kern="1200" baseline="0" dirty="0" smtClean="0">
                <a:solidFill>
                  <a:schemeClr val="tx1"/>
                </a:solidFill>
                <a:effectLst/>
                <a:latin typeface="Times New Roman" pitchFamily="18" charset="0"/>
                <a:ea typeface="Calibri"/>
                <a:cs typeface="Times New Roman"/>
              </a:rPr>
              <a:t> disease is caused in this setting is if both exposures are component causes in the sufficient cause.  Without the two exposures, a sufficient cause cannot form.  There are rules that can be applied to evaluating RERI which can help to distinguish when epistatic interaction is present.  </a:t>
            </a:r>
            <a:endParaRPr lang="en-US" sz="1200" b="0" i="0" u="none" strike="noStrike" kern="1200" baseline="0" dirty="0" smtClean="0">
              <a:solidFill>
                <a:schemeClr val="tx1"/>
              </a:solidFill>
              <a:latin typeface="Times New Roman" pitchFamily="18" charset="0"/>
              <a:ea typeface="+mn-ea"/>
              <a:cs typeface="+mn-cs"/>
            </a:endParaRPr>
          </a:p>
          <a:p>
            <a:endParaRPr lang="en-US" altLang="en-US" sz="1000" dirty="0" smtClean="0">
              <a:cs typeface="Times New Roman" pitchFamily="18" charset="0"/>
            </a:endParaRPr>
          </a:p>
          <a:p>
            <a:pPr>
              <a:lnSpc>
                <a:spcPct val="90000"/>
              </a:lnSpc>
            </a:pPr>
            <a:r>
              <a:rPr lang="en-US" altLang="en-US" sz="1000" dirty="0" smtClean="0">
                <a:cs typeface="Times New Roman" pitchFamily="18" charset="0"/>
              </a:rPr>
              <a:t>Finally, biologic or physical interaction asks if there is physical interaction between two or more exposures.  This means actual physical entities actually touching each other.  It turns out, as we explain later,</a:t>
            </a:r>
            <a:r>
              <a:rPr lang="en-US" altLang="en-US" sz="1000" baseline="0" dirty="0" smtClean="0">
                <a:cs typeface="Times New Roman" pitchFamily="18" charset="0"/>
              </a:rPr>
              <a:t> that we can directly evaluate this form of interaction with our typical data in human subjects research.  Only data from the wet laboratory can prove this.</a:t>
            </a:r>
            <a:endParaRPr lang="en-US" altLang="en-US" sz="1000" dirty="0" smtClean="0"/>
          </a:p>
        </p:txBody>
      </p:sp>
    </p:spTree>
    <p:extLst>
      <p:ext uri="{BB962C8B-B14F-4D97-AF65-F5344CB8AC3E}">
        <p14:creationId xmlns:p14="http://schemas.microsoft.com/office/powerpoint/2010/main" val="36791533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5"/>
          <p:cNvSpPr>
            <a:spLocks noGrp="1" noChangeArrowheads="1"/>
          </p:cNvSpPr>
          <p:nvPr>
            <p:ph type="sldNum" sz="quarter" idx="5"/>
          </p:nvPr>
        </p:nvSpPr>
        <p:spPr>
          <a:noFill/>
        </p:spPr>
        <p:txBody>
          <a:bodyPr/>
          <a:lstStyle/>
          <a:p>
            <a:fld id="{A2248EEE-2EED-4A9A-8EE7-EC862AEB6712}" type="slidenum">
              <a:rPr lang="en-US" altLang="en-US" smtClean="0"/>
              <a:pPr/>
              <a:t>67</a:t>
            </a:fld>
            <a:endParaRPr lang="en-US" altLang="en-US" dirty="0" smtClean="0"/>
          </a:p>
        </p:txBody>
      </p:sp>
      <p:sp>
        <p:nvSpPr>
          <p:cNvPr id="168962" name="Rectangle 2"/>
          <p:cNvSpPr>
            <a:spLocks noGrp="1" noRot="1" noChangeAspect="1" noChangeArrowheads="1" noTextEdit="1"/>
          </p:cNvSpPr>
          <p:nvPr>
            <p:ph type="sldImg"/>
          </p:nvPr>
        </p:nvSpPr>
        <p:spPr>
          <a:xfrm>
            <a:off x="419100" y="704850"/>
            <a:ext cx="6172200" cy="3471863"/>
          </a:xfrm>
          <a:ln/>
        </p:spPr>
      </p:sp>
      <p:sp>
        <p:nvSpPr>
          <p:cNvPr id="168963" name="Rectangle 3"/>
          <p:cNvSpPr>
            <a:spLocks noGrp="1" noChangeArrowheads="1"/>
          </p:cNvSpPr>
          <p:nvPr>
            <p:ph type="body" idx="1"/>
          </p:nvPr>
        </p:nvSpPr>
        <p:spPr>
          <a:noFill/>
          <a:ln/>
        </p:spPr>
        <p:txBody>
          <a:bodyPr/>
          <a:lstStyle/>
          <a:p>
            <a:pPr>
              <a:lnSpc>
                <a:spcPct val="90000"/>
              </a:lnSpc>
            </a:pPr>
            <a:r>
              <a:rPr lang="en-US" altLang="en-US" sz="1000" dirty="0" smtClean="0"/>
              <a:t>We have talked about two scales we might use to express measures of association, additive and multiplicative.  Which of these should we use to evaluate each of these 4 concepts of interaction?  </a:t>
            </a:r>
          </a:p>
          <a:p>
            <a:pPr>
              <a:lnSpc>
                <a:spcPct val="90000"/>
              </a:lnSpc>
            </a:pPr>
            <a:endParaRPr lang="en-US" altLang="en-US" sz="1000" dirty="0" smtClean="0"/>
          </a:p>
          <a:p>
            <a:pPr>
              <a:lnSpc>
                <a:spcPct val="90000"/>
              </a:lnSpc>
            </a:pPr>
            <a:r>
              <a:rPr lang="en-US" altLang="en-US" sz="1000" dirty="0" smtClean="0"/>
              <a:t>For statistical interaction, the decision about which scale to use should be dictated by other reasons.  In other words, looking for statistical interaction is just a good analytic practice, but it </a:t>
            </a:r>
            <a:r>
              <a:rPr lang="en-US" altLang="en-US" sz="1000" dirty="0" smtClean="0"/>
              <a:t>does not </a:t>
            </a:r>
            <a:r>
              <a:rPr lang="en-US" altLang="en-US" sz="1000" dirty="0" smtClean="0"/>
              <a:t>inform which scale to use.  For example, if we are committed to working on the ratio </a:t>
            </a:r>
            <a:r>
              <a:rPr lang="en-US" altLang="en-US" sz="1000" dirty="0" smtClean="0"/>
              <a:t>scale (for whatever reason), </a:t>
            </a:r>
            <a:r>
              <a:rPr lang="en-US" altLang="en-US" sz="1000" dirty="0" smtClean="0"/>
              <a:t>then our evaluation of statistical interaction should be on the multiplicative scale.  </a:t>
            </a:r>
          </a:p>
          <a:p>
            <a:pPr>
              <a:lnSpc>
                <a:spcPct val="90000"/>
              </a:lnSpc>
            </a:pPr>
            <a:endParaRPr lang="en-US" altLang="en-US" sz="1000" dirty="0" smtClean="0"/>
          </a:p>
          <a:p>
            <a:pPr>
              <a:lnSpc>
                <a:spcPct val="90000"/>
              </a:lnSpc>
            </a:pPr>
            <a:r>
              <a:rPr lang="en-US" altLang="en-US" sz="1000" dirty="0" smtClean="0"/>
              <a:t>For public health interaction, you </a:t>
            </a:r>
            <a:r>
              <a:rPr lang="en-US" altLang="en-US" sz="1000" dirty="0" smtClean="0"/>
              <a:t>will</a:t>
            </a:r>
            <a:r>
              <a:rPr lang="en-US" altLang="en-US" sz="1000" baseline="0" dirty="0" smtClean="0"/>
              <a:t> not</a:t>
            </a:r>
            <a:r>
              <a:rPr lang="en-US" altLang="en-US" sz="1000" dirty="0" smtClean="0"/>
              <a:t> </a:t>
            </a:r>
            <a:r>
              <a:rPr lang="en-US" altLang="en-US" sz="1000" dirty="0" smtClean="0"/>
              <a:t>be surprised to hear that it should be evaluated on the additive scale.  </a:t>
            </a:r>
          </a:p>
          <a:p>
            <a:pPr>
              <a:lnSpc>
                <a:spcPct val="90000"/>
              </a:lnSpc>
            </a:pPr>
            <a:endParaRPr lang="en-US" altLang="en-US" sz="1000" dirty="0" smtClean="0"/>
          </a:p>
          <a:p>
            <a:pPr>
              <a:lnSpc>
                <a:spcPct val="90000"/>
              </a:lnSpc>
            </a:pPr>
            <a:r>
              <a:rPr lang="en-US" altLang="en-US" sz="1000" dirty="0" smtClean="0"/>
              <a:t>For mechanistic interaction, you might be surprised to hear that the additive scale is also the one to use.  The proof of this is beyond the scope of this course but can be found in the Rothman, Greenland, and Lash Modern Epidemiology text, </a:t>
            </a:r>
            <a:r>
              <a:rPr lang="en-US" altLang="en-US" sz="1000" dirty="0" smtClean="0"/>
              <a:t>edition 3</a:t>
            </a:r>
            <a:r>
              <a:rPr lang="en-US" altLang="en-US" sz="1000" dirty="0" smtClean="0"/>
              <a:t>.  It involves use of counterfactual theory.  Of note, it</a:t>
            </a:r>
            <a:r>
              <a:rPr lang="en-US" altLang="en-US" sz="1000" baseline="0" dirty="0" smtClean="0"/>
              <a:t> is in the evaluation of mechanistic interaction that RERI has its greatest utility, even more so than the aforementioned native metric of additive interaction.   That is, there are actually two forms of mechanistic interaction, one called “sufficient-cause interaction” and the other called “</a:t>
            </a:r>
            <a:r>
              <a:rPr lang="en-US" altLang="en-US" sz="1000" baseline="0" dirty="0" smtClean="0"/>
              <a:t>epistatic interaction” (as indicated on the prior slide).  </a:t>
            </a:r>
            <a:r>
              <a:rPr lang="en-US" altLang="en-US" sz="1000" baseline="0" dirty="0" smtClean="0"/>
              <a:t>They can be understood either from the perspective of the sufficient-component cause model (of Rothman, 1976) or the counterfactual model of causality.  In short, sufficient-cause interaction means that there exist some persons for whom a particular outcome will occur if both exposures in question are present but not if only one or the other is present.  This is akin to having at least one causal pie containing both exposures; in at least one person, the two exposures are “working together” towards the outcome.   The other exposures can be part of other causal pies but they will need other component causes (other background causes) to complete the pie.  Also, the same background plus other causes can also cause disease.  In epistatic interaction, there exist at least some persons for whom outcome will occur only in situations in which both exposures are present.   In other words, all causal pies in persons of this background must have both exposures.   Other persons with different background causes can form other causal pies.  Evaluating the presence or absence of sufficient-cause and epistatic interaction requires certain assumptions about the relationship of the exposure to outcome (remember both exposures have to be “causes”) and the size of RERI, specifically whether it is greater than 0, greater than 1, or greater than 2.   One easy rule to remember is that with no assumptions about the exposures, a RERI whose lower end of the 95% confidence interval is greater than 1 is specific (albeit not sensitive) for the presence of sufficient-cause interaction.  More detail on this can be found in the </a:t>
            </a:r>
            <a:r>
              <a:rPr lang="en-US" sz="1200" b="0" i="0" u="none" strike="noStrike" kern="1200" baseline="0" dirty="0" smtClean="0">
                <a:solidFill>
                  <a:schemeClr val="tx1"/>
                </a:solidFill>
                <a:latin typeface="Times New Roman" pitchFamily="18" charset="0"/>
                <a:ea typeface="+mn-ea"/>
                <a:cs typeface="+mn-cs"/>
              </a:rPr>
              <a:t>VanderWeele and Knol 2014 tutorial in the optional reading.  Table 7 in the tutorial gives all of the rules. </a:t>
            </a:r>
          </a:p>
          <a:p>
            <a:pPr>
              <a:lnSpc>
                <a:spcPct val="90000"/>
              </a:lnSpc>
            </a:pPr>
            <a:endParaRPr lang="en-US" altLang="en-US" sz="1200" b="0" i="0" u="none" strike="noStrike" kern="1200" baseline="0" dirty="0" smtClean="0">
              <a:solidFill>
                <a:schemeClr val="tx1"/>
              </a:solidFill>
              <a:latin typeface="Times New Roman" pitchFamily="18" charset="0"/>
              <a:ea typeface="+mn-ea"/>
              <a:cs typeface="+mn-cs"/>
            </a:endParaRPr>
          </a:p>
          <a:p>
            <a:pPr>
              <a:lnSpc>
                <a:spcPct val="90000"/>
              </a:lnSpc>
            </a:pPr>
            <a:r>
              <a:rPr lang="en-US" altLang="en-US" sz="1000" dirty="0" smtClean="0"/>
              <a:t>Finally, while very interesting, we cannot typically evaluate</a:t>
            </a:r>
            <a:r>
              <a:rPr lang="en-US" altLang="en-US" sz="1000" baseline="0" dirty="0" smtClean="0"/>
              <a:t> </a:t>
            </a:r>
            <a:r>
              <a:rPr lang="en-US" altLang="en-US" sz="1000" dirty="0" smtClean="0"/>
              <a:t>biologic or physical interaction.  The type of data we collect typically does not allow us to do this.  This is in the realm of laboratory science.  </a:t>
            </a:r>
          </a:p>
          <a:p>
            <a:pPr>
              <a:lnSpc>
                <a:spcPct val="90000"/>
              </a:lnSpc>
            </a:pPr>
            <a:endParaRPr lang="en-US" altLang="en-US" sz="1000" dirty="0" smtClean="0"/>
          </a:p>
          <a:p>
            <a:pPr>
              <a:lnSpc>
                <a:spcPct val="90000"/>
              </a:lnSpc>
            </a:pPr>
            <a:r>
              <a:rPr lang="en-US" altLang="en-US" sz="1000" dirty="0" smtClean="0"/>
              <a:t>The above makes some people to question the intrinsic value of multiplicative interaction given</a:t>
            </a:r>
            <a:r>
              <a:rPr lang="en-US" altLang="en-US" sz="1000" baseline="0" dirty="0" smtClean="0"/>
              <a:t> that all of the action appears to be in the additive scale.</a:t>
            </a:r>
            <a:endParaRPr lang="en-US" altLang="en-US" sz="1000" dirty="0" smtClean="0"/>
          </a:p>
        </p:txBody>
      </p:sp>
    </p:spTree>
    <p:extLst>
      <p:ext uri="{BB962C8B-B14F-4D97-AF65-F5344CB8AC3E}">
        <p14:creationId xmlns:p14="http://schemas.microsoft.com/office/powerpoint/2010/main" val="16513552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5"/>
          <p:cNvSpPr>
            <a:spLocks noGrp="1" noChangeArrowheads="1"/>
          </p:cNvSpPr>
          <p:nvPr>
            <p:ph type="sldNum" sz="quarter" idx="5"/>
          </p:nvPr>
        </p:nvSpPr>
        <p:spPr>
          <a:noFill/>
        </p:spPr>
        <p:txBody>
          <a:bodyPr/>
          <a:lstStyle/>
          <a:p>
            <a:fld id="{ADCDDCE8-99D3-4D17-B735-42354884F05F}" type="slidenum">
              <a:rPr lang="en-US" altLang="en-US" smtClean="0"/>
              <a:pPr/>
              <a:t>68</a:t>
            </a:fld>
            <a:endParaRPr lang="en-US" altLang="en-US" dirty="0" smtClean="0"/>
          </a:p>
        </p:txBody>
      </p:sp>
      <p:sp>
        <p:nvSpPr>
          <p:cNvPr id="173058" name="Rectangle 1026"/>
          <p:cNvSpPr>
            <a:spLocks noGrp="1" noRot="1" noChangeAspect="1" noChangeArrowheads="1" noTextEdit="1"/>
          </p:cNvSpPr>
          <p:nvPr>
            <p:ph type="sldImg"/>
          </p:nvPr>
        </p:nvSpPr>
        <p:spPr>
          <a:xfrm>
            <a:off x="419100" y="704850"/>
            <a:ext cx="6172200" cy="3471863"/>
          </a:xfrm>
          <a:ln/>
        </p:spPr>
      </p:sp>
      <p:sp>
        <p:nvSpPr>
          <p:cNvPr id="173059" name="Rectangle 1027"/>
          <p:cNvSpPr>
            <a:spLocks noGrp="1" noChangeArrowheads="1"/>
          </p:cNvSpPr>
          <p:nvPr>
            <p:ph type="body" idx="1"/>
          </p:nvPr>
        </p:nvSpPr>
        <p:spPr>
          <a:noFill/>
          <a:ln/>
        </p:spPr>
        <p:txBody>
          <a:bodyPr/>
          <a:lstStyle/>
          <a:p>
            <a:r>
              <a:rPr lang="en-US" altLang="en-US" dirty="0" smtClean="0"/>
              <a:t>Here is another example showing the types of interaction we might be looking for and</a:t>
            </a:r>
            <a:r>
              <a:rPr lang="en-US" altLang="en-US" baseline="0" dirty="0" smtClean="0"/>
              <a:t> which scales to use</a:t>
            </a:r>
            <a:r>
              <a:rPr lang="en-US" altLang="en-US" dirty="0" smtClean="0"/>
              <a:t>.  Here, smoking is the </a:t>
            </a:r>
            <a:r>
              <a:rPr lang="en-US" altLang="en-US" dirty="0" smtClean="0"/>
              <a:t>exposure of interest, </a:t>
            </a:r>
            <a:r>
              <a:rPr lang="en-US" altLang="en-US" dirty="0" smtClean="0"/>
              <a:t>cancer (say, one specific</a:t>
            </a:r>
            <a:r>
              <a:rPr lang="en-US" altLang="en-US" baseline="0" dirty="0" smtClean="0"/>
              <a:t> </a:t>
            </a:r>
            <a:r>
              <a:rPr lang="en-US" altLang="en-US" dirty="0" smtClean="0"/>
              <a:t>type of cancer) is the </a:t>
            </a:r>
            <a:r>
              <a:rPr lang="en-US" altLang="en-US" dirty="0" smtClean="0"/>
              <a:t>outcome of interest, </a:t>
            </a:r>
            <a:r>
              <a:rPr lang="en-US" altLang="en-US" dirty="0" smtClean="0"/>
              <a:t>and family history of that cancer is the third variable in question.  We stratify</a:t>
            </a:r>
            <a:r>
              <a:rPr lang="en-US" altLang="en-US" baseline="0" dirty="0" smtClean="0"/>
              <a:t> for family history because it is </a:t>
            </a:r>
            <a:r>
              <a:rPr lang="en-US" altLang="en-US" baseline="0" dirty="0" smtClean="0"/>
              <a:t>known to be causally related to the outcome (and it could also be a confounder).  </a:t>
            </a:r>
            <a:r>
              <a:rPr lang="en-US" altLang="en-US" dirty="0" smtClean="0"/>
              <a:t>We </a:t>
            </a:r>
            <a:r>
              <a:rPr lang="en-US" altLang="en-US" dirty="0" smtClean="0"/>
              <a:t>see that there is not multiplicative interaction</a:t>
            </a:r>
            <a:r>
              <a:rPr lang="en-US" altLang="en-US" baseline="0" dirty="0" smtClean="0"/>
              <a:t> present;</a:t>
            </a:r>
            <a:r>
              <a:rPr lang="en-US" altLang="en-US" dirty="0" smtClean="0"/>
              <a:t> the risk ratio’s are the same in both strata.  However, there is additive interaction,</a:t>
            </a:r>
            <a:r>
              <a:rPr lang="en-US" altLang="en-US" baseline="0" dirty="0" smtClean="0"/>
              <a:t> which is no surprise to us after we saw an effect of smoking.   If both smoking and family history are causes of the cancer, then there must be interaction on at least one scale.</a:t>
            </a:r>
            <a:r>
              <a:rPr lang="en-US" altLang="en-US" dirty="0" smtClean="0"/>
              <a:t>  The risk difference is 0.2 among those with a family history and 0.05 among those without a family history.  If your goal was simply to assess whether smoking was causally related to smoking and nothing else, you would probably go with the risk ratio of 2 and not bother to report the additive interaction to your readers.  There would be</a:t>
            </a:r>
            <a:r>
              <a:rPr lang="en-US" altLang="en-US" baseline="0" dirty="0" smtClean="0"/>
              <a:t> no interaction reported.  </a:t>
            </a:r>
            <a:r>
              <a:rPr lang="en-US" altLang="en-US" dirty="0" smtClean="0"/>
              <a:t>After all, it is </a:t>
            </a:r>
            <a:r>
              <a:rPr lang="en-US" altLang="en-US" dirty="0" smtClean="0"/>
              <a:t>a bit easier </a:t>
            </a:r>
            <a:r>
              <a:rPr lang="en-US" altLang="en-US" dirty="0" smtClean="0"/>
              <a:t>to report just one number instead of two.   </a:t>
            </a:r>
            <a:r>
              <a:rPr lang="en-US" altLang="en-US" dirty="0" smtClean="0"/>
              <a:t>If we</a:t>
            </a:r>
            <a:r>
              <a:rPr lang="en-US" altLang="en-US" baseline="0" dirty="0" smtClean="0"/>
              <a:t> were just interested in the big picture </a:t>
            </a:r>
            <a:r>
              <a:rPr lang="en-US" altLang="en-US" dirty="0" smtClean="0"/>
              <a:t>causal/etiologic research goal, then it would be reasonable just to use the multiplicative scale and report one number.    </a:t>
            </a:r>
            <a:endParaRPr lang="en-US" altLang="en-US" dirty="0" smtClean="0"/>
          </a:p>
          <a:p>
            <a:endParaRPr lang="en-US" altLang="en-US" dirty="0" smtClean="0"/>
          </a:p>
          <a:p>
            <a:r>
              <a:rPr lang="en-US" altLang="en-US" dirty="0" smtClean="0"/>
              <a:t>But say you already had a pretty good sense that smoking was a causal determinant of the cancer and now your goal is to see where you can have the most impact in terms of getting persons to stop smoking.  So, if your goal is to identify subgroups of persons to target with an intervention (say a smoking cessation intervention), then you should use the additive scale when assessing for interaction.   In the prior slide, we called this a public health impact goal.  The impact of an intervention would differ depending upon the third variable, family history.  In the stratum with a family history present, you just need to eliminate smoking in 5 persons to avert one case of cancer.  In the family history absent stratum, you need to eliminate smoking in 20 persons to avert one case of cancer.  Hence, the most efficient group to intervene upon is those with a family history</a:t>
            </a:r>
            <a:r>
              <a:rPr lang="en-US" altLang="en-US" baseline="0" dirty="0" smtClean="0"/>
              <a:t> (assuming you could identify them at equal cost as those with no family history).</a:t>
            </a:r>
            <a:r>
              <a:rPr lang="en-US" altLang="en-US" dirty="0" smtClean="0"/>
              <a:t>  Hence, it is well worth to report the presence of additive interaction based upon family history.  This is the mathematical basis of choosing high risk groups when searching for the targets for such interventions.</a:t>
            </a:r>
          </a:p>
          <a:p>
            <a:endParaRPr lang="en-US" altLang="en-US" dirty="0" smtClean="0"/>
          </a:p>
          <a:p>
            <a:r>
              <a:rPr lang="en-US" altLang="en-US" dirty="0" smtClean="0"/>
              <a:t>If you</a:t>
            </a:r>
            <a:r>
              <a:rPr lang="en-US" altLang="en-US" baseline="0" dirty="0" smtClean="0"/>
              <a:t>r goal was a mechanistic one (does smoking and family history ever work together to cause cancer?), you would also choose the additive scale.  </a:t>
            </a:r>
            <a:endParaRPr lang="en-US" altLang="en-US" dirty="0" smtClean="0"/>
          </a:p>
        </p:txBody>
      </p:sp>
    </p:spTree>
    <p:extLst>
      <p:ext uri="{BB962C8B-B14F-4D97-AF65-F5344CB8AC3E}">
        <p14:creationId xmlns:p14="http://schemas.microsoft.com/office/powerpoint/2010/main" val="21789829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5"/>
          <p:cNvSpPr>
            <a:spLocks noGrp="1" noChangeArrowheads="1"/>
          </p:cNvSpPr>
          <p:nvPr>
            <p:ph type="sldNum" sz="quarter" idx="5"/>
          </p:nvPr>
        </p:nvSpPr>
        <p:spPr>
          <a:noFill/>
        </p:spPr>
        <p:txBody>
          <a:bodyPr/>
          <a:lstStyle/>
          <a:p>
            <a:fld id="{7BE89914-DAFC-4F71-B0DD-CC680E0BA768}" type="slidenum">
              <a:rPr lang="en-US" altLang="en-US" smtClean="0"/>
              <a:pPr/>
              <a:t>69</a:t>
            </a:fld>
            <a:endParaRPr lang="en-US" altLang="en-US" dirty="0" smtClean="0"/>
          </a:p>
        </p:txBody>
      </p:sp>
      <p:sp>
        <p:nvSpPr>
          <p:cNvPr id="196610" name="Rectangle 1026"/>
          <p:cNvSpPr>
            <a:spLocks noGrp="1" noRot="1" noChangeAspect="1" noChangeArrowheads="1" noTextEdit="1"/>
          </p:cNvSpPr>
          <p:nvPr>
            <p:ph type="sldImg"/>
          </p:nvPr>
        </p:nvSpPr>
        <p:spPr>
          <a:xfrm>
            <a:off x="419100" y="704850"/>
            <a:ext cx="6172200" cy="3471863"/>
          </a:xfrm>
          <a:ln/>
        </p:spPr>
      </p:sp>
      <p:sp>
        <p:nvSpPr>
          <p:cNvPr id="196611" name="Rectangle 1027"/>
          <p:cNvSpPr>
            <a:spLocks noGrp="1" noChangeArrowheads="1"/>
          </p:cNvSpPr>
          <p:nvPr>
            <p:ph type="body" idx="1"/>
          </p:nvPr>
        </p:nvSpPr>
        <p:spPr>
          <a:noFill/>
          <a:ln/>
        </p:spPr>
        <p:txBody>
          <a:bodyPr/>
          <a:lstStyle/>
          <a:p>
            <a:r>
              <a:rPr lang="en-US" altLang="en-US" dirty="0" smtClean="0"/>
              <a:t>In summary, how did we get to where we are in our discussion of confounding?   How did we happen</a:t>
            </a:r>
            <a:r>
              <a:rPr lang="en-US" altLang="en-US" baseline="0" dirty="0" smtClean="0"/>
              <a:t> to start talking about interaction?  </a:t>
            </a:r>
            <a:r>
              <a:rPr lang="en-US" altLang="en-US" dirty="0" smtClean="0"/>
              <a:t>Recall, it was in an attempt to prevent confounding of an association between an exposure and a given disease by some third variable that we initially performed stratification.  When we did this, we saw in one of our earliest examples that the measure of associations in the different strata were very different.  We termed this the concept of statistical interaction or effect-measure modification.  </a:t>
            </a:r>
          </a:p>
          <a:p>
            <a:endParaRPr lang="en-US" altLang="en-US" dirty="0" smtClean="0"/>
          </a:p>
          <a:p>
            <a:r>
              <a:rPr lang="en-US" altLang="en-US" dirty="0" smtClean="0"/>
              <a:t>Sometimes there is a lot of confusion about the differences between confounding and interaction, but there really need not be. </a:t>
            </a:r>
          </a:p>
          <a:p>
            <a:endParaRPr lang="en-US" altLang="en-US" dirty="0" smtClean="0"/>
          </a:p>
          <a:p>
            <a:r>
              <a:rPr lang="en-US" altLang="en-US" dirty="0" smtClean="0"/>
              <a:t>How do confounding and interaction differ?</a:t>
            </a:r>
          </a:p>
          <a:p>
            <a:endParaRPr lang="en-US" altLang="en-US" dirty="0" smtClean="0"/>
          </a:p>
          <a:p>
            <a:r>
              <a:rPr lang="en-US" altLang="en-US" dirty="0" smtClean="0"/>
              <a:t>Confounding is a backdoor or non-causal path that we want to preclude </a:t>
            </a:r>
            <a:r>
              <a:rPr lang="en-US" altLang="en-US" dirty="0" smtClean="0"/>
              <a:t>(i.e., eliminate) when </a:t>
            </a:r>
            <a:r>
              <a:rPr lang="en-US" altLang="en-US" dirty="0" smtClean="0"/>
              <a:t>looking at the causal association between our exposure in question and the disease under study.  Interaction, however, when present, is a more detailed description of the biological or behavioral system under study.  It is not extraneous but rather a richer description of the system.  When we</a:t>
            </a:r>
            <a:r>
              <a:rPr lang="en-US" altLang="en-US" baseline="0" dirty="0" smtClean="0"/>
              <a:t> have good enough evidence to suggest that it is real</a:t>
            </a:r>
            <a:r>
              <a:rPr lang="en-US" altLang="en-US" dirty="0" smtClean="0"/>
              <a:t>, interaction</a:t>
            </a:r>
            <a:r>
              <a:rPr lang="en-US" altLang="en-US" baseline="0" dirty="0" smtClean="0"/>
              <a:t> </a:t>
            </a:r>
            <a:r>
              <a:rPr lang="en-US" altLang="en-US" dirty="0" smtClean="0"/>
              <a:t>is not a bias we are seeking to eliminate but rather a new finding we should report.  </a:t>
            </a:r>
          </a:p>
          <a:p>
            <a:endParaRPr lang="en-US" altLang="en-US" dirty="0" smtClean="0"/>
          </a:p>
          <a:p>
            <a:r>
              <a:rPr lang="en-US" altLang="en-US" dirty="0" smtClean="0"/>
              <a:t>We also discussed how the presence of interaction depends</a:t>
            </a:r>
            <a:r>
              <a:rPr lang="en-US" altLang="en-US" baseline="0" dirty="0" smtClean="0"/>
              <a:t> upon the scale you are working, the multiplicative scale of measures of association or the additive scale of measures of association.  This is why it is most properly called “effect-measure </a:t>
            </a:r>
            <a:r>
              <a:rPr lang="en-US" altLang="en-US" baseline="0" dirty="0" smtClean="0"/>
              <a:t>modification”.  </a:t>
            </a:r>
            <a:r>
              <a:rPr lang="en-US" altLang="en-US" baseline="0" dirty="0" smtClean="0"/>
              <a:t>Whether it is present depends upon the specific scale.   We gave one important rule in this regard.  Whenever two exposures both cause an outcome, there will be interaction on at least one scale (additive or multiplicative).  </a:t>
            </a:r>
          </a:p>
          <a:p>
            <a:endParaRPr lang="en-US" altLang="en-US" baseline="0" dirty="0" smtClean="0"/>
          </a:p>
          <a:p>
            <a:r>
              <a:rPr lang="en-US" altLang="en-US" baseline="0" dirty="0" smtClean="0"/>
              <a:t>There are 4 types of interaction. Statistical interaction just means that the numbers (measures of association) are different; there is no additional meaning.  Usually, however, we are interested in a specific interpretation, either public health or mechanistic interaction.  Both of these require presence of additive interaction.   Finally, we cannot directly measure biologic </a:t>
            </a:r>
            <a:r>
              <a:rPr lang="en-US" altLang="en-US" baseline="0" dirty="0" smtClean="0"/>
              <a:t>interaction with our usual data in epidemiology or clinical research.  This is in the realm of laboratory science.</a:t>
            </a:r>
            <a:endParaRPr lang="en-US" altLang="en-US" dirty="0" smtClean="0"/>
          </a:p>
          <a:p>
            <a:endParaRPr lang="en-US" altLang="en-US" dirty="0" smtClean="0"/>
          </a:p>
          <a:p>
            <a:r>
              <a:rPr lang="en-US" altLang="en-US" dirty="0" smtClean="0"/>
              <a:t>Next week, we will get back to discussing </a:t>
            </a:r>
            <a:r>
              <a:rPr lang="en-US" altLang="en-US" dirty="0" smtClean="0"/>
              <a:t>stratification and forming adjusted summary estimates </a:t>
            </a:r>
            <a:r>
              <a:rPr lang="en-US" altLang="en-US" dirty="0" smtClean="0"/>
              <a:t>as we complete our tour</a:t>
            </a:r>
            <a:r>
              <a:rPr lang="en-US" altLang="en-US" baseline="0" dirty="0" smtClean="0"/>
              <a:t> of ways to reduce or eliminate confounding</a:t>
            </a:r>
            <a:r>
              <a:rPr lang="en-US" altLang="en-US" dirty="0" smtClean="0"/>
              <a:t>.  </a:t>
            </a:r>
          </a:p>
          <a:p>
            <a:endParaRPr lang="en-US" altLang="en-US" dirty="0" smtClean="0"/>
          </a:p>
          <a:p>
            <a:endParaRPr lang="en-US" altLang="en-US" dirty="0" smtClean="0"/>
          </a:p>
        </p:txBody>
      </p:sp>
    </p:spTree>
    <p:extLst>
      <p:ext uri="{BB962C8B-B14F-4D97-AF65-F5344CB8AC3E}">
        <p14:creationId xmlns:p14="http://schemas.microsoft.com/office/powerpoint/2010/main" val="210221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DC0C47DE-3F64-4893-91A6-9D2D1F698577}" type="slidenum">
              <a:rPr lang="en-US" altLang="en-US" smtClean="0"/>
              <a:pPr/>
              <a:t>7</a:t>
            </a:fld>
            <a:endParaRPr lang="en-US" altLang="en-US" dirty="0" smtClean="0"/>
          </a:p>
        </p:txBody>
      </p:sp>
      <p:sp>
        <p:nvSpPr>
          <p:cNvPr id="41986" name="Rectangle 2"/>
          <p:cNvSpPr>
            <a:spLocks noGrp="1" noRot="1" noChangeAspect="1" noChangeArrowheads="1" noTextEdit="1"/>
          </p:cNvSpPr>
          <p:nvPr>
            <p:ph type="sldImg"/>
          </p:nvPr>
        </p:nvSpPr>
        <p:spPr>
          <a:xfrm>
            <a:off x="419100" y="704850"/>
            <a:ext cx="6172200" cy="3471863"/>
          </a:xfrm>
          <a:ln/>
        </p:spPr>
      </p:sp>
      <p:sp>
        <p:nvSpPr>
          <p:cNvPr id="41987"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Of the methods to deal with confounding, randomization is the cadillac.  If one is able to implement it, randomization is the optimal strategy to reduce confounding.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As you know, in randomization, all study participants are randomly allocated to two or more exposure (or “treatment”) groups. This is most commonly some form of therapy or device or </a:t>
            </a:r>
            <a:r>
              <a:rPr lang="en-US" altLang="en-US" sz="1000" dirty="0" smtClean="0">
                <a:solidFill>
                  <a:srgbClr val="000000"/>
                </a:solidFill>
                <a:latin typeface="Arial" charset="0"/>
              </a:rPr>
              <a:t>therapeutic</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strategy</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but can also be an exposure in the sense of a diet or other behavioral modification.  As usual, we</a:t>
            </a:r>
            <a:r>
              <a:rPr lang="en-US" altLang="en-US" sz="1000" baseline="0" dirty="0" smtClean="0">
                <a:solidFill>
                  <a:srgbClr val="000000"/>
                </a:solidFill>
                <a:latin typeface="Arial" charset="0"/>
              </a:rPr>
              <a:t> are</a:t>
            </a:r>
            <a:r>
              <a:rPr lang="en-US" altLang="en-US" sz="1000" dirty="0" smtClean="0">
                <a:solidFill>
                  <a:srgbClr val="000000"/>
                </a:solidFill>
                <a:latin typeface="Arial" charset="0"/>
              </a:rPr>
              <a:t> using the word “exposure” very generally </a:t>
            </a:r>
            <a:r>
              <a:rPr lang="en-US" altLang="en-US" sz="1000" dirty="0" smtClean="0">
                <a:solidFill>
                  <a:srgbClr val="000000"/>
                </a:solidFill>
                <a:latin typeface="Arial" charset="0"/>
              </a:rPr>
              <a:t>here.   </a:t>
            </a:r>
            <a:r>
              <a:rPr lang="en-US" altLang="en-US" sz="1000" dirty="0" smtClean="0">
                <a:solidFill>
                  <a:srgbClr val="000000"/>
                </a:solidFill>
                <a:latin typeface="Arial" charset="0"/>
              </a:rPr>
              <a:t>The randomization can be to an active treatment vs placebo; to two or</a:t>
            </a:r>
            <a:r>
              <a:rPr lang="en-US" altLang="en-US" sz="1000" baseline="0" dirty="0" smtClean="0">
                <a:solidFill>
                  <a:srgbClr val="000000"/>
                </a:solidFill>
                <a:latin typeface="Arial" charset="0"/>
              </a:rPr>
              <a:t> more active treatments; or some combination of placebo and active </a:t>
            </a:r>
            <a:r>
              <a:rPr lang="en-US" altLang="en-US" sz="1000" baseline="0" dirty="0" smtClean="0">
                <a:solidFill>
                  <a:srgbClr val="000000"/>
                </a:solidFill>
                <a:latin typeface="Arial" charset="0"/>
              </a:rPr>
              <a:t>interventions.</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Since the exposure groups are created by a random process, the distribution of any variable you can think of is theoretically the same in the exposed group and the unexposed group.  Therefore, there should be, in theory, no association between exposure and any other variable.  If you think about it, randomization comes closest to the goal we described last week of exchangeability or the counterfactual ideal, although it does not guarantee exchangeability.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Note:</a:t>
            </a:r>
            <a:r>
              <a:rPr lang="en-US" altLang="en-US" sz="1000" baseline="0" dirty="0" smtClean="0">
                <a:solidFill>
                  <a:srgbClr val="000000"/>
                </a:solidFill>
                <a:latin typeface="Arial" charset="0"/>
              </a:rPr>
              <a:t> one need not randomize an equal number of participants to each randomization group (i.e., a 1:1 randomization).  Instead, an investigator may choose to randomize 2 participants to a given group for every 1 participant assigned to another group (or some other ratio).  All that matters, and what defines the approach, is random assignment of persons to groups, meaning that assignment is done without regard to any other characteristic (nothing influences group assignment). </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We </a:t>
            </a:r>
            <a:r>
              <a:rPr lang="en-US" altLang="en-US" sz="1000" dirty="0" smtClean="0">
                <a:solidFill>
                  <a:srgbClr val="000000"/>
                </a:solidFill>
                <a:latin typeface="Arial" charset="0"/>
              </a:rPr>
              <a:t>have a lot more to say about randomization in our course on clinical trials in the winter, but randomization is truly one of the most important inventions of the 20th century.</a:t>
            </a:r>
          </a:p>
        </p:txBody>
      </p:sp>
    </p:spTree>
    <p:extLst>
      <p:ext uri="{BB962C8B-B14F-4D97-AF65-F5344CB8AC3E}">
        <p14:creationId xmlns:p14="http://schemas.microsoft.com/office/powerpoint/2010/main" val="3696006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pPr/>
              <a:t>71</a:t>
            </a:fld>
            <a:endParaRPr lang="en-US" altLang="en-US" dirty="0" smtClean="0"/>
          </a:p>
        </p:txBody>
      </p:sp>
      <p:sp>
        <p:nvSpPr>
          <p:cNvPr id="222210" name="Rectangle 2"/>
          <p:cNvSpPr>
            <a:spLocks noGrp="1" noRot="1" noChangeAspect="1" noChangeArrowheads="1" noTextEdit="1"/>
          </p:cNvSpPr>
          <p:nvPr>
            <p:ph type="sldImg"/>
          </p:nvPr>
        </p:nvSpPr>
        <p:spPr>
          <a:xfrm>
            <a:off x="419100" y="704850"/>
            <a:ext cx="6172200" cy="3471863"/>
          </a:xfrm>
          <a:ln/>
        </p:spPr>
      </p:sp>
      <p:sp>
        <p:nvSpPr>
          <p:cNvPr id="222211" name="Rectangle 3"/>
          <p:cNvSpPr>
            <a:spLocks noGrp="1" noChangeArrowheads="1"/>
          </p:cNvSpPr>
          <p:nvPr>
            <p:ph type="body" idx="1"/>
          </p:nvPr>
        </p:nvSpPr>
        <p:spPr>
          <a:noFill/>
          <a:ln/>
        </p:spPr>
        <p:txBody>
          <a:bodyPr/>
          <a:lstStyle/>
          <a:p>
            <a:r>
              <a:rPr lang="en-US" altLang="en-US" dirty="0" smtClean="0"/>
              <a:t>As a review, last week we first gave an intuitive understanding of how confounding occurs.  </a:t>
            </a:r>
          </a:p>
          <a:p>
            <a:endParaRPr lang="en-US" altLang="en-US" dirty="0" smtClean="0"/>
          </a:p>
          <a:p>
            <a:r>
              <a:rPr lang="en-US" altLang="en-US" dirty="0" smtClean="0"/>
              <a:t>We then introduced DAGs, which provide a definitive and visual explanation of confounding.  Interestingly, </a:t>
            </a:r>
            <a:r>
              <a:rPr lang="en-US" altLang="en-US" dirty="0" smtClean="0"/>
              <a:t>DAGs</a:t>
            </a:r>
            <a:r>
              <a:rPr lang="en-US" altLang="en-US" baseline="0" dirty="0" smtClean="0"/>
              <a:t> </a:t>
            </a:r>
            <a:r>
              <a:rPr lang="en-US" altLang="en-US" dirty="0" smtClean="0"/>
              <a:t>also </a:t>
            </a:r>
            <a:r>
              <a:rPr lang="en-US" altLang="en-US" dirty="0" smtClean="0"/>
              <a:t>demonstrate selection bias.  </a:t>
            </a:r>
          </a:p>
          <a:p>
            <a:endParaRPr lang="en-US" altLang="en-US" dirty="0" smtClean="0"/>
          </a:p>
          <a:p>
            <a:r>
              <a:rPr lang="en-US" altLang="en-US" dirty="0" smtClean="0"/>
              <a:t>Ultimately, we saw, via DAGs  the </a:t>
            </a:r>
            <a:r>
              <a:rPr lang="en-US" altLang="en-US" dirty="0" smtClean="0"/>
              <a:t>six different explanations</a:t>
            </a:r>
            <a:r>
              <a:rPr lang="en-US" altLang="en-US" baseline="0" dirty="0" smtClean="0"/>
              <a:t> </a:t>
            </a:r>
            <a:r>
              <a:rPr lang="en-US" altLang="en-US" dirty="0" smtClean="0"/>
              <a:t>that </a:t>
            </a:r>
            <a:r>
              <a:rPr lang="en-US" altLang="en-US" dirty="0" smtClean="0"/>
              <a:t>any statistical association in your data might represent.  Any statistical (numerical) association in your</a:t>
            </a:r>
            <a:r>
              <a:rPr lang="en-US" altLang="en-US" baseline="0" dirty="0" smtClean="0"/>
              <a:t> data between two variables (say, exposure and outcome) </a:t>
            </a:r>
            <a:r>
              <a:rPr lang="en-US" altLang="en-US" dirty="0" smtClean="0"/>
              <a:t>might be due to confounding, conditioning on a collider </a:t>
            </a:r>
            <a:r>
              <a:rPr lang="en-US" altLang="en-US" dirty="0" smtClean="0"/>
              <a:t>(i.e., </a:t>
            </a:r>
            <a:r>
              <a:rPr lang="en-US" altLang="en-US" dirty="0" smtClean="0"/>
              <a:t>selection bias), measurement </a:t>
            </a:r>
            <a:r>
              <a:rPr lang="en-US" altLang="en-US" dirty="0" smtClean="0"/>
              <a:t>bias (either dependent misclassification or differential independent misclassification), </a:t>
            </a:r>
            <a:r>
              <a:rPr lang="en-US" altLang="en-US" dirty="0" smtClean="0"/>
              <a:t>reverse causality, or truth (causal effect). Of course,</a:t>
            </a:r>
            <a:r>
              <a:rPr lang="en-US" altLang="en-US" baseline="0" dirty="0" smtClean="0"/>
              <a:t> it may also be due to chance but DAGs </a:t>
            </a:r>
            <a:r>
              <a:rPr lang="en-US" altLang="en-US" baseline="0" dirty="0" smtClean="0"/>
              <a:t>do not </a:t>
            </a:r>
            <a:r>
              <a:rPr lang="en-US" altLang="en-US" baseline="0" dirty="0" smtClean="0"/>
              <a:t>encode </a:t>
            </a:r>
            <a:r>
              <a:rPr lang="en-US" altLang="en-US" baseline="0" dirty="0" smtClean="0"/>
              <a:t>chance; </a:t>
            </a:r>
            <a:r>
              <a:rPr lang="en-US" altLang="en-US" baseline="0" dirty="0" smtClean="0"/>
              <a:t>they just encode so-called structural issues (i.e., bias). </a:t>
            </a:r>
          </a:p>
          <a:p>
            <a:endParaRPr lang="en-US" altLang="en-US" baseline="0" dirty="0" smtClean="0"/>
          </a:p>
          <a:p>
            <a:r>
              <a:rPr lang="en-US" altLang="en-US" baseline="0" dirty="0" smtClean="0"/>
              <a:t>There is also another </a:t>
            </a:r>
            <a:r>
              <a:rPr lang="en-US" altLang="en-US" baseline="0" dirty="0" smtClean="0"/>
              <a:t>form of </a:t>
            </a:r>
            <a:r>
              <a:rPr lang="en-US" altLang="en-US" baseline="0" dirty="0" smtClean="0"/>
              <a:t>bias that some call </a:t>
            </a:r>
            <a:r>
              <a:rPr lang="en-US" altLang="en-US" baseline="0" dirty="0" smtClean="0"/>
              <a:t>effect modification bias, which is what occurs when one inappropriately ignores the presence of effect </a:t>
            </a:r>
            <a:r>
              <a:rPr lang="en-US" altLang="en-US" baseline="0" dirty="0" smtClean="0"/>
              <a:t>modification.   </a:t>
            </a:r>
            <a:r>
              <a:rPr lang="en-US" altLang="en-US" baseline="0" dirty="0" smtClean="0"/>
              <a:t>This was shown in the smoking, caffeine, and delayed conception example.   </a:t>
            </a:r>
            <a:r>
              <a:rPr lang="en-US" altLang="en-US" baseline="0" dirty="0" smtClean="0"/>
              <a:t>It is also the source of selection bias without colliders, which we explained last session.  Recall the situation when outcome was associated retention in a cohort study and we only analyze those who remain in the study.  Effect </a:t>
            </a:r>
            <a:r>
              <a:rPr lang="en-US" altLang="en-US" baseline="0" dirty="0" smtClean="0"/>
              <a:t>modification can entirely obscure a true effect or </a:t>
            </a:r>
            <a:r>
              <a:rPr lang="en-US" altLang="en-US" baseline="0" dirty="0" smtClean="0"/>
              <a:t>either accentuate or attenuate an effect.</a:t>
            </a:r>
            <a:endParaRPr lang="en-US" altLang="en-US" dirty="0" smtClean="0"/>
          </a:p>
        </p:txBody>
      </p:sp>
    </p:spTree>
    <p:extLst>
      <p:ext uri="{BB962C8B-B14F-4D97-AF65-F5344CB8AC3E}">
        <p14:creationId xmlns:p14="http://schemas.microsoft.com/office/powerpoint/2010/main" val="29537941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Some course participants were looking for a simplified guide to DAGs.</a:t>
            </a:r>
          </a:p>
          <a:p>
            <a:endParaRPr lang="en-US" altLang="en-US" dirty="0" smtClean="0"/>
          </a:p>
          <a:p>
            <a:r>
              <a:rPr lang="en-US" altLang="en-US" dirty="0" smtClean="0"/>
              <a:t>Reading and working</a:t>
            </a:r>
            <a:r>
              <a:rPr lang="en-US" altLang="en-US" baseline="0" dirty="0" smtClean="0"/>
              <a:t> with DAGs comes down to understanding two basic patterns and two more nuanced patterns.   The first basic pattern is confounding.  By now, hopefully everyone has this iconic pattern firmly emblazoned in their brains.  Confounding occurs when exposure is influenced by factor </a:t>
            </a:r>
            <a:r>
              <a:rPr lang="en-US" altLang="en-US" baseline="0" dirty="0" smtClean="0"/>
              <a:t>— </a:t>
            </a:r>
            <a:r>
              <a:rPr lang="en-US" altLang="en-US" baseline="0" dirty="0" smtClean="0"/>
              <a:t>a common cause </a:t>
            </a:r>
            <a:r>
              <a:rPr lang="en-US" altLang="en-US" baseline="0" dirty="0" smtClean="0"/>
              <a:t>— </a:t>
            </a:r>
            <a:r>
              <a:rPr lang="en-US" altLang="en-US" baseline="0" dirty="0" smtClean="0"/>
              <a:t>which also influences outcome.   The second basic pattern is selection bias.   It is also known as collider-stratification bias because it occurs when we evaluate the relationship between two factors (E and D) at fixed levels of another factor (C), called a common effect, which is caused by both of the factors.   Selection bias induces a spurious relationship between E and D.   These two compact notation drawings are not necessarily intuitive to the naked eye.   I have shown these to laypersons many times only to be met with quizzical looks.  In other words, they need </a:t>
            </a:r>
            <a:r>
              <a:rPr lang="en-US" altLang="en-US" baseline="0" dirty="0" smtClean="0"/>
              <a:t>some </a:t>
            </a:r>
            <a:r>
              <a:rPr lang="en-US" altLang="en-US" baseline="0" dirty="0" smtClean="0"/>
              <a:t>explanation before one understands them.  If you use them for a while, however, their appearance will become second nature to you as representing the basic constructs of confounding and selection bias.    Once they do become second nature to you, they become a very efficient way to organize your thinking and communication to </a:t>
            </a:r>
            <a:r>
              <a:rPr lang="en-US" altLang="en-US" baseline="0" dirty="0" smtClean="0"/>
              <a:t>other scientists.</a:t>
            </a:r>
            <a:endParaRPr lang="en-US" altLang="en-US" baseline="0" dirty="0" smtClean="0"/>
          </a:p>
          <a:p>
            <a:endParaRPr lang="en-US" altLang="en-US" baseline="0" dirty="0" smtClean="0"/>
          </a:p>
          <a:p>
            <a:r>
              <a:rPr lang="en-US" altLang="en-US" baseline="0" dirty="0" smtClean="0"/>
              <a:t>Evenly slightly less intuitive are these two more nuanced </a:t>
            </a:r>
            <a:r>
              <a:rPr lang="en-US" altLang="en-US" baseline="0" dirty="0" smtClean="0"/>
              <a:t>patterns, which in essence are just one pattern.  </a:t>
            </a:r>
            <a:r>
              <a:rPr lang="en-US" altLang="en-US" baseline="0" dirty="0" smtClean="0"/>
              <a:t>The first is conditioning upon a descendant (L) of a collider (C).  It also results in collider-stratification </a:t>
            </a:r>
            <a:r>
              <a:rPr lang="en-US" altLang="en-US" baseline="0" dirty="0" smtClean="0"/>
              <a:t>bias and </a:t>
            </a:r>
            <a:r>
              <a:rPr lang="en-US" altLang="en-US" baseline="0" dirty="0" smtClean="0"/>
              <a:t>it </a:t>
            </a:r>
            <a:r>
              <a:rPr lang="en-US" altLang="en-US" baseline="0" dirty="0" smtClean="0"/>
              <a:t>induces </a:t>
            </a:r>
            <a:r>
              <a:rPr lang="en-US" altLang="en-US" baseline="0" dirty="0" smtClean="0"/>
              <a:t>a spurious relationship between E and D. The second more nuanced pattern is also a form of selection bias (collider-stratification bias).  It occurs when we condition upon a descendant on an outcome </a:t>
            </a:r>
            <a:r>
              <a:rPr lang="en-US" altLang="en-US" baseline="0" dirty="0" smtClean="0"/>
              <a:t>variable under non-null conditions.   </a:t>
            </a:r>
            <a:r>
              <a:rPr lang="en-US" altLang="en-US" baseline="0" dirty="0" smtClean="0"/>
              <a:t>It will also induce a spurious relationship between E and D.  A trick to remember this is that we know that there are other causal influences on D.  We just do not usually need to show them on a DAG.  For example, think of a factor, A, that has an edge coming into D.   This means that Y is actually a descendant of a collider (D).   When we condition upon Y, we are conditioning upon a descendant of a collider.  This is yet another reason to avoid indiscriminate adjustment out of the spirit of “controlling for everything”.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72</a:t>
            </a:fld>
            <a:endParaRPr lang="en-US" dirty="0"/>
          </a:p>
        </p:txBody>
      </p:sp>
    </p:spTree>
    <p:extLst>
      <p:ext uri="{BB962C8B-B14F-4D97-AF65-F5344CB8AC3E}">
        <p14:creationId xmlns:p14="http://schemas.microsoft.com/office/powerpoint/2010/main" val="13340531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5"/>
          <p:cNvSpPr>
            <a:spLocks noGrp="1" noChangeArrowheads="1"/>
          </p:cNvSpPr>
          <p:nvPr>
            <p:ph type="sldNum" sz="quarter" idx="5"/>
          </p:nvPr>
        </p:nvSpPr>
        <p:spPr>
          <a:noFill/>
        </p:spPr>
        <p:txBody>
          <a:bodyPr/>
          <a:lstStyle/>
          <a:p>
            <a:fld id="{81759E4D-5E0B-47C2-A382-56BB883668C4}" type="slidenum">
              <a:rPr lang="en-US" altLang="en-US" smtClean="0"/>
              <a:pPr/>
              <a:t>73</a:t>
            </a:fld>
            <a:endParaRPr lang="en-US" altLang="en-US" dirty="0" smtClean="0"/>
          </a:p>
        </p:txBody>
      </p:sp>
      <p:sp>
        <p:nvSpPr>
          <p:cNvPr id="225282" name="Rectangle 2"/>
          <p:cNvSpPr>
            <a:spLocks noGrp="1" noRot="1" noChangeAspect="1" noChangeArrowheads="1" noTextEdit="1"/>
          </p:cNvSpPr>
          <p:nvPr>
            <p:ph type="sldImg"/>
          </p:nvPr>
        </p:nvSpPr>
        <p:spPr>
          <a:xfrm>
            <a:off x="419100" y="704850"/>
            <a:ext cx="6172200" cy="3471863"/>
          </a:xfrm>
          <a:ln/>
        </p:spPr>
      </p:sp>
      <p:sp>
        <p:nvSpPr>
          <p:cNvPr id="225283" name="Rectangle 3"/>
          <p:cNvSpPr>
            <a:spLocks noGrp="1" noChangeArrowheads="1"/>
          </p:cNvSpPr>
          <p:nvPr>
            <p:ph type="body" idx="1"/>
          </p:nvPr>
        </p:nvSpPr>
        <p:spPr>
          <a:noFill/>
          <a:ln/>
        </p:spPr>
        <p:txBody>
          <a:bodyPr/>
          <a:lstStyle/>
          <a:p>
            <a:r>
              <a:rPr lang="en-US" altLang="en-US" dirty="0" smtClean="0"/>
              <a:t>A few other highlights from last week</a:t>
            </a:r>
            <a:r>
              <a:rPr lang="en-US" altLang="en-US" baseline="0" dirty="0" smtClean="0"/>
              <a:t> regarding how </a:t>
            </a:r>
            <a:r>
              <a:rPr lang="en-US" altLang="en-US" dirty="0" smtClean="0"/>
              <a:t>DAGs provide valuable lessons for the management of confounding and identification of collider bias:</a:t>
            </a:r>
          </a:p>
          <a:p>
            <a:endParaRPr lang="en-US" altLang="en-US" dirty="0" smtClean="0"/>
          </a:p>
          <a:p>
            <a:r>
              <a:rPr lang="en-US" altLang="en-US" dirty="0" smtClean="0"/>
              <a:t>Adjustment for any non-collider on a confounding (backdoor) path will close the path and block confounding.</a:t>
            </a:r>
          </a:p>
          <a:p>
            <a:endParaRPr lang="en-US" altLang="en-US" dirty="0" smtClean="0"/>
          </a:p>
          <a:p>
            <a:r>
              <a:rPr lang="en-US" altLang="en-US" dirty="0" smtClean="0"/>
              <a:t>Avoid controlling for colliders if at all possible,</a:t>
            </a:r>
            <a:r>
              <a:rPr lang="en-US" altLang="en-US" baseline="0" dirty="0" smtClean="0"/>
              <a:t> although note that anything other than random sampling of the general population is equivalent to conditioning upon (controlling for) a selection node.</a:t>
            </a:r>
            <a:endParaRPr lang="en-US" altLang="en-US" dirty="0" smtClean="0"/>
          </a:p>
          <a:p>
            <a:endParaRPr lang="en-US" altLang="en-US" dirty="0" smtClean="0"/>
          </a:p>
          <a:p>
            <a:r>
              <a:rPr lang="en-US" altLang="en-US" dirty="0" smtClean="0"/>
              <a:t>It is important to distinguish confounding from nuisance indirect causal paths.  While it is often</a:t>
            </a:r>
            <a:r>
              <a:rPr lang="en-US" altLang="en-US" baseline="0" dirty="0" smtClean="0"/>
              <a:t> necessary </a:t>
            </a:r>
            <a:r>
              <a:rPr lang="en-US" altLang="en-US" dirty="0" smtClean="0"/>
              <a:t>to adjust for factors that are mediating indirect causal paths to estimate direct effects, we need to be aware of what we are doing because doing so brings up special issues in direct effect estimation.  These special issues involve the potential for inducing collider bias if there is a </a:t>
            </a:r>
            <a:r>
              <a:rPr lang="en-US" altLang="en-US" dirty="0" smtClean="0"/>
              <a:t>unconditioned</a:t>
            </a:r>
            <a:r>
              <a:rPr lang="en-US" altLang="en-US" baseline="0" dirty="0" smtClean="0"/>
              <a:t> </a:t>
            </a:r>
            <a:r>
              <a:rPr lang="en-US" altLang="en-US" dirty="0" smtClean="0"/>
              <a:t>common </a:t>
            </a:r>
            <a:r>
              <a:rPr lang="en-US" altLang="en-US" dirty="0" smtClean="0"/>
              <a:t>cause of the mediator in question and the outcome.  </a:t>
            </a:r>
          </a:p>
          <a:p>
            <a:endParaRPr lang="en-US" altLang="en-US" dirty="0" smtClean="0"/>
          </a:p>
          <a:p>
            <a:r>
              <a:rPr lang="en-US" altLang="en-US" dirty="0" smtClean="0"/>
              <a:t>Adjust only for factors that have a priori probability of confounding as evidenced by being on, or at least being considered to be on, your DAG.  Doing</a:t>
            </a:r>
            <a:r>
              <a:rPr lang="en-US" altLang="en-US" baseline="0" dirty="0" smtClean="0"/>
              <a:t> so decreases probability of </a:t>
            </a:r>
            <a:r>
              <a:rPr lang="en-US" altLang="en-US" dirty="0" smtClean="0"/>
              <a:t>accepting chance as explanation for apparent confounding.  The gum chewing and melanoma example</a:t>
            </a:r>
            <a:r>
              <a:rPr lang="en-US" altLang="en-US" baseline="0" dirty="0" smtClean="0"/>
              <a:t> showed this.   We do not have to adjust for any factor that results in there being a difference between the crude and adjusted result (i.e., anything that induces data-based confounding); this is because some of these things may simply be chance and the differences we observe are spurious ones</a:t>
            </a:r>
            <a:r>
              <a:rPr lang="en-US" altLang="en-US" baseline="0" dirty="0" smtClean="0"/>
              <a:t>.  </a:t>
            </a:r>
          </a:p>
          <a:p>
            <a:endParaRPr lang="en-US" altLang="en-US" dirty="0" smtClean="0"/>
          </a:p>
          <a:p>
            <a:r>
              <a:rPr lang="en-US" altLang="en-US" dirty="0" smtClean="0"/>
              <a:t>Importantly, DAGs focus attention on what else you might need to know to evaluate causality for a particular exposure.  Specifically, if how you draw the DAG (meaning what you decide to put as additional nodes and</a:t>
            </a:r>
            <a:r>
              <a:rPr lang="en-US" altLang="en-US" baseline="0" dirty="0" smtClean="0"/>
              <a:t> edges </a:t>
            </a:r>
            <a:r>
              <a:rPr lang="en-US" altLang="en-US" dirty="0" smtClean="0"/>
              <a:t>outside of exposure and outcome) influences your final </a:t>
            </a:r>
            <a:r>
              <a:rPr lang="en-US" altLang="en-US" dirty="0" smtClean="0"/>
              <a:t>estimate</a:t>
            </a:r>
            <a:r>
              <a:rPr lang="en-US" altLang="en-US" baseline="0" dirty="0" smtClean="0"/>
              <a:t> </a:t>
            </a:r>
            <a:r>
              <a:rPr lang="en-US" altLang="en-US" dirty="0" smtClean="0"/>
              <a:t>for </a:t>
            </a:r>
            <a:r>
              <a:rPr lang="en-US" altLang="en-US" dirty="0" smtClean="0"/>
              <a:t>a particular exposure–disease relationship, </a:t>
            </a:r>
            <a:r>
              <a:rPr lang="en-US" altLang="en-US" dirty="0" smtClean="0"/>
              <a:t>this </a:t>
            </a:r>
            <a:r>
              <a:rPr lang="en-US" altLang="en-US" dirty="0" smtClean="0"/>
              <a:t>means you need to figure out which DAG is correct.  You can start off studying one relationship, but you might find out that </a:t>
            </a:r>
            <a:r>
              <a:rPr lang="en-US" altLang="en-US" dirty="0" smtClean="0"/>
              <a:t>you really </a:t>
            </a:r>
            <a:r>
              <a:rPr lang="en-US" altLang="en-US" dirty="0" smtClean="0"/>
              <a:t>need to know more about the surrounding system.  </a:t>
            </a:r>
          </a:p>
          <a:p>
            <a:endParaRPr lang="en-US" altLang="en-US" dirty="0" smtClean="0"/>
          </a:p>
          <a:p>
            <a:r>
              <a:rPr lang="en-US" altLang="en-US" dirty="0" smtClean="0"/>
              <a:t>Finally, and this is an esoteric point, DAG’s help with non-collapsibility issues.  Recall earlier that we discussed the non-collapsibility of the odds ratio.   Non-collapsibility of the odds ratio means even when confounding is not present, stratum-specific OR’s will numerically differ than crude OR when outcome is common.  This would typically lead you to accept the stratum-specific estimates if you let the data </a:t>
            </a:r>
            <a:r>
              <a:rPr lang="en-US" altLang="en-US" dirty="0" smtClean="0"/>
              <a:t>dictate</a:t>
            </a:r>
            <a:r>
              <a:rPr lang="en-US" altLang="en-US" baseline="0" dirty="0" smtClean="0"/>
              <a:t> to you </a:t>
            </a:r>
            <a:r>
              <a:rPr lang="en-US" altLang="en-US" dirty="0" smtClean="0"/>
              <a:t>what </a:t>
            </a:r>
            <a:r>
              <a:rPr lang="en-US" altLang="en-US" dirty="0" smtClean="0"/>
              <a:t>confounding is.  DAGs will decrease the chances of this happening because they inform you to adjust only for factors that you have substantive evidence for </a:t>
            </a:r>
            <a:r>
              <a:rPr lang="en-US" altLang="en-US" dirty="0" smtClean="0"/>
              <a:t>being confounders</a:t>
            </a:r>
            <a:r>
              <a:rPr lang="en-US" altLang="en-US" dirty="0" smtClean="0"/>
              <a:t>.</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1031148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5"/>
          <p:cNvSpPr>
            <a:spLocks noGrp="1" noChangeArrowheads="1"/>
          </p:cNvSpPr>
          <p:nvPr>
            <p:ph type="sldNum" sz="quarter" idx="5"/>
          </p:nvPr>
        </p:nvSpPr>
        <p:spPr>
          <a:noFill/>
        </p:spPr>
        <p:txBody>
          <a:bodyPr/>
          <a:lstStyle/>
          <a:p>
            <a:fld id="{7EEC28F0-89CB-4402-A439-B1C7AFC9309F}" type="slidenum">
              <a:rPr lang="en-US" altLang="en-US" smtClean="0"/>
              <a:pPr/>
              <a:t>74</a:t>
            </a:fld>
            <a:endParaRPr lang="en-US" altLang="en-US" dirty="0" smtClean="0"/>
          </a:p>
        </p:txBody>
      </p:sp>
      <p:sp>
        <p:nvSpPr>
          <p:cNvPr id="199682" name="Rectangle 2"/>
          <p:cNvSpPr>
            <a:spLocks noGrp="1" noRot="1" noChangeAspect="1" noChangeArrowheads="1" noTextEdit="1"/>
          </p:cNvSpPr>
          <p:nvPr>
            <p:ph type="sldImg"/>
          </p:nvPr>
        </p:nvSpPr>
        <p:spPr>
          <a:xfrm>
            <a:off x="419100" y="704850"/>
            <a:ext cx="6172200" cy="3471863"/>
          </a:xfrm>
          <a:ln/>
        </p:spPr>
      </p:sp>
      <p:sp>
        <p:nvSpPr>
          <p:cNvPr id="199683" name="Rectangle 3"/>
          <p:cNvSpPr>
            <a:spLocks noGrp="1" noChangeArrowheads="1"/>
          </p:cNvSpPr>
          <p:nvPr>
            <p:ph type="body" idx="1"/>
          </p:nvPr>
        </p:nvSpPr>
        <p:spPr>
          <a:noFill/>
          <a:ln/>
        </p:spPr>
        <p:txBody>
          <a:bodyPr/>
          <a:lstStyle/>
          <a:p>
            <a:pPr>
              <a:lnSpc>
                <a:spcPct val="90000"/>
              </a:lnSpc>
            </a:pPr>
            <a:r>
              <a:rPr lang="en-US" altLang="en-US" dirty="0" smtClean="0"/>
              <a:t>Some students have commented that the last several weeks of exploring bias have been hard.  One explanation is that when evaluating bias, most of the action or thinking is done outside of the readily observable data.  </a:t>
            </a:r>
            <a:endParaRPr lang="en-US" altLang="en-US" dirty="0" smtClean="0"/>
          </a:p>
          <a:p>
            <a:pPr>
              <a:lnSpc>
                <a:spcPct val="90000"/>
              </a:lnSpc>
            </a:pPr>
            <a:endParaRPr lang="en-US" altLang="en-US" dirty="0" smtClean="0"/>
          </a:p>
          <a:p>
            <a:pPr>
              <a:lnSpc>
                <a:spcPct val="90000"/>
              </a:lnSpc>
            </a:pPr>
            <a:r>
              <a:rPr lang="en-US" altLang="en-US" dirty="0" smtClean="0"/>
              <a:t>In </a:t>
            </a:r>
            <a:r>
              <a:rPr lang="en-US" altLang="en-US" dirty="0" smtClean="0"/>
              <a:t>selection bias, we have think about the people NOT in the dataset.  Why did some people decide not to participate in the first place?  Or, why did some people drop out? </a:t>
            </a:r>
          </a:p>
          <a:p>
            <a:pPr>
              <a:lnSpc>
                <a:spcPct val="90000"/>
              </a:lnSpc>
            </a:pPr>
            <a:endParaRPr lang="en-US" altLang="en-US" dirty="0" smtClean="0"/>
          </a:p>
          <a:p>
            <a:pPr>
              <a:lnSpc>
                <a:spcPct val="90000"/>
              </a:lnSpc>
            </a:pPr>
            <a:r>
              <a:rPr lang="en-US" altLang="en-US" dirty="0" smtClean="0"/>
              <a:t>How about measurement bias?  Here, the questions are just how reproducible and valid are the data? Well, that is often hard to know because we typically have only one measurement, we may not have our own available gold standards, or they may not be gold standards all.</a:t>
            </a:r>
            <a:r>
              <a:rPr lang="en-US" altLang="en-US" baseline="0" dirty="0" smtClean="0"/>
              <a:t>  We may not have made the measurements ourselves if we are using pre-existing </a:t>
            </a:r>
            <a:r>
              <a:rPr lang="en-US" altLang="en-US" baseline="0" dirty="0" smtClean="0"/>
              <a:t>data (so-called “found data”), </a:t>
            </a:r>
            <a:r>
              <a:rPr lang="en-US" altLang="en-US" baseline="0" dirty="0" smtClean="0"/>
              <a:t>especially </a:t>
            </a:r>
            <a:r>
              <a:rPr lang="en-US" altLang="en-US" baseline="0" dirty="0" smtClean="0"/>
              <a:t>health care system-derived data</a:t>
            </a:r>
            <a:r>
              <a:rPr lang="en-US" altLang="en-US" baseline="0" dirty="0" smtClean="0"/>
              <a:t>.  Hence, in </a:t>
            </a:r>
            <a:r>
              <a:rPr lang="en-US" altLang="en-US" dirty="0" smtClean="0"/>
              <a:t>any one study, </a:t>
            </a:r>
            <a:r>
              <a:rPr lang="en-US" altLang="en-US" dirty="0" smtClean="0"/>
              <a:t>we typically </a:t>
            </a:r>
            <a:r>
              <a:rPr lang="en-US" altLang="en-US" dirty="0" smtClean="0"/>
              <a:t>cannot tell </a:t>
            </a:r>
            <a:r>
              <a:rPr lang="en-US" altLang="en-US" dirty="0" smtClean="0"/>
              <a:t>directly how </a:t>
            </a:r>
            <a:r>
              <a:rPr lang="en-US" altLang="en-US" dirty="0" smtClean="0"/>
              <a:t>far our one measurement per participant</a:t>
            </a:r>
            <a:r>
              <a:rPr lang="en-US" altLang="en-US" baseline="0" dirty="0" smtClean="0"/>
              <a:t> </a:t>
            </a:r>
            <a:r>
              <a:rPr lang="en-US" altLang="en-US" dirty="0" smtClean="0"/>
              <a:t>is off from the truth.</a:t>
            </a:r>
          </a:p>
          <a:p>
            <a:pPr>
              <a:lnSpc>
                <a:spcPct val="90000"/>
              </a:lnSpc>
            </a:pPr>
            <a:endParaRPr lang="en-US" altLang="en-US" dirty="0" smtClean="0"/>
          </a:p>
          <a:p>
            <a:pPr>
              <a:lnSpc>
                <a:spcPct val="90000"/>
              </a:lnSpc>
            </a:pPr>
            <a:r>
              <a:rPr lang="en-US" altLang="en-US" dirty="0" smtClean="0"/>
              <a:t>How about confounding?  Well, the DAG approach puts a premium on exquisite understanding of the relationships outside of the exposure--disease you are </a:t>
            </a:r>
            <a:r>
              <a:rPr lang="en-US" altLang="en-US" dirty="0" smtClean="0"/>
              <a:t>studying.  </a:t>
            </a:r>
            <a:r>
              <a:rPr lang="en-US" altLang="en-US" dirty="0" smtClean="0"/>
              <a:t>To get the right answer in terms of managing confounding and avoiding colliders, one needs to understand all of the causal determinants of your primary exposure and outcome.  Sometimes these are simply not yet studied, and you </a:t>
            </a:r>
            <a:r>
              <a:rPr lang="en-US" altLang="en-US" dirty="0" smtClean="0"/>
              <a:t>do</a:t>
            </a:r>
            <a:r>
              <a:rPr lang="en-US" altLang="en-US" baseline="0" dirty="0" smtClean="0"/>
              <a:t> not</a:t>
            </a:r>
            <a:r>
              <a:rPr lang="en-US" altLang="en-US" dirty="0" smtClean="0"/>
              <a:t> </a:t>
            </a:r>
            <a:r>
              <a:rPr lang="en-US" altLang="en-US" dirty="0" smtClean="0"/>
              <a:t>have the data.  In other words, the DAG needs to be correct. Even if we do have the data ourselves to investigate a particular relationship in the periphery</a:t>
            </a:r>
            <a:r>
              <a:rPr lang="en-US" altLang="en-US" baseline="0" dirty="0" smtClean="0"/>
              <a:t> of a DAG</a:t>
            </a:r>
            <a:r>
              <a:rPr lang="en-US" altLang="en-US" dirty="0" smtClean="0"/>
              <a:t>, the data from our single study is not as valuable as the collective body of literature to date on the topic.</a:t>
            </a:r>
          </a:p>
          <a:p>
            <a:pPr>
              <a:lnSpc>
                <a:spcPct val="90000"/>
              </a:lnSpc>
            </a:pPr>
            <a:endParaRPr lang="en-US" altLang="en-US" dirty="0" smtClean="0"/>
          </a:p>
          <a:p>
            <a:pPr>
              <a:lnSpc>
                <a:spcPct val="90000"/>
              </a:lnSpc>
            </a:pPr>
            <a:r>
              <a:rPr lang="en-US" altLang="en-US" dirty="0" smtClean="0"/>
              <a:t>In sum, the answers to these questions </a:t>
            </a:r>
            <a:r>
              <a:rPr lang="en-US" altLang="en-US" dirty="0" smtClean="0"/>
              <a:t>will</a:t>
            </a:r>
            <a:r>
              <a:rPr lang="en-US" altLang="en-US" baseline="0" dirty="0" smtClean="0"/>
              <a:t> not</a:t>
            </a:r>
            <a:r>
              <a:rPr lang="en-US" altLang="en-US" dirty="0" smtClean="0"/>
              <a:t> </a:t>
            </a:r>
            <a:r>
              <a:rPr lang="en-US" altLang="en-US" dirty="0" smtClean="0"/>
              <a:t>typically</a:t>
            </a:r>
            <a:r>
              <a:rPr lang="en-US" altLang="en-US" baseline="0" dirty="0" smtClean="0"/>
              <a:t> </a:t>
            </a:r>
            <a:r>
              <a:rPr lang="en-US" altLang="en-US" dirty="0" smtClean="0"/>
              <a:t>be found in simply doing a few analyses and interpreting available data from  a single study, which is what we usually think of in science.  Instead, we need to be thinking outside the available data.  To do this, you need to be a deep subject matter expert in addition to being a methodologic expert. </a:t>
            </a:r>
          </a:p>
          <a:p>
            <a:pPr>
              <a:lnSpc>
                <a:spcPct val="90000"/>
              </a:lnSpc>
            </a:pPr>
            <a:endParaRPr lang="en-US" altLang="en-US" dirty="0" smtClean="0"/>
          </a:p>
          <a:p>
            <a:pPr>
              <a:lnSpc>
                <a:spcPct val="90000"/>
              </a:lnSpc>
            </a:pPr>
            <a:endParaRPr lang="en-US" altLang="en-US" dirty="0" smtClean="0"/>
          </a:p>
        </p:txBody>
      </p:sp>
    </p:spTree>
    <p:extLst>
      <p:ext uri="{BB962C8B-B14F-4D97-AF65-F5344CB8AC3E}">
        <p14:creationId xmlns:p14="http://schemas.microsoft.com/office/powerpoint/2010/main" val="17202909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We want to remind everyone of the discrepancies regarding what we are teaching in class and what the Szklo and Nieto textbook presents for confounding.  First, the orientation of the diagrams that we use differs.  The text uses a vertical orientation of exposure situated above disease.  We will use a horizontal orientation that is read from left to right.  This left to right</a:t>
            </a:r>
            <a:r>
              <a:rPr lang="en-US" altLang="en-US" baseline="0" dirty="0" smtClean="0"/>
              <a:t> approach</a:t>
            </a:r>
            <a:r>
              <a:rPr lang="en-US" altLang="en-US" dirty="0" smtClean="0"/>
              <a:t> is also the way most of the methodologic inventors also depict DAGs.  Second, </a:t>
            </a:r>
            <a:r>
              <a:rPr lang="en-US" altLang="en-US" dirty="0" smtClean="0"/>
              <a:t>most of the </a:t>
            </a:r>
            <a:r>
              <a:rPr lang="en-US" altLang="en-US" dirty="0" smtClean="0"/>
              <a:t>diagrams that the text uses are not formally DAGs.  Hence, you will see many ambiguous double-headed </a:t>
            </a:r>
            <a:r>
              <a:rPr lang="en-US" altLang="en-US" dirty="0" smtClean="0"/>
              <a:t>arrows.  </a:t>
            </a:r>
          </a:p>
          <a:p>
            <a:endParaRPr lang="en-US" altLang="en-US" dirty="0" smtClean="0"/>
          </a:p>
          <a:p>
            <a:r>
              <a:rPr lang="en-US" altLang="en-US" dirty="0" smtClean="0"/>
              <a:t>The text explains an example</a:t>
            </a:r>
            <a:r>
              <a:rPr lang="en-US" altLang="en-US" baseline="0" dirty="0" smtClean="0"/>
              <a:t> in which</a:t>
            </a:r>
            <a:r>
              <a:rPr lang="en-US" altLang="en-US" dirty="0" smtClean="0"/>
              <a:t> </a:t>
            </a:r>
            <a:r>
              <a:rPr lang="en-US" altLang="en-US" dirty="0" smtClean="0"/>
              <a:t>occupation is said to be a confounder in the relationship between male gender and malaria</a:t>
            </a:r>
            <a:r>
              <a:rPr lang="en-US" altLang="en-US" dirty="0" smtClean="0"/>
              <a:t>.</a:t>
            </a:r>
            <a:r>
              <a:rPr lang="en-US" altLang="en-US" baseline="0" dirty="0" smtClean="0"/>
              <a:t>  </a:t>
            </a:r>
            <a:r>
              <a:rPr lang="en-US" altLang="en-US" dirty="0" smtClean="0"/>
              <a:t>In </a:t>
            </a:r>
            <a:r>
              <a:rPr lang="en-US" altLang="en-US" dirty="0" smtClean="0"/>
              <a:t>our more contemporary view on confounding, outdoor occupation is not a confounder, for it does not cause male gender to occur.  Instead, we view occupation as a mediator on a nuisance indirect causal pathway, one we are not primarily interested in studying.  Instead, we are interested in studying the direct effect of gender on malaria that is not mediated by occupation (“direct effect of gender on malaria apart from gender’s effect on occupation”).  </a:t>
            </a:r>
          </a:p>
          <a:p>
            <a:endParaRPr lang="en-US" altLang="en-US" dirty="0" smtClean="0"/>
          </a:p>
          <a:p>
            <a:r>
              <a:rPr lang="en-US" altLang="en-US" dirty="0" smtClean="0"/>
              <a:t>You might say that the semantics do not matter because we need to contend with occupation in either case, no matter if you call it a confounder or mediating an extraneous causal pathway.  You need to control for it in any case.  While this is true, clearly distinguishing the two scenarios enables us to more clearly see the potential problems that occur when we seek to estimate direct effects,</a:t>
            </a:r>
            <a:r>
              <a:rPr lang="en-US" altLang="en-US" baseline="0" dirty="0" smtClean="0"/>
              <a:t> which is what we need to do in this example.</a:t>
            </a:r>
            <a:r>
              <a:rPr lang="en-US" altLang="en-US" dirty="0" smtClean="0"/>
              <a:t> Recall last week how the presence of unknown confounders, U, in the DAG, can lead to collider bias, if you control for </a:t>
            </a:r>
            <a:r>
              <a:rPr lang="en-US" altLang="en-US" dirty="0" smtClean="0"/>
              <a:t>occupation.    </a:t>
            </a:r>
            <a:r>
              <a:rPr lang="en-US" altLang="en-US" dirty="0" smtClean="0"/>
              <a:t>U is a common</a:t>
            </a:r>
            <a:r>
              <a:rPr lang="en-US" altLang="en-US" baseline="0" dirty="0" smtClean="0"/>
              <a:t> cause of the mediator of the indirect path and the outcome.  This mediator-outcome confounding is a largely unrecognized by researchers.</a:t>
            </a:r>
            <a:endParaRPr lang="en-US" altLang="en-US" dirty="0" smtClean="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75</a:t>
            </a:fld>
            <a:endParaRPr lang="en-US" dirty="0"/>
          </a:p>
        </p:txBody>
      </p:sp>
    </p:spTree>
    <p:extLst>
      <p:ext uri="{BB962C8B-B14F-4D97-AF65-F5344CB8AC3E}">
        <p14:creationId xmlns:p14="http://schemas.microsoft.com/office/powerpoint/2010/main" val="42729913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5"/>
          <p:cNvSpPr>
            <a:spLocks noGrp="1" noChangeArrowheads="1"/>
          </p:cNvSpPr>
          <p:nvPr>
            <p:ph type="sldNum" sz="quarter" idx="5"/>
          </p:nvPr>
        </p:nvSpPr>
        <p:spPr>
          <a:noFill/>
        </p:spPr>
        <p:txBody>
          <a:bodyPr/>
          <a:lstStyle/>
          <a:p>
            <a:fld id="{8D603423-FBB8-4DCB-A240-39C6893855A3}" type="slidenum">
              <a:rPr lang="en-US" altLang="en-US" smtClean="0"/>
              <a:pPr/>
              <a:t>76</a:t>
            </a:fld>
            <a:endParaRPr lang="en-US" altLang="en-US" dirty="0" smtClean="0"/>
          </a:p>
        </p:txBody>
      </p:sp>
      <p:sp>
        <p:nvSpPr>
          <p:cNvPr id="203778" name="Rectangle 2"/>
          <p:cNvSpPr>
            <a:spLocks noGrp="1" noRot="1" noChangeAspect="1" noChangeArrowheads="1" noTextEdit="1"/>
          </p:cNvSpPr>
          <p:nvPr>
            <p:ph type="sldImg"/>
          </p:nvPr>
        </p:nvSpPr>
        <p:spPr>
          <a:xfrm>
            <a:off x="419100" y="704850"/>
            <a:ext cx="6172200" cy="3471863"/>
          </a:xfrm>
          <a:ln/>
        </p:spPr>
      </p:sp>
      <p:sp>
        <p:nvSpPr>
          <p:cNvPr id="203779" name="Rectangle 3"/>
          <p:cNvSpPr>
            <a:spLocks noGrp="1" noChangeArrowheads="1"/>
          </p:cNvSpPr>
          <p:nvPr>
            <p:ph type="body" idx="1"/>
          </p:nvPr>
        </p:nvSpPr>
        <p:spPr>
          <a:noFill/>
          <a:ln/>
        </p:spPr>
        <p:txBody>
          <a:bodyPr/>
          <a:lstStyle/>
          <a:p>
            <a:r>
              <a:rPr lang="en-US" altLang="en-US" dirty="0" smtClean="0"/>
              <a:t>It is worth discussing the term “overmatching” because you will hear it a lot and it has a lot of different meanings.  </a:t>
            </a:r>
            <a:r>
              <a:rPr lang="en-US" altLang="en-US" dirty="0" smtClean="0"/>
              <a:t>Overmatching </a:t>
            </a:r>
            <a:r>
              <a:rPr lang="en-US" altLang="en-US" dirty="0" smtClean="0"/>
              <a:t>could refer to one of two possible manifestations of a mistake in </a:t>
            </a:r>
            <a:r>
              <a:rPr lang="en-US" altLang="en-US" dirty="0" smtClean="0"/>
              <a:t>adjustment,</a:t>
            </a:r>
            <a:r>
              <a:rPr lang="en-US" altLang="en-US" baseline="0" dirty="0" smtClean="0"/>
              <a:t> either in terms of precision or bias.  Also, it may refer to any form of conditioning, be it by matching, stratification, or regression.</a:t>
            </a:r>
            <a:r>
              <a:rPr lang="en-US" altLang="en-US" dirty="0" smtClean="0"/>
              <a:t>  When</a:t>
            </a:r>
            <a:r>
              <a:rPr lang="en-US" altLang="en-US" baseline="0" dirty="0" smtClean="0"/>
              <a:t> first coined, the term referred to some specific aspects of the adjustment process but it seems to us that now it may (and is) refer to any unwanted manifestation of adjustment.  As such, it is a non-specific and essentially empty term.  Instead, depicting the specific problem with a DAG seems much more informative.  Nonetheless, you will continue to see the term used.</a:t>
            </a:r>
          </a:p>
          <a:p>
            <a:endParaRPr lang="en-US" altLang="en-US" baseline="0" dirty="0" smtClean="0"/>
          </a:p>
          <a:p>
            <a:r>
              <a:rPr lang="en-US" altLang="en-US" dirty="0" smtClean="0"/>
              <a:t>Regarding precision losses, conditioning on factors which are not related to exposure or</a:t>
            </a:r>
            <a:r>
              <a:rPr lang="en-US" altLang="en-US" baseline="0" dirty="0" smtClean="0"/>
              <a:t> outcome will cause precision losses.  This makes sense when we think about a DAG.  Adjusting for a factor that has nothing to do with the system is just going to cause unneeded noise.  The same is true when conditioning on factors solely related to exposure.  Adjusting for factors solely related to outcome is more complicated.  Depending upon the measure of association and the strength of the association between the factor and outcome, adjustment can either improve or lessen precision.  For example, adjusting for factors strongly related to outcome in linear regression is well appreciated to improve precision.  </a:t>
            </a:r>
          </a:p>
          <a:p>
            <a:endParaRPr lang="en-US" altLang="en-US" baseline="0" dirty="0" smtClean="0"/>
          </a:p>
          <a:p>
            <a:r>
              <a:rPr lang="en-US" altLang="en-US" baseline="0" dirty="0" smtClean="0"/>
              <a:t>The above situations feature adjustment for factors that do not have to be controlled for to manage confounding.  One could have avoided the problems by not conditioning at all.  A more vexing situation is what to do with confounding factors that are closely related to exposure.  For example, in a cohort study of the effect on income on coronary heart disease, there might be an attempt to control for education.   Yet, education is very closely to income, and hence adjusting for education will inflate the standard errors for the income effect.  This issue is called “collinearity”, in the sense that income and education are collinear (i.e., highly related).  Adjusting for education is not a mistake per se but it comes with a price.  This is referred to as the “bias-variance tradeoff”.   Achieving a less biased estimate by adjusting for education comes with a tradeoff of increasing variance, and there is no best established answer for what to do.  Historically, many workers have often done everything they can to avoid bias (and have sided with “bias” in the bias-variance tradeoff), but not all (for more see: </a:t>
            </a:r>
          </a:p>
          <a:p>
            <a:pPr marL="0" marR="0" indent="0" algn="l" defTabSz="990600" rtl="0" eaLnBrk="0" fontAlgn="base" latinLnBrk="0" hangingPunct="0">
              <a:lnSpc>
                <a:spcPct val="100000"/>
              </a:lnSpc>
              <a:spcBef>
                <a:spcPct val="30000"/>
              </a:spcBef>
              <a:spcAft>
                <a:spcPct val="0"/>
              </a:spcAft>
              <a:buClrTx/>
              <a:buSzTx/>
              <a:buFontTx/>
              <a:buNone/>
              <a:tabLst/>
              <a:defRPr/>
            </a:pPr>
            <a:r>
              <a:rPr lang="en-US" dirty="0" smtClean="0"/>
              <a:t>Kaufman JS.  </a:t>
            </a:r>
            <a:r>
              <a:rPr lang="en-US" b="0" dirty="0" smtClean="0"/>
              <a:t>Commentary: Why are we biased against bias?</a:t>
            </a:r>
            <a:r>
              <a:rPr lang="en-US" b="1" baseline="0" dirty="0" smtClean="0"/>
              <a:t>  </a:t>
            </a:r>
            <a:r>
              <a:rPr lang="en-US" i="1" dirty="0" smtClean="0"/>
              <a:t>International Journal of Epidemiology</a:t>
            </a:r>
            <a:r>
              <a:rPr lang="en-US" i="0" baseline="0" dirty="0" smtClean="0"/>
              <a:t>  3</a:t>
            </a:r>
            <a:r>
              <a:rPr lang="en-US" dirty="0" smtClean="0"/>
              <a:t>7:</a:t>
            </a:r>
            <a:r>
              <a:rPr lang="en-US" baseline="0" dirty="0" smtClean="0"/>
              <a:t>  </a:t>
            </a:r>
            <a:r>
              <a:rPr lang="en-US" dirty="0" smtClean="0"/>
              <a:t>624–626, 2008.)</a:t>
            </a:r>
          </a:p>
          <a:p>
            <a:endParaRPr lang="en-US" altLang="en-US" dirty="0" smtClean="0"/>
          </a:p>
          <a:p>
            <a:r>
              <a:rPr lang="en-US" altLang="en-US" dirty="0" smtClean="0"/>
              <a:t>The second </a:t>
            </a:r>
            <a:r>
              <a:rPr lang="en-US" altLang="en-US" dirty="0" smtClean="0"/>
              <a:t>manifestation of a mistake in adjustment, </a:t>
            </a:r>
            <a:r>
              <a:rPr lang="en-US" altLang="en-US" dirty="0" smtClean="0"/>
              <a:t>bias, has </a:t>
            </a:r>
            <a:r>
              <a:rPr lang="en-US" altLang="en-US" dirty="0" smtClean="0"/>
              <a:t>been </a:t>
            </a:r>
            <a:r>
              <a:rPr lang="en-US" altLang="en-US" dirty="0" smtClean="0"/>
              <a:t>covered </a:t>
            </a:r>
            <a:r>
              <a:rPr lang="en-US" altLang="en-US" dirty="0" smtClean="0"/>
              <a:t>earlier</a:t>
            </a:r>
            <a:r>
              <a:rPr lang="en-US" altLang="en-US" baseline="0" dirty="0" smtClean="0"/>
              <a:t> when we discussed DAGs.  As we have discussed, conditioning </a:t>
            </a:r>
            <a:r>
              <a:rPr lang="en-US" altLang="en-US" dirty="0" smtClean="0"/>
              <a:t>on a</a:t>
            </a:r>
            <a:r>
              <a:rPr lang="en-US" altLang="en-US" baseline="0" dirty="0" smtClean="0"/>
              <a:t> mediator (e.g., when you are estimating a total effect) or </a:t>
            </a:r>
            <a:r>
              <a:rPr lang="en-US" altLang="en-US" dirty="0" smtClean="0"/>
              <a:t>a collider can result in bias.  In addition, conditioning upon a factor</a:t>
            </a:r>
            <a:r>
              <a:rPr lang="en-US" altLang="en-US" baseline="0" dirty="0" smtClean="0"/>
              <a:t> solely related to exposure can also cause bias if there is coincident unmeasured confounding.  This is known as bias amplification. </a:t>
            </a:r>
            <a:endParaRPr lang="en-US" altLang="en-US" dirty="0" smtClean="0"/>
          </a:p>
        </p:txBody>
      </p:sp>
    </p:spTree>
    <p:extLst>
      <p:ext uri="{BB962C8B-B14F-4D97-AF65-F5344CB8AC3E}">
        <p14:creationId xmlns:p14="http://schemas.microsoft.com/office/powerpoint/2010/main" val="40974458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term </a:t>
            </a:r>
            <a:r>
              <a:rPr lang="en-US" sz="1200" baseline="0" dirty="0" smtClean="0">
                <a:solidFill>
                  <a:srgbClr val="000000"/>
                </a:solidFill>
              </a:rPr>
              <a:t>“p</a:t>
            </a:r>
            <a:r>
              <a:rPr lang="en-US" altLang="en-US" sz="1200" dirty="0" smtClean="0">
                <a:solidFill>
                  <a:srgbClr val="000000"/>
                </a:solidFill>
              </a:rPr>
              <a:t>ure interaction” is used when the causal effect of one exposure is only seen depending upon the presence of another.  It helps</a:t>
            </a:r>
            <a:r>
              <a:rPr lang="en-US" altLang="en-US" sz="1200" baseline="0" dirty="0" smtClean="0">
                <a:solidFill>
                  <a:srgbClr val="000000"/>
                </a:solidFill>
              </a:rPr>
              <a:t> to explain how exposures sometimes not appreciated as being causes of certain diseases are indeed causes in the formal sense.  For example, some people would balk at calling a genetic mutation such as the CCR5 deletion a “cause” of HIV infection.   You might, for example, hear:  How can a genetic mutation be a cause of an infectious disease?  Only microorganisms are causes of infections, right?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baseline="0" dirty="0" smtClean="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baseline="0" dirty="0" smtClean="0">
                <a:solidFill>
                  <a:srgbClr val="000000"/>
                </a:solidFill>
              </a:rPr>
              <a:t>A more general framework for causation defines a cause as any exposure for which there is at least one person who will get the disease in question in the presence of the exposure but not in the absence.  This person or persons may well need other causes to develop the disease.  If the effect of one exposure only contributes to disease in the presence of another exposure, we call this pure interaction.  For example, the phenylalanine hydroxylase mutation will not on its own cause the disease phenylketonuria.   It needs the presence of a diet containing phenylalanine.  Or, an intact CCR5 receptor will not on its own cause HIV infection.  It needs the presence of exposure to HIV, the virus.  However, both the CCR5 receptor and HIV, the virus, are legitimately called “causes”.  </a:t>
            </a:r>
            <a:endParaRPr lang="en-US" altLang="en-US" sz="1200" dirty="0" smtClean="0">
              <a:solidFill>
                <a:srgbClr val="00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77</a:t>
            </a:fld>
            <a:endParaRPr lang="en-US" dirty="0"/>
          </a:p>
        </p:txBody>
      </p:sp>
    </p:spTree>
    <p:extLst>
      <p:ext uri="{BB962C8B-B14F-4D97-AF65-F5344CB8AC3E}">
        <p14:creationId xmlns:p14="http://schemas.microsoft.com/office/powerpoint/2010/main" val="16353527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Variable A is</a:t>
            </a:r>
            <a:r>
              <a:rPr lang="en-US" altLang="en-US" baseline="0" dirty="0" smtClean="0"/>
              <a:t> referred to as an instrumental variable or “instrument</a:t>
            </a:r>
            <a:r>
              <a:rPr lang="en-US" altLang="en-US" baseline="0" dirty="0" smtClean="0"/>
              <a:t>”.  An instrument is defined to as a factor related to exposure but to nothing else.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78</a:t>
            </a:fld>
            <a:endParaRPr lang="en-US" dirty="0"/>
          </a:p>
        </p:txBody>
      </p:sp>
    </p:spTree>
    <p:extLst>
      <p:ext uri="{BB962C8B-B14F-4D97-AF65-F5344CB8AC3E}">
        <p14:creationId xmlns:p14="http://schemas.microsoft.com/office/powerpoint/2010/main" val="8201148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Here is our typical situation when we are trying</a:t>
            </a:r>
            <a:r>
              <a:rPr lang="en-US" altLang="en-US" baseline="0" dirty="0" smtClean="0"/>
              <a:t> to estimate the causal relationship </a:t>
            </a:r>
            <a:r>
              <a:rPr lang="en-US" altLang="en-US" dirty="0" smtClean="0"/>
              <a:t>between E and D.  We have some known confounders, C1 and C2, that may or may not be easy to measure.  We also have some unmeasured confounders that we are worried about, shown here.   Is there any other way out of this mess other than randomization, which,</a:t>
            </a:r>
            <a:r>
              <a:rPr lang="en-US" altLang="en-US" baseline="0" dirty="0" smtClean="0"/>
              <a:t> as we know, is not always possible</a:t>
            </a:r>
            <a:r>
              <a:rPr lang="en-US" altLang="en-US" dirty="0" smtClean="0"/>
              <a:t>?</a:t>
            </a:r>
          </a:p>
          <a:p>
            <a:endParaRPr lang="en-US" altLang="en-US" dirty="0" smtClean="0"/>
          </a:p>
          <a:p>
            <a:r>
              <a:rPr lang="en-US" altLang="en-US" dirty="0" smtClean="0"/>
              <a:t>What if we had a variable that was related to E but nothing else in the system?  If that variable exists, we call it an instrumental variable or an “instrument”.</a:t>
            </a:r>
          </a:p>
          <a:p>
            <a:endParaRPr lang="en-US" altLang="en-US" dirty="0" smtClean="0"/>
          </a:p>
          <a:p>
            <a:r>
              <a:rPr lang="en-US" altLang="en-US" dirty="0" smtClean="0"/>
              <a:t>If that variable exists, we can then mathematically</a:t>
            </a:r>
            <a:r>
              <a:rPr lang="en-US" altLang="en-US" baseline="0" dirty="0" smtClean="0"/>
              <a:t> </a:t>
            </a:r>
            <a:r>
              <a:rPr lang="en-US" altLang="en-US" dirty="0" smtClean="0"/>
              <a:t>manipulate two observable associations, between IV and E, and between IV and D, to estimate the unconfounded relationship between E and D (which is what we are truly interested</a:t>
            </a:r>
            <a:r>
              <a:rPr lang="en-US" altLang="en-US" baseline="0" dirty="0" smtClean="0"/>
              <a:t> in knowing)</a:t>
            </a:r>
            <a:r>
              <a:rPr lang="en-US" altLang="en-US" dirty="0" smtClean="0"/>
              <a:t>. </a:t>
            </a:r>
            <a:r>
              <a:rPr lang="en-US" altLang="en-US" baseline="0" dirty="0" smtClean="0"/>
              <a:t>  A way to think about this is that if we know the magnitude of the long path between IV and D and one part of this path (between IV and E), then we must be able to figure out the magnitude of the rest of the path (from E to D).  </a:t>
            </a:r>
            <a:r>
              <a:rPr lang="en-US" altLang="en-US" dirty="0" smtClean="0"/>
              <a:t>DAGs are an easy way to visualize how instrumental variables work. </a:t>
            </a:r>
          </a:p>
          <a:p>
            <a:endParaRPr lang="en-US" altLang="en-US" dirty="0" smtClean="0"/>
          </a:p>
          <a:p>
            <a:r>
              <a:rPr lang="en-US" altLang="en-US" dirty="0" smtClean="0"/>
              <a:t>An example of this was a study which sought to determine whether length of </a:t>
            </a:r>
            <a:r>
              <a:rPr lang="en-US" altLang="en-US" dirty="0" smtClean="0"/>
              <a:t>stay in the hospital </a:t>
            </a:r>
            <a:r>
              <a:rPr lang="en-US" altLang="en-US" dirty="0" smtClean="0"/>
              <a:t>after childbirth was associated with adverse neonatal outcomes</a:t>
            </a:r>
            <a:r>
              <a:rPr lang="en-US" altLang="en-US" dirty="0" smtClean="0"/>
              <a:t>.</a:t>
            </a:r>
            <a:r>
              <a:rPr lang="en-US" altLang="en-US" baseline="0" dirty="0" smtClean="0"/>
              <a:t>  There are arguments that stays that are too short or too long can be deleterious.</a:t>
            </a:r>
            <a:r>
              <a:rPr lang="en-US" altLang="en-US" dirty="0" smtClean="0"/>
              <a:t>  </a:t>
            </a:r>
            <a:r>
              <a:rPr lang="en-US" altLang="en-US" dirty="0" smtClean="0"/>
              <a:t>In this system, there are clearly many confounders, some easily measurable and some not.  An instrumental variable here is the hour of birth because it is related to how long you stay in the hospital but it is not related to anything else.  </a:t>
            </a:r>
          </a:p>
          <a:p>
            <a:endParaRPr lang="en-US" altLang="en-US" dirty="0" smtClean="0"/>
          </a:p>
          <a:p>
            <a:r>
              <a:rPr lang="en-US" altLang="en-US" dirty="0" smtClean="0"/>
              <a:t>The challenge with IVs is to find them.  They</a:t>
            </a:r>
            <a:r>
              <a:rPr lang="en-US" altLang="en-US" baseline="0" dirty="0" smtClean="0"/>
              <a:t> do not necessarily exist for all situations.  One must train one’s mind to think about them, and it helps to be imaginative (and to use DAGs).</a:t>
            </a:r>
            <a:endParaRPr lang="en-US" altLang="en-US" dirty="0" smtClean="0"/>
          </a:p>
          <a:p>
            <a:endParaRPr lang="en-US" altLang="en-US" dirty="0" smtClean="0"/>
          </a:p>
          <a:p>
            <a:r>
              <a:rPr lang="en-US" altLang="en-US" dirty="0" smtClean="0"/>
              <a:t>Note:  The requirements of instrumental variables can be loosened a bit by allowing for common causes between IV and D, as long as these are well measured and can be controlled for.  However, as soon as one allows for some confounding of the IV and D relationship, concerns are raised as to whether additional unmeasured confounding exists.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79</a:t>
            </a:fld>
            <a:endParaRPr lang="en-US" dirty="0"/>
          </a:p>
        </p:txBody>
      </p:sp>
    </p:spTree>
    <p:extLst>
      <p:ext uri="{BB962C8B-B14F-4D97-AF65-F5344CB8AC3E}">
        <p14:creationId xmlns:p14="http://schemas.microsoft.com/office/powerpoint/2010/main" val="11202766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Because we have seen that chance might be a reason for apparent effect-measure modification, one needs to be careful which factors you consider.  Besides chance there are also other imposter reasons for how something can appear to be an effect modifier, such as a factor which is a descendant of the outcome.  </a:t>
            </a:r>
          </a:p>
          <a:p>
            <a:endParaRPr lang="en-US" altLang="en-US" dirty="0" smtClean="0"/>
          </a:p>
          <a:p>
            <a:r>
              <a:rPr lang="en-US" altLang="en-US" dirty="0" smtClean="0"/>
              <a:t>How should you decide what to consider for evaluation as an effect modifier?  It stands to reason that since effect modification has to do with one variable altering the influence of a second variable on some outcome, the effect modifier itself must influence the outcome.  By influence, we mean that the effect modifier much either be a cause of the outcome or associated with a factor that is cause.  DAGs can help us visualize this. </a:t>
            </a:r>
          </a:p>
          <a:p>
            <a:r>
              <a:rPr lang="en-US" altLang="en-US" dirty="0" smtClean="0"/>
              <a:t> </a:t>
            </a:r>
          </a:p>
          <a:p>
            <a:r>
              <a:rPr lang="en-US" altLang="en-US" dirty="0" smtClean="0"/>
              <a:t>These </a:t>
            </a:r>
            <a:r>
              <a:rPr lang="en-US" altLang="en-US" dirty="0" smtClean="0"/>
              <a:t>4 DAGs show the 4 different scenarios for how variables can be effect modifiers.  In each scenario, the variable A is the variable that is a candidate to be an effect modifier.  These 4 scenarios are called direct effect modification, indirect effect modification, effect modification by proxy, and effect modification by common cause.  These 4 scenarios are descriptive narratives for how A is associated with D.  This is new terminology and not commonly used, but it is nonetheless a good way to keep things straight. </a:t>
            </a:r>
          </a:p>
          <a:p>
            <a:endParaRPr lang="en-US" altLang="en-US" dirty="0" smtClean="0"/>
          </a:p>
          <a:p>
            <a:r>
              <a:rPr lang="en-US" altLang="en-US" dirty="0" smtClean="0"/>
              <a:t>Note how if A does</a:t>
            </a:r>
            <a:r>
              <a:rPr lang="en-US" altLang="en-US" baseline="0" dirty="0" smtClean="0"/>
              <a:t> show mechanistic interaction with E for the occurrence of D in our empiric data analysis (by finding presence of additive interaction), altering A will not necessarily influence the occurrence of D in all scenarios.  In </a:t>
            </a:r>
            <a:r>
              <a:rPr lang="en-US" altLang="en-US" baseline="0" dirty="0" smtClean="0"/>
              <a:t>two of the scenarios </a:t>
            </a:r>
            <a:r>
              <a:rPr lang="en-US" altLang="en-US" baseline="0" dirty="0" smtClean="0"/>
              <a:t>on the </a:t>
            </a:r>
            <a:r>
              <a:rPr lang="en-US" altLang="en-US" baseline="0" dirty="0" smtClean="0"/>
              <a:t>slide (direct effect modification and indirect effect modification), </a:t>
            </a:r>
            <a:r>
              <a:rPr lang="en-US" altLang="en-US" baseline="0" dirty="0" smtClean="0"/>
              <a:t>it will, but it will not on the </a:t>
            </a:r>
            <a:r>
              <a:rPr lang="en-US" altLang="en-US" baseline="0" dirty="0" smtClean="0"/>
              <a:t>other two</a:t>
            </a:r>
            <a:r>
              <a:rPr lang="en-US" altLang="en-US" baseline="0" dirty="0" smtClean="0"/>
              <a:t>.  </a:t>
            </a:r>
            <a:endParaRPr lang="en-US" altLang="en-US" dirty="0" smtClean="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80</a:t>
            </a:fld>
            <a:endParaRPr lang="en-US" dirty="0"/>
          </a:p>
        </p:txBody>
      </p:sp>
    </p:spTree>
    <p:extLst>
      <p:ext uri="{BB962C8B-B14F-4D97-AF65-F5344CB8AC3E}">
        <p14:creationId xmlns:p14="http://schemas.microsoft.com/office/powerpoint/2010/main" val="40203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6137B635-E8FF-4AC4-9A9F-B6EAD451DEAA}" type="slidenum">
              <a:rPr lang="en-US" altLang="en-US" smtClean="0"/>
              <a:pPr/>
              <a:t>8</a:t>
            </a:fld>
            <a:endParaRPr lang="en-US" altLang="en-US" dirty="0" smtClean="0"/>
          </a:p>
        </p:txBody>
      </p:sp>
      <p:sp>
        <p:nvSpPr>
          <p:cNvPr id="44034" name="Rectangle 2"/>
          <p:cNvSpPr>
            <a:spLocks noGrp="1" noRot="1" noChangeAspect="1" noChangeArrowheads="1" noTextEdit="1"/>
          </p:cNvSpPr>
          <p:nvPr>
            <p:ph type="sldImg"/>
          </p:nvPr>
        </p:nvSpPr>
        <p:spPr>
          <a:xfrm>
            <a:off x="419100" y="704850"/>
            <a:ext cx="6172200" cy="3471863"/>
          </a:xfrm>
          <a:ln/>
        </p:spPr>
      </p:sp>
      <p:sp>
        <p:nvSpPr>
          <p:cNvPr id="44035"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latin typeface="Arial" charset="0"/>
              </a:rPr>
              <a:t>Using DAGs, you can see that randomization theoretically precludes</a:t>
            </a:r>
            <a:r>
              <a:rPr lang="en-US" altLang="en-US" baseline="0" dirty="0" smtClean="0">
                <a:solidFill>
                  <a:srgbClr val="000000"/>
                </a:solidFill>
                <a:latin typeface="Arial" charset="0"/>
              </a:rPr>
              <a:t> any a</a:t>
            </a:r>
            <a:r>
              <a:rPr lang="en-US" altLang="en-US" dirty="0" smtClean="0">
                <a:solidFill>
                  <a:srgbClr val="000000"/>
                </a:solidFill>
                <a:latin typeface="Arial" charset="0"/>
              </a:rPr>
              <a:t>ssociation between any would-be confounder and the exposure.  Therefore, confounding cannot occur.  This is </a:t>
            </a:r>
            <a:r>
              <a:rPr lang="en-US" altLang="en-US" dirty="0" smtClean="0">
                <a:solidFill>
                  <a:srgbClr val="000000"/>
                </a:solidFill>
                <a:latin typeface="Arial" charset="0"/>
              </a:rPr>
              <a:t>the</a:t>
            </a:r>
            <a:r>
              <a:rPr lang="en-US" altLang="en-US" baseline="0" dirty="0" smtClean="0">
                <a:solidFill>
                  <a:srgbClr val="000000"/>
                </a:solidFill>
                <a:latin typeface="Arial" charset="0"/>
              </a:rPr>
              <a:t> main reason </a:t>
            </a:r>
            <a:r>
              <a:rPr lang="en-US" altLang="en-US" dirty="0" smtClean="0">
                <a:solidFill>
                  <a:srgbClr val="000000"/>
                </a:solidFill>
                <a:latin typeface="Arial" charset="0"/>
              </a:rPr>
              <a:t>why </a:t>
            </a:r>
            <a:r>
              <a:rPr lang="en-US" altLang="en-US" dirty="0" smtClean="0">
                <a:solidFill>
                  <a:srgbClr val="000000"/>
                </a:solidFill>
                <a:latin typeface="Arial" charset="0"/>
              </a:rPr>
              <a:t>randomization holds its exulted place in clinical and epidemiologic research.  Its primary purpose is to prevent confounding.</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solidFill>
                <a:srgbClr val="000000"/>
              </a:solidFill>
              <a:latin typeface="Arial" charset="0"/>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latin typeface="Arial" charset="0"/>
              </a:rPr>
              <a:t>Of course, earlier,</a:t>
            </a:r>
            <a:r>
              <a:rPr lang="en-US" altLang="en-US" baseline="0" dirty="0" smtClean="0">
                <a:solidFill>
                  <a:srgbClr val="000000"/>
                </a:solidFill>
                <a:latin typeface="Arial" charset="0"/>
              </a:rPr>
              <a:t> we learned that randomization also helps to prevent selection bias on the “front end” of a study.  With DAGs, we can now understand this better.  By precluding any association between C and E, we eliminate one of the ways that collider stratification (i.e., selection bias) can occur (via an “M” DAG</a:t>
            </a:r>
            <a:r>
              <a:rPr lang="en-US" altLang="en-US" baseline="0" dirty="0" smtClean="0">
                <a:solidFill>
                  <a:srgbClr val="000000"/>
                </a:solidFill>
                <a:latin typeface="Arial" charset="0"/>
              </a:rPr>
              <a:t>).   We also learned that the act of randomization precludes dependent misclassification of exposure and any other variable.  This is because if the investigator allocates the exposure, then there will not be error in exposure measurement related to outcome.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Note: randomization is not a so-called “conditioning”</a:t>
            </a:r>
            <a:r>
              <a:rPr lang="en-US" altLang="en-US" baseline="0" dirty="0" smtClean="0">
                <a:solidFill>
                  <a:srgbClr val="000000"/>
                </a:solidFill>
                <a:latin typeface="Arial" charset="0"/>
              </a:rPr>
              <a:t> approach.  We are not holding C constant.  Instead, randomization is forcing the distribution of C to be the same across each level of the exposure.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p>
        </p:txBody>
      </p:sp>
    </p:spTree>
    <p:extLst>
      <p:ext uri="{BB962C8B-B14F-4D97-AF65-F5344CB8AC3E}">
        <p14:creationId xmlns:p14="http://schemas.microsoft.com/office/powerpoint/2010/main" val="31484145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xfrm>
            <a:off x="419100" y="704850"/>
            <a:ext cx="6172200" cy="3471863"/>
          </a:xfrm>
          <a:ln/>
        </p:spPr>
      </p:sp>
      <p:sp>
        <p:nvSpPr>
          <p:cNvPr id="216066" name="Notes Placeholder 2"/>
          <p:cNvSpPr>
            <a:spLocks noGrp="1"/>
          </p:cNvSpPr>
          <p:nvPr>
            <p:ph type="body" idx="1"/>
          </p:nvPr>
        </p:nvSpPr>
        <p:spPr>
          <a:noFill/>
          <a:ln/>
        </p:spPr>
        <p:txBody>
          <a:bodyPr/>
          <a:lstStyle/>
          <a:p>
            <a:r>
              <a:rPr lang="en-US" altLang="en-US" dirty="0" smtClean="0"/>
              <a:t>Hence, DAGs show us variables (i.e., the A variables in the prior slide) that could be effect modifiers, but only the data will tell us if they ARE</a:t>
            </a:r>
            <a:r>
              <a:rPr lang="en-US" altLang="en-US" baseline="0" dirty="0" smtClean="0"/>
              <a:t> effect modifiers </a:t>
            </a:r>
            <a:r>
              <a:rPr lang="en-US" altLang="en-US" baseline="0" dirty="0" smtClean="0"/>
              <a:t>on a specific scale (i.e., additive or multiplicative)</a:t>
            </a:r>
            <a:r>
              <a:rPr lang="en-US" altLang="en-US" dirty="0" smtClean="0"/>
              <a:t>.  </a:t>
            </a:r>
            <a:r>
              <a:rPr lang="en-US" altLang="en-US" dirty="0" smtClean="0"/>
              <a:t>In other words, DAGs can find the candidates for effect-measure modification, but DAGs themselves cannot predict when</a:t>
            </a:r>
            <a:r>
              <a:rPr lang="en-US" altLang="en-US" baseline="0" dirty="0" smtClean="0"/>
              <a:t> </a:t>
            </a:r>
            <a:r>
              <a:rPr lang="en-US" altLang="en-US" dirty="0" smtClean="0"/>
              <a:t>effect-measure modification on</a:t>
            </a:r>
            <a:r>
              <a:rPr lang="en-US" altLang="en-US" baseline="0" dirty="0" smtClean="0"/>
              <a:t> a particular scale will be present</a:t>
            </a:r>
            <a:r>
              <a:rPr lang="en-US" altLang="en-US" dirty="0" smtClean="0"/>
              <a:t>. </a:t>
            </a:r>
            <a:r>
              <a:rPr lang="en-US" altLang="en-US" baseline="0" dirty="0" smtClean="0"/>
              <a:t> It </a:t>
            </a:r>
            <a:r>
              <a:rPr lang="en-US" altLang="en-US" dirty="0" smtClean="0"/>
              <a:t>is not surprising that one cannot show this quantitative complexity with just qualitative edges.  Effect-measure modification is </a:t>
            </a:r>
            <a:r>
              <a:rPr lang="en-US" altLang="en-US" dirty="0" smtClean="0"/>
              <a:t>a very quantitative phenomenon.  </a:t>
            </a:r>
            <a:r>
              <a:rPr lang="en-US" altLang="en-US" dirty="0" smtClean="0"/>
              <a:t>For example, you can have effect modification on the additive scale but not on the multiplicative scale.</a:t>
            </a:r>
          </a:p>
          <a:p>
            <a:endParaRPr lang="en-US" altLang="en-US" dirty="0" smtClean="0"/>
          </a:p>
          <a:p>
            <a:r>
              <a:rPr lang="en-US" altLang="en-US" dirty="0" smtClean="0"/>
              <a:t>DAGs,</a:t>
            </a:r>
            <a:r>
              <a:rPr lang="en-US" altLang="en-US" baseline="0" dirty="0" smtClean="0"/>
              <a:t> with their current conventions, do not depict </a:t>
            </a:r>
            <a:r>
              <a:rPr lang="en-US" altLang="en-US" dirty="0" smtClean="0"/>
              <a:t>effect-measure modification even if </a:t>
            </a:r>
            <a:r>
              <a:rPr lang="en-US" altLang="en-US" dirty="0" smtClean="0"/>
              <a:t>have demonstrated </a:t>
            </a:r>
            <a:r>
              <a:rPr lang="en-US" altLang="en-US" dirty="0" smtClean="0"/>
              <a:t>effect-measure modification in your data analysis.  That is, the current theoretical underpinnings do not have a way for effect-measure modification to be universally depicted in a DAG.  Some authors have offered a few</a:t>
            </a:r>
            <a:r>
              <a:rPr lang="en-US" altLang="en-US" baseline="0" dirty="0" smtClean="0"/>
              <a:t> solutions but these are not universally accepted.  Again, t</a:t>
            </a:r>
            <a:r>
              <a:rPr lang="en-US" altLang="en-US" dirty="0" smtClean="0"/>
              <a:t>his is not surprising because DAGs are funda</a:t>
            </a:r>
            <a:r>
              <a:rPr lang="en-US" altLang="en-US" baseline="0" dirty="0" smtClean="0"/>
              <a:t>mentally </a:t>
            </a:r>
            <a:r>
              <a:rPr lang="en-US" altLang="en-US" dirty="0" smtClean="0"/>
              <a:t>qualitative, not quantitative.  </a:t>
            </a:r>
            <a:endParaRPr lang="en-US" altLang="en-US" dirty="0" smtClean="0"/>
          </a:p>
          <a:p>
            <a:endParaRPr lang="en-US" altLang="en-US" dirty="0" smtClean="0"/>
          </a:p>
          <a:p>
            <a:r>
              <a:rPr lang="en-US" altLang="en-US" dirty="0" smtClean="0"/>
              <a:t>We do not believe</a:t>
            </a:r>
            <a:r>
              <a:rPr lang="en-US" altLang="en-US" baseline="0" dirty="0" smtClean="0"/>
              <a:t> that the current inability of DAGs  to depict interaction as a major limitation.</a:t>
            </a:r>
            <a:endParaRPr lang="en-US" altLang="en-US" dirty="0" smtClean="0"/>
          </a:p>
        </p:txBody>
      </p:sp>
      <p:sp>
        <p:nvSpPr>
          <p:cNvPr id="216067" name="Slide Number Placeholder 3"/>
          <p:cNvSpPr>
            <a:spLocks noGrp="1"/>
          </p:cNvSpPr>
          <p:nvPr>
            <p:ph type="sldNum" sz="quarter" idx="5"/>
          </p:nvPr>
        </p:nvSpPr>
        <p:spPr>
          <a:noFill/>
        </p:spPr>
        <p:txBody>
          <a:bodyPr/>
          <a:lstStyle/>
          <a:p>
            <a:fld id="{EAC7341A-6209-4837-88DB-F59B502A549F}" type="slidenum">
              <a:rPr lang="en-US" altLang="en-US" smtClean="0"/>
              <a:pPr/>
              <a:t>81</a:t>
            </a:fld>
            <a:endParaRPr lang="en-US" altLang="en-US" dirty="0" smtClean="0"/>
          </a:p>
        </p:txBody>
      </p:sp>
    </p:spTree>
    <p:extLst>
      <p:ext uri="{BB962C8B-B14F-4D97-AF65-F5344CB8AC3E}">
        <p14:creationId xmlns:p14="http://schemas.microsoft.com/office/powerpoint/2010/main" val="8729371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There is one other thing to clarify about the 4 scenarios we showed </a:t>
            </a:r>
            <a:r>
              <a:rPr lang="en-US" altLang="en-US" dirty="0" smtClean="0"/>
              <a:t>earlier regarding </a:t>
            </a:r>
            <a:r>
              <a:rPr lang="en-US" altLang="en-US" dirty="0" smtClean="0"/>
              <a:t>which variables you might want to consider as candidates for effect modification.   When we showed these, this was not to say that these same variables might also simultaneously meet the definition of confounders. </a:t>
            </a:r>
            <a:r>
              <a:rPr lang="en-US" altLang="en-US" baseline="0" dirty="0" smtClean="0"/>
              <a:t>Sometimes there is a confusion about whether a factor can be an effect modifier and a confounder.  The answer is “</a:t>
            </a:r>
            <a:r>
              <a:rPr lang="en-US" altLang="en-US" baseline="0" dirty="0" smtClean="0"/>
              <a:t>yes”; a variable can be considered both a confounder and an effect modifier.  However, this </a:t>
            </a:r>
            <a:r>
              <a:rPr lang="en-US" altLang="en-US" baseline="0" dirty="0" smtClean="0"/>
              <a:t>is not a question that we have to answer in our routine applied work.   In other words, the goal above is to evaluate whether E causes D.  The goal is not to give a </a:t>
            </a:r>
            <a:r>
              <a:rPr lang="en-US" altLang="en-US" baseline="0" dirty="0" smtClean="0"/>
              <a:t>name (e.g., a confounder or effect modifier) </a:t>
            </a:r>
            <a:r>
              <a:rPr lang="en-US" altLang="en-US" baseline="0" dirty="0" smtClean="0"/>
              <a:t>to each of the surrounding variables; such naming of variables is merely an academic </a:t>
            </a:r>
            <a:r>
              <a:rPr lang="en-US" altLang="en-US" baseline="0" dirty="0" smtClean="0"/>
              <a:t>process.  </a:t>
            </a:r>
            <a:endParaRPr lang="en-US" altLang="en-US"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Another</a:t>
            </a:r>
            <a:r>
              <a:rPr lang="en-US" altLang="en-US" baseline="0" dirty="0" smtClean="0"/>
              <a:t> thing to note is that when we report on the presence of interaction, we do so by showing stratum-specific estimate of the effect of E on D.   By doing this, we are also covering ourselves for the possibility of confounding.  The stratum-specific estimates are unconfounded.  If we look for and find that A modifies the effect of E on D and report stratum-specific estimate of E on D, then we are still managing </a:t>
            </a:r>
            <a:r>
              <a:rPr lang="en-US" altLang="en-US" baseline="0" dirty="0" smtClean="0"/>
              <a:t>confounding</a:t>
            </a:r>
            <a:r>
              <a:rPr lang="en-US" altLang="en-US" baseline="0" dirty="0" smtClean="0"/>
              <a:t>.  </a:t>
            </a:r>
          </a:p>
          <a:p>
            <a:endParaRPr lang="en-US" altLang="en-US" baseline="0" dirty="0" smtClean="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82</a:t>
            </a:fld>
            <a:endParaRPr lang="en-US" dirty="0"/>
          </a:p>
        </p:txBody>
      </p:sp>
    </p:spTree>
    <p:extLst>
      <p:ext uri="{BB962C8B-B14F-4D97-AF65-F5344CB8AC3E}">
        <p14:creationId xmlns:p14="http://schemas.microsoft.com/office/powerpoint/2010/main" val="13026214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5"/>
          <p:cNvSpPr>
            <a:spLocks noGrp="1" noChangeArrowheads="1"/>
          </p:cNvSpPr>
          <p:nvPr>
            <p:ph type="sldNum" sz="quarter" idx="5"/>
          </p:nvPr>
        </p:nvSpPr>
        <p:spPr>
          <a:noFill/>
        </p:spPr>
        <p:txBody>
          <a:bodyPr/>
          <a:lstStyle/>
          <a:p>
            <a:fld id="{46C9FFB1-D935-4251-A5A1-B622E43A563B}" type="slidenum">
              <a:rPr lang="en-US" altLang="en-US" smtClean="0"/>
              <a:pPr/>
              <a:t>83</a:t>
            </a:fld>
            <a:endParaRPr lang="en-US" altLang="en-US" dirty="0" smtClean="0"/>
          </a:p>
        </p:txBody>
      </p:sp>
      <p:sp>
        <p:nvSpPr>
          <p:cNvPr id="220162" name="Rectangle 2"/>
          <p:cNvSpPr>
            <a:spLocks noGrp="1" noRot="1" noChangeAspect="1" noChangeArrowheads="1" noTextEdit="1"/>
          </p:cNvSpPr>
          <p:nvPr>
            <p:ph type="sldImg"/>
          </p:nvPr>
        </p:nvSpPr>
        <p:spPr>
          <a:xfrm>
            <a:off x="419100" y="704850"/>
            <a:ext cx="6172200" cy="3471863"/>
          </a:xfrm>
          <a:ln/>
        </p:spPr>
      </p:sp>
      <p:sp>
        <p:nvSpPr>
          <p:cNvPr id="220163" name="Rectangle 3"/>
          <p:cNvSpPr>
            <a:spLocks noGrp="1" noChangeArrowheads="1"/>
          </p:cNvSpPr>
          <p:nvPr>
            <p:ph type="body" idx="1"/>
          </p:nvPr>
        </p:nvSpPr>
        <p:spPr>
          <a:noFill/>
          <a:ln/>
        </p:spPr>
        <p:txBody>
          <a:bodyPr/>
          <a:lstStyle/>
          <a:p>
            <a:pPr>
              <a:lnSpc>
                <a:spcPct val="90000"/>
              </a:lnSpc>
            </a:pPr>
            <a:r>
              <a:rPr lang="en-US" altLang="en-US" sz="1000" dirty="0" smtClean="0"/>
              <a:t>For a review of which scale to use (multiplicative or additive) for your work, this is a review that reminds</a:t>
            </a:r>
            <a:r>
              <a:rPr lang="en-US" altLang="en-US" sz="1000" baseline="0" dirty="0" smtClean="0"/>
              <a:t> us that </a:t>
            </a:r>
            <a:r>
              <a:rPr lang="en-US" altLang="en-US" sz="1000" dirty="0" smtClean="0"/>
              <a:t>it depends upon your research question.   We covered this earlier in the course.  </a:t>
            </a:r>
          </a:p>
          <a:p>
            <a:pPr>
              <a:lnSpc>
                <a:spcPct val="90000"/>
              </a:lnSpc>
            </a:pPr>
            <a:endParaRPr lang="en-US" altLang="en-US" sz="1000" dirty="0" smtClean="0"/>
          </a:p>
          <a:p>
            <a:pPr>
              <a:lnSpc>
                <a:spcPct val="90000"/>
              </a:lnSpc>
            </a:pPr>
            <a:r>
              <a:rPr lang="en-US" altLang="en-US" sz="1000" dirty="0" smtClean="0"/>
              <a:t>Multiplicative measures (like the risk ratio) are commonly used when looking for causal relationships, in other words, etiologic research.  However, the multiplicative scale is not the only scale that could be used for this.</a:t>
            </a:r>
            <a:r>
              <a:rPr lang="en-US" altLang="en-US" sz="1000" baseline="0" dirty="0" smtClean="0"/>
              <a:t> The additive </a:t>
            </a:r>
            <a:r>
              <a:rPr lang="en-US" altLang="en-US" sz="1000" baseline="0" dirty="0" smtClean="0"/>
              <a:t>scale (e.g., risk differences) </a:t>
            </a:r>
            <a:r>
              <a:rPr lang="en-US" altLang="en-US" sz="1000" baseline="0" dirty="0" smtClean="0"/>
              <a:t>could also be used, but for historical reasons it has not been. </a:t>
            </a:r>
            <a:r>
              <a:rPr lang="en-US" altLang="en-US" sz="1000" dirty="0" smtClean="0"/>
              <a:t> These relative measures </a:t>
            </a:r>
            <a:r>
              <a:rPr lang="en-US" altLang="en-US" sz="1000" dirty="0" smtClean="0"/>
              <a:t>do not </a:t>
            </a:r>
            <a:r>
              <a:rPr lang="en-US" altLang="en-US" sz="1000" dirty="0" smtClean="0"/>
              <a:t>depend upon the background incidence of a disease in unexposed persons.   Use of additive scale measures</a:t>
            </a:r>
            <a:r>
              <a:rPr lang="en-US" altLang="en-US" sz="1000" baseline="0" dirty="0" smtClean="0"/>
              <a:t> are, however, gaining in popularity, particularly </a:t>
            </a:r>
            <a:r>
              <a:rPr lang="en-US" altLang="en-US" sz="1000" baseline="0" dirty="0" smtClean="0"/>
              <a:t>in the causal inference field.  Arguments can be made it is the purest measure of association.    </a:t>
            </a:r>
            <a:endParaRPr lang="en-US" altLang="en-US" sz="1000" dirty="0" smtClean="0"/>
          </a:p>
          <a:p>
            <a:pPr>
              <a:lnSpc>
                <a:spcPct val="90000"/>
              </a:lnSpc>
            </a:pPr>
            <a:endParaRPr lang="en-US" altLang="en-US" sz="1000" dirty="0" smtClean="0"/>
          </a:p>
          <a:p>
            <a:pPr>
              <a:lnSpc>
                <a:spcPct val="90000"/>
              </a:lnSpc>
            </a:pPr>
            <a:r>
              <a:rPr lang="en-US" altLang="en-US" sz="1000" dirty="0" smtClean="0"/>
              <a:t>Additive measures (like the risk difference) are most readily translated into the impact an exposure (or intervention) has in terms of actual number of actual people with disease.  For example, as you all know, 1/risk difference is the number of exposed persons in whom you would have to eliminate exposure in order to avert one case of disease.  Or, when the exposure is a drug, 1/risk difference is the number of persons you would to treat to avert one case of disease. In clinical trials, this is known as the number needed to treat.  The background incidence of disease in the unexposed group is an important component of this.  Use of the additive scale gives you the public health impact of the exposure</a:t>
            </a:r>
            <a:r>
              <a:rPr lang="en-US" altLang="en-US" sz="1000" dirty="0" smtClean="0"/>
              <a:t>.  Finally, as we have seen, additive measures are the metrics for the evaluation of</a:t>
            </a:r>
            <a:r>
              <a:rPr lang="en-US" altLang="en-US" sz="1000" baseline="0" dirty="0" smtClean="0"/>
              <a:t> both public health interaction and mechanistic interaction.  </a:t>
            </a:r>
            <a:endParaRPr lang="en-US" altLang="en-US" sz="1000" dirty="0" smtClean="0"/>
          </a:p>
          <a:p>
            <a:pPr>
              <a:lnSpc>
                <a:spcPct val="90000"/>
              </a:lnSpc>
            </a:pPr>
            <a:endParaRPr lang="en-US" altLang="en-US" sz="1000" dirty="0" smtClean="0"/>
          </a:p>
          <a:p>
            <a:pPr>
              <a:lnSpc>
                <a:spcPct val="90000"/>
              </a:lnSpc>
            </a:pPr>
            <a:endParaRPr lang="en-US" altLang="en-US" sz="1000" dirty="0" smtClean="0"/>
          </a:p>
          <a:p>
            <a:pPr>
              <a:lnSpc>
                <a:spcPct val="90000"/>
              </a:lnSpc>
            </a:pPr>
            <a:endParaRPr lang="en-US" altLang="en-US" sz="1000" dirty="0" smtClean="0"/>
          </a:p>
        </p:txBody>
      </p:sp>
    </p:spTree>
    <p:extLst>
      <p:ext uri="{BB962C8B-B14F-4D97-AF65-F5344CB8AC3E}">
        <p14:creationId xmlns:p14="http://schemas.microsoft.com/office/powerpoint/2010/main" val="31358376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5"/>
          <p:cNvSpPr>
            <a:spLocks noGrp="1" noChangeArrowheads="1"/>
          </p:cNvSpPr>
          <p:nvPr>
            <p:ph type="sldNum" sz="quarter" idx="5"/>
          </p:nvPr>
        </p:nvSpPr>
        <p:spPr>
          <a:noFill/>
        </p:spPr>
        <p:txBody>
          <a:bodyPr/>
          <a:lstStyle/>
          <a:p>
            <a:fld id="{F07EBDE3-FF4C-416D-A810-BC908B26E19B}" type="slidenum">
              <a:rPr lang="en-US" altLang="en-US" smtClean="0"/>
              <a:pPr/>
              <a:t>84</a:t>
            </a:fld>
            <a:endParaRPr lang="en-US" altLang="en-US" dirty="0" smtClean="0"/>
          </a:p>
        </p:txBody>
      </p:sp>
      <p:sp>
        <p:nvSpPr>
          <p:cNvPr id="223234" name="Rectangle 2"/>
          <p:cNvSpPr>
            <a:spLocks noGrp="1" noRot="1" noChangeAspect="1" noChangeArrowheads="1" noTextEdit="1"/>
          </p:cNvSpPr>
          <p:nvPr>
            <p:ph type="sldImg"/>
          </p:nvPr>
        </p:nvSpPr>
        <p:spPr>
          <a:xfrm>
            <a:off x="419100" y="704850"/>
            <a:ext cx="6172200" cy="3471863"/>
          </a:xfrm>
          <a:ln/>
        </p:spPr>
      </p:sp>
      <p:sp>
        <p:nvSpPr>
          <p:cNvPr id="223235" name="Rectangle 3"/>
          <p:cNvSpPr>
            <a:spLocks noGrp="1" noChangeArrowheads="1"/>
          </p:cNvSpPr>
          <p:nvPr>
            <p:ph type="body" idx="1"/>
          </p:nvPr>
        </p:nvSpPr>
        <p:spPr>
          <a:noFill/>
          <a:ln/>
        </p:spPr>
        <p:txBody>
          <a:bodyPr/>
          <a:lstStyle/>
          <a:p>
            <a:r>
              <a:rPr lang="en-US" altLang="en-US" dirty="0" smtClean="0"/>
              <a:t>This is </a:t>
            </a:r>
            <a:r>
              <a:rPr lang="en-US" altLang="en-US" dirty="0" smtClean="0"/>
              <a:t>a</a:t>
            </a:r>
            <a:r>
              <a:rPr lang="en-US" altLang="en-US" baseline="0" dirty="0" smtClean="0"/>
              <a:t> simple</a:t>
            </a:r>
            <a:r>
              <a:rPr lang="en-US" altLang="en-US" dirty="0" smtClean="0"/>
              <a:t> </a:t>
            </a:r>
            <a:r>
              <a:rPr lang="en-US" altLang="en-US" dirty="0" smtClean="0"/>
              <a:t>example of </a:t>
            </a:r>
            <a:r>
              <a:rPr lang="en-US" altLang="en-US" dirty="0" smtClean="0"/>
              <a:t>the utility</a:t>
            </a:r>
            <a:r>
              <a:rPr lang="en-US" altLang="en-US" baseline="0" dirty="0" smtClean="0"/>
              <a:t> of </a:t>
            </a:r>
            <a:r>
              <a:rPr lang="en-US" altLang="en-US" dirty="0" smtClean="0"/>
              <a:t>additive </a:t>
            </a:r>
            <a:r>
              <a:rPr lang="en-US" altLang="en-US" dirty="0" smtClean="0"/>
              <a:t>vs multiplicative scales.   In the upper panel, we are working with a disease that is very rare </a:t>
            </a:r>
            <a:r>
              <a:rPr lang="en-US" altLang="en-US" dirty="0" smtClean="0"/>
              <a:t>and the </a:t>
            </a:r>
            <a:r>
              <a:rPr lang="en-US" altLang="en-US" dirty="0" smtClean="0"/>
              <a:t>exposure in question is associated with a two fold risk of disease.  </a:t>
            </a:r>
            <a:r>
              <a:rPr lang="en-US" altLang="en-US" dirty="0" smtClean="0"/>
              <a:t>Assuming no bias, this </a:t>
            </a:r>
            <a:r>
              <a:rPr lang="en-US" altLang="en-US" dirty="0" smtClean="0"/>
              <a:t>is evidence for a causal </a:t>
            </a:r>
            <a:r>
              <a:rPr lang="en-US" altLang="en-US" dirty="0" smtClean="0"/>
              <a:t>relationship.</a:t>
            </a:r>
            <a:r>
              <a:rPr lang="en-US" altLang="en-US" baseline="0" dirty="0" smtClean="0"/>
              <a:t> </a:t>
            </a:r>
            <a:r>
              <a:rPr lang="en-US" altLang="en-US" dirty="0" smtClean="0"/>
              <a:t> The </a:t>
            </a:r>
            <a:r>
              <a:rPr lang="en-US" altLang="en-US" dirty="0" smtClean="0"/>
              <a:t>risk difference between exposed and unexposed is very small, just 0.00005.  That means you have to eliminate exposure in 20,000 persons just to avert one case of disease.  A simple way to infer this is if you took 100,000 exposed persons and then took away their exposure, you would end up with 5 cases of disease (the background) and 5 cases of disease averted.  In other words, take away exposure from 100,000 and avert 5 cases, translates into take away exposure in 20,000 to avert 1 case.  </a:t>
            </a:r>
          </a:p>
          <a:p>
            <a:endParaRPr lang="en-US" altLang="en-US" dirty="0" smtClean="0"/>
          </a:p>
          <a:p>
            <a:r>
              <a:rPr lang="en-US" altLang="en-US" dirty="0" smtClean="0"/>
              <a:t>Contrast that with the lower panel.  Here, the disease is more common in unexposed but the relative risk of the exposure is still 2, just like above.  In this case, the risk difference is 0.1 which translates into only needing to eliminate exposure in 10 persons to avert one case of disease.   You could achieve much more bang for your buck if you went after this exposure as opposed to the exposure in the top panel.</a:t>
            </a:r>
          </a:p>
          <a:p>
            <a:endParaRPr lang="en-US" altLang="en-US" dirty="0" smtClean="0"/>
          </a:p>
        </p:txBody>
      </p:sp>
    </p:spTree>
    <p:extLst>
      <p:ext uri="{BB962C8B-B14F-4D97-AF65-F5344CB8AC3E}">
        <p14:creationId xmlns:p14="http://schemas.microsoft.com/office/powerpoint/2010/main" val="13122956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5"/>
          <p:cNvSpPr>
            <a:spLocks noGrp="1" noChangeArrowheads="1"/>
          </p:cNvSpPr>
          <p:nvPr>
            <p:ph type="sldNum" sz="quarter" idx="5"/>
          </p:nvPr>
        </p:nvSpPr>
        <p:spPr>
          <a:noFill/>
        </p:spPr>
        <p:txBody>
          <a:bodyPr/>
          <a:lstStyle/>
          <a:p>
            <a:fld id="{475F134C-B480-44EA-800A-B6E450AD56EA}" type="slidenum">
              <a:rPr lang="en-US" altLang="en-US" smtClean="0"/>
              <a:pPr/>
              <a:t>85</a:t>
            </a:fld>
            <a:endParaRPr lang="en-US" altLang="en-US" dirty="0" smtClean="0"/>
          </a:p>
        </p:txBody>
      </p:sp>
      <p:sp>
        <p:nvSpPr>
          <p:cNvPr id="171010" name="Rectangle 2"/>
          <p:cNvSpPr>
            <a:spLocks noGrp="1" noRot="1" noChangeAspect="1" noChangeArrowheads="1" noTextEdit="1"/>
          </p:cNvSpPr>
          <p:nvPr>
            <p:ph type="sldImg"/>
          </p:nvPr>
        </p:nvSpPr>
        <p:spPr>
          <a:xfrm>
            <a:off x="419100" y="704850"/>
            <a:ext cx="6172200" cy="3471863"/>
          </a:xfrm>
          <a:ln/>
        </p:spPr>
      </p:sp>
      <p:sp>
        <p:nvSpPr>
          <p:cNvPr id="171011" name="Rectangle 3"/>
          <p:cNvSpPr>
            <a:spLocks noGrp="1" noChangeArrowheads="1"/>
          </p:cNvSpPr>
          <p:nvPr>
            <p:ph type="body" idx="1"/>
          </p:nvPr>
        </p:nvSpPr>
        <p:spPr>
          <a:noFill/>
          <a:ln/>
        </p:spPr>
        <p:txBody>
          <a:bodyPr/>
          <a:lstStyle/>
          <a:p>
            <a:pPr>
              <a:lnSpc>
                <a:spcPct val="90000"/>
              </a:lnSpc>
            </a:pPr>
            <a:r>
              <a:rPr lang="en-US" altLang="en-US" sz="1000" dirty="0" smtClean="0"/>
              <a:t>What scale</a:t>
            </a:r>
            <a:r>
              <a:rPr lang="en-US" altLang="en-US" sz="1000" baseline="0" dirty="0" smtClean="0"/>
              <a:t> should you be using </a:t>
            </a:r>
            <a:r>
              <a:rPr lang="en-US" altLang="en-US" sz="1000" baseline="0" dirty="0" smtClean="0"/>
              <a:t>to look </a:t>
            </a:r>
            <a:r>
              <a:rPr lang="en-US" altLang="en-US" sz="1000" baseline="0" dirty="0" smtClean="0"/>
              <a:t>for interaction?  </a:t>
            </a:r>
            <a:r>
              <a:rPr lang="en-US" altLang="en-US" sz="1000" dirty="0" smtClean="0"/>
              <a:t>As usual, it depends upon the goal of your work.  If your goal is to have the most public health impact, and by this we mean maximizing efficiency of resource </a:t>
            </a:r>
            <a:r>
              <a:rPr lang="en-US" altLang="en-US" sz="1000" dirty="0" smtClean="0"/>
              <a:t>allocation by finding groups</a:t>
            </a:r>
            <a:r>
              <a:rPr lang="en-US" altLang="en-US" sz="1000" baseline="0" dirty="0" smtClean="0"/>
              <a:t> of individuals for whom the smallest number is needed to intervene upon to have an effect</a:t>
            </a:r>
            <a:r>
              <a:rPr lang="en-US" altLang="en-US" sz="1000" dirty="0" smtClean="0"/>
              <a:t>, </a:t>
            </a:r>
            <a:r>
              <a:rPr lang="en-US" altLang="en-US" sz="1000" dirty="0" smtClean="0"/>
              <a:t>then you should be </a:t>
            </a:r>
            <a:r>
              <a:rPr lang="en-US" altLang="en-US" sz="1000" dirty="0" smtClean="0"/>
              <a:t>evaluating</a:t>
            </a:r>
            <a:r>
              <a:rPr lang="en-US" altLang="en-US" sz="1000" baseline="0" dirty="0" smtClean="0"/>
              <a:t> additive</a:t>
            </a:r>
            <a:r>
              <a:rPr lang="en-US" altLang="en-US" sz="1000" dirty="0" smtClean="0"/>
              <a:t> </a:t>
            </a:r>
            <a:r>
              <a:rPr lang="en-US" altLang="en-US" sz="1000" dirty="0" smtClean="0"/>
              <a:t>interaction.  An example</a:t>
            </a:r>
            <a:r>
              <a:rPr lang="en-US" altLang="en-US" sz="1000" baseline="0" dirty="0" smtClean="0"/>
              <a:t> is if you wish to apply an intervention to prevent disease or to improve prognosis in those who are diseased.  </a:t>
            </a:r>
            <a:r>
              <a:rPr lang="en-US" altLang="en-US" sz="1000" dirty="0" smtClean="0"/>
              <a:t>We have already said this for the main analysis when we described the concepts of NNT and NNH earlier in the course.  </a:t>
            </a:r>
            <a:r>
              <a:rPr lang="en-US" altLang="en-US" sz="1000" dirty="0" smtClean="0"/>
              <a:t>Now, when we introduce</a:t>
            </a:r>
            <a:r>
              <a:rPr lang="en-US" altLang="en-US" sz="1000" baseline="0" dirty="0" smtClean="0"/>
              <a:t> potential effect modifiers (i.e., 3</a:t>
            </a:r>
            <a:r>
              <a:rPr lang="en-US" altLang="en-US" sz="1000" baseline="30000" dirty="0" smtClean="0"/>
              <a:t>rd</a:t>
            </a:r>
            <a:r>
              <a:rPr lang="en-US" altLang="en-US" sz="1000" baseline="0" dirty="0" smtClean="0"/>
              <a:t> variables), y</a:t>
            </a:r>
            <a:r>
              <a:rPr lang="en-US" altLang="en-US" sz="1000" dirty="0" smtClean="0"/>
              <a:t>ou </a:t>
            </a:r>
            <a:r>
              <a:rPr lang="en-US" altLang="en-US" sz="1000" dirty="0" smtClean="0"/>
              <a:t>would want to identify the subgroup for which there is the smallest number needed</a:t>
            </a:r>
            <a:r>
              <a:rPr lang="en-US" altLang="en-US" sz="1000" baseline="0" dirty="0" smtClean="0"/>
              <a:t> to treat.  </a:t>
            </a:r>
            <a:r>
              <a:rPr lang="en-US" altLang="en-US" sz="1000" dirty="0" smtClean="0"/>
              <a:t>Note, however, that for some types of analysis, you will need to use regression</a:t>
            </a:r>
            <a:r>
              <a:rPr lang="en-US" altLang="en-US" sz="1000" baseline="0" dirty="0" smtClean="0"/>
              <a:t> models that are based on the multiplicative scale (such as logistic regression in a case-control study), but you can </a:t>
            </a:r>
            <a:r>
              <a:rPr lang="en-US" altLang="en-US" sz="1000" baseline="0" dirty="0" smtClean="0"/>
              <a:t>still within </a:t>
            </a:r>
            <a:r>
              <a:rPr lang="en-US" altLang="en-US" sz="1000" baseline="0" dirty="0" smtClean="0"/>
              <a:t>these models </a:t>
            </a:r>
            <a:r>
              <a:rPr lang="en-US" altLang="en-US" sz="1000" baseline="0" dirty="0" smtClean="0"/>
              <a:t>evaluate </a:t>
            </a:r>
            <a:r>
              <a:rPr lang="en-US" altLang="en-US" sz="1000" baseline="0" dirty="0" smtClean="0"/>
              <a:t>additive interaction (such as with RERI). </a:t>
            </a:r>
            <a:endParaRPr lang="en-US" altLang="en-US" sz="1000" dirty="0" smtClean="0"/>
          </a:p>
          <a:p>
            <a:pPr>
              <a:lnSpc>
                <a:spcPct val="90000"/>
              </a:lnSpc>
            </a:pPr>
            <a:endParaRPr lang="en-US" altLang="en-US" sz="1000" dirty="0" smtClean="0"/>
          </a:p>
          <a:p>
            <a:pPr>
              <a:lnSpc>
                <a:spcPct val="90000"/>
              </a:lnSpc>
            </a:pPr>
            <a:r>
              <a:rPr lang="en-US" altLang="en-US" sz="1000" dirty="0" smtClean="0"/>
              <a:t>If your goal is causal or etiologic inference, </a:t>
            </a:r>
            <a:r>
              <a:rPr lang="en-US" altLang="en-US" sz="1000" dirty="0" smtClean="0"/>
              <a:t>there</a:t>
            </a:r>
            <a:r>
              <a:rPr lang="en-US" altLang="en-US" sz="1000" baseline="0" dirty="0" smtClean="0"/>
              <a:t> are still two sub-goals</a:t>
            </a:r>
            <a:r>
              <a:rPr lang="en-US" altLang="en-US" sz="1000" dirty="0" smtClean="0"/>
              <a:t>.  </a:t>
            </a:r>
            <a:r>
              <a:rPr lang="en-US" altLang="en-US" sz="1000" dirty="0" smtClean="0"/>
              <a:t>You might be interested in just the big </a:t>
            </a:r>
            <a:r>
              <a:rPr lang="en-US" altLang="en-US" sz="1000" dirty="0" smtClean="0"/>
              <a:t>picture or</a:t>
            </a:r>
            <a:r>
              <a:rPr lang="en-US" altLang="en-US" sz="1000" baseline="0" dirty="0" smtClean="0"/>
              <a:t> the total effect</a:t>
            </a:r>
            <a:r>
              <a:rPr lang="en-US" altLang="en-US" sz="1000" dirty="0" smtClean="0"/>
              <a:t>, </a:t>
            </a:r>
            <a:r>
              <a:rPr lang="en-US" altLang="en-US" sz="1000" dirty="0" smtClean="0"/>
              <a:t>i.e., if a given exposure or set of exposures is causally related to an </a:t>
            </a:r>
            <a:r>
              <a:rPr lang="en-US" altLang="en-US" sz="1000" dirty="0" smtClean="0"/>
              <a:t>outcome.  </a:t>
            </a:r>
            <a:r>
              <a:rPr lang="en-US" altLang="en-US" sz="1000" dirty="0" smtClean="0"/>
              <a:t>If this is the case, </a:t>
            </a:r>
            <a:r>
              <a:rPr lang="en-US" altLang="en-US" sz="1000" dirty="0" smtClean="0"/>
              <a:t>you will want to look for interaction as a matter of good analytic</a:t>
            </a:r>
            <a:r>
              <a:rPr lang="en-US" altLang="en-US" sz="1000" baseline="0" dirty="0" smtClean="0"/>
              <a:t> practice and especially to be sure that you are not missing an effect (e.g., the smoking, caffeine use, and delayed conception example), but looking for interaction is not your main goal.  </a:t>
            </a:r>
            <a:r>
              <a:rPr lang="en-US" altLang="en-US" sz="1000" dirty="0" smtClean="0"/>
              <a:t>On </a:t>
            </a:r>
            <a:r>
              <a:rPr lang="en-US" altLang="en-US" sz="1000" dirty="0" smtClean="0"/>
              <a:t>other</a:t>
            </a:r>
            <a:r>
              <a:rPr lang="en-US" altLang="en-US" sz="1000" baseline="0" dirty="0" smtClean="0"/>
              <a:t> hand, if your </a:t>
            </a:r>
            <a:r>
              <a:rPr lang="en-US" altLang="en-US" sz="1000" dirty="0" smtClean="0"/>
              <a:t>goal is causal or etiologic inference and you want to drill down </a:t>
            </a:r>
            <a:r>
              <a:rPr lang="en-US" altLang="en-US" sz="1000" dirty="0" smtClean="0"/>
              <a:t>into mechanisms involving other causal</a:t>
            </a:r>
            <a:r>
              <a:rPr lang="en-US" altLang="en-US" sz="1000" baseline="0" dirty="0" smtClean="0"/>
              <a:t> exposures</a:t>
            </a:r>
            <a:r>
              <a:rPr lang="en-US" altLang="en-US" sz="1000" dirty="0" smtClean="0"/>
              <a:t>, </a:t>
            </a:r>
            <a:r>
              <a:rPr lang="en-US" altLang="en-US" sz="1000" dirty="0" smtClean="0"/>
              <a:t>then </a:t>
            </a:r>
            <a:r>
              <a:rPr lang="en-US" altLang="en-US" sz="1000" dirty="0" smtClean="0"/>
              <a:t>this </a:t>
            </a:r>
            <a:r>
              <a:rPr lang="en-US" altLang="en-US" sz="1000" baseline="0" dirty="0" smtClean="0"/>
              <a:t>requires </a:t>
            </a:r>
            <a:r>
              <a:rPr lang="en-US" altLang="en-US" sz="1000" baseline="0" dirty="0" smtClean="0"/>
              <a:t>assessment of additive interaction.  There are some rules which can be used when interpreting the magnitude of multiplicative interaction terms that can tell you about additive interaction.  </a:t>
            </a:r>
            <a:r>
              <a:rPr lang="en-US" altLang="en-US" sz="1000" baseline="0" dirty="0" smtClean="0"/>
              <a:t>And, as we discussed one can use </a:t>
            </a:r>
            <a:r>
              <a:rPr lang="en-US" altLang="en-US" sz="1000" baseline="0" dirty="0" smtClean="0"/>
              <a:t>RERI to assist you to look for additive </a:t>
            </a:r>
            <a:r>
              <a:rPr lang="en-US" altLang="en-US" sz="1000" baseline="0" dirty="0" smtClean="0"/>
              <a:t>interaction when you are working on the multiplicative scale.  </a:t>
            </a:r>
            <a:r>
              <a:rPr lang="en-US" altLang="en-US" sz="1000" baseline="0" dirty="0" smtClean="0"/>
              <a:t>There are several rules (and needed assumptions) which can be used to interpret RERI to </a:t>
            </a:r>
            <a:r>
              <a:rPr lang="en-US" altLang="en-US" sz="1000" baseline="0" dirty="0" smtClean="0"/>
              <a:t>identify </a:t>
            </a:r>
            <a:r>
              <a:rPr lang="en-US" altLang="en-US" sz="1000" baseline="0" dirty="0" smtClean="0"/>
              <a:t>sufficient cause interaction and epistatic interaction.  </a:t>
            </a:r>
            <a:r>
              <a:rPr lang="en-US" altLang="en-US" sz="1000" dirty="0" smtClean="0"/>
              <a:t>This is the point that is understood by very few </a:t>
            </a:r>
            <a:r>
              <a:rPr lang="en-US" altLang="en-US" sz="1000" dirty="0" smtClean="0"/>
              <a:t>— </a:t>
            </a:r>
            <a:r>
              <a:rPr lang="en-US" altLang="en-US" sz="1000" dirty="0" smtClean="0"/>
              <a:t>additive interaction can be evaluated even with inherently multiplicative</a:t>
            </a:r>
            <a:r>
              <a:rPr lang="en-US" altLang="en-US" sz="1000" baseline="0" dirty="0" smtClean="0"/>
              <a:t> regression models such as logistic regression and proportional hazards regression</a:t>
            </a:r>
            <a:r>
              <a:rPr lang="en-US" altLang="en-US" sz="1000" dirty="0" smtClean="0"/>
              <a:t>.  These rules are explained in the VanderWeele tutorial on interaction.</a:t>
            </a:r>
            <a:r>
              <a:rPr lang="en-US" altLang="en-US" sz="1000" baseline="0" dirty="0" smtClean="0"/>
              <a:t>  </a:t>
            </a:r>
            <a:endParaRPr lang="en-US" altLang="en-US" sz="1000" dirty="0" smtClean="0"/>
          </a:p>
          <a:p>
            <a:pPr>
              <a:lnSpc>
                <a:spcPct val="90000"/>
              </a:lnSpc>
            </a:pPr>
            <a:endParaRPr lang="en-US" altLang="en-US" sz="1000" dirty="0" smtClean="0"/>
          </a:p>
          <a:p>
            <a:pPr>
              <a:lnSpc>
                <a:spcPct val="90000"/>
              </a:lnSpc>
            </a:pPr>
            <a:r>
              <a:rPr lang="en-US" altLang="en-US" sz="1000" dirty="0" smtClean="0"/>
              <a:t>Finally, if prediction is your goal, </a:t>
            </a:r>
            <a:r>
              <a:rPr lang="en-US" altLang="en-US" sz="1000" dirty="0" smtClean="0"/>
              <a:t>your</a:t>
            </a:r>
            <a:r>
              <a:rPr lang="en-US" altLang="en-US" sz="1000" baseline="0" dirty="0" smtClean="0"/>
              <a:t> reason to look for interaction is a matter of good analytic practice</a:t>
            </a:r>
            <a:r>
              <a:rPr lang="en-US" altLang="en-US" sz="1000" dirty="0" smtClean="0"/>
              <a:t>.  You will look for interaction in order to improve</a:t>
            </a:r>
            <a:r>
              <a:rPr lang="en-US" altLang="en-US" sz="1000" baseline="0" dirty="0" smtClean="0"/>
              <a:t> the fit of the model to your data.  </a:t>
            </a:r>
            <a:r>
              <a:rPr lang="en-US" altLang="en-US" sz="1000" dirty="0" smtClean="0"/>
              <a:t>In other words, </a:t>
            </a:r>
            <a:r>
              <a:rPr lang="en-US" altLang="en-US" sz="1000" dirty="0" smtClean="0"/>
              <a:t>we are evaluating for statistical interaction in the setting of prediction </a:t>
            </a:r>
            <a:r>
              <a:rPr lang="en-US" altLang="en-US" sz="1000" dirty="0" smtClean="0"/>
              <a:t>to </a:t>
            </a:r>
            <a:r>
              <a:rPr lang="en-US" altLang="en-US" sz="1000" dirty="0" smtClean="0"/>
              <a:t>try to make the statistical</a:t>
            </a:r>
            <a:r>
              <a:rPr lang="en-US" altLang="en-US" sz="1000" baseline="0" dirty="0" smtClean="0"/>
              <a:t> model better fit the observed data</a:t>
            </a:r>
            <a:r>
              <a:rPr lang="en-US" altLang="en-US" sz="1000" baseline="0" dirty="0" smtClean="0"/>
              <a:t>.  Hence, the scale of interaction will reflect the scale of the main analysis.   With binary or time-to-event outcomes, the scale is typically multiplicative.</a:t>
            </a:r>
            <a:endParaRPr lang="en-US" altLang="en-US" sz="1000" dirty="0" smtClean="0"/>
          </a:p>
        </p:txBody>
      </p:sp>
    </p:spTree>
    <p:extLst>
      <p:ext uri="{BB962C8B-B14F-4D97-AF65-F5344CB8AC3E}">
        <p14:creationId xmlns:p14="http://schemas.microsoft.com/office/powerpoint/2010/main" val="35923134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Another interesting but not surprising aspect of interaction is the reciprocity it features.  If we re-frame the smoking, caffeine use, and delayed conception question in terms of looking at caffeine use as the primary exposure, we see the following.  If we stratify by smoking, we again see qualitative effect-measure modification.   The prevalence ratio is </a:t>
            </a:r>
            <a:r>
              <a:rPr lang="en-US" altLang="en-US" dirty="0" smtClean="0"/>
              <a:t>0.7 </a:t>
            </a:r>
            <a:r>
              <a:rPr lang="en-US" altLang="en-US" dirty="0" smtClean="0"/>
              <a:t>among smokers and 2.3 in non-smokers.  In other words, this could be interpreted as either caffeine use modifies the effect of smoking on delayed conception or as smoking modifies the effect of caffeine use on delayed conception.  Either is correct.  This type of reciprocity will </a:t>
            </a:r>
            <a:r>
              <a:rPr lang="en-US" altLang="en-US" dirty="0" smtClean="0"/>
              <a:t>always be </a:t>
            </a:r>
            <a:r>
              <a:rPr lang="en-US" altLang="en-US" dirty="0" smtClean="0"/>
              <a:t>seen with both additive and multiplicative interaction, regardless if qualitative or not</a:t>
            </a:r>
            <a:r>
              <a:rPr lang="en-US" altLang="en-US" dirty="0" smtClean="0"/>
              <a:t>.</a:t>
            </a:r>
            <a:r>
              <a:rPr lang="en-US" altLang="en-US" baseline="0" dirty="0" smtClean="0"/>
              <a:t>  Interaction is always reciprocal between the two causes.</a:t>
            </a:r>
            <a:endParaRPr lang="en-US" altLang="en-US" dirty="0" smtClean="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86</a:t>
            </a:fld>
            <a:endParaRPr lang="en-US" dirty="0"/>
          </a:p>
        </p:txBody>
      </p:sp>
    </p:spTree>
    <p:extLst>
      <p:ext uri="{BB962C8B-B14F-4D97-AF65-F5344CB8AC3E}">
        <p14:creationId xmlns:p14="http://schemas.microsoft.com/office/powerpoint/2010/main" val="13359210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5"/>
          <p:cNvSpPr>
            <a:spLocks noGrp="1" noChangeArrowheads="1"/>
          </p:cNvSpPr>
          <p:nvPr>
            <p:ph type="sldNum" sz="quarter" idx="5"/>
          </p:nvPr>
        </p:nvSpPr>
        <p:spPr>
          <a:noFill/>
        </p:spPr>
        <p:txBody>
          <a:bodyPr/>
          <a:lstStyle/>
          <a:p>
            <a:fld id="{85173ED4-BC0A-475B-B48D-B6A647D58948}" type="slidenum">
              <a:rPr lang="en-US" altLang="en-US" smtClean="0"/>
              <a:pPr/>
              <a:t>87</a:t>
            </a:fld>
            <a:endParaRPr lang="en-US" altLang="en-US" dirty="0" smtClean="0"/>
          </a:p>
        </p:txBody>
      </p:sp>
      <p:sp>
        <p:nvSpPr>
          <p:cNvPr id="175106" name="Rectangle 2"/>
          <p:cNvSpPr>
            <a:spLocks noGrp="1" noRot="1" noChangeAspect="1" noChangeArrowheads="1" noTextEdit="1"/>
          </p:cNvSpPr>
          <p:nvPr>
            <p:ph type="sldImg"/>
          </p:nvPr>
        </p:nvSpPr>
        <p:spPr>
          <a:xfrm>
            <a:off x="431800" y="687388"/>
            <a:ext cx="6172200" cy="3471862"/>
          </a:xfrm>
          <a:ln/>
        </p:spPr>
      </p:sp>
      <p:sp>
        <p:nvSpPr>
          <p:cNvPr id="175107" name="Rectangle 3"/>
          <p:cNvSpPr>
            <a:spLocks noGrp="1" noChangeArrowheads="1"/>
          </p:cNvSpPr>
          <p:nvPr>
            <p:ph type="body" idx="1"/>
          </p:nvPr>
        </p:nvSpPr>
        <p:spPr>
          <a:noFill/>
          <a:ln/>
        </p:spPr>
        <p:txBody>
          <a:bodyPr/>
          <a:lstStyle/>
          <a:p>
            <a:r>
              <a:rPr lang="en-US" altLang="en-US" dirty="0" smtClean="0"/>
              <a:t>Unfortunately, interaction</a:t>
            </a:r>
            <a:r>
              <a:rPr lang="en-US" altLang="en-US" baseline="0" dirty="0" smtClean="0"/>
              <a:t> is one of the least understood aspects of clinical and epidemiologic research in everyday practice.  Most of you are familiar with biomedical literature in one or more areas, and you should ask yourself how often you have seen the practices we have just described in this lecture.</a:t>
            </a:r>
          </a:p>
          <a:p>
            <a:endParaRPr lang="en-US" altLang="en-US"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rPr>
              <a:t>While most data analysts are aware of the concept of interaction in general and will </a:t>
            </a:r>
            <a:r>
              <a:rPr lang="en-US" altLang="en-US" dirty="0" smtClean="0">
                <a:solidFill>
                  <a:srgbClr val="000000"/>
                </a:solidFill>
              </a:rPr>
              <a:t>(occasionally)</a:t>
            </a:r>
            <a:r>
              <a:rPr lang="en-US" altLang="en-US" baseline="0" dirty="0" smtClean="0">
                <a:solidFill>
                  <a:srgbClr val="000000"/>
                </a:solidFill>
              </a:rPr>
              <a:t> </a:t>
            </a:r>
            <a:r>
              <a:rPr lang="en-US" altLang="en-US" dirty="0" smtClean="0">
                <a:solidFill>
                  <a:srgbClr val="000000"/>
                </a:solidFill>
              </a:rPr>
              <a:t>look </a:t>
            </a:r>
            <a:r>
              <a:rPr lang="en-US" altLang="en-US" dirty="0" smtClean="0">
                <a:solidFill>
                  <a:srgbClr val="000000"/>
                </a:solidFill>
              </a:rPr>
              <a:t>for interaction (typically multiplicative) in their data, few recognize the explicit reason why they are looking (statistical vs mechanistic vs public health).</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rPr>
              <a:t>A few years ago,</a:t>
            </a:r>
            <a:r>
              <a:rPr lang="en-US" altLang="en-US" baseline="0" dirty="0" smtClean="0">
                <a:solidFill>
                  <a:srgbClr val="000000"/>
                </a:solidFill>
              </a:rPr>
              <a:t> some authors (Knol et al.) reviewed 138 recent papers which purported to address interaction.  They found that only 42% reported data on at least one scale of interaction (additive or multiplicative) with adequate detail.  Only 11% gave readers enough detail to evaluate data on the additive and multiplicative scale.  Only 2% made additive interaction the focus of their work.  This is </a:t>
            </a:r>
            <a:r>
              <a:rPr lang="en-US" altLang="en-US" baseline="0" dirty="0" smtClean="0">
                <a:solidFill>
                  <a:srgbClr val="000000"/>
                </a:solidFill>
              </a:rPr>
              <a:t>surprising </a:t>
            </a:r>
            <a:r>
              <a:rPr lang="en-US" altLang="en-US" baseline="0" dirty="0" smtClean="0">
                <a:solidFill>
                  <a:srgbClr val="000000"/>
                </a:solidFill>
              </a:rPr>
              <a:t>because, indeed, if you asked most researchers, we suspect they would say that they are interested in mechanistic interaction (the biologically-oriented researchers) or public health interaction (the clinical or public health-oriented researchers).   Given these interests, they should be reporting on additive interaction.  Not doing so is a major loss for science.</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smtClean="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baseline="0" dirty="0" smtClean="0">
                <a:solidFill>
                  <a:srgbClr val="000000"/>
                </a:solidFill>
              </a:rPr>
              <a:t>A big problem in looking for additive interaction is the enormous popularity of regression models which inherently work on the multiplicative scale, such as logistic regression.  Their native output spits out </a:t>
            </a:r>
            <a:r>
              <a:rPr lang="en-US" altLang="en-US" baseline="0" dirty="0" smtClean="0">
                <a:solidFill>
                  <a:srgbClr val="000000"/>
                </a:solidFill>
              </a:rPr>
              <a:t>information solely </a:t>
            </a:r>
            <a:r>
              <a:rPr lang="en-US" altLang="en-US" baseline="0" dirty="0" smtClean="0">
                <a:solidFill>
                  <a:srgbClr val="000000"/>
                </a:solidFill>
              </a:rPr>
              <a:t>on multiplicative interaction.  We now know, however, that even with inherently multiplicative models we can derive information on additive interaction by calculating RERI. </a:t>
            </a:r>
            <a:endParaRPr lang="en-US" altLang="en-US" dirty="0" smtClean="0">
              <a:solidFill>
                <a:srgbClr val="000000"/>
              </a:solidFill>
            </a:endParaRPr>
          </a:p>
          <a:p>
            <a:endParaRPr lang="en-US" altLang="en-US" baseline="0" dirty="0" smtClean="0"/>
          </a:p>
          <a:p>
            <a:endParaRPr lang="en-US" altLang="en-US" dirty="0" smtClean="0"/>
          </a:p>
        </p:txBody>
      </p:sp>
    </p:spTree>
    <p:extLst>
      <p:ext uri="{BB962C8B-B14F-4D97-AF65-F5344CB8AC3E}">
        <p14:creationId xmlns:p14="http://schemas.microsoft.com/office/powerpoint/2010/main" val="8848909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5"/>
          <p:cNvSpPr>
            <a:spLocks noGrp="1" noChangeArrowheads="1"/>
          </p:cNvSpPr>
          <p:nvPr>
            <p:ph type="sldNum" sz="quarter" idx="5"/>
          </p:nvPr>
        </p:nvSpPr>
        <p:spPr>
          <a:noFill/>
        </p:spPr>
        <p:txBody>
          <a:bodyPr/>
          <a:lstStyle/>
          <a:p>
            <a:fld id="{CE4AADCB-BF40-45D8-9DF6-EE897C22712E}" type="slidenum">
              <a:rPr lang="en-US" altLang="en-US" smtClean="0"/>
              <a:pPr/>
              <a:t>89</a:t>
            </a:fld>
            <a:endParaRPr lang="en-US" altLang="en-US" dirty="0" smtClean="0"/>
          </a:p>
        </p:txBody>
      </p:sp>
      <p:sp>
        <p:nvSpPr>
          <p:cNvPr id="229378" name="Rectangle 2"/>
          <p:cNvSpPr>
            <a:spLocks noGrp="1" noRot="1" noChangeAspect="1" noChangeArrowheads="1" noTextEdit="1"/>
          </p:cNvSpPr>
          <p:nvPr>
            <p:ph type="sldImg"/>
          </p:nvPr>
        </p:nvSpPr>
        <p:spPr>
          <a:xfrm>
            <a:off x="419100" y="704850"/>
            <a:ext cx="6172200" cy="3471863"/>
          </a:xfrm>
          <a:ln/>
        </p:spPr>
      </p:sp>
      <p:sp>
        <p:nvSpPr>
          <p:cNvPr id="229379" name="Rectangle 3"/>
          <p:cNvSpPr>
            <a:spLocks noGrp="1" noChangeArrowheads="1"/>
          </p:cNvSpPr>
          <p:nvPr>
            <p:ph type="body" idx="1"/>
          </p:nvPr>
        </p:nvSpPr>
        <p:spPr>
          <a:noFill/>
          <a:ln/>
        </p:spPr>
        <p:txBody>
          <a:bodyPr/>
          <a:lstStyle/>
          <a:p>
            <a:r>
              <a:rPr lang="en-US" altLang="en-US" dirty="0" smtClean="0"/>
              <a:t>Last week we gave 3 reasons why you might</a:t>
            </a:r>
            <a:r>
              <a:rPr lang="en-US" altLang="en-US" baseline="0" dirty="0" smtClean="0"/>
              <a:t> want to adjust for a variable, say via stratification.</a:t>
            </a:r>
            <a:endParaRPr lang="en-US" altLang="en-US" dirty="0" smtClean="0"/>
          </a:p>
          <a:p>
            <a:endParaRPr lang="en-US" altLang="en-US" dirty="0" smtClean="0"/>
          </a:p>
        </p:txBody>
      </p:sp>
    </p:spTree>
    <p:extLst>
      <p:ext uri="{BB962C8B-B14F-4D97-AF65-F5344CB8AC3E}">
        <p14:creationId xmlns:p14="http://schemas.microsoft.com/office/powerpoint/2010/main" val="4556949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This week, we have learned of a fourth reason to adjust, which is to evaluate for the presence of effect-measure modification.  </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90</a:t>
            </a:fld>
            <a:endParaRPr lang="en-US" dirty="0"/>
          </a:p>
        </p:txBody>
      </p:sp>
    </p:spTree>
    <p:extLst>
      <p:ext uri="{BB962C8B-B14F-4D97-AF65-F5344CB8AC3E}">
        <p14:creationId xmlns:p14="http://schemas.microsoft.com/office/powerpoint/2010/main" val="6836014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With</a:t>
            </a:r>
            <a:r>
              <a:rPr lang="en-US" altLang="en-US" baseline="0" dirty="0" smtClean="0"/>
              <a:t> this DAG in mind, the Stata code on the following pages can be used to assess for additive and multiplicative interaction between E and G.</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91</a:t>
            </a:fld>
            <a:endParaRPr lang="en-US" dirty="0"/>
          </a:p>
        </p:txBody>
      </p:sp>
    </p:spTree>
    <p:extLst>
      <p:ext uri="{BB962C8B-B14F-4D97-AF65-F5344CB8AC3E}">
        <p14:creationId xmlns:p14="http://schemas.microsoft.com/office/powerpoint/2010/main" val="30822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DC0C47DE-3F64-4893-91A6-9D2D1F698577}" type="slidenum">
              <a:rPr lang="en-US" altLang="en-US" smtClean="0"/>
              <a:pPr/>
              <a:t>9</a:t>
            </a:fld>
            <a:endParaRPr lang="en-US" altLang="en-US" dirty="0" smtClean="0"/>
          </a:p>
        </p:txBody>
      </p:sp>
      <p:sp>
        <p:nvSpPr>
          <p:cNvPr id="41986" name="Rectangle 2"/>
          <p:cNvSpPr>
            <a:spLocks noGrp="1" noRot="1" noChangeAspect="1" noChangeArrowheads="1" noTextEdit="1"/>
          </p:cNvSpPr>
          <p:nvPr>
            <p:ph type="sldImg"/>
          </p:nvPr>
        </p:nvSpPr>
        <p:spPr>
          <a:xfrm>
            <a:off x="419100" y="704850"/>
            <a:ext cx="6172200" cy="3471863"/>
          </a:xfrm>
          <a:ln/>
        </p:spPr>
      </p:sp>
      <p:sp>
        <p:nvSpPr>
          <p:cNvPr id="41987"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Obviously, randomization is only relevant when the investigator has control over the exposure such as when we are studying drugs or other </a:t>
            </a:r>
            <a:r>
              <a:rPr lang="en-US" altLang="en-US" sz="1000" dirty="0" smtClean="0">
                <a:solidFill>
                  <a:srgbClr val="000000"/>
                </a:solidFill>
                <a:latin typeface="Arial" charset="0"/>
              </a:rPr>
              <a:t>interventions, </a:t>
            </a:r>
            <a:r>
              <a:rPr lang="en-US" altLang="en-US" sz="1000" dirty="0" smtClean="0">
                <a:solidFill>
                  <a:srgbClr val="000000"/>
                </a:solidFill>
                <a:latin typeface="Arial" charset="0"/>
              </a:rPr>
              <a:t>and it is ethical to assign it to a participant.  In other words, it is only relevant when you are able to ethically</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assign things to people or you are instructing them to do things to themselves.  There are practical or ethical limitations to this in that we cannot, for example, randomize people to smoking or air pollution or unprotected sexual behavior.   Of</a:t>
            </a:r>
            <a:r>
              <a:rPr lang="en-US" altLang="en-US" sz="1000" baseline="0" dirty="0" smtClean="0">
                <a:solidFill>
                  <a:srgbClr val="000000"/>
                </a:solidFill>
                <a:latin typeface="Arial" charset="0"/>
              </a:rPr>
              <a:t> note, there is no gold standard for what is ethical or not.   This must always be decided by the investigators (personal ethics) and external ethics boards (professional ethics).</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When randomization</a:t>
            </a:r>
            <a:r>
              <a:rPr lang="en-US" altLang="en-US" sz="1000" baseline="0" dirty="0" smtClean="0">
                <a:solidFill>
                  <a:srgbClr val="000000"/>
                </a:solidFill>
                <a:latin typeface="Arial" charset="0"/>
              </a:rPr>
              <a:t> is feasible, t</a:t>
            </a:r>
            <a:r>
              <a:rPr lang="en-US" altLang="en-US" sz="1000" dirty="0" smtClean="0">
                <a:solidFill>
                  <a:srgbClr val="000000"/>
                </a:solidFill>
                <a:latin typeface="Arial" charset="0"/>
              </a:rPr>
              <a:t>he special strength of randomization, which makes it the cadillac approach, is that not only does it protect against confounding by known </a:t>
            </a:r>
            <a:r>
              <a:rPr lang="en-US" altLang="en-US" sz="1000" dirty="0" smtClean="0">
                <a:solidFill>
                  <a:srgbClr val="000000"/>
                </a:solidFill>
                <a:latin typeface="Arial" charset="0"/>
              </a:rPr>
              <a:t>confounding, </a:t>
            </a:r>
            <a:r>
              <a:rPr lang="en-US" altLang="en-US" sz="1000" dirty="0" smtClean="0">
                <a:solidFill>
                  <a:srgbClr val="000000"/>
                </a:solidFill>
                <a:latin typeface="Arial" charset="0"/>
              </a:rPr>
              <a:t>but it also eliminates/reduces confounding by unknown and hence unmeasured </a:t>
            </a:r>
            <a:r>
              <a:rPr lang="en-US" altLang="en-US" sz="1000" dirty="0" smtClean="0">
                <a:solidFill>
                  <a:srgbClr val="000000"/>
                </a:solidFill>
                <a:latin typeface="Arial" charset="0"/>
              </a:rPr>
              <a:t>confounding., </a:t>
            </a:r>
            <a:r>
              <a:rPr lang="en-US" altLang="en-US" sz="1000" dirty="0" smtClean="0">
                <a:solidFill>
                  <a:srgbClr val="000000"/>
                </a:solidFill>
                <a:latin typeface="Arial" charset="0"/>
              </a:rPr>
              <a:t>i.e.,</a:t>
            </a:r>
            <a:r>
              <a:rPr lang="en-US" altLang="en-US" sz="1000" baseline="0" dirty="0" smtClean="0">
                <a:solidFill>
                  <a:srgbClr val="000000"/>
                </a:solidFill>
                <a:latin typeface="Arial" charset="0"/>
              </a:rPr>
              <a:t> </a:t>
            </a:r>
            <a:r>
              <a:rPr lang="en-US" altLang="en-US" sz="1000" baseline="0" dirty="0" smtClean="0">
                <a:solidFill>
                  <a:srgbClr val="000000"/>
                </a:solidFill>
                <a:latin typeface="Arial" charset="0"/>
              </a:rPr>
              <a:t>common causes (aka </a:t>
            </a:r>
            <a:r>
              <a:rPr lang="en-US" altLang="en-US" sz="1000" baseline="0" dirty="0" smtClean="0">
                <a:solidFill>
                  <a:srgbClr val="000000"/>
                </a:solidFill>
                <a:latin typeface="Arial" charset="0"/>
              </a:rPr>
              <a:t>“other influences”) that the investigator does not even know about or had not thought of.</a:t>
            </a:r>
            <a:r>
              <a:rPr lang="en-US" altLang="en-US" sz="1000" dirty="0" smtClean="0">
                <a:solidFill>
                  <a:srgbClr val="000000"/>
                </a:solidFill>
                <a:latin typeface="Arial" charset="0"/>
              </a:rPr>
              <a:t>  Remember, the distribution of any variable you can think of is theoretically the same in the exposed and unexposed groups.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One note: randomization, especially in small studies, may not lead to perfect balance</a:t>
            </a:r>
            <a:r>
              <a:rPr lang="en-US" altLang="en-US" sz="1000" baseline="0" dirty="0" smtClean="0">
                <a:solidFill>
                  <a:srgbClr val="000000"/>
                </a:solidFill>
                <a:latin typeface="Arial" charset="0"/>
              </a:rPr>
              <a:t> of </a:t>
            </a:r>
            <a:r>
              <a:rPr lang="en-US" altLang="en-US" sz="1000" dirty="0" smtClean="0">
                <a:solidFill>
                  <a:srgbClr val="000000"/>
                </a:solidFill>
                <a:latin typeface="Arial" charset="0"/>
              </a:rPr>
              <a:t>confounding factors in the different exposure arms (in the case of a drug trial, treatment and placebo, for example).  Just by chance alone, there can be imbalance.  (And, it is also possible that things like fraudulent</a:t>
            </a:r>
            <a:r>
              <a:rPr lang="en-US" altLang="en-US" sz="1000" baseline="0" dirty="0" smtClean="0">
                <a:solidFill>
                  <a:srgbClr val="000000"/>
                </a:solidFill>
                <a:latin typeface="Arial" charset="0"/>
              </a:rPr>
              <a:t> randomization could occur </a:t>
            </a:r>
            <a:r>
              <a:rPr lang="en-US" altLang="en-US" sz="1000" baseline="0" dirty="0" smtClean="0">
                <a:solidFill>
                  <a:srgbClr val="000000"/>
                </a:solidFill>
                <a:latin typeface="Arial" charset="0"/>
              </a:rPr>
              <a:t>— </a:t>
            </a:r>
            <a:r>
              <a:rPr lang="en-US" altLang="en-US" sz="1000" baseline="0" dirty="0" smtClean="0">
                <a:solidFill>
                  <a:srgbClr val="000000"/>
                </a:solidFill>
                <a:latin typeface="Arial" charset="0"/>
              </a:rPr>
              <a:t>after all, research is being done by humans on humans.)  </a:t>
            </a:r>
            <a:r>
              <a:rPr lang="en-US" altLang="en-US" sz="1000" dirty="0" smtClean="0">
                <a:solidFill>
                  <a:srgbClr val="000000"/>
                </a:solidFill>
                <a:latin typeface="Arial" charset="0"/>
              </a:rPr>
              <a:t>What is interesting is that the magnitude of potential bias from confounding is contained in the confidence interval you get for sampling error.  Because sampling error is the root of confounding in a properly conducted randomized trial (i.e.,</a:t>
            </a:r>
            <a:r>
              <a:rPr lang="en-US" altLang="en-US" sz="1000" baseline="0" dirty="0" smtClean="0">
                <a:solidFill>
                  <a:srgbClr val="000000"/>
                </a:solidFill>
                <a:latin typeface="Arial" charset="0"/>
              </a:rPr>
              <a:t> a trial in which there is no attempt to game the trial by researchers, providers, or patients)</a:t>
            </a:r>
            <a:r>
              <a:rPr lang="en-US" altLang="en-US" sz="1000" dirty="0" smtClean="0">
                <a:solidFill>
                  <a:srgbClr val="000000"/>
                </a:solidFill>
                <a:latin typeface="Arial" charset="0"/>
              </a:rPr>
              <a:t>, the confidence interval gives you some boundaries of what your estimate might be under different circumstances of sampling.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The bigger the study, the less of a problem chance imbalance is.  In smaller studies, investigators will want to pay attention to the possibility of chance imbalance</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and know that there are also certain specialized randomization techniques that help to guarantee perfect balance of particular confounders.  You will learn more about these in our Clinical Trials course.  There is no</a:t>
            </a:r>
            <a:r>
              <a:rPr lang="en-US" altLang="en-US" sz="1000" baseline="0" dirty="0" smtClean="0">
                <a:solidFill>
                  <a:srgbClr val="000000"/>
                </a:solidFill>
                <a:latin typeface="Arial" charset="0"/>
              </a:rPr>
              <a:t> way, however, to guarantee perfect balance of all variables. </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p:txBody>
      </p:sp>
    </p:spTree>
    <p:extLst>
      <p:ext uri="{BB962C8B-B14F-4D97-AF65-F5344CB8AC3E}">
        <p14:creationId xmlns:p14="http://schemas.microsoft.com/office/powerpoint/2010/main" val="11837902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dirty="0" smtClean="0"/>
              <a:t>These tables are organized by study design and then nature of the available</a:t>
            </a:r>
            <a:r>
              <a:rPr lang="en-US" baseline="0" dirty="0" smtClean="0"/>
              <a:t> data.   </a:t>
            </a:r>
            <a:r>
              <a:rPr lang="en-US" baseline="0" dirty="0" smtClean="0"/>
              <a:t>In this first block is the Stata code to use for when we have a cross-sectional study (i.e., working with prevalences) or a cohort study with complete follow-up ((i.e., working with risks), and we have a binary outcome and two binary exposures in question.   Obtaining the p value for multiplicative interaction can be obtained via the cs command.  Unfortunately, the cs command does not calculate any metric for additive interaction.   Therefore, we can either create a regression model on the additive scale to evaluate the p value for additive interaction or we can derive RERI from a multiplicative interaction model using a post-estimation nlcom command.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92</a:t>
            </a:fld>
            <a:endParaRPr lang="en-US" dirty="0"/>
          </a:p>
        </p:txBody>
      </p:sp>
    </p:spTree>
    <p:extLst>
      <p:ext uri="{BB962C8B-B14F-4D97-AF65-F5344CB8AC3E}">
        <p14:creationId xmlns:p14="http://schemas.microsoft.com/office/powerpoint/2010/main" val="23527282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smtClean="0"/>
              <a:t>In this first block is the Stata code to use for when we have a cross-sectional study or a cohort study with complete follow-up and we have binary outcome, two binary exposures, and two confounders of the exposure—outcome relationship.  The confounders can be categorical or continuous variables.  Because of the complexity of the system and the presence of confounders that can be categorical or continuous, we use mathematical regression as the conditioning technique (instead of, for example, stratification).  Here, we show natively multiplicative models (we know this because of log link function) because they can more reliably be fit.  We can obtain the statistics for the metric for multiplicative interaction directly by creating a multiplicative interaction term (shown in the first row).  To get the statistics for additive interaction, we can use a post-estimation nlcom command to calculate RERI.   </a:t>
            </a:r>
            <a:endParaRPr lang="en-US" dirty="0" smtClean="0"/>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93</a:t>
            </a:fld>
            <a:endParaRPr lang="en-US" dirty="0"/>
          </a:p>
        </p:txBody>
      </p:sp>
    </p:spTree>
    <p:extLst>
      <p:ext uri="{BB962C8B-B14F-4D97-AF65-F5344CB8AC3E}">
        <p14:creationId xmlns:p14="http://schemas.microsoft.com/office/powerpoint/2010/main" val="20081717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first block is the Stata code to use for when we have a case-control study which, by definition, has a binary outcome.  In the first two rows, we have two binary exposures.   In the last two rows, we add two confounders of the exposure — outcome relationship. </a:t>
            </a:r>
          </a:p>
          <a:p>
            <a:endParaRPr lang="en-US" baseline="0" dirty="0" smtClean="0"/>
          </a:p>
          <a:p>
            <a:r>
              <a:rPr lang="en-US" baseline="0" dirty="0" smtClean="0"/>
              <a:t>In the scenario in the first row, we can use simple stratification to derive the statistics for multiplicative interaction.   As we know, additive scale measures of association are not derived directly from case-control studies, but we can use RERI as a way to evaluate for additive interaction.   </a:t>
            </a:r>
          </a:p>
          <a:p>
            <a:endParaRPr lang="en-US" baseline="0" dirty="0" smtClean="0"/>
          </a:p>
          <a:p>
            <a:r>
              <a:rPr lang="en-US" baseline="0" dirty="0" smtClean="0"/>
              <a:t>When we make the situation more complex in the last two rows, we work entirely with regression models and not stratification.   Because we are working with a natively multiplicative regression model (here, logistic regression), we can directly derive the metric for multiplicative interaction from the regression model (shown in the 3</a:t>
            </a:r>
            <a:r>
              <a:rPr lang="en-US" baseline="30000" dirty="0" smtClean="0"/>
              <a:t>rd</a:t>
            </a:r>
            <a:r>
              <a:rPr lang="en-US" baseline="0" dirty="0" smtClean="0"/>
              <a:t> row).   To get an estimand for additive interaction, we can calculate RERI as a post-estimation nlcom command.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94</a:t>
            </a:fld>
            <a:endParaRPr lang="en-US" dirty="0"/>
          </a:p>
        </p:txBody>
      </p:sp>
    </p:spTree>
    <p:extLst>
      <p:ext uri="{BB962C8B-B14F-4D97-AF65-F5344CB8AC3E}">
        <p14:creationId xmlns:p14="http://schemas.microsoft.com/office/powerpoint/2010/main" val="24527729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4850"/>
            <a:ext cx="6172200" cy="3471863"/>
          </a:xfrm>
        </p:spPr>
      </p:sp>
      <p:sp>
        <p:nvSpPr>
          <p:cNvPr id="3" name="Notes Placeholder 2"/>
          <p:cNvSpPr>
            <a:spLocks noGrp="1"/>
          </p:cNvSpPr>
          <p:nvPr>
            <p:ph type="body" idx="1"/>
          </p:nvPr>
        </p:nvSpPr>
        <p:spPr/>
        <p:txBody>
          <a:bodyPr/>
          <a:lstStyle/>
          <a:p>
            <a:r>
              <a:rPr lang="en-US" dirty="0" smtClean="0"/>
              <a:t>There are several</a:t>
            </a:r>
            <a:r>
              <a:rPr lang="en-US" baseline="0" dirty="0" smtClean="0"/>
              <a:t> advanced topics in interaction that we won’t have time to cover in our course.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95</a:t>
            </a:fld>
            <a:endParaRPr lang="en-US" dirty="0"/>
          </a:p>
        </p:txBody>
      </p:sp>
    </p:spTree>
    <p:extLst>
      <p:ext uri="{BB962C8B-B14F-4D97-AF65-F5344CB8AC3E}">
        <p14:creationId xmlns:p14="http://schemas.microsoft.com/office/powerpoint/2010/main" val="27697564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growing movement in </a:t>
            </a:r>
            <a:r>
              <a:rPr lang="en-US" dirty="0" smtClean="0"/>
              <a:t>conventions</a:t>
            </a:r>
            <a:r>
              <a:rPr lang="en-US" baseline="0" dirty="0" smtClean="0"/>
              <a:t> (albeit not universal)</a:t>
            </a:r>
            <a:r>
              <a:rPr lang="en-US" dirty="0" smtClean="0"/>
              <a:t> </a:t>
            </a:r>
            <a:r>
              <a:rPr lang="en-US" dirty="0" smtClean="0"/>
              <a:t>in DAG depicts</a:t>
            </a:r>
            <a:r>
              <a:rPr lang="en-US" baseline="0" dirty="0" smtClean="0"/>
              <a:t> various means of adjustment as shown.  Importantly, randomization and inverse probability weighting are not “conditioning” techniques.  Rather than holding confounders fixed, these methods work to balance the distribution of a confounder across levels of exposure.   We depict this by taking the edge off the DAG from C to E.  </a:t>
            </a:r>
          </a:p>
          <a:p>
            <a:endParaRPr lang="en-US" baseline="0" dirty="0" smtClean="0"/>
          </a:p>
          <a:p>
            <a:r>
              <a:rPr lang="en-US" baseline="0" dirty="0" smtClean="0"/>
              <a:t>In contrast, we use a box to depict conditioning in the techniques of restriction, stratification, and conventional regression.  </a:t>
            </a:r>
          </a:p>
          <a:p>
            <a:endParaRPr lang="en-US" baseline="0" dirty="0" smtClean="0"/>
          </a:p>
          <a:p>
            <a:r>
              <a:rPr lang="en-US" baseline="0" dirty="0" smtClean="0"/>
              <a:t>The matching scenario reminds us that when we match in case-control study, we are conditioning on a collider and inducing bias.  This is why we must also adjust for the matching variable in the analysis phase in order to close the non-causal path.  </a:t>
            </a:r>
          </a:p>
          <a:p>
            <a:endParaRPr lang="en-US" baseline="0" dirty="0" smtClean="0"/>
          </a:p>
          <a:p>
            <a:r>
              <a:rPr lang="en-US" baseline="0" dirty="0" smtClean="0"/>
              <a:t>The DAG for the technique which uses an instrumental variable was shown earlier in this slide set.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96</a:t>
            </a:fld>
            <a:endParaRPr lang="en-US" dirty="0"/>
          </a:p>
        </p:txBody>
      </p:sp>
    </p:spTree>
    <p:extLst>
      <p:ext uri="{BB962C8B-B14F-4D97-AF65-F5344CB8AC3E}">
        <p14:creationId xmlns:p14="http://schemas.microsoft.com/office/powerpoint/2010/main" val="39348031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US" altLang="en-US" dirty="0" smtClean="0"/>
              <a:t>This </a:t>
            </a:r>
            <a:r>
              <a:rPr lang="en-US" altLang="en-US" dirty="0" smtClean="0"/>
              <a:t>DAG </a:t>
            </a:r>
            <a:r>
              <a:rPr lang="en-US" altLang="en-US" dirty="0" smtClean="0"/>
              <a:t>depicts </a:t>
            </a:r>
            <a:r>
              <a:rPr lang="en-US" altLang="en-US" dirty="0" smtClean="0"/>
              <a:t>measurement bias, specifically differential misclassification of </a:t>
            </a:r>
            <a:r>
              <a:rPr lang="en-US" altLang="en-US" dirty="0" smtClean="0"/>
              <a:t>exposure and dependent misclassification</a:t>
            </a:r>
            <a:r>
              <a:rPr lang="en-US" altLang="en-US" baseline="0" dirty="0" smtClean="0"/>
              <a:t> of exposure and outcome</a:t>
            </a:r>
            <a:r>
              <a:rPr lang="en-US" altLang="en-US" dirty="0" smtClean="0"/>
              <a:t>. </a:t>
            </a:r>
            <a:r>
              <a:rPr lang="en-US" altLang="en-US" dirty="0" smtClean="0"/>
              <a:t>Some of you have already read about, in our optional </a:t>
            </a:r>
            <a:r>
              <a:rPr lang="en-US" altLang="en-US" dirty="0" smtClean="0"/>
              <a:t>reading by Hernan</a:t>
            </a:r>
            <a:r>
              <a:rPr lang="en-US" altLang="en-US" baseline="0" dirty="0" smtClean="0"/>
              <a:t> and Cole</a:t>
            </a:r>
            <a:r>
              <a:rPr lang="en-US" altLang="en-US" dirty="0" smtClean="0"/>
              <a:t>, </a:t>
            </a:r>
            <a:r>
              <a:rPr lang="en-US" altLang="en-US" dirty="0" smtClean="0"/>
              <a:t>how DAGs can be used to depict measurement bias. We won’t be discussing this in class in any detail, but we wanted to make you aware of this.  Measurement bias looks like confounding on DAGs.   Indeed, it has the structure of confounding but it is mediated through an artificial, investigator-driven process</a:t>
            </a:r>
            <a:r>
              <a:rPr lang="en-US" altLang="en-US" baseline="0" dirty="0" smtClean="0"/>
              <a:t> — the measurement process — </a:t>
            </a:r>
            <a:r>
              <a:rPr lang="en-US" altLang="en-US" dirty="0" smtClean="0"/>
              <a:t>rather than a naturally occurring process which was the source of the first type of confounding that we introduced last week.</a:t>
            </a:r>
          </a:p>
          <a:p>
            <a:pPr defTabSz="914400"/>
            <a:endParaRPr lang="en-US" altLang="en-US" dirty="0" smtClean="0"/>
          </a:p>
          <a:p>
            <a:pPr defTabSz="914400"/>
            <a:r>
              <a:rPr lang="en-US" altLang="en-US" dirty="0" smtClean="0"/>
              <a:t>It can be </a:t>
            </a:r>
            <a:r>
              <a:rPr lang="en-US" altLang="en-US" dirty="0" smtClean="0"/>
              <a:t>messy and crowded to </a:t>
            </a:r>
            <a:r>
              <a:rPr lang="en-US" altLang="en-US" dirty="0" smtClean="0"/>
              <a:t>show all measurement bias on your DAG for all variables, but you might want to do it for certain variables such as your primary exposure</a:t>
            </a:r>
            <a:r>
              <a:rPr lang="en-US" altLang="en-US" baseline="0" dirty="0" smtClean="0"/>
              <a:t> and outcome</a:t>
            </a:r>
            <a:r>
              <a:rPr lang="en-US" altLang="en-US" dirty="0" smtClean="0"/>
              <a:t>.  At a minimum, if you are not showing</a:t>
            </a:r>
            <a:r>
              <a:rPr lang="en-US" altLang="en-US" baseline="0" dirty="0" smtClean="0"/>
              <a:t> measurement bias on your DAGS, </a:t>
            </a:r>
            <a:r>
              <a:rPr lang="en-US" altLang="en-US" dirty="0" smtClean="0"/>
              <a:t>you certainly need to be thinking about measurement bias outside of DAGs.  </a:t>
            </a:r>
          </a:p>
          <a:p>
            <a:pPr defTabSz="914400"/>
            <a:endParaRPr lang="en-US" altLang="en-US" dirty="0" smtClean="0"/>
          </a:p>
          <a:p>
            <a:pPr defTabSz="914400"/>
            <a:r>
              <a:rPr lang="en-US" altLang="en-US" dirty="0" smtClean="0"/>
              <a:t>Selection bias, on the other hand, needs to be incorporated in all DAGs because inadvertent </a:t>
            </a:r>
            <a:r>
              <a:rPr lang="en-US" altLang="en-US" dirty="0" smtClean="0"/>
              <a:t>conditioning upon colliders causes</a:t>
            </a:r>
            <a:r>
              <a:rPr lang="en-US" altLang="en-US" baseline="0" dirty="0" smtClean="0"/>
              <a:t> what is known as </a:t>
            </a:r>
            <a:r>
              <a:rPr lang="en-US" altLang="en-US" dirty="0" smtClean="0"/>
              <a:t>collider bias (or collider-stratification</a:t>
            </a:r>
            <a:r>
              <a:rPr lang="en-US" altLang="en-US" baseline="0" dirty="0" smtClean="0"/>
              <a:t> bias</a:t>
            </a:r>
            <a:r>
              <a:rPr lang="en-US" altLang="en-US" baseline="0" dirty="0" smtClean="0"/>
              <a:t>)</a:t>
            </a:r>
            <a:r>
              <a:rPr lang="en-US" altLang="en-US" dirty="0" smtClean="0"/>
              <a:t>.   </a:t>
            </a:r>
            <a:r>
              <a:rPr lang="en-US" altLang="en-US" dirty="0" smtClean="0"/>
              <a:t>It you don’t depict </a:t>
            </a:r>
            <a:r>
              <a:rPr lang="en-US" altLang="en-US" dirty="0" smtClean="0"/>
              <a:t>colliders </a:t>
            </a:r>
            <a:r>
              <a:rPr lang="en-US" altLang="en-US" dirty="0" smtClean="0"/>
              <a:t>on your</a:t>
            </a:r>
            <a:r>
              <a:rPr lang="en-US" altLang="en-US" baseline="0" dirty="0" smtClean="0"/>
              <a:t> DAG, you will never think about </a:t>
            </a:r>
            <a:r>
              <a:rPr lang="en-US" altLang="en-US" baseline="0" dirty="0" smtClean="0"/>
              <a:t>them.</a:t>
            </a:r>
            <a:r>
              <a:rPr lang="en-US" altLang="en-US" dirty="0" smtClean="0"/>
              <a:t>    </a:t>
            </a:r>
            <a:endParaRPr lang="en-US" altLang="en-US" dirty="0" smtClean="0"/>
          </a:p>
          <a:p>
            <a:pPr defTabSz="914400"/>
            <a:endParaRPr lang="en-US" altLang="en-US" dirty="0" smtClean="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97</a:t>
            </a:fld>
            <a:endParaRPr lang="en-US" dirty="0"/>
          </a:p>
        </p:txBody>
      </p:sp>
    </p:spTree>
    <p:extLst>
      <p:ext uri="{BB962C8B-B14F-4D97-AF65-F5344CB8AC3E}">
        <p14:creationId xmlns:p14="http://schemas.microsoft.com/office/powerpoint/2010/main" val="746395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1083747" indent="0" algn="ctr">
              <a:buNone/>
              <a:defRPr/>
            </a:lvl2pPr>
            <a:lvl3pPr marL="2167494" indent="0" algn="ctr">
              <a:buNone/>
              <a:defRPr/>
            </a:lvl3pPr>
            <a:lvl4pPr marL="3251241" indent="0" algn="ctr">
              <a:buNone/>
              <a:defRPr/>
            </a:lvl4pPr>
            <a:lvl5pPr marL="4334988" indent="0" algn="ctr">
              <a:buNone/>
              <a:defRPr/>
            </a:lvl5pPr>
            <a:lvl6pPr marL="5418734" indent="0" algn="ctr">
              <a:buNone/>
              <a:defRPr/>
            </a:lvl6pPr>
            <a:lvl7pPr marL="6502481" indent="0" algn="ctr">
              <a:buNone/>
              <a:defRPr/>
            </a:lvl7pPr>
            <a:lvl8pPr marL="7586228" indent="0" algn="ctr">
              <a:buNone/>
              <a:defRPr/>
            </a:lvl8pPr>
            <a:lvl9pPr marL="8669975"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11943" y="304800"/>
            <a:ext cx="3454400" cy="815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4979" y="304800"/>
            <a:ext cx="10005720" cy="815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978" y="304800"/>
            <a:ext cx="13821364"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4978" y="1676400"/>
            <a:ext cx="6728178"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34400" y="1676400"/>
            <a:ext cx="6731942"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4978" y="304800"/>
            <a:ext cx="13821364"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44978" y="1676400"/>
            <a:ext cx="13821364" cy="6781800"/>
          </a:xfrm>
        </p:spPr>
        <p:txBody>
          <a:bodyPr/>
          <a:lstStyle/>
          <a:p>
            <a:pPr lvl="0"/>
            <a:endParaRPr lang="en-US" noProof="0" dirty="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4978" y="304800"/>
            <a:ext cx="13821364"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444978" y="1676400"/>
            <a:ext cx="13821364" cy="6781800"/>
          </a:xfrm>
        </p:spPr>
        <p:txBody>
          <a:bodyPr/>
          <a:lstStyle/>
          <a:p>
            <a:pPr lvl="0"/>
            <a:endParaRPr lang="en-US" noProof="0" dirty="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3172" y="5875338"/>
            <a:ext cx="13817600" cy="1816100"/>
          </a:xfrm>
        </p:spPr>
        <p:txBody>
          <a:bodyPr anchor="t"/>
          <a:lstStyle>
            <a:lvl1pPr algn="l">
              <a:defRPr sz="9482" b="1" cap="all"/>
            </a:lvl1pPr>
          </a:lstStyle>
          <a:p>
            <a:r>
              <a:rPr lang="en-US" smtClean="0"/>
              <a:t>Click to edit Master title style</a:t>
            </a:r>
            <a:endParaRPr lang="en-US"/>
          </a:p>
        </p:txBody>
      </p:sp>
      <p:sp>
        <p:nvSpPr>
          <p:cNvPr id="3" name="Text Placeholder 2"/>
          <p:cNvSpPr>
            <a:spLocks noGrp="1"/>
          </p:cNvSpPr>
          <p:nvPr>
            <p:ph type="body" idx="1"/>
          </p:nvPr>
        </p:nvSpPr>
        <p:spPr>
          <a:xfrm>
            <a:off x="1283172" y="3875088"/>
            <a:ext cx="13817600" cy="2000250"/>
          </a:xfrm>
        </p:spPr>
        <p:txBody>
          <a:bodyPr anchor="b"/>
          <a:lstStyle>
            <a:lvl1pPr marL="0" indent="0">
              <a:buNone/>
              <a:defRPr sz="4741"/>
            </a:lvl1pPr>
            <a:lvl2pPr marL="1083747" indent="0">
              <a:buNone/>
              <a:defRPr sz="4267"/>
            </a:lvl2pPr>
            <a:lvl3pPr marL="2167494" indent="0">
              <a:buNone/>
              <a:defRPr sz="3793"/>
            </a:lvl3pPr>
            <a:lvl4pPr marL="3251241" indent="0">
              <a:buNone/>
              <a:defRPr sz="3319"/>
            </a:lvl4pPr>
            <a:lvl5pPr marL="4334988" indent="0">
              <a:buNone/>
              <a:defRPr sz="3319"/>
            </a:lvl5pPr>
            <a:lvl6pPr marL="5418734" indent="0">
              <a:buNone/>
              <a:defRPr sz="3319"/>
            </a:lvl6pPr>
            <a:lvl7pPr marL="6502481" indent="0">
              <a:buNone/>
              <a:defRPr sz="3319"/>
            </a:lvl7pPr>
            <a:lvl8pPr marL="7586228" indent="0">
              <a:buNone/>
              <a:defRPr sz="3319"/>
            </a:lvl8pPr>
            <a:lvl9pPr marL="8669975" indent="0">
              <a:buNone/>
              <a:defRPr sz="3319"/>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4978" y="1676400"/>
            <a:ext cx="6728178" cy="6781800"/>
          </a:xfrm>
        </p:spPr>
        <p:txBody>
          <a:bodyPr/>
          <a:lstStyle>
            <a:lvl1pPr>
              <a:defRPr sz="6637"/>
            </a:lvl1pPr>
            <a:lvl2pPr>
              <a:defRPr sz="5689"/>
            </a:lvl2pPr>
            <a:lvl3pPr>
              <a:defRPr sz="4741"/>
            </a:lvl3pPr>
            <a:lvl4pPr>
              <a:defRPr sz="4267"/>
            </a:lvl4pPr>
            <a:lvl5pPr>
              <a:defRPr sz="4267"/>
            </a:lvl5pPr>
            <a:lvl6pPr>
              <a:defRPr sz="4267"/>
            </a:lvl6pPr>
            <a:lvl7pPr>
              <a:defRPr sz="4267"/>
            </a:lvl7pPr>
            <a:lvl8pPr>
              <a:defRPr sz="4267"/>
            </a:lvl8pPr>
            <a:lvl9pPr>
              <a:defRPr sz="42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34400" y="1676400"/>
            <a:ext cx="6731942" cy="6781800"/>
          </a:xfrm>
        </p:spPr>
        <p:txBody>
          <a:bodyPr/>
          <a:lstStyle>
            <a:lvl1pPr>
              <a:defRPr sz="6637"/>
            </a:lvl1pPr>
            <a:lvl2pPr>
              <a:defRPr sz="5689"/>
            </a:lvl2pPr>
            <a:lvl3pPr>
              <a:defRPr sz="4741"/>
            </a:lvl3pPr>
            <a:lvl4pPr>
              <a:defRPr sz="4267"/>
            </a:lvl4pPr>
            <a:lvl5pPr>
              <a:defRPr sz="4267"/>
            </a:lvl5pPr>
            <a:lvl6pPr>
              <a:defRPr sz="4267"/>
            </a:lvl6pPr>
            <a:lvl7pPr>
              <a:defRPr sz="4267"/>
            </a:lvl7pPr>
            <a:lvl8pPr>
              <a:defRPr sz="4267"/>
            </a:lvl8pPr>
            <a:lvl9pPr>
              <a:defRPr sz="42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3497" cy="854075"/>
          </a:xfrm>
        </p:spPr>
        <p:txBody>
          <a:bodyPr anchor="b"/>
          <a:lstStyle>
            <a:lvl1pPr marL="0" indent="0">
              <a:buNone/>
              <a:defRPr sz="5689" b="1"/>
            </a:lvl1pPr>
            <a:lvl2pPr marL="1083747" indent="0">
              <a:buNone/>
              <a:defRPr sz="4741" b="1"/>
            </a:lvl2pPr>
            <a:lvl3pPr marL="2167494" indent="0">
              <a:buNone/>
              <a:defRPr sz="4267" b="1"/>
            </a:lvl3pPr>
            <a:lvl4pPr marL="3251241" indent="0">
              <a:buNone/>
              <a:defRPr sz="3793" b="1"/>
            </a:lvl4pPr>
            <a:lvl5pPr marL="4334988" indent="0">
              <a:buNone/>
              <a:defRPr sz="3793" b="1"/>
            </a:lvl5pPr>
            <a:lvl6pPr marL="5418734" indent="0">
              <a:buNone/>
              <a:defRPr sz="3793" b="1"/>
            </a:lvl6pPr>
            <a:lvl7pPr marL="6502481" indent="0">
              <a:buNone/>
              <a:defRPr sz="3793" b="1"/>
            </a:lvl7pPr>
            <a:lvl8pPr marL="7586228" indent="0">
              <a:buNone/>
              <a:defRPr sz="3793" b="1"/>
            </a:lvl8pPr>
            <a:lvl9pPr marL="8669975" indent="0">
              <a:buNone/>
              <a:defRPr sz="3793" b="1"/>
            </a:lvl9pPr>
          </a:lstStyle>
          <a:p>
            <a:pPr lvl="0"/>
            <a:r>
              <a:rPr lang="en-US" smtClean="0"/>
              <a:t>Click to edit Master text styles</a:t>
            </a:r>
          </a:p>
        </p:txBody>
      </p:sp>
      <p:sp>
        <p:nvSpPr>
          <p:cNvPr id="4" name="Content Placeholder 3"/>
          <p:cNvSpPr>
            <a:spLocks noGrp="1"/>
          </p:cNvSpPr>
          <p:nvPr>
            <p:ph sz="half" idx="2"/>
          </p:nvPr>
        </p:nvSpPr>
        <p:spPr>
          <a:xfrm>
            <a:off x="812800" y="2900364"/>
            <a:ext cx="7183497" cy="5267325"/>
          </a:xfrm>
        </p:spPr>
        <p:txBody>
          <a:bodyPr/>
          <a:lstStyle>
            <a:lvl1pPr>
              <a:defRPr sz="5689"/>
            </a:lvl1pPr>
            <a:lvl2pPr>
              <a:defRPr sz="4741"/>
            </a:lvl2pPr>
            <a:lvl3pPr>
              <a:defRPr sz="4267"/>
            </a:lvl3pPr>
            <a:lvl4pPr>
              <a:defRPr sz="3793"/>
            </a:lvl4pPr>
            <a:lvl5pPr>
              <a:defRPr sz="3793"/>
            </a:lvl5pPr>
            <a:lvl6pPr>
              <a:defRPr sz="3793"/>
            </a:lvl6pPr>
            <a:lvl7pPr>
              <a:defRPr sz="3793"/>
            </a:lvl7pPr>
            <a:lvl8pPr>
              <a:defRPr sz="3793"/>
            </a:lvl8pPr>
            <a:lvl9pPr>
              <a:defRPr sz="379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9706" y="2046288"/>
            <a:ext cx="7183495" cy="854075"/>
          </a:xfrm>
        </p:spPr>
        <p:txBody>
          <a:bodyPr anchor="b"/>
          <a:lstStyle>
            <a:lvl1pPr marL="0" indent="0">
              <a:buNone/>
              <a:defRPr sz="5689" b="1"/>
            </a:lvl1pPr>
            <a:lvl2pPr marL="1083747" indent="0">
              <a:buNone/>
              <a:defRPr sz="4741" b="1"/>
            </a:lvl2pPr>
            <a:lvl3pPr marL="2167494" indent="0">
              <a:buNone/>
              <a:defRPr sz="4267" b="1"/>
            </a:lvl3pPr>
            <a:lvl4pPr marL="3251241" indent="0">
              <a:buNone/>
              <a:defRPr sz="3793" b="1"/>
            </a:lvl4pPr>
            <a:lvl5pPr marL="4334988" indent="0">
              <a:buNone/>
              <a:defRPr sz="3793" b="1"/>
            </a:lvl5pPr>
            <a:lvl6pPr marL="5418734" indent="0">
              <a:buNone/>
              <a:defRPr sz="3793" b="1"/>
            </a:lvl6pPr>
            <a:lvl7pPr marL="6502481" indent="0">
              <a:buNone/>
              <a:defRPr sz="3793" b="1"/>
            </a:lvl7pPr>
            <a:lvl8pPr marL="7586228" indent="0">
              <a:buNone/>
              <a:defRPr sz="3793" b="1"/>
            </a:lvl8pPr>
            <a:lvl9pPr marL="8669975" indent="0">
              <a:buNone/>
              <a:defRPr sz="3793" b="1"/>
            </a:lvl9pPr>
          </a:lstStyle>
          <a:p>
            <a:pPr lvl="0"/>
            <a:r>
              <a:rPr lang="en-US" smtClean="0"/>
              <a:t>Click to edit Master text styles</a:t>
            </a:r>
          </a:p>
        </p:txBody>
      </p:sp>
      <p:sp>
        <p:nvSpPr>
          <p:cNvPr id="6" name="Content Placeholder 5"/>
          <p:cNvSpPr>
            <a:spLocks noGrp="1"/>
          </p:cNvSpPr>
          <p:nvPr>
            <p:ph sz="quarter" idx="4"/>
          </p:nvPr>
        </p:nvSpPr>
        <p:spPr>
          <a:xfrm>
            <a:off x="8259706" y="2900364"/>
            <a:ext cx="7183495" cy="5267325"/>
          </a:xfrm>
        </p:spPr>
        <p:txBody>
          <a:bodyPr/>
          <a:lstStyle>
            <a:lvl1pPr>
              <a:defRPr sz="5689"/>
            </a:lvl1pPr>
            <a:lvl2pPr>
              <a:defRPr sz="4741"/>
            </a:lvl2pPr>
            <a:lvl3pPr>
              <a:defRPr sz="4267"/>
            </a:lvl3pPr>
            <a:lvl4pPr>
              <a:defRPr sz="3793"/>
            </a:lvl4pPr>
            <a:lvl5pPr>
              <a:defRPr sz="3793"/>
            </a:lvl5pPr>
            <a:lvl6pPr>
              <a:defRPr sz="3793"/>
            </a:lvl6pPr>
            <a:lvl7pPr>
              <a:defRPr sz="3793"/>
            </a:lvl7pPr>
            <a:lvl8pPr>
              <a:defRPr sz="3793"/>
            </a:lvl8pPr>
            <a:lvl9pPr>
              <a:defRPr sz="379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7172" cy="1549400"/>
          </a:xfrm>
        </p:spPr>
        <p:txBody>
          <a:bodyPr/>
          <a:lstStyle>
            <a:lvl1pPr algn="l">
              <a:defRPr sz="4741" b="1"/>
            </a:lvl1pPr>
          </a:lstStyle>
          <a:p>
            <a:r>
              <a:rPr lang="en-US" smtClean="0"/>
              <a:t>Click to edit Master title style</a:t>
            </a:r>
            <a:endParaRPr lang="en-US"/>
          </a:p>
        </p:txBody>
      </p:sp>
      <p:sp>
        <p:nvSpPr>
          <p:cNvPr id="3" name="Content Placeholder 2"/>
          <p:cNvSpPr>
            <a:spLocks noGrp="1"/>
          </p:cNvSpPr>
          <p:nvPr>
            <p:ph idx="1"/>
          </p:nvPr>
        </p:nvSpPr>
        <p:spPr>
          <a:xfrm>
            <a:off x="6355646" y="363538"/>
            <a:ext cx="9087554" cy="7804150"/>
          </a:xfrm>
        </p:spPr>
        <p:txBody>
          <a:bodyPr/>
          <a:lstStyle>
            <a:lvl1pPr>
              <a:defRPr sz="7585"/>
            </a:lvl1pPr>
            <a:lvl2pPr>
              <a:defRPr sz="6637"/>
            </a:lvl2pPr>
            <a:lvl3pPr>
              <a:defRPr sz="5689"/>
            </a:lvl3pPr>
            <a:lvl4pPr>
              <a:defRPr sz="4741"/>
            </a:lvl4pPr>
            <a:lvl5pPr>
              <a:defRPr sz="4741"/>
            </a:lvl5pPr>
            <a:lvl6pPr>
              <a:defRPr sz="4741"/>
            </a:lvl6pPr>
            <a:lvl7pPr>
              <a:defRPr sz="4741"/>
            </a:lvl7pPr>
            <a:lvl8pPr>
              <a:defRPr sz="4741"/>
            </a:lvl8pPr>
            <a:lvl9pPr>
              <a:defRPr sz="474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7172" cy="6254750"/>
          </a:xfrm>
        </p:spPr>
        <p:txBody>
          <a:bodyPr/>
          <a:lstStyle>
            <a:lvl1pPr marL="0" indent="0">
              <a:buNone/>
              <a:defRPr sz="3319"/>
            </a:lvl1pPr>
            <a:lvl2pPr marL="1083747" indent="0">
              <a:buNone/>
              <a:defRPr sz="2844"/>
            </a:lvl2pPr>
            <a:lvl3pPr marL="2167494" indent="0">
              <a:buNone/>
              <a:defRPr sz="2370"/>
            </a:lvl3pPr>
            <a:lvl4pPr marL="3251241" indent="0">
              <a:buNone/>
              <a:defRPr sz="2133"/>
            </a:lvl4pPr>
            <a:lvl5pPr marL="4334988" indent="0">
              <a:buNone/>
              <a:defRPr sz="2133"/>
            </a:lvl5pPr>
            <a:lvl6pPr marL="5418734" indent="0">
              <a:buNone/>
              <a:defRPr sz="2133"/>
            </a:lvl6pPr>
            <a:lvl7pPr marL="6502481" indent="0">
              <a:buNone/>
              <a:defRPr sz="2133"/>
            </a:lvl7pPr>
            <a:lvl8pPr marL="7586228" indent="0">
              <a:buNone/>
              <a:defRPr sz="2133"/>
            </a:lvl8pPr>
            <a:lvl9pPr marL="8669975" indent="0">
              <a:buNone/>
              <a:defRPr sz="2133"/>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7231" y="6400800"/>
            <a:ext cx="9753600" cy="755650"/>
          </a:xfrm>
        </p:spPr>
        <p:txBody>
          <a:bodyPr/>
          <a:lstStyle>
            <a:lvl1pPr algn="l">
              <a:defRPr sz="4741" b="1"/>
            </a:lvl1pPr>
          </a:lstStyle>
          <a:p>
            <a:r>
              <a:rPr lang="en-US" smtClean="0"/>
              <a:t>Click to edit Master title style</a:t>
            </a:r>
            <a:endParaRPr lang="en-US"/>
          </a:p>
        </p:txBody>
      </p:sp>
      <p:sp>
        <p:nvSpPr>
          <p:cNvPr id="3" name="Picture Placeholder 2"/>
          <p:cNvSpPr>
            <a:spLocks noGrp="1"/>
          </p:cNvSpPr>
          <p:nvPr>
            <p:ph type="pic" idx="1"/>
          </p:nvPr>
        </p:nvSpPr>
        <p:spPr>
          <a:xfrm>
            <a:off x="3187231" y="817563"/>
            <a:ext cx="9753600" cy="5486400"/>
          </a:xfrm>
        </p:spPr>
        <p:txBody>
          <a:bodyPr/>
          <a:lstStyle>
            <a:lvl1pPr marL="0" indent="0">
              <a:buNone/>
              <a:defRPr sz="7585"/>
            </a:lvl1pPr>
            <a:lvl2pPr marL="1083747" indent="0">
              <a:buNone/>
              <a:defRPr sz="6637"/>
            </a:lvl2pPr>
            <a:lvl3pPr marL="2167494" indent="0">
              <a:buNone/>
              <a:defRPr sz="5689"/>
            </a:lvl3pPr>
            <a:lvl4pPr marL="3251241" indent="0">
              <a:buNone/>
              <a:defRPr sz="4741"/>
            </a:lvl4pPr>
            <a:lvl5pPr marL="4334988" indent="0">
              <a:buNone/>
              <a:defRPr sz="4741"/>
            </a:lvl5pPr>
            <a:lvl6pPr marL="5418734" indent="0">
              <a:buNone/>
              <a:defRPr sz="4741"/>
            </a:lvl6pPr>
            <a:lvl7pPr marL="6502481" indent="0">
              <a:buNone/>
              <a:defRPr sz="4741"/>
            </a:lvl7pPr>
            <a:lvl8pPr marL="7586228" indent="0">
              <a:buNone/>
              <a:defRPr sz="4741"/>
            </a:lvl8pPr>
            <a:lvl9pPr marL="8669975" indent="0">
              <a:buNone/>
              <a:defRPr sz="4741"/>
            </a:lvl9pPr>
          </a:lstStyle>
          <a:p>
            <a:pPr lvl="0"/>
            <a:endParaRPr lang="en-US" noProof="0" dirty="0" smtClean="0"/>
          </a:p>
        </p:txBody>
      </p:sp>
      <p:sp>
        <p:nvSpPr>
          <p:cNvPr id="4" name="Text Placeholder 3"/>
          <p:cNvSpPr>
            <a:spLocks noGrp="1"/>
          </p:cNvSpPr>
          <p:nvPr>
            <p:ph type="body" sz="half" idx="2"/>
          </p:nvPr>
        </p:nvSpPr>
        <p:spPr>
          <a:xfrm>
            <a:off x="3187231" y="7156450"/>
            <a:ext cx="9753600" cy="1073150"/>
          </a:xfrm>
        </p:spPr>
        <p:txBody>
          <a:bodyPr/>
          <a:lstStyle>
            <a:lvl1pPr marL="0" indent="0">
              <a:buNone/>
              <a:defRPr sz="3319"/>
            </a:lvl1pPr>
            <a:lvl2pPr marL="1083747" indent="0">
              <a:buNone/>
              <a:defRPr sz="2844"/>
            </a:lvl2pPr>
            <a:lvl3pPr marL="2167494" indent="0">
              <a:buNone/>
              <a:defRPr sz="2370"/>
            </a:lvl3pPr>
            <a:lvl4pPr marL="3251241" indent="0">
              <a:buNone/>
              <a:defRPr sz="2133"/>
            </a:lvl4pPr>
            <a:lvl5pPr marL="4334988" indent="0">
              <a:buNone/>
              <a:defRPr sz="2133"/>
            </a:lvl5pPr>
            <a:lvl6pPr marL="5418734" indent="0">
              <a:buNone/>
              <a:defRPr sz="2133"/>
            </a:lvl6pPr>
            <a:lvl7pPr marL="6502481" indent="0">
              <a:buNone/>
              <a:defRPr sz="2133"/>
            </a:lvl7pPr>
            <a:lvl8pPr marL="7586228" indent="0">
              <a:buNone/>
              <a:defRPr sz="2133"/>
            </a:lvl8pPr>
            <a:lvl9pPr marL="8669975" indent="0">
              <a:buNone/>
              <a:defRPr sz="2133"/>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1444978" y="8534400"/>
            <a:ext cx="505742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atin typeface="Times New Roman" pitchFamily="18" charset="0"/>
              </a:defRPr>
            </a:lvl1pPr>
          </a:lstStyle>
          <a:p>
            <a:pPr>
              <a:defRPr/>
            </a:pPr>
            <a:endParaRPr lang="en-US" dirty="0"/>
          </a:p>
        </p:txBody>
      </p:sp>
      <p:sp>
        <p:nvSpPr>
          <p:cNvPr id="1028" name="Rectangle 4"/>
          <p:cNvSpPr>
            <a:spLocks noGrp="1" noChangeArrowheads="1"/>
          </p:cNvSpPr>
          <p:nvPr>
            <p:ph type="sldNum" sz="quarter" idx="4"/>
          </p:nvPr>
        </p:nvSpPr>
        <p:spPr bwMode="auto">
          <a:xfrm>
            <a:off x="11740444" y="8534400"/>
            <a:ext cx="3251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atin typeface="Times New Roman" pitchFamily="18" charset="0"/>
              </a:defRPr>
            </a:lvl1pPr>
          </a:lstStyle>
          <a:p>
            <a:pPr>
              <a:defRPr/>
            </a:pPr>
            <a:endParaRPr lang="en-US" dirty="0"/>
          </a:p>
        </p:txBody>
      </p:sp>
      <p:grpSp>
        <p:nvGrpSpPr>
          <p:cNvPr id="34820" name="Group 7"/>
          <p:cNvGrpSpPr>
            <a:grpSpLocks/>
          </p:cNvGrpSpPr>
          <p:nvPr/>
        </p:nvGrpSpPr>
        <p:grpSpPr bwMode="auto">
          <a:xfrm>
            <a:off x="677333" y="827088"/>
            <a:ext cx="15623822" cy="8316912"/>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sz="3319" dirty="0"/>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sz="3319" dirty="0"/>
            </a:p>
          </p:txBody>
        </p:sp>
      </p:grpSp>
      <p:sp>
        <p:nvSpPr>
          <p:cNvPr id="34821" name="Rectangle 8"/>
          <p:cNvSpPr>
            <a:spLocks noGrp="1" noChangeArrowheads="1"/>
          </p:cNvSpPr>
          <p:nvPr>
            <p:ph type="title"/>
          </p:nvPr>
        </p:nvSpPr>
        <p:spPr bwMode="auto">
          <a:xfrm>
            <a:off x="1444978" y="304800"/>
            <a:ext cx="13821364" cy="10668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34822" name="Rectangle 9"/>
          <p:cNvSpPr>
            <a:spLocks noGrp="1" noChangeArrowheads="1"/>
          </p:cNvSpPr>
          <p:nvPr>
            <p:ph type="body" idx="1"/>
          </p:nvPr>
        </p:nvSpPr>
        <p:spPr bwMode="auto">
          <a:xfrm>
            <a:off x="1444978" y="1676400"/>
            <a:ext cx="13821364" cy="6781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defTabSz="1904083" rtl="0" eaLnBrk="0" fontAlgn="base" hangingPunct="0">
        <a:spcBef>
          <a:spcPct val="0"/>
        </a:spcBef>
        <a:spcAft>
          <a:spcPct val="0"/>
        </a:spcAft>
        <a:defRPr sz="5689" b="1">
          <a:solidFill>
            <a:schemeClr val="tx2"/>
          </a:solidFill>
          <a:latin typeface="+mj-lt"/>
          <a:ea typeface="+mj-ea"/>
          <a:cs typeface="+mj-cs"/>
        </a:defRPr>
      </a:lvl1pPr>
      <a:lvl2pPr algn="ctr" defTabSz="1904083" rtl="0" eaLnBrk="0" fontAlgn="base" hangingPunct="0">
        <a:spcBef>
          <a:spcPct val="0"/>
        </a:spcBef>
        <a:spcAft>
          <a:spcPct val="0"/>
        </a:spcAft>
        <a:defRPr sz="5689" b="1">
          <a:solidFill>
            <a:schemeClr val="tx2"/>
          </a:solidFill>
          <a:latin typeface="Arial" charset="0"/>
        </a:defRPr>
      </a:lvl2pPr>
      <a:lvl3pPr algn="ctr" defTabSz="1904083" rtl="0" eaLnBrk="0" fontAlgn="base" hangingPunct="0">
        <a:spcBef>
          <a:spcPct val="0"/>
        </a:spcBef>
        <a:spcAft>
          <a:spcPct val="0"/>
        </a:spcAft>
        <a:defRPr sz="5689" b="1">
          <a:solidFill>
            <a:schemeClr val="tx2"/>
          </a:solidFill>
          <a:latin typeface="Arial" charset="0"/>
        </a:defRPr>
      </a:lvl3pPr>
      <a:lvl4pPr algn="ctr" defTabSz="1904083" rtl="0" eaLnBrk="0" fontAlgn="base" hangingPunct="0">
        <a:spcBef>
          <a:spcPct val="0"/>
        </a:spcBef>
        <a:spcAft>
          <a:spcPct val="0"/>
        </a:spcAft>
        <a:defRPr sz="5689" b="1">
          <a:solidFill>
            <a:schemeClr val="tx2"/>
          </a:solidFill>
          <a:latin typeface="Arial" charset="0"/>
        </a:defRPr>
      </a:lvl4pPr>
      <a:lvl5pPr algn="ctr" defTabSz="1904083" rtl="0" eaLnBrk="0" fontAlgn="base" hangingPunct="0">
        <a:spcBef>
          <a:spcPct val="0"/>
        </a:spcBef>
        <a:spcAft>
          <a:spcPct val="0"/>
        </a:spcAft>
        <a:defRPr sz="5689" b="1">
          <a:solidFill>
            <a:schemeClr val="tx2"/>
          </a:solidFill>
          <a:latin typeface="Arial" charset="0"/>
        </a:defRPr>
      </a:lvl5pPr>
      <a:lvl6pPr marL="1083747" algn="ctr" defTabSz="1904083" rtl="0" eaLnBrk="0" fontAlgn="base" hangingPunct="0">
        <a:spcBef>
          <a:spcPct val="0"/>
        </a:spcBef>
        <a:spcAft>
          <a:spcPct val="0"/>
        </a:spcAft>
        <a:defRPr sz="5689" b="1">
          <a:solidFill>
            <a:schemeClr val="tx2"/>
          </a:solidFill>
          <a:latin typeface="Arial" charset="0"/>
        </a:defRPr>
      </a:lvl6pPr>
      <a:lvl7pPr marL="2167494" algn="ctr" defTabSz="1904083" rtl="0" eaLnBrk="0" fontAlgn="base" hangingPunct="0">
        <a:spcBef>
          <a:spcPct val="0"/>
        </a:spcBef>
        <a:spcAft>
          <a:spcPct val="0"/>
        </a:spcAft>
        <a:defRPr sz="5689" b="1">
          <a:solidFill>
            <a:schemeClr val="tx2"/>
          </a:solidFill>
          <a:latin typeface="Arial" charset="0"/>
        </a:defRPr>
      </a:lvl7pPr>
      <a:lvl8pPr marL="3251241" algn="ctr" defTabSz="1904083" rtl="0" eaLnBrk="0" fontAlgn="base" hangingPunct="0">
        <a:spcBef>
          <a:spcPct val="0"/>
        </a:spcBef>
        <a:spcAft>
          <a:spcPct val="0"/>
        </a:spcAft>
        <a:defRPr sz="5689" b="1">
          <a:solidFill>
            <a:schemeClr val="tx2"/>
          </a:solidFill>
          <a:latin typeface="Arial" charset="0"/>
        </a:defRPr>
      </a:lvl8pPr>
      <a:lvl9pPr marL="4334988" algn="ctr" defTabSz="1904083" rtl="0" eaLnBrk="0" fontAlgn="base" hangingPunct="0">
        <a:spcBef>
          <a:spcPct val="0"/>
        </a:spcBef>
        <a:spcAft>
          <a:spcPct val="0"/>
        </a:spcAft>
        <a:defRPr sz="5689" b="1">
          <a:solidFill>
            <a:schemeClr val="tx2"/>
          </a:solidFill>
          <a:latin typeface="Arial" charset="0"/>
        </a:defRPr>
      </a:lvl9pPr>
    </p:titleStyle>
    <p:body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p:bodyStyle>
    <p:otherStyle>
      <a:defPPr>
        <a:defRPr lang="en-US"/>
      </a:defPPr>
      <a:lvl1pPr marL="0" algn="l" defTabSz="2167494" rtl="0" eaLnBrk="1" latinLnBrk="0" hangingPunct="1">
        <a:defRPr sz="4267" kern="1200">
          <a:solidFill>
            <a:schemeClr val="tx1"/>
          </a:solidFill>
          <a:latin typeface="+mn-lt"/>
          <a:ea typeface="+mn-ea"/>
          <a:cs typeface="+mn-cs"/>
        </a:defRPr>
      </a:lvl1pPr>
      <a:lvl2pPr marL="1083747" algn="l" defTabSz="2167494" rtl="0" eaLnBrk="1" latinLnBrk="0" hangingPunct="1">
        <a:defRPr sz="4267" kern="1200">
          <a:solidFill>
            <a:schemeClr val="tx1"/>
          </a:solidFill>
          <a:latin typeface="+mn-lt"/>
          <a:ea typeface="+mn-ea"/>
          <a:cs typeface="+mn-cs"/>
        </a:defRPr>
      </a:lvl2pPr>
      <a:lvl3pPr marL="2167494" algn="l" defTabSz="2167494" rtl="0" eaLnBrk="1" latinLnBrk="0" hangingPunct="1">
        <a:defRPr sz="4267" kern="1200">
          <a:solidFill>
            <a:schemeClr val="tx1"/>
          </a:solidFill>
          <a:latin typeface="+mn-lt"/>
          <a:ea typeface="+mn-ea"/>
          <a:cs typeface="+mn-cs"/>
        </a:defRPr>
      </a:lvl3pPr>
      <a:lvl4pPr marL="3251241" algn="l" defTabSz="2167494" rtl="0" eaLnBrk="1" latinLnBrk="0" hangingPunct="1">
        <a:defRPr sz="4267" kern="1200">
          <a:solidFill>
            <a:schemeClr val="tx1"/>
          </a:solidFill>
          <a:latin typeface="+mn-lt"/>
          <a:ea typeface="+mn-ea"/>
          <a:cs typeface="+mn-cs"/>
        </a:defRPr>
      </a:lvl4pPr>
      <a:lvl5pPr marL="4334988" algn="l" defTabSz="2167494" rtl="0" eaLnBrk="1" latinLnBrk="0" hangingPunct="1">
        <a:defRPr sz="4267" kern="1200">
          <a:solidFill>
            <a:schemeClr val="tx1"/>
          </a:solidFill>
          <a:latin typeface="+mn-lt"/>
          <a:ea typeface="+mn-ea"/>
          <a:cs typeface="+mn-cs"/>
        </a:defRPr>
      </a:lvl5pPr>
      <a:lvl6pPr marL="5418734" algn="l" defTabSz="2167494" rtl="0" eaLnBrk="1" latinLnBrk="0" hangingPunct="1">
        <a:defRPr sz="4267" kern="1200">
          <a:solidFill>
            <a:schemeClr val="tx1"/>
          </a:solidFill>
          <a:latin typeface="+mn-lt"/>
          <a:ea typeface="+mn-ea"/>
          <a:cs typeface="+mn-cs"/>
        </a:defRPr>
      </a:lvl6pPr>
      <a:lvl7pPr marL="6502481" algn="l" defTabSz="2167494" rtl="0" eaLnBrk="1" latinLnBrk="0" hangingPunct="1">
        <a:defRPr sz="4267" kern="1200">
          <a:solidFill>
            <a:schemeClr val="tx1"/>
          </a:solidFill>
          <a:latin typeface="+mn-lt"/>
          <a:ea typeface="+mn-ea"/>
          <a:cs typeface="+mn-cs"/>
        </a:defRPr>
      </a:lvl7pPr>
      <a:lvl8pPr marL="7586228" algn="l" defTabSz="2167494" rtl="0" eaLnBrk="1" latinLnBrk="0" hangingPunct="1">
        <a:defRPr sz="4267" kern="1200">
          <a:solidFill>
            <a:schemeClr val="tx1"/>
          </a:solidFill>
          <a:latin typeface="+mn-lt"/>
          <a:ea typeface="+mn-ea"/>
          <a:cs typeface="+mn-cs"/>
        </a:defRPr>
      </a:lvl8pPr>
      <a:lvl9pPr marL="8669975" algn="l" defTabSz="2167494" rtl="0" eaLnBrk="1" latinLnBrk="0" hangingPunct="1">
        <a:defRPr sz="4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Word_97_-_2003_Document1.doc"/></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3.wmf"/><Relationship Id="rId4" Type="http://schemas.openxmlformats.org/officeDocument/2006/relationships/oleObject" Target="../embeddings/oleObject4.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44.emf"/><Relationship Id="rId4" Type="http://schemas.openxmlformats.org/officeDocument/2006/relationships/oleObject" Target="../embeddings/Microsoft_Word_97_-_2003_Document2.doc"/></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61.wmf"/><Relationship Id="rId4" Type="http://schemas.openxmlformats.org/officeDocument/2006/relationships/oleObject" Target="../embeddings/oleObject5.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85.xml"/><Relationship Id="rId7" Type="http://schemas.openxmlformats.org/officeDocument/2006/relationships/image" Target="../media/image6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63.emf"/><Relationship Id="rId4" Type="http://schemas.openxmlformats.org/officeDocument/2006/relationships/oleObject" Target="../embeddings/oleObject7.bin"/><Relationship Id="rId9" Type="http://schemas.openxmlformats.org/officeDocument/2006/relationships/image" Target="../media/image65.e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9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5" name="Picture 5" descr="MCj04346670000[1]"/>
          <p:cNvPicPr>
            <a:picLocks noChangeAspect="1" noChangeArrowheads="1"/>
          </p:cNvPicPr>
          <p:nvPr/>
        </p:nvPicPr>
        <p:blipFill>
          <a:blip r:embed="rId3"/>
          <a:srcRect/>
          <a:stretch>
            <a:fillRect/>
          </a:stretch>
        </p:blipFill>
        <p:spPr bwMode="auto">
          <a:xfrm>
            <a:off x="7745931" y="304800"/>
            <a:ext cx="5868469" cy="5079807"/>
          </a:xfrm>
          <a:prstGeom prst="rect">
            <a:avLst/>
          </a:prstGeom>
          <a:noFill/>
          <a:ln w="9525">
            <a:noFill/>
            <a:miter lim="800000"/>
            <a:headEnd/>
            <a:tailEnd/>
          </a:ln>
        </p:spPr>
      </p:pic>
      <p:pic>
        <p:nvPicPr>
          <p:cNvPr id="177163" name="Picture 13" descr="MCj03791370000[1]"/>
          <p:cNvPicPr>
            <a:picLocks noChangeAspect="1" noChangeArrowheads="1"/>
          </p:cNvPicPr>
          <p:nvPr/>
        </p:nvPicPr>
        <p:blipFill>
          <a:blip r:embed="rId4"/>
          <a:srcRect/>
          <a:stretch>
            <a:fillRect/>
          </a:stretch>
        </p:blipFill>
        <p:spPr bwMode="auto">
          <a:xfrm>
            <a:off x="2049272" y="3535111"/>
            <a:ext cx="6090355" cy="4876278"/>
          </a:xfrm>
          <a:prstGeom prst="rect">
            <a:avLst/>
          </a:prstGeom>
          <a:noFill/>
          <a:ln w="9525">
            <a:noFill/>
            <a:miter lim="800000"/>
            <a:headEnd/>
            <a:tailEnd/>
          </a:ln>
        </p:spPr>
      </p:pic>
      <p:pic>
        <p:nvPicPr>
          <p:cNvPr id="11" name="Picture 10"/>
          <p:cNvPicPr>
            <a:picLocks noChangeAspect="1"/>
          </p:cNvPicPr>
          <p:nvPr/>
        </p:nvPicPr>
        <p:blipFill>
          <a:blip r:embed="rId5"/>
          <a:stretch>
            <a:fillRect/>
          </a:stretch>
        </p:blipFill>
        <p:spPr>
          <a:xfrm>
            <a:off x="9194799" y="1524001"/>
            <a:ext cx="3048001" cy="20119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051"/>
          <p:cNvSpPr>
            <a:spLocks noGrp="1" noChangeArrowheads="1"/>
          </p:cNvSpPr>
          <p:nvPr>
            <p:ph type="body" sz="half" idx="1"/>
          </p:nvPr>
        </p:nvSpPr>
        <p:spPr>
          <a:xfrm>
            <a:off x="0" y="9087555"/>
            <a:ext cx="16256000" cy="16075378"/>
          </a:xfrm>
        </p:spPr>
        <p:txBody>
          <a:bodyPr/>
          <a:lstStyle/>
          <a:p>
            <a:pPr lvl="1">
              <a:buFontTx/>
              <a:buNone/>
            </a:pPr>
            <a:endParaRPr lang="en-US" altLang="en-US" sz="5689" dirty="0"/>
          </a:p>
          <a:p>
            <a:pPr lvl="1">
              <a:buFontTx/>
              <a:buNone/>
            </a:pPr>
            <a:endParaRPr lang="en-US" altLang="en-US" sz="4267" dirty="0"/>
          </a:p>
        </p:txBody>
      </p:sp>
      <p:sp>
        <p:nvSpPr>
          <p:cNvPr id="47106" name="Rectangle 2062"/>
          <p:cNvSpPr>
            <a:spLocks noChangeArrowheads="1"/>
          </p:cNvSpPr>
          <p:nvPr/>
        </p:nvSpPr>
        <p:spPr bwMode="auto">
          <a:xfrm>
            <a:off x="8623353" y="1676400"/>
            <a:ext cx="7429447" cy="6995112"/>
          </a:xfrm>
          <a:prstGeom prst="rect">
            <a:avLst/>
          </a:prstGeom>
          <a:noFill/>
          <a:ln w="9525">
            <a:noFill/>
            <a:miter lim="800000"/>
            <a:headEnd/>
            <a:tailEnd/>
          </a:ln>
        </p:spPr>
        <p:txBody>
          <a:bodyPr lIns="206962" tIns="101599" rIns="206962" bIns="101599"/>
          <a:lstStyle/>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RQ: Does practice of commercial sex cause acquisition of HHV-8 (a herpesvirus) </a:t>
            </a:r>
            <a:r>
              <a:rPr lang="en-US" altLang="en-US" sz="3200" dirty="0" smtClean="0"/>
              <a:t>infection</a:t>
            </a:r>
            <a:r>
              <a:rPr lang="en-US" altLang="en-US" sz="3200" dirty="0"/>
              <a:t>?</a:t>
            </a:r>
          </a:p>
          <a:p>
            <a:pPr marL="1603042" lvl="1" indent="-568216" defTabSz="1904083" eaLnBrk="0" hangingPunct="0">
              <a:lnSpc>
                <a:spcPct val="90000"/>
              </a:lnSpc>
              <a:spcAft>
                <a:spcPct val="25000"/>
              </a:spcAft>
              <a:buClr>
                <a:schemeClr val="tx1"/>
              </a:buClr>
              <a:buSzPct val="100000"/>
              <a:buFontTx/>
              <a:buChar char="–"/>
            </a:pPr>
            <a:endParaRPr lang="en-US" altLang="en-US" sz="3200" dirty="0"/>
          </a:p>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Bias: Confounding by unmeasured behavioral factors as mediated by injection drug use  </a:t>
            </a:r>
          </a:p>
          <a:p>
            <a:pPr marL="1603042" lvl="1" indent="-568216" defTabSz="1904083" eaLnBrk="0" hangingPunct="0">
              <a:lnSpc>
                <a:spcPct val="90000"/>
              </a:lnSpc>
              <a:spcAft>
                <a:spcPct val="25000"/>
              </a:spcAft>
              <a:buClr>
                <a:schemeClr val="tx1"/>
              </a:buClr>
              <a:buSzPct val="100000"/>
              <a:buFontTx/>
              <a:buChar char="–"/>
            </a:pPr>
            <a:endParaRPr lang="en-US" altLang="en-US" sz="5689" dirty="0"/>
          </a:p>
          <a:p>
            <a:pPr marL="1603042" lvl="1" indent="-568216" defTabSz="1904083" eaLnBrk="0" hangingPunct="0">
              <a:lnSpc>
                <a:spcPct val="90000"/>
              </a:lnSpc>
              <a:spcAft>
                <a:spcPct val="25000"/>
              </a:spcAft>
              <a:buClr>
                <a:schemeClr val="tx1"/>
              </a:buClr>
              <a:buSzPct val="100000"/>
              <a:buFontTx/>
              <a:buChar char="–"/>
            </a:pPr>
            <a:endParaRPr lang="en-US" altLang="en-US" sz="4267" dirty="0"/>
          </a:p>
          <a:p>
            <a:pPr marL="1603042" lvl="1" indent="-568216" defTabSz="1904083" eaLnBrk="0" hangingPunct="0">
              <a:lnSpc>
                <a:spcPct val="90000"/>
              </a:lnSpc>
              <a:spcAft>
                <a:spcPct val="25000"/>
              </a:spcAft>
              <a:buClr>
                <a:schemeClr val="tx1"/>
              </a:buClr>
              <a:buSzPct val="100000"/>
              <a:buFontTx/>
              <a:buChar char="–"/>
            </a:pPr>
            <a:endParaRPr lang="en-US" altLang="en-US" sz="4267" dirty="0"/>
          </a:p>
        </p:txBody>
      </p:sp>
      <p:grpSp>
        <p:nvGrpSpPr>
          <p:cNvPr id="47107" name="Group 16"/>
          <p:cNvGrpSpPr>
            <a:grpSpLocks/>
          </p:cNvGrpSpPr>
          <p:nvPr/>
        </p:nvGrpSpPr>
        <p:grpSpPr bwMode="auto">
          <a:xfrm>
            <a:off x="736600" y="2682657"/>
            <a:ext cx="7886753" cy="4009636"/>
            <a:chOff x="228600" y="182721"/>
            <a:chExt cx="5843588" cy="3579653"/>
          </a:xfrm>
        </p:grpSpPr>
        <p:sp>
          <p:nvSpPr>
            <p:cNvPr id="47110" name="Rectangle 2055"/>
            <p:cNvSpPr>
              <a:spLocks noChangeArrowheads="1"/>
            </p:cNvSpPr>
            <p:nvPr/>
          </p:nvSpPr>
          <p:spPr bwMode="auto">
            <a:xfrm>
              <a:off x="914400" y="2630487"/>
              <a:ext cx="1811338" cy="874713"/>
            </a:xfrm>
            <a:prstGeom prst="rect">
              <a:avLst/>
            </a:prstGeom>
            <a:noFill/>
            <a:ln w="9525">
              <a:noFill/>
              <a:miter lim="800000"/>
              <a:headEnd/>
              <a:tailEnd/>
            </a:ln>
          </p:spPr>
          <p:txBody>
            <a:bodyPr wrap="none" anchor="ctr"/>
            <a:lstStyle/>
            <a:p>
              <a:pPr algn="ctr"/>
              <a:r>
                <a:rPr lang="en-US" altLang="en-US" sz="4267" b="1" dirty="0"/>
                <a:t> </a:t>
              </a:r>
              <a:r>
                <a:rPr lang="en-US" altLang="en-US" sz="2800" b="1" dirty="0"/>
                <a:t>Commercial </a:t>
              </a:r>
            </a:p>
            <a:p>
              <a:pPr algn="ctr"/>
              <a:r>
                <a:rPr lang="en-US" altLang="en-US" sz="2800" b="1" dirty="0"/>
                <a:t>sex</a:t>
              </a:r>
            </a:p>
          </p:txBody>
        </p:sp>
        <p:sp>
          <p:nvSpPr>
            <p:cNvPr id="47111" name="Rectangle 2056"/>
            <p:cNvSpPr>
              <a:spLocks noChangeArrowheads="1"/>
            </p:cNvSpPr>
            <p:nvPr/>
          </p:nvSpPr>
          <p:spPr bwMode="auto">
            <a:xfrm>
              <a:off x="4876800" y="2590800"/>
              <a:ext cx="1195388" cy="942975"/>
            </a:xfrm>
            <a:prstGeom prst="rect">
              <a:avLst/>
            </a:prstGeom>
            <a:noFill/>
            <a:ln w="9525">
              <a:noFill/>
              <a:miter lim="800000"/>
              <a:headEnd/>
              <a:tailEnd/>
            </a:ln>
          </p:spPr>
          <p:txBody>
            <a:bodyPr wrap="none" anchor="ctr"/>
            <a:lstStyle/>
            <a:p>
              <a:pPr algn="ctr"/>
              <a:r>
                <a:rPr lang="en-US" altLang="en-US" sz="2800" b="1" dirty="0"/>
                <a:t>HHV-8</a:t>
              </a:r>
            </a:p>
            <a:p>
              <a:pPr algn="ctr"/>
              <a:r>
                <a:rPr lang="en-US" altLang="en-US" sz="2800" b="1" dirty="0"/>
                <a:t> infection</a:t>
              </a:r>
            </a:p>
          </p:txBody>
        </p:sp>
        <p:sp>
          <p:nvSpPr>
            <p:cNvPr id="47113" name="Line 2058"/>
            <p:cNvSpPr>
              <a:spLocks noChangeShapeType="1"/>
            </p:cNvSpPr>
            <p:nvPr/>
          </p:nvSpPr>
          <p:spPr bwMode="auto">
            <a:xfrm>
              <a:off x="2667000" y="3048000"/>
              <a:ext cx="2209800" cy="0"/>
            </a:xfrm>
            <a:prstGeom prst="line">
              <a:avLst/>
            </a:prstGeom>
            <a:noFill/>
            <a:ln w="38100">
              <a:solidFill>
                <a:schemeClr val="tx1"/>
              </a:solidFill>
              <a:prstDash val="dash"/>
              <a:round/>
              <a:headEnd/>
              <a:tailEnd type="triangle" w="med" len="med"/>
            </a:ln>
          </p:spPr>
          <p:txBody>
            <a:bodyPr/>
            <a:lstStyle/>
            <a:p>
              <a:endParaRPr lang="en-US" sz="3319" dirty="0"/>
            </a:p>
          </p:txBody>
        </p:sp>
        <p:sp>
          <p:nvSpPr>
            <p:cNvPr id="47114" name="Line 2059"/>
            <p:cNvSpPr>
              <a:spLocks noChangeShapeType="1"/>
            </p:cNvSpPr>
            <p:nvPr/>
          </p:nvSpPr>
          <p:spPr bwMode="auto">
            <a:xfrm>
              <a:off x="4343400" y="2057400"/>
              <a:ext cx="685800" cy="609600"/>
            </a:xfrm>
            <a:prstGeom prst="line">
              <a:avLst/>
            </a:prstGeom>
            <a:noFill/>
            <a:ln w="38100">
              <a:solidFill>
                <a:schemeClr val="tx1"/>
              </a:solidFill>
              <a:round/>
              <a:headEnd/>
              <a:tailEnd type="triangle" w="med" len="med"/>
            </a:ln>
          </p:spPr>
          <p:txBody>
            <a:bodyPr/>
            <a:lstStyle/>
            <a:p>
              <a:endParaRPr lang="en-US" sz="3319" dirty="0"/>
            </a:p>
          </p:txBody>
        </p:sp>
        <p:sp>
          <p:nvSpPr>
            <p:cNvPr id="47115" name="Line 2060"/>
            <p:cNvSpPr>
              <a:spLocks noChangeShapeType="1"/>
            </p:cNvSpPr>
            <p:nvPr/>
          </p:nvSpPr>
          <p:spPr bwMode="auto">
            <a:xfrm>
              <a:off x="1219200" y="1447800"/>
              <a:ext cx="457200" cy="1143000"/>
            </a:xfrm>
            <a:prstGeom prst="line">
              <a:avLst/>
            </a:prstGeom>
            <a:noFill/>
            <a:ln w="38100">
              <a:solidFill>
                <a:schemeClr val="tx1"/>
              </a:solidFill>
              <a:round/>
              <a:headEnd/>
              <a:tailEnd type="triangle" w="med" len="med"/>
            </a:ln>
          </p:spPr>
          <p:txBody>
            <a:bodyPr/>
            <a:lstStyle/>
            <a:p>
              <a:endParaRPr lang="en-US" sz="3319" dirty="0"/>
            </a:p>
          </p:txBody>
        </p:sp>
        <p:sp>
          <p:nvSpPr>
            <p:cNvPr id="47116" name="Rectangle 2061"/>
            <p:cNvSpPr>
              <a:spLocks noChangeArrowheads="1"/>
            </p:cNvSpPr>
            <p:nvPr/>
          </p:nvSpPr>
          <p:spPr bwMode="auto">
            <a:xfrm>
              <a:off x="3420114" y="3278446"/>
              <a:ext cx="521648" cy="483928"/>
            </a:xfrm>
            <a:prstGeom prst="rect">
              <a:avLst/>
            </a:prstGeom>
            <a:noFill/>
            <a:ln w="9525">
              <a:noFill/>
              <a:miter lim="800000"/>
              <a:headEnd/>
              <a:tailEnd/>
            </a:ln>
          </p:spPr>
          <p:txBody>
            <a:bodyPr wrap="none" anchor="ctr"/>
            <a:lstStyle/>
            <a:p>
              <a:pPr algn="ctr"/>
              <a:r>
                <a:rPr lang="en-US" altLang="en-US" sz="5689" b="1" dirty="0"/>
                <a:t>?</a:t>
              </a:r>
            </a:p>
          </p:txBody>
        </p:sp>
        <p:sp>
          <p:nvSpPr>
            <p:cNvPr id="47117" name="Line 2064"/>
            <p:cNvSpPr>
              <a:spLocks noChangeShapeType="1"/>
            </p:cNvSpPr>
            <p:nvPr/>
          </p:nvSpPr>
          <p:spPr bwMode="auto">
            <a:xfrm>
              <a:off x="2209800" y="762000"/>
              <a:ext cx="762000" cy="381000"/>
            </a:xfrm>
            <a:prstGeom prst="line">
              <a:avLst/>
            </a:prstGeom>
            <a:noFill/>
            <a:ln w="38100">
              <a:solidFill>
                <a:schemeClr val="tx1"/>
              </a:solidFill>
              <a:round/>
              <a:headEnd/>
              <a:tailEnd type="triangle" w="med" len="med"/>
            </a:ln>
          </p:spPr>
          <p:txBody>
            <a:bodyPr/>
            <a:lstStyle/>
            <a:p>
              <a:endParaRPr lang="en-US" sz="3319" dirty="0"/>
            </a:p>
          </p:txBody>
        </p:sp>
        <p:sp>
          <p:nvSpPr>
            <p:cNvPr id="1195025" name="Rectangle 2065"/>
            <p:cNvSpPr>
              <a:spLocks noChangeArrowheads="1"/>
            </p:cNvSpPr>
            <p:nvPr/>
          </p:nvSpPr>
          <p:spPr bwMode="auto">
            <a:xfrm>
              <a:off x="228600" y="182721"/>
              <a:ext cx="1981200" cy="1066800"/>
            </a:xfrm>
            <a:prstGeom prst="rect">
              <a:avLst/>
            </a:prstGeom>
            <a:noFill/>
            <a:ln w="31750">
              <a:noFill/>
              <a:miter lim="800000"/>
              <a:headEnd/>
              <a:tailEnd/>
            </a:ln>
            <a:effectLst/>
          </p:spPr>
          <p:txBody>
            <a:bodyPr anchor="ctr"/>
            <a:lstStyle/>
            <a:p>
              <a:pPr algn="ctr">
                <a:defRPr/>
              </a:pPr>
              <a:r>
                <a:rPr lang="en-US" sz="4267" b="1" dirty="0">
                  <a:solidFill>
                    <a:schemeClr val="bg2">
                      <a:lumMod val="75000"/>
                    </a:schemeClr>
                  </a:solidFill>
                </a:rPr>
                <a:t> </a:t>
              </a:r>
              <a:r>
                <a:rPr lang="en-US" sz="2800" b="1" dirty="0">
                  <a:solidFill>
                    <a:schemeClr val="bg2">
                      <a:lumMod val="75000"/>
                    </a:schemeClr>
                  </a:solidFill>
                </a:rPr>
                <a:t>Behavioral factors (unmeasured)</a:t>
              </a:r>
            </a:p>
          </p:txBody>
        </p:sp>
        <p:sp>
          <p:nvSpPr>
            <p:cNvPr id="18" name="Rectangle 2057"/>
            <p:cNvSpPr>
              <a:spLocks noChangeArrowheads="1"/>
            </p:cNvSpPr>
            <p:nvPr/>
          </p:nvSpPr>
          <p:spPr bwMode="auto">
            <a:xfrm>
              <a:off x="2971800" y="1112405"/>
              <a:ext cx="1471613" cy="874712"/>
            </a:xfrm>
            <a:prstGeom prst="rect">
              <a:avLst/>
            </a:prstGeom>
            <a:noFill/>
            <a:ln w="9525">
              <a:noFill/>
              <a:miter lim="800000"/>
              <a:headEnd/>
              <a:tailEnd/>
            </a:ln>
          </p:spPr>
          <p:txBody>
            <a:bodyPr wrap="none" anchor="ctr"/>
            <a:lstStyle/>
            <a:p>
              <a:pPr algn="ctr"/>
              <a:r>
                <a:rPr lang="en-US" altLang="en-US" sz="2800" b="1" dirty="0"/>
                <a:t>Injection </a:t>
              </a:r>
            </a:p>
            <a:p>
              <a:pPr algn="ctr"/>
              <a:r>
                <a:rPr lang="en-US" altLang="en-US" sz="2800" b="1" dirty="0"/>
                <a:t>drug use</a:t>
              </a:r>
            </a:p>
          </p:txBody>
        </p:sp>
        <p:sp>
          <p:nvSpPr>
            <p:cNvPr id="19" name="Line 2059"/>
            <p:cNvSpPr>
              <a:spLocks noChangeShapeType="1"/>
            </p:cNvSpPr>
            <p:nvPr/>
          </p:nvSpPr>
          <p:spPr bwMode="auto">
            <a:xfrm>
              <a:off x="4360862" y="2057401"/>
              <a:ext cx="685800" cy="609600"/>
            </a:xfrm>
            <a:prstGeom prst="line">
              <a:avLst/>
            </a:prstGeom>
            <a:noFill/>
            <a:ln w="38100">
              <a:solidFill>
                <a:schemeClr val="tx1"/>
              </a:solidFill>
              <a:round/>
              <a:headEnd/>
              <a:tailEnd type="triangle" w="med" len="med"/>
            </a:ln>
          </p:spPr>
          <p:txBody>
            <a:bodyPr/>
            <a:lstStyle/>
            <a:p>
              <a:endParaRPr lang="en-US" sz="3319" dirty="0"/>
            </a:p>
          </p:txBody>
        </p:sp>
      </p:grpSp>
      <p:sp>
        <p:nvSpPr>
          <p:cNvPr id="16" name="Rectangle 2062"/>
          <p:cNvSpPr>
            <a:spLocks noChangeArrowheads="1"/>
          </p:cNvSpPr>
          <p:nvPr/>
        </p:nvSpPr>
        <p:spPr bwMode="auto">
          <a:xfrm>
            <a:off x="279400" y="7315200"/>
            <a:ext cx="16061735" cy="1879600"/>
          </a:xfrm>
          <a:prstGeom prst="rect">
            <a:avLst/>
          </a:prstGeom>
          <a:noFill/>
          <a:ln w="9525">
            <a:noFill/>
            <a:miter lim="800000"/>
            <a:headEnd/>
            <a:tailEnd/>
          </a:ln>
        </p:spPr>
        <p:txBody>
          <a:bodyPr lIns="206962" tIns="101599" rIns="206962" bIns="101599"/>
          <a:lstStyle/>
          <a:p>
            <a:pPr marL="0" lvl="1" eaLnBrk="0" hangingPunct="0"/>
            <a:r>
              <a:rPr lang="en-US" altLang="en-US" sz="5215" dirty="0"/>
              <a:t>Solution: control for injection drug use to block path</a:t>
            </a:r>
          </a:p>
          <a:p>
            <a:pPr marL="0" lvl="1" eaLnBrk="0" hangingPunct="0">
              <a:lnSpc>
                <a:spcPct val="90000"/>
              </a:lnSpc>
              <a:spcAft>
                <a:spcPct val="25000"/>
              </a:spcAft>
              <a:buClr>
                <a:schemeClr val="tx1"/>
              </a:buClr>
              <a:buSzPct val="100000"/>
              <a:buFontTx/>
              <a:buChar char="–"/>
            </a:pPr>
            <a:endParaRPr lang="en-US" altLang="en-US" sz="5689"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p:txBody>
      </p:sp>
      <p:sp>
        <p:nvSpPr>
          <p:cNvPr id="17" name="Rectangle 2"/>
          <p:cNvSpPr>
            <a:spLocks noGrp="1" noChangeArrowheads="1"/>
          </p:cNvSpPr>
          <p:nvPr>
            <p:ph type="title"/>
          </p:nvPr>
        </p:nvSpPr>
        <p:spPr>
          <a:xfrm>
            <a:off x="557860" y="-1371600"/>
            <a:ext cx="15266340" cy="2528711"/>
          </a:xfrm>
        </p:spPr>
        <p:txBody>
          <a:bodyPr/>
          <a:lstStyle/>
          <a:p>
            <a:r>
              <a:rPr lang="en-US" altLang="en-US" sz="4000" dirty="0" smtClean="0"/>
              <a:t>Another Example of Confounding and Another Solution</a:t>
            </a:r>
          </a:p>
        </p:txBody>
      </p:sp>
      <p:sp>
        <p:nvSpPr>
          <p:cNvPr id="20" name="Text Box 2067"/>
          <p:cNvSpPr txBox="1">
            <a:spLocks noChangeArrowheads="1"/>
          </p:cNvSpPr>
          <p:nvPr/>
        </p:nvSpPr>
        <p:spPr bwMode="auto">
          <a:xfrm>
            <a:off x="4523831" y="3610350"/>
            <a:ext cx="1752600" cy="123666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endParaRPr>
          </a:p>
          <a:p>
            <a:pPr algn="ctr" eaLnBrk="0" hangingPunct="0">
              <a:spcBef>
                <a:spcPct val="50000"/>
              </a:spcBef>
              <a:defRPr/>
            </a:pPr>
            <a:endParaRPr lang="en-US" sz="2800" b="1" dirty="0">
              <a:solidFill>
                <a:srgbClr val="000000"/>
              </a:solidFill>
            </a:endParaRPr>
          </a:p>
        </p:txBody>
      </p:sp>
      <p:sp>
        <p:nvSpPr>
          <p:cNvPr id="21" name="Oval 20"/>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sz="half" idx="1"/>
          </p:nvPr>
        </p:nvSpPr>
        <p:spPr>
          <a:xfrm>
            <a:off x="355600" y="4012251"/>
            <a:ext cx="15324666" cy="4588976"/>
          </a:xfrm>
        </p:spPr>
        <p:txBody>
          <a:bodyPr/>
          <a:lstStyle/>
          <a:p>
            <a:pPr lvl="1"/>
            <a:r>
              <a:rPr lang="en-US" altLang="en-US" sz="2400" dirty="0"/>
              <a:t>Solution: deal with injection drug use to block path</a:t>
            </a:r>
          </a:p>
          <a:p>
            <a:pPr lvl="1">
              <a:buFontTx/>
              <a:buNone/>
            </a:pPr>
            <a:endParaRPr lang="en-US" altLang="en-US" sz="2400" b="1" dirty="0"/>
          </a:p>
          <a:p>
            <a:pPr marL="1601788" lvl="1" indent="-1425575">
              <a:buFontTx/>
              <a:buNone/>
            </a:pPr>
            <a:r>
              <a:rPr lang="en-US" altLang="en-US" sz="3200" b="1" dirty="0"/>
              <a:t>When controlling for injection drug use, </a:t>
            </a:r>
            <a:endParaRPr lang="en-US" altLang="en-US" sz="3200" b="1" dirty="0" smtClean="0"/>
          </a:p>
          <a:p>
            <a:pPr marL="1601788" lvl="1" indent="-1425575">
              <a:buFontTx/>
              <a:buNone/>
            </a:pPr>
            <a:r>
              <a:rPr lang="en-US" altLang="en-US" sz="3200" b="1" dirty="0" smtClean="0"/>
              <a:t>how </a:t>
            </a:r>
            <a:r>
              <a:rPr lang="en-US" altLang="en-US" sz="3200" b="1" dirty="0"/>
              <a:t>should it be measured?</a:t>
            </a:r>
          </a:p>
          <a:p>
            <a:pPr lvl="1">
              <a:buFontTx/>
              <a:buNone/>
            </a:pPr>
            <a:endParaRPr lang="en-US" altLang="en-US" sz="2400" b="1" dirty="0" smtClean="0"/>
          </a:p>
          <a:p>
            <a:pPr lvl="1">
              <a:buFontTx/>
              <a:buNone/>
            </a:pPr>
            <a:endParaRPr lang="en-US" altLang="en-US" sz="2400" dirty="0" smtClean="0"/>
          </a:p>
          <a:p>
            <a:pPr lvl="1">
              <a:buFontTx/>
              <a:buNone/>
            </a:pPr>
            <a:endParaRPr lang="en-US" altLang="en-US" sz="2400" dirty="0" smtClean="0"/>
          </a:p>
          <a:p>
            <a:pPr lvl="1">
              <a:buFontTx/>
              <a:buNone/>
            </a:pPr>
            <a:r>
              <a:rPr lang="en-US" altLang="en-US" sz="2400" dirty="0" smtClean="0"/>
              <a:t>		 </a:t>
            </a:r>
            <a:endParaRPr lang="en-US" altLang="en-US" sz="2400" b="1" dirty="0"/>
          </a:p>
        </p:txBody>
      </p:sp>
      <p:sp>
        <p:nvSpPr>
          <p:cNvPr id="49154" name="Rectangle 10"/>
          <p:cNvSpPr>
            <a:spLocks noChangeArrowheads="1"/>
          </p:cNvSpPr>
          <p:nvPr/>
        </p:nvSpPr>
        <p:spPr bwMode="auto">
          <a:xfrm>
            <a:off x="7137400" y="838200"/>
            <a:ext cx="9381066" cy="2667000"/>
          </a:xfrm>
          <a:prstGeom prst="rect">
            <a:avLst/>
          </a:prstGeom>
          <a:noFill/>
          <a:ln w="9525">
            <a:noFill/>
            <a:miter lim="800000"/>
            <a:headEnd/>
            <a:tailEnd/>
          </a:ln>
        </p:spPr>
        <p:txBody>
          <a:bodyPr lIns="206962" tIns="101599" rIns="206962" bIns="101599"/>
          <a:lstStyle/>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2800" dirty="0"/>
              <a:t>RQ: Does practice of commercial sex result in acquisition of HHV-8 infection?</a:t>
            </a:r>
          </a:p>
          <a:p>
            <a:pPr marL="1603042" lvl="1" indent="-568216" defTabSz="1904083" eaLnBrk="0" hangingPunct="0">
              <a:lnSpc>
                <a:spcPct val="90000"/>
              </a:lnSpc>
              <a:spcAft>
                <a:spcPct val="25000"/>
              </a:spcAft>
              <a:buClr>
                <a:schemeClr val="tx1"/>
              </a:buClr>
              <a:buSzPct val="100000"/>
              <a:buFontTx/>
              <a:buChar char="–"/>
            </a:pPr>
            <a:endParaRPr lang="en-US" altLang="en-US" sz="2800" dirty="0"/>
          </a:p>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2800" dirty="0"/>
              <a:t>Issue: Confounding by unmeasured behavioral factors as mediated by injection drug use  </a:t>
            </a:r>
            <a:endParaRPr lang="en-US" altLang="en-US" sz="2800" dirty="0" smtClean="0"/>
          </a:p>
          <a:p>
            <a:pPr marL="1221092" lvl="1" indent="-763892" defTabSz="1904083" eaLnBrk="0" hangingPunct="0">
              <a:lnSpc>
                <a:spcPct val="90000"/>
              </a:lnSpc>
              <a:spcBef>
                <a:spcPct val="20000"/>
              </a:spcBef>
              <a:spcAft>
                <a:spcPct val="50000"/>
              </a:spcAft>
              <a:buClr>
                <a:schemeClr val="accent2"/>
              </a:buClr>
              <a:buSzPct val="75000"/>
              <a:buFont typeface="Symbol" pitchFamily="18" charset="2"/>
              <a:buChar char="·"/>
            </a:pPr>
            <a:endParaRPr lang="en-US" altLang="en-US" sz="2800"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a:p>
            <a:pPr marL="1492026" lvl="2" defTabSz="1904083" eaLnBrk="0" hangingPunct="0">
              <a:lnSpc>
                <a:spcPct val="90000"/>
              </a:lnSpc>
              <a:spcAft>
                <a:spcPct val="25000"/>
              </a:spcAft>
              <a:buClr>
                <a:schemeClr val="tx1"/>
              </a:buClr>
              <a:buSzPct val="100000"/>
            </a:pPr>
            <a:endParaRPr lang="en-US" altLang="en-US" sz="4267"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a:p>
            <a:pPr marL="1492026" lvl="2" defTabSz="1904083" eaLnBrk="0" hangingPunct="0">
              <a:lnSpc>
                <a:spcPct val="90000"/>
              </a:lnSpc>
              <a:spcAft>
                <a:spcPct val="25000"/>
              </a:spcAft>
              <a:buClr>
                <a:schemeClr val="tx1"/>
              </a:buClr>
              <a:buSzPct val="100000"/>
            </a:pPr>
            <a:r>
              <a:rPr lang="en-US" altLang="en-US" sz="2400" dirty="0" smtClean="0"/>
              <a:t> </a:t>
            </a:r>
            <a:endParaRPr lang="en-US" altLang="en-US" sz="2400" b="1" dirty="0"/>
          </a:p>
          <a:p>
            <a:pPr marL="1492026" lvl="2" defTabSz="1904083" eaLnBrk="0" hangingPunct="0">
              <a:lnSpc>
                <a:spcPct val="90000"/>
              </a:lnSpc>
              <a:spcAft>
                <a:spcPct val="25000"/>
              </a:spcAft>
              <a:buClr>
                <a:schemeClr val="tx1"/>
              </a:buClr>
              <a:buSzPct val="100000"/>
            </a:pPr>
            <a:endParaRPr lang="en-US" altLang="en-US" sz="2400"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p:txBody>
      </p:sp>
      <p:pic>
        <p:nvPicPr>
          <p:cNvPr id="2" name="Picture 1"/>
          <p:cNvPicPr>
            <a:picLocks noChangeAspect="1"/>
          </p:cNvPicPr>
          <p:nvPr/>
        </p:nvPicPr>
        <p:blipFill>
          <a:blip r:embed="rId3"/>
          <a:stretch>
            <a:fillRect/>
          </a:stretch>
        </p:blipFill>
        <p:spPr>
          <a:xfrm>
            <a:off x="355600" y="533400"/>
            <a:ext cx="6074596" cy="3276600"/>
          </a:xfrm>
          <a:prstGeom prst="rect">
            <a:avLst/>
          </a:prstGeom>
        </p:spPr>
      </p:pic>
      <p:grpSp>
        <p:nvGrpSpPr>
          <p:cNvPr id="5" name="Group 4"/>
          <p:cNvGrpSpPr/>
          <p:nvPr/>
        </p:nvGrpSpPr>
        <p:grpSpPr>
          <a:xfrm>
            <a:off x="4546600" y="6457395"/>
            <a:ext cx="11082902" cy="711930"/>
            <a:chOff x="-1557344" y="6828593"/>
            <a:chExt cx="11082902" cy="711930"/>
          </a:xfrm>
        </p:grpSpPr>
        <p:sp>
          <p:nvSpPr>
            <p:cNvPr id="6" name="Text Box 5"/>
            <p:cNvSpPr txBox="1">
              <a:spLocks noChangeArrowheads="1"/>
            </p:cNvSpPr>
            <p:nvPr/>
          </p:nvSpPr>
          <p:spPr bwMode="auto">
            <a:xfrm rot="18904130">
              <a:off x="-1557344" y="7042280"/>
              <a:ext cx="568258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smtClean="0"/>
                <a:t>Lifetime </a:t>
              </a:r>
              <a:r>
                <a:rPr lang="en-US" altLang="en-US" sz="2600" dirty="0" smtClean="0"/>
                <a:t>needlesharing</a:t>
              </a:r>
              <a:r>
                <a:rPr lang="en-US" altLang="en-US" sz="2600" dirty="0" smtClean="0"/>
                <a:t> partners - A</a:t>
              </a:r>
              <a:endParaRPr lang="en-US" altLang="en-US" sz="2600" dirty="0"/>
            </a:p>
          </p:txBody>
        </p:sp>
        <p:sp>
          <p:nvSpPr>
            <p:cNvPr id="7" name="Text Box 7"/>
            <p:cNvSpPr txBox="1">
              <a:spLocks noChangeArrowheads="1"/>
            </p:cNvSpPr>
            <p:nvPr/>
          </p:nvSpPr>
          <p:spPr bwMode="auto">
            <a:xfrm rot="18904130">
              <a:off x="5493308" y="6828593"/>
              <a:ext cx="4032250" cy="492443"/>
            </a:xfrm>
            <a:prstGeom prst="rect">
              <a:avLst/>
            </a:prstGeom>
            <a:noFill/>
            <a:ln w="9525">
              <a:noFill/>
              <a:miter lim="800000"/>
              <a:headEnd/>
              <a:tailEnd/>
            </a:ln>
          </p:spPr>
          <p:txBody>
            <a:bodyPr>
              <a:spAutoFit/>
            </a:bodyPr>
            <a:lstStyle/>
            <a:p>
              <a:pPr algn="r" eaLnBrk="0" hangingPunct="0">
                <a:spcBef>
                  <a:spcPct val="50000"/>
                </a:spcBef>
              </a:pPr>
              <a:r>
                <a:rPr lang="en-US" altLang="en-US" sz="2600" dirty="0"/>
                <a:t>Some other answer - E</a:t>
              </a:r>
            </a:p>
          </p:txBody>
        </p:sp>
        <p:sp>
          <p:nvSpPr>
            <p:cNvPr id="8" name="Text Box 9"/>
            <p:cNvSpPr txBox="1">
              <a:spLocks noChangeArrowheads="1"/>
            </p:cNvSpPr>
            <p:nvPr/>
          </p:nvSpPr>
          <p:spPr bwMode="auto">
            <a:xfrm rot="18904130">
              <a:off x="1890919" y="6980187"/>
              <a:ext cx="4837593"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Years of injection drug use - C</a:t>
              </a:r>
            </a:p>
          </p:txBody>
        </p:sp>
        <p:sp>
          <p:nvSpPr>
            <p:cNvPr id="9" name="Text Box 10"/>
            <p:cNvSpPr txBox="1">
              <a:spLocks noChangeArrowheads="1"/>
            </p:cNvSpPr>
            <p:nvPr/>
          </p:nvSpPr>
          <p:spPr bwMode="auto">
            <a:xfrm rot="18904130">
              <a:off x="231388" y="6947660"/>
              <a:ext cx="5111865"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Lifetime needlesharing days - B</a:t>
              </a:r>
              <a:endParaRPr lang="en-US" altLang="en-US" sz="2600" b="1" dirty="0"/>
            </a:p>
          </p:txBody>
        </p:sp>
        <p:sp>
          <p:nvSpPr>
            <p:cNvPr id="10" name="Text Box 7"/>
            <p:cNvSpPr txBox="1">
              <a:spLocks noChangeArrowheads="1"/>
            </p:cNvSpPr>
            <p:nvPr/>
          </p:nvSpPr>
          <p:spPr bwMode="auto">
            <a:xfrm rot="18904130">
              <a:off x="3340183" y="7048080"/>
              <a:ext cx="501880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Frequency of use of bleach - D</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sz="half" idx="1"/>
          </p:nvPr>
        </p:nvSpPr>
        <p:spPr>
          <a:xfrm>
            <a:off x="355600" y="4012251"/>
            <a:ext cx="15324666" cy="4588976"/>
          </a:xfrm>
        </p:spPr>
        <p:txBody>
          <a:bodyPr/>
          <a:lstStyle/>
          <a:p>
            <a:pPr lvl="1">
              <a:buFontTx/>
              <a:buNone/>
            </a:pPr>
            <a:endParaRPr lang="en-US" altLang="en-US" sz="2400" b="1" dirty="0"/>
          </a:p>
          <a:p>
            <a:pPr marL="1601788" lvl="1" indent="-1425575">
              <a:buFontTx/>
              <a:buNone/>
            </a:pPr>
            <a:r>
              <a:rPr lang="en-US" altLang="en-US" sz="3000" b="1" dirty="0"/>
              <a:t>When controlling for injection drug use, </a:t>
            </a:r>
            <a:endParaRPr lang="en-US" altLang="en-US" sz="3000" b="1" dirty="0" smtClean="0"/>
          </a:p>
          <a:p>
            <a:pPr marL="1601788" lvl="1" indent="-1425575">
              <a:buFontTx/>
              <a:buNone/>
            </a:pPr>
            <a:r>
              <a:rPr lang="en-US" altLang="en-US" sz="3000" b="1" dirty="0" smtClean="0"/>
              <a:t>how </a:t>
            </a:r>
            <a:r>
              <a:rPr lang="en-US" altLang="en-US" sz="3000" b="1" dirty="0"/>
              <a:t>should it be measured?</a:t>
            </a:r>
          </a:p>
          <a:p>
            <a:pPr lvl="1">
              <a:buFontTx/>
              <a:buNone/>
            </a:pPr>
            <a:endParaRPr lang="en-US" altLang="en-US" sz="2400" b="1" dirty="0" smtClean="0"/>
          </a:p>
          <a:p>
            <a:pPr lvl="1">
              <a:buFontTx/>
              <a:buNone/>
            </a:pPr>
            <a:endParaRPr lang="en-US" altLang="en-US" sz="2400" dirty="0" smtClean="0"/>
          </a:p>
          <a:p>
            <a:pPr lvl="1">
              <a:buFontTx/>
              <a:buNone/>
            </a:pPr>
            <a:endParaRPr lang="en-US" altLang="en-US" sz="2400" dirty="0" smtClean="0"/>
          </a:p>
          <a:p>
            <a:pPr lvl="1">
              <a:buFontTx/>
              <a:buNone/>
            </a:pPr>
            <a:r>
              <a:rPr lang="en-US" altLang="en-US" sz="2400" dirty="0" smtClean="0"/>
              <a:t>		 </a:t>
            </a:r>
            <a:endParaRPr lang="en-US" altLang="en-US" sz="2400" b="1" dirty="0"/>
          </a:p>
        </p:txBody>
      </p:sp>
      <p:pic>
        <p:nvPicPr>
          <p:cNvPr id="2" name="Picture 1"/>
          <p:cNvPicPr>
            <a:picLocks noChangeAspect="1"/>
          </p:cNvPicPr>
          <p:nvPr/>
        </p:nvPicPr>
        <p:blipFill>
          <a:blip r:embed="rId3"/>
          <a:stretch>
            <a:fillRect/>
          </a:stretch>
        </p:blipFill>
        <p:spPr>
          <a:xfrm>
            <a:off x="355600" y="533400"/>
            <a:ext cx="6074596" cy="3276600"/>
          </a:xfrm>
          <a:prstGeom prst="rect">
            <a:avLst/>
          </a:prstGeom>
        </p:spPr>
      </p:pic>
      <p:grpSp>
        <p:nvGrpSpPr>
          <p:cNvPr id="5" name="Group 4"/>
          <p:cNvGrpSpPr/>
          <p:nvPr/>
        </p:nvGrpSpPr>
        <p:grpSpPr>
          <a:xfrm>
            <a:off x="4546600" y="6457395"/>
            <a:ext cx="11082902" cy="711930"/>
            <a:chOff x="-1557344" y="6828593"/>
            <a:chExt cx="11082902" cy="711930"/>
          </a:xfrm>
        </p:grpSpPr>
        <p:sp>
          <p:nvSpPr>
            <p:cNvPr id="6" name="Text Box 5"/>
            <p:cNvSpPr txBox="1">
              <a:spLocks noChangeArrowheads="1"/>
            </p:cNvSpPr>
            <p:nvPr/>
          </p:nvSpPr>
          <p:spPr bwMode="auto">
            <a:xfrm rot="18904130">
              <a:off x="-1557344" y="7042280"/>
              <a:ext cx="568258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smtClean="0"/>
                <a:t>Lifetime </a:t>
              </a:r>
              <a:r>
                <a:rPr lang="en-US" altLang="en-US" sz="2600" dirty="0" smtClean="0"/>
                <a:t>needlesharing</a:t>
              </a:r>
              <a:r>
                <a:rPr lang="en-US" altLang="en-US" sz="2600" dirty="0" smtClean="0"/>
                <a:t> partners - A</a:t>
              </a:r>
              <a:endParaRPr lang="en-US" altLang="en-US" sz="2600" dirty="0"/>
            </a:p>
          </p:txBody>
        </p:sp>
        <p:sp>
          <p:nvSpPr>
            <p:cNvPr id="7" name="Text Box 7"/>
            <p:cNvSpPr txBox="1">
              <a:spLocks noChangeArrowheads="1"/>
            </p:cNvSpPr>
            <p:nvPr/>
          </p:nvSpPr>
          <p:spPr bwMode="auto">
            <a:xfrm rot="18904130">
              <a:off x="5493308" y="6828593"/>
              <a:ext cx="4032250" cy="492443"/>
            </a:xfrm>
            <a:prstGeom prst="rect">
              <a:avLst/>
            </a:prstGeom>
            <a:noFill/>
            <a:ln w="50800">
              <a:solidFill>
                <a:srgbClr val="FF0000"/>
              </a:solidFill>
              <a:miter lim="800000"/>
              <a:headEnd/>
              <a:tailEnd/>
            </a:ln>
          </p:spPr>
          <p:txBody>
            <a:bodyPr>
              <a:spAutoFit/>
            </a:bodyPr>
            <a:lstStyle/>
            <a:p>
              <a:pPr algn="r" eaLnBrk="0" hangingPunct="0">
                <a:spcBef>
                  <a:spcPct val="50000"/>
                </a:spcBef>
              </a:pPr>
              <a:r>
                <a:rPr lang="en-US" altLang="en-US" sz="2600" dirty="0"/>
                <a:t>Some other answer - E</a:t>
              </a:r>
            </a:p>
          </p:txBody>
        </p:sp>
        <p:sp>
          <p:nvSpPr>
            <p:cNvPr id="8" name="Text Box 9"/>
            <p:cNvSpPr txBox="1">
              <a:spLocks noChangeArrowheads="1"/>
            </p:cNvSpPr>
            <p:nvPr/>
          </p:nvSpPr>
          <p:spPr bwMode="auto">
            <a:xfrm rot="18904130">
              <a:off x="1890919" y="6980187"/>
              <a:ext cx="4837593"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Years of injection drug use - C</a:t>
              </a:r>
            </a:p>
          </p:txBody>
        </p:sp>
        <p:sp>
          <p:nvSpPr>
            <p:cNvPr id="9" name="Text Box 10"/>
            <p:cNvSpPr txBox="1">
              <a:spLocks noChangeArrowheads="1"/>
            </p:cNvSpPr>
            <p:nvPr/>
          </p:nvSpPr>
          <p:spPr bwMode="auto">
            <a:xfrm rot="18904130">
              <a:off x="231388" y="6947660"/>
              <a:ext cx="5111865"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Lifetime needlesharing days - B</a:t>
              </a:r>
              <a:endParaRPr lang="en-US" altLang="en-US" sz="2600" b="1" dirty="0"/>
            </a:p>
          </p:txBody>
        </p:sp>
        <p:sp>
          <p:nvSpPr>
            <p:cNvPr id="10" name="Text Box 7"/>
            <p:cNvSpPr txBox="1">
              <a:spLocks noChangeArrowheads="1"/>
            </p:cNvSpPr>
            <p:nvPr/>
          </p:nvSpPr>
          <p:spPr bwMode="auto">
            <a:xfrm rot="18904130">
              <a:off x="3340183" y="7048080"/>
              <a:ext cx="501880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Frequency of use of bleach - D</a:t>
              </a:r>
            </a:p>
          </p:txBody>
        </p:sp>
      </p:grpSp>
      <p:sp>
        <p:nvSpPr>
          <p:cNvPr id="11" name="Rectangle 10"/>
          <p:cNvSpPr/>
          <p:nvPr/>
        </p:nvSpPr>
        <p:spPr>
          <a:xfrm>
            <a:off x="6307260" y="533400"/>
            <a:ext cx="10050340" cy="1200329"/>
          </a:xfrm>
          <a:prstGeom prst="rect">
            <a:avLst/>
          </a:prstGeom>
        </p:spPr>
        <p:txBody>
          <a:bodyPr wrap="square">
            <a:spAutoFit/>
          </a:bodyPr>
          <a:lstStyle/>
          <a:p>
            <a:pPr lvl="1">
              <a:buFontTx/>
              <a:buNone/>
            </a:pPr>
            <a:r>
              <a:rPr lang="en-US" altLang="en-US" sz="3600" b="1" dirty="0"/>
              <a:t>When controlling for injection drug use, how should it be measured?</a:t>
            </a:r>
          </a:p>
        </p:txBody>
      </p:sp>
      <p:sp>
        <p:nvSpPr>
          <p:cNvPr id="12" name="Rectangle 11"/>
          <p:cNvSpPr/>
          <p:nvPr/>
        </p:nvSpPr>
        <p:spPr>
          <a:xfrm>
            <a:off x="7029683" y="2392740"/>
            <a:ext cx="8870717" cy="1569660"/>
          </a:xfrm>
          <a:prstGeom prst="rect">
            <a:avLst/>
          </a:prstGeom>
        </p:spPr>
        <p:txBody>
          <a:bodyPr wrap="square">
            <a:spAutoFit/>
          </a:bodyPr>
          <a:lstStyle/>
          <a:p>
            <a:pPr lvl="1">
              <a:buFontTx/>
              <a:buNone/>
            </a:pPr>
            <a:r>
              <a:rPr lang="en-US" altLang="en-US" sz="3200" b="1" dirty="0"/>
              <a:t>Answer:  injection drug use very difficult to quantitate; instead, </a:t>
            </a:r>
            <a:r>
              <a:rPr lang="en-US" altLang="en-US" sz="3200" b="1" dirty="0">
                <a:solidFill>
                  <a:srgbClr val="FF3300"/>
                </a:solidFill>
              </a:rPr>
              <a:t>restrict</a:t>
            </a:r>
            <a:r>
              <a:rPr lang="en-US" altLang="en-US" sz="3200" b="1" dirty="0"/>
              <a:t> to those without injection drug use</a:t>
            </a:r>
          </a:p>
        </p:txBody>
      </p:sp>
    </p:spTree>
    <p:extLst>
      <p:ext uri="{BB962C8B-B14F-4D97-AF65-F5344CB8AC3E}">
        <p14:creationId xmlns:p14="http://schemas.microsoft.com/office/powerpoint/2010/main" val="225792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 name="Rectangle 2"/>
          <p:cNvSpPr>
            <a:spLocks noGrp="1" noChangeArrowheads="1"/>
          </p:cNvSpPr>
          <p:nvPr>
            <p:ph type="title"/>
          </p:nvPr>
        </p:nvSpPr>
        <p:spPr>
          <a:xfrm>
            <a:off x="1346200" y="-152400"/>
            <a:ext cx="13821364" cy="1083733"/>
          </a:xfrm>
        </p:spPr>
        <p:txBody>
          <a:bodyPr/>
          <a:lstStyle/>
          <a:p>
            <a:r>
              <a:rPr lang="en-US" altLang="en-US" sz="3600" dirty="0" smtClean="0"/>
              <a:t>Restriction to Prevent Confounding</a:t>
            </a:r>
          </a:p>
        </p:txBody>
      </p:sp>
      <p:sp>
        <p:nvSpPr>
          <p:cNvPr id="2097" name="Rectangle 3"/>
          <p:cNvSpPr>
            <a:spLocks noGrp="1" noChangeArrowheads="1"/>
          </p:cNvSpPr>
          <p:nvPr>
            <p:ph type="body" sz="half" idx="1"/>
          </p:nvPr>
        </p:nvSpPr>
        <p:spPr>
          <a:xfrm>
            <a:off x="357988" y="3341512"/>
            <a:ext cx="15062200" cy="1535288"/>
          </a:xfrm>
        </p:spPr>
        <p:txBody>
          <a:bodyPr/>
          <a:lstStyle/>
          <a:p>
            <a:pPr lvl="1">
              <a:lnSpc>
                <a:spcPct val="80000"/>
              </a:lnSpc>
            </a:pPr>
            <a:r>
              <a:rPr lang="en-US" altLang="en-US" sz="2600" dirty="0"/>
              <a:t>Problem: degree of injection drug use difficult to measure</a:t>
            </a:r>
          </a:p>
          <a:p>
            <a:pPr lvl="1">
              <a:lnSpc>
                <a:spcPct val="80000"/>
              </a:lnSpc>
            </a:pPr>
            <a:endParaRPr lang="en-US" altLang="en-US" sz="2400" dirty="0"/>
          </a:p>
          <a:p>
            <a:pPr lvl="1">
              <a:lnSpc>
                <a:spcPct val="80000"/>
              </a:lnSpc>
            </a:pPr>
            <a:r>
              <a:rPr lang="en-US" altLang="en-US" sz="2600" b="1" dirty="0"/>
              <a:t>Solution: restrict to subjects with no injection drug use, thereby preclude need to measure degree of injection </a:t>
            </a:r>
            <a:r>
              <a:rPr lang="en-US" altLang="en-US" sz="2600" b="1" dirty="0" smtClean="0"/>
              <a:t>use</a:t>
            </a:r>
          </a:p>
          <a:p>
            <a:pPr lvl="1">
              <a:lnSpc>
                <a:spcPct val="80000"/>
              </a:lnSpc>
            </a:pPr>
            <a:endParaRPr lang="en-US" altLang="en-US" sz="2600" b="1" dirty="0" smtClean="0"/>
          </a:p>
          <a:p>
            <a:pPr marL="1034826" lvl="1" indent="0">
              <a:lnSpc>
                <a:spcPct val="80000"/>
              </a:lnSpc>
              <a:buNone/>
            </a:pPr>
            <a:r>
              <a:rPr lang="en-US" altLang="en-US" sz="800" dirty="0" smtClean="0"/>
              <a:t>.</a:t>
            </a:r>
            <a:endParaRPr lang="en-US" altLang="en-US" sz="800" dirty="0"/>
          </a:p>
          <a:p>
            <a:pPr lvl="1">
              <a:lnSpc>
                <a:spcPct val="80000"/>
              </a:lnSpc>
            </a:pPr>
            <a:r>
              <a:rPr lang="en-US" altLang="en-US" sz="2600" dirty="0"/>
              <a:t>Cannon </a:t>
            </a:r>
            <a:r>
              <a:rPr lang="en-US" altLang="en-US" sz="2600" dirty="0" smtClean="0"/>
              <a:t>et al. </a:t>
            </a:r>
            <a:r>
              <a:rPr lang="en-US" altLang="en-US" sz="2600" i="1" dirty="0"/>
              <a:t>NEJM</a:t>
            </a:r>
            <a:r>
              <a:rPr lang="en-US" altLang="en-US" sz="2600" dirty="0"/>
              <a:t>  2001</a:t>
            </a:r>
          </a:p>
          <a:p>
            <a:pPr lvl="2">
              <a:lnSpc>
                <a:spcPct val="80000"/>
              </a:lnSpc>
            </a:pPr>
            <a:r>
              <a:rPr lang="en-US" altLang="en-US" sz="2600" dirty="0"/>
              <a:t>Restricted to persons </a:t>
            </a:r>
            <a:r>
              <a:rPr lang="en-US" altLang="en-US" sz="2600" u="sng" dirty="0"/>
              <a:t>denying</a:t>
            </a:r>
            <a:r>
              <a:rPr lang="en-US" altLang="en-US" sz="2600" dirty="0"/>
              <a:t> injection drug use</a:t>
            </a:r>
          </a:p>
          <a:p>
            <a:pPr lvl="1">
              <a:lnSpc>
                <a:spcPct val="80000"/>
              </a:lnSpc>
            </a:pPr>
            <a:endParaRPr lang="en-US" altLang="en-US" sz="3793" dirty="0"/>
          </a:p>
          <a:p>
            <a:pPr lvl="1">
              <a:lnSpc>
                <a:spcPct val="80000"/>
              </a:lnSpc>
            </a:pPr>
            <a:endParaRPr lang="en-US" altLang="en-US" sz="3793" dirty="0"/>
          </a:p>
          <a:p>
            <a:pPr lvl="1">
              <a:lnSpc>
                <a:spcPct val="80000"/>
              </a:lnSpc>
              <a:buFontTx/>
              <a:buNone/>
            </a:pPr>
            <a:endParaRPr lang="en-US" altLang="en-US" sz="3793" dirty="0"/>
          </a:p>
          <a:p>
            <a:pPr lvl="1">
              <a:lnSpc>
                <a:spcPct val="80000"/>
              </a:lnSpc>
              <a:buFontTx/>
              <a:buNone/>
            </a:pPr>
            <a:endParaRPr lang="en-US" altLang="en-US" sz="3793" dirty="0"/>
          </a:p>
          <a:p>
            <a:pPr lvl="1">
              <a:lnSpc>
                <a:spcPct val="80000"/>
              </a:lnSpc>
              <a:buFontTx/>
              <a:buNone/>
            </a:pPr>
            <a:endParaRPr lang="en-US" altLang="en-US" sz="3793" dirty="0"/>
          </a:p>
        </p:txBody>
      </p:sp>
      <p:graphicFrame>
        <p:nvGraphicFramePr>
          <p:cNvPr id="2095" name="Object 47"/>
          <p:cNvGraphicFramePr>
            <a:graphicFrameLocks noGrp="1" noChangeAspect="1"/>
          </p:cNvGraphicFramePr>
          <p:nvPr>
            <p:ph sz="half" idx="2"/>
            <p:extLst>
              <p:ext uri="{D42A27DB-BD31-4B8C-83A1-F6EECF244321}">
                <p14:modId xmlns:p14="http://schemas.microsoft.com/office/powerpoint/2010/main" val="2231536206"/>
              </p:ext>
            </p:extLst>
          </p:nvPr>
        </p:nvGraphicFramePr>
        <p:xfrm>
          <a:off x="2717800" y="6385383"/>
          <a:ext cx="11049000" cy="3825417"/>
        </p:xfrm>
        <a:graphic>
          <a:graphicData uri="http://schemas.openxmlformats.org/presentationml/2006/ole">
            <mc:AlternateContent xmlns:mc="http://schemas.openxmlformats.org/markup-compatibility/2006">
              <mc:Choice xmlns:v="urn:schemas-microsoft-com:vml" Requires="v">
                <p:oleObj spid="_x0000_s2342" name="Document" r:id="rId4" imgW="9927234" imgH="3437435" progId="Word.Document.8">
                  <p:embed/>
                </p:oleObj>
              </mc:Choice>
              <mc:Fallback>
                <p:oleObj name="Document" r:id="rId4" imgW="9927234" imgH="3437435" progId="Word.Document.8">
                  <p:embed/>
                  <p:pic>
                    <p:nvPicPr>
                      <p:cNvPr id="0" name="Picture 47"/>
                      <p:cNvPicPr>
                        <a:picLocks noGrp="1" noChangeAspect="1" noChangeArrowheads="1"/>
                      </p:cNvPicPr>
                      <p:nvPr/>
                    </p:nvPicPr>
                    <p:blipFill>
                      <a:blip r:embed="rId5"/>
                      <a:srcRect/>
                      <a:stretch>
                        <a:fillRect/>
                      </a:stretch>
                    </p:blipFill>
                    <p:spPr bwMode="auto">
                      <a:xfrm>
                        <a:off x="2717800" y="6385383"/>
                        <a:ext cx="11049000" cy="3825417"/>
                      </a:xfrm>
                      <a:prstGeom prst="rect">
                        <a:avLst/>
                      </a:prstGeom>
                      <a:noFill/>
                      <a:extLst/>
                    </p:spPr>
                  </p:pic>
                </p:oleObj>
              </mc:Fallback>
            </mc:AlternateContent>
          </a:graphicData>
        </a:graphic>
      </p:graphicFrame>
      <p:sp>
        <p:nvSpPr>
          <p:cNvPr id="2098" name="Rectangle 12"/>
          <p:cNvSpPr>
            <a:spLocks noChangeArrowheads="1"/>
          </p:cNvSpPr>
          <p:nvPr/>
        </p:nvSpPr>
        <p:spPr bwMode="auto">
          <a:xfrm>
            <a:off x="245749" y="1905000"/>
            <a:ext cx="15172267" cy="982134"/>
          </a:xfrm>
          <a:prstGeom prst="rect">
            <a:avLst/>
          </a:prstGeom>
          <a:noFill/>
          <a:ln w="9525">
            <a:noFill/>
            <a:miter lim="800000"/>
            <a:headEnd/>
            <a:tailEnd/>
          </a:ln>
        </p:spPr>
        <p:txBody>
          <a:bodyPr lIns="206962" tIns="101599" rIns="206962" bIns="101599"/>
          <a:lstStyle/>
          <a:p>
            <a:pPr marL="519113" indent="-519113" defTabSz="1904083" eaLnBrk="0" hangingPunct="0">
              <a:lnSpc>
                <a:spcPct val="90000"/>
              </a:lnSpc>
              <a:spcBef>
                <a:spcPct val="20000"/>
              </a:spcBef>
              <a:spcAft>
                <a:spcPct val="50000"/>
              </a:spcAft>
              <a:buSzPct val="75000"/>
              <a:buFont typeface="Symbol" pitchFamily="18" charset="2"/>
              <a:buChar char="·"/>
            </a:pPr>
            <a:r>
              <a:rPr lang="en-US" altLang="en-US" sz="2600" dirty="0"/>
              <a:t>e.g., Does practice of commercial sex result in acquisition of HHV-8 infection</a:t>
            </a:r>
            <a:r>
              <a:rPr lang="en-US" altLang="en-US" sz="2600" dirty="0" smtClean="0"/>
              <a:t>?</a:t>
            </a:r>
          </a:p>
          <a:p>
            <a:pPr marL="1603042" lvl="1" indent="-568216" defTabSz="1904083" eaLnBrk="0" hangingPunct="0">
              <a:lnSpc>
                <a:spcPct val="90000"/>
              </a:lnSpc>
              <a:spcAft>
                <a:spcPct val="25000"/>
              </a:spcAft>
              <a:buClr>
                <a:schemeClr val="tx1"/>
              </a:buClr>
              <a:buSzPct val="100000"/>
              <a:buFontTx/>
              <a:buChar char="–"/>
            </a:pPr>
            <a:r>
              <a:rPr lang="en-US" altLang="en-US" sz="2600" dirty="0"/>
              <a:t>Issue: Confounding by unmeasured behavioral factors as mediated by injection drug use  </a:t>
            </a:r>
          </a:p>
          <a:p>
            <a:pPr marL="1603042" lvl="1" indent="-568216" defTabSz="1904083" eaLnBrk="0" hangingPunct="0">
              <a:lnSpc>
                <a:spcPct val="90000"/>
              </a:lnSpc>
              <a:spcAft>
                <a:spcPct val="25000"/>
              </a:spcAft>
              <a:buClr>
                <a:schemeClr val="tx1"/>
              </a:buClr>
              <a:buSzPct val="100000"/>
              <a:buFontTx/>
              <a:buChar char="–"/>
            </a:pPr>
            <a:endParaRPr lang="en-US" altLang="en-US" sz="1200" dirty="0"/>
          </a:p>
        </p:txBody>
      </p:sp>
      <p:sp>
        <p:nvSpPr>
          <p:cNvPr id="2099" name="Rectangle 13"/>
          <p:cNvSpPr>
            <a:spLocks noChangeArrowheads="1"/>
          </p:cNvSpPr>
          <p:nvPr/>
        </p:nvSpPr>
        <p:spPr bwMode="auto">
          <a:xfrm>
            <a:off x="277499" y="1083733"/>
            <a:ext cx="15533511" cy="1354667"/>
          </a:xfrm>
          <a:prstGeom prst="rect">
            <a:avLst/>
          </a:prstGeom>
          <a:noFill/>
          <a:ln w="9525">
            <a:noFill/>
            <a:miter lim="800000"/>
            <a:headEnd/>
            <a:tailEnd/>
          </a:ln>
        </p:spPr>
        <p:txBody>
          <a:bodyPr lIns="206962" tIns="101599" rIns="206962" bIns="101599"/>
          <a:lstStyle/>
          <a:p>
            <a:pPr marL="519113" indent="-519113" defTabSz="1904083" eaLnBrk="0" hangingPunct="0">
              <a:lnSpc>
                <a:spcPct val="90000"/>
              </a:lnSpc>
              <a:spcBef>
                <a:spcPct val="20000"/>
              </a:spcBef>
              <a:spcAft>
                <a:spcPct val="50000"/>
              </a:spcAft>
              <a:buSzPct val="75000"/>
              <a:buFont typeface="Symbol" pitchFamily="18" charset="2"/>
              <a:buChar char="·"/>
            </a:pPr>
            <a:r>
              <a:rPr lang="en-US" altLang="en-US" sz="2600" dirty="0"/>
              <a:t>Particularly useful when confounder is quantitative in scale but difficult to measure</a:t>
            </a:r>
          </a:p>
          <a:p>
            <a:pPr marL="1034826" lvl="1" defTabSz="1904083" eaLnBrk="0" hangingPunct="0">
              <a:lnSpc>
                <a:spcPct val="90000"/>
              </a:lnSpc>
              <a:spcAft>
                <a:spcPct val="25000"/>
              </a:spcAft>
              <a:buSzPct val="100000"/>
            </a:pPr>
            <a:endParaRPr lang="en-US" altLang="en-US" sz="2800" dirty="0"/>
          </a:p>
          <a:p>
            <a:pPr marL="1603042" lvl="1" indent="-568216" defTabSz="1904083" eaLnBrk="0" hangingPunct="0">
              <a:lnSpc>
                <a:spcPct val="90000"/>
              </a:lnSpc>
              <a:spcAft>
                <a:spcPct val="25000"/>
              </a:spcAft>
              <a:buSzPct val="100000"/>
              <a:buFontTx/>
              <a:buChar char="–"/>
            </a:pPr>
            <a:endParaRPr lang="en-US" altLang="en-US" sz="1200" dirty="0"/>
          </a:p>
        </p:txBody>
      </p:sp>
      <p:sp>
        <p:nvSpPr>
          <p:cNvPr id="2100" name="Rectangle 16"/>
          <p:cNvSpPr>
            <a:spLocks noChangeArrowheads="1"/>
          </p:cNvSpPr>
          <p:nvPr/>
        </p:nvSpPr>
        <p:spPr bwMode="auto">
          <a:xfrm>
            <a:off x="180622" y="12700000"/>
            <a:ext cx="15172267" cy="2709333"/>
          </a:xfrm>
          <a:prstGeom prst="rect">
            <a:avLst/>
          </a:prstGeom>
          <a:noFill/>
          <a:ln w="9525">
            <a:noFill/>
            <a:miter lim="800000"/>
            <a:headEnd/>
            <a:tailEnd/>
          </a:ln>
        </p:spPr>
        <p:txBody>
          <a:bodyPr lIns="206962" tIns="101599" rIns="206962" bIns="101599"/>
          <a:lstStyle/>
          <a:p>
            <a:pPr marL="763892" indent="-763892" defTabSz="1904083" eaLnBrk="0" hangingPunct="0">
              <a:lnSpc>
                <a:spcPct val="90000"/>
              </a:lnSpc>
              <a:spcBef>
                <a:spcPct val="20000"/>
              </a:spcBef>
              <a:spcAft>
                <a:spcPct val="50000"/>
              </a:spcAft>
              <a:buClr>
                <a:schemeClr val="accent2"/>
              </a:buClr>
              <a:buSzPct val="75000"/>
              <a:buFont typeface="Symbol" pitchFamily="18" charset="2"/>
              <a:buChar char="·"/>
            </a:pPr>
            <a:endParaRPr lang="en-US" altLang="en-US" sz="4267"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smtClean="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r>
              <a:rPr lang="en-US" altLang="en-US" sz="2800" dirty="0" smtClean="0"/>
              <a:t>)</a:t>
            </a:r>
          </a:p>
          <a:p>
            <a:pPr marL="1884363" lvl="2" indent="-731838">
              <a:lnSpc>
                <a:spcPct val="90000"/>
              </a:lnSpc>
              <a:spcBef>
                <a:spcPct val="0"/>
              </a:spcBef>
              <a:spcAft>
                <a:spcPct val="0"/>
              </a:spcAft>
            </a:pPr>
            <a:r>
              <a:rPr lang="en-US" altLang="en-US" sz="2800" dirty="0" smtClean="0"/>
              <a:t>(g-estimation)</a:t>
            </a:r>
            <a:endParaRPr lang="en-US" altLang="en-US" sz="2800" dirty="0"/>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660400" y="35814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solidFill>
                <a:srgbClr val="000000"/>
              </a:solidFill>
            </a:endParaRPr>
          </a:p>
        </p:txBody>
      </p:sp>
    </p:spTree>
    <p:extLst>
      <p:ext uri="{BB962C8B-B14F-4D97-AF65-F5344CB8AC3E}">
        <p14:creationId xmlns:p14="http://schemas.microsoft.com/office/powerpoint/2010/main" val="3865285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225740" name="Rectangle 12"/>
          <p:cNvSpPr>
            <a:spLocks noChangeArrowheads="1"/>
          </p:cNvSpPr>
          <p:nvPr/>
        </p:nvSpPr>
        <p:spPr bwMode="auto">
          <a:xfrm>
            <a:off x="361245" y="11074400"/>
            <a:ext cx="15533511"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36867" name="Rectangle 14"/>
          <p:cNvSpPr>
            <a:spLocks noChangeArrowheads="1"/>
          </p:cNvSpPr>
          <p:nvPr/>
        </p:nvSpPr>
        <p:spPr bwMode="auto">
          <a:xfrm>
            <a:off x="150229" y="245114"/>
            <a:ext cx="16256000" cy="1264356"/>
          </a:xfrm>
          <a:prstGeom prst="rect">
            <a:avLst/>
          </a:prstGeom>
          <a:noFill/>
          <a:ln w="9525">
            <a:noFill/>
            <a:miter lim="800000"/>
            <a:headEnd/>
            <a:tailEnd/>
          </a:ln>
        </p:spPr>
        <p:txBody>
          <a:bodyPr lIns="206962" tIns="101599" rIns="206962" bIns="101599" anchor="b"/>
          <a:lstStyle/>
          <a:p>
            <a:pPr algn="ctr" defTabSz="1904083" eaLnBrk="0" hangingPunct="0"/>
            <a:endParaRPr lang="en-US" altLang="en-US" sz="6637" b="1" dirty="0">
              <a:solidFill>
                <a:schemeClr val="tx2"/>
              </a:solidFill>
            </a:endParaRPr>
          </a:p>
        </p:txBody>
      </p:sp>
      <p:sp>
        <p:nvSpPr>
          <p:cNvPr id="36868" name="Rectangle 15"/>
          <p:cNvSpPr>
            <a:spLocks noChangeArrowheads="1"/>
          </p:cNvSpPr>
          <p:nvPr/>
        </p:nvSpPr>
        <p:spPr bwMode="auto">
          <a:xfrm>
            <a:off x="1041400" y="1702119"/>
            <a:ext cx="14692489" cy="668867"/>
          </a:xfrm>
          <a:prstGeom prst="rect">
            <a:avLst/>
          </a:prstGeom>
          <a:noFill/>
          <a:ln w="9525">
            <a:noFill/>
            <a:miter lim="800000"/>
            <a:headEnd/>
            <a:tailEnd/>
          </a:ln>
        </p:spPr>
        <p:txBody>
          <a:bodyPr lIns="206962" tIns="101599" rIns="206962" bIns="101599"/>
          <a:lstStyle/>
          <a:p>
            <a:pPr defTabSz="1904083" eaLnBrk="0" hangingPunct="0">
              <a:spcBef>
                <a:spcPct val="20000"/>
              </a:spcBef>
              <a:spcAft>
                <a:spcPct val="50000"/>
              </a:spcAft>
              <a:buClr>
                <a:schemeClr val="accent2"/>
              </a:buClr>
              <a:buSzPct val="75000"/>
              <a:buFont typeface="Symbol" pitchFamily="18" charset="2"/>
              <a:buChar char="·"/>
            </a:pPr>
            <a:endParaRPr lang="en-US" altLang="en-US" sz="5689" dirty="0"/>
          </a:p>
        </p:txBody>
      </p:sp>
      <p:sp>
        <p:nvSpPr>
          <p:cNvPr id="27" name="Text Box 7"/>
          <p:cNvSpPr txBox="1">
            <a:spLocks noChangeArrowheads="1"/>
          </p:cNvSpPr>
          <p:nvPr/>
        </p:nvSpPr>
        <p:spPr bwMode="auto">
          <a:xfrm flipH="1">
            <a:off x="4154311" y="3058926"/>
            <a:ext cx="2709333" cy="417761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endParaRPr lang="en-US" sz="8533" b="1" dirty="0"/>
          </a:p>
          <a:p>
            <a:pPr algn="ctr" eaLnBrk="0" hangingPunct="0">
              <a:spcBef>
                <a:spcPct val="50000"/>
              </a:spcBef>
              <a:defRPr/>
            </a:pPr>
            <a:endParaRPr lang="en-US" sz="8533" dirty="0">
              <a:solidFill>
                <a:srgbClr val="000000"/>
              </a:solidFill>
            </a:endParaRPr>
          </a:p>
        </p:txBody>
      </p:sp>
      <p:sp>
        <p:nvSpPr>
          <p:cNvPr id="32" name="Rectangle 12"/>
          <p:cNvSpPr>
            <a:spLocks noChangeArrowheads="1"/>
          </p:cNvSpPr>
          <p:nvPr/>
        </p:nvSpPr>
        <p:spPr bwMode="auto">
          <a:xfrm>
            <a:off x="8275516" y="4589732"/>
            <a:ext cx="7899399" cy="2743200"/>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2" name="Rectangle 1"/>
          <p:cNvSpPr/>
          <p:nvPr/>
        </p:nvSpPr>
        <p:spPr>
          <a:xfrm>
            <a:off x="1989015" y="682465"/>
            <a:ext cx="12115800" cy="707886"/>
          </a:xfrm>
          <a:prstGeom prst="rect">
            <a:avLst/>
          </a:prstGeom>
        </p:spPr>
        <p:txBody>
          <a:bodyPr wrap="square">
            <a:spAutoFit/>
          </a:bodyPr>
          <a:lstStyle/>
          <a:p>
            <a:pPr algn="ctr" defTabSz="803275" eaLnBrk="0" hangingPunct="0"/>
            <a:r>
              <a:rPr lang="en-US" altLang="en-US" sz="4000" b="1" dirty="0">
                <a:solidFill>
                  <a:schemeClr val="tx2"/>
                </a:solidFill>
              </a:rPr>
              <a:t>Restriction to Prevent Confounding</a:t>
            </a:r>
          </a:p>
        </p:txBody>
      </p:sp>
      <p:sp>
        <p:nvSpPr>
          <p:cNvPr id="3" name="Rectangle 2"/>
          <p:cNvSpPr/>
          <p:nvPr/>
        </p:nvSpPr>
        <p:spPr>
          <a:xfrm>
            <a:off x="8046915" y="2667000"/>
            <a:ext cx="8128000" cy="3939540"/>
          </a:xfrm>
          <a:prstGeom prst="rect">
            <a:avLst/>
          </a:prstGeom>
        </p:spPr>
        <p:txBody>
          <a:bodyPr>
            <a:spAutoFit/>
          </a:bodyPr>
          <a:lstStyle/>
          <a:p>
            <a:pPr marL="322263" indent="-322263" defTabSz="803275" eaLnBrk="0" hangingPunct="0">
              <a:spcBef>
                <a:spcPct val="20000"/>
              </a:spcBef>
              <a:spcAft>
                <a:spcPct val="50000"/>
              </a:spcAft>
              <a:buSzPct val="75000"/>
              <a:buFont typeface="Symbol" pitchFamily="18" charset="2"/>
              <a:buChar char="·"/>
            </a:pPr>
            <a:r>
              <a:rPr lang="en-US" altLang="en-US" sz="2800" dirty="0"/>
              <a:t>AKA Specification</a:t>
            </a:r>
          </a:p>
          <a:p>
            <a:pPr marL="322263" indent="-322263" defTabSz="803275" eaLnBrk="0" hangingPunct="0">
              <a:spcBef>
                <a:spcPct val="20000"/>
              </a:spcBef>
              <a:spcAft>
                <a:spcPct val="50000"/>
              </a:spcAft>
              <a:buSzPct val="75000"/>
              <a:buFont typeface="Symbol" pitchFamily="18" charset="2"/>
              <a:buChar char="·"/>
            </a:pPr>
            <a:r>
              <a:rPr lang="en-US" altLang="en-US" sz="2800" dirty="0"/>
              <a:t>Definition:  Restrict enrollment to </a:t>
            </a:r>
            <a:r>
              <a:rPr lang="en-US" altLang="en-US" sz="2800" dirty="0" smtClean="0"/>
              <a:t>those </a:t>
            </a:r>
            <a:r>
              <a:rPr lang="en-US" altLang="en-US" sz="2800" dirty="0"/>
              <a:t>participants who have specific value/range of the  confounding variable </a:t>
            </a:r>
            <a:endParaRPr lang="en-US" altLang="en-US" sz="2800" dirty="0" smtClean="0"/>
          </a:p>
          <a:p>
            <a:pPr marL="322263" indent="-322263" defTabSz="803275" eaLnBrk="0" hangingPunct="0">
              <a:spcBef>
                <a:spcPct val="20000"/>
              </a:spcBef>
              <a:spcAft>
                <a:spcPct val="50000"/>
              </a:spcAft>
              <a:buSzPct val="75000"/>
              <a:buFont typeface="Symbol" pitchFamily="18" charset="2"/>
              <a:buChar char="·"/>
            </a:pPr>
            <a:r>
              <a:rPr lang="en-US" altLang="en-US" sz="2800" dirty="0" smtClean="0"/>
              <a:t>e.g</a:t>
            </a:r>
            <a:r>
              <a:rPr lang="en-US" altLang="en-US" sz="2800" dirty="0"/>
              <a:t>., when diet is a confounder, restrict to persons with a certain diet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dirty="0"/>
          </a:p>
        </p:txBody>
      </p:sp>
      <p:pic>
        <p:nvPicPr>
          <p:cNvPr id="4" name="Picture 3"/>
          <p:cNvPicPr>
            <a:picLocks noChangeAspect="1"/>
          </p:cNvPicPr>
          <p:nvPr/>
        </p:nvPicPr>
        <p:blipFill>
          <a:blip r:embed="rId3"/>
          <a:stretch>
            <a:fillRect/>
          </a:stretch>
        </p:blipFill>
        <p:spPr>
          <a:xfrm>
            <a:off x="448052" y="2927854"/>
            <a:ext cx="7121528" cy="4519132"/>
          </a:xfrm>
          <a:prstGeom prst="rect">
            <a:avLst/>
          </a:prstGeom>
        </p:spPr>
      </p:pic>
      <p:grpSp>
        <p:nvGrpSpPr>
          <p:cNvPr id="26" name="Group 19"/>
          <p:cNvGrpSpPr>
            <a:grpSpLocks/>
          </p:cNvGrpSpPr>
          <p:nvPr/>
        </p:nvGrpSpPr>
        <p:grpSpPr bwMode="auto">
          <a:xfrm rot="5698750">
            <a:off x="1507802" y="4602385"/>
            <a:ext cx="1143000" cy="1219200"/>
            <a:chOff x="2208" y="1776"/>
            <a:chExt cx="720" cy="768"/>
          </a:xfrm>
        </p:grpSpPr>
        <p:sp>
          <p:nvSpPr>
            <p:cNvPr id="28" name="Line 20"/>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29" name="Line 21"/>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30" name="Group 19"/>
          <p:cNvGrpSpPr>
            <a:grpSpLocks/>
          </p:cNvGrpSpPr>
          <p:nvPr/>
        </p:nvGrpSpPr>
        <p:grpSpPr bwMode="auto">
          <a:xfrm rot="5698750">
            <a:off x="3657355" y="4047492"/>
            <a:ext cx="1143000" cy="1219200"/>
            <a:chOff x="2208" y="1776"/>
            <a:chExt cx="720" cy="768"/>
          </a:xfrm>
        </p:grpSpPr>
        <p:sp>
          <p:nvSpPr>
            <p:cNvPr id="31" name="Line 20"/>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33" name="Line 21"/>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34" name="Text Box 22"/>
          <p:cNvSpPr txBox="1">
            <a:spLocks noChangeArrowheads="1"/>
          </p:cNvSpPr>
          <p:nvPr/>
        </p:nvSpPr>
        <p:spPr bwMode="auto">
          <a:xfrm>
            <a:off x="586682" y="2811566"/>
            <a:ext cx="1143000" cy="1169988"/>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endParaRPr>
          </a:p>
          <a:p>
            <a:pPr algn="ctr" eaLnBrk="0" hangingPunct="0">
              <a:spcBef>
                <a:spcPct val="50000"/>
              </a:spcBef>
              <a:defRPr/>
            </a:pPr>
            <a:endParaRPr lang="en-US" sz="2800" b="1" dirty="0">
              <a:solidFill>
                <a:srgbClr val="000000"/>
              </a:solidFill>
            </a:endParaRPr>
          </a:p>
        </p:txBody>
      </p:sp>
      <p:sp>
        <p:nvSpPr>
          <p:cNvPr id="18" name="Oval 1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413799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2257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40" grpId="0"/>
      <p:bldP spid="32" grpId="0"/>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050"/>
          <p:cNvSpPr>
            <a:spLocks noGrp="1" noChangeArrowheads="1"/>
          </p:cNvSpPr>
          <p:nvPr>
            <p:ph type="title"/>
          </p:nvPr>
        </p:nvSpPr>
        <p:spPr>
          <a:xfrm>
            <a:off x="1346200" y="457200"/>
            <a:ext cx="13745164" cy="838200"/>
          </a:xfrm>
        </p:spPr>
        <p:txBody>
          <a:bodyPr/>
          <a:lstStyle/>
          <a:p>
            <a:r>
              <a:rPr lang="en-US" altLang="en-US" sz="4000" dirty="0" smtClean="0"/>
              <a:t> Restriction to Reduce Confounding</a:t>
            </a:r>
          </a:p>
        </p:txBody>
      </p:sp>
      <p:sp>
        <p:nvSpPr>
          <p:cNvPr id="60418" name="Rectangle 2051"/>
          <p:cNvSpPr>
            <a:spLocks noGrp="1" noChangeArrowheads="1"/>
          </p:cNvSpPr>
          <p:nvPr>
            <p:ph type="body" idx="1"/>
          </p:nvPr>
        </p:nvSpPr>
        <p:spPr>
          <a:xfrm>
            <a:off x="584200" y="2286000"/>
            <a:ext cx="15101711" cy="1905000"/>
          </a:xfrm>
        </p:spPr>
        <p:txBody>
          <a:bodyPr/>
          <a:lstStyle/>
          <a:p>
            <a:pPr>
              <a:lnSpc>
                <a:spcPct val="80000"/>
              </a:lnSpc>
              <a:buClrTx/>
            </a:pPr>
            <a:r>
              <a:rPr lang="en-US" altLang="en-US" sz="3600" dirty="0"/>
              <a:t>Advantages</a:t>
            </a:r>
            <a:r>
              <a:rPr lang="en-US" altLang="en-US" sz="3600" dirty="0" smtClean="0"/>
              <a:t>:</a:t>
            </a:r>
            <a:endParaRPr lang="en-US" altLang="en-US" sz="3600" dirty="0"/>
          </a:p>
          <a:p>
            <a:pPr lvl="1">
              <a:lnSpc>
                <a:spcPct val="80000"/>
              </a:lnSpc>
            </a:pPr>
            <a:r>
              <a:rPr lang="en-US" altLang="en-US" sz="3600" dirty="0"/>
              <a:t>conceptually straightforward</a:t>
            </a:r>
          </a:p>
          <a:p>
            <a:pPr lvl="1">
              <a:lnSpc>
                <a:spcPct val="80000"/>
              </a:lnSpc>
            </a:pPr>
            <a:endParaRPr lang="en-US" altLang="en-US" sz="3600" dirty="0"/>
          </a:p>
          <a:p>
            <a:pPr lvl="1">
              <a:lnSpc>
                <a:spcPct val="80000"/>
              </a:lnSpc>
            </a:pPr>
            <a:endParaRPr lang="en-US" altLang="en-US" sz="3600" dirty="0"/>
          </a:p>
          <a:p>
            <a:pPr lvl="1">
              <a:lnSpc>
                <a:spcPct val="80000"/>
              </a:lnSpc>
            </a:pPr>
            <a:r>
              <a:rPr lang="en-US" altLang="en-US" sz="3600" dirty="0"/>
              <a:t>handles difficult to quantitate variables</a:t>
            </a:r>
          </a:p>
          <a:p>
            <a:pPr lvl="1">
              <a:lnSpc>
                <a:spcPct val="80000"/>
              </a:lnSpc>
            </a:pPr>
            <a:endParaRPr lang="en-US" altLang="en-US" sz="3600" dirty="0"/>
          </a:p>
          <a:p>
            <a:pPr lvl="1">
              <a:lnSpc>
                <a:spcPct val="80000"/>
              </a:lnSpc>
            </a:pPr>
            <a:endParaRPr lang="en-US" altLang="en-US" sz="3600" dirty="0"/>
          </a:p>
          <a:p>
            <a:pPr lvl="1">
              <a:lnSpc>
                <a:spcPct val="80000"/>
              </a:lnSpc>
            </a:pPr>
            <a:r>
              <a:rPr lang="en-US" altLang="en-US" sz="3600" dirty="0"/>
              <a:t>can also be used in analysis phase</a:t>
            </a:r>
          </a:p>
          <a:p>
            <a:pPr lvl="1"/>
            <a:endParaRPr lang="en-US" alt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965200" y="1"/>
            <a:ext cx="13897564" cy="1143000"/>
          </a:xfrm>
        </p:spPr>
        <p:txBody>
          <a:bodyPr/>
          <a:lstStyle/>
          <a:p>
            <a:r>
              <a:rPr lang="en-US" altLang="en-US" dirty="0" smtClean="0"/>
              <a:t> </a:t>
            </a:r>
            <a:r>
              <a:rPr lang="en-US" altLang="en-US" sz="4000" dirty="0" smtClean="0"/>
              <a:t>Restriction to Reduce Confounding</a:t>
            </a:r>
          </a:p>
        </p:txBody>
      </p:sp>
      <p:sp>
        <p:nvSpPr>
          <p:cNvPr id="52227" name="Rectangle 3"/>
          <p:cNvSpPr>
            <a:spLocks noGrp="1" noChangeArrowheads="1"/>
          </p:cNvSpPr>
          <p:nvPr>
            <p:ph type="body" idx="1"/>
          </p:nvPr>
        </p:nvSpPr>
        <p:spPr>
          <a:xfrm>
            <a:off x="203200" y="1295400"/>
            <a:ext cx="15795978" cy="5257800"/>
          </a:xfrm>
        </p:spPr>
        <p:txBody>
          <a:bodyPr/>
          <a:lstStyle/>
          <a:p>
            <a:pPr marL="519113" indent="-519113">
              <a:buClrTx/>
            </a:pPr>
            <a:r>
              <a:rPr lang="en-US" altLang="en-US" sz="2600" dirty="0"/>
              <a:t>Disadvantages:</a:t>
            </a:r>
          </a:p>
          <a:p>
            <a:pPr lvl="1"/>
            <a:r>
              <a:rPr lang="en-US" altLang="en-US" sz="2600" dirty="0" smtClean="0"/>
              <a:t>may limit number of eligible subjects</a:t>
            </a:r>
          </a:p>
          <a:p>
            <a:pPr lvl="1"/>
            <a:endParaRPr lang="en-US" altLang="en-US" sz="1400" dirty="0" smtClean="0"/>
          </a:p>
          <a:p>
            <a:pPr lvl="1"/>
            <a:r>
              <a:rPr lang="en-US" altLang="en-US" sz="2600" dirty="0" smtClean="0"/>
              <a:t>cost-inefficient to screen subjects, then not enroll</a:t>
            </a:r>
          </a:p>
          <a:p>
            <a:pPr lvl="1"/>
            <a:endParaRPr lang="en-US" altLang="en-US" sz="1200" dirty="0"/>
          </a:p>
          <a:p>
            <a:pPr lvl="1"/>
            <a:r>
              <a:rPr lang="en-US" altLang="en-US" sz="2600" dirty="0" smtClean="0"/>
              <a:t>“residual confounding” may persist if restriction categories not sufficiently narrow (e.g., “20 to 30 years old” age restriction might be too broad)</a:t>
            </a:r>
          </a:p>
          <a:p>
            <a:pPr lvl="1"/>
            <a:endParaRPr lang="en-US" altLang="en-US" sz="1200" dirty="0"/>
          </a:p>
          <a:p>
            <a:pPr lvl="1"/>
            <a:r>
              <a:rPr lang="en-US" altLang="en-US" sz="2600" dirty="0" smtClean="0"/>
              <a:t>limits generalizability, </a:t>
            </a:r>
            <a:r>
              <a:rPr lang="en-US" altLang="en-US" sz="2600" i="1" dirty="0" smtClean="0"/>
              <a:t>but</a:t>
            </a:r>
          </a:p>
          <a:p>
            <a:pPr lvl="2"/>
            <a:r>
              <a:rPr lang="en-US" altLang="en-US" sz="2600" dirty="0" smtClean="0"/>
              <a:t>“Validity before </a:t>
            </a:r>
            <a:r>
              <a:rPr lang="en-US" altLang="en-US" sz="2600" dirty="0" smtClean="0"/>
              <a:t>generalizabilty</a:t>
            </a:r>
            <a:r>
              <a:rPr lang="en-US" altLang="en-US" sz="2600" dirty="0" smtClean="0"/>
              <a:t>”</a:t>
            </a:r>
          </a:p>
          <a:p>
            <a:pPr lvl="2"/>
            <a:endParaRPr lang="en-US" altLang="en-US" sz="1200" dirty="0"/>
          </a:p>
          <a:p>
            <a:pPr lvl="1"/>
            <a:r>
              <a:rPr lang="en-US" altLang="en-US" sz="2600" dirty="0" smtClean="0"/>
              <a:t>not possible to evaluate how relationship of interest differs according to the level of the restricted variable (i.e., cannot assess statistical interaction)</a:t>
            </a:r>
          </a:p>
          <a:p>
            <a:pPr lvl="2"/>
            <a:r>
              <a:rPr lang="en-US" altLang="en-US" sz="2600" dirty="0" smtClean="0"/>
              <a:t>Not a bias;  just a less rich study</a:t>
            </a:r>
          </a:p>
          <a:p>
            <a:pPr marL="1034826" lvl="1" indent="0">
              <a:buNone/>
            </a:pPr>
            <a:endParaRPr lang="en-US" altLang="en-US" sz="1600" dirty="0"/>
          </a:p>
          <a:p>
            <a:pPr marL="519113" indent="-519113">
              <a:lnSpc>
                <a:spcPct val="80000"/>
              </a:lnSpc>
              <a:buClrTx/>
            </a:pPr>
            <a:r>
              <a:rPr lang="en-US" altLang="en-US" sz="2600" dirty="0"/>
              <a:t>Bottom Line</a:t>
            </a:r>
          </a:p>
          <a:p>
            <a:pPr lvl="1">
              <a:lnSpc>
                <a:spcPct val="80000"/>
              </a:lnSpc>
            </a:pPr>
            <a:r>
              <a:rPr lang="en-US" altLang="en-US" sz="2600" dirty="0" smtClean="0"/>
              <a:t>Restriction not used as much as it </a:t>
            </a:r>
            <a:r>
              <a:rPr lang="en-US" altLang="en-US" sz="2600" dirty="0"/>
              <a:t>c</a:t>
            </a:r>
            <a:r>
              <a:rPr lang="en-US" altLang="en-US" sz="2600" dirty="0" smtClean="0"/>
              <a:t>ould be (particularly with difficult to quantitate variables)</a:t>
            </a:r>
            <a:endParaRPr lang="en-US" alt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227">
                                            <p:txEl>
                                              <p:pRg st="14" end="14"/>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2227">
                                            <p:txEl>
                                              <p:pRg st="5" end="5"/>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2227">
                                            <p:txEl>
                                              <p:pRg st="7" end="7"/>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2227">
                                            <p:txEl>
                                              <p:pRg st="8" end="8"/>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52227">
                                            <p:txEl>
                                              <p:pRg st="10" end="10"/>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2227">
                                            <p:txEl>
                                              <p:pRg st="11" end="11"/>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5222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P spid="52227" grpId="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smtClean="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r>
              <a:rPr lang="en-US" altLang="en-US" sz="2800" dirty="0" smtClean="0"/>
              <a:t>)</a:t>
            </a:r>
          </a:p>
          <a:p>
            <a:pPr marL="1884363" lvl="2" indent="-731838">
              <a:lnSpc>
                <a:spcPct val="90000"/>
              </a:lnSpc>
              <a:spcBef>
                <a:spcPct val="0"/>
              </a:spcBef>
              <a:spcAft>
                <a:spcPct val="0"/>
              </a:spcAft>
            </a:pPr>
            <a:r>
              <a:rPr lang="en-US" altLang="en-US" sz="2800" dirty="0" smtClean="0"/>
              <a:t>(g-estimation)</a:t>
            </a:r>
            <a:endParaRPr lang="en-US" altLang="en-US" sz="2800" dirty="0"/>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660400" y="39624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solidFill>
                <a:srgbClr val="000000"/>
              </a:solidFill>
            </a:endParaRPr>
          </a:p>
        </p:txBody>
      </p:sp>
    </p:spTree>
    <p:extLst>
      <p:ext uri="{BB962C8B-B14F-4D97-AF65-F5344CB8AC3E}">
        <p14:creationId xmlns:p14="http://schemas.microsoft.com/office/powerpoint/2010/main" val="2784353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164636" y="-228600"/>
            <a:ext cx="13897564" cy="1219200"/>
          </a:xfrm>
        </p:spPr>
        <p:txBody>
          <a:bodyPr/>
          <a:lstStyle/>
          <a:p>
            <a:r>
              <a:rPr lang="en-US" altLang="en-US" sz="4000" dirty="0" smtClean="0"/>
              <a:t>Matching to Reduce Confounding </a:t>
            </a:r>
          </a:p>
        </p:txBody>
      </p:sp>
      <p:sp>
        <p:nvSpPr>
          <p:cNvPr id="66562" name="Rectangle 3"/>
          <p:cNvSpPr>
            <a:spLocks noGrp="1" noChangeArrowheads="1"/>
          </p:cNvSpPr>
          <p:nvPr>
            <p:ph type="body" idx="1"/>
          </p:nvPr>
        </p:nvSpPr>
        <p:spPr>
          <a:xfrm>
            <a:off x="330200" y="1143000"/>
            <a:ext cx="15570200" cy="4512733"/>
          </a:xfrm>
        </p:spPr>
        <p:txBody>
          <a:bodyPr/>
          <a:lstStyle/>
          <a:p>
            <a:pPr marL="514350" indent="-514350">
              <a:buClrTx/>
              <a:tabLst>
                <a:tab pos="4477982" algn="l"/>
              </a:tabLst>
            </a:pPr>
            <a:r>
              <a:rPr lang="en-US" altLang="en-US" sz="2600" dirty="0"/>
              <a:t>Definition:  unexposed/non-case participants are enrolled </a:t>
            </a:r>
            <a:r>
              <a:rPr lang="en-US" altLang="en-US" sz="2600" dirty="0">
                <a:solidFill>
                  <a:srgbClr val="000000"/>
                </a:solidFill>
              </a:rPr>
              <a:t>who match those of the comparison group (either exposed or cases) in terms of the confounder in </a:t>
            </a:r>
            <a:r>
              <a:rPr lang="en-US" altLang="en-US" sz="2600" dirty="0" smtClean="0">
                <a:solidFill>
                  <a:srgbClr val="000000"/>
                </a:solidFill>
              </a:rPr>
              <a:t>question</a:t>
            </a:r>
          </a:p>
          <a:p>
            <a:pPr>
              <a:tabLst>
                <a:tab pos="4477982" algn="l"/>
              </a:tabLst>
            </a:pPr>
            <a:endParaRPr lang="en-US" altLang="en-US" sz="1200" dirty="0"/>
          </a:p>
          <a:p>
            <a:pPr marL="514350" indent="-514350">
              <a:buClrTx/>
              <a:tabLst>
                <a:tab pos="4477982" algn="l"/>
              </a:tabLst>
            </a:pPr>
            <a:r>
              <a:rPr lang="en-US" altLang="en-US" sz="2600" dirty="0"/>
              <a:t>Mechanics depends upon study design</a:t>
            </a:r>
            <a:r>
              <a:rPr lang="en-US" altLang="en-US" sz="2000" dirty="0"/>
              <a:t>: </a:t>
            </a:r>
          </a:p>
          <a:p>
            <a:pPr marL="1028700" lvl="1" indent="-514350">
              <a:tabLst>
                <a:tab pos="4477982" algn="l"/>
              </a:tabLst>
            </a:pPr>
            <a:r>
              <a:rPr lang="en-US" altLang="en-US" sz="2600" dirty="0"/>
              <a:t>e.g., </a:t>
            </a:r>
            <a:r>
              <a:rPr lang="en-US" altLang="en-US" sz="2600" u="sng" dirty="0"/>
              <a:t>cohort/cross-sectional </a:t>
            </a:r>
            <a:r>
              <a:rPr lang="en-US" altLang="en-US" sz="2600" u="sng" dirty="0" smtClean="0"/>
              <a:t>study</a:t>
            </a:r>
            <a:r>
              <a:rPr lang="en-US" altLang="en-US" sz="2600" dirty="0" smtClean="0"/>
              <a:t>: unexposed participants are </a:t>
            </a:r>
            <a:r>
              <a:rPr lang="en-US" altLang="en-US" sz="2600" dirty="0"/>
              <a:t>“matched” to exposed participants according to their values for the confounder. </a:t>
            </a:r>
          </a:p>
          <a:p>
            <a:pPr marL="1828800" lvl="2" indent="-514350">
              <a:tabLst>
                <a:tab pos="4477982" algn="l"/>
              </a:tabLst>
            </a:pPr>
            <a:r>
              <a:rPr lang="en-US" altLang="en-US" sz="2600" dirty="0"/>
              <a:t>e.g.  matching on race</a:t>
            </a:r>
          </a:p>
          <a:p>
            <a:pPr>
              <a:buNone/>
              <a:tabLst>
                <a:tab pos="4477982" algn="l"/>
              </a:tabLst>
            </a:pPr>
            <a:r>
              <a:rPr lang="en-US" altLang="en-US" sz="2000" dirty="0"/>
              <a:t>	</a:t>
            </a:r>
            <a:endParaRPr lang="en-US" altLang="en-US" sz="2000" dirty="0" smtClean="0"/>
          </a:p>
          <a:p>
            <a:pPr>
              <a:buNone/>
              <a:tabLst>
                <a:tab pos="4477982" algn="l"/>
              </a:tabLst>
            </a:pPr>
            <a:endParaRPr lang="en-US" altLang="en-US" sz="900" dirty="0" smtClean="0"/>
          </a:p>
          <a:p>
            <a:pPr>
              <a:buNone/>
              <a:tabLst>
                <a:tab pos="4477982" algn="l"/>
              </a:tabLst>
            </a:pPr>
            <a:endParaRPr lang="en-US" altLang="en-US" sz="900" dirty="0"/>
          </a:p>
          <a:p>
            <a:pPr marL="1028700" lvl="1" indent="-514350" defTabSz="1536700">
              <a:tabLst>
                <a:tab pos="1536700" algn="l"/>
              </a:tabLst>
            </a:pPr>
            <a:r>
              <a:rPr lang="en-US" altLang="en-US" sz="2600" dirty="0" smtClean="0"/>
              <a:t>e.g</a:t>
            </a:r>
            <a:r>
              <a:rPr lang="en-US" altLang="en-US" sz="2600" dirty="0"/>
              <a:t>., </a:t>
            </a:r>
            <a:r>
              <a:rPr lang="en-US" altLang="en-US" sz="2600" u="sng" dirty="0"/>
              <a:t>case-control study</a:t>
            </a:r>
            <a:r>
              <a:rPr lang="en-US" altLang="en-US" sz="2600" dirty="0"/>
              <a:t>:  non-diseased controls are “matched” to diseased cases </a:t>
            </a:r>
          </a:p>
          <a:p>
            <a:pPr marL="1828800" lvl="2" indent="-514350">
              <a:tabLst>
                <a:tab pos="4477982" algn="l"/>
              </a:tabLst>
            </a:pPr>
            <a:r>
              <a:rPr lang="en-US" altLang="en-US" sz="2600" dirty="0" smtClean="0"/>
              <a:t>e.g</a:t>
            </a:r>
            <a:r>
              <a:rPr lang="en-US" altLang="en-US" sz="2600" dirty="0"/>
              <a:t>. matching on age </a:t>
            </a:r>
          </a:p>
          <a:p>
            <a:pPr>
              <a:buNone/>
              <a:tabLst>
                <a:tab pos="4477982" algn="l"/>
              </a:tabLst>
            </a:pPr>
            <a:r>
              <a:rPr lang="en-US" altLang="en-US" sz="2000" dirty="0"/>
              <a:t>	</a:t>
            </a:r>
            <a:endParaRPr lang="en-US" altLang="en-US" sz="2400" dirty="0" smtClean="0"/>
          </a:p>
          <a:p>
            <a:pPr>
              <a:buNone/>
              <a:tabLst>
                <a:tab pos="4477982" algn="l"/>
              </a:tabLst>
            </a:pPr>
            <a:r>
              <a:rPr lang="en-US" altLang="en-US" sz="2600" dirty="0" smtClean="0"/>
              <a:t> </a:t>
            </a:r>
            <a:r>
              <a:rPr lang="en-US" altLang="en-US" sz="800" dirty="0" smtClean="0"/>
              <a:t>         </a:t>
            </a:r>
            <a:endParaRPr lang="en-US" altLang="en-US" sz="1200" dirty="0" smtClean="0"/>
          </a:p>
          <a:p>
            <a:pPr marL="514350" indent="-514350">
              <a:buClrTx/>
              <a:tabLst>
                <a:tab pos="4477982" algn="l"/>
              </a:tabLst>
            </a:pPr>
            <a:r>
              <a:rPr lang="en-US" altLang="en-US" sz="2600" dirty="0" smtClean="0"/>
              <a:t>Operationally, performed by “individual matching” (one-by-one) or frequency matching (e.g., select control group at the end to match distribution of confounding factor in case group)</a:t>
            </a:r>
          </a:p>
          <a:p>
            <a:pPr>
              <a:tabLst>
                <a:tab pos="4477982" algn="l"/>
              </a:tabLst>
            </a:pPr>
            <a:endParaRPr lang="en-US" altLang="en-US" sz="1800" dirty="0"/>
          </a:p>
          <a:p>
            <a:pPr>
              <a:tabLst>
                <a:tab pos="4477982" algn="l"/>
              </a:tabLst>
            </a:pPr>
            <a:endParaRPr lang="en-US" altLang="en-US" sz="1800" dirty="0"/>
          </a:p>
        </p:txBody>
      </p:sp>
      <p:sp>
        <p:nvSpPr>
          <p:cNvPr id="2" name="TextBox 1"/>
          <p:cNvSpPr txBox="1"/>
          <p:nvPr/>
        </p:nvSpPr>
        <p:spPr>
          <a:xfrm>
            <a:off x="6223000" y="4120515"/>
            <a:ext cx="7924800" cy="984885"/>
          </a:xfrm>
          <a:prstGeom prst="rect">
            <a:avLst/>
          </a:prstGeom>
          <a:noFill/>
        </p:spPr>
        <p:txBody>
          <a:bodyPr wrap="square" rtlCol="0">
            <a:spAutoFit/>
          </a:bodyPr>
          <a:lstStyle/>
          <a:p>
            <a:r>
              <a:rPr lang="en-US" altLang="en-US" sz="2400" dirty="0"/>
              <a:t>One </a:t>
            </a:r>
            <a:r>
              <a:rPr lang="en-US" altLang="en-US" sz="2400" dirty="0"/>
              <a:t>unexposed</a:t>
            </a:r>
            <a:r>
              <a:rPr lang="en-US" altLang="en-US" sz="2400" baseline="-25000" dirty="0"/>
              <a:t>latino</a:t>
            </a:r>
            <a:r>
              <a:rPr lang="en-US" altLang="en-US" sz="2400" baseline="-25000" dirty="0"/>
              <a:t> </a:t>
            </a:r>
            <a:r>
              <a:rPr lang="en-US" altLang="en-US" sz="2400" i="1" dirty="0"/>
              <a:t>enrolled for each </a:t>
            </a:r>
            <a:r>
              <a:rPr lang="en-US" altLang="en-US" sz="2400" dirty="0"/>
              <a:t> </a:t>
            </a:r>
            <a:r>
              <a:rPr lang="en-US" altLang="en-US" sz="2400" dirty="0" smtClean="0"/>
              <a:t>exposed</a:t>
            </a:r>
            <a:r>
              <a:rPr lang="en-US" altLang="en-US" sz="2400" baseline="-25000" dirty="0" smtClean="0"/>
              <a:t>latino</a:t>
            </a:r>
            <a:endParaRPr lang="en-US" altLang="en-US" sz="2400" baseline="-25000" dirty="0" smtClean="0"/>
          </a:p>
          <a:p>
            <a:endParaRPr lang="en-US" sz="1000" dirty="0" smtClean="0"/>
          </a:p>
          <a:p>
            <a:r>
              <a:rPr lang="en-US" altLang="en-US" sz="2400" dirty="0"/>
              <a:t>One </a:t>
            </a:r>
            <a:r>
              <a:rPr lang="en-US" altLang="en-US" sz="2400" dirty="0"/>
              <a:t>unexposed</a:t>
            </a:r>
            <a:r>
              <a:rPr lang="en-US" altLang="en-US" sz="2400" baseline="-25000" dirty="0"/>
              <a:t>asian</a:t>
            </a:r>
            <a:r>
              <a:rPr lang="en-US" altLang="en-US" sz="2400" baseline="-25000" dirty="0"/>
              <a:t> </a:t>
            </a:r>
            <a:r>
              <a:rPr lang="en-US" altLang="en-US" sz="2400" i="1" dirty="0"/>
              <a:t>enrolled for each </a:t>
            </a:r>
            <a:r>
              <a:rPr lang="en-US" altLang="en-US" sz="2400" dirty="0"/>
              <a:t> </a:t>
            </a:r>
            <a:r>
              <a:rPr lang="en-US" altLang="en-US" sz="2400" dirty="0"/>
              <a:t>exposed</a:t>
            </a:r>
            <a:r>
              <a:rPr lang="en-US" altLang="en-US" sz="2400" baseline="-25000" dirty="0"/>
              <a:t>asian</a:t>
            </a:r>
            <a:endParaRPr lang="en-US" sz="2400" dirty="0"/>
          </a:p>
        </p:txBody>
      </p:sp>
      <p:sp>
        <p:nvSpPr>
          <p:cNvPr id="5" name="TextBox 4"/>
          <p:cNvSpPr txBox="1"/>
          <p:nvPr/>
        </p:nvSpPr>
        <p:spPr>
          <a:xfrm>
            <a:off x="5918200" y="6147137"/>
            <a:ext cx="6705600" cy="1015663"/>
          </a:xfrm>
          <a:prstGeom prst="rect">
            <a:avLst/>
          </a:prstGeom>
          <a:noFill/>
        </p:spPr>
        <p:txBody>
          <a:bodyPr wrap="square" rtlCol="0">
            <a:spAutoFit/>
          </a:bodyPr>
          <a:lstStyle/>
          <a:p>
            <a:r>
              <a:rPr lang="en-US" altLang="en-US" sz="2400" dirty="0"/>
              <a:t>One </a:t>
            </a:r>
            <a:r>
              <a:rPr lang="en-US" altLang="en-US" sz="2400" dirty="0"/>
              <a:t>control</a:t>
            </a:r>
            <a:r>
              <a:rPr lang="en-US" altLang="en-US" sz="2400" baseline="-25000" dirty="0"/>
              <a:t>age</a:t>
            </a:r>
            <a:r>
              <a:rPr lang="en-US" altLang="en-US" sz="2400" dirty="0"/>
              <a:t> </a:t>
            </a:r>
            <a:r>
              <a:rPr lang="en-US" altLang="en-US" sz="2400" baseline="-25000" dirty="0"/>
              <a:t>50</a:t>
            </a:r>
            <a:r>
              <a:rPr lang="en-US" altLang="en-US" sz="2400" dirty="0"/>
              <a:t>   </a:t>
            </a:r>
            <a:r>
              <a:rPr lang="en-US" altLang="en-US" sz="2400" i="1" dirty="0"/>
              <a:t>enrolled for each  </a:t>
            </a:r>
            <a:r>
              <a:rPr lang="en-US" altLang="en-US" sz="2400" dirty="0"/>
              <a:t>case</a:t>
            </a:r>
            <a:r>
              <a:rPr lang="en-US" altLang="en-US" sz="2400" baseline="-25000" dirty="0"/>
              <a:t>age</a:t>
            </a:r>
            <a:r>
              <a:rPr lang="en-US" altLang="en-US" sz="2400" dirty="0"/>
              <a:t> </a:t>
            </a:r>
            <a:r>
              <a:rPr lang="en-US" altLang="en-US" sz="2400" baseline="-25000" dirty="0" smtClean="0"/>
              <a:t>50</a:t>
            </a:r>
          </a:p>
          <a:p>
            <a:endParaRPr lang="en-US" sz="1200" dirty="0" smtClean="0"/>
          </a:p>
          <a:p>
            <a:r>
              <a:rPr lang="en-US" altLang="en-US" sz="2400" dirty="0"/>
              <a:t>One </a:t>
            </a:r>
            <a:r>
              <a:rPr lang="en-US" altLang="en-US" sz="2400" dirty="0"/>
              <a:t>control</a:t>
            </a:r>
            <a:r>
              <a:rPr lang="en-US" altLang="en-US" sz="2400" baseline="-25000" dirty="0"/>
              <a:t>age</a:t>
            </a:r>
            <a:r>
              <a:rPr lang="en-US" altLang="en-US" sz="2400" dirty="0"/>
              <a:t> </a:t>
            </a:r>
            <a:r>
              <a:rPr lang="en-US" altLang="en-US" sz="2400" baseline="-25000" dirty="0"/>
              <a:t>70</a:t>
            </a:r>
            <a:r>
              <a:rPr lang="en-US" altLang="en-US" sz="2400" dirty="0"/>
              <a:t>   </a:t>
            </a:r>
            <a:r>
              <a:rPr lang="en-US" altLang="en-US" sz="2400" i="1" dirty="0"/>
              <a:t>enrolled for each</a:t>
            </a:r>
            <a:r>
              <a:rPr lang="en-US" altLang="en-US" sz="2400" dirty="0"/>
              <a:t>  </a:t>
            </a:r>
            <a:r>
              <a:rPr lang="en-US" altLang="en-US" sz="2400" dirty="0"/>
              <a:t>case</a:t>
            </a:r>
            <a:r>
              <a:rPr lang="en-US" altLang="en-US" sz="2400" baseline="-25000" dirty="0"/>
              <a:t>age</a:t>
            </a:r>
            <a:r>
              <a:rPr lang="en-US" altLang="en-US" sz="2400" dirty="0"/>
              <a:t> </a:t>
            </a:r>
            <a:r>
              <a:rPr lang="en-US" altLang="en-US" sz="2400" baseline="-25000" dirty="0"/>
              <a:t>70</a:t>
            </a:r>
            <a:endParaRPr lang="en-US" sz="2400" dirty="0"/>
          </a:p>
        </p:txBody>
      </p:sp>
      <p:sp>
        <p:nvSpPr>
          <p:cNvPr id="6" name="TextBox 5"/>
          <p:cNvSpPr txBox="1"/>
          <p:nvPr/>
        </p:nvSpPr>
        <p:spPr>
          <a:xfrm>
            <a:off x="13233400" y="6179403"/>
            <a:ext cx="3064213" cy="830997"/>
          </a:xfrm>
          <a:prstGeom prst="rect">
            <a:avLst/>
          </a:prstGeom>
          <a:noFill/>
        </p:spPr>
        <p:txBody>
          <a:bodyPr wrap="square" rtlCol="0">
            <a:spAutoFit/>
          </a:bodyPr>
          <a:lstStyle/>
          <a:p>
            <a:r>
              <a:rPr lang="en-US" altLang="en-US" sz="2400" dirty="0"/>
              <a:t>can be </a:t>
            </a:r>
            <a:r>
              <a:rPr lang="en-US" altLang="en-US" sz="2400" dirty="0" smtClean="0"/>
              <a:t>age </a:t>
            </a:r>
            <a:r>
              <a:rPr lang="en-US" altLang="en-US" sz="2400" dirty="0"/>
              <a:t>ranges, e.g., +/-   2.5 years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56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56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56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56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smtClean="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r>
              <a:rPr lang="en-US" altLang="en-US" sz="2800" dirty="0" smtClean="0"/>
              <a:t>)</a:t>
            </a:r>
          </a:p>
          <a:p>
            <a:pPr marL="1884363" lvl="2" indent="-731838">
              <a:lnSpc>
                <a:spcPct val="90000"/>
              </a:lnSpc>
              <a:spcBef>
                <a:spcPct val="0"/>
              </a:spcBef>
              <a:spcAft>
                <a:spcPct val="0"/>
              </a:spcAft>
            </a:pPr>
            <a:r>
              <a:rPr lang="en-US" altLang="en-US" sz="2800" dirty="0" smtClean="0"/>
              <a:t>(g-estimation)</a:t>
            </a:r>
            <a:endParaRPr lang="en-US" altLang="en-US" sz="2800" dirty="0"/>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9"/>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43010" name="Rectangle 10"/>
          <p:cNvSpPr>
            <a:spLocks noChangeArrowheads="1"/>
          </p:cNvSpPr>
          <p:nvPr/>
        </p:nvSpPr>
        <p:spPr bwMode="auto">
          <a:xfrm>
            <a:off x="180622" y="9990667"/>
            <a:ext cx="10114844"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43011" name="Rectangle 11"/>
          <p:cNvSpPr>
            <a:spLocks noChangeArrowheads="1"/>
          </p:cNvSpPr>
          <p:nvPr/>
        </p:nvSpPr>
        <p:spPr bwMode="auto">
          <a:xfrm>
            <a:off x="25400" y="-152400"/>
            <a:ext cx="16256000" cy="1264356"/>
          </a:xfrm>
          <a:prstGeom prst="rect">
            <a:avLst/>
          </a:prstGeom>
          <a:noFill/>
          <a:ln w="9525">
            <a:noFill/>
            <a:miter lim="800000"/>
            <a:headEnd/>
            <a:tailEnd/>
          </a:ln>
        </p:spPr>
        <p:txBody>
          <a:bodyPr lIns="206962" tIns="101599" rIns="206962" bIns="101599" anchor="b"/>
          <a:lstStyle/>
          <a:p>
            <a:pPr algn="ctr" defTabSz="1904083" eaLnBrk="0" hangingPunct="0"/>
            <a:r>
              <a:rPr lang="en-US" altLang="en-US" sz="4000" b="1" dirty="0" smtClean="0">
                <a:solidFill>
                  <a:schemeClr val="tx2"/>
                </a:solidFill>
              </a:rPr>
              <a:t>Matching </a:t>
            </a:r>
            <a:r>
              <a:rPr lang="en-US" altLang="en-US" sz="4000" b="1" dirty="0">
                <a:solidFill>
                  <a:schemeClr val="tx2"/>
                </a:solidFill>
              </a:rPr>
              <a:t>to </a:t>
            </a:r>
            <a:r>
              <a:rPr lang="en-US" altLang="en-US" sz="4000" b="1" dirty="0" smtClean="0">
                <a:solidFill>
                  <a:schemeClr val="tx2"/>
                </a:solidFill>
              </a:rPr>
              <a:t>Reduce/Eliminate Confounding</a:t>
            </a:r>
            <a:endParaRPr lang="en-US" altLang="en-US" sz="4000" b="1" dirty="0">
              <a:solidFill>
                <a:schemeClr val="tx2"/>
              </a:solidFill>
            </a:endParaRPr>
          </a:p>
        </p:txBody>
      </p:sp>
      <p:sp>
        <p:nvSpPr>
          <p:cNvPr id="5" name="Content Placeholder 4"/>
          <p:cNvSpPr>
            <a:spLocks noGrp="1"/>
          </p:cNvSpPr>
          <p:nvPr>
            <p:ph sz="half" idx="2"/>
          </p:nvPr>
        </p:nvSpPr>
        <p:spPr>
          <a:xfrm>
            <a:off x="8509000" y="1295400"/>
            <a:ext cx="7048432" cy="6781800"/>
          </a:xfrm>
        </p:spPr>
        <p:txBody>
          <a:bodyPr/>
          <a:lstStyle/>
          <a:p>
            <a:pPr marL="506413" indent="-506413">
              <a:buClrTx/>
            </a:pPr>
            <a:r>
              <a:rPr lang="en-US" altLang="en-US" sz="3600" dirty="0"/>
              <a:t>Case-control study </a:t>
            </a:r>
          </a:p>
          <a:p>
            <a:pPr marL="0" indent="0">
              <a:spcBef>
                <a:spcPct val="50000"/>
              </a:spcBef>
              <a:buNone/>
            </a:pPr>
            <a:r>
              <a:rPr lang="en-US" altLang="en-US" sz="2800" dirty="0" smtClean="0">
                <a:solidFill>
                  <a:srgbClr val="000000"/>
                </a:solidFill>
              </a:rPr>
              <a:t>More </a:t>
            </a:r>
            <a:r>
              <a:rPr lang="en-US" altLang="en-US" sz="2800" dirty="0">
                <a:solidFill>
                  <a:srgbClr val="000000"/>
                </a:solidFill>
              </a:rPr>
              <a:t>common use of matching</a:t>
            </a:r>
          </a:p>
          <a:p>
            <a:pPr marL="0" indent="0">
              <a:spcBef>
                <a:spcPct val="50000"/>
              </a:spcBef>
              <a:buNone/>
            </a:pPr>
            <a:r>
              <a:rPr lang="en-US" altLang="en-US" sz="2800" dirty="0" smtClean="0">
                <a:solidFill>
                  <a:srgbClr val="000000"/>
                </a:solidFill>
              </a:rPr>
              <a:t>Can </a:t>
            </a:r>
            <a:r>
              <a:rPr lang="en-US" altLang="en-US" sz="2800" dirty="0">
                <a:solidFill>
                  <a:srgbClr val="000000"/>
                </a:solidFill>
              </a:rPr>
              <a:t>be relevant for a variety of exposures</a:t>
            </a:r>
          </a:p>
          <a:p>
            <a:endParaRPr lang="en-US" dirty="0"/>
          </a:p>
        </p:txBody>
      </p:sp>
      <p:sp>
        <p:nvSpPr>
          <p:cNvPr id="6" name="Rectangle 5"/>
          <p:cNvSpPr/>
          <p:nvPr/>
        </p:nvSpPr>
        <p:spPr>
          <a:xfrm>
            <a:off x="736600" y="1287802"/>
            <a:ext cx="6842124" cy="4179606"/>
          </a:xfrm>
          <a:prstGeom prst="rect">
            <a:avLst/>
          </a:prstGeom>
        </p:spPr>
        <p:txBody>
          <a:bodyPr wrap="square">
            <a:spAutoFit/>
          </a:bodyPr>
          <a:lstStyle/>
          <a:p>
            <a:pPr marL="457200" indent="-457200" eaLnBrk="0" hangingPunct="0">
              <a:spcBef>
                <a:spcPct val="50000"/>
              </a:spcBef>
              <a:buFont typeface="Arial" panose="020B0604020202020204" pitchFamily="34" charset="0"/>
              <a:buChar char="•"/>
            </a:pPr>
            <a:r>
              <a:rPr lang="en-US" altLang="en-US" sz="3600" dirty="0"/>
              <a:t>Cross-sectional/cohort </a:t>
            </a:r>
            <a:r>
              <a:rPr lang="en-US" altLang="en-US" sz="3600" dirty="0" smtClean="0"/>
              <a:t>study</a:t>
            </a:r>
          </a:p>
          <a:p>
            <a:pPr eaLnBrk="0" hangingPunct="0">
              <a:spcBef>
                <a:spcPct val="50000"/>
              </a:spcBef>
            </a:pPr>
            <a:r>
              <a:rPr lang="en-US" altLang="en-US" sz="2800" dirty="0" smtClean="0">
                <a:solidFill>
                  <a:srgbClr val="000000"/>
                </a:solidFill>
              </a:rPr>
              <a:t>Uncommon </a:t>
            </a:r>
            <a:r>
              <a:rPr lang="en-US" altLang="en-US" sz="2800" dirty="0">
                <a:solidFill>
                  <a:srgbClr val="000000"/>
                </a:solidFill>
              </a:rPr>
              <a:t>in large cohort studies typically because there is not just one exposure of interest</a:t>
            </a:r>
          </a:p>
          <a:p>
            <a:pPr eaLnBrk="0" hangingPunct="0">
              <a:spcBef>
                <a:spcPct val="50000"/>
              </a:spcBef>
            </a:pPr>
            <a:r>
              <a:rPr lang="en-US" altLang="en-US" sz="2800" dirty="0">
                <a:solidFill>
                  <a:srgbClr val="000000"/>
                </a:solidFill>
              </a:rPr>
              <a:t>More common and can be valuable in smaller studies with a single focused exposure</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800" dirty="0"/>
          </a:p>
        </p:txBody>
      </p:sp>
      <p:pic>
        <p:nvPicPr>
          <p:cNvPr id="2" name="Picture 1"/>
          <p:cNvPicPr>
            <a:picLocks noChangeAspect="1"/>
          </p:cNvPicPr>
          <p:nvPr/>
        </p:nvPicPr>
        <p:blipFill>
          <a:blip r:embed="rId3"/>
          <a:stretch>
            <a:fillRect/>
          </a:stretch>
        </p:blipFill>
        <p:spPr>
          <a:xfrm>
            <a:off x="736600" y="5067551"/>
            <a:ext cx="5943600" cy="3771649"/>
          </a:xfrm>
          <a:prstGeom prst="rect">
            <a:avLst/>
          </a:prstGeom>
        </p:spPr>
      </p:pic>
      <p:pic>
        <p:nvPicPr>
          <p:cNvPr id="3" name="Picture 2"/>
          <p:cNvPicPr>
            <a:picLocks noChangeAspect="1"/>
          </p:cNvPicPr>
          <p:nvPr/>
        </p:nvPicPr>
        <p:blipFill>
          <a:blip r:embed="rId3"/>
          <a:stretch>
            <a:fillRect/>
          </a:stretch>
        </p:blipFill>
        <p:spPr>
          <a:xfrm>
            <a:off x="8813800" y="5014797"/>
            <a:ext cx="5906650" cy="3748203"/>
          </a:xfrm>
          <a:prstGeom prst="rect">
            <a:avLst/>
          </a:prstGeom>
        </p:spPr>
      </p:pic>
      <p:grpSp>
        <p:nvGrpSpPr>
          <p:cNvPr id="11" name="Group 12"/>
          <p:cNvGrpSpPr>
            <a:grpSpLocks/>
          </p:cNvGrpSpPr>
          <p:nvPr/>
        </p:nvGrpSpPr>
        <p:grpSpPr bwMode="auto">
          <a:xfrm rot="6026860">
            <a:off x="1535196" y="6446090"/>
            <a:ext cx="914400" cy="990600"/>
            <a:chOff x="2208" y="1776"/>
            <a:chExt cx="720" cy="768"/>
          </a:xfrm>
        </p:grpSpPr>
        <p:sp>
          <p:nvSpPr>
            <p:cNvPr id="12" name="Line 13"/>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3" name="Line 14"/>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14" name="Group 12"/>
          <p:cNvGrpSpPr>
            <a:grpSpLocks/>
          </p:cNvGrpSpPr>
          <p:nvPr/>
        </p:nvGrpSpPr>
        <p:grpSpPr bwMode="auto">
          <a:xfrm rot="6026860">
            <a:off x="10907796" y="5823263"/>
            <a:ext cx="914400" cy="990600"/>
            <a:chOff x="2208" y="1776"/>
            <a:chExt cx="720" cy="768"/>
          </a:xfrm>
        </p:grpSpPr>
        <p:sp>
          <p:nvSpPr>
            <p:cNvPr id="15" name="Line 13"/>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6" name="Line 14"/>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Tree>
    <p:extLst>
      <p:ext uri="{BB962C8B-B14F-4D97-AF65-F5344CB8AC3E}">
        <p14:creationId xmlns:p14="http://schemas.microsoft.com/office/powerpoint/2010/main" val="352658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1041399" y="-219216"/>
            <a:ext cx="13821364" cy="990600"/>
          </a:xfrm>
        </p:spPr>
        <p:txBody>
          <a:bodyPr/>
          <a:lstStyle/>
          <a:p>
            <a:r>
              <a:rPr lang="en-US" altLang="en-US" sz="3600" dirty="0" smtClean="0"/>
              <a:t>Advantages of Matching</a:t>
            </a:r>
          </a:p>
        </p:txBody>
      </p:sp>
      <p:sp>
        <p:nvSpPr>
          <p:cNvPr id="70658" name="Rectangle 3"/>
          <p:cNvSpPr>
            <a:spLocks noGrp="1" noChangeArrowheads="1"/>
          </p:cNvSpPr>
          <p:nvPr>
            <p:ph type="body" idx="1"/>
          </p:nvPr>
        </p:nvSpPr>
        <p:spPr>
          <a:xfrm>
            <a:off x="0" y="903112"/>
            <a:ext cx="16104486" cy="3440288"/>
          </a:xfrm>
        </p:spPr>
        <p:txBody>
          <a:bodyPr/>
          <a:lstStyle/>
          <a:p>
            <a:pPr marL="396875" indent="-396875">
              <a:lnSpc>
                <a:spcPct val="90000"/>
              </a:lnSpc>
              <a:buFont typeface="Symbol" pitchFamily="18" charset="2"/>
              <a:buNone/>
            </a:pPr>
            <a:r>
              <a:rPr lang="en-US" altLang="en-US" sz="2000" dirty="0"/>
              <a:t>1.  </a:t>
            </a:r>
            <a:r>
              <a:rPr lang="en-US" altLang="en-US" sz="2400" dirty="0"/>
              <a:t>Useful in preventing confounding by factors which might be impossible, or, at a minimum, statistically inefficient to manage in analysis phase.  We call them “complex nominal variables”.</a:t>
            </a:r>
          </a:p>
          <a:p>
            <a:pPr marL="1208088" lvl="1" indent="-466725">
              <a:lnSpc>
                <a:spcPct val="90000"/>
              </a:lnSpc>
            </a:pPr>
            <a:r>
              <a:rPr lang="en-US" altLang="en-US" sz="2400" dirty="0"/>
              <a:t>e.g., “neighborhood” is a nominal variable with multiple values (complex nominal variable</a:t>
            </a:r>
            <a:r>
              <a:rPr lang="en-US" altLang="en-US" sz="2400" dirty="0" smtClean="0"/>
              <a:t>)</a:t>
            </a:r>
          </a:p>
          <a:p>
            <a:pPr marL="1208088" lvl="1" indent="-466725">
              <a:lnSpc>
                <a:spcPct val="90000"/>
              </a:lnSpc>
            </a:pPr>
            <a:endParaRPr lang="en-US" altLang="en-US" sz="900" dirty="0"/>
          </a:p>
          <a:p>
            <a:pPr marL="1208088" lvl="1" indent="-466725">
              <a:lnSpc>
                <a:spcPct val="90000"/>
              </a:lnSpc>
            </a:pPr>
            <a:r>
              <a:rPr lang="en-US" altLang="en-US" sz="2400" dirty="0"/>
              <a:t>e.g., Case-control study of the effect of a BCG vaccine in preventing TB (</a:t>
            </a:r>
            <a:r>
              <a:rPr lang="en-US" altLang="en-US" sz="2400" i="1" dirty="0"/>
              <a:t>Int</a:t>
            </a:r>
            <a:r>
              <a:rPr lang="en-US" altLang="en-US" sz="2400" i="1" dirty="0"/>
              <a:t> J Tub Lung Dis. </a:t>
            </a:r>
            <a:r>
              <a:rPr lang="en-US" altLang="en-US" sz="2400" dirty="0"/>
              <a:t>2006)  </a:t>
            </a:r>
          </a:p>
          <a:p>
            <a:pPr lvl="1">
              <a:lnSpc>
                <a:spcPct val="90000"/>
              </a:lnSpc>
            </a:pPr>
            <a:endParaRPr lang="en-US" altLang="en-US" sz="800" dirty="0"/>
          </a:p>
          <a:p>
            <a:pPr marL="1604963" lvl="2" indent="-396875">
              <a:lnSpc>
                <a:spcPct val="90000"/>
              </a:lnSpc>
            </a:pPr>
            <a:r>
              <a:rPr lang="en-US" altLang="en-US" sz="2400" dirty="0"/>
              <a:t>Cases: newly diagnosed TB in Brazil</a:t>
            </a:r>
          </a:p>
          <a:p>
            <a:pPr marL="1604963" lvl="2" indent="-396875">
              <a:lnSpc>
                <a:spcPct val="90000"/>
              </a:lnSpc>
            </a:pPr>
            <a:r>
              <a:rPr lang="en-US" altLang="en-US" sz="2400" dirty="0"/>
              <a:t>Controls: persons without TB</a:t>
            </a:r>
          </a:p>
          <a:p>
            <a:pPr marL="1604963" lvl="2" indent="-396875">
              <a:lnSpc>
                <a:spcPct val="90000"/>
              </a:lnSpc>
            </a:pPr>
            <a:r>
              <a:rPr lang="en-US" altLang="en-US" sz="2400" dirty="0"/>
              <a:t>Exposure: receipt of a BCG vaccine </a:t>
            </a:r>
            <a:endParaRPr lang="en-US" altLang="en-US" sz="2400" dirty="0" smtClean="0"/>
          </a:p>
          <a:p>
            <a:pPr marL="1604963" lvl="2" indent="-396875">
              <a:lnSpc>
                <a:spcPct val="90000"/>
              </a:lnSpc>
            </a:pPr>
            <a:endParaRPr lang="en-US" altLang="en-US" sz="800" dirty="0"/>
          </a:p>
          <a:p>
            <a:pPr marL="1604963" lvl="2" indent="-396875">
              <a:spcBef>
                <a:spcPts val="0"/>
              </a:spcBef>
              <a:spcAft>
                <a:spcPts val="0"/>
              </a:spcAft>
            </a:pPr>
            <a:r>
              <a:rPr lang="en-US" altLang="en-US" sz="2400" dirty="0"/>
              <a:t>Confounder: neighborhood (village) of residence; </a:t>
            </a:r>
            <a:r>
              <a:rPr lang="en-US" altLang="en-US" sz="2400" dirty="0" smtClean="0"/>
              <a:t>causally related </a:t>
            </a:r>
            <a:r>
              <a:rPr lang="en-US" altLang="en-US" sz="2400" dirty="0"/>
              <a:t>to </a:t>
            </a:r>
            <a:endParaRPr lang="en-US" altLang="en-US" sz="2400" dirty="0" smtClean="0"/>
          </a:p>
          <a:p>
            <a:pPr marL="1604963" lvl="2" indent="-396875">
              <a:spcBef>
                <a:spcPts val="0"/>
              </a:spcBef>
              <a:spcAft>
                <a:spcPts val="0"/>
              </a:spcAft>
              <a:buNone/>
            </a:pPr>
            <a:r>
              <a:rPr lang="en-US" altLang="en-US" sz="2400" dirty="0"/>
              <a:t>	</a:t>
            </a:r>
            <a:r>
              <a:rPr lang="en-US" altLang="en-US" sz="2400" dirty="0" smtClean="0"/>
              <a:t>ambient </a:t>
            </a:r>
            <a:r>
              <a:rPr lang="en-US" altLang="en-US" sz="2400" dirty="0" smtClean="0"/>
              <a:t>TB </a:t>
            </a:r>
            <a:r>
              <a:rPr lang="en-US" altLang="en-US" sz="2400" dirty="0"/>
              <a:t>incidence and practices regarding BCG </a:t>
            </a:r>
            <a:r>
              <a:rPr lang="en-US" altLang="en-US" sz="2400" dirty="0" smtClean="0"/>
              <a:t>vaccine</a:t>
            </a:r>
          </a:p>
          <a:p>
            <a:pPr marL="1604963" lvl="2" indent="-396875">
              <a:spcBef>
                <a:spcPts val="0"/>
              </a:spcBef>
              <a:spcAft>
                <a:spcPts val="0"/>
              </a:spcAft>
              <a:buNone/>
            </a:pPr>
            <a:endParaRPr lang="en-US" altLang="en-US" sz="2400" dirty="0"/>
          </a:p>
          <a:p>
            <a:pPr marL="1604963" lvl="2" indent="-396875">
              <a:lnSpc>
                <a:spcPct val="90000"/>
              </a:lnSpc>
            </a:pPr>
            <a:r>
              <a:rPr lang="en-US" altLang="en-US" sz="2400" dirty="0"/>
              <a:t>Control sampling: Relying upon random sampling without attention to neighborhood may result in (especially in a small study) choosing no controls from some of the neighborhoods seen in the case group </a:t>
            </a:r>
          </a:p>
          <a:p>
            <a:pPr marL="2122488" lvl="3" indent="-466725">
              <a:lnSpc>
                <a:spcPct val="90000"/>
              </a:lnSpc>
            </a:pPr>
            <a:r>
              <a:rPr lang="en-US" altLang="en-US" sz="2400" dirty="0"/>
              <a:t>i.e., cases and controls  would lack overlap in </a:t>
            </a:r>
            <a:r>
              <a:rPr lang="en-US" altLang="en-US" sz="2400" dirty="0" smtClean="0"/>
              <a:t>neighborhood  </a:t>
            </a:r>
            <a:endParaRPr lang="en-US" altLang="en-US" sz="2400" dirty="0"/>
          </a:p>
          <a:p>
            <a:pPr marL="2122488" lvl="3" indent="0">
              <a:lnSpc>
                <a:spcPct val="90000"/>
              </a:lnSpc>
              <a:buFont typeface="Monotype Sorts"/>
              <a:buNone/>
            </a:pPr>
            <a:r>
              <a:rPr lang="en-US" altLang="en-US" sz="2400" dirty="0" smtClean="0"/>
              <a:t>Matching </a:t>
            </a:r>
            <a:r>
              <a:rPr lang="en-US" altLang="en-US" sz="2400" dirty="0"/>
              <a:t>on neighborhood would ensure overlap</a:t>
            </a:r>
          </a:p>
          <a:p>
            <a:pPr lvl="3">
              <a:lnSpc>
                <a:spcPct val="90000"/>
              </a:lnSpc>
            </a:pPr>
            <a:endParaRPr lang="en-US" altLang="en-US" sz="1200" dirty="0"/>
          </a:p>
          <a:p>
            <a:pPr marL="1604963" lvl="2" indent="-396875">
              <a:lnSpc>
                <a:spcPct val="90000"/>
              </a:lnSpc>
            </a:pPr>
            <a:r>
              <a:rPr lang="en-US" altLang="en-US" sz="2400" dirty="0"/>
              <a:t>Even if all neighborhoods seen in the case group were represented in the control group, adjusting for neighborhood with “analysis phase” strategies is less statistically efficient</a:t>
            </a:r>
          </a:p>
          <a:p>
            <a:pPr>
              <a:lnSpc>
                <a:spcPct val="90000"/>
              </a:lnSpc>
              <a:buFont typeface="Symbol" pitchFamily="18" charset="2"/>
              <a:buNone/>
            </a:pPr>
            <a:endParaRPr lang="en-US" altLang="en-US" sz="2200" dirty="0"/>
          </a:p>
        </p:txBody>
      </p:sp>
      <p:sp>
        <p:nvSpPr>
          <p:cNvPr id="2" name="TextBox 1"/>
          <p:cNvSpPr txBox="1"/>
          <p:nvPr/>
        </p:nvSpPr>
        <p:spPr>
          <a:xfrm>
            <a:off x="1566333" y="8382000"/>
            <a:ext cx="15172267" cy="523220"/>
          </a:xfrm>
          <a:prstGeom prst="rect">
            <a:avLst/>
          </a:prstGeom>
          <a:noFill/>
        </p:spPr>
        <p:txBody>
          <a:bodyPr wrap="square" rtlCol="0">
            <a:spAutoFit/>
          </a:bodyPr>
          <a:lstStyle/>
          <a:p>
            <a:r>
              <a:rPr lang="en-US" sz="2800" dirty="0" smtClean="0">
                <a:solidFill>
                  <a:srgbClr val="FF0000"/>
                </a:solidFill>
              </a:rPr>
              <a:t>Matching is most </a:t>
            </a:r>
            <a:r>
              <a:rPr lang="en-US" sz="2800" dirty="0">
                <a:solidFill>
                  <a:srgbClr val="FF0000"/>
                </a:solidFill>
              </a:rPr>
              <a:t>efficient approach for control of complex nominal variables</a:t>
            </a:r>
          </a:p>
        </p:txBody>
      </p:sp>
      <p:pic>
        <p:nvPicPr>
          <p:cNvPr id="4" name="Picture 3"/>
          <p:cNvPicPr>
            <a:picLocks noChangeAspect="1"/>
          </p:cNvPicPr>
          <p:nvPr/>
        </p:nvPicPr>
        <p:blipFill>
          <a:blip r:embed="rId3"/>
          <a:stretch>
            <a:fillRect/>
          </a:stretch>
        </p:blipFill>
        <p:spPr>
          <a:xfrm>
            <a:off x="12395200" y="2819400"/>
            <a:ext cx="3048000" cy="2630466"/>
          </a:xfrm>
          <a:prstGeom prst="rect">
            <a:avLst/>
          </a:prstGeom>
        </p:spPr>
      </p:pic>
      <p:sp>
        <p:nvSpPr>
          <p:cNvPr id="6" name="Oval 5"/>
          <p:cNvSpPr/>
          <p:nvPr/>
        </p:nvSpPr>
        <p:spPr bwMode="auto">
          <a:xfrm>
            <a:off x="16030442" y="81328"/>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8">
                                            <p:txEl>
                                              <p:pRg st="14" end="1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xEl>
                                              <p:pRg st="16" end="1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359290" y="-152400"/>
            <a:ext cx="15894756" cy="1444978"/>
          </a:xfrm>
        </p:spPr>
        <p:txBody>
          <a:bodyPr/>
          <a:lstStyle/>
          <a:p>
            <a:r>
              <a:rPr lang="en-US" altLang="en-US" sz="3600" dirty="0" smtClean="0"/>
              <a:t>Advantages of Matching: </a:t>
            </a:r>
            <a:br>
              <a:rPr lang="en-US" altLang="en-US" sz="3600" dirty="0" smtClean="0"/>
            </a:br>
            <a:r>
              <a:rPr lang="en-US" altLang="en-US" sz="3600" dirty="0" smtClean="0"/>
              <a:t>Extends to Continuous &amp; Ordinal Variables</a:t>
            </a:r>
          </a:p>
        </p:txBody>
      </p:sp>
      <p:sp>
        <p:nvSpPr>
          <p:cNvPr id="75778" name="Rectangle 3"/>
          <p:cNvSpPr>
            <a:spLocks noGrp="1" noChangeArrowheads="1"/>
          </p:cNvSpPr>
          <p:nvPr>
            <p:ph type="body" idx="1"/>
          </p:nvPr>
        </p:nvSpPr>
        <p:spPr>
          <a:xfrm>
            <a:off x="386643" y="1447800"/>
            <a:ext cx="15546387" cy="3259016"/>
          </a:xfrm>
        </p:spPr>
        <p:txBody>
          <a:bodyPr/>
          <a:lstStyle/>
          <a:p>
            <a:pPr marL="336550" indent="-336550">
              <a:buFont typeface="Symbol" pitchFamily="18" charset="2"/>
              <a:buNone/>
            </a:pPr>
            <a:r>
              <a:rPr lang="en-US" altLang="en-US" sz="2600" dirty="0" smtClean="0"/>
              <a:t>2. Provides a way to </a:t>
            </a:r>
            <a:r>
              <a:rPr lang="en-US" altLang="en-US" sz="2600" u="sng" dirty="0" smtClean="0"/>
              <a:t>ensure overlap</a:t>
            </a:r>
            <a:r>
              <a:rPr lang="en-US" altLang="en-US" sz="2600" dirty="0" smtClean="0"/>
              <a:t> between comparator groups (e.g., cases/controls)  in the distribution of confounders </a:t>
            </a:r>
            <a:r>
              <a:rPr lang="en-US" altLang="en-US" sz="2600" u="sng" dirty="0" smtClean="0"/>
              <a:t>other than</a:t>
            </a:r>
            <a:r>
              <a:rPr lang="en-US" altLang="en-US" sz="2600" dirty="0" smtClean="0"/>
              <a:t> complex nominal </a:t>
            </a:r>
            <a:r>
              <a:rPr lang="en-US" altLang="en-US" sz="2600" dirty="0" smtClean="0"/>
              <a:t>variables (i.e., ensures overlap for all variable types)</a:t>
            </a:r>
            <a:endParaRPr lang="en-US" altLang="en-US" sz="2600" dirty="0" smtClean="0"/>
          </a:p>
          <a:p>
            <a:pPr>
              <a:buFont typeface="Symbol" pitchFamily="18" charset="2"/>
              <a:buNone/>
            </a:pPr>
            <a:r>
              <a:rPr lang="en-US" altLang="en-US" sz="2400" dirty="0" smtClean="0"/>
              <a:t>	</a:t>
            </a:r>
          </a:p>
          <a:p>
            <a:pPr lvl="1"/>
            <a:endParaRPr lang="en-US" altLang="en-US" sz="2400" dirty="0" smtClean="0"/>
          </a:p>
          <a:p>
            <a:pPr lvl="1"/>
            <a:endParaRPr lang="en-US" altLang="en-US" sz="2400" dirty="0" smtClean="0"/>
          </a:p>
          <a:p>
            <a:pPr lvl="1"/>
            <a:endParaRPr lang="en-US" altLang="en-US" sz="2400" dirty="0" smtClean="0"/>
          </a:p>
          <a:p>
            <a:pPr lvl="1"/>
            <a:endParaRPr lang="en-US" altLang="en-US" sz="2400" dirty="0" smtClean="0"/>
          </a:p>
        </p:txBody>
      </p:sp>
      <p:sp>
        <p:nvSpPr>
          <p:cNvPr id="75783" name="Line 10"/>
          <p:cNvSpPr>
            <a:spLocks noChangeShapeType="1"/>
          </p:cNvSpPr>
          <p:nvPr/>
        </p:nvSpPr>
        <p:spPr bwMode="auto">
          <a:xfrm flipH="1">
            <a:off x="9211733" y="4572000"/>
            <a:ext cx="903111" cy="903111"/>
          </a:xfrm>
          <a:prstGeom prst="line">
            <a:avLst/>
          </a:prstGeom>
          <a:noFill/>
          <a:ln w="9525">
            <a:noFill/>
            <a:round/>
            <a:headEnd/>
            <a:tailEnd/>
          </a:ln>
        </p:spPr>
        <p:txBody>
          <a:bodyPr lIns="225481" tIns="116499" rIns="225481" bIns="116499"/>
          <a:lstStyle/>
          <a:p>
            <a:endParaRPr lang="en-US" sz="3319" dirty="0"/>
          </a:p>
        </p:txBody>
      </p:sp>
      <p:sp>
        <p:nvSpPr>
          <p:cNvPr id="6" name="Rectangle 5"/>
          <p:cNvSpPr/>
          <p:nvPr/>
        </p:nvSpPr>
        <p:spPr>
          <a:xfrm>
            <a:off x="685799" y="2645524"/>
            <a:ext cx="8525933" cy="2246769"/>
          </a:xfrm>
          <a:prstGeom prst="rect">
            <a:avLst/>
          </a:prstGeom>
        </p:spPr>
        <p:txBody>
          <a:bodyPr wrap="square">
            <a:spAutoFit/>
          </a:bodyPr>
          <a:lstStyle/>
          <a:p>
            <a:pPr>
              <a:buFont typeface="Symbol" pitchFamily="18" charset="2"/>
              <a:buNone/>
            </a:pPr>
            <a:r>
              <a:rPr lang="en-US" altLang="en-US" sz="2600" dirty="0"/>
              <a:t>e.g., Case-control study of prostate cancer  and </a:t>
            </a:r>
            <a:r>
              <a:rPr lang="en-US" altLang="en-US" sz="2600" dirty="0" smtClean="0"/>
              <a:t>diet</a:t>
            </a:r>
          </a:p>
          <a:p>
            <a:pPr>
              <a:buFont typeface="Symbol" pitchFamily="18" charset="2"/>
              <a:buNone/>
            </a:pPr>
            <a:endParaRPr lang="en-US" altLang="en-US" sz="1000" dirty="0"/>
          </a:p>
          <a:p>
            <a:pPr marL="577850" lvl="1" indent="-465138">
              <a:buFont typeface="Arial" panose="020B0604020202020204" pitchFamily="34" charset="0"/>
              <a:buChar char="−"/>
            </a:pPr>
            <a:r>
              <a:rPr lang="en-US" altLang="en-US" sz="2600" dirty="0" smtClean="0"/>
              <a:t>Concern regarding confounding by age</a:t>
            </a:r>
          </a:p>
          <a:p>
            <a:pPr marL="577850" lvl="1" indent="-465138">
              <a:buFont typeface="Arial" panose="020B0604020202020204" pitchFamily="34" charset="0"/>
              <a:buChar char="−"/>
            </a:pPr>
            <a:r>
              <a:rPr lang="en-US" altLang="en-US" sz="2600" dirty="0" smtClean="0"/>
              <a:t>Cases </a:t>
            </a:r>
            <a:r>
              <a:rPr lang="en-US" altLang="en-US" sz="2600" dirty="0"/>
              <a:t>will have many old </a:t>
            </a:r>
            <a:r>
              <a:rPr lang="en-US" altLang="en-US" sz="2600" dirty="0" smtClean="0"/>
              <a:t>individuals</a:t>
            </a:r>
          </a:p>
          <a:p>
            <a:pPr marL="577850" lvl="1" indent="-465138">
              <a:buFont typeface="Arial" panose="020B0604020202020204" pitchFamily="34" charset="0"/>
              <a:buChar char="−"/>
            </a:pPr>
            <a:r>
              <a:rPr lang="en-US" altLang="en-US" sz="2600" dirty="0" smtClean="0"/>
              <a:t>Random </a:t>
            </a:r>
            <a:r>
              <a:rPr lang="en-US" altLang="en-US" sz="2600" dirty="0"/>
              <a:t>sampling of controls, especially in smaller studies, apt not to contain oldest individuals</a:t>
            </a:r>
          </a:p>
        </p:txBody>
      </p:sp>
      <p:sp>
        <p:nvSpPr>
          <p:cNvPr id="7" name="Rectangle 6"/>
          <p:cNvSpPr/>
          <p:nvPr/>
        </p:nvSpPr>
        <p:spPr>
          <a:xfrm>
            <a:off x="8991600" y="3124200"/>
            <a:ext cx="7213600" cy="1692771"/>
          </a:xfrm>
          <a:prstGeom prst="rect">
            <a:avLst/>
          </a:prstGeom>
        </p:spPr>
        <p:txBody>
          <a:bodyPr wrap="square">
            <a:spAutoFit/>
          </a:bodyPr>
          <a:lstStyle/>
          <a:p>
            <a:pPr marL="800100" lvl="1" indent="-342900">
              <a:buFont typeface="Arial" panose="020B0604020202020204" pitchFamily="34" charset="0"/>
              <a:buChar char="−"/>
            </a:pPr>
            <a:r>
              <a:rPr lang="en-US" altLang="en-US" sz="2600" dirty="0"/>
              <a:t>Matching age distribution of controls to age distribution of cases ensures complete overlap in age between cases and controls </a:t>
            </a:r>
          </a:p>
        </p:txBody>
      </p:sp>
      <p:pic>
        <p:nvPicPr>
          <p:cNvPr id="8" name="Picture 7"/>
          <p:cNvPicPr>
            <a:picLocks noChangeAspect="1"/>
          </p:cNvPicPr>
          <p:nvPr/>
        </p:nvPicPr>
        <p:blipFill>
          <a:blip r:embed="rId3"/>
          <a:stretch>
            <a:fillRect/>
          </a:stretch>
        </p:blipFill>
        <p:spPr>
          <a:xfrm>
            <a:off x="736600" y="5562600"/>
            <a:ext cx="6960542" cy="3187271"/>
          </a:xfrm>
          <a:prstGeom prst="rect">
            <a:avLst/>
          </a:prstGeom>
        </p:spPr>
      </p:pic>
      <p:pic>
        <p:nvPicPr>
          <p:cNvPr id="9" name="Picture 8"/>
          <p:cNvPicPr>
            <a:picLocks noChangeAspect="1"/>
          </p:cNvPicPr>
          <p:nvPr/>
        </p:nvPicPr>
        <p:blipFill>
          <a:blip r:embed="rId4"/>
          <a:stretch>
            <a:fillRect/>
          </a:stretch>
        </p:blipFill>
        <p:spPr>
          <a:xfrm>
            <a:off x="8813800" y="5562599"/>
            <a:ext cx="7119231" cy="31872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26"/>
          <p:cNvSpPr>
            <a:spLocks noGrp="1" noChangeArrowheads="1"/>
          </p:cNvSpPr>
          <p:nvPr>
            <p:ph type="title"/>
          </p:nvPr>
        </p:nvSpPr>
        <p:spPr>
          <a:xfrm>
            <a:off x="1444978" y="-304800"/>
            <a:ext cx="13821364" cy="1444978"/>
          </a:xfrm>
        </p:spPr>
        <p:txBody>
          <a:bodyPr/>
          <a:lstStyle/>
          <a:p>
            <a:r>
              <a:rPr lang="en-US" altLang="en-US" sz="4400" dirty="0" smtClean="0"/>
              <a:t>Advantages of Matching</a:t>
            </a:r>
          </a:p>
        </p:txBody>
      </p:sp>
      <p:sp>
        <p:nvSpPr>
          <p:cNvPr id="77826" name="Rectangle 1027"/>
          <p:cNvSpPr>
            <a:spLocks noGrp="1" noChangeArrowheads="1"/>
          </p:cNvSpPr>
          <p:nvPr>
            <p:ph type="body" idx="1"/>
          </p:nvPr>
        </p:nvSpPr>
        <p:spPr>
          <a:xfrm>
            <a:off x="508000" y="685800"/>
            <a:ext cx="14771040" cy="8881533"/>
          </a:xfrm>
        </p:spPr>
        <p:txBody>
          <a:bodyPr/>
          <a:lstStyle/>
          <a:p>
            <a:pPr>
              <a:buFont typeface="Symbol" pitchFamily="18" charset="2"/>
              <a:buNone/>
            </a:pPr>
            <a:endParaRPr lang="en-US" altLang="en-US" sz="1600" dirty="0" smtClean="0"/>
          </a:p>
          <a:p>
            <a:pPr>
              <a:buFont typeface="Symbol" pitchFamily="18" charset="2"/>
              <a:buNone/>
            </a:pPr>
            <a:endParaRPr lang="en-US" altLang="en-US" sz="1600" dirty="0" smtClean="0"/>
          </a:p>
          <a:p>
            <a:pPr>
              <a:buFont typeface="Symbol" pitchFamily="18" charset="2"/>
              <a:buNone/>
            </a:pPr>
            <a:r>
              <a:rPr lang="en-US" altLang="en-US" sz="4000" dirty="0" smtClean="0"/>
              <a:t>3.  By ensuring a balanced number of cases and controls (in a case-control study) or exposed/unexposed (in a cohort study) within the various strata of the confounding variable, </a:t>
            </a:r>
            <a:r>
              <a:rPr lang="en-US" altLang="en-US" sz="4000" u="sng" dirty="0" smtClean="0"/>
              <a:t>statistical precision</a:t>
            </a:r>
            <a:r>
              <a:rPr lang="en-US" altLang="en-US" sz="4000" dirty="0" smtClean="0"/>
              <a:t> </a:t>
            </a:r>
            <a:r>
              <a:rPr lang="en-US" altLang="en-US" sz="4000" dirty="0" smtClean="0"/>
              <a:t>of a study’s inference may </a:t>
            </a:r>
            <a:r>
              <a:rPr lang="en-US" altLang="en-US" sz="4000" dirty="0" smtClean="0"/>
              <a:t>be increased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76200"/>
            <a:ext cx="14630400" cy="823913"/>
          </a:xfrm>
        </p:spPr>
        <p:txBody>
          <a:bodyPr/>
          <a:lstStyle/>
          <a:p>
            <a:r>
              <a:rPr lang="en-US" altLang="en-US" sz="4000" dirty="0"/>
              <a:t>Smoking,  Matches, and Lung Cancer</a:t>
            </a:r>
            <a:endParaRPr lang="en-US" sz="4000" dirty="0"/>
          </a:p>
        </p:txBody>
      </p:sp>
      <p:sp>
        <p:nvSpPr>
          <p:cNvPr id="7" name="Text Placeholder 6"/>
          <p:cNvSpPr>
            <a:spLocks noGrp="1"/>
          </p:cNvSpPr>
          <p:nvPr>
            <p:ph type="body" idx="1"/>
          </p:nvPr>
        </p:nvSpPr>
        <p:spPr>
          <a:xfrm>
            <a:off x="480368" y="990600"/>
            <a:ext cx="7183497" cy="854075"/>
          </a:xfrm>
        </p:spPr>
        <p:txBody>
          <a:bodyPr/>
          <a:lstStyle/>
          <a:p>
            <a:r>
              <a:rPr lang="en-US" sz="3200" dirty="0" smtClean="0"/>
              <a:t>A. Random Sample of Controls</a:t>
            </a:r>
            <a:endParaRPr lang="en-US" sz="3200" dirty="0"/>
          </a:p>
        </p:txBody>
      </p:sp>
      <p:pic>
        <p:nvPicPr>
          <p:cNvPr id="10" name="Content Placeholder 9"/>
          <p:cNvPicPr>
            <a:picLocks noGrp="1" noChangeAspect="1"/>
          </p:cNvPicPr>
          <p:nvPr>
            <p:ph sz="half" idx="2"/>
          </p:nvPr>
        </p:nvPicPr>
        <p:blipFill rotWithShape="1">
          <a:blip r:embed="rId3"/>
          <a:srcRect b="10537"/>
          <a:stretch/>
        </p:blipFill>
        <p:spPr>
          <a:xfrm>
            <a:off x="266760" y="2365524"/>
            <a:ext cx="7136469" cy="3814559"/>
          </a:xfrm>
          <a:prstGeom prst="rect">
            <a:avLst/>
          </a:prstGeom>
        </p:spPr>
      </p:pic>
      <p:sp>
        <p:nvSpPr>
          <p:cNvPr id="8" name="Text Placeholder 7"/>
          <p:cNvSpPr>
            <a:spLocks noGrp="1"/>
          </p:cNvSpPr>
          <p:nvPr>
            <p:ph type="body" sz="quarter" idx="3"/>
          </p:nvPr>
        </p:nvSpPr>
        <p:spPr>
          <a:xfrm>
            <a:off x="8226489" y="1066800"/>
            <a:ext cx="7183495" cy="854075"/>
          </a:xfrm>
        </p:spPr>
        <p:txBody>
          <a:bodyPr/>
          <a:lstStyle/>
          <a:p>
            <a:pPr>
              <a:lnSpc>
                <a:spcPct val="80000"/>
              </a:lnSpc>
              <a:spcBef>
                <a:spcPct val="50000"/>
              </a:spcBef>
            </a:pPr>
            <a:r>
              <a:rPr lang="en-US" altLang="en-US" sz="3200" dirty="0"/>
              <a:t>B. Controls matched on smoking</a:t>
            </a:r>
            <a:endParaRPr lang="en-US" altLang="en-US" sz="3200" dirty="0">
              <a:latin typeface="Times New Roman" pitchFamily="18" charset="0"/>
            </a:endParaRPr>
          </a:p>
        </p:txBody>
      </p:sp>
      <p:pic>
        <p:nvPicPr>
          <p:cNvPr id="11" name="Content Placeholder 10"/>
          <p:cNvPicPr>
            <a:picLocks noGrp="1" noChangeAspect="1"/>
          </p:cNvPicPr>
          <p:nvPr>
            <p:ph sz="quarter" idx="4"/>
          </p:nvPr>
        </p:nvPicPr>
        <p:blipFill rotWithShape="1">
          <a:blip r:embed="rId4"/>
          <a:srcRect b="17091"/>
          <a:stretch/>
        </p:blipFill>
        <p:spPr>
          <a:xfrm>
            <a:off x="7670800" y="3352800"/>
            <a:ext cx="8381524" cy="2906110"/>
          </a:xfrm>
          <a:prstGeom prst="rect">
            <a:avLst/>
          </a:prstGeom>
        </p:spPr>
      </p:pic>
      <p:sp>
        <p:nvSpPr>
          <p:cNvPr id="13" name="Text Box 1055"/>
          <p:cNvSpPr txBox="1">
            <a:spLocks noChangeArrowheads="1"/>
          </p:cNvSpPr>
          <p:nvPr/>
        </p:nvSpPr>
        <p:spPr bwMode="auto">
          <a:xfrm>
            <a:off x="3175000" y="7334839"/>
            <a:ext cx="11125200"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FF3300"/>
                </a:solidFill>
              </a:rPr>
              <a:t>Matching facilitates statistically efficient stratification</a:t>
            </a:r>
          </a:p>
        </p:txBody>
      </p:sp>
      <p:sp>
        <p:nvSpPr>
          <p:cNvPr id="14" name="Rectangle 13"/>
          <p:cNvSpPr/>
          <p:nvPr/>
        </p:nvSpPr>
        <p:spPr>
          <a:xfrm>
            <a:off x="3327400" y="7848600"/>
            <a:ext cx="12039600" cy="523220"/>
          </a:xfrm>
          <a:prstGeom prst="rect">
            <a:avLst/>
          </a:prstGeom>
        </p:spPr>
        <p:txBody>
          <a:bodyPr wrap="square">
            <a:spAutoFit/>
          </a:bodyPr>
          <a:lstStyle/>
          <a:p>
            <a:pPr eaLnBrk="0" hangingPunct="0">
              <a:spcBef>
                <a:spcPct val="50000"/>
              </a:spcBef>
            </a:pPr>
            <a:r>
              <a:rPr lang="en-US" altLang="en-US" sz="2800" b="1" dirty="0">
                <a:solidFill>
                  <a:srgbClr val="000000"/>
                </a:solidFill>
              </a:rPr>
              <a:t>Underappreciated benefit of matching:  Improved precision</a:t>
            </a:r>
          </a:p>
        </p:txBody>
      </p:sp>
      <p:sp>
        <p:nvSpPr>
          <p:cNvPr id="9" name="Rectangle 1050"/>
          <p:cNvSpPr>
            <a:spLocks noChangeArrowheads="1"/>
          </p:cNvSpPr>
          <p:nvPr/>
        </p:nvSpPr>
        <p:spPr bwMode="auto">
          <a:xfrm>
            <a:off x="1676400" y="6400800"/>
            <a:ext cx="6146800" cy="4572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600" b="1" dirty="0"/>
              <a:t>	</a:t>
            </a:r>
            <a:r>
              <a:rPr lang="en-US" altLang="en-US" sz="2500" b="1" dirty="0" smtClean="0"/>
              <a:t>OR</a:t>
            </a:r>
            <a:r>
              <a:rPr lang="en-US" altLang="en-US" sz="2500" b="1" baseline="-25000" dirty="0" smtClean="0"/>
              <a:t>adj</a:t>
            </a:r>
            <a:r>
              <a:rPr lang="en-US" altLang="en-US" sz="2500" b="1" baseline="-25000" dirty="0" smtClean="0"/>
              <a:t> </a:t>
            </a:r>
            <a:r>
              <a:rPr lang="en-US" altLang="en-US" sz="2500" b="1" dirty="0"/>
              <a:t> </a:t>
            </a:r>
            <a:r>
              <a:rPr lang="en-US" altLang="en-US" sz="2500" b="1" dirty="0" smtClean="0"/>
              <a:t>=</a:t>
            </a:r>
            <a:r>
              <a:rPr lang="en-US" altLang="en-US" sz="2500" b="1" dirty="0" smtClean="0"/>
              <a:t> </a:t>
            </a:r>
            <a:r>
              <a:rPr lang="en-US" altLang="en-US" sz="2500" b="1" dirty="0"/>
              <a:t>1.0 (0.31 to 3.2)</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600" b="1" dirty="0"/>
          </a:p>
        </p:txBody>
      </p:sp>
      <p:sp>
        <p:nvSpPr>
          <p:cNvPr id="12" name="Rectangle 1039"/>
          <p:cNvSpPr>
            <a:spLocks noChangeArrowheads="1"/>
          </p:cNvSpPr>
          <p:nvPr/>
        </p:nvSpPr>
        <p:spPr bwMode="auto">
          <a:xfrm>
            <a:off x="10033000" y="6400800"/>
            <a:ext cx="2946400" cy="6096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dirty="0"/>
              <a:t>	</a:t>
            </a:r>
            <a:r>
              <a:rPr lang="en-US" altLang="en-US" sz="2500" b="1" dirty="0" smtClean="0"/>
              <a:t>OR</a:t>
            </a:r>
            <a:r>
              <a:rPr lang="en-US" altLang="en-US" sz="2500" b="1" baseline="-25000" dirty="0" smtClean="0"/>
              <a:t>adj</a:t>
            </a:r>
            <a:r>
              <a:rPr lang="en-US" altLang="en-US" sz="2500" b="1" dirty="0" smtClean="0"/>
              <a:t> </a:t>
            </a:r>
            <a:r>
              <a:rPr lang="en-US" altLang="en-US" sz="2500" b="1" dirty="0" smtClean="0"/>
              <a:t> = 1.0 </a:t>
            </a:r>
            <a:endParaRPr lang="en-US" altLang="en-US" sz="25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1" dirty="0"/>
          </a:p>
        </p:txBody>
      </p:sp>
      <p:sp>
        <p:nvSpPr>
          <p:cNvPr id="15" name="Rectangle 1054"/>
          <p:cNvSpPr>
            <a:spLocks noChangeArrowheads="1"/>
          </p:cNvSpPr>
          <p:nvPr/>
        </p:nvSpPr>
        <p:spPr bwMode="auto">
          <a:xfrm>
            <a:off x="11709400" y="6419193"/>
            <a:ext cx="3962400" cy="4572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dirty="0"/>
              <a:t>	</a:t>
            </a:r>
            <a:r>
              <a:rPr lang="en-US" altLang="en-US" sz="2500" b="1" dirty="0"/>
              <a:t> (0.40 to 2.5)</a:t>
            </a:r>
          </a:p>
        </p:txBody>
      </p:sp>
      <p:sp>
        <p:nvSpPr>
          <p:cNvPr id="16" name="Oval 15"/>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5656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p:bldP spid="14" grpId="0"/>
      <p:bldP spid="12" grpId="0"/>
      <p:bldP spid="1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240836" y="-228600"/>
            <a:ext cx="13821364" cy="1444978"/>
          </a:xfrm>
        </p:spPr>
        <p:txBody>
          <a:bodyPr/>
          <a:lstStyle/>
          <a:p>
            <a:r>
              <a:rPr lang="en-US" altLang="en-US" sz="4000" dirty="0" smtClean="0"/>
              <a:t>Advantages of Matching</a:t>
            </a:r>
          </a:p>
        </p:txBody>
      </p:sp>
      <p:sp>
        <p:nvSpPr>
          <p:cNvPr id="82946" name="Rectangle 3"/>
          <p:cNvSpPr>
            <a:spLocks noGrp="1" noChangeArrowheads="1"/>
          </p:cNvSpPr>
          <p:nvPr>
            <p:ph type="body" idx="1"/>
          </p:nvPr>
        </p:nvSpPr>
        <p:spPr>
          <a:xfrm>
            <a:off x="333022" y="1219200"/>
            <a:ext cx="15872178" cy="4278488"/>
          </a:xfrm>
        </p:spPr>
        <p:txBody>
          <a:bodyPr/>
          <a:lstStyle/>
          <a:p>
            <a:pPr marL="903122" indent="-903122">
              <a:buNone/>
            </a:pPr>
            <a:endParaRPr lang="en-US" altLang="en-US" sz="1400" dirty="0" smtClean="0"/>
          </a:p>
          <a:p>
            <a:pPr marL="635000" indent="-635000">
              <a:buNone/>
            </a:pPr>
            <a:r>
              <a:rPr lang="en-US" altLang="en-US" sz="3600" dirty="0" smtClean="0"/>
              <a:t>4.  People find </a:t>
            </a:r>
            <a:r>
              <a:rPr lang="en-US" altLang="en-US" sz="3600" dirty="0" smtClean="0"/>
              <a:t>matching easy </a:t>
            </a:r>
            <a:r>
              <a:rPr lang="en-US" altLang="en-US" sz="3600" dirty="0" smtClean="0"/>
              <a:t>to </a:t>
            </a:r>
            <a:r>
              <a:rPr lang="en-US" altLang="en-US" sz="3600" dirty="0" smtClean="0"/>
              <a:t>understand</a:t>
            </a:r>
            <a:r>
              <a:rPr lang="en-US" altLang="en-US" sz="3600" dirty="0" smtClean="0"/>
              <a:t>; there is a natural appeal</a:t>
            </a:r>
            <a:endParaRPr lang="en-US" altLang="en-US" sz="3600" dirty="0" smtClean="0"/>
          </a:p>
          <a:p>
            <a:pPr marL="1320800" lvl="1" indent="-685800">
              <a:buFont typeface="Symbol" pitchFamily="18" charset="2"/>
              <a:buChar char="·"/>
            </a:pPr>
            <a:r>
              <a:rPr lang="en-US" altLang="en-US" sz="3600" dirty="0" smtClean="0"/>
              <a:t>If one group is matched to </a:t>
            </a:r>
            <a:r>
              <a:rPr lang="en-US" altLang="en-US" sz="3600" dirty="0" smtClean="0"/>
              <a:t>another group </a:t>
            </a:r>
            <a:r>
              <a:rPr lang="en-US" altLang="en-US" sz="3600" dirty="0" smtClean="0"/>
              <a:t>on one or more factors, groups begin to look “exchangeable”</a:t>
            </a:r>
          </a:p>
          <a:p>
            <a:pPr marL="1937951" lvl="1" indent="-903122">
              <a:buFont typeface="Symbol" pitchFamily="18" charset="2"/>
              <a:buChar char="·"/>
            </a:pPr>
            <a:endParaRPr lang="en-US" altLang="en-US" sz="3600" dirty="0"/>
          </a:p>
          <a:p>
            <a:pPr marL="1320800" lvl="1" indent="-685800">
              <a:buFont typeface="Symbol" pitchFamily="18" charset="2"/>
              <a:buChar char="·"/>
            </a:pPr>
            <a:r>
              <a:rPr lang="en-US" altLang="en-US" sz="3600" dirty="0" smtClean="0"/>
              <a:t>So intuitive that matching often the first choice among the uninitiated (“let’s match on x, y, and z”) </a:t>
            </a:r>
          </a:p>
          <a:p>
            <a:pPr marL="1320800" lvl="2" indent="0">
              <a:buNone/>
            </a:pPr>
            <a:endParaRPr lang="en-US" altLang="en-US" sz="800" dirty="0" smtClean="0"/>
          </a:p>
          <a:p>
            <a:pPr marL="1320800" lvl="2" indent="0">
              <a:buNone/>
            </a:pPr>
            <a:r>
              <a:rPr lang="en-US" altLang="en-US" sz="3600" dirty="0" smtClean="0">
                <a:solidFill>
                  <a:srgbClr val="FF0000"/>
                </a:solidFill>
              </a:rPr>
              <a:t>This </a:t>
            </a:r>
            <a:r>
              <a:rPr lang="en-US" altLang="en-US" sz="3600" dirty="0" smtClean="0">
                <a:solidFill>
                  <a:srgbClr val="FF0000"/>
                </a:solidFill>
              </a:rPr>
              <a:t>is both good and </a:t>
            </a:r>
            <a:r>
              <a:rPr lang="en-US" altLang="en-US" sz="3600" i="1" dirty="0" smtClean="0">
                <a:solidFill>
                  <a:srgbClr val="FF0000"/>
                </a:solidFill>
              </a:rPr>
              <a:t>potentially</a:t>
            </a:r>
            <a:r>
              <a:rPr lang="en-US" altLang="en-US" sz="3600" dirty="0" smtClean="0">
                <a:solidFill>
                  <a:srgbClr val="FF0000"/>
                </a:solidFill>
              </a:rPr>
              <a:t> </a:t>
            </a:r>
            <a:r>
              <a:rPr lang="en-US" altLang="en-US" sz="3600" dirty="0" smtClean="0">
                <a:solidFill>
                  <a:srgbClr val="FF0000"/>
                </a:solidFill>
              </a:rPr>
              <a:t> bad</a:t>
            </a:r>
            <a:endParaRPr lang="en-US" altLang="en-US" sz="3600" dirty="0" smtClean="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1245541" y="-152400"/>
            <a:ext cx="13740459" cy="1066800"/>
          </a:xfrm>
        </p:spPr>
        <p:txBody>
          <a:bodyPr/>
          <a:lstStyle/>
          <a:p>
            <a:r>
              <a:rPr lang="en-US" altLang="en-US" sz="4000" dirty="0" smtClean="0"/>
              <a:t>Disadvantages of Matching</a:t>
            </a:r>
          </a:p>
        </p:txBody>
      </p:sp>
      <p:sp>
        <p:nvSpPr>
          <p:cNvPr id="60419" name="Rectangle 3"/>
          <p:cNvSpPr>
            <a:spLocks noGrp="1" noChangeArrowheads="1"/>
          </p:cNvSpPr>
          <p:nvPr>
            <p:ph type="body" idx="1"/>
          </p:nvPr>
        </p:nvSpPr>
        <p:spPr>
          <a:xfrm>
            <a:off x="279400" y="1143000"/>
            <a:ext cx="15894755" cy="2362200"/>
          </a:xfrm>
        </p:spPr>
        <p:txBody>
          <a:bodyPr/>
          <a:lstStyle/>
          <a:p>
            <a:pPr marL="457200" indent="-457200">
              <a:lnSpc>
                <a:spcPct val="90000"/>
              </a:lnSpc>
              <a:buNone/>
              <a:defRPr/>
            </a:pPr>
            <a:r>
              <a:rPr lang="en-US" sz="2800" dirty="0" smtClean="0"/>
              <a:t>1.  Finding appropriate matches may be </a:t>
            </a:r>
            <a:r>
              <a:rPr lang="en-US" sz="2800" u="sng" dirty="0" smtClean="0"/>
              <a:t>difficult and expensive</a:t>
            </a:r>
            <a:r>
              <a:rPr lang="en-US" sz="2800" dirty="0" smtClean="0"/>
              <a:t>.  Thus, the gains in statistical efficiency can be offset by increases in overall costs.</a:t>
            </a:r>
          </a:p>
          <a:p>
            <a:pPr marL="1143000" lvl="1" indent="-508000">
              <a:lnSpc>
                <a:spcPct val="90000"/>
              </a:lnSpc>
              <a:buFont typeface="Symbol" pitchFamily="18" charset="2"/>
              <a:buChar char="·"/>
              <a:defRPr/>
            </a:pPr>
            <a:r>
              <a:rPr lang="en-US" sz="2800" dirty="0" smtClean="0"/>
              <a:t>As long as can ensure overlap, may be better just to enroll more subjects and </a:t>
            </a:r>
            <a:r>
              <a:rPr lang="en-US" sz="2800" dirty="0" smtClean="0"/>
              <a:t>stratify</a:t>
            </a:r>
            <a:endParaRPr lang="en-US" sz="2800" dirty="0" smtClean="0"/>
          </a:p>
          <a:p>
            <a:pPr marL="1143000" lvl="1" indent="-508000">
              <a:lnSpc>
                <a:spcPct val="90000"/>
              </a:lnSpc>
              <a:buFont typeface="Symbol" pitchFamily="18" charset="2"/>
              <a:buChar char="·"/>
              <a:defRPr/>
            </a:pPr>
            <a:r>
              <a:rPr lang="en-US" sz="2800" dirty="0" smtClean="0"/>
              <a:t>Exacerbated when matching &gt; 1 factors jointly</a:t>
            </a:r>
          </a:p>
          <a:p>
            <a:pPr marL="1937951" lvl="1" indent="-903122">
              <a:lnSpc>
                <a:spcPct val="90000"/>
              </a:lnSpc>
              <a:buFont typeface="Symbol" pitchFamily="18" charset="2"/>
              <a:buChar char="·"/>
              <a:defRPr/>
            </a:pPr>
            <a:endParaRPr lang="en-US" sz="600" dirty="0" smtClean="0"/>
          </a:p>
          <a:p>
            <a:pPr marL="1937951" lvl="1" indent="-903122">
              <a:lnSpc>
                <a:spcPct val="90000"/>
              </a:lnSpc>
              <a:buFont typeface="Symbol" pitchFamily="18" charset="2"/>
              <a:buChar char="·"/>
              <a:defRPr/>
            </a:pPr>
            <a:endParaRPr lang="en-US" sz="600" dirty="0"/>
          </a:p>
          <a:p>
            <a:pPr marL="1937951" lvl="1" indent="-903122">
              <a:lnSpc>
                <a:spcPct val="90000"/>
              </a:lnSpc>
              <a:buFont typeface="Symbol" pitchFamily="18" charset="2"/>
              <a:buChar char="·"/>
              <a:defRPr/>
            </a:pPr>
            <a:endParaRPr lang="en-US" sz="600" dirty="0"/>
          </a:p>
          <a:p>
            <a:pPr marL="457200" indent="-457200">
              <a:lnSpc>
                <a:spcPct val="90000"/>
              </a:lnSpc>
              <a:buClrTx/>
              <a:buSzPct val="100000"/>
              <a:buFont typeface="Symbol" pitchFamily="18" charset="2"/>
              <a:buAutoNum type="arabicPeriod" startAt="2"/>
              <a:defRPr/>
            </a:pPr>
            <a:r>
              <a:rPr lang="en-US" sz="2800" dirty="0" smtClean="0"/>
              <a:t>In a case-control study, factor used to match cannot be itself evaluated as a causal determinant for the disease.  In general, matching </a:t>
            </a:r>
            <a:r>
              <a:rPr lang="en-US" sz="2800" u="sng" dirty="0" smtClean="0"/>
              <a:t>decreases robustness </a:t>
            </a:r>
            <a:r>
              <a:rPr lang="en-US" sz="2800" dirty="0" smtClean="0"/>
              <a:t>to </a:t>
            </a:r>
            <a:r>
              <a:rPr lang="en-US" sz="2800" dirty="0" smtClean="0"/>
              <a:t>address secondary questions.</a:t>
            </a:r>
          </a:p>
          <a:p>
            <a:pPr marL="903122" indent="-903122">
              <a:lnSpc>
                <a:spcPct val="90000"/>
              </a:lnSpc>
              <a:buFont typeface="Symbol" pitchFamily="18" charset="2"/>
              <a:buAutoNum type="arabicPeriod" startAt="2"/>
              <a:defRPr/>
            </a:pPr>
            <a:endParaRPr lang="en-US" sz="600" dirty="0" smtClean="0"/>
          </a:p>
          <a:p>
            <a:pPr marL="903122" indent="-903122">
              <a:lnSpc>
                <a:spcPct val="90000"/>
              </a:lnSpc>
              <a:buFont typeface="Symbol" pitchFamily="18" charset="2"/>
              <a:buAutoNum type="arabicPeriod" startAt="2"/>
              <a:defRPr/>
            </a:pPr>
            <a:endParaRPr lang="en-US" sz="600" dirty="0"/>
          </a:p>
          <a:p>
            <a:pPr marL="457200" indent="-457200">
              <a:lnSpc>
                <a:spcPct val="90000"/>
              </a:lnSpc>
              <a:buClr>
                <a:schemeClr val="tx1"/>
              </a:buClr>
              <a:buSzPct val="103000"/>
              <a:buFont typeface="Symbol" pitchFamily="18" charset="2"/>
              <a:buAutoNum type="arabicPeriod" startAt="3"/>
              <a:defRPr/>
            </a:pPr>
            <a:r>
              <a:rPr lang="en-US" sz="2800" dirty="0" smtClean="0"/>
              <a:t>In a case-control study, </a:t>
            </a:r>
            <a:r>
              <a:rPr lang="en-US" sz="2800" u="sng" dirty="0" smtClean="0"/>
              <a:t>must still account</a:t>
            </a:r>
            <a:r>
              <a:rPr lang="en-US" sz="2800" dirty="0" smtClean="0"/>
              <a:t> for matching in the analysis phase of study</a:t>
            </a:r>
          </a:p>
          <a:p>
            <a:pPr marL="1922897" lvl="1" indent="-1083747">
              <a:lnSpc>
                <a:spcPct val="90000"/>
              </a:lnSpc>
              <a:buNone/>
              <a:defRPr/>
            </a:pPr>
            <a:endParaRPr lang="en-US" sz="600" dirty="0"/>
          </a:p>
          <a:p>
            <a:pPr marL="1143000" lvl="1" indent="-508000">
              <a:lnSpc>
                <a:spcPct val="90000"/>
              </a:lnSpc>
              <a:buFont typeface="Symbol" pitchFamily="18" charset="2"/>
              <a:buChar char="·"/>
              <a:defRPr/>
            </a:pPr>
            <a:r>
              <a:rPr lang="en-US" sz="2800" dirty="0" smtClean="0"/>
              <a:t>i.e., must still perform either stratification (</a:t>
            </a:r>
            <a:r>
              <a:rPr lang="en-US" sz="2800" dirty="0" smtClean="0"/>
              <a:t>McNemar’s</a:t>
            </a:r>
            <a:r>
              <a:rPr lang="en-US" sz="2800" dirty="0" smtClean="0"/>
              <a:t> test) or regression (conditional logistic) in the analysis phase</a:t>
            </a:r>
          </a:p>
          <a:p>
            <a:pPr marL="1143000" lvl="1" indent="-508000">
              <a:lnSpc>
                <a:spcPct val="90000"/>
              </a:lnSpc>
              <a:buFont typeface="Symbol" pitchFamily="18" charset="2"/>
              <a:buChar char="·"/>
              <a:defRPr/>
            </a:pPr>
            <a:endParaRPr lang="en-US" sz="600" dirty="0"/>
          </a:p>
          <a:p>
            <a:pPr marL="1143000" lvl="1" indent="-508000">
              <a:lnSpc>
                <a:spcPct val="90000"/>
              </a:lnSpc>
              <a:buFont typeface="Symbol" pitchFamily="18" charset="2"/>
              <a:buChar char="·"/>
              <a:defRPr/>
            </a:pPr>
            <a:r>
              <a:rPr lang="en-US" sz="2800" dirty="0" smtClean="0"/>
              <a:t>This is because matching </a:t>
            </a:r>
            <a:r>
              <a:rPr lang="en-US" sz="2800" dirty="0" smtClean="0"/>
              <a:t>artifactually</a:t>
            </a:r>
            <a:r>
              <a:rPr lang="en-US" sz="2800" dirty="0" smtClean="0"/>
              <a:t> induces cases and controls to look more similar regarding exposure</a:t>
            </a:r>
          </a:p>
          <a:p>
            <a:pPr marL="1143000" lvl="1" indent="-508000">
              <a:lnSpc>
                <a:spcPct val="90000"/>
              </a:lnSpc>
              <a:buFont typeface="Symbol" pitchFamily="18" charset="2"/>
              <a:buChar char="·"/>
              <a:defRPr/>
            </a:pPr>
            <a:endParaRPr lang="en-US" sz="600" dirty="0"/>
          </a:p>
          <a:p>
            <a:pPr marL="1143000" lvl="1" indent="-508000">
              <a:lnSpc>
                <a:spcPct val="90000"/>
              </a:lnSpc>
              <a:buFont typeface="Symbol" pitchFamily="18" charset="2"/>
              <a:buChar char="·"/>
              <a:defRPr/>
            </a:pPr>
            <a:r>
              <a:rPr lang="en-US" sz="2800" dirty="0" smtClean="0"/>
              <a:t>If this extra step is forgotten (out of ignorance or the matching aspect simply gets lost over time) the crude OR is biased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1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19">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4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193800" y="-5862"/>
            <a:ext cx="13821364" cy="1148862"/>
          </a:xfrm>
        </p:spPr>
        <p:txBody>
          <a:bodyPr/>
          <a:lstStyle/>
          <a:p>
            <a:r>
              <a:rPr lang="en-US" altLang="en-US" sz="5400" i="1" dirty="0" smtClean="0"/>
              <a:t>More</a:t>
            </a:r>
            <a:r>
              <a:rPr lang="en-US" altLang="en-US" sz="5400" dirty="0" smtClean="0"/>
              <a:t> Disadvantages of Matching</a:t>
            </a:r>
          </a:p>
        </p:txBody>
      </p:sp>
      <p:sp>
        <p:nvSpPr>
          <p:cNvPr id="87042" name="Rectangle 3"/>
          <p:cNvSpPr>
            <a:spLocks noGrp="1" noChangeArrowheads="1"/>
          </p:cNvSpPr>
          <p:nvPr>
            <p:ph type="body" idx="1"/>
          </p:nvPr>
        </p:nvSpPr>
        <p:spPr>
          <a:xfrm>
            <a:off x="338665" y="1295400"/>
            <a:ext cx="15714135" cy="2819400"/>
          </a:xfrm>
        </p:spPr>
        <p:txBody>
          <a:bodyPr/>
          <a:lstStyle/>
          <a:p>
            <a:pPr marL="903122" indent="-903122">
              <a:lnSpc>
                <a:spcPct val="90000"/>
              </a:lnSpc>
              <a:buNone/>
            </a:pPr>
            <a:r>
              <a:rPr lang="en-US" altLang="en-US" sz="2800" dirty="0" smtClean="0"/>
              <a:t>4.  Decisions are </a:t>
            </a:r>
            <a:r>
              <a:rPr lang="en-US" altLang="en-US" sz="2800" u="sng" dirty="0" smtClean="0"/>
              <a:t>irrevocable</a:t>
            </a:r>
            <a:endParaRPr lang="en-US" altLang="en-US" sz="2800" u="sng" dirty="0"/>
          </a:p>
          <a:p>
            <a:pPr marL="1098550" indent="-463550">
              <a:lnSpc>
                <a:spcPct val="90000"/>
              </a:lnSpc>
              <a:buClrTx/>
              <a:buSzPct val="100000"/>
              <a:buFont typeface="Arial" panose="020B0604020202020204" pitchFamily="34" charset="0"/>
              <a:buChar char="•"/>
            </a:pPr>
            <a:r>
              <a:rPr lang="en-US" altLang="en-US" sz="2800" dirty="0" smtClean="0"/>
              <a:t>If</a:t>
            </a:r>
            <a:r>
              <a:rPr lang="en-US" altLang="en-US" sz="2800" dirty="0" smtClean="0"/>
              <a:t> </a:t>
            </a:r>
            <a:r>
              <a:rPr lang="en-US" altLang="en-US" sz="2800" dirty="0" smtClean="0"/>
              <a:t>you happened to match on a mediator (an intermediary factor) of a directed (causal path), you have lost ability to evaluate role of exposure in question via that pathway </a:t>
            </a:r>
          </a:p>
          <a:p>
            <a:pPr marL="1549400" lvl="2" indent="-508000">
              <a:lnSpc>
                <a:spcPct val="90000"/>
              </a:lnSpc>
              <a:buFont typeface="Arial" panose="020B0604020202020204" pitchFamily="34" charset="0"/>
              <a:buChar char="–"/>
            </a:pPr>
            <a:r>
              <a:rPr lang="en-US" altLang="en-US" sz="2800" dirty="0" smtClean="0"/>
              <a:t>e.g., study of effect of exercise on coronary artery disease.  Matching on HDL cholesterol precludes ability to assess total effect of exercise</a:t>
            </a:r>
          </a:p>
          <a:p>
            <a:pPr marL="1098550" indent="-514350">
              <a:lnSpc>
                <a:spcPct val="90000"/>
              </a:lnSpc>
              <a:buClrTx/>
              <a:buSzPct val="100000"/>
              <a:buFont typeface="Arial" panose="020B0604020202020204" pitchFamily="34" charset="0"/>
              <a:buChar char="•"/>
            </a:pPr>
            <a:r>
              <a:rPr lang="en-US" altLang="en-US" sz="2800" dirty="0" smtClean="0"/>
              <a:t>Inadvertently matching on a collider also permanently induces bias</a:t>
            </a:r>
          </a:p>
          <a:p>
            <a:pPr marL="1937951" lvl="1" indent="-903122">
              <a:lnSpc>
                <a:spcPct val="90000"/>
              </a:lnSpc>
            </a:pPr>
            <a:endParaRPr lang="en-US" altLang="en-US" sz="800" dirty="0" smtClean="0"/>
          </a:p>
          <a:p>
            <a:pPr marL="514350" indent="-514350">
              <a:lnSpc>
                <a:spcPct val="90000"/>
              </a:lnSpc>
              <a:buClrTx/>
              <a:buSzPct val="100000"/>
              <a:buAutoNum type="arabicPeriod" startAt="5"/>
            </a:pPr>
            <a:r>
              <a:rPr lang="en-US" altLang="en-US" sz="2800" dirty="0" smtClean="0"/>
              <a:t>If factor matched on really isn’t a confounder, bias and statistical precision </a:t>
            </a:r>
            <a:r>
              <a:rPr lang="en-US" altLang="en-US" sz="2800" u="sng" dirty="0" smtClean="0"/>
              <a:t>can be worse</a:t>
            </a:r>
            <a:r>
              <a:rPr lang="en-US" altLang="en-US" sz="2800" dirty="0" smtClean="0"/>
              <a:t> </a:t>
            </a:r>
            <a:r>
              <a:rPr lang="en-US" altLang="en-US" sz="2800" dirty="0" smtClean="0"/>
              <a:t>than </a:t>
            </a:r>
            <a:r>
              <a:rPr lang="en-US" altLang="en-US" sz="2800" dirty="0" smtClean="0"/>
              <a:t>no matching.  </a:t>
            </a:r>
          </a:p>
          <a:p>
            <a:pPr marL="1041400" indent="-457200">
              <a:lnSpc>
                <a:spcPct val="90000"/>
              </a:lnSpc>
              <a:spcAft>
                <a:spcPts val="0"/>
              </a:spcAft>
              <a:buClrTx/>
              <a:buSzPct val="100000"/>
              <a:buFont typeface="Arial" panose="020B0604020202020204" pitchFamily="34" charset="0"/>
              <a:buChar char="•"/>
            </a:pPr>
            <a:r>
              <a:rPr lang="en-US" altLang="en-US" sz="2800" dirty="0" smtClean="0"/>
              <a:t>Particularly </a:t>
            </a:r>
            <a:r>
              <a:rPr lang="en-US" altLang="en-US" sz="2800" dirty="0"/>
              <a:t>a problem for factors strongly associated with exposure but not with outcome (“instrument variable – IV’s” – see next section</a:t>
            </a:r>
            <a:r>
              <a:rPr lang="en-US" altLang="en-US" sz="2800" dirty="0" smtClean="0"/>
              <a:t>)</a:t>
            </a:r>
          </a:p>
          <a:p>
            <a:pPr>
              <a:lnSpc>
                <a:spcPct val="90000"/>
              </a:lnSpc>
              <a:buFont typeface="Arial" panose="020B0604020202020204" pitchFamily="34" charset="0"/>
              <a:buChar char="−"/>
            </a:pPr>
            <a:endParaRPr lang="en-US" altLang="en-US" sz="800" dirty="0" smtClean="0"/>
          </a:p>
          <a:p>
            <a:pPr marL="903122" indent="-903122">
              <a:lnSpc>
                <a:spcPct val="90000"/>
              </a:lnSpc>
              <a:buNone/>
            </a:pPr>
            <a:r>
              <a:rPr lang="en-US" altLang="en-US" sz="2800" b="1" dirty="0"/>
              <a:t>	</a:t>
            </a:r>
            <a:r>
              <a:rPr lang="en-US" altLang="en-US" sz="2800" b="1" u="sng" dirty="0" smtClean="0">
                <a:solidFill>
                  <a:srgbClr val="FF0000"/>
                </a:solidFill>
              </a:rPr>
              <a:t>Bottomline</a:t>
            </a:r>
            <a:r>
              <a:rPr lang="en-US" altLang="en-US" sz="2800" b="1" u="sng" dirty="0" smtClean="0">
                <a:solidFill>
                  <a:srgbClr val="FF0000"/>
                </a:solidFill>
              </a:rPr>
              <a:t>: </a:t>
            </a:r>
          </a:p>
          <a:p>
            <a:pPr marL="903122" indent="-903122">
              <a:lnSpc>
                <a:spcPct val="90000"/>
              </a:lnSpc>
              <a:buNone/>
            </a:pPr>
            <a:r>
              <a:rPr lang="en-US" altLang="en-US" sz="2800" b="1" dirty="0" smtClean="0">
                <a:solidFill>
                  <a:srgbClr val="FF0000"/>
                </a:solidFill>
              </a:rPr>
              <a:t>	Matching very useful in certain situations but should not be done indiscriminately. </a:t>
            </a:r>
          </a:p>
          <a:p>
            <a:pPr marL="903122" indent="-903122">
              <a:lnSpc>
                <a:spcPct val="90000"/>
              </a:lnSpc>
              <a:buNone/>
            </a:pPr>
            <a:r>
              <a:rPr lang="en-US" altLang="en-US" sz="2800" b="1" dirty="0" smtClean="0">
                <a:solidFill>
                  <a:srgbClr val="FF0000"/>
                </a:solidFill>
              </a:rPr>
              <a:t>	Think carefully before you match &amp; seek advice</a:t>
            </a:r>
          </a:p>
          <a:p>
            <a:pPr marL="903122" indent="-903122" algn="ctr">
              <a:lnSpc>
                <a:spcPct val="90000"/>
              </a:lnSpc>
              <a:buNone/>
            </a:pPr>
            <a:endParaRPr lang="en-US" altLang="en-US" sz="2800" dirty="0" smtClean="0"/>
          </a:p>
        </p:txBody>
      </p:sp>
      <p:sp>
        <p:nvSpPr>
          <p:cNvPr id="4" name="Oval 3"/>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04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04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body" idx="1"/>
          </p:nvPr>
        </p:nvSpPr>
        <p:spPr>
          <a:xfrm>
            <a:off x="431800" y="1752600"/>
            <a:ext cx="9144000" cy="6272165"/>
          </a:xfrm>
        </p:spPr>
        <p:txBody>
          <a:bodyPr/>
          <a:lstStyle/>
          <a:p>
            <a:pPr marL="457200" indent="-457200">
              <a:buClrTx/>
            </a:pPr>
            <a:r>
              <a:rPr lang="en-US" altLang="en-US" sz="3600" dirty="0" smtClean="0"/>
              <a:t>Methods to reduce/eliminate confounding</a:t>
            </a:r>
          </a:p>
          <a:p>
            <a:pPr lvl="1"/>
            <a:r>
              <a:rPr lang="en-US" altLang="en-US" sz="3600" dirty="0" smtClean="0"/>
              <a:t>during study </a:t>
            </a:r>
            <a:r>
              <a:rPr lang="en-US" altLang="en-US" sz="3600" u="sng" dirty="0" smtClean="0"/>
              <a:t>design</a:t>
            </a:r>
            <a:r>
              <a:rPr lang="en-US" altLang="en-US" sz="3600" dirty="0" smtClean="0"/>
              <a:t>:</a:t>
            </a:r>
          </a:p>
          <a:p>
            <a:pPr lvl="2"/>
            <a:r>
              <a:rPr lang="en-US" altLang="en-US" sz="3600" dirty="0" smtClean="0"/>
              <a:t>Randomization</a:t>
            </a:r>
          </a:p>
          <a:p>
            <a:pPr lvl="2"/>
            <a:r>
              <a:rPr lang="en-US" altLang="en-US" sz="3600" dirty="0" smtClean="0"/>
              <a:t>Restriction</a:t>
            </a:r>
          </a:p>
          <a:p>
            <a:pPr lvl="2"/>
            <a:r>
              <a:rPr lang="en-US" altLang="en-US" sz="3600" dirty="0" smtClean="0"/>
              <a:t>Matching</a:t>
            </a:r>
          </a:p>
          <a:p>
            <a:pPr lvl="2"/>
            <a:r>
              <a:rPr lang="en-US" altLang="en-US" sz="3600" dirty="0" smtClean="0"/>
              <a:t>Instrumental variables</a:t>
            </a:r>
          </a:p>
          <a:p>
            <a:pPr lvl="2"/>
            <a:endParaRPr lang="en-US" altLang="en-US" sz="3600" dirty="0" smtClean="0"/>
          </a:p>
          <a:p>
            <a:pPr lvl="2"/>
            <a:endParaRPr lang="en-US" altLang="en-US" dirty="0" smtClean="0"/>
          </a:p>
          <a:p>
            <a:pPr lvl="2">
              <a:buFontTx/>
              <a:buNone/>
            </a:pPr>
            <a:endParaRPr lang="en-US" altLang="en-US" sz="2844" dirty="0"/>
          </a:p>
          <a:p>
            <a:endParaRPr lang="en-US" altLang="en-US" dirty="0" smtClean="0"/>
          </a:p>
          <a:p>
            <a:pPr lvl="1"/>
            <a:endParaRPr lang="en-US" altLang="en-US" dirty="0" smtClean="0"/>
          </a:p>
        </p:txBody>
      </p:sp>
      <p:sp>
        <p:nvSpPr>
          <p:cNvPr id="91138" name="Line 3"/>
          <p:cNvSpPr>
            <a:spLocks noChangeShapeType="1"/>
          </p:cNvSpPr>
          <p:nvPr/>
        </p:nvSpPr>
        <p:spPr bwMode="auto">
          <a:xfrm>
            <a:off x="939800" y="6096000"/>
            <a:ext cx="1143000" cy="0"/>
          </a:xfrm>
          <a:prstGeom prst="line">
            <a:avLst/>
          </a:prstGeom>
          <a:noFill/>
          <a:ln w="92075">
            <a:solidFill>
              <a:srgbClr val="FF0000"/>
            </a:solidFill>
            <a:round/>
            <a:headEnd/>
            <a:tailEnd type="triangle" w="med" len="med"/>
          </a:ln>
        </p:spPr>
        <p:txBody>
          <a:bodyPr lIns="225481" tIns="116499" rIns="225481" bIns="116499"/>
          <a:lstStyle/>
          <a:p>
            <a:endParaRPr lang="en-US" sz="3319" dirty="0"/>
          </a:p>
        </p:txBody>
      </p:sp>
      <p:sp>
        <p:nvSpPr>
          <p:cNvPr id="91139" name="Text Box 4"/>
          <p:cNvSpPr txBox="1">
            <a:spLocks noChangeArrowheads="1"/>
          </p:cNvSpPr>
          <p:nvPr/>
        </p:nvSpPr>
        <p:spPr bwMode="auto">
          <a:xfrm>
            <a:off x="541867" y="-5181600"/>
            <a:ext cx="15352889" cy="1110769"/>
          </a:xfrm>
          <a:prstGeom prst="rect">
            <a:avLst/>
          </a:prstGeom>
          <a:noFill/>
          <a:ln w="9525">
            <a:noFill/>
            <a:miter lim="800000"/>
            <a:headEnd/>
            <a:tailEnd/>
          </a:ln>
        </p:spPr>
        <p:txBody>
          <a:bodyPr lIns="225481" tIns="116499" rIns="225481" bIns="116499">
            <a:spAutoFit/>
          </a:bodyPr>
          <a:lstStyle/>
          <a:p>
            <a:pPr eaLnBrk="0" hangingPunct="0">
              <a:spcBef>
                <a:spcPct val="50000"/>
              </a:spcBef>
            </a:pPr>
            <a:endParaRPr lang="en-US" altLang="en-US" sz="5689" b="1" dirty="0">
              <a:solidFill>
                <a:srgbClr val="000000"/>
              </a:solidFill>
            </a:endParaRPr>
          </a:p>
        </p:txBody>
      </p:sp>
      <p:sp>
        <p:nvSpPr>
          <p:cNvPr id="91140" name="Rectangle 2"/>
          <p:cNvSpPr>
            <a:spLocks noGrp="1" noChangeArrowheads="1"/>
          </p:cNvSpPr>
          <p:nvPr>
            <p:ph type="title"/>
          </p:nvPr>
        </p:nvSpPr>
        <p:spPr>
          <a:xfrm>
            <a:off x="812800" y="-228600"/>
            <a:ext cx="14630400" cy="1343379"/>
          </a:xfrm>
        </p:spPr>
        <p:txBody>
          <a:bodyPr/>
          <a:lstStyle/>
          <a:p>
            <a:r>
              <a:rPr lang="en-US" altLang="en-US" sz="4000" dirty="0" smtClean="0"/>
              <a:t>Confounding and Interaction: Part II</a:t>
            </a:r>
          </a:p>
        </p:txBody>
      </p:sp>
      <p:sp>
        <p:nvSpPr>
          <p:cNvPr id="6" name="Rectangle 3"/>
          <p:cNvSpPr txBox="1">
            <a:spLocks noChangeArrowheads="1"/>
          </p:cNvSpPr>
          <p:nvPr/>
        </p:nvSpPr>
        <p:spPr bwMode="auto">
          <a:xfrm>
            <a:off x="8585200" y="3352800"/>
            <a:ext cx="7342771" cy="947079"/>
          </a:xfrm>
          <a:prstGeom prst="rect">
            <a:avLst/>
          </a:prstGeom>
          <a:noFill/>
          <a:ln>
            <a:noFill/>
          </a:ln>
          <a:extLst/>
        </p:spPr>
        <p:txBody>
          <a:bodyPr lIns="206962" tIns="101599" rIns="206962" bIns="101599"/>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marL="0" indent="0">
              <a:buClrTx/>
              <a:buNone/>
              <a:defRPr/>
            </a:pPr>
            <a:r>
              <a:rPr lang="en-US" altLang="en-US" sz="3200" kern="0" dirty="0">
                <a:solidFill>
                  <a:srgbClr val="FF0000"/>
                </a:solidFill>
              </a:rPr>
              <a:t>See </a:t>
            </a:r>
            <a:r>
              <a:rPr lang="en-US" altLang="en-US" sz="3200" kern="0" dirty="0" smtClean="0">
                <a:solidFill>
                  <a:srgbClr val="FF0000"/>
                </a:solidFill>
              </a:rPr>
              <a:t>Additional Material </a:t>
            </a:r>
            <a:r>
              <a:rPr lang="en-US" altLang="en-US" sz="3200" kern="0" dirty="0">
                <a:solidFill>
                  <a:srgbClr val="FF0000"/>
                </a:solidFill>
              </a:rPr>
              <a:t>Slides</a:t>
            </a:r>
          </a:p>
        </p:txBody>
      </p:sp>
      <p:pic>
        <p:nvPicPr>
          <p:cNvPr id="91142" name="Picture 2"/>
          <p:cNvPicPr>
            <a:picLocks noChangeAspect="1" noChangeArrowheads="1"/>
          </p:cNvPicPr>
          <p:nvPr/>
        </p:nvPicPr>
        <p:blipFill>
          <a:blip r:embed="rId3"/>
          <a:srcRect/>
          <a:stretch>
            <a:fillRect/>
          </a:stretch>
        </p:blipFill>
        <p:spPr bwMode="auto">
          <a:xfrm>
            <a:off x="8356600" y="4572000"/>
            <a:ext cx="6274735" cy="3277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7"/>
          <p:cNvSpPr>
            <a:spLocks noGrp="1" noChangeArrowheads="1"/>
          </p:cNvSpPr>
          <p:nvPr>
            <p:ph type="title"/>
          </p:nvPr>
        </p:nvSpPr>
        <p:spPr>
          <a:xfrm>
            <a:off x="-406400" y="152400"/>
            <a:ext cx="17166167" cy="580292"/>
          </a:xfrm>
        </p:spPr>
        <p:txBody>
          <a:bodyPr/>
          <a:lstStyle/>
          <a:p>
            <a:r>
              <a:rPr lang="en-US" altLang="en-US" sz="3600" dirty="0"/>
              <a:t>Design Phase Techniques to Manage Confounding</a:t>
            </a:r>
          </a:p>
        </p:txBody>
      </p:sp>
      <p:graphicFrame>
        <p:nvGraphicFramePr>
          <p:cNvPr id="5" name="Group 54"/>
          <p:cNvGraphicFramePr>
            <a:graphicFrameLocks noGrp="1"/>
          </p:cNvGraphicFramePr>
          <p:nvPr>
            <p:ph type="tbl" idx="1"/>
            <p:extLst>
              <p:ext uri="{D42A27DB-BD31-4B8C-83A1-F6EECF244321}">
                <p14:modId xmlns:p14="http://schemas.microsoft.com/office/powerpoint/2010/main" val="141672341"/>
              </p:ext>
            </p:extLst>
          </p:nvPr>
        </p:nvGraphicFramePr>
        <p:xfrm>
          <a:off x="550985" y="1226822"/>
          <a:ext cx="15197015" cy="7536178"/>
        </p:xfrm>
        <a:graphic>
          <a:graphicData uri="http://schemas.openxmlformats.org/drawingml/2006/table">
            <a:tbl>
              <a:tblPr/>
              <a:tblGrid>
                <a:gridCol w="3962400"/>
                <a:gridCol w="6170192"/>
                <a:gridCol w="5064423"/>
              </a:tblGrid>
              <a:tr h="383185">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1" i="0" u="none" strike="noStrike" cap="none" normalizeH="0" baseline="0" dirty="0" smtClean="0">
                          <a:ln>
                            <a:noFill/>
                          </a:ln>
                          <a:solidFill>
                            <a:schemeClr val="tx1"/>
                          </a:solidFill>
                          <a:effectLst/>
                          <a:latin typeface="Arial" charset="0"/>
                        </a:rPr>
                        <a:t>Technique</a:t>
                      </a:r>
                      <a:endParaRPr kumimoji="0" lang="en-US" sz="2800" b="1" i="0" u="none" strike="noStrike" cap="none" normalizeH="0" baseline="0" dirty="0" smtClean="0">
                        <a:ln>
                          <a:noFill/>
                        </a:ln>
                        <a:solidFill>
                          <a:schemeClr val="tx1"/>
                        </a:solidFill>
                        <a:effectLst/>
                        <a:latin typeface="Arial" charset="0"/>
                      </a:endParaRP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1" i="0" u="none" strike="noStrike" cap="none" normalizeH="0" baseline="0" dirty="0" smtClean="0">
                          <a:ln>
                            <a:noFill/>
                          </a:ln>
                          <a:solidFill>
                            <a:schemeClr val="tx1"/>
                          </a:solidFill>
                          <a:effectLst/>
                          <a:latin typeface="Arial" charset="0"/>
                        </a:rPr>
                        <a:t>Advantages</a:t>
                      </a:r>
                    </a:p>
                  </a:txBody>
                  <a:tcPr marL="95125" marR="95125" marT="49151" marB="491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1" i="0" u="none" strike="noStrike" cap="none" normalizeH="0" baseline="0" dirty="0" smtClean="0">
                          <a:ln>
                            <a:noFill/>
                          </a:ln>
                          <a:solidFill>
                            <a:schemeClr val="tx1"/>
                          </a:solidFill>
                          <a:effectLst/>
                          <a:latin typeface="Arial" charset="0"/>
                        </a:rPr>
                        <a:t>Disadvantages</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4563">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smtClean="0">
                          <a:ln>
                            <a:noFill/>
                          </a:ln>
                          <a:solidFill>
                            <a:schemeClr val="tx1"/>
                          </a:solidFill>
                          <a:effectLst/>
                          <a:latin typeface="Arial" charset="0"/>
                        </a:rPr>
                        <a:t>Randomization</a:t>
                      </a:r>
                      <a:endParaRPr kumimoji="0" lang="en-US" sz="2800" b="0" i="0" u="none" strike="noStrike" cap="none" normalizeH="0" baseline="0" dirty="0" smtClean="0">
                        <a:ln>
                          <a:noFill/>
                        </a:ln>
                        <a:solidFill>
                          <a:schemeClr val="tx1"/>
                        </a:solidFill>
                        <a:effectLst/>
                        <a:latin typeface="Arial" charset="0"/>
                      </a:endParaRPr>
                    </a:p>
                  </a:txBody>
                  <a:tcPr marL="95125" marR="95125" marT="49151" marB="4915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Manages all known and unknown confounders</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None, other than it cannot always be done</a:t>
                      </a:r>
                    </a:p>
                  </a:txBody>
                  <a:tcPr marR="95125" marT="182880"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4239">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803275" rtl="0" eaLnBrk="0" fontAlgn="base" latinLnBrk="0" hangingPunct="0">
                        <a:lnSpc>
                          <a:spcPts val="12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smtClean="0">
                          <a:ln>
                            <a:noFill/>
                          </a:ln>
                          <a:solidFill>
                            <a:schemeClr val="tx1"/>
                          </a:solidFill>
                          <a:effectLst/>
                          <a:latin typeface="Arial" charset="0"/>
                        </a:rPr>
                        <a:t>Restriction</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Good for </a:t>
                      </a:r>
                      <a:r>
                        <a:rPr kumimoji="0" lang="en-US" sz="2800" b="0" i="0" u="none" strike="noStrike" cap="none" normalizeH="0" baseline="0" dirty="0" smtClean="0">
                          <a:ln>
                            <a:noFill/>
                          </a:ln>
                          <a:solidFill>
                            <a:schemeClr val="tx1"/>
                          </a:solidFill>
                          <a:effectLst/>
                          <a:latin typeface="Arial" charset="0"/>
                        </a:rPr>
                        <a:t>difficult-to-quantitate </a:t>
                      </a:r>
                      <a:r>
                        <a:rPr kumimoji="0" lang="en-US" sz="2800" b="0" i="0" u="none" strike="noStrike" cap="none" normalizeH="0" baseline="0" dirty="0" smtClean="0">
                          <a:ln>
                            <a:noFill/>
                          </a:ln>
                          <a:solidFill>
                            <a:schemeClr val="tx1"/>
                          </a:solidFill>
                          <a:effectLst/>
                          <a:latin typeface="Arial" charset="0"/>
                        </a:rPr>
                        <a:t>variables with a discernible null state</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Limits eligible subjects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Limits generalizability</a:t>
                      </a:r>
                    </a:p>
                  </a:txBody>
                  <a:tcPr marL="95125" marR="95125" marT="49151"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40458">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smtClean="0">
                          <a:ln>
                            <a:noFill/>
                          </a:ln>
                          <a:solidFill>
                            <a:schemeClr val="tx1"/>
                          </a:solidFill>
                          <a:effectLst/>
                          <a:latin typeface="Arial" charset="0"/>
                        </a:rPr>
                        <a:t>Matching</a:t>
                      </a:r>
                      <a:endParaRPr kumimoji="0" lang="en-US" sz="2800" b="0" i="0" u="none" strike="noStrike" cap="none" normalizeH="0" baseline="0" dirty="0" smtClean="0">
                        <a:ln>
                          <a:noFill/>
                        </a:ln>
                        <a:solidFill>
                          <a:schemeClr val="tx1"/>
                        </a:solidFill>
                        <a:effectLst/>
                        <a:latin typeface="Arial" charset="0"/>
                      </a:endParaRPr>
                    </a:p>
                  </a:txBody>
                  <a:tcPr marL="95125" marR="95125" marT="49151" marB="4915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Handles complex nominal variables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Assures overlap in confounder</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Enhances precision</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Limits eligible subjects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May backfire if factor truly not a confounder</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Must also be dealt with in design phase</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044">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803275" rtl="0" eaLnBrk="0" fontAlgn="base" latinLnBrk="0" hangingPunct="0">
                        <a:lnSpc>
                          <a:spcPts val="12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smtClean="0">
                          <a:ln>
                            <a:noFill/>
                          </a:ln>
                          <a:solidFill>
                            <a:schemeClr val="tx1"/>
                          </a:solidFill>
                          <a:effectLst/>
                          <a:latin typeface="Arial" charset="0"/>
                        </a:rPr>
                        <a:t>Instrumental </a:t>
                      </a:r>
                      <a:r>
                        <a:rPr kumimoji="0" lang="en-US" sz="2800" b="0" i="0" u="none" strike="noStrike" cap="none" normalizeH="0" baseline="0" dirty="0" smtClean="0">
                          <a:ln>
                            <a:noFill/>
                          </a:ln>
                          <a:solidFill>
                            <a:schemeClr val="tx1"/>
                          </a:solidFill>
                          <a:effectLst/>
                          <a:latin typeface="Arial" charset="0"/>
                        </a:rPr>
                        <a:t>variables</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Manages all known and unknown confounders</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None, other than often cannot find an “instrument”</a:t>
                      </a:r>
                    </a:p>
                  </a:txBody>
                  <a:tcPr marL="95125" marR="95125" marT="49151"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1" name="Group 14"/>
          <p:cNvGrpSpPr>
            <a:grpSpLocks/>
          </p:cNvGrpSpPr>
          <p:nvPr/>
        </p:nvGrpSpPr>
        <p:grpSpPr bwMode="auto">
          <a:xfrm>
            <a:off x="431803" y="3019723"/>
            <a:ext cx="7786162" cy="6968385"/>
            <a:chOff x="438526" y="1966957"/>
            <a:chExt cx="5877789" cy="5137963"/>
          </a:xfrm>
        </p:grpSpPr>
        <p:sp>
          <p:nvSpPr>
            <p:cNvPr id="1223682" name="Text Box 2"/>
            <p:cNvSpPr txBox="1">
              <a:spLocks noChangeArrowheads="1"/>
            </p:cNvSpPr>
            <p:nvPr/>
          </p:nvSpPr>
          <p:spPr bwMode="auto">
            <a:xfrm flipH="1">
              <a:off x="438526" y="1966957"/>
              <a:ext cx="1143000" cy="28533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7200" b="1" dirty="0"/>
                <a:t>C</a:t>
              </a:r>
            </a:p>
            <a:p>
              <a:pPr algn="ctr" eaLnBrk="0" hangingPunct="0">
                <a:spcBef>
                  <a:spcPct val="50000"/>
                </a:spcBef>
                <a:defRPr/>
              </a:pPr>
              <a:endParaRPr lang="en-US" sz="8533" dirty="0">
                <a:solidFill>
                  <a:srgbClr val="000000"/>
                </a:solidFill>
              </a:endParaRPr>
            </a:p>
          </p:txBody>
        </p:sp>
        <p:sp>
          <p:nvSpPr>
            <p:cNvPr id="1223683" name="Freeform 3"/>
            <p:cNvSpPr>
              <a:spLocks/>
            </p:cNvSpPr>
            <p:nvPr/>
          </p:nvSpPr>
          <p:spPr bwMode="auto">
            <a:xfrm rot="1245065" flipV="1">
              <a:off x="1277938" y="3992344"/>
              <a:ext cx="4291012" cy="25443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sz="3319" dirty="0"/>
            </a:p>
          </p:txBody>
        </p:sp>
        <p:sp>
          <p:nvSpPr>
            <p:cNvPr id="1223684"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sz="3319" dirty="0"/>
            </a:p>
          </p:txBody>
        </p:sp>
        <p:sp>
          <p:nvSpPr>
            <p:cNvPr id="1223685" name="Freeform 5"/>
            <p:cNvSpPr>
              <a:spLocks/>
            </p:cNvSpPr>
            <p:nvPr/>
          </p:nvSpPr>
          <p:spPr bwMode="auto">
            <a:xfrm rot="2855394" flipV="1">
              <a:off x="675383" y="3894511"/>
              <a:ext cx="1587741" cy="38144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223686" name="Text Box 6"/>
            <p:cNvSpPr txBox="1">
              <a:spLocks noChangeArrowheads="1"/>
            </p:cNvSpPr>
            <p:nvPr/>
          </p:nvSpPr>
          <p:spPr bwMode="auto">
            <a:xfrm>
              <a:off x="3429000" y="5393705"/>
              <a:ext cx="685800" cy="52194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000" b="1" dirty="0">
                  <a:solidFill>
                    <a:srgbClr val="000000"/>
                  </a:solidFill>
                </a:rPr>
                <a:t>?</a:t>
              </a:r>
            </a:p>
          </p:txBody>
        </p:sp>
        <p:sp>
          <p:nvSpPr>
            <p:cNvPr id="1223687" name="Text Box 7"/>
            <p:cNvSpPr txBox="1">
              <a:spLocks noChangeArrowheads="1"/>
            </p:cNvSpPr>
            <p:nvPr/>
          </p:nvSpPr>
          <p:spPr bwMode="auto">
            <a:xfrm flipH="1">
              <a:off x="1473947" y="4251542"/>
              <a:ext cx="1143000" cy="28533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7200" b="1" dirty="0"/>
                <a:t>E</a:t>
              </a:r>
            </a:p>
            <a:p>
              <a:pPr algn="ctr" eaLnBrk="0" hangingPunct="0">
                <a:spcBef>
                  <a:spcPct val="50000"/>
                </a:spcBef>
                <a:defRPr/>
              </a:pPr>
              <a:endParaRPr lang="en-US" sz="8533" dirty="0">
                <a:solidFill>
                  <a:srgbClr val="000000"/>
                </a:solidFill>
              </a:endParaRPr>
            </a:p>
          </p:txBody>
        </p:sp>
        <p:sp>
          <p:nvSpPr>
            <p:cNvPr id="1223688" name="Text Box 8"/>
            <p:cNvSpPr txBox="1">
              <a:spLocks noChangeArrowheads="1"/>
            </p:cNvSpPr>
            <p:nvPr/>
          </p:nvSpPr>
          <p:spPr bwMode="auto">
            <a:xfrm flipH="1">
              <a:off x="5173315" y="4190774"/>
              <a:ext cx="1143000" cy="20466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7200" b="1" dirty="0"/>
                <a:t>D</a:t>
              </a:r>
            </a:p>
            <a:p>
              <a:pPr algn="ctr" eaLnBrk="0" hangingPunct="0">
                <a:spcBef>
                  <a:spcPct val="50000"/>
                </a:spcBef>
                <a:defRPr/>
              </a:pPr>
              <a:endParaRPr lang="en-US" sz="3793" dirty="0">
                <a:solidFill>
                  <a:srgbClr val="000000"/>
                </a:solidFill>
              </a:endParaRPr>
            </a:p>
          </p:txBody>
        </p:sp>
      </p:grpSp>
      <p:sp useBgFill="1">
        <p:nvSpPr>
          <p:cNvPr id="1223689" name="Text Box 9"/>
          <p:cNvSpPr txBox="1">
            <a:spLocks noChangeArrowheads="1"/>
          </p:cNvSpPr>
          <p:nvPr/>
        </p:nvSpPr>
        <p:spPr bwMode="auto">
          <a:xfrm flipH="1">
            <a:off x="1828800" y="-533400"/>
            <a:ext cx="13004800" cy="1770293"/>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6637" b="1" dirty="0"/>
              <a:t>Confounding</a:t>
            </a:r>
            <a:endParaRPr lang="en-US" sz="3793" dirty="0">
              <a:solidFill>
                <a:srgbClr val="000000"/>
              </a:solidFill>
            </a:endParaRPr>
          </a:p>
        </p:txBody>
      </p:sp>
      <p:sp>
        <p:nvSpPr>
          <p:cNvPr id="163843" name="Rectangle 10"/>
          <p:cNvSpPr>
            <a:spLocks noChangeArrowheads="1"/>
          </p:cNvSpPr>
          <p:nvPr/>
        </p:nvSpPr>
        <p:spPr bwMode="auto">
          <a:xfrm>
            <a:off x="0"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223691" name="Text Box 11"/>
          <p:cNvSpPr txBox="1">
            <a:spLocks noChangeArrowheads="1"/>
          </p:cNvSpPr>
          <p:nvPr/>
        </p:nvSpPr>
        <p:spPr bwMode="auto">
          <a:xfrm>
            <a:off x="889000" y="1600200"/>
            <a:ext cx="15124289" cy="1446550"/>
          </a:xfrm>
          <a:prstGeom prst="rect">
            <a:avLst/>
          </a:prstGeom>
          <a:noFill/>
          <a:ln w="19050">
            <a:noFill/>
            <a:miter lim="800000"/>
            <a:headEnd/>
            <a:tailEnd/>
          </a:ln>
          <a:effectLst>
            <a:outerShdw dist="107763" dir="2700000" algn="ctr" rotWithShape="0">
              <a:schemeClr val="bg2"/>
            </a:outerShdw>
          </a:effectLst>
        </p:spPr>
        <p:txBody>
          <a:bodyPr wrap="square">
            <a:spAutoFit/>
          </a:bodyPr>
          <a:lstStyle/>
          <a:p>
            <a:pPr eaLnBrk="0" hangingPunct="0">
              <a:spcBef>
                <a:spcPct val="50000"/>
              </a:spcBef>
              <a:defRPr/>
            </a:pPr>
            <a:r>
              <a:rPr lang="en-US" sz="4400" b="1" dirty="0">
                <a:solidFill>
                  <a:srgbClr val="000000"/>
                </a:solidFill>
              </a:rPr>
              <a:t>Confounding occurs if there is a factor C that is a “Common Cause” of both E and D</a:t>
            </a:r>
          </a:p>
        </p:txBody>
      </p:sp>
      <p:sp>
        <p:nvSpPr>
          <p:cNvPr id="163845" name="Rectangle 12"/>
          <p:cNvSpPr>
            <a:spLocks noChangeArrowheads="1"/>
          </p:cNvSpPr>
          <p:nvPr/>
        </p:nvSpPr>
        <p:spPr bwMode="auto">
          <a:xfrm>
            <a:off x="7865143" y="3886200"/>
            <a:ext cx="8492457" cy="4157321"/>
          </a:xfrm>
          <a:prstGeom prst="rect">
            <a:avLst/>
          </a:prstGeom>
          <a:noFill/>
          <a:ln w="9525">
            <a:noFill/>
            <a:miter lim="800000"/>
            <a:headEnd/>
            <a:tailEnd/>
          </a:ln>
        </p:spPr>
        <p:txBody>
          <a:bodyPr lIns="206962" tIns="101599" rIns="206962" bIns="101599"/>
          <a:lstStyle/>
          <a:p>
            <a:pPr marL="515938" indent="-515938" defTabSz="1904083" eaLnBrk="0" hangingPunct="0">
              <a:spcBef>
                <a:spcPct val="20000"/>
              </a:spcBef>
              <a:spcAft>
                <a:spcPct val="50000"/>
              </a:spcAft>
              <a:buSzPct val="75000"/>
              <a:buFont typeface="Symbol" pitchFamily="18" charset="2"/>
              <a:buChar char="·"/>
            </a:pPr>
            <a:r>
              <a:rPr lang="en-US" altLang="en-US" sz="4000" dirty="0"/>
              <a:t>C  is part of an open undirected (non-causal) path from E to D</a:t>
            </a:r>
          </a:p>
          <a:p>
            <a:pPr marL="515938" indent="-515938" defTabSz="1904083" eaLnBrk="0" hangingPunct="0">
              <a:spcBef>
                <a:spcPct val="20000"/>
              </a:spcBef>
              <a:spcAft>
                <a:spcPct val="50000"/>
              </a:spcAft>
              <a:buSzPct val="75000"/>
              <a:buFont typeface="Symbol" pitchFamily="18" charset="2"/>
              <a:buChar char="·"/>
            </a:pPr>
            <a:r>
              <a:rPr lang="en-US" altLang="en-US" sz="4000" dirty="0"/>
              <a:t>Specifically, this is a “backdoor path”  from E to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smtClean="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r>
              <a:rPr lang="en-US" altLang="en-US" sz="2800" dirty="0" smtClean="0"/>
              <a:t>)</a:t>
            </a:r>
          </a:p>
          <a:p>
            <a:pPr marL="1884363" lvl="2" indent="-731838">
              <a:lnSpc>
                <a:spcPct val="90000"/>
              </a:lnSpc>
              <a:spcBef>
                <a:spcPct val="0"/>
              </a:spcBef>
              <a:spcAft>
                <a:spcPct val="0"/>
              </a:spcAft>
            </a:pPr>
            <a:r>
              <a:rPr lang="en-US" altLang="en-US" sz="2800" dirty="0" smtClean="0"/>
              <a:t>(g-estimation)</a:t>
            </a:r>
            <a:endParaRPr lang="en-US" altLang="en-US" sz="2800" dirty="0"/>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736600" y="60960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336219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 name="Rectangle 2"/>
          <p:cNvSpPr>
            <a:spLocks noGrp="1" noChangeArrowheads="1"/>
          </p:cNvSpPr>
          <p:nvPr>
            <p:ph type="title"/>
          </p:nvPr>
        </p:nvSpPr>
        <p:spPr>
          <a:xfrm>
            <a:off x="355600" y="1530728"/>
            <a:ext cx="7620000" cy="1268274"/>
          </a:xfrm>
        </p:spPr>
        <p:txBody>
          <a:bodyPr/>
          <a:lstStyle/>
          <a:p>
            <a:pPr algn="l"/>
            <a:r>
              <a:rPr lang="en-US" altLang="en-US" sz="3600" dirty="0"/>
              <a:t>Stratification to Reduce</a:t>
            </a:r>
            <a:r>
              <a:rPr lang="en-US" altLang="en-US" sz="3600" dirty="0" smtClean="0"/>
              <a:t>/   Eliminate </a:t>
            </a:r>
            <a:r>
              <a:rPr lang="en-US" altLang="en-US" sz="3600" dirty="0"/>
              <a:t>Confounding</a:t>
            </a:r>
          </a:p>
        </p:txBody>
      </p:sp>
      <p:sp>
        <p:nvSpPr>
          <p:cNvPr id="5295" name="Rectangle 3"/>
          <p:cNvSpPr>
            <a:spLocks noGrp="1" noChangeArrowheads="1"/>
          </p:cNvSpPr>
          <p:nvPr>
            <p:ph type="body" idx="1"/>
          </p:nvPr>
        </p:nvSpPr>
        <p:spPr>
          <a:xfrm>
            <a:off x="203200" y="3200400"/>
            <a:ext cx="7696200" cy="6329430"/>
          </a:xfrm>
        </p:spPr>
        <p:txBody>
          <a:bodyPr/>
          <a:lstStyle/>
          <a:p>
            <a:pPr marL="457200" indent="-457200">
              <a:buClrTx/>
            </a:pPr>
            <a:r>
              <a:rPr lang="en-US" altLang="en-US" sz="3200" dirty="0" smtClean="0"/>
              <a:t>Goal: evaluate the relationship between the exposure and outcome in strata </a:t>
            </a:r>
            <a:r>
              <a:rPr lang="en-US" altLang="en-US" sz="3200" u="sng" dirty="0" smtClean="0"/>
              <a:t>homogeneous</a:t>
            </a:r>
            <a:r>
              <a:rPr lang="en-US" altLang="en-US" sz="3200" dirty="0" smtClean="0"/>
              <a:t> with respect to confounding variables</a:t>
            </a:r>
          </a:p>
          <a:p>
            <a:pPr marL="457200" indent="-457200">
              <a:buClrTx/>
            </a:pPr>
            <a:r>
              <a:rPr lang="en-US" altLang="en-US" sz="3200" dirty="0" smtClean="0"/>
              <a:t>Each </a:t>
            </a:r>
            <a:r>
              <a:rPr lang="en-US" altLang="en-US" sz="3200" dirty="0" smtClean="0"/>
              <a:t>stratum is a mini-example of restriction!</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CF = confounding factor</a:t>
            </a:r>
          </a:p>
        </p:txBody>
      </p:sp>
      <p:sp>
        <p:nvSpPr>
          <p:cNvPr id="5296" name="Text Box 6"/>
          <p:cNvSpPr txBox="1">
            <a:spLocks noChangeArrowheads="1"/>
          </p:cNvSpPr>
          <p:nvPr/>
        </p:nvSpPr>
        <p:spPr bwMode="auto">
          <a:xfrm>
            <a:off x="8128000" y="1762780"/>
            <a:ext cx="6498996" cy="523220"/>
          </a:xfrm>
          <a:prstGeom prst="rect">
            <a:avLst/>
          </a:prstGeom>
          <a:noFill/>
          <a:ln w="9525">
            <a:noFill/>
            <a:miter lim="800000"/>
            <a:headEnd/>
            <a:tailEnd/>
          </a:ln>
        </p:spPr>
        <p:txBody>
          <a:bodyPr wrap="square">
            <a:spAutoFit/>
          </a:bodyPr>
          <a:lstStyle/>
          <a:p>
            <a:pPr eaLnBrk="0" hangingPunct="0">
              <a:spcBef>
                <a:spcPct val="50000"/>
              </a:spcBef>
            </a:pPr>
            <a:r>
              <a:rPr lang="en-US" altLang="en-US" sz="2800" b="1" dirty="0"/>
              <a:t>Crude/Unadjusted/Marginal</a:t>
            </a:r>
            <a:endParaRPr lang="en-US" altLang="en-US" sz="2800" dirty="0">
              <a:latin typeface="Times New Roman" pitchFamily="18" charset="0"/>
            </a:endParaRPr>
          </a:p>
        </p:txBody>
      </p:sp>
      <p:sp>
        <p:nvSpPr>
          <p:cNvPr id="5304" name="Rectangle 19"/>
          <p:cNvSpPr>
            <a:spLocks noChangeArrowheads="1"/>
          </p:cNvSpPr>
          <p:nvPr/>
        </p:nvSpPr>
        <p:spPr bwMode="auto">
          <a:xfrm>
            <a:off x="1574800" y="-304800"/>
            <a:ext cx="13821362" cy="1444978"/>
          </a:xfrm>
          <a:prstGeom prst="rect">
            <a:avLst/>
          </a:prstGeom>
          <a:noFill/>
          <a:ln w="9525">
            <a:noFill/>
            <a:miter lim="800000"/>
            <a:headEnd/>
            <a:tailEnd/>
          </a:ln>
        </p:spPr>
        <p:txBody>
          <a:bodyPr lIns="206962" tIns="101599" rIns="206962" bIns="101599" anchor="b"/>
          <a:lstStyle/>
          <a:p>
            <a:pPr algn="ctr" defTabSz="1904083" eaLnBrk="0" hangingPunct="0"/>
            <a:r>
              <a:rPr lang="en-US" altLang="en-US" sz="4000" b="1" dirty="0">
                <a:solidFill>
                  <a:schemeClr val="tx2"/>
                </a:solidFill>
              </a:rPr>
              <a:t>Strategies in the analysis </a:t>
            </a:r>
            <a:r>
              <a:rPr lang="en-US" altLang="en-US" sz="4000" b="1" dirty="0" smtClean="0">
                <a:solidFill>
                  <a:schemeClr val="tx2"/>
                </a:solidFill>
              </a:rPr>
              <a:t>phase</a:t>
            </a:r>
            <a:endParaRPr lang="en-US" altLang="en-US" sz="4000" b="1" dirty="0">
              <a:solidFill>
                <a:schemeClr val="tx2"/>
              </a:solidFill>
            </a:endParaRPr>
          </a:p>
        </p:txBody>
      </p:sp>
      <p:pic>
        <p:nvPicPr>
          <p:cNvPr id="3" name="Picture 2"/>
          <p:cNvPicPr>
            <a:picLocks noChangeAspect="1"/>
          </p:cNvPicPr>
          <p:nvPr/>
        </p:nvPicPr>
        <p:blipFill>
          <a:blip r:embed="rId3"/>
          <a:stretch>
            <a:fillRect/>
          </a:stretch>
        </p:blipFill>
        <p:spPr>
          <a:xfrm>
            <a:off x="8175038" y="2362200"/>
            <a:ext cx="7801562" cy="5855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978" y="152400"/>
            <a:ext cx="13821364" cy="1066800"/>
          </a:xfrm>
        </p:spPr>
        <p:txBody>
          <a:bodyPr/>
          <a:lstStyle/>
          <a:p>
            <a:r>
              <a:rPr lang="en-US" altLang="en-US" sz="4000" dirty="0"/>
              <a:t>Smoking,  Matches, and Lung Cancer</a:t>
            </a:r>
            <a:endParaRPr lang="en-US" sz="4000" dirty="0"/>
          </a:p>
        </p:txBody>
      </p:sp>
      <p:pic>
        <p:nvPicPr>
          <p:cNvPr id="5" name="Picture 4"/>
          <p:cNvPicPr>
            <a:picLocks noChangeAspect="1"/>
          </p:cNvPicPr>
          <p:nvPr/>
        </p:nvPicPr>
        <p:blipFill>
          <a:blip r:embed="rId3"/>
          <a:stretch>
            <a:fillRect/>
          </a:stretch>
        </p:blipFill>
        <p:spPr>
          <a:xfrm>
            <a:off x="127000" y="1828800"/>
            <a:ext cx="9534525" cy="5324475"/>
          </a:xfrm>
          <a:prstGeom prst="rect">
            <a:avLst/>
          </a:prstGeom>
        </p:spPr>
      </p:pic>
      <p:sp>
        <p:nvSpPr>
          <p:cNvPr id="4" name="Content Placeholder 3"/>
          <p:cNvSpPr>
            <a:spLocks noGrp="1"/>
          </p:cNvSpPr>
          <p:nvPr>
            <p:ph sz="half" idx="2"/>
          </p:nvPr>
        </p:nvSpPr>
        <p:spPr>
          <a:xfrm>
            <a:off x="10109200" y="2286000"/>
            <a:ext cx="6172200" cy="6781800"/>
          </a:xfrm>
        </p:spPr>
        <p:txBody>
          <a:bodyPr/>
          <a:lstStyle/>
          <a:p>
            <a:pPr marL="322263" indent="-322263" defTabSz="803275">
              <a:buClrTx/>
            </a:pPr>
            <a:r>
              <a:rPr lang="en-US" altLang="en-US" sz="3200" dirty="0"/>
              <a:t>OR</a:t>
            </a:r>
            <a:r>
              <a:rPr lang="en-US" altLang="en-US" sz="3200" baseline="-25000" dirty="0"/>
              <a:t>crude</a:t>
            </a:r>
            <a:r>
              <a:rPr lang="en-US" altLang="en-US" sz="3200" dirty="0"/>
              <a:t> 	= 8.8 </a:t>
            </a:r>
          </a:p>
          <a:p>
            <a:pPr marL="322263" indent="-322263" defTabSz="803275">
              <a:buClrTx/>
            </a:pPr>
            <a:r>
              <a:rPr lang="en-US" altLang="en-US" sz="3200" dirty="0"/>
              <a:t>Each stratum is unconfounded with respect to smoking</a:t>
            </a:r>
          </a:p>
          <a:p>
            <a:pPr marL="322263" indent="-322263" defTabSz="803275">
              <a:buClrTx/>
            </a:pPr>
            <a:r>
              <a:rPr lang="en-US" altLang="en-US" sz="3200" dirty="0"/>
              <a:t>OR</a:t>
            </a:r>
            <a:r>
              <a:rPr lang="en-US" altLang="en-US" sz="3200" baseline="-25000" dirty="0"/>
              <a:t>smokers</a:t>
            </a:r>
            <a:r>
              <a:rPr lang="en-US" altLang="en-US" sz="3200" dirty="0"/>
              <a:t> 	= 1.0 </a:t>
            </a:r>
          </a:p>
          <a:p>
            <a:pPr marL="322263" indent="-322263" defTabSz="803275">
              <a:buClrTx/>
            </a:pPr>
            <a:r>
              <a:rPr lang="en-US" altLang="en-US" sz="3200" dirty="0"/>
              <a:t>OR</a:t>
            </a:r>
            <a:r>
              <a:rPr lang="en-US" altLang="en-US" sz="3200" baseline="-25000" dirty="0"/>
              <a:t>non</a:t>
            </a:r>
            <a:r>
              <a:rPr lang="en-US" altLang="en-US" sz="3200" baseline="-25000" dirty="0"/>
              <a:t>-smoker	</a:t>
            </a:r>
            <a:r>
              <a:rPr lang="en-US" altLang="en-US" sz="3200" dirty="0"/>
              <a:t>= 1.0 </a:t>
            </a:r>
          </a:p>
          <a:p>
            <a:endParaRPr lang="en-US" sz="3200" dirty="0"/>
          </a:p>
        </p:txBody>
      </p:sp>
    </p:spTree>
    <p:extLst>
      <p:ext uri="{BB962C8B-B14F-4D97-AF65-F5344CB8AC3E}">
        <p14:creationId xmlns:p14="http://schemas.microsoft.com/office/powerpoint/2010/main" val="236667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01600" y="152400"/>
            <a:ext cx="16738600" cy="1066800"/>
          </a:xfrm>
        </p:spPr>
        <p:txBody>
          <a:bodyPr/>
          <a:lstStyle/>
          <a:p>
            <a:r>
              <a:rPr lang="en-US" altLang="en-US" sz="4000" dirty="0" smtClean="0"/>
              <a:t>Obtaining Adjusted Estimate </a:t>
            </a:r>
            <a:r>
              <a:rPr lang="en-US" altLang="en-US" sz="4000" dirty="0" smtClean="0"/>
              <a:t>from the </a:t>
            </a:r>
            <a:r>
              <a:rPr lang="en-US" altLang="en-US" sz="4000" dirty="0" smtClean="0"/>
              <a:t>Stratified Analyses</a:t>
            </a:r>
          </a:p>
        </p:txBody>
      </p:sp>
      <p:sp>
        <p:nvSpPr>
          <p:cNvPr id="103426" name="Rectangle 3"/>
          <p:cNvSpPr>
            <a:spLocks noGrp="1" noChangeArrowheads="1"/>
          </p:cNvSpPr>
          <p:nvPr>
            <p:ph type="body" idx="1"/>
          </p:nvPr>
        </p:nvSpPr>
        <p:spPr>
          <a:xfrm>
            <a:off x="508000" y="1676400"/>
            <a:ext cx="15240000" cy="4639732"/>
          </a:xfrm>
        </p:spPr>
        <p:txBody>
          <a:bodyPr/>
          <a:lstStyle/>
          <a:p>
            <a:pPr marL="504825" indent="-504825">
              <a:buClrTx/>
            </a:pPr>
            <a:r>
              <a:rPr lang="en-US" altLang="en-US" sz="4000" dirty="0" smtClean="0"/>
              <a:t>After the strata have been formed, what next?</a:t>
            </a:r>
          </a:p>
          <a:p>
            <a:pPr marL="504825" indent="-504825">
              <a:buClrTx/>
            </a:pPr>
            <a:r>
              <a:rPr lang="en-US" altLang="en-US" sz="4000" b="1" dirty="0" smtClean="0"/>
              <a:t>Process:</a:t>
            </a:r>
            <a:r>
              <a:rPr lang="en-US" altLang="en-US" sz="4000" dirty="0" smtClean="0"/>
              <a:t>  Summarize the unconfounded estimates from the two (or more) strata to form a single overall unconfounded  “adjusted” (aka “conditional”) estimate  </a:t>
            </a:r>
          </a:p>
          <a:p>
            <a:pPr marL="1203325" lvl="1" indent="-577850"/>
            <a:r>
              <a:rPr lang="en-US" altLang="en-US" sz="4000" dirty="0" smtClean="0"/>
              <a:t>e.g., for matches-lung cancer example, summarize the odds ratios from the smoking stratum and non-smoking stratum into one odds ratio</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Smoking,  Matches, and Lung Cancer</a:t>
            </a:r>
            <a:endParaRPr lang="en-US" dirty="0"/>
          </a:p>
        </p:txBody>
      </p:sp>
      <p:pic>
        <p:nvPicPr>
          <p:cNvPr id="5" name="Picture 4"/>
          <p:cNvPicPr>
            <a:picLocks noChangeAspect="1"/>
          </p:cNvPicPr>
          <p:nvPr/>
        </p:nvPicPr>
        <p:blipFill>
          <a:blip r:embed="rId3"/>
          <a:stretch>
            <a:fillRect/>
          </a:stretch>
        </p:blipFill>
        <p:spPr>
          <a:xfrm>
            <a:off x="127000" y="1828800"/>
            <a:ext cx="9534525" cy="5324475"/>
          </a:xfrm>
          <a:prstGeom prst="rect">
            <a:avLst/>
          </a:prstGeom>
        </p:spPr>
      </p:pic>
      <p:sp>
        <p:nvSpPr>
          <p:cNvPr id="4" name="Content Placeholder 3"/>
          <p:cNvSpPr>
            <a:spLocks noGrp="1"/>
          </p:cNvSpPr>
          <p:nvPr>
            <p:ph sz="half" idx="2"/>
          </p:nvPr>
        </p:nvSpPr>
        <p:spPr>
          <a:xfrm>
            <a:off x="10795000" y="2895600"/>
            <a:ext cx="5715000" cy="6781800"/>
          </a:xfrm>
        </p:spPr>
        <p:txBody>
          <a:bodyPr/>
          <a:lstStyle/>
          <a:p>
            <a:pPr marL="322263" indent="-322263" defTabSz="803275">
              <a:buClrTx/>
            </a:pPr>
            <a:r>
              <a:rPr lang="en-US" altLang="en-US" sz="3200" dirty="0"/>
              <a:t>OR</a:t>
            </a:r>
            <a:r>
              <a:rPr lang="en-US" altLang="en-US" sz="3200" baseline="-25000" dirty="0"/>
              <a:t>crude</a:t>
            </a:r>
            <a:r>
              <a:rPr lang="en-US" altLang="en-US" sz="3200" dirty="0"/>
              <a:t> 	</a:t>
            </a:r>
            <a:r>
              <a:rPr lang="en-US" altLang="en-US" sz="3200" dirty="0" smtClean="0"/>
              <a:t> = </a:t>
            </a:r>
            <a:r>
              <a:rPr lang="en-US" altLang="en-US" sz="3200" dirty="0"/>
              <a:t>8.8 </a:t>
            </a:r>
          </a:p>
          <a:p>
            <a:pPr marL="322263" indent="-322263" defTabSz="803275">
              <a:buClrTx/>
            </a:pPr>
            <a:r>
              <a:rPr lang="en-US" altLang="en-US" sz="3200" dirty="0"/>
              <a:t>OR</a:t>
            </a:r>
            <a:r>
              <a:rPr lang="en-US" altLang="en-US" sz="3200" baseline="-25000" dirty="0"/>
              <a:t>smokers</a:t>
            </a:r>
            <a:r>
              <a:rPr lang="en-US" altLang="en-US" sz="3200" dirty="0"/>
              <a:t> 	</a:t>
            </a:r>
            <a:r>
              <a:rPr lang="en-US" altLang="en-US" sz="3200" dirty="0" smtClean="0"/>
              <a:t> = </a:t>
            </a:r>
            <a:r>
              <a:rPr lang="en-US" altLang="en-US" sz="3200" dirty="0"/>
              <a:t>1.0 </a:t>
            </a:r>
          </a:p>
          <a:p>
            <a:pPr marL="322263" indent="-322263" defTabSz="803275">
              <a:buClrTx/>
            </a:pPr>
            <a:r>
              <a:rPr lang="en-US" altLang="en-US" sz="3200" dirty="0" smtClean="0"/>
              <a:t>OR</a:t>
            </a:r>
            <a:r>
              <a:rPr lang="en-US" altLang="en-US" sz="3200" baseline="-25000" dirty="0" smtClean="0"/>
              <a:t>non</a:t>
            </a:r>
            <a:r>
              <a:rPr lang="en-US" altLang="en-US" sz="3200" baseline="-25000" dirty="0" smtClean="0"/>
              <a:t>-smoker  </a:t>
            </a:r>
            <a:r>
              <a:rPr lang="en-US" altLang="en-US" sz="3200" dirty="0" smtClean="0"/>
              <a:t>= </a:t>
            </a:r>
            <a:r>
              <a:rPr lang="en-US" altLang="en-US" sz="3200" dirty="0"/>
              <a:t>1.0 </a:t>
            </a:r>
          </a:p>
          <a:p>
            <a:pPr marL="322263" indent="-322263" defTabSz="803275">
              <a:buClrTx/>
            </a:pPr>
            <a:r>
              <a:rPr lang="en-US" altLang="en-US" sz="3200" dirty="0" smtClean="0">
                <a:solidFill>
                  <a:srgbClr val="FF0000"/>
                </a:solidFill>
              </a:rPr>
              <a:t>OR</a:t>
            </a:r>
            <a:r>
              <a:rPr lang="en-US" altLang="en-US" sz="3200" baseline="-25000" dirty="0" smtClean="0">
                <a:solidFill>
                  <a:srgbClr val="FF0000"/>
                </a:solidFill>
              </a:rPr>
              <a:t>adjusted</a:t>
            </a:r>
            <a:r>
              <a:rPr lang="en-US" altLang="en-US" sz="3200" baseline="-25000" dirty="0">
                <a:solidFill>
                  <a:srgbClr val="FF0000"/>
                </a:solidFill>
              </a:rPr>
              <a:t>	</a:t>
            </a:r>
            <a:r>
              <a:rPr lang="en-US" altLang="en-US" sz="3200" baseline="-25000" dirty="0" smtClean="0">
                <a:solidFill>
                  <a:srgbClr val="FF0000"/>
                </a:solidFill>
              </a:rPr>
              <a:t> </a:t>
            </a:r>
            <a:r>
              <a:rPr lang="en-US" altLang="en-US" sz="3200" dirty="0" smtClean="0">
                <a:solidFill>
                  <a:srgbClr val="FF0000"/>
                </a:solidFill>
              </a:rPr>
              <a:t>= </a:t>
            </a:r>
            <a:r>
              <a:rPr lang="en-US" altLang="en-US" sz="3200" dirty="0">
                <a:solidFill>
                  <a:srgbClr val="FF0000"/>
                </a:solidFill>
              </a:rPr>
              <a:t>1.0 </a:t>
            </a:r>
          </a:p>
          <a:p>
            <a:endParaRPr lang="en-US" sz="3200" dirty="0"/>
          </a:p>
        </p:txBody>
      </p:sp>
    </p:spTree>
    <p:extLst>
      <p:ext uri="{BB962C8B-B14F-4D97-AF65-F5344CB8AC3E}">
        <p14:creationId xmlns:p14="http://schemas.microsoft.com/office/powerpoint/2010/main" val="2262125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6002000" cy="1066800"/>
          </a:xfrm>
        </p:spPr>
        <p:txBody>
          <a:bodyPr/>
          <a:lstStyle/>
          <a:p>
            <a:r>
              <a:rPr lang="en-US" altLang="en-US" sz="4000" dirty="0"/>
              <a:t>Smoking, Caffeine </a:t>
            </a:r>
            <a:r>
              <a:rPr lang="en-US" altLang="en-US" sz="4000" dirty="0" smtClean="0"/>
              <a:t>Use and </a:t>
            </a:r>
            <a:r>
              <a:rPr lang="en-US" altLang="en-US" sz="4000" dirty="0"/>
              <a:t>Delayed Conception</a:t>
            </a:r>
            <a:endParaRPr lang="en-US" sz="4000" dirty="0"/>
          </a:p>
        </p:txBody>
      </p:sp>
      <p:sp>
        <p:nvSpPr>
          <p:cNvPr id="3" name="Text Placeholder 2"/>
          <p:cNvSpPr>
            <a:spLocks noGrp="1"/>
          </p:cNvSpPr>
          <p:nvPr>
            <p:ph type="body" sz="half" idx="1"/>
          </p:nvPr>
        </p:nvSpPr>
        <p:spPr>
          <a:xfrm>
            <a:off x="508000" y="1143000"/>
            <a:ext cx="15748000" cy="2090029"/>
          </a:xfrm>
        </p:spPr>
        <p:txBody>
          <a:bodyPr/>
          <a:lstStyle/>
          <a:p>
            <a:pPr marL="0" indent="0">
              <a:buNone/>
            </a:pPr>
            <a:r>
              <a:rPr lang="en-US" sz="3200" dirty="0"/>
              <a:t>Cross-sectional study in reproductive age women: effect of smoking on ability to conceive a child (i.e., </a:t>
            </a:r>
            <a:r>
              <a:rPr lang="en-US" sz="3200" dirty="0" smtClean="0"/>
              <a:t>become pregnant/give </a:t>
            </a:r>
            <a:r>
              <a:rPr lang="en-US" sz="3200" dirty="0"/>
              <a:t>birth; delayed conception vs non-delayed)</a:t>
            </a:r>
          </a:p>
          <a:p>
            <a:endParaRPr lang="en-US" dirty="0"/>
          </a:p>
        </p:txBody>
      </p:sp>
      <p:pic>
        <p:nvPicPr>
          <p:cNvPr id="7" name="Content Placeholder 6"/>
          <p:cNvPicPr>
            <a:picLocks noGrp="1" noChangeAspect="1"/>
          </p:cNvPicPr>
          <p:nvPr>
            <p:ph sz="half" idx="2"/>
          </p:nvPr>
        </p:nvPicPr>
        <p:blipFill rotWithShape="1">
          <a:blip r:embed="rId3"/>
          <a:srcRect b="7407"/>
          <a:stretch/>
        </p:blipFill>
        <p:spPr>
          <a:xfrm>
            <a:off x="7366000" y="2667000"/>
            <a:ext cx="8591315" cy="5638800"/>
          </a:xfrm>
          <a:prstGeom prst="rect">
            <a:avLst/>
          </a:prstGeom>
        </p:spPr>
      </p:pic>
      <p:pic>
        <p:nvPicPr>
          <p:cNvPr id="6" name="Picture 5"/>
          <p:cNvPicPr>
            <a:picLocks noChangeAspect="1"/>
          </p:cNvPicPr>
          <p:nvPr/>
        </p:nvPicPr>
        <p:blipFill>
          <a:blip r:embed="rId4"/>
          <a:stretch>
            <a:fillRect/>
          </a:stretch>
        </p:blipFill>
        <p:spPr>
          <a:xfrm>
            <a:off x="279400" y="3124200"/>
            <a:ext cx="6959890" cy="2819400"/>
          </a:xfrm>
          <a:prstGeom prst="rect">
            <a:avLst/>
          </a:prstGeom>
        </p:spPr>
      </p:pic>
      <p:sp>
        <p:nvSpPr>
          <p:cNvPr id="8" name="Text Box 19"/>
          <p:cNvSpPr txBox="1">
            <a:spLocks noChangeArrowheads="1"/>
          </p:cNvSpPr>
          <p:nvPr/>
        </p:nvSpPr>
        <p:spPr bwMode="auto">
          <a:xfrm>
            <a:off x="11252200" y="8446812"/>
            <a:ext cx="5105400" cy="468588"/>
          </a:xfrm>
          <a:prstGeom prst="rect">
            <a:avLst/>
          </a:prstGeom>
          <a:noFill/>
          <a:ln w="9525">
            <a:noFill/>
            <a:miter lim="800000"/>
            <a:headEnd/>
            <a:tailEnd/>
          </a:ln>
        </p:spPr>
        <p:txBody>
          <a:bodyPr wrap="square" lIns="95125" tIns="49148" rIns="95125" bIns="49148">
            <a:spAutoFit/>
          </a:bodyPr>
          <a:lstStyle/>
          <a:p>
            <a:pPr eaLnBrk="0" hangingPunct="0">
              <a:spcBef>
                <a:spcPct val="50000"/>
              </a:spcBef>
            </a:pPr>
            <a:r>
              <a:rPr lang="en-US" altLang="en-US" sz="2400" b="1" dirty="0">
                <a:solidFill>
                  <a:srgbClr val="000000"/>
                </a:solidFill>
              </a:rPr>
              <a:t>Stanton and Gray.  </a:t>
            </a:r>
            <a:r>
              <a:rPr lang="en-US" altLang="en-US" sz="2400" b="1" i="1" dirty="0">
                <a:solidFill>
                  <a:srgbClr val="000000"/>
                </a:solidFill>
              </a:rPr>
              <a:t>AJE</a:t>
            </a:r>
            <a:r>
              <a:rPr lang="en-US" altLang="en-US" sz="2400" b="1" dirty="0">
                <a:solidFill>
                  <a:srgbClr val="000000"/>
                </a:solidFill>
              </a:rPr>
              <a:t> </a:t>
            </a:r>
            <a:r>
              <a:rPr lang="en-US" altLang="en-US" sz="2400" b="1" dirty="0" smtClean="0">
                <a:solidFill>
                  <a:srgbClr val="000000"/>
                </a:solidFill>
              </a:rPr>
              <a:t> 1995</a:t>
            </a:r>
            <a:endParaRPr lang="en-US" altLang="en-US" sz="2400" b="1" dirty="0">
              <a:solidFill>
                <a:srgbClr val="000000"/>
              </a:solidFill>
            </a:endParaRPr>
          </a:p>
        </p:txBody>
      </p:sp>
    </p:spTree>
    <p:extLst>
      <p:ext uri="{BB962C8B-B14F-4D97-AF65-F5344CB8AC3E}">
        <p14:creationId xmlns:p14="http://schemas.microsoft.com/office/powerpoint/2010/main" val="11873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03200" y="1676400"/>
            <a:ext cx="8887945" cy="5791200"/>
          </a:xfrm>
          <a:prstGeom prst="rect">
            <a:avLst/>
          </a:prstGeom>
        </p:spPr>
      </p:pic>
      <p:sp>
        <p:nvSpPr>
          <p:cNvPr id="4" name="Rectangle 2"/>
          <p:cNvSpPr>
            <a:spLocks noGrp="1" noChangeArrowheads="1"/>
          </p:cNvSpPr>
          <p:nvPr>
            <p:ph type="title"/>
          </p:nvPr>
        </p:nvSpPr>
        <p:spPr>
          <a:xfrm>
            <a:off x="1444978" y="-76200"/>
            <a:ext cx="13821364" cy="1066800"/>
          </a:xfrm>
        </p:spPr>
        <p:txBody>
          <a:bodyPr/>
          <a:lstStyle/>
          <a:p>
            <a:r>
              <a:rPr lang="en-US" altLang="en-US" sz="4000" dirty="0" smtClean="0"/>
              <a:t>Smoking, Caffeine Use</a:t>
            </a:r>
            <a:r>
              <a:rPr lang="en-US" altLang="en-US" sz="4000" dirty="0"/>
              <a:t> </a:t>
            </a:r>
            <a:r>
              <a:rPr lang="en-US" altLang="en-US" sz="4000" dirty="0" smtClean="0"/>
              <a:t>and Delayed Conception</a:t>
            </a:r>
          </a:p>
        </p:txBody>
      </p:sp>
      <p:sp>
        <p:nvSpPr>
          <p:cNvPr id="6" name="Rectangle 5"/>
          <p:cNvSpPr/>
          <p:nvPr/>
        </p:nvSpPr>
        <p:spPr>
          <a:xfrm>
            <a:off x="9652000" y="1981200"/>
            <a:ext cx="7467600" cy="1754326"/>
          </a:xfrm>
          <a:prstGeom prst="rect">
            <a:avLst/>
          </a:prstGeom>
        </p:spPr>
        <p:txBody>
          <a:bodyPr wrap="square">
            <a:spAutoFit/>
          </a:bodyPr>
          <a:lstStyle/>
          <a:p>
            <a:pPr eaLnBrk="0" hangingPunct="0">
              <a:spcBef>
                <a:spcPct val="50000"/>
              </a:spcBef>
            </a:pPr>
            <a:r>
              <a:rPr lang="en-US" altLang="en-US" sz="3600" b="1" dirty="0">
                <a:solidFill>
                  <a:srgbClr val="000000"/>
                </a:solidFill>
              </a:rPr>
              <a:t>What is the unconfounded “adjusted” estimate of the prevalence ratio</a:t>
            </a:r>
            <a:r>
              <a:rPr lang="en-US" altLang="en-US" sz="3600" b="1" dirty="0" smtClean="0">
                <a:solidFill>
                  <a:srgbClr val="000000"/>
                </a:solidFill>
              </a:rPr>
              <a:t>?</a:t>
            </a:r>
            <a:endParaRPr lang="en-US" altLang="en-US" sz="3600" b="1" dirty="0" smtClean="0">
              <a:solidFill>
                <a:srgbClr val="000000"/>
              </a:solidFill>
            </a:endParaRPr>
          </a:p>
        </p:txBody>
      </p:sp>
      <p:grpSp>
        <p:nvGrpSpPr>
          <p:cNvPr id="7" name="Group 6"/>
          <p:cNvGrpSpPr/>
          <p:nvPr/>
        </p:nvGrpSpPr>
        <p:grpSpPr>
          <a:xfrm>
            <a:off x="7213600" y="6713014"/>
            <a:ext cx="9412957" cy="805147"/>
            <a:chOff x="-1743590" y="6814540"/>
            <a:chExt cx="9412957" cy="805147"/>
          </a:xfrm>
        </p:grpSpPr>
        <p:sp>
          <p:nvSpPr>
            <p:cNvPr id="8" name="Text Box 5"/>
            <p:cNvSpPr txBox="1">
              <a:spLocks noChangeArrowheads="1"/>
            </p:cNvSpPr>
            <p:nvPr/>
          </p:nvSpPr>
          <p:spPr bwMode="auto">
            <a:xfrm rot="18904130">
              <a:off x="-1743590" y="7004343"/>
              <a:ext cx="5512909"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0.9   - A</a:t>
              </a:r>
            </a:p>
          </p:txBody>
        </p:sp>
        <p:sp>
          <p:nvSpPr>
            <p:cNvPr id="9" name="Text Box 9"/>
            <p:cNvSpPr txBox="1">
              <a:spLocks noChangeArrowheads="1"/>
            </p:cNvSpPr>
            <p:nvPr/>
          </p:nvSpPr>
          <p:spPr bwMode="auto">
            <a:xfrm rot="18904130">
              <a:off x="761491" y="7096467"/>
              <a:ext cx="5578096"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 Prevalence Ratio = 2.0   - C</a:t>
              </a:r>
            </a:p>
          </p:txBody>
        </p:sp>
        <p:sp>
          <p:nvSpPr>
            <p:cNvPr id="10" name="Text Box 10"/>
            <p:cNvSpPr txBox="1">
              <a:spLocks noChangeArrowheads="1"/>
            </p:cNvSpPr>
            <p:nvPr/>
          </p:nvSpPr>
          <p:spPr bwMode="auto">
            <a:xfrm rot="18904130">
              <a:off x="177535" y="6814540"/>
              <a:ext cx="4880642"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1.1   - B</a:t>
              </a:r>
              <a:endParaRPr lang="en-US" altLang="en-US" sz="2800" b="1" dirty="0"/>
            </a:p>
          </p:txBody>
        </p:sp>
        <p:sp>
          <p:nvSpPr>
            <p:cNvPr id="11" name="Text Box 7"/>
            <p:cNvSpPr txBox="1">
              <a:spLocks noChangeArrowheads="1"/>
            </p:cNvSpPr>
            <p:nvPr/>
          </p:nvSpPr>
          <p:spPr bwMode="auto">
            <a:xfrm rot="18904130">
              <a:off x="2547681" y="6990094"/>
              <a:ext cx="5121686"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Some other better answer - D</a:t>
              </a:r>
            </a:p>
          </p:txBody>
        </p:sp>
      </p:grpSp>
    </p:spTree>
    <p:extLst>
      <p:ext uri="{BB962C8B-B14F-4D97-AF65-F5344CB8AC3E}">
        <p14:creationId xmlns:p14="http://schemas.microsoft.com/office/powerpoint/2010/main" val="2566547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03200" y="1676400"/>
            <a:ext cx="8887945" cy="5791200"/>
          </a:xfrm>
          <a:prstGeom prst="rect">
            <a:avLst/>
          </a:prstGeom>
        </p:spPr>
      </p:pic>
      <p:sp>
        <p:nvSpPr>
          <p:cNvPr id="4" name="Rectangle 2"/>
          <p:cNvSpPr>
            <a:spLocks noGrp="1" noChangeArrowheads="1"/>
          </p:cNvSpPr>
          <p:nvPr>
            <p:ph type="title"/>
          </p:nvPr>
        </p:nvSpPr>
        <p:spPr>
          <a:xfrm>
            <a:off x="1444978" y="-76200"/>
            <a:ext cx="13821364" cy="1066800"/>
          </a:xfrm>
        </p:spPr>
        <p:txBody>
          <a:bodyPr/>
          <a:lstStyle/>
          <a:p>
            <a:r>
              <a:rPr lang="en-US" altLang="en-US" sz="4000" dirty="0" smtClean="0"/>
              <a:t>Smoking, Caffeine Use</a:t>
            </a:r>
            <a:r>
              <a:rPr lang="en-US" altLang="en-US" sz="4000" dirty="0"/>
              <a:t> </a:t>
            </a:r>
            <a:r>
              <a:rPr lang="en-US" altLang="en-US" sz="4000" dirty="0" smtClean="0"/>
              <a:t>and Delayed Conception</a:t>
            </a:r>
          </a:p>
        </p:txBody>
      </p:sp>
      <p:sp>
        <p:nvSpPr>
          <p:cNvPr id="6" name="Rectangle 5"/>
          <p:cNvSpPr/>
          <p:nvPr/>
        </p:nvSpPr>
        <p:spPr>
          <a:xfrm>
            <a:off x="9652000" y="1981200"/>
            <a:ext cx="7467600" cy="1754326"/>
          </a:xfrm>
          <a:prstGeom prst="rect">
            <a:avLst/>
          </a:prstGeom>
        </p:spPr>
        <p:txBody>
          <a:bodyPr wrap="square">
            <a:spAutoFit/>
          </a:bodyPr>
          <a:lstStyle/>
          <a:p>
            <a:pPr eaLnBrk="0" hangingPunct="0">
              <a:spcBef>
                <a:spcPct val="50000"/>
              </a:spcBef>
            </a:pPr>
            <a:r>
              <a:rPr lang="en-US" altLang="en-US" sz="3600" b="1" dirty="0">
                <a:solidFill>
                  <a:srgbClr val="000000"/>
                </a:solidFill>
              </a:rPr>
              <a:t>What is the unconfounded “adjusted” estimate of the prevalence ratio</a:t>
            </a:r>
            <a:r>
              <a:rPr lang="en-US" altLang="en-US" sz="3600" b="1" dirty="0" smtClean="0">
                <a:solidFill>
                  <a:srgbClr val="000000"/>
                </a:solidFill>
              </a:rPr>
              <a:t>?</a:t>
            </a:r>
            <a:endParaRPr lang="en-US" altLang="en-US" sz="3600" b="1" dirty="0" smtClean="0">
              <a:solidFill>
                <a:srgbClr val="000000"/>
              </a:solidFill>
            </a:endParaRPr>
          </a:p>
        </p:txBody>
      </p:sp>
      <p:grpSp>
        <p:nvGrpSpPr>
          <p:cNvPr id="7" name="Group 6"/>
          <p:cNvGrpSpPr/>
          <p:nvPr/>
        </p:nvGrpSpPr>
        <p:grpSpPr>
          <a:xfrm>
            <a:off x="7213600" y="6713014"/>
            <a:ext cx="9412957" cy="805147"/>
            <a:chOff x="-1743590" y="6814540"/>
            <a:chExt cx="9412957" cy="805147"/>
          </a:xfrm>
        </p:grpSpPr>
        <p:sp>
          <p:nvSpPr>
            <p:cNvPr id="8" name="Text Box 5"/>
            <p:cNvSpPr txBox="1">
              <a:spLocks noChangeArrowheads="1"/>
            </p:cNvSpPr>
            <p:nvPr/>
          </p:nvSpPr>
          <p:spPr bwMode="auto">
            <a:xfrm rot="18904130">
              <a:off x="-1743590" y="7004343"/>
              <a:ext cx="5512909"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0.9   - A</a:t>
              </a:r>
            </a:p>
          </p:txBody>
        </p:sp>
        <p:sp>
          <p:nvSpPr>
            <p:cNvPr id="9" name="Text Box 9"/>
            <p:cNvSpPr txBox="1">
              <a:spLocks noChangeArrowheads="1"/>
            </p:cNvSpPr>
            <p:nvPr/>
          </p:nvSpPr>
          <p:spPr bwMode="auto">
            <a:xfrm rot="18904130">
              <a:off x="761491" y="7096467"/>
              <a:ext cx="5578096"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 Prevalence Ratio = 2.0   - C</a:t>
              </a:r>
            </a:p>
          </p:txBody>
        </p:sp>
        <p:sp>
          <p:nvSpPr>
            <p:cNvPr id="10" name="Text Box 10"/>
            <p:cNvSpPr txBox="1">
              <a:spLocks noChangeArrowheads="1"/>
            </p:cNvSpPr>
            <p:nvPr/>
          </p:nvSpPr>
          <p:spPr bwMode="auto">
            <a:xfrm rot="18904130">
              <a:off x="177535" y="6814540"/>
              <a:ext cx="4880642"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1.1   - B</a:t>
              </a:r>
              <a:endParaRPr lang="en-US" altLang="en-US" sz="2800" b="1" dirty="0"/>
            </a:p>
          </p:txBody>
        </p:sp>
        <p:sp>
          <p:nvSpPr>
            <p:cNvPr id="11" name="Text Box 7"/>
            <p:cNvSpPr txBox="1">
              <a:spLocks noChangeArrowheads="1"/>
            </p:cNvSpPr>
            <p:nvPr/>
          </p:nvSpPr>
          <p:spPr bwMode="auto">
            <a:xfrm rot="18904130">
              <a:off x="2547681" y="6990094"/>
              <a:ext cx="5121686" cy="523220"/>
            </a:xfrm>
            <a:prstGeom prst="rect">
              <a:avLst/>
            </a:prstGeom>
            <a:noFill/>
            <a:ln w="76200">
              <a:solidFill>
                <a:srgbClr val="FF0000"/>
              </a:solidFill>
              <a:miter lim="800000"/>
              <a:headEnd/>
              <a:tailEnd/>
            </a:ln>
          </p:spPr>
          <p:txBody>
            <a:bodyPr wrap="square">
              <a:spAutoFit/>
            </a:bodyPr>
            <a:lstStyle/>
            <a:p>
              <a:pPr algn="r" eaLnBrk="0" hangingPunct="0">
                <a:spcBef>
                  <a:spcPct val="50000"/>
                </a:spcBef>
              </a:pPr>
              <a:r>
                <a:rPr lang="en-US" altLang="en-US" sz="2800" dirty="0"/>
                <a:t>Some other better answer - D</a:t>
              </a:r>
            </a:p>
          </p:txBody>
        </p:sp>
      </p:grpSp>
    </p:spTree>
    <p:extLst>
      <p:ext uri="{BB962C8B-B14F-4D97-AF65-F5344CB8AC3E}">
        <p14:creationId xmlns:p14="http://schemas.microsoft.com/office/powerpoint/2010/main" val="14772400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407340" y="-457200"/>
            <a:ext cx="15493060" cy="1987062"/>
          </a:xfrm>
        </p:spPr>
        <p:txBody>
          <a:bodyPr/>
          <a:lstStyle/>
          <a:p>
            <a:r>
              <a:rPr lang="en-US" altLang="en-US" sz="4000" dirty="0" smtClean="0"/>
              <a:t>Underlying Assumption Needed to Form a Summary/Adjusted Estimate of the Unconfounded Stratum-Specific Estimates</a:t>
            </a:r>
          </a:p>
        </p:txBody>
      </p:sp>
      <p:sp>
        <p:nvSpPr>
          <p:cNvPr id="117762" name="Rectangle 3"/>
          <p:cNvSpPr>
            <a:spLocks noGrp="1" noChangeArrowheads="1"/>
          </p:cNvSpPr>
          <p:nvPr>
            <p:ph type="body" idx="1"/>
          </p:nvPr>
        </p:nvSpPr>
        <p:spPr>
          <a:xfrm>
            <a:off x="381000" y="1905000"/>
            <a:ext cx="15671800" cy="3276600"/>
          </a:xfrm>
        </p:spPr>
        <p:txBody>
          <a:bodyPr/>
          <a:lstStyle/>
          <a:p>
            <a:pPr marL="457200" indent="-457200">
              <a:buClrTx/>
              <a:tabLst>
                <a:tab pos="7029303" algn="l"/>
              </a:tabLst>
            </a:pPr>
            <a:r>
              <a:rPr lang="en-US" altLang="en-US" sz="3200" dirty="0"/>
              <a:t>If the relationship between the exposure and the outcome varies meaningfully in a clinical/biologic sense and statistically across strata of a third variable:</a:t>
            </a:r>
          </a:p>
          <a:p>
            <a:pPr marL="1203325" lvl="1" indent="-625475">
              <a:tabLst>
                <a:tab pos="7029303" algn="l"/>
              </a:tabLst>
            </a:pPr>
            <a:r>
              <a:rPr lang="en-US" altLang="en-US" sz="3200" dirty="0"/>
              <a:t>it is not usually appropriate to create a </a:t>
            </a:r>
            <a:r>
              <a:rPr lang="en-US" altLang="en-US" sz="3200" u="sng" dirty="0"/>
              <a:t>single</a:t>
            </a:r>
            <a:r>
              <a:rPr lang="en-US" altLang="en-US" sz="3200" dirty="0"/>
              <a:t> summary estimate </a:t>
            </a:r>
            <a:r>
              <a:rPr lang="en-US" altLang="en-US" sz="3200" dirty="0" smtClean="0"/>
              <a:t>across </a:t>
            </a:r>
            <a:r>
              <a:rPr lang="en-US" altLang="en-US" sz="3200" dirty="0"/>
              <a:t>strata</a:t>
            </a:r>
          </a:p>
          <a:p>
            <a:pPr lvl="1">
              <a:tabLst>
                <a:tab pos="7029303" algn="l"/>
              </a:tabLst>
            </a:pPr>
            <a:endParaRPr lang="en-US" altLang="en-US" sz="1100" dirty="0" smtClean="0"/>
          </a:p>
          <a:p>
            <a:pPr lvl="1">
              <a:tabLst>
                <a:tab pos="7029303" algn="l"/>
              </a:tabLst>
            </a:pPr>
            <a:endParaRPr lang="en-US" altLang="en-US" sz="1100" dirty="0"/>
          </a:p>
          <a:p>
            <a:pPr marL="457200" indent="-457200">
              <a:buClrTx/>
              <a:tabLst>
                <a:tab pos="7029303" algn="l"/>
              </a:tabLst>
            </a:pPr>
            <a:r>
              <a:rPr lang="en-US" altLang="en-US" sz="3200" dirty="0"/>
              <a:t>To create one single summary estimate, the assumption is that the different strata are basically all estimating the same number/entity</a:t>
            </a:r>
          </a:p>
          <a:p>
            <a:pPr marL="1203325" lvl="1" indent="-625475">
              <a:tabLst>
                <a:tab pos="7029303" algn="l"/>
              </a:tabLst>
            </a:pPr>
            <a:r>
              <a:rPr lang="en-US" altLang="en-US" sz="3200" dirty="0"/>
              <a:t>they only differ because of sampling error </a:t>
            </a:r>
          </a:p>
          <a:p>
            <a:pPr>
              <a:tabLst>
                <a:tab pos="7029303" algn="l"/>
              </a:tabLst>
            </a:pPr>
            <a:endParaRPr lang="en-US" altLang="en-US" sz="1100" dirty="0" smtClean="0"/>
          </a:p>
          <a:p>
            <a:pPr>
              <a:tabLst>
                <a:tab pos="7029303" algn="l"/>
              </a:tabLst>
            </a:pPr>
            <a:endParaRPr lang="en-US" altLang="en-US" sz="1100" dirty="0"/>
          </a:p>
          <a:p>
            <a:pPr marL="457200" indent="-457200">
              <a:buClrTx/>
              <a:tabLst>
                <a:tab pos="7029303" algn="l"/>
              </a:tabLst>
            </a:pPr>
            <a:r>
              <a:rPr lang="en-US" altLang="en-US" sz="3200" dirty="0"/>
              <a:t>i.e</a:t>
            </a:r>
            <a:r>
              <a:rPr lang="en-US" altLang="en-US" sz="3200" dirty="0" smtClean="0"/>
              <a:t>.,  </a:t>
            </a:r>
            <a:r>
              <a:rPr lang="en-US" altLang="en-US" sz="3200" dirty="0"/>
              <a:t>When you summarize across strata to get one single estimate, the assumption is that </a:t>
            </a:r>
            <a:r>
              <a:rPr lang="en-US" altLang="en-US" sz="3200" u="sng" dirty="0"/>
              <a:t>no “statistical interaction</a:t>
            </a:r>
            <a:r>
              <a:rPr lang="en-US" altLang="en-US" sz="3200" dirty="0"/>
              <a:t>” is present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77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smtClean="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r>
              <a:rPr lang="en-US" altLang="en-US" sz="2800" dirty="0" smtClean="0"/>
              <a:t>)</a:t>
            </a:r>
          </a:p>
          <a:p>
            <a:pPr marL="1884363" lvl="2" indent="-731838">
              <a:lnSpc>
                <a:spcPct val="90000"/>
              </a:lnSpc>
              <a:spcBef>
                <a:spcPct val="0"/>
              </a:spcBef>
              <a:spcAft>
                <a:spcPct val="0"/>
              </a:spcAft>
            </a:pPr>
            <a:r>
              <a:rPr lang="en-US" altLang="en-US" sz="2800" dirty="0" smtClean="0"/>
              <a:t>(g-estimation)</a:t>
            </a:r>
            <a:endParaRPr lang="en-US" altLang="en-US" sz="2800" dirty="0"/>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flipH="1">
            <a:off x="11557000" y="1828800"/>
            <a:ext cx="1066800" cy="0"/>
          </a:xfrm>
          <a:prstGeom prst="line">
            <a:avLst/>
          </a:prstGeom>
          <a:noFill/>
          <a:ln w="92075">
            <a:solidFill>
              <a:srgbClr val="FF0000"/>
            </a:solidFill>
            <a:round/>
            <a:headEnd/>
            <a:tailEnd type="triangle" w="med" len="med"/>
          </a:ln>
        </p:spPr>
        <p:txBody>
          <a:bodyPr lIns="95125" tIns="49148" rIns="95125" bIns="49148"/>
          <a:lstStyle/>
          <a:p>
            <a:endParaRPr lang="en-US" dirty="0">
              <a:solidFill>
                <a:srgbClr val="000000"/>
              </a:solidFill>
            </a:endParaRPr>
          </a:p>
        </p:txBody>
      </p:sp>
    </p:spTree>
    <p:extLst>
      <p:ext uri="{BB962C8B-B14F-4D97-AF65-F5344CB8AC3E}">
        <p14:creationId xmlns:p14="http://schemas.microsoft.com/office/powerpoint/2010/main" val="3807713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80009" name="Text Box 9"/>
          <p:cNvSpPr txBox="1">
            <a:spLocks noChangeArrowheads="1"/>
          </p:cNvSpPr>
          <p:nvPr/>
        </p:nvSpPr>
        <p:spPr bwMode="auto">
          <a:xfrm flipH="1">
            <a:off x="1629508" y="-64719"/>
            <a:ext cx="13004800" cy="1346202"/>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4800" b="1" dirty="0"/>
              <a:t>Elimination of Confounding</a:t>
            </a:r>
            <a:endParaRPr lang="en-US" sz="4800" dirty="0">
              <a:solidFill>
                <a:srgbClr val="000000"/>
              </a:solidFill>
            </a:endParaRPr>
          </a:p>
        </p:txBody>
      </p:sp>
      <p:sp>
        <p:nvSpPr>
          <p:cNvPr id="1166" name="Rectangle 10"/>
          <p:cNvSpPr>
            <a:spLocks noChangeArrowheads="1"/>
          </p:cNvSpPr>
          <p:nvPr/>
        </p:nvSpPr>
        <p:spPr bwMode="auto">
          <a:xfrm>
            <a:off x="0"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167" name="Rectangle 12"/>
          <p:cNvSpPr>
            <a:spLocks noChangeArrowheads="1"/>
          </p:cNvSpPr>
          <p:nvPr/>
        </p:nvSpPr>
        <p:spPr bwMode="auto">
          <a:xfrm>
            <a:off x="173675" y="1435898"/>
            <a:ext cx="16128999" cy="1986844"/>
          </a:xfrm>
          <a:prstGeom prst="rect">
            <a:avLst/>
          </a:prstGeom>
          <a:noFill/>
          <a:ln w="9525">
            <a:noFill/>
            <a:miter lim="800000"/>
            <a:headEnd/>
            <a:tailEnd/>
          </a:ln>
        </p:spPr>
        <p:txBody>
          <a:bodyPr lIns="206962" tIns="101599" rIns="206962" bIns="101599"/>
          <a:lstStyle/>
          <a:p>
            <a:pPr marL="515938" indent="-515938" defTabSz="1904083" eaLnBrk="0" hangingPunct="0">
              <a:spcBef>
                <a:spcPct val="20000"/>
              </a:spcBef>
              <a:spcAft>
                <a:spcPct val="50000"/>
              </a:spcAft>
              <a:buSzPct val="75000"/>
              <a:buFont typeface="Symbol" pitchFamily="18" charset="2"/>
              <a:buChar char="·"/>
            </a:pPr>
            <a:r>
              <a:rPr lang="en-US" altLang="en-US" sz="3200" dirty="0"/>
              <a:t>Adjusting/controlling for C closes the backdoor path; eliminates confounding</a:t>
            </a:r>
          </a:p>
        </p:txBody>
      </p:sp>
      <p:graphicFrame>
        <p:nvGraphicFramePr>
          <p:cNvPr id="1280013" name="Object 138"/>
          <p:cNvGraphicFramePr>
            <a:graphicFrameLocks/>
          </p:cNvGraphicFramePr>
          <p:nvPr>
            <p:extLst>
              <p:ext uri="{D42A27DB-BD31-4B8C-83A1-F6EECF244321}">
                <p14:modId xmlns:p14="http://schemas.microsoft.com/office/powerpoint/2010/main" val="577305536"/>
              </p:ext>
            </p:extLst>
          </p:nvPr>
        </p:nvGraphicFramePr>
        <p:xfrm>
          <a:off x="7813271" y="2463715"/>
          <a:ext cx="7035800" cy="3091782"/>
        </p:xfrm>
        <a:graphic>
          <a:graphicData uri="http://schemas.openxmlformats.org/presentationml/2006/ole">
            <mc:AlternateContent xmlns:mc="http://schemas.openxmlformats.org/markup-compatibility/2006">
              <mc:Choice xmlns:v="urn:schemas-microsoft-com:vml" Requires="v">
                <p:oleObj spid="_x0000_s1912" name="Document" r:id="rId4" imgW="3898710" imgH="1819701" progId="Word.Document.8">
                  <p:embed/>
                </p:oleObj>
              </mc:Choice>
              <mc:Fallback>
                <p:oleObj name="Document" r:id="rId4" imgW="3898710" imgH="1819701" progId="Word.Document.8">
                  <p:embed/>
                  <p:pic>
                    <p:nvPicPr>
                      <p:cNvPr id="0" name="Picture 13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3271" y="2463715"/>
                        <a:ext cx="7035800" cy="3091782"/>
                      </a:xfrm>
                      <a:prstGeom prst="rect">
                        <a:avLst/>
                      </a:prstGeom>
                      <a:noFill/>
                      <a:ln>
                        <a:noFill/>
                      </a:ln>
                      <a:effectLst/>
                      <a:extLst/>
                    </p:spPr>
                  </p:pic>
                </p:oleObj>
              </mc:Fallback>
            </mc:AlternateContent>
          </a:graphicData>
        </a:graphic>
      </p:graphicFrame>
      <p:graphicFrame>
        <p:nvGraphicFramePr>
          <p:cNvPr id="1280014" name="Object 139"/>
          <p:cNvGraphicFramePr>
            <a:graphicFrameLocks/>
          </p:cNvGraphicFramePr>
          <p:nvPr>
            <p:extLst>
              <p:ext uri="{D42A27DB-BD31-4B8C-83A1-F6EECF244321}">
                <p14:modId xmlns:p14="http://schemas.microsoft.com/office/powerpoint/2010/main" val="2419063765"/>
              </p:ext>
            </p:extLst>
          </p:nvPr>
        </p:nvGraphicFramePr>
        <p:xfrm>
          <a:off x="6788132" y="5540017"/>
          <a:ext cx="4508500" cy="1474035"/>
        </p:xfrm>
        <a:graphic>
          <a:graphicData uri="http://schemas.openxmlformats.org/presentationml/2006/ole">
            <mc:AlternateContent xmlns:mc="http://schemas.openxmlformats.org/markup-compatibility/2006">
              <mc:Choice xmlns:v="urn:schemas-microsoft-com:vml" Requires="v">
                <p:oleObj spid="_x0000_s1913" name="Document" r:id="rId6" imgW="3621386" imgH="1199584" progId="Word.Document.8">
                  <p:embed/>
                </p:oleObj>
              </mc:Choice>
              <mc:Fallback>
                <p:oleObj name="Document" r:id="rId6" imgW="3621386" imgH="1199584" progId="Word.Document.8">
                  <p:embed/>
                  <p:pic>
                    <p:nvPicPr>
                      <p:cNvPr id="0" name="Picture 13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8132" y="5540017"/>
                        <a:ext cx="4508500" cy="1474035"/>
                      </a:xfrm>
                      <a:prstGeom prst="rect">
                        <a:avLst/>
                      </a:prstGeom>
                      <a:noFill/>
                      <a:ln>
                        <a:noFill/>
                      </a:ln>
                      <a:effectLst/>
                      <a:extLst/>
                    </p:spPr>
                  </p:pic>
                </p:oleObj>
              </mc:Fallback>
            </mc:AlternateContent>
          </a:graphicData>
        </a:graphic>
      </p:graphicFrame>
      <p:graphicFrame>
        <p:nvGraphicFramePr>
          <p:cNvPr id="1280015" name="Object 140"/>
          <p:cNvGraphicFramePr>
            <a:graphicFrameLocks/>
          </p:cNvGraphicFramePr>
          <p:nvPr>
            <p:extLst>
              <p:ext uri="{D42A27DB-BD31-4B8C-83A1-F6EECF244321}">
                <p14:modId xmlns:p14="http://schemas.microsoft.com/office/powerpoint/2010/main" val="890962340"/>
              </p:ext>
            </p:extLst>
          </p:nvPr>
        </p:nvGraphicFramePr>
        <p:xfrm>
          <a:off x="11365709" y="5516670"/>
          <a:ext cx="4682610" cy="1511629"/>
        </p:xfrm>
        <a:graphic>
          <a:graphicData uri="http://schemas.openxmlformats.org/presentationml/2006/ole">
            <mc:AlternateContent xmlns:mc="http://schemas.openxmlformats.org/markup-compatibility/2006">
              <mc:Choice xmlns:v="urn:schemas-microsoft-com:vml" Requires="v">
                <p:oleObj spid="_x0000_s1914" name="Document" r:id="rId8" imgW="3621386" imgH="1199584" progId="Word.Document.8">
                  <p:embed/>
                </p:oleObj>
              </mc:Choice>
              <mc:Fallback>
                <p:oleObj name="Document" r:id="rId8" imgW="3621386" imgH="1199584" progId="Word.Document.8">
                  <p:embed/>
                  <p:pic>
                    <p:nvPicPr>
                      <p:cNvPr id="0" name="Picture 14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65709" y="5516670"/>
                        <a:ext cx="4682610" cy="1511629"/>
                      </a:xfrm>
                      <a:prstGeom prst="rect">
                        <a:avLst/>
                      </a:prstGeom>
                      <a:noFill/>
                      <a:ln>
                        <a:noFill/>
                      </a:ln>
                      <a:effectLst/>
                      <a:extLst/>
                    </p:spPr>
                  </p:pic>
                </p:oleObj>
              </mc:Fallback>
            </mc:AlternateContent>
          </a:graphicData>
        </a:graphic>
      </p:graphicFrame>
      <p:sp>
        <p:nvSpPr>
          <p:cNvPr id="1280016" name="Line 16"/>
          <p:cNvSpPr>
            <a:spLocks noChangeShapeType="1"/>
          </p:cNvSpPr>
          <p:nvPr/>
        </p:nvSpPr>
        <p:spPr bwMode="auto">
          <a:xfrm flipH="1">
            <a:off x="10883204" y="4392472"/>
            <a:ext cx="712652" cy="797626"/>
          </a:xfrm>
          <a:prstGeom prst="line">
            <a:avLst/>
          </a:prstGeom>
          <a:noFill/>
          <a:ln w="12700">
            <a:solidFill>
              <a:schemeClr val="tx1"/>
            </a:solidFill>
            <a:round/>
            <a:headEnd type="none" w="sm" len="sm"/>
            <a:tailEnd type="triangle" w="sm" len="sm"/>
          </a:ln>
        </p:spPr>
        <p:txBody>
          <a:bodyPr wrap="none" anchor="ctr"/>
          <a:lstStyle/>
          <a:p>
            <a:endParaRPr lang="en-US" sz="3319" dirty="0"/>
          </a:p>
        </p:txBody>
      </p:sp>
      <p:sp>
        <p:nvSpPr>
          <p:cNvPr id="1280017" name="Line 17"/>
          <p:cNvSpPr>
            <a:spLocks noChangeShapeType="1"/>
          </p:cNvSpPr>
          <p:nvPr/>
        </p:nvSpPr>
        <p:spPr bwMode="auto">
          <a:xfrm>
            <a:off x="11628946" y="4392472"/>
            <a:ext cx="838200" cy="763916"/>
          </a:xfrm>
          <a:prstGeom prst="line">
            <a:avLst/>
          </a:prstGeom>
          <a:noFill/>
          <a:ln w="12700">
            <a:solidFill>
              <a:schemeClr val="tx1"/>
            </a:solidFill>
            <a:round/>
            <a:headEnd type="none" w="sm" len="sm"/>
            <a:tailEnd type="triangle" w="sm" len="sm"/>
          </a:ln>
        </p:spPr>
        <p:txBody>
          <a:bodyPr wrap="none" anchor="ctr"/>
          <a:lstStyle/>
          <a:p>
            <a:endParaRPr lang="en-US" sz="3319" dirty="0"/>
          </a:p>
        </p:txBody>
      </p:sp>
      <p:sp>
        <p:nvSpPr>
          <p:cNvPr id="1280019" name="Text Box 19"/>
          <p:cNvSpPr txBox="1">
            <a:spLocks noChangeArrowheads="1"/>
          </p:cNvSpPr>
          <p:nvPr/>
        </p:nvSpPr>
        <p:spPr bwMode="auto">
          <a:xfrm>
            <a:off x="355600" y="6019800"/>
            <a:ext cx="6858000" cy="1220158"/>
          </a:xfrm>
          <a:prstGeom prst="rect">
            <a:avLst/>
          </a:prstGeom>
          <a:noFill/>
          <a:ln w="9525">
            <a:noFill/>
            <a:miter lim="800000"/>
            <a:headEnd/>
            <a:tailEnd/>
          </a:ln>
        </p:spPr>
        <p:txBody>
          <a:bodyPr wrap="square" lIns="225481" tIns="116499" rIns="225481" bIns="116499">
            <a:spAutoFit/>
          </a:bodyPr>
          <a:lstStyle/>
          <a:p>
            <a:pPr eaLnBrk="0" hangingPunct="0">
              <a:spcBef>
                <a:spcPts val="0"/>
              </a:spcBef>
            </a:pPr>
            <a:r>
              <a:rPr lang="en-US" altLang="en-US" sz="3200" b="1" dirty="0" smtClean="0">
                <a:solidFill>
                  <a:srgbClr val="000000"/>
                </a:solidFill>
              </a:rPr>
              <a:t>Last session:</a:t>
            </a:r>
          </a:p>
          <a:p>
            <a:pPr eaLnBrk="0" hangingPunct="0">
              <a:spcBef>
                <a:spcPts val="0"/>
              </a:spcBef>
            </a:pPr>
            <a:r>
              <a:rPr lang="en-US" altLang="en-US" sz="3200" b="1" dirty="0" smtClean="0">
                <a:solidFill>
                  <a:srgbClr val="000000"/>
                </a:solidFill>
              </a:rPr>
              <a:t>Stratification </a:t>
            </a:r>
            <a:r>
              <a:rPr lang="en-US" altLang="en-US" sz="3200" b="1" dirty="0">
                <a:solidFill>
                  <a:srgbClr val="000000"/>
                </a:solidFill>
              </a:rPr>
              <a:t>is one approach</a:t>
            </a:r>
          </a:p>
        </p:txBody>
      </p:sp>
      <p:sp>
        <p:nvSpPr>
          <p:cNvPr id="20" name="Text Box 19"/>
          <p:cNvSpPr txBox="1">
            <a:spLocks noChangeArrowheads="1"/>
          </p:cNvSpPr>
          <p:nvPr/>
        </p:nvSpPr>
        <p:spPr bwMode="auto">
          <a:xfrm>
            <a:off x="508000" y="7807293"/>
            <a:ext cx="16075378" cy="850826"/>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000" b="1" dirty="0">
                <a:solidFill>
                  <a:srgbClr val="000000"/>
                </a:solidFill>
              </a:rPr>
              <a:t>But there are also other approaches to eliminate confounding</a:t>
            </a:r>
          </a:p>
        </p:txBody>
      </p:sp>
      <p:sp>
        <p:nvSpPr>
          <p:cNvPr id="21" name="Text Box 11"/>
          <p:cNvSpPr txBox="1">
            <a:spLocks noChangeArrowheads="1"/>
          </p:cNvSpPr>
          <p:nvPr/>
        </p:nvSpPr>
        <p:spPr bwMode="auto">
          <a:xfrm>
            <a:off x="8131908" y="4392472"/>
            <a:ext cx="3070578" cy="461665"/>
          </a:xfrm>
          <a:prstGeom prst="rect">
            <a:avLst/>
          </a:prstGeom>
          <a:noFill/>
          <a:ln w="9525">
            <a:noFill/>
            <a:miter lim="800000"/>
            <a:headEnd/>
            <a:tailEnd/>
          </a:ln>
        </p:spPr>
        <p:txBody>
          <a:bodyPr>
            <a:spAutoFit/>
          </a:bodyPr>
          <a:lstStyle/>
          <a:p>
            <a:pPr algn="ctr" eaLnBrk="0" hangingPunct="0">
              <a:spcBef>
                <a:spcPct val="50000"/>
              </a:spcBef>
            </a:pPr>
            <a:r>
              <a:rPr lang="en-US" altLang="en-US" sz="2400" dirty="0">
                <a:latin typeface="Times New Roman" pitchFamily="18" charset="0"/>
              </a:rPr>
              <a:t>Confounder Present</a:t>
            </a:r>
          </a:p>
        </p:txBody>
      </p:sp>
      <p:sp>
        <p:nvSpPr>
          <p:cNvPr id="29" name="Text Box 11"/>
          <p:cNvSpPr txBox="1">
            <a:spLocks noChangeArrowheads="1"/>
          </p:cNvSpPr>
          <p:nvPr/>
        </p:nvSpPr>
        <p:spPr bwMode="auto">
          <a:xfrm>
            <a:off x="12144914" y="4395650"/>
            <a:ext cx="3124200" cy="461665"/>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dirty="0">
                <a:latin typeface="Times New Roman" pitchFamily="18" charset="0"/>
              </a:rPr>
              <a:t>Confounder Absent</a:t>
            </a:r>
          </a:p>
        </p:txBody>
      </p:sp>
      <p:grpSp>
        <p:nvGrpSpPr>
          <p:cNvPr id="30" name="Group 20"/>
          <p:cNvGrpSpPr>
            <a:grpSpLocks/>
          </p:cNvGrpSpPr>
          <p:nvPr/>
        </p:nvGrpSpPr>
        <p:grpSpPr bwMode="auto">
          <a:xfrm>
            <a:off x="715596" y="2503266"/>
            <a:ext cx="5715000" cy="4038600"/>
            <a:chOff x="533400" y="2362200"/>
            <a:chExt cx="5715000" cy="4038600"/>
          </a:xfrm>
        </p:grpSpPr>
        <p:sp>
          <p:nvSpPr>
            <p:cNvPr id="31" name="Text Box 2"/>
            <p:cNvSpPr txBox="1">
              <a:spLocks noChangeArrowheads="1"/>
            </p:cNvSpPr>
            <p:nvPr/>
          </p:nvSpPr>
          <p:spPr bwMode="auto">
            <a:xfrm flipH="1">
              <a:off x="533400" y="2362200"/>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32" name="Freeform 3"/>
            <p:cNvSpPr>
              <a:spLocks/>
            </p:cNvSpPr>
            <p:nvPr/>
          </p:nvSpPr>
          <p:spPr bwMode="auto">
            <a:xfrm rot="1245065" flipV="1">
              <a:off x="1277938" y="3965575"/>
              <a:ext cx="42910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3"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4" name="Freeform 5"/>
            <p:cNvSpPr>
              <a:spLocks/>
            </p:cNvSpPr>
            <p:nvPr/>
          </p:nvSpPr>
          <p:spPr bwMode="auto">
            <a:xfrm rot="2855394" flipV="1">
              <a:off x="660401" y="4037012"/>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5" name="Text Box 6"/>
            <p:cNvSpPr txBox="1">
              <a:spLocks noChangeArrowheads="1"/>
            </p:cNvSpPr>
            <p:nvPr/>
          </p:nvSpPr>
          <p:spPr bwMode="auto">
            <a:xfrm>
              <a:off x="3429000" y="5257800"/>
              <a:ext cx="685800" cy="4603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36" name="Text Box 7"/>
            <p:cNvSpPr txBox="1">
              <a:spLocks noChangeArrowheads="1"/>
            </p:cNvSpPr>
            <p:nvPr/>
          </p:nvSpPr>
          <p:spPr bwMode="auto">
            <a:xfrm flipH="1">
              <a:off x="1600200" y="4600575"/>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37" name="Text Box 8"/>
            <p:cNvSpPr txBox="1">
              <a:spLocks noChangeArrowheads="1"/>
            </p:cNvSpPr>
            <p:nvPr/>
          </p:nvSpPr>
          <p:spPr bwMode="auto">
            <a:xfrm flipH="1">
              <a:off x="5105400" y="4572000"/>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39" name="Text Box 18"/>
          <p:cNvSpPr txBox="1">
            <a:spLocks noChangeArrowheads="1"/>
          </p:cNvSpPr>
          <p:nvPr/>
        </p:nvSpPr>
        <p:spPr bwMode="auto">
          <a:xfrm>
            <a:off x="891492" y="2777746"/>
            <a:ext cx="685800" cy="8620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000" b="1" dirty="0">
              <a:solidFill>
                <a:srgbClr val="000000"/>
              </a:solidFill>
            </a:endParaRPr>
          </a:p>
          <a:p>
            <a:pPr algn="ctr" eaLnBrk="0" hangingPunct="0">
              <a:spcBef>
                <a:spcPct val="50000"/>
              </a:spcBef>
              <a:defRPr/>
            </a:pPr>
            <a:r>
              <a:rPr lang="en-US" sz="2000" b="1" dirty="0">
                <a:solidFill>
                  <a:srgbClr val="000000"/>
                </a:solidFill>
              </a:rPr>
              <a:t>                   </a:t>
            </a:r>
          </a:p>
        </p:txBody>
      </p:sp>
      <p:sp>
        <p:nvSpPr>
          <p:cNvPr id="23" name="Oval 22"/>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00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00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0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16" grpId="0" animBg="1"/>
      <p:bldP spid="1280017" grpId="0" animBg="1"/>
      <p:bldP spid="1280019" grpId="0"/>
      <p:bldP spid="20" grpId="0"/>
      <p:bldP spid="21"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965200" y="-139700"/>
            <a:ext cx="13821364" cy="1066800"/>
          </a:xfrm>
        </p:spPr>
        <p:txBody>
          <a:bodyPr/>
          <a:lstStyle/>
          <a:p>
            <a:r>
              <a:rPr lang="en-US" altLang="en-US" sz="4800" dirty="0" smtClean="0"/>
              <a:t>Statistical Interaction</a:t>
            </a:r>
          </a:p>
        </p:txBody>
      </p:sp>
      <p:sp>
        <p:nvSpPr>
          <p:cNvPr id="121858" name="Rectangle 3"/>
          <p:cNvSpPr>
            <a:spLocks noGrp="1" noChangeArrowheads="1"/>
          </p:cNvSpPr>
          <p:nvPr>
            <p:ph sz="half" idx="1"/>
          </p:nvPr>
        </p:nvSpPr>
        <p:spPr>
          <a:xfrm>
            <a:off x="279400" y="990600"/>
            <a:ext cx="8229600" cy="6781800"/>
          </a:xfrm>
        </p:spPr>
        <p:txBody>
          <a:bodyPr/>
          <a:lstStyle/>
          <a:p>
            <a:pPr marL="457200" indent="-457200">
              <a:buClrTx/>
            </a:pPr>
            <a:r>
              <a:rPr lang="en-US" altLang="en-US" sz="3000" dirty="0" smtClean="0"/>
              <a:t>Definition </a:t>
            </a:r>
          </a:p>
          <a:p>
            <a:pPr marL="1082675" lvl="1" indent="-504825"/>
            <a:r>
              <a:rPr lang="en-US" altLang="en-US" sz="3000" dirty="0" smtClean="0"/>
              <a:t>when the magnitude of a measure of association (between exposure &amp; disease) </a:t>
            </a:r>
            <a:r>
              <a:rPr lang="en-US" altLang="en-US" sz="3000" dirty="0" smtClean="0"/>
              <a:t>meaningfully/statistically </a:t>
            </a:r>
            <a:r>
              <a:rPr lang="en-US" altLang="en-US" sz="3000" dirty="0" smtClean="0"/>
              <a:t>differs according</a:t>
            </a:r>
            <a:r>
              <a:rPr lang="en-US" altLang="en-US" sz="3000" dirty="0"/>
              <a:t> </a:t>
            </a:r>
            <a:r>
              <a:rPr lang="en-US" altLang="en-US" sz="3000" dirty="0" smtClean="0"/>
              <a:t>to value of a 3</a:t>
            </a:r>
            <a:r>
              <a:rPr lang="en-US" altLang="en-US" sz="3000" baseline="30000" dirty="0" smtClean="0"/>
              <a:t>rd</a:t>
            </a:r>
            <a:r>
              <a:rPr lang="en-US" altLang="en-US" sz="3000" dirty="0" smtClean="0"/>
              <a:t> variable</a:t>
            </a:r>
          </a:p>
          <a:p>
            <a:pPr marL="457200" indent="-457200">
              <a:buClrTx/>
            </a:pPr>
            <a:r>
              <a:rPr lang="en-US" altLang="en-US" sz="3000" dirty="0" smtClean="0"/>
              <a:t>Synonyms</a:t>
            </a:r>
          </a:p>
          <a:p>
            <a:pPr marL="1082675" lvl="1" indent="-504825"/>
            <a:r>
              <a:rPr lang="en-US" altLang="en-US" sz="3000" dirty="0" smtClean="0"/>
              <a:t>Effect-measure modification*</a:t>
            </a:r>
          </a:p>
          <a:p>
            <a:pPr marL="1082675" lvl="1" indent="-504825"/>
            <a:r>
              <a:rPr lang="en-US" altLang="en-US" sz="3000" dirty="0" smtClean="0"/>
              <a:t>Effect modification</a:t>
            </a:r>
          </a:p>
          <a:p>
            <a:pPr marL="1082675" lvl="1" indent="-504825"/>
            <a:r>
              <a:rPr lang="en-US" altLang="en-US" sz="3000" dirty="0" smtClean="0"/>
              <a:t>Heterogeneity of effect</a:t>
            </a:r>
          </a:p>
          <a:p>
            <a:pPr marL="1082675" lvl="1" indent="-504825"/>
            <a:r>
              <a:rPr lang="en-US" altLang="en-US" sz="3000" dirty="0" smtClean="0"/>
              <a:t>Heterogeneity of measure</a:t>
            </a:r>
          </a:p>
          <a:p>
            <a:pPr marL="1082675" lvl="1" indent="-504825"/>
            <a:r>
              <a:rPr lang="en-US" altLang="en-US" sz="3000" dirty="0" smtClean="0"/>
              <a:t>Non-uniformity of effect</a:t>
            </a:r>
          </a:p>
          <a:p>
            <a:pPr marL="1082675" lvl="1" indent="-504825"/>
            <a:r>
              <a:rPr lang="en-US" altLang="en-US" sz="3000" dirty="0" smtClean="0"/>
              <a:t>Effect variation</a:t>
            </a:r>
          </a:p>
          <a:p>
            <a:pPr marL="1082675" lvl="1" indent="-504825"/>
            <a:r>
              <a:rPr lang="en-US" altLang="en-US" sz="3000" dirty="0"/>
              <a:t>“When one influences another”</a:t>
            </a:r>
          </a:p>
          <a:p>
            <a:pPr lvl="1"/>
            <a:endParaRPr lang="en-US" altLang="en-US" sz="3000" dirty="0" smtClean="0"/>
          </a:p>
        </p:txBody>
      </p:sp>
      <p:sp>
        <p:nvSpPr>
          <p:cNvPr id="2" name="Content Placeholder 1"/>
          <p:cNvSpPr>
            <a:spLocks noGrp="1"/>
          </p:cNvSpPr>
          <p:nvPr>
            <p:ph sz="half" idx="2"/>
          </p:nvPr>
        </p:nvSpPr>
        <p:spPr>
          <a:xfrm>
            <a:off x="8229600" y="1066800"/>
            <a:ext cx="7747000" cy="6781800"/>
          </a:xfrm>
        </p:spPr>
        <p:txBody>
          <a:bodyPr/>
          <a:lstStyle/>
          <a:p>
            <a:pPr marL="457200" indent="-457200">
              <a:buClrTx/>
            </a:pPr>
            <a:r>
              <a:rPr lang="en-US" altLang="en-US" sz="3000" dirty="0"/>
              <a:t>Proper terminology </a:t>
            </a:r>
          </a:p>
          <a:p>
            <a:pPr marL="1082675" lvl="1" indent="-504825"/>
            <a:r>
              <a:rPr lang="en-US" altLang="en-US" sz="3000" dirty="0"/>
              <a:t>e.g.,  Smoking, caffeine use, delayed conception</a:t>
            </a:r>
          </a:p>
          <a:p>
            <a:pPr marL="1539875" lvl="2" indent="-457200"/>
            <a:r>
              <a:rPr lang="en-US" altLang="en-US" sz="3000" dirty="0"/>
              <a:t>Caffeine use </a:t>
            </a:r>
            <a:r>
              <a:rPr lang="en-US" altLang="en-US" sz="3000" u="sng" dirty="0"/>
              <a:t>modifies</a:t>
            </a:r>
            <a:r>
              <a:rPr lang="en-US" altLang="en-US" sz="3000" dirty="0"/>
              <a:t> the effect of smoking on the occurrence of delayed conception.</a:t>
            </a:r>
          </a:p>
          <a:p>
            <a:pPr marL="1539875" lvl="2" indent="-457200"/>
            <a:r>
              <a:rPr lang="en-US" altLang="en-US" sz="3000" dirty="0"/>
              <a:t>There is </a:t>
            </a:r>
            <a:r>
              <a:rPr lang="en-US" altLang="en-US" sz="3000" u="sng" dirty="0"/>
              <a:t>interaction</a:t>
            </a:r>
            <a:r>
              <a:rPr lang="en-US" altLang="en-US" sz="3000" dirty="0"/>
              <a:t> between caffeine use and smoking in the occurrence of delayed conception.  </a:t>
            </a:r>
          </a:p>
          <a:p>
            <a:pPr marL="1539875" lvl="2" indent="-457200"/>
            <a:r>
              <a:rPr lang="en-US" altLang="en-US" sz="3000" dirty="0"/>
              <a:t>Caffeine is an </a:t>
            </a:r>
            <a:r>
              <a:rPr lang="en-US" altLang="en-US" sz="3000" u="sng" dirty="0"/>
              <a:t>effect modifier</a:t>
            </a:r>
            <a:r>
              <a:rPr lang="en-US" altLang="en-US" sz="3000" dirty="0"/>
              <a:t> in the relationship between smoking and delayed conception.</a:t>
            </a:r>
          </a:p>
          <a:p>
            <a:endParaRPr lang="en-US" dirty="0"/>
          </a:p>
        </p:txBody>
      </p:sp>
      <p:sp>
        <p:nvSpPr>
          <p:cNvPr id="121859" name="TextBox 1"/>
          <p:cNvSpPr txBox="1">
            <a:spLocks noChangeArrowheads="1"/>
          </p:cNvSpPr>
          <p:nvPr/>
        </p:nvSpPr>
        <p:spPr bwMode="auto">
          <a:xfrm>
            <a:off x="4851400" y="8305800"/>
            <a:ext cx="3386667" cy="676019"/>
          </a:xfrm>
          <a:prstGeom prst="rect">
            <a:avLst/>
          </a:prstGeom>
          <a:noFill/>
          <a:ln w="9525">
            <a:noFill/>
            <a:miter lim="800000"/>
            <a:headEnd/>
            <a:tailEnd/>
          </a:ln>
        </p:spPr>
        <p:txBody>
          <a:bodyPr wrap="square">
            <a:spAutoFit/>
          </a:bodyPr>
          <a:lstStyle/>
          <a:p>
            <a:pPr eaLnBrk="0" hangingPunct="0">
              <a:spcBef>
                <a:spcPct val="50000"/>
              </a:spcBef>
            </a:pPr>
            <a:r>
              <a:rPr lang="en-US" sz="3793" dirty="0"/>
              <a:t>* </a:t>
            </a:r>
            <a:r>
              <a:rPr lang="en-US" sz="2800" dirty="0"/>
              <a:t>preferred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3291148"/>
            <a:ext cx="8002142" cy="5105401"/>
          </a:xfrm>
          <a:prstGeom prst="rect">
            <a:avLst/>
          </a:prstGeom>
        </p:spPr>
      </p:pic>
      <p:pic>
        <p:nvPicPr>
          <p:cNvPr id="7" name="Picture 6"/>
          <p:cNvPicPr>
            <a:picLocks noChangeAspect="1"/>
          </p:cNvPicPr>
          <p:nvPr/>
        </p:nvPicPr>
        <p:blipFill>
          <a:blip r:embed="rId4"/>
          <a:stretch>
            <a:fillRect/>
          </a:stretch>
        </p:blipFill>
        <p:spPr>
          <a:xfrm>
            <a:off x="8204200" y="3581400"/>
            <a:ext cx="7785861" cy="52850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55208073"/>
              </p:ext>
            </p:extLst>
          </p:nvPr>
        </p:nvGraphicFramePr>
        <p:xfrm>
          <a:off x="7061200" y="228600"/>
          <a:ext cx="1993900" cy="1043306"/>
        </p:xfrm>
        <a:graphic>
          <a:graphicData uri="http://schemas.openxmlformats.org/drawingml/2006/table">
            <a:tbl>
              <a:tblPr firstRow="1" bandRow="1">
                <a:tableStyleId>{2D5ABB26-0587-4C30-8999-92F81FD0307C}</a:tableStyleId>
              </a:tblPr>
              <a:tblGrid>
                <a:gridCol w="977517">
                  <a:extLst>
                    <a:ext uri="{9D8B030D-6E8A-4147-A177-3AD203B41FA5}">
                      <a16:colId xmlns:a16="http://schemas.microsoft.com/office/drawing/2014/main" xmlns="" val="20000"/>
                    </a:ext>
                  </a:extLst>
                </a:gridCol>
                <a:gridCol w="1016383">
                  <a:extLst>
                    <a:ext uri="{9D8B030D-6E8A-4147-A177-3AD203B41FA5}">
                      <a16:colId xmlns:a16="http://schemas.microsoft.com/office/drawing/2014/main" xmlns="" val="20001"/>
                    </a:ext>
                  </a:extLst>
                </a:gridCol>
              </a:tblGrid>
              <a:tr h="498115">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5191">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4161074"/>
              </p:ext>
            </p:extLst>
          </p:nvPr>
        </p:nvGraphicFramePr>
        <p:xfrm>
          <a:off x="5765800" y="1743654"/>
          <a:ext cx="1981200" cy="1075746"/>
        </p:xfrm>
        <a:graphic>
          <a:graphicData uri="http://schemas.openxmlformats.org/drawingml/2006/table">
            <a:tbl>
              <a:tblPr firstRow="1" bandRow="1">
                <a:tableStyleId>{2D5ABB26-0587-4C30-8999-92F81FD0307C}</a:tableStyleId>
              </a:tblPr>
              <a:tblGrid>
                <a:gridCol w="971290">
                  <a:extLst>
                    <a:ext uri="{9D8B030D-6E8A-4147-A177-3AD203B41FA5}">
                      <a16:colId xmlns:a16="http://schemas.microsoft.com/office/drawing/2014/main" xmlns="" val="20000"/>
                    </a:ext>
                  </a:extLst>
                </a:gridCol>
                <a:gridCol w="1009910">
                  <a:extLst>
                    <a:ext uri="{9D8B030D-6E8A-4147-A177-3AD203B41FA5}">
                      <a16:colId xmlns:a16="http://schemas.microsoft.com/office/drawing/2014/main" xmlns="" val="20001"/>
                    </a:ext>
                  </a:extLst>
                </a:gridCol>
              </a:tblGrid>
              <a:tr h="513603">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62143">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26374979"/>
              </p:ext>
            </p:extLst>
          </p:nvPr>
        </p:nvGraphicFramePr>
        <p:xfrm>
          <a:off x="8483600" y="1743654"/>
          <a:ext cx="1930400" cy="1075746"/>
        </p:xfrm>
        <a:graphic>
          <a:graphicData uri="http://schemas.openxmlformats.org/drawingml/2006/table">
            <a:tbl>
              <a:tblPr firstRow="1" bandRow="1">
                <a:tableStyleId>{2D5ABB26-0587-4C30-8999-92F81FD0307C}</a:tableStyleId>
              </a:tblPr>
              <a:tblGrid>
                <a:gridCol w="946385">
                  <a:extLst>
                    <a:ext uri="{9D8B030D-6E8A-4147-A177-3AD203B41FA5}">
                      <a16:colId xmlns:a16="http://schemas.microsoft.com/office/drawing/2014/main" xmlns="" val="20000"/>
                    </a:ext>
                  </a:extLst>
                </a:gridCol>
                <a:gridCol w="984015">
                  <a:extLst>
                    <a:ext uri="{9D8B030D-6E8A-4147-A177-3AD203B41FA5}">
                      <a16:colId xmlns:a16="http://schemas.microsoft.com/office/drawing/2014/main" xmlns="" val="20001"/>
                    </a:ext>
                  </a:extLst>
                </a:gridCol>
              </a:tblGrid>
              <a:tr h="513603">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r h="562143">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cxnSp>
        <p:nvCxnSpPr>
          <p:cNvPr id="10" name="Straight Arrow Connector 9"/>
          <p:cNvCxnSpPr/>
          <p:nvPr/>
        </p:nvCxnSpPr>
        <p:spPr bwMode="auto">
          <a:xfrm>
            <a:off x="8077198" y="1284606"/>
            <a:ext cx="508002" cy="391794"/>
          </a:xfrm>
          <a:prstGeom prst="straightConnector1">
            <a:avLst/>
          </a:prstGeom>
          <a:noFill/>
          <a:ln w="2857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7442200" y="1284606"/>
            <a:ext cx="590551" cy="391794"/>
          </a:xfrm>
          <a:prstGeom prst="straightConnector1">
            <a:avLst/>
          </a:prstGeom>
          <a:noFill/>
          <a:ln w="28575" cap="flat" cmpd="sng" algn="ctr">
            <a:solidFill>
              <a:schemeClr val="tx1"/>
            </a:solidFill>
            <a:prstDash val="solid"/>
            <a:round/>
            <a:headEnd type="none" w="med" len="med"/>
            <a:tailEnd type="arrow"/>
          </a:ln>
          <a:effectLst/>
        </p:spPr>
      </p:cxnSp>
      <p:sp>
        <p:nvSpPr>
          <p:cNvPr id="13" name="TextBox 12"/>
          <p:cNvSpPr txBox="1"/>
          <p:nvPr/>
        </p:nvSpPr>
        <p:spPr>
          <a:xfrm>
            <a:off x="7191376" y="1284606"/>
            <a:ext cx="555623" cy="400110"/>
          </a:xfrm>
          <a:prstGeom prst="rect">
            <a:avLst/>
          </a:prstGeom>
          <a:noFill/>
        </p:spPr>
        <p:txBody>
          <a:bodyPr wrap="square" rtlCol="0">
            <a:spAutoFit/>
          </a:bodyPr>
          <a:lstStyle/>
          <a:p>
            <a:r>
              <a:rPr lang="en-US" sz="2000" b="1" dirty="0" smtClean="0"/>
              <a:t>0</a:t>
            </a:r>
            <a:endParaRPr lang="en-US" sz="2000" b="1" dirty="0"/>
          </a:p>
        </p:txBody>
      </p:sp>
      <p:sp>
        <p:nvSpPr>
          <p:cNvPr id="14" name="TextBox 13"/>
          <p:cNvSpPr txBox="1"/>
          <p:nvPr/>
        </p:nvSpPr>
        <p:spPr>
          <a:xfrm>
            <a:off x="8585200" y="1339160"/>
            <a:ext cx="457200" cy="400110"/>
          </a:xfrm>
          <a:prstGeom prst="rect">
            <a:avLst/>
          </a:prstGeom>
          <a:noFill/>
        </p:spPr>
        <p:txBody>
          <a:bodyPr wrap="square" rtlCol="0">
            <a:spAutoFit/>
          </a:bodyPr>
          <a:lstStyle/>
          <a:p>
            <a:r>
              <a:rPr lang="en-US" sz="2000" b="1" dirty="0" smtClean="0">
                <a:solidFill>
                  <a:srgbClr val="FF0000"/>
                </a:solidFill>
              </a:rPr>
              <a:t>1</a:t>
            </a:r>
            <a:endParaRPr lang="en-US" sz="2000" b="1" dirty="0">
              <a:solidFill>
                <a:srgbClr val="FF0000"/>
              </a:solidFill>
            </a:endParaRPr>
          </a:p>
        </p:txBody>
      </p:sp>
    </p:spTree>
    <p:extLst>
      <p:ext uri="{BB962C8B-B14F-4D97-AF65-F5344CB8AC3E}">
        <p14:creationId xmlns:p14="http://schemas.microsoft.com/office/powerpoint/2010/main" val="213326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6" name="Text Box 3"/>
          <p:cNvSpPr txBox="1">
            <a:spLocks noChangeArrowheads="1"/>
          </p:cNvSpPr>
          <p:nvPr/>
        </p:nvSpPr>
        <p:spPr bwMode="auto">
          <a:xfrm>
            <a:off x="2709333" y="-3194754"/>
            <a:ext cx="2348089" cy="1512226"/>
          </a:xfrm>
          <a:prstGeom prst="rect">
            <a:avLst/>
          </a:prstGeom>
          <a:solidFill>
            <a:schemeClr val="bg1"/>
          </a:solidFill>
          <a:ln w="9525">
            <a:noFill/>
            <a:miter lim="800000"/>
            <a:headEnd/>
            <a:tailEnd/>
          </a:ln>
        </p:spPr>
        <p:txBody>
          <a:bodyPr lIns="225481" tIns="116499" rIns="225481" bIns="116499">
            <a:spAutoFit/>
          </a:bodyPr>
          <a:lstStyle/>
          <a:p>
            <a:pPr eaLnBrk="0" hangingPunct="0">
              <a:spcBef>
                <a:spcPct val="50000"/>
              </a:spcBef>
            </a:pPr>
            <a:endParaRPr lang="en-US" altLang="en-US" sz="3319" b="1" dirty="0">
              <a:solidFill>
                <a:srgbClr val="000000"/>
              </a:solidFill>
            </a:endParaRPr>
          </a:p>
          <a:p>
            <a:pPr eaLnBrk="0" hangingPunct="0">
              <a:spcBef>
                <a:spcPct val="50000"/>
              </a:spcBef>
            </a:pPr>
            <a:endParaRPr lang="en-US" altLang="en-US" sz="3319" b="1" dirty="0">
              <a:solidFill>
                <a:srgbClr val="000000"/>
              </a:solidFill>
            </a:endParaRPr>
          </a:p>
        </p:txBody>
      </p:sp>
      <p:sp>
        <p:nvSpPr>
          <p:cNvPr id="12337" name="Text Box 5"/>
          <p:cNvSpPr txBox="1">
            <a:spLocks noChangeArrowheads="1"/>
          </p:cNvSpPr>
          <p:nvPr/>
        </p:nvSpPr>
        <p:spPr bwMode="auto">
          <a:xfrm>
            <a:off x="5599289" y="-3014132"/>
            <a:ext cx="2348089" cy="3044569"/>
          </a:xfrm>
          <a:prstGeom prst="rect">
            <a:avLst/>
          </a:prstGeom>
          <a:solidFill>
            <a:schemeClr val="bg1"/>
          </a:solidFill>
          <a:ln w="9525">
            <a:noFill/>
            <a:miter lim="800000"/>
            <a:headEnd/>
            <a:tailEnd/>
          </a:ln>
        </p:spPr>
        <p:txBody>
          <a:bodyPr lIns="225481" tIns="116499" rIns="225481" bIns="116499">
            <a:spAutoFit/>
          </a:bodyPr>
          <a:lstStyle/>
          <a:p>
            <a:pPr eaLnBrk="0" hangingPunct="0">
              <a:spcBef>
                <a:spcPct val="50000"/>
              </a:spcBef>
            </a:pPr>
            <a:endParaRPr lang="en-US" altLang="en-US" sz="3319" b="1" dirty="0">
              <a:solidFill>
                <a:srgbClr val="000000"/>
              </a:solidFill>
            </a:endParaRPr>
          </a:p>
          <a:p>
            <a:pPr eaLnBrk="0" hangingPunct="0">
              <a:spcBef>
                <a:spcPct val="50000"/>
              </a:spcBef>
            </a:pPr>
            <a:endParaRPr lang="en-US" altLang="en-US" sz="3319" b="1" dirty="0">
              <a:solidFill>
                <a:srgbClr val="000000"/>
              </a:solidFill>
            </a:endParaRPr>
          </a:p>
          <a:p>
            <a:pPr eaLnBrk="0" hangingPunct="0">
              <a:spcBef>
                <a:spcPct val="50000"/>
              </a:spcBef>
            </a:pPr>
            <a:endParaRPr lang="en-US" altLang="en-US" sz="3319" b="1" dirty="0">
              <a:solidFill>
                <a:srgbClr val="000000"/>
              </a:solidFill>
            </a:endParaRPr>
          </a:p>
          <a:p>
            <a:pPr eaLnBrk="0" hangingPunct="0">
              <a:spcBef>
                <a:spcPct val="50000"/>
              </a:spcBef>
            </a:pPr>
            <a:endParaRPr lang="en-US" altLang="en-US" sz="3319" b="1" dirty="0">
              <a:solidFill>
                <a:srgbClr val="000000"/>
              </a:solidFill>
            </a:endParaRPr>
          </a:p>
        </p:txBody>
      </p:sp>
      <p:pic>
        <p:nvPicPr>
          <p:cNvPr id="3" name="Picture 2"/>
          <p:cNvPicPr>
            <a:picLocks noChangeAspect="1"/>
          </p:cNvPicPr>
          <p:nvPr/>
        </p:nvPicPr>
        <p:blipFill>
          <a:blip r:embed="rId3"/>
          <a:stretch>
            <a:fillRect/>
          </a:stretch>
        </p:blipFill>
        <p:spPr>
          <a:xfrm>
            <a:off x="3251200" y="228600"/>
            <a:ext cx="8915400" cy="8802690"/>
          </a:xfrm>
          <a:prstGeom prst="rect">
            <a:avLst/>
          </a:prstGeom>
        </p:spPr>
      </p:pic>
      <p:sp>
        <p:nvSpPr>
          <p:cNvPr id="2" name="TextBox 1"/>
          <p:cNvSpPr txBox="1"/>
          <p:nvPr/>
        </p:nvSpPr>
        <p:spPr>
          <a:xfrm>
            <a:off x="11963400" y="1295400"/>
            <a:ext cx="4089400" cy="523220"/>
          </a:xfrm>
          <a:prstGeom prst="rect">
            <a:avLst/>
          </a:prstGeom>
          <a:noFill/>
        </p:spPr>
        <p:txBody>
          <a:bodyPr wrap="square" rtlCol="0">
            <a:spAutoFit/>
          </a:bodyPr>
          <a:lstStyle/>
          <a:p>
            <a:r>
              <a:rPr lang="en-US" sz="2800" b="1" dirty="0" smtClean="0">
                <a:solidFill>
                  <a:srgbClr val="FF0000"/>
                </a:solidFill>
              </a:rPr>
              <a:t>Heavy caffeine use</a:t>
            </a:r>
            <a:endParaRPr lang="en-US" sz="2800" b="1" dirty="0">
              <a:solidFill>
                <a:srgbClr val="FF0000"/>
              </a:solidFill>
            </a:endParaRPr>
          </a:p>
        </p:txBody>
      </p:sp>
      <p:sp>
        <p:nvSpPr>
          <p:cNvPr id="6" name="TextBox 5"/>
          <p:cNvSpPr txBox="1"/>
          <p:nvPr/>
        </p:nvSpPr>
        <p:spPr>
          <a:xfrm>
            <a:off x="12014200" y="1981200"/>
            <a:ext cx="4089400" cy="523220"/>
          </a:xfrm>
          <a:prstGeom prst="rect">
            <a:avLst/>
          </a:prstGeom>
          <a:noFill/>
        </p:spPr>
        <p:txBody>
          <a:bodyPr wrap="square" rtlCol="0">
            <a:spAutoFit/>
          </a:bodyPr>
          <a:lstStyle/>
          <a:p>
            <a:r>
              <a:rPr lang="en-US" sz="2800" b="1" dirty="0" smtClean="0"/>
              <a:t>No caffeine use</a:t>
            </a:r>
            <a:endParaRPr lang="en-US" sz="2800" b="1" dirty="0"/>
          </a:p>
        </p:txBody>
      </p:sp>
      <p:sp>
        <p:nvSpPr>
          <p:cNvPr id="7" name="TextBox 6"/>
          <p:cNvSpPr txBox="1"/>
          <p:nvPr/>
        </p:nvSpPr>
        <p:spPr>
          <a:xfrm>
            <a:off x="8686800" y="1295400"/>
            <a:ext cx="3276600" cy="523220"/>
          </a:xfrm>
          <a:prstGeom prst="rect">
            <a:avLst/>
          </a:prstGeom>
          <a:solidFill>
            <a:schemeClr val="bg1"/>
          </a:solidFill>
        </p:spPr>
        <p:txBody>
          <a:bodyPr wrap="square" rtlCol="0">
            <a:spAutoFit/>
          </a:bodyPr>
          <a:lstStyle/>
          <a:p>
            <a:r>
              <a:rPr lang="en-US" sz="2800" b="1" dirty="0" smtClean="0">
                <a:solidFill>
                  <a:srgbClr val="FF0000"/>
                </a:solidFill>
              </a:rPr>
              <a:t>Third variable = 1</a:t>
            </a:r>
            <a:endParaRPr lang="en-US" sz="2800" b="1" dirty="0">
              <a:solidFill>
                <a:srgbClr val="FF0000"/>
              </a:solidFill>
            </a:endParaRPr>
          </a:p>
        </p:txBody>
      </p:sp>
      <p:sp>
        <p:nvSpPr>
          <p:cNvPr id="9" name="TextBox 8"/>
          <p:cNvSpPr txBox="1"/>
          <p:nvPr/>
        </p:nvSpPr>
        <p:spPr>
          <a:xfrm>
            <a:off x="8280400" y="8305799"/>
            <a:ext cx="4089400" cy="584775"/>
          </a:xfrm>
          <a:prstGeom prst="rect">
            <a:avLst/>
          </a:prstGeom>
          <a:solidFill>
            <a:schemeClr val="bg1"/>
          </a:solidFill>
        </p:spPr>
        <p:txBody>
          <a:bodyPr wrap="square" rtlCol="0">
            <a:spAutoFit/>
          </a:bodyPr>
          <a:lstStyle/>
          <a:p>
            <a:r>
              <a:rPr lang="en-US" sz="3200" b="1" dirty="0" smtClean="0"/>
              <a:t>Smoking</a:t>
            </a:r>
            <a:endParaRPr lang="en-US" sz="3200" b="1" dirty="0"/>
          </a:p>
        </p:txBody>
      </p:sp>
      <p:sp>
        <p:nvSpPr>
          <p:cNvPr id="10" name="TextBox 9"/>
          <p:cNvSpPr txBox="1"/>
          <p:nvPr/>
        </p:nvSpPr>
        <p:spPr>
          <a:xfrm>
            <a:off x="5359400" y="8305800"/>
            <a:ext cx="2692400" cy="584775"/>
          </a:xfrm>
          <a:prstGeom prst="rect">
            <a:avLst/>
          </a:prstGeom>
          <a:solidFill>
            <a:schemeClr val="bg1"/>
          </a:solidFill>
        </p:spPr>
        <p:txBody>
          <a:bodyPr wrap="square" rtlCol="0">
            <a:spAutoFit/>
          </a:bodyPr>
          <a:lstStyle/>
          <a:p>
            <a:pPr algn="ctr"/>
            <a:r>
              <a:rPr lang="en-US" sz="3200" b="1" dirty="0" smtClean="0"/>
              <a:t>No smoking</a:t>
            </a:r>
            <a:endParaRPr lang="en-US" sz="3200" b="1" dirty="0"/>
          </a:p>
        </p:txBody>
      </p:sp>
      <p:sp>
        <p:nvSpPr>
          <p:cNvPr id="11" name="TextBox 10"/>
          <p:cNvSpPr txBox="1"/>
          <p:nvPr/>
        </p:nvSpPr>
        <p:spPr>
          <a:xfrm rot="16200000">
            <a:off x="-799812" y="4355812"/>
            <a:ext cx="9144000" cy="584775"/>
          </a:xfrm>
          <a:prstGeom prst="rect">
            <a:avLst/>
          </a:prstGeom>
          <a:solidFill>
            <a:schemeClr val="bg1"/>
          </a:solidFill>
        </p:spPr>
        <p:txBody>
          <a:bodyPr wrap="square" rtlCol="0">
            <a:spAutoFit/>
          </a:bodyPr>
          <a:lstStyle/>
          <a:p>
            <a:pPr algn="ctr"/>
            <a:r>
              <a:rPr lang="en-US" sz="3200" b="1" dirty="0" smtClean="0"/>
              <a:t>Prevalence of delayed conception</a:t>
            </a:r>
            <a:endParaRPr lang="en-US" sz="3200" b="1" dirty="0"/>
          </a:p>
        </p:txBody>
      </p:sp>
    </p:spTree>
    <p:extLst>
      <p:ext uri="{BB962C8B-B14F-4D97-AF65-F5344CB8AC3E}">
        <p14:creationId xmlns:p14="http://schemas.microsoft.com/office/powerpoint/2010/main" val="1959248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1264356" y="-56444"/>
            <a:ext cx="13797844" cy="970844"/>
          </a:xfrm>
        </p:spPr>
        <p:txBody>
          <a:bodyPr/>
          <a:lstStyle/>
          <a:p>
            <a:r>
              <a:rPr lang="en-US" altLang="en-US" sz="4000" dirty="0" smtClean="0"/>
              <a:t>Interaction is everywhere</a:t>
            </a:r>
          </a:p>
        </p:txBody>
      </p:sp>
      <p:sp>
        <p:nvSpPr>
          <p:cNvPr id="130050" name="Rectangle 3"/>
          <p:cNvSpPr>
            <a:spLocks noGrp="1" noChangeArrowheads="1"/>
          </p:cNvSpPr>
          <p:nvPr>
            <p:ph type="body" idx="1"/>
          </p:nvPr>
        </p:nvSpPr>
        <p:spPr>
          <a:xfrm>
            <a:off x="457200" y="1179689"/>
            <a:ext cx="15900400" cy="6973711"/>
          </a:xfrm>
        </p:spPr>
        <p:txBody>
          <a:bodyPr/>
          <a:lstStyle/>
          <a:p>
            <a:pPr marL="457200" indent="-457200">
              <a:spcBef>
                <a:spcPts val="0"/>
              </a:spcBef>
              <a:spcAft>
                <a:spcPts val="0"/>
              </a:spcAft>
              <a:buClrTx/>
            </a:pPr>
            <a:r>
              <a:rPr lang="en-US" altLang="en-US" sz="2600" dirty="0" smtClean="0"/>
              <a:t>Susceptibility to infectious diseases; e.g.,</a:t>
            </a:r>
          </a:p>
          <a:p>
            <a:pPr marL="2032025" lvl="2" indent="-541873">
              <a:spcBef>
                <a:spcPts val="0"/>
              </a:spcBef>
              <a:spcAft>
                <a:spcPts val="0"/>
              </a:spcAft>
            </a:pPr>
            <a:r>
              <a:rPr lang="en-US" altLang="en-US" sz="2600" dirty="0" smtClean="0"/>
              <a:t>exposure: sexual activity with HIV-infected partner</a:t>
            </a:r>
          </a:p>
          <a:p>
            <a:pPr marL="2032025" lvl="2" indent="-541873">
              <a:spcBef>
                <a:spcPts val="0"/>
              </a:spcBef>
              <a:spcAft>
                <a:spcPts val="0"/>
              </a:spcAft>
            </a:pPr>
            <a:r>
              <a:rPr lang="en-US" altLang="en-US" sz="2600" dirty="0" smtClean="0"/>
              <a:t>disease: HIV infection</a:t>
            </a:r>
          </a:p>
          <a:p>
            <a:pPr marL="2032025" lvl="2" indent="-541873">
              <a:spcBef>
                <a:spcPts val="0"/>
              </a:spcBef>
              <a:spcAft>
                <a:spcPts val="711"/>
              </a:spcAft>
            </a:pPr>
            <a:r>
              <a:rPr lang="en-US" altLang="en-US" sz="2600" dirty="0" smtClean="0"/>
              <a:t>effect modifier: human chemokine receptor </a:t>
            </a:r>
            <a:r>
              <a:rPr lang="en-US" altLang="en-US" sz="2600" dirty="0" smtClean="0"/>
              <a:t>genotype and phenotype</a:t>
            </a:r>
          </a:p>
          <a:p>
            <a:pPr marL="2032025" lvl="2" indent="-541873">
              <a:spcBef>
                <a:spcPts val="0"/>
              </a:spcBef>
              <a:spcAft>
                <a:spcPts val="711"/>
              </a:spcAft>
            </a:pPr>
            <a:endParaRPr lang="en-US" altLang="en-US" sz="900" dirty="0" smtClean="0"/>
          </a:p>
          <a:p>
            <a:pPr lvl="2">
              <a:spcAft>
                <a:spcPts val="711"/>
              </a:spcAft>
            </a:pPr>
            <a:endParaRPr lang="en-US" altLang="en-US" sz="100" dirty="0"/>
          </a:p>
          <a:p>
            <a:pPr marL="457200" indent="-457200">
              <a:spcBef>
                <a:spcPts val="0"/>
              </a:spcBef>
              <a:spcAft>
                <a:spcPts val="0"/>
              </a:spcAft>
              <a:buClrTx/>
            </a:pPr>
            <a:r>
              <a:rPr lang="en-US" altLang="en-US" sz="2600" dirty="0" smtClean="0"/>
              <a:t>Susceptibility to non-infectious diseases; e.g.,</a:t>
            </a:r>
          </a:p>
          <a:p>
            <a:pPr marL="2032025" lvl="2" indent="-541873">
              <a:spcBef>
                <a:spcPts val="0"/>
              </a:spcBef>
              <a:spcAft>
                <a:spcPts val="0"/>
              </a:spcAft>
            </a:pPr>
            <a:r>
              <a:rPr lang="en-US" altLang="en-US" sz="2600" dirty="0" smtClean="0"/>
              <a:t>exposure: smoking</a:t>
            </a:r>
          </a:p>
          <a:p>
            <a:pPr marL="2032025" lvl="2" indent="-541873">
              <a:spcBef>
                <a:spcPts val="0"/>
              </a:spcBef>
              <a:spcAft>
                <a:spcPts val="0"/>
              </a:spcAft>
            </a:pPr>
            <a:r>
              <a:rPr lang="en-US" altLang="en-US" sz="2600" dirty="0" smtClean="0"/>
              <a:t>disease: </a:t>
            </a:r>
            <a:r>
              <a:rPr lang="en-US" altLang="en-US" sz="2600" dirty="0" smtClean="0"/>
              <a:t>esophageal </a:t>
            </a:r>
            <a:r>
              <a:rPr lang="en-US" altLang="en-US" sz="2600" dirty="0" smtClean="0"/>
              <a:t>cancer</a:t>
            </a:r>
          </a:p>
          <a:p>
            <a:pPr marL="2032025" lvl="2" indent="-541873">
              <a:spcBef>
                <a:spcPts val="0"/>
              </a:spcBef>
              <a:spcAft>
                <a:spcPts val="0"/>
              </a:spcAft>
            </a:pPr>
            <a:r>
              <a:rPr lang="en-US" altLang="en-US" sz="2600" dirty="0" smtClean="0"/>
              <a:t>effect modifier:  alcohol </a:t>
            </a:r>
            <a:r>
              <a:rPr lang="en-US" altLang="en-US" sz="2600" dirty="0" smtClean="0"/>
              <a:t>use</a:t>
            </a:r>
          </a:p>
          <a:p>
            <a:pPr marL="2032025" lvl="2" indent="-541873">
              <a:spcBef>
                <a:spcPts val="0"/>
              </a:spcBef>
              <a:spcAft>
                <a:spcPts val="711"/>
              </a:spcAft>
            </a:pPr>
            <a:endParaRPr lang="en-US" altLang="en-US" sz="900" dirty="0" smtClean="0"/>
          </a:p>
          <a:p>
            <a:pPr lvl="2">
              <a:spcAft>
                <a:spcPts val="711"/>
              </a:spcAft>
            </a:pPr>
            <a:endParaRPr lang="en-US" altLang="en-US" sz="100" dirty="0"/>
          </a:p>
          <a:p>
            <a:pPr marL="457200" indent="-457200">
              <a:spcBef>
                <a:spcPts val="0"/>
              </a:spcBef>
              <a:spcAft>
                <a:spcPts val="0"/>
              </a:spcAft>
              <a:buClrTx/>
            </a:pPr>
            <a:r>
              <a:rPr lang="en-US" altLang="en-US" sz="2600" dirty="0" smtClean="0"/>
              <a:t>Susceptibility to drugs (efficacy and side effects)</a:t>
            </a:r>
          </a:p>
          <a:p>
            <a:pPr marL="2070100" lvl="2" indent="-577850">
              <a:spcBef>
                <a:spcPts val="0"/>
              </a:spcBef>
            </a:pPr>
            <a:r>
              <a:rPr lang="en-US" altLang="en-US" sz="2600" dirty="0" smtClean="0"/>
              <a:t>effect modifier:  genetic susceptibility to drug</a:t>
            </a:r>
          </a:p>
          <a:p>
            <a:pPr marL="2574925" lvl="3" indent="-336550">
              <a:spcBef>
                <a:spcPts val="0"/>
              </a:spcBef>
            </a:pPr>
            <a:r>
              <a:rPr lang="en-US" sz="2600" dirty="0"/>
              <a:t>e</a:t>
            </a:r>
            <a:r>
              <a:rPr lang="en-US" sz="2600" dirty="0" smtClean="0"/>
              <a:t>.g., VKORC1 / CYP2C9 and warfarin</a:t>
            </a:r>
          </a:p>
          <a:p>
            <a:pPr lvl="3"/>
            <a:endParaRPr lang="en-US" altLang="en-US" sz="800" dirty="0"/>
          </a:p>
          <a:p>
            <a:pPr marL="1997075" lvl="2" indent="-504825"/>
            <a:r>
              <a:rPr lang="en-US" altLang="en-US" sz="2600" dirty="0" smtClean="0">
                <a:solidFill>
                  <a:srgbClr val="FF0000"/>
                </a:solidFill>
              </a:rPr>
              <a:t>“personalized/precision medicine” is an expression of </a:t>
            </a:r>
            <a:r>
              <a:rPr lang="en-US" altLang="en-US" sz="2600" dirty="0" smtClean="0">
                <a:solidFill>
                  <a:srgbClr val="FF0000"/>
                </a:solidFill>
              </a:rPr>
              <a:t>interaction</a:t>
            </a:r>
          </a:p>
          <a:p>
            <a:pPr lvl="2"/>
            <a:endParaRPr lang="en-US" altLang="en-US" sz="800" b="1" i="1" dirty="0"/>
          </a:p>
          <a:p>
            <a:pPr marL="457200" indent="-457200">
              <a:spcAft>
                <a:spcPts val="1800"/>
              </a:spcAft>
              <a:buClrTx/>
            </a:pPr>
            <a:r>
              <a:rPr lang="en-US" altLang="en-US" sz="2600" dirty="0" smtClean="0"/>
              <a:t>Genetic factors </a:t>
            </a:r>
            <a:r>
              <a:rPr lang="en-US" altLang="en-US" sz="2600" dirty="0" smtClean="0"/>
              <a:t>featured here </a:t>
            </a:r>
            <a:r>
              <a:rPr lang="en-US" altLang="en-US" sz="2600" dirty="0" smtClean="0"/>
              <a:t>as </a:t>
            </a:r>
            <a:r>
              <a:rPr lang="en-US" altLang="en-US" sz="2600" dirty="0" smtClean="0"/>
              <a:t>root of </a:t>
            </a:r>
            <a:r>
              <a:rPr lang="en-US" altLang="en-US" sz="2600" dirty="0" smtClean="0"/>
              <a:t>interaction but they are </a:t>
            </a:r>
            <a:r>
              <a:rPr lang="en-US" altLang="en-US" sz="2600" u="sng" dirty="0" smtClean="0"/>
              <a:t>not</a:t>
            </a:r>
            <a:r>
              <a:rPr lang="en-US" altLang="en-US" sz="2600" dirty="0" smtClean="0"/>
              <a:t> </a:t>
            </a:r>
            <a:r>
              <a:rPr lang="en-US" altLang="en-US" sz="2600" dirty="0" smtClean="0"/>
              <a:t>the only such factors</a:t>
            </a:r>
          </a:p>
          <a:p>
            <a:pPr marL="457200" indent="-457200">
              <a:buClrTx/>
            </a:pPr>
            <a:r>
              <a:rPr lang="en-US" altLang="en-US" sz="2600" dirty="0" smtClean="0"/>
              <a:t>Although we believe that interaction </a:t>
            </a:r>
            <a:r>
              <a:rPr lang="en-US" altLang="en-US" sz="2600" dirty="0"/>
              <a:t>is </a:t>
            </a:r>
            <a:r>
              <a:rPr lang="en-US" altLang="en-US" sz="2600" dirty="0" smtClean="0"/>
              <a:t>everywhere, it </a:t>
            </a:r>
            <a:r>
              <a:rPr lang="en-US" altLang="en-US" sz="2600" dirty="0"/>
              <a:t>is </a:t>
            </a:r>
            <a:r>
              <a:rPr lang="en-US" altLang="en-US" sz="2600" dirty="0" smtClean="0"/>
              <a:t>not </a:t>
            </a:r>
            <a:r>
              <a:rPr lang="en-US" altLang="en-US" sz="2600" dirty="0"/>
              <a:t>so easy to </a:t>
            </a:r>
            <a:r>
              <a:rPr lang="en-US" altLang="en-US" sz="2600" dirty="0" smtClean="0"/>
              <a:t>convincingly </a:t>
            </a:r>
            <a:r>
              <a:rPr lang="en-US" altLang="en-US" sz="2600" dirty="0" smtClean="0"/>
              <a:t>prove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0">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0050">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0">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0">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0">
                                            <p:txEl>
                                              <p:pRg st="16" end="1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50">
                                            <p:txEl>
                                              <p:pRg st="18" end="1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05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406400"/>
            <a:ext cx="16002000" cy="1066800"/>
          </a:xfrm>
        </p:spPr>
        <p:txBody>
          <a:bodyPr/>
          <a:lstStyle/>
          <a:p>
            <a:r>
              <a:rPr lang="en-US" altLang="en-US" sz="3000" dirty="0"/>
              <a:t>A Ratio is Not the Only </a:t>
            </a:r>
            <a:r>
              <a:rPr lang="en-US" altLang="en-US" sz="3000" dirty="0" smtClean="0"/>
              <a:t>Measure </a:t>
            </a:r>
            <a:r>
              <a:rPr lang="en-US" altLang="en-US" sz="3000" dirty="0"/>
              <a:t>of </a:t>
            </a:r>
            <a:r>
              <a:rPr lang="en-US" altLang="en-US" sz="3000" dirty="0" smtClean="0"/>
              <a:t>Association: Additive </a:t>
            </a:r>
            <a:r>
              <a:rPr lang="en-US" altLang="en-US" sz="3000" dirty="0"/>
              <a:t>vs Multiplicative Interaction</a:t>
            </a:r>
            <a:endParaRPr lang="en-US" sz="3000" dirty="0"/>
          </a:p>
        </p:txBody>
      </p:sp>
      <p:pic>
        <p:nvPicPr>
          <p:cNvPr id="3" name="Picture 2"/>
          <p:cNvPicPr>
            <a:picLocks noChangeAspect="1"/>
          </p:cNvPicPr>
          <p:nvPr/>
        </p:nvPicPr>
        <p:blipFill>
          <a:blip r:embed="rId3"/>
          <a:stretch>
            <a:fillRect/>
          </a:stretch>
        </p:blipFill>
        <p:spPr>
          <a:xfrm>
            <a:off x="3175000" y="914400"/>
            <a:ext cx="9601200" cy="5469466"/>
          </a:xfrm>
          <a:prstGeom prst="rect">
            <a:avLst/>
          </a:prstGeom>
        </p:spPr>
      </p:pic>
      <p:pic>
        <p:nvPicPr>
          <p:cNvPr id="4" name="Picture 3"/>
          <p:cNvPicPr>
            <a:picLocks noChangeAspect="1"/>
          </p:cNvPicPr>
          <p:nvPr/>
        </p:nvPicPr>
        <p:blipFill>
          <a:blip r:embed="rId4"/>
          <a:stretch>
            <a:fillRect/>
          </a:stretch>
        </p:blipFill>
        <p:spPr>
          <a:xfrm>
            <a:off x="3175000" y="6383866"/>
            <a:ext cx="9601200" cy="907533"/>
          </a:xfrm>
          <a:prstGeom prst="rect">
            <a:avLst/>
          </a:prstGeom>
        </p:spPr>
      </p:pic>
      <p:sp>
        <p:nvSpPr>
          <p:cNvPr id="10" name="Rectangle 9"/>
          <p:cNvSpPr/>
          <p:nvPr/>
        </p:nvSpPr>
        <p:spPr>
          <a:xfrm>
            <a:off x="3187700" y="7696200"/>
            <a:ext cx="8686800" cy="1169551"/>
          </a:xfrm>
          <a:prstGeom prst="rect">
            <a:avLst/>
          </a:prstGeom>
        </p:spPr>
        <p:txBody>
          <a:bodyPr wrap="square">
            <a:spAutoFit/>
          </a:bodyPr>
          <a:lstStyle/>
          <a:p>
            <a:pPr eaLnBrk="0" hangingPunct="0">
              <a:spcBef>
                <a:spcPct val="50000"/>
              </a:spcBef>
            </a:pPr>
            <a:r>
              <a:rPr lang="en-US" altLang="en-US" sz="2800" b="1" dirty="0">
                <a:solidFill>
                  <a:srgbClr val="FF0000"/>
                </a:solidFill>
              </a:rPr>
              <a:t>PD = Prevalence Difference </a:t>
            </a:r>
          </a:p>
          <a:p>
            <a:pPr eaLnBrk="0" hangingPunct="0">
              <a:spcBef>
                <a:spcPct val="50000"/>
              </a:spcBef>
            </a:pPr>
            <a:r>
              <a:rPr lang="en-US" altLang="en-US" sz="2800" b="1" dirty="0">
                <a:solidFill>
                  <a:srgbClr val="FF0000"/>
                </a:solidFill>
              </a:rPr>
              <a:t>      = Prevalence </a:t>
            </a:r>
            <a:r>
              <a:rPr lang="en-US" altLang="en-US" sz="2800" b="1" baseline="-25000" dirty="0">
                <a:solidFill>
                  <a:srgbClr val="FF0000"/>
                </a:solidFill>
              </a:rPr>
              <a:t>exposed</a:t>
            </a:r>
            <a:r>
              <a:rPr lang="en-US" altLang="en-US" sz="2800" b="1" dirty="0">
                <a:solidFill>
                  <a:srgbClr val="FF0000"/>
                </a:solidFill>
              </a:rPr>
              <a:t>  -  Prevalence </a:t>
            </a:r>
            <a:r>
              <a:rPr lang="en-US" altLang="en-US" sz="2800" b="1" baseline="-25000" dirty="0">
                <a:solidFill>
                  <a:srgbClr val="FF0000"/>
                </a:solidFill>
              </a:rPr>
              <a:t>unexposed</a:t>
            </a:r>
          </a:p>
        </p:txBody>
      </p:sp>
    </p:spTree>
    <p:extLst>
      <p:ext uri="{BB962C8B-B14F-4D97-AF65-F5344CB8AC3E}">
        <p14:creationId xmlns:p14="http://schemas.microsoft.com/office/powerpoint/2010/main" val="1766022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2286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203200" y="1219200"/>
            <a:ext cx="7086600" cy="6781800"/>
          </a:xfrm>
        </p:spPr>
        <p:txBody>
          <a:bodyPr/>
          <a:lstStyle/>
          <a:p>
            <a:pPr marL="457200" indent="-457200">
              <a:buClrTx/>
              <a:buSzPct val="100000"/>
            </a:pPr>
            <a:r>
              <a:rPr lang="en-US" altLang="en-US" sz="3000" b="1" dirty="0"/>
              <a:t>Assessment of whether interaction is present  depends upon the measure of association</a:t>
            </a:r>
            <a:endParaRPr lang="en-US" altLang="en-US" sz="3000" dirty="0"/>
          </a:p>
          <a:p>
            <a:pPr marL="914400" lvl="1" indent="-457200"/>
            <a:r>
              <a:rPr lang="en-US" altLang="en-US" sz="3000" dirty="0"/>
              <a:t>ratio measure (multiplicative interaction) or difference measure</a:t>
            </a:r>
            <a:r>
              <a:rPr lang="en-US" altLang="en-US" sz="3000" dirty="0">
                <a:solidFill>
                  <a:srgbClr val="000000"/>
                </a:solidFill>
              </a:rPr>
              <a:t> (additive interaction</a:t>
            </a:r>
            <a:r>
              <a:rPr lang="en-US" altLang="en-US" sz="3000" dirty="0" smtClean="0">
                <a:solidFill>
                  <a:srgbClr val="000000"/>
                </a:solidFill>
              </a:rPr>
              <a:t>)</a:t>
            </a:r>
          </a:p>
          <a:p>
            <a:pPr marL="1155700" lvl="1" indent="-577850"/>
            <a:endParaRPr lang="en-US" altLang="en-US" sz="3000" dirty="0">
              <a:solidFill>
                <a:srgbClr val="000000"/>
              </a:solidFill>
            </a:endParaRPr>
          </a:p>
          <a:p>
            <a:pPr marL="914400" lvl="1" indent="-457200"/>
            <a:r>
              <a:rPr lang="en-US" altLang="en-US" sz="3000" dirty="0">
                <a:solidFill>
                  <a:srgbClr val="000000"/>
                </a:solidFill>
              </a:rPr>
              <a:t>Hence, the </a:t>
            </a:r>
            <a:r>
              <a:rPr lang="en-US" altLang="en-US" sz="3000" dirty="0" smtClean="0">
                <a:solidFill>
                  <a:srgbClr val="000000"/>
                </a:solidFill>
              </a:rPr>
              <a:t>term:</a:t>
            </a:r>
          </a:p>
          <a:p>
            <a:pPr marL="1371600" lvl="2" indent="-457200"/>
            <a:r>
              <a:rPr lang="en-US" altLang="en-US" sz="3000" dirty="0" smtClean="0">
                <a:solidFill>
                  <a:srgbClr val="000000"/>
                </a:solidFill>
              </a:rPr>
              <a:t> </a:t>
            </a:r>
            <a:r>
              <a:rPr lang="en-US" altLang="en-US" sz="3000" i="1" dirty="0">
                <a:solidFill>
                  <a:srgbClr val="000000"/>
                </a:solidFill>
              </a:rPr>
              <a:t>effect-measure modification</a:t>
            </a:r>
          </a:p>
          <a:p>
            <a:pPr lvl="1"/>
            <a:endParaRPr lang="en-US" altLang="en-US" sz="3000" dirty="0">
              <a:solidFill>
                <a:srgbClr val="000000"/>
              </a:solidFill>
            </a:endParaRPr>
          </a:p>
          <a:p>
            <a:endParaRPr lang="en-US" dirty="0"/>
          </a:p>
        </p:txBody>
      </p:sp>
      <p:pic>
        <p:nvPicPr>
          <p:cNvPr id="4" name="Picture 3"/>
          <p:cNvPicPr>
            <a:picLocks noChangeAspect="1"/>
          </p:cNvPicPr>
          <p:nvPr/>
        </p:nvPicPr>
        <p:blipFill>
          <a:blip r:embed="rId3"/>
          <a:stretch>
            <a:fillRect/>
          </a:stretch>
        </p:blipFill>
        <p:spPr>
          <a:xfrm>
            <a:off x="6908800" y="3057525"/>
            <a:ext cx="9010650" cy="5781675"/>
          </a:xfrm>
          <a:prstGeom prst="rect">
            <a:avLst/>
          </a:prstGeom>
        </p:spPr>
      </p:pic>
      <p:sp>
        <p:nvSpPr>
          <p:cNvPr id="5" name="Content Placeholder 2"/>
          <p:cNvSpPr txBox="1">
            <a:spLocks/>
          </p:cNvSpPr>
          <p:nvPr/>
        </p:nvSpPr>
        <p:spPr bwMode="auto">
          <a:xfrm>
            <a:off x="7823200" y="1143000"/>
            <a:ext cx="8051800" cy="22860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457200" indent="-457200">
              <a:buClrTx/>
              <a:buSzPct val="100000"/>
            </a:pPr>
            <a:r>
              <a:rPr lang="en-US" altLang="en-US" sz="3000" b="1" kern="0" dirty="0" smtClean="0">
                <a:solidFill>
                  <a:srgbClr val="000000"/>
                </a:solidFill>
              </a:rPr>
              <a:t>Absence of multiplicative interaction  implies presence of additive interaction (exception: no association for one or both factors)</a:t>
            </a:r>
          </a:p>
          <a:p>
            <a:endParaRPr lang="en-US" kern="0" dirty="0"/>
          </a:p>
        </p:txBody>
      </p:sp>
      <p:sp>
        <p:nvSpPr>
          <p:cNvPr id="7" name="Content Placeholder 2"/>
          <p:cNvSpPr txBox="1">
            <a:spLocks/>
          </p:cNvSpPr>
          <p:nvPr/>
        </p:nvSpPr>
        <p:spPr bwMode="auto">
          <a:xfrm>
            <a:off x="8051800" y="7772400"/>
            <a:ext cx="4343400" cy="7620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ClrTx/>
              <a:buSzPct val="100000"/>
              <a:buNone/>
            </a:pPr>
            <a:r>
              <a:rPr lang="en-US" altLang="en-US" sz="3000" b="1" kern="0" dirty="0" smtClean="0">
                <a:solidFill>
                  <a:srgbClr val="000000"/>
                </a:solidFill>
              </a:rPr>
              <a:t>“it’s just the math”</a:t>
            </a:r>
          </a:p>
          <a:p>
            <a:endParaRPr lang="en-US" kern="0" dirty="0"/>
          </a:p>
        </p:txBody>
      </p:sp>
    </p:spTree>
    <p:extLst>
      <p:ext uri="{BB962C8B-B14F-4D97-AF65-F5344CB8AC3E}">
        <p14:creationId xmlns:p14="http://schemas.microsoft.com/office/powerpoint/2010/main" val="112299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35169"/>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508000" y="1676400"/>
            <a:ext cx="6477000" cy="6781800"/>
          </a:xfrm>
        </p:spPr>
        <p:txBody>
          <a:bodyPr/>
          <a:lstStyle/>
          <a:p>
            <a:pPr marL="466725" indent="-466725">
              <a:buClrTx/>
              <a:buSzPct val="100000"/>
            </a:pPr>
            <a:r>
              <a:rPr lang="en-US" altLang="en-US" sz="3200" dirty="0">
                <a:solidFill>
                  <a:srgbClr val="000000"/>
                </a:solidFill>
              </a:rPr>
              <a:t>Absence of additive interaction implies presence of multiplicative </a:t>
            </a:r>
            <a:r>
              <a:rPr lang="en-US" altLang="en-US" sz="3200" dirty="0" smtClean="0">
                <a:solidFill>
                  <a:srgbClr val="000000"/>
                </a:solidFill>
              </a:rPr>
              <a:t>interaction (exception: no association </a:t>
            </a:r>
            <a:r>
              <a:rPr lang="en-US" altLang="en-US" sz="3200" dirty="0">
                <a:solidFill>
                  <a:srgbClr val="000000"/>
                </a:solidFill>
              </a:rPr>
              <a:t>for one or both factors</a:t>
            </a:r>
            <a:r>
              <a:rPr lang="en-US" altLang="en-US" sz="3200" dirty="0" smtClean="0">
                <a:solidFill>
                  <a:srgbClr val="000000"/>
                </a:solidFill>
              </a:rPr>
              <a:t>)</a:t>
            </a:r>
          </a:p>
          <a:p>
            <a:pPr marL="0" indent="0">
              <a:buClrTx/>
              <a:buSzPct val="100000"/>
              <a:buNone/>
            </a:pPr>
            <a:endParaRPr lang="en-US" altLang="en-US" sz="3200" dirty="0">
              <a:solidFill>
                <a:srgbClr val="000000"/>
              </a:solidFill>
            </a:endParaRPr>
          </a:p>
          <a:p>
            <a:endParaRPr lang="en-US" dirty="0"/>
          </a:p>
        </p:txBody>
      </p:sp>
      <p:pic>
        <p:nvPicPr>
          <p:cNvPr id="5" name="Picture 4"/>
          <p:cNvPicPr>
            <a:picLocks noChangeAspect="1"/>
          </p:cNvPicPr>
          <p:nvPr/>
        </p:nvPicPr>
        <p:blipFill>
          <a:blip r:embed="rId3"/>
          <a:stretch>
            <a:fillRect/>
          </a:stretch>
        </p:blipFill>
        <p:spPr>
          <a:xfrm>
            <a:off x="6604000" y="1676400"/>
            <a:ext cx="8943975" cy="6800850"/>
          </a:xfrm>
          <a:prstGeom prst="rect">
            <a:avLst/>
          </a:prstGeom>
        </p:spPr>
      </p:pic>
      <p:sp>
        <p:nvSpPr>
          <p:cNvPr id="6" name="Content Placeholder 2"/>
          <p:cNvSpPr txBox="1">
            <a:spLocks/>
          </p:cNvSpPr>
          <p:nvPr/>
        </p:nvSpPr>
        <p:spPr bwMode="auto">
          <a:xfrm>
            <a:off x="7899400" y="7543800"/>
            <a:ext cx="4343400" cy="7620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ClrTx/>
              <a:buSzPct val="100000"/>
              <a:buNone/>
            </a:pPr>
            <a:r>
              <a:rPr lang="en-US" altLang="en-US" sz="3000" b="1" kern="0" dirty="0" smtClean="0">
                <a:solidFill>
                  <a:srgbClr val="000000"/>
                </a:solidFill>
              </a:rPr>
              <a:t>“it’s just the math”</a:t>
            </a:r>
          </a:p>
          <a:p>
            <a:endParaRPr lang="en-US" kern="0" dirty="0"/>
          </a:p>
        </p:txBody>
      </p:sp>
    </p:spTree>
    <p:extLst>
      <p:ext uri="{BB962C8B-B14F-4D97-AF65-F5344CB8AC3E}">
        <p14:creationId xmlns:p14="http://schemas.microsoft.com/office/powerpoint/2010/main" val="268596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2286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431800" y="1246947"/>
            <a:ext cx="16052800" cy="1091625"/>
          </a:xfrm>
        </p:spPr>
        <p:txBody>
          <a:bodyPr/>
          <a:lstStyle/>
          <a:p>
            <a:pPr marL="336550" indent="-336550">
              <a:buClrTx/>
              <a:buSzPct val="100000"/>
            </a:pPr>
            <a:r>
              <a:rPr lang="en-US" altLang="en-US" sz="2900" dirty="0">
                <a:solidFill>
                  <a:srgbClr val="000000"/>
                </a:solidFill>
              </a:rPr>
              <a:t>Presence of multiplicative interaction may or may not be accompanied by additive interaction</a:t>
            </a:r>
          </a:p>
          <a:p>
            <a:endParaRPr lang="en-US" sz="3200" dirty="0"/>
          </a:p>
        </p:txBody>
      </p:sp>
      <p:pic>
        <p:nvPicPr>
          <p:cNvPr id="6" name="Picture 5"/>
          <p:cNvPicPr>
            <a:picLocks noChangeAspect="1"/>
          </p:cNvPicPr>
          <p:nvPr/>
        </p:nvPicPr>
        <p:blipFill>
          <a:blip r:embed="rId3"/>
          <a:stretch>
            <a:fillRect/>
          </a:stretch>
        </p:blipFill>
        <p:spPr>
          <a:xfrm>
            <a:off x="8509000" y="3298697"/>
            <a:ext cx="7277886" cy="4602657"/>
          </a:xfrm>
          <a:prstGeom prst="rect">
            <a:avLst/>
          </a:prstGeom>
        </p:spPr>
      </p:pic>
      <p:sp>
        <p:nvSpPr>
          <p:cNvPr id="7" name="Rectangle 6"/>
          <p:cNvSpPr/>
          <p:nvPr/>
        </p:nvSpPr>
        <p:spPr>
          <a:xfrm>
            <a:off x="9728200" y="2425080"/>
            <a:ext cx="5272597" cy="553998"/>
          </a:xfrm>
          <a:prstGeom prst="rect">
            <a:avLst/>
          </a:prstGeom>
        </p:spPr>
        <p:txBody>
          <a:bodyPr wrap="none">
            <a:spAutoFit/>
          </a:bodyPr>
          <a:lstStyle/>
          <a:p>
            <a:pPr eaLnBrk="0" hangingPunct="0">
              <a:spcBef>
                <a:spcPct val="50000"/>
              </a:spcBef>
            </a:pPr>
            <a:r>
              <a:rPr lang="en-US" altLang="en-US" sz="3000" b="1" dirty="0">
                <a:solidFill>
                  <a:srgbClr val="000000"/>
                </a:solidFill>
              </a:rPr>
              <a:t>Additive interaction present</a:t>
            </a:r>
          </a:p>
        </p:txBody>
      </p:sp>
      <p:pic>
        <p:nvPicPr>
          <p:cNvPr id="9" name="Picture 8"/>
          <p:cNvPicPr>
            <a:picLocks noChangeAspect="1"/>
          </p:cNvPicPr>
          <p:nvPr/>
        </p:nvPicPr>
        <p:blipFill>
          <a:blip r:embed="rId4"/>
          <a:stretch>
            <a:fillRect/>
          </a:stretch>
        </p:blipFill>
        <p:spPr>
          <a:xfrm>
            <a:off x="158261" y="3276600"/>
            <a:ext cx="7165575" cy="4613031"/>
          </a:xfrm>
          <a:prstGeom prst="rect">
            <a:avLst/>
          </a:prstGeom>
        </p:spPr>
      </p:pic>
      <p:sp>
        <p:nvSpPr>
          <p:cNvPr id="11" name="Rectangle 10"/>
          <p:cNvSpPr/>
          <p:nvPr/>
        </p:nvSpPr>
        <p:spPr>
          <a:xfrm>
            <a:off x="1693907" y="2425080"/>
            <a:ext cx="4333238" cy="553998"/>
          </a:xfrm>
          <a:prstGeom prst="rect">
            <a:avLst/>
          </a:prstGeom>
        </p:spPr>
        <p:txBody>
          <a:bodyPr wrap="none">
            <a:spAutoFit/>
          </a:bodyPr>
          <a:lstStyle/>
          <a:p>
            <a:pPr eaLnBrk="0" hangingPunct="0">
              <a:spcBef>
                <a:spcPct val="50000"/>
              </a:spcBef>
            </a:pPr>
            <a:r>
              <a:rPr lang="en-US" altLang="en-US" sz="3000" b="1" dirty="0">
                <a:solidFill>
                  <a:srgbClr val="000000"/>
                </a:solidFill>
              </a:rPr>
              <a:t>No additive </a:t>
            </a:r>
            <a:r>
              <a:rPr lang="en-US" altLang="en-US" sz="3000" b="1" dirty="0" smtClean="0">
                <a:solidFill>
                  <a:srgbClr val="000000"/>
                </a:solidFill>
              </a:rPr>
              <a:t>interaction</a:t>
            </a:r>
            <a:endParaRPr lang="en-US" altLang="en-US" sz="3000" b="1" dirty="0">
              <a:solidFill>
                <a:srgbClr val="000000"/>
              </a:solidFill>
            </a:endParaRPr>
          </a:p>
        </p:txBody>
      </p:sp>
      <p:pic>
        <p:nvPicPr>
          <p:cNvPr id="12" name="Picture 11"/>
          <p:cNvPicPr>
            <a:picLocks noChangeAspect="1"/>
          </p:cNvPicPr>
          <p:nvPr/>
        </p:nvPicPr>
        <p:blipFill>
          <a:blip r:embed="rId5"/>
          <a:stretch>
            <a:fillRect/>
          </a:stretch>
        </p:blipFill>
        <p:spPr>
          <a:xfrm>
            <a:off x="6769588" y="8002008"/>
            <a:ext cx="2857500" cy="904875"/>
          </a:xfrm>
          <a:prstGeom prst="rect">
            <a:avLst/>
          </a:prstGeom>
        </p:spPr>
      </p:pic>
    </p:spTree>
    <p:extLst>
      <p:ext uri="{BB962C8B-B14F-4D97-AF65-F5344CB8AC3E}">
        <p14:creationId xmlns:p14="http://schemas.microsoft.com/office/powerpoint/2010/main" val="7219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2286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279400" y="1214690"/>
            <a:ext cx="16052800" cy="1091625"/>
          </a:xfrm>
        </p:spPr>
        <p:txBody>
          <a:bodyPr/>
          <a:lstStyle/>
          <a:p>
            <a:pPr marL="466725" indent="-466725">
              <a:buClrTx/>
              <a:buSzPct val="100000"/>
            </a:pPr>
            <a:r>
              <a:rPr lang="en-US" altLang="en-US" sz="2900" dirty="0">
                <a:solidFill>
                  <a:srgbClr val="000000"/>
                </a:solidFill>
              </a:rPr>
              <a:t>Presence of additive interaction may or may not be accompanied by multiplicative interaction</a:t>
            </a:r>
          </a:p>
          <a:p>
            <a:endParaRPr lang="en-US" sz="3200" dirty="0"/>
          </a:p>
        </p:txBody>
      </p:sp>
      <p:sp>
        <p:nvSpPr>
          <p:cNvPr id="7" name="Rectangle 6"/>
          <p:cNvSpPr/>
          <p:nvPr/>
        </p:nvSpPr>
        <p:spPr>
          <a:xfrm>
            <a:off x="9728200" y="2425080"/>
            <a:ext cx="6043642" cy="553998"/>
          </a:xfrm>
          <a:prstGeom prst="rect">
            <a:avLst/>
          </a:prstGeom>
        </p:spPr>
        <p:txBody>
          <a:bodyPr wrap="none">
            <a:spAutoFit/>
          </a:bodyPr>
          <a:lstStyle/>
          <a:p>
            <a:pPr eaLnBrk="0" hangingPunct="0">
              <a:spcBef>
                <a:spcPct val="50000"/>
              </a:spcBef>
            </a:pPr>
            <a:r>
              <a:rPr lang="en-US" altLang="en-US" sz="3000" b="1" dirty="0">
                <a:solidFill>
                  <a:srgbClr val="000000"/>
                </a:solidFill>
              </a:rPr>
              <a:t>Multiplicative interaction </a:t>
            </a:r>
            <a:r>
              <a:rPr lang="en-US" altLang="en-US" sz="3000" b="1" dirty="0" smtClean="0">
                <a:solidFill>
                  <a:srgbClr val="000000"/>
                </a:solidFill>
              </a:rPr>
              <a:t>absent</a:t>
            </a:r>
            <a:endParaRPr lang="en-US" altLang="en-US" sz="3000" b="1" dirty="0">
              <a:solidFill>
                <a:srgbClr val="000000"/>
              </a:solidFill>
            </a:endParaRPr>
          </a:p>
        </p:txBody>
      </p:sp>
      <p:sp>
        <p:nvSpPr>
          <p:cNvPr id="11" name="Rectangle 10"/>
          <p:cNvSpPr/>
          <p:nvPr/>
        </p:nvSpPr>
        <p:spPr>
          <a:xfrm>
            <a:off x="965200" y="2400866"/>
            <a:ext cx="6300123" cy="553998"/>
          </a:xfrm>
          <a:prstGeom prst="rect">
            <a:avLst/>
          </a:prstGeom>
        </p:spPr>
        <p:txBody>
          <a:bodyPr wrap="none">
            <a:spAutoFit/>
          </a:bodyPr>
          <a:lstStyle/>
          <a:p>
            <a:pPr eaLnBrk="0" hangingPunct="0">
              <a:spcBef>
                <a:spcPct val="50000"/>
              </a:spcBef>
            </a:pPr>
            <a:r>
              <a:rPr lang="en-US" altLang="en-US" sz="3000" b="1" dirty="0">
                <a:solidFill>
                  <a:srgbClr val="000000"/>
                </a:solidFill>
              </a:rPr>
              <a:t>Multiplicative interaction present </a:t>
            </a:r>
          </a:p>
        </p:txBody>
      </p:sp>
      <p:pic>
        <p:nvPicPr>
          <p:cNvPr id="12" name="Picture 11"/>
          <p:cNvPicPr>
            <a:picLocks noChangeAspect="1"/>
          </p:cNvPicPr>
          <p:nvPr/>
        </p:nvPicPr>
        <p:blipFill>
          <a:blip r:embed="rId3"/>
          <a:stretch>
            <a:fillRect/>
          </a:stretch>
        </p:blipFill>
        <p:spPr>
          <a:xfrm>
            <a:off x="6769588" y="8123013"/>
            <a:ext cx="2857500" cy="904875"/>
          </a:xfrm>
          <a:prstGeom prst="rect">
            <a:avLst/>
          </a:prstGeom>
        </p:spPr>
      </p:pic>
      <p:pic>
        <p:nvPicPr>
          <p:cNvPr id="4" name="Picture 3"/>
          <p:cNvPicPr>
            <a:picLocks noChangeAspect="1"/>
          </p:cNvPicPr>
          <p:nvPr/>
        </p:nvPicPr>
        <p:blipFill>
          <a:blip r:embed="rId4"/>
          <a:stretch>
            <a:fillRect/>
          </a:stretch>
        </p:blipFill>
        <p:spPr>
          <a:xfrm>
            <a:off x="-7815" y="3049415"/>
            <a:ext cx="7502260" cy="4952592"/>
          </a:xfrm>
          <a:prstGeom prst="rect">
            <a:avLst/>
          </a:prstGeom>
        </p:spPr>
      </p:pic>
      <p:pic>
        <p:nvPicPr>
          <p:cNvPr id="5" name="Picture 4"/>
          <p:cNvPicPr>
            <a:picLocks noChangeAspect="1"/>
          </p:cNvPicPr>
          <p:nvPr/>
        </p:nvPicPr>
        <p:blipFill>
          <a:blip r:embed="rId5"/>
          <a:stretch>
            <a:fillRect/>
          </a:stretch>
        </p:blipFill>
        <p:spPr>
          <a:xfrm>
            <a:off x="7899400" y="3200400"/>
            <a:ext cx="7913076" cy="4922613"/>
          </a:xfrm>
          <a:prstGeom prst="rect">
            <a:avLst/>
          </a:prstGeom>
        </p:spPr>
      </p:pic>
    </p:spTree>
    <p:extLst>
      <p:ext uri="{BB962C8B-B14F-4D97-AF65-F5344CB8AC3E}">
        <p14:creationId xmlns:p14="http://schemas.microsoft.com/office/powerpoint/2010/main" val="34561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762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203200" y="1447800"/>
            <a:ext cx="7315200" cy="6781800"/>
          </a:xfrm>
        </p:spPr>
        <p:txBody>
          <a:bodyPr/>
          <a:lstStyle/>
          <a:p>
            <a:pPr marL="466725" indent="-466725">
              <a:buClrTx/>
              <a:buSzPct val="100000"/>
            </a:pPr>
            <a:r>
              <a:rPr lang="en-US" altLang="en-US" sz="3200" dirty="0">
                <a:solidFill>
                  <a:srgbClr val="000000"/>
                </a:solidFill>
              </a:rPr>
              <a:t>Presence of qualitative multiplicative interaction is always accompanied by qualitative additive interaction</a:t>
            </a:r>
          </a:p>
        </p:txBody>
      </p:sp>
      <p:pic>
        <p:nvPicPr>
          <p:cNvPr id="4" name="Picture 3"/>
          <p:cNvPicPr>
            <a:picLocks noChangeAspect="1"/>
          </p:cNvPicPr>
          <p:nvPr/>
        </p:nvPicPr>
        <p:blipFill>
          <a:blip r:embed="rId3"/>
          <a:stretch>
            <a:fillRect/>
          </a:stretch>
        </p:blipFill>
        <p:spPr>
          <a:xfrm>
            <a:off x="7289800" y="1066800"/>
            <a:ext cx="8382000" cy="7642746"/>
          </a:xfrm>
          <a:prstGeom prst="rect">
            <a:avLst/>
          </a:prstGeom>
        </p:spPr>
      </p:pic>
    </p:spTree>
    <p:extLst>
      <p:ext uri="{BB962C8B-B14F-4D97-AF65-F5344CB8AC3E}">
        <p14:creationId xmlns:p14="http://schemas.microsoft.com/office/powerpoint/2010/main" val="909186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225740" name="Rectangle 12"/>
          <p:cNvSpPr>
            <a:spLocks noChangeArrowheads="1"/>
          </p:cNvSpPr>
          <p:nvPr/>
        </p:nvSpPr>
        <p:spPr bwMode="auto">
          <a:xfrm>
            <a:off x="361245" y="11074400"/>
            <a:ext cx="15533511"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36867" name="Rectangle 14"/>
          <p:cNvSpPr>
            <a:spLocks noChangeArrowheads="1"/>
          </p:cNvSpPr>
          <p:nvPr/>
        </p:nvSpPr>
        <p:spPr bwMode="auto">
          <a:xfrm>
            <a:off x="106776" y="-152400"/>
            <a:ext cx="16256000" cy="1264356"/>
          </a:xfrm>
          <a:prstGeom prst="rect">
            <a:avLst/>
          </a:prstGeom>
          <a:noFill/>
          <a:ln w="9525">
            <a:noFill/>
            <a:miter lim="800000"/>
            <a:headEnd/>
            <a:tailEnd/>
          </a:ln>
        </p:spPr>
        <p:txBody>
          <a:bodyPr lIns="206962" tIns="101599" rIns="206962" bIns="101599" anchor="b"/>
          <a:lstStyle/>
          <a:p>
            <a:pPr algn="ctr" defTabSz="1904083" eaLnBrk="0" hangingPunct="0"/>
            <a:r>
              <a:rPr lang="en-US" altLang="en-US" sz="5200" b="1" dirty="0">
                <a:solidFill>
                  <a:schemeClr val="tx2"/>
                </a:solidFill>
              </a:rPr>
              <a:t>Methods to </a:t>
            </a:r>
            <a:r>
              <a:rPr lang="en-US" altLang="en-US" sz="5200" b="1" dirty="0" smtClean="0">
                <a:solidFill>
                  <a:schemeClr val="tx2"/>
                </a:solidFill>
              </a:rPr>
              <a:t>Eliminate </a:t>
            </a:r>
            <a:r>
              <a:rPr lang="en-US" altLang="en-US" sz="5200" b="1" dirty="0">
                <a:solidFill>
                  <a:schemeClr val="tx2"/>
                </a:solidFill>
              </a:rPr>
              <a:t>or Reduce Confounding</a:t>
            </a:r>
          </a:p>
        </p:txBody>
      </p:sp>
      <p:sp>
        <p:nvSpPr>
          <p:cNvPr id="36868" name="Rectangle 15"/>
          <p:cNvSpPr>
            <a:spLocks noChangeArrowheads="1"/>
          </p:cNvSpPr>
          <p:nvPr/>
        </p:nvSpPr>
        <p:spPr bwMode="auto">
          <a:xfrm>
            <a:off x="384541" y="1464733"/>
            <a:ext cx="15871459" cy="668867"/>
          </a:xfrm>
          <a:prstGeom prst="rect">
            <a:avLst/>
          </a:prstGeom>
          <a:noFill/>
          <a:ln w="9525">
            <a:noFill/>
            <a:miter lim="800000"/>
            <a:headEnd/>
            <a:tailEnd/>
          </a:ln>
        </p:spPr>
        <p:txBody>
          <a:bodyPr lIns="206962" tIns="101599" rIns="206962" bIns="101599"/>
          <a:lstStyle/>
          <a:p>
            <a:pPr defTabSz="1904083" eaLnBrk="0" hangingPunct="0">
              <a:spcBef>
                <a:spcPct val="20000"/>
              </a:spcBef>
              <a:spcAft>
                <a:spcPts val="1200"/>
              </a:spcAft>
              <a:buClr>
                <a:schemeClr val="accent2"/>
              </a:buClr>
              <a:buSzPct val="75000"/>
            </a:pPr>
            <a:r>
              <a:rPr lang="en-US" altLang="en-US" sz="3600" dirty="0"/>
              <a:t>By closing at least one edge of </a:t>
            </a:r>
            <a:r>
              <a:rPr lang="en-US" altLang="en-US" sz="3600" dirty="0" smtClean="0"/>
              <a:t>the  </a:t>
            </a:r>
            <a:r>
              <a:rPr lang="en-US" altLang="en-US" sz="3600" i="1" dirty="0" smtClean="0"/>
              <a:t>exposure  </a:t>
            </a:r>
            <a:r>
              <a:rPr lang="en-US" altLang="en-US" sz="3600" i="1" dirty="0"/>
              <a:t>–  confounder  – disease </a:t>
            </a:r>
            <a:endParaRPr lang="en-US" altLang="en-US" sz="3600" i="1" dirty="0" smtClean="0"/>
          </a:p>
          <a:p>
            <a:pPr defTabSz="1904083" eaLnBrk="0" hangingPunct="0">
              <a:spcBef>
                <a:spcPct val="20000"/>
              </a:spcBef>
              <a:spcAft>
                <a:spcPts val="1200"/>
              </a:spcAft>
              <a:buClr>
                <a:schemeClr val="accent2"/>
              </a:buClr>
              <a:buSzPct val="75000"/>
            </a:pPr>
            <a:r>
              <a:rPr lang="en-US" altLang="en-US" sz="3600" dirty="0" smtClean="0"/>
              <a:t>backdoor </a:t>
            </a:r>
            <a:r>
              <a:rPr lang="en-US" altLang="en-US" sz="3600" dirty="0"/>
              <a:t>path, confounding is precluded</a:t>
            </a:r>
            <a:endParaRPr lang="en-US" altLang="en-US" sz="3600" b="1" dirty="0"/>
          </a:p>
          <a:p>
            <a:pPr defTabSz="1904083" eaLnBrk="0" hangingPunct="0">
              <a:spcBef>
                <a:spcPct val="20000"/>
              </a:spcBef>
              <a:spcAft>
                <a:spcPct val="50000"/>
              </a:spcAft>
              <a:buClr>
                <a:schemeClr val="accent2"/>
              </a:buClr>
              <a:buSzPct val="75000"/>
              <a:buFont typeface="Symbol" pitchFamily="18" charset="2"/>
              <a:buChar char="·"/>
            </a:pPr>
            <a:endParaRPr lang="en-US" altLang="en-US" sz="3600" dirty="0"/>
          </a:p>
        </p:txBody>
      </p:sp>
      <p:sp>
        <p:nvSpPr>
          <p:cNvPr id="27" name="Text Box 7"/>
          <p:cNvSpPr txBox="1">
            <a:spLocks noChangeArrowheads="1"/>
          </p:cNvSpPr>
          <p:nvPr/>
        </p:nvSpPr>
        <p:spPr bwMode="auto">
          <a:xfrm flipH="1">
            <a:off x="4154311" y="3058926"/>
            <a:ext cx="2709333" cy="417761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endParaRPr lang="en-US" sz="8533" b="1" dirty="0"/>
          </a:p>
          <a:p>
            <a:pPr algn="ctr" eaLnBrk="0" hangingPunct="0">
              <a:spcBef>
                <a:spcPct val="50000"/>
              </a:spcBef>
              <a:defRPr/>
            </a:pPr>
            <a:endParaRPr lang="en-US" sz="8533" dirty="0">
              <a:solidFill>
                <a:srgbClr val="000000"/>
              </a:solidFill>
            </a:endParaRPr>
          </a:p>
        </p:txBody>
      </p:sp>
      <p:grpSp>
        <p:nvGrpSpPr>
          <p:cNvPr id="4" name="Group 25"/>
          <p:cNvGrpSpPr>
            <a:grpSpLocks/>
          </p:cNvGrpSpPr>
          <p:nvPr/>
        </p:nvGrpSpPr>
        <p:grpSpPr bwMode="auto">
          <a:xfrm rot="5008006">
            <a:off x="7648710" y="4336722"/>
            <a:ext cx="958578" cy="958817"/>
            <a:chOff x="2208" y="1776"/>
            <a:chExt cx="720" cy="768"/>
          </a:xfrm>
        </p:grpSpPr>
        <p:sp>
          <p:nvSpPr>
            <p:cNvPr id="36880" name="Line 16"/>
            <p:cNvSpPr>
              <a:spLocks noChangeShapeType="1"/>
            </p:cNvSpPr>
            <p:nvPr/>
          </p:nvSpPr>
          <p:spPr bwMode="auto">
            <a:xfrm>
              <a:off x="2208" y="1872"/>
              <a:ext cx="624" cy="672"/>
            </a:xfrm>
            <a:prstGeom prst="line">
              <a:avLst/>
            </a:prstGeom>
            <a:noFill/>
            <a:ln w="47625">
              <a:solidFill>
                <a:srgbClr val="FF0000"/>
              </a:solidFill>
              <a:round/>
              <a:headEnd/>
              <a:tailEnd/>
            </a:ln>
          </p:spPr>
          <p:txBody>
            <a:bodyPr lIns="225481" tIns="116499" rIns="225481" bIns="116499"/>
            <a:lstStyle/>
            <a:p>
              <a:endParaRPr lang="en-US" sz="3319" dirty="0"/>
            </a:p>
          </p:txBody>
        </p:sp>
        <p:sp>
          <p:nvSpPr>
            <p:cNvPr id="36881" name="Line 17"/>
            <p:cNvSpPr>
              <a:spLocks noChangeShapeType="1"/>
            </p:cNvSpPr>
            <p:nvPr/>
          </p:nvSpPr>
          <p:spPr bwMode="auto">
            <a:xfrm>
              <a:off x="2304" y="1776"/>
              <a:ext cx="624" cy="672"/>
            </a:xfrm>
            <a:prstGeom prst="line">
              <a:avLst/>
            </a:prstGeom>
            <a:noFill/>
            <a:ln w="47625">
              <a:solidFill>
                <a:srgbClr val="FF0000"/>
              </a:solidFill>
              <a:round/>
              <a:headEnd/>
              <a:tailEnd/>
            </a:ln>
          </p:spPr>
          <p:txBody>
            <a:bodyPr lIns="225481" tIns="116499" rIns="225481" bIns="116499"/>
            <a:lstStyle/>
            <a:p>
              <a:endParaRPr lang="en-US" sz="3319" dirty="0"/>
            </a:p>
          </p:txBody>
        </p:sp>
      </p:grpSp>
      <p:sp>
        <p:nvSpPr>
          <p:cNvPr id="32" name="Rectangle 12"/>
          <p:cNvSpPr>
            <a:spLocks noChangeArrowheads="1"/>
          </p:cNvSpPr>
          <p:nvPr/>
        </p:nvSpPr>
        <p:spPr bwMode="auto">
          <a:xfrm>
            <a:off x="8204200" y="4666588"/>
            <a:ext cx="7899399" cy="2743200"/>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pPr>
            <a:r>
              <a:rPr lang="en-US" altLang="en-US" sz="3600" dirty="0" smtClean="0"/>
              <a:t>is </a:t>
            </a:r>
            <a:r>
              <a:rPr lang="en-US" altLang="en-US" sz="3600" dirty="0"/>
              <a:t>not conventional depiction of </a:t>
            </a:r>
            <a:r>
              <a:rPr lang="en-US" altLang="en-US" sz="3600" dirty="0" smtClean="0"/>
              <a:t>path closure</a:t>
            </a:r>
            <a:r>
              <a:rPr lang="en-US" altLang="en-US" sz="3600" dirty="0"/>
              <a:t>, but we will use it in class for illustration/emphasis.  </a:t>
            </a:r>
          </a:p>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pic>
        <p:nvPicPr>
          <p:cNvPr id="2" name="Picture 1"/>
          <p:cNvPicPr>
            <a:picLocks noChangeAspect="1"/>
          </p:cNvPicPr>
          <p:nvPr/>
        </p:nvPicPr>
        <p:blipFill>
          <a:blip r:embed="rId3"/>
          <a:stretch>
            <a:fillRect/>
          </a:stretch>
        </p:blipFill>
        <p:spPr>
          <a:xfrm>
            <a:off x="594369" y="3918999"/>
            <a:ext cx="6935993" cy="4401396"/>
          </a:xfrm>
          <a:prstGeom prst="rect">
            <a:avLst/>
          </a:prstGeom>
        </p:spPr>
      </p:pic>
      <p:grpSp>
        <p:nvGrpSpPr>
          <p:cNvPr id="13" name="Group 26"/>
          <p:cNvGrpSpPr>
            <a:grpSpLocks/>
          </p:cNvGrpSpPr>
          <p:nvPr/>
        </p:nvGrpSpPr>
        <p:grpSpPr bwMode="auto">
          <a:xfrm rot="5777856">
            <a:off x="1519511" y="5425998"/>
            <a:ext cx="1143000" cy="1219200"/>
            <a:chOff x="2208" y="1776"/>
            <a:chExt cx="720" cy="768"/>
          </a:xfrm>
        </p:grpSpPr>
        <p:sp>
          <p:nvSpPr>
            <p:cNvPr id="14" name="Line 27"/>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5" name="Line 28"/>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16" name="Group 26"/>
          <p:cNvGrpSpPr>
            <a:grpSpLocks/>
          </p:cNvGrpSpPr>
          <p:nvPr/>
        </p:nvGrpSpPr>
        <p:grpSpPr bwMode="auto">
          <a:xfrm rot="5777856">
            <a:off x="3717575" y="4959275"/>
            <a:ext cx="1143000" cy="1219200"/>
            <a:chOff x="2208" y="1776"/>
            <a:chExt cx="720" cy="768"/>
          </a:xfrm>
        </p:grpSpPr>
        <p:sp>
          <p:nvSpPr>
            <p:cNvPr id="17" name="Line 27"/>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8" name="Line 28"/>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19" name="Oval 18"/>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1225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4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1270000" y="-381000"/>
            <a:ext cx="13821364" cy="1264356"/>
          </a:xfrm>
        </p:spPr>
        <p:txBody>
          <a:bodyPr/>
          <a:lstStyle/>
          <a:p>
            <a:r>
              <a:rPr lang="en-US" altLang="en-US" sz="3600" dirty="0" smtClean="0"/>
              <a:t>Additive vs Multiplicative </a:t>
            </a:r>
            <a:r>
              <a:rPr lang="en-US" altLang="en-US" sz="3600" dirty="0" smtClean="0"/>
              <a:t>Interaction:  The Essence</a:t>
            </a:r>
            <a:endParaRPr lang="en-US" altLang="en-US" sz="3600" dirty="0" smtClean="0"/>
          </a:p>
        </p:txBody>
      </p:sp>
      <p:sp>
        <p:nvSpPr>
          <p:cNvPr id="150530" name="Rectangle 3"/>
          <p:cNvSpPr>
            <a:spLocks noGrp="1" noChangeArrowheads="1"/>
          </p:cNvSpPr>
          <p:nvPr>
            <p:ph type="body" idx="1"/>
          </p:nvPr>
        </p:nvSpPr>
        <p:spPr>
          <a:xfrm>
            <a:off x="279400" y="1524000"/>
            <a:ext cx="8534400" cy="8937978"/>
          </a:xfrm>
        </p:spPr>
        <p:txBody>
          <a:bodyPr/>
          <a:lstStyle/>
          <a:p>
            <a:pPr marL="522288" indent="-522288">
              <a:buClrTx/>
              <a:buSzPct val="100000"/>
            </a:pPr>
            <a:r>
              <a:rPr lang="en-US" altLang="en-US" sz="3200" dirty="0">
                <a:solidFill>
                  <a:srgbClr val="000000"/>
                </a:solidFill>
              </a:rPr>
              <a:t>Absence of multiplicative interaction implies presence of additive </a:t>
            </a:r>
            <a:r>
              <a:rPr lang="en-US" altLang="en-US" sz="3200" dirty="0">
                <a:solidFill>
                  <a:srgbClr val="000000"/>
                </a:solidFill>
              </a:rPr>
              <a:t>interaction (exception: no association </a:t>
            </a:r>
            <a:r>
              <a:rPr lang="en-US" altLang="en-US" sz="3200" dirty="0" smtClean="0">
                <a:solidFill>
                  <a:srgbClr val="000000"/>
                </a:solidFill>
              </a:rPr>
              <a:t>with outcome for </a:t>
            </a:r>
            <a:r>
              <a:rPr lang="en-US" altLang="en-US" sz="3200" dirty="0">
                <a:solidFill>
                  <a:srgbClr val="000000"/>
                </a:solidFill>
              </a:rPr>
              <a:t>one or both factors)</a:t>
            </a:r>
          </a:p>
          <a:p>
            <a:pPr marL="522288" indent="-522288">
              <a:buClrTx/>
              <a:buSzPct val="100000"/>
            </a:pPr>
            <a:r>
              <a:rPr lang="en-US" altLang="en-US" sz="3200" dirty="0" smtClean="0">
                <a:solidFill>
                  <a:srgbClr val="000000"/>
                </a:solidFill>
              </a:rPr>
              <a:t>Absence </a:t>
            </a:r>
            <a:r>
              <a:rPr lang="en-US" altLang="en-US" sz="3200" dirty="0">
                <a:solidFill>
                  <a:srgbClr val="000000"/>
                </a:solidFill>
              </a:rPr>
              <a:t>of additive interaction implies presence of multiplicative </a:t>
            </a:r>
            <a:r>
              <a:rPr lang="en-US" altLang="en-US" sz="3200" dirty="0">
                <a:solidFill>
                  <a:srgbClr val="000000"/>
                </a:solidFill>
              </a:rPr>
              <a:t>interaction (exception: no association with outcome for one or both factors)</a:t>
            </a:r>
            <a:endParaRPr lang="en-US" altLang="en-US" sz="3200" dirty="0">
              <a:solidFill>
                <a:srgbClr val="000000"/>
              </a:solidFill>
            </a:endParaRPr>
          </a:p>
          <a:p>
            <a:pPr marL="522288" indent="-522288">
              <a:buClrTx/>
              <a:buSzPct val="100000"/>
            </a:pPr>
            <a:r>
              <a:rPr lang="en-US" altLang="en-US" sz="3200" dirty="0">
                <a:solidFill>
                  <a:srgbClr val="000000"/>
                </a:solidFill>
              </a:rPr>
              <a:t>Therefore:</a:t>
            </a:r>
          </a:p>
          <a:p>
            <a:pPr marL="969963" lvl="1" indent="-447675"/>
            <a:r>
              <a:rPr lang="en-US" altLang="en-US" sz="3200" dirty="0">
                <a:solidFill>
                  <a:srgbClr val="000000"/>
                </a:solidFill>
              </a:rPr>
              <a:t>If both of the exposures in question are “causes” of the outcome, then there must be </a:t>
            </a:r>
            <a:r>
              <a:rPr lang="en-US" altLang="en-US" sz="3200" u="sng" dirty="0">
                <a:solidFill>
                  <a:srgbClr val="000000"/>
                </a:solidFill>
              </a:rPr>
              <a:t>interaction on at least one scale</a:t>
            </a:r>
            <a:r>
              <a:rPr lang="en-US" altLang="en-US" sz="3200" dirty="0">
                <a:solidFill>
                  <a:srgbClr val="000000"/>
                </a:solidFill>
              </a:rPr>
              <a:t>.  </a:t>
            </a:r>
          </a:p>
          <a:p>
            <a:endParaRPr lang="en-US" altLang="en-US" sz="3200" b="1" dirty="0">
              <a:solidFill>
                <a:srgbClr val="000000"/>
              </a:solidFill>
            </a:endParaRPr>
          </a:p>
          <a:p>
            <a:endParaRPr lang="en-US" altLang="en-US" sz="3200" b="1" dirty="0">
              <a:solidFill>
                <a:srgbClr val="000000"/>
              </a:solidFill>
            </a:endParaRPr>
          </a:p>
          <a:p>
            <a:endParaRPr lang="en-US" altLang="en-US" sz="3200" b="1" dirty="0">
              <a:solidFill>
                <a:srgbClr val="000000"/>
              </a:solidFill>
            </a:endParaRPr>
          </a:p>
        </p:txBody>
      </p:sp>
      <p:grpSp>
        <p:nvGrpSpPr>
          <p:cNvPr id="4" name="Group 14"/>
          <p:cNvGrpSpPr>
            <a:grpSpLocks/>
          </p:cNvGrpSpPr>
          <p:nvPr/>
        </p:nvGrpSpPr>
        <p:grpSpPr bwMode="auto">
          <a:xfrm>
            <a:off x="8813800" y="1295400"/>
            <a:ext cx="6553200" cy="4495800"/>
            <a:chOff x="1600200" y="2721083"/>
            <a:chExt cx="4648200" cy="3687546"/>
          </a:xfrm>
        </p:grpSpPr>
        <p:sp>
          <p:nvSpPr>
            <p:cNvPr id="5" name="Text Box 2"/>
            <p:cNvSpPr txBox="1">
              <a:spLocks noChangeArrowheads="1"/>
            </p:cNvSpPr>
            <p:nvPr/>
          </p:nvSpPr>
          <p:spPr bwMode="auto">
            <a:xfrm flipH="1">
              <a:off x="2514600" y="2721083"/>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smtClean="0"/>
                <a:t>A</a:t>
              </a:r>
            </a:p>
            <a:p>
              <a:pPr algn="ctr" eaLnBrk="0" hangingPunct="0">
                <a:spcBef>
                  <a:spcPct val="50000"/>
                </a:spcBef>
                <a:defRPr/>
              </a:pPr>
              <a:endParaRPr lang="en-US" sz="3600" dirty="0">
                <a:solidFill>
                  <a:srgbClr val="000000"/>
                </a:solidFill>
              </a:endParaRPr>
            </a:p>
          </p:txBody>
        </p:sp>
        <p:sp>
          <p:nvSpPr>
            <p:cNvPr id="6" name="Freeform 3"/>
            <p:cNvSpPr>
              <a:spLocks/>
            </p:cNvSpPr>
            <p:nvPr/>
          </p:nvSpPr>
          <p:spPr bwMode="auto">
            <a:xfrm rot="1245065" flipV="1">
              <a:off x="3245048" y="4172489"/>
              <a:ext cx="231411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 name="Line 4"/>
            <p:cNvSpPr>
              <a:spLocks noChangeShapeType="1"/>
            </p:cNvSpPr>
            <p:nvPr/>
          </p:nvSpPr>
          <p:spPr bwMode="auto">
            <a:xfrm>
              <a:off x="2514600" y="5257800"/>
              <a:ext cx="2895600"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8" name="Text Box 7"/>
            <p:cNvSpPr txBox="1">
              <a:spLocks noChangeArrowheads="1"/>
            </p:cNvSpPr>
            <p:nvPr/>
          </p:nvSpPr>
          <p:spPr bwMode="auto">
            <a:xfrm flipH="1">
              <a:off x="1600200" y="4592747"/>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9" name="Text Box 8"/>
            <p:cNvSpPr txBox="1">
              <a:spLocks noChangeArrowheads="1"/>
            </p:cNvSpPr>
            <p:nvPr/>
          </p:nvSpPr>
          <p:spPr bwMode="auto">
            <a:xfrm flipH="1">
              <a:off x="5105400" y="4566403"/>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2" name="Rectangle 1"/>
          <p:cNvSpPr/>
          <p:nvPr/>
        </p:nvSpPr>
        <p:spPr>
          <a:xfrm>
            <a:off x="9851452" y="5181600"/>
            <a:ext cx="6201348" cy="2554545"/>
          </a:xfrm>
          <a:prstGeom prst="rect">
            <a:avLst/>
          </a:prstGeom>
        </p:spPr>
        <p:txBody>
          <a:bodyPr wrap="square">
            <a:spAutoFit/>
          </a:bodyPr>
          <a:lstStyle/>
          <a:p>
            <a:r>
              <a:rPr lang="en-US" sz="3200" dirty="0"/>
              <a:t>There must be interaction between A and E on the occurrence of D on at least one </a:t>
            </a:r>
            <a:r>
              <a:rPr lang="en-US" sz="3200" dirty="0" smtClean="0"/>
              <a:t>additive or multiplicative scale </a:t>
            </a:r>
            <a:r>
              <a:rPr lang="en-US" sz="3200" dirty="0"/>
              <a:t>(or possibly both)</a:t>
            </a:r>
          </a:p>
        </p:txBody>
      </p:sp>
      <p:sp>
        <p:nvSpPr>
          <p:cNvPr id="11" name="Oval 10"/>
          <p:cNvSpPr/>
          <p:nvPr/>
        </p:nvSpPr>
        <p:spPr bwMode="auto">
          <a:xfrm>
            <a:off x="15976600" y="254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215" y="-228600"/>
            <a:ext cx="13836127" cy="1078523"/>
          </a:xfrm>
        </p:spPr>
        <p:txBody>
          <a:bodyPr/>
          <a:lstStyle/>
          <a:p>
            <a:r>
              <a:rPr lang="en-US" sz="4000" dirty="0" smtClean="0"/>
              <a:t>When You Find Interaction, Give </a:t>
            </a:r>
            <a:r>
              <a:rPr lang="en-US" sz="4000" dirty="0"/>
              <a:t>it a Full Description</a:t>
            </a:r>
          </a:p>
        </p:txBody>
      </p:sp>
      <p:pic>
        <p:nvPicPr>
          <p:cNvPr id="4" name="Content Placeholder 3"/>
          <p:cNvPicPr>
            <a:picLocks noGrp="1" noChangeAspect="1"/>
          </p:cNvPicPr>
          <p:nvPr>
            <p:ph idx="1"/>
          </p:nvPr>
        </p:nvPicPr>
        <p:blipFill>
          <a:blip r:embed="rId3"/>
          <a:stretch>
            <a:fillRect/>
          </a:stretch>
        </p:blipFill>
        <p:spPr>
          <a:xfrm>
            <a:off x="355600" y="1371600"/>
            <a:ext cx="10591800" cy="6124065"/>
          </a:xfrm>
          <a:prstGeom prst="rect">
            <a:avLst/>
          </a:prstGeom>
        </p:spPr>
      </p:pic>
      <p:sp>
        <p:nvSpPr>
          <p:cNvPr id="5" name="Rectangle 4"/>
          <p:cNvSpPr/>
          <p:nvPr/>
        </p:nvSpPr>
        <p:spPr>
          <a:xfrm>
            <a:off x="10947400" y="1219200"/>
            <a:ext cx="5232400" cy="2123658"/>
          </a:xfrm>
          <a:prstGeom prst="rect">
            <a:avLst/>
          </a:prstGeom>
        </p:spPr>
        <p:txBody>
          <a:bodyPr wrap="square">
            <a:spAutoFit/>
          </a:bodyPr>
          <a:lstStyle/>
          <a:p>
            <a:pPr marL="342900" indent="-342900" eaLnBrk="0" hangingPunct="0">
              <a:spcBef>
                <a:spcPct val="50000"/>
              </a:spcBef>
              <a:buFont typeface="Arial" panose="020B0604020202020204" pitchFamily="34" charset="0"/>
              <a:buChar char="•"/>
              <a:defRPr/>
            </a:pPr>
            <a:r>
              <a:rPr lang="en-US" altLang="en-US" sz="2400" dirty="0">
                <a:ea typeface="Calibri" pitchFamily="34" charset="0"/>
                <a:cs typeface="Times New Roman" pitchFamily="18" charset="0"/>
              </a:rPr>
              <a:t>Show stratum-specific measures of association for main exposure (smoking), by strata of other </a:t>
            </a:r>
            <a:r>
              <a:rPr lang="en-US" altLang="en-US" sz="2400" dirty="0" smtClean="0">
                <a:ea typeface="Calibri" pitchFamily="34" charset="0"/>
                <a:cs typeface="Times New Roman" pitchFamily="18" charset="0"/>
              </a:rPr>
              <a:t>variable</a:t>
            </a:r>
          </a:p>
          <a:p>
            <a:pPr marL="342900" indent="-342900" eaLnBrk="0" hangingPunct="0">
              <a:spcBef>
                <a:spcPct val="50000"/>
              </a:spcBef>
              <a:buFont typeface="Arial" panose="020B0604020202020204" pitchFamily="34" charset="0"/>
              <a:buChar char="•"/>
              <a:defRPr/>
            </a:pPr>
            <a:endParaRPr lang="en-US" altLang="en-US" sz="2400" dirty="0">
              <a:ea typeface="Calibri" pitchFamily="34" charset="0"/>
              <a:cs typeface="Times New Roman" pitchFamily="18" charset="0"/>
            </a:endParaRPr>
          </a:p>
        </p:txBody>
      </p:sp>
      <p:sp>
        <p:nvSpPr>
          <p:cNvPr id="6" name="Oval 5"/>
          <p:cNvSpPr>
            <a:spLocks noChangeArrowheads="1"/>
          </p:cNvSpPr>
          <p:nvPr/>
        </p:nvSpPr>
        <p:spPr bwMode="auto">
          <a:xfrm>
            <a:off x="1803400" y="3810000"/>
            <a:ext cx="3116386" cy="1371600"/>
          </a:xfrm>
          <a:prstGeom prst="ellipse">
            <a:avLst/>
          </a:prstGeom>
          <a:noFill/>
          <a:ln w="25400" algn="ctr">
            <a:solidFill>
              <a:srgbClr val="FF0000"/>
            </a:solidFill>
            <a:round/>
            <a:headEnd/>
            <a:tailEnd/>
          </a:ln>
        </p:spPr>
        <p:txBody>
          <a:bodyPr wrap="square">
            <a:spAutoFit/>
          </a:bodyPr>
          <a:lstStyle/>
          <a:p>
            <a:pPr algn="r" eaLnBrk="0" hangingPunct="0">
              <a:spcBef>
                <a:spcPct val="50000"/>
              </a:spcBef>
            </a:pPr>
            <a:endParaRPr lang="en-US" dirty="0"/>
          </a:p>
        </p:txBody>
      </p:sp>
      <p:cxnSp>
        <p:nvCxnSpPr>
          <p:cNvPr id="7" name="Straight Arrow Connector 6"/>
          <p:cNvCxnSpPr>
            <a:cxnSpLocks noChangeShapeType="1"/>
          </p:cNvCxnSpPr>
          <p:nvPr/>
        </p:nvCxnSpPr>
        <p:spPr bwMode="auto">
          <a:xfrm flipH="1">
            <a:off x="10319054" y="2590800"/>
            <a:ext cx="1009346" cy="1394430"/>
          </a:xfrm>
          <a:prstGeom prst="straightConnector1">
            <a:avLst/>
          </a:prstGeom>
          <a:noFill/>
          <a:ln w="19050" algn="ctr">
            <a:solidFill>
              <a:srgbClr val="FF0000"/>
            </a:solidFill>
            <a:round/>
            <a:headEnd/>
            <a:tailEnd type="arrow" w="med" len="med"/>
          </a:ln>
        </p:spPr>
      </p:cxnSp>
      <p:cxnSp>
        <p:nvCxnSpPr>
          <p:cNvPr id="11" name="Straight Arrow Connector 10"/>
          <p:cNvCxnSpPr>
            <a:cxnSpLocks noChangeShapeType="1"/>
          </p:cNvCxnSpPr>
          <p:nvPr/>
        </p:nvCxnSpPr>
        <p:spPr bwMode="auto">
          <a:xfrm flipH="1">
            <a:off x="10319054" y="2590800"/>
            <a:ext cx="1009346" cy="2754932"/>
          </a:xfrm>
          <a:prstGeom prst="straightConnector1">
            <a:avLst/>
          </a:prstGeom>
          <a:noFill/>
          <a:ln w="19050" algn="ctr">
            <a:solidFill>
              <a:srgbClr val="FF0000"/>
            </a:solidFill>
            <a:round/>
            <a:headEnd/>
            <a:tailEnd type="arrow" w="med" len="med"/>
          </a:ln>
        </p:spPr>
      </p:cxnSp>
      <p:cxnSp>
        <p:nvCxnSpPr>
          <p:cNvPr id="14" name="Straight Arrow Connector 13"/>
          <p:cNvCxnSpPr>
            <a:cxnSpLocks noChangeShapeType="1"/>
          </p:cNvCxnSpPr>
          <p:nvPr/>
        </p:nvCxnSpPr>
        <p:spPr bwMode="auto">
          <a:xfrm flipH="1">
            <a:off x="4927600" y="3810000"/>
            <a:ext cx="6400800" cy="685800"/>
          </a:xfrm>
          <a:prstGeom prst="straightConnector1">
            <a:avLst/>
          </a:prstGeom>
          <a:noFill/>
          <a:ln w="19050" algn="ctr">
            <a:solidFill>
              <a:srgbClr val="FF0000"/>
            </a:solidFill>
            <a:round/>
            <a:headEnd/>
            <a:tailEnd type="arrow" w="med" len="med"/>
          </a:ln>
        </p:spPr>
      </p:cxnSp>
      <p:sp>
        <p:nvSpPr>
          <p:cNvPr id="3" name="Rectangle 2"/>
          <p:cNvSpPr/>
          <p:nvPr/>
        </p:nvSpPr>
        <p:spPr>
          <a:xfrm>
            <a:off x="10947400" y="3200400"/>
            <a:ext cx="5105399" cy="1938992"/>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Show outcome (here, probability) </a:t>
            </a:r>
            <a:r>
              <a:rPr lang="en-US" altLang="en-US" sz="2400" dirty="0" smtClean="0">
                <a:ea typeface="Calibri" pitchFamily="34" charset="0"/>
                <a:cs typeface="Times New Roman" pitchFamily="18" charset="0"/>
              </a:rPr>
              <a:t>and measure of association amongst </a:t>
            </a:r>
            <a:r>
              <a:rPr lang="en-US" altLang="en-US" sz="2400" dirty="0">
                <a:ea typeface="Calibri" pitchFamily="34" charset="0"/>
                <a:cs typeface="Times New Roman" pitchFamily="18" charset="0"/>
              </a:rPr>
              <a:t>joint strata of both exposures with common reference category</a:t>
            </a:r>
          </a:p>
        </p:txBody>
      </p:sp>
      <p:sp>
        <p:nvSpPr>
          <p:cNvPr id="8" name="Rectangle 7"/>
          <p:cNvSpPr/>
          <p:nvPr/>
        </p:nvSpPr>
        <p:spPr>
          <a:xfrm>
            <a:off x="10947400" y="5486400"/>
            <a:ext cx="5105400" cy="1938992"/>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Even if one is primarily interested in one scale (here, multiplicative), should provide enough information for reader to evaluate other scale</a:t>
            </a:r>
          </a:p>
        </p:txBody>
      </p:sp>
      <p:sp>
        <p:nvSpPr>
          <p:cNvPr id="13" name="Rectangle 12"/>
          <p:cNvSpPr/>
          <p:nvPr/>
        </p:nvSpPr>
        <p:spPr>
          <a:xfrm>
            <a:off x="10947400" y="7752799"/>
            <a:ext cx="5181600" cy="1238801"/>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Further recommendations:</a:t>
            </a:r>
          </a:p>
          <a:p>
            <a:pPr marL="800100" lvl="1" indent="-342900" eaLnBrk="0" hangingPunct="0">
              <a:spcBef>
                <a:spcPts val="300"/>
              </a:spcBef>
              <a:buFont typeface="Arial" panose="020B0604020202020204" pitchFamily="34" charset="0"/>
              <a:buChar char="−"/>
              <a:defRPr/>
            </a:pPr>
            <a:r>
              <a:rPr lang="en-US" altLang="en-US" sz="2400" dirty="0">
                <a:ea typeface="Calibri" pitchFamily="34" charset="0"/>
                <a:cs typeface="Times New Roman" pitchFamily="18" charset="0"/>
              </a:rPr>
              <a:t>Knol</a:t>
            </a:r>
            <a:r>
              <a:rPr lang="en-US" altLang="en-US" sz="2400" dirty="0">
                <a:ea typeface="Calibri" pitchFamily="34" charset="0"/>
                <a:cs typeface="Times New Roman" pitchFamily="18" charset="0"/>
              </a:rPr>
              <a:t> and VanderWeele </a:t>
            </a:r>
            <a:r>
              <a:rPr lang="en-US" altLang="en-US" sz="2400" i="1" dirty="0">
                <a:ea typeface="Calibri" pitchFamily="34" charset="0"/>
                <a:cs typeface="Times New Roman" pitchFamily="18" charset="0"/>
              </a:rPr>
              <a:t>IJE  </a:t>
            </a:r>
            <a:r>
              <a:rPr lang="en-US" altLang="en-US" sz="2400" dirty="0">
                <a:ea typeface="Calibri" pitchFamily="34" charset="0"/>
                <a:cs typeface="Times New Roman" pitchFamily="18" charset="0"/>
              </a:rPr>
              <a:t>2012</a:t>
            </a:r>
            <a:r>
              <a:rPr lang="en-US" altLang="en-US" sz="2400" dirty="0"/>
              <a:t>  (Optional </a:t>
            </a:r>
            <a:r>
              <a:rPr lang="en-US" altLang="en-US" sz="2400" dirty="0" smtClean="0"/>
              <a:t>Reading</a:t>
            </a:r>
            <a:r>
              <a:rPr lang="en-US" altLang="en-US" sz="2400" dirty="0"/>
              <a:t>)</a:t>
            </a:r>
          </a:p>
        </p:txBody>
      </p:sp>
      <p:sp>
        <p:nvSpPr>
          <p:cNvPr id="19" name="Oval 18"/>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4509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P spid="8"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152400"/>
            <a:ext cx="15773400" cy="1066800"/>
          </a:xfrm>
        </p:spPr>
        <p:txBody>
          <a:bodyPr/>
          <a:lstStyle/>
          <a:p>
            <a:r>
              <a:rPr lang="en-US" sz="3600" dirty="0" smtClean="0"/>
              <a:t>This Presentation Provides Another </a:t>
            </a:r>
            <a:r>
              <a:rPr lang="en-US" sz="3600" dirty="0"/>
              <a:t>Way to Think About Interaction</a:t>
            </a:r>
          </a:p>
        </p:txBody>
      </p:sp>
      <p:pic>
        <p:nvPicPr>
          <p:cNvPr id="24" name="Content Placeholder 23"/>
          <p:cNvPicPr>
            <a:picLocks noGrp="1" noChangeAspect="1"/>
          </p:cNvPicPr>
          <p:nvPr>
            <p:ph sz="half" idx="2"/>
          </p:nvPr>
        </p:nvPicPr>
        <p:blipFill>
          <a:blip r:embed="rId3"/>
          <a:stretch>
            <a:fillRect/>
          </a:stretch>
        </p:blipFill>
        <p:spPr>
          <a:xfrm>
            <a:off x="8204200" y="1295400"/>
            <a:ext cx="7746300" cy="1368395"/>
          </a:xfrm>
          <a:prstGeom prst="rect">
            <a:avLst/>
          </a:prstGeom>
        </p:spPr>
      </p:pic>
      <p:pic>
        <p:nvPicPr>
          <p:cNvPr id="2" name="Picture 1"/>
          <p:cNvPicPr>
            <a:picLocks noChangeAspect="1"/>
          </p:cNvPicPr>
          <p:nvPr/>
        </p:nvPicPr>
        <p:blipFill>
          <a:blip r:embed="rId4"/>
          <a:stretch>
            <a:fillRect/>
          </a:stretch>
        </p:blipFill>
        <p:spPr>
          <a:xfrm>
            <a:off x="377302" y="1676400"/>
            <a:ext cx="7750698" cy="5029200"/>
          </a:xfrm>
          <a:prstGeom prst="rect">
            <a:avLst/>
          </a:prstGeom>
        </p:spPr>
      </p:pic>
      <p:sp>
        <p:nvSpPr>
          <p:cNvPr id="9" name="TextBox 8"/>
          <p:cNvSpPr txBox="1">
            <a:spLocks noChangeArrowheads="1"/>
          </p:cNvSpPr>
          <p:nvPr/>
        </p:nvSpPr>
        <p:spPr bwMode="auto">
          <a:xfrm>
            <a:off x="2032000" y="4343400"/>
            <a:ext cx="685800"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00</a:t>
            </a:r>
          </a:p>
        </p:txBody>
      </p:sp>
      <p:cxnSp>
        <p:nvCxnSpPr>
          <p:cNvPr id="14" name="Straight Arrow Connector 13"/>
          <p:cNvCxnSpPr>
            <a:cxnSpLocks noChangeShapeType="1"/>
          </p:cNvCxnSpPr>
          <p:nvPr/>
        </p:nvCxnSpPr>
        <p:spPr bwMode="auto">
          <a:xfrm flipH="1" flipV="1">
            <a:off x="2645796" y="4725725"/>
            <a:ext cx="457200" cy="162352"/>
          </a:xfrm>
          <a:prstGeom prst="straightConnector1">
            <a:avLst/>
          </a:prstGeom>
          <a:noFill/>
          <a:ln w="9525" algn="ctr">
            <a:solidFill>
              <a:srgbClr val="FF0000"/>
            </a:solidFill>
            <a:round/>
            <a:headEnd/>
            <a:tailEnd type="arrow" w="med" len="med"/>
          </a:ln>
        </p:spPr>
      </p:cxnSp>
      <p:cxnSp>
        <p:nvCxnSpPr>
          <p:cNvPr id="17" name="Straight Arrow Connector 16"/>
          <p:cNvCxnSpPr>
            <a:cxnSpLocks noChangeShapeType="1"/>
          </p:cNvCxnSpPr>
          <p:nvPr/>
        </p:nvCxnSpPr>
        <p:spPr bwMode="auto">
          <a:xfrm flipV="1">
            <a:off x="2183517" y="4811713"/>
            <a:ext cx="228600" cy="304800"/>
          </a:xfrm>
          <a:prstGeom prst="straightConnector1">
            <a:avLst/>
          </a:prstGeom>
          <a:noFill/>
          <a:ln w="9525" algn="ctr">
            <a:solidFill>
              <a:srgbClr val="FF0000"/>
            </a:solidFill>
            <a:round/>
            <a:headEnd/>
            <a:tailEnd type="arrow" w="med" len="med"/>
          </a:ln>
        </p:spPr>
      </p:cxnSp>
      <p:sp>
        <p:nvSpPr>
          <p:cNvPr id="19" name="TextBox 18"/>
          <p:cNvSpPr txBox="1">
            <a:spLocks noChangeArrowheads="1"/>
          </p:cNvSpPr>
          <p:nvPr/>
        </p:nvSpPr>
        <p:spPr bwMode="auto">
          <a:xfrm>
            <a:off x="508000" y="4964113"/>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smoking</a:t>
            </a:r>
          </a:p>
        </p:txBody>
      </p:sp>
      <p:sp>
        <p:nvSpPr>
          <p:cNvPr id="20" name="TextBox 19"/>
          <p:cNvSpPr txBox="1">
            <a:spLocks noChangeArrowheads="1"/>
          </p:cNvSpPr>
          <p:nvPr/>
        </p:nvSpPr>
        <p:spPr bwMode="auto">
          <a:xfrm>
            <a:off x="2666558" y="4805065"/>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a:t>
            </a:r>
            <a:r>
              <a:rPr lang="en-US" sz="1800" dirty="0" smtClean="0">
                <a:solidFill>
                  <a:srgbClr val="FF0000"/>
                </a:solidFill>
              </a:rPr>
              <a:t>caffeine</a:t>
            </a:r>
            <a:endParaRPr lang="en-US" sz="1800" dirty="0">
              <a:solidFill>
                <a:srgbClr val="FF0000"/>
              </a:solidFill>
            </a:endParaRPr>
          </a:p>
        </p:txBody>
      </p:sp>
      <p:sp>
        <p:nvSpPr>
          <p:cNvPr id="21" name="TextBox 20"/>
          <p:cNvSpPr txBox="1">
            <a:spLocks noChangeArrowheads="1"/>
          </p:cNvSpPr>
          <p:nvPr/>
        </p:nvSpPr>
        <p:spPr bwMode="auto">
          <a:xfrm>
            <a:off x="5156200" y="4419600"/>
            <a:ext cx="8472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10</a:t>
            </a:r>
          </a:p>
        </p:txBody>
      </p:sp>
      <p:sp>
        <p:nvSpPr>
          <p:cNvPr id="22" name="TextBox 21"/>
          <p:cNvSpPr txBox="1">
            <a:spLocks noChangeArrowheads="1"/>
          </p:cNvSpPr>
          <p:nvPr/>
        </p:nvSpPr>
        <p:spPr bwMode="auto">
          <a:xfrm>
            <a:off x="2053252" y="6019800"/>
            <a:ext cx="664547"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01</a:t>
            </a:r>
          </a:p>
        </p:txBody>
      </p:sp>
      <p:sp>
        <p:nvSpPr>
          <p:cNvPr id="23" name="TextBox 22"/>
          <p:cNvSpPr txBox="1">
            <a:spLocks noChangeArrowheads="1"/>
          </p:cNvSpPr>
          <p:nvPr/>
        </p:nvSpPr>
        <p:spPr bwMode="auto">
          <a:xfrm>
            <a:off x="5232399" y="6019800"/>
            <a:ext cx="7710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11</a:t>
            </a:r>
          </a:p>
        </p:txBody>
      </p:sp>
      <p:pic>
        <p:nvPicPr>
          <p:cNvPr id="25" name="Picture 24"/>
          <p:cNvPicPr>
            <a:picLocks noChangeAspect="1"/>
          </p:cNvPicPr>
          <p:nvPr/>
        </p:nvPicPr>
        <p:blipFill>
          <a:blip r:embed="rId5"/>
          <a:stretch>
            <a:fillRect/>
          </a:stretch>
        </p:blipFill>
        <p:spPr>
          <a:xfrm>
            <a:off x="8204200" y="3124200"/>
            <a:ext cx="7899400" cy="1451902"/>
          </a:xfrm>
          <a:prstGeom prst="rect">
            <a:avLst/>
          </a:prstGeom>
        </p:spPr>
      </p:pic>
      <p:pic>
        <p:nvPicPr>
          <p:cNvPr id="26" name="Picture 25"/>
          <p:cNvPicPr>
            <a:picLocks noChangeAspect="1"/>
          </p:cNvPicPr>
          <p:nvPr/>
        </p:nvPicPr>
        <p:blipFill>
          <a:blip r:embed="rId6"/>
          <a:stretch>
            <a:fillRect/>
          </a:stretch>
        </p:blipFill>
        <p:spPr>
          <a:xfrm>
            <a:off x="8229949" y="4888077"/>
            <a:ext cx="7822851" cy="1448823"/>
          </a:xfrm>
          <a:prstGeom prst="rect">
            <a:avLst/>
          </a:prstGeom>
        </p:spPr>
      </p:pic>
      <p:pic>
        <p:nvPicPr>
          <p:cNvPr id="27" name="Picture 26"/>
          <p:cNvPicPr>
            <a:picLocks noChangeAspect="1"/>
          </p:cNvPicPr>
          <p:nvPr/>
        </p:nvPicPr>
        <p:blipFill>
          <a:blip r:embed="rId7"/>
          <a:stretch>
            <a:fillRect/>
          </a:stretch>
        </p:blipFill>
        <p:spPr>
          <a:xfrm>
            <a:off x="8051800" y="7310973"/>
            <a:ext cx="7937374" cy="1492013"/>
          </a:xfrm>
          <a:prstGeom prst="rect">
            <a:avLst/>
          </a:prstGeom>
        </p:spPr>
      </p:pic>
      <p:sp>
        <p:nvSpPr>
          <p:cNvPr id="28" name="TextBox 27"/>
          <p:cNvSpPr txBox="1"/>
          <p:nvPr/>
        </p:nvSpPr>
        <p:spPr>
          <a:xfrm>
            <a:off x="9499600" y="6172200"/>
            <a:ext cx="6451600" cy="1138773"/>
          </a:xfrm>
          <a:prstGeom prst="rect">
            <a:avLst/>
          </a:prstGeom>
          <a:noFill/>
        </p:spPr>
        <p:txBody>
          <a:bodyPr wrap="square" rtlCol="0">
            <a:spAutoFit/>
          </a:bodyPr>
          <a:lstStyle/>
          <a:p>
            <a:r>
              <a:rPr lang="en-US" sz="2400" b="1" dirty="0" smtClean="0">
                <a:solidFill>
                  <a:srgbClr val="FF0000"/>
                </a:solidFill>
              </a:rPr>
              <a:t>If = 1, no multiplicative </a:t>
            </a:r>
            <a:r>
              <a:rPr lang="en-US" sz="2400" b="1" dirty="0" smtClean="0">
                <a:solidFill>
                  <a:srgbClr val="FF0000"/>
                </a:solidFill>
              </a:rPr>
              <a:t>interaction</a:t>
            </a:r>
          </a:p>
          <a:p>
            <a:r>
              <a:rPr lang="en-US" sz="2400" b="1" dirty="0">
                <a:solidFill>
                  <a:srgbClr val="FF0000"/>
                </a:solidFill>
              </a:rPr>
              <a:t>If </a:t>
            </a:r>
            <a:r>
              <a:rPr lang="en-US" sz="2400" b="1" dirty="0" smtClean="0">
                <a:solidFill>
                  <a:srgbClr val="FF0000"/>
                </a:solidFill>
              </a:rPr>
              <a:t>≠ </a:t>
            </a:r>
            <a:r>
              <a:rPr lang="en-US" sz="2400" b="1" dirty="0">
                <a:solidFill>
                  <a:srgbClr val="FF0000"/>
                </a:solidFill>
              </a:rPr>
              <a:t>1, </a:t>
            </a:r>
            <a:r>
              <a:rPr lang="en-US" sz="2400" b="1" dirty="0" smtClean="0">
                <a:solidFill>
                  <a:srgbClr val="FF0000"/>
                </a:solidFill>
              </a:rPr>
              <a:t>multiplicative interaction  is present</a:t>
            </a:r>
            <a:endParaRPr lang="en-US" sz="2400" b="1" dirty="0">
              <a:solidFill>
                <a:srgbClr val="FF0000"/>
              </a:solidFill>
            </a:endParaRPr>
          </a:p>
          <a:p>
            <a:endParaRPr lang="en-US" sz="2000" b="1" dirty="0"/>
          </a:p>
        </p:txBody>
      </p:sp>
      <p:sp>
        <p:nvSpPr>
          <p:cNvPr id="3" name="TextBox 2"/>
          <p:cNvSpPr txBox="1"/>
          <p:nvPr/>
        </p:nvSpPr>
        <p:spPr>
          <a:xfrm>
            <a:off x="313428" y="6726198"/>
            <a:ext cx="5638800" cy="584775"/>
          </a:xfrm>
          <a:prstGeom prst="rect">
            <a:avLst/>
          </a:prstGeom>
          <a:noFill/>
        </p:spPr>
        <p:txBody>
          <a:bodyPr wrap="square" rtlCol="0">
            <a:spAutoFit/>
          </a:bodyPr>
          <a:lstStyle/>
          <a:p>
            <a:r>
              <a:rPr lang="en-US" sz="3200" dirty="0" smtClean="0"/>
              <a:t>Joint exposure classification</a:t>
            </a:r>
            <a:endParaRPr lang="en-US" sz="3200" dirty="0"/>
          </a:p>
        </p:txBody>
      </p:sp>
      <p:sp>
        <p:nvSpPr>
          <p:cNvPr id="18" name="Oval 1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228600"/>
            <a:ext cx="15773400" cy="1066800"/>
          </a:xfrm>
        </p:spPr>
        <p:txBody>
          <a:bodyPr/>
          <a:lstStyle/>
          <a:p>
            <a:r>
              <a:rPr lang="en-US" sz="3600" dirty="0" smtClean="0"/>
              <a:t>This Presentation Provides Another </a:t>
            </a:r>
            <a:r>
              <a:rPr lang="en-US" sz="3600" dirty="0"/>
              <a:t>Way to Think About Interaction</a:t>
            </a:r>
          </a:p>
        </p:txBody>
      </p:sp>
      <p:pic>
        <p:nvPicPr>
          <p:cNvPr id="2" name="Picture 1"/>
          <p:cNvPicPr>
            <a:picLocks noChangeAspect="1"/>
          </p:cNvPicPr>
          <p:nvPr/>
        </p:nvPicPr>
        <p:blipFill>
          <a:blip r:embed="rId3"/>
          <a:stretch>
            <a:fillRect/>
          </a:stretch>
        </p:blipFill>
        <p:spPr>
          <a:xfrm>
            <a:off x="377302" y="1676400"/>
            <a:ext cx="7750698" cy="5029200"/>
          </a:xfrm>
          <a:prstGeom prst="rect">
            <a:avLst/>
          </a:prstGeom>
        </p:spPr>
      </p:pic>
      <p:sp>
        <p:nvSpPr>
          <p:cNvPr id="9" name="TextBox 8"/>
          <p:cNvSpPr txBox="1">
            <a:spLocks noChangeArrowheads="1"/>
          </p:cNvSpPr>
          <p:nvPr/>
        </p:nvSpPr>
        <p:spPr bwMode="auto">
          <a:xfrm>
            <a:off x="2032000" y="4343400"/>
            <a:ext cx="685800"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00</a:t>
            </a:r>
          </a:p>
        </p:txBody>
      </p:sp>
      <p:cxnSp>
        <p:nvCxnSpPr>
          <p:cNvPr id="14" name="Straight Arrow Connector 13"/>
          <p:cNvCxnSpPr>
            <a:cxnSpLocks noChangeShapeType="1"/>
          </p:cNvCxnSpPr>
          <p:nvPr/>
        </p:nvCxnSpPr>
        <p:spPr bwMode="auto">
          <a:xfrm flipH="1" flipV="1">
            <a:off x="2645796" y="4725725"/>
            <a:ext cx="457200" cy="162352"/>
          </a:xfrm>
          <a:prstGeom prst="straightConnector1">
            <a:avLst/>
          </a:prstGeom>
          <a:noFill/>
          <a:ln w="9525" algn="ctr">
            <a:solidFill>
              <a:srgbClr val="FF0000"/>
            </a:solidFill>
            <a:round/>
            <a:headEnd/>
            <a:tailEnd type="arrow" w="med" len="med"/>
          </a:ln>
        </p:spPr>
      </p:cxnSp>
      <p:cxnSp>
        <p:nvCxnSpPr>
          <p:cNvPr id="17" name="Straight Arrow Connector 16"/>
          <p:cNvCxnSpPr>
            <a:cxnSpLocks noChangeShapeType="1"/>
          </p:cNvCxnSpPr>
          <p:nvPr/>
        </p:nvCxnSpPr>
        <p:spPr bwMode="auto">
          <a:xfrm flipV="1">
            <a:off x="2183517" y="4811713"/>
            <a:ext cx="228600" cy="304800"/>
          </a:xfrm>
          <a:prstGeom prst="straightConnector1">
            <a:avLst/>
          </a:prstGeom>
          <a:noFill/>
          <a:ln w="9525" algn="ctr">
            <a:solidFill>
              <a:srgbClr val="FF0000"/>
            </a:solidFill>
            <a:round/>
            <a:headEnd/>
            <a:tailEnd type="arrow" w="med" len="med"/>
          </a:ln>
        </p:spPr>
      </p:cxnSp>
      <p:sp>
        <p:nvSpPr>
          <p:cNvPr id="19" name="TextBox 18"/>
          <p:cNvSpPr txBox="1">
            <a:spLocks noChangeArrowheads="1"/>
          </p:cNvSpPr>
          <p:nvPr/>
        </p:nvSpPr>
        <p:spPr bwMode="auto">
          <a:xfrm>
            <a:off x="508000" y="4964113"/>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smoking</a:t>
            </a:r>
          </a:p>
        </p:txBody>
      </p:sp>
      <p:sp>
        <p:nvSpPr>
          <p:cNvPr id="20" name="TextBox 19"/>
          <p:cNvSpPr txBox="1">
            <a:spLocks noChangeArrowheads="1"/>
          </p:cNvSpPr>
          <p:nvPr/>
        </p:nvSpPr>
        <p:spPr bwMode="auto">
          <a:xfrm>
            <a:off x="2666558" y="4805065"/>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a:t>
            </a:r>
            <a:r>
              <a:rPr lang="en-US" sz="1800" dirty="0" smtClean="0">
                <a:solidFill>
                  <a:srgbClr val="FF0000"/>
                </a:solidFill>
              </a:rPr>
              <a:t>caffeine</a:t>
            </a:r>
            <a:endParaRPr lang="en-US" sz="1800" dirty="0">
              <a:solidFill>
                <a:srgbClr val="FF0000"/>
              </a:solidFill>
            </a:endParaRPr>
          </a:p>
        </p:txBody>
      </p:sp>
      <p:sp>
        <p:nvSpPr>
          <p:cNvPr id="21" name="TextBox 20"/>
          <p:cNvSpPr txBox="1">
            <a:spLocks noChangeArrowheads="1"/>
          </p:cNvSpPr>
          <p:nvPr/>
        </p:nvSpPr>
        <p:spPr bwMode="auto">
          <a:xfrm>
            <a:off x="5156200" y="4419600"/>
            <a:ext cx="8472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10</a:t>
            </a:r>
          </a:p>
        </p:txBody>
      </p:sp>
      <p:sp>
        <p:nvSpPr>
          <p:cNvPr id="22" name="TextBox 21"/>
          <p:cNvSpPr txBox="1">
            <a:spLocks noChangeArrowheads="1"/>
          </p:cNvSpPr>
          <p:nvPr/>
        </p:nvSpPr>
        <p:spPr bwMode="auto">
          <a:xfrm>
            <a:off x="2053252" y="6019800"/>
            <a:ext cx="664547"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01</a:t>
            </a:r>
          </a:p>
        </p:txBody>
      </p:sp>
      <p:sp>
        <p:nvSpPr>
          <p:cNvPr id="23" name="TextBox 22"/>
          <p:cNvSpPr txBox="1">
            <a:spLocks noChangeArrowheads="1"/>
          </p:cNvSpPr>
          <p:nvPr/>
        </p:nvSpPr>
        <p:spPr bwMode="auto">
          <a:xfrm>
            <a:off x="5232399" y="6019800"/>
            <a:ext cx="7710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11</a:t>
            </a:r>
          </a:p>
        </p:txBody>
      </p:sp>
      <p:sp>
        <p:nvSpPr>
          <p:cNvPr id="28" name="TextBox 27"/>
          <p:cNvSpPr txBox="1"/>
          <p:nvPr/>
        </p:nvSpPr>
        <p:spPr>
          <a:xfrm>
            <a:off x="9866051" y="6629400"/>
            <a:ext cx="6451600" cy="1138773"/>
          </a:xfrm>
          <a:prstGeom prst="rect">
            <a:avLst/>
          </a:prstGeom>
          <a:noFill/>
        </p:spPr>
        <p:txBody>
          <a:bodyPr wrap="square" rtlCol="0">
            <a:spAutoFit/>
          </a:bodyPr>
          <a:lstStyle/>
          <a:p>
            <a:r>
              <a:rPr lang="en-US" sz="2400" b="1" dirty="0" smtClean="0">
                <a:solidFill>
                  <a:srgbClr val="FF0000"/>
                </a:solidFill>
              </a:rPr>
              <a:t>If = </a:t>
            </a:r>
            <a:r>
              <a:rPr lang="en-US" sz="2400" b="1" dirty="0" smtClean="0">
                <a:solidFill>
                  <a:srgbClr val="FF0000"/>
                </a:solidFill>
              </a:rPr>
              <a:t>0, </a:t>
            </a:r>
            <a:r>
              <a:rPr lang="en-US" sz="2400" b="1" dirty="0" smtClean="0">
                <a:solidFill>
                  <a:srgbClr val="FF0000"/>
                </a:solidFill>
              </a:rPr>
              <a:t>no </a:t>
            </a:r>
            <a:r>
              <a:rPr lang="en-US" sz="2400" b="1" dirty="0" smtClean="0">
                <a:solidFill>
                  <a:srgbClr val="FF0000"/>
                </a:solidFill>
              </a:rPr>
              <a:t>additive</a:t>
            </a:r>
            <a:r>
              <a:rPr lang="en-US" sz="2400" b="1" dirty="0" smtClean="0">
                <a:solidFill>
                  <a:srgbClr val="FF0000"/>
                </a:solidFill>
              </a:rPr>
              <a:t> interaction</a:t>
            </a:r>
          </a:p>
          <a:p>
            <a:r>
              <a:rPr lang="en-US" sz="2400" b="1" dirty="0">
                <a:solidFill>
                  <a:srgbClr val="FF0000"/>
                </a:solidFill>
              </a:rPr>
              <a:t>If </a:t>
            </a:r>
            <a:r>
              <a:rPr lang="en-US" sz="2400" b="1" dirty="0" smtClean="0">
                <a:solidFill>
                  <a:srgbClr val="FF0000"/>
                </a:solidFill>
              </a:rPr>
              <a:t>≠ 0, additive interaction  is present</a:t>
            </a:r>
            <a:endParaRPr lang="en-US" sz="2400" b="1" dirty="0">
              <a:solidFill>
                <a:srgbClr val="FF0000"/>
              </a:solidFill>
            </a:endParaRPr>
          </a:p>
          <a:p>
            <a:endParaRPr lang="en-US" sz="2000" b="1" dirty="0"/>
          </a:p>
        </p:txBody>
      </p:sp>
      <p:sp>
        <p:nvSpPr>
          <p:cNvPr id="3" name="TextBox 2"/>
          <p:cNvSpPr txBox="1"/>
          <p:nvPr/>
        </p:nvSpPr>
        <p:spPr>
          <a:xfrm>
            <a:off x="584200" y="6781800"/>
            <a:ext cx="5638800" cy="584775"/>
          </a:xfrm>
          <a:prstGeom prst="rect">
            <a:avLst/>
          </a:prstGeom>
          <a:noFill/>
        </p:spPr>
        <p:txBody>
          <a:bodyPr wrap="square" rtlCol="0">
            <a:spAutoFit/>
          </a:bodyPr>
          <a:lstStyle/>
          <a:p>
            <a:r>
              <a:rPr lang="en-US" sz="3200" dirty="0" smtClean="0"/>
              <a:t>Joint exposure classification</a:t>
            </a:r>
            <a:endParaRPr lang="en-US" sz="3200" dirty="0"/>
          </a:p>
        </p:txBody>
      </p:sp>
      <p:sp>
        <p:nvSpPr>
          <p:cNvPr id="29" name="Rectangle 1"/>
          <p:cNvSpPr>
            <a:spLocks noChangeArrowheads="1"/>
          </p:cNvSpPr>
          <p:nvPr/>
        </p:nvSpPr>
        <p:spPr bwMode="auto">
          <a:xfrm>
            <a:off x="8509000" y="1066800"/>
            <a:ext cx="6858000" cy="1605568"/>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3000" dirty="0" smtClean="0">
                <a:latin typeface="+mn-lt"/>
                <a:ea typeface="Calibri" pitchFamily="34" charset="0"/>
                <a:cs typeface="Times New Roman" pitchFamily="18" charset="0"/>
              </a:rPr>
              <a:t>If no additive interaction present,  </a:t>
            </a:r>
          </a:p>
          <a:p>
            <a:pPr marL="914400" lvl="1" indent="-457200" eaLnBrk="0" hangingPunct="0">
              <a:spcBef>
                <a:spcPts val="500"/>
              </a:spcBef>
              <a:buFont typeface="Courier New" panose="02070309020205020404" pitchFamily="49" charset="0"/>
              <a:buChar char="o"/>
              <a:defRPr/>
            </a:pPr>
            <a:r>
              <a:rPr lang="en-US" altLang="en-US" sz="3000" dirty="0">
                <a:latin typeface="+mn-lt"/>
                <a:ea typeface="Calibri" pitchFamily="34" charset="0"/>
                <a:cs typeface="Times New Roman" pitchFamily="18" charset="0"/>
              </a:rPr>
              <a:t>(</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11 </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 (</a:t>
            </a:r>
            <a:r>
              <a:rPr lang="en-US" altLang="en-US" sz="3000" i="1" dirty="0" smtClean="0">
                <a:latin typeface="+mn-lt"/>
                <a:ea typeface="Calibri" pitchFamily="34" charset="0"/>
                <a:cs typeface="Times New Roman" pitchFamily="18" charset="0"/>
              </a:rPr>
              <a:t>p</a:t>
            </a:r>
            <a:r>
              <a:rPr lang="en-US" altLang="en-US" sz="3000" baseline="-25000" dirty="0" smtClean="0">
                <a:latin typeface="+mn-lt"/>
                <a:ea typeface="Calibri" pitchFamily="34" charset="0"/>
                <a:cs typeface="Times New Roman" pitchFamily="18" charset="0"/>
              </a:rPr>
              <a:t>10</a:t>
            </a:r>
            <a:r>
              <a:rPr lang="en-US" altLang="en-US" sz="3000" dirty="0" smtClean="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 (</a:t>
            </a:r>
            <a:r>
              <a:rPr lang="en-US" altLang="en-US" sz="3000" i="1" dirty="0" smtClean="0">
                <a:latin typeface="+mn-lt"/>
                <a:ea typeface="Calibri" pitchFamily="34" charset="0"/>
                <a:cs typeface="Times New Roman" pitchFamily="18" charset="0"/>
              </a:rPr>
              <a:t>p</a:t>
            </a:r>
            <a:r>
              <a:rPr lang="en-US" altLang="en-US" sz="3000" baseline="-25000" dirty="0" smtClean="0">
                <a:latin typeface="+mn-lt"/>
                <a:ea typeface="Calibri" pitchFamily="34" charset="0"/>
                <a:cs typeface="Times New Roman" pitchFamily="18" charset="0"/>
              </a:rPr>
              <a:t>01 </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a:t>
            </a:r>
          </a:p>
          <a:p>
            <a:pPr marL="914400" lvl="1" indent="-457200" eaLnBrk="0" hangingPunct="0">
              <a:spcBef>
                <a:spcPts val="500"/>
              </a:spcBef>
              <a:buFont typeface="Courier New" panose="02070309020205020404" pitchFamily="49" charset="0"/>
              <a:buChar char="o"/>
              <a:defRPr/>
            </a:pPr>
            <a:r>
              <a:rPr lang="en-US" altLang="en-US" sz="3000" i="1" dirty="0" smtClean="0">
                <a:latin typeface="+mn-lt"/>
                <a:ea typeface="Calibri" pitchFamily="34" charset="0"/>
                <a:cs typeface="Times New Roman" pitchFamily="18" charset="0"/>
              </a:rPr>
              <a:t>p</a:t>
            </a:r>
            <a:r>
              <a:rPr lang="en-US" altLang="en-US" sz="3000" baseline="-25000" dirty="0" smtClean="0">
                <a:latin typeface="+mn-lt"/>
                <a:ea typeface="Calibri" pitchFamily="34" charset="0"/>
                <a:cs typeface="Times New Roman" pitchFamily="18" charset="0"/>
              </a:rPr>
              <a:t>11</a:t>
            </a:r>
            <a:r>
              <a:rPr lang="en-US" altLang="en-US" sz="3000" dirty="0" smtClean="0">
                <a:latin typeface="+mn-lt"/>
                <a:ea typeface="Calibri" pitchFamily="34" charset="0"/>
                <a:cs typeface="Times New Roman" pitchFamily="18" charset="0"/>
              </a:rPr>
              <a:t> </a:t>
            </a:r>
            <a:r>
              <a:rPr lang="en-US" altLang="en-US" sz="3000" dirty="0">
                <a:latin typeface="+mn-lt"/>
                <a:ea typeface="Calibri" pitchFamily="34" charset="0"/>
                <a:cs typeface="Times New Roman" pitchFamily="18" charset="0"/>
              </a:rPr>
              <a:t>= </a:t>
            </a:r>
            <a:r>
              <a:rPr lang="en-US" altLang="en-US" sz="3000" i="1" dirty="0" smtClean="0">
                <a:latin typeface="+mn-lt"/>
                <a:ea typeface="Calibri" pitchFamily="34" charset="0"/>
                <a:cs typeface="Times New Roman" pitchFamily="18" charset="0"/>
              </a:rPr>
              <a:t>p</a:t>
            </a:r>
            <a:r>
              <a:rPr lang="en-US" altLang="en-US" sz="3000" baseline="-25000" dirty="0" smtClean="0">
                <a:latin typeface="+mn-lt"/>
                <a:ea typeface="Calibri" pitchFamily="34" charset="0"/>
                <a:cs typeface="Times New Roman" pitchFamily="18" charset="0"/>
              </a:rPr>
              <a:t>10 </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01</a:t>
            </a:r>
            <a:r>
              <a:rPr lang="en-US" altLang="en-US" sz="3000" dirty="0">
                <a:latin typeface="+mn-lt"/>
                <a:ea typeface="Calibri" pitchFamily="34" charset="0"/>
                <a:cs typeface="Times New Roman" pitchFamily="18" charset="0"/>
              </a:rPr>
              <a:t> </a:t>
            </a:r>
            <a:r>
              <a:rPr lang="en-US" altLang="en-US" sz="3000" dirty="0" smtClean="0">
                <a:latin typeface="+mn-lt"/>
                <a:ea typeface="Calibri" pitchFamily="34" charset="0"/>
                <a:cs typeface="Times New Roman" pitchFamily="18" charset="0"/>
              </a:rPr>
              <a:t>– </a:t>
            </a:r>
            <a:r>
              <a:rPr lang="en-US" altLang="en-US" sz="3000" i="1" dirty="0" smtClean="0">
                <a:latin typeface="+mn-lt"/>
                <a:ea typeface="Calibri" pitchFamily="34" charset="0"/>
                <a:cs typeface="Times New Roman" pitchFamily="18" charset="0"/>
              </a:rPr>
              <a:t>p</a:t>
            </a:r>
            <a:r>
              <a:rPr lang="en-US" altLang="en-US" sz="3000" baseline="-25000" dirty="0" smtClean="0">
                <a:latin typeface="+mn-lt"/>
                <a:ea typeface="Calibri" pitchFamily="34" charset="0"/>
                <a:cs typeface="Times New Roman" pitchFamily="18" charset="0"/>
              </a:rPr>
              <a:t>00</a:t>
            </a:r>
            <a:r>
              <a:rPr lang="en-US" altLang="en-US" sz="3000" dirty="0" smtClean="0">
                <a:latin typeface="+mn-lt"/>
                <a:ea typeface="Calibri" pitchFamily="34" charset="0"/>
                <a:cs typeface="Times New Roman" pitchFamily="18" charset="0"/>
              </a:rPr>
              <a:t> </a:t>
            </a:r>
          </a:p>
        </p:txBody>
      </p:sp>
      <p:sp>
        <p:nvSpPr>
          <p:cNvPr id="30" name="Rectangle 1"/>
          <p:cNvSpPr>
            <a:spLocks noChangeArrowheads="1"/>
          </p:cNvSpPr>
          <p:nvPr/>
        </p:nvSpPr>
        <p:spPr bwMode="auto">
          <a:xfrm>
            <a:off x="12547600" y="2286000"/>
            <a:ext cx="3467100" cy="1200329"/>
          </a:xfrm>
          <a:prstGeom prst="rect">
            <a:avLst/>
          </a:prstGeom>
          <a:noFill/>
          <a:ln w="9525">
            <a:noFill/>
            <a:miter lim="800000"/>
            <a:headEnd/>
            <a:tailEnd/>
          </a:ln>
          <a:effectLst>
            <a:prstShdw prst="shdw17" dist="17961" dir="2700000">
              <a:srgbClr val="999999"/>
            </a:prstShdw>
          </a:effectLst>
        </p:spPr>
        <p:txBody>
          <a:bodyPr wrap="square" anchor="ctr">
            <a:spAutoFit/>
          </a:bodyPr>
          <a:lstStyle/>
          <a:p>
            <a:pPr marL="0" lvl="1" algn="r" eaLnBrk="0" hangingPunct="0">
              <a:spcBef>
                <a:spcPct val="50000"/>
              </a:spcBef>
            </a:pPr>
            <a:r>
              <a:rPr lang="en-US" altLang="en-US" sz="2400" dirty="0">
                <a:ea typeface="Calibri" pitchFamily="34" charset="0"/>
                <a:cs typeface="Times New Roman" pitchFamily="18" charset="0"/>
              </a:rPr>
              <a:t>Effect of both factors together </a:t>
            </a:r>
            <a:r>
              <a:rPr lang="en-US" altLang="en-US" sz="2400" dirty="0" smtClean="0">
                <a:ea typeface="Calibri" pitchFamily="34" charset="0"/>
                <a:cs typeface="Times New Roman" pitchFamily="18" charset="0"/>
              </a:rPr>
              <a:t>simply </a:t>
            </a:r>
            <a:r>
              <a:rPr lang="en-US" altLang="en-US" sz="2400" dirty="0">
                <a:ea typeface="Calibri" pitchFamily="34" charset="0"/>
                <a:cs typeface="Times New Roman" pitchFamily="18" charset="0"/>
              </a:rPr>
              <a:t>the sum of their individual effects</a:t>
            </a:r>
          </a:p>
        </p:txBody>
      </p:sp>
      <p:sp>
        <p:nvSpPr>
          <p:cNvPr id="31" name="Rectangle 1"/>
          <p:cNvSpPr>
            <a:spLocks noChangeArrowheads="1"/>
          </p:cNvSpPr>
          <p:nvPr/>
        </p:nvSpPr>
        <p:spPr bwMode="auto">
          <a:xfrm>
            <a:off x="8737600" y="3429000"/>
            <a:ext cx="7010400" cy="2546851"/>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3000" dirty="0" smtClean="0">
                <a:latin typeface="+mn-lt"/>
                <a:ea typeface="Calibri" pitchFamily="34" charset="0"/>
                <a:cs typeface="Times New Roman" pitchFamily="18" charset="0"/>
              </a:rPr>
              <a:t>If additive interaction present, </a:t>
            </a:r>
            <a:r>
              <a:rPr lang="en-US" altLang="en-US" sz="3000" dirty="0" smtClean="0">
                <a:ea typeface="Calibri" pitchFamily="34" charset="0"/>
                <a:cs typeface="Times New Roman" pitchFamily="18" charset="0"/>
              </a:rPr>
              <a:t> </a:t>
            </a:r>
            <a:endParaRPr lang="en-US" altLang="en-US" sz="3000" dirty="0" smtClean="0">
              <a:latin typeface="+mn-lt"/>
              <a:ea typeface="Calibri" pitchFamily="34" charset="0"/>
              <a:cs typeface="Times New Roman" pitchFamily="18" charset="0"/>
            </a:endParaRPr>
          </a:p>
          <a:p>
            <a:pPr marL="914400" lvl="1" indent="-457200" eaLnBrk="0" hangingPunct="0">
              <a:spcBef>
                <a:spcPts val="500"/>
              </a:spcBef>
              <a:buFont typeface="Courier New" panose="02070309020205020404" pitchFamily="49" charset="0"/>
              <a:buChar char="o"/>
              <a:defRPr/>
            </a:pPr>
            <a:r>
              <a:rPr lang="en-US" altLang="en-US" sz="3000" dirty="0">
                <a:ea typeface="Calibri" pitchFamily="34" charset="0"/>
                <a:cs typeface="Times New Roman" pitchFamily="18" charset="0"/>
              </a:rPr>
              <a:t>(</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r>
              <a:rPr lang="en-US" altLang="en-US" sz="3000" dirty="0" smtClean="0">
                <a:ea typeface="Calibri" pitchFamily="34" charset="0"/>
                <a:cs typeface="Times New Roman" pitchFamily="18" charset="0"/>
              </a:rPr>
              <a:t>≠ </a:t>
            </a:r>
            <a:r>
              <a:rPr lang="en-US" altLang="en-US" sz="3000" dirty="0">
                <a:ea typeface="Calibri" pitchFamily="34" charset="0"/>
                <a:cs typeface="Times New Roman" pitchFamily="18" charset="0"/>
              </a:rPr>
              <a:t>(</a:t>
            </a:r>
            <a:r>
              <a:rPr lang="en-US" altLang="en-US" sz="3000" i="1" dirty="0" smtClean="0">
                <a:ea typeface="Calibri" pitchFamily="34" charset="0"/>
                <a:cs typeface="Times New Roman" pitchFamily="18" charset="0"/>
              </a:rPr>
              <a:t>p</a:t>
            </a:r>
            <a:r>
              <a:rPr lang="en-US" altLang="en-US" sz="3000" baseline="-25000" dirty="0" smtClean="0">
                <a:ea typeface="Calibri" pitchFamily="34" charset="0"/>
                <a:cs typeface="Times New Roman" pitchFamily="18" charset="0"/>
              </a:rPr>
              <a:t>10</a:t>
            </a:r>
            <a:r>
              <a:rPr lang="en-US" altLang="en-US" sz="3000" dirty="0" smtClean="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 (</a:t>
            </a:r>
            <a:r>
              <a:rPr lang="en-US" altLang="en-US" sz="3000" i="1" dirty="0" smtClean="0">
                <a:ea typeface="Calibri" pitchFamily="34" charset="0"/>
                <a:cs typeface="Times New Roman" pitchFamily="18" charset="0"/>
              </a:rPr>
              <a:t>p</a:t>
            </a:r>
            <a:r>
              <a:rPr lang="en-US" altLang="en-US" sz="3000" baseline="-25000" dirty="0" smtClean="0">
                <a:ea typeface="Calibri" pitchFamily="34" charset="0"/>
                <a:cs typeface="Times New Roman" pitchFamily="18" charset="0"/>
              </a:rPr>
              <a:t>01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p>
          <a:p>
            <a:pPr marL="914400" lvl="1" indent="-457200" eaLnBrk="0" hangingPunct="0">
              <a:spcBef>
                <a:spcPts val="500"/>
              </a:spcBef>
              <a:buFont typeface="Courier New" panose="02070309020205020404" pitchFamily="49" charset="0"/>
              <a:buChar char="o"/>
              <a:defRPr/>
            </a:pPr>
            <a:r>
              <a:rPr lang="en-US" altLang="en-US" sz="3000" i="1" dirty="0" smtClean="0">
                <a:ea typeface="Calibri" pitchFamily="34" charset="0"/>
                <a:cs typeface="Times New Roman" pitchFamily="18" charset="0"/>
              </a:rPr>
              <a:t>p</a:t>
            </a:r>
            <a:r>
              <a:rPr lang="en-US" altLang="en-US" sz="3000" baseline="-25000" dirty="0" smtClean="0">
                <a:ea typeface="Calibri" pitchFamily="34" charset="0"/>
                <a:cs typeface="Times New Roman" pitchFamily="18" charset="0"/>
              </a:rPr>
              <a:t>11</a:t>
            </a:r>
            <a:r>
              <a:rPr lang="en-US" altLang="en-US" sz="3000" dirty="0" smtClean="0">
                <a:ea typeface="Calibri" pitchFamily="34" charset="0"/>
                <a:cs typeface="Times New Roman" pitchFamily="18" charset="0"/>
              </a:rPr>
              <a:t> ≠ </a:t>
            </a:r>
            <a:r>
              <a:rPr lang="en-US" altLang="en-US" sz="3000" i="1" dirty="0" smtClean="0">
                <a:ea typeface="Calibri" pitchFamily="34" charset="0"/>
                <a:cs typeface="Times New Roman" pitchFamily="18" charset="0"/>
              </a:rPr>
              <a:t>p</a:t>
            </a:r>
            <a:r>
              <a:rPr lang="en-US" altLang="en-US" sz="3000" baseline="-25000" dirty="0" smtClean="0">
                <a:ea typeface="Calibri" pitchFamily="34" charset="0"/>
                <a:cs typeface="Times New Roman" pitchFamily="18" charset="0"/>
              </a:rPr>
              <a:t>10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a:t>
            </a:r>
            <a:r>
              <a:rPr lang="en-US" altLang="en-US" sz="3000" dirty="0">
                <a:ea typeface="Calibri" pitchFamily="34" charset="0"/>
                <a:cs typeface="Times New Roman" pitchFamily="18" charset="0"/>
              </a:rPr>
              <a:t> </a:t>
            </a:r>
            <a:r>
              <a:rPr lang="en-US" altLang="en-US" sz="3000" dirty="0" smtClean="0">
                <a:ea typeface="Calibri" pitchFamily="34" charset="0"/>
                <a:cs typeface="Times New Roman" pitchFamily="18" charset="0"/>
              </a:rPr>
              <a:t>– </a:t>
            </a:r>
            <a:r>
              <a:rPr lang="en-US" altLang="en-US" sz="3000" i="1" dirty="0" smtClean="0">
                <a:ea typeface="Calibri" pitchFamily="34" charset="0"/>
                <a:cs typeface="Times New Roman" pitchFamily="18" charset="0"/>
              </a:rPr>
              <a:t>p</a:t>
            </a:r>
            <a:r>
              <a:rPr lang="en-US" altLang="en-US" sz="3000" baseline="-25000" dirty="0" smtClean="0">
                <a:ea typeface="Calibri" pitchFamily="34" charset="0"/>
                <a:cs typeface="Times New Roman" pitchFamily="18" charset="0"/>
              </a:rPr>
              <a:t>00</a:t>
            </a:r>
            <a:r>
              <a:rPr lang="en-US" altLang="en-US" sz="3000" dirty="0" smtClean="0">
                <a:ea typeface="Calibri" pitchFamily="34" charset="0"/>
                <a:cs typeface="Times New Roman" pitchFamily="18" charset="0"/>
              </a:rPr>
              <a:t> </a:t>
            </a:r>
          </a:p>
          <a:p>
            <a:pPr marL="914400" lvl="1" indent="-457200" eaLnBrk="0" hangingPunct="0">
              <a:spcBef>
                <a:spcPts val="500"/>
              </a:spcBef>
              <a:buFont typeface="Courier New" panose="02070309020205020404" pitchFamily="49" charset="0"/>
              <a:buChar char="o"/>
              <a:defRPr/>
            </a:pP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a:t>
            </a:r>
            <a:r>
              <a:rPr lang="en-US" altLang="en-US" sz="3000" dirty="0">
                <a:ea typeface="Calibri" pitchFamily="34" charset="0"/>
                <a:cs typeface="Times New Roman" pitchFamily="18" charset="0"/>
              </a:rPr>
              <a:t> </a:t>
            </a:r>
            <a:r>
              <a:rPr lang="en-US" altLang="en-US" sz="3000" dirty="0" smtClean="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10 </a:t>
            </a:r>
            <a:r>
              <a:rPr lang="en-US" altLang="en-US" sz="3000" dirty="0" smtClean="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a:t>
            </a:r>
            <a:r>
              <a:rPr lang="en-US" altLang="en-US" sz="3000" dirty="0">
                <a:ea typeface="Calibri" pitchFamily="34" charset="0"/>
                <a:cs typeface="Times New Roman" pitchFamily="18" charset="0"/>
              </a:rPr>
              <a:t> </a:t>
            </a:r>
            <a:r>
              <a:rPr lang="en-US" altLang="en-US" sz="3000" dirty="0" smtClean="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r>
              <a:rPr lang="en-US" altLang="en-US" sz="3000" dirty="0" smtClean="0">
                <a:ea typeface="Calibri" pitchFamily="34" charset="0"/>
                <a:cs typeface="Times New Roman" pitchFamily="18" charset="0"/>
              </a:rPr>
              <a:t>≠ 0  </a:t>
            </a:r>
          </a:p>
          <a:p>
            <a:pPr marL="800100" lvl="1" indent="-342900" eaLnBrk="0" hangingPunct="0">
              <a:spcBef>
                <a:spcPct val="50000"/>
              </a:spcBef>
              <a:buFont typeface="Arial" panose="020B0604020202020204" pitchFamily="34" charset="0"/>
              <a:buChar char="−"/>
              <a:defRPr/>
            </a:pPr>
            <a:endParaRPr lang="en-US" altLang="en-US" sz="1800" dirty="0" smtClean="0">
              <a:ea typeface="Calibri" pitchFamily="34" charset="0"/>
              <a:cs typeface="Times New Roman" pitchFamily="18" charset="0"/>
            </a:endParaRPr>
          </a:p>
        </p:txBody>
      </p:sp>
      <p:sp>
        <p:nvSpPr>
          <p:cNvPr id="32" name="Rectangle 1"/>
          <p:cNvSpPr>
            <a:spLocks noChangeArrowheads="1"/>
          </p:cNvSpPr>
          <p:nvPr/>
        </p:nvSpPr>
        <p:spPr bwMode="auto">
          <a:xfrm>
            <a:off x="8661400" y="5689937"/>
            <a:ext cx="7518400" cy="1015663"/>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lvl="1" indent="-342900" eaLnBrk="0" hangingPunct="0">
              <a:spcBef>
                <a:spcPct val="50000"/>
              </a:spcBef>
              <a:buFont typeface="Arial" panose="020B0604020202020204" pitchFamily="34" charset="0"/>
              <a:buChar char="•"/>
              <a:defRPr/>
            </a:pP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10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r>
              <a:rPr lang="en-US" altLang="en-US" sz="3000" dirty="0" smtClean="0">
                <a:latin typeface="+mn-lt"/>
                <a:ea typeface="Calibri" pitchFamily="34" charset="0"/>
                <a:cs typeface="Times New Roman" pitchFamily="18" charset="0"/>
              </a:rPr>
              <a:t>is the metric by which to evaluate for additive interaction   </a:t>
            </a:r>
            <a:endParaRPr lang="en-US" altLang="en-US" sz="3000" dirty="0">
              <a:ea typeface="Calibri" pitchFamily="34" charset="0"/>
              <a:cs typeface="Times New Roman" pitchFamily="18" charset="0"/>
            </a:endParaRPr>
          </a:p>
        </p:txBody>
      </p:sp>
      <p:sp>
        <p:nvSpPr>
          <p:cNvPr id="33" name="Rectangle 1"/>
          <p:cNvSpPr>
            <a:spLocks noChangeArrowheads="1"/>
          </p:cNvSpPr>
          <p:nvPr/>
        </p:nvSpPr>
        <p:spPr bwMode="auto">
          <a:xfrm>
            <a:off x="7366000" y="7514272"/>
            <a:ext cx="9601200" cy="1477328"/>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3000" dirty="0" smtClean="0">
                <a:latin typeface="+mn-lt"/>
                <a:ea typeface="Calibri" pitchFamily="34" charset="0"/>
                <a:cs typeface="Times New Roman" pitchFamily="18" charset="0"/>
              </a:rPr>
              <a:t>e.g., 0.13 – 0.2 – 0.19 + 0.082 = -0.17 </a:t>
            </a:r>
          </a:p>
          <a:p>
            <a:pPr lvl="1" indent="-228600" eaLnBrk="0" hangingPunct="0">
              <a:spcBef>
                <a:spcPts val="0"/>
              </a:spcBef>
              <a:buFont typeface="Arial" panose="020B0604020202020204" pitchFamily="34" charset="0"/>
              <a:buChar char="−"/>
              <a:defRPr/>
            </a:pPr>
            <a:r>
              <a:rPr lang="en-US" altLang="en-US" sz="3000" dirty="0" smtClean="0">
                <a:latin typeface="+mn-lt"/>
                <a:ea typeface="Calibri" pitchFamily="34" charset="0"/>
                <a:cs typeface="Times New Roman" pitchFamily="18" charset="0"/>
              </a:rPr>
              <a:t>If &lt; 0, “negative” or “sub-” additive interaction</a:t>
            </a:r>
          </a:p>
          <a:p>
            <a:pPr lvl="1" indent="-228600" eaLnBrk="0" hangingPunct="0">
              <a:spcBef>
                <a:spcPts val="0"/>
              </a:spcBef>
              <a:buFont typeface="Arial" panose="020B0604020202020204" pitchFamily="34" charset="0"/>
              <a:buChar char="−"/>
              <a:defRPr/>
            </a:pPr>
            <a:r>
              <a:rPr lang="en-US" altLang="en-US" sz="3000" dirty="0" smtClean="0">
                <a:latin typeface="+mn-lt"/>
                <a:ea typeface="Calibri" pitchFamily="34" charset="0"/>
                <a:cs typeface="Times New Roman" pitchFamily="18" charset="0"/>
              </a:rPr>
              <a:t>If &gt; 0, “positive”, or “super-” additive interaction  </a:t>
            </a:r>
          </a:p>
        </p:txBody>
      </p:sp>
    </p:spTree>
    <p:extLst>
      <p:ext uri="{BB962C8B-B14F-4D97-AF65-F5344CB8AC3E}">
        <p14:creationId xmlns:p14="http://schemas.microsoft.com/office/powerpoint/2010/main" val="184619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P spid="3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600" y="304800"/>
            <a:ext cx="16256000" cy="1066800"/>
          </a:xfrm>
        </p:spPr>
        <p:txBody>
          <a:bodyPr/>
          <a:lstStyle/>
          <a:p>
            <a:r>
              <a:rPr lang="en-US" sz="3600" dirty="0"/>
              <a:t>What about case-control studies where </a:t>
            </a:r>
            <a:r>
              <a:rPr lang="en-US" sz="3600" i="1" dirty="0"/>
              <a:t>p</a:t>
            </a:r>
            <a:r>
              <a:rPr lang="en-US" sz="3600" dirty="0"/>
              <a:t> of outcome is not available?</a:t>
            </a:r>
          </a:p>
        </p:txBody>
      </p:sp>
      <p:pic>
        <p:nvPicPr>
          <p:cNvPr id="3" name="Picture 2"/>
          <p:cNvPicPr>
            <a:picLocks noChangeAspect="1"/>
          </p:cNvPicPr>
          <p:nvPr/>
        </p:nvPicPr>
        <p:blipFill>
          <a:blip r:embed="rId3"/>
          <a:stretch>
            <a:fillRect/>
          </a:stretch>
        </p:blipFill>
        <p:spPr>
          <a:xfrm>
            <a:off x="0" y="2174811"/>
            <a:ext cx="8758981" cy="5025645"/>
          </a:xfrm>
          <a:prstGeom prst="rect">
            <a:avLst/>
          </a:prstGeom>
        </p:spPr>
      </p:pic>
      <p:pic>
        <p:nvPicPr>
          <p:cNvPr id="4" name="Picture 3"/>
          <p:cNvPicPr>
            <a:picLocks noChangeAspect="1"/>
          </p:cNvPicPr>
          <p:nvPr/>
        </p:nvPicPr>
        <p:blipFill>
          <a:blip r:embed="rId4"/>
          <a:stretch>
            <a:fillRect/>
          </a:stretch>
        </p:blipFill>
        <p:spPr>
          <a:xfrm>
            <a:off x="8839200" y="2438400"/>
            <a:ext cx="7289800" cy="1912670"/>
          </a:xfrm>
          <a:prstGeom prst="rect">
            <a:avLst/>
          </a:prstGeom>
        </p:spPr>
      </p:pic>
      <p:sp>
        <p:nvSpPr>
          <p:cNvPr id="6" name="Rectangle 5"/>
          <p:cNvSpPr/>
          <p:nvPr/>
        </p:nvSpPr>
        <p:spPr>
          <a:xfrm>
            <a:off x="8758981" y="4876800"/>
            <a:ext cx="7293819" cy="2031325"/>
          </a:xfrm>
          <a:prstGeom prst="rect">
            <a:avLst/>
          </a:prstGeom>
        </p:spPr>
        <p:txBody>
          <a:bodyPr wrap="square">
            <a:spAutoFit/>
          </a:bodyPr>
          <a:lstStyle/>
          <a:p>
            <a:pPr marL="342900" indent="-342900" eaLnBrk="0" hangingPunct="0">
              <a:spcBef>
                <a:spcPct val="50000"/>
              </a:spcBef>
              <a:buFont typeface="Arial" panose="020B0604020202020204" pitchFamily="34" charset="0"/>
              <a:buChar char="•"/>
              <a:defRPr/>
            </a:pPr>
            <a:r>
              <a:rPr lang="en-US" altLang="en-US" sz="2800" dirty="0">
                <a:ea typeface="Calibri" pitchFamily="34" charset="0"/>
                <a:cs typeface="Times New Roman" pitchFamily="18" charset="0"/>
              </a:rPr>
              <a:t>Therefore, we don’t need the individual p’s</a:t>
            </a:r>
          </a:p>
          <a:p>
            <a:pPr marL="800100" lvl="1" indent="-342900" eaLnBrk="0" hangingPunct="0">
              <a:spcBef>
                <a:spcPct val="50000"/>
              </a:spcBef>
              <a:buFont typeface="Arial" panose="020B0604020202020204" pitchFamily="34" charset="0"/>
              <a:buChar char="−"/>
              <a:defRPr/>
            </a:pPr>
            <a:r>
              <a:rPr lang="en-US" altLang="en-US" sz="2800" dirty="0">
                <a:ea typeface="Calibri" pitchFamily="34" charset="0"/>
                <a:cs typeface="Times New Roman" pitchFamily="18" charset="0"/>
              </a:rPr>
              <a:t>Can just use stratum-specific </a:t>
            </a:r>
            <a:r>
              <a:rPr lang="en-US" altLang="en-US" sz="2800" dirty="0" smtClean="0">
                <a:ea typeface="Calibri" pitchFamily="34" charset="0"/>
                <a:cs typeface="Times New Roman" pitchFamily="18" charset="0"/>
              </a:rPr>
              <a:t>ORs </a:t>
            </a:r>
            <a:r>
              <a:rPr lang="en-US" altLang="en-US" sz="2800" dirty="0">
                <a:ea typeface="Calibri" pitchFamily="34" charset="0"/>
                <a:cs typeface="Times New Roman" pitchFamily="18" charset="0"/>
              </a:rPr>
              <a:t>if they estimate risk (prevalence ratios) or rate ratios</a:t>
            </a:r>
          </a:p>
        </p:txBody>
      </p:sp>
      <p:sp>
        <p:nvSpPr>
          <p:cNvPr id="8" name="Oval 7"/>
          <p:cNvSpPr>
            <a:spLocks noChangeArrowheads="1"/>
          </p:cNvSpPr>
          <p:nvPr/>
        </p:nvSpPr>
        <p:spPr bwMode="auto">
          <a:xfrm>
            <a:off x="9804400" y="3394735"/>
            <a:ext cx="609600" cy="1047750"/>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dirty="0"/>
          </a:p>
        </p:txBody>
      </p:sp>
      <p:sp>
        <p:nvSpPr>
          <p:cNvPr id="9" name="Oval 8"/>
          <p:cNvSpPr>
            <a:spLocks noChangeArrowheads="1"/>
          </p:cNvSpPr>
          <p:nvPr/>
        </p:nvSpPr>
        <p:spPr bwMode="auto">
          <a:xfrm>
            <a:off x="10490200" y="3406458"/>
            <a:ext cx="609600" cy="1047750"/>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dirty="0"/>
          </a:p>
        </p:txBody>
      </p:sp>
      <p:cxnSp>
        <p:nvCxnSpPr>
          <p:cNvPr id="10" name="Straight Arrow Connector 9"/>
          <p:cNvCxnSpPr>
            <a:cxnSpLocks noChangeShapeType="1"/>
          </p:cNvCxnSpPr>
          <p:nvPr/>
        </p:nvCxnSpPr>
        <p:spPr bwMode="auto">
          <a:xfrm flipH="1">
            <a:off x="8386341" y="4315901"/>
            <a:ext cx="1420390" cy="1932055"/>
          </a:xfrm>
          <a:prstGeom prst="straightConnector1">
            <a:avLst/>
          </a:prstGeom>
          <a:noFill/>
          <a:ln w="9525" algn="ctr">
            <a:solidFill>
              <a:srgbClr val="FF0000"/>
            </a:solidFill>
            <a:round/>
            <a:headEnd/>
            <a:tailEnd type="arrow" w="med" len="med"/>
          </a:ln>
        </p:spPr>
      </p:cxnSp>
      <p:cxnSp>
        <p:nvCxnSpPr>
          <p:cNvPr id="17" name="Straight Arrow Connector 16"/>
          <p:cNvCxnSpPr>
            <a:cxnSpLocks noChangeShapeType="1"/>
          </p:cNvCxnSpPr>
          <p:nvPr/>
        </p:nvCxnSpPr>
        <p:spPr bwMode="auto">
          <a:xfrm flipH="1">
            <a:off x="8401973" y="4298268"/>
            <a:ext cx="2143046" cy="1091029"/>
          </a:xfrm>
          <a:prstGeom prst="straightConnector1">
            <a:avLst/>
          </a:prstGeom>
          <a:noFill/>
          <a:ln w="9525" algn="ctr">
            <a:solidFill>
              <a:srgbClr val="FF0000"/>
            </a:solidFill>
            <a:round/>
            <a:headEnd/>
            <a:tailEnd type="arrow" w="med" len="med"/>
          </a:ln>
        </p:spPr>
      </p:cxnSp>
      <p:sp>
        <p:nvSpPr>
          <p:cNvPr id="11" name="Oval 10"/>
          <p:cNvSpPr/>
          <p:nvPr/>
        </p:nvSpPr>
        <p:spPr bwMode="auto">
          <a:xfrm>
            <a:off x="16027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83446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1" y="-1447800"/>
            <a:ext cx="16281400" cy="2528711"/>
          </a:xfrm>
        </p:spPr>
        <p:txBody>
          <a:bodyPr/>
          <a:lstStyle/>
          <a:p>
            <a:r>
              <a:rPr lang="en-US" sz="3800" dirty="0" smtClean="0"/>
              <a:t>What about case-control studies</a:t>
            </a:r>
            <a:r>
              <a:rPr lang="en-US" sz="3800" dirty="0" smtClean="0"/>
              <a:t>?  Determining </a:t>
            </a:r>
            <a:r>
              <a:rPr lang="en-US" sz="3800" dirty="0" smtClean="0"/>
              <a:t>Additive Interaction </a:t>
            </a:r>
          </a:p>
        </p:txBody>
      </p:sp>
      <p:pic>
        <p:nvPicPr>
          <p:cNvPr id="7" name="Picture 6"/>
          <p:cNvPicPr>
            <a:picLocks noChangeAspect="1"/>
          </p:cNvPicPr>
          <p:nvPr/>
        </p:nvPicPr>
        <p:blipFill>
          <a:blip r:embed="rId3"/>
          <a:stretch>
            <a:fillRect/>
          </a:stretch>
        </p:blipFill>
        <p:spPr>
          <a:xfrm>
            <a:off x="290595" y="1600200"/>
            <a:ext cx="8675605" cy="4987224"/>
          </a:xfrm>
          <a:prstGeom prst="rect">
            <a:avLst/>
          </a:prstGeom>
        </p:spPr>
      </p:pic>
      <p:cxnSp>
        <p:nvCxnSpPr>
          <p:cNvPr id="19" name="Straight Arrow Connector 18"/>
          <p:cNvCxnSpPr>
            <a:cxnSpLocks noChangeShapeType="1"/>
          </p:cNvCxnSpPr>
          <p:nvPr/>
        </p:nvCxnSpPr>
        <p:spPr bwMode="auto">
          <a:xfrm flipH="1">
            <a:off x="6832601" y="4389999"/>
            <a:ext cx="3352800" cy="1285294"/>
          </a:xfrm>
          <a:prstGeom prst="straightConnector1">
            <a:avLst/>
          </a:prstGeom>
          <a:noFill/>
          <a:ln w="9525" algn="ctr">
            <a:solidFill>
              <a:srgbClr val="FF0000"/>
            </a:solidFill>
            <a:round/>
            <a:headEnd/>
            <a:tailEnd type="arrow" w="med" len="med"/>
          </a:ln>
        </p:spPr>
      </p:cxnSp>
      <p:cxnSp>
        <p:nvCxnSpPr>
          <p:cNvPr id="22" name="Straight Arrow Connector 21"/>
          <p:cNvCxnSpPr>
            <a:cxnSpLocks noChangeShapeType="1"/>
          </p:cNvCxnSpPr>
          <p:nvPr/>
        </p:nvCxnSpPr>
        <p:spPr bwMode="auto">
          <a:xfrm flipH="1">
            <a:off x="6832602" y="4389999"/>
            <a:ext cx="4648198" cy="198071"/>
          </a:xfrm>
          <a:prstGeom prst="straightConnector1">
            <a:avLst/>
          </a:prstGeom>
          <a:noFill/>
          <a:ln w="9525" algn="ctr">
            <a:solidFill>
              <a:srgbClr val="FF0000"/>
            </a:solidFill>
            <a:round/>
            <a:headEnd/>
            <a:tailEnd type="arrow" w="med" len="med"/>
          </a:ln>
        </p:spPr>
      </p:cxnSp>
      <p:cxnSp>
        <p:nvCxnSpPr>
          <p:cNvPr id="25" name="Straight Arrow Connector 24"/>
          <p:cNvCxnSpPr>
            <a:cxnSpLocks noChangeShapeType="1"/>
          </p:cNvCxnSpPr>
          <p:nvPr/>
        </p:nvCxnSpPr>
        <p:spPr bwMode="auto">
          <a:xfrm flipH="1">
            <a:off x="3937000" y="4389999"/>
            <a:ext cx="8610600" cy="1285294"/>
          </a:xfrm>
          <a:prstGeom prst="straightConnector1">
            <a:avLst/>
          </a:prstGeom>
          <a:noFill/>
          <a:ln w="9525" algn="ctr">
            <a:solidFill>
              <a:srgbClr val="FF0000"/>
            </a:solidFill>
            <a:round/>
            <a:headEnd/>
            <a:tailEnd type="arrow" w="med" len="med"/>
          </a:ln>
        </p:spPr>
      </p:cxnSp>
      <p:sp>
        <p:nvSpPr>
          <p:cNvPr id="12" name="Oval 11"/>
          <p:cNvSpPr/>
          <p:nvPr/>
        </p:nvSpPr>
        <p:spPr bwMode="auto">
          <a:xfrm>
            <a:off x="159766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13" name="Rectangle 1"/>
          <p:cNvSpPr>
            <a:spLocks noChangeArrowheads="1"/>
          </p:cNvSpPr>
          <p:nvPr/>
        </p:nvSpPr>
        <p:spPr bwMode="auto">
          <a:xfrm>
            <a:off x="9118600" y="1295400"/>
            <a:ext cx="6553200" cy="1078950"/>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lnSpc>
                <a:spcPct val="120000"/>
              </a:lnSpc>
              <a:spcBef>
                <a:spcPct val="50000"/>
              </a:spcBef>
              <a:spcAft>
                <a:spcPts val="600"/>
              </a:spcAft>
              <a:buFont typeface="Arial" panose="020B0604020202020204" pitchFamily="34" charset="0"/>
              <a:buChar char="•"/>
              <a:defRPr/>
            </a:pP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11</a:t>
            </a:r>
            <a:r>
              <a:rPr lang="en-US" altLang="en-US" sz="2800" dirty="0">
                <a:latin typeface="+mn-lt"/>
                <a:ea typeface="Calibri" pitchFamily="34" charset="0"/>
                <a:cs typeface="Times New Roman" pitchFamily="18" charset="0"/>
              </a:rPr>
              <a:t> -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10 </a:t>
            </a:r>
            <a:r>
              <a:rPr lang="en-US" altLang="en-US" sz="2800" dirty="0">
                <a:latin typeface="+mn-lt"/>
                <a:ea typeface="Calibri" pitchFamily="34" charset="0"/>
                <a:cs typeface="Times New Roman" pitchFamily="18" charset="0"/>
              </a:rPr>
              <a:t>-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01</a:t>
            </a:r>
            <a:r>
              <a:rPr lang="en-US" altLang="en-US" sz="2800" dirty="0">
                <a:latin typeface="+mn-lt"/>
                <a:ea typeface="Calibri" pitchFamily="34" charset="0"/>
                <a:cs typeface="Times New Roman" pitchFamily="18" charset="0"/>
              </a:rPr>
              <a:t> +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00</a:t>
            </a:r>
            <a:r>
              <a:rPr lang="en-US" altLang="en-US" sz="2800" dirty="0">
                <a:latin typeface="+mn-lt"/>
                <a:ea typeface="Calibri" pitchFamily="34" charset="0"/>
                <a:cs typeface="Times New Roman" pitchFamily="18" charset="0"/>
              </a:rPr>
              <a:t> </a:t>
            </a:r>
            <a:r>
              <a:rPr lang="en-US" altLang="en-US" sz="2800" dirty="0" smtClean="0">
                <a:latin typeface="+mn-lt"/>
                <a:ea typeface="Calibri" pitchFamily="34" charset="0"/>
                <a:cs typeface="Times New Roman" pitchFamily="18" charset="0"/>
              </a:rPr>
              <a:t>is the metric for additive interaction</a:t>
            </a:r>
          </a:p>
        </p:txBody>
      </p:sp>
      <p:sp>
        <p:nvSpPr>
          <p:cNvPr id="14" name="Rectangle 1"/>
          <p:cNvSpPr>
            <a:spLocks noChangeArrowheads="1"/>
          </p:cNvSpPr>
          <p:nvPr/>
        </p:nvSpPr>
        <p:spPr bwMode="auto">
          <a:xfrm>
            <a:off x="9120757" y="2667000"/>
            <a:ext cx="7084443" cy="2831544"/>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800" dirty="0" smtClean="0">
                <a:latin typeface="+mn-lt"/>
                <a:ea typeface="Calibri" pitchFamily="34" charset="0"/>
                <a:cs typeface="Times New Roman" pitchFamily="18" charset="0"/>
              </a:rPr>
              <a:t>Divide by </a:t>
            </a:r>
            <a:r>
              <a:rPr lang="en-US" altLang="en-US" sz="2800" i="1" dirty="0" smtClean="0">
                <a:latin typeface="+mn-lt"/>
                <a:ea typeface="Calibri" pitchFamily="34" charset="0"/>
                <a:cs typeface="Times New Roman" pitchFamily="18" charset="0"/>
              </a:rPr>
              <a:t>p</a:t>
            </a:r>
            <a:r>
              <a:rPr lang="en-US" altLang="en-US" sz="2800" baseline="-25000" dirty="0" smtClean="0">
                <a:latin typeface="+mn-lt"/>
                <a:ea typeface="Calibri" pitchFamily="34" charset="0"/>
                <a:cs typeface="Times New Roman" pitchFamily="18" charset="0"/>
              </a:rPr>
              <a:t>00</a:t>
            </a:r>
            <a:endParaRPr lang="en-US" altLang="en-US" sz="2800" dirty="0" smtClean="0">
              <a:latin typeface="+mn-lt"/>
              <a:ea typeface="Calibri" pitchFamily="34" charset="0"/>
              <a:cs typeface="Times New Roman" pitchFamily="18" charset="0"/>
            </a:endParaRPr>
          </a:p>
          <a:p>
            <a:pPr lvl="1" eaLnBrk="0" hangingPunct="0">
              <a:spcBef>
                <a:spcPct val="50000"/>
              </a:spcBef>
              <a:defRPr/>
            </a:pPr>
            <a:r>
              <a:rPr lang="en-US" altLang="en-US" sz="2600" dirty="0">
                <a:latin typeface="+mn-lt"/>
                <a:ea typeface="Calibri" pitchFamily="34" charset="0"/>
                <a:cs typeface="Times New Roman" pitchFamily="18" charset="0"/>
              </a:rPr>
              <a:t>=</a:t>
            </a:r>
            <a:r>
              <a:rPr lang="en-US" altLang="en-US" sz="2600" dirty="0" smtClean="0">
                <a:latin typeface="+mn-lt"/>
                <a:ea typeface="Calibri" pitchFamily="34" charset="0"/>
                <a:cs typeface="Times New Roman" pitchFamily="18" charset="0"/>
              </a:rPr>
              <a:t>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11</a:t>
            </a:r>
            <a:r>
              <a:rPr lang="en-US" altLang="en-US" sz="2600" dirty="0" smtClean="0">
                <a:latin typeface="+mn-lt"/>
                <a:ea typeface="Calibri" pitchFamily="34" charset="0"/>
                <a:cs typeface="Times New Roman" pitchFamily="18" charset="0"/>
              </a:rPr>
              <a:t>/</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00</a:t>
            </a:r>
            <a:r>
              <a:rPr lang="en-US" altLang="en-US" sz="2600" dirty="0" smtClean="0">
                <a:latin typeface="+mn-lt"/>
                <a:ea typeface="Calibri" pitchFamily="34" charset="0"/>
                <a:cs typeface="Times New Roman" pitchFamily="18" charset="0"/>
              </a:rPr>
              <a:t>) –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10 </a:t>
            </a:r>
            <a:r>
              <a:rPr lang="en-US" altLang="en-US" sz="2600" dirty="0" smtClean="0">
                <a:latin typeface="+mn-lt"/>
                <a:ea typeface="Calibri" pitchFamily="34" charset="0"/>
                <a:cs typeface="Times New Roman" pitchFamily="18" charset="0"/>
              </a:rPr>
              <a:t>/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00</a:t>
            </a:r>
            <a:r>
              <a:rPr lang="en-US" altLang="en-US" sz="2600" dirty="0" smtClean="0">
                <a:latin typeface="+mn-lt"/>
                <a:ea typeface="Calibri" pitchFamily="34" charset="0"/>
                <a:cs typeface="Times New Roman" pitchFamily="18" charset="0"/>
              </a:rPr>
              <a:t>)-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01</a:t>
            </a:r>
            <a:r>
              <a:rPr lang="en-US" altLang="en-US" sz="2600" dirty="0" smtClean="0">
                <a:latin typeface="+mn-lt"/>
                <a:ea typeface="Calibri" pitchFamily="34" charset="0"/>
                <a:cs typeface="Times New Roman" pitchFamily="18" charset="0"/>
              </a:rPr>
              <a:t>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00</a:t>
            </a:r>
            <a:r>
              <a:rPr lang="en-US" altLang="en-US" sz="2600" dirty="0" smtClean="0">
                <a:latin typeface="+mn-lt"/>
                <a:ea typeface="Calibri" pitchFamily="34" charset="0"/>
                <a:cs typeface="Times New Roman" pitchFamily="18" charset="0"/>
              </a:rPr>
              <a:t>) +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00</a:t>
            </a:r>
            <a:r>
              <a:rPr lang="en-US" altLang="en-US" sz="2600" dirty="0" smtClean="0">
                <a:latin typeface="+mn-lt"/>
                <a:ea typeface="Calibri" pitchFamily="34" charset="0"/>
                <a:cs typeface="Times New Roman" pitchFamily="18" charset="0"/>
              </a:rPr>
              <a:t> /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00</a:t>
            </a:r>
            <a:r>
              <a:rPr lang="en-US" altLang="en-US" sz="2600" dirty="0" smtClean="0">
                <a:latin typeface="+mn-lt"/>
                <a:ea typeface="Calibri" pitchFamily="34" charset="0"/>
                <a:cs typeface="Times New Roman" pitchFamily="18" charset="0"/>
              </a:rPr>
              <a:t>) </a:t>
            </a:r>
          </a:p>
          <a:p>
            <a:pPr lvl="1" eaLnBrk="0" hangingPunct="0">
              <a:spcBef>
                <a:spcPct val="50000"/>
              </a:spcBef>
              <a:defRPr/>
            </a:pPr>
            <a:r>
              <a:rPr lang="en-US" altLang="en-US" sz="2800" dirty="0" smtClean="0">
                <a:latin typeface="+mn-lt"/>
                <a:ea typeface="Calibri" pitchFamily="34" charset="0"/>
                <a:cs typeface="Times New Roman" pitchFamily="18" charset="0"/>
              </a:rPr>
              <a:t>= </a:t>
            </a:r>
            <a:r>
              <a:rPr lang="en-US" altLang="en-US" sz="2800" dirty="0" smtClean="0">
                <a:solidFill>
                  <a:srgbClr val="FF0000"/>
                </a:solidFill>
                <a:latin typeface="+mn-lt"/>
                <a:ea typeface="Calibri" pitchFamily="34" charset="0"/>
                <a:cs typeface="Times New Roman" pitchFamily="18" charset="0"/>
              </a:rPr>
              <a:t>RR</a:t>
            </a:r>
            <a:r>
              <a:rPr lang="en-US" altLang="en-US" sz="2800" baseline="-25000" dirty="0" smtClean="0">
                <a:solidFill>
                  <a:srgbClr val="FF0000"/>
                </a:solidFill>
                <a:latin typeface="+mn-lt"/>
                <a:ea typeface="Calibri" pitchFamily="34" charset="0"/>
                <a:cs typeface="Times New Roman" pitchFamily="18" charset="0"/>
              </a:rPr>
              <a:t>11</a:t>
            </a:r>
            <a:r>
              <a:rPr lang="en-US" altLang="en-US" sz="2800" dirty="0" smtClean="0">
                <a:solidFill>
                  <a:srgbClr val="FF0000"/>
                </a:solidFill>
                <a:latin typeface="+mn-lt"/>
                <a:ea typeface="Calibri" pitchFamily="34" charset="0"/>
                <a:cs typeface="Times New Roman" pitchFamily="18" charset="0"/>
              </a:rPr>
              <a:t> – RR</a:t>
            </a:r>
            <a:r>
              <a:rPr lang="en-US" altLang="en-US" sz="2800" baseline="-25000" dirty="0" smtClean="0">
                <a:solidFill>
                  <a:srgbClr val="FF0000"/>
                </a:solidFill>
                <a:latin typeface="+mn-lt"/>
                <a:ea typeface="Calibri" pitchFamily="34" charset="0"/>
                <a:cs typeface="Times New Roman" pitchFamily="18" charset="0"/>
              </a:rPr>
              <a:t>10</a:t>
            </a:r>
            <a:r>
              <a:rPr lang="en-US" altLang="en-US" sz="2800" dirty="0" smtClean="0">
                <a:solidFill>
                  <a:srgbClr val="FF0000"/>
                </a:solidFill>
                <a:latin typeface="+mn-lt"/>
                <a:ea typeface="Calibri" pitchFamily="34" charset="0"/>
                <a:cs typeface="Times New Roman" pitchFamily="18" charset="0"/>
              </a:rPr>
              <a:t> – RR</a:t>
            </a:r>
            <a:r>
              <a:rPr lang="en-US" altLang="en-US" sz="2800" baseline="-25000" dirty="0" smtClean="0">
                <a:solidFill>
                  <a:srgbClr val="FF0000"/>
                </a:solidFill>
                <a:latin typeface="+mn-lt"/>
                <a:ea typeface="Calibri" pitchFamily="34" charset="0"/>
                <a:cs typeface="Times New Roman" pitchFamily="18" charset="0"/>
              </a:rPr>
              <a:t>01</a:t>
            </a:r>
            <a:r>
              <a:rPr lang="en-US" altLang="en-US" sz="2800" dirty="0" smtClean="0">
                <a:solidFill>
                  <a:srgbClr val="FF0000"/>
                </a:solidFill>
                <a:latin typeface="+mn-lt"/>
                <a:ea typeface="Calibri" pitchFamily="34" charset="0"/>
                <a:cs typeface="Times New Roman" pitchFamily="18" charset="0"/>
              </a:rPr>
              <a:t> + 1 </a:t>
            </a:r>
            <a:endParaRPr lang="en-US" altLang="en-US" sz="2800" dirty="0" smtClean="0">
              <a:solidFill>
                <a:srgbClr val="FF0000"/>
              </a:solidFill>
              <a:latin typeface="+mn-lt"/>
              <a:ea typeface="Calibri" pitchFamily="34" charset="0"/>
              <a:cs typeface="Times New Roman" pitchFamily="18" charset="0"/>
            </a:endParaRPr>
          </a:p>
          <a:p>
            <a:pPr lvl="1" eaLnBrk="0" hangingPunct="0">
              <a:spcBef>
                <a:spcPct val="50000"/>
              </a:spcBef>
              <a:defRPr/>
            </a:pPr>
            <a:endParaRPr lang="en-US" altLang="en-US" sz="1800" dirty="0" smtClean="0">
              <a:latin typeface="+mn-lt"/>
              <a:ea typeface="Calibri" pitchFamily="34" charset="0"/>
              <a:cs typeface="Times New Roman" pitchFamily="18" charset="0"/>
            </a:endParaRPr>
          </a:p>
          <a:p>
            <a:pPr lvl="1" eaLnBrk="0" hangingPunct="0">
              <a:spcBef>
                <a:spcPct val="50000"/>
              </a:spcBef>
              <a:defRPr/>
            </a:pPr>
            <a:r>
              <a:rPr lang="en-US" altLang="en-US" sz="2800" dirty="0" smtClean="0">
                <a:latin typeface="+mn-lt"/>
                <a:ea typeface="Calibri" pitchFamily="34" charset="0"/>
                <a:cs typeface="Times New Roman" pitchFamily="18" charset="0"/>
              </a:rPr>
              <a:t>= </a:t>
            </a:r>
            <a:r>
              <a:rPr lang="en-US" altLang="en-US" sz="2800" dirty="0" smtClean="0">
                <a:latin typeface="+mn-lt"/>
                <a:ea typeface="Calibri" pitchFamily="34" charset="0"/>
                <a:cs typeface="Times New Roman" pitchFamily="18" charset="0"/>
              </a:rPr>
              <a:t>1.6 – 2.4 – 2.3 + 1 = -2.1</a:t>
            </a:r>
          </a:p>
        </p:txBody>
      </p:sp>
      <p:sp>
        <p:nvSpPr>
          <p:cNvPr id="15" name="Rectangle 1"/>
          <p:cNvSpPr>
            <a:spLocks noChangeArrowheads="1"/>
          </p:cNvSpPr>
          <p:nvPr/>
        </p:nvSpPr>
        <p:spPr bwMode="auto">
          <a:xfrm>
            <a:off x="8737600" y="5658717"/>
            <a:ext cx="7772400" cy="954107"/>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algn="ctr" eaLnBrk="0" hangingPunct="0">
              <a:spcBef>
                <a:spcPct val="50000"/>
              </a:spcBef>
              <a:defRPr/>
            </a:pPr>
            <a:r>
              <a:rPr lang="en-US" altLang="en-US" sz="2800" dirty="0" smtClean="0">
                <a:solidFill>
                  <a:srgbClr val="FF0000"/>
                </a:solidFill>
                <a:latin typeface="+mn-lt"/>
                <a:ea typeface="Calibri" pitchFamily="34" charset="0"/>
                <a:cs typeface="Times New Roman" pitchFamily="18" charset="0"/>
              </a:rPr>
              <a:t> “Relative excess risk due to interaction”;  “RERI”</a:t>
            </a:r>
          </a:p>
        </p:txBody>
      </p:sp>
      <p:sp>
        <p:nvSpPr>
          <p:cNvPr id="16" name="Rectangle 1"/>
          <p:cNvSpPr>
            <a:spLocks noChangeArrowheads="1"/>
          </p:cNvSpPr>
          <p:nvPr/>
        </p:nvSpPr>
        <p:spPr bwMode="auto">
          <a:xfrm>
            <a:off x="3632200" y="6553200"/>
            <a:ext cx="10358887" cy="1384995"/>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800" dirty="0" smtClean="0">
                <a:latin typeface="+mn-lt"/>
                <a:ea typeface="Calibri" pitchFamily="34" charset="0"/>
                <a:cs typeface="Times New Roman" pitchFamily="18" charset="0"/>
              </a:rPr>
              <a:t>If RERI = 0, no additive interaction; </a:t>
            </a:r>
          </a:p>
          <a:p>
            <a:pPr marL="800100" lvl="1" indent="-342900" eaLnBrk="0" hangingPunct="0">
              <a:spcBef>
                <a:spcPts val="0"/>
              </a:spcBef>
              <a:buFont typeface="Arial" panose="020B0604020202020204" pitchFamily="34" charset="0"/>
              <a:buChar char="−"/>
              <a:defRPr/>
            </a:pPr>
            <a:r>
              <a:rPr lang="en-US" altLang="en-US" sz="2800" dirty="0" smtClean="0">
                <a:latin typeface="+mn-lt"/>
                <a:ea typeface="Calibri" pitchFamily="34" charset="0"/>
                <a:cs typeface="Times New Roman" pitchFamily="18" charset="0"/>
              </a:rPr>
              <a:t>&gt; 0,  positive or super-additive interaction</a:t>
            </a:r>
          </a:p>
          <a:p>
            <a:pPr marL="800100" lvl="1" indent="-342900" eaLnBrk="0" hangingPunct="0">
              <a:spcBef>
                <a:spcPts val="0"/>
              </a:spcBef>
              <a:buFont typeface="Arial" panose="020B0604020202020204" pitchFamily="34" charset="0"/>
              <a:buChar char="−"/>
              <a:defRPr/>
            </a:pPr>
            <a:r>
              <a:rPr lang="en-US" altLang="en-US" sz="2800" dirty="0" smtClean="0">
                <a:latin typeface="+mn-lt"/>
                <a:ea typeface="Calibri" pitchFamily="34" charset="0"/>
                <a:cs typeface="Times New Roman" pitchFamily="18" charset="0"/>
              </a:rPr>
              <a:t>&lt; 0,  negative or sub-additive interaction</a:t>
            </a:r>
          </a:p>
        </p:txBody>
      </p:sp>
      <p:sp>
        <p:nvSpPr>
          <p:cNvPr id="17" name="Rectangle 1"/>
          <p:cNvSpPr>
            <a:spLocks noChangeArrowheads="1"/>
          </p:cNvSpPr>
          <p:nvPr/>
        </p:nvSpPr>
        <p:spPr bwMode="auto">
          <a:xfrm>
            <a:off x="3657600" y="8077200"/>
            <a:ext cx="9880600" cy="954107"/>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800" dirty="0" smtClean="0">
                <a:latin typeface="+mn-lt"/>
                <a:ea typeface="Calibri" pitchFamily="34" charset="0"/>
                <a:cs typeface="Times New Roman" pitchFamily="18" charset="0"/>
              </a:rPr>
              <a:t>Don’t need the individual p’s</a:t>
            </a:r>
          </a:p>
          <a:p>
            <a:pPr marL="800100" lvl="1" indent="-342900" eaLnBrk="0" hangingPunct="0">
              <a:spcBef>
                <a:spcPts val="0"/>
              </a:spcBef>
              <a:buFont typeface="Arial" panose="020B0604020202020204" pitchFamily="34" charset="0"/>
              <a:buChar char="−"/>
              <a:defRPr/>
            </a:pPr>
            <a:r>
              <a:rPr lang="en-US" altLang="en-US" sz="2800" dirty="0" smtClean="0">
                <a:latin typeface="+mn-lt"/>
                <a:ea typeface="Calibri" pitchFamily="34" charset="0"/>
                <a:cs typeface="Times New Roman" pitchFamily="18" charset="0"/>
              </a:rPr>
              <a:t>use OR’s if they estimate risk/prevalence/rate ratio</a:t>
            </a:r>
          </a:p>
        </p:txBody>
      </p:sp>
      <p:sp>
        <p:nvSpPr>
          <p:cNvPr id="18" name="TextBox 17"/>
          <p:cNvSpPr txBox="1"/>
          <p:nvPr/>
        </p:nvSpPr>
        <p:spPr>
          <a:xfrm>
            <a:off x="290594" y="7414736"/>
            <a:ext cx="3646406" cy="1384995"/>
          </a:xfrm>
          <a:prstGeom prst="rect">
            <a:avLst/>
          </a:prstGeom>
          <a:noFill/>
        </p:spPr>
        <p:txBody>
          <a:bodyPr wrap="square" rtlCol="0">
            <a:spAutoFit/>
          </a:bodyPr>
          <a:lstStyle/>
          <a:p>
            <a:r>
              <a:rPr lang="en-US" sz="2800" dirty="0" smtClean="0">
                <a:solidFill>
                  <a:srgbClr val="FF3300"/>
                </a:solidFill>
              </a:rPr>
              <a:t>See </a:t>
            </a:r>
            <a:r>
              <a:rPr lang="en-US" sz="2800" dirty="0" smtClean="0">
                <a:solidFill>
                  <a:srgbClr val="FF3300"/>
                </a:solidFill>
              </a:rPr>
              <a:t>Notes and Additional Slides</a:t>
            </a:r>
            <a:endParaRPr lang="en-US" sz="2800" dirty="0" smtClean="0">
              <a:solidFill>
                <a:srgbClr val="FF3300"/>
              </a:solidFill>
            </a:endParaRPr>
          </a:p>
          <a:p>
            <a:r>
              <a:rPr lang="en-US" sz="2800" dirty="0" smtClean="0">
                <a:solidFill>
                  <a:srgbClr val="FF3300"/>
                </a:solidFill>
              </a:rPr>
              <a:t>for </a:t>
            </a:r>
            <a:r>
              <a:rPr lang="en-US" sz="2800" dirty="0" smtClean="0">
                <a:solidFill>
                  <a:srgbClr val="FF3300"/>
                </a:solidFill>
              </a:rPr>
              <a:t>Stata code</a:t>
            </a:r>
            <a:endParaRPr lang="en-US" sz="2800" dirty="0">
              <a:solidFill>
                <a:srgbClr val="FF3300"/>
              </a:solidFill>
            </a:endParaRPr>
          </a:p>
        </p:txBody>
      </p:sp>
      <p:sp>
        <p:nvSpPr>
          <p:cNvPr id="26" name="Rectangle 1"/>
          <p:cNvSpPr>
            <a:spLocks noChangeArrowheads="1"/>
          </p:cNvSpPr>
          <p:nvPr/>
        </p:nvSpPr>
        <p:spPr bwMode="auto">
          <a:xfrm>
            <a:off x="11252200" y="6705600"/>
            <a:ext cx="4724400" cy="1384995"/>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algn="ctr" eaLnBrk="0" hangingPunct="0">
              <a:spcBef>
                <a:spcPct val="50000"/>
              </a:spcBef>
              <a:defRPr/>
            </a:pPr>
            <a:r>
              <a:rPr lang="en-US" altLang="en-US" sz="2800" dirty="0" smtClean="0">
                <a:solidFill>
                  <a:srgbClr val="FF0000"/>
                </a:solidFill>
                <a:latin typeface="+mn-lt"/>
                <a:ea typeface="Calibri" pitchFamily="34" charset="0"/>
                <a:cs typeface="Times New Roman" pitchFamily="18" charset="0"/>
              </a:rPr>
              <a:t> </a:t>
            </a:r>
            <a:r>
              <a:rPr lang="en-US" altLang="en-US" sz="2800" dirty="0" smtClean="0">
                <a:solidFill>
                  <a:srgbClr val="FF0000"/>
                </a:solidFill>
                <a:latin typeface="+mn-lt"/>
                <a:ea typeface="Calibri" pitchFamily="34" charset="0"/>
                <a:cs typeface="Times New Roman" pitchFamily="18" charset="0"/>
              </a:rPr>
              <a:t>The math dictates that sign of “RERI” matches the sign of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11</a:t>
            </a:r>
            <a:r>
              <a:rPr lang="en-US" altLang="en-US" sz="2800" dirty="0">
                <a:solidFill>
                  <a:srgbClr val="FF0000"/>
                </a:solidFill>
                <a:ea typeface="Calibri" pitchFamily="34" charset="0"/>
                <a:cs typeface="Times New Roman" pitchFamily="18" charset="0"/>
              </a:rPr>
              <a:t> -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10 </a:t>
            </a:r>
            <a:r>
              <a:rPr lang="en-US" altLang="en-US" sz="2800" dirty="0">
                <a:solidFill>
                  <a:srgbClr val="FF0000"/>
                </a:solidFill>
                <a:ea typeface="Calibri" pitchFamily="34" charset="0"/>
                <a:cs typeface="Times New Roman" pitchFamily="18" charset="0"/>
              </a:rPr>
              <a:t>-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01</a:t>
            </a:r>
            <a:r>
              <a:rPr lang="en-US" altLang="en-US" sz="2800" dirty="0">
                <a:solidFill>
                  <a:srgbClr val="FF0000"/>
                </a:solidFill>
                <a:ea typeface="Calibri" pitchFamily="34" charset="0"/>
                <a:cs typeface="Times New Roman" pitchFamily="18" charset="0"/>
              </a:rPr>
              <a:t> +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00</a:t>
            </a:r>
            <a:r>
              <a:rPr lang="en-US" altLang="en-US" sz="2800" dirty="0" smtClean="0">
                <a:solidFill>
                  <a:srgbClr val="FF0000"/>
                </a:solidFill>
                <a:latin typeface="+mn-lt"/>
                <a:ea typeface="Calibri" pitchFamily="34" charset="0"/>
                <a:cs typeface="Times New Roman" pitchFamily="18" charset="0"/>
              </a:rPr>
              <a:t> </a:t>
            </a:r>
            <a:endParaRPr lang="en-US" altLang="en-US" sz="2800" dirty="0" smtClean="0">
              <a:solidFill>
                <a:srgbClr val="FF0000"/>
              </a:solidFill>
              <a:latin typeface="+mn-lt"/>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235861"/>
            <a:ext cx="16535400" cy="1066800"/>
          </a:xfrm>
        </p:spPr>
        <p:txBody>
          <a:bodyPr/>
          <a:lstStyle/>
          <a:p>
            <a:r>
              <a:rPr lang="en-US" altLang="en-US" sz="3600" dirty="0"/>
              <a:t>Chance as a Cause of Interaction? </a:t>
            </a:r>
            <a:br>
              <a:rPr lang="en-US" altLang="en-US" sz="3600" dirty="0"/>
            </a:br>
            <a:r>
              <a:rPr lang="en-US" altLang="en-US" sz="3600" dirty="0"/>
              <a:t>Are all Non-identical Stratum-specific </a:t>
            </a:r>
            <a:r>
              <a:rPr lang="en-US" altLang="en-US" sz="3600" dirty="0" smtClean="0"/>
              <a:t>Estimates </a:t>
            </a:r>
            <a:r>
              <a:rPr lang="en-US" altLang="en-US" sz="3600" dirty="0"/>
              <a:t>Indicative of Interaction?</a:t>
            </a:r>
            <a:endParaRPr lang="en-US" sz="3600" dirty="0"/>
          </a:p>
        </p:txBody>
      </p:sp>
      <p:pic>
        <p:nvPicPr>
          <p:cNvPr id="4" name="Picture 3"/>
          <p:cNvPicPr>
            <a:picLocks noChangeAspect="1"/>
          </p:cNvPicPr>
          <p:nvPr/>
        </p:nvPicPr>
        <p:blipFill>
          <a:blip r:embed="rId3"/>
          <a:stretch>
            <a:fillRect/>
          </a:stretch>
        </p:blipFill>
        <p:spPr>
          <a:xfrm>
            <a:off x="2868768" y="1600200"/>
            <a:ext cx="10669432" cy="5943600"/>
          </a:xfrm>
          <a:prstGeom prst="rect">
            <a:avLst/>
          </a:prstGeom>
        </p:spPr>
      </p:pic>
      <p:sp>
        <p:nvSpPr>
          <p:cNvPr id="5" name="Rectangle 4"/>
          <p:cNvSpPr/>
          <p:nvPr/>
        </p:nvSpPr>
        <p:spPr>
          <a:xfrm>
            <a:off x="2610361" y="7924800"/>
            <a:ext cx="11187678" cy="707886"/>
          </a:xfrm>
          <a:prstGeom prst="rect">
            <a:avLst/>
          </a:prstGeom>
        </p:spPr>
        <p:txBody>
          <a:bodyPr wrap="none">
            <a:spAutoFit/>
          </a:bodyPr>
          <a:lstStyle/>
          <a:p>
            <a:pPr eaLnBrk="0" hangingPunct="0">
              <a:spcBef>
                <a:spcPct val="50000"/>
              </a:spcBef>
            </a:pPr>
            <a:r>
              <a:rPr lang="en-US" altLang="en-US" sz="4000" b="1" dirty="0">
                <a:solidFill>
                  <a:srgbClr val="000000"/>
                </a:solidFill>
              </a:rPr>
              <a:t>Should we report statistical interaction here?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5849600" cy="1066800"/>
          </a:xfrm>
        </p:spPr>
        <p:txBody>
          <a:bodyPr/>
          <a:lstStyle/>
          <a:p>
            <a:r>
              <a:rPr lang="en-US" altLang="en-US" sz="3600" dirty="0"/>
              <a:t>Statistical Tests of Interaction</a:t>
            </a:r>
            <a:r>
              <a:rPr lang="en-US" altLang="en-US" sz="3600" dirty="0" smtClean="0"/>
              <a:t>: Test </a:t>
            </a:r>
            <a:r>
              <a:rPr lang="en-US" altLang="en-US" sz="3600" dirty="0"/>
              <a:t>of Homogeneity (Heterogeneity)</a:t>
            </a:r>
            <a:endParaRPr lang="en-US" sz="3600" dirty="0"/>
          </a:p>
        </p:txBody>
      </p:sp>
      <p:sp>
        <p:nvSpPr>
          <p:cNvPr id="3" name="Content Placeholder 2"/>
          <p:cNvSpPr>
            <a:spLocks noGrp="1"/>
          </p:cNvSpPr>
          <p:nvPr>
            <p:ph idx="1"/>
          </p:nvPr>
        </p:nvSpPr>
        <p:spPr>
          <a:xfrm>
            <a:off x="279400" y="1066800"/>
            <a:ext cx="15849600" cy="6781800"/>
          </a:xfrm>
        </p:spPr>
        <p:txBody>
          <a:bodyPr/>
          <a:lstStyle/>
          <a:p>
            <a:pPr marL="392113" indent="-392113">
              <a:spcAft>
                <a:spcPts val="0"/>
              </a:spcAft>
              <a:buClrTx/>
            </a:pPr>
            <a:r>
              <a:rPr lang="en-US" altLang="en-US" sz="2800" dirty="0"/>
              <a:t>Null hypothesis:  The individual stratum-specific estimates of the measure of association differ only by random variation (chance or sampling error)</a:t>
            </a:r>
          </a:p>
          <a:p>
            <a:pPr lvl="1">
              <a:lnSpc>
                <a:spcPct val="90000"/>
              </a:lnSpc>
              <a:spcAft>
                <a:spcPts val="0"/>
              </a:spcAft>
            </a:pPr>
            <a:r>
              <a:rPr lang="en-US" altLang="en-US" sz="2800" dirty="0"/>
              <a:t>i.e., the strength of association is homogeneous across all strata</a:t>
            </a:r>
          </a:p>
          <a:p>
            <a:pPr lvl="1">
              <a:lnSpc>
                <a:spcPct val="90000"/>
              </a:lnSpc>
              <a:spcAft>
                <a:spcPts val="0"/>
              </a:spcAft>
            </a:pPr>
            <a:r>
              <a:rPr lang="en-US" altLang="en-US" sz="2800" dirty="0"/>
              <a:t>i.e., there is no </a:t>
            </a:r>
            <a:r>
              <a:rPr lang="en-US" altLang="en-US" sz="2800" dirty="0" smtClean="0"/>
              <a:t>interaction</a:t>
            </a:r>
          </a:p>
          <a:p>
            <a:pPr lvl="1">
              <a:lnSpc>
                <a:spcPct val="90000"/>
              </a:lnSpc>
              <a:spcAft>
                <a:spcPts val="0"/>
              </a:spcAft>
            </a:pPr>
            <a:endParaRPr lang="en-US" altLang="en-US" sz="1000" dirty="0"/>
          </a:p>
          <a:p>
            <a:pPr marL="392113" indent="-392113">
              <a:lnSpc>
                <a:spcPct val="90000"/>
              </a:lnSpc>
              <a:buClrTx/>
            </a:pPr>
            <a:r>
              <a:rPr lang="en-US" altLang="en-US" sz="2800" dirty="0"/>
              <a:t>Alternative: there is heterogeneity (i.e. no homogeneity</a:t>
            </a:r>
            <a:r>
              <a:rPr lang="en-US" altLang="en-US" sz="2800" dirty="0" smtClean="0"/>
              <a:t>); there is interaction</a:t>
            </a:r>
            <a:endParaRPr lang="en-US" altLang="en-US" sz="2800" dirty="0"/>
          </a:p>
          <a:p>
            <a:pPr marL="392113" indent="-392113">
              <a:lnSpc>
                <a:spcPct val="90000"/>
              </a:lnSpc>
              <a:buClrTx/>
            </a:pPr>
            <a:r>
              <a:rPr lang="en-US" altLang="en-US" sz="2800" dirty="0"/>
              <a:t>If </a:t>
            </a:r>
            <a:r>
              <a:rPr lang="en-US" altLang="en-US" sz="2800" dirty="0" smtClean="0"/>
              <a:t>test </a:t>
            </a:r>
            <a:r>
              <a:rPr lang="en-US" altLang="en-US" sz="2800" dirty="0"/>
              <a:t>of homogeneity is “significant” (small p value), </a:t>
            </a:r>
            <a:r>
              <a:rPr lang="en-US" altLang="en-US" sz="2800" dirty="0" smtClean="0"/>
              <a:t>reject null </a:t>
            </a:r>
            <a:r>
              <a:rPr lang="en-US" altLang="en-US" sz="2800" dirty="0"/>
              <a:t>in favor of </a:t>
            </a:r>
            <a:r>
              <a:rPr lang="en-US" altLang="en-US" sz="2800" dirty="0" smtClean="0"/>
              <a:t>alternative </a:t>
            </a:r>
            <a:r>
              <a:rPr lang="en-US" altLang="en-US" sz="2800" dirty="0"/>
              <a:t>hypothesis</a:t>
            </a:r>
          </a:p>
          <a:p>
            <a:pPr lvl="1">
              <a:lnSpc>
                <a:spcPct val="90000"/>
              </a:lnSpc>
            </a:pPr>
            <a:endParaRPr lang="en-US" altLang="en-US" sz="500" dirty="0"/>
          </a:p>
          <a:p>
            <a:pPr marL="392113" indent="-392113">
              <a:lnSpc>
                <a:spcPct val="90000"/>
              </a:lnSpc>
              <a:buClrTx/>
            </a:pPr>
            <a:r>
              <a:rPr lang="en-US" altLang="en-US" sz="2800" dirty="0"/>
              <a:t>V</a:t>
            </a:r>
            <a:r>
              <a:rPr lang="en-US" altLang="en-US" sz="2800" dirty="0" smtClean="0"/>
              <a:t>ariety </a:t>
            </a:r>
            <a:r>
              <a:rPr lang="en-US" altLang="en-US" sz="2800" dirty="0"/>
              <a:t>of formal tests </a:t>
            </a:r>
            <a:r>
              <a:rPr lang="en-US" altLang="en-US" sz="2800" dirty="0" smtClean="0"/>
              <a:t>available </a:t>
            </a:r>
            <a:r>
              <a:rPr lang="en-US" altLang="en-US" sz="2800" dirty="0"/>
              <a:t>with the same general format, following a chi-square distribution</a:t>
            </a:r>
            <a:r>
              <a:rPr lang="en-US" altLang="en-US" sz="2800" dirty="0" smtClean="0"/>
              <a:t>:</a:t>
            </a:r>
          </a:p>
          <a:p>
            <a:pPr marL="392113" indent="-392113">
              <a:lnSpc>
                <a:spcPct val="90000"/>
              </a:lnSpc>
            </a:pPr>
            <a:endParaRPr lang="en-US" altLang="en-US" sz="1000" dirty="0" smtClean="0"/>
          </a:p>
          <a:p>
            <a:pPr marL="392113" indent="-392113">
              <a:lnSpc>
                <a:spcPct val="90000"/>
              </a:lnSpc>
              <a:buClrTx/>
            </a:pPr>
            <a:r>
              <a:rPr lang="en-US" altLang="en-US" sz="2800" dirty="0" smtClean="0"/>
              <a:t>where</a:t>
            </a:r>
            <a:r>
              <a:rPr lang="en-US" altLang="en-US" sz="2800" dirty="0"/>
              <a:t>:</a:t>
            </a:r>
          </a:p>
          <a:p>
            <a:pPr lvl="1">
              <a:lnSpc>
                <a:spcPct val="90000"/>
              </a:lnSpc>
            </a:pPr>
            <a:r>
              <a:rPr lang="en-US" altLang="en-US" sz="2800" dirty="0"/>
              <a:t>effect</a:t>
            </a:r>
            <a:r>
              <a:rPr lang="en-US" altLang="en-US" sz="2800" baseline="-25000" dirty="0"/>
              <a:t>i</a:t>
            </a:r>
            <a:r>
              <a:rPr lang="en-US" altLang="en-US" sz="2800" dirty="0"/>
              <a:t> = stratum-specific measure of </a:t>
            </a:r>
            <a:r>
              <a:rPr lang="en-US" altLang="en-US" sz="2800" dirty="0" smtClean="0"/>
              <a:t>association</a:t>
            </a:r>
            <a:endParaRPr lang="en-US" altLang="en-US" sz="2800" dirty="0"/>
          </a:p>
          <a:p>
            <a:pPr lvl="1">
              <a:lnSpc>
                <a:spcPct val="90000"/>
              </a:lnSpc>
            </a:pPr>
            <a:r>
              <a:rPr lang="en-US" altLang="en-US" sz="2800" dirty="0"/>
              <a:t>var</a:t>
            </a:r>
            <a:r>
              <a:rPr lang="en-US" altLang="en-US" sz="2800" dirty="0"/>
              <a:t>(</a:t>
            </a:r>
            <a:r>
              <a:rPr lang="en-US" altLang="en-US" sz="2800" dirty="0"/>
              <a:t>effect</a:t>
            </a:r>
            <a:r>
              <a:rPr lang="en-US" altLang="en-US" sz="2800" baseline="-25000" dirty="0"/>
              <a:t>i</a:t>
            </a:r>
            <a:r>
              <a:rPr lang="en-US" altLang="en-US" sz="2800" dirty="0"/>
              <a:t>) = variance of </a:t>
            </a:r>
            <a:r>
              <a:rPr lang="en-US" altLang="en-US" sz="2800" dirty="0" smtClean="0"/>
              <a:t>stratum-specific measures of association</a:t>
            </a:r>
            <a:endParaRPr lang="en-US" altLang="en-US" sz="2800" dirty="0"/>
          </a:p>
          <a:p>
            <a:pPr lvl="1">
              <a:lnSpc>
                <a:spcPct val="90000"/>
              </a:lnSpc>
            </a:pPr>
            <a:r>
              <a:rPr lang="en-US" altLang="en-US" sz="2800" dirty="0"/>
              <a:t>summary effect = summary adjusted effect</a:t>
            </a:r>
          </a:p>
          <a:p>
            <a:pPr lvl="1">
              <a:lnSpc>
                <a:spcPct val="90000"/>
              </a:lnSpc>
            </a:pPr>
            <a:r>
              <a:rPr lang="en-US" altLang="en-US" sz="2800" dirty="0"/>
              <a:t>N = no. of strata of third variable</a:t>
            </a:r>
          </a:p>
          <a:p>
            <a:pPr marL="392113" indent="-392113">
              <a:lnSpc>
                <a:spcPct val="90000"/>
              </a:lnSpc>
              <a:buClrTx/>
            </a:pPr>
            <a:r>
              <a:rPr lang="en-US" altLang="en-US" sz="2800" dirty="0" smtClean="0"/>
              <a:t>The </a:t>
            </a:r>
            <a:r>
              <a:rPr lang="en-US" altLang="en-US" sz="2800" dirty="0"/>
              <a:t>test statistic  has a chi-square distribution with degrees of freedom of one less than the number of </a:t>
            </a:r>
            <a:r>
              <a:rPr lang="en-US" altLang="en-US" sz="2800" dirty="0" smtClean="0"/>
              <a:t>strata.  We won’t </a:t>
            </a:r>
            <a:r>
              <a:rPr lang="en-US" altLang="en-US" sz="2800" dirty="0"/>
              <a:t>dwell on derivation, but instead on interpretation</a:t>
            </a:r>
          </a:p>
          <a:p>
            <a:pPr>
              <a:lnSpc>
                <a:spcPct val="90000"/>
              </a:lnSpc>
            </a:pPr>
            <a:endParaRPr lang="en-US" altLang="en-US" sz="2000" dirty="0"/>
          </a:p>
          <a:p>
            <a:endParaRPr lang="en-US" sz="2000" dirty="0"/>
          </a:p>
        </p:txBody>
      </p:sp>
      <p:graphicFrame>
        <p:nvGraphicFramePr>
          <p:cNvPr id="7" name="Object 45"/>
          <p:cNvGraphicFramePr>
            <a:graphicFrameLocks noChangeAspect="1"/>
          </p:cNvGraphicFramePr>
          <p:nvPr>
            <p:extLst>
              <p:ext uri="{D42A27DB-BD31-4B8C-83A1-F6EECF244321}">
                <p14:modId xmlns:p14="http://schemas.microsoft.com/office/powerpoint/2010/main" val="3044887660"/>
              </p:ext>
            </p:extLst>
          </p:nvPr>
        </p:nvGraphicFramePr>
        <p:xfrm>
          <a:off x="5156200" y="4800600"/>
          <a:ext cx="8001000" cy="1066800"/>
        </p:xfrm>
        <a:graphic>
          <a:graphicData uri="http://schemas.openxmlformats.org/presentationml/2006/ole">
            <mc:AlternateContent xmlns:mc="http://schemas.openxmlformats.org/markup-compatibility/2006">
              <mc:Choice xmlns:v="urn:schemas-microsoft-com:vml" Requires="v">
                <p:oleObj spid="_x0000_s20772" name="Equation" r:id="rId4" imgW="4838700" imgH="736600" progId="Equation.3">
                  <p:embed/>
                </p:oleObj>
              </mc:Choice>
              <mc:Fallback>
                <p:oleObj name="Equation" r:id="rId4" imgW="4838700" imgH="736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200" y="4800600"/>
                        <a:ext cx="8001000" cy="1066800"/>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101600" y="0"/>
            <a:ext cx="16256000" cy="1083733"/>
          </a:xfrm>
        </p:spPr>
        <p:txBody>
          <a:bodyPr/>
          <a:lstStyle/>
          <a:p>
            <a:r>
              <a:rPr lang="en-US" altLang="en-US" sz="4000" dirty="0" smtClean="0"/>
              <a:t>Tests of Homogeneity with Stata in the Context of Stratification</a:t>
            </a:r>
          </a:p>
        </p:txBody>
      </p:sp>
      <p:sp>
        <p:nvSpPr>
          <p:cNvPr id="2" name="Rectangle 1"/>
          <p:cNvSpPr/>
          <p:nvPr/>
        </p:nvSpPr>
        <p:spPr>
          <a:xfrm>
            <a:off x="279400" y="1676400"/>
            <a:ext cx="7772400" cy="6832640"/>
          </a:xfrm>
          <a:prstGeom prst="rect">
            <a:avLst/>
          </a:prstGeom>
        </p:spPr>
        <p:txBody>
          <a:bodyPr wrap="square">
            <a:spAutoFit/>
          </a:bodyPr>
          <a:lstStyle/>
          <a:p>
            <a:pPr>
              <a:buFont typeface="Symbol" pitchFamily="18" charset="2"/>
              <a:buNone/>
            </a:pPr>
            <a:r>
              <a:rPr lang="en-US" altLang="en-US" sz="3200" dirty="0"/>
              <a:t>1.  </a:t>
            </a:r>
            <a:r>
              <a:rPr lang="en-US" altLang="en-US" sz="3000" dirty="0"/>
              <a:t>Determine </a:t>
            </a:r>
            <a:r>
              <a:rPr lang="en-US" altLang="en-US" sz="3000" b="1" dirty="0"/>
              <a:t>crude</a:t>
            </a:r>
            <a:r>
              <a:rPr lang="en-US" altLang="en-US" sz="3000" dirty="0"/>
              <a:t> measure of association</a:t>
            </a:r>
          </a:p>
          <a:p>
            <a:pPr>
              <a:buFont typeface="Symbol" pitchFamily="18" charset="2"/>
              <a:buNone/>
            </a:pPr>
            <a:r>
              <a:rPr lang="en-US" altLang="en-US" sz="2800" dirty="0"/>
              <a:t>	</a:t>
            </a:r>
            <a:endParaRPr lang="en-US" altLang="en-US" sz="2800" dirty="0" smtClean="0"/>
          </a:p>
          <a:p>
            <a:pPr marL="508000">
              <a:buFont typeface="Symbol" pitchFamily="18" charset="2"/>
              <a:buNone/>
            </a:pPr>
            <a:r>
              <a:rPr lang="en-US" altLang="en-US" sz="3000" dirty="0" smtClean="0"/>
              <a:t>e.g</a:t>
            </a:r>
            <a:r>
              <a:rPr lang="en-US" altLang="en-US" sz="3000" dirty="0"/>
              <a:t>., for a cohort study</a:t>
            </a:r>
          </a:p>
          <a:p>
            <a:pPr marL="508000">
              <a:buFont typeface="Symbol" pitchFamily="18" charset="2"/>
              <a:buNone/>
            </a:pPr>
            <a:r>
              <a:rPr lang="en-US" altLang="en-US" sz="2800" dirty="0"/>
              <a:t>	</a:t>
            </a:r>
            <a:endParaRPr lang="en-US" altLang="en-US" sz="2800" dirty="0" smtClean="0"/>
          </a:p>
          <a:p>
            <a:pPr marL="508000">
              <a:buFont typeface="Symbol" pitchFamily="18" charset="2"/>
              <a:buNone/>
            </a:pPr>
            <a:r>
              <a:rPr lang="en-US" altLang="en-US" sz="3000" dirty="0" smtClean="0"/>
              <a:t>command</a:t>
            </a:r>
            <a:r>
              <a:rPr lang="en-US" altLang="en-US" sz="3000" dirty="0"/>
              <a:t>:  </a:t>
            </a:r>
            <a:endParaRPr lang="en-US" altLang="en-US" sz="3000" dirty="0" smtClean="0"/>
          </a:p>
          <a:p>
            <a:pPr marL="508000">
              <a:buFont typeface="Symbol" pitchFamily="18" charset="2"/>
              <a:buNone/>
            </a:pPr>
            <a:r>
              <a:rPr lang="en-US" altLang="en-US" sz="3000" dirty="0" smtClean="0"/>
              <a:t>cs</a:t>
            </a:r>
            <a:r>
              <a:rPr lang="en-US" altLang="en-US" sz="3000" dirty="0" smtClean="0"/>
              <a:t> </a:t>
            </a:r>
            <a:r>
              <a:rPr lang="en-US" altLang="en-US" sz="3000" dirty="0"/>
              <a:t>outcome_variable</a:t>
            </a:r>
            <a:r>
              <a:rPr lang="en-US" altLang="en-US" sz="3000" dirty="0"/>
              <a:t>   </a:t>
            </a:r>
            <a:r>
              <a:rPr lang="en-US" altLang="en-US" sz="3000" dirty="0"/>
              <a:t>exposure_variable</a:t>
            </a:r>
            <a:endParaRPr lang="en-US" altLang="en-US" sz="3000" dirty="0"/>
          </a:p>
          <a:p>
            <a:pPr>
              <a:buFont typeface="Symbol" pitchFamily="18" charset="2"/>
              <a:buNone/>
            </a:pPr>
            <a:r>
              <a:rPr lang="en-US" altLang="en-US" sz="2800" dirty="0"/>
              <a:t>		</a:t>
            </a:r>
            <a:endParaRPr lang="en-US" altLang="en-US" sz="2800" dirty="0" smtClean="0"/>
          </a:p>
          <a:p>
            <a:pPr indent="457200">
              <a:buFont typeface="Symbol" pitchFamily="18" charset="2"/>
              <a:buNone/>
            </a:pPr>
            <a:r>
              <a:rPr lang="en-US" altLang="en-US" sz="3000" dirty="0" smtClean="0"/>
              <a:t>for </a:t>
            </a:r>
            <a:r>
              <a:rPr lang="en-US" altLang="en-US" sz="3000" dirty="0"/>
              <a:t>smoking, caffeine, delayed </a:t>
            </a:r>
            <a:r>
              <a:rPr lang="en-US" altLang="en-US" sz="3000" dirty="0" smtClean="0"/>
              <a:t>conception</a:t>
            </a:r>
            <a:r>
              <a:rPr lang="en-US" altLang="en-US" sz="3000" dirty="0"/>
              <a:t>:</a:t>
            </a:r>
            <a:r>
              <a:rPr lang="en-US" altLang="en-US" sz="2800" dirty="0"/>
              <a:t> 		</a:t>
            </a:r>
          </a:p>
          <a:p>
            <a:pPr>
              <a:buFont typeface="Symbol" pitchFamily="18" charset="2"/>
              <a:buNone/>
            </a:pPr>
            <a:r>
              <a:rPr lang="en-US" altLang="en-US" sz="2800" dirty="0"/>
              <a:t>	</a:t>
            </a:r>
            <a:r>
              <a:rPr lang="en-US" altLang="en-US" sz="2800" dirty="0" smtClean="0"/>
              <a:t>-</a:t>
            </a:r>
            <a:r>
              <a:rPr lang="en-US" altLang="en-US" sz="3000" dirty="0"/>
              <a:t>exposure variable = “smoking”</a:t>
            </a:r>
          </a:p>
          <a:p>
            <a:pPr>
              <a:buFont typeface="Symbol" pitchFamily="18" charset="2"/>
              <a:buNone/>
            </a:pPr>
            <a:r>
              <a:rPr lang="en-US" altLang="en-US" sz="3000" dirty="0"/>
              <a:t>	</a:t>
            </a:r>
            <a:r>
              <a:rPr lang="en-US" altLang="en-US" sz="3000" dirty="0" smtClean="0"/>
              <a:t>-</a:t>
            </a:r>
            <a:r>
              <a:rPr lang="en-US" altLang="en-US" sz="3000" dirty="0"/>
              <a:t>outcome variable = “delayed”</a:t>
            </a:r>
          </a:p>
          <a:p>
            <a:pPr>
              <a:buFont typeface="Symbol" pitchFamily="18" charset="2"/>
              <a:buNone/>
            </a:pPr>
            <a:r>
              <a:rPr lang="en-US" altLang="en-US" sz="3000" dirty="0"/>
              <a:t>	</a:t>
            </a:r>
            <a:r>
              <a:rPr lang="en-US" altLang="en-US" sz="3000" dirty="0" smtClean="0"/>
              <a:t>-</a:t>
            </a:r>
            <a:r>
              <a:rPr lang="en-US" altLang="en-US" sz="3000" dirty="0"/>
              <a:t>third variable = “caffeine</a:t>
            </a:r>
            <a:r>
              <a:rPr lang="en-US" altLang="en-US" sz="2800" dirty="0"/>
              <a:t>”</a:t>
            </a:r>
          </a:p>
          <a:p>
            <a:pPr>
              <a:buFont typeface="Symbol" pitchFamily="18" charset="2"/>
              <a:buNone/>
            </a:pPr>
            <a:r>
              <a:rPr lang="en-US" altLang="en-US" sz="2800" dirty="0"/>
              <a:t>	</a:t>
            </a:r>
            <a:endParaRPr lang="en-US" altLang="en-US" sz="2800" dirty="0" smtClean="0"/>
          </a:p>
          <a:p>
            <a:pPr indent="508000">
              <a:buFont typeface="Symbol" pitchFamily="18" charset="2"/>
              <a:buNone/>
            </a:pPr>
            <a:r>
              <a:rPr lang="en-US" altLang="en-US" sz="3000" dirty="0"/>
              <a:t>c</a:t>
            </a:r>
            <a:r>
              <a:rPr lang="en-US" altLang="en-US" sz="3000" dirty="0" smtClean="0"/>
              <a:t>ommand:</a:t>
            </a:r>
          </a:p>
          <a:p>
            <a:pPr indent="508000">
              <a:buFont typeface="Symbol" pitchFamily="18" charset="2"/>
              <a:buNone/>
            </a:pPr>
            <a:r>
              <a:rPr lang="en-US" altLang="en-US" sz="3000" dirty="0" smtClean="0"/>
              <a:t>cs</a:t>
            </a:r>
            <a:r>
              <a:rPr lang="en-US" altLang="en-US" sz="3000" dirty="0" smtClean="0"/>
              <a:t> </a:t>
            </a:r>
            <a:r>
              <a:rPr lang="en-US" altLang="en-US" sz="3000" dirty="0"/>
              <a:t>delayed smoking</a:t>
            </a:r>
          </a:p>
        </p:txBody>
      </p:sp>
      <p:sp>
        <p:nvSpPr>
          <p:cNvPr id="3" name="Rectangle 2"/>
          <p:cNvSpPr/>
          <p:nvPr/>
        </p:nvSpPr>
        <p:spPr>
          <a:xfrm>
            <a:off x="8280400" y="1723340"/>
            <a:ext cx="7823200" cy="4601260"/>
          </a:xfrm>
          <a:prstGeom prst="rect">
            <a:avLst/>
          </a:prstGeom>
        </p:spPr>
        <p:txBody>
          <a:bodyPr wrap="square">
            <a:spAutoFit/>
          </a:bodyPr>
          <a:lstStyle/>
          <a:p>
            <a:pPr>
              <a:buFont typeface="Symbol" pitchFamily="18" charset="2"/>
              <a:buNone/>
            </a:pPr>
            <a:r>
              <a:rPr lang="en-US" altLang="en-US" sz="3200" dirty="0"/>
              <a:t>2.  </a:t>
            </a:r>
            <a:r>
              <a:rPr lang="en-US" altLang="en-US" sz="3000" dirty="0"/>
              <a:t>Determine </a:t>
            </a:r>
            <a:r>
              <a:rPr lang="en-US" altLang="en-US" sz="3000" b="1" dirty="0"/>
              <a:t>stratum-specific</a:t>
            </a:r>
            <a:r>
              <a:rPr lang="en-US" altLang="en-US" sz="3000" dirty="0"/>
              <a:t> estimates by levels of third variable</a:t>
            </a:r>
          </a:p>
          <a:p>
            <a:pPr>
              <a:buFont typeface="Symbol" pitchFamily="18" charset="2"/>
              <a:buNone/>
            </a:pPr>
            <a:r>
              <a:rPr lang="en-US" altLang="en-US" sz="3200" dirty="0"/>
              <a:t>	</a:t>
            </a:r>
            <a:endParaRPr lang="en-US" altLang="en-US" sz="3200" dirty="0" smtClean="0"/>
          </a:p>
          <a:p>
            <a:pPr>
              <a:buFont typeface="Symbol" pitchFamily="18" charset="2"/>
              <a:buNone/>
            </a:pPr>
            <a:r>
              <a:rPr lang="en-US" altLang="en-US" sz="3000" dirty="0" smtClean="0"/>
              <a:t>command</a:t>
            </a:r>
            <a:r>
              <a:rPr lang="en-US" altLang="en-US" sz="3000" dirty="0"/>
              <a:t>: </a:t>
            </a:r>
          </a:p>
          <a:p>
            <a:pPr>
              <a:buFont typeface="Symbol" pitchFamily="18" charset="2"/>
              <a:buNone/>
            </a:pPr>
            <a:r>
              <a:rPr lang="en-US" altLang="en-US" sz="3200" dirty="0"/>
              <a:t>	</a:t>
            </a:r>
            <a:endParaRPr lang="en-US" altLang="en-US" sz="3200" dirty="0" smtClean="0"/>
          </a:p>
          <a:p>
            <a:pPr>
              <a:buFont typeface="Symbol" pitchFamily="18" charset="2"/>
              <a:buNone/>
            </a:pPr>
            <a:r>
              <a:rPr lang="en-US" altLang="en-US" sz="2700" dirty="0" smtClean="0"/>
              <a:t>cs</a:t>
            </a:r>
            <a:r>
              <a:rPr lang="en-US" altLang="en-US" sz="2700" dirty="0" smtClean="0"/>
              <a:t> </a:t>
            </a:r>
            <a:r>
              <a:rPr lang="en-US" altLang="en-US" sz="2700" dirty="0"/>
              <a:t>outcome_var</a:t>
            </a:r>
            <a:r>
              <a:rPr lang="en-US" altLang="en-US" sz="2700" dirty="0"/>
              <a:t>  </a:t>
            </a:r>
            <a:r>
              <a:rPr lang="en-US" altLang="en-US" sz="2700" dirty="0"/>
              <a:t>exposure_var</a:t>
            </a:r>
            <a:r>
              <a:rPr lang="en-US" altLang="en-US" sz="2700" dirty="0"/>
              <a:t>, by(</a:t>
            </a:r>
            <a:r>
              <a:rPr lang="en-US" altLang="en-US" sz="2700" dirty="0"/>
              <a:t>third_variable</a:t>
            </a:r>
            <a:r>
              <a:rPr lang="en-US" altLang="en-US" sz="2700" dirty="0"/>
              <a:t>)</a:t>
            </a:r>
          </a:p>
          <a:p>
            <a:pPr>
              <a:buFont typeface="Symbol" pitchFamily="18" charset="2"/>
              <a:buNone/>
            </a:pPr>
            <a:r>
              <a:rPr lang="en-US" altLang="en-US" sz="3200" dirty="0"/>
              <a:t>	</a:t>
            </a:r>
            <a:endParaRPr lang="en-US" altLang="en-US" sz="3200" dirty="0" smtClean="0"/>
          </a:p>
          <a:p>
            <a:pPr>
              <a:buFont typeface="Symbol" pitchFamily="18" charset="2"/>
              <a:buNone/>
            </a:pPr>
            <a:r>
              <a:rPr lang="en-US" altLang="en-US" sz="3200" dirty="0" smtClean="0"/>
              <a:t>e.g</a:t>
            </a:r>
            <a:r>
              <a:rPr lang="en-US" altLang="en-US" sz="3200" dirty="0" smtClean="0"/>
              <a:t>.,</a:t>
            </a:r>
          </a:p>
          <a:p>
            <a:pPr>
              <a:buFont typeface="Symbol" pitchFamily="18" charset="2"/>
              <a:buNone/>
            </a:pPr>
            <a:r>
              <a:rPr lang="en-US" altLang="en-US" sz="3200" dirty="0" smtClean="0"/>
              <a:t>cs</a:t>
            </a:r>
            <a:r>
              <a:rPr lang="en-US" altLang="en-US" sz="3200" dirty="0" smtClean="0"/>
              <a:t> </a:t>
            </a:r>
            <a:r>
              <a:rPr lang="en-US" altLang="en-US" sz="3200" dirty="0"/>
              <a:t>delayed smoking, by(caffeine) </a:t>
            </a:r>
          </a:p>
          <a:p>
            <a:pPr lvl="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idx="1"/>
          </p:nvPr>
        </p:nvSpPr>
        <p:spPr>
          <a:xfrm>
            <a:off x="-635000" y="762000"/>
            <a:ext cx="10363200" cy="3225800"/>
          </a:xfrm>
        </p:spPr>
        <p:txBody>
          <a:bodyPr/>
          <a:lstStyle/>
          <a:p>
            <a:r>
              <a:rPr lang="en-US" altLang="en-US" sz="1500" b="1" dirty="0" smtClean="0">
                <a:latin typeface="Courier New" pitchFamily="49" charset="0"/>
              </a:rPr>
              <a:t>. </a:t>
            </a:r>
            <a:r>
              <a:rPr lang="en-US" altLang="en-US" sz="1500" b="1" dirty="0" smtClean="0">
                <a:latin typeface="Courier New" pitchFamily="49" charset="0"/>
              </a:rPr>
              <a:t>cs</a:t>
            </a:r>
            <a:r>
              <a:rPr lang="en-US" altLang="en-US" sz="1500" b="1" dirty="0" smtClean="0">
                <a:latin typeface="Courier New" pitchFamily="49" charset="0"/>
              </a:rPr>
              <a:t> delayed smoking</a:t>
            </a:r>
          </a:p>
          <a:p>
            <a:pPr lvl="3"/>
            <a:r>
              <a:rPr lang="en-US" altLang="en-US" sz="1500" b="1" dirty="0" smtClean="0">
                <a:latin typeface="Courier New" pitchFamily="49" charset="0"/>
              </a:rPr>
              <a:t>| smoking                |</a:t>
            </a:r>
          </a:p>
          <a:p>
            <a:r>
              <a:rPr lang="en-US" altLang="en-US" sz="1500" b="1" dirty="0" smtClean="0">
                <a:latin typeface="Courier New" pitchFamily="49" charset="0"/>
              </a:rPr>
              <a:t>                 |   Exposed   Unexposed  |     Total</a:t>
            </a:r>
          </a:p>
          <a:p>
            <a:r>
              <a:rPr lang="en-US" altLang="en-US" sz="1500" b="1" dirty="0" smtClean="0">
                <a:latin typeface="Courier New" pitchFamily="49" charset="0"/>
              </a:rPr>
              <a:t>-----------------+------------------------+----------</a:t>
            </a:r>
          </a:p>
          <a:p>
            <a:r>
              <a:rPr lang="en-US" altLang="en-US" sz="1500" b="1" dirty="0" smtClean="0">
                <a:latin typeface="Courier New" pitchFamily="49" charset="0"/>
              </a:rPr>
              <a:t>           Cases |        26          64  |        90</a:t>
            </a:r>
          </a:p>
          <a:p>
            <a:r>
              <a:rPr lang="en-US" altLang="en-US" sz="1500" b="1" dirty="0" smtClean="0">
                <a:latin typeface="Courier New" pitchFamily="49" charset="0"/>
              </a:rPr>
              <a:t>        </a:t>
            </a:r>
            <a:r>
              <a:rPr lang="en-US" altLang="en-US" sz="1500" b="1" dirty="0" smtClean="0">
                <a:latin typeface="Courier New" pitchFamily="49" charset="0"/>
              </a:rPr>
              <a:t>Noncases</a:t>
            </a:r>
            <a:r>
              <a:rPr lang="en-US" altLang="en-US" sz="1500" b="1" dirty="0" smtClean="0">
                <a:latin typeface="Courier New" pitchFamily="49" charset="0"/>
              </a:rPr>
              <a:t> |       133         601  |       734</a:t>
            </a:r>
          </a:p>
          <a:p>
            <a:r>
              <a:rPr lang="en-US" altLang="en-US" sz="1500" b="1" dirty="0" smtClean="0">
                <a:latin typeface="Courier New" pitchFamily="49" charset="0"/>
              </a:rPr>
              <a:t>-----------------+------------------------+----------</a:t>
            </a:r>
          </a:p>
          <a:p>
            <a:r>
              <a:rPr lang="en-US" altLang="en-US" sz="1500" b="1" dirty="0" smtClean="0">
                <a:latin typeface="Courier New" pitchFamily="49" charset="0"/>
              </a:rPr>
              <a:t>           Total |       159         665  |       824</a:t>
            </a:r>
          </a:p>
          <a:p>
            <a:r>
              <a:rPr lang="en-US" altLang="en-US" sz="1500" b="1" dirty="0" smtClean="0">
                <a:latin typeface="Courier New" pitchFamily="49" charset="0"/>
              </a:rPr>
              <a:t>                |                        |</a:t>
            </a:r>
          </a:p>
          <a:p>
            <a:r>
              <a:rPr lang="en-US" altLang="en-US" sz="1500" b="1" dirty="0" smtClean="0">
                <a:latin typeface="Courier New" pitchFamily="49" charset="0"/>
              </a:rPr>
              <a:t>            Risk |   .163522    .0962406  |  .1092233              </a:t>
            </a:r>
          </a:p>
          <a:p>
            <a:r>
              <a:rPr lang="en-US" altLang="en-US" sz="1500" b="1" dirty="0" smtClean="0">
                <a:latin typeface="Courier New" pitchFamily="49" charset="0"/>
              </a:rPr>
              <a:t>                 |      Point estimate    |  [95% Conf. Interval]</a:t>
            </a:r>
          </a:p>
          <a:p>
            <a:r>
              <a:rPr lang="en-US" altLang="en-US" sz="1500" b="1" dirty="0" smtClean="0">
                <a:latin typeface="Courier New" pitchFamily="49" charset="0"/>
              </a:rPr>
              <a:t>                 |------------------------+----------------------</a:t>
            </a:r>
          </a:p>
          <a:p>
            <a:r>
              <a:rPr lang="en-US" altLang="en-US" sz="1500" b="1" dirty="0" smtClean="0">
                <a:latin typeface="Courier New" pitchFamily="49" charset="0"/>
              </a:rPr>
              <a:t> Risk difference |         .0672814       |  .0055795    .1289833  </a:t>
            </a:r>
          </a:p>
          <a:p>
            <a:r>
              <a:rPr lang="en-US" altLang="en-US" sz="1500" b="1" dirty="0" smtClean="0">
                <a:latin typeface="Courier New" pitchFamily="49" charset="0"/>
              </a:rPr>
              <a:t>      Risk ratio |         1.699096       |  1.114485    2.590369  </a:t>
            </a:r>
          </a:p>
          <a:p>
            <a:pPr marL="4064050" lvl="4" indent="0">
              <a:buNone/>
            </a:pPr>
            <a:r>
              <a:rPr lang="en-US" altLang="en-US" sz="1500" b="1" dirty="0" smtClean="0">
                <a:latin typeface="Courier New" pitchFamily="49" charset="0"/>
              </a:rPr>
              <a:t>+----------------------------------------</a:t>
            </a:r>
            <a:endParaRPr lang="en-US" altLang="en-US" sz="1500" b="1" dirty="0" smtClean="0">
              <a:latin typeface="Courier New" pitchFamily="49" charset="0"/>
            </a:endParaRPr>
          </a:p>
          <a:p>
            <a:r>
              <a:rPr lang="en-US" altLang="en-US" sz="1500" b="1" dirty="0" smtClean="0">
                <a:latin typeface="Courier New" pitchFamily="49" charset="0"/>
              </a:rPr>
              <a:t>                             chi2(1) =     5.97  Pr&gt;chi2 = </a:t>
            </a:r>
            <a:r>
              <a:rPr lang="en-US" altLang="en-US" sz="1500" b="1" dirty="0" smtClean="0">
                <a:latin typeface="Courier New" pitchFamily="49" charset="0"/>
              </a:rPr>
              <a:t>0.0145</a:t>
            </a:r>
            <a:endParaRPr lang="en-US" altLang="en-US" sz="1500" b="1" dirty="0" smtClean="0">
              <a:latin typeface="Courier New" pitchFamily="49" charset="0"/>
            </a:endParaRPr>
          </a:p>
        </p:txBody>
      </p:sp>
      <p:sp>
        <p:nvSpPr>
          <p:cNvPr id="3" name="Rectangle 2"/>
          <p:cNvSpPr/>
          <p:nvPr/>
        </p:nvSpPr>
        <p:spPr>
          <a:xfrm>
            <a:off x="4546600" y="8077200"/>
            <a:ext cx="12115800" cy="461665"/>
          </a:xfrm>
          <a:prstGeom prst="rect">
            <a:avLst/>
          </a:prstGeom>
        </p:spPr>
        <p:txBody>
          <a:bodyPr wrap="square">
            <a:spAutoFit/>
          </a:bodyPr>
          <a:lstStyle/>
          <a:p>
            <a:pPr marL="457200" indent="-457200"/>
            <a:r>
              <a:rPr lang="en-US" altLang="en-US" sz="2400" dirty="0" smtClean="0">
                <a:solidFill>
                  <a:srgbClr val="FF0000"/>
                </a:solidFill>
                <a:latin typeface="Courier New" pitchFamily="49" charset="0"/>
              </a:rPr>
              <a:t>	</a:t>
            </a:r>
            <a:r>
              <a:rPr lang="en-US" altLang="en-US" sz="2400" b="1" dirty="0" smtClean="0">
                <a:solidFill>
                  <a:srgbClr val="FF0000"/>
                </a:solidFill>
                <a:latin typeface="+mn-lt"/>
              </a:rPr>
              <a:t>See Notes and  Additional Slides </a:t>
            </a:r>
            <a:r>
              <a:rPr lang="en-US" altLang="en-US" sz="2400" b="1" dirty="0">
                <a:solidFill>
                  <a:srgbClr val="FF0000"/>
                </a:solidFill>
                <a:latin typeface="+mn-lt"/>
              </a:rPr>
              <a:t>for test </a:t>
            </a:r>
            <a:r>
              <a:rPr lang="en-US" altLang="en-US" sz="2400" b="1" dirty="0" smtClean="0">
                <a:solidFill>
                  <a:srgbClr val="FF0000"/>
                </a:solidFill>
                <a:latin typeface="+mn-lt"/>
              </a:rPr>
              <a:t>of homogeneity </a:t>
            </a:r>
            <a:r>
              <a:rPr lang="en-US" altLang="en-US" sz="2400" b="1" dirty="0">
                <a:solidFill>
                  <a:srgbClr val="FF0000"/>
                </a:solidFill>
                <a:latin typeface="+mn-lt"/>
              </a:rPr>
              <a:t>of </a:t>
            </a:r>
            <a:r>
              <a:rPr lang="en-US" altLang="en-US" sz="2400" b="1" dirty="0" smtClean="0">
                <a:solidFill>
                  <a:srgbClr val="FF0000"/>
                </a:solidFill>
                <a:latin typeface="+mn-lt"/>
              </a:rPr>
              <a:t>risk differences  </a:t>
            </a:r>
            <a:endParaRPr lang="en-US" altLang="en-US" sz="2400" b="1" dirty="0">
              <a:solidFill>
                <a:srgbClr val="FF0000"/>
              </a:solidFill>
              <a:latin typeface="+mn-lt"/>
            </a:endParaRPr>
          </a:p>
        </p:txBody>
      </p:sp>
      <p:sp>
        <p:nvSpPr>
          <p:cNvPr id="6" name="Rectangle 4"/>
          <p:cNvSpPr txBox="1">
            <a:spLocks noChangeArrowheads="1"/>
          </p:cNvSpPr>
          <p:nvPr/>
        </p:nvSpPr>
        <p:spPr bwMode="auto">
          <a:xfrm>
            <a:off x="8051800" y="889000"/>
            <a:ext cx="10363200" cy="3225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None/>
            </a:pPr>
            <a:r>
              <a:rPr lang="en-US" altLang="en-US" sz="1500" b="1" kern="0" dirty="0" smtClean="0">
                <a:latin typeface="Courier New" pitchFamily="49" charset="0"/>
              </a:rPr>
              <a:t>. </a:t>
            </a:r>
            <a:r>
              <a:rPr lang="en-US" altLang="en-US" sz="1500" b="1" kern="0" dirty="0" smtClean="0">
                <a:latin typeface="Courier New" pitchFamily="49" charset="0"/>
              </a:rPr>
              <a:t>cs</a:t>
            </a:r>
            <a:r>
              <a:rPr lang="en-US" altLang="en-US" sz="1500" b="1" kern="0" dirty="0" smtClean="0">
                <a:latin typeface="Courier New" pitchFamily="49" charset="0"/>
              </a:rPr>
              <a:t> delayed smoking, by(caffeine)</a:t>
            </a:r>
          </a:p>
          <a:p>
            <a:pPr marL="0" indent="0">
              <a:buNone/>
            </a:pPr>
            <a:r>
              <a:rPr lang="en-US" altLang="en-US" sz="1500" b="1" kern="0" dirty="0" smtClean="0">
                <a:latin typeface="Courier New" pitchFamily="49" charset="0"/>
              </a:rPr>
              <a:t>        caffeine |       RR      [95% Conf. Interval]    M-H Weight</a:t>
            </a:r>
          </a:p>
          <a:p>
            <a:pPr marL="0" indent="0">
              <a:buNone/>
            </a:pPr>
            <a:r>
              <a:rPr lang="en-US" altLang="en-US" sz="1500" b="1" kern="0" dirty="0" smtClean="0">
                <a:latin typeface="Courier New" pitchFamily="49" charset="0"/>
              </a:rPr>
              <a:t>-----------------+-------------------------------------------------</a:t>
            </a:r>
          </a:p>
          <a:p>
            <a:pPr marL="0" indent="0">
              <a:buNone/>
            </a:pPr>
            <a:r>
              <a:rPr lang="en-US" altLang="en-US" sz="1500" b="1" kern="0" dirty="0" smtClean="0">
                <a:latin typeface="Courier New" pitchFamily="49" charset="0"/>
              </a:rPr>
              <a:t>     no caffeine |   2.414614      1.42165    4.10112      5.486943 </a:t>
            </a:r>
          </a:p>
          <a:p>
            <a:pPr marL="0" indent="0">
              <a:buNone/>
            </a:pPr>
            <a:r>
              <a:rPr lang="en-US" altLang="en-US" sz="1500" b="1" kern="0" dirty="0" smtClean="0">
                <a:latin typeface="Courier New" pitchFamily="49" charset="0"/>
              </a:rPr>
              <a:t>  heavy caffeine |     .70163     .3493615   1.409099      8.156069 </a:t>
            </a:r>
          </a:p>
          <a:p>
            <a:pPr marL="0" indent="0">
              <a:buNone/>
            </a:pPr>
            <a:r>
              <a:rPr lang="en-US" altLang="en-US" sz="1500" b="1" kern="0" dirty="0" smtClean="0">
                <a:latin typeface="Courier New" pitchFamily="49" charset="0"/>
              </a:rPr>
              <a:t>-----------------+-------------------------------------------------</a:t>
            </a:r>
          </a:p>
          <a:p>
            <a:pPr marL="0" indent="0">
              <a:buNone/>
            </a:pPr>
            <a:r>
              <a:rPr lang="en-US" altLang="en-US" sz="1500" b="1" kern="0" dirty="0" smtClean="0">
                <a:latin typeface="Courier New" pitchFamily="49" charset="0"/>
              </a:rPr>
              <a:t>           Crude |   1.699096     1.114485   2.590369               </a:t>
            </a:r>
          </a:p>
          <a:p>
            <a:pPr marL="0" indent="0">
              <a:buNone/>
            </a:pPr>
            <a:r>
              <a:rPr lang="en-US" altLang="en-US" sz="1500" b="1" kern="0" dirty="0" smtClean="0">
                <a:latin typeface="Courier New" pitchFamily="49" charset="0"/>
              </a:rPr>
              <a:t>    M-H combined |   1.390557     .9246598   2.091201</a:t>
            </a:r>
          </a:p>
          <a:p>
            <a:pPr marL="0" indent="0">
              <a:buNone/>
            </a:pPr>
            <a:r>
              <a:rPr lang="en-US" altLang="en-US" sz="1500" b="1" kern="0" dirty="0" smtClean="0">
                <a:latin typeface="Courier New" pitchFamily="49" charset="0"/>
              </a:rPr>
              <a:t>-----------------+-------------------------------------------------</a:t>
            </a:r>
          </a:p>
          <a:p>
            <a:pPr marL="0" indent="0">
              <a:buNone/>
            </a:pPr>
            <a:r>
              <a:rPr lang="en-US" altLang="en-US" sz="1500" b="1" kern="0" dirty="0" smtClean="0">
                <a:latin typeface="Courier New" pitchFamily="49" charset="0"/>
              </a:rPr>
              <a:t>Test of homogeneity (M-H)      chi2(1) =    7.866  Pr&gt;chi2 = 0.0050</a:t>
            </a:r>
          </a:p>
          <a:p>
            <a:endParaRPr lang="en-US" altLang="en-US" sz="1400" kern="0" dirty="0" smtClean="0">
              <a:latin typeface="Courier New" pitchFamily="49" charset="0"/>
            </a:endParaRPr>
          </a:p>
        </p:txBody>
      </p:sp>
      <p:sp>
        <p:nvSpPr>
          <p:cNvPr id="4" name="Oval 3"/>
          <p:cNvSpPr/>
          <p:nvPr/>
        </p:nvSpPr>
        <p:spPr bwMode="auto">
          <a:xfrm>
            <a:off x="13690600" y="4291608"/>
            <a:ext cx="2438400" cy="43279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smtClean="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r>
              <a:rPr lang="en-US" altLang="en-US" sz="2800" dirty="0" smtClean="0"/>
              <a:t>)</a:t>
            </a:r>
          </a:p>
          <a:p>
            <a:pPr marL="1884363" lvl="2" indent="-731838">
              <a:lnSpc>
                <a:spcPct val="90000"/>
              </a:lnSpc>
              <a:spcBef>
                <a:spcPct val="0"/>
              </a:spcBef>
              <a:spcAft>
                <a:spcPct val="0"/>
              </a:spcAft>
            </a:pPr>
            <a:r>
              <a:rPr lang="en-US" altLang="en-US" sz="2800" dirty="0" smtClean="0"/>
              <a:t>(g-estimation)</a:t>
            </a:r>
            <a:endParaRPr lang="en-US" altLang="en-US" sz="2800" dirty="0"/>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660400" y="30480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34746406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000" y="5592127"/>
            <a:ext cx="5238935" cy="523220"/>
          </a:xfrm>
          <a:prstGeom prst="rect">
            <a:avLst/>
          </a:prstGeom>
        </p:spPr>
        <p:txBody>
          <a:bodyPr wrap="none">
            <a:spAutoFit/>
          </a:bodyPr>
          <a:lstStyle/>
          <a:p>
            <a:pPr eaLnBrk="0" hangingPunct="0">
              <a:spcBef>
                <a:spcPct val="50000"/>
              </a:spcBef>
            </a:pPr>
            <a:r>
              <a:rPr lang="en-US" altLang="en-US" sz="2800" b="1" dirty="0">
                <a:solidFill>
                  <a:srgbClr val="000000"/>
                </a:solidFill>
              </a:rPr>
              <a:t>What does the p value mean?</a:t>
            </a:r>
          </a:p>
        </p:txBody>
      </p:sp>
      <p:sp>
        <p:nvSpPr>
          <p:cNvPr id="10" name="Text Box 5"/>
          <p:cNvSpPr txBox="1">
            <a:spLocks noChangeArrowheads="1"/>
          </p:cNvSpPr>
          <p:nvPr/>
        </p:nvSpPr>
        <p:spPr bwMode="auto">
          <a:xfrm rot="19053486">
            <a:off x="3413119" y="5607516"/>
            <a:ext cx="6791305" cy="1015663"/>
          </a:xfrm>
          <a:prstGeom prst="rect">
            <a:avLst/>
          </a:prstGeom>
          <a:noFill/>
          <a:ln w="9525">
            <a:noFill/>
            <a:miter lim="800000"/>
            <a:headEnd/>
            <a:tailEnd/>
          </a:ln>
        </p:spPr>
        <p:txBody>
          <a:bodyPr wrap="square">
            <a:spAutoFit/>
          </a:bodyPr>
          <a:lstStyle/>
          <a:p>
            <a:pPr eaLnBrk="0" hangingPunct="0">
              <a:spcBef>
                <a:spcPct val="50000"/>
              </a:spcBef>
            </a:pPr>
            <a:r>
              <a:rPr lang="en-US" altLang="en-US" sz="3000" dirty="0" smtClean="0"/>
              <a:t>There </a:t>
            </a:r>
            <a:r>
              <a:rPr lang="en-US" altLang="en-US" sz="3000" dirty="0" smtClean="0"/>
              <a:t>is a 0.5% chance that interaction is </a:t>
            </a:r>
            <a:r>
              <a:rPr lang="en-US" altLang="en-US" sz="3000" dirty="0" smtClean="0"/>
              <a:t>present . -  A</a:t>
            </a:r>
            <a:endParaRPr lang="en-US" altLang="en-US" sz="3000" dirty="0"/>
          </a:p>
        </p:txBody>
      </p:sp>
      <p:sp>
        <p:nvSpPr>
          <p:cNvPr id="4" name="Rectangle 3"/>
          <p:cNvSpPr/>
          <p:nvPr/>
        </p:nvSpPr>
        <p:spPr>
          <a:xfrm rot="18942889">
            <a:off x="6428321" y="4712040"/>
            <a:ext cx="7443039" cy="1938992"/>
          </a:xfrm>
          <a:prstGeom prst="rect">
            <a:avLst/>
          </a:prstGeom>
        </p:spPr>
        <p:txBody>
          <a:bodyPr wrap="square">
            <a:spAutoFit/>
          </a:bodyPr>
          <a:lstStyle/>
          <a:p>
            <a:pPr eaLnBrk="0" hangingPunct="0">
              <a:spcBef>
                <a:spcPct val="50000"/>
              </a:spcBef>
            </a:pPr>
            <a:r>
              <a:rPr lang="en-US" altLang="en-US" sz="3000" dirty="0" smtClean="0"/>
              <a:t>If </a:t>
            </a:r>
            <a:r>
              <a:rPr lang="en-US" altLang="en-US" sz="3000" dirty="0" smtClean="0"/>
              <a:t>there truly is no interaction present, we would see differences between the strata of this magnitude (0.7 and 2.4) or greater, 0.5% of the time, by chance alone</a:t>
            </a:r>
            <a:r>
              <a:rPr lang="en-US" altLang="en-US" sz="3000" dirty="0" smtClean="0"/>
              <a:t>.   - B</a:t>
            </a:r>
            <a:endParaRPr lang="en-US" altLang="en-US" sz="3000" b="1" dirty="0"/>
          </a:p>
        </p:txBody>
      </p:sp>
      <p:sp>
        <p:nvSpPr>
          <p:cNvPr id="5" name="Rectangle 4"/>
          <p:cNvSpPr/>
          <p:nvPr/>
        </p:nvSpPr>
        <p:spPr>
          <a:xfrm rot="18973020">
            <a:off x="9961420" y="5223055"/>
            <a:ext cx="7100812" cy="1477328"/>
          </a:xfrm>
          <a:prstGeom prst="rect">
            <a:avLst/>
          </a:prstGeom>
        </p:spPr>
        <p:txBody>
          <a:bodyPr wrap="square">
            <a:spAutoFit/>
          </a:bodyPr>
          <a:lstStyle/>
          <a:p>
            <a:pPr eaLnBrk="0" hangingPunct="0">
              <a:spcBef>
                <a:spcPct val="50000"/>
              </a:spcBef>
            </a:pPr>
            <a:r>
              <a:rPr lang="en-US" altLang="en-US" sz="3000" dirty="0" smtClean="0"/>
              <a:t>There </a:t>
            </a:r>
            <a:r>
              <a:rPr lang="en-US" altLang="en-US" sz="3000" dirty="0"/>
              <a:t>is 0.5% probability that the differences between strata (0.7 and 2.4) are caused by </a:t>
            </a:r>
            <a:r>
              <a:rPr lang="en-US" altLang="en-US" sz="3000" dirty="0" smtClean="0"/>
              <a:t>chance. - C</a:t>
            </a:r>
            <a:endParaRPr lang="en-US" altLang="en-US" sz="3000" dirty="0"/>
          </a:p>
        </p:txBody>
      </p:sp>
      <p:sp>
        <p:nvSpPr>
          <p:cNvPr id="9" name="Rectangle 4"/>
          <p:cNvSpPr txBox="1">
            <a:spLocks noChangeArrowheads="1"/>
          </p:cNvSpPr>
          <p:nvPr/>
        </p:nvSpPr>
        <p:spPr bwMode="auto">
          <a:xfrm>
            <a:off x="279400" y="457200"/>
            <a:ext cx="10591800" cy="3225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None/>
            </a:pPr>
            <a:r>
              <a:rPr lang="en-US" altLang="en-US" sz="1500" b="1" kern="0" dirty="0" smtClean="0">
                <a:latin typeface="Courier New" pitchFamily="49" charset="0"/>
              </a:rPr>
              <a:t>. </a:t>
            </a:r>
            <a:r>
              <a:rPr lang="en-US" altLang="en-US" sz="1500" b="1" kern="0" dirty="0" smtClean="0">
                <a:latin typeface="Courier New" pitchFamily="49" charset="0"/>
              </a:rPr>
              <a:t>cs</a:t>
            </a:r>
            <a:r>
              <a:rPr lang="en-US" altLang="en-US" sz="1500" b="1" kern="0" dirty="0" smtClean="0">
                <a:latin typeface="Courier New" pitchFamily="49" charset="0"/>
              </a:rPr>
              <a:t> delayed smoking, by(caffeine)</a:t>
            </a:r>
          </a:p>
          <a:p>
            <a:pPr marL="0" indent="0">
              <a:buNone/>
            </a:pPr>
            <a:r>
              <a:rPr lang="en-US" altLang="en-US" sz="1500" b="1" kern="0" dirty="0" smtClean="0">
                <a:latin typeface="Courier New" pitchFamily="49" charset="0"/>
              </a:rPr>
              <a:t>        caffeine |       RR      [95% Conf. Interval]    M-H Weight</a:t>
            </a:r>
          </a:p>
          <a:p>
            <a:pPr marL="0" indent="0">
              <a:buNone/>
            </a:pPr>
            <a:r>
              <a:rPr lang="en-US" altLang="en-US" sz="1500" b="1" kern="0" dirty="0" smtClean="0">
                <a:latin typeface="Courier New" pitchFamily="49" charset="0"/>
              </a:rPr>
              <a:t>-----------------+-------------------------------------------------</a:t>
            </a:r>
          </a:p>
          <a:p>
            <a:pPr marL="0" indent="0">
              <a:buNone/>
            </a:pPr>
            <a:r>
              <a:rPr lang="en-US" altLang="en-US" sz="1500" b="1" kern="0" dirty="0" smtClean="0">
                <a:latin typeface="Courier New" pitchFamily="49" charset="0"/>
              </a:rPr>
              <a:t>     no caffeine |   2.414614      1.42165    4.10112      5.486943 </a:t>
            </a:r>
          </a:p>
          <a:p>
            <a:pPr marL="0" indent="0">
              <a:buNone/>
            </a:pPr>
            <a:r>
              <a:rPr lang="en-US" altLang="en-US" sz="1500" b="1" kern="0" dirty="0" smtClean="0">
                <a:latin typeface="Courier New" pitchFamily="49" charset="0"/>
              </a:rPr>
              <a:t>  heavy caffeine |     .70163     .3493615   1.409099      8.156069 </a:t>
            </a:r>
          </a:p>
          <a:p>
            <a:pPr marL="0" indent="0">
              <a:buNone/>
            </a:pPr>
            <a:r>
              <a:rPr lang="en-US" altLang="en-US" sz="1500" b="1" kern="0" dirty="0" smtClean="0">
                <a:latin typeface="Courier New" pitchFamily="49" charset="0"/>
              </a:rPr>
              <a:t>-----------------+-------------------------------------------------</a:t>
            </a:r>
          </a:p>
          <a:p>
            <a:pPr marL="0" indent="0">
              <a:buNone/>
            </a:pPr>
            <a:r>
              <a:rPr lang="en-US" altLang="en-US" sz="1500" b="1" kern="0" dirty="0" smtClean="0">
                <a:latin typeface="Courier New" pitchFamily="49" charset="0"/>
              </a:rPr>
              <a:t>           Crude |   1.699096     1.114485   2.590369               </a:t>
            </a:r>
          </a:p>
          <a:p>
            <a:pPr marL="0" indent="0">
              <a:buNone/>
            </a:pPr>
            <a:r>
              <a:rPr lang="en-US" altLang="en-US" sz="1500" b="1" kern="0" dirty="0" smtClean="0">
                <a:latin typeface="Courier New" pitchFamily="49" charset="0"/>
              </a:rPr>
              <a:t>    M-H combined |   1.390557     .9246598   2.091201</a:t>
            </a:r>
          </a:p>
          <a:p>
            <a:pPr marL="0" indent="0">
              <a:buNone/>
            </a:pPr>
            <a:r>
              <a:rPr lang="en-US" altLang="en-US" sz="1500" b="1" kern="0" dirty="0" smtClean="0">
                <a:latin typeface="Courier New" pitchFamily="49" charset="0"/>
              </a:rPr>
              <a:t>-----------------+-------------------------------------------------</a:t>
            </a:r>
          </a:p>
          <a:p>
            <a:pPr marL="0" indent="0">
              <a:buNone/>
            </a:pPr>
            <a:r>
              <a:rPr lang="en-US" altLang="en-US" sz="1500" b="1" kern="0" dirty="0" smtClean="0">
                <a:latin typeface="Courier New" pitchFamily="49" charset="0"/>
              </a:rPr>
              <a:t>Test of homogeneity (M-H)      chi2(1) =    7.866  Pr&gt;chi2 = 0.0050</a:t>
            </a:r>
          </a:p>
          <a:p>
            <a:endParaRPr lang="en-US" altLang="en-US" sz="1400" kern="0" dirty="0" smtClean="0">
              <a:latin typeface="Courier New" pitchFamily="49" charset="0"/>
            </a:endParaRPr>
          </a:p>
        </p:txBody>
      </p:sp>
      <p:sp>
        <p:nvSpPr>
          <p:cNvPr id="11" name="Oval 10"/>
          <p:cNvSpPr/>
          <p:nvPr/>
        </p:nvSpPr>
        <p:spPr bwMode="auto">
          <a:xfrm>
            <a:off x="5918200" y="3858816"/>
            <a:ext cx="2438400" cy="43279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32224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000" y="5592127"/>
            <a:ext cx="5238935" cy="523220"/>
          </a:xfrm>
          <a:prstGeom prst="rect">
            <a:avLst/>
          </a:prstGeom>
        </p:spPr>
        <p:txBody>
          <a:bodyPr wrap="none">
            <a:spAutoFit/>
          </a:bodyPr>
          <a:lstStyle/>
          <a:p>
            <a:pPr eaLnBrk="0" hangingPunct="0">
              <a:spcBef>
                <a:spcPct val="50000"/>
              </a:spcBef>
            </a:pPr>
            <a:r>
              <a:rPr lang="en-US" altLang="en-US" sz="2800" b="1" dirty="0">
                <a:solidFill>
                  <a:srgbClr val="000000"/>
                </a:solidFill>
              </a:rPr>
              <a:t>What does the p value mean?</a:t>
            </a:r>
          </a:p>
        </p:txBody>
      </p:sp>
      <p:sp>
        <p:nvSpPr>
          <p:cNvPr id="10" name="Text Box 5"/>
          <p:cNvSpPr txBox="1">
            <a:spLocks noChangeArrowheads="1"/>
          </p:cNvSpPr>
          <p:nvPr/>
        </p:nvSpPr>
        <p:spPr bwMode="auto">
          <a:xfrm rot="19053486">
            <a:off x="3413119" y="5607516"/>
            <a:ext cx="6791305" cy="1015663"/>
          </a:xfrm>
          <a:prstGeom prst="rect">
            <a:avLst/>
          </a:prstGeom>
          <a:noFill/>
          <a:ln w="9525">
            <a:noFill/>
            <a:miter lim="800000"/>
            <a:headEnd/>
            <a:tailEnd/>
          </a:ln>
        </p:spPr>
        <p:txBody>
          <a:bodyPr wrap="square">
            <a:spAutoFit/>
          </a:bodyPr>
          <a:lstStyle/>
          <a:p>
            <a:pPr eaLnBrk="0" hangingPunct="0">
              <a:spcBef>
                <a:spcPct val="50000"/>
              </a:spcBef>
            </a:pPr>
            <a:r>
              <a:rPr lang="en-US" altLang="en-US" sz="3000" dirty="0" smtClean="0"/>
              <a:t>There </a:t>
            </a:r>
            <a:r>
              <a:rPr lang="en-US" altLang="en-US" sz="3000" dirty="0" smtClean="0"/>
              <a:t>is a 0.5% chance that interaction is </a:t>
            </a:r>
            <a:r>
              <a:rPr lang="en-US" altLang="en-US" sz="3000" dirty="0" smtClean="0"/>
              <a:t>present . -  A</a:t>
            </a:r>
            <a:endParaRPr lang="en-US" altLang="en-US" sz="3000" dirty="0"/>
          </a:p>
        </p:txBody>
      </p:sp>
      <p:sp>
        <p:nvSpPr>
          <p:cNvPr id="4" name="Rectangle 3"/>
          <p:cNvSpPr/>
          <p:nvPr/>
        </p:nvSpPr>
        <p:spPr>
          <a:xfrm rot="18942889">
            <a:off x="6428321" y="4712040"/>
            <a:ext cx="7443039" cy="1938992"/>
          </a:xfrm>
          <a:prstGeom prst="rect">
            <a:avLst/>
          </a:prstGeom>
          <a:ln w="76200">
            <a:solidFill>
              <a:srgbClr val="FF0000"/>
            </a:solidFill>
          </a:ln>
        </p:spPr>
        <p:txBody>
          <a:bodyPr wrap="square">
            <a:spAutoFit/>
          </a:bodyPr>
          <a:lstStyle/>
          <a:p>
            <a:pPr eaLnBrk="0" hangingPunct="0">
              <a:spcBef>
                <a:spcPct val="50000"/>
              </a:spcBef>
            </a:pPr>
            <a:r>
              <a:rPr lang="en-US" altLang="en-US" sz="3000" dirty="0" smtClean="0"/>
              <a:t>If </a:t>
            </a:r>
            <a:r>
              <a:rPr lang="en-US" altLang="en-US" sz="3000" dirty="0" smtClean="0"/>
              <a:t>there truly is no interaction present, we would see differences between the strata of this magnitude (0.7 and 2.4) or greater, 0.5% of the time, by chance alone</a:t>
            </a:r>
            <a:r>
              <a:rPr lang="en-US" altLang="en-US" sz="3000" dirty="0" smtClean="0"/>
              <a:t>.   - B</a:t>
            </a:r>
            <a:endParaRPr lang="en-US" altLang="en-US" sz="3000" b="1" dirty="0"/>
          </a:p>
        </p:txBody>
      </p:sp>
      <p:sp>
        <p:nvSpPr>
          <p:cNvPr id="5" name="Rectangle 4"/>
          <p:cNvSpPr/>
          <p:nvPr/>
        </p:nvSpPr>
        <p:spPr>
          <a:xfrm rot="18973020">
            <a:off x="9961420" y="5223055"/>
            <a:ext cx="7100812" cy="1477328"/>
          </a:xfrm>
          <a:prstGeom prst="rect">
            <a:avLst/>
          </a:prstGeom>
        </p:spPr>
        <p:txBody>
          <a:bodyPr wrap="square">
            <a:spAutoFit/>
          </a:bodyPr>
          <a:lstStyle/>
          <a:p>
            <a:pPr eaLnBrk="0" hangingPunct="0">
              <a:spcBef>
                <a:spcPct val="50000"/>
              </a:spcBef>
            </a:pPr>
            <a:r>
              <a:rPr lang="en-US" altLang="en-US" sz="3000" dirty="0" smtClean="0"/>
              <a:t>There </a:t>
            </a:r>
            <a:r>
              <a:rPr lang="en-US" altLang="en-US" sz="3000" dirty="0"/>
              <a:t>is 0.5% probability that the differences between strata (0.7 and 2.4) are caused by </a:t>
            </a:r>
            <a:r>
              <a:rPr lang="en-US" altLang="en-US" sz="3000" dirty="0" smtClean="0"/>
              <a:t>chance. - C</a:t>
            </a:r>
            <a:endParaRPr lang="en-US" altLang="en-US" sz="3000" dirty="0"/>
          </a:p>
        </p:txBody>
      </p:sp>
      <p:sp>
        <p:nvSpPr>
          <p:cNvPr id="9" name="Rectangle 4"/>
          <p:cNvSpPr txBox="1">
            <a:spLocks noChangeArrowheads="1"/>
          </p:cNvSpPr>
          <p:nvPr/>
        </p:nvSpPr>
        <p:spPr bwMode="auto">
          <a:xfrm>
            <a:off x="279400" y="457200"/>
            <a:ext cx="10591800" cy="3225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None/>
            </a:pPr>
            <a:r>
              <a:rPr lang="en-US" altLang="en-US" sz="1500" b="1" kern="0" dirty="0" smtClean="0">
                <a:latin typeface="Courier New" pitchFamily="49" charset="0"/>
              </a:rPr>
              <a:t>. </a:t>
            </a:r>
            <a:r>
              <a:rPr lang="en-US" altLang="en-US" sz="1500" b="1" kern="0" dirty="0" smtClean="0">
                <a:latin typeface="Courier New" pitchFamily="49" charset="0"/>
              </a:rPr>
              <a:t>cs</a:t>
            </a:r>
            <a:r>
              <a:rPr lang="en-US" altLang="en-US" sz="1500" b="1" kern="0" dirty="0" smtClean="0">
                <a:latin typeface="Courier New" pitchFamily="49" charset="0"/>
              </a:rPr>
              <a:t> delayed smoking, by(caffeine)</a:t>
            </a:r>
          </a:p>
          <a:p>
            <a:pPr marL="0" indent="0">
              <a:buNone/>
            </a:pPr>
            <a:r>
              <a:rPr lang="en-US" altLang="en-US" sz="1500" b="1" kern="0" dirty="0" smtClean="0">
                <a:latin typeface="Courier New" pitchFamily="49" charset="0"/>
              </a:rPr>
              <a:t>        caffeine |       RR      [95% Conf. Interval]    M-H Weight</a:t>
            </a:r>
          </a:p>
          <a:p>
            <a:pPr marL="0" indent="0">
              <a:buNone/>
            </a:pPr>
            <a:r>
              <a:rPr lang="en-US" altLang="en-US" sz="1500" b="1" kern="0" dirty="0" smtClean="0">
                <a:latin typeface="Courier New" pitchFamily="49" charset="0"/>
              </a:rPr>
              <a:t>-----------------+-------------------------------------------------</a:t>
            </a:r>
          </a:p>
          <a:p>
            <a:pPr marL="0" indent="0">
              <a:buNone/>
            </a:pPr>
            <a:r>
              <a:rPr lang="en-US" altLang="en-US" sz="1500" b="1" kern="0" dirty="0" smtClean="0">
                <a:latin typeface="Courier New" pitchFamily="49" charset="0"/>
              </a:rPr>
              <a:t>     no caffeine |   2.414614      1.42165    4.10112      5.486943 </a:t>
            </a:r>
          </a:p>
          <a:p>
            <a:pPr marL="0" indent="0">
              <a:buNone/>
            </a:pPr>
            <a:r>
              <a:rPr lang="en-US" altLang="en-US" sz="1500" b="1" kern="0" dirty="0" smtClean="0">
                <a:latin typeface="Courier New" pitchFamily="49" charset="0"/>
              </a:rPr>
              <a:t>  heavy caffeine |     .70163     .3493615   1.409099      8.156069 </a:t>
            </a:r>
          </a:p>
          <a:p>
            <a:pPr marL="0" indent="0">
              <a:buNone/>
            </a:pPr>
            <a:r>
              <a:rPr lang="en-US" altLang="en-US" sz="1500" b="1" kern="0" dirty="0" smtClean="0">
                <a:latin typeface="Courier New" pitchFamily="49" charset="0"/>
              </a:rPr>
              <a:t>-----------------+-------------------------------------------------</a:t>
            </a:r>
          </a:p>
          <a:p>
            <a:pPr marL="0" indent="0">
              <a:buNone/>
            </a:pPr>
            <a:r>
              <a:rPr lang="en-US" altLang="en-US" sz="1500" b="1" kern="0" dirty="0" smtClean="0">
                <a:latin typeface="Courier New" pitchFamily="49" charset="0"/>
              </a:rPr>
              <a:t>           Crude |   1.699096     1.114485   2.590369               </a:t>
            </a:r>
          </a:p>
          <a:p>
            <a:pPr marL="0" indent="0">
              <a:buNone/>
            </a:pPr>
            <a:r>
              <a:rPr lang="en-US" altLang="en-US" sz="1500" b="1" kern="0" dirty="0" smtClean="0">
                <a:latin typeface="Courier New" pitchFamily="49" charset="0"/>
              </a:rPr>
              <a:t>    M-H combined |   1.390557     .9246598   2.091201</a:t>
            </a:r>
          </a:p>
          <a:p>
            <a:pPr marL="0" indent="0">
              <a:buNone/>
            </a:pPr>
            <a:r>
              <a:rPr lang="en-US" altLang="en-US" sz="1500" b="1" kern="0" dirty="0" smtClean="0">
                <a:latin typeface="Courier New" pitchFamily="49" charset="0"/>
              </a:rPr>
              <a:t>-----------------+-------------------------------------------------</a:t>
            </a:r>
          </a:p>
          <a:p>
            <a:pPr marL="0" indent="0">
              <a:buNone/>
            </a:pPr>
            <a:r>
              <a:rPr lang="en-US" altLang="en-US" sz="1500" b="1" kern="0" dirty="0" smtClean="0">
                <a:latin typeface="Courier New" pitchFamily="49" charset="0"/>
              </a:rPr>
              <a:t>Test of homogeneity (M-H)      chi2(1) =    7.866  Pr&gt;chi2 = 0.0050</a:t>
            </a:r>
          </a:p>
          <a:p>
            <a:endParaRPr lang="en-US" altLang="en-US" sz="1400" kern="0" dirty="0" smtClean="0">
              <a:latin typeface="Courier New" pitchFamily="49" charset="0"/>
            </a:endParaRPr>
          </a:p>
        </p:txBody>
      </p:sp>
      <p:sp>
        <p:nvSpPr>
          <p:cNvPr id="11" name="Oval 10"/>
          <p:cNvSpPr/>
          <p:nvPr/>
        </p:nvSpPr>
        <p:spPr bwMode="auto">
          <a:xfrm>
            <a:off x="5918200" y="3858816"/>
            <a:ext cx="2438400" cy="43279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1193800" y="-1676400"/>
            <a:ext cx="13821364" cy="2528711"/>
          </a:xfrm>
        </p:spPr>
        <p:txBody>
          <a:bodyPr/>
          <a:lstStyle/>
          <a:p>
            <a:r>
              <a:rPr lang="en-US" altLang="en-US" sz="4000" dirty="0" smtClean="0"/>
              <a:t>When to Report or Ignore Interaction?</a:t>
            </a:r>
          </a:p>
        </p:txBody>
      </p:sp>
      <p:sp>
        <p:nvSpPr>
          <p:cNvPr id="190466" name="Rectangle 3"/>
          <p:cNvSpPr>
            <a:spLocks noGrp="1" noChangeArrowheads="1"/>
          </p:cNvSpPr>
          <p:nvPr>
            <p:ph type="body" idx="1"/>
          </p:nvPr>
        </p:nvSpPr>
        <p:spPr>
          <a:xfrm>
            <a:off x="158514" y="872703"/>
            <a:ext cx="16097485" cy="6442497"/>
          </a:xfrm>
        </p:spPr>
        <p:txBody>
          <a:bodyPr/>
          <a:lstStyle/>
          <a:p>
            <a:pPr marL="392113" indent="-392113">
              <a:buClrTx/>
              <a:buSzPct val="100000"/>
            </a:pPr>
            <a:r>
              <a:rPr lang="en-US" altLang="en-US" sz="2800" dirty="0" smtClean="0"/>
              <a:t>When to report or ignore interaction to your readers needs to keep several considerations in mind</a:t>
            </a:r>
            <a:endParaRPr lang="en-US" altLang="en-US" sz="2800" dirty="0"/>
          </a:p>
          <a:p>
            <a:pPr marL="1089025" lvl="1" indent="-631825"/>
            <a:r>
              <a:rPr lang="en-US" altLang="en-US" sz="2800" dirty="0" smtClean="0"/>
              <a:t>A </a:t>
            </a:r>
            <a:r>
              <a:rPr lang="en-US" altLang="en-US" sz="2800" dirty="0" smtClean="0"/>
              <a:t>complex substantive</a:t>
            </a:r>
            <a:r>
              <a:rPr lang="en-US" altLang="en-US" sz="2800" dirty="0" smtClean="0"/>
              <a:t>, statistical, and practical </a:t>
            </a:r>
            <a:r>
              <a:rPr lang="en-US" altLang="en-US" sz="2800" dirty="0" smtClean="0"/>
              <a:t>decision</a:t>
            </a:r>
          </a:p>
          <a:p>
            <a:pPr marL="1089025" lvl="1" indent="-631825"/>
            <a:endParaRPr lang="en-US" altLang="en-US" sz="800" dirty="0" smtClean="0"/>
          </a:p>
          <a:p>
            <a:pPr marL="1089025" lvl="1" indent="-631825"/>
            <a:r>
              <a:rPr lang="en-US" altLang="en-US" sz="2800" u="sng" dirty="0" smtClean="0"/>
              <a:t>Substantive (i.e., clinical, biologic, behavioral)</a:t>
            </a:r>
            <a:r>
              <a:rPr lang="en-US" altLang="en-US" sz="2800" dirty="0" smtClean="0"/>
              <a:t>: </a:t>
            </a:r>
          </a:p>
          <a:p>
            <a:pPr marL="1546225" lvl="2" indent="-457200">
              <a:spcBef>
                <a:spcPts val="0"/>
              </a:spcBef>
              <a:spcAft>
                <a:spcPts val="500"/>
              </a:spcAft>
            </a:pPr>
            <a:r>
              <a:rPr lang="en-US" altLang="en-US" sz="2800" dirty="0" smtClean="0"/>
              <a:t>Is the magnitude of stratum-specific differences substantively (e.g., clinically) important?</a:t>
            </a:r>
          </a:p>
          <a:p>
            <a:pPr marL="1546225" lvl="2" indent="-457200">
              <a:spcBef>
                <a:spcPts val="0"/>
              </a:spcBef>
              <a:spcAft>
                <a:spcPts val="300"/>
              </a:spcAft>
            </a:pPr>
            <a:r>
              <a:rPr lang="en-US" altLang="en-US" sz="2800" dirty="0" smtClean="0"/>
              <a:t>Is there prior evidence for the heterogeneity</a:t>
            </a:r>
            <a:r>
              <a:rPr lang="en-US" altLang="en-US" sz="2800" dirty="0" smtClean="0"/>
              <a:t>?</a:t>
            </a:r>
          </a:p>
          <a:p>
            <a:pPr lvl="2"/>
            <a:endParaRPr lang="en-US" altLang="en-US" sz="1000" dirty="0"/>
          </a:p>
          <a:p>
            <a:pPr marL="1089025" lvl="1" indent="-631825"/>
            <a:r>
              <a:rPr lang="en-US" altLang="en-US" sz="2800" u="sng" dirty="0" smtClean="0"/>
              <a:t>Statistical</a:t>
            </a:r>
          </a:p>
          <a:p>
            <a:pPr marL="1546225" lvl="2" indent="-457200">
              <a:spcAft>
                <a:spcPts val="500"/>
              </a:spcAft>
            </a:pPr>
            <a:r>
              <a:rPr lang="en-US" altLang="en-US" sz="2800" dirty="0" smtClean="0"/>
              <a:t>Most studies were not planned to have sufficient power to examine interaction</a:t>
            </a:r>
          </a:p>
          <a:p>
            <a:pPr marL="1546225" lvl="2" indent="-457200">
              <a:spcAft>
                <a:spcPts val="500"/>
              </a:spcAft>
            </a:pPr>
            <a:r>
              <a:rPr lang="en-US" altLang="en-US" sz="2800" dirty="0" smtClean="0"/>
              <a:t>Only relatively large between-strata effect sizes or large sample size can achieve </a:t>
            </a:r>
            <a:r>
              <a:rPr lang="en-US" altLang="en-US" sz="2800" i="1" dirty="0" smtClean="0"/>
              <a:t>p</a:t>
            </a:r>
            <a:r>
              <a:rPr lang="en-US" altLang="en-US" sz="2800" dirty="0" smtClean="0"/>
              <a:t> &lt; 0.05 </a:t>
            </a:r>
          </a:p>
          <a:p>
            <a:pPr marL="1546225" lvl="2" indent="-457200"/>
            <a:r>
              <a:rPr lang="en-US" altLang="en-US" sz="2800" dirty="0" smtClean="0"/>
              <a:t>One approach is to report interaction for  </a:t>
            </a:r>
            <a:r>
              <a:rPr lang="en-US" altLang="en-US" sz="2800" i="1" dirty="0" smtClean="0"/>
              <a:t>p</a:t>
            </a:r>
            <a:r>
              <a:rPr lang="en-US" altLang="en-US" sz="2800" dirty="0" smtClean="0"/>
              <a:t> &lt; 0.10 if the magnitude of differences is clinically meaningful </a:t>
            </a:r>
            <a:r>
              <a:rPr lang="en-US" altLang="en-US" sz="2800" dirty="0" smtClean="0"/>
              <a:t>(liberalize the “threshold </a:t>
            </a:r>
            <a:r>
              <a:rPr lang="en-US" altLang="en-US" sz="2800" dirty="0" smtClean="0"/>
              <a:t>to report”)</a:t>
            </a:r>
          </a:p>
          <a:p>
            <a:pPr marL="1546225" lvl="2" indent="-457200">
              <a:spcAft>
                <a:spcPts val="711"/>
              </a:spcAft>
            </a:pPr>
            <a:r>
              <a:rPr lang="en-US" altLang="en-US" sz="2800" dirty="0" smtClean="0"/>
              <a:t>However, meaning of p value is </a:t>
            </a:r>
            <a:r>
              <a:rPr lang="en-US" altLang="en-US" sz="2800" u="sng" dirty="0" smtClean="0"/>
              <a:t>not</a:t>
            </a:r>
            <a:r>
              <a:rPr lang="en-US" altLang="en-US" sz="2800" dirty="0" smtClean="0"/>
              <a:t> different than other </a:t>
            </a:r>
            <a:r>
              <a:rPr lang="en-US" altLang="en-US" sz="2800" dirty="0" smtClean="0"/>
              <a:t>contexts</a:t>
            </a:r>
          </a:p>
          <a:p>
            <a:pPr marL="1546225" lvl="2" indent="-457200">
              <a:spcAft>
                <a:spcPts val="711"/>
              </a:spcAft>
            </a:pPr>
            <a:endParaRPr lang="en-US" altLang="en-US" sz="600" dirty="0"/>
          </a:p>
          <a:p>
            <a:pPr marL="1089025" lvl="1" indent="-631825">
              <a:spcAft>
                <a:spcPts val="0"/>
              </a:spcAft>
            </a:pPr>
            <a:r>
              <a:rPr lang="en-US" altLang="en-US" sz="2800" u="sng" dirty="0" smtClean="0"/>
              <a:t>Practical</a:t>
            </a:r>
            <a:r>
              <a:rPr lang="en-US" altLang="en-US" sz="2800" dirty="0" smtClean="0"/>
              <a:t>:  How complicated is the story?</a:t>
            </a:r>
          </a:p>
          <a:p>
            <a:pPr marL="1546225" lvl="2" indent="-457200"/>
            <a:r>
              <a:rPr lang="en-US" altLang="en-US" sz="2800" dirty="0" smtClean="0"/>
              <a:t>i.e., if it is not too complicated to report stratum-specific estimates, it is often more revealing to report potential interaction than to ignore it.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60" name="Object 56"/>
          <p:cNvGraphicFramePr>
            <a:graphicFrameLocks noGrp="1" noChangeAspect="1"/>
          </p:cNvGraphicFramePr>
          <p:nvPr>
            <p:ph type="tbl" idx="1"/>
            <p:extLst>
              <p:ext uri="{D42A27DB-BD31-4B8C-83A1-F6EECF244321}">
                <p14:modId xmlns:p14="http://schemas.microsoft.com/office/powerpoint/2010/main" val="3839752063"/>
              </p:ext>
            </p:extLst>
          </p:nvPr>
        </p:nvGraphicFramePr>
        <p:xfrm>
          <a:off x="432924" y="152400"/>
          <a:ext cx="8207473" cy="10817685"/>
        </p:xfrm>
        <a:graphic>
          <a:graphicData uri="http://schemas.openxmlformats.org/presentationml/2006/ole">
            <mc:AlternateContent xmlns:mc="http://schemas.openxmlformats.org/markup-compatibility/2006">
              <mc:Choice xmlns:v="urn:schemas-microsoft-com:vml" Requires="v">
                <p:oleObj spid="_x0000_s21809" name="Document" r:id="rId4" imgW="6142346" imgH="8096250" progId="Word.Document.8">
                  <p:embed/>
                </p:oleObj>
              </mc:Choice>
              <mc:Fallback>
                <p:oleObj name="Document" r:id="rId4" imgW="6142346" imgH="8096250" progId="Word.Document.8">
                  <p:embed/>
                  <p:pic>
                    <p:nvPicPr>
                      <p:cNvPr id="0" name="Picture 56"/>
                      <p:cNvPicPr>
                        <a:picLocks noGrp="1" noChangeAspect="1" noChangeArrowheads="1"/>
                      </p:cNvPicPr>
                      <p:nvPr/>
                    </p:nvPicPr>
                    <p:blipFill>
                      <a:blip r:embed="rId5"/>
                      <a:srcRect/>
                      <a:stretch>
                        <a:fillRect/>
                      </a:stretch>
                    </p:blipFill>
                    <p:spPr bwMode="auto">
                      <a:xfrm>
                        <a:off x="432924" y="152400"/>
                        <a:ext cx="8207473" cy="10817685"/>
                      </a:xfrm>
                      <a:prstGeom prst="rect">
                        <a:avLst/>
                      </a:prstGeom>
                      <a:noFill/>
                      <a:extLst/>
                    </p:spPr>
                  </p:pic>
                </p:oleObj>
              </mc:Fallback>
            </mc:AlternateContent>
          </a:graphicData>
        </a:graphic>
      </p:graphicFrame>
      <p:sp>
        <p:nvSpPr>
          <p:cNvPr id="21561" name="Rectangle 2"/>
          <p:cNvSpPr>
            <a:spLocks noGrp="1" noChangeArrowheads="1"/>
          </p:cNvSpPr>
          <p:nvPr>
            <p:ph type="title"/>
          </p:nvPr>
        </p:nvSpPr>
        <p:spPr>
          <a:xfrm>
            <a:off x="9118600" y="1987786"/>
            <a:ext cx="6910682" cy="1441214"/>
          </a:xfrm>
        </p:spPr>
        <p:txBody>
          <a:bodyPr/>
          <a:lstStyle/>
          <a:p>
            <a:r>
              <a:rPr lang="en-US" altLang="en-US" sz="4741" dirty="0"/>
              <a:t>Report vs Ignore Effect-Measure Modification?</a:t>
            </a:r>
            <a:br>
              <a:rPr lang="en-US" altLang="en-US" sz="4741" dirty="0"/>
            </a:br>
            <a:r>
              <a:rPr lang="en-US" altLang="en-US" sz="4741" dirty="0"/>
              <a:t>Some Guidelines</a:t>
            </a:r>
          </a:p>
        </p:txBody>
      </p:sp>
      <p:sp>
        <p:nvSpPr>
          <p:cNvPr id="21562" name="Text Box 4"/>
          <p:cNvSpPr txBox="1">
            <a:spLocks noChangeArrowheads="1"/>
          </p:cNvSpPr>
          <p:nvPr/>
        </p:nvSpPr>
        <p:spPr bwMode="auto">
          <a:xfrm>
            <a:off x="9575800" y="3962400"/>
            <a:ext cx="6841068" cy="1220158"/>
          </a:xfrm>
          <a:prstGeom prst="rect">
            <a:avLst/>
          </a:prstGeom>
          <a:noFill/>
          <a:ln w="9525">
            <a:noFill/>
            <a:miter lim="800000"/>
            <a:headEnd/>
            <a:tailEnd/>
          </a:ln>
        </p:spPr>
        <p:txBody>
          <a:bodyPr wrap="square" lIns="225481" tIns="116499" rIns="225481" bIns="116499">
            <a:spAutoFit/>
          </a:bodyPr>
          <a:lstStyle/>
          <a:p>
            <a:pPr algn="ctr" eaLnBrk="0" hangingPunct="0">
              <a:spcBef>
                <a:spcPct val="50000"/>
              </a:spcBef>
            </a:pPr>
            <a:r>
              <a:rPr lang="en-US" altLang="en-US" sz="3200" b="1" dirty="0">
                <a:solidFill>
                  <a:srgbClr val="000000"/>
                </a:solidFill>
              </a:rPr>
              <a:t>Will you report or ignore </a:t>
            </a:r>
            <a:r>
              <a:rPr lang="en-US" altLang="en-US" sz="3200" b="1" dirty="0" smtClean="0">
                <a:solidFill>
                  <a:srgbClr val="000000"/>
                </a:solidFill>
              </a:rPr>
              <a:t>multiplicative interaction</a:t>
            </a:r>
            <a:r>
              <a:rPr lang="en-US" altLang="en-US" sz="3200" b="1" dirty="0">
                <a:solidFill>
                  <a:srgbClr val="000000"/>
                </a:solidFill>
              </a:rPr>
              <a:t>?</a:t>
            </a:r>
          </a:p>
        </p:txBody>
      </p:sp>
      <p:sp>
        <p:nvSpPr>
          <p:cNvPr id="1264645" name="Text Box 5"/>
          <p:cNvSpPr txBox="1">
            <a:spLocks noChangeArrowheads="1"/>
          </p:cNvSpPr>
          <p:nvPr/>
        </p:nvSpPr>
        <p:spPr bwMode="auto">
          <a:xfrm>
            <a:off x="6622887" y="3066782"/>
            <a:ext cx="1953846" cy="551746"/>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46" name="Text Box 6"/>
          <p:cNvSpPr txBox="1">
            <a:spLocks noChangeArrowheads="1"/>
          </p:cNvSpPr>
          <p:nvPr/>
        </p:nvSpPr>
        <p:spPr bwMode="auto">
          <a:xfrm>
            <a:off x="6550774" y="3736822"/>
            <a:ext cx="1953847" cy="499338"/>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47" name="Text Box 7"/>
          <p:cNvSpPr txBox="1">
            <a:spLocks noChangeArrowheads="1"/>
          </p:cNvSpPr>
          <p:nvPr/>
        </p:nvSpPr>
        <p:spPr bwMode="auto">
          <a:xfrm>
            <a:off x="6594660" y="4294440"/>
            <a:ext cx="1944077" cy="571536"/>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48" name="Text Box 8"/>
          <p:cNvSpPr txBox="1">
            <a:spLocks noChangeArrowheads="1"/>
          </p:cNvSpPr>
          <p:nvPr/>
        </p:nvSpPr>
        <p:spPr bwMode="auto">
          <a:xfrm>
            <a:off x="6738560" y="4975498"/>
            <a:ext cx="1689426" cy="522862"/>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793" b="1" dirty="0">
              <a:solidFill>
                <a:srgbClr val="000000"/>
              </a:solidFill>
            </a:endParaRPr>
          </a:p>
        </p:txBody>
      </p:sp>
      <p:sp>
        <p:nvSpPr>
          <p:cNvPr id="1264649" name="Text Box 9"/>
          <p:cNvSpPr txBox="1">
            <a:spLocks noChangeArrowheads="1"/>
          </p:cNvSpPr>
          <p:nvPr/>
        </p:nvSpPr>
        <p:spPr bwMode="auto">
          <a:xfrm>
            <a:off x="6550774" y="5781262"/>
            <a:ext cx="2064998" cy="490805"/>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50" name="Text Box 10"/>
          <p:cNvSpPr txBox="1">
            <a:spLocks noChangeArrowheads="1"/>
          </p:cNvSpPr>
          <p:nvPr/>
        </p:nvSpPr>
        <p:spPr bwMode="auto">
          <a:xfrm>
            <a:off x="6618113" y="6564688"/>
            <a:ext cx="1958620" cy="498406"/>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4" name="Text Box 5"/>
          <p:cNvSpPr txBox="1">
            <a:spLocks noChangeArrowheads="1"/>
          </p:cNvSpPr>
          <p:nvPr/>
        </p:nvSpPr>
        <p:spPr bwMode="auto">
          <a:xfrm>
            <a:off x="6953636" y="7202950"/>
            <a:ext cx="1687280" cy="431577"/>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5" name="Text Box 5"/>
          <p:cNvSpPr txBox="1">
            <a:spLocks noChangeArrowheads="1"/>
          </p:cNvSpPr>
          <p:nvPr/>
        </p:nvSpPr>
        <p:spPr bwMode="auto">
          <a:xfrm>
            <a:off x="6644913" y="7688100"/>
            <a:ext cx="1995743" cy="547431"/>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6" name="Text Box 5"/>
          <p:cNvSpPr txBox="1">
            <a:spLocks noChangeArrowheads="1"/>
          </p:cNvSpPr>
          <p:nvPr/>
        </p:nvSpPr>
        <p:spPr bwMode="auto">
          <a:xfrm>
            <a:off x="6550774" y="8362100"/>
            <a:ext cx="2167467" cy="470131"/>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264645"/>
                                        </p:tgtEl>
                                        <p:attrNameLst>
                                          <p:attrName>ppt_x</p:attrName>
                                        </p:attrNameLst>
                                      </p:cBhvr>
                                      <p:tavLst>
                                        <p:tav tm="0">
                                          <p:val>
                                            <p:strVal val="ppt_x"/>
                                          </p:val>
                                        </p:tav>
                                        <p:tav tm="100000">
                                          <p:val>
                                            <p:strVal val="ppt_x"/>
                                          </p:val>
                                        </p:tav>
                                      </p:tavLst>
                                    </p:anim>
                                    <p:anim calcmode="lin" valueType="num">
                                      <p:cBhvr additive="base">
                                        <p:cTn id="7" dur="500"/>
                                        <p:tgtEl>
                                          <p:spTgt spid="1264645"/>
                                        </p:tgtEl>
                                        <p:attrNameLst>
                                          <p:attrName>ppt_y</p:attrName>
                                        </p:attrNameLst>
                                      </p:cBhvr>
                                      <p:tavLst>
                                        <p:tav tm="0">
                                          <p:val>
                                            <p:strVal val="ppt_y"/>
                                          </p:val>
                                        </p:tav>
                                        <p:tav tm="100000">
                                          <p:val>
                                            <p:strVal val="1+ppt_h/2"/>
                                          </p:val>
                                        </p:tav>
                                      </p:tavLst>
                                    </p:anim>
                                    <p:set>
                                      <p:cBhvr>
                                        <p:cTn id="8" dur="1" fill="hold">
                                          <p:stCondLst>
                                            <p:cond delay="499"/>
                                          </p:stCondLst>
                                        </p:cTn>
                                        <p:tgtEl>
                                          <p:spTgt spid="126464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1264646"/>
                                        </p:tgtEl>
                                        <p:attrNameLst>
                                          <p:attrName>ppt_x</p:attrName>
                                        </p:attrNameLst>
                                      </p:cBhvr>
                                      <p:tavLst>
                                        <p:tav tm="0">
                                          <p:val>
                                            <p:strVal val="ppt_x"/>
                                          </p:val>
                                        </p:tav>
                                        <p:tav tm="100000">
                                          <p:val>
                                            <p:strVal val="ppt_x"/>
                                          </p:val>
                                        </p:tav>
                                      </p:tavLst>
                                    </p:anim>
                                    <p:anim calcmode="lin" valueType="num">
                                      <p:cBhvr additive="base">
                                        <p:cTn id="13" dur="500"/>
                                        <p:tgtEl>
                                          <p:spTgt spid="1264646"/>
                                        </p:tgtEl>
                                        <p:attrNameLst>
                                          <p:attrName>ppt_y</p:attrName>
                                        </p:attrNameLst>
                                      </p:cBhvr>
                                      <p:tavLst>
                                        <p:tav tm="0">
                                          <p:val>
                                            <p:strVal val="ppt_y"/>
                                          </p:val>
                                        </p:tav>
                                        <p:tav tm="100000">
                                          <p:val>
                                            <p:strVal val="1+ppt_h/2"/>
                                          </p:val>
                                        </p:tav>
                                      </p:tavLst>
                                    </p:anim>
                                    <p:set>
                                      <p:cBhvr>
                                        <p:cTn id="14" dur="1" fill="hold">
                                          <p:stCondLst>
                                            <p:cond delay="499"/>
                                          </p:stCondLst>
                                        </p:cTn>
                                        <p:tgtEl>
                                          <p:spTgt spid="126464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1264647"/>
                                        </p:tgtEl>
                                        <p:attrNameLst>
                                          <p:attrName>ppt_x</p:attrName>
                                        </p:attrNameLst>
                                      </p:cBhvr>
                                      <p:tavLst>
                                        <p:tav tm="0">
                                          <p:val>
                                            <p:strVal val="ppt_x"/>
                                          </p:val>
                                        </p:tav>
                                        <p:tav tm="100000">
                                          <p:val>
                                            <p:strVal val="ppt_x"/>
                                          </p:val>
                                        </p:tav>
                                      </p:tavLst>
                                    </p:anim>
                                    <p:anim calcmode="lin" valueType="num">
                                      <p:cBhvr additive="base">
                                        <p:cTn id="19" dur="500"/>
                                        <p:tgtEl>
                                          <p:spTgt spid="1264647"/>
                                        </p:tgtEl>
                                        <p:attrNameLst>
                                          <p:attrName>ppt_y</p:attrName>
                                        </p:attrNameLst>
                                      </p:cBhvr>
                                      <p:tavLst>
                                        <p:tav tm="0">
                                          <p:val>
                                            <p:strVal val="ppt_y"/>
                                          </p:val>
                                        </p:tav>
                                        <p:tav tm="100000">
                                          <p:val>
                                            <p:strVal val="1+ppt_h/2"/>
                                          </p:val>
                                        </p:tav>
                                      </p:tavLst>
                                    </p:anim>
                                    <p:set>
                                      <p:cBhvr>
                                        <p:cTn id="20" dur="1" fill="hold">
                                          <p:stCondLst>
                                            <p:cond delay="499"/>
                                          </p:stCondLst>
                                        </p:cTn>
                                        <p:tgtEl>
                                          <p:spTgt spid="126464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1264648"/>
                                        </p:tgtEl>
                                        <p:attrNameLst>
                                          <p:attrName>ppt_x</p:attrName>
                                        </p:attrNameLst>
                                      </p:cBhvr>
                                      <p:tavLst>
                                        <p:tav tm="0">
                                          <p:val>
                                            <p:strVal val="ppt_x"/>
                                          </p:val>
                                        </p:tav>
                                        <p:tav tm="100000">
                                          <p:val>
                                            <p:strVal val="ppt_x"/>
                                          </p:val>
                                        </p:tav>
                                      </p:tavLst>
                                    </p:anim>
                                    <p:anim calcmode="lin" valueType="num">
                                      <p:cBhvr additive="base">
                                        <p:cTn id="25" dur="500"/>
                                        <p:tgtEl>
                                          <p:spTgt spid="1264648"/>
                                        </p:tgtEl>
                                        <p:attrNameLst>
                                          <p:attrName>ppt_y</p:attrName>
                                        </p:attrNameLst>
                                      </p:cBhvr>
                                      <p:tavLst>
                                        <p:tav tm="0">
                                          <p:val>
                                            <p:strVal val="ppt_y"/>
                                          </p:val>
                                        </p:tav>
                                        <p:tav tm="100000">
                                          <p:val>
                                            <p:strVal val="1+ppt_h/2"/>
                                          </p:val>
                                        </p:tav>
                                      </p:tavLst>
                                    </p:anim>
                                    <p:set>
                                      <p:cBhvr>
                                        <p:cTn id="26" dur="1" fill="hold">
                                          <p:stCondLst>
                                            <p:cond delay="499"/>
                                          </p:stCondLst>
                                        </p:cTn>
                                        <p:tgtEl>
                                          <p:spTgt spid="126464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1264649"/>
                                        </p:tgtEl>
                                        <p:attrNameLst>
                                          <p:attrName>ppt_x</p:attrName>
                                        </p:attrNameLst>
                                      </p:cBhvr>
                                      <p:tavLst>
                                        <p:tav tm="0">
                                          <p:val>
                                            <p:strVal val="ppt_x"/>
                                          </p:val>
                                        </p:tav>
                                        <p:tav tm="100000">
                                          <p:val>
                                            <p:strVal val="ppt_x"/>
                                          </p:val>
                                        </p:tav>
                                      </p:tavLst>
                                    </p:anim>
                                    <p:anim calcmode="lin" valueType="num">
                                      <p:cBhvr additive="base">
                                        <p:cTn id="31" dur="500"/>
                                        <p:tgtEl>
                                          <p:spTgt spid="1264649"/>
                                        </p:tgtEl>
                                        <p:attrNameLst>
                                          <p:attrName>ppt_y</p:attrName>
                                        </p:attrNameLst>
                                      </p:cBhvr>
                                      <p:tavLst>
                                        <p:tav tm="0">
                                          <p:val>
                                            <p:strVal val="ppt_y"/>
                                          </p:val>
                                        </p:tav>
                                        <p:tav tm="100000">
                                          <p:val>
                                            <p:strVal val="1+ppt_h/2"/>
                                          </p:val>
                                        </p:tav>
                                      </p:tavLst>
                                    </p:anim>
                                    <p:set>
                                      <p:cBhvr>
                                        <p:cTn id="32" dur="1" fill="hold">
                                          <p:stCondLst>
                                            <p:cond delay="499"/>
                                          </p:stCondLst>
                                        </p:cTn>
                                        <p:tgtEl>
                                          <p:spTgt spid="12646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264650"/>
                                        </p:tgtEl>
                                        <p:attrNameLst>
                                          <p:attrName>ppt_x</p:attrName>
                                        </p:attrNameLst>
                                      </p:cBhvr>
                                      <p:tavLst>
                                        <p:tav tm="0">
                                          <p:val>
                                            <p:strVal val="ppt_x"/>
                                          </p:val>
                                        </p:tav>
                                        <p:tav tm="100000">
                                          <p:val>
                                            <p:strVal val="ppt_x"/>
                                          </p:val>
                                        </p:tav>
                                      </p:tavLst>
                                    </p:anim>
                                    <p:anim calcmode="lin" valueType="num">
                                      <p:cBhvr additive="base">
                                        <p:cTn id="37" dur="500"/>
                                        <p:tgtEl>
                                          <p:spTgt spid="1264650"/>
                                        </p:tgtEl>
                                        <p:attrNameLst>
                                          <p:attrName>ppt_y</p:attrName>
                                        </p:attrNameLst>
                                      </p:cBhvr>
                                      <p:tavLst>
                                        <p:tav tm="0">
                                          <p:val>
                                            <p:strVal val="ppt_y"/>
                                          </p:val>
                                        </p:tav>
                                        <p:tav tm="100000">
                                          <p:val>
                                            <p:strVal val="1+ppt_h/2"/>
                                          </p:val>
                                        </p:tav>
                                      </p:tavLst>
                                    </p:anim>
                                    <p:set>
                                      <p:cBhvr>
                                        <p:cTn id="38" dur="1" fill="hold">
                                          <p:stCondLst>
                                            <p:cond delay="499"/>
                                          </p:stCondLst>
                                        </p:cTn>
                                        <p:tgtEl>
                                          <p:spTgt spid="126465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4"/>
                                        </p:tgtEl>
                                        <p:attrNameLst>
                                          <p:attrName>ppt_x</p:attrName>
                                        </p:attrNameLst>
                                      </p:cBhvr>
                                      <p:tavLst>
                                        <p:tav tm="0">
                                          <p:val>
                                            <p:strVal val="ppt_x"/>
                                          </p:val>
                                        </p:tav>
                                        <p:tav tm="100000">
                                          <p:val>
                                            <p:strVal val="ppt_x"/>
                                          </p:val>
                                        </p:tav>
                                      </p:tavLst>
                                    </p:anim>
                                    <p:anim calcmode="lin" valueType="num">
                                      <p:cBhvr additive="base">
                                        <p:cTn id="43" dur="500"/>
                                        <p:tgtEl>
                                          <p:spTgt spid="14"/>
                                        </p:tgtEl>
                                        <p:attrNameLst>
                                          <p:attrName>ppt_y</p:attrName>
                                        </p:attrNameLst>
                                      </p:cBhvr>
                                      <p:tavLst>
                                        <p:tav tm="0">
                                          <p:val>
                                            <p:strVal val="ppt_y"/>
                                          </p:val>
                                        </p:tav>
                                        <p:tav tm="100000">
                                          <p:val>
                                            <p:strVal val="1+ppt_h/2"/>
                                          </p:val>
                                        </p:tav>
                                      </p:tavLst>
                                    </p:anim>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1+ppt_h/2"/>
                                          </p:val>
                                        </p:tav>
                                      </p:tavLst>
                                    </p:anim>
                                    <p:set>
                                      <p:cBhvr>
                                        <p:cTn id="50" dur="1" fill="hold">
                                          <p:stCondLst>
                                            <p:cond delay="499"/>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6"/>
                                        </p:tgtEl>
                                        <p:attrNameLst>
                                          <p:attrName>ppt_x</p:attrName>
                                        </p:attrNameLst>
                                      </p:cBhvr>
                                      <p:tavLst>
                                        <p:tav tm="0">
                                          <p:val>
                                            <p:strVal val="ppt_x"/>
                                          </p:val>
                                        </p:tav>
                                        <p:tav tm="100000">
                                          <p:val>
                                            <p:strVal val="ppt_x"/>
                                          </p:val>
                                        </p:tav>
                                      </p:tavLst>
                                    </p:anim>
                                    <p:anim calcmode="lin" valueType="num">
                                      <p:cBhvr additive="base">
                                        <p:cTn id="55" dur="500"/>
                                        <p:tgtEl>
                                          <p:spTgt spid="16"/>
                                        </p:tgtEl>
                                        <p:attrNameLst>
                                          <p:attrName>ppt_y</p:attrName>
                                        </p:attrNameLst>
                                      </p:cBhvr>
                                      <p:tavLst>
                                        <p:tav tm="0">
                                          <p:val>
                                            <p:strVal val="ppt_y"/>
                                          </p:val>
                                        </p:tav>
                                        <p:tav tm="100000">
                                          <p:val>
                                            <p:strVal val="1+ppt_h/2"/>
                                          </p:val>
                                        </p:tav>
                                      </p:tavLst>
                                    </p:anim>
                                    <p:set>
                                      <p:cBhvr>
                                        <p:cTn id="5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5" grpId="0" animBg="1"/>
      <p:bldP spid="1264646" grpId="0" animBg="1"/>
      <p:bldP spid="1264647" grpId="0" animBg="1"/>
      <p:bldP spid="1264648" grpId="0" animBg="1"/>
      <p:bldP spid="1264649" grpId="0" animBg="1"/>
      <p:bldP spid="1264650" grpId="0" animBg="1"/>
      <p:bldP spid="14" grpId="0" animBg="1"/>
      <p:bldP spid="15" grpId="0" animBg="1"/>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7" name="Rectangle 2"/>
          <p:cNvSpPr>
            <a:spLocks noGrp="1" noChangeArrowheads="1"/>
          </p:cNvSpPr>
          <p:nvPr>
            <p:ph type="title"/>
          </p:nvPr>
        </p:nvSpPr>
        <p:spPr>
          <a:xfrm>
            <a:off x="228600" y="-914400"/>
            <a:ext cx="15900400" cy="1765217"/>
          </a:xfrm>
        </p:spPr>
        <p:txBody>
          <a:bodyPr/>
          <a:lstStyle/>
          <a:p>
            <a:r>
              <a:rPr lang="en-US" altLang="en-US" sz="4000" dirty="0" smtClean="0"/>
              <a:t>Why Should We Bother to </a:t>
            </a:r>
            <a:r>
              <a:rPr lang="en-US" altLang="en-US" sz="4000" dirty="0" smtClean="0"/>
              <a:t>Look for </a:t>
            </a:r>
            <a:r>
              <a:rPr lang="en-US" altLang="en-US" sz="4000" dirty="0" smtClean="0"/>
              <a:t>Statistical Interaction? </a:t>
            </a:r>
          </a:p>
        </p:txBody>
      </p:sp>
      <p:sp>
        <p:nvSpPr>
          <p:cNvPr id="31837" name="Rectangle 14"/>
          <p:cNvSpPr>
            <a:spLocks noChangeArrowheads="1"/>
          </p:cNvSpPr>
          <p:nvPr/>
        </p:nvSpPr>
        <p:spPr bwMode="auto">
          <a:xfrm>
            <a:off x="1444978" y="6558844"/>
            <a:ext cx="13821364" cy="3973689"/>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22" name="Rectangle 3"/>
          <p:cNvSpPr txBox="1">
            <a:spLocks noChangeArrowheads="1"/>
          </p:cNvSpPr>
          <p:nvPr/>
        </p:nvSpPr>
        <p:spPr bwMode="auto">
          <a:xfrm>
            <a:off x="180623" y="10758311"/>
            <a:ext cx="8015111" cy="4876800"/>
          </a:xfrm>
          <a:prstGeom prst="rect">
            <a:avLst/>
          </a:prstGeom>
          <a:noFill/>
          <a:ln>
            <a:noFill/>
          </a:ln>
          <a:extLst/>
        </p:spPr>
        <p:txBody>
          <a:bodyPr lIns="206962" tIns="101599" rIns="206962" bIns="101599"/>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a:defRPr/>
            </a:pPr>
            <a:endParaRPr lang="en-US" altLang="en-US" sz="4741" b="1" dirty="0">
              <a:latin typeface="Courier New" pitchFamily="49" charset="0"/>
            </a:endParaRPr>
          </a:p>
          <a:p>
            <a:pPr lvl="1">
              <a:defRPr/>
            </a:pPr>
            <a:endParaRPr lang="en-US" altLang="en-US" sz="4741" b="1" dirty="0"/>
          </a:p>
          <a:p>
            <a:pPr lvl="1">
              <a:defRPr/>
            </a:pPr>
            <a:endParaRPr lang="en-US" altLang="en-US" sz="4741" kern="0" dirty="0"/>
          </a:p>
          <a:p>
            <a:pPr lvl="2">
              <a:defRPr/>
            </a:pPr>
            <a:endParaRPr lang="en-US" altLang="en-US" sz="4741" kern="0" dirty="0"/>
          </a:p>
          <a:p>
            <a:pPr lvl="1">
              <a:defRPr/>
            </a:pPr>
            <a:endParaRPr lang="en-US" altLang="en-US" sz="4741" kern="0" dirty="0"/>
          </a:p>
          <a:p>
            <a:pPr lvl="1">
              <a:defRPr/>
            </a:pPr>
            <a:endParaRPr lang="en-US" altLang="en-US" sz="4741" kern="0" dirty="0"/>
          </a:p>
          <a:p>
            <a:pPr lvl="1">
              <a:defRPr/>
            </a:pPr>
            <a:endParaRPr lang="en-US" altLang="en-US" sz="4741" kern="0" dirty="0"/>
          </a:p>
        </p:txBody>
      </p:sp>
      <p:pic>
        <p:nvPicPr>
          <p:cNvPr id="2" name="Picture 1"/>
          <p:cNvPicPr>
            <a:picLocks noChangeAspect="1"/>
          </p:cNvPicPr>
          <p:nvPr/>
        </p:nvPicPr>
        <p:blipFill>
          <a:blip r:embed="rId3"/>
          <a:stretch>
            <a:fillRect/>
          </a:stretch>
        </p:blipFill>
        <p:spPr>
          <a:xfrm>
            <a:off x="355601" y="1137356"/>
            <a:ext cx="9895850" cy="5492044"/>
          </a:xfrm>
          <a:prstGeom prst="rect">
            <a:avLst/>
          </a:prstGeom>
        </p:spPr>
      </p:pic>
      <p:sp>
        <p:nvSpPr>
          <p:cNvPr id="3" name="Rectangle 2"/>
          <p:cNvSpPr/>
          <p:nvPr/>
        </p:nvSpPr>
        <p:spPr>
          <a:xfrm>
            <a:off x="584201" y="7873186"/>
            <a:ext cx="15544799" cy="1446550"/>
          </a:xfrm>
          <a:prstGeom prst="rect">
            <a:avLst/>
          </a:prstGeom>
        </p:spPr>
        <p:txBody>
          <a:bodyPr wrap="square">
            <a:spAutoFit/>
          </a:bodyPr>
          <a:lstStyle/>
          <a:p>
            <a:pPr marL="0" indent="0">
              <a:buFont typeface="Symbol" pitchFamily="18" charset="2"/>
              <a:buNone/>
              <a:defRPr/>
            </a:pPr>
            <a:r>
              <a:rPr lang="en-US" altLang="en-US" sz="3000" u="sng" kern="0" dirty="0"/>
              <a:t>Because sometimes summarizing </a:t>
            </a:r>
            <a:r>
              <a:rPr lang="en-US" altLang="en-US" sz="3000" u="sng" kern="0" dirty="0" smtClean="0"/>
              <a:t>a measure </a:t>
            </a:r>
            <a:r>
              <a:rPr lang="en-US" altLang="en-US" sz="3000" u="sng" kern="0" dirty="0"/>
              <a:t>of association with just ONE number is misleading or </a:t>
            </a:r>
            <a:r>
              <a:rPr lang="en-US" altLang="en-US" sz="3000" u="sng" kern="0" dirty="0" smtClean="0"/>
              <a:t>uninformative</a:t>
            </a:r>
            <a:endParaRPr lang="en-US" altLang="en-US" sz="3000" dirty="0" smtClean="0"/>
          </a:p>
          <a:p>
            <a:pPr marL="0" indent="0">
              <a:buFont typeface="Symbol" pitchFamily="18" charset="2"/>
              <a:buNone/>
              <a:defRPr/>
            </a:pPr>
            <a:endParaRPr lang="en-US" altLang="en-US" sz="2800" b="1" dirty="0">
              <a:latin typeface="Courier New" pitchFamily="49" charset="0"/>
            </a:endParaRPr>
          </a:p>
        </p:txBody>
      </p:sp>
      <p:sp>
        <p:nvSpPr>
          <p:cNvPr id="9" name="Rectangle 8"/>
          <p:cNvSpPr/>
          <p:nvPr/>
        </p:nvSpPr>
        <p:spPr>
          <a:xfrm>
            <a:off x="9271000" y="1295400"/>
            <a:ext cx="7162800" cy="1015663"/>
          </a:xfrm>
          <a:prstGeom prst="rect">
            <a:avLst/>
          </a:prstGeom>
        </p:spPr>
        <p:txBody>
          <a:bodyPr wrap="square">
            <a:spAutoFit/>
          </a:bodyPr>
          <a:lstStyle/>
          <a:p>
            <a:pPr marL="457200" indent="-457200">
              <a:buFont typeface="Arial" panose="020B0604020202020204" pitchFamily="34" charset="0"/>
              <a:buChar char="•"/>
              <a:defRPr/>
            </a:pPr>
            <a:r>
              <a:rPr lang="en-US" altLang="en-US" sz="3000" kern="0" dirty="0">
                <a:solidFill>
                  <a:srgbClr val="FF0000"/>
                </a:solidFill>
              </a:rPr>
              <a:t>Because </a:t>
            </a:r>
            <a:r>
              <a:rPr lang="en-US" altLang="en-US" sz="3000" kern="0" dirty="0" smtClean="0">
                <a:solidFill>
                  <a:srgbClr val="FF0000"/>
                </a:solidFill>
              </a:rPr>
              <a:t>it is good analytic practice</a:t>
            </a:r>
          </a:p>
          <a:p>
            <a:pPr marL="0" indent="0">
              <a:buFont typeface="Symbol" pitchFamily="18" charset="2"/>
              <a:buNone/>
              <a:defRPr/>
            </a:pPr>
            <a:endParaRPr lang="en-US" altLang="en-US" sz="3000" u="sng" kern="0" dirty="0"/>
          </a:p>
        </p:txBody>
      </p:sp>
      <p:sp>
        <p:nvSpPr>
          <p:cNvPr id="10" name="Rectangle 9"/>
          <p:cNvSpPr/>
          <p:nvPr/>
        </p:nvSpPr>
        <p:spPr>
          <a:xfrm>
            <a:off x="10515600" y="1600200"/>
            <a:ext cx="5613400" cy="2862322"/>
          </a:xfrm>
          <a:prstGeom prst="rect">
            <a:avLst/>
          </a:prstGeom>
        </p:spPr>
        <p:txBody>
          <a:bodyPr wrap="square">
            <a:spAutoFit/>
          </a:bodyPr>
          <a:lstStyle/>
          <a:p>
            <a:pPr marL="0" indent="0">
              <a:buFont typeface="Symbol" pitchFamily="18" charset="2"/>
              <a:buNone/>
              <a:defRPr/>
            </a:pPr>
            <a:endParaRPr lang="en-US" altLang="en-US" sz="3000" u="sng" kern="0" dirty="0"/>
          </a:p>
          <a:p>
            <a:pPr marL="457200" indent="-457200">
              <a:buFont typeface="Arial" panose="020B0604020202020204" pitchFamily="34" charset="0"/>
              <a:buChar char="•"/>
              <a:defRPr/>
            </a:pPr>
            <a:r>
              <a:rPr lang="en-US" altLang="en-US" sz="3000" kern="0" dirty="0" smtClean="0"/>
              <a:t>What if we had ignored the notion of statistical interaction entirely and reported a summary adjusted estimate?</a:t>
            </a:r>
            <a:endParaRPr lang="en-US" altLang="en-US" sz="2800" b="1" dirty="0">
              <a:latin typeface="Courier New" pitchFamily="49" charset="0"/>
            </a:endParaRPr>
          </a:p>
        </p:txBody>
      </p:sp>
      <p:sp>
        <p:nvSpPr>
          <p:cNvPr id="11" name="Rectangle 10"/>
          <p:cNvSpPr/>
          <p:nvPr/>
        </p:nvSpPr>
        <p:spPr>
          <a:xfrm>
            <a:off x="10972800" y="4648200"/>
            <a:ext cx="5613400" cy="2623795"/>
          </a:xfrm>
          <a:prstGeom prst="rect">
            <a:avLst/>
          </a:prstGeom>
        </p:spPr>
        <p:txBody>
          <a:bodyPr wrap="square">
            <a:spAutoFit/>
          </a:bodyPr>
          <a:lstStyle/>
          <a:p>
            <a:pPr lvl="1">
              <a:spcBef>
                <a:spcPts val="0"/>
              </a:spcBef>
              <a:spcAft>
                <a:spcPts val="900"/>
              </a:spcAft>
              <a:defRPr/>
            </a:pPr>
            <a:r>
              <a:rPr lang="en-US" altLang="en-US" sz="3000" dirty="0" smtClean="0"/>
              <a:t>PR</a:t>
            </a:r>
            <a:r>
              <a:rPr lang="en-US" altLang="en-US" sz="3000" baseline="-25000" dirty="0" smtClean="0"/>
              <a:t>adj</a:t>
            </a:r>
            <a:r>
              <a:rPr lang="en-US" altLang="en-US" sz="3000" dirty="0" smtClean="0"/>
              <a:t> </a:t>
            </a:r>
            <a:r>
              <a:rPr lang="en-US" altLang="en-US" sz="3000" dirty="0"/>
              <a:t>= </a:t>
            </a:r>
            <a:endParaRPr lang="en-US" altLang="en-US" sz="3000" dirty="0" smtClean="0"/>
          </a:p>
          <a:p>
            <a:pPr lvl="1">
              <a:spcBef>
                <a:spcPts val="0"/>
              </a:spcBef>
              <a:spcAft>
                <a:spcPts val="900"/>
              </a:spcAft>
              <a:defRPr/>
            </a:pPr>
            <a:r>
              <a:rPr lang="en-US" altLang="en-US" sz="3000" dirty="0" smtClean="0"/>
              <a:t>1.4 </a:t>
            </a:r>
            <a:r>
              <a:rPr lang="en-US" altLang="en-US" sz="3000" dirty="0"/>
              <a:t>(95% CI 0.92 to 2.1); </a:t>
            </a:r>
            <a:endParaRPr lang="en-US" altLang="en-US" sz="3000" dirty="0" smtClean="0"/>
          </a:p>
          <a:p>
            <a:pPr lvl="1">
              <a:spcBef>
                <a:spcPts val="0"/>
              </a:spcBef>
              <a:spcAft>
                <a:spcPts val="900"/>
              </a:spcAft>
              <a:defRPr/>
            </a:pPr>
            <a:r>
              <a:rPr lang="en-US" altLang="en-US" sz="3000" dirty="0" smtClean="0"/>
              <a:t>p </a:t>
            </a:r>
            <a:r>
              <a:rPr lang="en-US" altLang="en-US" sz="3000" dirty="0"/>
              <a:t>= </a:t>
            </a:r>
            <a:r>
              <a:rPr lang="en-US" altLang="en-US" sz="3000" dirty="0" smtClean="0"/>
              <a:t>0.14</a:t>
            </a:r>
          </a:p>
          <a:p>
            <a:pPr marL="800100" lvl="1" indent="-342900">
              <a:spcBef>
                <a:spcPts val="0"/>
              </a:spcBef>
              <a:spcAft>
                <a:spcPts val="0"/>
              </a:spcAft>
              <a:buFont typeface="Courier New" panose="02070309020205020404" pitchFamily="49" charset="0"/>
              <a:buChar char="o"/>
              <a:defRPr/>
            </a:pPr>
            <a:endParaRPr lang="en-US" altLang="en-US" sz="2400" dirty="0" smtClean="0"/>
          </a:p>
          <a:p>
            <a:pPr marL="0" indent="0">
              <a:buFont typeface="Symbol" pitchFamily="18" charset="2"/>
              <a:buNone/>
              <a:defRPr/>
            </a:pPr>
            <a:endParaRPr lang="en-US" altLang="en-US" sz="2800" b="1" dirty="0">
              <a:latin typeface="Courier New" pitchFamily="49" charset="0"/>
            </a:endParaRPr>
          </a:p>
        </p:txBody>
      </p:sp>
      <p:sp>
        <p:nvSpPr>
          <p:cNvPr id="12" name="Rectangle 11"/>
          <p:cNvSpPr/>
          <p:nvPr/>
        </p:nvSpPr>
        <p:spPr>
          <a:xfrm>
            <a:off x="9823785" y="6494383"/>
            <a:ext cx="6305215" cy="1815882"/>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defRPr/>
            </a:pPr>
            <a:r>
              <a:rPr lang="en-US" altLang="en-US" sz="3000" kern="0" dirty="0" smtClean="0"/>
              <a:t>Using </a:t>
            </a:r>
            <a:r>
              <a:rPr lang="en-US" altLang="en-US" sz="3000" kern="0" dirty="0"/>
              <a:t>just one number could obscure an effect entirely</a:t>
            </a:r>
          </a:p>
          <a:p>
            <a:pPr lvl="1">
              <a:spcBef>
                <a:spcPts val="0"/>
              </a:spcBef>
              <a:spcAft>
                <a:spcPts val="0"/>
              </a:spcAft>
              <a:defRPr/>
            </a:pPr>
            <a:endParaRPr lang="en-US" altLang="en-US" sz="2400" dirty="0" smtClean="0"/>
          </a:p>
          <a:p>
            <a:pPr marL="0" indent="0">
              <a:buFont typeface="Symbol" pitchFamily="18" charset="2"/>
              <a:buNone/>
              <a:defRPr/>
            </a:pPr>
            <a:endParaRPr lang="en-US" altLang="en-US" sz="2800" b="1" dirty="0">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143000"/>
            <a:ext cx="15081955" cy="7854245"/>
          </a:xfrm>
        </p:spPr>
        <p:txBody>
          <a:bodyPr/>
          <a:lstStyle/>
          <a:p>
            <a:pPr>
              <a:buClrTx/>
              <a:buSzPct val="92000"/>
            </a:pPr>
            <a:r>
              <a:rPr lang="en-US" sz="4400" b="1" dirty="0"/>
              <a:t>It is good </a:t>
            </a:r>
            <a:r>
              <a:rPr lang="en-US" sz="4400" b="1" dirty="0" smtClean="0"/>
              <a:t>analytic practice </a:t>
            </a:r>
            <a:r>
              <a:rPr lang="en-US" sz="4400" b="1" dirty="0"/>
              <a:t>to always </a:t>
            </a:r>
            <a:r>
              <a:rPr lang="en-US" sz="4400" b="1" dirty="0" smtClean="0"/>
              <a:t>look for statistical </a:t>
            </a:r>
            <a:r>
              <a:rPr lang="en-US" sz="4400" b="1" dirty="0"/>
              <a:t>interaction</a:t>
            </a:r>
          </a:p>
          <a:p>
            <a:endParaRPr lang="en-US" sz="5689" b="1" dirty="0"/>
          </a:p>
          <a:p>
            <a:pPr>
              <a:buClrTx/>
              <a:buSzPct val="92000"/>
            </a:pPr>
            <a:r>
              <a:rPr lang="en-US" sz="4400" b="1" dirty="0"/>
              <a:t>Are there are other forms of interaction that are of interest to us? </a:t>
            </a:r>
          </a:p>
        </p:txBody>
      </p:sp>
    </p:spTree>
    <p:extLst>
      <p:ext uri="{BB962C8B-B14F-4D97-AF65-F5344CB8AC3E}">
        <p14:creationId xmlns:p14="http://schemas.microsoft.com/office/powerpoint/2010/main" val="19085341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352544" y="117953"/>
            <a:ext cx="15894756" cy="1264356"/>
          </a:xfrm>
        </p:spPr>
        <p:txBody>
          <a:bodyPr/>
          <a:lstStyle/>
          <a:p>
            <a:r>
              <a:rPr lang="en-US" altLang="en-US" sz="4200" dirty="0"/>
              <a:t>Statistical Interaction is Just One Type of Interaction:</a:t>
            </a:r>
            <a:br>
              <a:rPr lang="en-US" altLang="en-US" sz="4200" dirty="0"/>
            </a:br>
            <a:r>
              <a:rPr lang="en-US" altLang="en-US" sz="4200" dirty="0"/>
              <a:t>The Four Distinct Concepts of Interaction</a:t>
            </a:r>
          </a:p>
        </p:txBody>
      </p:sp>
      <p:sp>
        <p:nvSpPr>
          <p:cNvPr id="165910" name="Rectangle 2"/>
          <p:cNvSpPr>
            <a:spLocks noChangeArrowheads="1"/>
          </p:cNvSpPr>
          <p:nvPr/>
        </p:nvSpPr>
        <p:spPr bwMode="auto">
          <a:xfrm>
            <a:off x="1444979" y="-1017961"/>
            <a:ext cx="184731" cy="748988"/>
          </a:xfrm>
          <a:prstGeom prst="rect">
            <a:avLst/>
          </a:prstGeom>
          <a:noFill/>
          <a:ln w="9525">
            <a:noFill/>
            <a:miter lim="800000"/>
            <a:headEnd/>
            <a:tailEnd/>
          </a:ln>
        </p:spPr>
        <p:txBody>
          <a:bodyPr wrap="none" anchor="ctr">
            <a:spAutoFit/>
          </a:bodyPr>
          <a:lstStyle/>
          <a:p>
            <a:endParaRPr lang="en-US" altLang="en-US" sz="4267" dirty="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23920066"/>
              </p:ext>
            </p:extLst>
          </p:nvPr>
        </p:nvGraphicFramePr>
        <p:xfrm>
          <a:off x="504945" y="1371600"/>
          <a:ext cx="15395455" cy="7599228"/>
        </p:xfrm>
        <a:graphic>
          <a:graphicData uri="http://schemas.openxmlformats.org/drawingml/2006/table">
            <a:tbl>
              <a:tblPr firstRow="1" firstCol="1" bandRow="1"/>
              <a:tblGrid>
                <a:gridCol w="3621473"/>
                <a:gridCol w="11773982"/>
              </a:tblGrid>
              <a:tr h="543929">
                <a:tc>
                  <a:txBody>
                    <a:bodyPr/>
                    <a:lstStyle/>
                    <a:p>
                      <a:pPr marL="0" marR="0" algn="ctr">
                        <a:lnSpc>
                          <a:spcPct val="115000"/>
                        </a:lnSpc>
                        <a:spcBef>
                          <a:spcPts val="0"/>
                        </a:spcBef>
                        <a:spcAft>
                          <a:spcPts val="0"/>
                        </a:spcAft>
                      </a:pPr>
                      <a:r>
                        <a:rPr lang="en-US" sz="2800" b="1" dirty="0">
                          <a:effectLst/>
                          <a:latin typeface="Arial"/>
                          <a:ea typeface="Calibri"/>
                          <a:cs typeface="Times New Roman"/>
                        </a:rPr>
                        <a:t>Type of Interaction</a:t>
                      </a:r>
                      <a:endParaRPr lang="en-US" sz="28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Arial"/>
                          <a:ea typeface="Calibri"/>
                          <a:cs typeface="Times New Roman"/>
                        </a:rPr>
                        <a:t>Why look for it?</a:t>
                      </a:r>
                      <a:endParaRPr lang="en-US" sz="28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8315">
                <a:tc>
                  <a:txBody>
                    <a:bodyPr/>
                    <a:lstStyle/>
                    <a:p>
                      <a:pPr marL="0" marR="0" algn="ctr">
                        <a:lnSpc>
                          <a:spcPct val="115000"/>
                        </a:lnSpc>
                        <a:spcBef>
                          <a:spcPts val="0"/>
                        </a:spcBef>
                        <a:spcAft>
                          <a:spcPts val="0"/>
                        </a:spcAft>
                      </a:pPr>
                      <a:r>
                        <a:rPr lang="en-US" sz="2800" dirty="0">
                          <a:effectLst/>
                          <a:latin typeface="+mn-lt"/>
                          <a:ea typeface="Calibri"/>
                          <a:cs typeface="Times New Roman"/>
                        </a:rPr>
                        <a:t>Statistical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800" dirty="0" smtClean="0">
                          <a:effectLst/>
                          <a:latin typeface="+mn-lt"/>
                          <a:ea typeface="Calibri"/>
                          <a:cs typeface="Times New Roman"/>
                        </a:rPr>
                        <a:t>“Just the numbers”  Because </a:t>
                      </a:r>
                      <a:r>
                        <a:rPr lang="en-US" sz="2800" dirty="0" smtClean="0">
                          <a:effectLst/>
                          <a:latin typeface="+mn-lt"/>
                          <a:ea typeface="Calibri"/>
                          <a:cs typeface="Times New Roman"/>
                        </a:rPr>
                        <a:t>summarizing disparate measures </a:t>
                      </a:r>
                      <a:r>
                        <a:rPr lang="en-US" sz="2800" dirty="0">
                          <a:effectLst/>
                          <a:latin typeface="+mn-lt"/>
                          <a:ea typeface="Calibri"/>
                          <a:cs typeface="Times New Roman"/>
                        </a:rPr>
                        <a:t>of association with just </a:t>
                      </a:r>
                      <a:r>
                        <a:rPr lang="en-US" sz="2800" u="sng" dirty="0">
                          <a:effectLst/>
                          <a:latin typeface="+mn-lt"/>
                          <a:ea typeface="Calibri"/>
                          <a:cs typeface="Times New Roman"/>
                        </a:rPr>
                        <a:t>ONE number is </a:t>
                      </a:r>
                      <a:r>
                        <a:rPr lang="en-US" sz="2800" u="sng" dirty="0" smtClean="0">
                          <a:effectLst/>
                          <a:latin typeface="+mn-lt"/>
                          <a:ea typeface="Calibri"/>
                          <a:cs typeface="Times New Roman"/>
                        </a:rPr>
                        <a:t>usually misleading </a:t>
                      </a:r>
                      <a:r>
                        <a:rPr lang="en-US" sz="2800" u="sng" dirty="0">
                          <a:effectLst/>
                          <a:latin typeface="+mn-lt"/>
                          <a:ea typeface="Calibri"/>
                          <a:cs typeface="Times New Roman"/>
                        </a:rPr>
                        <a:t>or uninformative</a:t>
                      </a:r>
                      <a:r>
                        <a:rPr lang="en-US" sz="2800" dirty="0">
                          <a:effectLst/>
                          <a:latin typeface="+mn-lt"/>
                          <a:ea typeface="Calibri"/>
                          <a:cs typeface="Times New Roman"/>
                        </a:rPr>
                        <a: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0">
                <a:tc>
                  <a:txBody>
                    <a:bodyPr/>
                    <a:lstStyle/>
                    <a:p>
                      <a:pPr marL="0" marR="0" algn="ctr">
                        <a:lnSpc>
                          <a:spcPct val="115000"/>
                        </a:lnSpc>
                        <a:spcBef>
                          <a:spcPts val="0"/>
                        </a:spcBef>
                        <a:spcAft>
                          <a:spcPts val="0"/>
                        </a:spcAft>
                      </a:pPr>
                      <a:r>
                        <a:rPr lang="en-US" sz="2800" dirty="0">
                          <a:effectLst/>
                          <a:latin typeface="+mn-lt"/>
                          <a:ea typeface="Calibri"/>
                          <a:cs typeface="Times New Roman"/>
                        </a:rPr>
                        <a:t>Public Health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mn-lt"/>
                          <a:ea typeface="Calibri"/>
                          <a:cs typeface="Times New Roman"/>
                        </a:rPr>
                        <a:t>To determine in which groups of </a:t>
                      </a:r>
                      <a:r>
                        <a:rPr lang="en-US" sz="2800" dirty="0" smtClean="0">
                          <a:effectLst/>
                          <a:latin typeface="+mn-lt"/>
                          <a:ea typeface="Calibri"/>
                          <a:cs typeface="Times New Roman"/>
                        </a:rPr>
                        <a:t>individuals, if any, </a:t>
                      </a:r>
                      <a:r>
                        <a:rPr lang="en-US" sz="2800" dirty="0">
                          <a:effectLst/>
                          <a:latin typeface="+mn-lt"/>
                          <a:ea typeface="Calibri"/>
                          <a:cs typeface="Times New Roman"/>
                        </a:rPr>
                        <a:t>would deployment of given exposure/removal of exposure/intervention result in impact </a:t>
                      </a:r>
                      <a:r>
                        <a:rPr lang="en-US" sz="2800" u="sng" dirty="0" smtClean="0">
                          <a:effectLst/>
                          <a:latin typeface="+mn-lt"/>
                          <a:ea typeface="Calibri"/>
                          <a:cs typeface="Times New Roman"/>
                        </a:rPr>
                        <a:t>on greatest absolute  </a:t>
                      </a:r>
                      <a:r>
                        <a:rPr lang="en-US" sz="2800" u="sng" dirty="0">
                          <a:effectLst/>
                          <a:latin typeface="+mn-lt"/>
                          <a:ea typeface="Calibri"/>
                          <a:cs typeface="Times New Roman"/>
                        </a:rPr>
                        <a:t>number </a:t>
                      </a:r>
                      <a:r>
                        <a:rPr lang="en-US" sz="2800" dirty="0">
                          <a:effectLst/>
                          <a:latin typeface="+mn-lt"/>
                          <a:ea typeface="Calibri"/>
                          <a:cs typeface="Times New Roman"/>
                        </a:rPr>
                        <a:t>of individuals.  Quantitated via NNT/NNH.</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2200">
                <a:tc>
                  <a:txBody>
                    <a:bodyPr/>
                    <a:lstStyle/>
                    <a:p>
                      <a:pPr marL="0" marR="0" algn="ctr">
                        <a:lnSpc>
                          <a:spcPct val="115000"/>
                        </a:lnSpc>
                        <a:spcBef>
                          <a:spcPts val="0"/>
                        </a:spcBef>
                        <a:spcAft>
                          <a:spcPts val="0"/>
                        </a:spcAft>
                      </a:pPr>
                      <a:r>
                        <a:rPr lang="en-US" sz="2800" dirty="0">
                          <a:effectLst/>
                          <a:latin typeface="+mn-lt"/>
                          <a:ea typeface="Calibri"/>
                          <a:cs typeface="Times New Roman"/>
                        </a:rPr>
                        <a:t>Mechanistic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mn-lt"/>
                          <a:ea typeface="Calibri"/>
                          <a:cs typeface="Times New Roman"/>
                        </a:rPr>
                        <a:t>To determine if two exposures are operating synergistically </a:t>
                      </a:r>
                      <a:r>
                        <a:rPr lang="en-US" sz="2800" dirty="0" smtClean="0">
                          <a:effectLst/>
                          <a:latin typeface="+mn-lt"/>
                          <a:ea typeface="Calibri"/>
                          <a:cs typeface="Times New Roman"/>
                        </a:rPr>
                        <a:t>in </a:t>
                      </a:r>
                      <a:r>
                        <a:rPr lang="en-US" sz="2800" dirty="0">
                          <a:effectLst/>
                          <a:latin typeface="+mn-lt"/>
                          <a:ea typeface="Calibri"/>
                          <a:cs typeface="Times New Roman"/>
                        </a:rPr>
                        <a:t>causing the </a:t>
                      </a:r>
                      <a:r>
                        <a:rPr lang="en-US" sz="2800" dirty="0" smtClean="0">
                          <a:effectLst/>
                          <a:latin typeface="+mn-lt"/>
                          <a:ea typeface="Calibri"/>
                          <a:cs typeface="Times New Roman"/>
                        </a:rPr>
                        <a:t>outcome.  </a:t>
                      </a:r>
                      <a:r>
                        <a:rPr lang="en-US" sz="2800" dirty="0">
                          <a:effectLst/>
                          <a:latin typeface="+mn-lt"/>
                          <a:ea typeface="Calibri"/>
                          <a:cs typeface="Times New Roman"/>
                        </a:rPr>
                        <a:t>In other </a:t>
                      </a:r>
                      <a:r>
                        <a:rPr lang="en-US" sz="2800" dirty="0" smtClean="0">
                          <a:effectLst/>
                          <a:latin typeface="+mn-lt"/>
                          <a:ea typeface="Calibri"/>
                          <a:cs typeface="Times New Roman"/>
                        </a:rPr>
                        <a:t>words, </a:t>
                      </a:r>
                      <a:r>
                        <a:rPr lang="en-US" sz="2800" dirty="0">
                          <a:effectLst/>
                          <a:latin typeface="+mn-lt"/>
                          <a:ea typeface="Calibri"/>
                          <a:cs typeface="Times New Roman"/>
                        </a:rPr>
                        <a:t>to determine if there are persons for whom the outcome would occur if </a:t>
                      </a:r>
                      <a:r>
                        <a:rPr lang="en-US" sz="2800" u="sng" dirty="0">
                          <a:effectLst/>
                          <a:latin typeface="+mn-lt"/>
                          <a:ea typeface="Calibri"/>
                          <a:cs typeface="Times New Roman"/>
                        </a:rPr>
                        <a:t>both exposures are present</a:t>
                      </a:r>
                      <a:r>
                        <a:rPr lang="en-US" sz="2800" u="none" dirty="0">
                          <a:effectLst/>
                          <a:latin typeface="+mn-lt"/>
                          <a:ea typeface="Calibri"/>
                          <a:cs typeface="Times New Roman"/>
                        </a:rPr>
                        <a:t> </a:t>
                      </a:r>
                      <a:r>
                        <a:rPr lang="en-US" sz="2800" dirty="0">
                          <a:effectLst/>
                          <a:latin typeface="+mn-lt"/>
                          <a:ea typeface="Calibri"/>
                          <a:cs typeface="Times New Roman"/>
                        </a:rPr>
                        <a:t>but not if only one or the other </a:t>
                      </a:r>
                      <a:r>
                        <a:rPr lang="en-US" sz="2800" dirty="0" smtClean="0">
                          <a:effectLst/>
                          <a:latin typeface="+mn-lt"/>
                          <a:ea typeface="Calibri"/>
                          <a:cs typeface="Times New Roman"/>
                        </a:rPr>
                        <a:t>exposure was present</a:t>
                      </a:r>
                      <a:r>
                        <a:rPr lang="en-US" sz="2800" dirty="0">
                          <a:effectLst/>
                          <a:latin typeface="+mn-lt"/>
                          <a:ea typeface="Calibri"/>
                          <a:cs typeface="Times New Roman"/>
                        </a:rPr>
                        <a: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2716">
                <a:tc>
                  <a:txBody>
                    <a:bodyPr/>
                    <a:lstStyle/>
                    <a:p>
                      <a:pPr marL="0" marR="0" algn="ctr">
                        <a:lnSpc>
                          <a:spcPct val="115000"/>
                        </a:lnSpc>
                        <a:spcBef>
                          <a:spcPts val="0"/>
                        </a:spcBef>
                        <a:spcAft>
                          <a:spcPts val="0"/>
                        </a:spcAft>
                      </a:pPr>
                      <a:r>
                        <a:rPr lang="en-US" sz="2800" dirty="0" smtClean="0">
                          <a:effectLst/>
                          <a:latin typeface="+mn-lt"/>
                          <a:ea typeface="Calibri"/>
                          <a:cs typeface="Times New Roman"/>
                        </a:rPr>
                        <a:t>Biologic/ Physical </a:t>
                      </a:r>
                      <a:r>
                        <a:rPr lang="en-US" sz="2800" dirty="0">
                          <a:effectLst/>
                          <a:latin typeface="+mn-lt"/>
                          <a:ea typeface="Calibri"/>
                          <a:cs typeface="Times New Roman"/>
                        </a:rPr>
                        <a:t>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smtClean="0">
                          <a:effectLst/>
                          <a:latin typeface="+mn-lt"/>
                          <a:ea typeface="Calibri"/>
                          <a:cs typeface="Times New Roman"/>
                        </a:rPr>
                        <a:t>To determine if there</a:t>
                      </a:r>
                      <a:r>
                        <a:rPr lang="en-US" sz="2800" baseline="0" dirty="0" smtClean="0">
                          <a:effectLst/>
                          <a:latin typeface="+mn-lt"/>
                          <a:ea typeface="Calibri"/>
                          <a:cs typeface="Times New Roman"/>
                        </a:rPr>
                        <a:t> is </a:t>
                      </a:r>
                      <a:r>
                        <a:rPr lang="en-US" sz="2800" dirty="0" smtClean="0">
                          <a:effectLst/>
                          <a:latin typeface="+mn-lt"/>
                          <a:ea typeface="Calibri"/>
                          <a:cs typeface="Times New Roman"/>
                        </a:rPr>
                        <a:t>physical </a:t>
                      </a:r>
                      <a:r>
                        <a:rPr lang="en-US" sz="2800" dirty="0">
                          <a:effectLst/>
                          <a:latin typeface="+mn-lt"/>
                          <a:ea typeface="Calibri"/>
                          <a:cs typeface="Times New Roman"/>
                        </a:rPr>
                        <a:t>interaction between two or more </a:t>
                      </a:r>
                      <a:r>
                        <a:rPr lang="en-US" sz="2800" dirty="0" smtClean="0">
                          <a:effectLst/>
                          <a:latin typeface="+mn-lt"/>
                          <a:ea typeface="Calibri"/>
                          <a:cs typeface="Times New Roman"/>
                        </a:rPr>
                        <a:t>exposures in causing outcome,</a:t>
                      </a:r>
                      <a:r>
                        <a:rPr lang="en-US" sz="2800" baseline="0" dirty="0" smtClean="0">
                          <a:effectLst/>
                          <a:latin typeface="+mn-lt"/>
                          <a:ea typeface="Calibri"/>
                          <a:cs typeface="Times New Roman"/>
                        </a:rPr>
                        <a:t> i.e., p</a:t>
                      </a:r>
                      <a:r>
                        <a:rPr lang="en-US" sz="2800" dirty="0" smtClean="0">
                          <a:effectLst/>
                          <a:latin typeface="+mn-lt"/>
                          <a:ea typeface="Calibri"/>
                          <a:cs typeface="Times New Roman"/>
                        </a:rPr>
                        <a:t>hysical </a:t>
                      </a:r>
                      <a:r>
                        <a:rPr lang="en-US" sz="2800" dirty="0">
                          <a:effectLst/>
                          <a:latin typeface="+mn-lt"/>
                          <a:ea typeface="Calibri"/>
                          <a:cs typeface="Times New Roman"/>
                        </a:rPr>
                        <a:t>entities actually physically </a:t>
                      </a:r>
                      <a:r>
                        <a:rPr lang="en-US" sz="2800" u="sng" dirty="0" smtClean="0">
                          <a:effectLst/>
                          <a:latin typeface="+mn-lt"/>
                          <a:ea typeface="Calibri"/>
                          <a:cs typeface="Times New Roman"/>
                        </a:rPr>
                        <a:t>interacting with/touching </a:t>
                      </a:r>
                      <a:r>
                        <a:rPr lang="en-US" sz="2800" dirty="0">
                          <a:effectLst/>
                          <a:latin typeface="+mn-lt"/>
                          <a:ea typeface="Calibri"/>
                          <a:cs typeface="Times New Roman"/>
                        </a:rPr>
                        <a:t>each other.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79400" y="228600"/>
            <a:ext cx="15894756" cy="1264356"/>
          </a:xfrm>
        </p:spPr>
        <p:txBody>
          <a:bodyPr/>
          <a:lstStyle/>
          <a:p>
            <a:r>
              <a:rPr lang="en-US" altLang="en-US" sz="4000" dirty="0"/>
              <a:t>What Scale (Additive or Multiplicative) Should be Used to Look for Different Forms of Interaction?</a:t>
            </a:r>
          </a:p>
        </p:txBody>
      </p:sp>
      <p:sp>
        <p:nvSpPr>
          <p:cNvPr id="167958" name="Rectangle 2"/>
          <p:cNvSpPr>
            <a:spLocks noChangeArrowheads="1"/>
          </p:cNvSpPr>
          <p:nvPr/>
        </p:nvSpPr>
        <p:spPr bwMode="auto">
          <a:xfrm>
            <a:off x="1444979" y="-1017961"/>
            <a:ext cx="184731" cy="748988"/>
          </a:xfrm>
          <a:prstGeom prst="rect">
            <a:avLst/>
          </a:prstGeom>
          <a:noFill/>
          <a:ln w="9525">
            <a:noFill/>
            <a:miter lim="800000"/>
            <a:headEnd/>
            <a:tailEnd/>
          </a:ln>
        </p:spPr>
        <p:txBody>
          <a:bodyPr wrap="none" anchor="ctr">
            <a:spAutoFit/>
          </a:bodyPr>
          <a:lstStyle/>
          <a:p>
            <a:endParaRPr lang="en-US" altLang="en-US" sz="4267" dirty="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42272857"/>
              </p:ext>
            </p:extLst>
          </p:nvPr>
        </p:nvGraphicFramePr>
        <p:xfrm>
          <a:off x="279400" y="1828800"/>
          <a:ext cx="15697200" cy="6719032"/>
        </p:xfrm>
        <a:graphic>
          <a:graphicData uri="http://schemas.openxmlformats.org/drawingml/2006/table">
            <a:tbl>
              <a:tblPr firstRow="1" firstCol="1" bandRow="1"/>
              <a:tblGrid>
                <a:gridCol w="3692453"/>
                <a:gridCol w="12004747"/>
              </a:tblGrid>
              <a:tr h="709586">
                <a:tc>
                  <a:txBody>
                    <a:bodyPr/>
                    <a:lstStyle/>
                    <a:p>
                      <a:pPr marL="0" marR="0" algn="ctr">
                        <a:lnSpc>
                          <a:spcPct val="115000"/>
                        </a:lnSpc>
                        <a:spcBef>
                          <a:spcPts val="0"/>
                        </a:spcBef>
                        <a:spcAft>
                          <a:spcPts val="0"/>
                        </a:spcAft>
                      </a:pPr>
                      <a:r>
                        <a:rPr lang="en-US" sz="2800" b="1" dirty="0">
                          <a:effectLst/>
                          <a:latin typeface="Arial"/>
                          <a:ea typeface="Calibri"/>
                          <a:cs typeface="Times New Roman"/>
                        </a:rPr>
                        <a:t>Type of Interaction</a:t>
                      </a:r>
                      <a:endParaRPr lang="en-US" sz="28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baseline="0" dirty="0" smtClean="0">
                          <a:effectLst/>
                          <a:latin typeface="Arial"/>
                          <a:ea typeface="Calibri"/>
                          <a:cs typeface="Times New Roman"/>
                        </a:rPr>
                        <a:t>Which Scale to Use?</a:t>
                      </a:r>
                      <a:endParaRPr lang="en-US" sz="28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4322">
                <a:tc>
                  <a:txBody>
                    <a:bodyPr/>
                    <a:lstStyle/>
                    <a:p>
                      <a:pPr marL="0" marR="0" algn="ctr">
                        <a:lnSpc>
                          <a:spcPct val="115000"/>
                        </a:lnSpc>
                        <a:spcBef>
                          <a:spcPts val="0"/>
                        </a:spcBef>
                        <a:spcAft>
                          <a:spcPts val="0"/>
                        </a:spcAft>
                      </a:pPr>
                      <a:r>
                        <a:rPr lang="en-US" sz="2800" dirty="0">
                          <a:effectLst/>
                          <a:latin typeface="+mn-lt"/>
                          <a:ea typeface="Calibri"/>
                          <a:cs typeface="Times New Roman"/>
                        </a:rPr>
                        <a:t>Statistical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aseline="0" dirty="0" smtClean="0">
                          <a:effectLst/>
                          <a:latin typeface="+mn-lt"/>
                          <a:ea typeface="Calibri"/>
                          <a:cs typeface="Times New Roman"/>
                        </a:rPr>
                        <a:t>Whatever scale you are interested in for other reasons.  Looking for statistical interaction is simply</a:t>
                      </a:r>
                      <a:r>
                        <a:rPr lang="en-US" sz="2800" dirty="0" smtClean="0">
                          <a:effectLst/>
                          <a:latin typeface="+mn-lt"/>
                          <a:ea typeface="Calibri"/>
                          <a:cs typeface="Times New Roman"/>
                        </a:rPr>
                        <a:t>  a good analytical</a:t>
                      </a:r>
                      <a:r>
                        <a:rPr lang="en-US" sz="2800" baseline="0" dirty="0" smtClean="0">
                          <a:effectLst/>
                          <a:latin typeface="+mn-lt"/>
                          <a:ea typeface="Calibri"/>
                          <a:cs typeface="Times New Roman"/>
                        </a:rPr>
                        <a:t> practice, but it does not inform which scale to use.</a:t>
                      </a:r>
                      <a:endParaRPr lang="en-US" sz="2800" dirty="0">
                        <a:effectLst/>
                        <a:latin typeface="+mn-lt"/>
                        <a:ea typeface="Calibri"/>
                        <a:cs typeface="Times New Roman"/>
                      </a:endParaRPr>
                    </a:p>
                  </a:txBody>
                  <a:tcPr marL="65762" marR="657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7011">
                <a:tc>
                  <a:txBody>
                    <a:bodyPr/>
                    <a:lstStyle/>
                    <a:p>
                      <a:pPr marL="0" marR="0" algn="ctr">
                        <a:lnSpc>
                          <a:spcPct val="115000"/>
                        </a:lnSpc>
                        <a:spcBef>
                          <a:spcPts val="0"/>
                        </a:spcBef>
                        <a:spcAft>
                          <a:spcPts val="0"/>
                        </a:spcAft>
                      </a:pPr>
                      <a:r>
                        <a:rPr lang="en-US" sz="2800" dirty="0">
                          <a:effectLst/>
                          <a:latin typeface="+mn-lt"/>
                          <a:ea typeface="Calibri"/>
                          <a:cs typeface="Times New Roman"/>
                        </a:rPr>
                        <a:t>Public Health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smtClean="0">
                          <a:solidFill>
                            <a:srgbClr val="FF0000"/>
                          </a:solidFill>
                          <a:effectLst/>
                          <a:latin typeface="+mn-lt"/>
                          <a:ea typeface="Calibri"/>
                          <a:cs typeface="Times New Roman"/>
                        </a:rPr>
                        <a:t>Additive (i.e.. difference</a:t>
                      </a:r>
                      <a:r>
                        <a:rPr lang="en-US" sz="2800" baseline="0" dirty="0" smtClean="0">
                          <a:solidFill>
                            <a:srgbClr val="FF0000"/>
                          </a:solidFill>
                          <a:effectLst/>
                          <a:latin typeface="+mn-lt"/>
                          <a:ea typeface="Calibri"/>
                          <a:cs typeface="Times New Roman"/>
                        </a:rPr>
                        <a:t> measures)</a:t>
                      </a:r>
                      <a:r>
                        <a:rPr lang="en-US" sz="2800" dirty="0" smtClean="0">
                          <a:solidFill>
                            <a:srgbClr val="FF0000"/>
                          </a:solidFill>
                          <a:effectLst/>
                          <a:latin typeface="+mn-lt"/>
                          <a:ea typeface="Calibri"/>
                          <a:cs typeface="Times New Roman"/>
                        </a:rPr>
                        <a:t>.</a:t>
                      </a:r>
                      <a:endParaRPr lang="en-US" sz="2800" dirty="0">
                        <a:solidFill>
                          <a:srgbClr val="FF0000"/>
                        </a:solidFill>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0">
                <a:tc>
                  <a:txBody>
                    <a:bodyPr/>
                    <a:lstStyle/>
                    <a:p>
                      <a:pPr marL="0" marR="0" algn="ctr">
                        <a:lnSpc>
                          <a:spcPct val="115000"/>
                        </a:lnSpc>
                        <a:spcBef>
                          <a:spcPts val="0"/>
                        </a:spcBef>
                        <a:spcAft>
                          <a:spcPts val="0"/>
                        </a:spcAft>
                      </a:pPr>
                      <a:r>
                        <a:rPr lang="en-US" sz="2800" dirty="0">
                          <a:effectLst/>
                          <a:latin typeface="+mn-lt"/>
                          <a:ea typeface="Calibri"/>
                          <a:cs typeface="Times New Roman"/>
                        </a:rPr>
                        <a:t>Mechanistic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smtClean="0">
                          <a:solidFill>
                            <a:srgbClr val="FF0000"/>
                          </a:solidFill>
                          <a:effectLst/>
                          <a:latin typeface="+mn-lt"/>
                          <a:ea typeface="Calibri"/>
                          <a:cs typeface="Times New Roman"/>
                        </a:rPr>
                        <a:t>Additive</a:t>
                      </a:r>
                      <a:r>
                        <a:rPr lang="en-US" sz="2800" baseline="0" dirty="0" smtClean="0">
                          <a:solidFill>
                            <a:srgbClr val="FF0000"/>
                          </a:solidFill>
                          <a:effectLst/>
                          <a:latin typeface="+mn-lt"/>
                          <a:ea typeface="Calibri"/>
                          <a:cs typeface="Times New Roman"/>
                        </a:rPr>
                        <a:t> (i.e., difference measures).  Proof is beyond scope of course; involves counterfactual theory.  Magnitude of RERI is key metric.</a:t>
                      </a:r>
                      <a:endParaRPr lang="en-US" sz="2800" dirty="0">
                        <a:solidFill>
                          <a:srgbClr val="FF0000"/>
                        </a:solidFill>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913">
                <a:tc>
                  <a:txBody>
                    <a:bodyPr/>
                    <a:lstStyle/>
                    <a:p>
                      <a:pPr marL="0" marR="0" algn="ctr">
                        <a:lnSpc>
                          <a:spcPct val="115000"/>
                        </a:lnSpc>
                        <a:spcBef>
                          <a:spcPts val="0"/>
                        </a:spcBef>
                        <a:spcAft>
                          <a:spcPts val="0"/>
                        </a:spcAft>
                      </a:pPr>
                      <a:r>
                        <a:rPr lang="en-US" sz="2800" dirty="0" smtClean="0">
                          <a:effectLst/>
                          <a:latin typeface="+mn-lt"/>
                          <a:ea typeface="Calibri"/>
                          <a:cs typeface="Times New Roman"/>
                        </a:rPr>
                        <a:t>Biologic/ Physical </a:t>
                      </a:r>
                      <a:r>
                        <a:rPr lang="en-US" sz="2800" dirty="0">
                          <a:effectLst/>
                          <a:latin typeface="+mn-lt"/>
                          <a:ea typeface="Calibri"/>
                          <a:cs typeface="Times New Roman"/>
                        </a:rPr>
                        <a:t>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smtClean="0">
                          <a:effectLst/>
                          <a:latin typeface="+mn-lt"/>
                          <a:ea typeface="Calibri"/>
                          <a:cs typeface="Times New Roman"/>
                        </a:rPr>
                        <a:t>Our</a:t>
                      </a:r>
                      <a:r>
                        <a:rPr lang="en-US" sz="2800" baseline="0" dirty="0" smtClean="0">
                          <a:effectLst/>
                          <a:latin typeface="+mn-lt"/>
                          <a:ea typeface="Calibri"/>
                          <a:cs typeface="Times New Roman"/>
                        </a:rPr>
                        <a:t> typical analyses cannot address this issue;  this is the realm of physical laboratory science.</a:t>
                      </a:r>
                      <a:r>
                        <a:rPr lang="en-US" sz="2800" dirty="0" smtClean="0">
                          <a:effectLst/>
                          <a:latin typeface="+mn-lt"/>
                          <a:ea typeface="Calibri"/>
                          <a:cs typeface="Times New Roman"/>
                        </a:rPr>
                        <a:t> </a:t>
                      </a:r>
                      <a:endParaRPr lang="en-US" sz="2800" dirty="0">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66" name="Rectangle 2"/>
          <p:cNvSpPr>
            <a:spLocks noGrp="1" noChangeArrowheads="1"/>
          </p:cNvSpPr>
          <p:nvPr>
            <p:ph type="title"/>
          </p:nvPr>
        </p:nvSpPr>
        <p:spPr>
          <a:xfrm>
            <a:off x="0" y="83967"/>
            <a:ext cx="15976600" cy="1358502"/>
          </a:xfrm>
        </p:spPr>
        <p:txBody>
          <a:bodyPr/>
          <a:lstStyle/>
          <a:p>
            <a:r>
              <a:rPr lang="en-US" altLang="en-US" sz="4000" dirty="0" smtClean="0"/>
              <a:t>Smoking, Family History</a:t>
            </a:r>
            <a:r>
              <a:rPr lang="en-US" altLang="en-US" sz="4000" dirty="0"/>
              <a:t> </a:t>
            </a:r>
            <a:r>
              <a:rPr lang="en-US" altLang="en-US" sz="4000" dirty="0" smtClean="0"/>
              <a:t>and Cancer:</a:t>
            </a:r>
            <a:br>
              <a:rPr lang="en-US" altLang="en-US" sz="4000" dirty="0" smtClean="0"/>
            </a:br>
            <a:r>
              <a:rPr lang="en-US" altLang="en-US" sz="4000" dirty="0" smtClean="0"/>
              <a:t> Additive vs Multiplicative Scales</a:t>
            </a:r>
          </a:p>
        </p:txBody>
      </p:sp>
      <p:sp>
        <p:nvSpPr>
          <p:cNvPr id="33875" name="Rectangle 14"/>
          <p:cNvSpPr>
            <a:spLocks noChangeArrowheads="1"/>
          </p:cNvSpPr>
          <p:nvPr/>
        </p:nvSpPr>
        <p:spPr bwMode="auto">
          <a:xfrm>
            <a:off x="1444978" y="6558844"/>
            <a:ext cx="13821364" cy="3973689"/>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33877" name="Text Box 17"/>
          <p:cNvSpPr txBox="1">
            <a:spLocks noChangeArrowheads="1"/>
          </p:cNvSpPr>
          <p:nvPr/>
        </p:nvSpPr>
        <p:spPr bwMode="auto">
          <a:xfrm>
            <a:off x="541867" y="8726311"/>
            <a:ext cx="13185422" cy="4542910"/>
          </a:xfrm>
          <a:prstGeom prst="rect">
            <a:avLst/>
          </a:prstGeom>
          <a:noFill/>
          <a:ln w="9525">
            <a:noFill/>
            <a:miter lim="800000"/>
            <a:headEnd/>
            <a:tailEnd/>
          </a:ln>
        </p:spPr>
        <p:txBody>
          <a:bodyPr>
            <a:spAutoFit/>
          </a:bodyPr>
          <a:lstStyle/>
          <a:p>
            <a:pPr eaLnBrk="0" hangingPunct="0">
              <a:spcBef>
                <a:spcPct val="50000"/>
              </a:spcBef>
            </a:pPr>
            <a:endParaRPr lang="en-US" altLang="en-US" sz="4741" b="1" dirty="0"/>
          </a:p>
          <a:p>
            <a:pPr eaLnBrk="0" hangingPunct="0">
              <a:spcBef>
                <a:spcPct val="50000"/>
              </a:spcBef>
            </a:pPr>
            <a:endParaRPr lang="en-US" altLang="en-US" sz="4741" b="1" dirty="0"/>
          </a:p>
          <a:p>
            <a:pPr eaLnBrk="0" hangingPunct="0">
              <a:spcBef>
                <a:spcPct val="50000"/>
              </a:spcBef>
            </a:pPr>
            <a:endParaRPr lang="en-US" altLang="en-US" sz="3793" dirty="0">
              <a:latin typeface="Times New Roman" pitchFamily="18" charset="0"/>
            </a:endParaRPr>
          </a:p>
          <a:p>
            <a:pPr eaLnBrk="0" hangingPunct="0">
              <a:spcBef>
                <a:spcPct val="50000"/>
              </a:spcBef>
            </a:pPr>
            <a:endParaRPr lang="en-US" altLang="en-US" sz="3793" dirty="0">
              <a:latin typeface="Times New Roman" pitchFamily="18" charset="0"/>
            </a:endParaRPr>
          </a:p>
          <a:p>
            <a:pPr eaLnBrk="0" hangingPunct="0">
              <a:spcBef>
                <a:spcPct val="50000"/>
              </a:spcBef>
            </a:pPr>
            <a:endParaRPr lang="en-US" altLang="en-US" sz="3793" dirty="0">
              <a:latin typeface="Times New Roman" pitchFamily="18" charset="0"/>
            </a:endParaRPr>
          </a:p>
        </p:txBody>
      </p:sp>
      <p:pic>
        <p:nvPicPr>
          <p:cNvPr id="3" name="Picture 2"/>
          <p:cNvPicPr>
            <a:picLocks noChangeAspect="1"/>
          </p:cNvPicPr>
          <p:nvPr/>
        </p:nvPicPr>
        <p:blipFill>
          <a:blip r:embed="rId3"/>
          <a:stretch>
            <a:fillRect/>
          </a:stretch>
        </p:blipFill>
        <p:spPr>
          <a:xfrm>
            <a:off x="196761" y="1676400"/>
            <a:ext cx="9379039" cy="5822643"/>
          </a:xfrm>
          <a:prstGeom prst="rect">
            <a:avLst/>
          </a:prstGeom>
        </p:spPr>
      </p:pic>
      <p:sp>
        <p:nvSpPr>
          <p:cNvPr id="4" name="Rectangle 3"/>
          <p:cNvSpPr/>
          <p:nvPr/>
        </p:nvSpPr>
        <p:spPr>
          <a:xfrm>
            <a:off x="9575800" y="1524000"/>
            <a:ext cx="6527800" cy="7155805"/>
          </a:xfrm>
          <a:prstGeom prst="rect">
            <a:avLst/>
          </a:prstGeom>
        </p:spPr>
        <p:txBody>
          <a:bodyPr wrap="square">
            <a:spAutoFit/>
          </a:bodyPr>
          <a:lstStyle/>
          <a:p>
            <a:pPr marL="288925" indent="-288925" eaLnBrk="0" hangingPunct="0">
              <a:spcBef>
                <a:spcPts val="0"/>
              </a:spcBef>
              <a:spcAft>
                <a:spcPts val="300"/>
              </a:spcAft>
              <a:buFontTx/>
              <a:buChar char="•"/>
            </a:pPr>
            <a:r>
              <a:rPr lang="en-US" altLang="en-US" sz="2600" dirty="0" smtClean="0">
                <a:solidFill>
                  <a:srgbClr val="000000"/>
                </a:solidFill>
              </a:rPr>
              <a:t> </a:t>
            </a:r>
            <a:r>
              <a:rPr lang="en-US" altLang="en-US" sz="3000" dirty="0" smtClean="0">
                <a:solidFill>
                  <a:srgbClr val="000000"/>
                </a:solidFill>
              </a:rPr>
              <a:t>If </a:t>
            </a:r>
            <a:r>
              <a:rPr lang="en-US" altLang="en-US" sz="3000" dirty="0">
                <a:solidFill>
                  <a:srgbClr val="000000"/>
                </a:solidFill>
              </a:rPr>
              <a:t>causal inference re: smoking sole </a:t>
            </a:r>
            <a:r>
              <a:rPr lang="en-US" altLang="en-US" sz="3000" dirty="0" smtClean="0">
                <a:solidFill>
                  <a:srgbClr val="000000"/>
                </a:solidFill>
              </a:rPr>
              <a:t>goal:</a:t>
            </a:r>
          </a:p>
          <a:p>
            <a:pPr marL="793750" lvl="1" indent="-336550" eaLnBrk="0" hangingPunct="0">
              <a:spcBef>
                <a:spcPts val="0"/>
              </a:spcBef>
              <a:buFont typeface="Arial" panose="020B0604020202020204" pitchFamily="34" charset="0"/>
              <a:buChar char="–"/>
            </a:pPr>
            <a:r>
              <a:rPr lang="en-US" altLang="en-US" sz="2600" dirty="0" smtClean="0">
                <a:solidFill>
                  <a:srgbClr val="000000"/>
                </a:solidFill>
              </a:rPr>
              <a:t> </a:t>
            </a:r>
            <a:r>
              <a:rPr lang="en-US" altLang="en-US" sz="2600" dirty="0">
                <a:solidFill>
                  <a:srgbClr val="000000"/>
                </a:solidFill>
              </a:rPr>
              <a:t>R</a:t>
            </a:r>
            <a:r>
              <a:rPr lang="en-US" altLang="en-US" sz="2600" dirty="0" smtClean="0">
                <a:solidFill>
                  <a:srgbClr val="000000"/>
                </a:solidFill>
              </a:rPr>
              <a:t>isk </a:t>
            </a:r>
            <a:r>
              <a:rPr lang="en-US" altLang="en-US" sz="2600" dirty="0">
                <a:solidFill>
                  <a:srgbClr val="000000"/>
                </a:solidFill>
              </a:rPr>
              <a:t>ratio is sufficient (no interaction</a:t>
            </a:r>
            <a:r>
              <a:rPr lang="en-US" altLang="en-US" sz="2600" dirty="0" smtClean="0">
                <a:solidFill>
                  <a:srgbClr val="000000"/>
                </a:solidFill>
              </a:rPr>
              <a:t>)</a:t>
            </a:r>
          </a:p>
          <a:p>
            <a:pPr marL="793750" lvl="1" indent="-336550" eaLnBrk="0" hangingPunct="0">
              <a:spcBef>
                <a:spcPts val="0"/>
              </a:spcBef>
              <a:buFont typeface="Arial" panose="020B0604020202020204" pitchFamily="34" charset="0"/>
              <a:buChar char="–"/>
            </a:pPr>
            <a:endParaRPr lang="en-US" altLang="en-US" sz="2600" dirty="0" smtClean="0">
              <a:solidFill>
                <a:srgbClr val="000000"/>
              </a:solidFill>
            </a:endParaRPr>
          </a:p>
          <a:p>
            <a:pPr marL="336550" lvl="1" indent="-336550" eaLnBrk="0" hangingPunct="0">
              <a:spcBef>
                <a:spcPts val="0"/>
              </a:spcBef>
              <a:spcAft>
                <a:spcPts val="300"/>
              </a:spcAft>
              <a:buSzPct val="90000"/>
              <a:buFont typeface="Arial" panose="020B0604020202020204" pitchFamily="34" charset="0"/>
              <a:buChar char="•"/>
            </a:pPr>
            <a:r>
              <a:rPr lang="en-US" altLang="en-US" sz="3000" dirty="0" smtClean="0">
                <a:solidFill>
                  <a:srgbClr val="000000"/>
                </a:solidFill>
              </a:rPr>
              <a:t>If goal is to define sub-groups of persons to target smoking cessation/prevention intervention or mechanistic interaction between smoking and family history</a:t>
            </a:r>
          </a:p>
          <a:p>
            <a:pPr marL="866775" lvl="1" indent="-409575" eaLnBrk="0" hangingPunct="0">
              <a:spcBef>
                <a:spcPts val="0"/>
              </a:spcBef>
              <a:spcAft>
                <a:spcPts val="600"/>
              </a:spcAft>
              <a:buFont typeface="Arial" panose="020B0604020202020204" pitchFamily="34" charset="0"/>
              <a:buChar char="–"/>
            </a:pPr>
            <a:r>
              <a:rPr lang="en-US" altLang="en-US" sz="2600" dirty="0" smtClean="0">
                <a:solidFill>
                  <a:srgbClr val="000000"/>
                </a:solidFill>
              </a:rPr>
              <a:t>Rather </a:t>
            </a:r>
            <a:r>
              <a:rPr lang="en-US" altLang="en-US" sz="2600" dirty="0">
                <a:solidFill>
                  <a:srgbClr val="000000"/>
                </a:solidFill>
              </a:rPr>
              <a:t>than ignoring interaction, worth reporting additive </a:t>
            </a:r>
          </a:p>
          <a:p>
            <a:pPr marL="336550" indent="-336550" eaLnBrk="0" hangingPunct="0">
              <a:spcBef>
                <a:spcPct val="50000"/>
              </a:spcBef>
              <a:buFontTx/>
              <a:buChar char="•"/>
            </a:pPr>
            <a:r>
              <a:rPr lang="en-US" altLang="en-US" sz="3000" dirty="0" smtClean="0">
                <a:solidFill>
                  <a:srgbClr val="000000"/>
                </a:solidFill>
              </a:rPr>
              <a:t>Public </a:t>
            </a:r>
            <a:r>
              <a:rPr lang="en-US" altLang="en-US" sz="3000" dirty="0">
                <a:solidFill>
                  <a:srgbClr val="000000"/>
                </a:solidFill>
              </a:rPr>
              <a:t>health interaction: only 5 persons </a:t>
            </a:r>
            <a:r>
              <a:rPr lang="en-US" altLang="en-US" sz="3000" dirty="0" smtClean="0">
                <a:solidFill>
                  <a:srgbClr val="000000"/>
                </a:solidFill>
              </a:rPr>
              <a:t>with </a:t>
            </a:r>
            <a:r>
              <a:rPr lang="en-US" altLang="en-US" sz="3000" dirty="0">
                <a:solidFill>
                  <a:srgbClr val="000000"/>
                </a:solidFill>
              </a:rPr>
              <a:t>FH have to be prevented from smoking to avert 1 case of cancer </a:t>
            </a:r>
            <a:r>
              <a:rPr lang="en-US" altLang="en-US" sz="3000" dirty="0" smtClean="0">
                <a:solidFill>
                  <a:srgbClr val="000000"/>
                </a:solidFill>
              </a:rPr>
              <a:t>(group to target)</a:t>
            </a:r>
            <a:endParaRPr lang="en-US" altLang="en-US" sz="3000" dirty="0">
              <a:solidFill>
                <a:srgbClr val="000000"/>
              </a:solidFill>
            </a:endParaRPr>
          </a:p>
        </p:txBody>
      </p:sp>
      <p:sp>
        <p:nvSpPr>
          <p:cNvPr id="7" name="Rectangle 6"/>
          <p:cNvSpPr/>
          <p:nvPr/>
        </p:nvSpPr>
        <p:spPr>
          <a:xfrm>
            <a:off x="196761" y="7904202"/>
            <a:ext cx="9531439" cy="553998"/>
          </a:xfrm>
          <a:prstGeom prst="rect">
            <a:avLst/>
          </a:prstGeom>
        </p:spPr>
        <p:txBody>
          <a:bodyPr wrap="square">
            <a:spAutoFit/>
          </a:bodyPr>
          <a:lstStyle/>
          <a:p>
            <a:pPr eaLnBrk="0" hangingPunct="0">
              <a:spcBef>
                <a:spcPct val="50000"/>
              </a:spcBef>
              <a:buFontTx/>
              <a:buChar char="•"/>
            </a:pPr>
            <a:r>
              <a:rPr lang="en-US" altLang="en-US" sz="2600" dirty="0">
                <a:solidFill>
                  <a:srgbClr val="000000"/>
                </a:solidFill>
              </a:rPr>
              <a:t> </a:t>
            </a:r>
            <a:r>
              <a:rPr lang="en-US" altLang="en-US" sz="3000" dirty="0">
                <a:solidFill>
                  <a:srgbClr val="000000"/>
                </a:solidFill>
              </a:rPr>
              <a:t>No multiplicative but presence of additive </a:t>
            </a:r>
            <a:r>
              <a:rPr lang="en-US" altLang="en-US" sz="3000" dirty="0" smtClean="0">
                <a:solidFill>
                  <a:srgbClr val="000000"/>
                </a:solidFill>
              </a:rPr>
              <a:t>interaction</a:t>
            </a:r>
            <a:endParaRPr lang="en-US" altLang="en-US" sz="3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1328796" y="-152400"/>
            <a:ext cx="13440364" cy="1004711"/>
          </a:xfrm>
        </p:spPr>
        <p:txBody>
          <a:bodyPr/>
          <a:lstStyle/>
          <a:p>
            <a:r>
              <a:rPr lang="en-US" altLang="en-US" sz="4400" dirty="0" smtClean="0"/>
              <a:t>Summary: Confounding </a:t>
            </a:r>
            <a:r>
              <a:rPr lang="en-US" altLang="en-US" sz="4400" dirty="0" smtClean="0"/>
              <a:t>vs Interaction</a:t>
            </a:r>
          </a:p>
        </p:txBody>
      </p:sp>
      <p:sp>
        <p:nvSpPr>
          <p:cNvPr id="195586" name="Rectangle 3"/>
          <p:cNvSpPr>
            <a:spLocks noGrp="1" noChangeArrowheads="1"/>
          </p:cNvSpPr>
          <p:nvPr>
            <p:ph type="body" idx="1"/>
          </p:nvPr>
        </p:nvSpPr>
        <p:spPr>
          <a:xfrm>
            <a:off x="203200" y="968022"/>
            <a:ext cx="15691556" cy="9395178"/>
          </a:xfrm>
        </p:spPr>
        <p:txBody>
          <a:bodyPr/>
          <a:lstStyle/>
          <a:p>
            <a:pPr marL="457200" indent="-457200">
              <a:spcBef>
                <a:spcPts val="0"/>
              </a:spcBef>
              <a:spcAft>
                <a:spcPts val="0"/>
              </a:spcAft>
              <a:buClrTx/>
            </a:pPr>
            <a:r>
              <a:rPr lang="en-US" altLang="en-US" sz="2800" dirty="0" smtClean="0"/>
              <a:t>We discovered interaction by performing stratification as a means to contend with confounding</a:t>
            </a:r>
          </a:p>
          <a:p>
            <a:pPr marL="914400" lvl="1" indent="-457200">
              <a:spcBef>
                <a:spcPts val="0"/>
              </a:spcBef>
              <a:spcAft>
                <a:spcPts val="0"/>
              </a:spcAft>
            </a:pPr>
            <a:r>
              <a:rPr lang="en-US" altLang="en-US" sz="2600" dirty="0" smtClean="0"/>
              <a:t>This is where the similarities between confounding and interaction end!</a:t>
            </a:r>
          </a:p>
          <a:p>
            <a:pPr lvl="1"/>
            <a:endParaRPr lang="en-US" altLang="en-US" sz="800" dirty="0"/>
          </a:p>
          <a:p>
            <a:pPr marL="457200" indent="-457200">
              <a:spcAft>
                <a:spcPts val="0"/>
              </a:spcAft>
              <a:buClrTx/>
            </a:pPr>
            <a:r>
              <a:rPr lang="en-US" altLang="en-US" sz="2800" dirty="0" smtClean="0"/>
              <a:t>Confounding</a:t>
            </a:r>
          </a:p>
          <a:p>
            <a:pPr marL="962025" lvl="1" indent="-504825">
              <a:spcAft>
                <a:spcPts val="0"/>
              </a:spcAft>
            </a:pPr>
            <a:r>
              <a:rPr lang="en-US" altLang="en-US" sz="2600" dirty="0" smtClean="0"/>
              <a:t>A non-causal path (bias) that we seek to prevent</a:t>
            </a:r>
          </a:p>
          <a:p>
            <a:pPr lvl="2"/>
            <a:endParaRPr lang="en-US" altLang="en-US" sz="800" dirty="0"/>
          </a:p>
          <a:p>
            <a:pPr marL="457200" indent="-457200">
              <a:spcBef>
                <a:spcPts val="711"/>
              </a:spcBef>
              <a:spcAft>
                <a:spcPts val="0"/>
              </a:spcAft>
              <a:buClrTx/>
            </a:pPr>
            <a:r>
              <a:rPr lang="en-US" altLang="en-US" sz="2800" dirty="0" smtClean="0"/>
              <a:t>Interaction</a:t>
            </a:r>
          </a:p>
          <a:p>
            <a:pPr marL="962025" lvl="1" indent="-504825">
              <a:spcBef>
                <a:spcPts val="711"/>
              </a:spcBef>
              <a:spcAft>
                <a:spcPts val="0"/>
              </a:spcAft>
            </a:pPr>
            <a:r>
              <a:rPr lang="en-US" altLang="en-US" sz="2600" dirty="0" smtClean="0"/>
              <a:t>A more detailed description of the relationship between the exposure and disease</a:t>
            </a:r>
          </a:p>
          <a:p>
            <a:pPr marL="962025" lvl="1" indent="-504825">
              <a:spcBef>
                <a:spcPts val="1896"/>
              </a:spcBef>
              <a:spcAft>
                <a:spcPts val="1500"/>
              </a:spcAft>
            </a:pPr>
            <a:r>
              <a:rPr lang="en-US" altLang="en-US" sz="2600" dirty="0" smtClean="0"/>
              <a:t>A richer description of the biologic or behavioral system under study</a:t>
            </a:r>
          </a:p>
          <a:p>
            <a:pPr marL="962025" lvl="1" indent="-504825">
              <a:spcBef>
                <a:spcPts val="0"/>
              </a:spcBef>
              <a:spcAft>
                <a:spcPts val="1500"/>
              </a:spcAft>
            </a:pPr>
            <a:r>
              <a:rPr lang="en-US" altLang="en-US" sz="2600" i="1" dirty="0" smtClean="0"/>
              <a:t>A finding to be reported if we have a good evidence, not a bias to be eliminated</a:t>
            </a:r>
          </a:p>
          <a:p>
            <a:pPr marL="962025" lvl="1" indent="-504825">
              <a:spcBef>
                <a:spcPts val="0"/>
              </a:spcBef>
              <a:spcAft>
                <a:spcPts val="0"/>
              </a:spcAft>
            </a:pPr>
            <a:r>
              <a:rPr lang="en-US" altLang="en-US" sz="2600" dirty="0" smtClean="0"/>
              <a:t>Presence depends upon scale </a:t>
            </a:r>
          </a:p>
          <a:p>
            <a:pPr marL="1660525" lvl="2" indent="-457200">
              <a:spcBef>
                <a:spcPts val="0"/>
              </a:spcBef>
              <a:spcAft>
                <a:spcPts val="1500"/>
              </a:spcAft>
            </a:pPr>
            <a:r>
              <a:rPr lang="en-US" altLang="en-US" sz="2400" dirty="0" smtClean="0"/>
              <a:t>Multiplicative (ratio) vs additive (difference)</a:t>
            </a:r>
          </a:p>
          <a:p>
            <a:pPr marL="962025" lvl="1" indent="-504825">
              <a:spcBef>
                <a:spcPts val="0"/>
              </a:spcBef>
              <a:spcAft>
                <a:spcPts val="0"/>
              </a:spcAft>
            </a:pPr>
            <a:r>
              <a:rPr lang="en-US" altLang="en-US" sz="2600" dirty="0" smtClean="0"/>
              <a:t>Statistical interaction simply refers to numerical differences in effect across strata of a 3</a:t>
            </a:r>
            <a:r>
              <a:rPr lang="en-US" altLang="en-US" sz="2600" baseline="30000" dirty="0" smtClean="0"/>
              <a:t>rd</a:t>
            </a:r>
            <a:r>
              <a:rPr lang="en-US" altLang="en-US" sz="2600" dirty="0" smtClean="0"/>
              <a:t> variable </a:t>
            </a:r>
          </a:p>
          <a:p>
            <a:pPr marL="1660525" lvl="2" indent="-457200">
              <a:spcBef>
                <a:spcPts val="0"/>
              </a:spcBef>
              <a:spcAft>
                <a:spcPts val="0"/>
              </a:spcAft>
            </a:pPr>
            <a:r>
              <a:rPr lang="en-US" altLang="en-US" sz="2400" dirty="0" smtClean="0"/>
              <a:t>Usually, we are interested in something more:  public health interaction; mechanistic interaction</a:t>
            </a:r>
          </a:p>
          <a:p>
            <a:pPr marL="2676537" lvl="4" indent="-457200">
              <a:spcBef>
                <a:spcPts val="0"/>
              </a:spcBef>
              <a:spcAft>
                <a:spcPts val="0"/>
              </a:spcAft>
              <a:buFont typeface="Arial" panose="020B0604020202020204" pitchFamily="34" charset="0"/>
              <a:buChar char="•"/>
            </a:pPr>
            <a:r>
              <a:rPr lang="en-US" altLang="en-US" sz="2400" dirty="0" smtClean="0"/>
              <a:t>These require presence of additive interaction</a:t>
            </a:r>
          </a:p>
          <a:p>
            <a:pPr marL="1660525" lvl="2" indent="-457200">
              <a:spcBef>
                <a:spcPts val="1422"/>
              </a:spcBef>
              <a:spcAft>
                <a:spcPts val="0"/>
              </a:spcAft>
            </a:pPr>
            <a:r>
              <a:rPr lang="en-US" altLang="en-US" sz="2400" dirty="0" smtClean="0"/>
              <a:t>We cannot measure biologic interaction</a:t>
            </a:r>
          </a:p>
          <a:p>
            <a:pPr lvl="2">
              <a:spcBef>
                <a:spcPts val="1422"/>
              </a:spcBef>
              <a:spcAft>
                <a:spcPts val="0"/>
              </a:spcAft>
            </a:pPr>
            <a:endParaRPr lang="en-US" altLang="en-US" sz="800" dirty="0"/>
          </a:p>
          <a:p>
            <a:pPr marL="457200" indent="-457200">
              <a:spcBef>
                <a:spcPts val="0"/>
              </a:spcBef>
              <a:buClrTx/>
            </a:pPr>
            <a:r>
              <a:rPr lang="en-US" altLang="en-US" sz="2800" dirty="0" smtClean="0"/>
              <a:t>Next Week:  Return to </a:t>
            </a:r>
            <a:r>
              <a:rPr lang="en-US" altLang="en-US" sz="2800" dirty="0" smtClean="0"/>
              <a:t>stratification and formation of adjusted summary estimates.</a:t>
            </a:r>
            <a:endParaRPr lang="en-US" altLang="en-US" sz="2800" dirty="0" smtClean="0"/>
          </a:p>
          <a:p>
            <a:pPr lvl="2">
              <a:buFontTx/>
              <a:buNone/>
            </a:pPr>
            <a:endParaRPr lang="en-US" altLang="en-US" sz="2000" dirty="0" smtClean="0"/>
          </a:p>
          <a:p>
            <a:pPr lvl="1"/>
            <a:endParaRPr lang="en-US" altLang="en-US" sz="2000" dirty="0" smtClean="0"/>
          </a:p>
          <a:p>
            <a:endParaRPr lang="en-US" alt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965200" y="-106256"/>
            <a:ext cx="14356428" cy="1096856"/>
          </a:xfrm>
        </p:spPr>
        <p:txBody>
          <a:bodyPr/>
          <a:lstStyle/>
          <a:p>
            <a:r>
              <a:rPr lang="en-US" altLang="en-US" sz="4400" dirty="0" smtClean="0"/>
              <a:t>Randomization to </a:t>
            </a:r>
            <a:r>
              <a:rPr lang="en-US" altLang="en-US" sz="4400" dirty="0"/>
              <a:t>Eliminate/Reduce </a:t>
            </a:r>
            <a:r>
              <a:rPr lang="en-US" altLang="en-US" sz="4400" dirty="0" smtClean="0"/>
              <a:t>Confounding</a:t>
            </a:r>
          </a:p>
        </p:txBody>
      </p:sp>
      <p:sp>
        <p:nvSpPr>
          <p:cNvPr id="40962" name="Rectangle 3"/>
          <p:cNvSpPr>
            <a:spLocks noGrp="1" noChangeArrowheads="1"/>
          </p:cNvSpPr>
          <p:nvPr>
            <p:ph type="body" idx="1"/>
          </p:nvPr>
        </p:nvSpPr>
        <p:spPr>
          <a:xfrm>
            <a:off x="355600" y="4495800"/>
            <a:ext cx="15849600" cy="1604397"/>
          </a:xfrm>
        </p:spPr>
        <p:txBody>
          <a:bodyPr/>
          <a:lstStyle/>
          <a:p>
            <a:pPr marL="468313" indent="-468313">
              <a:buClrTx/>
            </a:pPr>
            <a:r>
              <a:rPr lang="en-US" altLang="en-US" sz="2800" dirty="0"/>
              <a:t>Distribution of any other variable is theoretically the same in the exposed group as the unexposed</a:t>
            </a:r>
          </a:p>
          <a:p>
            <a:pPr lvl="1"/>
            <a:r>
              <a:rPr lang="en-US" altLang="en-US" sz="2800" dirty="0"/>
              <a:t>Theoretically, can be no association between exposure and any other variable</a:t>
            </a:r>
          </a:p>
          <a:p>
            <a:endParaRPr lang="en-US" altLang="en-US" sz="1400" dirty="0"/>
          </a:p>
          <a:p>
            <a:pPr marL="468313" indent="-468313">
              <a:buClrTx/>
            </a:pPr>
            <a:r>
              <a:rPr lang="en-US" altLang="en-US" sz="2800" dirty="0"/>
              <a:t>Comes closest to goal of “exchangeability”  (although still can fall short)</a:t>
            </a:r>
          </a:p>
          <a:p>
            <a:pPr marL="468313" indent="-468313"/>
            <a:endParaRPr lang="en-US" altLang="en-US" sz="1000" dirty="0" smtClean="0"/>
          </a:p>
          <a:p>
            <a:pPr marL="468313" indent="-468313">
              <a:buClrTx/>
            </a:pPr>
            <a:r>
              <a:rPr lang="en-US" altLang="en-US" sz="2800" dirty="0" smtClean="0"/>
              <a:t>One </a:t>
            </a:r>
            <a:r>
              <a:rPr lang="en-US" altLang="en-US" sz="2800" dirty="0"/>
              <a:t>of most important inventions of 20th </a:t>
            </a:r>
            <a:r>
              <a:rPr lang="en-US" altLang="en-US" sz="2800" dirty="0" smtClean="0"/>
              <a:t>Century</a:t>
            </a:r>
            <a:endParaRPr lang="en-US" altLang="en-US" sz="2800" dirty="0"/>
          </a:p>
          <a:p>
            <a:endParaRPr lang="en-US" altLang="en-US" sz="2400" dirty="0"/>
          </a:p>
        </p:txBody>
      </p:sp>
      <p:sp>
        <p:nvSpPr>
          <p:cNvPr id="40963" name="Text Box 8"/>
          <p:cNvSpPr txBox="1">
            <a:spLocks noChangeArrowheads="1"/>
          </p:cNvSpPr>
          <p:nvPr/>
        </p:nvSpPr>
        <p:spPr bwMode="auto">
          <a:xfrm>
            <a:off x="7899400" y="2093766"/>
            <a:ext cx="6830429"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Exposed (treatment)</a:t>
            </a:r>
          </a:p>
        </p:txBody>
      </p:sp>
      <p:sp>
        <p:nvSpPr>
          <p:cNvPr id="40964" name="Text Box 9"/>
          <p:cNvSpPr txBox="1">
            <a:spLocks noChangeArrowheads="1"/>
          </p:cNvSpPr>
          <p:nvPr/>
        </p:nvSpPr>
        <p:spPr bwMode="auto">
          <a:xfrm>
            <a:off x="7899400" y="3170152"/>
            <a:ext cx="5529385" cy="1097048"/>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Unexposed  (no </a:t>
            </a:r>
            <a:r>
              <a:rPr lang="en-US" altLang="en-US" sz="2800" b="1" dirty="0" smtClean="0">
                <a:solidFill>
                  <a:srgbClr val="000000"/>
                </a:solidFill>
              </a:rPr>
              <a:t>treatment or a different treatment)</a:t>
            </a:r>
            <a:endParaRPr lang="en-US" altLang="en-US" sz="2800" b="1" dirty="0">
              <a:solidFill>
                <a:srgbClr val="000000"/>
              </a:solidFill>
            </a:endParaRPr>
          </a:p>
        </p:txBody>
      </p:sp>
      <p:sp>
        <p:nvSpPr>
          <p:cNvPr id="40965" name="Line 10"/>
          <p:cNvSpPr>
            <a:spLocks noChangeShapeType="1"/>
          </p:cNvSpPr>
          <p:nvPr/>
        </p:nvSpPr>
        <p:spPr bwMode="auto">
          <a:xfrm flipV="1">
            <a:off x="6451600" y="2485884"/>
            <a:ext cx="1327477" cy="531011"/>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40966" name="Line 11"/>
          <p:cNvSpPr>
            <a:spLocks noChangeShapeType="1"/>
          </p:cNvSpPr>
          <p:nvPr/>
        </p:nvSpPr>
        <p:spPr bwMode="auto">
          <a:xfrm>
            <a:off x="6465168" y="3237618"/>
            <a:ext cx="1457570" cy="417959"/>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9" name="Rectangle 3"/>
          <p:cNvSpPr txBox="1">
            <a:spLocks noChangeArrowheads="1"/>
          </p:cNvSpPr>
          <p:nvPr/>
        </p:nvSpPr>
        <p:spPr bwMode="auto">
          <a:xfrm>
            <a:off x="889000" y="2879739"/>
            <a:ext cx="6088185" cy="1235061"/>
          </a:xfrm>
          <a:prstGeom prst="rect">
            <a:avLst/>
          </a:prstGeom>
          <a:noFill/>
          <a:ln w="9525">
            <a:noFill/>
            <a:miter lim="800000"/>
            <a:headEnd/>
            <a:tailEnd/>
          </a:ln>
          <a:effectLst/>
        </p:spPr>
        <p:txBody>
          <a:bodyPr lIns="87312" tIns="42862" rIns="87312" bIns="42862"/>
          <a:lstStyle/>
          <a:p>
            <a:pPr defTabSz="803275" eaLnBrk="0" hangingPunct="0">
              <a:spcBef>
                <a:spcPct val="20000"/>
              </a:spcBef>
              <a:spcAft>
                <a:spcPct val="50000"/>
              </a:spcAft>
              <a:buClr>
                <a:schemeClr val="accent2"/>
              </a:buClr>
              <a:buSzPct val="75000"/>
              <a:defRPr/>
            </a:pPr>
            <a:r>
              <a:rPr lang="en-US" sz="2800" b="1" kern="0" dirty="0" smtClean="0">
                <a:latin typeface="+mn-lt"/>
              </a:rPr>
              <a:t>All participants </a:t>
            </a:r>
            <a:r>
              <a:rPr lang="en-US" sz="2800" kern="0" dirty="0" smtClean="0">
                <a:latin typeface="+mn-lt"/>
                <a:sym typeface="Symbol" pitchFamily="18" charset="2"/>
              </a:rPr>
              <a:t></a:t>
            </a:r>
            <a:r>
              <a:rPr lang="en-US" sz="2800" kern="0" dirty="0" smtClean="0">
                <a:latin typeface="+mn-lt"/>
              </a:rPr>
              <a:t>  </a:t>
            </a:r>
            <a:r>
              <a:rPr lang="en-US" sz="2800" b="1" kern="0" dirty="0" smtClean="0">
                <a:latin typeface="+mn-lt"/>
              </a:rPr>
              <a:t>Randomize</a:t>
            </a:r>
            <a:endParaRPr lang="en-US" sz="2800" kern="0" dirty="0" smtClean="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p:txBody>
      </p:sp>
      <p:sp>
        <p:nvSpPr>
          <p:cNvPr id="2" name="Rectangle 1"/>
          <p:cNvSpPr/>
          <p:nvPr/>
        </p:nvSpPr>
        <p:spPr>
          <a:xfrm>
            <a:off x="279400" y="1219200"/>
            <a:ext cx="15773400" cy="584775"/>
          </a:xfrm>
          <a:prstGeom prst="rect">
            <a:avLst/>
          </a:prstGeom>
        </p:spPr>
        <p:txBody>
          <a:bodyPr wrap="square">
            <a:spAutoFit/>
          </a:bodyPr>
          <a:lstStyle/>
          <a:p>
            <a:r>
              <a:rPr lang="en-US" altLang="en-US" sz="3200" dirty="0"/>
              <a:t>Definition:  random assignment of participants to exposure (e.g., treatment) </a:t>
            </a:r>
            <a:r>
              <a:rPr lang="en-US" altLang="en-US" sz="3200" dirty="0" smtClean="0"/>
              <a:t>categories </a:t>
            </a:r>
            <a:endParaRPr lang="en-US" altLang="en-US" sz="3200" dirty="0"/>
          </a:p>
        </p:txBody>
      </p:sp>
      <p:sp>
        <p:nvSpPr>
          <p:cNvPr id="10" name="Oval 9"/>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1117600" y="1447800"/>
            <a:ext cx="13821364" cy="2528711"/>
          </a:xfrm>
        </p:spPr>
        <p:txBody>
          <a:bodyPr/>
          <a:lstStyle/>
          <a:p>
            <a:r>
              <a:rPr lang="en-US" altLang="en-US" dirty="0"/>
              <a:t>Additional Material Slides</a:t>
            </a:r>
            <a:endParaRPr lang="en-US" alt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9600" y="685800"/>
            <a:ext cx="12779022" cy="76200"/>
          </a:xfrm>
        </p:spPr>
        <p:txBody>
          <a:bodyPr/>
          <a:lstStyle/>
          <a:p>
            <a:r>
              <a:rPr lang="en-US" altLang="en-US" sz="4000" dirty="0"/>
              <a:t>Last Week</a:t>
            </a:r>
            <a:endParaRPr lang="en-US" sz="4000" dirty="0"/>
          </a:p>
        </p:txBody>
      </p:sp>
      <p:sp>
        <p:nvSpPr>
          <p:cNvPr id="7" name="Content Placeholder 6"/>
          <p:cNvSpPr>
            <a:spLocks noGrp="1"/>
          </p:cNvSpPr>
          <p:nvPr>
            <p:ph idx="1"/>
          </p:nvPr>
        </p:nvSpPr>
        <p:spPr>
          <a:xfrm>
            <a:off x="395111" y="638908"/>
            <a:ext cx="15748000" cy="7543800"/>
          </a:xfrm>
        </p:spPr>
        <p:txBody>
          <a:bodyPr/>
          <a:lstStyle/>
          <a:p>
            <a:pPr marL="457200" indent="-457200">
              <a:spcAft>
                <a:spcPts val="1200"/>
              </a:spcAft>
              <a:buClrTx/>
            </a:pPr>
            <a:r>
              <a:rPr lang="en-US" altLang="en-US" sz="3000" dirty="0"/>
              <a:t>Gave intuitive understanding of confounding</a:t>
            </a:r>
          </a:p>
          <a:p>
            <a:pPr marL="457200" indent="-457200">
              <a:spcAft>
                <a:spcPts val="0"/>
              </a:spcAft>
              <a:buClrTx/>
            </a:pPr>
            <a:r>
              <a:rPr lang="en-US" altLang="en-US" sz="3000" dirty="0"/>
              <a:t>Introduced DAGs, which</a:t>
            </a:r>
          </a:p>
          <a:p>
            <a:pPr marL="1082675" lvl="1" indent="-577850">
              <a:spcAft>
                <a:spcPts val="0"/>
              </a:spcAft>
            </a:pPr>
            <a:r>
              <a:rPr lang="en-US" altLang="en-US" sz="2800" dirty="0"/>
              <a:t>provide definitive &amp; visual explanation of confounding</a:t>
            </a:r>
          </a:p>
          <a:p>
            <a:pPr marL="1082675" lvl="1" indent="-577850">
              <a:spcAft>
                <a:spcPts val="0"/>
              </a:spcAft>
            </a:pPr>
            <a:r>
              <a:rPr lang="en-US" altLang="en-US" sz="2800" dirty="0"/>
              <a:t>also demonstrate selection bias (“collider” bias</a:t>
            </a:r>
            <a:r>
              <a:rPr lang="en-US" altLang="en-US" sz="2800" dirty="0" smtClean="0"/>
              <a:t>)</a:t>
            </a:r>
          </a:p>
          <a:p>
            <a:pPr marL="285750" lvl="1" indent="0">
              <a:spcAft>
                <a:spcPts val="0"/>
              </a:spcAft>
              <a:buNone/>
            </a:pPr>
            <a:endParaRPr lang="en-US" altLang="en-US" sz="1000" dirty="0" smtClean="0"/>
          </a:p>
          <a:p>
            <a:pPr marL="457200" indent="-457200">
              <a:buClrTx/>
            </a:pPr>
            <a:r>
              <a:rPr lang="en-US" altLang="en-US" sz="3000" dirty="0" smtClean="0"/>
              <a:t>Any </a:t>
            </a:r>
            <a:r>
              <a:rPr lang="en-US" altLang="en-US" sz="3000" dirty="0"/>
              <a:t>statistical (numerical) association in your data between E and D might be due to:</a:t>
            </a:r>
          </a:p>
          <a:p>
            <a:endParaRPr lang="en-US" dirty="0"/>
          </a:p>
        </p:txBody>
      </p:sp>
      <p:grpSp>
        <p:nvGrpSpPr>
          <p:cNvPr id="59" name="Group 58"/>
          <p:cNvGrpSpPr/>
          <p:nvPr/>
        </p:nvGrpSpPr>
        <p:grpSpPr>
          <a:xfrm>
            <a:off x="404417" y="3276602"/>
            <a:ext cx="5818583" cy="2514598"/>
            <a:chOff x="544117" y="2353652"/>
            <a:chExt cx="5818583" cy="2514598"/>
          </a:xfrm>
        </p:grpSpPr>
        <p:grpSp>
          <p:nvGrpSpPr>
            <p:cNvPr id="61" name="Group 30"/>
            <p:cNvGrpSpPr>
              <a:grpSpLocks/>
            </p:cNvGrpSpPr>
            <p:nvPr/>
          </p:nvGrpSpPr>
          <p:grpSpPr bwMode="auto">
            <a:xfrm>
              <a:off x="4000500" y="2353652"/>
              <a:ext cx="2362200" cy="2514598"/>
              <a:chOff x="3086100" y="3352798"/>
              <a:chExt cx="2362200" cy="2736471"/>
            </a:xfrm>
          </p:grpSpPr>
          <p:sp>
            <p:nvSpPr>
              <p:cNvPr id="66" name="Text Box 2"/>
              <p:cNvSpPr txBox="1">
                <a:spLocks noChangeArrowheads="1"/>
              </p:cNvSpPr>
              <p:nvPr/>
            </p:nvSpPr>
            <p:spPr bwMode="auto">
              <a:xfrm flipH="1">
                <a:off x="3086100" y="3352798"/>
                <a:ext cx="1143000" cy="98425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endParaRPr lang="en-US" sz="3600" dirty="0">
                  <a:solidFill>
                    <a:srgbClr val="000000"/>
                  </a:solidFill>
                </a:endParaRPr>
              </a:p>
            </p:txBody>
          </p:sp>
          <p:sp>
            <p:nvSpPr>
              <p:cNvPr id="68" name="Freeform 3"/>
              <p:cNvSpPr>
                <a:spLocks/>
              </p:cNvSpPr>
              <p:nvPr/>
            </p:nvSpPr>
            <p:spPr bwMode="auto">
              <a:xfrm rot="1245065" flipV="1">
                <a:off x="3807412" y="4379635"/>
                <a:ext cx="1442506" cy="38045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69" name="Freeform 5"/>
              <p:cNvSpPr>
                <a:spLocks/>
              </p:cNvSpPr>
              <p:nvPr/>
            </p:nvSpPr>
            <p:spPr bwMode="auto">
              <a:xfrm rot="2855394" flipV="1">
                <a:off x="3474714" y="4528985"/>
                <a:ext cx="818945" cy="26913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0" name="Text Box 7"/>
              <p:cNvSpPr txBox="1">
                <a:spLocks noChangeArrowheads="1"/>
              </p:cNvSpPr>
              <p:nvPr/>
            </p:nvSpPr>
            <p:spPr bwMode="auto">
              <a:xfrm flipH="1">
                <a:off x="3467100" y="4690405"/>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71" name="Text Box 8"/>
              <p:cNvSpPr txBox="1">
                <a:spLocks noChangeArrowheads="1"/>
              </p:cNvSpPr>
              <p:nvPr/>
            </p:nvSpPr>
            <p:spPr bwMode="auto">
              <a:xfrm flipH="1">
                <a:off x="4876800" y="4615563"/>
                <a:ext cx="571500" cy="147370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65" name="TextBox 64"/>
            <p:cNvSpPr txBox="1">
              <a:spLocks noChangeArrowheads="1"/>
            </p:cNvSpPr>
            <p:nvPr/>
          </p:nvSpPr>
          <p:spPr bwMode="auto">
            <a:xfrm>
              <a:off x="544117" y="3053027"/>
              <a:ext cx="2819400" cy="461963"/>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1.  Confounding</a:t>
              </a:r>
            </a:p>
          </p:txBody>
        </p:sp>
      </p:grpSp>
      <p:grpSp>
        <p:nvGrpSpPr>
          <p:cNvPr id="72" name="Group 71"/>
          <p:cNvGrpSpPr/>
          <p:nvPr/>
        </p:nvGrpSpPr>
        <p:grpSpPr>
          <a:xfrm>
            <a:off x="8711055" y="3317875"/>
            <a:ext cx="5638800" cy="2397125"/>
            <a:chOff x="762000" y="5043921"/>
            <a:chExt cx="5638800" cy="2397125"/>
          </a:xfrm>
        </p:grpSpPr>
        <p:sp>
          <p:nvSpPr>
            <p:cNvPr id="73" name="Text Box 2"/>
            <p:cNvSpPr txBox="1">
              <a:spLocks noChangeArrowheads="1"/>
            </p:cNvSpPr>
            <p:nvPr/>
          </p:nvSpPr>
          <p:spPr bwMode="auto">
            <a:xfrm flipH="1">
              <a:off x="4191000" y="5043921"/>
              <a:ext cx="1143000" cy="7969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endParaRPr lang="en-US" sz="3600" dirty="0">
                <a:solidFill>
                  <a:srgbClr val="000000"/>
                </a:solidFill>
              </a:endParaRPr>
            </a:p>
          </p:txBody>
        </p:sp>
        <p:sp>
          <p:nvSpPr>
            <p:cNvPr id="74" name="Text Box 7"/>
            <p:cNvSpPr txBox="1">
              <a:spLocks noChangeArrowheads="1"/>
            </p:cNvSpPr>
            <p:nvPr/>
          </p:nvSpPr>
          <p:spPr bwMode="auto">
            <a:xfrm flipH="1">
              <a:off x="3429000" y="6339321"/>
              <a:ext cx="1143000" cy="7969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75" name="Text Box 8"/>
            <p:cNvSpPr txBox="1">
              <a:spLocks noChangeArrowheads="1"/>
            </p:cNvSpPr>
            <p:nvPr/>
          </p:nvSpPr>
          <p:spPr bwMode="auto">
            <a:xfrm flipH="1">
              <a:off x="5257800" y="6353609"/>
              <a:ext cx="1143000" cy="10874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76" name="TextBox 75"/>
            <p:cNvSpPr txBox="1">
              <a:spLocks noChangeArrowheads="1"/>
            </p:cNvSpPr>
            <p:nvPr/>
          </p:nvSpPr>
          <p:spPr bwMode="auto">
            <a:xfrm>
              <a:off x="762000" y="5715000"/>
              <a:ext cx="2819400" cy="461963"/>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2.  Selection Bias</a:t>
              </a:r>
            </a:p>
          </p:txBody>
        </p:sp>
        <p:sp>
          <p:nvSpPr>
            <p:cNvPr id="77" name="Freeform 3"/>
            <p:cNvSpPr>
              <a:spLocks/>
            </p:cNvSpPr>
            <p:nvPr/>
          </p:nvSpPr>
          <p:spPr bwMode="auto">
            <a:xfrm rot="12980401" flipV="1">
              <a:off x="4709293" y="6052042"/>
              <a:ext cx="1043288" cy="35213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8" name="Freeform 5"/>
            <p:cNvSpPr>
              <a:spLocks/>
            </p:cNvSpPr>
            <p:nvPr/>
          </p:nvSpPr>
          <p:spPr bwMode="auto">
            <a:xfrm rot="16850319" flipV="1">
              <a:off x="3909821" y="6074296"/>
              <a:ext cx="862723" cy="3048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9" name="Text Box 2067"/>
            <p:cNvSpPr txBox="1">
              <a:spLocks noChangeArrowheads="1"/>
            </p:cNvSpPr>
            <p:nvPr/>
          </p:nvSpPr>
          <p:spPr bwMode="auto">
            <a:xfrm>
              <a:off x="4408044" y="5319974"/>
              <a:ext cx="647701"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grpSp>
      <p:grpSp>
        <p:nvGrpSpPr>
          <p:cNvPr id="88" name="Group 87"/>
          <p:cNvGrpSpPr/>
          <p:nvPr/>
        </p:nvGrpSpPr>
        <p:grpSpPr>
          <a:xfrm>
            <a:off x="736721" y="5290817"/>
            <a:ext cx="7062277" cy="3091183"/>
            <a:chOff x="73086" y="5045333"/>
            <a:chExt cx="6464445" cy="3091183"/>
          </a:xfrm>
        </p:grpSpPr>
        <p:sp>
          <p:nvSpPr>
            <p:cNvPr id="89" name="Text Box 2"/>
            <p:cNvSpPr txBox="1">
              <a:spLocks noChangeArrowheads="1"/>
            </p:cNvSpPr>
            <p:nvPr/>
          </p:nvSpPr>
          <p:spPr bwMode="auto">
            <a:xfrm flipH="1">
              <a:off x="2723848" y="5045333"/>
              <a:ext cx="2440845"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smtClean="0"/>
                <a:t>E  Meas. error</a:t>
              </a:r>
              <a:endParaRPr lang="en-US" sz="3600" baseline="-25000" dirty="0">
                <a:solidFill>
                  <a:srgbClr val="000000"/>
                </a:solidFill>
              </a:endParaRPr>
            </a:p>
          </p:txBody>
        </p:sp>
        <p:sp>
          <p:nvSpPr>
            <p:cNvPr id="90"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91" name="Text Box 7"/>
            <p:cNvSpPr txBox="1">
              <a:spLocks noChangeArrowheads="1"/>
            </p:cNvSpPr>
            <p:nvPr/>
          </p:nvSpPr>
          <p:spPr bwMode="auto">
            <a:xfrm flipH="1">
              <a:off x="3002457" y="5850516"/>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200" b="1" baseline="-25000" dirty="0" smtClean="0"/>
                <a:t>obs</a:t>
              </a:r>
              <a:endParaRPr lang="en-US" sz="3200" baseline="-25000" dirty="0">
                <a:solidFill>
                  <a:srgbClr val="000000"/>
                </a:solidFill>
              </a:endParaRPr>
            </a:p>
          </p:txBody>
        </p:sp>
        <p:sp>
          <p:nvSpPr>
            <p:cNvPr id="92" name="Text Box 8"/>
            <p:cNvSpPr txBox="1">
              <a:spLocks noChangeArrowheads="1"/>
            </p:cNvSpPr>
            <p:nvPr/>
          </p:nvSpPr>
          <p:spPr bwMode="auto">
            <a:xfrm flipH="1">
              <a:off x="5025194" y="5850516"/>
              <a:ext cx="1409700"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obs</a:t>
              </a:r>
              <a:endParaRPr lang="en-US" sz="3600" b="1" baseline="-25000" dirty="0"/>
            </a:p>
            <a:p>
              <a:pPr algn="ctr" eaLnBrk="0" hangingPunct="0">
                <a:spcBef>
                  <a:spcPct val="50000"/>
                </a:spcBef>
                <a:defRPr/>
              </a:pPr>
              <a:endParaRPr lang="en-US" sz="1600" dirty="0">
                <a:solidFill>
                  <a:srgbClr val="000000"/>
                </a:solidFill>
              </a:endParaRPr>
            </a:p>
          </p:txBody>
        </p:sp>
        <p:sp>
          <p:nvSpPr>
            <p:cNvPr id="93" name="TextBox 92"/>
            <p:cNvSpPr txBox="1">
              <a:spLocks noChangeArrowheads="1"/>
            </p:cNvSpPr>
            <p:nvPr/>
          </p:nvSpPr>
          <p:spPr bwMode="auto">
            <a:xfrm>
              <a:off x="73086" y="5629202"/>
              <a:ext cx="2455520" cy="830997"/>
            </a:xfrm>
            <a:prstGeom prst="rect">
              <a:avLst/>
            </a:prstGeom>
            <a:noFill/>
            <a:ln w="9525">
              <a:noFill/>
              <a:miter lim="800000"/>
              <a:headEnd/>
              <a:tailEnd/>
            </a:ln>
          </p:spPr>
          <p:txBody>
            <a:bodyPr wrap="square">
              <a:spAutoFit/>
            </a:bodyPr>
            <a:lstStyle/>
            <a:p>
              <a:pPr marL="400050" indent="-400050" eaLnBrk="0" hangingPunct="0">
                <a:spcBef>
                  <a:spcPct val="50000"/>
                </a:spcBef>
              </a:pPr>
              <a:r>
                <a:rPr lang="en-US" altLang="en-US" sz="2400" b="1" dirty="0"/>
                <a:t>3</a:t>
              </a:r>
              <a:r>
                <a:rPr lang="en-US" altLang="en-US" sz="2400" b="1" dirty="0" smtClean="0"/>
                <a:t>.  Measurement </a:t>
              </a:r>
              <a:r>
                <a:rPr lang="en-US" altLang="en-US" sz="2400" b="1" dirty="0"/>
                <a:t>Bias</a:t>
              </a:r>
            </a:p>
          </p:txBody>
        </p:sp>
        <p:sp>
          <p:nvSpPr>
            <p:cNvPr id="94"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5" name="Freeform 5"/>
            <p:cNvSpPr>
              <a:spLocks/>
            </p:cNvSpPr>
            <p:nvPr/>
          </p:nvSpPr>
          <p:spPr bwMode="auto">
            <a:xfrm rot="3536745" flipV="1">
              <a:off x="3157741" y="5900956"/>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6" name="Text Box 8"/>
            <p:cNvSpPr txBox="1">
              <a:spLocks noChangeArrowheads="1"/>
            </p:cNvSpPr>
            <p:nvPr/>
          </p:nvSpPr>
          <p:spPr bwMode="auto">
            <a:xfrm flipH="1">
              <a:off x="4955444" y="6798432"/>
              <a:ext cx="1582087"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sp>
          <p:nvSpPr>
            <p:cNvPr id="97"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8" name="Freeform 5"/>
            <p:cNvSpPr>
              <a:spLocks/>
            </p:cNvSpPr>
            <p:nvPr/>
          </p:nvSpPr>
          <p:spPr bwMode="auto">
            <a:xfrm rot="14358456" flipV="1">
              <a:off x="3158507" y="6871710"/>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9" name="Text Box 8"/>
            <p:cNvSpPr txBox="1">
              <a:spLocks noChangeArrowheads="1"/>
            </p:cNvSpPr>
            <p:nvPr/>
          </p:nvSpPr>
          <p:spPr bwMode="auto">
            <a:xfrm flipH="1">
              <a:off x="2798664" y="6874632"/>
              <a:ext cx="1582087"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grpSp>
      <p:grpSp>
        <p:nvGrpSpPr>
          <p:cNvPr id="100" name="Group 99"/>
          <p:cNvGrpSpPr/>
          <p:nvPr/>
        </p:nvGrpSpPr>
        <p:grpSpPr>
          <a:xfrm>
            <a:off x="8063355" y="5569644"/>
            <a:ext cx="6858000" cy="1371600"/>
            <a:chOff x="-457200" y="5638800"/>
            <a:chExt cx="6858000" cy="1371600"/>
          </a:xfrm>
        </p:grpSpPr>
        <p:grpSp>
          <p:nvGrpSpPr>
            <p:cNvPr id="101" name="Group 100"/>
            <p:cNvGrpSpPr/>
            <p:nvPr/>
          </p:nvGrpSpPr>
          <p:grpSpPr>
            <a:xfrm>
              <a:off x="3429000" y="5638800"/>
              <a:ext cx="2971800" cy="1371600"/>
              <a:chOff x="2819400" y="6096000"/>
              <a:chExt cx="2971800" cy="1371600"/>
            </a:xfrm>
          </p:grpSpPr>
          <p:sp>
            <p:nvSpPr>
              <p:cNvPr id="103" name="Line 4"/>
              <p:cNvSpPr>
                <a:spLocks noChangeShapeType="1"/>
              </p:cNvSpPr>
              <p:nvPr/>
            </p:nvSpPr>
            <p:spPr bwMode="auto">
              <a:xfrm flipH="1">
                <a:off x="3657600" y="6781800"/>
                <a:ext cx="1219200"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04" name="Text Box 7"/>
              <p:cNvSpPr txBox="1">
                <a:spLocks noChangeArrowheads="1"/>
              </p:cNvSpPr>
              <p:nvPr/>
            </p:nvSpPr>
            <p:spPr bwMode="auto">
              <a:xfrm flipH="1">
                <a:off x="2819400" y="6096000"/>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105" name="Text Box 8"/>
              <p:cNvSpPr txBox="1">
                <a:spLocks noChangeArrowheads="1"/>
              </p:cNvSpPr>
              <p:nvPr/>
            </p:nvSpPr>
            <p:spPr bwMode="auto">
              <a:xfrm flipH="1">
                <a:off x="4648200" y="6124575"/>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102" name="TextBox 101"/>
            <p:cNvSpPr txBox="1">
              <a:spLocks noChangeArrowheads="1"/>
            </p:cNvSpPr>
            <p:nvPr/>
          </p:nvSpPr>
          <p:spPr bwMode="auto">
            <a:xfrm>
              <a:off x="-457200" y="6091238"/>
              <a:ext cx="3962400" cy="461962"/>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smtClean="0"/>
                <a:t>4.  </a:t>
              </a:r>
              <a:r>
                <a:rPr lang="en-US" altLang="en-US" sz="2400" b="1" dirty="0"/>
                <a:t>Reverse Causality</a:t>
              </a:r>
            </a:p>
          </p:txBody>
        </p:sp>
      </p:grpSp>
      <p:grpSp>
        <p:nvGrpSpPr>
          <p:cNvPr id="106" name="Group 105"/>
          <p:cNvGrpSpPr/>
          <p:nvPr/>
        </p:nvGrpSpPr>
        <p:grpSpPr>
          <a:xfrm>
            <a:off x="-329919" y="7848595"/>
            <a:ext cx="7238719" cy="1371605"/>
            <a:chOff x="-685519" y="8151750"/>
            <a:chExt cx="7238719" cy="1378014"/>
          </a:xfrm>
        </p:grpSpPr>
        <p:sp>
          <p:nvSpPr>
            <p:cNvPr id="107" name="TextBox 106"/>
            <p:cNvSpPr txBox="1">
              <a:spLocks noChangeArrowheads="1"/>
            </p:cNvSpPr>
            <p:nvPr/>
          </p:nvSpPr>
          <p:spPr bwMode="auto">
            <a:xfrm>
              <a:off x="-685519" y="8568110"/>
              <a:ext cx="2819400" cy="461962"/>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5</a:t>
              </a:r>
              <a:r>
                <a:rPr lang="en-US" altLang="en-US" sz="2400" b="1" dirty="0" smtClean="0"/>
                <a:t>.  Chance</a:t>
              </a:r>
              <a:endParaRPr lang="en-US" altLang="en-US" sz="2400" b="1" dirty="0"/>
            </a:p>
          </p:txBody>
        </p:sp>
        <p:sp>
          <p:nvSpPr>
            <p:cNvPr id="108" name="Text Box 7"/>
            <p:cNvSpPr txBox="1">
              <a:spLocks noChangeArrowheads="1"/>
            </p:cNvSpPr>
            <p:nvPr/>
          </p:nvSpPr>
          <p:spPr bwMode="auto">
            <a:xfrm flipH="1">
              <a:off x="3581400" y="8151750"/>
              <a:ext cx="1143000" cy="98425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109" name="Text Box 8"/>
            <p:cNvSpPr txBox="1">
              <a:spLocks noChangeArrowheads="1"/>
            </p:cNvSpPr>
            <p:nvPr/>
          </p:nvSpPr>
          <p:spPr bwMode="auto">
            <a:xfrm flipH="1">
              <a:off x="5410200" y="8186739"/>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grpSp>
        <p:nvGrpSpPr>
          <p:cNvPr id="110" name="Group 109"/>
          <p:cNvGrpSpPr/>
          <p:nvPr/>
        </p:nvGrpSpPr>
        <p:grpSpPr>
          <a:xfrm>
            <a:off x="7074734" y="7670844"/>
            <a:ext cx="7924800" cy="1371600"/>
            <a:chOff x="-1379537" y="7772400"/>
            <a:chExt cx="7924800" cy="1371600"/>
          </a:xfrm>
        </p:grpSpPr>
        <p:sp>
          <p:nvSpPr>
            <p:cNvPr id="111" name="TextBox 110"/>
            <p:cNvSpPr txBox="1">
              <a:spLocks noChangeArrowheads="1"/>
            </p:cNvSpPr>
            <p:nvPr/>
          </p:nvSpPr>
          <p:spPr bwMode="auto">
            <a:xfrm>
              <a:off x="-1379537" y="8153400"/>
              <a:ext cx="458122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1" dirty="0" smtClean="0"/>
                <a:t>    6.  True Causation</a:t>
              </a:r>
              <a:endParaRPr lang="en-US" altLang="en-US" sz="2400" b="1" dirty="0"/>
            </a:p>
          </p:txBody>
        </p:sp>
        <p:sp>
          <p:nvSpPr>
            <p:cNvPr id="112" name="Text Box 7"/>
            <p:cNvSpPr txBox="1">
              <a:spLocks noChangeArrowheads="1"/>
            </p:cNvSpPr>
            <p:nvPr/>
          </p:nvSpPr>
          <p:spPr bwMode="auto">
            <a:xfrm flipH="1">
              <a:off x="3573463" y="7772400"/>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113" name="Line 4"/>
            <p:cNvSpPr>
              <a:spLocks noChangeShapeType="1"/>
            </p:cNvSpPr>
            <p:nvPr/>
          </p:nvSpPr>
          <p:spPr bwMode="auto">
            <a:xfrm flipV="1">
              <a:off x="4411662" y="8451850"/>
              <a:ext cx="1263439" cy="6349"/>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14" name="Text Box 8"/>
            <p:cNvSpPr txBox="1">
              <a:spLocks noChangeArrowheads="1"/>
            </p:cNvSpPr>
            <p:nvPr/>
          </p:nvSpPr>
          <p:spPr bwMode="auto">
            <a:xfrm flipH="1">
              <a:off x="5402263" y="7800975"/>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951" y="0"/>
            <a:ext cx="13821364" cy="1066800"/>
          </a:xfrm>
        </p:spPr>
        <p:txBody>
          <a:bodyPr/>
          <a:lstStyle/>
          <a:p>
            <a:r>
              <a:rPr lang="en-US" altLang="en-US" sz="4500" dirty="0"/>
              <a:t>Reading and Working with DAGs</a:t>
            </a:r>
            <a:endParaRPr lang="en-US" sz="4500" dirty="0"/>
          </a:p>
        </p:txBody>
      </p:sp>
      <p:sp>
        <p:nvSpPr>
          <p:cNvPr id="3" name="Content Placeholder 2"/>
          <p:cNvSpPr>
            <a:spLocks noGrp="1"/>
          </p:cNvSpPr>
          <p:nvPr>
            <p:ph idx="1"/>
          </p:nvPr>
        </p:nvSpPr>
        <p:spPr>
          <a:xfrm>
            <a:off x="279400" y="1333501"/>
            <a:ext cx="13821364" cy="6781800"/>
          </a:xfrm>
        </p:spPr>
        <p:txBody>
          <a:bodyPr/>
          <a:lstStyle/>
          <a:p>
            <a:pPr marL="0" indent="0">
              <a:buNone/>
            </a:pPr>
            <a:r>
              <a:rPr lang="en-US" altLang="en-US" sz="2400" b="1" u="sng" dirty="0" smtClean="0"/>
              <a:t>Two Basics</a:t>
            </a:r>
          </a:p>
          <a:p>
            <a:endParaRPr lang="en-US" sz="2400" dirty="0"/>
          </a:p>
        </p:txBody>
      </p:sp>
      <p:sp>
        <p:nvSpPr>
          <p:cNvPr id="20" name="Rectangle 19"/>
          <p:cNvSpPr/>
          <p:nvPr/>
        </p:nvSpPr>
        <p:spPr>
          <a:xfrm>
            <a:off x="204443" y="3993223"/>
            <a:ext cx="2144754" cy="461665"/>
          </a:xfrm>
          <a:prstGeom prst="rect">
            <a:avLst/>
          </a:prstGeom>
        </p:spPr>
        <p:txBody>
          <a:bodyPr wrap="none">
            <a:spAutoFit/>
          </a:bodyPr>
          <a:lstStyle/>
          <a:p>
            <a:pPr marL="0" indent="0">
              <a:buClrTx/>
              <a:buNone/>
            </a:pPr>
            <a:r>
              <a:rPr lang="en-US" altLang="en-US" sz="2400" b="1" u="sng" dirty="0"/>
              <a:t>Two Nuances</a:t>
            </a:r>
          </a:p>
        </p:txBody>
      </p:sp>
      <p:sp>
        <p:nvSpPr>
          <p:cNvPr id="21" name="Rectangle 20"/>
          <p:cNvSpPr/>
          <p:nvPr/>
        </p:nvSpPr>
        <p:spPr>
          <a:xfrm>
            <a:off x="204443" y="5054314"/>
            <a:ext cx="2873611" cy="1200329"/>
          </a:xfrm>
          <a:prstGeom prst="rect">
            <a:avLst/>
          </a:prstGeom>
        </p:spPr>
        <p:txBody>
          <a:bodyPr wrap="square">
            <a:spAutoFit/>
          </a:bodyPr>
          <a:lstStyle/>
          <a:p>
            <a:pPr marL="400050" indent="-400050" eaLnBrk="0" hangingPunct="0">
              <a:spcBef>
                <a:spcPct val="50000"/>
              </a:spcBef>
              <a:buFont typeface="+mj-lt"/>
              <a:buAutoNum type="arabicPeriod" startAt="3"/>
            </a:pPr>
            <a:r>
              <a:rPr lang="en-US" altLang="en-US" sz="2400" b="1" dirty="0" smtClean="0">
                <a:solidFill>
                  <a:srgbClr val="000000"/>
                </a:solidFill>
              </a:rPr>
              <a:t>Conditioning on descendant of a collider </a:t>
            </a:r>
            <a:endParaRPr lang="en-US" altLang="en-US" sz="2400" b="1" dirty="0">
              <a:solidFill>
                <a:srgbClr val="000000"/>
              </a:solidFill>
            </a:endParaRPr>
          </a:p>
        </p:txBody>
      </p:sp>
      <p:sp>
        <p:nvSpPr>
          <p:cNvPr id="22" name="Rectangle 21"/>
          <p:cNvSpPr/>
          <p:nvPr/>
        </p:nvSpPr>
        <p:spPr>
          <a:xfrm>
            <a:off x="-124725" y="7754687"/>
            <a:ext cx="6074011" cy="1200329"/>
          </a:xfrm>
          <a:prstGeom prst="rect">
            <a:avLst/>
          </a:prstGeom>
        </p:spPr>
        <p:txBody>
          <a:bodyPr wrap="square">
            <a:spAutoFit/>
          </a:bodyPr>
          <a:lstStyle/>
          <a:p>
            <a:pPr algn="ctr" eaLnBrk="0" hangingPunct="0">
              <a:spcBef>
                <a:spcPct val="50000"/>
              </a:spcBef>
            </a:pPr>
            <a:r>
              <a:rPr lang="en-US" altLang="en-US" sz="2400" b="1" dirty="0" smtClean="0">
                <a:solidFill>
                  <a:srgbClr val="000000"/>
                </a:solidFill>
              </a:rPr>
              <a:t>- also results in collider-stratification bias (induces spurious relationship between E &amp; D)</a:t>
            </a:r>
            <a:endParaRPr lang="en-US" altLang="en-US" sz="2400" b="1" dirty="0">
              <a:solidFill>
                <a:srgbClr val="000000"/>
              </a:solidFill>
            </a:endParaRPr>
          </a:p>
        </p:txBody>
      </p:sp>
      <p:sp>
        <p:nvSpPr>
          <p:cNvPr id="23" name="Rectangle 22"/>
          <p:cNvSpPr/>
          <p:nvPr/>
        </p:nvSpPr>
        <p:spPr>
          <a:xfrm>
            <a:off x="7365829" y="4800600"/>
            <a:ext cx="2891485" cy="1569660"/>
          </a:xfrm>
          <a:prstGeom prst="rect">
            <a:avLst/>
          </a:prstGeom>
        </p:spPr>
        <p:txBody>
          <a:bodyPr wrap="square">
            <a:spAutoFit/>
          </a:bodyPr>
          <a:lstStyle/>
          <a:p>
            <a:pPr marL="400050" indent="-400050" eaLnBrk="0" hangingPunct="0">
              <a:spcBef>
                <a:spcPct val="50000"/>
              </a:spcBef>
            </a:pPr>
            <a:r>
              <a:rPr lang="en-US" altLang="en-US" sz="2400" b="1" dirty="0">
                <a:solidFill>
                  <a:srgbClr val="000000"/>
                </a:solidFill>
              </a:rPr>
              <a:t>4.  Conditioning on descendant of </a:t>
            </a:r>
            <a:r>
              <a:rPr lang="en-US" altLang="en-US" sz="2400" b="1" dirty="0" smtClean="0">
                <a:solidFill>
                  <a:srgbClr val="000000"/>
                </a:solidFill>
              </a:rPr>
              <a:t>outcome under non-null</a:t>
            </a:r>
            <a:endParaRPr lang="en-US" altLang="en-US" sz="2400" b="1" dirty="0">
              <a:solidFill>
                <a:srgbClr val="000000"/>
              </a:solidFill>
            </a:endParaRPr>
          </a:p>
        </p:txBody>
      </p:sp>
      <p:sp>
        <p:nvSpPr>
          <p:cNvPr id="24" name="Rectangle 23"/>
          <p:cNvSpPr/>
          <p:nvPr/>
        </p:nvSpPr>
        <p:spPr>
          <a:xfrm>
            <a:off x="7437975" y="7837835"/>
            <a:ext cx="7535595" cy="830997"/>
          </a:xfrm>
          <a:prstGeom prst="rect">
            <a:avLst/>
          </a:prstGeom>
        </p:spPr>
        <p:txBody>
          <a:bodyPr wrap="square">
            <a:spAutoFit/>
          </a:bodyPr>
          <a:lstStyle/>
          <a:p>
            <a:pPr eaLnBrk="0" hangingPunct="0">
              <a:spcBef>
                <a:spcPct val="50000"/>
              </a:spcBef>
            </a:pPr>
            <a:r>
              <a:rPr lang="en-US" altLang="en-US" sz="2400" b="1" dirty="0">
                <a:solidFill>
                  <a:srgbClr val="000000"/>
                </a:solidFill>
              </a:rPr>
              <a:t>- also results in collider-stratification bias (induces spurious relationship between E &amp; D)</a:t>
            </a:r>
          </a:p>
        </p:txBody>
      </p:sp>
      <p:sp>
        <p:nvSpPr>
          <p:cNvPr id="25" name="Rectangle 24"/>
          <p:cNvSpPr/>
          <p:nvPr/>
        </p:nvSpPr>
        <p:spPr>
          <a:xfrm>
            <a:off x="10642600" y="4356161"/>
            <a:ext cx="5027103" cy="1569660"/>
          </a:xfrm>
          <a:prstGeom prst="rect">
            <a:avLst/>
          </a:prstGeom>
        </p:spPr>
        <p:txBody>
          <a:bodyPr wrap="square">
            <a:spAutoFit/>
          </a:bodyPr>
          <a:lstStyle/>
          <a:p>
            <a:r>
              <a:rPr lang="en-US" sz="2400" dirty="0"/>
              <a:t>Once you commit these to memory pattern recognition, it opens up a very efficient means for thought and communication</a:t>
            </a:r>
          </a:p>
        </p:txBody>
      </p:sp>
      <p:pic>
        <p:nvPicPr>
          <p:cNvPr id="26" name="Picture 25"/>
          <p:cNvPicPr>
            <a:picLocks noChangeAspect="1"/>
          </p:cNvPicPr>
          <p:nvPr/>
        </p:nvPicPr>
        <p:blipFill>
          <a:blip r:embed="rId3"/>
          <a:stretch>
            <a:fillRect/>
          </a:stretch>
        </p:blipFill>
        <p:spPr>
          <a:xfrm>
            <a:off x="3003097" y="4247346"/>
            <a:ext cx="3410768" cy="3341363"/>
          </a:xfrm>
          <a:prstGeom prst="rect">
            <a:avLst/>
          </a:prstGeom>
        </p:spPr>
      </p:pic>
      <p:pic>
        <p:nvPicPr>
          <p:cNvPr id="28" name="Picture 27"/>
          <p:cNvPicPr>
            <a:picLocks noChangeAspect="1"/>
          </p:cNvPicPr>
          <p:nvPr/>
        </p:nvPicPr>
        <p:blipFill>
          <a:blip r:embed="rId4"/>
          <a:stretch>
            <a:fillRect/>
          </a:stretch>
        </p:blipFill>
        <p:spPr>
          <a:xfrm>
            <a:off x="9989738" y="6248400"/>
            <a:ext cx="5072462" cy="1656547"/>
          </a:xfrm>
          <a:prstGeom prst="rect">
            <a:avLst/>
          </a:prstGeom>
        </p:spPr>
      </p:pic>
      <p:sp>
        <p:nvSpPr>
          <p:cNvPr id="29" name="Rectangle 28"/>
          <p:cNvSpPr/>
          <p:nvPr/>
        </p:nvSpPr>
        <p:spPr>
          <a:xfrm>
            <a:off x="225189" y="2347803"/>
            <a:ext cx="2521845" cy="461665"/>
          </a:xfrm>
          <a:prstGeom prst="rect">
            <a:avLst/>
          </a:prstGeom>
        </p:spPr>
        <p:txBody>
          <a:bodyPr wrap="none">
            <a:spAutoFit/>
          </a:bodyPr>
          <a:lstStyle/>
          <a:p>
            <a:pPr algn="r" eaLnBrk="0" hangingPunct="0">
              <a:spcBef>
                <a:spcPct val="50000"/>
              </a:spcBef>
            </a:pPr>
            <a:r>
              <a:rPr lang="en-US" altLang="en-US" sz="2400" b="1" dirty="0">
                <a:solidFill>
                  <a:srgbClr val="000000"/>
                </a:solidFill>
              </a:rPr>
              <a:t>1.  Confounding</a:t>
            </a:r>
          </a:p>
        </p:txBody>
      </p:sp>
      <p:sp>
        <p:nvSpPr>
          <p:cNvPr id="30" name="Rectangle 29"/>
          <p:cNvSpPr/>
          <p:nvPr/>
        </p:nvSpPr>
        <p:spPr>
          <a:xfrm>
            <a:off x="7383902" y="2388105"/>
            <a:ext cx="3276496" cy="1646605"/>
          </a:xfrm>
          <a:prstGeom prst="rect">
            <a:avLst/>
          </a:prstGeom>
        </p:spPr>
        <p:txBody>
          <a:bodyPr wrap="square">
            <a:spAutoFit/>
          </a:bodyPr>
          <a:lstStyle/>
          <a:p>
            <a:pPr marL="457200" indent="-457200" eaLnBrk="0" hangingPunct="0">
              <a:spcBef>
                <a:spcPts val="600"/>
              </a:spcBef>
              <a:buFontTx/>
              <a:buAutoNum type="arabicPeriod" startAt="2"/>
            </a:pPr>
            <a:r>
              <a:rPr lang="en-US" altLang="en-US" sz="2400" b="1" dirty="0" smtClean="0">
                <a:solidFill>
                  <a:srgbClr val="000000"/>
                </a:solidFill>
              </a:rPr>
              <a:t>Selection</a:t>
            </a:r>
            <a:endParaRPr lang="en-US" altLang="en-US" sz="800" b="1" dirty="0">
              <a:solidFill>
                <a:srgbClr val="000000"/>
              </a:solidFill>
            </a:endParaRPr>
          </a:p>
          <a:p>
            <a:pPr eaLnBrk="0" hangingPunct="0">
              <a:spcBef>
                <a:spcPts val="0"/>
              </a:spcBef>
            </a:pPr>
            <a:r>
              <a:rPr lang="en-US" altLang="en-US" sz="2400" b="1" dirty="0">
                <a:solidFill>
                  <a:srgbClr val="000000"/>
                </a:solidFill>
              </a:rPr>
              <a:t>aka “collider-stratification” bias</a:t>
            </a:r>
          </a:p>
          <a:p>
            <a:pPr lvl="1" eaLnBrk="0" hangingPunct="0">
              <a:spcBef>
                <a:spcPts val="600"/>
              </a:spcBef>
            </a:pPr>
            <a:endParaRPr lang="en-US" altLang="en-US" sz="2400" b="1" dirty="0">
              <a:solidFill>
                <a:srgbClr val="000000"/>
              </a:solidFill>
            </a:endParaRPr>
          </a:p>
        </p:txBody>
      </p:sp>
      <p:pic>
        <p:nvPicPr>
          <p:cNvPr id="31" name="Picture 30"/>
          <p:cNvPicPr>
            <a:picLocks noChangeAspect="1"/>
          </p:cNvPicPr>
          <p:nvPr/>
        </p:nvPicPr>
        <p:blipFill>
          <a:blip r:embed="rId5"/>
          <a:stretch>
            <a:fillRect/>
          </a:stretch>
        </p:blipFill>
        <p:spPr>
          <a:xfrm>
            <a:off x="3078054" y="1547629"/>
            <a:ext cx="3026869" cy="2171465"/>
          </a:xfrm>
          <a:prstGeom prst="rect">
            <a:avLst/>
          </a:prstGeom>
        </p:spPr>
      </p:pic>
      <p:pic>
        <p:nvPicPr>
          <p:cNvPr id="32" name="Picture 31"/>
          <p:cNvPicPr>
            <a:picLocks noChangeAspect="1"/>
          </p:cNvPicPr>
          <p:nvPr/>
        </p:nvPicPr>
        <p:blipFill>
          <a:blip r:embed="rId6"/>
          <a:stretch>
            <a:fillRect/>
          </a:stretch>
        </p:blipFill>
        <p:spPr>
          <a:xfrm>
            <a:off x="10565242" y="1295401"/>
            <a:ext cx="3714986" cy="2590800"/>
          </a:xfrm>
          <a:prstGeom prst="rect">
            <a:avLst/>
          </a:prstGeom>
        </p:spPr>
      </p:pic>
    </p:spTree>
    <p:extLst>
      <p:ext uri="{BB962C8B-B14F-4D97-AF65-F5344CB8AC3E}">
        <p14:creationId xmlns:p14="http://schemas.microsoft.com/office/powerpoint/2010/main" val="21572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23761" y="-685800"/>
            <a:ext cx="16256000" cy="1625600"/>
          </a:xfrm>
        </p:spPr>
        <p:txBody>
          <a:bodyPr/>
          <a:lstStyle/>
          <a:p>
            <a:r>
              <a:rPr lang="en-US" altLang="en-US" sz="3600" dirty="0" smtClean="0"/>
              <a:t>Lessons Learned from DAGs </a:t>
            </a:r>
            <a:r>
              <a:rPr lang="en-US" altLang="en-US" sz="3600" dirty="0" smtClean="0"/>
              <a:t>for Management </a:t>
            </a:r>
            <a:r>
              <a:rPr lang="en-US" altLang="en-US" sz="3600" dirty="0" smtClean="0"/>
              <a:t>of Confounding</a:t>
            </a:r>
          </a:p>
        </p:txBody>
      </p:sp>
      <p:sp>
        <p:nvSpPr>
          <p:cNvPr id="23554" name="Rectangle 3"/>
          <p:cNvSpPr>
            <a:spLocks noGrp="1" noChangeArrowheads="1"/>
          </p:cNvSpPr>
          <p:nvPr>
            <p:ph type="body" idx="1"/>
          </p:nvPr>
        </p:nvSpPr>
        <p:spPr>
          <a:xfrm>
            <a:off x="92917" y="1248507"/>
            <a:ext cx="16645683" cy="7438293"/>
          </a:xfrm>
        </p:spPr>
        <p:txBody>
          <a:bodyPr/>
          <a:lstStyle/>
          <a:p>
            <a:pPr marL="355600" indent="-355600">
              <a:buClrTx/>
            </a:pPr>
            <a:r>
              <a:rPr lang="en-US" altLang="en-US" sz="3000" dirty="0"/>
              <a:t>Adjustment for any non-collider on a confounding path will block confounding</a:t>
            </a:r>
          </a:p>
          <a:p>
            <a:pPr marL="355600" indent="-355600">
              <a:buClrTx/>
            </a:pPr>
            <a:r>
              <a:rPr lang="en-US" altLang="en-US" sz="3000" dirty="0"/>
              <a:t>Avoid controlling for (aka conditioning upon) colliders, if at all possible</a:t>
            </a:r>
          </a:p>
          <a:p>
            <a:pPr marL="355600" indent="-355600">
              <a:buClrTx/>
            </a:pPr>
            <a:r>
              <a:rPr lang="en-US" altLang="en-US" sz="3000" dirty="0"/>
              <a:t>Importance of distinguishing confounding from nuisance indirect causal paths</a:t>
            </a:r>
            <a:r>
              <a:rPr lang="en-US" altLang="en-US" sz="2800" dirty="0"/>
              <a:t> </a:t>
            </a:r>
          </a:p>
          <a:p>
            <a:pPr marL="355600" indent="-355600">
              <a:buClrTx/>
            </a:pPr>
            <a:r>
              <a:rPr lang="en-US" altLang="en-US" sz="3000" dirty="0"/>
              <a:t>Beware special issues of direct effect estimation</a:t>
            </a:r>
          </a:p>
          <a:p>
            <a:pPr marL="355600" indent="-355600"/>
            <a:endParaRPr lang="en-US" altLang="en-US" sz="600" dirty="0"/>
          </a:p>
          <a:p>
            <a:pPr marL="355600" indent="-355600">
              <a:spcAft>
                <a:spcPts val="600"/>
              </a:spcAft>
              <a:buClrTx/>
            </a:pPr>
            <a:r>
              <a:rPr lang="en-US" altLang="en-US" sz="3000" dirty="0"/>
              <a:t>Adjust only for factors with a priori probability of confounding as evidenced by being at least considered on your DAG</a:t>
            </a:r>
          </a:p>
          <a:p>
            <a:pPr marL="1194750" lvl="1" indent="-355600">
              <a:buClrTx/>
            </a:pPr>
            <a:r>
              <a:rPr lang="en-US" altLang="en-US" sz="3000" dirty="0"/>
              <a:t>Doing so decreases probability of accepting chance as explanation for apparent confounding</a:t>
            </a:r>
            <a:r>
              <a:rPr lang="en-US" altLang="en-US" sz="2800" dirty="0"/>
              <a:t> </a:t>
            </a:r>
          </a:p>
          <a:p>
            <a:pPr marL="355600" indent="-355600">
              <a:buClrTx/>
            </a:pPr>
            <a:r>
              <a:rPr lang="en-US" altLang="en-US" sz="3000" dirty="0"/>
              <a:t>DAGs focus attention on what </a:t>
            </a:r>
            <a:r>
              <a:rPr lang="en-US" altLang="en-US" sz="3000" dirty="0" smtClean="0"/>
              <a:t>must be known </a:t>
            </a:r>
            <a:r>
              <a:rPr lang="en-US" altLang="en-US" sz="3000" dirty="0"/>
              <a:t>to evaluate causality for </a:t>
            </a:r>
            <a:r>
              <a:rPr lang="en-US" altLang="en-US" sz="3000" dirty="0" smtClean="0"/>
              <a:t>particular </a:t>
            </a:r>
            <a:r>
              <a:rPr lang="en-US" altLang="en-US" sz="3000" dirty="0"/>
              <a:t>exposure</a:t>
            </a:r>
          </a:p>
          <a:p>
            <a:pPr marL="355600" indent="-355600">
              <a:buClrTx/>
              <a:buSzPct val="85000"/>
            </a:pPr>
            <a:r>
              <a:rPr lang="en-US" altLang="en-US" sz="3000" dirty="0"/>
              <a:t>If how you draw DAG influences the causal effect of exposure, future research needs to determine which DAG is correct (i.e., focuses attention on which other relationships need deciphering</a:t>
            </a:r>
            <a:r>
              <a:rPr lang="en-US" altLang="en-US" sz="2800" dirty="0"/>
              <a:t>).</a:t>
            </a:r>
          </a:p>
          <a:p>
            <a:endParaRPr lang="en-US" altLang="en-US"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24868" y="-457200"/>
            <a:ext cx="14912189" cy="1463214"/>
          </a:xfrm>
        </p:spPr>
        <p:txBody>
          <a:bodyPr/>
          <a:lstStyle/>
          <a:p>
            <a:r>
              <a:rPr lang="en-US" altLang="en-US" sz="4400" dirty="0"/>
              <a:t>What Makes Bias Detection Hard?</a:t>
            </a:r>
          </a:p>
        </p:txBody>
      </p:sp>
      <p:sp>
        <p:nvSpPr>
          <p:cNvPr id="198658" name="Rectangle 3"/>
          <p:cNvSpPr>
            <a:spLocks noGrp="1" noChangeArrowheads="1"/>
          </p:cNvSpPr>
          <p:nvPr>
            <p:ph type="body" idx="1"/>
          </p:nvPr>
        </p:nvSpPr>
        <p:spPr>
          <a:xfrm>
            <a:off x="313267" y="1143000"/>
            <a:ext cx="15587133" cy="7261578"/>
          </a:xfrm>
        </p:spPr>
        <p:txBody>
          <a:bodyPr/>
          <a:lstStyle/>
          <a:p>
            <a:pPr marL="508000" indent="-508000">
              <a:buClrTx/>
              <a:buSzPct val="92000"/>
            </a:pPr>
            <a:r>
              <a:rPr lang="en-US" altLang="en-US" sz="3000" dirty="0"/>
              <a:t>Most of the action/thinking is </a:t>
            </a:r>
            <a:r>
              <a:rPr lang="en-US" altLang="en-US" sz="3000" i="1" dirty="0"/>
              <a:t>outside</a:t>
            </a:r>
            <a:r>
              <a:rPr lang="en-US" altLang="en-US" sz="3000" dirty="0"/>
              <a:t> of the readily observable data </a:t>
            </a:r>
            <a:r>
              <a:rPr lang="en-US" altLang="en-US" sz="3000" dirty="0" smtClean="0"/>
              <a:t>in your </a:t>
            </a:r>
            <a:r>
              <a:rPr lang="en-US" altLang="en-US" sz="3000" dirty="0"/>
              <a:t>single study</a:t>
            </a:r>
          </a:p>
          <a:p>
            <a:pPr lvl="1">
              <a:spcAft>
                <a:spcPts val="600"/>
              </a:spcAft>
            </a:pPr>
            <a:r>
              <a:rPr lang="en-US" altLang="en-US" sz="3000" dirty="0"/>
              <a:t>selection bias: </a:t>
            </a:r>
            <a:r>
              <a:rPr lang="en-US" altLang="en-US" sz="3000" dirty="0" smtClean="0"/>
              <a:t>which persons are represented </a:t>
            </a:r>
            <a:r>
              <a:rPr lang="en-US" altLang="en-US" sz="3000" dirty="0"/>
              <a:t>NOT in the </a:t>
            </a:r>
            <a:r>
              <a:rPr lang="en-US" altLang="en-US" sz="3000" dirty="0" smtClean="0"/>
              <a:t>study data</a:t>
            </a:r>
            <a:r>
              <a:rPr lang="en-US" altLang="en-US" sz="3000" dirty="0"/>
              <a:t>? why do some people choose not to participate?  why do some drop out?</a:t>
            </a:r>
          </a:p>
          <a:p>
            <a:pPr lvl="1">
              <a:spcBef>
                <a:spcPts val="900"/>
              </a:spcBef>
            </a:pPr>
            <a:r>
              <a:rPr lang="en-US" altLang="en-US" sz="3000" dirty="0"/>
              <a:t>measurement bias:  how </a:t>
            </a:r>
            <a:r>
              <a:rPr lang="en-US" altLang="en-US" sz="3000" dirty="0" smtClean="0"/>
              <a:t>reproducible / </a:t>
            </a:r>
            <a:r>
              <a:rPr lang="en-US" altLang="en-US" sz="3000" dirty="0"/>
              <a:t>valid are the measurements</a:t>
            </a:r>
            <a:r>
              <a:rPr lang="en-US" altLang="en-US" sz="3000" dirty="0" smtClean="0"/>
              <a:t>?</a:t>
            </a:r>
          </a:p>
          <a:p>
            <a:pPr lvl="2"/>
            <a:r>
              <a:rPr lang="en-US" altLang="en-US" sz="3000" dirty="0" smtClean="0"/>
              <a:t>You just have one measurement per person</a:t>
            </a:r>
          </a:p>
          <a:p>
            <a:pPr lvl="2"/>
            <a:endParaRPr lang="en-US" altLang="en-US" sz="800" dirty="0"/>
          </a:p>
          <a:p>
            <a:pPr lvl="1"/>
            <a:r>
              <a:rPr lang="en-US" altLang="en-US" sz="3000" dirty="0"/>
              <a:t>confounding bias:  </a:t>
            </a:r>
          </a:p>
          <a:p>
            <a:pPr lvl="2"/>
            <a:r>
              <a:rPr lang="en-US" altLang="en-US" sz="3000" dirty="0"/>
              <a:t>What are the </a:t>
            </a:r>
            <a:r>
              <a:rPr lang="en-US" altLang="en-US" sz="3000" dirty="0" smtClean="0"/>
              <a:t>common causes of </a:t>
            </a:r>
            <a:r>
              <a:rPr lang="en-US" altLang="en-US" sz="3000" dirty="0"/>
              <a:t>the primary exposure under study and the primary outcome?  </a:t>
            </a:r>
          </a:p>
          <a:p>
            <a:pPr lvl="2"/>
            <a:r>
              <a:rPr lang="en-US" altLang="en-US" sz="3000" dirty="0"/>
              <a:t>What are the colliders</a:t>
            </a:r>
            <a:r>
              <a:rPr lang="en-US" altLang="en-US" sz="3000" dirty="0" smtClean="0"/>
              <a:t>?  Have you avoided conditioning upon them?</a:t>
            </a:r>
          </a:p>
          <a:p>
            <a:pPr lvl="2"/>
            <a:endParaRPr lang="en-US" altLang="en-US" sz="800" dirty="0"/>
          </a:p>
          <a:p>
            <a:pPr marL="508000" indent="-508000">
              <a:buClrTx/>
              <a:buSzPct val="92000"/>
            </a:pPr>
            <a:r>
              <a:rPr lang="en-US" altLang="en-US" sz="3000" dirty="0"/>
              <a:t>Answers </a:t>
            </a:r>
            <a:r>
              <a:rPr lang="en-US" altLang="en-US" sz="3000" dirty="0" smtClean="0"/>
              <a:t>not always </a:t>
            </a:r>
            <a:r>
              <a:rPr lang="en-US" altLang="en-US" sz="3000" dirty="0"/>
              <a:t>found by simply interpreting available data (which is what we usually do  in science) </a:t>
            </a:r>
          </a:p>
          <a:p>
            <a:pPr lvl="1"/>
            <a:r>
              <a:rPr lang="en-US" altLang="en-US" sz="3000" dirty="0"/>
              <a:t>one needs to be a deep subject-matter </a:t>
            </a:r>
            <a:r>
              <a:rPr lang="en-US" altLang="en-US" sz="3000" u="sng" dirty="0"/>
              <a:t>and</a:t>
            </a:r>
            <a:r>
              <a:rPr lang="en-US" altLang="en-US" sz="3000" dirty="0"/>
              <a:t> methodologic expert</a:t>
            </a:r>
            <a:r>
              <a:rPr lang="en-US" altLang="en-US" sz="3000" dirty="0" smtClean="0"/>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0"/>
            <a:ext cx="13821364" cy="1066800"/>
          </a:xfrm>
        </p:spPr>
        <p:txBody>
          <a:bodyPr/>
          <a:lstStyle/>
          <a:p>
            <a:pPr>
              <a:spcBef>
                <a:spcPct val="50000"/>
              </a:spcBef>
              <a:defRPr/>
            </a:pPr>
            <a:r>
              <a:rPr lang="en-US" sz="4800" dirty="0"/>
              <a:t>Discrepancies with the S &amp; N Text</a:t>
            </a:r>
            <a:endParaRPr lang="en-US" sz="4800" dirty="0">
              <a:solidFill>
                <a:srgbClr val="000000"/>
              </a:solidFill>
            </a:endParaRPr>
          </a:p>
        </p:txBody>
      </p:sp>
      <p:sp>
        <p:nvSpPr>
          <p:cNvPr id="3" name="Content Placeholder 2"/>
          <p:cNvSpPr>
            <a:spLocks noGrp="1"/>
          </p:cNvSpPr>
          <p:nvPr>
            <p:ph idx="1"/>
          </p:nvPr>
        </p:nvSpPr>
        <p:spPr>
          <a:xfrm>
            <a:off x="127000" y="1676400"/>
            <a:ext cx="7010400" cy="6781800"/>
          </a:xfrm>
        </p:spPr>
        <p:txBody>
          <a:bodyPr/>
          <a:lstStyle/>
          <a:p>
            <a:pPr marL="0" indent="0">
              <a:buNone/>
            </a:pPr>
            <a:r>
              <a:rPr lang="en-US" sz="3200" b="1" dirty="0">
                <a:solidFill>
                  <a:srgbClr val="FF0000"/>
                </a:solidFill>
              </a:rPr>
              <a:t>Text: Uses </a:t>
            </a:r>
            <a:r>
              <a:rPr lang="en-US" sz="3200" b="1" dirty="0" smtClean="0">
                <a:solidFill>
                  <a:srgbClr val="FF0000"/>
                </a:solidFill>
              </a:rPr>
              <a:t>vertical orientation</a:t>
            </a:r>
            <a:r>
              <a:rPr lang="en-US" sz="3200" b="1" dirty="0">
                <a:solidFill>
                  <a:srgbClr val="FF0000"/>
                </a:solidFill>
              </a:rPr>
              <a:t>; Class: </a:t>
            </a:r>
            <a:r>
              <a:rPr lang="en-US" sz="3200" b="1" dirty="0" smtClean="0">
                <a:solidFill>
                  <a:srgbClr val="FF0000"/>
                </a:solidFill>
              </a:rPr>
              <a:t>horizontal</a:t>
            </a:r>
          </a:p>
          <a:p>
            <a:pPr marL="0" indent="0">
              <a:buNone/>
            </a:pPr>
            <a:r>
              <a:rPr lang="en-US" sz="3200" b="1" dirty="0">
                <a:solidFill>
                  <a:srgbClr val="000000"/>
                </a:solidFill>
              </a:rPr>
              <a:t>Text: Occupation is a confounder</a:t>
            </a:r>
          </a:p>
          <a:p>
            <a:pPr marL="0" indent="0">
              <a:buNone/>
            </a:pPr>
            <a:endParaRPr lang="en-US" sz="3200" b="1" dirty="0">
              <a:solidFill>
                <a:srgbClr val="FF0000"/>
              </a:solidFill>
            </a:endParaRPr>
          </a:p>
          <a:p>
            <a:endParaRPr lang="en-US" dirty="0"/>
          </a:p>
        </p:txBody>
      </p:sp>
      <p:pic>
        <p:nvPicPr>
          <p:cNvPr id="4" name="Picture 3"/>
          <p:cNvPicPr>
            <a:picLocks noChangeAspect="1"/>
          </p:cNvPicPr>
          <p:nvPr/>
        </p:nvPicPr>
        <p:blipFill>
          <a:blip r:embed="rId3"/>
          <a:stretch>
            <a:fillRect/>
          </a:stretch>
        </p:blipFill>
        <p:spPr>
          <a:xfrm>
            <a:off x="127000" y="4876800"/>
            <a:ext cx="6532835" cy="3157537"/>
          </a:xfrm>
          <a:prstGeom prst="rect">
            <a:avLst/>
          </a:prstGeom>
        </p:spPr>
      </p:pic>
      <p:sp>
        <p:nvSpPr>
          <p:cNvPr id="5" name="Rectangle 4"/>
          <p:cNvSpPr/>
          <p:nvPr/>
        </p:nvSpPr>
        <p:spPr>
          <a:xfrm>
            <a:off x="7747000" y="1600200"/>
            <a:ext cx="7975600" cy="2554545"/>
          </a:xfrm>
          <a:prstGeom prst="rect">
            <a:avLst/>
          </a:prstGeom>
        </p:spPr>
        <p:txBody>
          <a:bodyPr wrap="square">
            <a:spAutoFit/>
          </a:bodyPr>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3200" b="1" dirty="0"/>
              <a:t>Class:  Occupation mediates a </a:t>
            </a:r>
            <a:r>
              <a:rPr lang="en-US" altLang="en-US" sz="3200" b="1" dirty="0" smtClean="0"/>
              <a:t>causal indirect </a:t>
            </a:r>
            <a:r>
              <a:rPr lang="en-US" altLang="en-US" sz="3200" b="1" dirty="0"/>
              <a:t>pathway to malaria.  We are interested in the direct effect of gender on malaria not mediated by occupation.</a:t>
            </a:r>
            <a:r>
              <a:rPr lang="en-US" altLang="en-US" sz="3200" dirty="0"/>
              <a:t>  </a:t>
            </a:r>
          </a:p>
        </p:txBody>
      </p:sp>
      <p:pic>
        <p:nvPicPr>
          <p:cNvPr id="8" name="Picture 7"/>
          <p:cNvPicPr>
            <a:picLocks noChangeAspect="1"/>
          </p:cNvPicPr>
          <p:nvPr/>
        </p:nvPicPr>
        <p:blipFill>
          <a:blip r:embed="rId4"/>
          <a:stretch>
            <a:fillRect/>
          </a:stretch>
        </p:blipFill>
        <p:spPr>
          <a:xfrm>
            <a:off x="7959430" y="4627697"/>
            <a:ext cx="7131934" cy="3167062"/>
          </a:xfrm>
          <a:prstGeom prst="rect">
            <a:avLst/>
          </a:prstGeom>
        </p:spPr>
      </p:pic>
      <p:sp>
        <p:nvSpPr>
          <p:cNvPr id="9" name="Rectangle 8"/>
          <p:cNvSpPr/>
          <p:nvPr/>
        </p:nvSpPr>
        <p:spPr>
          <a:xfrm>
            <a:off x="7480300" y="8077200"/>
            <a:ext cx="8509000" cy="523220"/>
          </a:xfrm>
          <a:prstGeom prst="rect">
            <a:avLst/>
          </a:prstGeom>
        </p:spPr>
        <p:txBody>
          <a:bodyPr wrap="square">
            <a:spAutoFit/>
          </a:bodyPr>
          <a:lstStyle/>
          <a:p>
            <a:pPr eaLnBrk="0" hangingPunct="0">
              <a:spcBef>
                <a:spcPct val="50000"/>
              </a:spcBef>
              <a:defRPr/>
            </a:pPr>
            <a:r>
              <a:rPr lang="en-US" sz="2800" b="1" dirty="0">
                <a:solidFill>
                  <a:srgbClr val="000000"/>
                </a:solidFill>
              </a:rPr>
              <a:t>Need to contend with occupation in either case</a:t>
            </a:r>
          </a:p>
        </p:txBody>
      </p:sp>
      <p:sp>
        <p:nvSpPr>
          <p:cNvPr id="10" name="Text Box 27"/>
          <p:cNvSpPr txBox="1">
            <a:spLocks noChangeArrowheads="1"/>
          </p:cNvSpPr>
          <p:nvPr/>
        </p:nvSpPr>
        <p:spPr bwMode="auto">
          <a:xfrm flipH="1">
            <a:off x="13728700" y="4089088"/>
            <a:ext cx="1600200" cy="1077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solidFill>
                  <a:srgbClr val="000000"/>
                </a:solidFill>
              </a:rPr>
              <a:t>U</a:t>
            </a:r>
          </a:p>
        </p:txBody>
      </p:sp>
      <p:sp>
        <p:nvSpPr>
          <p:cNvPr id="11" name="Freeform 25"/>
          <p:cNvSpPr>
            <a:spLocks/>
          </p:cNvSpPr>
          <p:nvPr/>
        </p:nvSpPr>
        <p:spPr bwMode="auto">
          <a:xfrm>
            <a:off x="12700000" y="4876800"/>
            <a:ext cx="1219200" cy="4571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stealth" w="med" len="med"/>
            <a:tailEnd type="non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2" name="Freeform 26"/>
          <p:cNvSpPr>
            <a:spLocks/>
          </p:cNvSpPr>
          <p:nvPr/>
        </p:nvSpPr>
        <p:spPr bwMode="auto">
          <a:xfrm rot="5589145" flipH="1" flipV="1">
            <a:off x="14166901" y="5739690"/>
            <a:ext cx="1034361" cy="42241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stealth" w="med" len="med"/>
            <a:tailEnd type="non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Tree>
    <p:extLst>
      <p:ext uri="{BB962C8B-B14F-4D97-AF65-F5344CB8AC3E}">
        <p14:creationId xmlns:p14="http://schemas.microsoft.com/office/powerpoint/2010/main" val="23214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1176395" y="-762000"/>
            <a:ext cx="13821364" cy="1625600"/>
          </a:xfrm>
        </p:spPr>
        <p:txBody>
          <a:bodyPr/>
          <a:lstStyle/>
          <a:p>
            <a:r>
              <a:rPr lang="en-US" altLang="en-US" sz="4000" dirty="0" smtClean="0"/>
              <a:t>Overmatching</a:t>
            </a:r>
          </a:p>
        </p:txBody>
      </p:sp>
      <p:sp>
        <p:nvSpPr>
          <p:cNvPr id="202754" name="Rectangle 3"/>
          <p:cNvSpPr>
            <a:spLocks noGrp="1" noChangeArrowheads="1"/>
          </p:cNvSpPr>
          <p:nvPr>
            <p:ph type="body" idx="1"/>
          </p:nvPr>
        </p:nvSpPr>
        <p:spPr>
          <a:xfrm>
            <a:off x="203199" y="951089"/>
            <a:ext cx="16052801" cy="8573911"/>
          </a:xfrm>
        </p:spPr>
        <p:txBody>
          <a:bodyPr/>
          <a:lstStyle/>
          <a:p>
            <a:pPr marL="457200" indent="-457200">
              <a:spcAft>
                <a:spcPts val="900"/>
              </a:spcAft>
              <a:buClrTx/>
              <a:buSzPct val="100000"/>
            </a:pPr>
            <a:r>
              <a:rPr lang="en-US" altLang="en-US" sz="3000" dirty="0" smtClean="0"/>
              <a:t>Often used term, not well </a:t>
            </a:r>
            <a:r>
              <a:rPr lang="en-US" altLang="en-US" sz="3000" dirty="0" smtClean="0"/>
              <a:t>understood and non-reproducibly interpreted</a:t>
            </a:r>
          </a:p>
          <a:p>
            <a:pPr marL="1296350" lvl="1" indent="-457200">
              <a:buClrTx/>
            </a:pPr>
            <a:r>
              <a:rPr lang="en-US" altLang="en-US" sz="3000" dirty="0" smtClean="0"/>
              <a:t>May refer to any form of conditioning:  matching, stratification, or regression</a:t>
            </a:r>
            <a:endParaRPr lang="en-US" altLang="en-US" sz="3000" dirty="0" smtClean="0"/>
          </a:p>
          <a:p>
            <a:pPr marL="457200" indent="-457200">
              <a:spcAft>
                <a:spcPts val="600"/>
              </a:spcAft>
              <a:buClrTx/>
              <a:buSzPct val="100000"/>
            </a:pPr>
            <a:r>
              <a:rPr lang="en-US" altLang="en-US" sz="3000" dirty="0" smtClean="0"/>
              <a:t>Two types of “overmatching” manifestations</a:t>
            </a:r>
          </a:p>
          <a:p>
            <a:pPr lvl="1"/>
            <a:r>
              <a:rPr lang="en-US" altLang="en-US" sz="3000" dirty="0" smtClean="0"/>
              <a:t>Overmatching resulting in </a:t>
            </a:r>
            <a:r>
              <a:rPr lang="en-US" altLang="en-US" sz="3000" u="sng" dirty="0" smtClean="0"/>
              <a:t>precision losses</a:t>
            </a:r>
          </a:p>
          <a:p>
            <a:pPr marL="1892300" lvl="2" indent="-342900">
              <a:spcBef>
                <a:spcPts val="0"/>
              </a:spcBef>
            </a:pPr>
            <a:r>
              <a:rPr lang="en-US" altLang="en-US" sz="2800" dirty="0" smtClean="0"/>
              <a:t>Conditioning on factors which are not related to exposure or outcome</a:t>
            </a:r>
          </a:p>
          <a:p>
            <a:pPr marL="1892300" lvl="2" indent="-342900">
              <a:spcBef>
                <a:spcPts val="0"/>
              </a:spcBef>
            </a:pPr>
            <a:r>
              <a:rPr lang="en-US" altLang="en-US" sz="2800" dirty="0" smtClean="0"/>
              <a:t>Conditioning on factors solely related to exposure </a:t>
            </a:r>
          </a:p>
          <a:p>
            <a:pPr marL="1892300" lvl="2" indent="-342900">
              <a:spcBef>
                <a:spcPts val="0"/>
              </a:spcBef>
            </a:pPr>
            <a:r>
              <a:rPr lang="en-US" altLang="en-US" sz="2800" dirty="0" smtClean="0"/>
              <a:t>Conditioning on factors solely related to outcome (in some circumstances)</a:t>
            </a:r>
            <a:endParaRPr lang="en-US" altLang="en-US" sz="2800" dirty="0" smtClean="0"/>
          </a:p>
          <a:p>
            <a:pPr marL="1892300" lvl="3" indent="-342900">
              <a:spcBef>
                <a:spcPts val="0"/>
              </a:spcBef>
            </a:pPr>
            <a:endParaRPr lang="en-US" altLang="en-US" sz="400" dirty="0" smtClean="0"/>
          </a:p>
          <a:p>
            <a:pPr marL="1892300" lvl="2" indent="-342900">
              <a:spcBef>
                <a:spcPts val="0"/>
              </a:spcBef>
            </a:pPr>
            <a:r>
              <a:rPr lang="en-US" altLang="en-US" sz="2800" dirty="0" smtClean="0"/>
              <a:t>Conditioning on true confounders </a:t>
            </a:r>
            <a:r>
              <a:rPr lang="en-US" altLang="en-US" sz="2800" dirty="0" smtClean="0"/>
              <a:t>very strongly related to exposure </a:t>
            </a:r>
            <a:endParaRPr lang="en-US" altLang="en-US" sz="2800" dirty="0" smtClean="0"/>
          </a:p>
          <a:p>
            <a:pPr marL="2565400" lvl="3" indent="-457200">
              <a:buClrTx/>
            </a:pPr>
            <a:r>
              <a:rPr lang="en-US" altLang="en-US" sz="2800" dirty="0" smtClean="0"/>
              <a:t>results </a:t>
            </a:r>
            <a:r>
              <a:rPr lang="en-US" altLang="en-US" sz="2800" dirty="0" smtClean="0"/>
              <a:t>in </a:t>
            </a:r>
            <a:r>
              <a:rPr lang="en-US" altLang="en-US" sz="2800" dirty="0" smtClean="0"/>
              <a:t>“collinearity” </a:t>
            </a:r>
          </a:p>
          <a:p>
            <a:pPr marL="2565400" lvl="3" indent="-457200">
              <a:buClrTx/>
            </a:pPr>
            <a:r>
              <a:rPr lang="en-US" altLang="en-US" sz="2800" dirty="0" smtClean="0"/>
              <a:t>e.g</a:t>
            </a:r>
            <a:r>
              <a:rPr lang="en-US" altLang="en-US" sz="2800" dirty="0" smtClean="0"/>
              <a:t>., cohort study of effect of income on CHD; attempt to match on education </a:t>
            </a:r>
          </a:p>
          <a:p>
            <a:pPr marL="2565400" lvl="3" indent="-457200">
              <a:buClrTx/>
            </a:pPr>
            <a:r>
              <a:rPr lang="en-US" altLang="en-US" sz="2800" dirty="0" smtClean="0"/>
              <a:t>Not a mistake but instead inevitable consequence of trying to tease apart very closely related constructs</a:t>
            </a:r>
            <a:endParaRPr lang="en-US" altLang="en-US" sz="2800" dirty="0" smtClean="0"/>
          </a:p>
          <a:p>
            <a:pPr lvl="3"/>
            <a:endParaRPr lang="en-US" altLang="en-US" sz="1400" dirty="0" smtClean="0"/>
          </a:p>
          <a:p>
            <a:pPr lvl="1"/>
            <a:r>
              <a:rPr lang="en-US" altLang="en-US" sz="3000" dirty="0" smtClean="0"/>
              <a:t>Overmatching resulting in </a:t>
            </a:r>
            <a:r>
              <a:rPr lang="en-US" altLang="en-US" sz="3000" u="sng" dirty="0" smtClean="0"/>
              <a:t>bias</a:t>
            </a:r>
          </a:p>
          <a:p>
            <a:pPr marL="1892300" lvl="2" indent="-342900">
              <a:spcBef>
                <a:spcPts val="300"/>
              </a:spcBef>
              <a:spcAft>
                <a:spcPts val="300"/>
              </a:spcAft>
            </a:pPr>
            <a:r>
              <a:rPr lang="en-US" altLang="en-US" sz="2800" dirty="0" smtClean="0"/>
              <a:t>Conditioning on mediators; colliders; or </a:t>
            </a:r>
            <a:r>
              <a:rPr lang="en-US" altLang="en-US" sz="2800" dirty="0" smtClean="0"/>
              <a:t>instruments in face of unmeasured confounding</a:t>
            </a:r>
            <a:endParaRPr lang="en-US" altLang="en-US" sz="28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775" y="0"/>
            <a:ext cx="13821364" cy="1066800"/>
          </a:xfrm>
        </p:spPr>
        <p:txBody>
          <a:bodyPr/>
          <a:lstStyle/>
          <a:p>
            <a:r>
              <a:rPr lang="en-US" altLang="en-US" sz="4800" dirty="0"/>
              <a:t>Pure Interaction</a:t>
            </a:r>
            <a:endParaRPr lang="en-US" sz="4800" dirty="0"/>
          </a:p>
        </p:txBody>
      </p:sp>
      <p:sp>
        <p:nvSpPr>
          <p:cNvPr id="3" name="Content Placeholder 2"/>
          <p:cNvSpPr>
            <a:spLocks noGrp="1"/>
          </p:cNvSpPr>
          <p:nvPr>
            <p:ph idx="1"/>
          </p:nvPr>
        </p:nvSpPr>
        <p:spPr>
          <a:xfrm>
            <a:off x="279400" y="1295400"/>
            <a:ext cx="6781800" cy="7322599"/>
          </a:xfrm>
        </p:spPr>
        <p:txBody>
          <a:bodyPr/>
          <a:lstStyle/>
          <a:p>
            <a:pPr marL="474663" indent="-474663">
              <a:spcAft>
                <a:spcPts val="1200"/>
              </a:spcAft>
              <a:buClrTx/>
            </a:pPr>
            <a:r>
              <a:rPr lang="en-US" altLang="en-US" sz="3000" dirty="0">
                <a:solidFill>
                  <a:srgbClr val="000000"/>
                </a:solidFill>
              </a:rPr>
              <a:t>T</a:t>
            </a:r>
            <a:r>
              <a:rPr lang="en-US" altLang="en-US" sz="3000" dirty="0" smtClean="0">
                <a:solidFill>
                  <a:srgbClr val="000000"/>
                </a:solidFill>
              </a:rPr>
              <a:t>erm </a:t>
            </a:r>
            <a:r>
              <a:rPr lang="en-US" altLang="en-US" sz="3000" dirty="0">
                <a:solidFill>
                  <a:srgbClr val="000000"/>
                </a:solidFill>
              </a:rPr>
              <a:t>used for when the causal effect of one exposure is only seen depending upon the presence of </a:t>
            </a:r>
            <a:r>
              <a:rPr lang="en-US" altLang="en-US" sz="3000" dirty="0" smtClean="0">
                <a:solidFill>
                  <a:srgbClr val="000000"/>
                </a:solidFill>
              </a:rPr>
              <a:t>another</a:t>
            </a:r>
          </a:p>
          <a:p>
            <a:pPr>
              <a:spcAft>
                <a:spcPts val="1200"/>
              </a:spcAft>
            </a:pPr>
            <a:endParaRPr lang="en-US" altLang="en-US" sz="2000" dirty="0">
              <a:solidFill>
                <a:srgbClr val="000000"/>
              </a:solidFill>
            </a:endParaRPr>
          </a:p>
          <a:p>
            <a:pPr marL="474663" indent="-474663">
              <a:spcAft>
                <a:spcPts val="600"/>
              </a:spcAft>
              <a:buClrTx/>
            </a:pPr>
            <a:r>
              <a:rPr lang="en-US" altLang="en-US" sz="3000" dirty="0">
                <a:solidFill>
                  <a:srgbClr val="000000"/>
                </a:solidFill>
              </a:rPr>
              <a:t>Explains how exposures sometimes not appreciated as causes (e.g., a genetic factor in an infectious disease) are indeed formal causes</a:t>
            </a:r>
          </a:p>
          <a:p>
            <a:pPr marL="846138" lvl="1" indent="-371475">
              <a:spcAft>
                <a:spcPts val="1200"/>
              </a:spcAft>
            </a:pPr>
            <a:r>
              <a:rPr lang="en-US" altLang="en-US" sz="3000" dirty="0">
                <a:solidFill>
                  <a:srgbClr val="000000"/>
                </a:solidFill>
              </a:rPr>
              <a:t>They contribute to sufficient causes in at least some people (people who have other causes)</a:t>
            </a:r>
            <a:endParaRPr lang="en-US" sz="3000" dirty="0"/>
          </a:p>
        </p:txBody>
      </p:sp>
      <p:sp>
        <p:nvSpPr>
          <p:cNvPr id="5" name="Rectangle 4"/>
          <p:cNvSpPr/>
          <p:nvPr/>
        </p:nvSpPr>
        <p:spPr>
          <a:xfrm>
            <a:off x="7670800" y="1219200"/>
            <a:ext cx="1984839" cy="584775"/>
          </a:xfrm>
          <a:prstGeom prst="rect">
            <a:avLst/>
          </a:prstGeom>
        </p:spPr>
        <p:txBody>
          <a:bodyPr wrap="none">
            <a:spAutoFit/>
          </a:bodyPr>
          <a:lstStyle/>
          <a:p>
            <a:r>
              <a:rPr lang="en-US" altLang="en-US" sz="3200" dirty="0">
                <a:solidFill>
                  <a:srgbClr val="000000"/>
                </a:solidFill>
              </a:rPr>
              <a:t>Examples</a:t>
            </a:r>
          </a:p>
        </p:txBody>
      </p:sp>
      <p:pic>
        <p:nvPicPr>
          <p:cNvPr id="6" name="Picture 5"/>
          <p:cNvPicPr>
            <a:picLocks noChangeAspect="1"/>
          </p:cNvPicPr>
          <p:nvPr/>
        </p:nvPicPr>
        <p:blipFill>
          <a:blip r:embed="rId3"/>
          <a:stretch>
            <a:fillRect/>
          </a:stretch>
        </p:blipFill>
        <p:spPr>
          <a:xfrm>
            <a:off x="7558684" y="2238822"/>
            <a:ext cx="8113116" cy="6143178"/>
          </a:xfrm>
          <a:prstGeom prst="rect">
            <a:avLst/>
          </a:prstGeom>
        </p:spPr>
      </p:pic>
    </p:spTree>
    <p:extLst>
      <p:ext uri="{BB962C8B-B14F-4D97-AF65-F5344CB8AC3E}">
        <p14:creationId xmlns:p14="http://schemas.microsoft.com/office/powerpoint/2010/main" val="3499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870200" y="533400"/>
            <a:ext cx="8316971" cy="5562600"/>
          </a:xfrm>
          <a:prstGeom prst="rect">
            <a:avLst/>
          </a:prstGeom>
        </p:spPr>
      </p:pic>
      <p:sp>
        <p:nvSpPr>
          <p:cNvPr id="5" name="Rectangle 4"/>
          <p:cNvSpPr/>
          <p:nvPr/>
        </p:nvSpPr>
        <p:spPr>
          <a:xfrm>
            <a:off x="1574800" y="6781800"/>
            <a:ext cx="13563600" cy="1323439"/>
          </a:xfrm>
          <a:prstGeom prst="rect">
            <a:avLst/>
          </a:prstGeom>
        </p:spPr>
        <p:txBody>
          <a:bodyPr wrap="square">
            <a:spAutoFit/>
          </a:bodyPr>
          <a:lstStyle/>
          <a:p>
            <a:pPr eaLnBrk="0" hangingPunct="0">
              <a:spcBef>
                <a:spcPct val="50000"/>
              </a:spcBef>
              <a:defRPr/>
            </a:pPr>
            <a:r>
              <a:rPr lang="en-US" altLang="en-US" sz="4000" b="1" dirty="0"/>
              <a:t>Variable A is referred to as an instrumental variable (IV) or “instrument”.</a:t>
            </a:r>
          </a:p>
        </p:txBody>
      </p:sp>
    </p:spTree>
    <p:extLst>
      <p:ext uri="{BB962C8B-B14F-4D97-AF65-F5344CB8AC3E}">
        <p14:creationId xmlns:p14="http://schemas.microsoft.com/office/powerpoint/2010/main" val="341125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30692" y="2153154"/>
            <a:ext cx="4487708" cy="5047352"/>
          </a:xfrm>
          <a:prstGeom prst="rect">
            <a:avLst/>
          </a:prstGeom>
        </p:spPr>
      </p:pic>
      <p:sp>
        <p:nvSpPr>
          <p:cNvPr id="4" name="Rectangle 3"/>
          <p:cNvSpPr/>
          <p:nvPr/>
        </p:nvSpPr>
        <p:spPr>
          <a:xfrm>
            <a:off x="8503583" y="1695271"/>
            <a:ext cx="7396817" cy="1200329"/>
          </a:xfrm>
          <a:prstGeom prst="rect">
            <a:avLst/>
          </a:prstGeom>
        </p:spPr>
        <p:txBody>
          <a:bodyPr wrap="square">
            <a:spAutoFit/>
          </a:bodyPr>
          <a:lstStyle/>
          <a:p>
            <a:pPr eaLnBrk="0" hangingPunct="0">
              <a:spcBef>
                <a:spcPct val="50000"/>
              </a:spcBef>
              <a:defRPr/>
            </a:pPr>
            <a:r>
              <a:rPr lang="en-US" sz="3600" b="1" dirty="0">
                <a:solidFill>
                  <a:srgbClr val="000000"/>
                </a:solidFill>
              </a:rPr>
              <a:t>RQ:  Does length of stay influence neonatal outcomes?</a:t>
            </a:r>
            <a:endParaRPr lang="en-US" sz="3600" dirty="0">
              <a:solidFill>
                <a:srgbClr val="000000"/>
              </a:solidFill>
            </a:endParaRPr>
          </a:p>
        </p:txBody>
      </p:sp>
      <p:sp>
        <p:nvSpPr>
          <p:cNvPr id="5" name="Text Box 18"/>
          <p:cNvSpPr txBox="1">
            <a:spLocks noChangeArrowheads="1"/>
          </p:cNvSpPr>
          <p:nvPr/>
        </p:nvSpPr>
        <p:spPr bwMode="auto">
          <a:xfrm flipH="1">
            <a:off x="228600" y="2525696"/>
            <a:ext cx="2870200" cy="193899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000" b="1" dirty="0">
                <a:solidFill>
                  <a:srgbClr val="000000"/>
                </a:solidFill>
              </a:rPr>
              <a:t>IV must be related to E but nothing else</a:t>
            </a:r>
            <a:endParaRPr lang="en-US" sz="3000" dirty="0">
              <a:solidFill>
                <a:srgbClr val="000000"/>
              </a:solidFill>
            </a:endParaRPr>
          </a:p>
        </p:txBody>
      </p:sp>
      <p:sp>
        <p:nvSpPr>
          <p:cNvPr id="6" name="Text Box 11"/>
          <p:cNvSpPr txBox="1">
            <a:spLocks noChangeArrowheads="1"/>
          </p:cNvSpPr>
          <p:nvPr/>
        </p:nvSpPr>
        <p:spPr bwMode="auto">
          <a:xfrm flipH="1">
            <a:off x="431800" y="4997450"/>
            <a:ext cx="23622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9900"/>
                </a:solidFill>
              </a:rPr>
              <a:t>Instrumental variable (IV)</a:t>
            </a:r>
            <a:endParaRPr lang="en-US" sz="2800" dirty="0">
              <a:solidFill>
                <a:srgbClr val="009900"/>
              </a:solidFill>
            </a:endParaRPr>
          </a:p>
        </p:txBody>
      </p:sp>
      <p:sp>
        <p:nvSpPr>
          <p:cNvPr id="7" name="Freeform 12"/>
          <p:cNvSpPr>
            <a:spLocks/>
          </p:cNvSpPr>
          <p:nvPr/>
        </p:nvSpPr>
        <p:spPr bwMode="auto">
          <a:xfrm rot="20284105" flipV="1">
            <a:off x="1774004" y="5778386"/>
            <a:ext cx="935091" cy="1043859"/>
          </a:xfrm>
          <a:custGeom>
            <a:avLst/>
            <a:gdLst/>
            <a:ahLst/>
            <a:cxnLst>
              <a:cxn ang="0">
                <a:pos x="0" y="1220"/>
              </a:cxn>
              <a:cxn ang="0">
                <a:pos x="1747" y="0"/>
              </a:cxn>
            </a:cxnLst>
            <a:rect l="0" t="0" r="r" b="b"/>
            <a:pathLst>
              <a:path w="1747" h="1220">
                <a:moveTo>
                  <a:pt x="0" y="1220"/>
                </a:moveTo>
                <a:lnTo>
                  <a:pt x="1747" y="0"/>
                </a:lnTo>
              </a:path>
            </a:pathLst>
          </a:custGeom>
          <a:noFill/>
          <a:ln w="88900" cap="flat" cmpd="sng">
            <a:solidFill>
              <a:srgbClr val="008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8" name="Rectangle 7"/>
          <p:cNvSpPr/>
          <p:nvPr/>
        </p:nvSpPr>
        <p:spPr>
          <a:xfrm>
            <a:off x="1104967" y="7543800"/>
            <a:ext cx="7175433" cy="1077218"/>
          </a:xfrm>
          <a:prstGeom prst="rect">
            <a:avLst/>
          </a:prstGeom>
        </p:spPr>
        <p:txBody>
          <a:bodyPr wrap="square">
            <a:spAutoFit/>
          </a:bodyPr>
          <a:lstStyle/>
          <a:p>
            <a:pPr algn="ctr" eaLnBrk="0" hangingPunct="0">
              <a:spcBef>
                <a:spcPct val="50000"/>
              </a:spcBef>
              <a:defRPr/>
            </a:pPr>
            <a:r>
              <a:rPr lang="en-US" sz="3200" b="1" dirty="0">
                <a:solidFill>
                  <a:srgbClr val="FF0000"/>
                </a:solidFill>
              </a:rPr>
              <a:t>Use IV—D and IV—E associations to estimate unconfounded  E—D</a:t>
            </a:r>
          </a:p>
        </p:txBody>
      </p:sp>
      <p:pic>
        <p:nvPicPr>
          <p:cNvPr id="9" name="Picture 8"/>
          <p:cNvPicPr>
            <a:picLocks noChangeAspect="1"/>
          </p:cNvPicPr>
          <p:nvPr/>
        </p:nvPicPr>
        <p:blipFill>
          <a:blip r:embed="rId4"/>
          <a:stretch>
            <a:fillRect/>
          </a:stretch>
        </p:blipFill>
        <p:spPr>
          <a:xfrm>
            <a:off x="9728200" y="3505200"/>
            <a:ext cx="6436395" cy="3599300"/>
          </a:xfrm>
          <a:prstGeom prst="rect">
            <a:avLst/>
          </a:prstGeom>
        </p:spPr>
      </p:pic>
      <p:sp>
        <p:nvSpPr>
          <p:cNvPr id="10" name="Rectangle 9"/>
          <p:cNvSpPr/>
          <p:nvPr/>
        </p:nvSpPr>
        <p:spPr>
          <a:xfrm>
            <a:off x="8128000" y="5017938"/>
            <a:ext cx="2359940" cy="523220"/>
          </a:xfrm>
          <a:prstGeom prst="rect">
            <a:avLst/>
          </a:prstGeom>
        </p:spPr>
        <p:txBody>
          <a:bodyPr wrap="none">
            <a:spAutoFit/>
          </a:bodyPr>
          <a:lstStyle/>
          <a:p>
            <a:pPr algn="ctr" eaLnBrk="0" hangingPunct="0">
              <a:spcBef>
                <a:spcPct val="50000"/>
              </a:spcBef>
              <a:defRPr/>
            </a:pPr>
            <a:r>
              <a:rPr lang="en-US" sz="2800" b="1" dirty="0">
                <a:solidFill>
                  <a:srgbClr val="009900"/>
                </a:solidFill>
              </a:rPr>
              <a:t>Hour of birth</a:t>
            </a:r>
            <a:endParaRPr lang="en-US" sz="2800" dirty="0">
              <a:solidFill>
                <a:srgbClr val="009900"/>
              </a:solidFill>
            </a:endParaRPr>
          </a:p>
        </p:txBody>
      </p:sp>
      <p:sp>
        <p:nvSpPr>
          <p:cNvPr id="11" name="Freeform 30"/>
          <p:cNvSpPr>
            <a:spLocks/>
          </p:cNvSpPr>
          <p:nvPr/>
        </p:nvSpPr>
        <p:spPr bwMode="auto">
          <a:xfrm rot="1554411" flipV="1">
            <a:off x="9166057" y="5641587"/>
            <a:ext cx="541571" cy="35581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0099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2" name="Rectangle 11"/>
          <p:cNvSpPr/>
          <p:nvPr/>
        </p:nvSpPr>
        <p:spPr>
          <a:xfrm>
            <a:off x="1041400" y="352114"/>
            <a:ext cx="13987804" cy="830997"/>
          </a:xfrm>
          <a:prstGeom prst="rect">
            <a:avLst/>
          </a:prstGeom>
        </p:spPr>
        <p:txBody>
          <a:bodyPr wrap="none">
            <a:spAutoFit/>
          </a:bodyPr>
          <a:lstStyle/>
          <a:p>
            <a:pPr eaLnBrk="0" hangingPunct="0">
              <a:spcBef>
                <a:spcPct val="50000"/>
              </a:spcBef>
            </a:pPr>
            <a:r>
              <a:rPr lang="en-US" altLang="en-US" sz="4800" b="1" dirty="0"/>
              <a:t>Instrumental Variables to Manage Confounding</a:t>
            </a:r>
            <a:endParaRPr lang="en-US" altLang="en-US" sz="4800" b="1" dirty="0">
              <a:latin typeface="Times New Roman" pitchFamily="18" charset="0"/>
            </a:endParaRPr>
          </a:p>
        </p:txBody>
      </p:sp>
      <p:sp>
        <p:nvSpPr>
          <p:cNvPr id="13" name="Text Box 33"/>
          <p:cNvSpPr txBox="1">
            <a:spLocks noChangeArrowheads="1"/>
          </p:cNvSpPr>
          <p:nvPr/>
        </p:nvSpPr>
        <p:spPr bwMode="auto">
          <a:xfrm>
            <a:off x="11023600" y="8346773"/>
            <a:ext cx="5487406"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latin typeface="Times New Roman" pitchFamily="18" charset="0"/>
              </a:rPr>
              <a:t>Malkin et al. </a:t>
            </a:r>
            <a:r>
              <a:rPr lang="en-US" altLang="en-US" sz="2400" i="1" dirty="0">
                <a:latin typeface="Times New Roman" pitchFamily="18" charset="0"/>
              </a:rPr>
              <a:t>Heath Serv. Res.</a:t>
            </a:r>
            <a:r>
              <a:rPr lang="en-US" altLang="en-US" sz="2400" dirty="0">
                <a:latin typeface="Times New Roman" pitchFamily="18" charset="0"/>
              </a:rPr>
              <a:t>, 2000</a:t>
            </a:r>
          </a:p>
        </p:txBody>
      </p:sp>
    </p:spTree>
    <p:extLst>
      <p:ext uri="{BB962C8B-B14F-4D97-AF65-F5344CB8AC3E}">
        <p14:creationId xmlns:p14="http://schemas.microsoft.com/office/powerpoint/2010/main" val="1185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10" grpId="0"/>
      <p:bldP spid="1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9"/>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43010" name="Rectangle 10"/>
          <p:cNvSpPr>
            <a:spLocks noChangeArrowheads="1"/>
          </p:cNvSpPr>
          <p:nvPr/>
        </p:nvSpPr>
        <p:spPr bwMode="auto">
          <a:xfrm>
            <a:off x="180622" y="9990667"/>
            <a:ext cx="10114844"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43011" name="Rectangle 11"/>
          <p:cNvSpPr>
            <a:spLocks noChangeArrowheads="1"/>
          </p:cNvSpPr>
          <p:nvPr/>
        </p:nvSpPr>
        <p:spPr bwMode="auto">
          <a:xfrm>
            <a:off x="149360" y="0"/>
            <a:ext cx="16256000" cy="1264356"/>
          </a:xfrm>
          <a:prstGeom prst="rect">
            <a:avLst/>
          </a:prstGeom>
          <a:noFill/>
          <a:ln w="9525">
            <a:noFill/>
            <a:miter lim="800000"/>
            <a:headEnd/>
            <a:tailEnd/>
          </a:ln>
        </p:spPr>
        <p:txBody>
          <a:bodyPr lIns="206962" tIns="101599" rIns="206962" bIns="101599" anchor="b"/>
          <a:lstStyle/>
          <a:p>
            <a:pPr algn="ctr" defTabSz="1904083" eaLnBrk="0" hangingPunct="0"/>
            <a:r>
              <a:rPr lang="en-US" altLang="en-US" sz="5000" b="1" dirty="0">
                <a:solidFill>
                  <a:schemeClr val="tx2"/>
                </a:solidFill>
              </a:rPr>
              <a:t>Randomization to Eliminate/Reduce Confounding</a:t>
            </a:r>
          </a:p>
        </p:txBody>
      </p:sp>
      <p:sp>
        <p:nvSpPr>
          <p:cNvPr id="43013" name="Text Box 19"/>
          <p:cNvSpPr txBox="1">
            <a:spLocks noChangeArrowheads="1"/>
          </p:cNvSpPr>
          <p:nvPr/>
        </p:nvSpPr>
        <p:spPr bwMode="auto">
          <a:xfrm>
            <a:off x="508000" y="1600200"/>
            <a:ext cx="15392400" cy="3655056"/>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000" b="1" dirty="0">
                <a:solidFill>
                  <a:srgbClr val="000000"/>
                </a:solidFill>
              </a:rPr>
              <a:t>Blocking the path between any would-be confounder &amp; exposure </a:t>
            </a:r>
            <a:r>
              <a:rPr lang="en-US" altLang="en-US" sz="4000" b="1" dirty="0" smtClean="0">
                <a:solidFill>
                  <a:srgbClr val="000000"/>
                </a:solidFill>
              </a:rPr>
              <a:t>is main reason for </a:t>
            </a:r>
            <a:r>
              <a:rPr lang="en-US" altLang="en-US" sz="4000" b="1" dirty="0">
                <a:solidFill>
                  <a:srgbClr val="000000"/>
                </a:solidFill>
              </a:rPr>
              <a:t>the exulted role of randomization</a:t>
            </a:r>
          </a:p>
          <a:p>
            <a:pPr eaLnBrk="0" hangingPunct="0">
              <a:spcBef>
                <a:spcPct val="50000"/>
              </a:spcBef>
            </a:pPr>
            <a:endParaRPr lang="en-US" altLang="en-US" sz="4741" b="1" dirty="0">
              <a:solidFill>
                <a:srgbClr val="000000"/>
              </a:solidFill>
            </a:endParaRPr>
          </a:p>
          <a:p>
            <a:pPr eaLnBrk="0" hangingPunct="0">
              <a:spcBef>
                <a:spcPct val="50000"/>
              </a:spcBef>
            </a:pPr>
            <a:endParaRPr lang="en-US" altLang="en-US" sz="4741" b="1" dirty="0">
              <a:solidFill>
                <a:srgbClr val="000000"/>
              </a:solidFill>
            </a:endParaRPr>
          </a:p>
        </p:txBody>
      </p:sp>
      <p:pic>
        <p:nvPicPr>
          <p:cNvPr id="2" name="Picture 1"/>
          <p:cNvPicPr>
            <a:picLocks noChangeAspect="1"/>
          </p:cNvPicPr>
          <p:nvPr/>
        </p:nvPicPr>
        <p:blipFill>
          <a:blip r:embed="rId3"/>
          <a:stretch>
            <a:fillRect/>
          </a:stretch>
        </p:blipFill>
        <p:spPr>
          <a:xfrm>
            <a:off x="3860800" y="3744508"/>
            <a:ext cx="7586662" cy="4814293"/>
          </a:xfrm>
          <a:prstGeom prst="rect">
            <a:avLst/>
          </a:prstGeom>
        </p:spPr>
      </p:pic>
      <p:grpSp>
        <p:nvGrpSpPr>
          <p:cNvPr id="8" name="Group 13"/>
          <p:cNvGrpSpPr>
            <a:grpSpLocks/>
          </p:cNvGrpSpPr>
          <p:nvPr/>
        </p:nvGrpSpPr>
        <p:grpSpPr bwMode="auto">
          <a:xfrm rot="6059739">
            <a:off x="4834913" y="5284610"/>
            <a:ext cx="1143000" cy="1219200"/>
            <a:chOff x="2208" y="1776"/>
            <a:chExt cx="720" cy="768"/>
          </a:xfrm>
        </p:grpSpPr>
        <p:sp>
          <p:nvSpPr>
            <p:cNvPr id="9" name="Line 14"/>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0" name="Line 15"/>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11" name="Oval 10"/>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76135"/>
            <a:ext cx="13821364" cy="1066800"/>
          </a:xfrm>
        </p:spPr>
        <p:txBody>
          <a:bodyPr/>
          <a:lstStyle/>
          <a:p>
            <a:r>
              <a:rPr lang="en-US" altLang="en-US" sz="4400" dirty="0"/>
              <a:t>What variables can be effect modifiers?</a:t>
            </a:r>
            <a:endParaRPr lang="en-US" sz="4400" dirty="0"/>
          </a:p>
        </p:txBody>
      </p:sp>
      <p:sp>
        <p:nvSpPr>
          <p:cNvPr id="7" name="Rectangle 6"/>
          <p:cNvSpPr/>
          <p:nvPr/>
        </p:nvSpPr>
        <p:spPr>
          <a:xfrm>
            <a:off x="719993" y="1302926"/>
            <a:ext cx="5426807"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Direct effect modification</a:t>
            </a:r>
          </a:p>
        </p:txBody>
      </p:sp>
      <p:pic>
        <p:nvPicPr>
          <p:cNvPr id="8" name="Picture 7"/>
          <p:cNvPicPr>
            <a:picLocks noChangeAspect="1"/>
          </p:cNvPicPr>
          <p:nvPr/>
        </p:nvPicPr>
        <p:blipFill>
          <a:blip r:embed="rId3"/>
          <a:stretch>
            <a:fillRect/>
          </a:stretch>
        </p:blipFill>
        <p:spPr>
          <a:xfrm>
            <a:off x="1168899" y="2059753"/>
            <a:ext cx="5968501" cy="2664647"/>
          </a:xfrm>
          <a:prstGeom prst="rect">
            <a:avLst/>
          </a:prstGeom>
        </p:spPr>
      </p:pic>
      <p:sp>
        <p:nvSpPr>
          <p:cNvPr id="10" name="Rectangle 9"/>
          <p:cNvSpPr/>
          <p:nvPr/>
        </p:nvSpPr>
        <p:spPr>
          <a:xfrm>
            <a:off x="647664" y="5475982"/>
            <a:ext cx="5880136" cy="1077218"/>
          </a:xfrm>
          <a:prstGeom prst="rect">
            <a:avLst/>
          </a:prstGeom>
        </p:spPr>
        <p:txBody>
          <a:bodyPr wrap="none">
            <a:spAutoFit/>
          </a:bodyPr>
          <a:lstStyle/>
          <a:p>
            <a:pPr marL="457200" indent="-457200">
              <a:buClrTx/>
              <a:buFont typeface="Arial" panose="020B0604020202020204" pitchFamily="34" charset="0"/>
              <a:buChar char="•"/>
            </a:pPr>
            <a:r>
              <a:rPr lang="en-US" altLang="en-US" sz="3200" b="1" dirty="0"/>
              <a:t>Indirect effect modification</a:t>
            </a:r>
          </a:p>
          <a:p>
            <a:pPr>
              <a:buClrTx/>
            </a:pPr>
            <a:endParaRPr lang="en-US" altLang="en-US" sz="3200" b="1" dirty="0"/>
          </a:p>
        </p:txBody>
      </p:sp>
      <p:pic>
        <p:nvPicPr>
          <p:cNvPr id="11" name="Picture 10"/>
          <p:cNvPicPr>
            <a:picLocks noChangeAspect="1"/>
          </p:cNvPicPr>
          <p:nvPr/>
        </p:nvPicPr>
        <p:blipFill>
          <a:blip r:embed="rId4"/>
          <a:stretch>
            <a:fillRect/>
          </a:stretch>
        </p:blipFill>
        <p:spPr>
          <a:xfrm>
            <a:off x="954988" y="6172200"/>
            <a:ext cx="6258612" cy="2362200"/>
          </a:xfrm>
          <a:prstGeom prst="rect">
            <a:avLst/>
          </a:prstGeom>
        </p:spPr>
      </p:pic>
      <p:sp>
        <p:nvSpPr>
          <p:cNvPr id="12" name="Rectangle 11"/>
          <p:cNvSpPr/>
          <p:nvPr/>
        </p:nvSpPr>
        <p:spPr>
          <a:xfrm>
            <a:off x="8356600" y="1396425"/>
            <a:ext cx="6132128"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proxy</a:t>
            </a:r>
          </a:p>
        </p:txBody>
      </p:sp>
      <p:pic>
        <p:nvPicPr>
          <p:cNvPr id="13" name="Picture 12"/>
          <p:cNvPicPr>
            <a:picLocks noChangeAspect="1"/>
          </p:cNvPicPr>
          <p:nvPr/>
        </p:nvPicPr>
        <p:blipFill>
          <a:blip r:embed="rId5"/>
          <a:stretch>
            <a:fillRect/>
          </a:stretch>
        </p:blipFill>
        <p:spPr>
          <a:xfrm>
            <a:off x="8737600" y="2132746"/>
            <a:ext cx="6300926" cy="2515454"/>
          </a:xfrm>
          <a:prstGeom prst="rect">
            <a:avLst/>
          </a:prstGeom>
        </p:spPr>
      </p:pic>
      <p:sp>
        <p:nvSpPr>
          <p:cNvPr id="14" name="Rectangle 13"/>
          <p:cNvSpPr/>
          <p:nvPr/>
        </p:nvSpPr>
        <p:spPr>
          <a:xfrm>
            <a:off x="7938126" y="5358825"/>
            <a:ext cx="8216756" cy="584775"/>
          </a:xfrm>
          <a:prstGeom prst="rect">
            <a:avLst/>
          </a:prstGeom>
        </p:spPr>
        <p:txBody>
          <a:bodyPr wrap="squar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common cause</a:t>
            </a:r>
          </a:p>
        </p:txBody>
      </p:sp>
      <p:pic>
        <p:nvPicPr>
          <p:cNvPr id="15" name="Picture 14"/>
          <p:cNvPicPr>
            <a:picLocks noChangeAspect="1"/>
          </p:cNvPicPr>
          <p:nvPr/>
        </p:nvPicPr>
        <p:blipFill>
          <a:blip r:embed="rId6"/>
          <a:stretch>
            <a:fillRect/>
          </a:stretch>
        </p:blipFill>
        <p:spPr>
          <a:xfrm>
            <a:off x="9347200" y="6274379"/>
            <a:ext cx="5855383" cy="2107621"/>
          </a:xfrm>
          <a:prstGeom prst="rect">
            <a:avLst/>
          </a:prstGeom>
        </p:spPr>
      </p:pic>
      <p:sp>
        <p:nvSpPr>
          <p:cNvPr id="16" name="Rectangle 15"/>
          <p:cNvSpPr/>
          <p:nvPr/>
        </p:nvSpPr>
        <p:spPr>
          <a:xfrm>
            <a:off x="11965915" y="8657751"/>
            <a:ext cx="4188967" cy="400110"/>
          </a:xfrm>
          <a:prstGeom prst="rect">
            <a:avLst/>
          </a:prstGeom>
        </p:spPr>
        <p:txBody>
          <a:bodyPr wrap="none">
            <a:spAutoFit/>
          </a:bodyPr>
          <a:lstStyle/>
          <a:p>
            <a:pPr marL="322263" indent="-322263" defTabSz="803275" eaLnBrk="0" hangingPunct="0">
              <a:spcBef>
                <a:spcPct val="20000"/>
              </a:spcBef>
              <a:spcAft>
                <a:spcPct val="50000"/>
              </a:spcAft>
              <a:buClr>
                <a:schemeClr val="accent2"/>
              </a:buClr>
              <a:buSzPct val="75000"/>
              <a:defRPr/>
            </a:pPr>
            <a:r>
              <a:rPr lang="en-US" sz="2000" b="1" kern="0" dirty="0"/>
              <a:t>VanderWeele </a:t>
            </a:r>
            <a:r>
              <a:rPr lang="en-US" sz="2000" b="1" i="1" kern="0" dirty="0"/>
              <a:t>Epidemiology</a:t>
            </a:r>
            <a:r>
              <a:rPr lang="en-US" sz="2000" b="1" kern="0" dirty="0"/>
              <a:t> 2007</a:t>
            </a:r>
          </a:p>
        </p:txBody>
      </p:sp>
    </p:spTree>
    <p:extLst>
      <p:ext uri="{BB962C8B-B14F-4D97-AF65-F5344CB8AC3E}">
        <p14:creationId xmlns:p14="http://schemas.microsoft.com/office/powerpoint/2010/main" val="225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4"/>
          <p:cNvSpPr>
            <a:spLocks noGrp="1"/>
          </p:cNvSpPr>
          <p:nvPr>
            <p:ph type="title"/>
          </p:nvPr>
        </p:nvSpPr>
        <p:spPr>
          <a:xfrm>
            <a:off x="1270000" y="-914400"/>
            <a:ext cx="13821364" cy="2528711"/>
          </a:xfrm>
        </p:spPr>
        <p:txBody>
          <a:bodyPr/>
          <a:lstStyle/>
          <a:p>
            <a:r>
              <a:rPr lang="en-US" altLang="en-US" sz="4000" dirty="0" smtClean="0"/>
              <a:t>DAGs Do Not/Cannot  Specifically Show  </a:t>
            </a:r>
            <a:r>
              <a:rPr lang="en-US" altLang="en-US" sz="4000" dirty="0" smtClean="0"/>
              <a:t>Effect Measure-Specific </a:t>
            </a:r>
            <a:r>
              <a:rPr lang="en-US" altLang="en-US" sz="4000" dirty="0" smtClean="0"/>
              <a:t>Modification</a:t>
            </a:r>
          </a:p>
        </p:txBody>
      </p:sp>
      <p:sp>
        <p:nvSpPr>
          <p:cNvPr id="215042" name="Content Placeholder 5"/>
          <p:cNvSpPr>
            <a:spLocks noGrp="1"/>
          </p:cNvSpPr>
          <p:nvPr>
            <p:ph idx="1"/>
          </p:nvPr>
        </p:nvSpPr>
        <p:spPr>
          <a:xfrm>
            <a:off x="324338" y="2136422"/>
            <a:ext cx="15576062" cy="5559778"/>
          </a:xfrm>
        </p:spPr>
        <p:txBody>
          <a:bodyPr/>
          <a:lstStyle/>
          <a:p>
            <a:pPr marL="468313" indent="-468313">
              <a:buClrTx/>
            </a:pPr>
            <a:r>
              <a:rPr lang="en-US" altLang="en-US" sz="3200" dirty="0" smtClean="0"/>
              <a:t>The “A” variables </a:t>
            </a:r>
            <a:r>
              <a:rPr lang="en-US" altLang="en-US" sz="3200" i="1" dirty="0" smtClean="0"/>
              <a:t>could</a:t>
            </a:r>
            <a:r>
              <a:rPr lang="en-US" altLang="en-US" sz="3200" dirty="0" smtClean="0"/>
              <a:t> be effect modifiers, on a given scale, but only the data will tell us if they are</a:t>
            </a:r>
          </a:p>
          <a:p>
            <a:endParaRPr lang="en-US" altLang="en-US" sz="800" dirty="0"/>
          </a:p>
          <a:p>
            <a:pPr marL="468313" indent="-468313">
              <a:buClrTx/>
            </a:pPr>
            <a:r>
              <a:rPr lang="en-US" altLang="en-US" sz="3200" dirty="0" smtClean="0"/>
              <a:t>DAGs can find the effect-measure modification candidates but DAGs, using current conventions, cannot </a:t>
            </a:r>
            <a:r>
              <a:rPr lang="en-US" altLang="en-US" sz="3200" dirty="0"/>
              <a:t>predict </a:t>
            </a:r>
            <a:r>
              <a:rPr lang="en-US" altLang="en-US" sz="3200" dirty="0" smtClean="0"/>
              <a:t>scale-specific effect measure </a:t>
            </a:r>
            <a:r>
              <a:rPr lang="en-US" altLang="en-US" sz="3200" dirty="0" smtClean="0"/>
              <a:t>modification</a:t>
            </a:r>
          </a:p>
          <a:p>
            <a:pPr marL="981075" lvl="1" indent="-468313"/>
            <a:r>
              <a:rPr lang="en-US" altLang="en-US" sz="3200" dirty="0"/>
              <a:t>This is not surprising because DAGs are qualitative, not </a:t>
            </a:r>
            <a:r>
              <a:rPr lang="en-US" altLang="en-US" sz="3200" dirty="0" smtClean="0"/>
              <a:t>quantitative, and </a:t>
            </a:r>
            <a:r>
              <a:rPr lang="en-US" altLang="en-US" sz="3200" u="sng" dirty="0" smtClean="0"/>
              <a:t>not</a:t>
            </a:r>
            <a:r>
              <a:rPr lang="en-US" altLang="en-US" sz="3200" dirty="0" smtClean="0"/>
              <a:t> dependent upon scale</a:t>
            </a:r>
            <a:endParaRPr lang="en-US" altLang="en-US" sz="3200" dirty="0"/>
          </a:p>
          <a:p>
            <a:pPr marL="981075" lvl="1" indent="-468313"/>
            <a:r>
              <a:rPr lang="en-US" altLang="en-US" sz="3200" dirty="0"/>
              <a:t>Effect-measure modification depends upon the </a:t>
            </a:r>
            <a:r>
              <a:rPr lang="en-US" altLang="en-US" sz="3200" dirty="0" smtClean="0"/>
              <a:t>scale </a:t>
            </a:r>
            <a:r>
              <a:rPr lang="en-US" altLang="en-US" sz="3200" dirty="0"/>
              <a:t>(additive or multiplicative)</a:t>
            </a:r>
          </a:p>
          <a:p>
            <a:endParaRPr lang="en-US" altLang="en-US" sz="800" dirty="0"/>
          </a:p>
          <a:p>
            <a:pPr marL="468313" indent="-468313">
              <a:buClrTx/>
            </a:pPr>
            <a:r>
              <a:rPr lang="en-US" altLang="en-US" sz="3200" dirty="0" smtClean="0"/>
              <a:t>Once an analysis has determined presence of effect-measure modification, there are some ways to show it on a DAG but these not universally accepted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76135"/>
            <a:ext cx="13821364" cy="1066800"/>
          </a:xfrm>
        </p:spPr>
        <p:txBody>
          <a:bodyPr/>
          <a:lstStyle/>
          <a:p>
            <a:r>
              <a:rPr lang="en-US" altLang="en-US" sz="4000" dirty="0"/>
              <a:t>Effect modifiers may also be confounders</a:t>
            </a:r>
            <a:endParaRPr lang="en-US" sz="4000" dirty="0"/>
          </a:p>
        </p:txBody>
      </p:sp>
      <p:sp>
        <p:nvSpPr>
          <p:cNvPr id="7" name="Rectangle 6"/>
          <p:cNvSpPr/>
          <p:nvPr/>
        </p:nvSpPr>
        <p:spPr>
          <a:xfrm>
            <a:off x="508000" y="1302926"/>
            <a:ext cx="5426807"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Direct effect modification</a:t>
            </a:r>
          </a:p>
        </p:txBody>
      </p:sp>
      <p:pic>
        <p:nvPicPr>
          <p:cNvPr id="8" name="Picture 7"/>
          <p:cNvPicPr>
            <a:picLocks noChangeAspect="1"/>
          </p:cNvPicPr>
          <p:nvPr/>
        </p:nvPicPr>
        <p:blipFill>
          <a:blip r:embed="rId3"/>
          <a:stretch>
            <a:fillRect/>
          </a:stretch>
        </p:blipFill>
        <p:spPr>
          <a:xfrm>
            <a:off x="1168899" y="2059753"/>
            <a:ext cx="5968501" cy="2664647"/>
          </a:xfrm>
          <a:prstGeom prst="rect">
            <a:avLst/>
          </a:prstGeom>
        </p:spPr>
      </p:pic>
      <p:sp>
        <p:nvSpPr>
          <p:cNvPr id="10" name="Rectangle 9"/>
          <p:cNvSpPr/>
          <p:nvPr/>
        </p:nvSpPr>
        <p:spPr>
          <a:xfrm>
            <a:off x="266841" y="5230121"/>
            <a:ext cx="5880136" cy="1077218"/>
          </a:xfrm>
          <a:prstGeom prst="rect">
            <a:avLst/>
          </a:prstGeom>
        </p:spPr>
        <p:txBody>
          <a:bodyPr wrap="none">
            <a:spAutoFit/>
          </a:bodyPr>
          <a:lstStyle/>
          <a:p>
            <a:pPr marL="457200" indent="-457200">
              <a:buClrTx/>
              <a:buFont typeface="Arial" panose="020B0604020202020204" pitchFamily="34" charset="0"/>
              <a:buChar char="•"/>
            </a:pPr>
            <a:r>
              <a:rPr lang="en-US" altLang="en-US" sz="3200" b="1" dirty="0"/>
              <a:t>Indirect effect modification</a:t>
            </a:r>
          </a:p>
          <a:p>
            <a:pPr>
              <a:buClrTx/>
            </a:pPr>
            <a:endParaRPr lang="en-US" altLang="en-US" sz="3200" b="1" dirty="0"/>
          </a:p>
        </p:txBody>
      </p:sp>
      <p:pic>
        <p:nvPicPr>
          <p:cNvPr id="11" name="Picture 10"/>
          <p:cNvPicPr>
            <a:picLocks noChangeAspect="1"/>
          </p:cNvPicPr>
          <p:nvPr/>
        </p:nvPicPr>
        <p:blipFill>
          <a:blip r:embed="rId4"/>
          <a:stretch>
            <a:fillRect/>
          </a:stretch>
        </p:blipFill>
        <p:spPr>
          <a:xfrm>
            <a:off x="1031188" y="5943600"/>
            <a:ext cx="6258612" cy="2362200"/>
          </a:xfrm>
          <a:prstGeom prst="rect">
            <a:avLst/>
          </a:prstGeom>
        </p:spPr>
      </p:pic>
      <p:sp>
        <p:nvSpPr>
          <p:cNvPr id="12" name="Rectangle 11"/>
          <p:cNvSpPr/>
          <p:nvPr/>
        </p:nvSpPr>
        <p:spPr>
          <a:xfrm>
            <a:off x="8432800" y="1266481"/>
            <a:ext cx="6132128"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proxy</a:t>
            </a:r>
          </a:p>
        </p:txBody>
      </p:sp>
      <p:pic>
        <p:nvPicPr>
          <p:cNvPr id="13" name="Picture 12"/>
          <p:cNvPicPr>
            <a:picLocks noChangeAspect="1"/>
          </p:cNvPicPr>
          <p:nvPr/>
        </p:nvPicPr>
        <p:blipFill>
          <a:blip r:embed="rId5"/>
          <a:stretch>
            <a:fillRect/>
          </a:stretch>
        </p:blipFill>
        <p:spPr>
          <a:xfrm>
            <a:off x="8913674" y="2208946"/>
            <a:ext cx="6300926" cy="2515454"/>
          </a:xfrm>
          <a:prstGeom prst="rect">
            <a:avLst/>
          </a:prstGeom>
        </p:spPr>
      </p:pic>
      <p:sp>
        <p:nvSpPr>
          <p:cNvPr id="14" name="Rectangle 13"/>
          <p:cNvSpPr/>
          <p:nvPr/>
        </p:nvSpPr>
        <p:spPr>
          <a:xfrm>
            <a:off x="7975600" y="5358825"/>
            <a:ext cx="8153400" cy="584775"/>
          </a:xfrm>
          <a:prstGeom prst="rect">
            <a:avLst/>
          </a:prstGeom>
        </p:spPr>
        <p:txBody>
          <a:bodyPr wrap="squar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common cause</a:t>
            </a:r>
          </a:p>
        </p:txBody>
      </p:sp>
      <p:pic>
        <p:nvPicPr>
          <p:cNvPr id="15" name="Picture 14"/>
          <p:cNvPicPr>
            <a:picLocks noChangeAspect="1"/>
          </p:cNvPicPr>
          <p:nvPr/>
        </p:nvPicPr>
        <p:blipFill>
          <a:blip r:embed="rId6"/>
          <a:stretch>
            <a:fillRect/>
          </a:stretch>
        </p:blipFill>
        <p:spPr>
          <a:xfrm>
            <a:off x="9347200" y="6121979"/>
            <a:ext cx="5855383" cy="2107621"/>
          </a:xfrm>
          <a:prstGeom prst="rect">
            <a:avLst/>
          </a:prstGeom>
        </p:spPr>
      </p:pic>
      <p:sp>
        <p:nvSpPr>
          <p:cNvPr id="16" name="Rectangle 15"/>
          <p:cNvSpPr/>
          <p:nvPr/>
        </p:nvSpPr>
        <p:spPr>
          <a:xfrm>
            <a:off x="11557000" y="8382000"/>
            <a:ext cx="4259499" cy="400110"/>
          </a:xfrm>
          <a:prstGeom prst="rect">
            <a:avLst/>
          </a:prstGeom>
        </p:spPr>
        <p:txBody>
          <a:bodyPr wrap="none">
            <a:spAutoFit/>
          </a:bodyPr>
          <a:lstStyle/>
          <a:p>
            <a:pPr marL="322263" indent="-322263" defTabSz="803275" eaLnBrk="0" hangingPunct="0">
              <a:spcBef>
                <a:spcPct val="20000"/>
              </a:spcBef>
              <a:spcAft>
                <a:spcPct val="50000"/>
              </a:spcAft>
              <a:buClr>
                <a:schemeClr val="accent2"/>
              </a:buClr>
              <a:buSzPct val="75000"/>
              <a:defRPr/>
            </a:pPr>
            <a:r>
              <a:rPr lang="en-US" sz="2000" b="1" kern="0" dirty="0"/>
              <a:t>VanderWeele </a:t>
            </a:r>
            <a:r>
              <a:rPr lang="en-US" sz="2000" b="1" i="1" kern="0" dirty="0"/>
              <a:t>Epidemiology</a:t>
            </a:r>
            <a:r>
              <a:rPr lang="en-US" sz="2000" b="1" kern="0" dirty="0"/>
              <a:t> </a:t>
            </a:r>
            <a:r>
              <a:rPr lang="en-US" sz="2000" b="1" kern="0" dirty="0" smtClean="0"/>
              <a:t> 2007</a:t>
            </a:r>
            <a:endParaRPr lang="en-US" sz="2000" b="1" kern="0" dirty="0"/>
          </a:p>
        </p:txBody>
      </p:sp>
      <p:sp>
        <p:nvSpPr>
          <p:cNvPr id="17" name="Freeform 3"/>
          <p:cNvSpPr>
            <a:spLocks/>
          </p:cNvSpPr>
          <p:nvPr/>
        </p:nvSpPr>
        <p:spPr bwMode="auto">
          <a:xfrm rot="20789301" flipH="1" flipV="1">
            <a:off x="2377957" y="2919470"/>
            <a:ext cx="2770909" cy="39102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8" name="Freeform 3"/>
          <p:cNvSpPr>
            <a:spLocks/>
          </p:cNvSpPr>
          <p:nvPr/>
        </p:nvSpPr>
        <p:spPr bwMode="auto">
          <a:xfrm rot="20789301" flipH="1" flipV="1">
            <a:off x="1718629" y="6635417"/>
            <a:ext cx="659167" cy="37942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9" name="Freeform 3"/>
          <p:cNvSpPr>
            <a:spLocks/>
          </p:cNvSpPr>
          <p:nvPr/>
        </p:nvSpPr>
        <p:spPr bwMode="auto">
          <a:xfrm rot="21284329" flipH="1" flipV="1">
            <a:off x="9726166" y="3410181"/>
            <a:ext cx="908895" cy="20618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0" name="Freeform 3"/>
          <p:cNvSpPr>
            <a:spLocks/>
          </p:cNvSpPr>
          <p:nvPr/>
        </p:nvSpPr>
        <p:spPr bwMode="auto">
          <a:xfrm rot="20789301" flipH="1" flipV="1">
            <a:off x="9911394" y="6967719"/>
            <a:ext cx="3746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Tree>
    <p:extLst>
      <p:ext uri="{BB962C8B-B14F-4D97-AF65-F5344CB8AC3E}">
        <p14:creationId xmlns:p14="http://schemas.microsoft.com/office/powerpoint/2010/main" val="395322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a:xfrm>
            <a:off x="1164636" y="-228600"/>
            <a:ext cx="13821364" cy="1264356"/>
          </a:xfrm>
        </p:spPr>
        <p:txBody>
          <a:bodyPr/>
          <a:lstStyle/>
          <a:p>
            <a:r>
              <a:rPr lang="en-US" altLang="en-US" sz="4000" dirty="0" smtClean="0"/>
              <a:t>Additive vs Multiplicative Scales</a:t>
            </a:r>
          </a:p>
        </p:txBody>
      </p:sp>
      <p:sp>
        <p:nvSpPr>
          <p:cNvPr id="219138" name="Rectangle 3"/>
          <p:cNvSpPr>
            <a:spLocks noGrp="1" noChangeArrowheads="1"/>
          </p:cNvSpPr>
          <p:nvPr>
            <p:ph type="body" idx="1"/>
          </p:nvPr>
        </p:nvSpPr>
        <p:spPr>
          <a:xfrm>
            <a:off x="350426" y="1292578"/>
            <a:ext cx="16159574" cy="7394222"/>
          </a:xfrm>
        </p:spPr>
        <p:txBody>
          <a:bodyPr/>
          <a:lstStyle/>
          <a:p>
            <a:pPr marL="468313" indent="-468313">
              <a:buClrTx/>
            </a:pPr>
            <a:r>
              <a:rPr lang="en-US" altLang="en-US" sz="3000" dirty="0" smtClean="0"/>
              <a:t>Which do you want to use?</a:t>
            </a:r>
          </a:p>
          <a:p>
            <a:pPr marL="468313" indent="-468313">
              <a:spcAft>
                <a:spcPts val="0"/>
              </a:spcAft>
              <a:buClrTx/>
            </a:pPr>
            <a:r>
              <a:rPr lang="en-US" altLang="en-US" sz="3000" dirty="0" smtClean="0"/>
              <a:t>Multiplicative measures (e.g., risk ratio)</a:t>
            </a:r>
          </a:p>
          <a:p>
            <a:pPr marL="981075" lvl="1" indent="-512763">
              <a:spcAft>
                <a:spcPts val="400"/>
              </a:spcAft>
            </a:pPr>
            <a:r>
              <a:rPr lang="en-US" altLang="en-US" sz="2800" dirty="0" smtClean="0"/>
              <a:t>commonly used in causal/etiologic research but is not only scale that can be used for </a:t>
            </a:r>
            <a:r>
              <a:rPr lang="en-US" altLang="en-US" sz="2800" dirty="0" smtClean="0"/>
              <a:t>this</a:t>
            </a:r>
            <a:endParaRPr lang="en-US" altLang="en-US" sz="2800" dirty="0" smtClean="0"/>
          </a:p>
          <a:p>
            <a:pPr marL="981075" lvl="1" indent="-512763">
              <a:spcAft>
                <a:spcPts val="400"/>
              </a:spcAft>
            </a:pPr>
            <a:r>
              <a:rPr lang="en-US" altLang="en-US" sz="2800" dirty="0" smtClean="0"/>
              <a:t>not dependent upon background incidence of disease</a:t>
            </a:r>
          </a:p>
          <a:p>
            <a:pPr marL="981075" lvl="1" indent="-512763">
              <a:spcAft>
                <a:spcPts val="400"/>
              </a:spcAft>
            </a:pPr>
            <a:r>
              <a:rPr lang="en-US" altLang="en-US" sz="2800" dirty="0" smtClean="0"/>
              <a:t>all that is available in some designs (case-control)</a:t>
            </a:r>
          </a:p>
          <a:p>
            <a:pPr lvl="1"/>
            <a:endParaRPr lang="en-US" altLang="en-US" sz="800" dirty="0"/>
          </a:p>
          <a:p>
            <a:pPr marL="468313" indent="-468313">
              <a:spcAft>
                <a:spcPts val="0"/>
              </a:spcAft>
              <a:buClrTx/>
            </a:pPr>
            <a:r>
              <a:rPr lang="en-US" altLang="en-US" sz="3000" dirty="0" smtClean="0"/>
              <a:t>Additive measures (e.g., risk difference):</a:t>
            </a:r>
          </a:p>
          <a:p>
            <a:pPr marL="981075" lvl="1" indent="-512763"/>
            <a:r>
              <a:rPr lang="en-US" altLang="en-US" sz="3000" dirty="0" smtClean="0"/>
              <a:t>readily translated into impact of an exposure (or intervention) in terms of </a:t>
            </a:r>
            <a:r>
              <a:rPr lang="en-US" altLang="en-US" sz="3000" b="1" dirty="0" smtClean="0"/>
              <a:t>absolute number</a:t>
            </a:r>
            <a:r>
              <a:rPr lang="en-US" altLang="en-US" sz="3000" dirty="0" smtClean="0"/>
              <a:t> of outcomes prevented</a:t>
            </a:r>
          </a:p>
          <a:p>
            <a:pPr marL="1427163" lvl="2" indent="-446088"/>
            <a:r>
              <a:rPr lang="en-US" altLang="en-US" sz="2800" dirty="0" smtClean="0"/>
              <a:t>e.g.  1/risk difference = no. needed to treat to prevent (or avert) one case of disease  </a:t>
            </a:r>
          </a:p>
          <a:p>
            <a:pPr marL="1828800" lvl="3" indent="-334963">
              <a:buFont typeface="Monotype Sorts"/>
              <a:buNone/>
            </a:pPr>
            <a:r>
              <a:rPr lang="en-US" altLang="en-US" sz="2800" dirty="0" smtClean="0"/>
              <a:t>-  or no. of exposed persons one needs to </a:t>
            </a:r>
            <a:r>
              <a:rPr lang="en-US" altLang="en-US" sz="2800" dirty="0" smtClean="0"/>
              <a:t>revert exposure to </a:t>
            </a:r>
            <a:r>
              <a:rPr lang="en-US" altLang="en-US" sz="2800" dirty="0" smtClean="0"/>
              <a:t>avert one case of disease</a:t>
            </a:r>
          </a:p>
          <a:p>
            <a:pPr lvl="2"/>
            <a:endParaRPr lang="en-US" altLang="en-US" sz="800" dirty="0"/>
          </a:p>
          <a:p>
            <a:pPr marL="981075" lvl="1" indent="-512763"/>
            <a:r>
              <a:rPr lang="en-US" altLang="en-US" sz="3000" dirty="0" smtClean="0"/>
              <a:t>very dependent upon background incidence of disease</a:t>
            </a:r>
          </a:p>
          <a:p>
            <a:pPr marL="981075" lvl="1" indent="-512763"/>
            <a:r>
              <a:rPr lang="en-US" altLang="en-US" sz="3000" dirty="0" smtClean="0"/>
              <a:t>gives “public health impact” of the </a:t>
            </a:r>
            <a:r>
              <a:rPr lang="en-US" altLang="en-US" sz="3000" dirty="0" smtClean="0"/>
              <a:t>exposure</a:t>
            </a:r>
          </a:p>
          <a:p>
            <a:pPr marL="981075" lvl="1" indent="-512763"/>
            <a:r>
              <a:rPr lang="en-US" altLang="en-US" sz="3000" dirty="0"/>
              <a:t>m</a:t>
            </a:r>
            <a:r>
              <a:rPr lang="en-US" altLang="en-US" sz="3000" dirty="0" smtClean="0"/>
              <a:t>etric for public health interaction and mechanistic interaction</a:t>
            </a:r>
            <a:endParaRPr lang="en-US" altLang="en-US" sz="3000" dirty="0" smtClean="0"/>
          </a:p>
          <a:p>
            <a:pPr lvl="1"/>
            <a:endParaRPr lang="en-US" altLang="en-US" sz="2800" dirty="0" smtClean="0"/>
          </a:p>
          <a:p>
            <a:pPr lvl="1"/>
            <a:endParaRPr lang="en-US" altLang="en-US" sz="2800" dirty="0" smtClean="0"/>
          </a:p>
          <a:p>
            <a:pPr lvl="1"/>
            <a:endParaRPr lang="en-US" altLang="en-US" sz="2800" dirty="0" smtClean="0"/>
          </a:p>
          <a:p>
            <a:pPr lvl="1"/>
            <a:endParaRPr lang="en-US" altLang="en-US" sz="2800" dirty="0" smtClean="0"/>
          </a:p>
          <a:p>
            <a:pPr lvl="1"/>
            <a:endParaRPr lang="en-US" altLang="en-US" sz="2800" dirty="0" smtClean="0"/>
          </a:p>
        </p:txBody>
      </p:sp>
      <p:sp>
        <p:nvSpPr>
          <p:cNvPr id="219139" name="Text Box 6"/>
          <p:cNvSpPr txBox="1">
            <a:spLocks noChangeArrowheads="1"/>
          </p:cNvSpPr>
          <p:nvPr/>
        </p:nvSpPr>
        <p:spPr bwMode="auto">
          <a:xfrm>
            <a:off x="11480800" y="1219200"/>
            <a:ext cx="5238044" cy="912382"/>
          </a:xfrm>
          <a:prstGeom prst="rect">
            <a:avLst/>
          </a:prstGeom>
          <a:noFill/>
          <a:ln w="9525">
            <a:noFill/>
            <a:miter lim="800000"/>
            <a:headEnd/>
            <a:tailEnd/>
          </a:ln>
        </p:spPr>
        <p:txBody>
          <a:bodyPr lIns="225481" tIns="116499" rIns="225481" bIns="116499">
            <a:spAutoFit/>
          </a:bodyPr>
          <a:lstStyle/>
          <a:p>
            <a:pPr eaLnBrk="0" hangingPunct="0">
              <a:spcBef>
                <a:spcPct val="50000"/>
              </a:spcBef>
            </a:pPr>
            <a:r>
              <a:rPr lang="en-US" altLang="en-US" sz="4400" b="1" dirty="0">
                <a:solidFill>
                  <a:srgbClr val="FF3300"/>
                </a:solidFill>
              </a:rPr>
              <a:t>Review</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3" name="Rectangle 2"/>
          <p:cNvSpPr>
            <a:spLocks noGrp="1" noChangeArrowheads="1"/>
          </p:cNvSpPr>
          <p:nvPr>
            <p:ph type="title"/>
          </p:nvPr>
        </p:nvSpPr>
        <p:spPr>
          <a:xfrm>
            <a:off x="1393236" y="-273756"/>
            <a:ext cx="13821364" cy="1264356"/>
          </a:xfrm>
        </p:spPr>
        <p:txBody>
          <a:bodyPr/>
          <a:lstStyle/>
          <a:p>
            <a:r>
              <a:rPr lang="en-US" altLang="en-US" sz="4000" dirty="0" smtClean="0"/>
              <a:t>Additive vs Multiplicative Scales</a:t>
            </a:r>
          </a:p>
        </p:txBody>
      </p:sp>
      <p:sp>
        <p:nvSpPr>
          <p:cNvPr id="22614" name="Rectangle 3"/>
          <p:cNvSpPr>
            <a:spLocks noGrp="1" noChangeArrowheads="1"/>
          </p:cNvSpPr>
          <p:nvPr>
            <p:ph type="body" idx="1"/>
          </p:nvPr>
        </p:nvSpPr>
        <p:spPr>
          <a:xfrm>
            <a:off x="330200" y="1524000"/>
            <a:ext cx="16256000" cy="8148697"/>
          </a:xfrm>
        </p:spPr>
        <p:txBody>
          <a:bodyPr/>
          <a:lstStyle/>
          <a:p>
            <a:pPr marL="400050" indent="-400050">
              <a:buClrTx/>
              <a:buSzPct val="93000"/>
            </a:pPr>
            <a:r>
              <a:rPr lang="en-US" altLang="en-US" sz="3000" dirty="0" smtClean="0"/>
              <a:t>Causally related but minor public health importance</a:t>
            </a:r>
          </a:p>
          <a:p>
            <a:pPr lvl="1"/>
            <a:endParaRPr lang="en-US" altLang="en-US" sz="2800" dirty="0" smtClean="0"/>
          </a:p>
          <a:p>
            <a:pPr lvl="1"/>
            <a:endParaRPr lang="en-US" altLang="en-US" sz="2800" dirty="0"/>
          </a:p>
          <a:p>
            <a:pPr lvl="1"/>
            <a:r>
              <a:rPr lang="en-US" altLang="en-US" sz="2800" dirty="0" smtClean="0"/>
              <a:t>Risk </a:t>
            </a:r>
            <a:r>
              <a:rPr lang="en-US" altLang="en-US" sz="2800" dirty="0" smtClean="0"/>
              <a:t>ratio = 2	</a:t>
            </a:r>
          </a:p>
          <a:p>
            <a:pPr lvl="1"/>
            <a:r>
              <a:rPr lang="en-US" altLang="en-US" sz="2800" dirty="0" smtClean="0"/>
              <a:t>Risk difference = 0.0001 - 0.00005 = 0.00005</a:t>
            </a:r>
          </a:p>
          <a:p>
            <a:pPr lvl="1"/>
            <a:r>
              <a:rPr lang="en-US" altLang="en-US" sz="2800" dirty="0" smtClean="0"/>
              <a:t>Need to eliminate exposure in 20,000 persons to avert one case of disease</a:t>
            </a:r>
          </a:p>
          <a:p>
            <a:endParaRPr lang="en-US" altLang="en-US" sz="800" dirty="0"/>
          </a:p>
          <a:p>
            <a:pPr marL="514350" indent="-514350">
              <a:buClrTx/>
              <a:buSzPct val="93000"/>
            </a:pPr>
            <a:endParaRPr lang="en-US" altLang="en-US" sz="800" dirty="0" smtClean="0"/>
          </a:p>
          <a:p>
            <a:pPr marL="400050" indent="-400050">
              <a:buClrTx/>
              <a:buSzPct val="93000"/>
            </a:pPr>
            <a:r>
              <a:rPr lang="en-US" altLang="en-US" sz="3000" dirty="0" smtClean="0"/>
              <a:t>Causally </a:t>
            </a:r>
            <a:r>
              <a:rPr lang="en-US" altLang="en-US" sz="3000" dirty="0" smtClean="0"/>
              <a:t>related and major public health </a:t>
            </a:r>
            <a:r>
              <a:rPr lang="en-US" altLang="en-US" sz="3000" dirty="0" smtClean="0"/>
              <a:t>implications</a:t>
            </a:r>
            <a:endParaRPr lang="en-US" altLang="en-US" sz="3000" dirty="0" smtClean="0"/>
          </a:p>
          <a:p>
            <a:endParaRPr lang="en-US" altLang="en-US" sz="2800" dirty="0" smtClean="0"/>
          </a:p>
          <a:p>
            <a:pPr lvl="1"/>
            <a:r>
              <a:rPr lang="en-US" altLang="en-US" sz="2800" dirty="0" smtClean="0"/>
              <a:t>RR = 2	</a:t>
            </a:r>
          </a:p>
          <a:p>
            <a:pPr lvl="1"/>
            <a:r>
              <a:rPr lang="en-US" altLang="en-US" sz="2800" dirty="0" smtClean="0"/>
              <a:t>RD = 0.2 - 0.1 = 0.1</a:t>
            </a:r>
          </a:p>
          <a:p>
            <a:pPr lvl="1"/>
            <a:r>
              <a:rPr lang="en-US" altLang="en-US" sz="2800" dirty="0" smtClean="0"/>
              <a:t>Need to eliminate exposure in 10 persons to avert one case of disease</a:t>
            </a:r>
          </a:p>
        </p:txBody>
      </p:sp>
      <p:graphicFrame>
        <p:nvGraphicFramePr>
          <p:cNvPr id="22611" name="Object 83"/>
          <p:cNvGraphicFramePr>
            <a:graphicFrameLocks/>
          </p:cNvGraphicFramePr>
          <p:nvPr>
            <p:extLst>
              <p:ext uri="{D42A27DB-BD31-4B8C-83A1-F6EECF244321}">
                <p14:modId xmlns:p14="http://schemas.microsoft.com/office/powerpoint/2010/main" val="718712598"/>
              </p:ext>
            </p:extLst>
          </p:nvPr>
        </p:nvGraphicFramePr>
        <p:xfrm>
          <a:off x="5689600" y="1789291"/>
          <a:ext cx="10255957" cy="2213562"/>
        </p:xfrm>
        <a:graphic>
          <a:graphicData uri="http://schemas.openxmlformats.org/presentationml/2006/ole">
            <mc:AlternateContent xmlns:mc="http://schemas.openxmlformats.org/markup-compatibility/2006">
              <mc:Choice xmlns:v="urn:schemas-microsoft-com:vml" Requires="v">
                <p:oleObj spid="_x0000_s23093" name="Document" r:id="rId4" imgW="4286816" imgH="1054729" progId="Word.Document.8">
                  <p:embed/>
                </p:oleObj>
              </mc:Choice>
              <mc:Fallback>
                <p:oleObj name="Document" r:id="rId4" imgW="4286816" imgH="1054729" progId="Word.Document.8">
                  <p:embed/>
                  <p:pic>
                    <p:nvPicPr>
                      <p:cNvPr id="0" name="Picture 8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600" y="1789291"/>
                        <a:ext cx="10255957" cy="2213562"/>
                      </a:xfrm>
                      <a:prstGeom prst="rect">
                        <a:avLst/>
                      </a:prstGeom>
                      <a:noFill/>
                      <a:ln>
                        <a:noFill/>
                      </a:ln>
                      <a:effectLst/>
                      <a:extLst/>
                    </p:spPr>
                  </p:pic>
                </p:oleObj>
              </mc:Fallback>
            </mc:AlternateContent>
          </a:graphicData>
        </a:graphic>
      </p:graphicFrame>
      <p:graphicFrame>
        <p:nvGraphicFramePr>
          <p:cNvPr id="22612" name="Object 84"/>
          <p:cNvGraphicFramePr>
            <a:graphicFrameLocks/>
          </p:cNvGraphicFramePr>
          <p:nvPr>
            <p:extLst>
              <p:ext uri="{D42A27DB-BD31-4B8C-83A1-F6EECF244321}">
                <p14:modId xmlns:p14="http://schemas.microsoft.com/office/powerpoint/2010/main" val="183307422"/>
              </p:ext>
            </p:extLst>
          </p:nvPr>
        </p:nvGraphicFramePr>
        <p:xfrm>
          <a:off x="5689600" y="5750748"/>
          <a:ext cx="9874957" cy="2402652"/>
        </p:xfrm>
        <a:graphic>
          <a:graphicData uri="http://schemas.openxmlformats.org/presentationml/2006/ole">
            <mc:AlternateContent xmlns:mc="http://schemas.openxmlformats.org/markup-compatibility/2006">
              <mc:Choice xmlns:v="urn:schemas-microsoft-com:vml" Requires="v">
                <p:oleObj spid="_x0000_s23094" name="Document" r:id="rId6" imgW="4286816" imgH="1054729" progId="Word.Document.8">
                  <p:embed/>
                </p:oleObj>
              </mc:Choice>
              <mc:Fallback>
                <p:oleObj name="Document" r:id="rId6" imgW="4286816" imgH="1054729" progId="Word.Document.8">
                  <p:embed/>
                  <p:pic>
                    <p:nvPicPr>
                      <p:cNvPr id="0" name="Picture 8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9600" y="5750748"/>
                        <a:ext cx="9874957" cy="2402652"/>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18542331"/>
              </p:ext>
            </p:extLst>
          </p:nvPr>
        </p:nvGraphicFramePr>
        <p:xfrm>
          <a:off x="355600" y="1794383"/>
          <a:ext cx="15591793" cy="6663817"/>
        </p:xfrm>
        <a:graphic>
          <a:graphicData uri="http://schemas.openxmlformats.org/drawingml/2006/table">
            <a:tbl>
              <a:tblPr firstRow="1" firstCol="1" bandRow="1"/>
              <a:tblGrid>
                <a:gridCol w="4237993"/>
                <a:gridCol w="11353800"/>
              </a:tblGrid>
              <a:tr h="940587">
                <a:tc>
                  <a:txBody>
                    <a:bodyPr/>
                    <a:lstStyle/>
                    <a:p>
                      <a:pPr marL="0" marR="0" algn="ctr">
                        <a:lnSpc>
                          <a:spcPct val="115000"/>
                        </a:lnSpc>
                        <a:spcBef>
                          <a:spcPts val="0"/>
                        </a:spcBef>
                        <a:spcAft>
                          <a:spcPts val="0"/>
                        </a:spcAft>
                      </a:pPr>
                      <a:r>
                        <a:rPr lang="en-US" sz="2800" b="1" dirty="0" smtClean="0">
                          <a:effectLst/>
                          <a:latin typeface="Arial"/>
                          <a:ea typeface="Calibri"/>
                          <a:cs typeface="Times New Roman"/>
                        </a:rPr>
                        <a:t>Goal</a:t>
                      </a:r>
                      <a:endParaRPr lang="en-US" sz="2800" dirty="0">
                        <a:effectLst/>
                        <a:latin typeface="Calibri"/>
                        <a:ea typeface="Calibri"/>
                        <a:cs typeface="Times New Roman"/>
                      </a:endParaRPr>
                    </a:p>
                  </a:txBody>
                  <a:tcPr marL="155880" marR="155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800" b="1" dirty="0" smtClean="0">
                          <a:effectLst/>
                          <a:latin typeface="+mn-lt"/>
                          <a:ea typeface="Calibri"/>
                          <a:cs typeface="Times New Roman"/>
                        </a:rPr>
                        <a:t>Which Scale to Use for Interaction?</a:t>
                      </a:r>
                      <a:endParaRPr lang="en-US" sz="2800" b="1"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93013">
                <a:tc>
                  <a:txBody>
                    <a:bodyPr/>
                    <a:lstStyle/>
                    <a:p>
                      <a:pPr marL="0" marR="0">
                        <a:lnSpc>
                          <a:spcPct val="115000"/>
                        </a:lnSpc>
                        <a:spcBef>
                          <a:spcPts val="0"/>
                        </a:spcBef>
                        <a:spcAft>
                          <a:spcPts val="0"/>
                        </a:spcAft>
                      </a:pPr>
                      <a:r>
                        <a:rPr lang="en-US" sz="2600" dirty="0" smtClean="0">
                          <a:effectLst/>
                          <a:latin typeface="+mn-lt"/>
                          <a:ea typeface="Calibri"/>
                          <a:cs typeface="Times New Roman"/>
                        </a:rPr>
                        <a:t>Public</a:t>
                      </a:r>
                      <a:r>
                        <a:rPr lang="en-US" sz="2600" baseline="0" dirty="0" smtClean="0">
                          <a:effectLst/>
                          <a:latin typeface="+mn-lt"/>
                          <a:ea typeface="Calibri"/>
                          <a:cs typeface="Times New Roman"/>
                        </a:rPr>
                        <a:t> </a:t>
                      </a:r>
                      <a:r>
                        <a:rPr lang="en-US" sz="2600" baseline="0" dirty="0" smtClean="0">
                          <a:effectLst/>
                          <a:latin typeface="+mn-lt"/>
                          <a:ea typeface="Calibri"/>
                          <a:cs typeface="Times New Roman"/>
                        </a:rPr>
                        <a:t>Health </a:t>
                      </a:r>
                      <a:r>
                        <a:rPr lang="en-US" sz="2600" baseline="0" dirty="0" smtClean="0">
                          <a:effectLst/>
                          <a:latin typeface="+mn-lt"/>
                          <a:ea typeface="Calibri"/>
                          <a:cs typeface="Times New Roman"/>
                        </a:rPr>
                        <a:t>Impact*</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smtClean="0">
                          <a:solidFill>
                            <a:schemeClr val="tx1"/>
                          </a:solidFill>
                          <a:effectLst/>
                          <a:latin typeface="+mn-lt"/>
                          <a:ea typeface="Calibri"/>
                          <a:cs typeface="Times New Roman"/>
                        </a:rPr>
                        <a:t>Additive</a:t>
                      </a:r>
                    </a:p>
                    <a:p>
                      <a:pPr marL="0" marR="0" algn="ctr">
                        <a:lnSpc>
                          <a:spcPct val="115000"/>
                        </a:lnSpc>
                        <a:spcBef>
                          <a:spcPts val="0"/>
                        </a:spcBef>
                        <a:spcAft>
                          <a:spcPts val="0"/>
                        </a:spcAft>
                      </a:pPr>
                      <a:r>
                        <a:rPr lang="en-US" sz="2600" b="0" dirty="0" smtClean="0">
                          <a:solidFill>
                            <a:schemeClr val="tx1"/>
                          </a:solidFill>
                          <a:effectLst/>
                          <a:latin typeface="+mn-lt"/>
                          <a:ea typeface="Calibri"/>
                          <a:cs typeface="Times New Roman"/>
                        </a:rPr>
                        <a:t> (RERI can assist </a:t>
                      </a:r>
                      <a:r>
                        <a:rPr lang="en-US" sz="2600" b="0" baseline="0" dirty="0" smtClean="0">
                          <a:solidFill>
                            <a:schemeClr val="tx1"/>
                          </a:solidFill>
                          <a:effectLst/>
                          <a:latin typeface="+mn-lt"/>
                          <a:ea typeface="Calibri"/>
                          <a:cs typeface="Times New Roman"/>
                        </a:rPr>
                        <a:t> when base analysis is on </a:t>
                      </a:r>
                      <a:r>
                        <a:rPr lang="en-US" sz="2600" b="0" dirty="0" smtClean="0">
                          <a:solidFill>
                            <a:schemeClr val="tx1"/>
                          </a:solidFill>
                          <a:effectLst/>
                          <a:latin typeface="+mn-lt"/>
                          <a:ea typeface="Calibri"/>
                          <a:cs typeface="Times New Roman"/>
                        </a:rPr>
                        <a:t>multiplicative scale)</a:t>
                      </a:r>
                      <a:endParaRPr lang="en-US" sz="26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806217">
                <a:tc>
                  <a:txBody>
                    <a:bodyPr/>
                    <a:lstStyle/>
                    <a:p>
                      <a:pPr marL="0" marR="0">
                        <a:lnSpc>
                          <a:spcPct val="115000"/>
                        </a:lnSpc>
                        <a:spcBef>
                          <a:spcPts val="0"/>
                        </a:spcBef>
                        <a:spcAft>
                          <a:spcPts val="0"/>
                        </a:spcAft>
                      </a:pPr>
                      <a:r>
                        <a:rPr lang="en-US" sz="2600" dirty="0" smtClean="0">
                          <a:effectLst/>
                          <a:latin typeface="+mn-lt"/>
                          <a:ea typeface="Calibri"/>
                          <a:cs typeface="Times New Roman"/>
                        </a:rPr>
                        <a:t>Causal/Etiologic</a:t>
                      </a:r>
                      <a:r>
                        <a:rPr lang="en-US" sz="2600" baseline="0" dirty="0" smtClean="0">
                          <a:effectLst/>
                          <a:latin typeface="+mn-lt"/>
                          <a:ea typeface="Calibri"/>
                          <a:cs typeface="Times New Roman"/>
                        </a:rPr>
                        <a:t> </a:t>
                      </a:r>
                      <a:r>
                        <a:rPr lang="en-US" sz="2600" baseline="0" dirty="0" smtClean="0">
                          <a:effectLst/>
                          <a:latin typeface="+mn-lt"/>
                          <a:ea typeface="Calibri"/>
                          <a:cs typeface="Times New Roman"/>
                        </a:rPr>
                        <a:t>Inference</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4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75003">
                <a:tc>
                  <a:txBody>
                    <a:bodyPr/>
                    <a:lstStyle/>
                    <a:p>
                      <a:pPr marL="0" marR="0" algn="r">
                        <a:lnSpc>
                          <a:spcPct val="115000"/>
                        </a:lnSpc>
                        <a:spcBef>
                          <a:spcPts val="0"/>
                        </a:spcBef>
                        <a:spcAft>
                          <a:spcPts val="0"/>
                        </a:spcAft>
                      </a:pPr>
                      <a:r>
                        <a:rPr lang="en-US" sz="2600" dirty="0" smtClean="0">
                          <a:effectLst/>
                          <a:latin typeface="+mn-lt"/>
                          <a:ea typeface="Calibri"/>
                          <a:cs typeface="Times New Roman"/>
                        </a:rPr>
                        <a:t>Big </a:t>
                      </a:r>
                      <a:r>
                        <a:rPr lang="en-US" sz="2600" dirty="0" smtClean="0">
                          <a:effectLst/>
                          <a:latin typeface="+mn-lt"/>
                          <a:ea typeface="Calibri"/>
                          <a:cs typeface="Times New Roman"/>
                        </a:rPr>
                        <a:t>picture/Total effect</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smtClean="0">
                          <a:solidFill>
                            <a:schemeClr val="tx1"/>
                          </a:solidFill>
                          <a:effectLst/>
                          <a:latin typeface="+mn-lt"/>
                          <a:ea typeface="Calibri"/>
                          <a:cs typeface="Times New Roman"/>
                        </a:rPr>
                        <a:t>Evaluate for interaction as a matter of good analytic practice</a:t>
                      </a:r>
                      <a:r>
                        <a:rPr lang="en-US" sz="2600" b="0" baseline="0" dirty="0" smtClean="0">
                          <a:solidFill>
                            <a:schemeClr val="tx1"/>
                          </a:solidFill>
                          <a:effectLst/>
                          <a:latin typeface="+mn-lt"/>
                          <a:ea typeface="Calibri"/>
                          <a:cs typeface="Times New Roman"/>
                        </a:rPr>
                        <a:t> </a:t>
                      </a:r>
                      <a:r>
                        <a:rPr lang="en-US" sz="2600" b="0" dirty="0" smtClean="0">
                          <a:solidFill>
                            <a:schemeClr val="tx1"/>
                          </a:solidFill>
                          <a:effectLst/>
                          <a:latin typeface="+mn-lt"/>
                          <a:ea typeface="Calibri"/>
                          <a:cs typeface="Times New Roman"/>
                        </a:rPr>
                        <a:t>in order not to miss an effect, but finding interaction</a:t>
                      </a:r>
                      <a:r>
                        <a:rPr lang="en-US" sz="2600" b="0" baseline="0" dirty="0" smtClean="0">
                          <a:solidFill>
                            <a:schemeClr val="tx1"/>
                          </a:solidFill>
                          <a:effectLst/>
                          <a:latin typeface="+mn-lt"/>
                          <a:ea typeface="Calibri"/>
                          <a:cs typeface="Times New Roman"/>
                        </a:rPr>
                        <a:t> is not main focus</a:t>
                      </a:r>
                      <a:endParaRPr lang="en-US" sz="26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tcPr>
                </a:tc>
              </a:tr>
              <a:tr h="1676380">
                <a:tc>
                  <a:txBody>
                    <a:bodyPr/>
                    <a:lstStyle/>
                    <a:p>
                      <a:pPr marL="0" marR="0" algn="r">
                        <a:lnSpc>
                          <a:spcPct val="115000"/>
                        </a:lnSpc>
                        <a:spcBef>
                          <a:spcPts val="0"/>
                        </a:spcBef>
                        <a:spcAft>
                          <a:spcPts val="0"/>
                        </a:spcAft>
                      </a:pPr>
                      <a:r>
                        <a:rPr lang="en-US" sz="2600" dirty="0" smtClean="0">
                          <a:effectLst/>
                          <a:latin typeface="+mn-lt"/>
                          <a:ea typeface="Calibri"/>
                          <a:cs typeface="Times New Roman"/>
                        </a:rPr>
                        <a:t>Mechanistic </a:t>
                      </a:r>
                      <a:r>
                        <a:rPr lang="en-US" sz="2600" dirty="0" smtClean="0">
                          <a:effectLst/>
                          <a:latin typeface="+mn-lt"/>
                          <a:ea typeface="Calibri"/>
                          <a:cs typeface="Times New Roman"/>
                        </a:rPr>
                        <a:t>interaction</a:t>
                      </a:r>
                    </a:p>
                    <a:p>
                      <a:pPr marL="0" marR="0" algn="r">
                        <a:lnSpc>
                          <a:spcPct val="115000"/>
                        </a:lnSpc>
                        <a:spcBef>
                          <a:spcPts val="0"/>
                        </a:spcBef>
                        <a:spcAft>
                          <a:spcPts val="0"/>
                        </a:spcAft>
                      </a:pPr>
                      <a:r>
                        <a:rPr lang="en-US" sz="2600" baseline="0" dirty="0" smtClean="0">
                          <a:effectLst/>
                          <a:latin typeface="+mn-lt"/>
                          <a:ea typeface="Calibri"/>
                          <a:cs typeface="Times New Roman"/>
                        </a:rPr>
                        <a:t> </a:t>
                      </a:r>
                      <a:r>
                        <a:rPr lang="en-US" sz="2600" baseline="0" dirty="0" smtClean="0">
                          <a:effectLst/>
                          <a:latin typeface="+mn-lt"/>
                          <a:ea typeface="Calibri"/>
                          <a:cs typeface="Times New Roman"/>
                        </a:rPr>
                        <a:t>between exposures</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smtClean="0">
                          <a:solidFill>
                            <a:schemeClr val="tx1"/>
                          </a:solidFill>
                          <a:effectLst/>
                          <a:latin typeface="+mn-lt"/>
                          <a:ea typeface="Calibri"/>
                          <a:cs typeface="Times New Roman"/>
                        </a:rPr>
                        <a:t>Additive</a:t>
                      </a:r>
                    </a:p>
                    <a:p>
                      <a:pPr marL="0" marR="0" algn="ctr">
                        <a:lnSpc>
                          <a:spcPct val="115000"/>
                        </a:lnSpc>
                        <a:spcBef>
                          <a:spcPts val="0"/>
                        </a:spcBef>
                        <a:spcAft>
                          <a:spcPts val="0"/>
                        </a:spcAft>
                      </a:pPr>
                      <a:r>
                        <a:rPr lang="en-US" sz="2600" b="0" dirty="0" smtClean="0">
                          <a:solidFill>
                            <a:schemeClr val="tx1"/>
                          </a:solidFill>
                          <a:effectLst/>
                          <a:latin typeface="+mn-lt"/>
                          <a:ea typeface="Calibri"/>
                          <a:cs typeface="Times New Roman"/>
                        </a:rPr>
                        <a:t> (RERI can assist </a:t>
                      </a:r>
                      <a:r>
                        <a:rPr lang="en-US" sz="2600" b="0" baseline="0" dirty="0" smtClean="0">
                          <a:solidFill>
                            <a:schemeClr val="tx1"/>
                          </a:solidFill>
                          <a:effectLst/>
                          <a:latin typeface="+mn-lt"/>
                          <a:ea typeface="Calibri"/>
                          <a:cs typeface="Times New Roman"/>
                        </a:rPr>
                        <a:t> when base analysis is on </a:t>
                      </a:r>
                      <a:r>
                        <a:rPr lang="en-US" sz="2600" b="0" dirty="0" smtClean="0">
                          <a:solidFill>
                            <a:schemeClr val="tx1"/>
                          </a:solidFill>
                          <a:effectLst/>
                          <a:latin typeface="+mn-lt"/>
                          <a:ea typeface="Calibri"/>
                          <a:cs typeface="Times New Roman"/>
                        </a:rPr>
                        <a:t>multiplicative scale)</a:t>
                      </a:r>
                      <a:endParaRPr lang="en-US" sz="26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771894">
                <a:tc>
                  <a:txBody>
                    <a:bodyPr/>
                    <a:lstStyle/>
                    <a:p>
                      <a:pPr marL="0" marR="0">
                        <a:lnSpc>
                          <a:spcPct val="115000"/>
                        </a:lnSpc>
                        <a:spcBef>
                          <a:spcPts val="0"/>
                        </a:spcBef>
                        <a:spcAft>
                          <a:spcPts val="0"/>
                        </a:spcAft>
                      </a:pPr>
                      <a:r>
                        <a:rPr lang="en-US" sz="2600" dirty="0" smtClean="0">
                          <a:effectLst/>
                          <a:latin typeface="+mn-lt"/>
                          <a:ea typeface="Calibri"/>
                          <a:cs typeface="Times New Roman"/>
                        </a:rPr>
                        <a:t>Prediction</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smtClean="0">
                          <a:solidFill>
                            <a:schemeClr val="tx1"/>
                          </a:solidFill>
                          <a:effectLst/>
                          <a:latin typeface="+mn-lt"/>
                          <a:ea typeface="Calibri"/>
                          <a:cs typeface="Times New Roman"/>
                        </a:rPr>
                        <a:t>Evaluate for interaction as a matter of good analytic practice</a:t>
                      </a:r>
                      <a:r>
                        <a:rPr lang="en-US" sz="2600" b="0" baseline="0" dirty="0" smtClean="0">
                          <a:solidFill>
                            <a:schemeClr val="tx1"/>
                          </a:solidFill>
                          <a:effectLst/>
                          <a:latin typeface="+mn-lt"/>
                          <a:ea typeface="Calibri"/>
                          <a:cs typeface="Times New Roman"/>
                        </a:rPr>
                        <a:t> </a:t>
                      </a:r>
                      <a:r>
                        <a:rPr lang="en-US" sz="2600" b="0" dirty="0" smtClean="0">
                          <a:solidFill>
                            <a:schemeClr val="tx1"/>
                          </a:solidFill>
                          <a:effectLst/>
                          <a:latin typeface="+mn-lt"/>
                          <a:ea typeface="Calibri"/>
                          <a:cs typeface="Times New Roman"/>
                        </a:rPr>
                        <a:t>in order to improve</a:t>
                      </a:r>
                      <a:r>
                        <a:rPr lang="en-US" sz="2600" b="0" baseline="0" dirty="0" smtClean="0">
                          <a:solidFill>
                            <a:schemeClr val="tx1"/>
                          </a:solidFill>
                          <a:effectLst/>
                          <a:latin typeface="+mn-lt"/>
                          <a:ea typeface="Calibri"/>
                          <a:cs typeface="Times New Roman"/>
                        </a:rPr>
                        <a:t> fit of model to data</a:t>
                      </a:r>
                      <a:r>
                        <a:rPr lang="en-US" sz="2600" b="0" dirty="0" smtClean="0">
                          <a:solidFill>
                            <a:schemeClr val="tx1"/>
                          </a:solidFill>
                          <a:effectLst/>
                          <a:latin typeface="+mn-lt"/>
                          <a:ea typeface="Calibri"/>
                          <a:cs typeface="Times New Roman"/>
                        </a:rPr>
                        <a:t>, but finding interaction</a:t>
                      </a:r>
                      <a:r>
                        <a:rPr lang="en-US" sz="2600" b="0" baseline="0" dirty="0" smtClean="0">
                          <a:solidFill>
                            <a:schemeClr val="tx1"/>
                          </a:solidFill>
                          <a:effectLst/>
                          <a:latin typeface="+mn-lt"/>
                          <a:ea typeface="Calibri"/>
                          <a:cs typeface="Times New Roman"/>
                        </a:rPr>
                        <a:t> is not main focus</a:t>
                      </a:r>
                      <a:endParaRPr lang="en-US" sz="26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0016" name="Rectangle 2"/>
          <p:cNvSpPr>
            <a:spLocks noChangeArrowheads="1"/>
          </p:cNvSpPr>
          <p:nvPr/>
        </p:nvSpPr>
        <p:spPr bwMode="auto">
          <a:xfrm>
            <a:off x="1444979" y="-1017961"/>
            <a:ext cx="184731" cy="748988"/>
          </a:xfrm>
          <a:prstGeom prst="rect">
            <a:avLst/>
          </a:prstGeom>
          <a:noFill/>
          <a:ln w="9525">
            <a:noFill/>
            <a:miter lim="800000"/>
            <a:headEnd/>
            <a:tailEnd/>
          </a:ln>
        </p:spPr>
        <p:txBody>
          <a:bodyPr wrap="none" anchor="ctr">
            <a:spAutoFit/>
          </a:bodyPr>
          <a:lstStyle/>
          <a:p>
            <a:endParaRPr lang="en-US" altLang="en-US" sz="4267" dirty="0">
              <a:cs typeface="Arial" charset="0"/>
            </a:endParaRPr>
          </a:p>
        </p:txBody>
      </p:sp>
      <p:sp>
        <p:nvSpPr>
          <p:cNvPr id="170017" name="TextBox 1"/>
          <p:cNvSpPr txBox="1">
            <a:spLocks noChangeArrowheads="1"/>
          </p:cNvSpPr>
          <p:nvPr/>
        </p:nvSpPr>
        <p:spPr bwMode="auto">
          <a:xfrm>
            <a:off x="384806" y="8575396"/>
            <a:ext cx="13727289" cy="416204"/>
          </a:xfrm>
          <a:prstGeom prst="rect">
            <a:avLst/>
          </a:prstGeom>
          <a:noFill/>
          <a:ln w="9525">
            <a:noFill/>
            <a:miter lim="800000"/>
            <a:headEnd/>
            <a:tailEnd/>
          </a:ln>
        </p:spPr>
        <p:txBody>
          <a:bodyPr>
            <a:spAutoFit/>
          </a:bodyPr>
          <a:lstStyle/>
          <a:p>
            <a:pPr>
              <a:lnSpc>
                <a:spcPct val="115000"/>
              </a:lnSpc>
            </a:pPr>
            <a:r>
              <a:rPr lang="en-US" sz="2000" dirty="0">
                <a:ea typeface="Calibri" pitchFamily="34" charset="0"/>
                <a:cs typeface="Times New Roman" pitchFamily="18" charset="0"/>
              </a:rPr>
              <a:t>*maximizing efficiency of resource allocation</a:t>
            </a:r>
          </a:p>
        </p:txBody>
      </p:sp>
      <p:sp>
        <p:nvSpPr>
          <p:cNvPr id="2" name="Rectangle 1"/>
          <p:cNvSpPr/>
          <p:nvPr/>
        </p:nvSpPr>
        <p:spPr>
          <a:xfrm>
            <a:off x="-25400" y="399871"/>
            <a:ext cx="16075377" cy="1200329"/>
          </a:xfrm>
          <a:prstGeom prst="rect">
            <a:avLst/>
          </a:prstGeom>
        </p:spPr>
        <p:txBody>
          <a:bodyPr wrap="square">
            <a:spAutoFit/>
          </a:bodyPr>
          <a:lstStyle/>
          <a:p>
            <a:pPr algn="ctr"/>
            <a:r>
              <a:rPr lang="en-US" altLang="en-US" sz="3600" dirty="0"/>
              <a:t>What Scale (Additive or Multiplicative) </a:t>
            </a:r>
            <a:br>
              <a:rPr lang="en-US" altLang="en-US" sz="3600" dirty="0"/>
            </a:br>
            <a:r>
              <a:rPr lang="en-US" altLang="en-US" sz="3600" dirty="0"/>
              <a:t>Should You Be </a:t>
            </a:r>
            <a:r>
              <a:rPr lang="en-US" altLang="en-US" sz="3600" dirty="0" smtClean="0"/>
              <a:t>Using for Interaction?  </a:t>
            </a:r>
            <a:r>
              <a:rPr lang="en-US" altLang="en-US" sz="3600" dirty="0"/>
              <a:t>It Depends Upon Your Goal</a:t>
            </a:r>
            <a:endParaRPr lang="en-US" sz="36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301" y="76200"/>
            <a:ext cx="13821364" cy="1066800"/>
          </a:xfrm>
        </p:spPr>
        <p:txBody>
          <a:bodyPr/>
          <a:lstStyle/>
          <a:p>
            <a:r>
              <a:rPr lang="en-US" altLang="en-US" sz="4000" dirty="0"/>
              <a:t>Reciprocity of Interaction</a:t>
            </a:r>
            <a:endParaRPr lang="en-US" sz="4000" dirty="0"/>
          </a:p>
        </p:txBody>
      </p:sp>
      <p:sp>
        <p:nvSpPr>
          <p:cNvPr id="5" name="Rectangle 4"/>
          <p:cNvSpPr/>
          <p:nvPr/>
        </p:nvSpPr>
        <p:spPr>
          <a:xfrm>
            <a:off x="11557000" y="1447800"/>
            <a:ext cx="4572000" cy="6748001"/>
          </a:xfrm>
          <a:prstGeom prst="rect">
            <a:avLst/>
          </a:prstGeom>
        </p:spPr>
        <p:txBody>
          <a:bodyPr wrap="square">
            <a:spAutoFit/>
          </a:bodyPr>
          <a:lstStyle/>
          <a:p>
            <a:pPr eaLnBrk="0" hangingPunct="0">
              <a:spcBef>
                <a:spcPct val="50000"/>
              </a:spcBef>
            </a:pPr>
            <a:endParaRPr lang="en-US" altLang="en-US" sz="500" b="1" dirty="0"/>
          </a:p>
          <a:p>
            <a:pPr eaLnBrk="0" hangingPunct="0">
              <a:spcBef>
                <a:spcPct val="50000"/>
              </a:spcBef>
            </a:pPr>
            <a:r>
              <a:rPr lang="en-US" altLang="en-US" sz="3600" b="1" dirty="0"/>
              <a:t>Caffeine use modifies the effect of smoking on delayed conception </a:t>
            </a:r>
          </a:p>
          <a:p>
            <a:pPr eaLnBrk="0" hangingPunct="0">
              <a:spcBef>
                <a:spcPct val="50000"/>
              </a:spcBef>
            </a:pPr>
            <a:r>
              <a:rPr lang="en-US" altLang="en-US" sz="3600" b="1" dirty="0"/>
              <a:t>or</a:t>
            </a:r>
          </a:p>
          <a:p>
            <a:pPr eaLnBrk="0" hangingPunct="0">
              <a:spcBef>
                <a:spcPct val="50000"/>
              </a:spcBef>
            </a:pPr>
            <a:r>
              <a:rPr lang="en-US" altLang="en-US" sz="3600" b="1" dirty="0"/>
              <a:t>Smoking modifies the effect of caffeine use on delayed conception</a:t>
            </a:r>
          </a:p>
          <a:p>
            <a:pPr eaLnBrk="0" hangingPunct="0">
              <a:spcBef>
                <a:spcPct val="50000"/>
              </a:spcBef>
            </a:pPr>
            <a:endParaRPr lang="en-US" altLang="en-US" sz="1100" dirty="0">
              <a:latin typeface="Times New Roman" pitchFamily="18" charset="0"/>
            </a:endParaRPr>
          </a:p>
          <a:p>
            <a:pPr eaLnBrk="0" hangingPunct="0">
              <a:spcBef>
                <a:spcPct val="50000"/>
              </a:spcBef>
            </a:pPr>
            <a:endParaRPr lang="en-US" altLang="en-US" sz="1100" dirty="0">
              <a:latin typeface="Times New Roman" pitchFamily="18" charset="0"/>
            </a:endParaRPr>
          </a:p>
          <a:p>
            <a:pPr eaLnBrk="0" hangingPunct="0">
              <a:spcBef>
                <a:spcPct val="50000"/>
              </a:spcBef>
            </a:pPr>
            <a:endParaRPr lang="en-US" altLang="en-US" sz="1100" dirty="0">
              <a:latin typeface="Times New Roman" pitchFamily="18" charset="0"/>
            </a:endParaRPr>
          </a:p>
        </p:txBody>
      </p:sp>
      <p:grpSp>
        <p:nvGrpSpPr>
          <p:cNvPr id="7" name="Group 6"/>
          <p:cNvGrpSpPr/>
          <p:nvPr/>
        </p:nvGrpSpPr>
        <p:grpSpPr>
          <a:xfrm>
            <a:off x="203200" y="1828502"/>
            <a:ext cx="12268200" cy="6613206"/>
            <a:chOff x="0" y="1219200"/>
            <a:chExt cx="7665855" cy="3510848"/>
          </a:xfrm>
        </p:grpSpPr>
        <p:graphicFrame>
          <p:nvGraphicFramePr>
            <p:cNvPr id="8" name="Object 130"/>
            <p:cNvGraphicFramePr>
              <a:graphicFrameLocks/>
            </p:cNvGraphicFramePr>
            <p:nvPr>
              <p:extLst>
                <p:ext uri="{D42A27DB-BD31-4B8C-83A1-F6EECF244321}">
                  <p14:modId xmlns:p14="http://schemas.microsoft.com/office/powerpoint/2010/main" val="1394147587"/>
                </p:ext>
              </p:extLst>
            </p:nvPr>
          </p:nvGraphicFramePr>
          <p:xfrm>
            <a:off x="685802" y="1371601"/>
            <a:ext cx="5051425" cy="1668463"/>
          </p:xfrm>
          <a:graphic>
            <a:graphicData uri="http://schemas.openxmlformats.org/presentationml/2006/ole">
              <mc:AlternateContent xmlns:mc="http://schemas.openxmlformats.org/markup-compatibility/2006">
                <mc:Choice xmlns:v="urn:schemas-microsoft-com:vml" Requires="v">
                  <p:oleObj spid="_x0000_s40999" name="Document" r:id="rId4" imgW="4830915" imgH="1654153" progId="Word.Document.8">
                    <p:embed/>
                  </p:oleObj>
                </mc:Choice>
                <mc:Fallback>
                  <p:oleObj name="Document" r:id="rId4" imgW="4830915" imgH="1654153"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2" y="1371601"/>
                          <a:ext cx="5051425"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31"/>
            <p:cNvGraphicFramePr>
              <a:graphicFrameLocks/>
            </p:cNvGraphicFramePr>
            <p:nvPr>
              <p:extLst>
                <p:ext uri="{D42A27DB-BD31-4B8C-83A1-F6EECF244321}">
                  <p14:modId xmlns:p14="http://schemas.microsoft.com/office/powerpoint/2010/main" val="4215012356"/>
                </p:ext>
              </p:extLst>
            </p:nvPr>
          </p:nvGraphicFramePr>
          <p:xfrm>
            <a:off x="3387727" y="3124200"/>
            <a:ext cx="3470275" cy="1323975"/>
          </p:xfrm>
          <a:graphic>
            <a:graphicData uri="http://schemas.openxmlformats.org/presentationml/2006/ole">
              <mc:AlternateContent xmlns:mc="http://schemas.openxmlformats.org/markup-compatibility/2006">
                <mc:Choice xmlns:v="urn:schemas-microsoft-com:vml" Requires="v">
                  <p:oleObj spid="_x0000_s41000" name="Document" r:id="rId6" imgW="3513767" imgH="1355150" progId="Word.Document.8">
                    <p:embed/>
                  </p:oleObj>
                </mc:Choice>
                <mc:Fallback>
                  <p:oleObj name="Document" r:id="rId6" imgW="3513767" imgH="1355150" progId="Word.Documen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7727" y="3124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Line 5"/>
            <p:cNvSpPr>
              <a:spLocks noChangeShapeType="1"/>
            </p:cNvSpPr>
            <p:nvPr/>
          </p:nvSpPr>
          <p:spPr bwMode="auto">
            <a:xfrm flipH="1">
              <a:off x="3048000" y="25146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1" name="Line 6"/>
            <p:cNvSpPr>
              <a:spLocks noChangeShapeType="1"/>
            </p:cNvSpPr>
            <p:nvPr/>
          </p:nvSpPr>
          <p:spPr bwMode="auto">
            <a:xfrm>
              <a:off x="3505200" y="25146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2" name="Text Box 7"/>
            <p:cNvSpPr txBox="1">
              <a:spLocks noChangeArrowheads="1"/>
            </p:cNvSpPr>
            <p:nvPr/>
          </p:nvSpPr>
          <p:spPr bwMode="auto">
            <a:xfrm>
              <a:off x="142842" y="2816575"/>
              <a:ext cx="1752600" cy="310448"/>
            </a:xfrm>
            <a:prstGeom prst="rect">
              <a:avLst/>
            </a:prstGeom>
            <a:noFill/>
            <a:ln w="9525">
              <a:noFill/>
              <a:miter lim="800000"/>
              <a:headEnd/>
              <a:tailEnd/>
            </a:ln>
          </p:spPr>
          <p:txBody>
            <a:bodyPr>
              <a:spAutoFit/>
            </a:bodyPr>
            <a:lstStyle/>
            <a:p>
              <a:pPr eaLnBrk="0" hangingPunct="0">
                <a:spcBef>
                  <a:spcPct val="50000"/>
                </a:spcBef>
              </a:pPr>
              <a:r>
                <a:rPr lang="en-US" altLang="en-US" sz="3200" b="1" dirty="0"/>
                <a:t>Stratified</a:t>
              </a:r>
              <a:endParaRPr lang="en-US" altLang="en-US" sz="3200" dirty="0">
                <a:latin typeface="Times New Roman" pitchFamily="18" charset="0"/>
              </a:endParaRPr>
            </a:p>
          </p:txBody>
        </p:sp>
        <p:sp>
          <p:nvSpPr>
            <p:cNvPr id="13" name="Text Box 9"/>
            <p:cNvSpPr txBox="1">
              <a:spLocks noChangeArrowheads="1"/>
            </p:cNvSpPr>
            <p:nvPr/>
          </p:nvSpPr>
          <p:spPr bwMode="auto">
            <a:xfrm>
              <a:off x="304800" y="1219200"/>
              <a:ext cx="1752600" cy="310448"/>
            </a:xfrm>
            <a:prstGeom prst="rect">
              <a:avLst/>
            </a:prstGeom>
            <a:noFill/>
            <a:ln w="9525">
              <a:noFill/>
              <a:miter lim="800000"/>
              <a:headEnd/>
              <a:tailEnd/>
            </a:ln>
          </p:spPr>
          <p:txBody>
            <a:bodyPr>
              <a:spAutoFit/>
            </a:bodyPr>
            <a:lstStyle/>
            <a:p>
              <a:pPr eaLnBrk="0" hangingPunct="0">
                <a:spcBef>
                  <a:spcPct val="50000"/>
                </a:spcBef>
              </a:pPr>
              <a:r>
                <a:rPr lang="en-US" altLang="en-US" sz="3200" b="1" dirty="0"/>
                <a:t>Crude</a:t>
              </a:r>
              <a:endParaRPr lang="en-US" altLang="en-US" sz="3200" dirty="0">
                <a:latin typeface="Times New Roman" pitchFamily="18" charset="0"/>
              </a:endParaRPr>
            </a:p>
          </p:txBody>
        </p:sp>
        <p:sp>
          <p:nvSpPr>
            <p:cNvPr id="14" name="Text Box 10"/>
            <p:cNvSpPr txBox="1">
              <a:spLocks noChangeArrowheads="1"/>
            </p:cNvSpPr>
            <p:nvPr/>
          </p:nvSpPr>
          <p:spPr bwMode="auto">
            <a:xfrm>
              <a:off x="3962400" y="2438401"/>
              <a:ext cx="1295400" cy="646331"/>
            </a:xfrm>
            <a:prstGeom prst="rect">
              <a:avLst/>
            </a:prstGeom>
            <a:noFill/>
            <a:ln w="9525">
              <a:noFill/>
              <a:miter lim="800000"/>
              <a:headEnd/>
              <a:tailEnd/>
            </a:ln>
          </p:spPr>
          <p:txBody>
            <a:bodyPr>
              <a:spAutoFit/>
            </a:bodyPr>
            <a:lstStyle/>
            <a:p>
              <a:pPr algn="ctr" eaLnBrk="0" hangingPunct="0">
                <a:spcBef>
                  <a:spcPct val="50000"/>
                </a:spcBef>
              </a:pPr>
              <a:r>
                <a:rPr lang="en-US" altLang="en-US" sz="1800" dirty="0"/>
                <a:t>No Smoking</a:t>
              </a:r>
            </a:p>
          </p:txBody>
        </p:sp>
        <p:sp>
          <p:nvSpPr>
            <p:cNvPr id="15" name="Text Box 11"/>
            <p:cNvSpPr txBox="1">
              <a:spLocks noChangeArrowheads="1"/>
            </p:cNvSpPr>
            <p:nvPr/>
          </p:nvSpPr>
          <p:spPr bwMode="auto">
            <a:xfrm>
              <a:off x="1752600" y="2514600"/>
              <a:ext cx="12954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dirty="0"/>
                <a:t>Smoking</a:t>
              </a:r>
            </a:p>
          </p:txBody>
        </p:sp>
        <p:sp>
          <p:nvSpPr>
            <p:cNvPr id="16" name="Text Box 12"/>
            <p:cNvSpPr txBox="1">
              <a:spLocks noChangeArrowheads="1"/>
            </p:cNvSpPr>
            <p:nvPr/>
          </p:nvSpPr>
          <p:spPr bwMode="auto">
            <a:xfrm>
              <a:off x="5256217" y="2405686"/>
              <a:ext cx="1600200" cy="310448"/>
            </a:xfrm>
            <a:prstGeom prst="rect">
              <a:avLst/>
            </a:prstGeom>
            <a:noFill/>
            <a:ln w="9525">
              <a:noFill/>
              <a:miter lim="800000"/>
              <a:headEnd/>
              <a:tailEnd/>
            </a:ln>
          </p:spPr>
          <p:txBody>
            <a:bodyPr>
              <a:spAutoFit/>
            </a:bodyPr>
            <a:lstStyle/>
            <a:p>
              <a:pPr algn="ctr" eaLnBrk="0" hangingPunct="0">
                <a:spcBef>
                  <a:spcPct val="50000"/>
                </a:spcBef>
              </a:pPr>
              <a:r>
                <a:rPr lang="en-US" altLang="en-US" sz="3200" b="1" dirty="0">
                  <a:latin typeface="Times New Roman" pitchFamily="18" charset="0"/>
                </a:rPr>
                <a:t>P</a:t>
              </a:r>
              <a:r>
                <a:rPr lang="en-US" altLang="en-US" sz="3200" b="1" dirty="0" smtClean="0">
                  <a:latin typeface="Times New Roman" pitchFamily="18" charset="0"/>
                </a:rPr>
                <a:t>R </a:t>
              </a:r>
              <a:r>
                <a:rPr lang="en-US" altLang="en-US" sz="3200" b="1" baseline="-25000" dirty="0">
                  <a:latin typeface="Times New Roman" pitchFamily="18" charset="0"/>
                </a:rPr>
                <a:t>crude </a:t>
              </a:r>
              <a:r>
                <a:rPr lang="en-US" altLang="en-US" sz="3200" b="1" dirty="0">
                  <a:latin typeface="Times New Roman" pitchFamily="18" charset="0"/>
                </a:rPr>
                <a:t>= 1.7</a:t>
              </a:r>
            </a:p>
          </p:txBody>
        </p:sp>
        <p:sp>
          <p:nvSpPr>
            <p:cNvPr id="17" name="Text Box 13"/>
            <p:cNvSpPr txBox="1">
              <a:spLocks noChangeArrowheads="1"/>
            </p:cNvSpPr>
            <p:nvPr/>
          </p:nvSpPr>
          <p:spPr bwMode="auto">
            <a:xfrm>
              <a:off x="4313055" y="4419600"/>
              <a:ext cx="3352800" cy="310448"/>
            </a:xfrm>
            <a:prstGeom prst="rect">
              <a:avLst/>
            </a:prstGeom>
            <a:noFill/>
            <a:ln w="9525">
              <a:noFill/>
              <a:miter lim="800000"/>
              <a:headEnd/>
              <a:tailEnd/>
            </a:ln>
          </p:spPr>
          <p:txBody>
            <a:bodyPr>
              <a:spAutoFit/>
            </a:bodyPr>
            <a:lstStyle/>
            <a:p>
              <a:pPr algn="ctr" eaLnBrk="0" hangingPunct="0">
                <a:spcBef>
                  <a:spcPct val="50000"/>
                </a:spcBef>
              </a:pPr>
              <a:r>
                <a:rPr lang="en-US" altLang="en-US" sz="3200" b="1" dirty="0">
                  <a:latin typeface="Times New Roman" pitchFamily="18" charset="0"/>
                </a:rPr>
                <a:t>P</a:t>
              </a:r>
              <a:r>
                <a:rPr lang="en-US" altLang="en-US" sz="3200" b="1" dirty="0" smtClean="0">
                  <a:latin typeface="Times New Roman" pitchFamily="18" charset="0"/>
                </a:rPr>
                <a:t>R</a:t>
              </a:r>
              <a:r>
                <a:rPr lang="en-US" altLang="en-US" sz="3200" b="1" baseline="-25000" dirty="0" smtClean="0">
                  <a:latin typeface="Times New Roman" pitchFamily="18" charset="0"/>
                </a:rPr>
                <a:t>no</a:t>
              </a:r>
              <a:r>
                <a:rPr lang="en-US" altLang="en-US" sz="3200" b="1" dirty="0" smtClean="0">
                  <a:latin typeface="Times New Roman" pitchFamily="18" charset="0"/>
                </a:rPr>
                <a:t> </a:t>
              </a:r>
              <a:r>
                <a:rPr lang="en-US" altLang="en-US" sz="3200" b="1" baseline="-25000" dirty="0">
                  <a:latin typeface="Times New Roman" pitchFamily="18" charset="0"/>
                </a:rPr>
                <a:t>caffeine use </a:t>
              </a:r>
              <a:r>
                <a:rPr lang="en-US" altLang="en-US" sz="3200" b="1" dirty="0">
                  <a:latin typeface="Times New Roman" pitchFamily="18" charset="0"/>
                </a:rPr>
                <a:t>= 2.3</a:t>
              </a:r>
            </a:p>
          </p:txBody>
        </p:sp>
        <p:graphicFrame>
          <p:nvGraphicFramePr>
            <p:cNvPr id="18" name="Object 132"/>
            <p:cNvGraphicFramePr>
              <a:graphicFrameLocks/>
            </p:cNvGraphicFramePr>
            <p:nvPr>
              <p:extLst>
                <p:ext uri="{D42A27DB-BD31-4B8C-83A1-F6EECF244321}">
                  <p14:modId xmlns:p14="http://schemas.microsoft.com/office/powerpoint/2010/main" val="3408609811"/>
                </p:ext>
              </p:extLst>
            </p:nvPr>
          </p:nvGraphicFramePr>
          <p:xfrm>
            <a:off x="0" y="3124200"/>
            <a:ext cx="3454400" cy="1323975"/>
          </p:xfrm>
          <a:graphic>
            <a:graphicData uri="http://schemas.openxmlformats.org/presentationml/2006/ole">
              <mc:AlternateContent xmlns:mc="http://schemas.openxmlformats.org/markup-compatibility/2006">
                <mc:Choice xmlns:v="urn:schemas-microsoft-com:vml" Requires="v">
                  <p:oleObj spid="_x0000_s41001" name="Document" r:id="rId8" imgW="3452906" imgH="1355150" progId="Word.Document.8">
                    <p:embed/>
                  </p:oleObj>
                </mc:Choice>
                <mc:Fallback>
                  <p:oleObj name="Document" r:id="rId8" imgW="3452906" imgH="1355150" progId="Word.Documen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124200"/>
                          <a:ext cx="3454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6"/>
            <p:cNvSpPr txBox="1">
              <a:spLocks noChangeArrowheads="1"/>
            </p:cNvSpPr>
            <p:nvPr/>
          </p:nvSpPr>
          <p:spPr bwMode="auto">
            <a:xfrm>
              <a:off x="953560" y="4419600"/>
              <a:ext cx="3352800" cy="310448"/>
            </a:xfrm>
            <a:prstGeom prst="rect">
              <a:avLst/>
            </a:prstGeom>
            <a:noFill/>
            <a:ln w="9525">
              <a:noFill/>
              <a:miter lim="800000"/>
              <a:headEnd/>
              <a:tailEnd/>
            </a:ln>
          </p:spPr>
          <p:txBody>
            <a:bodyPr>
              <a:spAutoFit/>
            </a:bodyPr>
            <a:lstStyle/>
            <a:p>
              <a:pPr algn="ctr" eaLnBrk="0" hangingPunct="0">
                <a:spcBef>
                  <a:spcPct val="50000"/>
                </a:spcBef>
              </a:pPr>
              <a:r>
                <a:rPr lang="en-US" altLang="en-US" sz="3200" b="1" dirty="0">
                  <a:latin typeface="Times New Roman" pitchFamily="18" charset="0"/>
                </a:rPr>
                <a:t>P</a:t>
              </a:r>
              <a:r>
                <a:rPr lang="en-US" altLang="en-US" sz="3200" b="1" dirty="0" smtClean="0">
                  <a:latin typeface="Times New Roman" pitchFamily="18" charset="0"/>
                </a:rPr>
                <a:t>R</a:t>
              </a:r>
              <a:r>
                <a:rPr lang="en-US" altLang="en-US" sz="3200" b="1" baseline="-25000" dirty="0" smtClean="0">
                  <a:latin typeface="Times New Roman" pitchFamily="18" charset="0"/>
                </a:rPr>
                <a:t>caffeine </a:t>
              </a:r>
              <a:r>
                <a:rPr lang="en-US" altLang="en-US" sz="3200" b="1" baseline="-25000" dirty="0">
                  <a:latin typeface="Times New Roman" pitchFamily="18" charset="0"/>
                </a:rPr>
                <a:t>use </a:t>
              </a:r>
              <a:r>
                <a:rPr lang="en-US" altLang="en-US" sz="3200" b="1" dirty="0">
                  <a:latin typeface="Times New Roman" pitchFamily="18" charset="0"/>
                </a:rPr>
                <a:t>= </a:t>
              </a:r>
              <a:r>
                <a:rPr lang="en-US" altLang="en-US" sz="3200" b="1" dirty="0" smtClean="0">
                  <a:latin typeface="Times New Roman" pitchFamily="18" charset="0"/>
                </a:rPr>
                <a:t>0.7</a:t>
              </a:r>
              <a:endParaRPr lang="en-US" altLang="en-US" sz="3200" b="1" dirty="0">
                <a:latin typeface="Times New Roman" pitchFamily="18" charset="0"/>
              </a:endParaRPr>
            </a:p>
          </p:txBody>
        </p:sp>
      </p:grpSp>
    </p:spTree>
    <p:extLst>
      <p:ext uri="{BB962C8B-B14F-4D97-AF65-F5344CB8AC3E}">
        <p14:creationId xmlns:p14="http://schemas.microsoft.com/office/powerpoint/2010/main" val="27022266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a:xfrm>
            <a:off x="180622" y="-304800"/>
            <a:ext cx="15894756" cy="1264356"/>
          </a:xfrm>
        </p:spPr>
        <p:txBody>
          <a:bodyPr/>
          <a:lstStyle/>
          <a:p>
            <a:r>
              <a:rPr lang="en-US" altLang="en-US" sz="4000" dirty="0" smtClean="0"/>
              <a:t>Interaction: What’s Being Done in Practice?</a:t>
            </a:r>
          </a:p>
        </p:txBody>
      </p:sp>
      <p:sp>
        <p:nvSpPr>
          <p:cNvPr id="174082" name="Rectangle 3"/>
          <p:cNvSpPr>
            <a:spLocks noGrp="1" noChangeArrowheads="1"/>
          </p:cNvSpPr>
          <p:nvPr>
            <p:ph type="body" idx="1"/>
          </p:nvPr>
        </p:nvSpPr>
        <p:spPr>
          <a:xfrm>
            <a:off x="406400" y="1066800"/>
            <a:ext cx="15849600" cy="8116711"/>
          </a:xfrm>
        </p:spPr>
        <p:txBody>
          <a:bodyPr/>
          <a:lstStyle/>
          <a:p>
            <a:pPr marL="347663" indent="-347663">
              <a:buClrTx/>
              <a:buSzPct val="100000"/>
            </a:pPr>
            <a:r>
              <a:rPr lang="en-US" altLang="en-US" sz="3000" dirty="0" smtClean="0">
                <a:solidFill>
                  <a:srgbClr val="000000"/>
                </a:solidFill>
              </a:rPr>
              <a:t>Interaction is likely one of the least understood concepts in everyday practice</a:t>
            </a:r>
          </a:p>
          <a:p>
            <a:endParaRPr lang="en-US" altLang="en-US" sz="1000" dirty="0">
              <a:solidFill>
                <a:srgbClr val="000000"/>
              </a:solidFill>
            </a:endParaRPr>
          </a:p>
          <a:p>
            <a:pPr marL="347663" indent="-347663">
              <a:buClrTx/>
              <a:buSzPct val="100000"/>
            </a:pPr>
            <a:r>
              <a:rPr lang="en-US" altLang="en-US" sz="3000" dirty="0" smtClean="0">
                <a:solidFill>
                  <a:srgbClr val="000000"/>
                </a:solidFill>
              </a:rPr>
              <a:t>While most analysts </a:t>
            </a:r>
            <a:r>
              <a:rPr lang="en-US" altLang="en-US" sz="3000" dirty="0" smtClean="0">
                <a:solidFill>
                  <a:srgbClr val="000000"/>
                </a:solidFill>
              </a:rPr>
              <a:t>aware </a:t>
            </a:r>
            <a:r>
              <a:rPr lang="en-US" altLang="en-US" sz="3000" dirty="0" smtClean="0">
                <a:solidFill>
                  <a:srgbClr val="000000"/>
                </a:solidFill>
              </a:rPr>
              <a:t>of the concept in general and </a:t>
            </a:r>
            <a:r>
              <a:rPr lang="en-US" altLang="en-US" sz="3000" dirty="0" smtClean="0">
                <a:solidFill>
                  <a:srgbClr val="000000"/>
                </a:solidFill>
              </a:rPr>
              <a:t>look </a:t>
            </a:r>
            <a:r>
              <a:rPr lang="en-US" altLang="en-US" sz="3000" dirty="0" smtClean="0">
                <a:solidFill>
                  <a:srgbClr val="000000"/>
                </a:solidFill>
              </a:rPr>
              <a:t>for interaction in their data, few recognize the explicit reason why </a:t>
            </a:r>
            <a:r>
              <a:rPr lang="en-US" altLang="en-US" sz="3000" dirty="0" smtClean="0">
                <a:solidFill>
                  <a:srgbClr val="000000"/>
                </a:solidFill>
              </a:rPr>
              <a:t>(</a:t>
            </a:r>
            <a:r>
              <a:rPr lang="en-US" altLang="en-US" sz="3000" dirty="0" smtClean="0">
                <a:solidFill>
                  <a:srgbClr val="000000"/>
                </a:solidFill>
              </a:rPr>
              <a:t>statistical vs mechanistic vs public health)</a:t>
            </a:r>
          </a:p>
          <a:p>
            <a:endParaRPr lang="en-US" altLang="en-US" sz="1000" dirty="0">
              <a:solidFill>
                <a:srgbClr val="000000"/>
              </a:solidFill>
            </a:endParaRPr>
          </a:p>
          <a:p>
            <a:pPr marL="347663" indent="-347663">
              <a:buClrTx/>
              <a:buSzPct val="100000"/>
            </a:pPr>
            <a:r>
              <a:rPr lang="en-US" altLang="en-US" sz="3000" dirty="0" smtClean="0">
                <a:solidFill>
                  <a:srgbClr val="000000"/>
                </a:solidFill>
              </a:rPr>
              <a:t>Knol</a:t>
            </a:r>
            <a:r>
              <a:rPr lang="en-US" altLang="en-US" sz="3000" dirty="0" smtClean="0">
                <a:solidFill>
                  <a:srgbClr val="000000"/>
                </a:solidFill>
              </a:rPr>
              <a:t> et al. (Epidemiology 2009) reviewed 138 papers which “addressed” interaction</a:t>
            </a:r>
          </a:p>
          <a:p>
            <a:pPr lvl="1"/>
            <a:r>
              <a:rPr lang="en-US" altLang="en-US" sz="2800" dirty="0" smtClean="0">
                <a:solidFill>
                  <a:srgbClr val="000000"/>
                </a:solidFill>
              </a:rPr>
              <a:t>42% reported at least one scale of interaction with adequate detail</a:t>
            </a:r>
          </a:p>
          <a:p>
            <a:pPr lvl="1"/>
            <a:r>
              <a:rPr lang="en-US" altLang="en-US" sz="2800" dirty="0" smtClean="0">
                <a:solidFill>
                  <a:srgbClr val="000000"/>
                </a:solidFill>
              </a:rPr>
              <a:t>11% provided sufficient detail to allow readers to calculate interaction on both additive and multiplicative scales</a:t>
            </a:r>
          </a:p>
          <a:p>
            <a:pPr lvl="1"/>
            <a:r>
              <a:rPr lang="en-US" altLang="en-US" sz="2800" dirty="0" smtClean="0">
                <a:solidFill>
                  <a:srgbClr val="000000"/>
                </a:solidFill>
              </a:rPr>
              <a:t>3 (2.1%) focused on additive scale</a:t>
            </a:r>
          </a:p>
          <a:p>
            <a:pPr lvl="1"/>
            <a:endParaRPr lang="en-US" altLang="en-US" sz="1200" dirty="0">
              <a:solidFill>
                <a:srgbClr val="000000"/>
              </a:solidFill>
            </a:endParaRPr>
          </a:p>
          <a:p>
            <a:pPr marL="347663" indent="-347663">
              <a:buClrTx/>
              <a:buSzPct val="100000"/>
            </a:pPr>
            <a:r>
              <a:rPr lang="en-US" altLang="en-US" sz="3000" dirty="0" smtClean="0">
                <a:solidFill>
                  <a:srgbClr val="000000"/>
                </a:solidFill>
              </a:rPr>
              <a:t>Given that most researchers are interested in either mechanistic or public health concepts, the absence of reporting of additive interaction is a major loss for the field</a:t>
            </a:r>
          </a:p>
          <a:p>
            <a:pPr lvl="1"/>
            <a:r>
              <a:rPr lang="en-US" altLang="en-US" sz="2800" dirty="0" smtClean="0">
                <a:solidFill>
                  <a:srgbClr val="000000"/>
                </a:solidFill>
              </a:rPr>
              <a:t>Popularity </a:t>
            </a:r>
            <a:r>
              <a:rPr lang="en-US" altLang="en-US" sz="2800" dirty="0" smtClean="0">
                <a:solidFill>
                  <a:srgbClr val="000000"/>
                </a:solidFill>
              </a:rPr>
              <a:t>of multiplicative regression models (e.g., logistic) is one root cause, but can be overcome by calculating RERI  </a:t>
            </a:r>
            <a:endParaRPr lang="en-US" altLang="en-US" sz="2800" b="1" dirty="0">
              <a:solidFill>
                <a:srgbClr val="000000"/>
              </a:solidFill>
            </a:endParaRPr>
          </a:p>
          <a:p>
            <a:endParaRPr lang="en-US" altLang="en-US" sz="2600" b="1" dirty="0">
              <a:solidFill>
                <a:srgbClr val="00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a:xfrm>
            <a:off x="1117600" y="-381000"/>
            <a:ext cx="13821364" cy="1264356"/>
          </a:xfrm>
        </p:spPr>
        <p:txBody>
          <a:bodyPr/>
          <a:lstStyle/>
          <a:p>
            <a:r>
              <a:rPr lang="en-US" altLang="en-US" sz="4000" dirty="0" smtClean="0"/>
              <a:t>A Note on Vocabulary</a:t>
            </a:r>
          </a:p>
        </p:txBody>
      </p:sp>
      <p:sp>
        <p:nvSpPr>
          <p:cNvPr id="227330" name="Content Placeholder 2"/>
          <p:cNvSpPr>
            <a:spLocks noGrp="1"/>
          </p:cNvSpPr>
          <p:nvPr>
            <p:ph idx="1"/>
          </p:nvPr>
        </p:nvSpPr>
        <p:spPr>
          <a:xfrm>
            <a:off x="9857" y="934199"/>
            <a:ext cx="16256000" cy="7250289"/>
          </a:xfrm>
        </p:spPr>
        <p:txBody>
          <a:bodyPr/>
          <a:lstStyle/>
          <a:p>
            <a:pPr marL="457200" indent="-457200">
              <a:buClrTx/>
              <a:buSzPct val="100000"/>
            </a:pPr>
            <a:r>
              <a:rPr lang="en-US" altLang="en-US" sz="3000" dirty="0" smtClean="0"/>
              <a:t>Like other aspects of epidemiologic research, there is inconsistency in the language surrounding interaction</a:t>
            </a:r>
          </a:p>
          <a:p>
            <a:pPr marL="457200" indent="-457200">
              <a:buClrTx/>
              <a:buSzPct val="100000"/>
            </a:pPr>
            <a:r>
              <a:rPr lang="en-US" altLang="en-US" sz="3000" dirty="0" smtClean="0"/>
              <a:t>Different authors give different meaning to the concepts of interaction, statistical interaction, mechanistic interaction, effect modification, biologic interaction, and public health interaction</a:t>
            </a:r>
          </a:p>
          <a:p>
            <a:pPr lvl="1"/>
            <a:r>
              <a:rPr lang="en-US" altLang="en-US" sz="2800" dirty="0" smtClean="0"/>
              <a:t>See Rothman, Greenland, and Lash.  Modern Epidemiology. 3</a:t>
            </a:r>
            <a:r>
              <a:rPr lang="en-US" altLang="en-US" sz="2800" baseline="30000" dirty="0" smtClean="0"/>
              <a:t>rd</a:t>
            </a:r>
            <a:r>
              <a:rPr lang="en-US" altLang="en-US" sz="2800" dirty="0" smtClean="0"/>
              <a:t> Edition. Lippincott Williams &amp; Wilkins. 2008 for more details.</a:t>
            </a:r>
          </a:p>
          <a:p>
            <a:pPr lvl="1"/>
            <a:endParaRPr lang="en-US" altLang="en-US" sz="1000" dirty="0"/>
          </a:p>
          <a:p>
            <a:pPr marL="457200" indent="-457200">
              <a:buClrTx/>
              <a:buSzPct val="100000"/>
            </a:pPr>
            <a:r>
              <a:rPr lang="en-US" altLang="en-US" sz="3000" dirty="0" smtClean="0"/>
              <a:t>Much of the differences relate to:</a:t>
            </a:r>
          </a:p>
          <a:p>
            <a:pPr lvl="1"/>
            <a:r>
              <a:rPr lang="en-US" altLang="en-US" sz="2800" dirty="0" smtClean="0"/>
              <a:t>what can be observed with real data vs theoretical concepts</a:t>
            </a:r>
          </a:p>
          <a:p>
            <a:pPr lvl="1"/>
            <a:r>
              <a:rPr lang="en-US" altLang="en-US" sz="2800" dirty="0" smtClean="0"/>
              <a:t>whether the interacting causes refer to interventions that can be feasibly manipulated vs. other factors</a:t>
            </a:r>
          </a:p>
          <a:p>
            <a:pPr marL="457200" indent="-457200">
              <a:buClrTx/>
              <a:buSzPct val="100000"/>
            </a:pPr>
            <a:r>
              <a:rPr lang="en-US" altLang="en-US" sz="3000" dirty="0" smtClean="0"/>
              <a:t>As usual, we, as </a:t>
            </a:r>
            <a:r>
              <a:rPr lang="en-US" altLang="en-US" sz="3000" dirty="0" smtClean="0"/>
              <a:t>readers, </a:t>
            </a:r>
            <a:r>
              <a:rPr lang="en-US" altLang="en-US" sz="3000" dirty="0" smtClean="0"/>
              <a:t>need to search for details to understand what others are doing</a:t>
            </a:r>
          </a:p>
          <a:p>
            <a:pPr lvl="1"/>
            <a:r>
              <a:rPr lang="en-US" altLang="en-US" sz="2800" dirty="0" smtClean="0"/>
              <a:t>We cannot rely upon brief descriptions</a:t>
            </a:r>
          </a:p>
          <a:p>
            <a:pPr lvl="1"/>
            <a:r>
              <a:rPr lang="en-US" altLang="en-US" sz="2800" dirty="0"/>
              <a:t>We also need to spell out the details in our work</a:t>
            </a:r>
          </a:p>
          <a:p>
            <a:pPr lvl="1"/>
            <a:endParaRPr lang="en-US" altLang="en-US" sz="2800" dirty="0" smtClean="0"/>
          </a:p>
          <a:p>
            <a:endParaRPr lang="en-US" altLang="en-US" sz="28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p:nvPr>
        </p:nvSpPr>
        <p:spPr>
          <a:xfrm>
            <a:off x="468018" y="-1264356"/>
            <a:ext cx="15266342" cy="2528711"/>
          </a:xfrm>
        </p:spPr>
        <p:txBody>
          <a:bodyPr/>
          <a:lstStyle/>
          <a:p>
            <a:r>
              <a:rPr lang="en-US" altLang="en-US" sz="4000" dirty="0">
                <a:solidFill>
                  <a:srgbClr val="000000"/>
                </a:solidFill>
              </a:rPr>
              <a:t>Last </a:t>
            </a:r>
            <a:r>
              <a:rPr lang="en-US" altLang="en-US" sz="4000" dirty="0" smtClean="0">
                <a:solidFill>
                  <a:srgbClr val="000000"/>
                </a:solidFill>
              </a:rPr>
              <a:t>Session:  </a:t>
            </a:r>
            <a:r>
              <a:rPr lang="en-US" altLang="en-US" sz="4000" dirty="0">
                <a:solidFill>
                  <a:srgbClr val="000000"/>
                </a:solidFill>
              </a:rPr>
              <a:t>3 Reasons to Adjust for a Variable</a:t>
            </a:r>
          </a:p>
        </p:txBody>
      </p:sp>
      <p:sp>
        <p:nvSpPr>
          <p:cNvPr id="75779" name="Rectangle 3"/>
          <p:cNvSpPr>
            <a:spLocks noGrp="1" noChangeArrowheads="1"/>
          </p:cNvSpPr>
          <p:nvPr>
            <p:ph type="body" idx="1"/>
          </p:nvPr>
        </p:nvSpPr>
        <p:spPr>
          <a:xfrm>
            <a:off x="485422" y="1524000"/>
            <a:ext cx="15948378" cy="7318022"/>
          </a:xfrm>
        </p:spPr>
        <p:txBody>
          <a:bodyPr/>
          <a:lstStyle/>
          <a:p>
            <a:pPr marL="635000" indent="-635000">
              <a:buClrTx/>
              <a:buSzPct val="100000"/>
              <a:buFont typeface="Symbol" pitchFamily="18" charset="2"/>
              <a:buAutoNum type="arabicPeriod"/>
              <a:defRPr/>
            </a:pPr>
            <a:r>
              <a:rPr lang="en-US" sz="3200" dirty="0"/>
              <a:t>Close a non-causal path generated by a non-collider (confounding) or by a conditioned-upon collider (selection bias)</a:t>
            </a:r>
          </a:p>
          <a:p>
            <a:pPr marL="1083747" indent="-1083747">
              <a:buClrTx/>
              <a:buSzPct val="100000"/>
              <a:buFont typeface="Symbol" pitchFamily="18" charset="2"/>
              <a:buAutoNum type="arabicPeriod"/>
              <a:defRPr/>
            </a:pPr>
            <a:endParaRPr lang="en-US" sz="3200" dirty="0"/>
          </a:p>
          <a:p>
            <a:pPr marL="635000" indent="-635000">
              <a:buClrTx/>
              <a:buSzPct val="100000"/>
              <a:buFont typeface="Symbol" pitchFamily="18" charset="2"/>
              <a:buAutoNum type="arabicPeriod"/>
              <a:defRPr/>
            </a:pPr>
            <a:r>
              <a:rPr lang="en-US" sz="3200" dirty="0"/>
              <a:t>Close a indirect causal path which is a nuisance to our primary research interest</a:t>
            </a:r>
          </a:p>
          <a:p>
            <a:pPr marL="1083747" indent="-1083747">
              <a:buClrTx/>
              <a:buSzPct val="100000"/>
              <a:buFont typeface="Symbol" pitchFamily="18" charset="2"/>
              <a:buAutoNum type="arabicPeriod"/>
              <a:defRPr/>
            </a:pPr>
            <a:endParaRPr lang="en-US" sz="3200" dirty="0"/>
          </a:p>
          <a:p>
            <a:pPr marL="635000" indent="-635000">
              <a:buClrTx/>
              <a:buSzPct val="100000"/>
              <a:buFont typeface="Symbol" pitchFamily="18" charset="2"/>
              <a:buAutoNum type="arabicPeriod"/>
              <a:defRPr/>
            </a:pPr>
            <a:r>
              <a:rPr lang="en-US" sz="3200" dirty="0"/>
              <a:t>To enhance statistical precision by adjusting for strong causal determinants of outcome</a:t>
            </a:r>
          </a:p>
          <a:p>
            <a:pPr marL="1083747" indent="-1083747">
              <a:buFont typeface="Symbol" pitchFamily="18" charset="2"/>
              <a:buAutoNum type="arabicPeriod"/>
              <a:defRPr/>
            </a:pPr>
            <a:endParaRPr lang="en-US" sz="3200" dirty="0"/>
          </a:p>
          <a:p>
            <a:pPr marL="1083747" indent="-1083747">
              <a:buFont typeface="Symbol" pitchFamily="18" charset="2"/>
              <a:buAutoNum type="arabicPeriod"/>
              <a:defRPr/>
            </a:pPr>
            <a:endParaRPr lang="en-US" sz="3200" dirty="0"/>
          </a:p>
          <a:p>
            <a:pPr marL="1083747" indent="-1083747">
              <a:buFont typeface="Symbol" pitchFamily="18" charset="2"/>
              <a:buAutoNum type="arabicPeriod"/>
              <a:defRPr/>
            </a:pPr>
            <a:endParaRPr lang="en-US" sz="3200" dirty="0"/>
          </a:p>
          <a:p>
            <a:pPr marL="903122" indent="-903122">
              <a:buFont typeface="Symbol" pitchFamily="18" charset="2"/>
              <a:buAutoNum type="arabicPeriod"/>
              <a:defRPr/>
            </a:pPr>
            <a:endParaRPr lang="en-US" sz="3200" dirty="0"/>
          </a:p>
          <a:p>
            <a:pPr marL="903122" indent="-903122">
              <a:buFont typeface="Symbol" pitchFamily="18" charset="2"/>
              <a:buAutoNum type="arabicPeriod"/>
              <a:defRPr/>
            </a:pPr>
            <a:endParaRPr lang="en-US" sz="3200" dirty="0" smtClean="0"/>
          </a:p>
          <a:p>
            <a:pPr marL="903122" indent="-903122">
              <a:buFont typeface="Symbol" pitchFamily="18" charset="2"/>
              <a:buAutoNum type="arabicPeriod"/>
              <a:defRPr/>
            </a:pPr>
            <a:endParaRPr lang="en-US" sz="3200" dirty="0" smtClean="0"/>
          </a:p>
          <a:p>
            <a:pPr marL="903122" indent="-903122">
              <a:buNone/>
              <a:defRPr/>
            </a:pPr>
            <a:endParaRPr lang="en-US" sz="3200" dirty="0" smtClean="0"/>
          </a:p>
          <a:p>
            <a:pPr marL="1937951" lvl="1" indent="-903122">
              <a:defRPr/>
            </a:pPr>
            <a:endParaRPr lang="en-US" sz="3200" dirty="0" smtClean="0"/>
          </a:p>
          <a:p>
            <a:pPr marL="903122" indent="-903122">
              <a:buNone/>
              <a:defRPr/>
            </a:pPr>
            <a:r>
              <a:rPr lang="en-US" sz="3200" dirty="0" smtClean="0"/>
              <a:t>	</a:t>
            </a:r>
          </a:p>
          <a:p>
            <a:pPr marL="903122" indent="-903122">
              <a:buNone/>
              <a:defRPr/>
            </a:pPr>
            <a:r>
              <a:rPr lang="en-US" sz="3200" dirty="0" smtClean="0"/>
              <a:t>	</a:t>
            </a:r>
          </a:p>
          <a:p>
            <a:pPr marL="1937951" lvl="1" indent="-903122">
              <a:defRPr/>
            </a:pPr>
            <a:endParaRPr lang="en-US" sz="3200" dirty="0" smtClean="0"/>
          </a:p>
          <a:p>
            <a:pPr marL="1937951" lvl="1" indent="-903122">
              <a:defRPr/>
            </a:pPr>
            <a:endParaRPr lang="en-US" sz="3200" dirty="0" smtClean="0"/>
          </a:p>
          <a:p>
            <a:pPr marL="1937951" lvl="1" indent="-903122">
              <a:defRPr/>
            </a:pPr>
            <a:endParaRPr lang="en-US" sz="3200" dirty="0" smtClean="0"/>
          </a:p>
          <a:p>
            <a:pPr marL="1937951" lvl="1" indent="-903122">
              <a:defRPr/>
            </a:pPr>
            <a:endParaRPr lang="en-US" sz="3200" dirty="0" smtClean="0"/>
          </a:p>
          <a:p>
            <a:pPr marL="1937951" lvl="1" indent="-903122">
              <a:defRPr/>
            </a:pPr>
            <a:endParaRPr lang="en-US" sz="3200" dirty="0" smtClean="0"/>
          </a:p>
          <a:p>
            <a:pPr marL="1937951" lvl="1" indent="-903122">
              <a:defRPr/>
            </a:pPr>
            <a:endParaRPr lang="en-US" sz="3200" dirty="0" smtClean="0"/>
          </a:p>
          <a:p>
            <a:pPr marL="903122" indent="-903122">
              <a:buFont typeface="Symbol" pitchFamily="18" charset="2"/>
              <a:buAutoNum type="arabicPeriod"/>
              <a:defRPr/>
            </a:pPr>
            <a:endParaRPr lang="en-US" sz="3200" dirty="0" smtClean="0"/>
          </a:p>
          <a:p>
            <a:pPr marL="1937951" lvl="1" indent="-903122">
              <a:defRPr/>
            </a:pPr>
            <a:endParaRPr lang="en-US" sz="3200" dirty="0" smtClean="0"/>
          </a:p>
          <a:p>
            <a:pPr marL="903122" indent="-903122">
              <a:defRPr/>
            </a:pPr>
            <a:endParaRPr lang="en-US" sz="3200" dirty="0" smtClean="0"/>
          </a:p>
          <a:p>
            <a:pPr marL="1937951" lvl="1" indent="-903122">
              <a:defRPr/>
            </a:pPr>
            <a:endParaRPr lang="en-US" sz="3200" dirty="0" smtClean="0"/>
          </a:p>
        </p:txBody>
      </p:sp>
      <p:sp>
        <p:nvSpPr>
          <p:cNvPr id="228355" name="Text Box 37"/>
          <p:cNvSpPr txBox="1">
            <a:spLocks noChangeArrowheads="1"/>
          </p:cNvSpPr>
          <p:nvPr/>
        </p:nvSpPr>
        <p:spPr bwMode="auto">
          <a:xfrm>
            <a:off x="8308622" y="-6265334"/>
            <a:ext cx="6502400" cy="603114"/>
          </a:xfrm>
          <a:prstGeom prst="rect">
            <a:avLst/>
          </a:prstGeom>
          <a:noFill/>
          <a:ln w="9525">
            <a:noFill/>
            <a:miter lim="800000"/>
            <a:headEnd/>
            <a:tailEnd/>
          </a:ln>
          <a:effectLst>
            <a:prstShdw prst="shdw17" dist="17961" dir="2700000">
              <a:srgbClr val="999999"/>
            </a:prstShdw>
          </a:effectLst>
        </p:spPr>
        <p:txBody>
          <a:bodyPr>
            <a:spAutoFit/>
          </a:bodyPr>
          <a:lstStyle/>
          <a:p>
            <a:pPr algn="r" eaLnBrk="0" hangingPunct="0">
              <a:spcBef>
                <a:spcPct val="50000"/>
              </a:spcBef>
            </a:pPr>
            <a:endParaRPr lang="en-US" altLang="en-US" sz="3319"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60400" y="0"/>
            <a:ext cx="14356428" cy="1096856"/>
          </a:xfrm>
        </p:spPr>
        <p:txBody>
          <a:bodyPr/>
          <a:lstStyle/>
          <a:p>
            <a:r>
              <a:rPr lang="en-US" altLang="en-US" sz="4400" dirty="0" smtClean="0"/>
              <a:t>Randomization to Eliminate/Reduce Confounding</a:t>
            </a:r>
          </a:p>
        </p:txBody>
      </p:sp>
      <p:sp>
        <p:nvSpPr>
          <p:cNvPr id="40962" name="Rectangle 3"/>
          <p:cNvSpPr>
            <a:spLocks noGrp="1" noChangeArrowheads="1"/>
          </p:cNvSpPr>
          <p:nvPr>
            <p:ph type="body" idx="1"/>
          </p:nvPr>
        </p:nvSpPr>
        <p:spPr>
          <a:xfrm>
            <a:off x="203200" y="3220784"/>
            <a:ext cx="15849600" cy="1604397"/>
          </a:xfrm>
        </p:spPr>
        <p:txBody>
          <a:bodyPr/>
          <a:lstStyle/>
          <a:p>
            <a:pPr marL="466725" indent="-466725">
              <a:buClrTx/>
            </a:pPr>
            <a:r>
              <a:rPr lang="en-US" altLang="en-US" sz="2400" dirty="0"/>
              <a:t>Applicable only for ethically assignable exposures (i.e., </a:t>
            </a:r>
            <a:r>
              <a:rPr lang="en-US" altLang="en-US" sz="2400" dirty="0" smtClean="0"/>
              <a:t>ethical interventions</a:t>
            </a:r>
            <a:r>
              <a:rPr lang="en-US" altLang="en-US" sz="2400" dirty="0"/>
              <a:t>, experiments) </a:t>
            </a:r>
          </a:p>
          <a:p>
            <a:pPr lvl="1"/>
            <a:r>
              <a:rPr lang="en-US" altLang="en-US" sz="2400" dirty="0" smtClean="0"/>
              <a:t>Typically not </a:t>
            </a:r>
            <a:r>
              <a:rPr lang="en-US" altLang="en-US" sz="2400" dirty="0"/>
              <a:t>for naturally occurring exposures (e.g., height, air pollution)</a:t>
            </a:r>
          </a:p>
          <a:p>
            <a:pPr lvl="1"/>
            <a:endParaRPr lang="en-US" altLang="en-US" sz="2400" dirty="0"/>
          </a:p>
          <a:p>
            <a:pPr marL="466725" indent="-466725">
              <a:buClrTx/>
            </a:pPr>
            <a:r>
              <a:rPr lang="en-US" altLang="en-US" sz="2400" dirty="0"/>
              <a:t>Special strength of </a:t>
            </a:r>
            <a:r>
              <a:rPr lang="en-US" altLang="en-US" sz="2400" dirty="0" smtClean="0"/>
              <a:t>randomization is </a:t>
            </a:r>
            <a:r>
              <a:rPr lang="en-US" altLang="en-US" sz="2400" dirty="0"/>
              <a:t>its ability to control for the effect of confounding variables about which the investigator is </a:t>
            </a:r>
            <a:r>
              <a:rPr lang="en-US" altLang="en-US" sz="2400" u="sng" dirty="0"/>
              <a:t>unaware (and unmeasured)</a:t>
            </a:r>
          </a:p>
          <a:p>
            <a:pPr lvl="1"/>
            <a:r>
              <a:rPr lang="en-US" altLang="en-US" sz="2400" dirty="0"/>
              <a:t>This is because distribution of any variable is theoretically same across randomization groups</a:t>
            </a:r>
          </a:p>
          <a:p>
            <a:pPr lvl="1"/>
            <a:endParaRPr lang="en-US" altLang="en-US" sz="2000" dirty="0"/>
          </a:p>
          <a:p>
            <a:pPr marL="466725" indent="-466725">
              <a:buClrTx/>
            </a:pPr>
            <a:r>
              <a:rPr lang="en-US" altLang="en-US" sz="2400" dirty="0" smtClean="0"/>
              <a:t>Yet, it is </a:t>
            </a:r>
            <a:r>
              <a:rPr lang="en-US" altLang="en-US" sz="2400" u="sng" dirty="0"/>
              <a:t>not</a:t>
            </a:r>
            <a:r>
              <a:rPr lang="en-US" altLang="en-US" sz="2400" dirty="0"/>
              <a:t> a guarantee to eliminate confounding</a:t>
            </a:r>
          </a:p>
          <a:p>
            <a:pPr lvl="1"/>
            <a:r>
              <a:rPr lang="en-US" altLang="en-US" sz="2400" dirty="0"/>
              <a:t>By chance alone, there can be imbalance</a:t>
            </a:r>
          </a:p>
          <a:p>
            <a:pPr lvl="1"/>
            <a:r>
              <a:rPr lang="en-US" altLang="en-US" sz="2400" dirty="0"/>
              <a:t>Less of a problem in large studies</a:t>
            </a:r>
          </a:p>
          <a:p>
            <a:pPr lvl="1"/>
            <a:r>
              <a:rPr lang="en-US" altLang="en-US" sz="2400" dirty="0"/>
              <a:t>Techniques exist to ensure balance of certain variables (e.g., blocked or stratified randomization)</a:t>
            </a:r>
          </a:p>
          <a:p>
            <a:endParaRPr lang="en-US" altLang="en-US" sz="2400" dirty="0"/>
          </a:p>
        </p:txBody>
      </p:sp>
      <p:sp>
        <p:nvSpPr>
          <p:cNvPr id="40963" name="Text Box 8"/>
          <p:cNvSpPr txBox="1">
            <a:spLocks noChangeArrowheads="1"/>
          </p:cNvSpPr>
          <p:nvPr/>
        </p:nvSpPr>
        <p:spPr bwMode="auto">
          <a:xfrm>
            <a:off x="7518400" y="1392497"/>
            <a:ext cx="6858000"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Exposed (treatment)</a:t>
            </a:r>
          </a:p>
        </p:txBody>
      </p:sp>
      <p:sp>
        <p:nvSpPr>
          <p:cNvPr id="40964" name="Text Box 9"/>
          <p:cNvSpPr txBox="1">
            <a:spLocks noChangeArrowheads="1"/>
          </p:cNvSpPr>
          <p:nvPr/>
        </p:nvSpPr>
        <p:spPr bwMode="auto">
          <a:xfrm>
            <a:off x="7594600" y="2281116"/>
            <a:ext cx="8458200"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Unexposed  (no treatment)</a:t>
            </a:r>
          </a:p>
        </p:txBody>
      </p:sp>
      <p:sp>
        <p:nvSpPr>
          <p:cNvPr id="40965" name="Line 10"/>
          <p:cNvSpPr>
            <a:spLocks noChangeShapeType="1"/>
          </p:cNvSpPr>
          <p:nvPr/>
        </p:nvSpPr>
        <p:spPr bwMode="auto">
          <a:xfrm flipV="1">
            <a:off x="6155754" y="1648586"/>
            <a:ext cx="1327477" cy="531011"/>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40966" name="Line 11"/>
          <p:cNvSpPr>
            <a:spLocks noChangeShapeType="1"/>
          </p:cNvSpPr>
          <p:nvPr/>
        </p:nvSpPr>
        <p:spPr bwMode="auto">
          <a:xfrm>
            <a:off x="6155754" y="2225312"/>
            <a:ext cx="1457570" cy="417959"/>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9" name="Rectangle 3"/>
          <p:cNvSpPr txBox="1">
            <a:spLocks noChangeArrowheads="1"/>
          </p:cNvSpPr>
          <p:nvPr/>
        </p:nvSpPr>
        <p:spPr bwMode="auto">
          <a:xfrm>
            <a:off x="744415" y="898539"/>
            <a:ext cx="6088185" cy="1235061"/>
          </a:xfrm>
          <a:prstGeom prst="rect">
            <a:avLst/>
          </a:prstGeom>
          <a:noFill/>
          <a:ln w="9525">
            <a:noFill/>
            <a:miter lim="800000"/>
            <a:headEnd/>
            <a:tailEnd/>
          </a:ln>
          <a:effectLst/>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defTabSz="803275" eaLnBrk="0" hangingPunct="0">
              <a:spcBef>
                <a:spcPct val="20000"/>
              </a:spcBef>
              <a:spcAft>
                <a:spcPct val="50000"/>
              </a:spcAft>
              <a:buClr>
                <a:schemeClr val="accent2"/>
              </a:buClr>
              <a:buSzPct val="75000"/>
              <a:defRPr/>
            </a:pPr>
            <a:r>
              <a:rPr lang="en-US" sz="2800" b="1" kern="0" dirty="0" smtClean="0">
                <a:latin typeface="+mn-lt"/>
              </a:rPr>
              <a:t>All participants </a:t>
            </a:r>
            <a:r>
              <a:rPr lang="en-US" sz="2800" kern="0" dirty="0" smtClean="0">
                <a:latin typeface="+mn-lt"/>
                <a:sym typeface="Symbol" pitchFamily="18" charset="2"/>
              </a:rPr>
              <a:t></a:t>
            </a:r>
            <a:r>
              <a:rPr lang="en-US" sz="2800" kern="0" dirty="0" smtClean="0">
                <a:latin typeface="+mn-lt"/>
              </a:rPr>
              <a:t>  </a:t>
            </a:r>
            <a:r>
              <a:rPr lang="en-US" sz="2800" b="1" kern="0" dirty="0">
                <a:latin typeface="+mn-lt"/>
              </a:rPr>
              <a:t>Randomize</a:t>
            </a:r>
            <a:endParaRPr lang="en-US" sz="28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p:txBody>
      </p:sp>
    </p:spTree>
    <p:extLst>
      <p:ext uri="{BB962C8B-B14F-4D97-AF65-F5344CB8AC3E}">
        <p14:creationId xmlns:p14="http://schemas.microsoft.com/office/powerpoint/2010/main" val="4308067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381000"/>
            <a:ext cx="13897564" cy="2286000"/>
          </a:xfrm>
        </p:spPr>
        <p:txBody>
          <a:bodyPr/>
          <a:lstStyle/>
          <a:p>
            <a:r>
              <a:rPr lang="en-US" altLang="en-US" sz="4800" dirty="0">
                <a:solidFill>
                  <a:srgbClr val="000000"/>
                </a:solidFill>
              </a:rPr>
              <a:t>This Week:  A Fourth Reason to Adjust – </a:t>
            </a:r>
            <a:br>
              <a:rPr lang="en-US" altLang="en-US" sz="4800" dirty="0">
                <a:solidFill>
                  <a:srgbClr val="000000"/>
                </a:solidFill>
              </a:rPr>
            </a:br>
            <a:r>
              <a:rPr lang="en-US" altLang="en-US" sz="4800" dirty="0">
                <a:solidFill>
                  <a:srgbClr val="000000"/>
                </a:solidFill>
              </a:rPr>
              <a:t>To  Evaluate for Effect-Measure Modification</a:t>
            </a:r>
            <a:br>
              <a:rPr lang="en-US" altLang="en-US" sz="4800" dirty="0">
                <a:solidFill>
                  <a:srgbClr val="000000"/>
                </a:solidFill>
              </a:rPr>
            </a:br>
            <a:endParaRPr lang="en-US" sz="4800" dirty="0"/>
          </a:p>
        </p:txBody>
      </p:sp>
      <p:pic>
        <p:nvPicPr>
          <p:cNvPr id="5" name="Picture 4"/>
          <p:cNvPicPr>
            <a:picLocks noChangeAspect="1"/>
          </p:cNvPicPr>
          <p:nvPr/>
        </p:nvPicPr>
        <p:blipFill>
          <a:blip r:embed="rId3"/>
          <a:stretch>
            <a:fillRect/>
          </a:stretch>
        </p:blipFill>
        <p:spPr>
          <a:xfrm>
            <a:off x="3784600" y="2133600"/>
            <a:ext cx="7815262" cy="6358609"/>
          </a:xfrm>
          <a:prstGeom prst="rect">
            <a:avLst/>
          </a:prstGeom>
        </p:spPr>
      </p:pic>
    </p:spTree>
    <p:extLst>
      <p:ext uri="{BB962C8B-B14F-4D97-AF65-F5344CB8AC3E}">
        <p14:creationId xmlns:p14="http://schemas.microsoft.com/office/powerpoint/2010/main" val="31038924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43" y="0"/>
            <a:ext cx="13592764" cy="2590800"/>
          </a:xfrm>
        </p:spPr>
        <p:txBody>
          <a:bodyPr/>
          <a:lstStyle/>
          <a:p>
            <a:r>
              <a:rPr lang="en-US" altLang="en-US" sz="4800" dirty="0">
                <a:solidFill>
                  <a:srgbClr val="000000"/>
                </a:solidFill>
              </a:rPr>
              <a:t>Stata Code for Determining P Values for Statistical Tests for Interaction</a:t>
            </a:r>
            <a:br>
              <a:rPr lang="en-US" altLang="en-US" sz="4800" dirty="0">
                <a:solidFill>
                  <a:srgbClr val="000000"/>
                </a:solidFill>
              </a:rPr>
            </a:br>
            <a:endParaRPr lang="en-US" sz="4800" dirty="0"/>
          </a:p>
        </p:txBody>
      </p:sp>
      <p:pic>
        <p:nvPicPr>
          <p:cNvPr id="4" name="Picture 3"/>
          <p:cNvPicPr>
            <a:picLocks noChangeAspect="1"/>
          </p:cNvPicPr>
          <p:nvPr/>
        </p:nvPicPr>
        <p:blipFill>
          <a:blip r:embed="rId3"/>
          <a:stretch>
            <a:fillRect/>
          </a:stretch>
        </p:blipFill>
        <p:spPr>
          <a:xfrm>
            <a:off x="4013200" y="2362200"/>
            <a:ext cx="8172450" cy="6557805"/>
          </a:xfrm>
          <a:prstGeom prst="rect">
            <a:avLst/>
          </a:prstGeom>
        </p:spPr>
      </p:pic>
    </p:spTree>
    <p:extLst>
      <p:ext uri="{BB962C8B-B14F-4D97-AF65-F5344CB8AC3E}">
        <p14:creationId xmlns:p14="http://schemas.microsoft.com/office/powerpoint/2010/main" val="7033272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28" y="1295400"/>
            <a:ext cx="15748000" cy="457200"/>
          </a:xfrm>
        </p:spPr>
        <p:txBody>
          <a:bodyPr>
            <a:normAutofit fontScale="90000"/>
          </a:bodyPr>
          <a:lstStyle/>
          <a:p>
            <a:pPr algn="l"/>
            <a:r>
              <a:rPr lang="en-US" sz="2400" dirty="0" smtClean="0"/>
              <a:t>Notation: D = outcome; E = primary exposure of interest; G = additional </a:t>
            </a:r>
            <a:r>
              <a:rPr lang="en-US" sz="2400" dirty="0" smtClean="0"/>
              <a:t>exposure </a:t>
            </a:r>
            <a:r>
              <a:rPr lang="en-US" sz="2400" dirty="0" smtClean="0"/>
              <a:t>for which interaction with E is being tested.  C1 &amp;C2 = confounders of E – D relationship</a:t>
            </a:r>
            <a:r>
              <a:rPr lang="en-US" sz="2400" dirty="0" smtClean="0"/>
              <a:t>.</a:t>
            </a:r>
            <a:br>
              <a:rPr lang="en-US" sz="2400" dirty="0" smtClean="0"/>
            </a:br>
            <a:r>
              <a:rPr lang="en-US" sz="2400" dirty="0" smtClean="0"/>
              <a:t/>
            </a:r>
            <a:br>
              <a:rPr lang="en-US" sz="2400" dirty="0" smtClean="0"/>
            </a:br>
            <a:r>
              <a:rPr lang="en-US" sz="3200" dirty="0" smtClean="0"/>
              <a:t>Cross-sectional/cohort </a:t>
            </a:r>
            <a:r>
              <a:rPr lang="en-US" sz="3200" dirty="0" smtClean="0"/>
              <a:t>with complete follow-up (including randomized trial)</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1592404"/>
              </p:ext>
            </p:extLst>
          </p:nvPr>
        </p:nvGraphicFramePr>
        <p:xfrm>
          <a:off x="584199" y="1828800"/>
          <a:ext cx="14935201" cy="7071360"/>
        </p:xfrm>
        <a:graphic>
          <a:graphicData uri="http://schemas.openxmlformats.org/drawingml/2006/table">
            <a:tbl>
              <a:tblPr firstRow="1" bandRow="1">
                <a:tableStyleId>{5C22544A-7EE6-4342-B048-85BDC9FD1C3A}</a:tableStyleId>
              </a:tblPr>
              <a:tblGrid>
                <a:gridCol w="2590801"/>
                <a:gridCol w="1981200"/>
                <a:gridCol w="10363200"/>
              </a:tblGrid>
              <a:tr h="383904">
                <a:tc>
                  <a:txBody>
                    <a:bodyPr/>
                    <a:lstStyle/>
                    <a:p>
                      <a:pPr algn="ctr"/>
                      <a:r>
                        <a:rPr lang="en-US" sz="2200" dirty="0" smtClean="0">
                          <a:solidFill>
                            <a:schemeClr val="tx1"/>
                          </a:solidFill>
                        </a:rPr>
                        <a:t>Nature</a:t>
                      </a:r>
                      <a:r>
                        <a:rPr lang="en-US" sz="2200" baseline="0" dirty="0" smtClean="0">
                          <a:solidFill>
                            <a:schemeClr val="tx1"/>
                          </a:solidFill>
                        </a:rPr>
                        <a:t> of data</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smtClean="0">
                          <a:solidFill>
                            <a:schemeClr val="tx1"/>
                          </a:solidFill>
                        </a:rPr>
                        <a:t>Interaction scale</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smtClean="0">
                          <a:solidFill>
                            <a:schemeClr val="tx1"/>
                          </a:solidFill>
                        </a:rPr>
                        <a:t>Code</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4794">
                <a:tc>
                  <a:txBody>
                    <a:bodyPr/>
                    <a:lstStyle/>
                    <a:p>
                      <a:r>
                        <a:rPr lang="en-US" sz="2200" dirty="0" smtClean="0"/>
                        <a:t>Binary </a:t>
                      </a:r>
                      <a:r>
                        <a:rPr lang="en-US" sz="2200" dirty="0" smtClean="0"/>
                        <a:t>outcome (D); </a:t>
                      </a:r>
                      <a:r>
                        <a:rPr lang="en-US" sz="2200" dirty="0" smtClean="0"/>
                        <a:t>two binary </a:t>
                      </a:r>
                      <a:r>
                        <a:rPr lang="en-US" sz="2200" dirty="0" smtClean="0"/>
                        <a:t>exposures (E &amp;</a:t>
                      </a:r>
                      <a:r>
                        <a:rPr lang="en-US" sz="2200" baseline="0" dirty="0" smtClean="0"/>
                        <a:t> 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Multiplicative</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cs</a:t>
                      </a:r>
                      <a:r>
                        <a:rPr lang="en-US" sz="2200" baseline="0" dirty="0" smtClean="0"/>
                        <a:t> D E, by(G)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9145">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Additive</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First, create what is known as an “interaction term”: generate EXG = </a:t>
                      </a:r>
                      <a:r>
                        <a:rPr lang="en-US" sz="2200" dirty="0" smtClean="0"/>
                        <a:t>E*G</a:t>
                      </a:r>
                      <a:endParaRPr lang="en-US" sz="2200" dirty="0" smtClean="0"/>
                    </a:p>
                    <a:p>
                      <a:endParaRPr lang="en-US" sz="2200" dirty="0" smtClean="0"/>
                    </a:p>
                    <a:p>
                      <a:r>
                        <a:rPr lang="en-US" sz="2200" dirty="0" smtClean="0"/>
                        <a:t>Then, create a generalized linear regression model:</a:t>
                      </a:r>
                      <a:r>
                        <a:rPr lang="en-US" sz="2200" baseline="0" dirty="0" smtClean="0"/>
                        <a:t> glm D E G EXG, family(binomial) link(identity) difficult</a:t>
                      </a:r>
                    </a:p>
                    <a:p>
                      <a:endParaRPr lang="en-US" sz="2200" baseline="0" dirty="0" smtClean="0"/>
                    </a:p>
                    <a:p>
                      <a:r>
                        <a:rPr lang="en-US" sz="2200" baseline="0" dirty="0" smtClean="0"/>
                        <a:t>The coefficient for EXG is the additive interaction metric, and its p value and confidence interval are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94190">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Additive via </a:t>
                      </a:r>
                      <a:r>
                        <a:rPr lang="en-US" sz="2200" dirty="0" smtClean="0"/>
                        <a:t>RERI</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First, create what is known as an “interaction term”: generate EXG = </a:t>
                      </a:r>
                      <a:r>
                        <a:rPr lang="en-US" sz="2200" dirty="0" smtClean="0"/>
                        <a:t>E*G</a:t>
                      </a:r>
                      <a:endParaRPr lang="en-US" sz="2200" dirty="0" smtClean="0"/>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smtClean="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Then, create a log binomial regression model: </a:t>
                      </a:r>
                      <a:r>
                        <a:rPr lang="en-US" sz="2200" baseline="0" dirty="0" smtClean="0"/>
                        <a:t>glm D E G EXG, family(binomial) link(log) eform difficult</a:t>
                      </a:r>
                    </a:p>
                    <a:p>
                      <a:endParaRPr lang="en-US" sz="2200" dirty="0" smtClean="0"/>
                    </a:p>
                    <a:p>
                      <a:r>
                        <a:rPr lang="en-US" sz="2200" dirty="0" smtClean="0"/>
                        <a:t>Then, run the following</a:t>
                      </a:r>
                      <a:r>
                        <a:rPr lang="en-US" sz="2200" baseline="0" dirty="0" smtClean="0"/>
                        <a:t> post-estimation command to derive RERI:</a:t>
                      </a:r>
                    </a:p>
                    <a:p>
                      <a:pPr marL="0" indent="0">
                        <a:buFont typeface="Arial" panose="020B0604020202020204" pitchFamily="34" charset="0"/>
                        <a:buNone/>
                      </a:pPr>
                      <a:r>
                        <a:rPr lang="en-US" sz="2200" baseline="0" dirty="0" smtClean="0"/>
                        <a:t>. nlcom exp(_b[E] + _b[G] + _b[EXG]) – exp(_b[E]) – exp(_b[G]) + 1</a:t>
                      </a:r>
                    </a:p>
                    <a:p>
                      <a:r>
                        <a:rPr lang="en-US" sz="2200" baseline="0" dirty="0" smtClean="0"/>
                        <a:t>_n1_1 is RERI, and its p value and confidence interval are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912780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609600"/>
            <a:ext cx="15748000" cy="990600"/>
          </a:xfrm>
        </p:spPr>
        <p:txBody>
          <a:bodyPr>
            <a:normAutofit fontScale="90000"/>
          </a:bodyPr>
          <a:lstStyle/>
          <a:p>
            <a:pPr algn="l"/>
            <a:r>
              <a:rPr lang="en-US" sz="2200" dirty="0" smtClean="0"/>
              <a:t>Notation: D = outcome; E = primary exposure of interest; G = additional exposure for which interaction with E is being tested. 	 C1 &amp;C2 = confounders of E – D relationship.</a:t>
            </a:r>
            <a:br>
              <a:rPr lang="en-US" sz="2200" dirty="0" smtClean="0"/>
            </a:br>
            <a:r>
              <a:rPr lang="en-US" sz="2200" dirty="0"/>
              <a:t/>
            </a:r>
            <a:br>
              <a:rPr lang="en-US" sz="2200" dirty="0"/>
            </a:br>
            <a:r>
              <a:rPr lang="en-US" sz="3200" dirty="0" smtClean="0"/>
              <a:t>Cross-sectional/cohort with complete follow-up (including randomized trial)</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8167361"/>
              </p:ext>
            </p:extLst>
          </p:nvPr>
        </p:nvGraphicFramePr>
        <p:xfrm>
          <a:off x="431800" y="1874520"/>
          <a:ext cx="15544800" cy="6278880"/>
        </p:xfrm>
        <a:graphic>
          <a:graphicData uri="http://schemas.openxmlformats.org/drawingml/2006/table">
            <a:tbl>
              <a:tblPr firstRow="1" bandRow="1">
                <a:tableStyleId>{5C22544A-7EE6-4342-B048-85BDC9FD1C3A}</a:tableStyleId>
              </a:tblPr>
              <a:tblGrid>
                <a:gridCol w="2667000"/>
                <a:gridCol w="1828800"/>
                <a:gridCol w="11049000"/>
              </a:tblGrid>
              <a:tr h="757082">
                <a:tc>
                  <a:txBody>
                    <a:bodyPr/>
                    <a:lstStyle/>
                    <a:p>
                      <a:pPr algn="ctr"/>
                      <a:r>
                        <a:rPr lang="en-US" sz="2200" dirty="0" smtClean="0">
                          <a:solidFill>
                            <a:schemeClr val="tx1"/>
                          </a:solidFill>
                        </a:rPr>
                        <a:t>Nature</a:t>
                      </a:r>
                      <a:r>
                        <a:rPr lang="en-US" sz="2200" baseline="0" dirty="0" smtClean="0">
                          <a:solidFill>
                            <a:schemeClr val="tx1"/>
                          </a:solidFill>
                        </a:rPr>
                        <a:t> of data</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smtClean="0">
                          <a:solidFill>
                            <a:schemeClr val="tx1"/>
                          </a:solidFill>
                        </a:rPr>
                        <a:t>Interaction scale</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smtClean="0">
                          <a:solidFill>
                            <a:schemeClr val="tx1"/>
                          </a:solidFill>
                        </a:rPr>
                        <a:t>Code</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0">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Binary </a:t>
                      </a:r>
                      <a:r>
                        <a:rPr lang="en-US" sz="2200" dirty="0" smtClean="0"/>
                        <a:t>outcome (D); </a:t>
                      </a:r>
                      <a:r>
                        <a:rPr lang="en-US" sz="2200" dirty="0" smtClean="0"/>
                        <a:t>two binary </a:t>
                      </a:r>
                      <a:r>
                        <a:rPr lang="en-US" sz="2200" dirty="0" smtClean="0"/>
                        <a:t>exposures (E &amp; G); </a:t>
                      </a:r>
                      <a:r>
                        <a:rPr lang="en-US" sz="2200" dirty="0" smtClean="0"/>
                        <a:t>1 or more additional </a:t>
                      </a:r>
                      <a:r>
                        <a:rPr lang="en-US" sz="2200" dirty="0" smtClean="0"/>
                        <a:t>covariates (C1,</a:t>
                      </a:r>
                      <a:r>
                        <a:rPr lang="en-US" sz="2200" baseline="0" dirty="0" smtClean="0"/>
                        <a:t> C2)</a:t>
                      </a:r>
                      <a:endParaRPr lang="en-US" sz="2200" dirty="0" smtClean="0"/>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Multiplicative</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First, create what is known as an “interaction term”: generate EXG = E* 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smtClean="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Then, create a log binomial regression model: </a:t>
                      </a:r>
                      <a:r>
                        <a:rPr lang="en-US" sz="2200" baseline="0" dirty="0" smtClean="0"/>
                        <a:t>glm D E G EXG C1 C2, family(binomial) link(log) eform difficult</a:t>
                      </a:r>
                    </a:p>
                    <a:p>
                      <a:endParaRPr lang="en-US" sz="2200" dirty="0" smtClean="0"/>
                    </a:p>
                    <a:p>
                      <a:r>
                        <a:rPr lang="en-US" sz="2200" dirty="0" smtClean="0"/>
                        <a:t>The exponentiated coefficient for EXG is</a:t>
                      </a:r>
                      <a:r>
                        <a:rPr lang="en-US" sz="2200" baseline="0" dirty="0" smtClean="0"/>
                        <a:t> the multiplicative interaction metric.</a:t>
                      </a:r>
                    </a:p>
                    <a:p>
                      <a:r>
                        <a:rPr lang="en-US" sz="2200" baseline="0" dirty="0" smtClean="0"/>
                        <a:t>Note: other models that directly estimate risk/prevalence ratios can be used.</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5780">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Additive</a:t>
                      </a:r>
                      <a:r>
                        <a:rPr lang="en-US" sz="2200" baseline="0" dirty="0" smtClean="0"/>
                        <a:t> via</a:t>
                      </a:r>
                      <a:r>
                        <a:rPr lang="en-US" sz="2200" dirty="0" smtClean="0"/>
                        <a:t> </a:t>
                      </a:r>
                      <a:r>
                        <a:rPr lang="en-US" sz="2200" dirty="0" smtClean="0"/>
                        <a:t>RERI</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First, create what is known as an “interaction term”: generate EXG = E* 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smtClean="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Then, create a log binomial regression model: </a:t>
                      </a:r>
                      <a:r>
                        <a:rPr lang="en-US" sz="2200" baseline="0" dirty="0" smtClean="0"/>
                        <a:t>glm D E G EXG C1 C2, family(binomial) link(log) eform difficult</a:t>
                      </a:r>
                    </a:p>
                    <a:p>
                      <a:endParaRPr lang="en-US" sz="2200" dirty="0" smtClean="0"/>
                    </a:p>
                    <a:p>
                      <a:r>
                        <a:rPr lang="en-US" sz="2200" dirty="0" smtClean="0"/>
                        <a:t>Then, run the following</a:t>
                      </a:r>
                      <a:r>
                        <a:rPr lang="en-US" sz="2200" baseline="0" dirty="0" smtClean="0"/>
                        <a:t> post-estimation command to derive RERI:</a:t>
                      </a:r>
                    </a:p>
                    <a:p>
                      <a:pPr marL="0" indent="0">
                        <a:buFont typeface="Arial" panose="020B0604020202020204" pitchFamily="34" charset="0"/>
                        <a:buNone/>
                      </a:pPr>
                      <a:r>
                        <a:rPr lang="en-US" sz="2200" baseline="0" dirty="0" smtClean="0"/>
                        <a:t>. nlcom exp(_b[E] + _b[G] + _b[EXG]) – exp(_b[E]) – exp(_b[G]) + 1</a:t>
                      </a:r>
                    </a:p>
                    <a:p>
                      <a:r>
                        <a:rPr lang="en-US" sz="2200" baseline="0" dirty="0" smtClean="0"/>
                        <a:t>_n1_1 is RERI, and its p value and confidence interval are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369648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57200"/>
            <a:ext cx="15392400" cy="1066800"/>
          </a:xfrm>
        </p:spPr>
        <p:txBody>
          <a:bodyPr>
            <a:normAutofit fontScale="90000"/>
          </a:bodyPr>
          <a:lstStyle/>
          <a:p>
            <a:pPr algn="l"/>
            <a:r>
              <a:rPr lang="en-US" sz="2200" dirty="0"/>
              <a:t>Notation: D = outcome; E = primary exposure of interest; G = additional exposure for which interaction with E is being tested. </a:t>
            </a:r>
            <a:r>
              <a:rPr lang="en-US" sz="2200" dirty="0" smtClean="0"/>
              <a:t/>
            </a:r>
            <a:br>
              <a:rPr lang="en-US" sz="2200" dirty="0" smtClean="0"/>
            </a:br>
            <a:r>
              <a:rPr lang="en-US" sz="2200" dirty="0" smtClean="0"/>
              <a:t>C1 &amp; C2 </a:t>
            </a:r>
            <a:r>
              <a:rPr lang="en-US" sz="2200" dirty="0"/>
              <a:t>= confounders of E – D relationship</a:t>
            </a:r>
            <a:r>
              <a:rPr lang="en-US" sz="2200" dirty="0" smtClean="0"/>
              <a:t>.</a:t>
            </a:r>
            <a:r>
              <a:rPr lang="en-US" sz="2000" dirty="0" smtClean="0"/>
              <a:t/>
            </a:r>
            <a:br>
              <a:rPr lang="en-US" sz="2000" dirty="0" smtClean="0"/>
            </a:br>
            <a:r>
              <a:rPr lang="en-US" sz="2000" dirty="0" smtClean="0"/>
              <a:t/>
            </a:r>
            <a:br>
              <a:rPr lang="en-US" sz="2000" dirty="0" smtClean="0"/>
            </a:br>
            <a:r>
              <a:rPr lang="en-US" sz="2900" dirty="0" smtClean="0"/>
              <a:t>Case-control study</a:t>
            </a:r>
            <a:endParaRPr lang="en-US" sz="2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2061465"/>
              </p:ext>
            </p:extLst>
          </p:nvPr>
        </p:nvGraphicFramePr>
        <p:xfrm>
          <a:off x="584200" y="1673677"/>
          <a:ext cx="15316200" cy="7089676"/>
        </p:xfrm>
        <a:graphic>
          <a:graphicData uri="http://schemas.openxmlformats.org/drawingml/2006/table">
            <a:tbl>
              <a:tblPr firstRow="1" bandRow="1">
                <a:tableStyleId>{5C22544A-7EE6-4342-B048-85BDC9FD1C3A}</a:tableStyleId>
              </a:tblPr>
              <a:tblGrid>
                <a:gridCol w="3429000"/>
                <a:gridCol w="1905000"/>
                <a:gridCol w="9982200"/>
              </a:tblGrid>
              <a:tr h="658253">
                <a:tc>
                  <a:txBody>
                    <a:bodyPr/>
                    <a:lstStyle/>
                    <a:p>
                      <a:pPr algn="ctr"/>
                      <a:r>
                        <a:rPr lang="en-US" sz="2000" dirty="0" smtClean="0">
                          <a:solidFill>
                            <a:schemeClr val="tx1"/>
                          </a:solidFill>
                        </a:rPr>
                        <a:t>Nature</a:t>
                      </a:r>
                      <a:r>
                        <a:rPr lang="en-US" sz="2000" baseline="0" dirty="0" smtClean="0">
                          <a:solidFill>
                            <a:schemeClr val="tx1"/>
                          </a:solidFill>
                        </a:rPr>
                        <a:t> of data</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Interaction scale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Code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5493">
                <a:tc>
                  <a:txBody>
                    <a:bodyPr/>
                    <a:lstStyle/>
                    <a:p>
                      <a:r>
                        <a:rPr lang="en-US" sz="2200" dirty="0" smtClean="0"/>
                        <a:t>Binary </a:t>
                      </a:r>
                      <a:r>
                        <a:rPr lang="en-US" sz="2200" dirty="0" smtClean="0"/>
                        <a:t>outcome (D); </a:t>
                      </a:r>
                      <a:r>
                        <a:rPr lang="en-US" sz="2200" dirty="0" smtClean="0"/>
                        <a:t>two binary </a:t>
                      </a:r>
                      <a:r>
                        <a:rPr lang="en-US" sz="2200" dirty="0" smtClean="0"/>
                        <a:t>exposures (E &amp; 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Multiplicative</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cc</a:t>
                      </a:r>
                      <a:r>
                        <a:rPr lang="en-US" sz="2200" baseline="0" dirty="0" smtClean="0"/>
                        <a:t> D E, by(G)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50591">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t>Additive via </a:t>
                      </a:r>
                      <a:r>
                        <a:rPr lang="en-US" sz="2000" dirty="0" smtClean="0"/>
                        <a:t>RERI</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First, create what is known as an “interaction term”: generate EXG = </a:t>
                      </a:r>
                      <a:r>
                        <a:rPr lang="en-US" sz="2200" dirty="0" smtClean="0"/>
                        <a:t>E*G</a:t>
                      </a:r>
                      <a:endParaRPr lang="en-US" sz="2200" dirty="0" smtClean="0"/>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smtClean="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Then, create a logistic</a:t>
                      </a:r>
                      <a:r>
                        <a:rPr lang="en-US" sz="2200" baseline="0" dirty="0" smtClean="0"/>
                        <a:t> regression model: logistic D  E G EXG</a:t>
                      </a:r>
                      <a:endParaRPr lang="en-US" sz="2200" baseline="0" dirty="0" smtClean="0"/>
                    </a:p>
                    <a:p>
                      <a:endParaRPr lang="en-US" sz="800" dirty="0" smtClean="0"/>
                    </a:p>
                    <a:p>
                      <a:r>
                        <a:rPr lang="en-US" sz="2200" dirty="0" smtClean="0"/>
                        <a:t>Then, run the following</a:t>
                      </a:r>
                      <a:r>
                        <a:rPr lang="en-US" sz="2200" baseline="0" dirty="0" smtClean="0"/>
                        <a:t> post-estimation command to derive RERI:</a:t>
                      </a:r>
                      <a:endParaRPr lang="en-US" sz="2200" baseline="0" dirty="0" smtClean="0"/>
                    </a:p>
                    <a:p>
                      <a:endParaRPr lang="en-US" sz="800" baseline="0" dirty="0" smtClean="0"/>
                    </a:p>
                    <a:p>
                      <a:pPr marL="0" indent="0">
                        <a:buFont typeface="Arial" panose="020B0604020202020204" pitchFamily="34" charset="0"/>
                        <a:buNone/>
                      </a:pPr>
                      <a:r>
                        <a:rPr lang="en-US" sz="2200" baseline="0" dirty="0" smtClean="0"/>
                        <a:t>nlcom exp(_b[E] + _b[G] + _b[EXG]) – exp(_b[E]) – exp(_b[G]) + 1</a:t>
                      </a:r>
                    </a:p>
                    <a:p>
                      <a:r>
                        <a:rPr lang="en-US" sz="2200" baseline="0" dirty="0" smtClean="0"/>
                        <a:t>_n1_1 is RERI, and its p value will also be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59436">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smtClean="0"/>
                        <a:t>Binary </a:t>
                      </a:r>
                      <a:r>
                        <a:rPr lang="en-US" sz="2000" dirty="0" smtClean="0"/>
                        <a:t>outcome (D); </a:t>
                      </a:r>
                      <a:r>
                        <a:rPr lang="en-US" sz="2000" dirty="0" smtClean="0"/>
                        <a:t>two binary </a:t>
                      </a:r>
                      <a:r>
                        <a:rPr lang="en-US" sz="2000" dirty="0" smtClean="0"/>
                        <a:t>exposures (E &amp; G); </a:t>
                      </a:r>
                      <a:r>
                        <a:rPr lang="en-US" sz="2000" dirty="0" smtClean="0"/>
                        <a:t>1 or more additional </a:t>
                      </a:r>
                      <a:r>
                        <a:rPr lang="en-US" sz="2000" dirty="0" smtClean="0"/>
                        <a:t>covariates (C1, C2)</a:t>
                      </a:r>
                      <a:endParaRPr lang="en-US"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smtClean="0"/>
                        <a:t>Multiplicative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First, create what is known as an “interaction term”: generate EXG = </a:t>
                      </a:r>
                      <a:r>
                        <a:rPr lang="en-US" sz="2200" dirty="0" smtClean="0"/>
                        <a:t>E*G</a:t>
                      </a:r>
                      <a:endParaRPr lang="en-US" sz="2200" dirty="0" smtClean="0"/>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smtClean="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Then, create the logistic</a:t>
                      </a:r>
                      <a:r>
                        <a:rPr lang="en-US" sz="2200" baseline="0" dirty="0" smtClean="0"/>
                        <a:t> regression model</a:t>
                      </a:r>
                      <a:r>
                        <a:rPr lang="en-US" sz="2200" dirty="0" smtClean="0"/>
                        <a:t>: </a:t>
                      </a:r>
                      <a:r>
                        <a:rPr lang="en-US" sz="2200" baseline="0" dirty="0" smtClean="0"/>
                        <a:t>logistic D  E G C1 C2 EXG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smtClean="0"/>
                    </a:p>
                    <a:p>
                      <a:r>
                        <a:rPr lang="en-US" sz="2200" dirty="0" smtClean="0"/>
                        <a:t>The exponentiated coefficient for EXG is</a:t>
                      </a:r>
                      <a:r>
                        <a:rPr lang="en-US" sz="2200" baseline="0" dirty="0" smtClean="0"/>
                        <a:t> the multiplicative interaction metric</a:t>
                      </a:r>
                      <a:r>
                        <a:rPr lang="en-US" sz="2000" baseline="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57047">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smtClean="0"/>
                        <a:t>Additive</a:t>
                      </a:r>
                      <a:r>
                        <a:rPr lang="en-US" sz="2000" baseline="0" dirty="0" smtClean="0"/>
                        <a:t> via</a:t>
                      </a:r>
                      <a:r>
                        <a:rPr lang="en-US" sz="2000" dirty="0" smtClean="0"/>
                        <a:t> </a:t>
                      </a:r>
                      <a:r>
                        <a:rPr lang="en-US" sz="2000" dirty="0" smtClean="0"/>
                        <a:t>RERI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First, create what is known as an “interaction term”: generate EXG = </a:t>
                      </a:r>
                      <a:r>
                        <a:rPr lang="en-US" sz="2200" dirty="0" smtClean="0"/>
                        <a:t>E*G</a:t>
                      </a:r>
                      <a:endParaRPr lang="en-US" sz="2200" dirty="0" smtClean="0"/>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smtClean="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Then, create a logistic</a:t>
                      </a:r>
                      <a:r>
                        <a:rPr lang="en-US" sz="2200" baseline="0" dirty="0" smtClean="0"/>
                        <a:t> </a:t>
                      </a:r>
                      <a:r>
                        <a:rPr lang="en-US" sz="2200" dirty="0" smtClean="0"/>
                        <a:t>regression model: </a:t>
                      </a:r>
                      <a:r>
                        <a:rPr lang="en-US" sz="2200" baseline="0" dirty="0" smtClean="0"/>
                        <a:t>logistic D  E G C1 C2 EXG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smtClean="0"/>
                    </a:p>
                    <a:p>
                      <a:r>
                        <a:rPr lang="en-US" sz="2200" dirty="0" smtClean="0"/>
                        <a:t>Then, run the following</a:t>
                      </a:r>
                      <a:r>
                        <a:rPr lang="en-US" sz="2200" baseline="0" dirty="0" smtClean="0"/>
                        <a:t> post-estimation command to derive RERI:</a:t>
                      </a:r>
                    </a:p>
                    <a:p>
                      <a:endParaRPr lang="en-US" sz="800" baseline="0" dirty="0" smtClean="0"/>
                    </a:p>
                    <a:p>
                      <a:pPr marL="0" indent="0">
                        <a:buFont typeface="Arial" panose="020B0604020202020204" pitchFamily="34" charset="0"/>
                        <a:buNone/>
                      </a:pPr>
                      <a:r>
                        <a:rPr lang="en-US" sz="2200" baseline="0" dirty="0" smtClean="0"/>
                        <a:t>nlcom exp(_b[E] + _b[G] + _b[EXG]) – exp(_b[E]) – exp(_b[G]) + 1</a:t>
                      </a:r>
                    </a:p>
                    <a:p>
                      <a:r>
                        <a:rPr lang="en-US" sz="2200" baseline="0" dirty="0" smtClean="0"/>
                        <a:t>_n1_1 is RERI, and its p value will also be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85933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5200" y="1"/>
            <a:ext cx="13897564" cy="1752599"/>
          </a:xfrm>
        </p:spPr>
        <p:txBody>
          <a:bodyPr/>
          <a:lstStyle/>
          <a:p>
            <a:r>
              <a:rPr lang="en-US" sz="4800" dirty="0"/>
              <a:t>Advanced Topics in Interaction </a:t>
            </a:r>
            <a:br>
              <a:rPr lang="en-US" sz="4800" dirty="0"/>
            </a:br>
            <a:r>
              <a:rPr lang="en-US" sz="4800" dirty="0"/>
              <a:t>(which we won’t cover)</a:t>
            </a:r>
          </a:p>
        </p:txBody>
      </p:sp>
      <p:sp>
        <p:nvSpPr>
          <p:cNvPr id="5" name="Content Placeholder 4"/>
          <p:cNvSpPr>
            <a:spLocks noGrp="1"/>
          </p:cNvSpPr>
          <p:nvPr>
            <p:ph idx="1"/>
          </p:nvPr>
        </p:nvSpPr>
        <p:spPr>
          <a:xfrm>
            <a:off x="0" y="2209800"/>
            <a:ext cx="16436622" cy="4509911"/>
          </a:xfrm>
        </p:spPr>
        <p:txBody>
          <a:bodyPr/>
          <a:lstStyle/>
          <a:p>
            <a:pPr marL="790575" indent="-546100">
              <a:lnSpc>
                <a:spcPct val="80000"/>
              </a:lnSpc>
              <a:buClrTx/>
              <a:buSzPct val="100000"/>
            </a:pPr>
            <a:r>
              <a:rPr lang="en-US" sz="3200" dirty="0"/>
              <a:t>Interaction between more than 2 </a:t>
            </a:r>
            <a:r>
              <a:rPr lang="en-US" sz="3200" dirty="0" smtClean="0"/>
              <a:t>variables (“3 way interaction” or higher)</a:t>
            </a:r>
            <a:endParaRPr lang="en-US" sz="3200" dirty="0"/>
          </a:p>
          <a:p>
            <a:pPr marL="1761089" lvl="1" indent="-677342">
              <a:lnSpc>
                <a:spcPct val="80000"/>
              </a:lnSpc>
            </a:pPr>
            <a:endParaRPr lang="en-US" sz="3200" dirty="0"/>
          </a:p>
          <a:p>
            <a:pPr marL="790575" indent="-546100">
              <a:lnSpc>
                <a:spcPct val="80000"/>
              </a:lnSpc>
              <a:buClrTx/>
              <a:buSzPct val="100000"/>
            </a:pPr>
            <a:r>
              <a:rPr lang="en-US" sz="3200" dirty="0" smtClean="0"/>
              <a:t>How </a:t>
            </a:r>
            <a:r>
              <a:rPr lang="en-US" sz="3200" dirty="0"/>
              <a:t>much you should control for the confounding influences on each of the two “interacting” variables depends upon the goal of the research question.  </a:t>
            </a:r>
          </a:p>
          <a:p>
            <a:pPr marL="1761089" lvl="1" indent="-677342">
              <a:lnSpc>
                <a:spcPct val="80000"/>
              </a:lnSpc>
            </a:pPr>
            <a:r>
              <a:rPr lang="en-US" sz="3200" dirty="0"/>
              <a:t>simply </a:t>
            </a:r>
            <a:r>
              <a:rPr lang="en-US" sz="3200" dirty="0" smtClean="0"/>
              <a:t>knowing </a:t>
            </a:r>
            <a:r>
              <a:rPr lang="en-US" sz="3200" dirty="0"/>
              <a:t>that exposure A acts differently across levels of variable B</a:t>
            </a:r>
          </a:p>
          <a:p>
            <a:pPr marL="1083747" lvl="1" indent="0">
              <a:lnSpc>
                <a:spcPct val="80000"/>
              </a:lnSpc>
              <a:buNone/>
            </a:pPr>
            <a:r>
              <a:rPr lang="en-US" sz="3200" dirty="0"/>
              <a:t>or</a:t>
            </a:r>
          </a:p>
          <a:p>
            <a:pPr marL="1761089" lvl="1" indent="-677342">
              <a:lnSpc>
                <a:spcPct val="80000"/>
              </a:lnSpc>
            </a:pPr>
            <a:r>
              <a:rPr lang="en-US" sz="3200" dirty="0"/>
              <a:t>whether there is true mechanistic interaction where you might try to intervene upon either of the two interacting variables.</a:t>
            </a:r>
          </a:p>
          <a:p>
            <a:endParaRPr lang="en-US" sz="3200" dirty="0"/>
          </a:p>
        </p:txBody>
      </p:sp>
    </p:spTree>
    <p:extLst>
      <p:ext uri="{BB962C8B-B14F-4D97-AF65-F5344CB8AC3E}">
        <p14:creationId xmlns:p14="http://schemas.microsoft.com/office/powerpoint/2010/main" val="4378911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200" y="914400"/>
            <a:ext cx="13821364" cy="1066800"/>
          </a:xfrm>
        </p:spPr>
        <p:txBody>
          <a:bodyPr/>
          <a:lstStyle/>
          <a:p>
            <a:r>
              <a:rPr lang="en-US" sz="4000" dirty="0"/>
              <a:t>Depicting Adjustment on DAGs</a:t>
            </a:r>
          </a:p>
        </p:txBody>
      </p:sp>
      <p:pic>
        <p:nvPicPr>
          <p:cNvPr id="7" name="Picture 6"/>
          <p:cNvPicPr>
            <a:picLocks noChangeAspect="1"/>
          </p:cNvPicPr>
          <p:nvPr/>
        </p:nvPicPr>
        <p:blipFill>
          <a:blip r:embed="rId3"/>
          <a:stretch>
            <a:fillRect/>
          </a:stretch>
        </p:blipFill>
        <p:spPr>
          <a:xfrm>
            <a:off x="6070600" y="4316166"/>
            <a:ext cx="4360865" cy="3837234"/>
          </a:xfrm>
          <a:prstGeom prst="rect">
            <a:avLst/>
          </a:prstGeom>
        </p:spPr>
      </p:pic>
      <p:pic>
        <p:nvPicPr>
          <p:cNvPr id="8" name="Picture 7"/>
          <p:cNvPicPr>
            <a:picLocks noChangeAspect="1"/>
          </p:cNvPicPr>
          <p:nvPr/>
        </p:nvPicPr>
        <p:blipFill>
          <a:blip r:embed="rId4"/>
          <a:stretch>
            <a:fillRect/>
          </a:stretch>
        </p:blipFill>
        <p:spPr>
          <a:xfrm>
            <a:off x="11589428" y="3810000"/>
            <a:ext cx="4006172" cy="3877402"/>
          </a:xfrm>
          <a:prstGeom prst="rect">
            <a:avLst/>
          </a:prstGeom>
        </p:spPr>
      </p:pic>
      <p:pic>
        <p:nvPicPr>
          <p:cNvPr id="10" name="Picture 9"/>
          <p:cNvPicPr>
            <a:picLocks noChangeAspect="1"/>
          </p:cNvPicPr>
          <p:nvPr/>
        </p:nvPicPr>
        <p:blipFill>
          <a:blip r:embed="rId5"/>
          <a:stretch>
            <a:fillRect/>
          </a:stretch>
        </p:blipFill>
        <p:spPr>
          <a:xfrm>
            <a:off x="203200" y="4267200"/>
            <a:ext cx="4953000" cy="3384550"/>
          </a:xfrm>
          <a:prstGeom prst="rect">
            <a:avLst/>
          </a:prstGeom>
        </p:spPr>
      </p:pic>
      <p:sp>
        <p:nvSpPr>
          <p:cNvPr id="11" name="Rectangle 10"/>
          <p:cNvSpPr/>
          <p:nvPr/>
        </p:nvSpPr>
        <p:spPr>
          <a:xfrm>
            <a:off x="437983" y="7924800"/>
            <a:ext cx="5207000" cy="954107"/>
          </a:xfrm>
          <a:prstGeom prst="rect">
            <a:avLst/>
          </a:prstGeom>
        </p:spPr>
        <p:txBody>
          <a:bodyPr wrap="square">
            <a:spAutoFit/>
          </a:bodyPr>
          <a:lstStyle/>
          <a:p>
            <a:r>
              <a:rPr lang="en-US" sz="2800" b="1" dirty="0"/>
              <a:t>Randomization or</a:t>
            </a:r>
          </a:p>
          <a:p>
            <a:r>
              <a:rPr lang="en-US" sz="2800" b="1" dirty="0"/>
              <a:t> inverse probability weighting </a:t>
            </a:r>
          </a:p>
        </p:txBody>
      </p:sp>
      <p:sp>
        <p:nvSpPr>
          <p:cNvPr id="12" name="Rectangle 11"/>
          <p:cNvSpPr/>
          <p:nvPr/>
        </p:nvSpPr>
        <p:spPr>
          <a:xfrm>
            <a:off x="11709400" y="7748204"/>
            <a:ext cx="4200221" cy="954107"/>
          </a:xfrm>
          <a:prstGeom prst="rect">
            <a:avLst/>
          </a:prstGeom>
        </p:spPr>
        <p:txBody>
          <a:bodyPr wrap="square">
            <a:spAutoFit/>
          </a:bodyPr>
          <a:lstStyle/>
          <a:p>
            <a:r>
              <a:rPr lang="en-US" sz="2800" b="1" dirty="0"/>
              <a:t>Matching, as in a case-control study</a:t>
            </a:r>
          </a:p>
        </p:txBody>
      </p:sp>
      <p:pic>
        <p:nvPicPr>
          <p:cNvPr id="13" name="Picture 12"/>
          <p:cNvPicPr>
            <a:picLocks noChangeAspect="1"/>
          </p:cNvPicPr>
          <p:nvPr/>
        </p:nvPicPr>
        <p:blipFill>
          <a:blip r:embed="rId6"/>
          <a:stretch>
            <a:fillRect/>
          </a:stretch>
        </p:blipFill>
        <p:spPr>
          <a:xfrm>
            <a:off x="641350" y="295275"/>
            <a:ext cx="5581650" cy="3286125"/>
          </a:xfrm>
          <a:prstGeom prst="rect">
            <a:avLst/>
          </a:prstGeom>
          <a:noFill/>
        </p:spPr>
      </p:pic>
      <p:sp>
        <p:nvSpPr>
          <p:cNvPr id="5" name="Rectangle 4"/>
          <p:cNvSpPr/>
          <p:nvPr/>
        </p:nvSpPr>
        <p:spPr>
          <a:xfrm>
            <a:off x="5156200" y="3164423"/>
            <a:ext cx="8558753" cy="584775"/>
          </a:xfrm>
          <a:prstGeom prst="rect">
            <a:avLst/>
          </a:prstGeom>
        </p:spPr>
        <p:txBody>
          <a:bodyPr wrap="none">
            <a:spAutoFit/>
          </a:bodyPr>
          <a:lstStyle/>
          <a:p>
            <a:r>
              <a:rPr lang="en-US" sz="3200" b="1" dirty="0"/>
              <a:t>Methods to Reduce/Eliminate Confounding</a:t>
            </a:r>
          </a:p>
        </p:txBody>
      </p:sp>
    </p:spTree>
    <p:extLst>
      <p:ext uri="{BB962C8B-B14F-4D97-AF65-F5344CB8AC3E}">
        <p14:creationId xmlns:p14="http://schemas.microsoft.com/office/powerpoint/2010/main" val="245406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srcRect b="39451"/>
          <a:stretch/>
        </p:blipFill>
        <p:spPr bwMode="auto">
          <a:xfrm>
            <a:off x="2260600" y="5911346"/>
            <a:ext cx="12196101" cy="2546854"/>
          </a:xfrm>
          <a:prstGeom prst="rect">
            <a:avLst/>
          </a:prstGeom>
          <a:noFill/>
          <a:ln w="9525">
            <a:noFill/>
            <a:miter lim="800000"/>
            <a:headEnd/>
            <a:tailEnd/>
          </a:ln>
        </p:spPr>
      </p:pic>
      <p:grpSp>
        <p:nvGrpSpPr>
          <p:cNvPr id="12" name="Group 11"/>
          <p:cNvGrpSpPr/>
          <p:nvPr/>
        </p:nvGrpSpPr>
        <p:grpSpPr>
          <a:xfrm>
            <a:off x="616082" y="228599"/>
            <a:ext cx="15360518" cy="5723462"/>
            <a:chOff x="-2386163" y="4040520"/>
            <a:chExt cx="9538855" cy="3894359"/>
          </a:xfrm>
        </p:grpSpPr>
        <p:sp>
          <p:nvSpPr>
            <p:cNvPr id="14" name="Text Box 2"/>
            <p:cNvSpPr txBox="1">
              <a:spLocks noChangeArrowheads="1"/>
            </p:cNvSpPr>
            <p:nvPr/>
          </p:nvSpPr>
          <p:spPr bwMode="auto">
            <a:xfrm flipH="1">
              <a:off x="2326045" y="5045333"/>
              <a:ext cx="2440845"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smtClean="0"/>
                <a:t>E  Meas. error</a:t>
              </a:r>
              <a:endParaRPr lang="en-US" sz="3600" baseline="-25000" dirty="0">
                <a:solidFill>
                  <a:srgbClr val="000000"/>
                </a:solidFill>
              </a:endParaRPr>
            </a:p>
          </p:txBody>
        </p:sp>
        <p:sp>
          <p:nvSpPr>
            <p:cNvPr id="15"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16" name="Text Box 7"/>
            <p:cNvSpPr txBox="1">
              <a:spLocks noChangeArrowheads="1"/>
            </p:cNvSpPr>
            <p:nvPr/>
          </p:nvSpPr>
          <p:spPr bwMode="auto">
            <a:xfrm flipH="1">
              <a:off x="2846565" y="5993137"/>
              <a:ext cx="1143000" cy="6073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200" b="1" baseline="-25000" dirty="0" smtClean="0"/>
                <a:t>obs</a:t>
              </a:r>
              <a:endParaRPr lang="en-US" sz="3200" baseline="-25000" dirty="0">
                <a:solidFill>
                  <a:srgbClr val="000000"/>
                </a:solidFill>
              </a:endParaRPr>
            </a:p>
          </p:txBody>
        </p:sp>
        <p:sp>
          <p:nvSpPr>
            <p:cNvPr id="17" name="Text Box 8"/>
            <p:cNvSpPr txBox="1">
              <a:spLocks noChangeArrowheads="1"/>
            </p:cNvSpPr>
            <p:nvPr/>
          </p:nvSpPr>
          <p:spPr bwMode="auto">
            <a:xfrm flipH="1">
              <a:off x="5080511" y="6052152"/>
              <a:ext cx="1409700"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obs</a:t>
              </a:r>
              <a:endParaRPr lang="en-US" sz="3600" b="1" baseline="-25000" dirty="0"/>
            </a:p>
            <a:p>
              <a:pPr algn="ctr" eaLnBrk="0" hangingPunct="0">
                <a:spcBef>
                  <a:spcPct val="50000"/>
                </a:spcBef>
                <a:defRPr/>
              </a:pPr>
              <a:endParaRPr lang="en-US" sz="1600" dirty="0">
                <a:solidFill>
                  <a:srgbClr val="000000"/>
                </a:solidFill>
              </a:endParaRPr>
            </a:p>
          </p:txBody>
        </p:sp>
        <p:sp>
          <p:nvSpPr>
            <p:cNvPr id="19" name="Freeform 3"/>
            <p:cNvSpPr>
              <a:spLocks/>
            </p:cNvSpPr>
            <p:nvPr/>
          </p:nvSpPr>
          <p:spPr bwMode="auto">
            <a:xfrm rot="12980401" flipH="1">
              <a:off x="5528249" y="5800299"/>
              <a:ext cx="264897" cy="3826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0" name="Freeform 5"/>
            <p:cNvSpPr>
              <a:spLocks/>
            </p:cNvSpPr>
            <p:nvPr/>
          </p:nvSpPr>
          <p:spPr bwMode="auto">
            <a:xfrm rot="3536745" flipV="1">
              <a:off x="3157741" y="5900956"/>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1" name="Text Box 8"/>
            <p:cNvSpPr txBox="1">
              <a:spLocks noChangeArrowheads="1"/>
            </p:cNvSpPr>
            <p:nvPr/>
          </p:nvSpPr>
          <p:spPr bwMode="auto">
            <a:xfrm flipH="1">
              <a:off x="4955444" y="7000069"/>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sp>
          <p:nvSpPr>
            <p:cNvPr id="22"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3" name="Freeform 5"/>
            <p:cNvSpPr>
              <a:spLocks/>
            </p:cNvSpPr>
            <p:nvPr/>
          </p:nvSpPr>
          <p:spPr bwMode="auto">
            <a:xfrm rot="14358456" flipV="1">
              <a:off x="3158507" y="6871710"/>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4" name="Text Box 8"/>
            <p:cNvSpPr txBox="1">
              <a:spLocks noChangeArrowheads="1"/>
            </p:cNvSpPr>
            <p:nvPr/>
          </p:nvSpPr>
          <p:spPr bwMode="auto">
            <a:xfrm flipH="1">
              <a:off x="2798664" y="7076268"/>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sp>
          <p:nvSpPr>
            <p:cNvPr id="50" name="Freeform 3"/>
            <p:cNvSpPr>
              <a:spLocks/>
            </p:cNvSpPr>
            <p:nvPr/>
          </p:nvSpPr>
          <p:spPr bwMode="auto">
            <a:xfrm rot="12980401" flipH="1">
              <a:off x="4759577" y="5038908"/>
              <a:ext cx="885138" cy="430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51" name="Text Box 2"/>
            <p:cNvSpPr txBox="1">
              <a:spLocks noChangeArrowheads="1"/>
            </p:cNvSpPr>
            <p:nvPr/>
          </p:nvSpPr>
          <p:spPr bwMode="auto">
            <a:xfrm flipH="1">
              <a:off x="4711847" y="5155174"/>
              <a:ext cx="2440845" cy="54448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smtClean="0"/>
                <a:t>D  Meas. error</a:t>
              </a:r>
              <a:endParaRPr lang="en-US" sz="3600" baseline="-25000" dirty="0">
                <a:solidFill>
                  <a:srgbClr val="000000"/>
                </a:solidFill>
              </a:endParaRPr>
            </a:p>
          </p:txBody>
        </p:sp>
        <p:sp>
          <p:nvSpPr>
            <p:cNvPr id="52" name="Text Box 2"/>
            <p:cNvSpPr txBox="1">
              <a:spLocks noChangeArrowheads="1"/>
            </p:cNvSpPr>
            <p:nvPr/>
          </p:nvSpPr>
          <p:spPr bwMode="auto">
            <a:xfrm flipH="1">
              <a:off x="3603686" y="4144218"/>
              <a:ext cx="3265084" cy="54448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smtClean="0"/>
                <a:t>Generic measurement error</a:t>
              </a:r>
              <a:endParaRPr lang="en-US" sz="3600" baseline="-25000" dirty="0">
                <a:solidFill>
                  <a:srgbClr val="000000"/>
                </a:solidFill>
              </a:endParaRPr>
            </a:p>
          </p:txBody>
        </p:sp>
        <p:sp>
          <p:nvSpPr>
            <p:cNvPr id="53" name="Freeform 3"/>
            <p:cNvSpPr>
              <a:spLocks/>
            </p:cNvSpPr>
            <p:nvPr/>
          </p:nvSpPr>
          <p:spPr bwMode="auto">
            <a:xfrm rot="18214222" flipH="1">
              <a:off x="3549428" y="4974792"/>
              <a:ext cx="868422" cy="15885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54" name="Text Box 2"/>
            <p:cNvSpPr txBox="1">
              <a:spLocks noChangeArrowheads="1"/>
            </p:cNvSpPr>
            <p:nvPr/>
          </p:nvSpPr>
          <p:spPr bwMode="auto">
            <a:xfrm flipH="1">
              <a:off x="1758205" y="4040520"/>
              <a:ext cx="1798162" cy="104708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eaLnBrk="0" hangingPunct="0">
                <a:spcBef>
                  <a:spcPct val="50000"/>
                </a:spcBef>
                <a:defRPr/>
              </a:pPr>
              <a:endParaRPr lang="en-US" sz="400" b="1" dirty="0"/>
            </a:p>
            <a:p>
              <a:pPr eaLnBrk="0" hangingPunct="0">
                <a:spcBef>
                  <a:spcPct val="50000"/>
                </a:spcBef>
                <a:defRPr/>
              </a:pPr>
              <a:r>
                <a:rPr lang="en-US" sz="3600" b="1" dirty="0" smtClean="0"/>
                <a:t>Dependent</a:t>
              </a:r>
              <a:r>
                <a:rPr lang="en-US" sz="3600" b="1" dirty="0" smtClean="0"/>
                <a:t> error</a:t>
              </a:r>
              <a:endParaRPr lang="en-US" sz="3600" baseline="-25000" dirty="0">
                <a:solidFill>
                  <a:srgbClr val="000000"/>
                </a:solidFill>
              </a:endParaRPr>
            </a:p>
          </p:txBody>
        </p:sp>
        <p:sp>
          <p:nvSpPr>
            <p:cNvPr id="55" name="Text Box 2"/>
            <p:cNvSpPr txBox="1">
              <a:spLocks noChangeArrowheads="1"/>
            </p:cNvSpPr>
            <p:nvPr/>
          </p:nvSpPr>
          <p:spPr bwMode="auto">
            <a:xfrm flipH="1">
              <a:off x="-2386163" y="4218871"/>
              <a:ext cx="2440845"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eaLnBrk="0" hangingPunct="0">
                <a:spcBef>
                  <a:spcPts val="0"/>
                </a:spcBef>
                <a:defRPr/>
              </a:pPr>
              <a:r>
                <a:rPr lang="en-US" sz="3600" b="1" dirty="0" smtClean="0"/>
                <a:t>Differential </a:t>
              </a:r>
            </a:p>
            <a:p>
              <a:pPr eaLnBrk="0" hangingPunct="0">
                <a:spcBef>
                  <a:spcPts val="0"/>
                </a:spcBef>
                <a:defRPr/>
              </a:pPr>
              <a:r>
                <a:rPr lang="en-US" sz="3600" b="1" dirty="0" smtClean="0"/>
                <a:t>error</a:t>
              </a:r>
              <a:endParaRPr lang="en-US" sz="3600" baseline="-25000" dirty="0">
                <a:solidFill>
                  <a:srgbClr val="000000"/>
                </a:solidFill>
              </a:endParaRPr>
            </a:p>
          </p:txBody>
        </p:sp>
      </p:grpSp>
      <p:grpSp>
        <p:nvGrpSpPr>
          <p:cNvPr id="25" name="Group 24"/>
          <p:cNvGrpSpPr/>
          <p:nvPr/>
        </p:nvGrpSpPr>
        <p:grpSpPr>
          <a:xfrm>
            <a:off x="1453388" y="1476750"/>
            <a:ext cx="6141212" cy="4246708"/>
            <a:chOff x="2723848" y="5045333"/>
            <a:chExt cx="3813683" cy="2889546"/>
          </a:xfrm>
        </p:grpSpPr>
        <p:sp>
          <p:nvSpPr>
            <p:cNvPr id="26" name="Text Box 2"/>
            <p:cNvSpPr txBox="1">
              <a:spLocks noChangeArrowheads="1"/>
            </p:cNvSpPr>
            <p:nvPr/>
          </p:nvSpPr>
          <p:spPr bwMode="auto">
            <a:xfrm flipH="1">
              <a:off x="2723848" y="5045333"/>
              <a:ext cx="2440845"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smtClean="0"/>
                <a:t>E  Meas. error</a:t>
              </a:r>
              <a:endParaRPr lang="en-US" sz="3600" baseline="-25000" dirty="0">
                <a:solidFill>
                  <a:srgbClr val="000000"/>
                </a:solidFill>
              </a:endParaRPr>
            </a:p>
          </p:txBody>
        </p:sp>
        <p:sp>
          <p:nvSpPr>
            <p:cNvPr id="27"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28" name="Text Box 7"/>
            <p:cNvSpPr txBox="1">
              <a:spLocks noChangeArrowheads="1"/>
            </p:cNvSpPr>
            <p:nvPr/>
          </p:nvSpPr>
          <p:spPr bwMode="auto">
            <a:xfrm flipH="1">
              <a:off x="3002457" y="5993137"/>
              <a:ext cx="1143000" cy="6073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200" b="1" baseline="-25000" dirty="0" smtClean="0"/>
                <a:t>obs</a:t>
              </a:r>
              <a:endParaRPr lang="en-US" sz="3200" baseline="-25000" dirty="0">
                <a:solidFill>
                  <a:srgbClr val="000000"/>
                </a:solidFill>
              </a:endParaRPr>
            </a:p>
          </p:txBody>
        </p:sp>
        <p:sp>
          <p:nvSpPr>
            <p:cNvPr id="29" name="Text Box 8"/>
            <p:cNvSpPr txBox="1">
              <a:spLocks noChangeArrowheads="1"/>
            </p:cNvSpPr>
            <p:nvPr/>
          </p:nvSpPr>
          <p:spPr bwMode="auto">
            <a:xfrm flipH="1">
              <a:off x="5025194" y="6052152"/>
              <a:ext cx="1409700"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obs</a:t>
              </a:r>
              <a:endParaRPr lang="en-US" sz="3600" b="1" baseline="-25000" dirty="0"/>
            </a:p>
            <a:p>
              <a:pPr algn="ctr" eaLnBrk="0" hangingPunct="0">
                <a:spcBef>
                  <a:spcPct val="50000"/>
                </a:spcBef>
                <a:defRPr/>
              </a:pPr>
              <a:endParaRPr lang="en-US" sz="1600" dirty="0">
                <a:solidFill>
                  <a:srgbClr val="000000"/>
                </a:solidFill>
              </a:endParaRPr>
            </a:p>
          </p:txBody>
        </p:sp>
        <p:sp>
          <p:nvSpPr>
            <p:cNvPr id="30"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1" name="Freeform 5"/>
            <p:cNvSpPr>
              <a:spLocks/>
            </p:cNvSpPr>
            <p:nvPr/>
          </p:nvSpPr>
          <p:spPr bwMode="auto">
            <a:xfrm rot="3536745" flipV="1">
              <a:off x="3157741" y="5900956"/>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2" name="Text Box 8"/>
            <p:cNvSpPr txBox="1">
              <a:spLocks noChangeArrowheads="1"/>
            </p:cNvSpPr>
            <p:nvPr/>
          </p:nvSpPr>
          <p:spPr bwMode="auto">
            <a:xfrm flipH="1">
              <a:off x="4955444" y="7000069"/>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sp>
          <p:nvSpPr>
            <p:cNvPr id="33"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4" name="Freeform 5"/>
            <p:cNvSpPr>
              <a:spLocks/>
            </p:cNvSpPr>
            <p:nvPr/>
          </p:nvSpPr>
          <p:spPr bwMode="auto">
            <a:xfrm rot="14358456" flipV="1">
              <a:off x="3158507" y="6871710"/>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5" name="Text Box 8"/>
            <p:cNvSpPr txBox="1">
              <a:spLocks noChangeArrowheads="1"/>
            </p:cNvSpPr>
            <p:nvPr/>
          </p:nvSpPr>
          <p:spPr bwMode="auto">
            <a:xfrm flipH="1">
              <a:off x="2798664" y="7076268"/>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grpSp>
      <p:pic>
        <p:nvPicPr>
          <p:cNvPr id="48" name="Picture 2"/>
          <p:cNvPicPr>
            <a:picLocks noChangeAspect="1" noChangeArrowheads="1"/>
          </p:cNvPicPr>
          <p:nvPr/>
        </p:nvPicPr>
        <p:blipFill rotWithShape="1">
          <a:blip r:embed="rId3"/>
          <a:srcRect t="85145"/>
          <a:stretch/>
        </p:blipFill>
        <p:spPr bwMode="auto">
          <a:xfrm>
            <a:off x="2260600" y="8366745"/>
            <a:ext cx="12196101" cy="624855"/>
          </a:xfrm>
          <a:prstGeom prst="rect">
            <a:avLst/>
          </a:prstGeom>
          <a:noFill/>
          <a:ln w="9525">
            <a:noFill/>
            <a:miter lim="800000"/>
            <a:headEnd/>
            <a:tailEnd/>
          </a:ln>
        </p:spPr>
      </p:pic>
    </p:spTree>
    <p:extLst>
      <p:ext uri="{BB962C8B-B14F-4D97-AF65-F5344CB8AC3E}">
        <p14:creationId xmlns:p14="http://schemas.microsoft.com/office/powerpoint/2010/main" val="4123181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90695873</TotalTime>
  <Pages>46</Pages>
  <Words>30382</Words>
  <Application>Microsoft Office PowerPoint</Application>
  <PresentationFormat>Custom</PresentationFormat>
  <Paragraphs>1838</Paragraphs>
  <Slides>97</Slides>
  <Notes>95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97</vt:i4>
      </vt:variant>
    </vt:vector>
  </HeadingPairs>
  <TitlesOfParts>
    <vt:vector size="100" baseType="lpstr">
      <vt:lpstr>Blank Presentation</vt:lpstr>
      <vt:lpstr>Document</vt:lpstr>
      <vt:lpstr>Equation</vt:lpstr>
      <vt:lpstr>PowerPoint Presentation</vt:lpstr>
      <vt:lpstr>Confounding and Interaction: Part II</vt:lpstr>
      <vt:lpstr>PowerPoint Presentation</vt:lpstr>
      <vt:lpstr>PowerPoint Presentation</vt:lpstr>
      <vt:lpstr>PowerPoint Presentation</vt:lpstr>
      <vt:lpstr>Confounding and Interaction: Part II</vt:lpstr>
      <vt:lpstr>Randomization to Eliminate/Reduce Confounding</vt:lpstr>
      <vt:lpstr>PowerPoint Presentation</vt:lpstr>
      <vt:lpstr>Randomization to Eliminate/Reduce Confounding</vt:lpstr>
      <vt:lpstr>Another Example of Confounding and Another Solution</vt:lpstr>
      <vt:lpstr>PowerPoint Presentation</vt:lpstr>
      <vt:lpstr>PowerPoint Presentation</vt:lpstr>
      <vt:lpstr>Restriction to Prevent Confounding</vt:lpstr>
      <vt:lpstr>Confounding and Interaction: Part II</vt:lpstr>
      <vt:lpstr>PowerPoint Presentation</vt:lpstr>
      <vt:lpstr> Restriction to Reduce Confounding</vt:lpstr>
      <vt:lpstr> Restriction to Reduce Confounding</vt:lpstr>
      <vt:lpstr>Confounding and Interaction: Part II</vt:lpstr>
      <vt:lpstr>Matching to Reduce Confounding </vt:lpstr>
      <vt:lpstr>PowerPoint Presentation</vt:lpstr>
      <vt:lpstr>Advantages of Matching</vt:lpstr>
      <vt:lpstr>Advantages of Matching:  Extends to Continuous &amp; Ordinal Variables</vt:lpstr>
      <vt:lpstr>Advantages of Matching</vt:lpstr>
      <vt:lpstr>Smoking,  Matches, and Lung Cancer</vt:lpstr>
      <vt:lpstr>Advantages of Matching</vt:lpstr>
      <vt:lpstr>Disadvantages of Matching</vt:lpstr>
      <vt:lpstr>More Disadvantages of Matching</vt:lpstr>
      <vt:lpstr>Confounding and Interaction: Part II</vt:lpstr>
      <vt:lpstr>Design Phase Techniques to Manage Confounding</vt:lpstr>
      <vt:lpstr>Confounding and Interaction: Part II</vt:lpstr>
      <vt:lpstr>Stratification to Reduce/   Eliminate Confounding</vt:lpstr>
      <vt:lpstr>Smoking,  Matches, and Lung Cancer</vt:lpstr>
      <vt:lpstr>Obtaining Adjusted Estimate from the Stratified Analyses</vt:lpstr>
      <vt:lpstr>Smoking,  Matches, and Lung Cancer</vt:lpstr>
      <vt:lpstr>Smoking, Caffeine Use and Delayed Conception</vt:lpstr>
      <vt:lpstr>Smoking, Caffeine Use and Delayed Conception</vt:lpstr>
      <vt:lpstr>Smoking, Caffeine Use and Delayed Conception</vt:lpstr>
      <vt:lpstr>Underlying Assumption Needed to Form a Summary/Adjusted Estimate of the Unconfounded Stratum-Specific Estimates</vt:lpstr>
      <vt:lpstr>Confounding and Interaction: Part II</vt:lpstr>
      <vt:lpstr>Statistical Interaction</vt:lpstr>
      <vt:lpstr>PowerPoint Presentation</vt:lpstr>
      <vt:lpstr>PowerPoint Presentation</vt:lpstr>
      <vt:lpstr>Interaction is everywhere</vt:lpstr>
      <vt:lpstr>A Ratio is Not the Only Measure of Association: Additive vs Multiplicative Interaction</vt:lpstr>
      <vt:lpstr>Additive vs Multiplicative Interaction</vt:lpstr>
      <vt:lpstr>Additive vs Multiplicative Interaction</vt:lpstr>
      <vt:lpstr>Additive vs Multiplicative Interaction</vt:lpstr>
      <vt:lpstr>Additive vs Multiplicative Interaction</vt:lpstr>
      <vt:lpstr>Additive vs Multiplicative Interaction</vt:lpstr>
      <vt:lpstr>Additive vs Multiplicative Interaction:  The Essence</vt:lpstr>
      <vt:lpstr>When You Find Interaction, Give it a Full Description</vt:lpstr>
      <vt:lpstr>This Presentation Provides Another Way to Think About Interaction</vt:lpstr>
      <vt:lpstr>This Presentation Provides Another Way to Think About Interaction</vt:lpstr>
      <vt:lpstr>What about case-control studies where p of outcome is not available?</vt:lpstr>
      <vt:lpstr>What about case-control studies?  Determining Additive Interaction </vt:lpstr>
      <vt:lpstr>Chance as a Cause of Interaction?  Are all Non-identical Stratum-specific Estimates Indicative of Interaction?</vt:lpstr>
      <vt:lpstr>Statistical Tests of Interaction: Test of Homogeneity (Heterogeneity)</vt:lpstr>
      <vt:lpstr>Tests of Homogeneity with Stata in the Context of Stratification</vt:lpstr>
      <vt:lpstr>PowerPoint Presentation</vt:lpstr>
      <vt:lpstr>PowerPoint Presentation</vt:lpstr>
      <vt:lpstr>PowerPoint Presentation</vt:lpstr>
      <vt:lpstr>When to Report or Ignore Interaction?</vt:lpstr>
      <vt:lpstr>Report vs Ignore Effect-Measure Modification? Some Guidelines</vt:lpstr>
      <vt:lpstr>Why Should We Bother to Look for Statistical Interaction? </vt:lpstr>
      <vt:lpstr>PowerPoint Presentation</vt:lpstr>
      <vt:lpstr>Statistical Interaction is Just One Type of Interaction: The Four Distinct Concepts of Interaction</vt:lpstr>
      <vt:lpstr>What Scale (Additive or Multiplicative) Should be Used to Look for Different Forms of Interaction?</vt:lpstr>
      <vt:lpstr>Smoking, Family History and Cancer:  Additive vs Multiplicative Scales</vt:lpstr>
      <vt:lpstr>Summary: Confounding vs Interaction</vt:lpstr>
      <vt:lpstr>Additional Material Slides</vt:lpstr>
      <vt:lpstr>Last Week</vt:lpstr>
      <vt:lpstr>Reading and Working with DAGs</vt:lpstr>
      <vt:lpstr>Lessons Learned from DAGs for Management of Confounding</vt:lpstr>
      <vt:lpstr>What Makes Bias Detection Hard?</vt:lpstr>
      <vt:lpstr>Discrepancies with the S &amp; N Text</vt:lpstr>
      <vt:lpstr>Overmatching</vt:lpstr>
      <vt:lpstr>Pure Interaction</vt:lpstr>
      <vt:lpstr>PowerPoint Presentation</vt:lpstr>
      <vt:lpstr>PowerPoint Presentation</vt:lpstr>
      <vt:lpstr>What variables can be effect modifiers?</vt:lpstr>
      <vt:lpstr>DAGs Do Not/Cannot  Specifically Show  Effect Measure-Specific Modification</vt:lpstr>
      <vt:lpstr>Effect modifiers may also be confounders</vt:lpstr>
      <vt:lpstr>Additive vs Multiplicative Scales</vt:lpstr>
      <vt:lpstr>Additive vs Multiplicative Scales</vt:lpstr>
      <vt:lpstr>PowerPoint Presentation</vt:lpstr>
      <vt:lpstr>Reciprocity of Interaction</vt:lpstr>
      <vt:lpstr>Interaction: What’s Being Done in Practice?</vt:lpstr>
      <vt:lpstr>A Note on Vocabulary</vt:lpstr>
      <vt:lpstr>Last Session:  3 Reasons to Adjust for a Variable</vt:lpstr>
      <vt:lpstr>This Week:  A Fourth Reason to Adjust –  To  Evaluate for Effect-Measure Modification </vt:lpstr>
      <vt:lpstr>Stata Code for Determining P Values for Statistical Tests for Interaction </vt:lpstr>
      <vt:lpstr>Notation: D = outcome; E = primary exposure of interest; G = additional exposure for which interaction with E is being tested.  C1 &amp;C2 = confounders of E – D relationship.  Cross-sectional/cohort with complete follow-up (including randomized trial)</vt:lpstr>
      <vt:lpstr>Notation: D = outcome; E = primary exposure of interest; G = additional exposure for which interaction with E is being tested.   C1 &amp;C2 = confounders of E – D relationship.  Cross-sectional/cohort with complete follow-up (including randomized trial)</vt:lpstr>
      <vt:lpstr>Notation: D = outcome; E = primary exposure of interest; G = additional exposure for which interaction with E is being tested.  C1 &amp; C2 = confounders of E – D relationship.  Case-control study</vt:lpstr>
      <vt:lpstr>Advanced Topics in Interaction  (which we won’t cover)</vt:lpstr>
      <vt:lpstr>Depicting Adjustment on DAGs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JMartin</dc:creator>
  <cp:lastModifiedBy>Jeff Martin</cp:lastModifiedBy>
  <cp:revision>1101</cp:revision>
  <cp:lastPrinted>2001-11-20T02:55:55Z</cp:lastPrinted>
  <dcterms:created xsi:type="dcterms:W3CDTF">1995-06-17T23:31:02Z</dcterms:created>
  <dcterms:modified xsi:type="dcterms:W3CDTF">2018-11-27T09:24:05Z</dcterms:modified>
</cp:coreProperties>
</file>