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4550" r:id="rId2"/>
  </p:sldMasterIdLst>
  <p:notesMasterIdLst>
    <p:notesMasterId r:id="rId28"/>
  </p:notesMasterIdLst>
  <p:sldIdLst>
    <p:sldId id="257" r:id="rId3"/>
    <p:sldId id="283" r:id="rId4"/>
    <p:sldId id="458" r:id="rId5"/>
    <p:sldId id="451" r:id="rId6"/>
    <p:sldId id="470" r:id="rId7"/>
    <p:sldId id="460" r:id="rId8"/>
    <p:sldId id="391" r:id="rId9"/>
    <p:sldId id="459" r:id="rId10"/>
    <p:sldId id="468" r:id="rId11"/>
    <p:sldId id="394" r:id="rId12"/>
    <p:sldId id="463" r:id="rId13"/>
    <p:sldId id="467" r:id="rId14"/>
    <p:sldId id="408" r:id="rId15"/>
    <p:sldId id="471" r:id="rId16"/>
    <p:sldId id="474" r:id="rId17"/>
    <p:sldId id="475" r:id="rId18"/>
    <p:sldId id="479" r:id="rId19"/>
    <p:sldId id="476" r:id="rId20"/>
    <p:sldId id="478" r:id="rId21"/>
    <p:sldId id="485" r:id="rId22"/>
    <p:sldId id="483" r:id="rId23"/>
    <p:sldId id="407" r:id="rId24"/>
    <p:sldId id="410" r:id="rId25"/>
    <p:sldId id="469" r:id="rId26"/>
    <p:sldId id="4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1377" autoAdjust="0"/>
  </p:normalViewPr>
  <p:slideViewPr>
    <p:cSldViewPr snapToGrid="0" snapToObjects="1">
      <p:cViewPr varScale="1">
        <p:scale>
          <a:sx n="104" d="100"/>
          <a:sy n="104" d="100"/>
        </p:scale>
        <p:origin x="289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312"/>
    </p:cViewPr>
  </p:sorterViewPr>
  <p:notesViewPr>
    <p:cSldViewPr snapToGrid="0" snapToObjects="1">
      <p:cViewPr varScale="1">
        <p:scale>
          <a:sx n="154" d="100"/>
          <a:sy n="154" d="100"/>
        </p:scale>
        <p:origin x="-605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C5A4F-567A-B04C-A8E4-9B4BA21D8B87}" type="datetimeFigureOut">
              <a:rPr lang="en-US" smtClean="0"/>
              <a:t>4/27/22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0955E-2D55-5645-9F86-E2666830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5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12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99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questions like: </a:t>
            </a:r>
          </a:p>
          <a:p>
            <a:endParaRPr lang="en-US" dirty="0"/>
          </a:p>
          <a:p>
            <a:r>
              <a:rPr lang="en-US" dirty="0"/>
              <a:t>Did the study author properly describe the randomization process?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5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Deeks</a:t>
            </a:r>
            <a:r>
              <a:rPr lang="en-US" dirty="0"/>
              <a:t> JJ, </a:t>
            </a:r>
            <a:r>
              <a:rPr lang="en-US" dirty="0" err="1"/>
              <a:t>Dinnes</a:t>
            </a:r>
            <a:r>
              <a:rPr lang="en-US" dirty="0"/>
              <a:t> J, D'Amico R, et al. Evaluating non-</a:t>
            </a:r>
            <a:r>
              <a:rPr lang="en-US" dirty="0" err="1"/>
              <a:t>randomised</a:t>
            </a:r>
            <a:r>
              <a:rPr lang="en-US" dirty="0"/>
              <a:t> intervention studies. Health </a:t>
            </a:r>
            <a:r>
              <a:rPr lang="en-US" dirty="0" err="1"/>
              <a:t>Technol</a:t>
            </a:r>
            <a:r>
              <a:rPr lang="en-US" dirty="0"/>
              <a:t> Assess. 2003;7(27):iii-x, 1-173.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43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MAGIC tool is easy to adopt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9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Sterne JAC, Higgins JPT, </a:t>
            </a:r>
            <a:r>
              <a:rPr lang="en-US" dirty="0" err="1"/>
              <a:t>Elbers</a:t>
            </a:r>
            <a:r>
              <a:rPr lang="en-US" dirty="0"/>
              <a:t> RG, Reeves BC and the development group for ROBINS-I. Risk Of Bias In Non-randomized Studies of Interventions (ROBINS-I): detailed guidance, updated 12 October 2016. Available from https://</a:t>
            </a:r>
            <a:r>
              <a:rPr lang="en-US" dirty="0" err="1"/>
              <a:t>www.riskofbias.info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1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BB38C-5AE7-1F48-9309-399DA3C5231D}" type="slidenum">
              <a:rPr lang="en-AU"/>
              <a:pPr/>
              <a:t>2</a:t>
            </a:fld>
            <a:endParaRPr lang="en-AU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000" dirty="0"/>
              <a:t>In terms of the process:</a:t>
            </a:r>
          </a:p>
          <a:p>
            <a:endParaRPr lang="en-NZ" sz="1000" dirty="0"/>
          </a:p>
          <a:p>
            <a:r>
              <a:rPr lang="en-NZ" sz="1000" dirty="0"/>
              <a:t>Yellow – steps that are somewhat</a:t>
            </a:r>
            <a:r>
              <a:rPr lang="en-NZ" sz="1000" baseline="0" dirty="0"/>
              <a:t> different</a:t>
            </a:r>
          </a:p>
          <a:p>
            <a:r>
              <a:rPr lang="en-NZ" sz="1000" baseline="0" dirty="0"/>
              <a:t>Red – varies ALOT</a:t>
            </a:r>
            <a:endParaRPr lang="en-NZ" sz="1000" dirty="0"/>
          </a:p>
        </p:txBody>
      </p:sp>
    </p:spTree>
    <p:extLst>
      <p:ext uri="{BB962C8B-B14F-4D97-AF65-F5344CB8AC3E}">
        <p14:creationId xmlns:p14="http://schemas.microsoft.com/office/powerpoint/2010/main" val="340818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46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69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on quality of evidence in a few weeks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63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36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/>
              <a:t>June &amp; colleagues (1999) used several scales to assess “quality” of 17 trials for meta-analysis. Conflicting results; Seemingly dramatic differences between high-quality and low-quality scores, but no statistically significant associations between individual quality scores and treatment effect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dirty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dirty="0"/>
          </a:p>
          <a:p>
            <a:r>
              <a:rPr lang="en-US" dirty="0" err="1"/>
              <a:t>Jüni</a:t>
            </a:r>
            <a:r>
              <a:rPr lang="en-US" dirty="0"/>
              <a:t> P, </a:t>
            </a:r>
            <a:r>
              <a:rPr lang="en-US" dirty="0" err="1"/>
              <a:t>Witschi</a:t>
            </a:r>
            <a:r>
              <a:rPr lang="en-US" dirty="0"/>
              <a:t> A, Bloch R, Egger M. The hazards of scoring the quality of</a:t>
            </a:r>
            <a:r>
              <a:rPr lang="en-US" baseline="0" dirty="0"/>
              <a:t> </a:t>
            </a:r>
            <a:r>
              <a:rPr lang="en-US" dirty="0"/>
              <a:t>clinical trials for meta-analysis. JAMA. 1999 Sep 15;282(11):1054-60.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4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D11E9-5EDB-4DBB-89FB-E52580CBD19B}" type="slidenum">
              <a:rPr lang="en-US"/>
              <a:pPr/>
              <a:t>12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dirty="0"/>
          </a:p>
        </p:txBody>
      </p:sp>
      <p:sp>
        <p:nvSpPr>
          <p:cNvPr id="33689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3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0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1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711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61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00E2A3B-AC10-674A-9B18-099A891350C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404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0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0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8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0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7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7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7822-12B3-AD4C-8C29-1F632553333B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0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7822-12B3-AD4C-8C29-1F632553333B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  <p:sldLayoutId id="21474845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8Zks7k4kxhbUUlbZ51Ya5xYa3p3ECQV0/view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cguinlu.shinyapps.io/robvis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skofbias.info/welcom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help.magicapp.org/knowledgebase/articles/327941-tool-to-assess-risk-of-bias-in-cohort-studie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247" y="1449420"/>
            <a:ext cx="8878753" cy="2586539"/>
          </a:xfrm>
        </p:spPr>
        <p:txBody>
          <a:bodyPr>
            <a:normAutofit/>
          </a:bodyPr>
          <a:lstStyle/>
          <a:p>
            <a:r>
              <a:rPr lang="en-US" dirty="0"/>
              <a:t>Systematic Reviews</a:t>
            </a:r>
            <a:br>
              <a:rPr lang="en-US" dirty="0"/>
            </a:br>
            <a:r>
              <a:rPr lang="en-US" dirty="0"/>
              <a:t>(Epi-214)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48826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Module 5-A: Assessment of Risk of Bias</a:t>
            </a:r>
          </a:p>
          <a:p>
            <a:r>
              <a:rPr lang="en-US" dirty="0"/>
              <a:t>Mohsen Malekinejad, MD, </a:t>
            </a:r>
            <a:r>
              <a:rPr lang="en-US" dirty="0" err="1"/>
              <a:t>DrPH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5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Assess risk of bias?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Over hundred tools proposed for assessing study “quality” or “rigor” or “bias”</a:t>
            </a:r>
          </a:p>
          <a:p>
            <a:r>
              <a:rPr lang="en-US" sz="3100" dirty="0"/>
              <a:t>For randomized controlled trials (RCTs): dozens of “scales” and “checklists” exist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5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6296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15025" y="6511094"/>
            <a:ext cx="1828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n-lt"/>
              </a:rPr>
              <a:t>Juni</a:t>
            </a:r>
            <a:r>
              <a:rPr lang="en-US" sz="1600" dirty="0"/>
              <a:t> (1999, </a:t>
            </a:r>
            <a:r>
              <a:rPr lang="en-US" sz="1600" dirty="0">
                <a:latin typeface="+mn-lt"/>
              </a:rPr>
              <a:t>JAMA)</a:t>
            </a:r>
          </a:p>
        </p:txBody>
      </p:sp>
    </p:spTree>
    <p:extLst>
      <p:ext uri="{BB962C8B-B14F-4D97-AF65-F5344CB8AC3E}">
        <p14:creationId xmlns:p14="http://schemas.microsoft.com/office/powerpoint/2010/main" val="4273466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7135" y="136525"/>
            <a:ext cx="8229600" cy="1143000"/>
          </a:xfrm>
          <a:noFill/>
          <a:ln/>
        </p:spPr>
        <p:txBody>
          <a:bodyPr lIns="90488" tIns="44450" rIns="90488" bIns="44450">
            <a:noAutofit/>
          </a:bodyPr>
          <a:lstStyle/>
          <a:p>
            <a:r>
              <a:rPr lang="en-US" sz="3600" b="1" dirty="0">
                <a:latin typeface="+mn-lt"/>
              </a:rPr>
              <a:t>Assessment of risk of bias – Caveats </a:t>
            </a:r>
            <a:endParaRPr lang="en-US" sz="3600" dirty="0">
              <a:latin typeface="+mn-lt"/>
            </a:endParaRPr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>
          <a:xfrm>
            <a:off x="101598" y="1032933"/>
            <a:ext cx="8890000" cy="5688542"/>
          </a:xfrm>
          <a:noFill/>
          <a:ln/>
        </p:spPr>
        <p:txBody>
          <a:bodyPr lIns="90488" tIns="44450" rIns="90488" bIns="44450">
            <a:noAutofit/>
          </a:bodyPr>
          <a:lstStyle/>
          <a:p>
            <a:r>
              <a:rPr lang="en-US" sz="2400" dirty="0"/>
              <a:t>All instruments are imperfect </a:t>
            </a:r>
          </a:p>
          <a:p>
            <a:r>
              <a:rPr lang="en-US" sz="2400" dirty="0"/>
              <a:t>Highly subjective</a:t>
            </a:r>
          </a:p>
          <a:p>
            <a:r>
              <a:rPr lang="en-US" sz="2400" dirty="0"/>
              <a:t>Require both contextual and methodological expertise </a:t>
            </a:r>
          </a:p>
          <a:p>
            <a:r>
              <a:rPr lang="en-US" sz="2400" dirty="0"/>
              <a:t>What to assess varies by study design</a:t>
            </a:r>
          </a:p>
          <a:p>
            <a:pPr lvl="1"/>
            <a:r>
              <a:rPr lang="en-US" sz="2000" dirty="0"/>
              <a:t>Consolidating risk of bias across studies </a:t>
            </a:r>
          </a:p>
          <a:p>
            <a:r>
              <a:rPr lang="en-US" sz="2400" dirty="0"/>
              <a:t>Inadequate reporting is a problem</a:t>
            </a:r>
          </a:p>
          <a:p>
            <a:r>
              <a:rPr lang="en-US" sz="2400" dirty="0"/>
              <a:t>What to do if all studies high risk of bias? </a:t>
            </a:r>
          </a:p>
          <a:p>
            <a:pPr lvl="1"/>
            <a:r>
              <a:rPr lang="en-US" sz="2000" dirty="0"/>
              <a:t>Not combine results</a:t>
            </a:r>
          </a:p>
          <a:p>
            <a:pPr lvl="1"/>
            <a:r>
              <a:rPr lang="en-US" sz="2000" dirty="0"/>
              <a:t>Exclude?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2C-10D2-4740-9A5D-E3C125C282C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8307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9111"/>
            <a:ext cx="3028950" cy="5819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235766"/>
            <a:ext cx="4978478" cy="21031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60839" y="1905000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Cochrane </a:t>
            </a:r>
            <a:br>
              <a:rPr lang="en-US" dirty="0"/>
            </a:br>
            <a:r>
              <a:rPr lang="en-US" dirty="0"/>
              <a:t>risk of bias </a:t>
            </a:r>
            <a:br>
              <a:rPr lang="en-US" dirty="0"/>
            </a:br>
            <a:r>
              <a:rPr lang="en-US" dirty="0"/>
              <a:t>tool</a:t>
            </a:r>
          </a:p>
        </p:txBody>
      </p:sp>
    </p:spTree>
    <p:extLst>
      <p:ext uri="{BB962C8B-B14F-4D97-AF65-F5344CB8AC3E}">
        <p14:creationId xmlns:p14="http://schemas.microsoft.com/office/powerpoint/2010/main" val="2953575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E32BD-12D2-5549-BA48-5E1AE7985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47" y="120316"/>
            <a:ext cx="8867274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Cochrane ROB 2 Assessment Tool (New)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5504-EDC1-284D-A011-D16B6DB55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78" y="1275348"/>
            <a:ext cx="8494295" cy="5257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2800" dirty="0"/>
              <a:t>For RCTs, assessments made separately and transparently for 5 different bias domains</a:t>
            </a:r>
          </a:p>
          <a:p>
            <a:pPr>
              <a:buFontTx/>
              <a:buChar char="-"/>
            </a:pPr>
            <a:r>
              <a:rPr lang="en-US" sz="2800" dirty="0"/>
              <a:t>Select which result to focus on for </a:t>
            </a:r>
            <a:r>
              <a:rPr lang="en-US" sz="2800" dirty="0" err="1"/>
              <a:t>RoB</a:t>
            </a:r>
            <a:r>
              <a:rPr lang="en-US" sz="2800" dirty="0"/>
              <a:t> (PICO level)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7286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42BB-2C6F-404C-AD03-18FD4ADB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of Bias 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336D4-E54C-3C4A-932F-866136DD7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359568"/>
            <a:ext cx="8915399" cy="5137484"/>
          </a:xfrm>
        </p:spPr>
        <p:txBody>
          <a:bodyPr>
            <a:normAutofit/>
          </a:bodyPr>
          <a:lstStyle/>
          <a:p>
            <a:r>
              <a:rPr lang="en-US" sz="2800" dirty="0"/>
              <a:t>bias arising from the randomization process</a:t>
            </a:r>
          </a:p>
          <a:p>
            <a:r>
              <a:rPr lang="en-US" sz="2800" dirty="0"/>
              <a:t>bias due to deviations from intended interventions</a:t>
            </a:r>
          </a:p>
          <a:p>
            <a:r>
              <a:rPr lang="en-US" sz="2800" dirty="0"/>
              <a:t>bias due to missing outcome data</a:t>
            </a:r>
          </a:p>
          <a:p>
            <a:r>
              <a:rPr lang="en-US" sz="2800" dirty="0"/>
              <a:t>bias in measurement of the outcome</a:t>
            </a:r>
          </a:p>
          <a:p>
            <a:r>
              <a:rPr lang="en-US" sz="2800" dirty="0"/>
              <a:t>bias in selection of the reported result</a:t>
            </a:r>
          </a:p>
        </p:txBody>
      </p:sp>
    </p:spTree>
    <p:extLst>
      <p:ext uri="{BB962C8B-B14F-4D97-AF65-F5344CB8AC3E}">
        <p14:creationId xmlns:p14="http://schemas.microsoft.com/office/powerpoint/2010/main" val="1454602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8E393-9748-B644-AE7A-88ADCCEE2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47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RoB</a:t>
            </a:r>
            <a:r>
              <a:rPr lang="en-US" dirty="0"/>
              <a:t> Assessment Implemented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2BE5F-4A5D-CD41-9669-9CC635BE9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30389" cy="499310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Signaling questions to help make a </a:t>
            </a:r>
            <a:r>
              <a:rPr lang="en-US" dirty="0">
                <a:solidFill>
                  <a:srgbClr val="FFFF00"/>
                </a:solidFill>
              </a:rPr>
              <a:t>judgement </a:t>
            </a:r>
            <a:r>
              <a:rPr lang="en-US" dirty="0"/>
              <a:t>about risk of bias for the domain – with potential answers: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Yes, Probably yes, Probably no, No; and No information</a:t>
            </a:r>
            <a:r>
              <a:rPr lang="en-US" dirty="0"/>
              <a:t>.</a:t>
            </a:r>
          </a:p>
          <a:p>
            <a:r>
              <a:rPr lang="en-US" dirty="0"/>
              <a:t>A place to justify responses to the signaling questions and risk-of-bias judgements </a:t>
            </a:r>
          </a:p>
          <a:p>
            <a:r>
              <a:rPr lang="en-US" dirty="0"/>
              <a:t>Option to predict (and explain) the likely direction of bias.</a:t>
            </a:r>
          </a:p>
        </p:txBody>
      </p:sp>
    </p:spTree>
    <p:extLst>
      <p:ext uri="{BB962C8B-B14F-4D97-AF65-F5344CB8AC3E}">
        <p14:creationId xmlns:p14="http://schemas.microsoft.com/office/powerpoint/2010/main" val="2577621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B33534-8DE1-0243-8B27-9151076B1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7" y="1558280"/>
            <a:ext cx="8963025" cy="4827530"/>
          </a:xfr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87E0603-3B20-7D45-BA89-9A0439A3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2387"/>
            <a:ext cx="8229600" cy="1143000"/>
          </a:xfrm>
        </p:spPr>
        <p:txBody>
          <a:bodyPr/>
          <a:lstStyle/>
          <a:p>
            <a:r>
              <a:rPr lang="en-US" dirty="0"/>
              <a:t>Revised </a:t>
            </a:r>
            <a:r>
              <a:rPr lang="en-US" dirty="0" err="1"/>
              <a:t>RoB</a:t>
            </a:r>
            <a:r>
              <a:rPr lang="en-US" dirty="0"/>
              <a:t> 2 Tool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7C2A8F-E995-754B-8B41-576563474463}"/>
              </a:ext>
            </a:extLst>
          </p:cNvPr>
          <p:cNvSpPr/>
          <p:nvPr/>
        </p:nvSpPr>
        <p:spPr>
          <a:xfrm>
            <a:off x="577119" y="1032737"/>
            <a:ext cx="7667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https://drive.google.com/file/d/18Zks7k4kxhbUUlbZ51Ya5xYa3p3ECQV0/view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77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AC06BA-F6ED-2E43-BA6E-A0099D334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707816"/>
            <a:ext cx="9067800" cy="50546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950C2BD-CB6F-5048-9711-C540B874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656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Reaching Overall Risk of Bias at Domain Level</a:t>
            </a:r>
          </a:p>
        </p:txBody>
      </p:sp>
    </p:spTree>
    <p:extLst>
      <p:ext uri="{BB962C8B-B14F-4D97-AF65-F5344CB8AC3E}">
        <p14:creationId xmlns:p14="http://schemas.microsoft.com/office/powerpoint/2010/main" val="2015736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648ED-38EF-0642-8E4E-20FA2F471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89" y="5115697"/>
            <a:ext cx="8229600" cy="1553023"/>
          </a:xfrm>
        </p:spPr>
        <p:txBody>
          <a:bodyPr/>
          <a:lstStyle/>
          <a:p>
            <a:r>
              <a:rPr lang="en-US" dirty="0"/>
              <a:t>Tool to visualize ROB 2.0 </a:t>
            </a:r>
            <a:r>
              <a:rPr lang="en-US" dirty="0">
                <a:hlinkClick r:id="rId2"/>
              </a:rPr>
              <a:t>https://mcguinlu.shinyapps.io/robvis/</a:t>
            </a: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1647426-BE51-1C44-95AA-8D2919E59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602"/>
            <a:ext cx="9144000" cy="447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7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Main steps for Conducting</a:t>
            </a:r>
            <a:r>
              <a:rPr lang="en-AU" sz="4000" baseline="0" dirty="0"/>
              <a:t> </a:t>
            </a:r>
            <a:r>
              <a:rPr lang="en-AU" sz="4000" dirty="0"/>
              <a:t>SR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010" y="1417638"/>
            <a:ext cx="8476793" cy="5087767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lnSpc>
                <a:spcPct val="90000"/>
              </a:lnSpc>
              <a:buFont typeface="Wingdings" charset="0"/>
              <a:buNone/>
              <a:tabLst>
                <a:tab pos="457200" algn="l"/>
                <a:tab pos="804863" algn="l"/>
              </a:tabLst>
            </a:pPr>
            <a:r>
              <a:rPr lang="en-AU" sz="2800" dirty="0"/>
              <a:t>Structured and transparent </a:t>
            </a:r>
          </a:p>
          <a:p>
            <a:pPr marL="533400" indent="-533400">
              <a:lnSpc>
                <a:spcPct val="90000"/>
              </a:lnSpc>
              <a:buFont typeface="Wingdings" charset="0"/>
              <a:buNone/>
              <a:tabLst>
                <a:tab pos="457200" algn="l"/>
                <a:tab pos="804863" algn="l"/>
              </a:tabLst>
            </a:pPr>
            <a:r>
              <a:rPr lang="en-AU" sz="2800" dirty="0"/>
              <a:t>process involving:</a:t>
            </a:r>
          </a:p>
          <a:p>
            <a:pPr marL="533400" indent="-533400">
              <a:lnSpc>
                <a:spcPct val="90000"/>
              </a:lnSpc>
              <a:buFont typeface="Wingdings" charset="0"/>
              <a:buNone/>
              <a:tabLst>
                <a:tab pos="457200" algn="l"/>
                <a:tab pos="804863" algn="l"/>
              </a:tabLst>
            </a:pPr>
            <a:endParaRPr lang="en-AU" sz="1400" dirty="0"/>
          </a:p>
          <a:p>
            <a:pPr marL="1009650" lvl="1" indent="-465138">
              <a:lnSpc>
                <a:spcPct val="10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Formulate research question &amp; PICO</a:t>
            </a:r>
          </a:p>
          <a:p>
            <a:pPr marL="1009650" lvl="1" indent="-465138">
              <a:lnSpc>
                <a:spcPct val="10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Plan the review (via a protocol)</a:t>
            </a:r>
          </a:p>
          <a:p>
            <a:pPr marL="1009650" lvl="1" indent="-465138">
              <a:lnSpc>
                <a:spcPct val="10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Comprehensive search</a:t>
            </a:r>
          </a:p>
          <a:p>
            <a:pPr marL="1009650" lvl="1" indent="-465138">
              <a:lnSpc>
                <a:spcPct val="10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Selection of studies </a:t>
            </a:r>
          </a:p>
          <a:p>
            <a:pPr marL="1009650" lvl="1" indent="-465138">
              <a:lnSpc>
                <a:spcPct val="10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Data extraction </a:t>
            </a:r>
          </a:p>
          <a:p>
            <a:pPr marL="1009650" lvl="1" indent="-465138">
              <a:lnSpc>
                <a:spcPct val="10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Standardization of data</a:t>
            </a:r>
          </a:p>
          <a:p>
            <a:pPr marL="1009650" lvl="1" indent="-465138">
              <a:lnSpc>
                <a:spcPct val="10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>
                <a:solidFill>
                  <a:srgbClr val="FFFF00"/>
                </a:solidFill>
              </a:rPr>
              <a:t>Assess risk of bias</a:t>
            </a:r>
          </a:p>
          <a:p>
            <a:pPr marL="1009650" lvl="1" indent="-465138">
              <a:lnSpc>
                <a:spcPct val="10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Data synthesis (may include meta-analysis)</a:t>
            </a:r>
          </a:p>
          <a:p>
            <a:pPr marL="1009650" lvl="1" indent="-465138">
              <a:lnSpc>
                <a:spcPct val="10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Interpretation of results</a:t>
            </a:r>
          </a:p>
          <a:p>
            <a:pPr marL="1009650" lvl="1" indent="-465138">
              <a:lnSpc>
                <a:spcPct val="10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Reporting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130" b="-4148"/>
          <a:stretch/>
        </p:blipFill>
        <p:spPr>
          <a:xfrm>
            <a:off x="6547580" y="1567645"/>
            <a:ext cx="2596420" cy="44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4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42E19-9A25-AC40-B4DA-31381B0C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70454"/>
          </a:xfrm>
        </p:spPr>
        <p:txBody>
          <a:bodyPr>
            <a:normAutofit fontScale="90000"/>
          </a:bodyPr>
          <a:lstStyle/>
          <a:p>
            <a:r>
              <a:rPr lang="en-US" dirty="0"/>
              <a:t>Data can be uploaded from a CSV or Excel file to the website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F172743B-5012-9D43-8EF1-B080D35B0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47783"/>
            <a:ext cx="8991282" cy="2743200"/>
          </a:xfrm>
        </p:spPr>
      </p:pic>
    </p:spTree>
    <p:extLst>
      <p:ext uri="{BB962C8B-B14F-4D97-AF65-F5344CB8AC3E}">
        <p14:creationId xmlns:p14="http://schemas.microsoft.com/office/powerpoint/2010/main" val="3009671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4AED3CF1-2A42-D448-844B-10A77DD7A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89" y="293432"/>
            <a:ext cx="7747686" cy="3007228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A11D29B8-0F3A-B44B-8E1A-CCA0453CD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8" y="3398108"/>
            <a:ext cx="6093573" cy="338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93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“Other bias”?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400"/>
            <a:ext cx="8229600" cy="53726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For example:</a:t>
            </a:r>
          </a:p>
          <a:p>
            <a:r>
              <a:rPr lang="en-US" sz="2200" dirty="0"/>
              <a:t>Early stopping for benefit</a:t>
            </a:r>
          </a:p>
          <a:p>
            <a:r>
              <a:rPr lang="en-US" sz="2200" dirty="0"/>
              <a:t>Contamination bias</a:t>
            </a:r>
          </a:p>
          <a:p>
            <a:r>
              <a:rPr lang="en-US" sz="2200" dirty="0"/>
              <a:t>Changes to study protocol during study</a:t>
            </a:r>
          </a:p>
          <a:p>
            <a:r>
              <a:rPr lang="en-US" sz="2200" dirty="0"/>
              <a:t>Number of participants in each arm not reported</a:t>
            </a:r>
          </a:p>
          <a:p>
            <a:r>
              <a:rPr lang="en-US" sz="2200" dirty="0"/>
              <a:t>Randomized drop-outs replaced by non-randomized participants</a:t>
            </a:r>
          </a:p>
          <a:p>
            <a:r>
              <a:rPr lang="en-US" sz="2200" dirty="0"/>
              <a:t>Industry-funded authors apparently making “too strong a case”</a:t>
            </a:r>
          </a:p>
          <a:p>
            <a:pPr lvl="1"/>
            <a:r>
              <a:rPr lang="en-US" sz="2200" dirty="0"/>
              <a:t>Some Cochrane reviews note industry funding in that section every time and mark it (at minimum) as “unclear”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24281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What about observational studies?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3" y="1286929"/>
            <a:ext cx="8229600" cy="5342471"/>
          </a:xfrm>
        </p:spPr>
        <p:txBody>
          <a:bodyPr>
            <a:noAutofit/>
          </a:bodyPr>
          <a:lstStyle/>
          <a:p>
            <a:r>
              <a:rPr lang="en-US" sz="2800" dirty="0"/>
              <a:t>SR of instruments for assessing quality/rigor/risk of bias in non-randomized studies identified ~200 tools (</a:t>
            </a:r>
            <a:r>
              <a:rPr lang="en-US" sz="2800" dirty="0" err="1"/>
              <a:t>Deeks</a:t>
            </a:r>
            <a:r>
              <a:rPr lang="en-US" sz="2800" dirty="0"/>
              <a:t> et al, 2003) </a:t>
            </a:r>
          </a:p>
          <a:p>
            <a:pPr lvl="1"/>
            <a:r>
              <a:rPr lang="en-US" sz="2400" dirty="0"/>
              <a:t>None deemed particularly good as generic instruments</a:t>
            </a:r>
          </a:p>
        </p:txBody>
      </p:sp>
    </p:spTree>
    <p:extLst>
      <p:ext uri="{BB962C8B-B14F-4D97-AF65-F5344CB8AC3E}">
        <p14:creationId xmlns:p14="http://schemas.microsoft.com/office/powerpoint/2010/main" val="2904608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6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Tools for Observational Studies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904" y="1234440"/>
            <a:ext cx="8560191" cy="5257800"/>
          </a:xfrm>
        </p:spPr>
        <p:txBody>
          <a:bodyPr>
            <a:normAutofit/>
          </a:bodyPr>
          <a:lstStyle/>
          <a:p>
            <a:r>
              <a:rPr lang="en-US" dirty="0"/>
              <a:t>ROBINS-I tool (Risk Of Bias in Non-randomized Studies - of Interventions)</a:t>
            </a:r>
          </a:p>
          <a:p>
            <a:pPr lvl="1"/>
            <a:r>
              <a:rPr lang="en-US" dirty="0">
                <a:hlinkClick r:id="rId3"/>
              </a:rPr>
              <a:t>https://www.riskofbias.info/welcome</a:t>
            </a:r>
            <a:r>
              <a:rPr lang="en-US" dirty="0"/>
              <a:t> </a:t>
            </a:r>
          </a:p>
          <a:p>
            <a:r>
              <a:rPr lang="en-US" dirty="0"/>
              <a:t>Making GRADE the irresistible Choice (MAGIC)</a:t>
            </a:r>
          </a:p>
          <a:p>
            <a:pPr lvl="1"/>
            <a:r>
              <a:rPr lang="en-US" dirty="0">
                <a:hlinkClick r:id="rId4"/>
              </a:rPr>
              <a:t>http://help.magicapp.org/knowledgebase/articles/327941-tool-to-assess-risk-of-bias-in-cohort-studies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3938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16F5F-77BF-A04C-A034-3EFA2B7B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ROBINS-I Domains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9D0AB41-DA16-FF44-8FDA-69FEEABCACDC}"/>
              </a:ext>
            </a:extLst>
          </p:cNvPr>
          <p:cNvSpPr/>
          <p:nvPr/>
        </p:nvSpPr>
        <p:spPr>
          <a:xfrm>
            <a:off x="457200" y="1798320"/>
            <a:ext cx="3535680" cy="579120"/>
          </a:xfrm>
          <a:prstGeom prst="round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Pre-intervention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0952147-C073-564F-8F7C-072B9765D8E6}"/>
              </a:ext>
            </a:extLst>
          </p:cNvPr>
          <p:cNvSpPr/>
          <p:nvPr/>
        </p:nvSpPr>
        <p:spPr>
          <a:xfrm>
            <a:off x="4953000" y="1798320"/>
            <a:ext cx="3535680" cy="579120"/>
          </a:xfrm>
          <a:prstGeom prst="round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Post-intervention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82AD7B-63B8-244F-A856-2126BDF78D80}"/>
              </a:ext>
            </a:extLst>
          </p:cNvPr>
          <p:cNvSpPr/>
          <p:nvPr/>
        </p:nvSpPr>
        <p:spPr>
          <a:xfrm>
            <a:off x="457200" y="2545080"/>
            <a:ext cx="3535680" cy="853440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Domain 1: </a:t>
            </a:r>
            <a:r>
              <a:rPr lang="en-US" sz="2000" dirty="0"/>
              <a:t>Confounding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357B8E9-F790-9B41-B0E3-1033F06A99F9}"/>
              </a:ext>
            </a:extLst>
          </p:cNvPr>
          <p:cNvSpPr/>
          <p:nvPr/>
        </p:nvSpPr>
        <p:spPr>
          <a:xfrm>
            <a:off x="457200" y="3520440"/>
            <a:ext cx="3535680" cy="853440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Domain 2: </a:t>
            </a:r>
            <a:r>
              <a:rPr lang="en-US" sz="2000" dirty="0"/>
              <a:t>Selection of participants into the study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EEFBDFA-7074-AA49-8E9D-E5F9FBA45495}"/>
              </a:ext>
            </a:extLst>
          </p:cNvPr>
          <p:cNvSpPr/>
          <p:nvPr/>
        </p:nvSpPr>
        <p:spPr>
          <a:xfrm>
            <a:off x="457200" y="4511040"/>
            <a:ext cx="3535680" cy="853440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Domain 3: </a:t>
            </a:r>
            <a:r>
              <a:rPr lang="en-US" sz="2000" dirty="0"/>
              <a:t>Classification of interventions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709FF6F-F5F9-A040-B1A2-6BFE5688E5E2}"/>
              </a:ext>
            </a:extLst>
          </p:cNvPr>
          <p:cNvSpPr/>
          <p:nvPr/>
        </p:nvSpPr>
        <p:spPr>
          <a:xfrm>
            <a:off x="4953000" y="2545080"/>
            <a:ext cx="3535680" cy="853440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Domain 4</a:t>
            </a:r>
            <a:r>
              <a:rPr lang="en-US" sz="2000" dirty="0"/>
              <a:t>: Deviation from intended interventions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CDEBB45-C96A-F44D-8EEC-F26CCAAB4703}"/>
              </a:ext>
            </a:extLst>
          </p:cNvPr>
          <p:cNvSpPr/>
          <p:nvPr/>
        </p:nvSpPr>
        <p:spPr>
          <a:xfrm>
            <a:off x="4953000" y="3520440"/>
            <a:ext cx="3535680" cy="853440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Domain 5: </a:t>
            </a:r>
            <a:r>
              <a:rPr lang="en-US" sz="2000" dirty="0"/>
              <a:t>Missing data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DDECAA2-CBE6-2D44-9CE5-34D92F81A38D}"/>
              </a:ext>
            </a:extLst>
          </p:cNvPr>
          <p:cNvSpPr/>
          <p:nvPr/>
        </p:nvSpPr>
        <p:spPr>
          <a:xfrm>
            <a:off x="4953000" y="4511040"/>
            <a:ext cx="3535680" cy="853440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Domain 6: </a:t>
            </a:r>
            <a:r>
              <a:rPr lang="en-US" sz="2000" dirty="0"/>
              <a:t>Measurement of outcomes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1882BF6-5C45-5042-89D0-0FBD0DEC540F}"/>
              </a:ext>
            </a:extLst>
          </p:cNvPr>
          <p:cNvSpPr/>
          <p:nvPr/>
        </p:nvSpPr>
        <p:spPr>
          <a:xfrm>
            <a:off x="4953000" y="5516880"/>
            <a:ext cx="3535680" cy="853440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Domain 7: </a:t>
            </a:r>
            <a:r>
              <a:rPr lang="en-US" sz="2000" dirty="0"/>
              <a:t>Selection of reported result</a:t>
            </a:r>
          </a:p>
        </p:txBody>
      </p:sp>
    </p:spTree>
    <p:extLst>
      <p:ext uri="{BB962C8B-B14F-4D97-AF65-F5344CB8AC3E}">
        <p14:creationId xmlns:p14="http://schemas.microsoft.com/office/powerpoint/2010/main" val="186668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1498600"/>
            <a:ext cx="8864599" cy="5194829"/>
          </a:xfrm>
        </p:spPr>
        <p:txBody>
          <a:bodyPr>
            <a:normAutofit fontScale="77500" lnSpcReduction="20000"/>
          </a:bodyPr>
          <a:lstStyle/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Bias: </a:t>
            </a:r>
            <a:r>
              <a:rPr lang="en-GB" dirty="0"/>
              <a:t>systematic error in results or inferences</a:t>
            </a:r>
          </a:p>
          <a:p>
            <a:pPr lvl="1"/>
            <a:r>
              <a:rPr lang="en-GB" dirty="0"/>
              <a:t>Replications of a biased study would lead, on average, to the same wrong answer</a:t>
            </a:r>
          </a:p>
          <a:p>
            <a:r>
              <a:rPr lang="en-GB" dirty="0">
                <a:solidFill>
                  <a:srgbClr val="FFFF00"/>
                </a:solidFill>
              </a:rPr>
              <a:t>Precision:</a:t>
            </a:r>
            <a:r>
              <a:rPr lang="en-GB" dirty="0"/>
              <a:t> likelihood of random error due to sampling variation</a:t>
            </a:r>
          </a:p>
          <a:p>
            <a:pPr lvl="1"/>
            <a:r>
              <a:rPr lang="en-GB" dirty="0"/>
              <a:t>replications would produce different effect estimates, but they would give the right answer on average if repeated a lot</a:t>
            </a:r>
          </a:p>
          <a:p>
            <a:r>
              <a:rPr lang="en-GB" dirty="0"/>
              <a:t>Different biases can lead to underestimation or overestimation of a true value: intervention effect, disease rate, prevalence,…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3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2333" y="330596"/>
            <a:ext cx="67394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0240" marR="5080" indent="-637540">
              <a:lnSpc>
                <a:spcPct val="100000"/>
              </a:lnSpc>
            </a:pPr>
            <a:r>
              <a:rPr lang="en-US" sz="4000" spc="-5" dirty="0">
                <a:latin typeface="Calibri"/>
                <a:cs typeface="Calibri"/>
              </a:rPr>
              <a:t>Assessment of R</a:t>
            </a:r>
            <a:r>
              <a:rPr sz="4000" spc="-5" dirty="0">
                <a:latin typeface="Calibri"/>
                <a:cs typeface="Calibri"/>
              </a:rPr>
              <a:t>is</a:t>
            </a:r>
            <a:r>
              <a:rPr sz="4000" dirty="0">
                <a:latin typeface="Calibri"/>
                <a:cs typeface="Calibri"/>
              </a:rPr>
              <a:t>k</a:t>
            </a:r>
            <a:r>
              <a:rPr sz="4000" spc="2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of</a:t>
            </a:r>
            <a:r>
              <a:rPr sz="4000" spc="-5" dirty="0">
                <a:latin typeface="Calibri"/>
                <a:cs typeface="Calibri"/>
              </a:rPr>
              <a:t> </a:t>
            </a:r>
            <a:r>
              <a:rPr lang="en-US" sz="4000" spc="-40" dirty="0">
                <a:latin typeface="Calibri"/>
                <a:cs typeface="Calibri"/>
              </a:rPr>
              <a:t>B</a:t>
            </a:r>
            <a:r>
              <a:rPr sz="4000" spc="-20" dirty="0">
                <a:latin typeface="Calibri"/>
                <a:cs typeface="Calibri"/>
              </a:rPr>
              <a:t>ias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1519143"/>
            <a:ext cx="8042909" cy="35722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60020" indent="-342900">
              <a:lnSpc>
                <a:spcPct val="802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z="2800" spc="-15" dirty="0">
                <a:latin typeface="Calibri"/>
                <a:cs typeface="Calibri"/>
              </a:rPr>
              <a:t>Objective: to ascertain the validity of results of primary studies ~ how much can you trust findings</a:t>
            </a:r>
          </a:p>
          <a:p>
            <a:pPr marL="12700" marR="160020">
              <a:lnSpc>
                <a:spcPct val="80200"/>
              </a:lnSpc>
              <a:tabLst>
                <a:tab pos="355600" algn="l"/>
              </a:tabLst>
            </a:pPr>
            <a:endParaRPr lang="en-US" sz="2800" spc="-15" dirty="0">
              <a:latin typeface="Calibri"/>
              <a:cs typeface="Calibri"/>
            </a:endParaRPr>
          </a:p>
          <a:p>
            <a:pPr marL="355600" marR="160020" indent="-342900">
              <a:lnSpc>
                <a:spcPct val="802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z="2800" spc="-15" dirty="0">
                <a:latin typeface="Calibri"/>
                <a:cs typeface="Calibri"/>
              </a:rPr>
              <a:t>How: identifying flaws in </a:t>
            </a:r>
            <a:r>
              <a:rPr sz="2800" spc="-5" dirty="0">
                <a:latin typeface="Calibri"/>
                <a:cs typeface="Calibri"/>
              </a:rPr>
              <a:t>desig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e</a:t>
            </a:r>
            <a:r>
              <a:rPr sz="2800" spc="-80" dirty="0">
                <a:latin typeface="Calibri"/>
                <a:cs typeface="Calibri"/>
              </a:rPr>
              <a:t>x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uti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 of </a:t>
            </a:r>
            <a:r>
              <a:rPr lang="en-US" sz="2800" dirty="0">
                <a:latin typeface="Calibri"/>
                <a:cs typeface="Calibri"/>
              </a:rPr>
              <a:t>PS</a:t>
            </a:r>
            <a:endParaRPr lang="en-US" sz="2800" spc="5" dirty="0">
              <a:latin typeface="Calibri"/>
              <a:cs typeface="Calibri"/>
            </a:endParaRPr>
          </a:p>
          <a:p>
            <a:pPr marL="355600" marR="160020" indent="-342900">
              <a:lnSpc>
                <a:spcPct val="80200"/>
              </a:lnSpc>
              <a:buFont typeface="Arial"/>
              <a:buChar char="•"/>
              <a:tabLst>
                <a:tab pos="355600" algn="l"/>
              </a:tabLst>
            </a:pPr>
            <a:endParaRPr lang="en-US" sz="2800" spc="5" dirty="0">
              <a:latin typeface="Calibri"/>
              <a:cs typeface="Calibri"/>
            </a:endParaRPr>
          </a:p>
          <a:p>
            <a:pPr marL="355600" marR="160020" indent="-342900">
              <a:lnSpc>
                <a:spcPct val="802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z="2800" dirty="0">
                <a:latin typeface="Calibri"/>
                <a:cs typeface="Calibri"/>
              </a:rPr>
              <a:t>Risk of bias assessment depends on the quality of reporting, but can be done regardless</a:t>
            </a:r>
          </a:p>
          <a:p>
            <a:pPr marL="355600" marR="160020" indent="-342900">
              <a:lnSpc>
                <a:spcPct val="80200"/>
              </a:lnSpc>
              <a:buFont typeface="Arial"/>
              <a:buChar char="•"/>
              <a:tabLst>
                <a:tab pos="355600" algn="l"/>
              </a:tabLst>
            </a:pPr>
            <a:endParaRPr lang="en-US" sz="2800" dirty="0">
              <a:latin typeface="Calibri"/>
              <a:cs typeface="Calibri"/>
            </a:endParaRPr>
          </a:p>
          <a:p>
            <a:pPr marL="355600" indent="-342900">
              <a:lnSpc>
                <a:spcPts val="313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z="2800" spc="-5" dirty="0">
                <a:latin typeface="Calibri"/>
                <a:cs typeface="Calibri"/>
              </a:rPr>
              <a:t>For interventional studies, C</a:t>
            </a:r>
            <a:r>
              <a:rPr lang="en-US" sz="2800" spc="-20" dirty="0">
                <a:latin typeface="Calibri"/>
                <a:cs typeface="Calibri"/>
              </a:rPr>
              <a:t>o</a:t>
            </a:r>
            <a:r>
              <a:rPr lang="en-US" sz="2800" dirty="0">
                <a:latin typeface="Calibri"/>
                <a:cs typeface="Calibri"/>
              </a:rPr>
              <a:t>c</a:t>
            </a:r>
            <a:r>
              <a:rPr lang="en-US" sz="2800" spc="-15" dirty="0">
                <a:latin typeface="Calibri"/>
                <a:cs typeface="Calibri"/>
              </a:rPr>
              <a:t>h</a:t>
            </a:r>
            <a:r>
              <a:rPr lang="en-US" sz="2800" spc="-70" dirty="0">
                <a:latin typeface="Calibri"/>
                <a:cs typeface="Calibri"/>
              </a:rPr>
              <a:t>r</a:t>
            </a:r>
            <a:r>
              <a:rPr lang="en-US" sz="2800" spc="-15" dirty="0">
                <a:latin typeface="Calibri"/>
                <a:cs typeface="Calibri"/>
              </a:rPr>
              <a:t>a</a:t>
            </a:r>
            <a:r>
              <a:rPr lang="en-US" sz="2800" spc="-5" dirty="0">
                <a:latin typeface="Calibri"/>
                <a:cs typeface="Calibri"/>
              </a:rPr>
              <a:t>n</a:t>
            </a:r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spc="20" dirty="0">
                <a:latin typeface="Calibri"/>
                <a:cs typeface="Calibri"/>
              </a:rPr>
              <a:t>’s </a:t>
            </a:r>
            <a:r>
              <a:rPr lang="en-US" sz="2800" spc="-15" dirty="0">
                <a:latin typeface="Calibri"/>
                <a:cs typeface="Calibri"/>
              </a:rPr>
              <a:t>risk</a:t>
            </a:r>
            <a:r>
              <a:rPr lang="en-US" sz="2800" spc="-5" dirty="0">
                <a:latin typeface="Calibri"/>
                <a:cs typeface="Calibri"/>
              </a:rPr>
              <a:t> </a:t>
            </a:r>
            <a:r>
              <a:rPr lang="en-US" sz="2800" spc="-20" dirty="0">
                <a:latin typeface="Calibri"/>
                <a:cs typeface="Calibri"/>
              </a:rPr>
              <a:t>o</a:t>
            </a:r>
            <a:r>
              <a:rPr lang="en-US" sz="2800" dirty="0">
                <a:latin typeface="Calibri"/>
                <a:cs typeface="Calibri"/>
              </a:rPr>
              <a:t>f</a:t>
            </a:r>
            <a:r>
              <a:rPr lang="en-US" sz="2800" spc="-5" dirty="0">
                <a:latin typeface="Calibri"/>
                <a:cs typeface="Calibri"/>
              </a:rPr>
              <a:t> b</a:t>
            </a:r>
            <a:r>
              <a:rPr lang="en-US" sz="2800" spc="-10" dirty="0">
                <a:latin typeface="Calibri"/>
                <a:cs typeface="Calibri"/>
              </a:rPr>
              <a:t>ia</a:t>
            </a:r>
            <a:r>
              <a:rPr lang="en-US" sz="2800" dirty="0">
                <a:latin typeface="Calibri"/>
                <a:cs typeface="Calibri"/>
              </a:rPr>
              <a:t>s</a:t>
            </a:r>
            <a:r>
              <a:rPr lang="en-US" sz="2800" spc="5" dirty="0">
                <a:latin typeface="Calibri"/>
                <a:cs typeface="Calibri"/>
              </a:rPr>
              <a:t> widely used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6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7FCEF-DEEC-6E43-9DF7-727A23211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Distinct Sources of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3C97-E049-3245-B01A-3292543D8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Bias in the results of the primary studies included in the systematic reviews -&gt; should be dealt with during the data extraction</a:t>
            </a:r>
          </a:p>
          <a:p>
            <a:r>
              <a:rPr lang="en-US" dirty="0"/>
              <a:t>Bias due to exclusion/inclusion of results of studies that should/shouldn’t be included -&gt; affect results of the meta-analysis</a:t>
            </a:r>
          </a:p>
        </p:txBody>
      </p:sp>
    </p:spTree>
    <p:extLst>
      <p:ext uri="{BB962C8B-B14F-4D97-AF65-F5344CB8AC3E}">
        <p14:creationId xmlns:p14="http://schemas.microsoft.com/office/powerpoint/2010/main" val="338510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of bias vs. “Study Quality”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19067" cy="525780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Study quality</a:t>
            </a:r>
            <a:r>
              <a:rPr lang="en-GB" sz="2400" dirty="0"/>
              <a:t>: extent to which study authors conducted their research to highest standards</a:t>
            </a:r>
          </a:p>
          <a:p>
            <a:r>
              <a:rPr lang="en-GB" sz="2400" dirty="0"/>
              <a:t>Problem with this? A study may be performed to the highest possible standards yet still have an important risk of bias</a:t>
            </a:r>
          </a:p>
          <a:p>
            <a:pPr lvl="1"/>
            <a:r>
              <a:rPr lang="en-GB" sz="2000" dirty="0"/>
              <a:t>e.g. impractical or impossible to blind participants or study personnel</a:t>
            </a:r>
          </a:p>
          <a:p>
            <a:r>
              <a:rPr lang="en-US" sz="2400" dirty="0"/>
              <a:t>What really matters? the extent to which we should believe the results of studies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Thus, instead of “study quality” use  “risk of bias”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38639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of Bias vs. Evidence Quality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68267" cy="493606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Risk of bias </a:t>
            </a:r>
            <a:r>
              <a:rPr lang="en-US" sz="2800" dirty="0"/>
              <a:t>is assessed at the level of each data point (PICO level)  and </a:t>
            </a:r>
            <a:r>
              <a:rPr lang="en-US" sz="2800" dirty="0">
                <a:solidFill>
                  <a:srgbClr val="FFFF00"/>
                </a:solidFill>
              </a:rPr>
              <a:t>DURING</a:t>
            </a:r>
            <a:r>
              <a:rPr lang="en-US" sz="2800" dirty="0"/>
              <a:t>  data extraction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Evidence quality </a:t>
            </a:r>
            <a:r>
              <a:rPr lang="en-US" sz="2800" dirty="0"/>
              <a:t>is assessed </a:t>
            </a:r>
            <a:r>
              <a:rPr lang="en-US" sz="2800" dirty="0">
                <a:solidFill>
                  <a:srgbClr val="FFFF00"/>
                </a:solidFill>
              </a:rPr>
              <a:t>AFTER</a:t>
            </a:r>
            <a:r>
              <a:rPr lang="en-US" sz="2800" dirty="0"/>
              <a:t>  data analysis completed,  for each outcome across all included data points </a:t>
            </a:r>
          </a:p>
          <a:p>
            <a:pPr lvl="1"/>
            <a:r>
              <a:rPr lang="en-US" sz="2000" dirty="0" err="1"/>
              <a:t>RoB</a:t>
            </a:r>
            <a:r>
              <a:rPr lang="en-US" sz="2000" dirty="0"/>
              <a:t> assessment </a:t>
            </a:r>
            <a:r>
              <a:rPr lang="en-US" sz="2000" b="1" dirty="0"/>
              <a:t>informs</a:t>
            </a:r>
            <a:r>
              <a:rPr lang="en-US" sz="2000" dirty="0"/>
              <a:t> evidence quality assessment</a:t>
            </a:r>
          </a:p>
          <a:p>
            <a:pPr lvl="1"/>
            <a:r>
              <a:rPr lang="en-US" sz="2400" dirty="0"/>
              <a:t> Obviously: “evidence quality ” </a:t>
            </a:r>
            <a:r>
              <a:rPr lang="en-US" sz="2400" dirty="0">
                <a:solidFill>
                  <a:srgbClr val="FFFF00"/>
                </a:solidFill>
              </a:rPr>
              <a:t>≠</a:t>
            </a:r>
            <a:r>
              <a:rPr lang="en-US" sz="2400" dirty="0"/>
              <a:t> “study quality”</a:t>
            </a:r>
          </a:p>
        </p:txBody>
      </p:sp>
    </p:spTree>
    <p:extLst>
      <p:ext uri="{BB962C8B-B14F-4D97-AF65-F5344CB8AC3E}">
        <p14:creationId xmlns:p14="http://schemas.microsoft.com/office/powerpoint/2010/main" val="124569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vs. External Validity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Internal validity</a:t>
            </a:r>
            <a:r>
              <a:rPr lang="en-US" dirty="0"/>
              <a:t>: the extent to which study’s results are trustworthy (how biased they are)</a:t>
            </a:r>
          </a:p>
          <a:p>
            <a:pPr lvl="1"/>
            <a:r>
              <a:rPr lang="en-US" dirty="0"/>
              <a:t>Reflect rigors in study design and execution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External validity: </a:t>
            </a:r>
            <a:r>
              <a:rPr lang="en-US" dirty="0"/>
              <a:t>the extent to which the results of a study are generalizable or applicable to a broader population and settings</a:t>
            </a:r>
          </a:p>
          <a:p>
            <a:pPr lvl="1"/>
            <a:r>
              <a:rPr lang="en-US" dirty="0"/>
              <a:t>Reflect how participants were selected and the context of study</a:t>
            </a:r>
          </a:p>
        </p:txBody>
      </p:sp>
    </p:spTree>
    <p:extLst>
      <p:ext uri="{BB962C8B-B14F-4D97-AF65-F5344CB8AC3E}">
        <p14:creationId xmlns:p14="http://schemas.microsoft.com/office/powerpoint/2010/main" val="3213781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355171"/>
              </p:ext>
            </p:extLst>
          </p:nvPr>
        </p:nvGraphicFramePr>
        <p:xfrm>
          <a:off x="0" y="23037"/>
          <a:ext cx="9144000" cy="6901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6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4161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GB" sz="3200" b="1" dirty="0">
                          <a:effectLst/>
                        </a:rPr>
                        <a:t>Key Bias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GB" sz="3200" b="1" dirty="0">
                          <a:effectLst/>
                        </a:rPr>
                        <a:t>Description</a:t>
                      </a:r>
                      <a:endParaRPr lang="en-GB" sz="3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950">
                <a:tc>
                  <a:txBody>
                    <a:bodyPr/>
                    <a:lstStyle/>
                    <a:p>
                      <a:pPr fontAlgn="t"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GB" sz="2400" b="1" dirty="0">
                          <a:effectLst/>
                        </a:rPr>
                        <a:t>Selection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US" sz="2400" dirty="0">
                          <a:effectLst/>
                        </a:rPr>
                        <a:t>Systematic differences between baseline characteristics of the groups that are compared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7738">
                <a:tc>
                  <a:txBody>
                    <a:bodyPr/>
                    <a:lstStyle/>
                    <a:p>
                      <a:pPr fontAlgn="t"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GB" sz="2400" b="1" dirty="0">
                          <a:effectLst/>
                        </a:rPr>
                        <a:t>Performance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US" sz="2400" dirty="0">
                          <a:effectLst/>
                        </a:rPr>
                        <a:t>Systematic differences between groups in the care that is provided, or in exposure to factors other than the interventions of interest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3030">
                <a:tc>
                  <a:txBody>
                    <a:bodyPr/>
                    <a:lstStyle/>
                    <a:p>
                      <a:pPr fontAlgn="t"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GB" sz="2400" b="1" dirty="0">
                          <a:effectLst/>
                        </a:rPr>
                        <a:t>Detection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US" sz="2400" dirty="0">
                          <a:effectLst/>
                        </a:rPr>
                        <a:t>Systematic differences between groups in how outcomes are determined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4923">
                <a:tc>
                  <a:txBody>
                    <a:bodyPr/>
                    <a:lstStyle/>
                    <a:p>
                      <a:pPr fontAlgn="t"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GB" sz="2400" b="1" dirty="0">
                          <a:effectLst/>
                        </a:rPr>
                        <a:t>Attrition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US" sz="2400" dirty="0">
                          <a:effectLst/>
                        </a:rPr>
                        <a:t>Systematic differences between groups in withdrawals from a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4161">
                <a:tc>
                  <a:txBody>
                    <a:bodyPr/>
                    <a:lstStyle/>
                    <a:p>
                      <a:pPr fontAlgn="t"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GB" sz="2400" b="1" dirty="0">
                          <a:effectLst/>
                        </a:rPr>
                        <a:t>Reporting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US" sz="2400" dirty="0">
                          <a:effectLst/>
                        </a:rPr>
                        <a:t>Systematic differences between reported and unreported findings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7830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1237</Words>
  <Application>Microsoft Macintosh PowerPoint</Application>
  <PresentationFormat>On-screen Show (4:3)</PresentationFormat>
  <Paragraphs>154</Paragraphs>
  <Slides>25</Slides>
  <Notes>14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Corbel</vt:lpstr>
      <vt:lpstr>Wingdings</vt:lpstr>
      <vt:lpstr>Custom Design</vt:lpstr>
      <vt:lpstr>Twilight</vt:lpstr>
      <vt:lpstr>Systematic Reviews (Epi-214)</vt:lpstr>
      <vt:lpstr>Main steps for Conducting SR</vt:lpstr>
      <vt:lpstr>Terminology</vt:lpstr>
      <vt:lpstr>PowerPoint Presentation</vt:lpstr>
      <vt:lpstr>Two Distinct Sources of Bias</vt:lpstr>
      <vt:lpstr>Risk of bias vs. “Study Quality”</vt:lpstr>
      <vt:lpstr>Risk of Bias vs. Evidence Quality </vt:lpstr>
      <vt:lpstr>Internal vs. External Validity</vt:lpstr>
      <vt:lpstr>PowerPoint Presentation</vt:lpstr>
      <vt:lpstr>How to Assess risk of bias?</vt:lpstr>
      <vt:lpstr>PowerPoint Presentation</vt:lpstr>
      <vt:lpstr>Assessment of risk of bias – Caveats </vt:lpstr>
      <vt:lpstr>Cochrane  risk of bias  tool</vt:lpstr>
      <vt:lpstr>Cochrane ROB 2 Assessment Tool (New)</vt:lpstr>
      <vt:lpstr>Risk of Bias Domains</vt:lpstr>
      <vt:lpstr>RoB Assessment Implemented  </vt:lpstr>
      <vt:lpstr>Revised RoB 2 Tool</vt:lpstr>
      <vt:lpstr>Reaching Overall Risk of Bias at Domain Level</vt:lpstr>
      <vt:lpstr>PowerPoint Presentation</vt:lpstr>
      <vt:lpstr>Data can be uploaded from a CSV or Excel file to the website</vt:lpstr>
      <vt:lpstr>PowerPoint Presentation</vt:lpstr>
      <vt:lpstr>“Other bias”?</vt:lpstr>
      <vt:lpstr>What about observational studies? </vt:lpstr>
      <vt:lpstr>Tools for Observational Studies  </vt:lpstr>
      <vt:lpstr>ROBINS-I Domains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 Reviews for Global Health Decision-making  (GH 213)</dc:title>
  <dc:creator>Shuman, Halemah</dc:creator>
  <cp:lastModifiedBy>Malekinejad, Mohsen</cp:lastModifiedBy>
  <cp:revision>10</cp:revision>
  <dcterms:created xsi:type="dcterms:W3CDTF">2020-12-27T20:51:42Z</dcterms:created>
  <dcterms:modified xsi:type="dcterms:W3CDTF">2022-04-27T23:56:26Z</dcterms:modified>
</cp:coreProperties>
</file>