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96" r:id="rId2"/>
    <p:sldMasterId id="2147484092" r:id="rId3"/>
    <p:sldMasterId id="2147484249" r:id="rId4"/>
    <p:sldMasterId id="2147484257" r:id="rId5"/>
    <p:sldMasterId id="2147484270" r:id="rId6"/>
  </p:sldMasterIdLst>
  <p:notesMasterIdLst>
    <p:notesMasterId r:id="rId82"/>
  </p:notesMasterIdLst>
  <p:handoutMasterIdLst>
    <p:handoutMasterId r:id="rId83"/>
  </p:handoutMasterIdLst>
  <p:sldIdLst>
    <p:sldId id="683" r:id="rId7"/>
    <p:sldId id="644" r:id="rId8"/>
    <p:sldId id="706" r:id="rId9"/>
    <p:sldId id="643" r:id="rId10"/>
    <p:sldId id="689" r:id="rId11"/>
    <p:sldId id="647" r:id="rId12"/>
    <p:sldId id="720" r:id="rId13"/>
    <p:sldId id="724" r:id="rId14"/>
    <p:sldId id="718" r:id="rId15"/>
    <p:sldId id="721" r:id="rId16"/>
    <p:sldId id="746" r:id="rId17"/>
    <p:sldId id="654" r:id="rId18"/>
    <p:sldId id="747" r:id="rId19"/>
    <p:sldId id="748" r:id="rId20"/>
    <p:sldId id="722" r:id="rId21"/>
    <p:sldId id="653" r:id="rId22"/>
    <p:sldId id="655" r:id="rId23"/>
    <p:sldId id="656" r:id="rId24"/>
    <p:sldId id="657" r:id="rId25"/>
    <p:sldId id="728" r:id="rId26"/>
    <p:sldId id="648" r:id="rId27"/>
    <p:sldId id="757" r:id="rId28"/>
    <p:sldId id="658" r:id="rId29"/>
    <p:sldId id="634" r:id="rId30"/>
    <p:sldId id="726" r:id="rId31"/>
    <p:sldId id="447" r:id="rId32"/>
    <p:sldId id="445" r:id="rId33"/>
    <p:sldId id="411" r:id="rId34"/>
    <p:sldId id="450" r:id="rId35"/>
    <p:sldId id="449" r:id="rId36"/>
    <p:sldId id="681" r:id="rId37"/>
    <p:sldId id="692" r:id="rId38"/>
    <p:sldId id="446" r:id="rId39"/>
    <p:sldId id="455" r:id="rId40"/>
    <p:sldId id="459" r:id="rId41"/>
    <p:sldId id="460" r:id="rId42"/>
    <p:sldId id="461" r:id="rId43"/>
    <p:sldId id="462" r:id="rId44"/>
    <p:sldId id="729" r:id="rId45"/>
    <p:sldId id="458" r:id="rId46"/>
    <p:sldId id="454" r:id="rId47"/>
    <p:sldId id="506" r:id="rId48"/>
    <p:sldId id="466" r:id="rId49"/>
    <p:sldId id="710" r:id="rId50"/>
    <p:sldId id="527" r:id="rId51"/>
    <p:sldId id="705" r:id="rId52"/>
    <p:sldId id="486" r:id="rId53"/>
    <p:sldId id="727" r:id="rId54"/>
    <p:sldId id="732" r:id="rId55"/>
    <p:sldId id="725" r:id="rId56"/>
    <p:sldId id="660" r:id="rId57"/>
    <p:sldId id="661" r:id="rId58"/>
    <p:sldId id="662" r:id="rId59"/>
    <p:sldId id="694" r:id="rId60"/>
    <p:sldId id="663" r:id="rId61"/>
    <p:sldId id="670" r:id="rId62"/>
    <p:sldId id="687" r:id="rId63"/>
    <p:sldId id="749" r:id="rId64"/>
    <p:sldId id="685" r:id="rId65"/>
    <p:sldId id="674" r:id="rId66"/>
    <p:sldId id="485" r:id="rId67"/>
    <p:sldId id="730" r:id="rId68"/>
    <p:sldId id="735" r:id="rId69"/>
    <p:sldId id="738" r:id="rId70"/>
    <p:sldId id="750" r:id="rId71"/>
    <p:sldId id="751" r:id="rId72"/>
    <p:sldId id="753" r:id="rId73"/>
    <p:sldId id="752" r:id="rId74"/>
    <p:sldId id="754" r:id="rId75"/>
    <p:sldId id="755" r:id="rId76"/>
    <p:sldId id="756" r:id="rId77"/>
    <p:sldId id="731" r:id="rId78"/>
    <p:sldId id="642" r:id="rId79"/>
    <p:sldId id="676" r:id="rId80"/>
    <p:sldId id="273" r:id="rId8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0000"/>
    <a:srgbClr val="999933"/>
    <a:srgbClr val="CC6600"/>
    <a:srgbClr val="CC9933"/>
    <a:srgbClr val="BBBBAA"/>
    <a:srgbClr val="88BB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02" autoAdjust="0"/>
    <p:restoredTop sz="81733" autoAdjust="0"/>
  </p:normalViewPr>
  <p:slideViewPr>
    <p:cSldViewPr>
      <p:cViewPr varScale="1">
        <p:scale>
          <a:sx n="90" d="100"/>
          <a:sy n="90" d="100"/>
        </p:scale>
        <p:origin x="1692" y="78"/>
      </p:cViewPr>
      <p:guideLst>
        <p:guide orient="horz" pos="2160"/>
        <p:guide pos="2880"/>
      </p:guideLst>
    </p:cSldViewPr>
  </p:slideViewPr>
  <p:outlineViewPr>
    <p:cViewPr>
      <p:scale>
        <a:sx n="33" d="100"/>
        <a:sy n="33" d="100"/>
      </p:scale>
      <p:origin x="42" y="17718"/>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presProps" Target="presProp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ableStyles" Target="tableStyles.xml"/><Relationship Id="rId61" Type="http://schemas.openxmlformats.org/officeDocument/2006/relationships/slide" Target="slides/slide55.xml"/><Relationship Id="rId8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a:t>Diabetes</a:t>
          </a:r>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custT="1"/>
      <dgm:spPr/>
      <dgm:t>
        <a:bodyPr/>
        <a:lstStyle/>
        <a:p>
          <a:pPr>
            <a:spcAft>
              <a:spcPts val="0"/>
            </a:spcAft>
          </a:pPr>
          <a:r>
            <a:rPr lang="en-US" sz="2200" dirty="0"/>
            <a:t>Behavioral/</a:t>
          </a:r>
        </a:p>
        <a:p>
          <a:pPr>
            <a:spcAft>
              <a:spcPts val="0"/>
            </a:spcAft>
          </a:pPr>
          <a:r>
            <a:rPr lang="en-US" sz="2200" dirty="0"/>
            <a:t>Clinical Factors</a:t>
          </a:r>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custT="1"/>
      <dgm:spPr/>
      <dgm:t>
        <a:bodyPr/>
        <a:lstStyle/>
        <a:p>
          <a:r>
            <a:rPr lang="en-US" sz="2200" dirty="0"/>
            <a:t>Genetic Factors</a:t>
          </a:r>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pt>
    <dgm:pt modelId="{1943849F-C861-4A0B-B2A8-F050301AC242}" type="pres">
      <dgm:prSet presAssocID="{F62E4B2B-B76A-4906-BB8E-38C00B5FB23E}" presName="centerShape" presStyleLbl="node0" presStyleIdx="0" presStyleCnt="1"/>
      <dgm:spPr/>
    </dgm:pt>
    <dgm:pt modelId="{5A792FE9-F49C-4AA6-8375-0DDD28ABB889}" type="pres">
      <dgm:prSet presAssocID="{0BBF945B-309E-4B68-B1B0-078DC6986E68}" presName="parTrans" presStyleLbl="bgSibTrans2D1" presStyleIdx="0" presStyleCnt="2"/>
      <dgm:spPr/>
    </dgm:pt>
    <dgm:pt modelId="{52532621-CE10-4575-B1C3-06D04BCCCFA2}" type="pres">
      <dgm:prSet presAssocID="{131865C5-B0AC-4F89-9BE8-147CE5399286}" presName="node" presStyleLbl="node1" presStyleIdx="0" presStyleCnt="2">
        <dgm:presLayoutVars>
          <dgm:bulletEnabled val="1"/>
        </dgm:presLayoutVars>
      </dgm:prSet>
      <dgm:spPr/>
    </dgm:pt>
    <dgm:pt modelId="{888247DE-BC3D-40B9-B49F-BED77FFF0938}" type="pres">
      <dgm:prSet presAssocID="{C4B49965-B80D-443A-831E-E108BBDF31F4}" presName="parTrans" presStyleLbl="bgSibTrans2D1" presStyleIdx="1" presStyleCnt="2"/>
      <dgm:spPr/>
    </dgm:pt>
    <dgm:pt modelId="{63E95A15-3587-41D0-A72A-14DB5B9739C7}" type="pres">
      <dgm:prSet presAssocID="{70A41719-A52F-4B0C-B409-F41EF7C8AF6D}" presName="node" presStyleLbl="node1" presStyleIdx="1" presStyleCnt="2">
        <dgm:presLayoutVars>
          <dgm:bulletEnabled val="1"/>
        </dgm:presLayoutVars>
      </dgm:prSet>
      <dgm:spPr/>
    </dgm:pt>
  </dgm:ptLst>
  <dgm:cxnLst>
    <dgm:cxn modelId="{D82A3F0C-B65E-49DB-9D22-6C2A3A938339}" srcId="{F62E4B2B-B76A-4906-BB8E-38C00B5FB23E}" destId="{70A41719-A52F-4B0C-B409-F41EF7C8AF6D}" srcOrd="1" destOrd="0" parTransId="{C4B49965-B80D-443A-831E-E108BBDF31F4}" sibTransId="{EA7D6932-E5A5-4321-A90C-D79B46FD1930}"/>
    <dgm:cxn modelId="{7E63076B-980B-4A5F-9C79-060B3F537DBE}" type="presOf" srcId="{BD17072E-4829-4273-BC9D-8E75C66A2227}" destId="{D5B53D5B-EEBC-4388-9BDB-E677AC9B7AF9}" srcOrd="0" destOrd="0" presId="urn:microsoft.com/office/officeart/2005/8/layout/radial4"/>
    <dgm:cxn modelId="{F6CC6684-67F7-4E81-96B5-13A7C7ADC826}" type="presOf" srcId="{C4B49965-B80D-443A-831E-E108BBDF31F4}" destId="{888247DE-BC3D-40B9-B49F-BED77FFF0938}" srcOrd="0" destOrd="0" presId="urn:microsoft.com/office/officeart/2005/8/layout/radial4"/>
    <dgm:cxn modelId="{C9E4D285-0E3C-4D1A-9A55-1DA772D9FA5A}" type="presOf" srcId="{0BBF945B-309E-4B68-B1B0-078DC6986E68}" destId="{5A792FE9-F49C-4AA6-8375-0DDD28ABB889}" srcOrd="0" destOrd="0" presId="urn:microsoft.com/office/officeart/2005/8/layout/radial4"/>
    <dgm:cxn modelId="{35D7DB94-C6C3-4686-B629-25A28E684D36}" type="presOf" srcId="{70A41719-A52F-4B0C-B409-F41EF7C8AF6D}" destId="{63E95A15-3587-41D0-A72A-14DB5B9739C7}"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3229A8A1-A648-46BD-B50A-8B1D97D1C1ED}" type="presOf" srcId="{F62E4B2B-B76A-4906-BB8E-38C00B5FB23E}" destId="{1943849F-C861-4A0B-B2A8-F050301AC242}"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10098BBE-D7A5-4474-A44F-7178C59B6589}" type="presOf" srcId="{131865C5-B0AC-4F89-9BE8-147CE5399286}" destId="{52532621-CE10-4575-B1C3-06D04BCCCFA2}" srcOrd="0" destOrd="0" presId="urn:microsoft.com/office/officeart/2005/8/layout/radial4"/>
    <dgm:cxn modelId="{ED605D35-1CB0-4C82-AED8-B21B65D498A7}" type="presParOf" srcId="{D5B53D5B-EEBC-4388-9BDB-E677AC9B7AF9}" destId="{1943849F-C861-4A0B-B2A8-F050301AC242}" srcOrd="0" destOrd="0" presId="urn:microsoft.com/office/officeart/2005/8/layout/radial4"/>
    <dgm:cxn modelId="{92641304-9FC0-4026-B419-10B03B51864C}" type="presParOf" srcId="{D5B53D5B-EEBC-4388-9BDB-E677AC9B7AF9}" destId="{5A792FE9-F49C-4AA6-8375-0DDD28ABB889}" srcOrd="1" destOrd="0" presId="urn:microsoft.com/office/officeart/2005/8/layout/radial4"/>
    <dgm:cxn modelId="{29918B9B-B032-4BFC-B8BF-7B85C21AA853}" type="presParOf" srcId="{D5B53D5B-EEBC-4388-9BDB-E677AC9B7AF9}" destId="{52532621-CE10-4575-B1C3-06D04BCCCFA2}" srcOrd="2" destOrd="0" presId="urn:microsoft.com/office/officeart/2005/8/layout/radial4"/>
    <dgm:cxn modelId="{F6EE4703-83D4-4B4A-B5B2-11ABE87374DB}" type="presParOf" srcId="{D5B53D5B-EEBC-4388-9BDB-E677AC9B7AF9}" destId="{888247DE-BC3D-40B9-B49F-BED77FFF0938}" srcOrd="3" destOrd="0" presId="urn:microsoft.com/office/officeart/2005/8/layout/radial4"/>
    <dgm:cxn modelId="{4D9BAF46-BFD0-4DFC-80C3-3BB6C82E06DC}"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a:t>Diabetes</a:t>
          </a:r>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pPr>
            <a:spcAft>
              <a:spcPts val="0"/>
            </a:spcAft>
          </a:pPr>
          <a:r>
            <a:rPr lang="en-US" dirty="0"/>
            <a:t>Behavioral/</a:t>
          </a:r>
        </a:p>
        <a:p>
          <a:pPr>
            <a:spcAft>
              <a:spcPct val="35000"/>
            </a:spcAft>
          </a:pPr>
          <a:r>
            <a:rPr lang="en-US" dirty="0"/>
            <a:t>Clinical Factors</a:t>
          </a:r>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CECB3D1E-206F-4078-B96C-BF8D84B8E197}">
      <dgm:prSet phldrT="[Text]"/>
      <dgm:spPr/>
      <dgm:t>
        <a:bodyPr/>
        <a:lstStyle/>
        <a:p>
          <a:r>
            <a:rPr lang="en-US" dirty="0"/>
            <a:t>Environmental Factors</a:t>
          </a:r>
        </a:p>
      </dgm:t>
    </dgm:pt>
    <dgm:pt modelId="{50B150F7-5A8A-47A5-B852-A8F16D2A9862}" type="parTrans" cxnId="{D4C5EDED-D6B8-45EC-B856-63B7AA9E7C8A}">
      <dgm:prSet/>
      <dgm:spPr/>
      <dgm:t>
        <a:bodyPr/>
        <a:lstStyle/>
        <a:p>
          <a:endParaRPr lang="en-US"/>
        </a:p>
      </dgm:t>
    </dgm:pt>
    <dgm:pt modelId="{B3804AA9-DE35-45F4-BEA8-A9AD17ECFC54}" type="sibTrans" cxnId="{D4C5EDED-D6B8-45EC-B856-63B7AA9E7C8A}">
      <dgm:prSet/>
      <dgm:spPr/>
      <dgm:t>
        <a:bodyPr/>
        <a:lstStyle/>
        <a:p>
          <a:endParaRPr lang="en-US"/>
        </a:p>
      </dgm:t>
    </dgm:pt>
    <dgm:pt modelId="{70A41719-A52F-4B0C-B409-F41EF7C8AF6D}">
      <dgm:prSet phldrT="[Text]"/>
      <dgm:spPr/>
      <dgm:t>
        <a:bodyPr/>
        <a:lstStyle/>
        <a:p>
          <a:r>
            <a:rPr lang="en-US" dirty="0"/>
            <a:t>Genetic Factors</a:t>
          </a:r>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pt>
    <dgm:pt modelId="{1943849F-C861-4A0B-B2A8-F050301AC242}" type="pres">
      <dgm:prSet presAssocID="{F62E4B2B-B76A-4906-BB8E-38C00B5FB23E}" presName="centerShape" presStyleLbl="node0" presStyleIdx="0" presStyleCnt="1"/>
      <dgm:spPr/>
    </dgm:pt>
    <dgm:pt modelId="{5A792FE9-F49C-4AA6-8375-0DDD28ABB889}" type="pres">
      <dgm:prSet presAssocID="{0BBF945B-309E-4B68-B1B0-078DC6986E68}" presName="parTrans" presStyleLbl="bgSibTrans2D1" presStyleIdx="0" presStyleCnt="3"/>
      <dgm:spPr/>
    </dgm:pt>
    <dgm:pt modelId="{52532621-CE10-4575-B1C3-06D04BCCCFA2}" type="pres">
      <dgm:prSet presAssocID="{131865C5-B0AC-4F89-9BE8-147CE5399286}" presName="node" presStyleLbl="node1" presStyleIdx="0" presStyleCnt="3">
        <dgm:presLayoutVars>
          <dgm:bulletEnabled val="1"/>
        </dgm:presLayoutVars>
      </dgm:prSet>
      <dgm:spPr/>
    </dgm:pt>
    <dgm:pt modelId="{377FF48C-0C73-48FD-865D-2F40989065B4}" type="pres">
      <dgm:prSet presAssocID="{50B150F7-5A8A-47A5-B852-A8F16D2A9862}" presName="parTrans" presStyleLbl="bgSibTrans2D1" presStyleIdx="1" presStyleCnt="3"/>
      <dgm:spPr/>
    </dgm:pt>
    <dgm:pt modelId="{BB93B4D7-BBB9-47E0-9B9E-E9A4246B3E3A}" type="pres">
      <dgm:prSet presAssocID="{CECB3D1E-206F-4078-B96C-BF8D84B8E197}" presName="node" presStyleLbl="node1" presStyleIdx="1" presStyleCnt="3">
        <dgm:presLayoutVars>
          <dgm:bulletEnabled val="1"/>
        </dgm:presLayoutVars>
      </dgm:prSet>
      <dgm:spPr/>
    </dgm:pt>
    <dgm:pt modelId="{888247DE-BC3D-40B9-B49F-BED77FFF0938}" type="pres">
      <dgm:prSet presAssocID="{C4B49965-B80D-443A-831E-E108BBDF31F4}" presName="parTrans" presStyleLbl="bgSibTrans2D1" presStyleIdx="2" presStyleCnt="3"/>
      <dgm:spPr/>
    </dgm:pt>
    <dgm:pt modelId="{63E95A15-3587-41D0-A72A-14DB5B9739C7}" type="pres">
      <dgm:prSet presAssocID="{70A41719-A52F-4B0C-B409-F41EF7C8AF6D}" presName="node" presStyleLbl="node1" presStyleIdx="2" presStyleCnt="3">
        <dgm:presLayoutVars>
          <dgm:bulletEnabled val="1"/>
        </dgm:presLayoutVars>
      </dgm:prSet>
      <dgm:spPr/>
    </dgm:pt>
  </dgm:ptLst>
  <dgm:cxnLst>
    <dgm:cxn modelId="{D82A3F0C-B65E-49DB-9D22-6C2A3A938339}" srcId="{F62E4B2B-B76A-4906-BB8E-38C00B5FB23E}" destId="{70A41719-A52F-4B0C-B409-F41EF7C8AF6D}" srcOrd="2" destOrd="0" parTransId="{C4B49965-B80D-443A-831E-E108BBDF31F4}" sibTransId="{EA7D6932-E5A5-4321-A90C-D79B46FD1930}"/>
    <dgm:cxn modelId="{E9406512-AFD5-43D6-AEBE-D6368C298420}" type="presOf" srcId="{131865C5-B0AC-4F89-9BE8-147CE5399286}" destId="{52532621-CE10-4575-B1C3-06D04BCCCFA2}" srcOrd="0" destOrd="0" presId="urn:microsoft.com/office/officeart/2005/8/layout/radial4"/>
    <dgm:cxn modelId="{0953325A-1609-41FF-AF8A-B1DA71E9F6AE}" type="presOf" srcId="{0BBF945B-309E-4B68-B1B0-078DC6986E68}" destId="{5A792FE9-F49C-4AA6-8375-0DDD28ABB889}" srcOrd="0" destOrd="0" presId="urn:microsoft.com/office/officeart/2005/8/layout/radial4"/>
    <dgm:cxn modelId="{12858A82-AEA3-48D6-9A80-274F74C9FA7C}" type="presOf" srcId="{50B150F7-5A8A-47A5-B852-A8F16D2A9862}" destId="{377FF48C-0C73-48FD-865D-2F40989065B4}"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D96D4FB0-8967-4F17-B4F1-50B7AC4DD486}" type="presOf" srcId="{F62E4B2B-B76A-4906-BB8E-38C00B5FB23E}" destId="{1943849F-C861-4A0B-B2A8-F050301AC242}"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4B238ECA-E901-455A-A089-9185F0E17C08}" type="presOf" srcId="{C4B49965-B80D-443A-831E-E108BBDF31F4}" destId="{888247DE-BC3D-40B9-B49F-BED77FFF0938}" srcOrd="0" destOrd="0" presId="urn:microsoft.com/office/officeart/2005/8/layout/radial4"/>
    <dgm:cxn modelId="{A81C09D9-9899-4805-9FD2-9C54B312B98E}" type="presOf" srcId="{CECB3D1E-206F-4078-B96C-BF8D84B8E197}" destId="{BB93B4D7-BBB9-47E0-9B9E-E9A4246B3E3A}" srcOrd="0" destOrd="0" presId="urn:microsoft.com/office/officeart/2005/8/layout/radial4"/>
    <dgm:cxn modelId="{D4C5EDED-D6B8-45EC-B856-63B7AA9E7C8A}" srcId="{F62E4B2B-B76A-4906-BB8E-38C00B5FB23E}" destId="{CECB3D1E-206F-4078-B96C-BF8D84B8E197}" srcOrd="1" destOrd="0" parTransId="{50B150F7-5A8A-47A5-B852-A8F16D2A9862}" sibTransId="{B3804AA9-DE35-45F4-BEA8-A9AD17ECFC54}"/>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9AE2C0CF-B1AB-43D1-87C3-DE5534931BA7}" type="presParOf" srcId="{D5B53D5B-EEBC-4388-9BDB-E677AC9B7AF9}" destId="{377FF48C-0C73-48FD-865D-2F40989065B4}" srcOrd="3" destOrd="0" presId="urn:microsoft.com/office/officeart/2005/8/layout/radial4"/>
    <dgm:cxn modelId="{9D9955A9-C709-4F0C-B4C0-BE90B6A930D1}" type="presParOf" srcId="{D5B53D5B-EEBC-4388-9BDB-E677AC9B7AF9}" destId="{BB93B4D7-BBB9-47E0-9B9E-E9A4246B3E3A}" srcOrd="4" destOrd="0" presId="urn:microsoft.com/office/officeart/2005/8/layout/radial4"/>
    <dgm:cxn modelId="{6400F3BF-D1F0-42FD-96DC-157C3DE69ACA}" type="presParOf" srcId="{D5B53D5B-EEBC-4388-9BDB-E677AC9B7AF9}" destId="{888247DE-BC3D-40B9-B49F-BED77FFF0938}" srcOrd="5" destOrd="0" presId="urn:microsoft.com/office/officeart/2005/8/layout/radial4"/>
    <dgm:cxn modelId="{AFF7C4B1-6D6A-4350-BF6E-6927B58A5B90}" type="presParOf" srcId="{D5B53D5B-EEBC-4388-9BDB-E677AC9B7AF9}" destId="{63E95A15-3587-41D0-A72A-14DB5B9739C7}"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C3146C-0C2B-4137-B5FB-E8C722C9EF03}" type="doc">
      <dgm:prSet loTypeId="urn:microsoft.com/office/officeart/2005/8/layout/vList5" loCatId="list" qsTypeId="urn:microsoft.com/office/officeart/2005/8/quickstyle/simple2" qsCatId="simple" csTypeId="urn:microsoft.com/office/officeart/2005/8/colors/accent1_2" csCatId="accent1"/>
      <dgm:spPr/>
      <dgm:t>
        <a:bodyPr/>
        <a:lstStyle/>
        <a:p>
          <a:endParaRPr lang="en-US"/>
        </a:p>
      </dgm:t>
    </dgm:pt>
    <dgm:pt modelId="{9FD8589A-BD73-4F79-8B59-06756A0F1120}">
      <dgm:prSet/>
      <dgm:spPr/>
      <dgm:t>
        <a:bodyPr/>
        <a:lstStyle/>
        <a:p>
          <a:r>
            <a:rPr lang="en-US"/>
            <a:t>Infectious diseases: </a:t>
          </a:r>
        </a:p>
      </dgm:t>
    </dgm:pt>
    <dgm:pt modelId="{D993C76D-8939-43EF-A6A4-6BA0C81A4BD2}" type="parTrans" cxnId="{9A7C5CC2-64FE-466E-AE34-C0CA29ECD440}">
      <dgm:prSet/>
      <dgm:spPr/>
      <dgm:t>
        <a:bodyPr/>
        <a:lstStyle/>
        <a:p>
          <a:endParaRPr lang="en-US"/>
        </a:p>
      </dgm:t>
    </dgm:pt>
    <dgm:pt modelId="{76F092E8-8723-44EA-BDD6-9619C5AA18D7}" type="sibTrans" cxnId="{9A7C5CC2-64FE-466E-AE34-C0CA29ECD440}">
      <dgm:prSet/>
      <dgm:spPr/>
      <dgm:t>
        <a:bodyPr/>
        <a:lstStyle/>
        <a:p>
          <a:endParaRPr lang="en-US"/>
        </a:p>
      </dgm:t>
    </dgm:pt>
    <dgm:pt modelId="{82792364-4337-418A-A9BD-4CF2A4519F50}">
      <dgm:prSet/>
      <dgm:spPr/>
      <dgm:t>
        <a:bodyPr/>
        <a:lstStyle/>
        <a:p>
          <a:r>
            <a:rPr lang="en-US"/>
            <a:t>Avoid areas that carry risk of contamination</a:t>
          </a:r>
        </a:p>
      </dgm:t>
    </dgm:pt>
    <dgm:pt modelId="{E91875D8-BAEE-4A82-BD61-DB95B945DDCF}" type="parTrans" cxnId="{2B666CB0-693D-41AF-8FC2-27E26596B8EB}">
      <dgm:prSet/>
      <dgm:spPr/>
      <dgm:t>
        <a:bodyPr/>
        <a:lstStyle/>
        <a:p>
          <a:endParaRPr lang="en-US"/>
        </a:p>
      </dgm:t>
    </dgm:pt>
    <dgm:pt modelId="{A5DB9D24-A183-48A6-9975-C991DB0F8DAA}" type="sibTrans" cxnId="{2B666CB0-693D-41AF-8FC2-27E26596B8EB}">
      <dgm:prSet/>
      <dgm:spPr/>
      <dgm:t>
        <a:bodyPr/>
        <a:lstStyle/>
        <a:p>
          <a:endParaRPr lang="en-US"/>
        </a:p>
      </dgm:t>
    </dgm:pt>
    <dgm:pt modelId="{AD97D836-16CF-4EEE-961A-A0E156B0D2F5}">
      <dgm:prSet/>
      <dgm:spPr/>
      <dgm:t>
        <a:bodyPr/>
        <a:lstStyle/>
        <a:p>
          <a:r>
            <a:rPr lang="en-US"/>
            <a:t>Limit entry of potential infectious individuals</a:t>
          </a:r>
        </a:p>
      </dgm:t>
    </dgm:pt>
    <dgm:pt modelId="{CB221BA2-8F17-4719-9766-319C32B4467F}" type="parTrans" cxnId="{5ABB949E-127E-4771-B13A-7914D7B67A9F}">
      <dgm:prSet/>
      <dgm:spPr/>
      <dgm:t>
        <a:bodyPr/>
        <a:lstStyle/>
        <a:p>
          <a:endParaRPr lang="en-US"/>
        </a:p>
      </dgm:t>
    </dgm:pt>
    <dgm:pt modelId="{E43933D8-10B5-46C9-B253-52BF9898354E}" type="sibTrans" cxnId="{5ABB949E-127E-4771-B13A-7914D7B67A9F}">
      <dgm:prSet/>
      <dgm:spPr/>
      <dgm:t>
        <a:bodyPr/>
        <a:lstStyle/>
        <a:p>
          <a:endParaRPr lang="en-US"/>
        </a:p>
      </dgm:t>
    </dgm:pt>
    <dgm:pt modelId="{D80534B8-7BC5-4E90-AA33-66A444D62001}">
      <dgm:prSet/>
      <dgm:spPr/>
      <dgm:t>
        <a:bodyPr/>
        <a:lstStyle/>
        <a:p>
          <a:r>
            <a:rPr lang="en-US"/>
            <a:t>Cardiovascular diseases: </a:t>
          </a:r>
        </a:p>
      </dgm:t>
    </dgm:pt>
    <dgm:pt modelId="{9C39A91F-EFCA-487B-A4CF-B11B5FEF0083}" type="parTrans" cxnId="{342409F2-D6EA-4150-A7D8-6B5CBEDEC170}">
      <dgm:prSet/>
      <dgm:spPr/>
      <dgm:t>
        <a:bodyPr/>
        <a:lstStyle/>
        <a:p>
          <a:endParaRPr lang="en-US"/>
        </a:p>
      </dgm:t>
    </dgm:pt>
    <dgm:pt modelId="{D5C5CDE0-7D66-4BC2-9AB6-2FE155FE11C7}" type="sibTrans" cxnId="{342409F2-D6EA-4150-A7D8-6B5CBEDEC170}">
      <dgm:prSet/>
      <dgm:spPr/>
      <dgm:t>
        <a:bodyPr/>
        <a:lstStyle/>
        <a:p>
          <a:endParaRPr lang="en-US"/>
        </a:p>
      </dgm:t>
    </dgm:pt>
    <dgm:pt modelId="{9EB6134A-2799-41FA-A742-479EE46637A3}">
      <dgm:prSet/>
      <dgm:spPr/>
      <dgm:t>
        <a:bodyPr/>
        <a:lstStyle/>
        <a:p>
          <a:r>
            <a:rPr lang="en-US"/>
            <a:t>Access healthy food</a:t>
          </a:r>
        </a:p>
      </dgm:t>
    </dgm:pt>
    <dgm:pt modelId="{B280CA00-486C-4D3A-888C-D3113A6EE8C9}" type="parTrans" cxnId="{78190D82-7906-43F9-8823-65E7B135A9D8}">
      <dgm:prSet/>
      <dgm:spPr/>
      <dgm:t>
        <a:bodyPr/>
        <a:lstStyle/>
        <a:p>
          <a:endParaRPr lang="en-US"/>
        </a:p>
      </dgm:t>
    </dgm:pt>
    <dgm:pt modelId="{E5D7C73A-95F8-4C16-A0D7-B6ACC5157A40}" type="sibTrans" cxnId="{78190D82-7906-43F9-8823-65E7B135A9D8}">
      <dgm:prSet/>
      <dgm:spPr/>
      <dgm:t>
        <a:bodyPr/>
        <a:lstStyle/>
        <a:p>
          <a:endParaRPr lang="en-US"/>
        </a:p>
      </dgm:t>
    </dgm:pt>
    <dgm:pt modelId="{E0342382-5E15-4C89-88C1-51010007E928}">
      <dgm:prSet/>
      <dgm:spPr/>
      <dgm:t>
        <a:bodyPr/>
        <a:lstStyle/>
        <a:p>
          <a:r>
            <a:rPr lang="en-US"/>
            <a:t>Live in communities that facilitate healthy choices</a:t>
          </a:r>
        </a:p>
      </dgm:t>
    </dgm:pt>
    <dgm:pt modelId="{9047A814-6321-4BDA-8A86-AE918C214483}" type="parTrans" cxnId="{2335436F-9AB1-4141-92DD-98EF3637DE52}">
      <dgm:prSet/>
      <dgm:spPr/>
      <dgm:t>
        <a:bodyPr/>
        <a:lstStyle/>
        <a:p>
          <a:endParaRPr lang="en-US"/>
        </a:p>
      </dgm:t>
    </dgm:pt>
    <dgm:pt modelId="{5C9FBA40-803C-4E7A-9E4B-09637E7D18BF}" type="sibTrans" cxnId="{2335436F-9AB1-4141-92DD-98EF3637DE52}">
      <dgm:prSet/>
      <dgm:spPr/>
      <dgm:t>
        <a:bodyPr/>
        <a:lstStyle/>
        <a:p>
          <a:endParaRPr lang="en-US"/>
        </a:p>
      </dgm:t>
    </dgm:pt>
    <dgm:pt modelId="{DB792826-B2DD-4451-AC27-8623B177A04D}">
      <dgm:prSet/>
      <dgm:spPr/>
      <dgm:t>
        <a:bodyPr/>
        <a:lstStyle/>
        <a:p>
          <a:r>
            <a:rPr lang="en-US"/>
            <a:t>All contexts:</a:t>
          </a:r>
        </a:p>
      </dgm:t>
    </dgm:pt>
    <dgm:pt modelId="{0D2F905F-DEDF-4DE9-AA5E-436029825689}" type="parTrans" cxnId="{6E426DAF-C674-4A40-8F15-658F2DDD1DB2}">
      <dgm:prSet/>
      <dgm:spPr/>
      <dgm:t>
        <a:bodyPr/>
        <a:lstStyle/>
        <a:p>
          <a:endParaRPr lang="en-US"/>
        </a:p>
      </dgm:t>
    </dgm:pt>
    <dgm:pt modelId="{D9B37776-3395-42DF-BDFA-CF6D52B79146}" type="sibTrans" cxnId="{6E426DAF-C674-4A40-8F15-658F2DDD1DB2}">
      <dgm:prSet/>
      <dgm:spPr/>
      <dgm:t>
        <a:bodyPr/>
        <a:lstStyle/>
        <a:p>
          <a:endParaRPr lang="en-US"/>
        </a:p>
      </dgm:t>
    </dgm:pt>
    <dgm:pt modelId="{460C79E9-484B-4C8A-9CDE-A40AB2BDC923}">
      <dgm:prSet/>
      <dgm:spPr/>
      <dgm:t>
        <a:bodyPr/>
        <a:lstStyle/>
        <a:p>
          <a:r>
            <a:rPr lang="en-US"/>
            <a:t>Access quality medical care</a:t>
          </a:r>
        </a:p>
      </dgm:t>
    </dgm:pt>
    <dgm:pt modelId="{C2DC0485-F846-4451-9DB8-76B81DE493EB}" type="parTrans" cxnId="{1D1F4C39-2552-4EC6-A7A5-823F09AF591F}">
      <dgm:prSet/>
      <dgm:spPr/>
      <dgm:t>
        <a:bodyPr/>
        <a:lstStyle/>
        <a:p>
          <a:endParaRPr lang="en-US"/>
        </a:p>
      </dgm:t>
    </dgm:pt>
    <dgm:pt modelId="{E205946D-3E48-435E-88E7-9182D0C80655}" type="sibTrans" cxnId="{1D1F4C39-2552-4EC6-A7A5-823F09AF591F}">
      <dgm:prSet/>
      <dgm:spPr/>
      <dgm:t>
        <a:bodyPr/>
        <a:lstStyle/>
        <a:p>
          <a:endParaRPr lang="en-US"/>
        </a:p>
      </dgm:t>
    </dgm:pt>
    <dgm:pt modelId="{0F14BE4A-4A51-4D8F-B873-4297CFFE645F}" type="pres">
      <dgm:prSet presAssocID="{4CC3146C-0C2B-4137-B5FB-E8C722C9EF03}" presName="Name0" presStyleCnt="0">
        <dgm:presLayoutVars>
          <dgm:dir/>
          <dgm:animLvl val="lvl"/>
          <dgm:resizeHandles val="exact"/>
        </dgm:presLayoutVars>
      </dgm:prSet>
      <dgm:spPr/>
    </dgm:pt>
    <dgm:pt modelId="{3D02ED5B-F49D-49AF-B8E2-CEA51C667C98}" type="pres">
      <dgm:prSet presAssocID="{9FD8589A-BD73-4F79-8B59-06756A0F1120}" presName="linNode" presStyleCnt="0"/>
      <dgm:spPr/>
    </dgm:pt>
    <dgm:pt modelId="{D84E91BF-195F-4AD2-BB28-9C40222A16A6}" type="pres">
      <dgm:prSet presAssocID="{9FD8589A-BD73-4F79-8B59-06756A0F1120}" presName="parentText" presStyleLbl="node1" presStyleIdx="0" presStyleCnt="3">
        <dgm:presLayoutVars>
          <dgm:chMax val="1"/>
          <dgm:bulletEnabled val="1"/>
        </dgm:presLayoutVars>
      </dgm:prSet>
      <dgm:spPr/>
    </dgm:pt>
    <dgm:pt modelId="{E75D3494-A00A-4D2F-9FD3-AE6679EB0D44}" type="pres">
      <dgm:prSet presAssocID="{9FD8589A-BD73-4F79-8B59-06756A0F1120}" presName="descendantText" presStyleLbl="alignAccFollowNode1" presStyleIdx="0" presStyleCnt="3">
        <dgm:presLayoutVars>
          <dgm:bulletEnabled val="1"/>
        </dgm:presLayoutVars>
      </dgm:prSet>
      <dgm:spPr/>
    </dgm:pt>
    <dgm:pt modelId="{2B6E7BBF-8578-4F22-9C20-2B43911A321E}" type="pres">
      <dgm:prSet presAssocID="{76F092E8-8723-44EA-BDD6-9619C5AA18D7}" presName="sp" presStyleCnt="0"/>
      <dgm:spPr/>
    </dgm:pt>
    <dgm:pt modelId="{529C4A0E-AE39-4652-B22D-19C6D40D47EB}" type="pres">
      <dgm:prSet presAssocID="{D80534B8-7BC5-4E90-AA33-66A444D62001}" presName="linNode" presStyleCnt="0"/>
      <dgm:spPr/>
    </dgm:pt>
    <dgm:pt modelId="{B5109774-F9EB-4022-A803-151539C8197C}" type="pres">
      <dgm:prSet presAssocID="{D80534B8-7BC5-4E90-AA33-66A444D62001}" presName="parentText" presStyleLbl="node1" presStyleIdx="1" presStyleCnt="3">
        <dgm:presLayoutVars>
          <dgm:chMax val="1"/>
          <dgm:bulletEnabled val="1"/>
        </dgm:presLayoutVars>
      </dgm:prSet>
      <dgm:spPr/>
    </dgm:pt>
    <dgm:pt modelId="{2022CA50-5C63-4BC5-8521-AE82CEE7FE3F}" type="pres">
      <dgm:prSet presAssocID="{D80534B8-7BC5-4E90-AA33-66A444D62001}" presName="descendantText" presStyleLbl="alignAccFollowNode1" presStyleIdx="1" presStyleCnt="3">
        <dgm:presLayoutVars>
          <dgm:bulletEnabled val="1"/>
        </dgm:presLayoutVars>
      </dgm:prSet>
      <dgm:spPr/>
    </dgm:pt>
    <dgm:pt modelId="{9FD8AABE-7EE1-4777-9AA9-B767F21B7C3A}" type="pres">
      <dgm:prSet presAssocID="{D5C5CDE0-7D66-4BC2-9AB6-2FE155FE11C7}" presName="sp" presStyleCnt="0"/>
      <dgm:spPr/>
    </dgm:pt>
    <dgm:pt modelId="{410D8339-88AF-4936-8473-74E7D6F477CB}" type="pres">
      <dgm:prSet presAssocID="{DB792826-B2DD-4451-AC27-8623B177A04D}" presName="linNode" presStyleCnt="0"/>
      <dgm:spPr/>
    </dgm:pt>
    <dgm:pt modelId="{3521941A-0594-46E9-B2E2-3F8E46979BB3}" type="pres">
      <dgm:prSet presAssocID="{DB792826-B2DD-4451-AC27-8623B177A04D}" presName="parentText" presStyleLbl="node1" presStyleIdx="2" presStyleCnt="3">
        <dgm:presLayoutVars>
          <dgm:chMax val="1"/>
          <dgm:bulletEnabled val="1"/>
        </dgm:presLayoutVars>
      </dgm:prSet>
      <dgm:spPr/>
    </dgm:pt>
    <dgm:pt modelId="{6CCBFCD3-8591-4A8A-86F4-123F4FABBFAA}" type="pres">
      <dgm:prSet presAssocID="{DB792826-B2DD-4451-AC27-8623B177A04D}" presName="descendantText" presStyleLbl="alignAccFollowNode1" presStyleIdx="2" presStyleCnt="3">
        <dgm:presLayoutVars>
          <dgm:bulletEnabled val="1"/>
        </dgm:presLayoutVars>
      </dgm:prSet>
      <dgm:spPr/>
    </dgm:pt>
  </dgm:ptLst>
  <dgm:cxnLst>
    <dgm:cxn modelId="{1D1F4C39-2552-4EC6-A7A5-823F09AF591F}" srcId="{DB792826-B2DD-4451-AC27-8623B177A04D}" destId="{460C79E9-484B-4C8A-9CDE-A40AB2BDC923}" srcOrd="0" destOrd="0" parTransId="{C2DC0485-F846-4451-9DB8-76B81DE493EB}" sibTransId="{E205946D-3E48-435E-88E7-9182D0C80655}"/>
    <dgm:cxn modelId="{21424B5E-94F9-476E-A654-71EFB543A0E2}" type="presOf" srcId="{9FD8589A-BD73-4F79-8B59-06756A0F1120}" destId="{D84E91BF-195F-4AD2-BB28-9C40222A16A6}" srcOrd="0" destOrd="0" presId="urn:microsoft.com/office/officeart/2005/8/layout/vList5"/>
    <dgm:cxn modelId="{A99BB46A-58AD-47E6-BC09-DF91D3CFB966}" type="presOf" srcId="{E0342382-5E15-4C89-88C1-51010007E928}" destId="{2022CA50-5C63-4BC5-8521-AE82CEE7FE3F}" srcOrd="0" destOrd="1" presId="urn:microsoft.com/office/officeart/2005/8/layout/vList5"/>
    <dgm:cxn modelId="{AAC5CF6B-8A8B-4716-9D9C-5814405A3A55}" type="presOf" srcId="{9EB6134A-2799-41FA-A742-479EE46637A3}" destId="{2022CA50-5C63-4BC5-8521-AE82CEE7FE3F}" srcOrd="0" destOrd="0" presId="urn:microsoft.com/office/officeart/2005/8/layout/vList5"/>
    <dgm:cxn modelId="{2335436F-9AB1-4141-92DD-98EF3637DE52}" srcId="{D80534B8-7BC5-4E90-AA33-66A444D62001}" destId="{E0342382-5E15-4C89-88C1-51010007E928}" srcOrd="1" destOrd="0" parTransId="{9047A814-6321-4BDA-8A86-AE918C214483}" sibTransId="{5C9FBA40-803C-4E7A-9E4B-09637E7D18BF}"/>
    <dgm:cxn modelId="{F7F3A177-5D2C-4B84-BC1D-646CF1A23402}" type="presOf" srcId="{460C79E9-484B-4C8A-9CDE-A40AB2BDC923}" destId="{6CCBFCD3-8591-4A8A-86F4-123F4FABBFAA}" srcOrd="0" destOrd="0" presId="urn:microsoft.com/office/officeart/2005/8/layout/vList5"/>
    <dgm:cxn modelId="{78190D82-7906-43F9-8823-65E7B135A9D8}" srcId="{D80534B8-7BC5-4E90-AA33-66A444D62001}" destId="{9EB6134A-2799-41FA-A742-479EE46637A3}" srcOrd="0" destOrd="0" parTransId="{B280CA00-486C-4D3A-888C-D3113A6EE8C9}" sibTransId="{E5D7C73A-95F8-4C16-A0D7-B6ACC5157A40}"/>
    <dgm:cxn modelId="{42F4DB98-9BD7-41B6-B118-C3FA4820B31C}" type="presOf" srcId="{4CC3146C-0C2B-4137-B5FB-E8C722C9EF03}" destId="{0F14BE4A-4A51-4D8F-B873-4297CFFE645F}" srcOrd="0" destOrd="0" presId="urn:microsoft.com/office/officeart/2005/8/layout/vList5"/>
    <dgm:cxn modelId="{19CA5999-EEA8-4EB9-B3AE-7F80E97476E9}" type="presOf" srcId="{DB792826-B2DD-4451-AC27-8623B177A04D}" destId="{3521941A-0594-46E9-B2E2-3F8E46979BB3}" srcOrd="0" destOrd="0" presId="urn:microsoft.com/office/officeart/2005/8/layout/vList5"/>
    <dgm:cxn modelId="{5ABB949E-127E-4771-B13A-7914D7B67A9F}" srcId="{9FD8589A-BD73-4F79-8B59-06756A0F1120}" destId="{AD97D836-16CF-4EEE-961A-A0E156B0D2F5}" srcOrd="1" destOrd="0" parTransId="{CB221BA2-8F17-4719-9766-319C32B4467F}" sibTransId="{E43933D8-10B5-46C9-B253-52BF9898354E}"/>
    <dgm:cxn modelId="{6E426DAF-C674-4A40-8F15-658F2DDD1DB2}" srcId="{4CC3146C-0C2B-4137-B5FB-E8C722C9EF03}" destId="{DB792826-B2DD-4451-AC27-8623B177A04D}" srcOrd="2" destOrd="0" parTransId="{0D2F905F-DEDF-4DE9-AA5E-436029825689}" sibTransId="{D9B37776-3395-42DF-BDFA-CF6D52B79146}"/>
    <dgm:cxn modelId="{2B666CB0-693D-41AF-8FC2-27E26596B8EB}" srcId="{9FD8589A-BD73-4F79-8B59-06756A0F1120}" destId="{82792364-4337-418A-A9BD-4CF2A4519F50}" srcOrd="0" destOrd="0" parTransId="{E91875D8-BAEE-4A82-BD61-DB95B945DDCF}" sibTransId="{A5DB9D24-A183-48A6-9975-C991DB0F8DAA}"/>
    <dgm:cxn modelId="{73AD88B5-8324-4CAF-8125-D427496E7114}" type="presOf" srcId="{D80534B8-7BC5-4E90-AA33-66A444D62001}" destId="{B5109774-F9EB-4022-A803-151539C8197C}" srcOrd="0" destOrd="0" presId="urn:microsoft.com/office/officeart/2005/8/layout/vList5"/>
    <dgm:cxn modelId="{9A7C5CC2-64FE-466E-AE34-C0CA29ECD440}" srcId="{4CC3146C-0C2B-4137-B5FB-E8C722C9EF03}" destId="{9FD8589A-BD73-4F79-8B59-06756A0F1120}" srcOrd="0" destOrd="0" parTransId="{D993C76D-8939-43EF-A6A4-6BA0C81A4BD2}" sibTransId="{76F092E8-8723-44EA-BDD6-9619C5AA18D7}"/>
    <dgm:cxn modelId="{FB8001DB-8002-4323-BE98-106B8A3DDCBF}" type="presOf" srcId="{AD97D836-16CF-4EEE-961A-A0E156B0D2F5}" destId="{E75D3494-A00A-4D2F-9FD3-AE6679EB0D44}" srcOrd="0" destOrd="1" presId="urn:microsoft.com/office/officeart/2005/8/layout/vList5"/>
    <dgm:cxn modelId="{B68724E6-2319-4C88-8302-5498FC4541A8}" type="presOf" srcId="{82792364-4337-418A-A9BD-4CF2A4519F50}" destId="{E75D3494-A00A-4D2F-9FD3-AE6679EB0D44}" srcOrd="0" destOrd="0" presId="urn:microsoft.com/office/officeart/2005/8/layout/vList5"/>
    <dgm:cxn modelId="{342409F2-D6EA-4150-A7D8-6B5CBEDEC170}" srcId="{4CC3146C-0C2B-4137-B5FB-E8C722C9EF03}" destId="{D80534B8-7BC5-4E90-AA33-66A444D62001}" srcOrd="1" destOrd="0" parTransId="{9C39A91F-EFCA-487B-A4CF-B11B5FEF0083}" sibTransId="{D5C5CDE0-7D66-4BC2-9AB6-2FE155FE11C7}"/>
    <dgm:cxn modelId="{202D7C0A-C6FE-4357-B1DD-EF4976130704}" type="presParOf" srcId="{0F14BE4A-4A51-4D8F-B873-4297CFFE645F}" destId="{3D02ED5B-F49D-49AF-B8E2-CEA51C667C98}" srcOrd="0" destOrd="0" presId="urn:microsoft.com/office/officeart/2005/8/layout/vList5"/>
    <dgm:cxn modelId="{9CCD9E69-37E4-4D6F-96BC-8F70CD41AF6B}" type="presParOf" srcId="{3D02ED5B-F49D-49AF-B8E2-CEA51C667C98}" destId="{D84E91BF-195F-4AD2-BB28-9C40222A16A6}" srcOrd="0" destOrd="0" presId="urn:microsoft.com/office/officeart/2005/8/layout/vList5"/>
    <dgm:cxn modelId="{9570D761-32BF-43FF-8E6D-593D92DFC65F}" type="presParOf" srcId="{3D02ED5B-F49D-49AF-B8E2-CEA51C667C98}" destId="{E75D3494-A00A-4D2F-9FD3-AE6679EB0D44}" srcOrd="1" destOrd="0" presId="urn:microsoft.com/office/officeart/2005/8/layout/vList5"/>
    <dgm:cxn modelId="{0CCF9196-8A2B-4625-BAA0-A26F0ECE3D9A}" type="presParOf" srcId="{0F14BE4A-4A51-4D8F-B873-4297CFFE645F}" destId="{2B6E7BBF-8578-4F22-9C20-2B43911A321E}" srcOrd="1" destOrd="0" presId="urn:microsoft.com/office/officeart/2005/8/layout/vList5"/>
    <dgm:cxn modelId="{A3310BC2-8F23-43CD-943E-4E8E1850D86A}" type="presParOf" srcId="{0F14BE4A-4A51-4D8F-B873-4297CFFE645F}" destId="{529C4A0E-AE39-4652-B22D-19C6D40D47EB}" srcOrd="2" destOrd="0" presId="urn:microsoft.com/office/officeart/2005/8/layout/vList5"/>
    <dgm:cxn modelId="{C8C07626-F620-4461-A975-53A46B7F5A48}" type="presParOf" srcId="{529C4A0E-AE39-4652-B22D-19C6D40D47EB}" destId="{B5109774-F9EB-4022-A803-151539C8197C}" srcOrd="0" destOrd="0" presId="urn:microsoft.com/office/officeart/2005/8/layout/vList5"/>
    <dgm:cxn modelId="{AFF1B35A-DFD8-409B-A6AE-FFA70542161A}" type="presParOf" srcId="{529C4A0E-AE39-4652-B22D-19C6D40D47EB}" destId="{2022CA50-5C63-4BC5-8521-AE82CEE7FE3F}" srcOrd="1" destOrd="0" presId="urn:microsoft.com/office/officeart/2005/8/layout/vList5"/>
    <dgm:cxn modelId="{CF274ED3-0A6D-49DB-A3A8-3E3384B81D74}" type="presParOf" srcId="{0F14BE4A-4A51-4D8F-B873-4297CFFE645F}" destId="{9FD8AABE-7EE1-4777-9AA9-B767F21B7C3A}" srcOrd="3" destOrd="0" presId="urn:microsoft.com/office/officeart/2005/8/layout/vList5"/>
    <dgm:cxn modelId="{3D84B46A-04EF-4CF6-951A-7D0A9A363D71}" type="presParOf" srcId="{0F14BE4A-4A51-4D8F-B873-4297CFFE645F}" destId="{410D8339-88AF-4936-8473-74E7D6F477CB}" srcOrd="4" destOrd="0" presId="urn:microsoft.com/office/officeart/2005/8/layout/vList5"/>
    <dgm:cxn modelId="{F4DA3ADF-995D-4B59-8302-513D15A08D58}" type="presParOf" srcId="{410D8339-88AF-4936-8473-74E7D6F477CB}" destId="{3521941A-0594-46E9-B2E2-3F8E46979BB3}" srcOrd="0" destOrd="0" presId="urn:microsoft.com/office/officeart/2005/8/layout/vList5"/>
    <dgm:cxn modelId="{C5D8E7B1-07A3-4F1F-BF6A-5AA2B764C236}" type="presParOf" srcId="{410D8339-88AF-4936-8473-74E7D6F477CB}" destId="{6CCBFCD3-8591-4A8A-86F4-123F4FABBFA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a:t>Diabetes</a:t>
          </a:r>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a:t>Behavioral Factors</a:t>
          </a:r>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dgm:spPr/>
      <dgm:t>
        <a:bodyPr/>
        <a:lstStyle/>
        <a:p>
          <a:r>
            <a:rPr lang="en-US" dirty="0"/>
            <a:t>Genetic Factors</a:t>
          </a:r>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pt>
    <dgm:pt modelId="{1943849F-C861-4A0B-B2A8-F050301AC242}" type="pres">
      <dgm:prSet presAssocID="{F62E4B2B-B76A-4906-BB8E-38C00B5FB23E}" presName="centerShape" presStyleLbl="node0" presStyleIdx="0" presStyleCnt="1"/>
      <dgm:spPr/>
    </dgm:pt>
    <dgm:pt modelId="{5A792FE9-F49C-4AA6-8375-0DDD28ABB889}" type="pres">
      <dgm:prSet presAssocID="{0BBF945B-309E-4B68-B1B0-078DC6986E68}" presName="parTrans" presStyleLbl="bgSibTrans2D1" presStyleIdx="0" presStyleCnt="2"/>
      <dgm:spPr/>
    </dgm:pt>
    <dgm:pt modelId="{52532621-CE10-4575-B1C3-06D04BCCCFA2}" type="pres">
      <dgm:prSet presAssocID="{131865C5-B0AC-4F89-9BE8-147CE5399286}" presName="node" presStyleLbl="node1" presStyleIdx="0" presStyleCnt="2">
        <dgm:presLayoutVars>
          <dgm:bulletEnabled val="1"/>
        </dgm:presLayoutVars>
      </dgm:prSet>
      <dgm:spPr/>
    </dgm:pt>
    <dgm:pt modelId="{888247DE-BC3D-40B9-B49F-BED77FFF0938}" type="pres">
      <dgm:prSet presAssocID="{C4B49965-B80D-443A-831E-E108BBDF31F4}" presName="parTrans" presStyleLbl="bgSibTrans2D1" presStyleIdx="1" presStyleCnt="2"/>
      <dgm:spPr/>
    </dgm:pt>
    <dgm:pt modelId="{63E95A15-3587-41D0-A72A-14DB5B9739C7}" type="pres">
      <dgm:prSet presAssocID="{70A41719-A52F-4B0C-B409-F41EF7C8AF6D}" presName="node" presStyleLbl="node1" presStyleIdx="1" presStyleCnt="2">
        <dgm:presLayoutVars>
          <dgm:bulletEnabled val="1"/>
        </dgm:presLayoutVars>
      </dgm:prSet>
      <dgm:spPr/>
    </dgm:pt>
  </dgm:ptLst>
  <dgm:cxnLst>
    <dgm:cxn modelId="{D82A3F0C-B65E-49DB-9D22-6C2A3A938339}" srcId="{F62E4B2B-B76A-4906-BB8E-38C00B5FB23E}" destId="{70A41719-A52F-4B0C-B409-F41EF7C8AF6D}" srcOrd="1" destOrd="0" parTransId="{C4B49965-B80D-443A-831E-E108BBDF31F4}" sibTransId="{EA7D6932-E5A5-4321-A90C-D79B46FD1930}"/>
    <dgm:cxn modelId="{E9406512-AFD5-43D6-AEBE-D6368C298420}" type="presOf" srcId="{131865C5-B0AC-4F89-9BE8-147CE5399286}" destId="{52532621-CE10-4575-B1C3-06D04BCCCFA2}" srcOrd="0" destOrd="0" presId="urn:microsoft.com/office/officeart/2005/8/layout/radial4"/>
    <dgm:cxn modelId="{0953325A-1609-41FF-AF8A-B1DA71E9F6AE}" type="presOf" srcId="{0BBF945B-309E-4B68-B1B0-078DC6986E68}" destId="{5A792FE9-F49C-4AA6-8375-0DDD28ABB889}"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D96D4FB0-8967-4F17-B4F1-50B7AC4DD486}" type="presOf" srcId="{F62E4B2B-B76A-4906-BB8E-38C00B5FB23E}" destId="{1943849F-C861-4A0B-B2A8-F050301AC242}"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4B238ECA-E901-455A-A089-9185F0E17C08}" type="presOf" srcId="{C4B49965-B80D-443A-831E-E108BBDF31F4}" destId="{888247DE-BC3D-40B9-B49F-BED77FFF0938}" srcOrd="0" destOrd="0" presId="urn:microsoft.com/office/officeart/2005/8/layout/radial4"/>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6400F3BF-D1F0-42FD-96DC-157C3DE69ACA}" type="presParOf" srcId="{D5B53D5B-EEBC-4388-9BDB-E677AC9B7AF9}" destId="{888247DE-BC3D-40B9-B49F-BED77FFF0938}" srcOrd="3" destOrd="0" presId="urn:microsoft.com/office/officeart/2005/8/layout/radial4"/>
    <dgm:cxn modelId="{AFF7C4B1-6D6A-4350-BF6E-6927B58A5B90}"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17072E-4829-4273-BC9D-8E75C66A2227}"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F62E4B2B-B76A-4906-BB8E-38C00B5FB23E}">
      <dgm:prSet phldrT="[Text]"/>
      <dgm:spPr/>
      <dgm:t>
        <a:bodyPr/>
        <a:lstStyle/>
        <a:p>
          <a:r>
            <a:rPr lang="en-US" dirty="0"/>
            <a:t>Diabetes</a:t>
          </a:r>
        </a:p>
      </dgm:t>
    </dgm:pt>
    <dgm:pt modelId="{7864AD30-93D9-465F-8A99-B0BF06A4A03C}" type="parTrans" cxnId="{A80BCF9A-AB7A-44AD-86A6-666596F469EE}">
      <dgm:prSet/>
      <dgm:spPr/>
      <dgm:t>
        <a:bodyPr/>
        <a:lstStyle/>
        <a:p>
          <a:endParaRPr lang="en-US"/>
        </a:p>
      </dgm:t>
    </dgm:pt>
    <dgm:pt modelId="{FF29AD7C-8D11-481A-8EFE-93F60EB5208D}" type="sibTrans" cxnId="{A80BCF9A-AB7A-44AD-86A6-666596F469EE}">
      <dgm:prSet/>
      <dgm:spPr/>
      <dgm:t>
        <a:bodyPr/>
        <a:lstStyle/>
        <a:p>
          <a:endParaRPr lang="en-US"/>
        </a:p>
      </dgm:t>
    </dgm:pt>
    <dgm:pt modelId="{131865C5-B0AC-4F89-9BE8-147CE5399286}">
      <dgm:prSet phldrT="[Text]"/>
      <dgm:spPr/>
      <dgm:t>
        <a:bodyPr/>
        <a:lstStyle/>
        <a:p>
          <a:r>
            <a:rPr lang="en-US" dirty="0"/>
            <a:t>Behavioral Factors</a:t>
          </a:r>
        </a:p>
      </dgm:t>
    </dgm:pt>
    <dgm:pt modelId="{0BBF945B-309E-4B68-B1B0-078DC6986E68}" type="parTrans" cxnId="{E7FBC6BC-21D3-4A80-9174-AA69CB3188E7}">
      <dgm:prSet/>
      <dgm:spPr/>
      <dgm:t>
        <a:bodyPr/>
        <a:lstStyle/>
        <a:p>
          <a:endParaRPr lang="en-US"/>
        </a:p>
      </dgm:t>
    </dgm:pt>
    <dgm:pt modelId="{A6BD91E7-1050-4500-8F2E-4DA8F5EBEAA5}" type="sibTrans" cxnId="{E7FBC6BC-21D3-4A80-9174-AA69CB3188E7}">
      <dgm:prSet/>
      <dgm:spPr/>
      <dgm:t>
        <a:bodyPr/>
        <a:lstStyle/>
        <a:p>
          <a:endParaRPr lang="en-US"/>
        </a:p>
      </dgm:t>
    </dgm:pt>
    <dgm:pt modelId="{70A41719-A52F-4B0C-B409-F41EF7C8AF6D}">
      <dgm:prSet phldrT="[Text]"/>
      <dgm:spPr/>
      <dgm:t>
        <a:bodyPr/>
        <a:lstStyle/>
        <a:p>
          <a:r>
            <a:rPr lang="en-US" dirty="0"/>
            <a:t>Genetic Factors</a:t>
          </a:r>
        </a:p>
      </dgm:t>
    </dgm:pt>
    <dgm:pt modelId="{C4B49965-B80D-443A-831E-E108BBDF31F4}" type="parTrans" cxnId="{D82A3F0C-B65E-49DB-9D22-6C2A3A938339}">
      <dgm:prSet/>
      <dgm:spPr/>
      <dgm:t>
        <a:bodyPr/>
        <a:lstStyle/>
        <a:p>
          <a:endParaRPr lang="en-US"/>
        </a:p>
      </dgm:t>
    </dgm:pt>
    <dgm:pt modelId="{EA7D6932-E5A5-4321-A90C-D79B46FD1930}" type="sibTrans" cxnId="{D82A3F0C-B65E-49DB-9D22-6C2A3A938339}">
      <dgm:prSet/>
      <dgm:spPr/>
      <dgm:t>
        <a:bodyPr/>
        <a:lstStyle/>
        <a:p>
          <a:endParaRPr lang="en-US"/>
        </a:p>
      </dgm:t>
    </dgm:pt>
    <dgm:pt modelId="{D5B53D5B-EEBC-4388-9BDB-E677AC9B7AF9}" type="pres">
      <dgm:prSet presAssocID="{BD17072E-4829-4273-BC9D-8E75C66A2227}" presName="cycle" presStyleCnt="0">
        <dgm:presLayoutVars>
          <dgm:chMax val="1"/>
          <dgm:dir/>
          <dgm:animLvl val="ctr"/>
          <dgm:resizeHandles val="exact"/>
        </dgm:presLayoutVars>
      </dgm:prSet>
      <dgm:spPr/>
    </dgm:pt>
    <dgm:pt modelId="{1943849F-C861-4A0B-B2A8-F050301AC242}" type="pres">
      <dgm:prSet presAssocID="{F62E4B2B-B76A-4906-BB8E-38C00B5FB23E}" presName="centerShape" presStyleLbl="node0" presStyleIdx="0" presStyleCnt="1"/>
      <dgm:spPr/>
    </dgm:pt>
    <dgm:pt modelId="{5A792FE9-F49C-4AA6-8375-0DDD28ABB889}" type="pres">
      <dgm:prSet presAssocID="{0BBF945B-309E-4B68-B1B0-078DC6986E68}" presName="parTrans" presStyleLbl="bgSibTrans2D1" presStyleIdx="0" presStyleCnt="2"/>
      <dgm:spPr/>
    </dgm:pt>
    <dgm:pt modelId="{52532621-CE10-4575-B1C3-06D04BCCCFA2}" type="pres">
      <dgm:prSet presAssocID="{131865C5-B0AC-4F89-9BE8-147CE5399286}" presName="node" presStyleLbl="node1" presStyleIdx="0" presStyleCnt="2">
        <dgm:presLayoutVars>
          <dgm:bulletEnabled val="1"/>
        </dgm:presLayoutVars>
      </dgm:prSet>
      <dgm:spPr/>
    </dgm:pt>
    <dgm:pt modelId="{888247DE-BC3D-40B9-B49F-BED77FFF0938}" type="pres">
      <dgm:prSet presAssocID="{C4B49965-B80D-443A-831E-E108BBDF31F4}" presName="parTrans" presStyleLbl="bgSibTrans2D1" presStyleIdx="1" presStyleCnt="2"/>
      <dgm:spPr/>
    </dgm:pt>
    <dgm:pt modelId="{63E95A15-3587-41D0-A72A-14DB5B9739C7}" type="pres">
      <dgm:prSet presAssocID="{70A41719-A52F-4B0C-B409-F41EF7C8AF6D}" presName="node" presStyleLbl="node1" presStyleIdx="1" presStyleCnt="2">
        <dgm:presLayoutVars>
          <dgm:bulletEnabled val="1"/>
        </dgm:presLayoutVars>
      </dgm:prSet>
      <dgm:spPr/>
    </dgm:pt>
  </dgm:ptLst>
  <dgm:cxnLst>
    <dgm:cxn modelId="{D82A3F0C-B65E-49DB-9D22-6C2A3A938339}" srcId="{F62E4B2B-B76A-4906-BB8E-38C00B5FB23E}" destId="{70A41719-A52F-4B0C-B409-F41EF7C8AF6D}" srcOrd="1" destOrd="0" parTransId="{C4B49965-B80D-443A-831E-E108BBDF31F4}" sibTransId="{EA7D6932-E5A5-4321-A90C-D79B46FD1930}"/>
    <dgm:cxn modelId="{E9406512-AFD5-43D6-AEBE-D6368C298420}" type="presOf" srcId="{131865C5-B0AC-4F89-9BE8-147CE5399286}" destId="{52532621-CE10-4575-B1C3-06D04BCCCFA2}" srcOrd="0" destOrd="0" presId="urn:microsoft.com/office/officeart/2005/8/layout/radial4"/>
    <dgm:cxn modelId="{0953325A-1609-41FF-AF8A-B1DA71E9F6AE}" type="presOf" srcId="{0BBF945B-309E-4B68-B1B0-078DC6986E68}" destId="{5A792FE9-F49C-4AA6-8375-0DDD28ABB889}" srcOrd="0" destOrd="0" presId="urn:microsoft.com/office/officeart/2005/8/layout/radial4"/>
    <dgm:cxn modelId="{A80BCF9A-AB7A-44AD-86A6-666596F469EE}" srcId="{BD17072E-4829-4273-BC9D-8E75C66A2227}" destId="{F62E4B2B-B76A-4906-BB8E-38C00B5FB23E}" srcOrd="0" destOrd="0" parTransId="{7864AD30-93D9-465F-8A99-B0BF06A4A03C}" sibTransId="{FF29AD7C-8D11-481A-8EFE-93F60EB5208D}"/>
    <dgm:cxn modelId="{D96D4FB0-8967-4F17-B4F1-50B7AC4DD486}" type="presOf" srcId="{F62E4B2B-B76A-4906-BB8E-38C00B5FB23E}" destId="{1943849F-C861-4A0B-B2A8-F050301AC242}" srcOrd="0" destOrd="0" presId="urn:microsoft.com/office/officeart/2005/8/layout/radial4"/>
    <dgm:cxn modelId="{E7FBC6BC-21D3-4A80-9174-AA69CB3188E7}" srcId="{F62E4B2B-B76A-4906-BB8E-38C00B5FB23E}" destId="{131865C5-B0AC-4F89-9BE8-147CE5399286}" srcOrd="0" destOrd="0" parTransId="{0BBF945B-309E-4B68-B1B0-078DC6986E68}" sibTransId="{A6BD91E7-1050-4500-8F2E-4DA8F5EBEAA5}"/>
    <dgm:cxn modelId="{4B238ECA-E901-455A-A089-9185F0E17C08}" type="presOf" srcId="{C4B49965-B80D-443A-831E-E108BBDF31F4}" destId="{888247DE-BC3D-40B9-B49F-BED77FFF0938}" srcOrd="0" destOrd="0" presId="urn:microsoft.com/office/officeart/2005/8/layout/radial4"/>
    <dgm:cxn modelId="{F8797EF9-8990-46E4-87B7-C917D3E4206D}" type="presOf" srcId="{BD17072E-4829-4273-BC9D-8E75C66A2227}" destId="{D5B53D5B-EEBC-4388-9BDB-E677AC9B7AF9}" srcOrd="0" destOrd="0" presId="urn:microsoft.com/office/officeart/2005/8/layout/radial4"/>
    <dgm:cxn modelId="{37A4BCF9-9931-4799-9A73-C6E3229383D6}" type="presOf" srcId="{70A41719-A52F-4B0C-B409-F41EF7C8AF6D}" destId="{63E95A15-3587-41D0-A72A-14DB5B9739C7}" srcOrd="0" destOrd="0" presId="urn:microsoft.com/office/officeart/2005/8/layout/radial4"/>
    <dgm:cxn modelId="{0AE2A52B-57E5-48E3-A979-ECD4BFCBBF18}" type="presParOf" srcId="{D5B53D5B-EEBC-4388-9BDB-E677AC9B7AF9}" destId="{1943849F-C861-4A0B-B2A8-F050301AC242}" srcOrd="0" destOrd="0" presId="urn:microsoft.com/office/officeart/2005/8/layout/radial4"/>
    <dgm:cxn modelId="{703B0493-B307-469E-8949-A3EDAB0C65A8}" type="presParOf" srcId="{D5B53D5B-EEBC-4388-9BDB-E677AC9B7AF9}" destId="{5A792FE9-F49C-4AA6-8375-0DDD28ABB889}" srcOrd="1" destOrd="0" presId="urn:microsoft.com/office/officeart/2005/8/layout/radial4"/>
    <dgm:cxn modelId="{13CDC815-EDCE-48BD-917F-7CA48B5D9700}" type="presParOf" srcId="{D5B53D5B-EEBC-4388-9BDB-E677AC9B7AF9}" destId="{52532621-CE10-4575-B1C3-06D04BCCCFA2}" srcOrd="2" destOrd="0" presId="urn:microsoft.com/office/officeart/2005/8/layout/radial4"/>
    <dgm:cxn modelId="{6400F3BF-D1F0-42FD-96DC-157C3DE69ACA}" type="presParOf" srcId="{D5B53D5B-EEBC-4388-9BDB-E677AC9B7AF9}" destId="{888247DE-BC3D-40B9-B49F-BED77FFF0938}" srcOrd="3" destOrd="0" presId="urn:microsoft.com/office/officeart/2005/8/layout/radial4"/>
    <dgm:cxn modelId="{AFF7C4B1-6D6A-4350-BF6E-6927B58A5B90}" type="presParOf" srcId="{D5B53D5B-EEBC-4388-9BDB-E677AC9B7AF9}" destId="{63E95A15-3587-41D0-A72A-14DB5B9739C7}"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085974" y="2252127"/>
          <a:ext cx="1924050" cy="192405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Diabetes</a:t>
          </a:r>
        </a:p>
      </dsp:txBody>
      <dsp:txXfrm>
        <a:off x="2367745" y="2533898"/>
        <a:ext cx="1360508" cy="1360508"/>
      </dsp:txXfrm>
    </dsp:sp>
    <dsp:sp modelId="{5A792FE9-F49C-4AA6-8375-0DDD28ABB889}">
      <dsp:nvSpPr>
        <dsp:cNvPr id="0" name=""/>
        <dsp:cNvSpPr/>
      </dsp:nvSpPr>
      <dsp:spPr>
        <a:xfrm rot="12900000">
          <a:off x="781454"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7192"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ts val="0"/>
            </a:spcAft>
            <a:buNone/>
          </a:pPr>
          <a:r>
            <a:rPr lang="en-US" sz="2200" kern="1200" dirty="0"/>
            <a:t>Behavioral/</a:t>
          </a:r>
        </a:p>
        <a:p>
          <a:pPr marL="0" lvl="0" indent="0" algn="ctr" defTabSz="977900">
            <a:lnSpc>
              <a:spcPct val="90000"/>
            </a:lnSpc>
            <a:spcBef>
              <a:spcPct val="0"/>
            </a:spcBef>
            <a:spcAft>
              <a:spcPts val="0"/>
            </a:spcAft>
            <a:buNone/>
          </a:pPr>
          <a:r>
            <a:rPr lang="en-US" sz="2200" kern="1200" dirty="0"/>
            <a:t>Clinical Factors</a:t>
          </a:r>
        </a:p>
      </dsp:txBody>
      <dsp:txXfrm>
        <a:off x="50021" y="1036583"/>
        <a:ext cx="1742189" cy="1376620"/>
      </dsp:txXfrm>
    </dsp:sp>
    <dsp:sp modelId="{888247DE-BC3D-40B9-B49F-BED77FFF0938}">
      <dsp:nvSpPr>
        <dsp:cNvPr id="0" name=""/>
        <dsp:cNvSpPr/>
      </dsp:nvSpPr>
      <dsp:spPr>
        <a:xfrm rot="19500000">
          <a:off x="3770018" y="1893668"/>
          <a:ext cx="1544527" cy="54835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260959" y="993754"/>
          <a:ext cx="1827847" cy="146227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Genetic Factors</a:t>
          </a:r>
        </a:p>
      </dsp:txBody>
      <dsp:txXfrm>
        <a:off x="4303788" y="1036583"/>
        <a:ext cx="1742189" cy="13766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317170" y="2348188"/>
          <a:ext cx="1918858" cy="191885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marL="0" lvl="0" indent="0" algn="ctr" defTabSz="1289050">
            <a:lnSpc>
              <a:spcPct val="90000"/>
            </a:lnSpc>
            <a:spcBef>
              <a:spcPct val="0"/>
            </a:spcBef>
            <a:spcAft>
              <a:spcPct val="35000"/>
            </a:spcAft>
            <a:buNone/>
          </a:pPr>
          <a:r>
            <a:rPr lang="en-US" sz="2900" kern="1200" dirty="0"/>
            <a:t>Diabetes</a:t>
          </a:r>
        </a:p>
      </dsp:txBody>
      <dsp:txXfrm>
        <a:off x="2598180" y="2629198"/>
        <a:ext cx="1356838" cy="1356838"/>
      </dsp:txXfrm>
    </dsp:sp>
    <dsp:sp modelId="{5A792FE9-F49C-4AA6-8375-0DDD28ABB889}">
      <dsp:nvSpPr>
        <dsp:cNvPr id="0" name=""/>
        <dsp:cNvSpPr/>
      </dsp:nvSpPr>
      <dsp:spPr>
        <a:xfrm rot="12900000">
          <a:off x="1026248"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253123"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ts val="0"/>
            </a:spcAft>
            <a:buNone/>
          </a:pPr>
          <a:r>
            <a:rPr lang="en-US" sz="2200" kern="1200" dirty="0"/>
            <a:t>Behavioral/</a:t>
          </a:r>
        </a:p>
        <a:p>
          <a:pPr marL="0" lvl="0" indent="0" algn="ctr" defTabSz="977900">
            <a:lnSpc>
              <a:spcPct val="90000"/>
            </a:lnSpc>
            <a:spcBef>
              <a:spcPct val="0"/>
            </a:spcBef>
            <a:spcAft>
              <a:spcPct val="35000"/>
            </a:spcAft>
            <a:buNone/>
          </a:pPr>
          <a:r>
            <a:rPr lang="en-US" sz="2200" kern="1200" dirty="0"/>
            <a:t>Clinical Factors</a:t>
          </a:r>
        </a:p>
      </dsp:txBody>
      <dsp:txXfrm>
        <a:off x="295836" y="1142313"/>
        <a:ext cx="1737489" cy="1372906"/>
      </dsp:txXfrm>
    </dsp:sp>
    <dsp:sp modelId="{377FF48C-0C73-48FD-865D-2F40989065B4}">
      <dsp:nvSpPr>
        <dsp:cNvPr id="0" name=""/>
        <dsp:cNvSpPr/>
      </dsp:nvSpPr>
      <dsp:spPr>
        <a:xfrm rot="16200000">
          <a:off x="2511684" y="1220797"/>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B93B4D7-BBB9-47E0-9B9E-E9A4246B3E3A}">
      <dsp:nvSpPr>
        <dsp:cNvPr id="0" name=""/>
        <dsp:cNvSpPr/>
      </dsp:nvSpPr>
      <dsp:spPr>
        <a:xfrm>
          <a:off x="2365142" y="152"/>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Environmental Factors</a:t>
          </a:r>
        </a:p>
      </dsp:txBody>
      <dsp:txXfrm>
        <a:off x="2407855" y="42865"/>
        <a:ext cx="1737489" cy="1372906"/>
      </dsp:txXfrm>
    </dsp:sp>
    <dsp:sp modelId="{888247DE-BC3D-40B9-B49F-BED77FFF0938}">
      <dsp:nvSpPr>
        <dsp:cNvPr id="0" name=""/>
        <dsp:cNvSpPr/>
      </dsp:nvSpPr>
      <dsp:spPr>
        <a:xfrm rot="19500000">
          <a:off x="3997120" y="1994066"/>
          <a:ext cx="1529831" cy="54687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477160" y="1099600"/>
          <a:ext cx="1822915" cy="14583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977900">
            <a:lnSpc>
              <a:spcPct val="90000"/>
            </a:lnSpc>
            <a:spcBef>
              <a:spcPct val="0"/>
            </a:spcBef>
            <a:spcAft>
              <a:spcPct val="35000"/>
            </a:spcAft>
            <a:buNone/>
          </a:pPr>
          <a:r>
            <a:rPr lang="en-US" sz="2200" kern="1200" dirty="0"/>
            <a:t>Genetic Factors</a:t>
          </a:r>
        </a:p>
      </dsp:txBody>
      <dsp:txXfrm>
        <a:off x="4519873" y="1142313"/>
        <a:ext cx="1737489" cy="13729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5D3494-A00A-4D2F-9FD3-AE6679EB0D44}">
      <dsp:nvSpPr>
        <dsp:cNvPr id="0" name=""/>
        <dsp:cNvSpPr/>
      </dsp:nvSpPr>
      <dsp:spPr>
        <a:xfrm rot="5400000">
          <a:off x="5012703" y="-190198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Avoid areas that carry risk of contamination</a:t>
          </a:r>
        </a:p>
        <a:p>
          <a:pPr marL="228600" lvl="1" indent="-228600" algn="l" defTabSz="933450">
            <a:lnSpc>
              <a:spcPct val="90000"/>
            </a:lnSpc>
            <a:spcBef>
              <a:spcPct val="0"/>
            </a:spcBef>
            <a:spcAft>
              <a:spcPct val="15000"/>
            </a:spcAft>
            <a:buChar char="•"/>
          </a:pPr>
          <a:r>
            <a:rPr lang="en-US" sz="2100" kern="1200"/>
            <a:t>Limit entry of potential infectious individuals</a:t>
          </a:r>
        </a:p>
      </dsp:txBody>
      <dsp:txXfrm rot="-5400000">
        <a:off x="2962656" y="205028"/>
        <a:ext cx="5209983" cy="1052927"/>
      </dsp:txXfrm>
    </dsp:sp>
    <dsp:sp modelId="{D84E91BF-195F-4AD2-BB28-9C40222A16A6}">
      <dsp:nvSpPr>
        <dsp:cNvPr id="0" name=""/>
        <dsp:cNvSpPr/>
      </dsp:nvSpPr>
      <dsp:spPr>
        <a:xfrm>
          <a:off x="0" y="2209"/>
          <a:ext cx="2962656" cy="14585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Infectious diseases: </a:t>
          </a:r>
        </a:p>
      </dsp:txBody>
      <dsp:txXfrm>
        <a:off x="71201" y="73410"/>
        <a:ext cx="2820254" cy="1316160"/>
      </dsp:txXfrm>
    </dsp:sp>
    <dsp:sp modelId="{2022CA50-5C63-4BC5-8521-AE82CEE7FE3F}">
      <dsp:nvSpPr>
        <dsp:cNvPr id="0" name=""/>
        <dsp:cNvSpPr/>
      </dsp:nvSpPr>
      <dsp:spPr>
        <a:xfrm rot="5400000">
          <a:off x="5012703" y="-370490"/>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Access healthy food</a:t>
          </a:r>
        </a:p>
        <a:p>
          <a:pPr marL="228600" lvl="1" indent="-228600" algn="l" defTabSz="933450">
            <a:lnSpc>
              <a:spcPct val="90000"/>
            </a:lnSpc>
            <a:spcBef>
              <a:spcPct val="0"/>
            </a:spcBef>
            <a:spcAft>
              <a:spcPct val="15000"/>
            </a:spcAft>
            <a:buChar char="•"/>
          </a:pPr>
          <a:r>
            <a:rPr lang="en-US" sz="2100" kern="1200"/>
            <a:t>Live in communities that facilitate healthy choices</a:t>
          </a:r>
        </a:p>
      </dsp:txBody>
      <dsp:txXfrm rot="-5400000">
        <a:off x="2962656" y="1736518"/>
        <a:ext cx="5209983" cy="1052927"/>
      </dsp:txXfrm>
    </dsp:sp>
    <dsp:sp modelId="{B5109774-F9EB-4022-A803-151539C8197C}">
      <dsp:nvSpPr>
        <dsp:cNvPr id="0" name=""/>
        <dsp:cNvSpPr/>
      </dsp:nvSpPr>
      <dsp:spPr>
        <a:xfrm>
          <a:off x="0" y="1533700"/>
          <a:ext cx="2962656" cy="14585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Cardiovascular diseases: </a:t>
          </a:r>
        </a:p>
      </dsp:txBody>
      <dsp:txXfrm>
        <a:off x="71201" y="1604901"/>
        <a:ext cx="2820254" cy="1316160"/>
      </dsp:txXfrm>
    </dsp:sp>
    <dsp:sp modelId="{6CCBFCD3-8591-4A8A-86F4-123F4FABBFAA}">
      <dsp:nvSpPr>
        <dsp:cNvPr id="0" name=""/>
        <dsp:cNvSpPr/>
      </dsp:nvSpPr>
      <dsp:spPr>
        <a:xfrm rot="5400000">
          <a:off x="5012703" y="1160999"/>
          <a:ext cx="116684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US" sz="2100" kern="1200"/>
            <a:t>Access quality medical care</a:t>
          </a:r>
        </a:p>
      </dsp:txBody>
      <dsp:txXfrm rot="-5400000">
        <a:off x="2962656" y="3268008"/>
        <a:ext cx="5209983" cy="1052927"/>
      </dsp:txXfrm>
    </dsp:sp>
    <dsp:sp modelId="{3521941A-0594-46E9-B2E2-3F8E46979BB3}">
      <dsp:nvSpPr>
        <dsp:cNvPr id="0" name=""/>
        <dsp:cNvSpPr/>
      </dsp:nvSpPr>
      <dsp:spPr>
        <a:xfrm>
          <a:off x="0" y="3065190"/>
          <a:ext cx="2962656" cy="1458562"/>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n-US" sz="3200" kern="1200"/>
            <a:t>All contexts:</a:t>
          </a:r>
        </a:p>
      </dsp:txBody>
      <dsp:txXfrm>
        <a:off x="71201" y="3136391"/>
        <a:ext cx="2820254" cy="131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242423" y="1778386"/>
          <a:ext cx="2068353" cy="2068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Diabetes</a:t>
          </a:r>
        </a:p>
      </dsp:txBody>
      <dsp:txXfrm>
        <a:off x="2545326" y="2081289"/>
        <a:ext cx="1462547" cy="1462547"/>
      </dsp:txXfrm>
    </dsp:sp>
    <dsp:sp modelId="{5A792FE9-F49C-4AA6-8375-0DDD28ABB889}">
      <dsp:nvSpPr>
        <dsp:cNvPr id="0" name=""/>
        <dsp:cNvSpPr/>
      </dsp:nvSpPr>
      <dsp:spPr>
        <a:xfrm rot="12900000">
          <a:off x="831901" y="1390312"/>
          <a:ext cx="1668892" cy="5894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341" y="420459"/>
          <a:ext cx="1964936" cy="1571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Behavioral Factors</a:t>
          </a:r>
        </a:p>
      </dsp:txBody>
      <dsp:txXfrm>
        <a:off x="46382" y="466500"/>
        <a:ext cx="1872854" cy="1479866"/>
      </dsp:txXfrm>
    </dsp:sp>
    <dsp:sp modelId="{888247DE-BC3D-40B9-B49F-BED77FFF0938}">
      <dsp:nvSpPr>
        <dsp:cNvPr id="0" name=""/>
        <dsp:cNvSpPr/>
      </dsp:nvSpPr>
      <dsp:spPr>
        <a:xfrm rot="19500000">
          <a:off x="4052405" y="1390312"/>
          <a:ext cx="1668892" cy="5894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587922" y="420459"/>
          <a:ext cx="1964936" cy="1571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Genetic Factors</a:t>
          </a:r>
        </a:p>
      </dsp:txBody>
      <dsp:txXfrm>
        <a:off x="4633963" y="466500"/>
        <a:ext cx="1872854" cy="147986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3849F-C861-4A0B-B2A8-F050301AC242}">
      <dsp:nvSpPr>
        <dsp:cNvPr id="0" name=""/>
        <dsp:cNvSpPr/>
      </dsp:nvSpPr>
      <dsp:spPr>
        <a:xfrm>
          <a:off x="2242423" y="1778386"/>
          <a:ext cx="2068353" cy="206835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n-US" sz="3100" kern="1200" dirty="0"/>
            <a:t>Diabetes</a:t>
          </a:r>
        </a:p>
      </dsp:txBody>
      <dsp:txXfrm>
        <a:off x="2545326" y="2081289"/>
        <a:ext cx="1462547" cy="1462547"/>
      </dsp:txXfrm>
    </dsp:sp>
    <dsp:sp modelId="{5A792FE9-F49C-4AA6-8375-0DDD28ABB889}">
      <dsp:nvSpPr>
        <dsp:cNvPr id="0" name=""/>
        <dsp:cNvSpPr/>
      </dsp:nvSpPr>
      <dsp:spPr>
        <a:xfrm rot="12900000">
          <a:off x="831901" y="1390312"/>
          <a:ext cx="1668892" cy="5894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2532621-CE10-4575-B1C3-06D04BCCCFA2}">
      <dsp:nvSpPr>
        <dsp:cNvPr id="0" name=""/>
        <dsp:cNvSpPr/>
      </dsp:nvSpPr>
      <dsp:spPr>
        <a:xfrm>
          <a:off x="341" y="420459"/>
          <a:ext cx="1964936" cy="1571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Behavioral Factors</a:t>
          </a:r>
        </a:p>
      </dsp:txBody>
      <dsp:txXfrm>
        <a:off x="46382" y="466500"/>
        <a:ext cx="1872854" cy="1479866"/>
      </dsp:txXfrm>
    </dsp:sp>
    <dsp:sp modelId="{888247DE-BC3D-40B9-B49F-BED77FFF0938}">
      <dsp:nvSpPr>
        <dsp:cNvPr id="0" name=""/>
        <dsp:cNvSpPr/>
      </dsp:nvSpPr>
      <dsp:spPr>
        <a:xfrm rot="19500000">
          <a:off x="4052405" y="1390312"/>
          <a:ext cx="1668892" cy="589480"/>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E95A15-3587-41D0-A72A-14DB5B9739C7}">
      <dsp:nvSpPr>
        <dsp:cNvPr id="0" name=""/>
        <dsp:cNvSpPr/>
      </dsp:nvSpPr>
      <dsp:spPr>
        <a:xfrm>
          <a:off x="4587922" y="420459"/>
          <a:ext cx="1964936" cy="157194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422400">
            <a:lnSpc>
              <a:spcPct val="90000"/>
            </a:lnSpc>
            <a:spcBef>
              <a:spcPct val="0"/>
            </a:spcBef>
            <a:spcAft>
              <a:spcPct val="35000"/>
            </a:spcAft>
            <a:buNone/>
          </a:pPr>
          <a:r>
            <a:rPr lang="en-US" sz="3200" kern="1200" dirty="0"/>
            <a:t>Genetic Factors</a:t>
          </a:r>
        </a:p>
      </dsp:txBody>
      <dsp:txXfrm>
        <a:off x="4633963" y="466500"/>
        <a:ext cx="1872854" cy="147986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F027128-563B-42AB-8695-4719B473FD9B}" type="datetimeFigureOut">
              <a:rPr lang="en-US"/>
              <a:pPr>
                <a:defRPr/>
              </a:pPr>
              <a:t>1/5/2021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07D5728-7EC3-4C63-B189-98D57C9F6271}" type="slidenum">
              <a:rPr lang="en-US"/>
              <a:pPr>
                <a:defRPr/>
              </a:pPr>
              <a:t>‹#›</a:t>
            </a:fld>
            <a:endParaRPr lang="en-US"/>
          </a:p>
        </p:txBody>
      </p:sp>
    </p:spTree>
    <p:extLst>
      <p:ext uri="{BB962C8B-B14F-4D97-AF65-F5344CB8AC3E}">
        <p14:creationId xmlns:p14="http://schemas.microsoft.com/office/powerpoint/2010/main" val="1443228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6B0E42-7A1C-448B-B0EC-ABC05927D936}" type="datetimeFigureOut">
              <a:rPr lang="en-US" smtClean="0"/>
              <a:t>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CE332-6E9C-4D11-9F5B-65AA288B18B8}" type="slidenum">
              <a:rPr lang="en-US" smtClean="0"/>
              <a:t>‹#›</a:t>
            </a:fld>
            <a:endParaRPr lang="en-US"/>
          </a:p>
        </p:txBody>
      </p:sp>
    </p:spTree>
    <p:extLst>
      <p:ext uri="{BB962C8B-B14F-4D97-AF65-F5344CB8AC3E}">
        <p14:creationId xmlns:p14="http://schemas.microsoft.com/office/powerpoint/2010/main" val="41144179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1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p:cNvSpPr>
            <a:spLocks noGrp="1"/>
          </p:cNvSpPr>
          <p:nvPr>
            <p:ph type="sldNum" sz="quarter" idx="5"/>
          </p:nvPr>
        </p:nvSpPr>
        <p:spPr/>
        <p:txBody>
          <a:bodyPr/>
          <a:lstStyle/>
          <a:p>
            <a:pPr>
              <a:defRPr/>
            </a:pPr>
            <a:fld id="{CED4EAF7-16AE-437C-BD87-D46684D49CA1}" type="slidenum">
              <a:rPr lang="en-US" smtClean="0">
                <a:solidFill>
                  <a:prstClr val="black"/>
                </a:solidFill>
              </a:rPr>
              <a:pPr>
                <a:defRPr/>
              </a:pPr>
              <a:t>16</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93261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p:cNvSpPr>
            <a:spLocks noGrp="1"/>
          </p:cNvSpPr>
          <p:nvPr>
            <p:ph type="sldNum" sz="quarter" idx="5"/>
          </p:nvPr>
        </p:nvSpPr>
        <p:spPr/>
        <p:txBody>
          <a:bodyPr/>
          <a:lstStyle/>
          <a:p>
            <a:pPr>
              <a:defRPr/>
            </a:pPr>
            <a:fld id="{B1E1C7CE-9869-488E-8FD1-85318B5E170D}" type="slidenum">
              <a:rPr lang="en-US" smtClean="0">
                <a:solidFill>
                  <a:prstClr val="black"/>
                </a:solidFill>
              </a:rPr>
              <a:pPr>
                <a:defRPr/>
              </a:pPr>
              <a:t>18</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649965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23</a:t>
            </a:fld>
            <a:endParaRPr lang="en-US"/>
          </a:p>
        </p:txBody>
      </p:sp>
    </p:spTree>
    <p:extLst>
      <p:ext uri="{BB962C8B-B14F-4D97-AF65-F5344CB8AC3E}">
        <p14:creationId xmlns:p14="http://schemas.microsoft.com/office/powerpoint/2010/main" val="31752516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24</a:t>
            </a:fld>
            <a:endParaRPr lang="en-US"/>
          </a:p>
        </p:txBody>
      </p:sp>
    </p:spTree>
    <p:extLst>
      <p:ext uri="{BB962C8B-B14F-4D97-AF65-F5344CB8AC3E}">
        <p14:creationId xmlns:p14="http://schemas.microsoft.com/office/powerpoint/2010/main" val="22329263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25</a:t>
            </a:fld>
            <a:endParaRPr lang="en-US"/>
          </a:p>
        </p:txBody>
      </p:sp>
    </p:spTree>
    <p:extLst>
      <p:ext uri="{BB962C8B-B14F-4D97-AF65-F5344CB8AC3E}">
        <p14:creationId xmlns:p14="http://schemas.microsoft.com/office/powerpoint/2010/main" val="28850724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26</a:t>
            </a:fld>
            <a:endParaRPr lang="en-US"/>
          </a:p>
        </p:txBody>
      </p:sp>
    </p:spTree>
    <p:extLst>
      <p:ext uri="{BB962C8B-B14F-4D97-AF65-F5344CB8AC3E}">
        <p14:creationId xmlns:p14="http://schemas.microsoft.com/office/powerpoint/2010/main" val="17567312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27</a:t>
            </a:fld>
            <a:endParaRPr lang="en-US"/>
          </a:p>
        </p:txBody>
      </p:sp>
    </p:spTree>
    <p:extLst>
      <p:ext uri="{BB962C8B-B14F-4D97-AF65-F5344CB8AC3E}">
        <p14:creationId xmlns:p14="http://schemas.microsoft.com/office/powerpoint/2010/main" val="14461959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28</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a:t>
            </a:fld>
            <a:endParaRPr lang="en-US"/>
          </a:p>
        </p:txBody>
      </p:sp>
    </p:spTree>
    <p:extLst>
      <p:ext uri="{BB962C8B-B14F-4D97-AF65-F5344CB8AC3E}">
        <p14:creationId xmlns:p14="http://schemas.microsoft.com/office/powerpoint/2010/main" val="20479012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29</a:t>
            </a:fld>
            <a:endParaRPr lang="en-US"/>
          </a:p>
        </p:txBody>
      </p:sp>
    </p:spTree>
    <p:extLst>
      <p:ext uri="{BB962C8B-B14F-4D97-AF65-F5344CB8AC3E}">
        <p14:creationId xmlns:p14="http://schemas.microsoft.com/office/powerpoint/2010/main" val="2442999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30</a:t>
            </a:fld>
            <a:endParaRPr lang="en-US"/>
          </a:p>
        </p:txBody>
      </p:sp>
    </p:spTree>
    <p:extLst>
      <p:ext uri="{BB962C8B-B14F-4D97-AF65-F5344CB8AC3E}">
        <p14:creationId xmlns:p14="http://schemas.microsoft.com/office/powerpoint/2010/main" val="22096054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31</a:t>
            </a:fld>
            <a:endParaRPr lang="en-US"/>
          </a:p>
        </p:txBody>
      </p:sp>
    </p:spTree>
    <p:extLst>
      <p:ext uri="{BB962C8B-B14F-4D97-AF65-F5344CB8AC3E}">
        <p14:creationId xmlns:p14="http://schemas.microsoft.com/office/powerpoint/2010/main" val="2069297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32</a:t>
            </a:fld>
            <a:endParaRPr lang="en-US"/>
          </a:p>
        </p:txBody>
      </p:sp>
    </p:spTree>
    <p:extLst>
      <p:ext uri="{BB962C8B-B14F-4D97-AF65-F5344CB8AC3E}">
        <p14:creationId xmlns:p14="http://schemas.microsoft.com/office/powerpoint/2010/main" val="3519302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33</a:t>
            </a:fld>
            <a:endParaRPr lang="en-US"/>
          </a:p>
        </p:txBody>
      </p:sp>
    </p:spTree>
    <p:extLst>
      <p:ext uri="{BB962C8B-B14F-4D97-AF65-F5344CB8AC3E}">
        <p14:creationId xmlns:p14="http://schemas.microsoft.com/office/powerpoint/2010/main" val="13924654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34</a:t>
            </a:fld>
            <a:endParaRPr lang="en-US"/>
          </a:p>
        </p:txBody>
      </p:sp>
    </p:spTree>
    <p:extLst>
      <p:ext uri="{BB962C8B-B14F-4D97-AF65-F5344CB8AC3E}">
        <p14:creationId xmlns:p14="http://schemas.microsoft.com/office/powerpoint/2010/main" val="492211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35</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36</a:t>
            </a:fld>
            <a:endParaRPr lang="en-US"/>
          </a:p>
        </p:txBody>
      </p:sp>
    </p:spTree>
    <p:extLst>
      <p:ext uri="{BB962C8B-B14F-4D97-AF65-F5344CB8AC3E}">
        <p14:creationId xmlns:p14="http://schemas.microsoft.com/office/powerpoint/2010/main" val="1152378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37</a:t>
            </a:fld>
            <a:endParaRPr lang="en-US"/>
          </a:p>
        </p:txBody>
      </p:sp>
    </p:spTree>
    <p:extLst>
      <p:ext uri="{BB962C8B-B14F-4D97-AF65-F5344CB8AC3E}">
        <p14:creationId xmlns:p14="http://schemas.microsoft.com/office/powerpoint/2010/main" val="38240075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38</a:t>
            </a:fld>
            <a:endParaRPr lang="en-US"/>
          </a:p>
        </p:txBody>
      </p:sp>
    </p:spTree>
    <p:extLst>
      <p:ext uri="{BB962C8B-B14F-4D97-AF65-F5344CB8AC3E}">
        <p14:creationId xmlns:p14="http://schemas.microsoft.com/office/powerpoint/2010/main" val="3333530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497060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39</a:t>
            </a:fld>
            <a:endParaRPr lang="en-US"/>
          </a:p>
        </p:txBody>
      </p:sp>
    </p:spTree>
    <p:extLst>
      <p:ext uri="{BB962C8B-B14F-4D97-AF65-F5344CB8AC3E}">
        <p14:creationId xmlns:p14="http://schemas.microsoft.com/office/powerpoint/2010/main" val="28085505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40</a:t>
            </a:fld>
            <a:endParaRPr lang="en-US"/>
          </a:p>
        </p:txBody>
      </p:sp>
    </p:spTree>
    <p:extLst>
      <p:ext uri="{BB962C8B-B14F-4D97-AF65-F5344CB8AC3E}">
        <p14:creationId xmlns:p14="http://schemas.microsoft.com/office/powerpoint/2010/main" val="41957502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41</a:t>
            </a:fld>
            <a:endParaRPr lang="en-US"/>
          </a:p>
        </p:txBody>
      </p:sp>
    </p:spTree>
    <p:extLst>
      <p:ext uri="{BB962C8B-B14F-4D97-AF65-F5344CB8AC3E}">
        <p14:creationId xmlns:p14="http://schemas.microsoft.com/office/powerpoint/2010/main" val="35338194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42</a:t>
            </a:fld>
            <a:endParaRPr lang="en-US"/>
          </a:p>
        </p:txBody>
      </p:sp>
    </p:spTree>
    <p:extLst>
      <p:ext uri="{BB962C8B-B14F-4D97-AF65-F5344CB8AC3E}">
        <p14:creationId xmlns:p14="http://schemas.microsoft.com/office/powerpoint/2010/main" val="19450570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43</a:t>
            </a:fld>
            <a:endParaRPr lang="en-US"/>
          </a:p>
        </p:txBody>
      </p:sp>
    </p:spTree>
    <p:extLst>
      <p:ext uri="{BB962C8B-B14F-4D97-AF65-F5344CB8AC3E}">
        <p14:creationId xmlns:p14="http://schemas.microsoft.com/office/powerpoint/2010/main" val="6688993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44</a:t>
            </a:fld>
            <a:endParaRPr lang="en-US"/>
          </a:p>
        </p:txBody>
      </p:sp>
    </p:spTree>
    <p:extLst>
      <p:ext uri="{BB962C8B-B14F-4D97-AF65-F5344CB8AC3E}">
        <p14:creationId xmlns:p14="http://schemas.microsoft.com/office/powerpoint/2010/main" val="26453311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45</a:t>
            </a:fld>
            <a:endParaRPr lang="en-US"/>
          </a:p>
        </p:txBody>
      </p:sp>
    </p:spTree>
    <p:extLst>
      <p:ext uri="{BB962C8B-B14F-4D97-AF65-F5344CB8AC3E}">
        <p14:creationId xmlns:p14="http://schemas.microsoft.com/office/powerpoint/2010/main" val="2989582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46</a:t>
            </a:fld>
            <a:endParaRPr lang="en-US"/>
          </a:p>
        </p:txBody>
      </p:sp>
    </p:spTree>
    <p:extLst>
      <p:ext uri="{BB962C8B-B14F-4D97-AF65-F5344CB8AC3E}">
        <p14:creationId xmlns:p14="http://schemas.microsoft.com/office/powerpoint/2010/main" val="4990601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47</a:t>
            </a:fld>
            <a:endParaRPr lang="en-US"/>
          </a:p>
        </p:txBody>
      </p:sp>
    </p:spTree>
    <p:extLst>
      <p:ext uri="{BB962C8B-B14F-4D97-AF65-F5344CB8AC3E}">
        <p14:creationId xmlns:p14="http://schemas.microsoft.com/office/powerpoint/2010/main" val="37603766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48</a:t>
            </a:fld>
            <a:endParaRPr lang="en-US"/>
          </a:p>
        </p:txBody>
      </p:sp>
    </p:spTree>
    <p:extLst>
      <p:ext uri="{BB962C8B-B14F-4D97-AF65-F5344CB8AC3E}">
        <p14:creationId xmlns:p14="http://schemas.microsoft.com/office/powerpoint/2010/main" val="841467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5</a:t>
            </a:fld>
            <a:endParaRPr lang="en-US"/>
          </a:p>
        </p:txBody>
      </p:sp>
    </p:spTree>
    <p:extLst>
      <p:ext uri="{BB962C8B-B14F-4D97-AF65-F5344CB8AC3E}">
        <p14:creationId xmlns:p14="http://schemas.microsoft.com/office/powerpoint/2010/main" val="35849778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49</a:t>
            </a:fld>
            <a:endParaRPr lang="en-US"/>
          </a:p>
        </p:txBody>
      </p:sp>
    </p:spTree>
    <p:extLst>
      <p:ext uri="{BB962C8B-B14F-4D97-AF65-F5344CB8AC3E}">
        <p14:creationId xmlns:p14="http://schemas.microsoft.com/office/powerpoint/2010/main" val="18196068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2206432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ＭＳ Ｐゴシック" charset="0"/>
              <a:cs typeface="Arial" charset="0"/>
            </a:endParaRPr>
          </a:p>
        </p:txBody>
      </p:sp>
      <p:sp>
        <p:nvSpPr>
          <p:cNvPr id="87043"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b"/>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charset="0"/>
                <a:ea typeface="ＭＳ Ｐゴシック" charset="0"/>
                <a:cs typeface="Arial" charset="0"/>
              </a:rPr>
              <a:t>1</a:t>
            </a:r>
          </a:p>
        </p:txBody>
      </p:sp>
      <p:sp>
        <p:nvSpPr>
          <p:cNvPr id="87044"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ＭＳ Ｐゴシック" charset="0"/>
              <a:cs typeface="Arial" charset="0"/>
            </a:endParaRPr>
          </a:p>
        </p:txBody>
      </p:sp>
      <p:sp>
        <p:nvSpPr>
          <p:cNvPr id="8704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itchFamily="34" charset="0"/>
              <a:ea typeface="ＭＳ Ｐゴシック" charset="0"/>
              <a:cs typeface="Arial" charset="0"/>
            </a:endParaRPr>
          </a:p>
        </p:txBody>
      </p:sp>
      <p:sp>
        <p:nvSpPr>
          <p:cNvPr id="87046" name="Rectangle 6"/>
          <p:cNvSpPr>
            <a:spLocks noGrp="1" noRot="1" noChangeAspect="1" noChangeArrowheads="1" noTextEdit="1"/>
          </p:cNvSpPr>
          <p:nvPr>
            <p:ph type="sldImg"/>
          </p:nvPr>
        </p:nvSpPr>
        <p:spPr>
          <a:xfrm>
            <a:off x="1150938" y="692150"/>
            <a:ext cx="4556125" cy="3416300"/>
          </a:xfrm>
          <a:ln cap="flat"/>
          <a:extLst>
            <a:ext uri="{FAA26D3D-D897-4be2-8F04-BA451C77F1D7}">
              <ma14:placeholderFlag xmlns="" xmlns:ma14="http://schemas.microsoft.com/office/mac/drawingml/2011/main" val="1"/>
            </a:ext>
          </a:extLst>
        </p:spPr>
      </p:sp>
      <p:sp>
        <p:nvSpPr>
          <p:cNvPr id="87047" name="Rectangle 7"/>
          <p:cNvSpPr>
            <a:spLocks noGrp="1" noChangeArrowheads="1"/>
          </p:cNvSpPr>
          <p:nvPr>
            <p:ph type="body" idx="1"/>
          </p:nvPr>
        </p:nvSpPr>
        <p:spPr>
          <a:ln/>
        </p:spPr>
        <p:txBody>
          <a:bodyPr/>
          <a:lstStyle/>
          <a:p>
            <a:pPr>
              <a:defRPr/>
            </a:pPr>
            <a:endParaRPr lang="en-US" dirty="0">
              <a:ea typeface="ＭＳ Ｐゴシック" charset="0"/>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42735725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8728836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693326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457751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95218239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F8CE332-6E9C-4D11-9F5B-65AA288B18B8}" type="slidenum">
              <a:rPr kumimoji="0" 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112060792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61</a:t>
            </a:fld>
            <a:endParaRPr lang="en-US"/>
          </a:p>
        </p:txBody>
      </p:sp>
    </p:spTree>
    <p:extLst>
      <p:ext uri="{BB962C8B-B14F-4D97-AF65-F5344CB8AC3E}">
        <p14:creationId xmlns:p14="http://schemas.microsoft.com/office/powerpoint/2010/main" val="1587706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369768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62</a:t>
            </a:fld>
            <a:endParaRPr lang="en-US"/>
          </a:p>
        </p:txBody>
      </p:sp>
    </p:spTree>
    <p:extLst>
      <p:ext uri="{BB962C8B-B14F-4D97-AF65-F5344CB8AC3E}">
        <p14:creationId xmlns:p14="http://schemas.microsoft.com/office/powerpoint/2010/main" val="24712790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63</a:t>
            </a:fld>
            <a:endParaRPr lang="en-US"/>
          </a:p>
        </p:txBody>
      </p:sp>
    </p:spTree>
    <p:extLst>
      <p:ext uri="{BB962C8B-B14F-4D97-AF65-F5344CB8AC3E}">
        <p14:creationId xmlns:p14="http://schemas.microsoft.com/office/powerpoint/2010/main" val="34160971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64</a:t>
            </a:fld>
            <a:endParaRPr lang="en-US"/>
          </a:p>
        </p:txBody>
      </p:sp>
    </p:spTree>
    <p:extLst>
      <p:ext uri="{BB962C8B-B14F-4D97-AF65-F5344CB8AC3E}">
        <p14:creationId xmlns:p14="http://schemas.microsoft.com/office/powerpoint/2010/main" val="202558370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65</a:t>
            </a:fld>
            <a:endParaRPr lang="en-US"/>
          </a:p>
        </p:txBody>
      </p:sp>
    </p:spTree>
    <p:extLst>
      <p:ext uri="{BB962C8B-B14F-4D97-AF65-F5344CB8AC3E}">
        <p14:creationId xmlns:p14="http://schemas.microsoft.com/office/powerpoint/2010/main" val="22012486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66</a:t>
            </a:fld>
            <a:endParaRPr lang="en-US"/>
          </a:p>
        </p:txBody>
      </p:sp>
    </p:spTree>
    <p:extLst>
      <p:ext uri="{BB962C8B-B14F-4D97-AF65-F5344CB8AC3E}">
        <p14:creationId xmlns:p14="http://schemas.microsoft.com/office/powerpoint/2010/main" val="23932139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67</a:t>
            </a:fld>
            <a:endParaRPr lang="en-US"/>
          </a:p>
        </p:txBody>
      </p:sp>
    </p:spTree>
    <p:extLst>
      <p:ext uri="{BB962C8B-B14F-4D97-AF65-F5344CB8AC3E}">
        <p14:creationId xmlns:p14="http://schemas.microsoft.com/office/powerpoint/2010/main" val="149277091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68</a:t>
            </a:fld>
            <a:endParaRPr lang="en-US"/>
          </a:p>
        </p:txBody>
      </p:sp>
    </p:spTree>
    <p:extLst>
      <p:ext uri="{BB962C8B-B14F-4D97-AF65-F5344CB8AC3E}">
        <p14:creationId xmlns:p14="http://schemas.microsoft.com/office/powerpoint/2010/main" val="14528732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69</a:t>
            </a:fld>
            <a:endParaRPr lang="en-US"/>
          </a:p>
        </p:txBody>
      </p:sp>
    </p:spTree>
    <p:extLst>
      <p:ext uri="{BB962C8B-B14F-4D97-AF65-F5344CB8AC3E}">
        <p14:creationId xmlns:p14="http://schemas.microsoft.com/office/powerpoint/2010/main" val="38493405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70</a:t>
            </a:fld>
            <a:endParaRPr lang="en-US"/>
          </a:p>
        </p:txBody>
      </p:sp>
    </p:spTree>
    <p:extLst>
      <p:ext uri="{BB962C8B-B14F-4D97-AF65-F5344CB8AC3E}">
        <p14:creationId xmlns:p14="http://schemas.microsoft.com/office/powerpoint/2010/main" val="28223480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71</a:t>
            </a:fld>
            <a:endParaRPr lang="en-US"/>
          </a:p>
        </p:txBody>
      </p:sp>
    </p:spTree>
    <p:extLst>
      <p:ext uri="{BB962C8B-B14F-4D97-AF65-F5344CB8AC3E}">
        <p14:creationId xmlns:p14="http://schemas.microsoft.com/office/powerpoint/2010/main" val="2639421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10</a:t>
            </a:fld>
            <a:endParaRPr lang="en-US"/>
          </a:p>
        </p:txBody>
      </p:sp>
    </p:spTree>
    <p:extLst>
      <p:ext uri="{BB962C8B-B14F-4D97-AF65-F5344CB8AC3E}">
        <p14:creationId xmlns:p14="http://schemas.microsoft.com/office/powerpoint/2010/main" val="25443544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72</a:t>
            </a:fld>
            <a:endParaRPr lang="en-US"/>
          </a:p>
        </p:txBody>
      </p:sp>
    </p:spTree>
    <p:extLst>
      <p:ext uri="{BB962C8B-B14F-4D97-AF65-F5344CB8AC3E}">
        <p14:creationId xmlns:p14="http://schemas.microsoft.com/office/powerpoint/2010/main" val="18222689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73</a:t>
            </a:fld>
            <a:endParaRPr lang="en-US"/>
          </a:p>
        </p:txBody>
      </p:sp>
    </p:spTree>
    <p:extLst>
      <p:ext uri="{BB962C8B-B14F-4D97-AF65-F5344CB8AC3E}">
        <p14:creationId xmlns:p14="http://schemas.microsoft.com/office/powerpoint/2010/main" val="47254989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CE332-6E9C-4D11-9F5B-65AA288B18B8}" type="slidenum">
              <a:rPr lang="en-US" smtClean="0"/>
              <a:t>75</a:t>
            </a:fld>
            <a:endParaRPr lang="en-US"/>
          </a:p>
        </p:txBody>
      </p:sp>
    </p:spTree>
    <p:extLst>
      <p:ext uri="{BB962C8B-B14F-4D97-AF65-F5344CB8AC3E}">
        <p14:creationId xmlns:p14="http://schemas.microsoft.com/office/powerpoint/2010/main" val="3042762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13</a:t>
            </a:fld>
            <a:endParaRPr lang="en-US"/>
          </a:p>
        </p:txBody>
      </p:sp>
    </p:spTree>
    <p:extLst>
      <p:ext uri="{BB962C8B-B14F-4D97-AF65-F5344CB8AC3E}">
        <p14:creationId xmlns:p14="http://schemas.microsoft.com/office/powerpoint/2010/main" val="268237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14</a:t>
            </a:fld>
            <a:endParaRPr lang="en-US"/>
          </a:p>
        </p:txBody>
      </p:sp>
    </p:spTree>
    <p:extLst>
      <p:ext uri="{BB962C8B-B14F-4D97-AF65-F5344CB8AC3E}">
        <p14:creationId xmlns:p14="http://schemas.microsoft.com/office/powerpoint/2010/main" val="3353597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8CE332-6E9C-4D11-9F5B-65AA288B18B8}" type="slidenum">
              <a:rPr lang="en-US" smtClean="0"/>
              <a:t>15</a:t>
            </a:fld>
            <a:endParaRPr lang="en-US"/>
          </a:p>
        </p:txBody>
      </p:sp>
    </p:spTree>
    <p:extLst>
      <p:ext uri="{BB962C8B-B14F-4D97-AF65-F5344CB8AC3E}">
        <p14:creationId xmlns:p14="http://schemas.microsoft.com/office/powerpoint/2010/main" val="4009624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526298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pPr>
                <a:defRPr/>
              </a:pPr>
              <a:t>1/4/2021</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pPr>
                <a:defRPr/>
              </a:pPr>
              <a:t>‹#›</a:t>
            </a:fld>
            <a:endParaRPr lang="en-US"/>
          </a:p>
        </p:txBody>
      </p:sp>
    </p:spTree>
    <p:extLst>
      <p:ext uri="{BB962C8B-B14F-4D97-AF65-F5344CB8AC3E}">
        <p14:creationId xmlns:p14="http://schemas.microsoft.com/office/powerpoint/2010/main" val="33950218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pPr>
                <a:defRPr/>
              </a:pPr>
              <a:t>1/4/2021</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pPr>
                <a:defRPr/>
              </a:pPr>
              <a:t>‹#›</a:t>
            </a:fld>
            <a:endParaRPr lang="en-US"/>
          </a:p>
        </p:txBody>
      </p:sp>
    </p:spTree>
    <p:extLst>
      <p:ext uri="{BB962C8B-B14F-4D97-AF65-F5344CB8AC3E}">
        <p14:creationId xmlns:p14="http://schemas.microsoft.com/office/powerpoint/2010/main" val="745201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pPr>
                <a:defRPr/>
              </a:pPr>
              <a:t>‹#›</a:t>
            </a:fld>
            <a:endParaRPr lang="en-US"/>
          </a:p>
        </p:txBody>
      </p:sp>
    </p:spTree>
    <p:extLst>
      <p:ext uri="{BB962C8B-B14F-4D97-AF65-F5344CB8AC3E}">
        <p14:creationId xmlns:p14="http://schemas.microsoft.com/office/powerpoint/2010/main" val="1165258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pPr>
                <a:defRPr/>
              </a:pPr>
              <a:t>‹#›</a:t>
            </a:fld>
            <a:endParaRPr lang="en-US"/>
          </a:p>
        </p:txBody>
      </p:sp>
    </p:spTree>
    <p:extLst>
      <p:ext uri="{BB962C8B-B14F-4D97-AF65-F5344CB8AC3E}">
        <p14:creationId xmlns:p14="http://schemas.microsoft.com/office/powerpoint/2010/main" val="11563161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pPr>
                <a:defRPr/>
              </a:pPr>
              <a:t>‹#›</a:t>
            </a:fld>
            <a:endParaRPr lang="en-US"/>
          </a:p>
        </p:txBody>
      </p:sp>
    </p:spTree>
    <p:extLst>
      <p:ext uri="{BB962C8B-B14F-4D97-AF65-F5344CB8AC3E}">
        <p14:creationId xmlns:p14="http://schemas.microsoft.com/office/powerpoint/2010/main" val="683807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90381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pPr>
                <a:defRPr/>
              </a:pPr>
              <a:t>‹#›</a:t>
            </a:fld>
            <a:endParaRPr lang="en-US"/>
          </a:p>
        </p:txBody>
      </p:sp>
    </p:spTree>
    <p:extLst>
      <p:ext uri="{BB962C8B-B14F-4D97-AF65-F5344CB8AC3E}">
        <p14:creationId xmlns:p14="http://schemas.microsoft.com/office/powerpoint/2010/main" val="1145435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pPr>
                <a:defRPr/>
              </a:pPr>
              <a:t>1/4/2021</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pPr>
                <a:defRPr/>
              </a:pPr>
              <a:t>‹#›</a:t>
            </a:fld>
            <a:endParaRPr lang="en-US"/>
          </a:p>
        </p:txBody>
      </p:sp>
    </p:spTree>
    <p:extLst>
      <p:ext uri="{BB962C8B-B14F-4D97-AF65-F5344CB8AC3E}">
        <p14:creationId xmlns:p14="http://schemas.microsoft.com/office/powerpoint/2010/main" val="2268498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pPr>
                <a:defRPr/>
              </a:pPr>
              <a:t>1/4/2021</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pPr>
                <a:defRPr/>
              </a:pPr>
              <a:t>‹#›</a:t>
            </a:fld>
            <a:endParaRPr lang="en-US"/>
          </a:p>
        </p:txBody>
      </p:sp>
    </p:spTree>
    <p:extLst>
      <p:ext uri="{BB962C8B-B14F-4D97-AF65-F5344CB8AC3E}">
        <p14:creationId xmlns:p14="http://schemas.microsoft.com/office/powerpoint/2010/main" val="171155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pPr>
                <a:defRPr/>
              </a:pPr>
              <a:t>1/4/2021</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pPr>
                <a:defRPr/>
              </a:pPr>
              <a:t>‹#›</a:t>
            </a:fld>
            <a:endParaRPr lang="en-US"/>
          </a:p>
        </p:txBody>
      </p:sp>
    </p:spTree>
    <p:extLst>
      <p:ext uri="{BB962C8B-B14F-4D97-AF65-F5344CB8AC3E}">
        <p14:creationId xmlns:p14="http://schemas.microsoft.com/office/powerpoint/2010/main" val="29069845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pPr>
                <a:defRPr/>
              </a:pPr>
              <a:t>‹#›</a:t>
            </a:fld>
            <a:endParaRPr lang="en-US"/>
          </a:p>
        </p:txBody>
      </p:sp>
    </p:spTree>
    <p:extLst>
      <p:ext uri="{BB962C8B-B14F-4D97-AF65-F5344CB8AC3E}">
        <p14:creationId xmlns:p14="http://schemas.microsoft.com/office/powerpoint/2010/main" val="31400103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pPr>
                <a:defRPr/>
              </a:pPr>
              <a:t>1/4/2021</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pPr>
                <a:defRPr/>
              </a:pPr>
              <a:t>‹#›</a:t>
            </a:fld>
            <a:endParaRPr lang="en-US"/>
          </a:p>
        </p:txBody>
      </p:sp>
    </p:spTree>
    <p:extLst>
      <p:ext uri="{BB962C8B-B14F-4D97-AF65-F5344CB8AC3E}">
        <p14:creationId xmlns:p14="http://schemas.microsoft.com/office/powerpoint/2010/main" val="540266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pPr>
                <a:defRPr/>
              </a:pPr>
              <a:t>1/4/2021</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pPr>
                <a:defRPr/>
              </a:pPr>
              <a:t>‹#›</a:t>
            </a:fld>
            <a:endParaRPr lang="en-US"/>
          </a:p>
        </p:txBody>
      </p:sp>
    </p:spTree>
    <p:extLst>
      <p:ext uri="{BB962C8B-B14F-4D97-AF65-F5344CB8AC3E}">
        <p14:creationId xmlns:p14="http://schemas.microsoft.com/office/powerpoint/2010/main" val="3710898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pPr>
                <a:defRPr/>
              </a:pPr>
              <a:t>1/4/2021</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pPr>
                <a:defRPr/>
              </a:pPr>
              <a:t>‹#›</a:t>
            </a:fld>
            <a:endParaRPr lang="en-US"/>
          </a:p>
        </p:txBody>
      </p:sp>
    </p:spTree>
    <p:extLst>
      <p:ext uri="{BB962C8B-B14F-4D97-AF65-F5344CB8AC3E}">
        <p14:creationId xmlns:p14="http://schemas.microsoft.com/office/powerpoint/2010/main" val="21870608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pPr>
                <a:defRPr/>
              </a:pPr>
              <a:t>‹#›</a:t>
            </a:fld>
            <a:endParaRPr lang="en-US"/>
          </a:p>
        </p:txBody>
      </p:sp>
    </p:spTree>
    <p:extLst>
      <p:ext uri="{BB962C8B-B14F-4D97-AF65-F5344CB8AC3E}">
        <p14:creationId xmlns:p14="http://schemas.microsoft.com/office/powerpoint/2010/main" val="26964120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pPr>
                <a:defRPr/>
              </a:pPr>
              <a:t>‹#›</a:t>
            </a:fld>
            <a:endParaRPr lang="en-US"/>
          </a:p>
        </p:txBody>
      </p:sp>
    </p:spTree>
    <p:extLst>
      <p:ext uri="{BB962C8B-B14F-4D97-AF65-F5344CB8AC3E}">
        <p14:creationId xmlns:p14="http://schemas.microsoft.com/office/powerpoint/2010/main" val="3274869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685800" y="1981200"/>
            <a:ext cx="7772400" cy="4114800"/>
          </a:xfrm>
          <a:prstGeom prst="rect">
            <a:avLst/>
          </a:prstGeom>
        </p:spPr>
        <p:txBody>
          <a:bodyPr/>
          <a:lstStyle/>
          <a:p>
            <a:pPr lvl="0"/>
            <a:endParaRPr lang="en-US" noProof="0"/>
          </a:p>
        </p:txBody>
      </p:sp>
    </p:spTree>
    <p:extLst>
      <p:ext uri="{BB962C8B-B14F-4D97-AF65-F5344CB8AC3E}">
        <p14:creationId xmlns:p14="http://schemas.microsoft.com/office/powerpoint/2010/main" val="33700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536906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7"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8"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C0320C76-A04C-42EC-B45F-EFC51A1992C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3328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a:prstGeom prst="rect">
            <a:avLst/>
          </a:prstGeom>
        </p:spPr>
        <p:txBody>
          <a:bodyPr/>
          <a:lstStyle/>
          <a:p>
            <a:pPr lvl="0"/>
            <a:endParaRPr lang="en-US" noProof="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solidFill>
                <a:prstClr val="black"/>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solidFill>
                <a:prstClr val="black"/>
              </a:solidFill>
            </a:endParaRPr>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41AC8DC-465F-48EE-B7FD-21EC7B4107D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500555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914400"/>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762000" y="2209800"/>
            <a:ext cx="7848600" cy="27733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a:lvl1pPr>
          </a:lstStyle>
          <a:p>
            <a:endParaRPr lang="en-US" dirty="0">
              <a:solidFill>
                <a:prstClr val="black"/>
              </a:solidFill>
            </a:endParaRPr>
          </a:p>
        </p:txBody>
      </p:sp>
      <p:sp>
        <p:nvSpPr>
          <p:cNvPr id="5" name="Footer Placeholder 4"/>
          <p:cNvSpPr>
            <a:spLocks noGrp="1"/>
          </p:cNvSpPr>
          <p:nvPr>
            <p:ph type="ftr" sz="quarter" idx="11"/>
          </p:nvPr>
        </p:nvSpPr>
        <p:spPr>
          <a:xfrm>
            <a:off x="3124200" y="6248400"/>
            <a:ext cx="2895600" cy="457200"/>
          </a:xfrm>
          <a:prstGeom prst="rect">
            <a:avLst/>
          </a:prstGeom>
        </p:spPr>
        <p:txBody>
          <a:bodyPr/>
          <a:lstStyle>
            <a:lvl1pPr>
              <a:defRPr/>
            </a:lvl1pPr>
          </a:lstStyle>
          <a:p>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576B32D1-F213-4CE4-8979-2CD915088BC8}" type="slidenum">
              <a:rPr lang="en-US">
                <a:solidFill>
                  <a:prstClr val="black"/>
                </a:solidFill>
              </a:rPr>
              <a:pPr/>
              <a:t>‹#›</a:t>
            </a:fld>
            <a:endParaRPr lang="en-US">
              <a:solidFill>
                <a:prstClr val="black"/>
              </a:solidFill>
            </a:endParaRPr>
          </a:p>
        </p:txBody>
      </p:sp>
    </p:spTree>
    <p:extLst>
      <p:ext uri="{BB962C8B-B14F-4D97-AF65-F5344CB8AC3E}">
        <p14:creationId xmlns:p14="http://schemas.microsoft.com/office/powerpoint/2010/main" val="38222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pPr>
                <a:defRPr/>
              </a:pPr>
              <a:t>‹#›</a:t>
            </a:fld>
            <a:endParaRPr lang="en-US"/>
          </a:p>
        </p:txBody>
      </p:sp>
    </p:spTree>
    <p:extLst>
      <p:ext uri="{BB962C8B-B14F-4D97-AF65-F5344CB8AC3E}">
        <p14:creationId xmlns:p14="http://schemas.microsoft.com/office/powerpoint/2010/main" val="2300920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 1"/>
          <p:cNvSpPr>
            <a:spLocks noGrp="1"/>
          </p:cNvSpPr>
          <p:nvPr>
            <p:ph type="title"/>
          </p:nvPr>
        </p:nvSpPr>
        <p:spPr>
          <a:xfrm>
            <a:off x="457489" y="274544"/>
            <a:ext cx="8229023" cy="1143000"/>
          </a:xfrm>
          <a:prstGeom prst="rect">
            <a:avLst/>
          </a:prstGeom>
        </p:spPr>
        <p:txBody>
          <a:bodyPr lIns="82058" tIns="41029" rIns="82058" bIns="41029"/>
          <a:lstStyle/>
          <a:p>
            <a:r>
              <a:rPr lang="en-US"/>
              <a:t>Click to edit Master title style</a:t>
            </a:r>
          </a:p>
        </p:txBody>
      </p:sp>
    </p:spTree>
    <p:extLst>
      <p:ext uri="{BB962C8B-B14F-4D97-AF65-F5344CB8AC3E}">
        <p14:creationId xmlns:p14="http://schemas.microsoft.com/office/powerpoint/2010/main" val="18294469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7435F9-B677-4B98-B4A6-3AD6F5EC45ED}"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31607E3-41CB-41AB-B08E-9EB0DE8961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60540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233379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7727424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solidFill>
                  <a:prstClr val="black"/>
                </a:solidFill>
              </a:rPr>
              <a:pPr>
                <a:defRPr/>
              </a:pPr>
              <a:t>1/4/2021</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748503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solidFill>
                  <a:prstClr val="black"/>
                </a:solidFill>
              </a:rPr>
              <a:pPr>
                <a:defRPr/>
              </a:pPr>
              <a:t>1/4/2021</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1513008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solidFill>
                  <a:prstClr val="black"/>
                </a:solidFill>
              </a:rPr>
              <a:pPr>
                <a:defRPr/>
              </a:pPr>
              <a:t>1/4/2021</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44079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solidFill>
                  <a:prstClr val="black"/>
                </a:solidFill>
              </a:rPr>
              <a:pPr>
                <a:defRPr/>
              </a:pPr>
              <a:t>1/4/2021</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6520569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7A4BA01-4336-48EA-AB6E-742DD6B6DF11}" type="datetimeFigureOut">
              <a:rPr lang="en-US">
                <a:solidFill>
                  <a:prstClr val="black"/>
                </a:solidFill>
              </a:rPr>
              <a:pPr>
                <a:defRPr/>
              </a:pPr>
              <a:t>1/4/2021</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DA8938B-A0A9-494F-9E66-FCD6D2F613B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99214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AEF1FF4-54A5-4372-B3B2-5CF6F8C34999}" type="datetimeFigureOut">
              <a:rPr lang="en-US">
                <a:solidFill>
                  <a:prstClr val="black"/>
                </a:solidFill>
              </a:rPr>
              <a:pPr>
                <a:defRPr/>
              </a:pPr>
              <a:t>1/4/2021</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41CB1D3-B870-4CE5-93B8-A3D7E06A65E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69165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7356835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88227B6-C509-497A-AC84-B0F3CBE53D54}"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0E7E255-44D2-42BE-8875-86371A88929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851956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22AE409-CB20-48A4-8589-2C79FEB5CEBB}"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801A1EC-0EE3-4574-B487-055EE8018F7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21423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a:no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CF96FF-54AC-49F0-B852-DF60216D1F7D}"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02CB8D03-5C0C-487F-BA85-07DC9B61920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12893635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92375"/>
            <a:ext cx="7772400" cy="1470025"/>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4038600"/>
            <a:ext cx="6400800" cy="1752600"/>
          </a:xfrm>
          <a:prstGeom prst="rect">
            <a:avLst/>
          </a:prstGeo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7839310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603AD98-76C2-4BD3-A985-C1B75387A344}"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E1B64A9-F098-4C12-9C9B-46F39AD6CFBF}"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988786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EB518F-7FBA-422C-8063-A2C5B869830E}" type="datetimeFigureOut">
              <a:rPr lang="en-US">
                <a:solidFill>
                  <a:prstClr val="black"/>
                </a:solidFill>
              </a:rPr>
              <a:pPr>
                <a:defRPr/>
              </a:pPr>
              <a:t>1/4/2021</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17173AE-3740-4B70-B37C-0C55B9809934}"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06209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294C5D3-4737-4475-83F1-641622E971D3}" type="datetimeFigureOut">
              <a:rPr lang="en-US">
                <a:solidFill>
                  <a:prstClr val="black"/>
                </a:solidFill>
              </a:rPr>
              <a:pPr>
                <a:defRPr/>
              </a:pPr>
              <a:t>1/4/2021</a:t>
            </a:fld>
            <a:endParaRPr lang="en-US">
              <a:solidFill>
                <a:prstClr val="black"/>
              </a:solidFill>
            </a:endParaRPr>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96B86CF-E1B0-420A-82EC-B1D583A412E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1183948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BA1BCC-385F-4216-AF3D-3A6E08537891}" type="datetimeFigureOut">
              <a:rPr lang="en-US">
                <a:solidFill>
                  <a:prstClr val="black"/>
                </a:solidFill>
              </a:rPr>
              <a:pPr>
                <a:defRPr/>
              </a:pPr>
              <a:t>1/4/2021</a:t>
            </a:fld>
            <a:endParaRPr lang="en-US">
              <a:solidFill>
                <a:prstClr val="black"/>
              </a:solidFill>
            </a:endParaRPr>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161E2D5-40FD-4217-ACA2-676B3D462C5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542183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EA0DB09-792B-42A0-98CB-08A0AE1E832A}" type="datetimeFigureOut">
              <a:rPr lang="en-US">
                <a:solidFill>
                  <a:prstClr val="black"/>
                </a:solidFill>
              </a:rPr>
              <a:pPr>
                <a:defRPr/>
              </a:pPr>
              <a:t>1/4/2021</a:t>
            </a:fld>
            <a:endParaRPr lang="en-US">
              <a:solidFill>
                <a:prstClr val="black"/>
              </a:solidFill>
            </a:endParaRPr>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71E2F210-B69C-42F0-8107-AF0EF6D135B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0003032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E5CAAEA-B400-4B80-B3AA-8A64595C7866}" type="datetimeFigureOut">
              <a:rPr lang="en-US">
                <a:solidFill>
                  <a:prstClr val="black"/>
                </a:solidFill>
              </a:rPr>
              <a:pPr>
                <a:defRPr/>
              </a:pPr>
              <a:t>1/4/2021</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6A7A143-194B-4D67-97FA-461294EF0E5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11415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116BE37-4F53-4141-B4D6-4CB5B3FEBF81}" type="datetimeFigureOut">
              <a:rPr lang="en-US"/>
              <a:pPr>
                <a:defRPr/>
              </a:pPr>
              <a:t>1/4/2021</a:t>
            </a:fld>
            <a:endParaRPr lang="en-US"/>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2D67C37-78D5-49F8-B732-6711843F403C}" type="slidenum">
              <a:rPr lang="en-US"/>
              <a:pPr>
                <a:defRPr/>
              </a:pPr>
              <a:t>‹#›</a:t>
            </a:fld>
            <a:endParaRPr lang="en-US"/>
          </a:p>
        </p:txBody>
      </p:sp>
    </p:spTree>
    <p:extLst>
      <p:ext uri="{BB962C8B-B14F-4D97-AF65-F5344CB8AC3E}">
        <p14:creationId xmlns:p14="http://schemas.microsoft.com/office/powerpoint/2010/main" val="11796135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chemeClr val="bg1"/>
                </a:solidFill>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0EAF87C-3182-43EE-B42D-C171909753B6}" type="datetimeFigureOut">
              <a:rPr lang="en-US">
                <a:solidFill>
                  <a:prstClr val="black"/>
                </a:solidFill>
              </a:rPr>
              <a:pPr>
                <a:defRPr/>
              </a:pPr>
              <a:t>1/4/2021</a:t>
            </a:fld>
            <a:endParaRPr lang="en-US">
              <a:solidFill>
                <a:prstClr val="black"/>
              </a:solidFill>
            </a:endParaRPr>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210454BC-A325-46E9-ADEC-F8755F4B955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378447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DDFDAAE-5D16-45FA-8BAF-33EB96389C87}"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0D6789A-DD83-48A8-8A3F-624B93E702E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727731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chemeClr val="bg1"/>
                </a:solidFill>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F619FCD-2FFD-477E-A6C6-C0DB735DDB66}" type="datetimeFigureOut">
              <a:rPr lang="en-US">
                <a:solidFill>
                  <a:prstClr val="black"/>
                </a:solidFill>
              </a:rPr>
              <a:pPr>
                <a:defRPr/>
              </a:pPr>
              <a:t>1/4/2021</a:t>
            </a:fld>
            <a:endParaRPr lang="en-US">
              <a:solidFill>
                <a:prstClr val="black"/>
              </a:solidFill>
            </a:endParaRPr>
          </a:p>
        </p:txBody>
      </p:sp>
      <p:sp>
        <p:nvSpPr>
          <p:cNvPr id="5" name="Footer Placeholder 4"/>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8EFCF0A-2C38-4EC8-BE75-4066A35B049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727825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731963" y="481013"/>
            <a:ext cx="7248525" cy="59007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3"/>
          <p:cNvSpPr>
            <a:spLocks noGrp="1" noChangeArrowheads="1"/>
          </p:cNvSpPr>
          <p:nvPr>
            <p:ph type="sldNum" sz="quarter" idx="10"/>
          </p:nvPr>
        </p:nvSpPr>
        <p:spPr>
          <a:xfrm>
            <a:off x="8458200" y="6613525"/>
            <a:ext cx="517525" cy="244475"/>
          </a:xfrm>
          <a:prstGeom prst="rect">
            <a:avLst/>
          </a:prstGeom>
          <a:ln/>
        </p:spPr>
        <p:txBody>
          <a:bodyPr/>
          <a:lstStyle>
            <a:lvl1pPr>
              <a:defRPr/>
            </a:lvl1pPr>
          </a:lstStyle>
          <a:p>
            <a:pPr>
              <a:defRPr/>
            </a:pPr>
            <a:fld id="{5884051E-9D28-4C97-ADB1-223A01D6F1A8}"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24958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chemeClr val="bg1"/>
                </a:solidFill>
              </a:defRPr>
            </a:lvl1pPr>
            <a:lvl2pPr>
              <a:defRPr sz="2400">
                <a:solidFill>
                  <a:schemeClr val="bg1"/>
                </a:solidFill>
              </a:defRPr>
            </a:lvl2pPr>
            <a:lvl3pPr>
              <a:defRPr sz="2000">
                <a:solidFill>
                  <a:schemeClr val="bg1"/>
                </a:solidFill>
              </a:defRPr>
            </a:lvl3pPr>
            <a:lvl4pPr>
              <a:defRPr sz="1800">
                <a:solidFill>
                  <a:schemeClr val="bg1"/>
                </a:solidFill>
              </a:defRPr>
            </a:lvl4pPr>
            <a:lvl5pPr>
              <a:defRPr sz="18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D9BE9D4-892E-4947-9756-9E23C45B2341}" type="datetimeFigureOut">
              <a:rPr lang="en-US"/>
              <a:pPr>
                <a:defRPr/>
              </a:pPr>
              <a:t>1/4/2021</a:t>
            </a:fld>
            <a:endParaRPr lang="en-US"/>
          </a:p>
        </p:txBody>
      </p:sp>
      <p:sp>
        <p:nvSpPr>
          <p:cNvPr id="6" name="Footer Placeholder 5"/>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115B0D-7298-4BCC-8B45-0671093FD4A1}" type="slidenum">
              <a:rPr lang="en-US"/>
              <a:pPr>
                <a:defRPr/>
              </a:pPr>
              <a:t>‹#›</a:t>
            </a:fld>
            <a:endParaRPr lang="en-US"/>
          </a:p>
        </p:txBody>
      </p:sp>
    </p:spTree>
    <p:extLst>
      <p:ext uri="{BB962C8B-B14F-4D97-AF65-F5344CB8AC3E}">
        <p14:creationId xmlns:p14="http://schemas.microsoft.com/office/powerpoint/2010/main" val="157340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65B2B90-086F-4897-80BB-99673807FFA9}" type="datetimeFigureOut">
              <a:rPr lang="en-US"/>
              <a:pPr>
                <a:defRPr/>
              </a:pPr>
              <a:t>1/4/2021</a:t>
            </a:fld>
            <a:endParaRPr lang="en-US"/>
          </a:p>
        </p:txBody>
      </p:sp>
      <p:sp>
        <p:nvSpPr>
          <p:cNvPr id="8" name="Footer Placeholder 7"/>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3E42EC6-405B-41EC-889D-F5E407DC420B}" type="slidenum">
              <a:rPr lang="en-US"/>
              <a:pPr>
                <a:defRPr/>
              </a:pPr>
              <a:t>‹#›</a:t>
            </a:fld>
            <a:endParaRPr lang="en-US"/>
          </a:p>
        </p:txBody>
      </p:sp>
    </p:spTree>
    <p:extLst>
      <p:ext uri="{BB962C8B-B14F-4D97-AF65-F5344CB8AC3E}">
        <p14:creationId xmlns:p14="http://schemas.microsoft.com/office/powerpoint/2010/main" val="264445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A80CF31-6BD4-487C-B7E9-D3879F39F5EA}" type="datetimeFigureOut">
              <a:rPr lang="en-US"/>
              <a:pPr>
                <a:defRPr/>
              </a:pPr>
              <a:t>1/4/2021</a:t>
            </a:fld>
            <a:endParaRPr lang="en-US"/>
          </a:p>
        </p:txBody>
      </p:sp>
      <p:sp>
        <p:nvSpPr>
          <p:cNvPr id="4" name="Footer Placeholder 3"/>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95C76C8-D4A4-4778-A9D9-5ABC1F11DDD4}" type="slidenum">
              <a:rPr lang="en-US"/>
              <a:pPr>
                <a:defRPr/>
              </a:pPr>
              <a:t>‹#›</a:t>
            </a:fld>
            <a:endParaRPr lang="en-US"/>
          </a:p>
        </p:txBody>
      </p:sp>
    </p:spTree>
    <p:extLst>
      <p:ext uri="{BB962C8B-B14F-4D97-AF65-F5344CB8AC3E}">
        <p14:creationId xmlns:p14="http://schemas.microsoft.com/office/powerpoint/2010/main" val="2923240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DDD06D6-CEDA-4B4B-A85D-9F768C2F9AA7}" type="datetimeFigureOut">
              <a:rPr lang="en-US"/>
              <a:pPr>
                <a:defRPr/>
              </a:pPr>
              <a:t>1/4/2021</a:t>
            </a:fld>
            <a:endParaRPr lang="en-US"/>
          </a:p>
        </p:txBody>
      </p:sp>
      <p:sp>
        <p:nvSpPr>
          <p:cNvPr id="3" name="Footer Placeholder 2"/>
          <p:cNvSpPr>
            <a:spLocks noGrp="1"/>
          </p:cNvSpPr>
          <p:nvPr>
            <p:ph type="ftr" sz="quarter" idx="11"/>
          </p:nvPr>
        </p:nvSpPr>
        <p:spPr>
          <a:xfrm>
            <a:off x="0" y="6096000"/>
            <a:ext cx="91440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22597BA-2897-492F-8DEB-13A27BBBCB42}" type="slidenum">
              <a:rPr lang="en-US"/>
              <a:pPr>
                <a:defRPr/>
              </a:pPr>
              <a:t>‹#›</a:t>
            </a:fld>
            <a:endParaRPr lang="en-US"/>
          </a:p>
        </p:txBody>
      </p:sp>
    </p:spTree>
    <p:extLst>
      <p:ext uri="{BB962C8B-B14F-4D97-AF65-F5344CB8AC3E}">
        <p14:creationId xmlns:p14="http://schemas.microsoft.com/office/powerpoint/2010/main" val="31402529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3.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8.xml"/><Relationship Id="rId7" Type="http://schemas.openxmlformats.org/officeDocument/2006/relationships/image" Target="../media/image1.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4.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theme" Target="../theme/theme6.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userDrawn="1"/>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03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7" r:id="rId1"/>
    <p:sldLayoutId id="2147484247"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90" r:id="rId1"/>
    <p:sldLayoutId id="2147484188"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0" r:id="rId1"/>
    <p:sldLayoutId id="2147484189" r:id="rId2"/>
    <p:sldLayoutId id="2147484201" r:id="rId3"/>
    <p:sldLayoutId id="2147484202" r:id="rId4"/>
    <p:sldLayoutId id="2147484203" r:id="rId5"/>
    <p:sldLayoutId id="2147484204" r:id="rId6"/>
    <p:sldLayoutId id="2147484205" r:id="rId7"/>
    <p:sldLayoutId id="2147484206" r:id="rId8"/>
    <p:sldLayoutId id="2147484207" r:id="rId9"/>
    <p:sldLayoutId id="2147484208" r:id="rId10"/>
    <p:sldLayoutId id="2147484209" r:id="rId11"/>
    <p:sldLayoutId id="2147484283"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103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95400" y="0"/>
            <a:ext cx="4799013"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32" name="TextBox 2"/>
          <p:cNvSpPr txBox="1">
            <a:spLocks noChangeArrowheads="1"/>
          </p:cNvSpPr>
          <p:nvPr/>
        </p:nvSpPr>
        <p:spPr bwMode="auto">
          <a:xfrm>
            <a:off x="1600200" y="76200"/>
            <a:ext cx="42291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defRPr/>
            </a:pPr>
            <a:r>
              <a:rPr lang="en-US" altLang="en-US" sz="3200" b="1" dirty="0">
                <a:solidFill>
                  <a:prstClr val="black"/>
                </a:solidFill>
              </a:rPr>
              <a:t>Department of </a:t>
            </a:r>
          </a:p>
          <a:p>
            <a:pPr algn="ctr">
              <a:defRPr/>
            </a:pPr>
            <a:r>
              <a:rPr lang="en-US" altLang="en-US" sz="3200" b="1" dirty="0">
                <a:solidFill>
                  <a:prstClr val="black"/>
                </a:solidFill>
              </a:rPr>
              <a:t>Family &amp; Community Medicine</a:t>
            </a:r>
          </a:p>
          <a:p>
            <a:pPr algn="ctr">
              <a:defRPr/>
            </a:pPr>
            <a:endParaRPr lang="en-US" altLang="en-US" sz="1000" b="1" dirty="0">
              <a:solidFill>
                <a:prstClr val="black"/>
              </a:solidFill>
            </a:endParaRPr>
          </a:p>
          <a:p>
            <a:pPr algn="ctr">
              <a:defRPr/>
            </a:pPr>
            <a:r>
              <a:rPr lang="en-US" altLang="en-US" b="1" dirty="0">
                <a:solidFill>
                  <a:prstClr val="black"/>
                </a:solidFill>
              </a:rPr>
              <a:t>University of California, </a:t>
            </a:r>
          </a:p>
          <a:p>
            <a:pPr algn="ctr">
              <a:defRPr/>
            </a:pPr>
            <a:r>
              <a:rPr lang="en-US" altLang="en-US" b="1" dirty="0">
                <a:solidFill>
                  <a:prstClr val="black"/>
                </a:solidFill>
              </a:rPr>
              <a:t>San Francisco</a:t>
            </a:r>
          </a:p>
        </p:txBody>
      </p:sp>
      <p:pic>
        <p:nvPicPr>
          <p:cNvPr id="1033"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222099"/>
      </p:ext>
    </p:extLst>
  </p:cSld>
  <p:clrMap bg1="lt1" tx1="dk1" bg2="lt2" tx2="dk2" accent1="accent1" accent2="accent2" accent3="accent3" accent4="accent4" accent5="accent5" accent6="accent6" hlink="hlink" folHlink="folHlink"/>
  <p:sldLayoutIdLst>
    <p:sldLayoutId id="2147484250" r:id="rId1"/>
    <p:sldLayoutId id="2147484251" r:id="rId2"/>
    <p:sldLayoutId id="2147484252" r:id="rId3"/>
    <p:sldLayoutId id="2147484253" r:id="rId4"/>
    <p:sldLayoutId id="2147484255" r:id="rId5"/>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pic>
        <p:nvPicPr>
          <p:cNvPr id="2055"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0886700"/>
      </p:ext>
    </p:extLst>
  </p:cSld>
  <p:clrMap bg1="lt1" tx1="dk1" bg2="lt2" tx2="dk2" accent1="accent1" accent2="accent2" accent3="accent3" accent4="accent4" accent5="accent5" accent6="accent6" hlink="hlink" folHlink="folHlink"/>
  <p:sldLayoutIdLst>
    <p:sldLayoutId id="2147484258" r:id="rId1"/>
    <p:sldLayoutId id="2147484259" r:id="rId2"/>
    <p:sldLayoutId id="2147484260" r:id="rId3"/>
    <p:sldLayoutId id="2147484261" r:id="rId4"/>
    <p:sldLayoutId id="2147484262" r:id="rId5"/>
    <p:sldLayoutId id="2147484263" r:id="rId6"/>
    <p:sldLayoutId id="2147484264" r:id="rId7"/>
    <p:sldLayoutId id="2147484265" r:id="rId8"/>
    <p:sldLayoutId id="2147484266" r:id="rId9"/>
    <p:sldLayoutId id="2147484267" r:id="rId10"/>
    <p:sldLayoutId id="214748426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3366"/>
        </a:solidFill>
        <a:effectLst/>
      </p:bgPr>
    </p:bg>
    <p:spTree>
      <p:nvGrpSpPr>
        <p:cNvPr id="1" name=""/>
        <p:cNvGrpSpPr/>
        <p:nvPr/>
      </p:nvGrpSpPr>
      <p:grpSpPr>
        <a:xfrm>
          <a:off x="0" y="0"/>
          <a:ext cx="0" cy="0"/>
          <a:chOff x="0" y="0"/>
          <a:chExt cx="0" cy="0"/>
        </a:xfrm>
      </p:grpSpPr>
      <p:sp>
        <p:nvSpPr>
          <p:cNvPr id="8" name="Rectangle 7"/>
          <p:cNvSpPr/>
          <p:nvPr/>
        </p:nvSpPr>
        <p:spPr>
          <a:xfrm>
            <a:off x="0" y="0"/>
            <a:ext cx="1905000" cy="6858000"/>
          </a:xfrm>
          <a:prstGeom prst="rect">
            <a:avLst/>
          </a:prstGeom>
          <a:solidFill>
            <a:srgbClr val="0033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p:nvSpPr>
        <p:spPr>
          <a:xfrm>
            <a:off x="0" y="6172200"/>
            <a:ext cx="9144000" cy="685800"/>
          </a:xfrm>
          <a:prstGeom prst="rect">
            <a:avLst/>
          </a:prstGeom>
          <a:solidFill>
            <a:srgbClr val="BBBB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30" name="TextBox 10"/>
          <p:cNvSpPr txBox="1">
            <a:spLocks noChangeArrowheads="1"/>
          </p:cNvSpPr>
          <p:nvPr/>
        </p:nvSpPr>
        <p:spPr bwMode="auto">
          <a:xfrm>
            <a:off x="152400" y="6335713"/>
            <a:ext cx="8763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r>
              <a:rPr lang="en-US" altLang="en-US" b="1" dirty="0">
                <a:solidFill>
                  <a:srgbClr val="990000"/>
                </a:solidFill>
              </a:rPr>
              <a:t>Department of Family &amp; Community Medicine</a:t>
            </a:r>
          </a:p>
        </p:txBody>
      </p:sp>
      <p:pic>
        <p:nvPicPr>
          <p:cNvPr id="3077"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48600" y="6248400"/>
            <a:ext cx="963613" cy="554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49431739"/>
      </p:ext>
    </p:extLst>
  </p:cSld>
  <p:clrMap bg1="lt1" tx1="dk1" bg2="lt2" tx2="dk2" accent1="accent1" accent2="accent2" accent3="accent3" accent4="accent4" accent5="accent5" accent6="accent6" hlink="hlink" folHlink="folHlink"/>
  <p:sldLayoutIdLst>
    <p:sldLayoutId id="2147484271" r:id="rId1"/>
    <p:sldLayoutId id="2147484272" r:id="rId2"/>
    <p:sldLayoutId id="2147484273" r:id="rId3"/>
    <p:sldLayoutId id="2147484274" r:id="rId4"/>
    <p:sldLayoutId id="2147484275" r:id="rId5"/>
    <p:sldLayoutId id="2147484276" r:id="rId6"/>
    <p:sldLayoutId id="2147484277" r:id="rId7"/>
    <p:sldLayoutId id="2147484278" r:id="rId8"/>
    <p:sldLayoutId id="2147484279" r:id="rId9"/>
    <p:sldLayoutId id="2147484280" r:id="rId10"/>
    <p:sldLayoutId id="2147484281" r:id="rId11"/>
    <p:sldLayoutId id="214748428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google.com/url?sa=i&amp;rct=j&amp;q=&amp;esrc=s&amp;source=images&amp;cd=&amp;cad=rja&amp;uact=8&amp;ved=0ahUKEwjz-tmMp-bJAhUBxGMKHY_fDNYQjRwIBw&amp;url=http://www.poverty.org.uk/61/index.shtml&amp;psig=AFQjCNHMa_btwD478NkKtmVu8waMtShXnQ&amp;ust=1450558749055830" TargetMode="Externa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hyperlink" Target="http://www.npc.umich.edu/publications/policy_briefs/brief9/policy_brief9.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6.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image" Target="../media/image13.e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9.xml"/><Relationship Id="rId1" Type="http://schemas.openxmlformats.org/officeDocument/2006/relationships/vmlDrawing" Target="../drawings/vmlDrawing3.vml"/><Relationship Id="rId5" Type="http://schemas.openxmlformats.org/officeDocument/2006/relationships/image" Target="../media/image14.emf"/><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4.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5.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25.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17.xml"/></Relationships>
</file>

<file path=ppt/slides/_rels/slide6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17.xml"/></Relationships>
</file>

<file path=ppt/slides/_rels/slide6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6.xml"/></Relationships>
</file>

<file path=ppt/slides/_rels/slide7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8.xml"/><Relationship Id="rId1" Type="http://schemas.openxmlformats.org/officeDocument/2006/relationships/slideLayout" Target="../slideLayouts/slideLayout17.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9.xml"/><Relationship Id="rId1" Type="http://schemas.openxmlformats.org/officeDocument/2006/relationships/slideLayout" Target="../slideLayouts/slide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0574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Social Determinants of Health and Health Disparities: </a:t>
            </a:r>
            <a:br>
              <a:rPr lang="en-US" sz="4000" dirty="0"/>
            </a:br>
            <a:r>
              <a:rPr lang="en-US" sz="4000" dirty="0"/>
              <a:t>What Every Researcher Needs to Know</a:t>
            </a:r>
            <a:endParaRPr lang="en-US" altLang="en-US" sz="4000" dirty="0"/>
          </a:p>
        </p:txBody>
      </p:sp>
      <p:sp>
        <p:nvSpPr>
          <p:cNvPr id="24579" name="Subtitle 2"/>
          <p:cNvSpPr>
            <a:spLocks noGrp="1"/>
          </p:cNvSpPr>
          <p:nvPr>
            <p:ph type="subTitle" idx="1"/>
          </p:nvPr>
        </p:nvSpPr>
        <p:spPr bwMode="auto">
          <a:xfrm>
            <a:off x="1447800" y="4648200"/>
            <a:ext cx="6400800" cy="175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a:t>Kirsten Bibbins-Domingo, MD PhD</a:t>
            </a:r>
          </a:p>
        </p:txBody>
      </p:sp>
    </p:spTree>
    <p:extLst>
      <p:ext uri="{BB962C8B-B14F-4D97-AF65-F5344CB8AC3E}">
        <p14:creationId xmlns:p14="http://schemas.microsoft.com/office/powerpoint/2010/main" val="4106856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75971"/>
            <a:ext cx="6137407" cy="5702832"/>
          </a:xfrm>
          <a:prstGeom prst="rect">
            <a:avLst/>
          </a:prstGeom>
        </p:spPr>
      </p:pic>
    </p:spTree>
    <p:extLst>
      <p:ext uri="{BB962C8B-B14F-4D97-AF65-F5344CB8AC3E}">
        <p14:creationId xmlns:p14="http://schemas.microsoft.com/office/powerpoint/2010/main" val="4294493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49C92-1DA4-4E32-9157-A2E20D8AB2B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A0B45F2-B04E-4A9D-B8D8-535AB3B6AE6F}"/>
              </a:ext>
            </a:extLst>
          </p:cNvPr>
          <p:cNvSpPr>
            <a:spLocks noGrp="1"/>
          </p:cNvSpPr>
          <p:nvPr>
            <p:ph type="subTitle" idx="1"/>
          </p:nvPr>
        </p:nvSpPr>
        <p:spPr/>
        <p:txBody>
          <a:bodyPr/>
          <a:lstStyle/>
          <a:p>
            <a:endParaRPr lang="en-US"/>
          </a:p>
        </p:txBody>
      </p:sp>
      <p:pic>
        <p:nvPicPr>
          <p:cNvPr id="81922" name="Picture 2" descr="Infographic: The Pandemic's Racial Disparity | Statista">
            <a:extLst>
              <a:ext uri="{FF2B5EF4-FFF2-40B4-BE49-F238E27FC236}">
                <a16:creationId xmlns:a16="http://schemas.microsoft.com/office/drawing/2014/main" id="{EA95172D-4A14-4215-A77C-C53561BB1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04800"/>
            <a:ext cx="6248400"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225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Illness or Disability by Income</a:t>
            </a:r>
          </a:p>
        </p:txBody>
      </p:sp>
      <p:pic>
        <p:nvPicPr>
          <p:cNvPr id="32772" name="Picture 4" descr="http://www.poverty.org.uk/61/bh.pn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307" b="-1"/>
          <a:stretch/>
        </p:blipFill>
        <p:spPr bwMode="auto">
          <a:xfrm>
            <a:off x="228600" y="1295400"/>
            <a:ext cx="8743950" cy="4517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85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CCFEA-6CA9-4076-9499-2E9BB2E0CCEE}"/>
              </a:ext>
            </a:extLst>
          </p:cNvPr>
          <p:cNvSpPr>
            <a:spLocks noGrp="1"/>
          </p:cNvSpPr>
          <p:nvPr>
            <p:ph type="title"/>
          </p:nvPr>
        </p:nvSpPr>
        <p:spPr/>
        <p:txBody>
          <a:bodyPr/>
          <a:lstStyle/>
          <a:p>
            <a:endParaRPr lang="en-US"/>
          </a:p>
        </p:txBody>
      </p:sp>
      <p:pic>
        <p:nvPicPr>
          <p:cNvPr id="82946" name="Picture 2">
            <a:extLst>
              <a:ext uri="{FF2B5EF4-FFF2-40B4-BE49-F238E27FC236}">
                <a16:creationId xmlns:a16="http://schemas.microsoft.com/office/drawing/2014/main" id="{E36FB1BF-1C63-4FDA-ADC7-C3AE1B27AE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85725"/>
            <a:ext cx="5353050" cy="6686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113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F468D-12E6-460C-85CD-BB17CEFD5F00}"/>
              </a:ext>
            </a:extLst>
          </p:cNvPr>
          <p:cNvSpPr>
            <a:spLocks noGrp="1"/>
          </p:cNvSpPr>
          <p:nvPr>
            <p:ph type="title"/>
          </p:nvPr>
        </p:nvSpPr>
        <p:spPr/>
        <p:txBody>
          <a:bodyPr/>
          <a:lstStyle/>
          <a:p>
            <a:endParaRPr lang="en-US"/>
          </a:p>
        </p:txBody>
      </p:sp>
      <p:pic>
        <p:nvPicPr>
          <p:cNvPr id="83970" name="Picture 2">
            <a:extLst>
              <a:ext uri="{FF2B5EF4-FFF2-40B4-BE49-F238E27FC236}">
                <a16:creationId xmlns:a16="http://schemas.microsoft.com/office/drawing/2014/main" id="{7D45DC83-E177-4D4A-A0D1-F78270ED3C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0143" y="310733"/>
            <a:ext cx="7175098" cy="57090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0BF3A8-3B5C-4E47-8939-7ADB2F68F7B8}"/>
              </a:ext>
            </a:extLst>
          </p:cNvPr>
          <p:cNvSpPr txBox="1"/>
          <p:nvPr/>
        </p:nvSpPr>
        <p:spPr>
          <a:xfrm>
            <a:off x="3124200" y="6224101"/>
            <a:ext cx="4724400" cy="646331"/>
          </a:xfrm>
          <a:prstGeom prst="rect">
            <a:avLst/>
          </a:prstGeom>
          <a:noFill/>
        </p:spPr>
        <p:txBody>
          <a:bodyPr wrap="square" rtlCol="0">
            <a:spAutoFit/>
          </a:bodyPr>
          <a:lstStyle/>
          <a:p>
            <a:r>
              <a:rPr lang="en-US" dirty="0"/>
              <a:t>Source: National Poverty Center. </a:t>
            </a:r>
            <a:r>
              <a:rPr lang="en-US" dirty="0">
                <a:hlinkClick r:id="rId4"/>
              </a:rPr>
              <a:t>Education and Health</a:t>
            </a:r>
            <a:r>
              <a:rPr lang="en-US" dirty="0"/>
              <a:t>. Policy Brief. March 2007</a:t>
            </a:r>
          </a:p>
        </p:txBody>
      </p:sp>
    </p:spTree>
    <p:extLst>
      <p:ext uri="{BB962C8B-B14F-4D97-AF65-F5344CB8AC3E}">
        <p14:creationId xmlns:p14="http://schemas.microsoft.com/office/powerpoint/2010/main" val="10359908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96" y="1143000"/>
            <a:ext cx="8505008" cy="4953000"/>
          </a:xfrm>
          <a:prstGeom prst="rect">
            <a:avLst/>
          </a:prstGeom>
        </p:spPr>
      </p:pic>
    </p:spTree>
    <p:extLst>
      <p:ext uri="{BB962C8B-B14F-4D97-AF65-F5344CB8AC3E}">
        <p14:creationId xmlns:p14="http://schemas.microsoft.com/office/powerpoint/2010/main" val="1213558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858" name="Object 2"/>
          <p:cNvGraphicFramePr>
            <a:graphicFrameLocks noChangeAspect="1"/>
          </p:cNvGraphicFramePr>
          <p:nvPr/>
        </p:nvGraphicFramePr>
        <p:xfrm>
          <a:off x="536575" y="1447800"/>
          <a:ext cx="8074025" cy="4705350"/>
        </p:xfrm>
        <a:graphic>
          <a:graphicData uri="http://schemas.openxmlformats.org/presentationml/2006/ole">
            <mc:AlternateContent xmlns:mc="http://schemas.openxmlformats.org/markup-compatibility/2006">
              <mc:Choice xmlns:v="urn:schemas-microsoft-com:vml" Requires="v">
                <p:oleObj spid="_x0000_s78970" r:id="rId4" imgW="8071804" imgH="4706520" progId="Excel.Chart.8">
                  <p:embed/>
                </p:oleObj>
              </mc:Choice>
              <mc:Fallback>
                <p:oleObj r:id="rId4" imgW="8071804" imgH="4706520"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 y="1447800"/>
                        <a:ext cx="8074025" cy="470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1859" name="Title 3"/>
          <p:cNvSpPr>
            <a:spLocks noGrp="1"/>
          </p:cNvSpPr>
          <p:nvPr>
            <p:ph type="title"/>
          </p:nvPr>
        </p:nvSpPr>
        <p:spPr bwMode="auto">
          <a:xfrm>
            <a:off x="406400" y="1524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algn="ctr"/>
            <a:r>
              <a:rPr lang="en-US" altLang="en-US" b="1" dirty="0">
                <a:latin typeface="Calibri" panose="020F0502020204030204" pitchFamily="34" charset="0"/>
              </a:rPr>
              <a:t>Higher-Status Job, Longer Life  </a:t>
            </a:r>
            <a:br>
              <a:rPr lang="en-US" altLang="en-US" b="1" dirty="0">
                <a:latin typeface="Calibri" panose="020F0502020204030204" pitchFamily="34" charset="0"/>
              </a:rPr>
            </a:br>
            <a:r>
              <a:rPr lang="en-US" altLang="en-US" b="1" dirty="0">
                <a:latin typeface="Calibri" panose="020F0502020204030204" pitchFamily="34" charset="0"/>
              </a:rPr>
              <a:t>UK Whitehall Study </a:t>
            </a:r>
            <a:br>
              <a:rPr lang="en-US" altLang="en-US" b="1" dirty="0">
                <a:solidFill>
                  <a:srgbClr val="FFFF00"/>
                </a:solidFill>
                <a:latin typeface="Calibri" panose="020F0502020204030204" pitchFamily="34" charset="0"/>
              </a:rPr>
            </a:br>
            <a:endParaRPr lang="en-US" altLang="en-US" b="1" dirty="0">
              <a:solidFill>
                <a:srgbClr val="FFFF00"/>
              </a:solidFill>
              <a:latin typeface="Calibri" panose="020F0502020204030204" pitchFamily="34" charset="0"/>
            </a:endParaRPr>
          </a:p>
        </p:txBody>
      </p:sp>
      <p:sp>
        <p:nvSpPr>
          <p:cNvPr id="121860" name="Rectangle 4"/>
          <p:cNvSpPr>
            <a:spLocks noChangeArrowheads="1"/>
          </p:cNvSpPr>
          <p:nvPr/>
        </p:nvSpPr>
        <p:spPr bwMode="auto">
          <a:xfrm>
            <a:off x="1905000" y="6324599"/>
            <a:ext cx="5029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200" dirty="0">
                <a:solidFill>
                  <a:srgbClr val="FFFFFF"/>
                </a:solidFill>
                <a:latin typeface="Calibri" pitchFamily="34" charset="0"/>
              </a:rPr>
              <a:t>Source: Marmot, M. G., et al (1984). "Inequalities in death--specific explanations of a general pattern?" </a:t>
            </a:r>
            <a:r>
              <a:rPr lang="en-US" altLang="en-US" sz="1200" i="1" dirty="0">
                <a:solidFill>
                  <a:srgbClr val="FFFFFF"/>
                </a:solidFill>
                <a:latin typeface="Calibri" pitchFamily="34" charset="0"/>
              </a:rPr>
              <a:t>Lancet</a:t>
            </a:r>
            <a:r>
              <a:rPr lang="en-US" altLang="en-US" sz="1200" dirty="0">
                <a:solidFill>
                  <a:srgbClr val="FFFFFF"/>
                </a:solidFill>
                <a:latin typeface="Calibri" pitchFamily="34" charset="0"/>
              </a:rPr>
              <a:t> 1(8384): 1003-1006.</a:t>
            </a:r>
          </a:p>
        </p:txBody>
      </p:sp>
    </p:spTree>
    <p:extLst>
      <p:ext uri="{BB962C8B-B14F-4D97-AF65-F5344CB8AC3E}">
        <p14:creationId xmlns:p14="http://schemas.microsoft.com/office/powerpoint/2010/main" val="9371315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051" name="Text Box 4"/>
          <p:cNvSpPr txBox="1">
            <a:spLocks noChangeArrowheads="1"/>
          </p:cNvSpPr>
          <p:nvPr/>
        </p:nvSpPr>
        <p:spPr bwMode="auto">
          <a:xfrm>
            <a:off x="3810000" y="6172200"/>
            <a:ext cx="4648200" cy="523875"/>
          </a:xfrm>
          <a:prstGeom prst="rect">
            <a:avLst/>
          </a:prstGeom>
          <a:noFill/>
          <a:ln w="9525">
            <a:noFill/>
            <a:miter lim="800000"/>
            <a:headEnd/>
            <a:tailEnd/>
          </a:ln>
        </p:spPr>
        <p:txBody>
          <a:bodyPr>
            <a:spAutoFit/>
          </a:bodyPr>
          <a:lstStyle/>
          <a:p>
            <a:pPr algn="r">
              <a:defRPr/>
            </a:pPr>
            <a:r>
              <a:rPr lang="en-US" sz="1400" dirty="0">
                <a:solidFill>
                  <a:prstClr val="white"/>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graphicFrame>
        <p:nvGraphicFramePr>
          <p:cNvPr id="135171" name="Object 2"/>
          <p:cNvGraphicFramePr>
            <a:graphicFrameLocks noGrp="1" noChangeAspect="1"/>
          </p:cNvGraphicFramePr>
          <p:nvPr>
            <p:ph idx="1"/>
          </p:nvPr>
        </p:nvGraphicFramePr>
        <p:xfrm>
          <a:off x="633413" y="1219200"/>
          <a:ext cx="7824787" cy="4978400"/>
        </p:xfrm>
        <a:graphic>
          <a:graphicData uri="http://schemas.openxmlformats.org/presentationml/2006/ole">
            <mc:AlternateContent xmlns:mc="http://schemas.openxmlformats.org/markup-compatibility/2006">
              <mc:Choice xmlns:v="urn:schemas-microsoft-com:vml" Requires="v">
                <p:oleObj spid="_x0000_s79993" name="Chart" r:id="rId4" imgW="7648623" imgH="4981623" progId="Excel.Sheet.8">
                  <p:embed/>
                </p:oleObj>
              </mc:Choice>
              <mc:Fallback>
                <p:oleObj name="Chart" r:id="rId4" imgW="7648623" imgH="4981623"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3" y="1219200"/>
                        <a:ext cx="7824787" cy="497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5172" name="Text Box 4"/>
          <p:cNvSpPr txBox="1">
            <a:spLocks noChangeArrowheads="1"/>
          </p:cNvSpPr>
          <p:nvPr/>
        </p:nvSpPr>
        <p:spPr bwMode="ltGray">
          <a:xfrm>
            <a:off x="2568280" y="356461"/>
            <a:ext cx="37483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3200" b="1" dirty="0">
                <a:solidFill>
                  <a:prstClr val="black"/>
                </a:solidFill>
                <a:latin typeface="Calibri" pitchFamily="34" charset="0"/>
              </a:rPr>
              <a:t>Self-Reported Health</a:t>
            </a:r>
          </a:p>
        </p:txBody>
      </p:sp>
      <p:sp>
        <p:nvSpPr>
          <p:cNvPr id="5" name="Text Box 4"/>
          <p:cNvSpPr txBox="1">
            <a:spLocks noChangeArrowheads="1"/>
          </p:cNvSpPr>
          <p:nvPr/>
        </p:nvSpPr>
        <p:spPr bwMode="auto">
          <a:xfrm>
            <a:off x="3962400" y="6324600"/>
            <a:ext cx="4648200" cy="584775"/>
          </a:xfrm>
          <a:prstGeom prst="rect">
            <a:avLst/>
          </a:prstGeom>
          <a:noFill/>
          <a:ln w="9525">
            <a:noFill/>
            <a:miter lim="800000"/>
            <a:headEnd/>
            <a:tailEnd/>
          </a:ln>
        </p:spPr>
        <p:txBody>
          <a:bodyPr>
            <a:spAutoFit/>
          </a:bodyPr>
          <a:lstStyle/>
          <a:p>
            <a:pPr algn="r">
              <a:defRPr/>
            </a:pPr>
            <a:r>
              <a:rPr lang="en-US" dirty="0">
                <a:solidFill>
                  <a:prstClr val="black"/>
                </a:solidFill>
                <a:latin typeface="Calibri"/>
              </a:rPr>
              <a:t>Braveman et al. analyses of NHIS 2001-2005.  </a:t>
            </a:r>
          </a:p>
          <a:p>
            <a:pPr algn="r">
              <a:defRPr/>
            </a:pPr>
            <a:r>
              <a:rPr lang="en-US" sz="1400" dirty="0">
                <a:solidFill>
                  <a:prstClr val="white"/>
                </a:solidFill>
                <a:latin typeface="Calibri"/>
              </a:rPr>
              <a:t>Age-Adjusted.</a:t>
            </a:r>
            <a:endParaRPr lang="en-US" sz="1400" dirty="0">
              <a:solidFill>
                <a:prstClr val="black"/>
              </a:solidFill>
              <a:latin typeface="Calibri"/>
            </a:endParaRPr>
          </a:p>
        </p:txBody>
      </p:sp>
    </p:spTree>
    <p:extLst>
      <p:ext uri="{BB962C8B-B14F-4D97-AF65-F5344CB8AC3E}">
        <p14:creationId xmlns:p14="http://schemas.microsoft.com/office/powerpoint/2010/main" val="808774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rgbClr val="003366">
            <a:alpha val="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vert="horz" wrap="square" lIns="91440" tIns="45720" rIns="91440" bIns="45720" numCol="1" anchor="t" anchorCtr="0" compatLnSpc="1">
            <a:prstTxWarp prst="textNoShape">
              <a:avLst/>
            </a:prstTxWarp>
            <a:normAutofit fontScale="90000"/>
          </a:bodyPr>
          <a:lstStyle/>
          <a:p>
            <a:pPr eaLnBrk="1" hangingPunct="1">
              <a:defRPr/>
            </a:pPr>
            <a:r>
              <a:rPr lang="en-US" sz="3600" dirty="0"/>
              <a:t>Diabetes-related mortality by Federal Poverty Level (FPL)</a:t>
            </a:r>
          </a:p>
        </p:txBody>
      </p:sp>
      <p:graphicFrame>
        <p:nvGraphicFramePr>
          <p:cNvPr id="3074" name="Content Placeholder 4"/>
          <p:cNvGraphicFramePr>
            <a:graphicFrameLocks noGrp="1"/>
          </p:cNvGraphicFramePr>
          <p:nvPr>
            <p:ph idx="1"/>
            <p:extLst>
              <p:ext uri="{D42A27DB-BD31-4B8C-83A1-F6EECF244321}">
                <p14:modId xmlns:p14="http://schemas.microsoft.com/office/powerpoint/2010/main" val="2896344037"/>
              </p:ext>
            </p:extLst>
          </p:nvPr>
        </p:nvGraphicFramePr>
        <p:xfrm>
          <a:off x="990600" y="1382713"/>
          <a:ext cx="7467600" cy="4524375"/>
        </p:xfrm>
        <a:graphic>
          <a:graphicData uri="http://schemas.openxmlformats.org/presentationml/2006/ole">
            <mc:AlternateContent xmlns:mc="http://schemas.openxmlformats.org/markup-compatibility/2006">
              <mc:Choice xmlns:v="urn:schemas-microsoft-com:vml" Requires="v">
                <p:oleObj spid="_x0000_s81020" name="Worksheet" r:id="rId4" imgW="7467735" imgH="4524316" progId="Excel.Sheet.8">
                  <p:embed/>
                </p:oleObj>
              </mc:Choice>
              <mc:Fallback>
                <p:oleObj name="Worksheet" r:id="rId4" imgW="7467735" imgH="4524316"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1382713"/>
                        <a:ext cx="7467600" cy="452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6" name="TextBox 5"/>
          <p:cNvSpPr txBox="1">
            <a:spLocks noChangeArrowheads="1"/>
          </p:cNvSpPr>
          <p:nvPr/>
        </p:nvSpPr>
        <p:spPr bwMode="auto">
          <a:xfrm>
            <a:off x="1219200" y="5907088"/>
            <a:ext cx="535274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dirty="0">
                <a:solidFill>
                  <a:prstClr val="black"/>
                </a:solidFill>
              </a:rPr>
              <a:t>Age adjusted to the 2000 U.S. standard population</a:t>
            </a:r>
          </a:p>
          <a:p>
            <a:pPr eaLnBrk="1" hangingPunct="1"/>
            <a:r>
              <a:rPr lang="en-US" altLang="en-US" dirty="0">
                <a:solidFill>
                  <a:prstClr val="black"/>
                </a:solidFill>
              </a:rPr>
              <a:t>Rates per 100,000 person years</a:t>
            </a:r>
          </a:p>
          <a:p>
            <a:pPr eaLnBrk="1" hangingPunct="1"/>
            <a:r>
              <a:rPr lang="en-US" altLang="en-US" dirty="0">
                <a:solidFill>
                  <a:prstClr val="black"/>
                </a:solidFill>
              </a:rPr>
              <a:t>National Health Interview Survey</a:t>
            </a:r>
          </a:p>
        </p:txBody>
      </p:sp>
    </p:spTree>
    <p:extLst>
      <p:ext uri="{BB962C8B-B14F-4D97-AF65-F5344CB8AC3E}">
        <p14:creationId xmlns:p14="http://schemas.microsoft.com/office/powerpoint/2010/main" val="25494088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p:txBody>
          <a:bodyPr/>
          <a:lstStyle/>
          <a:p>
            <a:pPr>
              <a:defRPr/>
            </a:pPr>
            <a:r>
              <a:rPr lang="en-US" dirty="0">
                <a:solidFill>
                  <a:srgbClr val="FEFDFA"/>
                </a:solidFill>
                <a:ea typeface="+mj-ea"/>
                <a:cs typeface="+mj-cs"/>
              </a:rPr>
              <a:t>What are Health Disparities?</a:t>
            </a:r>
            <a:endParaRPr lang="en-US" sz="2800" dirty="0">
              <a:solidFill>
                <a:srgbClr val="FEFDFA"/>
              </a:solidFill>
              <a:ea typeface="+mj-ea"/>
              <a:cs typeface="+mj-cs"/>
            </a:endParaRPr>
          </a:p>
        </p:txBody>
      </p:sp>
      <p:sp>
        <p:nvSpPr>
          <p:cNvPr id="180227" name="Rectangle 3"/>
          <p:cNvSpPr>
            <a:spLocks noGrp="1" noChangeArrowheads="1"/>
          </p:cNvSpPr>
          <p:nvPr>
            <p:ph type="body" idx="1"/>
          </p:nvPr>
        </p:nvSpPr>
        <p:spPr>
          <a:xfrm>
            <a:off x="304800" y="1371600"/>
            <a:ext cx="8534400" cy="5257800"/>
          </a:xfrm>
        </p:spPr>
        <p:txBody>
          <a:bodyPr/>
          <a:lstStyle/>
          <a:p>
            <a:pPr marL="0" indent="0">
              <a:lnSpc>
                <a:spcPct val="90000"/>
              </a:lnSpc>
              <a:buNone/>
            </a:pPr>
            <a:r>
              <a:rPr lang="en-US" altLang="en-US" sz="2800" dirty="0">
                <a:effectLst>
                  <a:outerShdw blurRad="38100" dist="38100" dir="2700000" algn="tl">
                    <a:srgbClr val="000000"/>
                  </a:outerShdw>
                </a:effectLst>
                <a:latin typeface="+mj-lt"/>
              </a:rPr>
              <a:t>“A particular type of health difference that is closely linked with economic, social, or environmental disadvantage. Health disparities adversely affect groups of people who have systematically experienced greater social or economic obstacles to health based on their racial or ethnic group, religion, socioeconomic status, gender, age, or mental health; cognitive, sensory, or physical disability; sexual orientation or gender identity; geographic location; or other characteristics historically linked to discrimination or exclusion.”</a:t>
            </a:r>
          </a:p>
          <a:p>
            <a:pPr marL="0" indent="0">
              <a:lnSpc>
                <a:spcPct val="90000"/>
              </a:lnSpc>
              <a:buNone/>
            </a:pPr>
            <a:endParaRPr lang="en-US" altLang="en-US" sz="2400" dirty="0">
              <a:effectLst>
                <a:outerShdw blurRad="38100" dist="38100" dir="2700000" algn="tl">
                  <a:srgbClr val="000000"/>
                </a:outerShdw>
              </a:effectLst>
              <a:latin typeface="+mj-lt"/>
            </a:endParaRPr>
          </a:p>
          <a:p>
            <a:pPr marL="0" indent="0">
              <a:lnSpc>
                <a:spcPct val="90000"/>
              </a:lnSpc>
              <a:buNone/>
            </a:pPr>
            <a:r>
              <a:rPr lang="en-US" altLang="en-US" sz="2800" dirty="0">
                <a:effectLst>
                  <a:outerShdw blurRad="38100" dist="38100" dir="2700000" algn="tl">
                    <a:srgbClr val="000000"/>
                  </a:outerShdw>
                </a:effectLst>
                <a:latin typeface="+mj-lt"/>
              </a:rPr>
              <a:t>		Healthy People 2020 (HealthyPeople.gov)</a:t>
            </a:r>
          </a:p>
          <a:p>
            <a:pPr marL="0" indent="0">
              <a:lnSpc>
                <a:spcPct val="90000"/>
              </a:lnSpc>
              <a:buNone/>
            </a:pPr>
            <a:endParaRPr lang="en-US" altLang="en-US" sz="1400" dirty="0"/>
          </a:p>
          <a:p>
            <a:pPr>
              <a:lnSpc>
                <a:spcPct val="90000"/>
              </a:lnSpc>
              <a:buFontTx/>
              <a:buNone/>
            </a:pPr>
            <a:endParaRPr lang="en-US" altLang="en-US" sz="1400" dirty="0"/>
          </a:p>
        </p:txBody>
      </p:sp>
    </p:spTree>
    <p:extLst>
      <p:ext uri="{BB962C8B-B14F-4D97-AF65-F5344CB8AC3E}">
        <p14:creationId xmlns:p14="http://schemas.microsoft.com/office/powerpoint/2010/main" val="40711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2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02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a:t>Watch the introductory video!</a:t>
            </a:r>
          </a:p>
        </p:txBody>
      </p:sp>
    </p:spTree>
    <p:extLst>
      <p:ext uri="{BB962C8B-B14F-4D97-AF65-F5344CB8AC3E}">
        <p14:creationId xmlns:p14="http://schemas.microsoft.com/office/powerpoint/2010/main" val="267872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9970536-23AC-46C9-A5BA-3E48779525E8}"/>
              </a:ext>
            </a:extLst>
          </p:cNvPr>
          <p:cNvSpPr>
            <a:spLocks noGrp="1"/>
          </p:cNvSpPr>
          <p:nvPr>
            <p:ph type="title"/>
          </p:nvPr>
        </p:nvSpPr>
        <p:spPr/>
        <p:txBody>
          <a:bodyPr/>
          <a:lstStyle/>
          <a:p>
            <a:r>
              <a:rPr lang="en-US" dirty="0"/>
              <a:t>Differences versus disparities</a:t>
            </a:r>
          </a:p>
        </p:txBody>
      </p:sp>
      <p:sp>
        <p:nvSpPr>
          <p:cNvPr id="5" name="Content Placeholder 4">
            <a:extLst>
              <a:ext uri="{FF2B5EF4-FFF2-40B4-BE49-F238E27FC236}">
                <a16:creationId xmlns:a16="http://schemas.microsoft.com/office/drawing/2014/main" id="{15BA38F1-956C-4E4C-A2C3-580AAB46BE7F}"/>
              </a:ext>
            </a:extLst>
          </p:cNvPr>
          <p:cNvSpPr>
            <a:spLocks noGrp="1"/>
          </p:cNvSpPr>
          <p:nvPr>
            <p:ph idx="1"/>
          </p:nvPr>
        </p:nvSpPr>
        <p:spPr>
          <a:xfrm>
            <a:off x="457200" y="1413627"/>
            <a:ext cx="8229600" cy="4525963"/>
          </a:xfrm>
        </p:spPr>
        <p:txBody>
          <a:bodyPr/>
          <a:lstStyle/>
          <a:p>
            <a:r>
              <a:rPr lang="en-US" dirty="0"/>
              <a:t>Health disparities have at times been defined as all differences in health and not clearly linked to social justice and oppression</a:t>
            </a:r>
          </a:p>
          <a:p>
            <a:pPr lvl="1"/>
            <a:r>
              <a:rPr lang="en-US" dirty="0"/>
              <a:t>Healthy People definition is explicit on this point</a:t>
            </a:r>
          </a:p>
          <a:p>
            <a:r>
              <a:rPr lang="en-US" dirty="0"/>
              <a:t>However, many people prefer reference to health equity and inequities as a means to emphasize the unjust nature of the differences</a:t>
            </a:r>
          </a:p>
        </p:txBody>
      </p:sp>
    </p:spTree>
    <p:extLst>
      <p:ext uri="{BB962C8B-B14F-4D97-AF65-F5344CB8AC3E}">
        <p14:creationId xmlns:p14="http://schemas.microsoft.com/office/powerpoint/2010/main" val="17504691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92B4-F6ED-6B42-905B-E51DA57CE372}"/>
              </a:ext>
            </a:extLst>
          </p:cNvPr>
          <p:cNvSpPr>
            <a:spLocks noGrp="1"/>
          </p:cNvSpPr>
          <p:nvPr>
            <p:ph type="title"/>
          </p:nvPr>
        </p:nvSpPr>
        <p:spPr>
          <a:xfrm>
            <a:off x="685327" y="457200"/>
            <a:ext cx="7715721" cy="701102"/>
          </a:xfrm>
        </p:spPr>
        <p:txBody>
          <a:bodyPr/>
          <a:lstStyle/>
          <a:p>
            <a:r>
              <a:rPr lang="en-US" sz="3200" dirty="0">
                <a:latin typeface="Arial" panose="020B0604020202020204" pitchFamily="34" charset="0"/>
                <a:cs typeface="Arial" panose="020B0604020202020204" pitchFamily="34" charset="0"/>
              </a:rPr>
              <a:t>Health and Healthcare Disparities  </a:t>
            </a:r>
          </a:p>
        </p:txBody>
      </p:sp>
      <p:sp>
        <p:nvSpPr>
          <p:cNvPr id="3" name="Subtitle 2">
            <a:extLst>
              <a:ext uri="{FF2B5EF4-FFF2-40B4-BE49-F238E27FC236}">
                <a16:creationId xmlns:a16="http://schemas.microsoft.com/office/drawing/2014/main" id="{D16DE2C6-078E-DE40-B5CA-BD709156AFAC}"/>
              </a:ext>
            </a:extLst>
          </p:cNvPr>
          <p:cNvSpPr>
            <a:spLocks noGrp="1"/>
          </p:cNvSpPr>
          <p:nvPr>
            <p:ph idx="1"/>
          </p:nvPr>
        </p:nvSpPr>
        <p:spPr>
          <a:xfrm>
            <a:off x="292311" y="1628774"/>
            <a:ext cx="8559378" cy="3600451"/>
          </a:xfrm>
        </p:spPr>
        <p:txBody>
          <a:bodyPr/>
          <a:lstStyle/>
          <a:p>
            <a:pPr marL="0" indent="0" algn="ctr">
              <a:buNone/>
            </a:pPr>
            <a:r>
              <a:rPr lang="en-US" sz="2400" dirty="0">
                <a:latin typeface="Arial" panose="020B0604020202020204" pitchFamily="34" charset="0"/>
                <a:cs typeface="Arial" panose="020B0604020202020204" pitchFamily="34" charset="0"/>
              </a:rPr>
              <a:t>A “</a:t>
            </a:r>
            <a:r>
              <a:rPr lang="en-US" sz="2400" b="1" i="1" dirty="0">
                <a:latin typeface="Arial" panose="020B0604020202020204" pitchFamily="34" charset="0"/>
                <a:cs typeface="Arial" panose="020B0604020202020204" pitchFamily="34" charset="0"/>
              </a:rPr>
              <a:t>health disparity</a:t>
            </a:r>
            <a:r>
              <a:rPr lang="en-US" sz="2400" dirty="0">
                <a:latin typeface="Arial" panose="020B0604020202020204" pitchFamily="34" charset="0"/>
                <a:cs typeface="Arial" panose="020B0604020202020204" pitchFamily="34" charset="0"/>
              </a:rPr>
              <a:t>” refers to a higher burden of illness, injury, disability, or mortality experienced by one group relative to another.  A “</a:t>
            </a:r>
            <a:r>
              <a:rPr lang="en-US" sz="2400" b="1" i="1" dirty="0">
                <a:latin typeface="Arial" panose="020B0604020202020204" pitchFamily="34" charset="0"/>
                <a:cs typeface="Arial" panose="020B0604020202020204" pitchFamily="34" charset="0"/>
              </a:rPr>
              <a:t>health care disparity</a:t>
            </a:r>
            <a:r>
              <a:rPr lang="en-US" sz="2400" dirty="0">
                <a:latin typeface="Arial" panose="020B0604020202020204" pitchFamily="34" charset="0"/>
                <a:cs typeface="Arial" panose="020B0604020202020204" pitchFamily="34" charset="0"/>
              </a:rPr>
              <a:t>” typically refers to differences between groups in health insurance coverage, access to and use of care, and quality of care.  Health and health care disparities often refer to differences that are not explained by variation in health needs, patients preferences, or treatment recommendations and are closely linked with social, economic, and/or environmental disadvantage. </a:t>
            </a:r>
            <a:r>
              <a:rPr lang="en-US" sz="2400" dirty="0">
                <a:solidFill>
                  <a:srgbClr val="0080FF"/>
                </a:solidFill>
                <a:latin typeface="Arial" panose="020B0604020202020204" pitchFamily="34" charset="0"/>
                <a:cs typeface="Arial" panose="020B0604020202020204" pitchFamily="34" charset="0"/>
              </a:rPr>
              <a:t> </a:t>
            </a:r>
          </a:p>
          <a:p>
            <a:pPr marL="0" indent="0" algn="ctr">
              <a:buNone/>
            </a:pPr>
            <a:r>
              <a:rPr lang="en-US" sz="2400" dirty="0">
                <a:latin typeface="Arial" panose="020B0604020202020204" pitchFamily="34" charset="0"/>
                <a:cs typeface="Arial" panose="020B0604020202020204" pitchFamily="34" charset="0"/>
              </a:rPr>
              <a:t>(Kaiser Family Foundation)</a:t>
            </a:r>
          </a:p>
          <a:p>
            <a:pPr marL="0" indent="0">
              <a:buNone/>
            </a:pPr>
            <a:endParaRPr lang="en-US" sz="13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96640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C7D1D-B280-4123-9815-6E67E0966F7C}"/>
              </a:ext>
            </a:extLst>
          </p:cNvPr>
          <p:cNvSpPr>
            <a:spLocks noGrp="1"/>
          </p:cNvSpPr>
          <p:nvPr>
            <p:ph type="ctrTitle"/>
          </p:nvPr>
        </p:nvSpPr>
        <p:spPr>
          <a:xfrm>
            <a:off x="685800" y="228600"/>
            <a:ext cx="7772400" cy="1470025"/>
          </a:xfrm>
        </p:spPr>
        <p:txBody>
          <a:bodyPr/>
          <a:lstStyle/>
          <a:p>
            <a:r>
              <a:rPr lang="en-US" sz="5400" dirty="0"/>
              <a:t>Health Equity</a:t>
            </a:r>
          </a:p>
        </p:txBody>
      </p:sp>
      <p:sp>
        <p:nvSpPr>
          <p:cNvPr id="3" name="Subtitle 2">
            <a:extLst>
              <a:ext uri="{FF2B5EF4-FFF2-40B4-BE49-F238E27FC236}">
                <a16:creationId xmlns:a16="http://schemas.microsoft.com/office/drawing/2014/main" id="{B269C089-9486-442D-A8D9-3BCE4C9BB7C9}"/>
              </a:ext>
            </a:extLst>
          </p:cNvPr>
          <p:cNvSpPr>
            <a:spLocks noGrp="1"/>
          </p:cNvSpPr>
          <p:nvPr>
            <p:ph type="subTitle" idx="1"/>
          </p:nvPr>
        </p:nvSpPr>
        <p:spPr>
          <a:xfrm>
            <a:off x="825062" y="1698625"/>
            <a:ext cx="7620000" cy="1752600"/>
          </a:xfrm>
        </p:spPr>
        <p:txBody>
          <a:bodyPr/>
          <a:lstStyle/>
          <a:p>
            <a:r>
              <a:rPr lang="en-US" dirty="0"/>
              <a:t>“attainment of the highest level of health for all people. Achieving health equity requires valuing everyone equally with focused and ongoing societal efforts to address avoidable inequalities, historical and contemporary injustices, and the elimination of health and health care disparities”</a:t>
            </a:r>
          </a:p>
        </p:txBody>
      </p:sp>
      <p:sp>
        <p:nvSpPr>
          <p:cNvPr id="4" name="Rectangle 3">
            <a:extLst>
              <a:ext uri="{FF2B5EF4-FFF2-40B4-BE49-F238E27FC236}">
                <a16:creationId xmlns:a16="http://schemas.microsoft.com/office/drawing/2014/main" id="{F7D905A4-A9AE-45FF-9B77-743720A0E087}"/>
              </a:ext>
            </a:extLst>
          </p:cNvPr>
          <p:cNvSpPr/>
          <p:nvPr/>
        </p:nvSpPr>
        <p:spPr>
          <a:xfrm>
            <a:off x="3484651" y="5486400"/>
            <a:ext cx="2174698" cy="369332"/>
          </a:xfrm>
          <a:prstGeom prst="rect">
            <a:avLst/>
          </a:prstGeom>
        </p:spPr>
        <p:txBody>
          <a:bodyPr wrap="none">
            <a:spAutoFit/>
          </a:bodyPr>
          <a:lstStyle/>
          <a:p>
            <a:r>
              <a:rPr lang="en-US" altLang="en-US" dirty="0">
                <a:solidFill>
                  <a:schemeClr val="bg1"/>
                </a:solidFill>
                <a:effectLst>
                  <a:outerShdw blurRad="38100" dist="38100" dir="2700000" algn="tl">
                    <a:srgbClr val="000000"/>
                  </a:outerShdw>
                </a:effectLst>
              </a:rPr>
              <a:t>Healthy People 2020 </a:t>
            </a:r>
            <a:endParaRPr lang="en-US" dirty="0">
              <a:solidFill>
                <a:schemeClr val="bg1"/>
              </a:solidFill>
            </a:endParaRPr>
          </a:p>
        </p:txBody>
      </p:sp>
    </p:spTree>
    <p:extLst>
      <p:ext uri="{BB962C8B-B14F-4D97-AF65-F5344CB8AC3E}">
        <p14:creationId xmlns:p14="http://schemas.microsoft.com/office/powerpoint/2010/main" val="37596513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032" y="228600"/>
            <a:ext cx="9220200" cy="1143000"/>
          </a:xfrm>
        </p:spPr>
        <p:txBody>
          <a:bodyPr/>
          <a:lstStyle/>
          <a:p>
            <a:r>
              <a:rPr lang="en-US" sz="4000" dirty="0"/>
              <a:t>Why is it important to think about race/ethnicity and SES in research?</a:t>
            </a:r>
          </a:p>
        </p:txBody>
      </p:sp>
      <p:sp>
        <p:nvSpPr>
          <p:cNvPr id="5" name="Content Placeholder 4"/>
          <p:cNvSpPr>
            <a:spLocks noGrp="1"/>
          </p:cNvSpPr>
          <p:nvPr>
            <p:ph idx="1"/>
          </p:nvPr>
        </p:nvSpPr>
        <p:spPr>
          <a:xfrm>
            <a:off x="495300" y="1600200"/>
            <a:ext cx="8229600" cy="3535363"/>
          </a:xfrm>
        </p:spPr>
        <p:txBody>
          <a:bodyPr/>
          <a:lstStyle/>
          <a:p>
            <a:r>
              <a:rPr lang="en-US" sz="3000" dirty="0"/>
              <a:t>Health inequities are omnipresent</a:t>
            </a:r>
          </a:p>
          <a:p>
            <a:pPr marL="0" indent="0">
              <a:buNone/>
            </a:pPr>
            <a:endParaRPr lang="en-US" sz="900" dirty="0"/>
          </a:p>
          <a:p>
            <a:r>
              <a:rPr lang="en-US" sz="3000" dirty="0"/>
              <a:t>Patterning of health along sociodemographic characteristics has implications for all research</a:t>
            </a:r>
          </a:p>
          <a:p>
            <a:pPr lvl="1"/>
            <a:r>
              <a:rPr lang="en-US" dirty="0"/>
              <a:t>Implications for methods and interpretation</a:t>
            </a:r>
          </a:p>
          <a:p>
            <a:pPr lvl="1"/>
            <a:r>
              <a:rPr lang="en-US" dirty="0"/>
              <a:t>Potential for research to exacerbate inequality</a:t>
            </a:r>
          </a:p>
          <a:p>
            <a:endParaRPr lang="en-US" sz="1000" dirty="0"/>
          </a:p>
          <a:p>
            <a:r>
              <a:rPr lang="en-US" sz="3000" dirty="0"/>
              <a:t>Research designed to describe, understand, and ameliorate differences in health outcomes can advance health equity</a:t>
            </a:r>
          </a:p>
          <a:p>
            <a:endParaRPr lang="en-US" dirty="0"/>
          </a:p>
          <a:p>
            <a:endParaRPr lang="en-US" dirty="0"/>
          </a:p>
        </p:txBody>
      </p:sp>
    </p:spTree>
    <p:extLst>
      <p:ext uri="{BB962C8B-B14F-4D97-AF65-F5344CB8AC3E}">
        <p14:creationId xmlns:p14="http://schemas.microsoft.com/office/powerpoint/2010/main" val="3602189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143000"/>
          </a:xfrm>
        </p:spPr>
        <p:txBody>
          <a:bodyPr/>
          <a:lstStyle/>
          <a:p>
            <a:r>
              <a:rPr lang="en-US" dirty="0"/>
              <a:t>Research with Attention to </a:t>
            </a:r>
            <a:br>
              <a:rPr lang="en-US" dirty="0"/>
            </a:br>
            <a:r>
              <a:rPr lang="en-US" dirty="0"/>
              <a:t>Health Inequities: </a:t>
            </a:r>
            <a:br>
              <a:rPr lang="en-US" dirty="0"/>
            </a:br>
            <a:r>
              <a:rPr lang="en-US" dirty="0"/>
              <a:t>Applying a Socioecological Lens</a:t>
            </a:r>
          </a:p>
        </p:txBody>
      </p:sp>
    </p:spTree>
    <p:extLst>
      <p:ext uri="{BB962C8B-B14F-4D97-AF65-F5344CB8AC3E}">
        <p14:creationId xmlns:p14="http://schemas.microsoft.com/office/powerpoint/2010/main" val="2827903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496" y="1143000"/>
            <a:ext cx="8505008" cy="4953000"/>
          </a:xfrm>
          <a:prstGeom prst="rect">
            <a:avLst/>
          </a:prstGeom>
        </p:spPr>
      </p:pic>
    </p:spTree>
    <p:extLst>
      <p:ext uri="{BB962C8B-B14F-4D97-AF65-F5344CB8AC3E}">
        <p14:creationId xmlns:p14="http://schemas.microsoft.com/office/powerpoint/2010/main" val="2874806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498" y="946150"/>
            <a:ext cx="8541004" cy="4965700"/>
          </a:xfrm>
          <a:prstGeom prst="rect">
            <a:avLst/>
          </a:prstGeom>
        </p:spPr>
      </p:pic>
    </p:spTree>
    <p:extLst>
      <p:ext uri="{BB962C8B-B14F-4D97-AF65-F5344CB8AC3E}">
        <p14:creationId xmlns:p14="http://schemas.microsoft.com/office/powerpoint/2010/main" val="1037072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534400" cy="1143000"/>
          </a:xfrm>
        </p:spPr>
        <p:txBody>
          <a:bodyPr/>
          <a:lstStyle/>
          <a:p>
            <a:r>
              <a:rPr lang="en-US" dirty="0"/>
              <a:t>What causes diabetes? </a:t>
            </a:r>
            <a:br>
              <a:rPr lang="en-US" dirty="0"/>
            </a:br>
            <a:r>
              <a:rPr lang="en-US" dirty="0"/>
              <a:t>What causes disparities in diabetes? </a:t>
            </a:r>
          </a:p>
        </p:txBody>
      </p:sp>
      <p:sp>
        <p:nvSpPr>
          <p:cNvPr id="3" name="Content Placeholder 2"/>
          <p:cNvSpPr>
            <a:spLocks noGrp="1"/>
          </p:cNvSpPr>
          <p:nvPr>
            <p:ph idx="1"/>
          </p:nvPr>
        </p:nvSpPr>
        <p:spPr>
          <a:xfrm>
            <a:off x="609600" y="1905000"/>
            <a:ext cx="8229600" cy="4297363"/>
          </a:xfrm>
        </p:spPr>
        <p:txBody>
          <a:bodyPr/>
          <a:lstStyle/>
          <a:p>
            <a:r>
              <a:rPr lang="en-US" dirty="0"/>
              <a:t>Behavioral factors?</a:t>
            </a:r>
          </a:p>
          <a:p>
            <a:pPr lvl="1"/>
            <a:r>
              <a:rPr lang="en-US" dirty="0"/>
              <a:t>Diet</a:t>
            </a:r>
          </a:p>
          <a:p>
            <a:pPr lvl="1"/>
            <a:r>
              <a:rPr lang="en-US" dirty="0"/>
              <a:t>Sedentary lifestyle</a:t>
            </a:r>
          </a:p>
          <a:p>
            <a:pPr lvl="1"/>
            <a:r>
              <a:rPr lang="en-US" dirty="0"/>
              <a:t>Obesity</a:t>
            </a:r>
          </a:p>
          <a:p>
            <a:r>
              <a:rPr lang="en-US" dirty="0"/>
              <a:t>Genetics?</a:t>
            </a:r>
          </a:p>
          <a:p>
            <a:pPr marL="457200" lvl="1" indent="0">
              <a:buNone/>
            </a:pPr>
            <a:endParaRPr lang="en-US" dirty="0"/>
          </a:p>
        </p:txBody>
      </p:sp>
    </p:spTree>
    <p:extLst>
      <p:ext uri="{BB962C8B-B14F-4D97-AF65-F5344CB8AC3E}">
        <p14:creationId xmlns:p14="http://schemas.microsoft.com/office/powerpoint/2010/main" val="1304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447800"/>
            <a:ext cx="8229600" cy="4525963"/>
          </a:xfrm>
        </p:spPr>
        <p:txBody>
          <a:bodyPr/>
          <a:lstStyle/>
          <a:p>
            <a:endParaRPr lang="en-US" dirty="0"/>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a:t>Kurian, </a:t>
            </a:r>
            <a:r>
              <a:rPr lang="en-US" dirty="0" err="1"/>
              <a:t>Ethn</a:t>
            </a:r>
            <a:r>
              <a:rPr lang="en-US" dirty="0"/>
              <a:t> Dis, 2007</a:t>
            </a:r>
          </a:p>
        </p:txBody>
      </p:sp>
      <p:graphicFrame>
        <p:nvGraphicFramePr>
          <p:cNvPr id="6" name="Diagram 5"/>
          <p:cNvGraphicFramePr/>
          <p:nvPr>
            <p:extLst>
              <p:ext uri="{D42A27DB-BD31-4B8C-83A1-F6EECF244321}">
                <p14:modId xmlns:p14="http://schemas.microsoft.com/office/powerpoint/2010/main" val="3718772563"/>
              </p:ext>
            </p:extLst>
          </p:nvPr>
        </p:nvGraphicFramePr>
        <p:xfrm>
          <a:off x="1371600" y="1335705"/>
          <a:ext cx="6096000" cy="51699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le 3"/>
          <p:cNvSpPr txBox="1">
            <a:spLocks/>
          </p:cNvSpPr>
          <p:nvPr/>
        </p:nvSpPr>
        <p:spPr>
          <a:xfrm>
            <a:off x="533400" y="290286"/>
            <a:ext cx="8229600" cy="1143000"/>
          </a:xfrm>
          <a:prstGeom prst="rect">
            <a:avLst/>
          </a:prstGeom>
        </p:spPr>
        <p:txBody>
          <a:bodyPr/>
          <a:lstStyle>
            <a:lvl1pPr algn="ctr" rtl="0" eaLnBrk="0" fontAlgn="base" hangingPunct="0">
              <a:spcBef>
                <a:spcPct val="0"/>
              </a:spcBef>
              <a:spcAft>
                <a:spcPct val="0"/>
              </a:spcAft>
              <a:defRPr sz="4400" kern="1200">
                <a:solidFill>
                  <a:schemeClr val="bg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a:t>Chronic Disease Epidemiology</a:t>
            </a:r>
          </a:p>
        </p:txBody>
      </p:sp>
    </p:spTree>
    <p:extLst>
      <p:ext uri="{BB962C8B-B14F-4D97-AF65-F5344CB8AC3E}">
        <p14:creationId xmlns:p14="http://schemas.microsoft.com/office/powerpoint/2010/main" val="360510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a:t>Chronic Disease Epidemiology</a:t>
            </a:r>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a:t>Kurian, </a:t>
            </a:r>
            <a:r>
              <a:rPr lang="en-US" dirty="0" err="1"/>
              <a:t>Ethn</a:t>
            </a:r>
            <a:r>
              <a:rPr lang="en-US" dirty="0"/>
              <a:t> Dis, 2007</a:t>
            </a:r>
          </a:p>
        </p:txBody>
      </p:sp>
      <p:graphicFrame>
        <p:nvGraphicFramePr>
          <p:cNvPr id="12" name="Diagram 11"/>
          <p:cNvGraphicFramePr/>
          <p:nvPr>
            <p:extLst>
              <p:ext uri="{D42A27DB-BD31-4B8C-83A1-F6EECF244321}">
                <p14:modId xmlns:p14="http://schemas.microsoft.com/office/powerpoint/2010/main" val="3900247721"/>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28703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Logistics</a:t>
            </a:r>
          </a:p>
        </p:txBody>
      </p:sp>
      <p:sp>
        <p:nvSpPr>
          <p:cNvPr id="5" name="Content Placeholder 4"/>
          <p:cNvSpPr>
            <a:spLocks noGrp="1"/>
          </p:cNvSpPr>
          <p:nvPr>
            <p:ph idx="1"/>
          </p:nvPr>
        </p:nvSpPr>
        <p:spPr/>
        <p:txBody>
          <a:bodyPr/>
          <a:lstStyle/>
          <a:p>
            <a:r>
              <a:rPr lang="en-US" dirty="0"/>
              <a:t>Watch the introductory video!</a:t>
            </a:r>
          </a:p>
          <a:p>
            <a:pPr lvl="1"/>
            <a:r>
              <a:rPr lang="en-US" dirty="0"/>
              <a:t>Post responses to homework to the forum</a:t>
            </a:r>
          </a:p>
          <a:p>
            <a:pPr lvl="1"/>
            <a:r>
              <a:rPr lang="en-US" dirty="0"/>
              <a:t>Homework due by 8:45am day of class</a:t>
            </a:r>
          </a:p>
          <a:p>
            <a:pPr lvl="1"/>
            <a:r>
              <a:rPr lang="en-US" dirty="0"/>
              <a:t>OPTIONAL section on Mondays 3-4pm</a:t>
            </a:r>
          </a:p>
        </p:txBody>
      </p:sp>
    </p:spTree>
    <p:extLst>
      <p:ext uri="{BB962C8B-B14F-4D97-AF65-F5344CB8AC3E}">
        <p14:creationId xmlns:p14="http://schemas.microsoft.com/office/powerpoint/2010/main" val="3546137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Paradigms of Epidemiology</a:t>
            </a:r>
          </a:p>
        </p:txBody>
      </p:sp>
      <p:sp>
        <p:nvSpPr>
          <p:cNvPr id="5" name="Content Placeholder 4"/>
          <p:cNvSpPr>
            <a:spLocks noGrp="1"/>
          </p:cNvSpPr>
          <p:nvPr>
            <p:ph idx="1"/>
          </p:nvPr>
        </p:nvSpPr>
        <p:spPr/>
        <p:txBody>
          <a:bodyPr/>
          <a:lstStyle/>
          <a:p>
            <a:r>
              <a:rPr lang="en-US" dirty="0"/>
              <a:t>Miasma: Sanitary statistics</a:t>
            </a:r>
          </a:p>
          <a:p>
            <a:endParaRPr lang="en-US" sz="1600" dirty="0"/>
          </a:p>
          <a:p>
            <a:r>
              <a:rPr lang="en-US" dirty="0"/>
              <a:t>Germ theory: Infectious disease epidemiology</a:t>
            </a:r>
          </a:p>
          <a:p>
            <a:pPr lvl="1"/>
            <a:r>
              <a:rPr lang="en-US" dirty="0"/>
              <a:t>Shift to individually focused interventions</a:t>
            </a:r>
          </a:p>
          <a:p>
            <a:pPr lvl="1"/>
            <a:endParaRPr lang="en-US" sz="1600" dirty="0"/>
          </a:p>
          <a:p>
            <a:r>
              <a:rPr lang="en-US"/>
              <a:t>Chronic </a:t>
            </a:r>
            <a:r>
              <a:rPr lang="en-US" dirty="0"/>
              <a:t>disease epidemiology</a:t>
            </a:r>
          </a:p>
          <a:p>
            <a:pPr lvl="1"/>
            <a:r>
              <a:rPr lang="en-US" dirty="0"/>
              <a:t>Emphasis on individual levels risks </a:t>
            </a:r>
          </a:p>
          <a:p>
            <a:pPr marL="0" indent="0">
              <a:buNone/>
            </a:pPr>
            <a:endParaRPr lang="en-US" dirty="0"/>
          </a:p>
        </p:txBody>
      </p:sp>
      <p:sp>
        <p:nvSpPr>
          <p:cNvPr id="6" name="TextBox 5"/>
          <p:cNvSpPr txBox="1"/>
          <p:nvPr/>
        </p:nvSpPr>
        <p:spPr>
          <a:xfrm>
            <a:off x="5334000" y="6211669"/>
            <a:ext cx="2514600" cy="646331"/>
          </a:xfrm>
          <a:prstGeom prst="rect">
            <a:avLst/>
          </a:prstGeom>
          <a:noFill/>
        </p:spPr>
        <p:txBody>
          <a:bodyPr wrap="square" rtlCol="0">
            <a:spAutoFit/>
          </a:bodyPr>
          <a:lstStyle/>
          <a:p>
            <a:r>
              <a:rPr lang="en-US" dirty="0" err="1"/>
              <a:t>Susser</a:t>
            </a:r>
            <a:r>
              <a:rPr lang="en-US" dirty="0"/>
              <a:t> and </a:t>
            </a:r>
            <a:r>
              <a:rPr lang="en-US" dirty="0" err="1"/>
              <a:t>Susser</a:t>
            </a:r>
            <a:r>
              <a:rPr lang="en-US" dirty="0"/>
              <a:t>, AJPH, 1996</a:t>
            </a:r>
          </a:p>
        </p:txBody>
      </p:sp>
    </p:spTree>
    <p:extLst>
      <p:ext uri="{BB962C8B-B14F-4D97-AF65-F5344CB8AC3E}">
        <p14:creationId xmlns:p14="http://schemas.microsoft.com/office/powerpoint/2010/main" val="10999678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Shortcomings of Current Paradigm</a:t>
            </a:r>
          </a:p>
        </p:txBody>
      </p:sp>
      <p:sp>
        <p:nvSpPr>
          <p:cNvPr id="5" name="Content Placeholder 4"/>
          <p:cNvSpPr>
            <a:spLocks noGrp="1"/>
          </p:cNvSpPr>
          <p:nvPr>
            <p:ph idx="1"/>
          </p:nvPr>
        </p:nvSpPr>
        <p:spPr/>
        <p:txBody>
          <a:bodyPr/>
          <a:lstStyle/>
          <a:p>
            <a:r>
              <a:rPr lang="en-US" dirty="0"/>
              <a:t>Focus only on proximate risk factors</a:t>
            </a:r>
          </a:p>
          <a:p>
            <a:r>
              <a:rPr lang="en-US" dirty="0"/>
              <a:t>Singular attention to individual-level variables</a:t>
            </a:r>
          </a:p>
          <a:p>
            <a:r>
              <a:rPr lang="en-US" dirty="0"/>
              <a:t>Limited in time horizon</a:t>
            </a:r>
          </a:p>
          <a:p>
            <a:r>
              <a:rPr lang="en-US" dirty="0"/>
              <a:t>No recognition of interconnections</a:t>
            </a:r>
          </a:p>
          <a:p>
            <a:r>
              <a:rPr lang="en-US" u="sng" dirty="0"/>
              <a:t>Isn’t getting us very far</a:t>
            </a:r>
          </a:p>
          <a:p>
            <a:endParaRPr lang="en-US" dirty="0"/>
          </a:p>
        </p:txBody>
      </p:sp>
    </p:spTree>
    <p:extLst>
      <p:ext uri="{BB962C8B-B14F-4D97-AF65-F5344CB8AC3E}">
        <p14:creationId xmlns:p14="http://schemas.microsoft.com/office/powerpoint/2010/main" val="1115987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Black Box Epi Applied To HIV</a:t>
            </a:r>
          </a:p>
        </p:txBody>
      </p:sp>
      <p:sp>
        <p:nvSpPr>
          <p:cNvPr id="5" name="Content Placeholder 4"/>
          <p:cNvSpPr>
            <a:spLocks noGrp="1"/>
          </p:cNvSpPr>
          <p:nvPr>
            <p:ph idx="1"/>
          </p:nvPr>
        </p:nvSpPr>
        <p:spPr>
          <a:xfrm>
            <a:off x="457200" y="1417638"/>
            <a:ext cx="8229600" cy="4525963"/>
          </a:xfrm>
        </p:spPr>
        <p:txBody>
          <a:bodyPr/>
          <a:lstStyle/>
          <a:p>
            <a:r>
              <a:rPr lang="en-US" dirty="0"/>
              <a:t>We know HIV causes AIDs</a:t>
            </a:r>
          </a:p>
          <a:p>
            <a:r>
              <a:rPr lang="en-US" dirty="0"/>
              <a:t>“Simple” behavioral solution </a:t>
            </a:r>
          </a:p>
          <a:p>
            <a:r>
              <a:rPr lang="en-US" dirty="0"/>
              <a:t>Why does safe sex messaging not solve the problem?</a:t>
            </a:r>
          </a:p>
          <a:p>
            <a:pPr lvl="1"/>
            <a:r>
              <a:rPr lang="en-US" dirty="0"/>
              <a:t>HIV/sexual risk occurs in a social and cultural context</a:t>
            </a:r>
          </a:p>
          <a:p>
            <a:pPr lvl="1"/>
            <a:r>
              <a:rPr lang="en-US" dirty="0"/>
              <a:t>Need to understand and address context to move the needle</a:t>
            </a:r>
          </a:p>
          <a:p>
            <a:pPr lvl="1"/>
            <a:endParaRPr lang="en-US" dirty="0"/>
          </a:p>
          <a:p>
            <a:pPr lvl="1"/>
            <a:endParaRPr lang="en-US" dirty="0"/>
          </a:p>
        </p:txBody>
      </p:sp>
    </p:spTree>
    <p:extLst>
      <p:ext uri="{BB962C8B-B14F-4D97-AF65-F5344CB8AC3E}">
        <p14:creationId xmlns:p14="http://schemas.microsoft.com/office/powerpoint/2010/main" val="599868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Applying theory to epidemiology</a:t>
            </a:r>
            <a:br>
              <a:rPr lang="en-US" dirty="0"/>
            </a:br>
            <a:endParaRPr lang="en-US" dirty="0"/>
          </a:p>
        </p:txBody>
      </p:sp>
      <p:sp>
        <p:nvSpPr>
          <p:cNvPr id="5" name="Content Placeholder 4"/>
          <p:cNvSpPr>
            <a:spLocks noGrp="1"/>
          </p:cNvSpPr>
          <p:nvPr>
            <p:ph idx="1"/>
          </p:nvPr>
        </p:nvSpPr>
        <p:spPr>
          <a:xfrm>
            <a:off x="457200" y="1600200"/>
            <a:ext cx="8229600" cy="4754563"/>
          </a:xfrm>
        </p:spPr>
        <p:txBody>
          <a:bodyPr/>
          <a:lstStyle/>
          <a:p>
            <a:r>
              <a:rPr lang="en-US" dirty="0"/>
              <a:t>Chronic Disease Epidemiology has implicit theory that is not always evident </a:t>
            </a:r>
          </a:p>
          <a:p>
            <a:pPr lvl="1"/>
            <a:r>
              <a:rPr lang="en-US" dirty="0"/>
              <a:t>Drives research and interpretation in non-transparent manner</a:t>
            </a:r>
          </a:p>
          <a:p>
            <a:pPr marL="457200" lvl="1" indent="0">
              <a:buNone/>
            </a:pPr>
            <a:endParaRPr lang="en-US" sz="1400" dirty="0"/>
          </a:p>
          <a:p>
            <a:r>
              <a:rPr lang="en-US" dirty="0"/>
              <a:t>Need to consider other theories that can point to different research approaches and interventions</a:t>
            </a:r>
          </a:p>
          <a:p>
            <a:endParaRPr lang="en-US" dirty="0"/>
          </a:p>
        </p:txBody>
      </p:sp>
    </p:spTree>
    <p:extLst>
      <p:ext uri="{BB962C8B-B14F-4D97-AF65-F5344CB8AC3E}">
        <p14:creationId xmlns:p14="http://schemas.microsoft.com/office/powerpoint/2010/main" val="2869008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Theory of Fundamental Causes</a:t>
            </a:r>
          </a:p>
        </p:txBody>
      </p:sp>
      <p:sp>
        <p:nvSpPr>
          <p:cNvPr id="5" name="Content Placeholder 4"/>
          <p:cNvSpPr>
            <a:spLocks noGrp="1"/>
          </p:cNvSpPr>
          <p:nvPr>
            <p:ph idx="1"/>
          </p:nvPr>
        </p:nvSpPr>
        <p:spPr/>
        <p:txBody>
          <a:bodyPr/>
          <a:lstStyle/>
          <a:p>
            <a:r>
              <a:rPr lang="en-US" dirty="0"/>
              <a:t>1995 Link and Phelan addressed persistence of SES disparities in health despite changes in context and conditions</a:t>
            </a:r>
          </a:p>
          <a:p>
            <a:pPr lvl="1"/>
            <a:r>
              <a:rPr lang="en-US" dirty="0"/>
              <a:t>19</a:t>
            </a:r>
            <a:r>
              <a:rPr lang="en-US" baseline="30000" dirty="0"/>
              <a:t>th</a:t>
            </a:r>
            <a:r>
              <a:rPr lang="en-US" dirty="0"/>
              <a:t> century: Infectious disease</a:t>
            </a:r>
          </a:p>
          <a:p>
            <a:pPr lvl="1"/>
            <a:r>
              <a:rPr lang="en-US" dirty="0"/>
              <a:t>20</a:t>
            </a:r>
            <a:r>
              <a:rPr lang="en-US" baseline="30000" dirty="0"/>
              <a:t>th</a:t>
            </a:r>
            <a:r>
              <a:rPr lang="en-US" dirty="0"/>
              <a:t> and 21</a:t>
            </a:r>
            <a:r>
              <a:rPr lang="en-US" baseline="30000" dirty="0"/>
              <a:t>rst</a:t>
            </a:r>
            <a:r>
              <a:rPr lang="en-US" dirty="0"/>
              <a:t> centuries: Cancer, cardiovascular disease</a:t>
            </a:r>
          </a:p>
        </p:txBody>
      </p:sp>
    </p:spTree>
    <p:extLst>
      <p:ext uri="{BB962C8B-B14F-4D97-AF65-F5344CB8AC3E}">
        <p14:creationId xmlns:p14="http://schemas.microsoft.com/office/powerpoint/2010/main" val="271134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Theory of Fundamental Causes</a:t>
            </a:r>
          </a:p>
        </p:txBody>
      </p:sp>
      <p:sp>
        <p:nvSpPr>
          <p:cNvPr id="5" name="Content Placeholder 4"/>
          <p:cNvSpPr>
            <a:spLocks noGrp="1"/>
          </p:cNvSpPr>
          <p:nvPr>
            <p:ph idx="1"/>
          </p:nvPr>
        </p:nvSpPr>
        <p:spPr>
          <a:xfrm>
            <a:off x="381000" y="1066800"/>
            <a:ext cx="8534400" cy="4525963"/>
          </a:xfrm>
        </p:spPr>
        <p:txBody>
          <a:bodyPr/>
          <a:lstStyle/>
          <a:p>
            <a:r>
              <a:rPr lang="en-US" dirty="0"/>
              <a:t>SES is a fundamental cause of poor health:</a:t>
            </a:r>
          </a:p>
          <a:p>
            <a:pPr lvl="1"/>
            <a:r>
              <a:rPr lang="en-US" dirty="0"/>
              <a:t>Regardless of disease or context, high SES individuals and groups can flexibly deploy resources to avoid risks and mitigate effects of poor health</a:t>
            </a:r>
          </a:p>
          <a:p>
            <a:r>
              <a:rPr lang="en-US" dirty="0"/>
              <a:t>Resources include:</a:t>
            </a:r>
          </a:p>
          <a:p>
            <a:pPr lvl="1"/>
            <a:r>
              <a:rPr lang="en-US" dirty="0"/>
              <a:t>Money</a:t>
            </a:r>
          </a:p>
          <a:p>
            <a:pPr lvl="1"/>
            <a:r>
              <a:rPr lang="en-US" dirty="0"/>
              <a:t>Power</a:t>
            </a:r>
          </a:p>
          <a:p>
            <a:pPr lvl="1"/>
            <a:r>
              <a:rPr lang="en-US" dirty="0"/>
              <a:t>Knowledge</a:t>
            </a:r>
          </a:p>
          <a:p>
            <a:pPr lvl="1"/>
            <a:r>
              <a:rPr lang="en-US" dirty="0"/>
              <a:t>Prestige</a:t>
            </a:r>
          </a:p>
          <a:p>
            <a:pPr lvl="1"/>
            <a:r>
              <a:rPr lang="en-US" dirty="0"/>
              <a:t>Social connections</a:t>
            </a:r>
          </a:p>
        </p:txBody>
      </p:sp>
    </p:spTree>
    <p:extLst>
      <p:ext uri="{BB962C8B-B14F-4D97-AF65-F5344CB8AC3E}">
        <p14:creationId xmlns:p14="http://schemas.microsoft.com/office/powerpoint/2010/main" val="35213205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ormAutofit/>
          </a:bodyPr>
          <a:lstStyle/>
          <a:p>
            <a:r>
              <a:rPr lang="en-US" dirty="0"/>
              <a:t>Theory of Fundamental Causes</a:t>
            </a:r>
          </a:p>
        </p:txBody>
      </p:sp>
      <p:graphicFrame>
        <p:nvGraphicFramePr>
          <p:cNvPr id="7" name="Content Placeholder 4">
            <a:extLst>
              <a:ext uri="{FF2B5EF4-FFF2-40B4-BE49-F238E27FC236}">
                <a16:creationId xmlns:a16="http://schemas.microsoft.com/office/drawing/2014/main" id="{263D6DA1-E8A4-44AB-A99A-963371FDBC4A}"/>
              </a:ext>
            </a:extLst>
          </p:cNvPr>
          <p:cNvGraphicFramePr>
            <a:graphicFrameLocks noGrp="1"/>
          </p:cNvGraphicFramePr>
          <p:nvPr>
            <p:ph idx="1"/>
            <p:extLst>
              <p:ext uri="{D42A27DB-BD31-4B8C-83A1-F6EECF244321}">
                <p14:modId xmlns:p14="http://schemas.microsoft.com/office/powerpoint/2010/main" val="1201270952"/>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79120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Evidence to Support Theory of Fundamental Causes</a:t>
            </a:r>
          </a:p>
        </p:txBody>
      </p:sp>
      <p:sp>
        <p:nvSpPr>
          <p:cNvPr id="5" name="Content Placeholder 4"/>
          <p:cNvSpPr>
            <a:spLocks noGrp="1"/>
          </p:cNvSpPr>
          <p:nvPr>
            <p:ph idx="1"/>
          </p:nvPr>
        </p:nvSpPr>
        <p:spPr>
          <a:xfrm>
            <a:off x="457200" y="1752600"/>
            <a:ext cx="8229600" cy="4373563"/>
          </a:xfrm>
        </p:spPr>
        <p:txBody>
          <a:bodyPr/>
          <a:lstStyle/>
          <a:p>
            <a:r>
              <a:rPr lang="en-US" dirty="0"/>
              <a:t>SES gradients in mortality are more pronounced with preventable conditions</a:t>
            </a:r>
          </a:p>
          <a:p>
            <a:r>
              <a:rPr lang="en-US" dirty="0"/>
              <a:t>Advances in knowledge increases disparities in outcomes</a:t>
            </a:r>
          </a:p>
          <a:p>
            <a:r>
              <a:rPr lang="en-US" dirty="0"/>
              <a:t>Specific examples:</a:t>
            </a:r>
          </a:p>
          <a:p>
            <a:pPr lvl="1"/>
            <a:r>
              <a:rPr lang="en-US" dirty="0"/>
              <a:t>Statins: Use reversed income/cholesterol gradient</a:t>
            </a:r>
          </a:p>
          <a:p>
            <a:pPr lvl="1"/>
            <a:r>
              <a:rPr lang="en-US" dirty="0"/>
              <a:t>Smoking: No SES gradient until evidence of cancer risk released in 1950s</a:t>
            </a:r>
          </a:p>
          <a:p>
            <a:pPr lvl="1"/>
            <a:endParaRPr lang="en-US" dirty="0"/>
          </a:p>
        </p:txBody>
      </p:sp>
    </p:spTree>
    <p:extLst>
      <p:ext uri="{BB962C8B-B14F-4D97-AF65-F5344CB8AC3E}">
        <p14:creationId xmlns:p14="http://schemas.microsoft.com/office/powerpoint/2010/main" val="37048869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Race as a Fundamental Cause</a:t>
            </a:r>
          </a:p>
        </p:txBody>
      </p:sp>
      <p:sp>
        <p:nvSpPr>
          <p:cNvPr id="5" name="Content Placeholder 4"/>
          <p:cNvSpPr>
            <a:spLocks noGrp="1"/>
          </p:cNvSpPr>
          <p:nvPr>
            <p:ph idx="1"/>
          </p:nvPr>
        </p:nvSpPr>
        <p:spPr>
          <a:xfrm>
            <a:off x="457200" y="1447800"/>
            <a:ext cx="8229600" cy="4525963"/>
          </a:xfrm>
        </p:spPr>
        <p:txBody>
          <a:bodyPr/>
          <a:lstStyle/>
          <a:p>
            <a:r>
              <a:rPr lang="en-US" dirty="0"/>
              <a:t>Initially, theory of fundamental causes focused only on SES</a:t>
            </a:r>
          </a:p>
          <a:p>
            <a:r>
              <a:rPr lang="en-US" dirty="0"/>
              <a:t>Racial/ethnic disparities considered as collinear with SES</a:t>
            </a:r>
          </a:p>
          <a:p>
            <a:r>
              <a:rPr lang="en-US" dirty="0"/>
              <a:t>Paper by Link and Phelan in 2015 argued for race/ethnicity as a fundamental cause:</a:t>
            </a:r>
          </a:p>
          <a:p>
            <a:pPr lvl="1"/>
            <a:r>
              <a:rPr lang="en-US" dirty="0"/>
              <a:t>Predictive of SES</a:t>
            </a:r>
          </a:p>
          <a:p>
            <a:pPr lvl="1"/>
            <a:r>
              <a:rPr lang="en-US" dirty="0"/>
              <a:t>Independently through racism</a:t>
            </a:r>
          </a:p>
          <a:p>
            <a:endParaRPr lang="en-US" dirty="0"/>
          </a:p>
        </p:txBody>
      </p:sp>
    </p:spTree>
    <p:extLst>
      <p:ext uri="{BB962C8B-B14F-4D97-AF65-F5344CB8AC3E}">
        <p14:creationId xmlns:p14="http://schemas.microsoft.com/office/powerpoint/2010/main" val="16263832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90A3EF0-6171-45B9-B15B-408E1369E660}"/>
              </a:ext>
            </a:extLst>
          </p:cNvPr>
          <p:cNvSpPr>
            <a:spLocks noGrp="1"/>
          </p:cNvSpPr>
          <p:nvPr>
            <p:ph type="title"/>
          </p:nvPr>
        </p:nvSpPr>
        <p:spPr/>
        <p:txBody>
          <a:bodyPr/>
          <a:lstStyle/>
          <a:p>
            <a:r>
              <a:rPr lang="en-US" dirty="0"/>
              <a:t>Implications of Theory of Fundamental Causes</a:t>
            </a:r>
          </a:p>
        </p:txBody>
      </p:sp>
      <p:sp>
        <p:nvSpPr>
          <p:cNvPr id="5" name="Content Placeholder 4">
            <a:extLst>
              <a:ext uri="{FF2B5EF4-FFF2-40B4-BE49-F238E27FC236}">
                <a16:creationId xmlns:a16="http://schemas.microsoft.com/office/drawing/2014/main" id="{947DDB33-ACC7-4870-A369-41C7E74071B7}"/>
              </a:ext>
            </a:extLst>
          </p:cNvPr>
          <p:cNvSpPr>
            <a:spLocks noGrp="1"/>
          </p:cNvSpPr>
          <p:nvPr>
            <p:ph idx="1"/>
          </p:nvPr>
        </p:nvSpPr>
        <p:spPr>
          <a:xfrm>
            <a:off x="457200" y="1752600"/>
            <a:ext cx="8229600" cy="4373563"/>
          </a:xfrm>
        </p:spPr>
        <p:txBody>
          <a:bodyPr/>
          <a:lstStyle/>
          <a:p>
            <a:r>
              <a:rPr lang="en-US" dirty="0"/>
              <a:t>Importance of intervening on “upstream” forces that produce and maintain inequities</a:t>
            </a:r>
          </a:p>
          <a:p>
            <a:pPr marL="0" indent="0">
              <a:buNone/>
            </a:pPr>
            <a:endParaRPr lang="en-US" sz="900" dirty="0"/>
          </a:p>
          <a:p>
            <a:r>
              <a:rPr lang="en-US" dirty="0"/>
              <a:t>Interventions done without attention to equity will invariably worsen inequity, as those with “flexible resources” will disproportionately benefit</a:t>
            </a:r>
          </a:p>
          <a:p>
            <a:pPr lvl="1"/>
            <a:r>
              <a:rPr lang="en-US" dirty="0"/>
              <a:t>e.g. Statins, new cancer therapies, CRISPR</a:t>
            </a:r>
          </a:p>
        </p:txBody>
      </p:sp>
    </p:spTree>
    <p:extLst>
      <p:ext uri="{BB962C8B-B14F-4D97-AF65-F5344CB8AC3E}">
        <p14:creationId xmlns:p14="http://schemas.microsoft.com/office/powerpoint/2010/main" val="2296166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bwMode="auto">
          <a:xfrm>
            <a:off x="762000" y="2667000"/>
            <a:ext cx="7772400"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sz="4000" dirty="0"/>
              <a:t>Lecture 1: Health Inequities and a Socioecological Perspective</a:t>
            </a:r>
            <a:endParaRPr lang="en-US" altLang="en-US" sz="4000" dirty="0"/>
          </a:p>
        </p:txBody>
      </p:sp>
      <p:sp>
        <p:nvSpPr>
          <p:cNvPr id="24579" name="Subtitle 2"/>
          <p:cNvSpPr>
            <a:spLocks noGrp="1"/>
          </p:cNvSpPr>
          <p:nvPr>
            <p:ph type="subTitle" idx="1"/>
          </p:nvPr>
        </p:nvSpPr>
        <p:spPr bwMode="auto">
          <a:xfrm>
            <a:off x="762000" y="4267200"/>
            <a:ext cx="8117874" cy="121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ts val="0"/>
              </a:spcBef>
            </a:pPr>
            <a:r>
              <a:rPr lang="en-US" altLang="en-US" sz="2400" dirty="0"/>
              <a:t>Kirsten </a:t>
            </a:r>
            <a:r>
              <a:rPr lang="en-US" altLang="en-US" sz="2400" dirty="0" err="1"/>
              <a:t>Bibbins</a:t>
            </a:r>
            <a:r>
              <a:rPr lang="en-US" altLang="en-US" sz="2400" dirty="0"/>
              <a:t>-Domingo, MD PhD</a:t>
            </a:r>
          </a:p>
          <a:p>
            <a:pPr eaLnBrk="1" hangingPunct="1">
              <a:spcBef>
                <a:spcPts val="0"/>
              </a:spcBef>
            </a:pPr>
            <a:r>
              <a:rPr lang="en-US" altLang="en-US" sz="2400" dirty="0"/>
              <a:t>Safyer McKenzie-Sampson</a:t>
            </a:r>
          </a:p>
          <a:p>
            <a:pPr eaLnBrk="1" hangingPunct="1">
              <a:spcBef>
                <a:spcPts val="0"/>
              </a:spcBef>
            </a:pPr>
            <a:r>
              <a:rPr lang="en-US" altLang="en-US" sz="2400" dirty="0"/>
              <a:t>January 5</a:t>
            </a:r>
            <a:r>
              <a:rPr lang="en-US" altLang="en-US" sz="2400" baseline="30000" dirty="0"/>
              <a:t>th</a:t>
            </a:r>
            <a:r>
              <a:rPr lang="en-US" altLang="en-US" sz="2400" dirty="0"/>
              <a:t>, 2021</a:t>
            </a:r>
          </a:p>
        </p:txBody>
      </p:sp>
    </p:spTree>
    <p:extLst>
      <p:ext uri="{BB962C8B-B14F-4D97-AF65-F5344CB8AC3E}">
        <p14:creationId xmlns:p14="http://schemas.microsoft.com/office/powerpoint/2010/main" val="30158802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1757" y="0"/>
            <a:ext cx="8229600" cy="1143000"/>
          </a:xfrm>
        </p:spPr>
        <p:txBody>
          <a:bodyPr/>
          <a:lstStyle/>
          <a:p>
            <a:r>
              <a:rPr lang="en-US" dirty="0"/>
              <a:t>Upstream Theories: </a:t>
            </a:r>
            <a:br>
              <a:rPr lang="en-US" dirty="0"/>
            </a:br>
            <a:r>
              <a:rPr lang="en-US" dirty="0"/>
              <a:t>Not the Whole Story</a:t>
            </a:r>
          </a:p>
        </p:txBody>
      </p:sp>
      <p:sp>
        <p:nvSpPr>
          <p:cNvPr id="5" name="Content Placeholder 4"/>
          <p:cNvSpPr>
            <a:spLocks noGrp="1"/>
          </p:cNvSpPr>
          <p:nvPr>
            <p:ph idx="1"/>
          </p:nvPr>
        </p:nvSpPr>
        <p:spPr>
          <a:xfrm>
            <a:off x="451757" y="1447800"/>
            <a:ext cx="8534400" cy="4525963"/>
          </a:xfrm>
        </p:spPr>
        <p:txBody>
          <a:bodyPr/>
          <a:lstStyle/>
          <a:p>
            <a:r>
              <a:rPr lang="en-US" dirty="0"/>
              <a:t>Important in encouraging a broader perspective</a:t>
            </a:r>
          </a:p>
          <a:p>
            <a:pPr lvl="1"/>
            <a:r>
              <a:rPr lang="en-US" dirty="0"/>
              <a:t>Encourage structural approaches to disparities</a:t>
            </a:r>
          </a:p>
          <a:p>
            <a:r>
              <a:rPr lang="en-US" dirty="0"/>
              <a:t>BUT - Neglect the “downstream” mechanisms by which social conditions are mediated</a:t>
            </a:r>
          </a:p>
          <a:p>
            <a:pPr lvl="1"/>
            <a:r>
              <a:rPr lang="en-US" dirty="0"/>
              <a:t>Both perspectives are needed</a:t>
            </a:r>
          </a:p>
          <a:p>
            <a:r>
              <a:rPr lang="en-US" dirty="0"/>
              <a:t>Example of decline in infectious mortality:</a:t>
            </a:r>
          </a:p>
          <a:p>
            <a:pPr lvl="1"/>
            <a:r>
              <a:rPr lang="en-US" dirty="0"/>
              <a:t>Economic growth -&gt; improved nutrition</a:t>
            </a:r>
          </a:p>
          <a:p>
            <a:pPr lvl="1"/>
            <a:r>
              <a:rPr lang="en-US" dirty="0"/>
              <a:t>Public health efforts such as sanitation</a:t>
            </a:r>
          </a:p>
          <a:p>
            <a:pPr lvl="1"/>
            <a:r>
              <a:rPr lang="en-US" dirty="0"/>
              <a:t>Medical care, including antibiotic provision</a:t>
            </a:r>
          </a:p>
          <a:p>
            <a:pPr lvl="1"/>
            <a:endParaRPr lang="en-US" dirty="0"/>
          </a:p>
          <a:p>
            <a:endParaRPr lang="en-US" dirty="0"/>
          </a:p>
          <a:p>
            <a:endParaRPr lang="en-US" dirty="0"/>
          </a:p>
          <a:p>
            <a:pPr lvl="1"/>
            <a:endParaRPr lang="en-US" dirty="0"/>
          </a:p>
          <a:p>
            <a:endParaRPr lang="en-US" dirty="0"/>
          </a:p>
        </p:txBody>
      </p:sp>
    </p:spTree>
    <p:extLst>
      <p:ext uri="{BB962C8B-B14F-4D97-AF65-F5344CB8AC3E}">
        <p14:creationId xmlns:p14="http://schemas.microsoft.com/office/powerpoint/2010/main" val="22461603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Thinking Ecologically</a:t>
            </a:r>
          </a:p>
        </p:txBody>
      </p:sp>
      <p:sp>
        <p:nvSpPr>
          <p:cNvPr id="5" name="Content Placeholder 4"/>
          <p:cNvSpPr>
            <a:spLocks noGrp="1"/>
          </p:cNvSpPr>
          <p:nvPr>
            <p:ph idx="1"/>
          </p:nvPr>
        </p:nvSpPr>
        <p:spPr>
          <a:xfrm>
            <a:off x="457200" y="1219200"/>
            <a:ext cx="8229600" cy="4525963"/>
          </a:xfrm>
        </p:spPr>
        <p:txBody>
          <a:bodyPr/>
          <a:lstStyle/>
          <a:p>
            <a:r>
              <a:rPr lang="en-US" dirty="0"/>
              <a:t>Move toward ecological approach rooted in work in social science disciplines in 20</a:t>
            </a:r>
            <a:r>
              <a:rPr lang="en-US" baseline="30000" dirty="0"/>
              <a:t>th</a:t>
            </a:r>
            <a:r>
              <a:rPr lang="en-US" dirty="0"/>
              <a:t> century</a:t>
            </a:r>
          </a:p>
          <a:p>
            <a:r>
              <a:rPr lang="en-US" dirty="0"/>
              <a:t>The ecological model is "a model of health that emphasizes the linkages and relationships among multiple factors (or determinants) affecting health.” – Institute of Medicine</a:t>
            </a:r>
          </a:p>
          <a:p>
            <a:pPr lvl="1"/>
            <a:r>
              <a:rPr lang="en-US" dirty="0"/>
              <a:t>Allows for intervention at multiple levels</a:t>
            </a:r>
          </a:p>
        </p:txBody>
      </p:sp>
    </p:spTree>
    <p:extLst>
      <p:ext uri="{BB962C8B-B14F-4D97-AF65-F5344CB8AC3E}">
        <p14:creationId xmlns:p14="http://schemas.microsoft.com/office/powerpoint/2010/main" val="4189424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Helvetica" charset="0"/>
              </a:rPr>
              <a:t>Institute of Medicine Ecological Model</a:t>
            </a:r>
            <a:endParaRPr lang="en-US" dirty="0"/>
          </a:p>
        </p:txBody>
      </p:sp>
      <p:pic>
        <p:nvPicPr>
          <p:cNvPr id="13314" name="Picture 2" descr="http://www.publichealthreviews.eu/upload/media/issue_1/fieldin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52600"/>
            <a:ext cx="7620000" cy="4930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95695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Obesity as an Example</a:t>
            </a:r>
          </a:p>
        </p:txBody>
      </p:sp>
      <p:pic>
        <p:nvPicPr>
          <p:cNvPr id="7" name="Picture 6"/>
          <p:cNvPicPr/>
          <p:nvPr/>
        </p:nvPicPr>
        <p:blipFill rotWithShape="1">
          <a:blip r:embed="rId3"/>
          <a:srcRect l="8874" t="12387" r="58365" b="4834"/>
          <a:stretch/>
        </p:blipFill>
        <p:spPr bwMode="auto">
          <a:xfrm>
            <a:off x="838200" y="1016000"/>
            <a:ext cx="7239000" cy="4720771"/>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2681514" y="5733142"/>
            <a:ext cx="6477000" cy="369332"/>
          </a:xfrm>
          <a:prstGeom prst="rect">
            <a:avLst/>
          </a:prstGeom>
          <a:noFill/>
        </p:spPr>
        <p:txBody>
          <a:bodyPr wrap="square" rtlCol="0">
            <a:spAutoFit/>
          </a:bodyPr>
          <a:lstStyle/>
          <a:p>
            <a:r>
              <a:rPr lang="en-US" dirty="0">
                <a:solidFill>
                  <a:schemeClr val="bg1"/>
                </a:solidFill>
              </a:rPr>
              <a:t>Mullis, An ecological approach to childhood obesity. USDA, 2009</a:t>
            </a:r>
          </a:p>
        </p:txBody>
      </p:sp>
    </p:spTree>
    <p:extLst>
      <p:ext uri="{BB962C8B-B14F-4D97-AF65-F5344CB8AC3E}">
        <p14:creationId xmlns:p14="http://schemas.microsoft.com/office/powerpoint/2010/main" val="35530830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pic>
        <p:nvPicPr>
          <p:cNvPr id="6146" name="Picture 2" desc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399" y="1295400"/>
            <a:ext cx="4769441" cy="454713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477000" y="5806790"/>
            <a:ext cx="2514600" cy="400110"/>
          </a:xfrm>
          <a:prstGeom prst="rect">
            <a:avLst/>
          </a:prstGeom>
          <a:noFill/>
        </p:spPr>
        <p:txBody>
          <a:bodyPr wrap="square" rtlCol="0">
            <a:spAutoFit/>
          </a:bodyPr>
          <a:lstStyle/>
          <a:p>
            <a:r>
              <a:rPr lang="en-US" sz="2000" dirty="0">
                <a:solidFill>
                  <a:schemeClr val="bg1"/>
                </a:solidFill>
              </a:rPr>
              <a:t>Healthy People 2020</a:t>
            </a:r>
          </a:p>
        </p:txBody>
      </p:sp>
    </p:spTree>
    <p:extLst>
      <p:ext uri="{BB962C8B-B14F-4D97-AF65-F5344CB8AC3E}">
        <p14:creationId xmlns:p14="http://schemas.microsoft.com/office/powerpoint/2010/main" val="29079587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510909"/>
          </a:xfrm>
          <a:prstGeom prst="rect">
            <a:avLst/>
          </a:prstGeom>
          <a:noFill/>
          <a:ln w="9525">
            <a:noFill/>
            <a:miter lim="800000"/>
            <a:headEnd/>
            <a:tailEnd/>
          </a:ln>
          <a:effectLst/>
        </p:spPr>
        <p:txBody>
          <a:bodyPr wrap="square">
            <a:spAutoFit/>
          </a:bodyPr>
          <a:lstStyle/>
          <a:p>
            <a:pPr algn="ctr">
              <a:lnSpc>
                <a:spcPct val="85000"/>
              </a:lnSpc>
              <a:defRPr/>
            </a:pPr>
            <a:r>
              <a:rPr lang="en-US" sz="3200" b="1" dirty="0">
                <a:solidFill>
                  <a:schemeClr val="bg1"/>
                </a:solidFill>
              </a:rPr>
              <a:t>The Socio-Ec</a:t>
            </a:r>
            <a:r>
              <a:rPr lang="en-US" sz="3200" b="1" dirty="0">
                <a:solidFill>
                  <a:schemeClr val="bg1"/>
                </a:solidFill>
                <a:latin typeface="Calibri" panose="020F0502020204030204" pitchFamily="34" charset="0"/>
              </a:rPr>
              <a:t>ological Model</a:t>
            </a: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and Communities</a:t>
            </a: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and 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RWJ Foundation</a:t>
            </a:r>
          </a:p>
          <a:p>
            <a:pPr eaLnBrk="1" hangingPunct="1">
              <a:spcBef>
                <a:spcPts val="0"/>
              </a:spcBef>
            </a:pPr>
            <a:r>
              <a:rPr kumimoji="1" lang="en-US" altLang="en-US" sz="1100" dirty="0">
                <a:cs typeface="Arial" charset="0"/>
              </a:rPr>
              <a:t> 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chemeClr val="bg1"/>
                </a:solidFill>
                <a:cs typeface="Arial" charset="0"/>
              </a:rPr>
              <a:t>Interaction with genetic/other biological factors</a:t>
            </a:r>
          </a:p>
        </p:txBody>
      </p:sp>
      <p:sp>
        <p:nvSpPr>
          <p:cNvPr id="4" name="Rectangle: Rounded Corners 3">
            <a:extLst>
              <a:ext uri="{FF2B5EF4-FFF2-40B4-BE49-F238E27FC236}">
                <a16:creationId xmlns:a16="http://schemas.microsoft.com/office/drawing/2014/main" id="{C661E42F-A239-4DDF-A62F-31598C6BB707}"/>
              </a:ext>
            </a:extLst>
          </p:cNvPr>
          <p:cNvSpPr/>
          <p:nvPr/>
        </p:nvSpPr>
        <p:spPr>
          <a:xfrm>
            <a:off x="5234152" y="854444"/>
            <a:ext cx="3905250" cy="1220052"/>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t>Structural factors:</a:t>
            </a:r>
          </a:p>
          <a:p>
            <a:pPr marL="285750" indent="-285750">
              <a:buFont typeface="Arial" panose="020B0604020202020204" pitchFamily="34" charset="0"/>
              <a:buChar char="•"/>
            </a:pPr>
            <a:r>
              <a:rPr lang="en-US" b="1" i="1" dirty="0"/>
              <a:t>Racism</a:t>
            </a:r>
          </a:p>
          <a:p>
            <a:pPr marL="285750" indent="-285750">
              <a:buFont typeface="Arial" panose="020B0604020202020204" pitchFamily="34" charset="0"/>
              <a:buChar char="•"/>
            </a:pPr>
            <a:r>
              <a:rPr lang="en-US" b="1" i="1" dirty="0"/>
              <a:t>Economic inequality </a:t>
            </a:r>
          </a:p>
          <a:p>
            <a:r>
              <a:rPr lang="en-US" b="1" i="1" dirty="0"/>
              <a:t>shape this model of health &amp; disease </a:t>
            </a:r>
          </a:p>
        </p:txBody>
      </p:sp>
    </p:spTree>
    <p:extLst>
      <p:ext uri="{BB962C8B-B14F-4D97-AF65-F5344CB8AC3E}">
        <p14:creationId xmlns:p14="http://schemas.microsoft.com/office/powerpoint/2010/main" val="2121454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8"/>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2"/>
                                        </p:tgtEl>
                                        <p:attrNameLst>
                                          <p:attrName>style.visibility</p:attrName>
                                        </p:attrNameLst>
                                      </p:cBhvr>
                                      <p:to>
                                        <p:strVal val="visible"/>
                                      </p:to>
                                    </p:set>
                                    <p:anim calcmode="lin" valueType="num">
                                      <p:cBhvr additive="base">
                                        <p:cTn id="32" dur="500" fill="hold"/>
                                        <p:tgtEl>
                                          <p:spTgt spid="42"/>
                                        </p:tgtEl>
                                        <p:attrNameLst>
                                          <p:attrName>ppt_x</p:attrName>
                                        </p:attrNameLst>
                                      </p:cBhvr>
                                      <p:tavLst>
                                        <p:tav tm="0">
                                          <p:val>
                                            <p:strVal val="#ppt_x"/>
                                          </p:val>
                                        </p:tav>
                                        <p:tav tm="100000">
                                          <p:val>
                                            <p:strVal val="#ppt_x"/>
                                          </p:val>
                                        </p:tav>
                                      </p:tavLst>
                                    </p:anim>
                                    <p:anim calcmode="lin" valueType="num">
                                      <p:cBhvr additive="base">
                                        <p:cTn id="33"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2" grpId="0" animBg="1"/>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a:t>Chronic Disease Epidemiology</a:t>
            </a:r>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a:t>Kurian, </a:t>
            </a:r>
            <a:r>
              <a:rPr lang="en-US" dirty="0" err="1"/>
              <a:t>Ethn</a:t>
            </a:r>
            <a:r>
              <a:rPr lang="en-US" dirty="0"/>
              <a:t> Dis, 2007</a:t>
            </a:r>
          </a:p>
        </p:txBody>
      </p:sp>
      <p:graphicFrame>
        <p:nvGraphicFramePr>
          <p:cNvPr id="12" name="Diagram 11"/>
          <p:cNvGraphicFramePr/>
          <p:nvPr>
            <p:extLst>
              <p:ext uri="{D42A27DB-BD31-4B8C-83A1-F6EECF244321}">
                <p14:modId xmlns:p14="http://schemas.microsoft.com/office/powerpoint/2010/main" val="2327548701"/>
              </p:ext>
            </p:extLst>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192835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Contextual Factors Affect Risk for Diabetes by SES</a:t>
            </a:r>
          </a:p>
        </p:txBody>
      </p:sp>
      <p:sp>
        <p:nvSpPr>
          <p:cNvPr id="5" name="Content Placeholder 4"/>
          <p:cNvSpPr>
            <a:spLocks noGrp="1"/>
          </p:cNvSpPr>
          <p:nvPr>
            <p:ph idx="1"/>
          </p:nvPr>
        </p:nvSpPr>
        <p:spPr>
          <a:xfrm>
            <a:off x="457200" y="1905000"/>
            <a:ext cx="8229600" cy="4221163"/>
          </a:xfrm>
        </p:spPr>
        <p:txBody>
          <a:bodyPr/>
          <a:lstStyle/>
          <a:p>
            <a:r>
              <a:rPr lang="en-US" dirty="0"/>
              <a:t>Neighborhoods influence likelihood of obesity:</a:t>
            </a:r>
          </a:p>
          <a:p>
            <a:pPr lvl="1"/>
            <a:r>
              <a:rPr lang="en-US" dirty="0"/>
              <a:t>Poor quality retail food environments</a:t>
            </a:r>
          </a:p>
          <a:p>
            <a:pPr lvl="1"/>
            <a:r>
              <a:rPr lang="en-US" dirty="0"/>
              <a:t>Lower perceived neighborhood safety </a:t>
            </a:r>
          </a:p>
          <a:p>
            <a:pPr marL="457200" lvl="1" indent="0">
              <a:buNone/>
            </a:pPr>
            <a:endParaRPr lang="en-US" sz="800" dirty="0"/>
          </a:p>
          <a:p>
            <a:r>
              <a:rPr lang="en-US" dirty="0"/>
              <a:t>Neighborhoods with less physical activity resources have higher incidence of T2DM</a:t>
            </a:r>
          </a:p>
          <a:p>
            <a:endParaRPr lang="en-US" sz="800" dirty="0"/>
          </a:p>
          <a:p>
            <a:r>
              <a:rPr lang="en-US" dirty="0"/>
              <a:t>Food insecurity is associated with incident diabetes and worse blood sugar control</a:t>
            </a:r>
          </a:p>
          <a:p>
            <a:endParaRPr lang="en-US" dirty="0"/>
          </a:p>
          <a:p>
            <a:pPr marL="457200" lvl="1" indent="0">
              <a:buNone/>
            </a:pPr>
            <a:endParaRPr lang="en-US" dirty="0"/>
          </a:p>
        </p:txBody>
      </p:sp>
      <p:sp>
        <p:nvSpPr>
          <p:cNvPr id="2" name="TextBox 1">
            <a:extLst>
              <a:ext uri="{FF2B5EF4-FFF2-40B4-BE49-F238E27FC236}">
                <a16:creationId xmlns:a16="http://schemas.microsoft.com/office/drawing/2014/main" id="{3FF7BA0C-A3B3-4E10-8035-9D1109F85C47}"/>
              </a:ext>
            </a:extLst>
          </p:cNvPr>
          <p:cNvSpPr txBox="1"/>
          <p:nvPr/>
        </p:nvSpPr>
        <p:spPr>
          <a:xfrm>
            <a:off x="4191000" y="6172200"/>
            <a:ext cx="3200400" cy="646331"/>
          </a:xfrm>
          <a:prstGeom prst="rect">
            <a:avLst/>
          </a:prstGeom>
          <a:noFill/>
        </p:spPr>
        <p:txBody>
          <a:bodyPr wrap="square" rtlCol="0">
            <a:spAutoFit/>
          </a:bodyPr>
          <a:lstStyle/>
          <a:p>
            <a:r>
              <a:rPr lang="en-US" dirty="0"/>
              <a:t>Christine, JAMA Int Med, 2015</a:t>
            </a:r>
          </a:p>
          <a:p>
            <a:r>
              <a:rPr lang="en-US" dirty="0"/>
              <a:t>Steve, </a:t>
            </a:r>
            <a:r>
              <a:rPr lang="en-US" dirty="0" err="1"/>
              <a:t>Curr</a:t>
            </a:r>
            <a:r>
              <a:rPr lang="en-US" dirty="0"/>
              <a:t> Diab Rep, 2016</a:t>
            </a:r>
          </a:p>
        </p:txBody>
      </p:sp>
    </p:spTree>
    <p:extLst>
      <p:ext uri="{BB962C8B-B14F-4D97-AF65-F5344CB8AC3E}">
        <p14:creationId xmlns:p14="http://schemas.microsoft.com/office/powerpoint/2010/main" val="4138588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Contextual Factors Affect Risk for Diabetes by Race</a:t>
            </a:r>
          </a:p>
        </p:txBody>
      </p:sp>
      <p:sp>
        <p:nvSpPr>
          <p:cNvPr id="5" name="Content Placeholder 4"/>
          <p:cNvSpPr>
            <a:spLocks noGrp="1"/>
          </p:cNvSpPr>
          <p:nvPr>
            <p:ph idx="1"/>
          </p:nvPr>
        </p:nvSpPr>
        <p:spPr>
          <a:xfrm>
            <a:off x="457200" y="1676400"/>
            <a:ext cx="8229600" cy="4221163"/>
          </a:xfrm>
        </p:spPr>
        <p:txBody>
          <a:bodyPr/>
          <a:lstStyle/>
          <a:p>
            <a:r>
              <a:rPr lang="en-US" dirty="0"/>
              <a:t>Perceived discrimination associated with poor dietary habits</a:t>
            </a:r>
          </a:p>
          <a:p>
            <a:endParaRPr lang="en-US" sz="900" dirty="0"/>
          </a:p>
          <a:p>
            <a:r>
              <a:rPr lang="en-US" dirty="0"/>
              <a:t>Insulin resistance found to be associated with:</a:t>
            </a:r>
          </a:p>
          <a:p>
            <a:pPr lvl="1"/>
            <a:r>
              <a:rPr lang="en-US" dirty="0"/>
              <a:t>Experiences of racism </a:t>
            </a:r>
          </a:p>
          <a:p>
            <a:pPr lvl="1"/>
            <a:r>
              <a:rPr lang="en-US" dirty="0"/>
              <a:t>Internalized racism</a:t>
            </a:r>
          </a:p>
          <a:p>
            <a:endParaRPr lang="en-US" sz="800" dirty="0"/>
          </a:p>
          <a:p>
            <a:r>
              <a:rPr lang="en-US" dirty="0"/>
              <a:t>Incident diabetes associated with major experiences of discrimination, independent of obesity</a:t>
            </a:r>
          </a:p>
          <a:p>
            <a:pPr lvl="1"/>
            <a:endParaRPr lang="en-US" dirty="0"/>
          </a:p>
        </p:txBody>
      </p:sp>
      <p:sp>
        <p:nvSpPr>
          <p:cNvPr id="6" name="TextBox 5">
            <a:extLst>
              <a:ext uri="{FF2B5EF4-FFF2-40B4-BE49-F238E27FC236}">
                <a16:creationId xmlns:a16="http://schemas.microsoft.com/office/drawing/2014/main" id="{3B095C95-97C9-45B3-ACFC-DE04194522AE}"/>
              </a:ext>
            </a:extLst>
          </p:cNvPr>
          <p:cNvSpPr txBox="1"/>
          <p:nvPr/>
        </p:nvSpPr>
        <p:spPr>
          <a:xfrm>
            <a:off x="4191000" y="6172200"/>
            <a:ext cx="3200400" cy="646331"/>
          </a:xfrm>
          <a:prstGeom prst="rect">
            <a:avLst/>
          </a:prstGeom>
          <a:noFill/>
        </p:spPr>
        <p:txBody>
          <a:bodyPr wrap="square" rtlCol="0">
            <a:spAutoFit/>
          </a:bodyPr>
          <a:lstStyle/>
          <a:p>
            <a:r>
              <a:rPr lang="en-US" dirty="0"/>
              <a:t>Wagner, </a:t>
            </a:r>
            <a:r>
              <a:rPr lang="en-US" dirty="0" err="1"/>
              <a:t>Enth</a:t>
            </a:r>
            <a:r>
              <a:rPr lang="en-US" dirty="0"/>
              <a:t> Dis, 2013</a:t>
            </a:r>
          </a:p>
          <a:p>
            <a:r>
              <a:rPr lang="en-US" dirty="0"/>
              <a:t>Whitaker, Am J Epi, 2017</a:t>
            </a:r>
          </a:p>
        </p:txBody>
      </p:sp>
    </p:spTree>
    <p:extLst>
      <p:ext uri="{BB962C8B-B14F-4D97-AF65-F5344CB8AC3E}">
        <p14:creationId xmlns:p14="http://schemas.microsoft.com/office/powerpoint/2010/main" val="16158210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304800"/>
            <a:ext cx="8229600" cy="1143000"/>
          </a:xfrm>
        </p:spPr>
        <p:txBody>
          <a:bodyPr/>
          <a:lstStyle/>
          <a:p>
            <a:r>
              <a:rPr lang="en-US" dirty="0"/>
              <a:t>Chronic Disease Epidemiology</a:t>
            </a:r>
          </a:p>
        </p:txBody>
      </p:sp>
      <p:sp>
        <p:nvSpPr>
          <p:cNvPr id="2" name="TextBox 1"/>
          <p:cNvSpPr txBox="1"/>
          <p:nvPr/>
        </p:nvSpPr>
        <p:spPr>
          <a:xfrm>
            <a:off x="5334000" y="6324600"/>
            <a:ext cx="2362200" cy="369332"/>
          </a:xfrm>
          <a:prstGeom prst="rect">
            <a:avLst/>
          </a:prstGeom>
          <a:noFill/>
        </p:spPr>
        <p:txBody>
          <a:bodyPr wrap="square" rtlCol="0">
            <a:spAutoFit/>
          </a:bodyPr>
          <a:lstStyle/>
          <a:p>
            <a:r>
              <a:rPr lang="en-US" dirty="0"/>
              <a:t>Kurian, </a:t>
            </a:r>
            <a:r>
              <a:rPr lang="en-US" dirty="0" err="1"/>
              <a:t>Ethn</a:t>
            </a:r>
            <a:r>
              <a:rPr lang="en-US" dirty="0"/>
              <a:t> Dis, 2007</a:t>
            </a:r>
          </a:p>
        </p:txBody>
      </p:sp>
      <p:graphicFrame>
        <p:nvGraphicFramePr>
          <p:cNvPr id="12" name="Diagram 11"/>
          <p:cNvGraphicFramePr/>
          <p:nvPr/>
        </p:nvGraphicFramePr>
        <p:xfrm>
          <a:off x="1143000" y="1219200"/>
          <a:ext cx="65532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1707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What type of research do you want to do?</a:t>
            </a:r>
          </a:p>
        </p:txBody>
      </p:sp>
      <p:sp>
        <p:nvSpPr>
          <p:cNvPr id="7" name="Content Placeholder 6"/>
          <p:cNvSpPr>
            <a:spLocks noGrp="1"/>
          </p:cNvSpPr>
          <p:nvPr>
            <p:ph idx="1"/>
          </p:nvPr>
        </p:nvSpPr>
        <p:spPr>
          <a:xfrm>
            <a:off x="457200" y="1752600"/>
            <a:ext cx="8229600" cy="4525963"/>
          </a:xfrm>
        </p:spPr>
        <p:txBody>
          <a:bodyPr/>
          <a:lstStyle/>
          <a:p>
            <a:r>
              <a:rPr lang="en-US" dirty="0"/>
              <a:t>High quality, inclusive research that is generalizable to diverse populations?</a:t>
            </a:r>
          </a:p>
          <a:p>
            <a:endParaRPr lang="en-US" dirty="0"/>
          </a:p>
          <a:p>
            <a:r>
              <a:rPr lang="en-US" dirty="0"/>
              <a:t>Research to advance health equity</a:t>
            </a:r>
          </a:p>
        </p:txBody>
      </p:sp>
    </p:spTree>
    <p:extLst>
      <p:ext uri="{BB962C8B-B14F-4D97-AF65-F5344CB8AC3E}">
        <p14:creationId xmlns:p14="http://schemas.microsoft.com/office/powerpoint/2010/main" val="1681996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D9AFD-106C-421C-8B9F-905BCC846996}"/>
              </a:ext>
            </a:extLst>
          </p:cNvPr>
          <p:cNvSpPr>
            <a:spLocks noGrp="1"/>
          </p:cNvSpPr>
          <p:nvPr>
            <p:ph type="title"/>
          </p:nvPr>
        </p:nvSpPr>
        <p:spPr/>
        <p:txBody>
          <a:bodyPr/>
          <a:lstStyle/>
          <a:p>
            <a:r>
              <a:rPr lang="en-US" dirty="0"/>
              <a:t>What about genetics?</a:t>
            </a:r>
          </a:p>
        </p:txBody>
      </p:sp>
      <p:sp>
        <p:nvSpPr>
          <p:cNvPr id="4" name="Content Placeholder 3">
            <a:extLst>
              <a:ext uri="{FF2B5EF4-FFF2-40B4-BE49-F238E27FC236}">
                <a16:creationId xmlns:a16="http://schemas.microsoft.com/office/drawing/2014/main" id="{22AAB088-ADBB-4CFC-8366-1D4B6C3699FB}"/>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8662606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Measurement of Race</a:t>
            </a:r>
          </a:p>
        </p:txBody>
      </p:sp>
      <p:sp>
        <p:nvSpPr>
          <p:cNvPr id="5" name="Content Placeholder 4"/>
          <p:cNvSpPr>
            <a:spLocks noGrp="1"/>
          </p:cNvSpPr>
          <p:nvPr>
            <p:ph idx="1"/>
          </p:nvPr>
        </p:nvSpPr>
        <p:spPr/>
        <p:txBody>
          <a:bodyPr/>
          <a:lstStyle/>
          <a:p>
            <a:r>
              <a:rPr lang="en-US" dirty="0"/>
              <a:t>Social construct?</a:t>
            </a:r>
          </a:p>
          <a:p>
            <a:r>
              <a:rPr lang="en-US" dirty="0"/>
              <a:t>Biological construct?</a:t>
            </a:r>
          </a:p>
        </p:txBody>
      </p:sp>
    </p:spTree>
    <p:extLst>
      <p:ext uri="{BB962C8B-B14F-4D97-AF65-F5344CB8AC3E}">
        <p14:creationId xmlns:p14="http://schemas.microsoft.com/office/powerpoint/2010/main" val="28250808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1657350" y="5543550"/>
            <a:ext cx="142875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Calibri" pitchFamily="34" charset="0"/>
              <a:ea typeface="ＭＳ Ｐゴシック" charset="0"/>
              <a:cs typeface="Arial" charset="0"/>
            </a:endParaRPr>
          </a:p>
        </p:txBody>
      </p:sp>
      <p:sp>
        <p:nvSpPr>
          <p:cNvPr id="86019" name="Rectangle 3"/>
          <p:cNvSpPr>
            <a:spLocks noChangeArrowheads="1"/>
          </p:cNvSpPr>
          <p:nvPr/>
        </p:nvSpPr>
        <p:spPr bwMode="auto">
          <a:xfrm>
            <a:off x="3486150" y="5543550"/>
            <a:ext cx="21717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base">
              <a:spcBef>
                <a:spcPct val="0"/>
              </a:spcBef>
              <a:spcAft>
                <a:spcPct val="0"/>
              </a:spcAft>
              <a:defRPr/>
            </a:pPr>
            <a:endParaRPr lang="en-US">
              <a:solidFill>
                <a:prstClr val="black"/>
              </a:solidFill>
              <a:latin typeface="Calibri" pitchFamily="34" charset="0"/>
              <a:ea typeface="ＭＳ Ｐゴシック" charset="0"/>
              <a:cs typeface="Arial" charset="0"/>
            </a:endParaRPr>
          </a:p>
        </p:txBody>
      </p:sp>
      <p:sp>
        <p:nvSpPr>
          <p:cNvPr id="86020" name="Rectangle 4"/>
          <p:cNvSpPr>
            <a:spLocks noGrp="1" noChangeArrowheads="1"/>
          </p:cNvSpPr>
          <p:nvPr>
            <p:ph type="ctrTitle"/>
          </p:nvPr>
        </p:nvSpPr>
        <p:spPr>
          <a:xfrm>
            <a:off x="1543050" y="514350"/>
            <a:ext cx="5829300" cy="514350"/>
          </a:xfrm>
        </p:spPr>
        <p:txBody>
          <a:bodyPr/>
          <a:lstStyle/>
          <a:p>
            <a:pPr>
              <a:defRPr/>
            </a:pPr>
            <a:r>
              <a:rPr lang="en-US" dirty="0">
                <a:solidFill>
                  <a:srgbClr val="FEFDFA"/>
                </a:solidFill>
                <a:latin typeface="+mn-lt"/>
                <a:ea typeface="+mj-ea"/>
                <a:cs typeface="+mj-cs"/>
              </a:rPr>
              <a:t>What is Race?</a:t>
            </a:r>
            <a:endParaRPr lang="en-US" b="0" dirty="0">
              <a:solidFill>
                <a:srgbClr val="FEFDFA"/>
              </a:solidFill>
              <a:latin typeface="+mn-lt"/>
              <a:ea typeface="+mj-ea"/>
              <a:cs typeface="+mj-cs"/>
            </a:endParaRPr>
          </a:p>
        </p:txBody>
      </p:sp>
      <p:sp>
        <p:nvSpPr>
          <p:cNvPr id="86021" name="Rectangle 5"/>
          <p:cNvSpPr>
            <a:spLocks noGrp="1" noChangeArrowheads="1"/>
          </p:cNvSpPr>
          <p:nvPr>
            <p:ph type="subTitle" idx="1"/>
          </p:nvPr>
        </p:nvSpPr>
        <p:spPr>
          <a:xfrm>
            <a:off x="762000" y="2057400"/>
            <a:ext cx="7467600" cy="3771900"/>
          </a:xfrm>
        </p:spPr>
        <p:txBody>
          <a:bodyPr/>
          <a:lstStyle/>
          <a:p>
            <a:pPr algn="l">
              <a:defRPr/>
            </a:pPr>
            <a:r>
              <a:rPr lang="en-US" dirty="0">
                <a:ea typeface="+mn-ea"/>
                <a:cs typeface="+mn-cs"/>
              </a:rPr>
              <a:t>Societal constructed taxonomy that reflects intersection of particular historical conditions with economic, political, legal, social and cultural factors, as well as racism.</a:t>
            </a:r>
          </a:p>
          <a:p>
            <a:pPr algn="r">
              <a:lnSpc>
                <a:spcPct val="125000"/>
              </a:lnSpc>
              <a:defRPr/>
            </a:pPr>
            <a:r>
              <a:rPr lang="en-US" sz="1800" dirty="0">
                <a:latin typeface="+mj-lt"/>
              </a:rPr>
              <a:t>David Williams, PhD, 1994</a:t>
            </a:r>
          </a:p>
          <a:p>
            <a:pPr algn="r">
              <a:lnSpc>
                <a:spcPct val="125000"/>
              </a:lnSpc>
              <a:defRPr/>
            </a:pPr>
            <a:endParaRPr lang="en-US" sz="1800" dirty="0">
              <a:latin typeface="+mj-lt"/>
            </a:endParaRPr>
          </a:p>
          <a:p>
            <a:pPr algn="l">
              <a:lnSpc>
                <a:spcPct val="125000"/>
              </a:lnSpc>
              <a:defRPr/>
            </a:pPr>
            <a:endParaRPr lang="en-US" sz="1800" dirty="0">
              <a:latin typeface="+mj-lt"/>
            </a:endParaRPr>
          </a:p>
          <a:p>
            <a:pPr algn="l">
              <a:defRPr/>
            </a:pPr>
            <a:endParaRPr lang="en-US" sz="1800" dirty="0"/>
          </a:p>
          <a:p>
            <a:pPr algn="l">
              <a:defRPr/>
            </a:pPr>
            <a:endParaRPr lang="en-US" sz="1800" dirty="0"/>
          </a:p>
          <a:p>
            <a:pPr>
              <a:defRPr/>
            </a:pPr>
            <a:endParaRPr lang="en-US" sz="1800" dirty="0"/>
          </a:p>
        </p:txBody>
      </p:sp>
    </p:spTree>
    <p:extLst>
      <p:ext uri="{BB962C8B-B14F-4D97-AF65-F5344CB8AC3E}">
        <p14:creationId xmlns:p14="http://schemas.microsoft.com/office/powerpoint/2010/main" val="379076316"/>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r>
              <a:rPr lang="en-US" altLang="en-US" dirty="0">
                <a:solidFill>
                  <a:srgbClr val="FEFDFA"/>
                </a:solidFill>
              </a:rPr>
              <a:t>Race as a Social Category</a:t>
            </a:r>
          </a:p>
        </p:txBody>
      </p:sp>
      <p:sp>
        <p:nvSpPr>
          <p:cNvPr id="154627" name="Rectangle 3"/>
          <p:cNvSpPr>
            <a:spLocks noGrp="1" noChangeArrowheads="1"/>
          </p:cNvSpPr>
          <p:nvPr>
            <p:ph type="body" idx="1"/>
          </p:nvPr>
        </p:nvSpPr>
        <p:spPr>
          <a:xfrm>
            <a:off x="762000" y="1721643"/>
            <a:ext cx="7924800" cy="3429000"/>
          </a:xfrm>
        </p:spPr>
        <p:txBody>
          <a:bodyPr/>
          <a:lstStyle/>
          <a:p>
            <a:pPr>
              <a:lnSpc>
                <a:spcPct val="90000"/>
              </a:lnSpc>
            </a:pPr>
            <a:r>
              <a:rPr lang="en-US" altLang="en-US" dirty="0"/>
              <a:t>Greater differences within groups than between groups</a:t>
            </a:r>
          </a:p>
          <a:p>
            <a:pPr>
              <a:lnSpc>
                <a:spcPct val="90000"/>
              </a:lnSpc>
            </a:pPr>
            <a:r>
              <a:rPr lang="en-US" altLang="en-US" dirty="0"/>
              <a:t>Racial definitions depend on cultural and social circumstances</a:t>
            </a:r>
          </a:p>
          <a:p>
            <a:pPr lvl="1">
              <a:lnSpc>
                <a:spcPct val="90000"/>
              </a:lnSpc>
            </a:pPr>
            <a:r>
              <a:rPr lang="en-US" altLang="en-US" dirty="0"/>
              <a:t>One-drop rule </a:t>
            </a:r>
          </a:p>
          <a:p>
            <a:pPr lvl="1">
              <a:lnSpc>
                <a:spcPct val="90000"/>
              </a:lnSpc>
            </a:pPr>
            <a:r>
              <a:rPr lang="en-US" altLang="en-US" dirty="0"/>
              <a:t>South Africa, Brazil</a:t>
            </a:r>
          </a:p>
          <a:p>
            <a:pPr lvl="1">
              <a:lnSpc>
                <a:spcPct val="90000"/>
              </a:lnSpc>
            </a:pPr>
            <a:r>
              <a:rPr lang="en-US" altLang="en-US" dirty="0"/>
              <a:t>American Indian Tribal membership</a:t>
            </a:r>
          </a:p>
          <a:p>
            <a:pPr lvl="1">
              <a:lnSpc>
                <a:spcPct val="90000"/>
              </a:lnSpc>
            </a:pPr>
            <a:r>
              <a:rPr lang="en-US" altLang="en-US" dirty="0"/>
              <a:t>Mixed race </a:t>
            </a:r>
          </a:p>
        </p:txBody>
      </p:sp>
    </p:spTree>
    <p:extLst>
      <p:ext uri="{BB962C8B-B14F-4D97-AF65-F5344CB8AC3E}">
        <p14:creationId xmlns:p14="http://schemas.microsoft.com/office/powerpoint/2010/main" val="16609416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Race as a Social Category</a:t>
            </a:r>
          </a:p>
        </p:txBody>
      </p:sp>
      <p:sp>
        <p:nvSpPr>
          <p:cNvPr id="5" name="Content Placeholder 4"/>
          <p:cNvSpPr>
            <a:spLocks noGrp="1"/>
          </p:cNvSpPr>
          <p:nvPr>
            <p:ph idx="1"/>
          </p:nvPr>
        </p:nvSpPr>
        <p:spPr/>
        <p:txBody>
          <a:bodyPr/>
          <a:lstStyle/>
          <a:p>
            <a:pPr marL="0" indent="0">
              <a:buNone/>
            </a:pPr>
            <a:r>
              <a:rPr lang="en-US" sz="2100" dirty="0"/>
              <a:t>“What you check on your census form in America is a product of social context. Social context is why someone who looks like me can be black (and proud, even!) in America and ‘colored’ somewhere else. Social context is why our concept of race doesn’t translate to, say, Brazil. This is a very present issue. Etta James didn’t call herself ‘biracial.’ Perhaps if she were living today, she would...”</a:t>
            </a:r>
          </a:p>
          <a:p>
            <a:pPr marL="0" indent="0" algn="r">
              <a:buNone/>
            </a:pPr>
            <a:r>
              <a:rPr lang="en-US" sz="2100" dirty="0"/>
              <a:t>Ta-</a:t>
            </a:r>
            <a:r>
              <a:rPr lang="en-US" sz="2100" dirty="0" err="1"/>
              <a:t>Nehisi</a:t>
            </a:r>
            <a:r>
              <a:rPr lang="en-US" sz="2100" dirty="0"/>
              <a:t> Coates, 2013</a:t>
            </a:r>
          </a:p>
        </p:txBody>
      </p:sp>
      <p:pic>
        <p:nvPicPr>
          <p:cNvPr id="82946" name="Picture 2" descr="Etta James | American singer | Britannica">
            <a:extLst>
              <a:ext uri="{FF2B5EF4-FFF2-40B4-BE49-F238E27FC236}">
                <a16:creationId xmlns:a16="http://schemas.microsoft.com/office/drawing/2014/main" id="{65F39830-A820-492C-BD73-7F60F53B94D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4800" y="3429000"/>
            <a:ext cx="1676400" cy="2479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2084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p:txBody>
          <a:bodyPr/>
          <a:lstStyle/>
          <a:p>
            <a:pPr>
              <a:defRPr/>
            </a:pPr>
            <a:r>
              <a:rPr lang="en-US" sz="3600" dirty="0">
                <a:solidFill>
                  <a:srgbClr val="FEFDFA"/>
                </a:solidFill>
              </a:rPr>
              <a:t>What about Ethnicity?</a:t>
            </a:r>
            <a:endParaRPr lang="en-US" dirty="0">
              <a:solidFill>
                <a:srgbClr val="FEFDFA"/>
              </a:solidFill>
              <a:ea typeface="+mj-ea"/>
              <a:cs typeface="+mj-cs"/>
            </a:endParaRPr>
          </a:p>
        </p:txBody>
      </p:sp>
      <p:sp>
        <p:nvSpPr>
          <p:cNvPr id="155651" name="Rectangle 3"/>
          <p:cNvSpPr>
            <a:spLocks noGrp="1" noChangeArrowheads="1"/>
          </p:cNvSpPr>
          <p:nvPr>
            <p:ph type="body" idx="1"/>
          </p:nvPr>
        </p:nvSpPr>
        <p:spPr/>
        <p:txBody>
          <a:bodyPr/>
          <a:lstStyle/>
          <a:p>
            <a:pPr>
              <a:defRPr/>
            </a:pPr>
            <a:r>
              <a:rPr lang="en-US" dirty="0">
                <a:ea typeface="+mn-ea"/>
                <a:cs typeface="+mn-cs"/>
              </a:rPr>
              <a:t>Ethnicity refers to self-identity with group defined by racial admixture, geographic origin, culture, religion and/or language</a:t>
            </a:r>
          </a:p>
          <a:p>
            <a:pPr>
              <a:buFontTx/>
              <a:buNone/>
              <a:defRPr/>
            </a:pPr>
            <a:endParaRPr lang="en-US" sz="1800" dirty="0"/>
          </a:p>
          <a:p>
            <a:pPr>
              <a:defRPr/>
            </a:pPr>
            <a:r>
              <a:rPr lang="en-US" dirty="0">
                <a:ea typeface="+mn-ea"/>
                <a:cs typeface="+mn-cs"/>
              </a:rPr>
              <a:t>Characterized by sharing non-phenotypic characteristics (language, etc.)</a:t>
            </a:r>
            <a:endParaRPr lang="en-US" sz="1800" dirty="0"/>
          </a:p>
        </p:txBody>
      </p:sp>
    </p:spTree>
    <p:extLst>
      <p:ext uri="{BB962C8B-B14F-4D97-AF65-F5344CB8AC3E}">
        <p14:creationId xmlns:p14="http://schemas.microsoft.com/office/powerpoint/2010/main" val="9122064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1485900" y="244642"/>
            <a:ext cx="6172200" cy="857250"/>
          </a:xfrm>
          <a:extLst>
            <a:ext uri="{AF507438-7753-43E0-B8FC-AC1667EBCBE1}">
              <a14:hiddenEffects xmlns:a14="http://schemas.microsoft.com/office/drawing/2010/main">
                <a:effectLst>
                  <a:outerShdw blurRad="63500" dist="35921" dir="2700000" algn="ctr" rotWithShape="0">
                    <a:srgbClr val="000000"/>
                  </a:outerShdw>
                </a:effectLst>
              </a14:hiddenEffects>
            </a:ext>
          </a:extLst>
        </p:spPr>
        <p:txBody>
          <a:bodyPr/>
          <a:lstStyle/>
          <a:p>
            <a:pPr>
              <a:defRPr/>
            </a:pPr>
            <a:r>
              <a:rPr lang="en-US" dirty="0">
                <a:solidFill>
                  <a:srgbClr val="FEFDFA"/>
                </a:solidFill>
                <a:ea typeface="+mj-ea"/>
                <a:cs typeface="+mj-cs"/>
              </a:rPr>
              <a:t>But Aren’t There Genetic Differences?</a:t>
            </a:r>
            <a:endParaRPr lang="en-US" dirty="0">
              <a:ea typeface="+mj-ea"/>
              <a:cs typeface="+mj-cs"/>
            </a:endParaRPr>
          </a:p>
        </p:txBody>
      </p:sp>
      <p:sp>
        <p:nvSpPr>
          <p:cNvPr id="137219" name="Rectangle 3"/>
          <p:cNvSpPr>
            <a:spLocks noGrp="1" noChangeArrowheads="1"/>
          </p:cNvSpPr>
          <p:nvPr>
            <p:ph type="body" idx="1"/>
          </p:nvPr>
        </p:nvSpPr>
        <p:spPr>
          <a:xfrm>
            <a:off x="419100" y="1828800"/>
            <a:ext cx="8305800" cy="4343400"/>
          </a:xfrm>
        </p:spPr>
        <p:txBody>
          <a:bodyPr/>
          <a:lstStyle/>
          <a:p>
            <a:pPr>
              <a:lnSpc>
                <a:spcPct val="90000"/>
              </a:lnSpc>
            </a:pPr>
            <a:r>
              <a:rPr lang="en-US" altLang="en-US" dirty="0">
                <a:effectLst>
                  <a:outerShdw blurRad="38100" dist="38100" dir="2700000" algn="tl">
                    <a:srgbClr val="000000"/>
                  </a:outerShdw>
                </a:effectLst>
              </a:rPr>
              <a:t>On average two humans have 99.9% identical DNA</a:t>
            </a:r>
          </a:p>
          <a:p>
            <a:pPr>
              <a:lnSpc>
                <a:spcPct val="90000"/>
              </a:lnSpc>
            </a:pPr>
            <a:endParaRPr lang="en-US" altLang="en-US" sz="900" dirty="0">
              <a:effectLst>
                <a:outerShdw blurRad="38100" dist="38100" dir="2700000" algn="tl">
                  <a:srgbClr val="000000"/>
                </a:outerShdw>
              </a:effectLst>
            </a:endParaRPr>
          </a:p>
          <a:p>
            <a:pPr>
              <a:lnSpc>
                <a:spcPct val="90000"/>
              </a:lnSpc>
            </a:pPr>
            <a:r>
              <a:rPr lang="en-US" altLang="en-US" dirty="0">
                <a:effectLst>
                  <a:outerShdw blurRad="38100" dist="38100" dir="2700000" algn="tl">
                    <a:srgbClr val="000000"/>
                  </a:outerShdw>
                </a:effectLst>
              </a:rPr>
              <a:t>Genetic mapping studies have suggested that genetic variation, although minimal, can be used as marker of “ancestry”</a:t>
            </a:r>
          </a:p>
          <a:p>
            <a:pPr>
              <a:lnSpc>
                <a:spcPct val="90000"/>
              </a:lnSpc>
            </a:pPr>
            <a:endParaRPr lang="en-US" altLang="en-US" sz="750" dirty="0">
              <a:effectLst>
                <a:outerShdw blurRad="38100" dist="38100" dir="2700000" algn="tl">
                  <a:srgbClr val="000000"/>
                </a:outerShdw>
              </a:effectLst>
            </a:endParaRPr>
          </a:p>
          <a:p>
            <a:pPr>
              <a:lnSpc>
                <a:spcPct val="90000"/>
              </a:lnSpc>
            </a:pPr>
            <a:r>
              <a:rPr lang="en-US" altLang="en-US" dirty="0">
                <a:effectLst>
                  <a:outerShdw blurRad="38100" dist="38100" dir="2700000" algn="tl">
                    <a:srgbClr val="000000"/>
                  </a:outerShdw>
                </a:effectLst>
              </a:rPr>
              <a:t>However, ancestry does not consistently correlate with self-identified race/ethnicity</a:t>
            </a:r>
          </a:p>
          <a:p>
            <a:pPr>
              <a:lnSpc>
                <a:spcPct val="90000"/>
              </a:lnSpc>
            </a:pPr>
            <a:endParaRPr lang="en-US" altLang="en-US" dirty="0">
              <a:effectLst>
                <a:outerShdw blurRad="38100" dist="38100" dir="2700000" algn="tl">
                  <a:srgbClr val="000000"/>
                </a:outerShdw>
              </a:effectLst>
            </a:endParaRPr>
          </a:p>
          <a:p>
            <a:pPr>
              <a:lnSpc>
                <a:spcPct val="90000"/>
              </a:lnSpc>
            </a:pPr>
            <a:endParaRPr lang="en-US" altLang="en-US" sz="1800" dirty="0">
              <a:effectLst>
                <a:outerShdw blurRad="38100" dist="38100" dir="2700000" algn="tl">
                  <a:srgbClr val="000000"/>
                </a:outerShdw>
              </a:effectLst>
            </a:endParaRPr>
          </a:p>
          <a:p>
            <a:pPr marL="342900" lvl="1" indent="0">
              <a:lnSpc>
                <a:spcPct val="90000"/>
              </a:lnSpc>
              <a:buNone/>
            </a:pPr>
            <a:endParaRPr lang="en-US" altLang="en-US" sz="900" dirty="0">
              <a:effectLst>
                <a:outerShdw blurRad="38100" dist="38100" dir="2700000" algn="tl">
                  <a:srgbClr val="000000"/>
                </a:outerShdw>
              </a:effectLst>
            </a:endParaRPr>
          </a:p>
          <a:p>
            <a:pPr lvl="4">
              <a:lnSpc>
                <a:spcPct val="90000"/>
              </a:lnSpc>
              <a:buFontTx/>
              <a:buNone/>
            </a:pPr>
            <a:r>
              <a:rPr lang="en-US" altLang="en-US" dirty="0"/>
              <a:t>	                              </a:t>
            </a:r>
          </a:p>
        </p:txBody>
      </p:sp>
    </p:spTree>
    <p:extLst>
      <p:ext uri="{BB962C8B-B14F-4D97-AF65-F5344CB8AC3E}">
        <p14:creationId xmlns:p14="http://schemas.microsoft.com/office/powerpoint/2010/main" val="403244678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1653" y="344090"/>
            <a:ext cx="5829300" cy="1102519"/>
          </a:xfrm>
        </p:spPr>
        <p:txBody>
          <a:bodyPr/>
          <a:lstStyle/>
          <a:p>
            <a:r>
              <a:rPr lang="en-US" dirty="0"/>
              <a:t>AIMs and Self-Identified Race</a:t>
            </a:r>
          </a:p>
        </p:txBody>
      </p:sp>
      <p:sp>
        <p:nvSpPr>
          <p:cNvPr id="3" name="Subtitle 2"/>
          <p:cNvSpPr>
            <a:spLocks noGrp="1"/>
          </p:cNvSpPr>
          <p:nvPr>
            <p:ph type="subTitle" idx="1"/>
          </p:nvPr>
        </p:nvSpPr>
        <p:spPr/>
        <p:txBody>
          <a:bodyPr/>
          <a:lstStyle/>
          <a:p>
            <a:endParaRPr lang="en-US"/>
          </a:p>
        </p:txBody>
      </p:sp>
      <p:pic>
        <p:nvPicPr>
          <p:cNvPr id="82946" name="Picture 2" descr="An external file that holds a picture, illustration, etc.&#10;Object name is gr5.jpg"/>
          <p:cNvPicPr>
            <a:picLocks noChangeAspect="1" noChangeArrowheads="1"/>
          </p:cNvPicPr>
          <p:nvPr/>
        </p:nvPicPr>
        <p:blipFill rotWithShape="1">
          <a:blip r:embed="rId3">
            <a:extLst>
              <a:ext uri="{28A0092B-C50C-407E-A947-70E740481C1C}">
                <a14:useLocalDpi xmlns:a14="http://schemas.microsoft.com/office/drawing/2010/main" val="0"/>
              </a:ext>
            </a:extLst>
          </a:blip>
          <a:srcRect t="1" b="68495"/>
          <a:stretch/>
        </p:blipFill>
        <p:spPr bwMode="auto">
          <a:xfrm>
            <a:off x="231260" y="2058768"/>
            <a:ext cx="8716410" cy="308610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6190744"/>
            <a:ext cx="2228850" cy="646331"/>
          </a:xfrm>
          <a:prstGeom prst="rect">
            <a:avLst/>
          </a:prstGeom>
          <a:noFill/>
        </p:spPr>
        <p:txBody>
          <a:bodyPr wrap="square" rtlCol="0">
            <a:spAutoFit/>
          </a:bodyPr>
          <a:lstStyle/>
          <a:p>
            <a:pPr fontAlgn="base">
              <a:spcBef>
                <a:spcPct val="0"/>
              </a:spcBef>
              <a:spcAft>
                <a:spcPct val="0"/>
              </a:spcAft>
            </a:pPr>
            <a:r>
              <a:rPr lang="en-US" dirty="0" err="1">
                <a:solidFill>
                  <a:schemeClr val="bg1"/>
                </a:solidFill>
                <a:latin typeface="Calibri" pitchFamily="34" charset="0"/>
                <a:cs typeface="Arial" charset="0"/>
              </a:rPr>
              <a:t>Byrc</a:t>
            </a:r>
            <a:r>
              <a:rPr lang="en-US" dirty="0">
                <a:solidFill>
                  <a:schemeClr val="bg1"/>
                </a:solidFill>
                <a:latin typeface="Calibri" pitchFamily="34" charset="0"/>
                <a:cs typeface="Arial" charset="0"/>
              </a:rPr>
              <a:t>, Am J Hum Gen, 2015</a:t>
            </a:r>
          </a:p>
        </p:txBody>
      </p:sp>
    </p:spTree>
    <p:extLst>
      <p:ext uri="{BB962C8B-B14F-4D97-AF65-F5344CB8AC3E}">
        <p14:creationId xmlns:p14="http://schemas.microsoft.com/office/powerpoint/2010/main" val="30088675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9AECB12-9305-4FC1-AE42-E91D4DD94792}"/>
              </a:ext>
            </a:extLst>
          </p:cNvPr>
          <p:cNvSpPr>
            <a:spLocks noGrp="1"/>
          </p:cNvSpPr>
          <p:nvPr>
            <p:ph type="title"/>
          </p:nvPr>
        </p:nvSpPr>
        <p:spPr/>
        <p:txBody>
          <a:bodyPr/>
          <a:lstStyle/>
          <a:p>
            <a:r>
              <a:rPr lang="en-US" dirty="0"/>
              <a:t>The Distribution of Ancestry of Self-Reported Latinos across the US</a:t>
            </a:r>
          </a:p>
        </p:txBody>
      </p:sp>
      <p:sp>
        <p:nvSpPr>
          <p:cNvPr id="6" name="Content Placeholder 5">
            <a:extLst>
              <a:ext uri="{FF2B5EF4-FFF2-40B4-BE49-F238E27FC236}">
                <a16:creationId xmlns:a16="http://schemas.microsoft.com/office/drawing/2014/main" id="{F6F83C3D-78C5-4AE7-A2E6-639BB73A6B87}"/>
              </a:ext>
            </a:extLst>
          </p:cNvPr>
          <p:cNvSpPr>
            <a:spLocks noGrp="1"/>
          </p:cNvSpPr>
          <p:nvPr>
            <p:ph idx="1"/>
          </p:nvPr>
        </p:nvSpPr>
        <p:spPr/>
        <p:txBody>
          <a:bodyPr/>
          <a:lstStyle/>
          <a:p>
            <a:endParaRPr lang="en-US"/>
          </a:p>
        </p:txBody>
      </p:sp>
      <p:pic>
        <p:nvPicPr>
          <p:cNvPr id="84994" name="Picture 2">
            <a:extLst>
              <a:ext uri="{FF2B5EF4-FFF2-40B4-BE49-F238E27FC236}">
                <a16:creationId xmlns:a16="http://schemas.microsoft.com/office/drawing/2014/main" id="{985507F3-835F-4207-A167-99AE38BD4D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48618"/>
            <a:ext cx="7324725" cy="442912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37B0A874-E98D-4AF7-9D19-0559047DB671}"/>
              </a:ext>
            </a:extLst>
          </p:cNvPr>
          <p:cNvSpPr txBox="1"/>
          <p:nvPr/>
        </p:nvSpPr>
        <p:spPr>
          <a:xfrm>
            <a:off x="5257800" y="6195340"/>
            <a:ext cx="2228850" cy="646331"/>
          </a:xfrm>
          <a:prstGeom prst="rect">
            <a:avLst/>
          </a:prstGeom>
          <a:noFill/>
        </p:spPr>
        <p:txBody>
          <a:bodyPr wrap="square" rtlCol="0">
            <a:spAutoFit/>
          </a:bodyPr>
          <a:lstStyle/>
          <a:p>
            <a:pPr fontAlgn="base">
              <a:spcBef>
                <a:spcPct val="0"/>
              </a:spcBef>
              <a:spcAft>
                <a:spcPct val="0"/>
              </a:spcAft>
            </a:pPr>
            <a:r>
              <a:rPr lang="en-US" dirty="0" err="1">
                <a:solidFill>
                  <a:schemeClr val="bg1"/>
                </a:solidFill>
                <a:latin typeface="Calibri" pitchFamily="34" charset="0"/>
                <a:cs typeface="Arial" charset="0"/>
              </a:rPr>
              <a:t>Byrc</a:t>
            </a:r>
            <a:r>
              <a:rPr lang="en-US" dirty="0">
                <a:solidFill>
                  <a:schemeClr val="bg1"/>
                </a:solidFill>
                <a:latin typeface="Calibri" pitchFamily="34" charset="0"/>
                <a:cs typeface="Arial" charset="0"/>
              </a:rPr>
              <a:t>, Am J Hum Gen, 2015</a:t>
            </a:r>
          </a:p>
        </p:txBody>
      </p:sp>
    </p:spTree>
    <p:extLst>
      <p:ext uri="{BB962C8B-B14F-4D97-AF65-F5344CB8AC3E}">
        <p14:creationId xmlns:p14="http://schemas.microsoft.com/office/powerpoint/2010/main" val="23428269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Considerations in Use of Ancestry</a:t>
            </a:r>
          </a:p>
        </p:txBody>
      </p:sp>
      <p:sp>
        <p:nvSpPr>
          <p:cNvPr id="5" name="Content Placeholder 4"/>
          <p:cNvSpPr>
            <a:spLocks noGrp="1"/>
          </p:cNvSpPr>
          <p:nvPr>
            <p:ph idx="1"/>
          </p:nvPr>
        </p:nvSpPr>
        <p:spPr>
          <a:xfrm>
            <a:off x="481263" y="1600200"/>
            <a:ext cx="8229600" cy="3394472"/>
          </a:xfrm>
        </p:spPr>
        <p:txBody>
          <a:bodyPr/>
          <a:lstStyle/>
          <a:p>
            <a:r>
              <a:rPr lang="en-US" altLang="en-US" dirty="0">
                <a:effectLst>
                  <a:outerShdw blurRad="38100" dist="38100" dir="2700000" algn="tl">
                    <a:srgbClr val="000000"/>
                  </a:outerShdw>
                </a:effectLst>
              </a:rPr>
              <a:t>Differences in ancestry is not the same as differences in biological outcomes</a:t>
            </a:r>
          </a:p>
          <a:p>
            <a:pPr marL="0" indent="0">
              <a:buNone/>
            </a:pPr>
            <a:endParaRPr lang="en-US" altLang="en-US" sz="750" dirty="0">
              <a:effectLst>
                <a:outerShdw blurRad="38100" dist="38100" dir="2700000" algn="tl">
                  <a:srgbClr val="000000"/>
                </a:outerShdw>
              </a:effectLst>
            </a:endParaRPr>
          </a:p>
          <a:p>
            <a:r>
              <a:rPr lang="en-US" altLang="en-US" dirty="0">
                <a:effectLst>
                  <a:outerShdw blurRad="38100" dist="38100" dir="2700000" algn="tl">
                    <a:srgbClr val="000000"/>
                  </a:outerShdw>
                </a:effectLst>
              </a:rPr>
              <a:t>Differences in probabilities of alleles by ancestry or self-reported race ≠ individual level differences </a:t>
            </a:r>
          </a:p>
          <a:p>
            <a:endParaRPr lang="en-US" altLang="en-US" sz="750" dirty="0">
              <a:effectLst>
                <a:outerShdw blurRad="38100" dist="38100" dir="2700000" algn="tl">
                  <a:srgbClr val="000000"/>
                </a:outerShdw>
              </a:effectLst>
            </a:endParaRPr>
          </a:p>
          <a:p>
            <a:r>
              <a:rPr lang="en-US" altLang="en-US" dirty="0">
                <a:effectLst>
                  <a:outerShdw blurRad="38100" dist="38100" dir="2700000" algn="tl">
                    <a:srgbClr val="000000"/>
                  </a:outerShdw>
                </a:effectLst>
              </a:rPr>
              <a:t>Focus on genetic “racial” categories can reify genetic/biology conceptions of human differences</a:t>
            </a:r>
          </a:p>
          <a:p>
            <a:pPr lvl="1"/>
            <a:endParaRPr lang="en-US" altLang="en-US" dirty="0">
              <a:effectLst>
                <a:outerShdw blurRad="38100" dist="38100" dir="2700000" algn="tl">
                  <a:srgbClr val="000000"/>
                </a:outerShdw>
              </a:effectLst>
            </a:endParaRPr>
          </a:p>
          <a:p>
            <a:endParaRPr lang="en-US" altLang="en-US" dirty="0">
              <a:effectLst>
                <a:outerShdw blurRad="38100" dist="38100" dir="2700000" algn="tl">
                  <a:srgbClr val="000000"/>
                </a:outerShdw>
              </a:effectLst>
            </a:endParaRPr>
          </a:p>
          <a:p>
            <a:endParaRPr lang="en-US" altLang="en-US" dirty="0"/>
          </a:p>
          <a:p>
            <a:endParaRPr lang="en-US" dirty="0"/>
          </a:p>
        </p:txBody>
      </p:sp>
    </p:spTree>
    <p:extLst>
      <p:ext uri="{BB962C8B-B14F-4D97-AF65-F5344CB8AC3E}">
        <p14:creationId xmlns:p14="http://schemas.microsoft.com/office/powerpoint/2010/main" val="2894717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00200"/>
            <a:ext cx="8229600" cy="1143000"/>
          </a:xfrm>
        </p:spPr>
        <p:txBody>
          <a:bodyPr/>
          <a:lstStyle/>
          <a:p>
            <a:r>
              <a:rPr lang="en-US" dirty="0"/>
              <a:t>Why do you need to consider  race/ethnicity and SES (and other social determinants) to do high quality research? </a:t>
            </a:r>
          </a:p>
        </p:txBody>
      </p:sp>
    </p:spTree>
    <p:extLst>
      <p:ext uri="{BB962C8B-B14F-4D97-AF65-F5344CB8AC3E}">
        <p14:creationId xmlns:p14="http://schemas.microsoft.com/office/powerpoint/2010/main" val="28370624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34966" y="304800"/>
            <a:ext cx="6172200" cy="857250"/>
          </a:xfrm>
        </p:spPr>
        <p:txBody>
          <a:bodyPr/>
          <a:lstStyle/>
          <a:p>
            <a:r>
              <a:rPr lang="en-US" dirty="0"/>
              <a:t>How is Ancestry Useful? </a:t>
            </a:r>
          </a:p>
        </p:txBody>
      </p:sp>
      <p:sp>
        <p:nvSpPr>
          <p:cNvPr id="5" name="Content Placeholder 4"/>
          <p:cNvSpPr>
            <a:spLocks noGrp="1"/>
          </p:cNvSpPr>
          <p:nvPr>
            <p:ph idx="1"/>
          </p:nvPr>
        </p:nvSpPr>
        <p:spPr>
          <a:xfrm>
            <a:off x="228600" y="1295400"/>
            <a:ext cx="8686800" cy="3223022"/>
          </a:xfrm>
        </p:spPr>
        <p:txBody>
          <a:bodyPr/>
          <a:lstStyle/>
          <a:p>
            <a:r>
              <a:rPr lang="en-US" dirty="0"/>
              <a:t>Variations in outcomes by ancestry can contribute to discovery science </a:t>
            </a:r>
            <a:endParaRPr lang="en-US" sz="1200" dirty="0"/>
          </a:p>
          <a:p>
            <a:endParaRPr lang="en-US" sz="750" dirty="0"/>
          </a:p>
          <a:p>
            <a:r>
              <a:rPr lang="en-US" dirty="0"/>
              <a:t>Some polymorphisms related to ancestry may have relevance to health disparities (e.g. asthma)</a:t>
            </a:r>
          </a:p>
          <a:p>
            <a:pPr marL="0" indent="0">
              <a:buNone/>
            </a:pPr>
            <a:endParaRPr lang="en-US" altLang="en-US" sz="750" dirty="0">
              <a:effectLst>
                <a:outerShdw blurRad="38100" dist="38100" dir="2700000" algn="tl">
                  <a:srgbClr val="000000"/>
                </a:outerShdw>
              </a:effectLst>
            </a:endParaRPr>
          </a:p>
          <a:p>
            <a:r>
              <a:rPr lang="en-US" altLang="en-US" dirty="0">
                <a:effectLst>
                  <a:outerShdw blurRad="38100" dist="38100" dir="2700000" algn="tl">
                    <a:srgbClr val="000000"/>
                  </a:outerShdw>
                </a:effectLst>
              </a:rPr>
              <a:t>Much work to be done to make use of ancestry more precise and informative</a:t>
            </a:r>
          </a:p>
          <a:p>
            <a:endParaRPr lang="en-US" altLang="en-US" sz="750" dirty="0">
              <a:effectLst>
                <a:outerShdw blurRad="38100" dist="38100" dir="2700000" algn="tl">
                  <a:srgbClr val="000000"/>
                </a:outerShdw>
              </a:effectLst>
            </a:endParaRPr>
          </a:p>
          <a:p>
            <a:r>
              <a:rPr lang="en-US" altLang="en-US" dirty="0">
                <a:effectLst>
                  <a:outerShdw blurRad="38100" dist="38100" dir="2700000" algn="tl">
                    <a:srgbClr val="000000"/>
                  </a:outerShdw>
                </a:effectLst>
              </a:rPr>
              <a:t>Need to recognize that study of ancestry is complicated by confounding by social factors</a:t>
            </a:r>
          </a:p>
          <a:p>
            <a:endParaRPr lang="en-US" altLang="en-US" dirty="0">
              <a:effectLst>
                <a:outerShdw blurRad="38100" dist="38100" dir="2700000" algn="tl">
                  <a:srgbClr val="000000"/>
                </a:outerShdw>
              </a:effectLst>
            </a:endParaRPr>
          </a:p>
          <a:p>
            <a:endParaRPr lang="en-US" dirty="0"/>
          </a:p>
        </p:txBody>
      </p:sp>
    </p:spTree>
    <p:extLst>
      <p:ext uri="{BB962C8B-B14F-4D97-AF65-F5344CB8AC3E}">
        <p14:creationId xmlns:p14="http://schemas.microsoft.com/office/powerpoint/2010/main" val="264202410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Investigating Genetics of Diabetes</a:t>
            </a:r>
          </a:p>
        </p:txBody>
      </p:sp>
      <p:sp>
        <p:nvSpPr>
          <p:cNvPr id="5" name="Content Placeholder 4"/>
          <p:cNvSpPr>
            <a:spLocks noGrp="1"/>
          </p:cNvSpPr>
          <p:nvPr>
            <p:ph idx="1"/>
          </p:nvPr>
        </p:nvSpPr>
        <p:spPr/>
        <p:txBody>
          <a:bodyPr/>
          <a:lstStyle/>
          <a:p>
            <a:r>
              <a:rPr lang="en-US" dirty="0"/>
              <a:t>Boston Area Community Study</a:t>
            </a:r>
          </a:p>
          <a:p>
            <a:pPr lvl="1"/>
            <a:r>
              <a:rPr lang="en-US" dirty="0"/>
              <a:t>African and Native America ancestry (measured using ancestry informative markers) had unadjusted associations with diabetes</a:t>
            </a:r>
          </a:p>
          <a:p>
            <a:pPr lvl="2"/>
            <a:r>
              <a:rPr lang="en-US" dirty="0"/>
              <a:t>This disappeared when controlled for self-identified race/ethnicity and socioeconomic factors</a:t>
            </a:r>
          </a:p>
          <a:p>
            <a:pPr lvl="1"/>
            <a:r>
              <a:rPr lang="en-US" dirty="0"/>
              <a:t>Socioeconomic factors (income, education, occupation) explain &gt; 50% of racial/ethnic disparities </a:t>
            </a:r>
          </a:p>
        </p:txBody>
      </p:sp>
      <p:sp>
        <p:nvSpPr>
          <p:cNvPr id="2" name="TextBox 1"/>
          <p:cNvSpPr txBox="1"/>
          <p:nvPr/>
        </p:nvSpPr>
        <p:spPr>
          <a:xfrm>
            <a:off x="6096000" y="5600700"/>
            <a:ext cx="2819400" cy="381000"/>
          </a:xfrm>
          <a:prstGeom prst="rect">
            <a:avLst/>
          </a:prstGeom>
          <a:noFill/>
        </p:spPr>
        <p:txBody>
          <a:bodyPr wrap="square" rtlCol="0">
            <a:spAutoFit/>
          </a:bodyPr>
          <a:lstStyle/>
          <a:p>
            <a:r>
              <a:rPr lang="en-US" dirty="0">
                <a:solidFill>
                  <a:schemeClr val="bg1"/>
                </a:solidFill>
              </a:rPr>
              <a:t>Piccolo, Ann </a:t>
            </a:r>
            <a:r>
              <a:rPr lang="en-US" dirty="0" err="1">
                <a:solidFill>
                  <a:schemeClr val="bg1"/>
                </a:solidFill>
              </a:rPr>
              <a:t>Epi</a:t>
            </a:r>
            <a:r>
              <a:rPr lang="en-US" dirty="0">
                <a:solidFill>
                  <a:schemeClr val="bg1"/>
                </a:solidFill>
              </a:rPr>
              <a:t>, 2014</a:t>
            </a:r>
          </a:p>
        </p:txBody>
      </p:sp>
    </p:spTree>
    <p:extLst>
      <p:ext uri="{BB962C8B-B14F-4D97-AF65-F5344CB8AC3E}">
        <p14:creationId xmlns:p14="http://schemas.microsoft.com/office/powerpoint/2010/main" val="31991670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D20360-BBBB-4EA0-855F-8FD157DA9BB7}"/>
              </a:ext>
            </a:extLst>
          </p:cNvPr>
          <p:cNvSpPr>
            <a:spLocks noGrp="1"/>
          </p:cNvSpPr>
          <p:nvPr>
            <p:ph type="title"/>
          </p:nvPr>
        </p:nvSpPr>
        <p:spPr/>
        <p:txBody>
          <a:bodyPr/>
          <a:lstStyle/>
          <a:p>
            <a:r>
              <a:rPr lang="en-US" dirty="0"/>
              <a:t>But what about the proportion not explained by SES?</a:t>
            </a:r>
          </a:p>
        </p:txBody>
      </p:sp>
      <p:sp>
        <p:nvSpPr>
          <p:cNvPr id="5" name="Content Placeholder 4">
            <a:extLst>
              <a:ext uri="{FF2B5EF4-FFF2-40B4-BE49-F238E27FC236}">
                <a16:creationId xmlns:a16="http://schemas.microsoft.com/office/drawing/2014/main" id="{51C3E42E-DC5E-4E74-A7B4-4D5EE8F7C905}"/>
              </a:ext>
            </a:extLst>
          </p:cNvPr>
          <p:cNvSpPr>
            <a:spLocks noGrp="1"/>
          </p:cNvSpPr>
          <p:nvPr>
            <p:ph idx="1"/>
          </p:nvPr>
        </p:nvSpPr>
        <p:spPr/>
        <p:txBody>
          <a:bodyPr/>
          <a:lstStyle/>
          <a:p>
            <a:endParaRPr lang="en-US" dirty="0"/>
          </a:p>
        </p:txBody>
      </p:sp>
    </p:spTree>
    <p:extLst>
      <p:ext uri="{BB962C8B-B14F-4D97-AF65-F5344CB8AC3E}">
        <p14:creationId xmlns:p14="http://schemas.microsoft.com/office/powerpoint/2010/main" val="32921448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E693E-D231-46E1-81F6-A01D17B85FD7}"/>
              </a:ext>
            </a:extLst>
          </p:cNvPr>
          <p:cNvSpPr>
            <a:spLocks noGrp="1"/>
          </p:cNvSpPr>
          <p:nvPr>
            <p:ph type="title"/>
          </p:nvPr>
        </p:nvSpPr>
        <p:spPr/>
        <p:txBody>
          <a:bodyPr/>
          <a:lstStyle/>
          <a:p>
            <a:r>
              <a:rPr lang="en-US" dirty="0"/>
              <a:t>Racism in America: </a:t>
            </a:r>
            <a:br>
              <a:rPr lang="en-US" dirty="0"/>
            </a:br>
            <a:r>
              <a:rPr lang="en-US" dirty="0"/>
              <a:t>A Historical Perspective</a:t>
            </a:r>
          </a:p>
        </p:txBody>
      </p:sp>
      <p:pic>
        <p:nvPicPr>
          <p:cNvPr id="81924" name="Picture 4" descr="Amazon.com: But Slavery Was So Long Ago (Full Color on White Line Poster):  Handmade">
            <a:extLst>
              <a:ext uri="{FF2B5EF4-FFF2-40B4-BE49-F238E27FC236}">
                <a16:creationId xmlns:a16="http://schemas.microsoft.com/office/drawing/2014/main" id="{714A1075-5C91-4F18-909E-AD2AEA6DB62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2600" y="1656105"/>
            <a:ext cx="5314950" cy="4470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9594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C2B622-6EE2-4ACF-97CA-EDA1207543DD}"/>
              </a:ext>
            </a:extLst>
          </p:cNvPr>
          <p:cNvSpPr>
            <a:spLocks noGrp="1"/>
          </p:cNvSpPr>
          <p:nvPr>
            <p:ph type="title"/>
          </p:nvPr>
        </p:nvSpPr>
        <p:spPr/>
        <p:txBody>
          <a:bodyPr/>
          <a:lstStyle/>
          <a:p>
            <a:r>
              <a:rPr lang="en-US" dirty="0">
                <a:solidFill>
                  <a:schemeClr val="bg1"/>
                </a:solidFill>
              </a:rPr>
              <a:t>Racism in America: </a:t>
            </a:r>
            <a:br>
              <a:rPr lang="en-US" dirty="0">
                <a:solidFill>
                  <a:schemeClr val="bg1"/>
                </a:solidFill>
              </a:rPr>
            </a:br>
            <a:r>
              <a:rPr lang="en-US" dirty="0">
                <a:solidFill>
                  <a:schemeClr val="bg1"/>
                </a:solidFill>
              </a:rPr>
              <a:t>A Historical Perspective</a:t>
            </a:r>
          </a:p>
        </p:txBody>
      </p:sp>
      <p:sp>
        <p:nvSpPr>
          <p:cNvPr id="6" name="TextBox 5">
            <a:extLst>
              <a:ext uri="{FF2B5EF4-FFF2-40B4-BE49-F238E27FC236}">
                <a16:creationId xmlns:a16="http://schemas.microsoft.com/office/drawing/2014/main" id="{4F1108F4-9501-4533-92C8-3E8D8C4BAFDF}"/>
              </a:ext>
            </a:extLst>
          </p:cNvPr>
          <p:cNvSpPr txBox="1"/>
          <p:nvPr/>
        </p:nvSpPr>
        <p:spPr>
          <a:xfrm>
            <a:off x="381000" y="2286000"/>
            <a:ext cx="8534400" cy="2677656"/>
          </a:xfrm>
          <a:prstGeom prst="rect">
            <a:avLst/>
          </a:prstGeom>
          <a:noFill/>
        </p:spPr>
        <p:txBody>
          <a:bodyPr wrap="square" rtlCol="0">
            <a:spAutoFit/>
          </a:bodyPr>
          <a:lstStyle/>
          <a:p>
            <a:r>
              <a:rPr lang="en-US" sz="2100" b="1" dirty="0">
                <a:solidFill>
                  <a:schemeClr val="bg1"/>
                </a:solidFill>
              </a:rPr>
              <a:t>White Supremacist Racism</a:t>
            </a:r>
            <a:r>
              <a:rPr lang="en-US" sz="2100" dirty="0">
                <a:solidFill>
                  <a:schemeClr val="bg1"/>
                </a:solidFill>
              </a:rPr>
              <a:t> is a system of power based on the supremacy &amp; dominance of “white” people. “white” is a political concept created by the European &amp; colonial ruling elite of the 17th &amp; 18th centuries that is revealed in attitudes, behaviors &amp; institutional systems in which white people maintain supremacy over peoples of color. Human beings create &amp; maintain the systems which, in turn, reinforce white supremacist racism.”</a:t>
            </a:r>
          </a:p>
          <a:p>
            <a:pPr algn="r"/>
            <a:r>
              <a:rPr lang="en-US" sz="2100" dirty="0">
                <a:solidFill>
                  <a:schemeClr val="bg1"/>
                </a:solidFill>
              </a:rPr>
              <a:t>-Shay-</a:t>
            </a:r>
            <a:r>
              <a:rPr lang="en-US" sz="2100" dirty="0" err="1">
                <a:solidFill>
                  <a:schemeClr val="bg1"/>
                </a:solidFill>
              </a:rPr>
              <a:t>Akil</a:t>
            </a:r>
            <a:r>
              <a:rPr lang="en-US" sz="2100" dirty="0">
                <a:solidFill>
                  <a:schemeClr val="bg1"/>
                </a:solidFill>
              </a:rPr>
              <a:t> McLean, PhD, 2014</a:t>
            </a:r>
          </a:p>
          <a:p>
            <a:endParaRPr lang="en-US" sz="2100" dirty="0">
              <a:solidFill>
                <a:schemeClr val="bg1"/>
              </a:solidFill>
            </a:endParaRPr>
          </a:p>
        </p:txBody>
      </p:sp>
    </p:spTree>
    <p:extLst>
      <p:ext uri="{BB962C8B-B14F-4D97-AF65-F5344CB8AC3E}">
        <p14:creationId xmlns:p14="http://schemas.microsoft.com/office/powerpoint/2010/main" val="217395721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83F7-FBA6-42C4-AFBE-7ACE72904927}"/>
              </a:ext>
            </a:extLst>
          </p:cNvPr>
          <p:cNvSpPr>
            <a:spLocks noGrp="1"/>
          </p:cNvSpPr>
          <p:nvPr>
            <p:ph type="title"/>
          </p:nvPr>
        </p:nvSpPr>
        <p:spPr>
          <a:xfrm>
            <a:off x="838200" y="381000"/>
            <a:ext cx="7772400" cy="1143000"/>
          </a:xfrm>
        </p:spPr>
        <p:txBody>
          <a:bodyPr/>
          <a:lstStyle/>
          <a:p>
            <a:r>
              <a:rPr lang="en-US" dirty="0">
                <a:solidFill>
                  <a:schemeClr val="bg1"/>
                </a:solidFill>
              </a:rPr>
              <a:t>Racism in America: </a:t>
            </a:r>
            <a:br>
              <a:rPr lang="en-US" dirty="0">
                <a:solidFill>
                  <a:schemeClr val="bg1"/>
                </a:solidFill>
              </a:rPr>
            </a:br>
            <a:r>
              <a:rPr lang="en-US" sz="3800" dirty="0">
                <a:solidFill>
                  <a:schemeClr val="bg1"/>
                </a:solidFill>
              </a:rPr>
              <a:t>Genocide of Indigenous People</a:t>
            </a:r>
            <a:br>
              <a:rPr lang="en-US" sz="3800" dirty="0">
                <a:solidFill>
                  <a:schemeClr val="bg1"/>
                </a:solidFill>
              </a:rPr>
            </a:br>
            <a:endParaRPr lang="en-US" sz="3800" dirty="0"/>
          </a:p>
        </p:txBody>
      </p:sp>
      <p:pic>
        <p:nvPicPr>
          <p:cNvPr id="81922" name="Picture 2" descr="Trail of Tears | Facts, Map, &amp; Significance | Britannica">
            <a:extLst>
              <a:ext uri="{FF2B5EF4-FFF2-40B4-BE49-F238E27FC236}">
                <a16:creationId xmlns:a16="http://schemas.microsoft.com/office/drawing/2014/main" id="{C48625E3-7010-4A40-A2F5-5EBE80E42340}"/>
              </a:ext>
            </a:extLst>
          </p:cNvPr>
          <p:cNvPicPr>
            <a:picLocks noGrp="1" noChangeAspect="1" noChangeArrowheads="1"/>
          </p:cNvPicPr>
          <p:nvPr>
            <p:ph type="chart" idx="1"/>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1905000"/>
            <a:ext cx="3657028" cy="41148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8B13B7-2864-4F26-83E2-9905CDC6339C}"/>
              </a:ext>
            </a:extLst>
          </p:cNvPr>
          <p:cNvSpPr txBox="1"/>
          <p:nvPr/>
        </p:nvSpPr>
        <p:spPr>
          <a:xfrm>
            <a:off x="685800" y="2251754"/>
            <a:ext cx="4038600" cy="2354491"/>
          </a:xfrm>
          <a:prstGeom prst="rect">
            <a:avLst/>
          </a:prstGeom>
          <a:noFill/>
        </p:spPr>
        <p:txBody>
          <a:bodyPr wrap="square" rtlCol="0">
            <a:spAutoFit/>
          </a:bodyPr>
          <a:lstStyle/>
          <a:p>
            <a:r>
              <a:rPr lang="en-US" sz="2100" dirty="0">
                <a:solidFill>
                  <a:schemeClr val="bg1"/>
                </a:solidFill>
              </a:rPr>
              <a:t>Indigenous people were subjected to many different forms of violence, all with the intention of destroying their community. </a:t>
            </a:r>
          </a:p>
          <a:p>
            <a:endParaRPr lang="en-US" sz="2100" dirty="0">
              <a:solidFill>
                <a:schemeClr val="bg1"/>
              </a:solidFill>
            </a:endParaRPr>
          </a:p>
          <a:p>
            <a:pPr marL="285750" indent="-285750">
              <a:buFont typeface="Arial" panose="020B0604020202020204" pitchFamily="34" charset="0"/>
              <a:buChar char="•"/>
            </a:pPr>
            <a:r>
              <a:rPr lang="en-US" sz="2100" dirty="0">
                <a:solidFill>
                  <a:schemeClr val="bg1"/>
                </a:solidFill>
              </a:rPr>
              <a:t>Small pox blankets </a:t>
            </a:r>
          </a:p>
          <a:p>
            <a:pPr marL="285750" indent="-285750">
              <a:buFont typeface="Arial" panose="020B0604020202020204" pitchFamily="34" charset="0"/>
              <a:buChar char="•"/>
            </a:pPr>
            <a:r>
              <a:rPr lang="en-US" sz="2100" dirty="0">
                <a:solidFill>
                  <a:schemeClr val="bg1"/>
                </a:solidFill>
              </a:rPr>
              <a:t>Trail of Tears </a:t>
            </a:r>
          </a:p>
        </p:txBody>
      </p:sp>
    </p:spTree>
    <p:extLst>
      <p:ext uri="{BB962C8B-B14F-4D97-AF65-F5344CB8AC3E}">
        <p14:creationId xmlns:p14="http://schemas.microsoft.com/office/powerpoint/2010/main" val="31919203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B332FDE-1002-4EE3-9866-DD3C84C69863}"/>
              </a:ext>
            </a:extLst>
          </p:cNvPr>
          <p:cNvSpPr>
            <a:spLocks noGrp="1"/>
          </p:cNvSpPr>
          <p:nvPr>
            <p:ph type="title"/>
          </p:nvPr>
        </p:nvSpPr>
        <p:spPr/>
        <p:txBody>
          <a:bodyPr/>
          <a:lstStyle/>
          <a:p>
            <a:r>
              <a:rPr lang="en-US" dirty="0">
                <a:solidFill>
                  <a:schemeClr val="bg1"/>
                </a:solidFill>
              </a:rPr>
              <a:t>Racism in America: </a:t>
            </a:r>
            <a:br>
              <a:rPr lang="en-US" dirty="0">
                <a:solidFill>
                  <a:schemeClr val="bg1"/>
                </a:solidFill>
              </a:rPr>
            </a:br>
            <a:r>
              <a:rPr lang="en-US" sz="3800" dirty="0">
                <a:solidFill>
                  <a:schemeClr val="bg1"/>
                </a:solidFill>
              </a:rPr>
              <a:t>Chattel Slavery </a:t>
            </a:r>
            <a:br>
              <a:rPr lang="en-US" sz="3800" dirty="0">
                <a:solidFill>
                  <a:schemeClr val="bg1"/>
                </a:solidFill>
              </a:rPr>
            </a:br>
            <a:endParaRPr lang="en-US" sz="3800" dirty="0"/>
          </a:p>
        </p:txBody>
      </p:sp>
      <p:pic>
        <p:nvPicPr>
          <p:cNvPr id="82946" name="Picture 2" descr="Slavery in America">
            <a:extLst>
              <a:ext uri="{FF2B5EF4-FFF2-40B4-BE49-F238E27FC236}">
                <a16:creationId xmlns:a16="http://schemas.microsoft.com/office/drawing/2014/main" id="{0DFE5078-D2B2-48AF-896E-F79881EAF2C0}"/>
              </a:ext>
            </a:extLst>
          </p:cNvPr>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4495801" y="2732230"/>
            <a:ext cx="4038600" cy="226190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DECCEABD-842D-4A14-96F8-25129614E062}"/>
              </a:ext>
            </a:extLst>
          </p:cNvPr>
          <p:cNvSpPr>
            <a:spLocks noGrp="1"/>
          </p:cNvSpPr>
          <p:nvPr>
            <p:ph sz="half" idx="2"/>
          </p:nvPr>
        </p:nvSpPr>
        <p:spPr>
          <a:xfrm>
            <a:off x="228600" y="2057399"/>
            <a:ext cx="4038600" cy="4525963"/>
          </a:xfrm>
        </p:spPr>
        <p:txBody>
          <a:bodyPr/>
          <a:lstStyle/>
          <a:p>
            <a:r>
              <a:rPr lang="en-US" sz="2100" dirty="0"/>
              <a:t>Millions of African people were kidnapped, enslaved, and shipped across the Atlantic to the Americas under horrific conditions. </a:t>
            </a:r>
          </a:p>
          <a:p>
            <a:pPr marL="0" indent="0">
              <a:buNone/>
            </a:pPr>
            <a:endParaRPr lang="en-US" sz="2100" dirty="0"/>
          </a:p>
          <a:p>
            <a:r>
              <a:rPr lang="en-US" sz="2100" dirty="0"/>
              <a:t>As American slavery evolved, an elaborate and enduring mythology about the inferiority of Black people was created to legitimate, perpetuate, and defend slavery.</a:t>
            </a:r>
          </a:p>
        </p:txBody>
      </p:sp>
    </p:spTree>
    <p:extLst>
      <p:ext uri="{BB962C8B-B14F-4D97-AF65-F5344CB8AC3E}">
        <p14:creationId xmlns:p14="http://schemas.microsoft.com/office/powerpoint/2010/main" val="8904002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7EBBF4-8503-4D7E-93E2-565741F69F13}"/>
              </a:ext>
            </a:extLst>
          </p:cNvPr>
          <p:cNvSpPr>
            <a:spLocks noGrp="1"/>
          </p:cNvSpPr>
          <p:nvPr>
            <p:ph sz="half" idx="1"/>
          </p:nvPr>
        </p:nvSpPr>
        <p:spPr>
          <a:xfrm>
            <a:off x="533400" y="2057399"/>
            <a:ext cx="4038600" cy="4525963"/>
          </a:xfrm>
        </p:spPr>
        <p:txBody>
          <a:bodyPr/>
          <a:lstStyle/>
          <a:p>
            <a:r>
              <a:rPr lang="en-US" sz="2100" dirty="0"/>
              <a:t>Laws that enforced racial segregation in the South.</a:t>
            </a:r>
          </a:p>
          <a:p>
            <a:endParaRPr lang="en-US" sz="2100" dirty="0"/>
          </a:p>
          <a:p>
            <a:r>
              <a:rPr lang="en-US" sz="2100" dirty="0"/>
              <a:t>The segregation principle was extended to parks, cemeteries, theatres, and restaurants in an effort to prevent any contact between Blacks and whites as equals. </a:t>
            </a:r>
          </a:p>
        </p:txBody>
      </p:sp>
      <p:sp>
        <p:nvSpPr>
          <p:cNvPr id="5" name="Title 1">
            <a:extLst>
              <a:ext uri="{FF2B5EF4-FFF2-40B4-BE49-F238E27FC236}">
                <a16:creationId xmlns:a16="http://schemas.microsoft.com/office/drawing/2014/main" id="{C6F329DC-A243-4CDC-A7AF-EE3A4BCECC1C}"/>
              </a:ext>
            </a:extLst>
          </p:cNvPr>
          <p:cNvSpPr>
            <a:spLocks noGrp="1"/>
          </p:cNvSpPr>
          <p:nvPr>
            <p:ph type="title"/>
          </p:nvPr>
        </p:nvSpPr>
        <p:spPr>
          <a:xfrm>
            <a:off x="457200" y="274638"/>
            <a:ext cx="8229600" cy="1143000"/>
          </a:xfrm>
        </p:spPr>
        <p:txBody>
          <a:bodyPr/>
          <a:lstStyle/>
          <a:p>
            <a:r>
              <a:rPr lang="en-US" dirty="0"/>
              <a:t>Racism in America: </a:t>
            </a:r>
            <a:br>
              <a:rPr lang="en-US" dirty="0"/>
            </a:br>
            <a:r>
              <a:rPr lang="en-US" sz="3800" dirty="0"/>
              <a:t>Jim Crow Laws</a:t>
            </a:r>
            <a:br>
              <a:rPr lang="en-US" sz="3800" dirty="0"/>
            </a:br>
            <a:endParaRPr lang="en-US" dirty="0"/>
          </a:p>
        </p:txBody>
      </p:sp>
      <p:pic>
        <p:nvPicPr>
          <p:cNvPr id="84994" name="Picture 2" descr="The Black Codes and Jim Crow Laws | National Geographic Society">
            <a:extLst>
              <a:ext uri="{FF2B5EF4-FFF2-40B4-BE49-F238E27FC236}">
                <a16:creationId xmlns:a16="http://schemas.microsoft.com/office/drawing/2014/main" id="{5261256E-5387-4819-B248-E8FB3EE974BB}"/>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427459"/>
            <a:ext cx="4038600" cy="2871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8078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2466-3691-4FDB-92EB-E04E8786D8C5}"/>
              </a:ext>
            </a:extLst>
          </p:cNvPr>
          <p:cNvSpPr>
            <a:spLocks noGrp="1"/>
          </p:cNvSpPr>
          <p:nvPr>
            <p:ph type="title"/>
          </p:nvPr>
        </p:nvSpPr>
        <p:spPr/>
        <p:txBody>
          <a:bodyPr/>
          <a:lstStyle/>
          <a:p>
            <a:r>
              <a:rPr lang="en-US" dirty="0"/>
              <a:t>Racism in America: </a:t>
            </a:r>
            <a:br>
              <a:rPr lang="en-US" dirty="0"/>
            </a:br>
            <a:r>
              <a:rPr lang="en-US" sz="3800" dirty="0"/>
              <a:t>Japanese-American Internment Camps</a:t>
            </a:r>
            <a:br>
              <a:rPr lang="en-US" sz="3800" dirty="0"/>
            </a:br>
            <a:endParaRPr lang="en-US" dirty="0"/>
          </a:p>
        </p:txBody>
      </p:sp>
      <p:sp>
        <p:nvSpPr>
          <p:cNvPr id="3" name="Content Placeholder 2">
            <a:extLst>
              <a:ext uri="{FF2B5EF4-FFF2-40B4-BE49-F238E27FC236}">
                <a16:creationId xmlns:a16="http://schemas.microsoft.com/office/drawing/2014/main" id="{350F72F0-55D5-4355-9A68-5841C2B94DF8}"/>
              </a:ext>
            </a:extLst>
          </p:cNvPr>
          <p:cNvSpPr>
            <a:spLocks noGrp="1"/>
          </p:cNvSpPr>
          <p:nvPr>
            <p:ph sz="half" idx="1"/>
          </p:nvPr>
        </p:nvSpPr>
        <p:spPr>
          <a:xfrm>
            <a:off x="457201" y="2039006"/>
            <a:ext cx="4038600" cy="4525963"/>
          </a:xfrm>
        </p:spPr>
        <p:txBody>
          <a:bodyPr/>
          <a:lstStyle/>
          <a:p>
            <a:r>
              <a:rPr lang="en-US" sz="2100" dirty="0"/>
              <a:t>Forced relocation by the U.S. government of thousands of Japanese Americans to detention camps during World War II.</a:t>
            </a:r>
          </a:p>
          <a:p>
            <a:pPr marL="0" indent="0">
              <a:buNone/>
            </a:pPr>
            <a:endParaRPr lang="en-US" sz="2100" dirty="0"/>
          </a:p>
          <a:p>
            <a:r>
              <a:rPr lang="en-US" sz="2100" dirty="0"/>
              <a:t>Culmination of the federal government’s long history of racist and discriminatory treatment of Asian immigrants and their descendants.</a:t>
            </a:r>
          </a:p>
        </p:txBody>
      </p:sp>
      <p:pic>
        <p:nvPicPr>
          <p:cNvPr id="83972" name="Picture 4" descr="Dorothea Lange: the Mochida family ready for relocation">
            <a:extLst>
              <a:ext uri="{FF2B5EF4-FFF2-40B4-BE49-F238E27FC236}">
                <a16:creationId xmlns:a16="http://schemas.microsoft.com/office/drawing/2014/main" id="{0BF27E27-B664-45A8-9600-104375F354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177256"/>
            <a:ext cx="3992270" cy="3371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6058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78A6-397B-4BB1-B183-F3147E56642F}"/>
              </a:ext>
            </a:extLst>
          </p:cNvPr>
          <p:cNvSpPr>
            <a:spLocks noGrp="1"/>
          </p:cNvSpPr>
          <p:nvPr>
            <p:ph type="title"/>
          </p:nvPr>
        </p:nvSpPr>
        <p:spPr/>
        <p:txBody>
          <a:bodyPr/>
          <a:lstStyle/>
          <a:p>
            <a:r>
              <a:rPr lang="en-US" dirty="0"/>
              <a:t>Racism in America: </a:t>
            </a:r>
            <a:br>
              <a:rPr lang="en-US" dirty="0"/>
            </a:br>
            <a:r>
              <a:rPr lang="en-US" sz="3800" dirty="0"/>
              <a:t>Mass Incarceration</a:t>
            </a:r>
          </a:p>
        </p:txBody>
      </p:sp>
      <p:sp>
        <p:nvSpPr>
          <p:cNvPr id="3" name="Content Placeholder 2">
            <a:extLst>
              <a:ext uri="{FF2B5EF4-FFF2-40B4-BE49-F238E27FC236}">
                <a16:creationId xmlns:a16="http://schemas.microsoft.com/office/drawing/2014/main" id="{A6E09E65-2FDE-4826-94B2-1A51775E0D6C}"/>
              </a:ext>
            </a:extLst>
          </p:cNvPr>
          <p:cNvSpPr>
            <a:spLocks noGrp="1"/>
          </p:cNvSpPr>
          <p:nvPr>
            <p:ph sz="half" idx="1"/>
          </p:nvPr>
        </p:nvSpPr>
        <p:spPr>
          <a:xfrm>
            <a:off x="149922" y="2465864"/>
            <a:ext cx="4038600" cy="4525963"/>
          </a:xfrm>
        </p:spPr>
        <p:txBody>
          <a:bodyPr/>
          <a:lstStyle/>
          <a:p>
            <a:r>
              <a:rPr lang="en-US" sz="2100" dirty="0"/>
              <a:t>African Americans, the first victims of mass incarceration programs, are continually subjugated by way of racist policies and stereotypes that brand them as ‘problematic’ citizens. </a:t>
            </a:r>
          </a:p>
        </p:txBody>
      </p:sp>
      <p:pic>
        <p:nvPicPr>
          <p:cNvPr id="86018" name="Picture 2" descr="jail incarceration rates">
            <a:extLst>
              <a:ext uri="{FF2B5EF4-FFF2-40B4-BE49-F238E27FC236}">
                <a16:creationId xmlns:a16="http://schemas.microsoft.com/office/drawing/2014/main" id="{035C4800-5475-456D-8BEF-890D9BF86060}"/>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343400" y="2465864"/>
            <a:ext cx="4650678" cy="2383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775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877786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7E9E5-F53A-4298-86F1-CCDBEB5F9B1A}"/>
              </a:ext>
            </a:extLst>
          </p:cNvPr>
          <p:cNvSpPr>
            <a:spLocks noGrp="1"/>
          </p:cNvSpPr>
          <p:nvPr>
            <p:ph type="title"/>
          </p:nvPr>
        </p:nvSpPr>
        <p:spPr/>
        <p:txBody>
          <a:bodyPr/>
          <a:lstStyle/>
          <a:p>
            <a:r>
              <a:rPr lang="en-US" dirty="0"/>
              <a:t>Racism in America: </a:t>
            </a:r>
            <a:br>
              <a:rPr lang="en-US" dirty="0"/>
            </a:br>
            <a:r>
              <a:rPr lang="en-US" dirty="0"/>
              <a:t>ICE Detention Camps</a:t>
            </a:r>
          </a:p>
        </p:txBody>
      </p:sp>
      <p:sp>
        <p:nvSpPr>
          <p:cNvPr id="3" name="Content Placeholder 2">
            <a:extLst>
              <a:ext uri="{FF2B5EF4-FFF2-40B4-BE49-F238E27FC236}">
                <a16:creationId xmlns:a16="http://schemas.microsoft.com/office/drawing/2014/main" id="{C0A9C61A-CB0B-4331-BE40-265BFE7EB04C}"/>
              </a:ext>
            </a:extLst>
          </p:cNvPr>
          <p:cNvSpPr>
            <a:spLocks noGrp="1"/>
          </p:cNvSpPr>
          <p:nvPr>
            <p:ph sz="half" idx="1"/>
          </p:nvPr>
        </p:nvSpPr>
        <p:spPr>
          <a:xfrm>
            <a:off x="304800" y="2133600"/>
            <a:ext cx="4267200" cy="4525963"/>
          </a:xfrm>
        </p:spPr>
        <p:txBody>
          <a:bodyPr/>
          <a:lstStyle/>
          <a:p>
            <a:r>
              <a:rPr lang="en-US" sz="2100" dirty="0"/>
              <a:t>Immigration detention is the unjust and inhumane practice of incarcerating immigrants while they await a determination of their immigration status or potential deportation.</a:t>
            </a:r>
          </a:p>
          <a:p>
            <a:pPr marL="0" indent="0">
              <a:buNone/>
            </a:pPr>
            <a:endParaRPr lang="en-US" sz="2100" dirty="0"/>
          </a:p>
          <a:p>
            <a:r>
              <a:rPr lang="en-US" sz="2100" dirty="0"/>
              <a:t>ICE measures disproportionately affect Latinx and other racialized immigrant groups in U.S. society. </a:t>
            </a:r>
          </a:p>
        </p:txBody>
      </p:sp>
      <p:pic>
        <p:nvPicPr>
          <p:cNvPr id="87042" name="Picture 2" descr="Immigrant Kids Keep Dying in CBP Detention Centers, and DHS Won't Take  Accountability | American Civil Liberties Union">
            <a:extLst>
              <a:ext uri="{FF2B5EF4-FFF2-40B4-BE49-F238E27FC236}">
                <a16:creationId xmlns:a16="http://schemas.microsoft.com/office/drawing/2014/main" id="{492CAB51-2D88-4F5D-BCA1-27FCB7CAC279}"/>
              </a:ext>
            </a:extLst>
          </p:cNvPr>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2526266"/>
            <a:ext cx="4038600" cy="2673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004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2A568-0542-44FB-98C3-F5190A5BCD8D}"/>
              </a:ext>
            </a:extLst>
          </p:cNvPr>
          <p:cNvSpPr>
            <a:spLocks noGrp="1"/>
          </p:cNvSpPr>
          <p:nvPr>
            <p:ph type="title"/>
          </p:nvPr>
        </p:nvSpPr>
        <p:spPr/>
        <p:txBody>
          <a:bodyPr/>
          <a:lstStyle/>
          <a:p>
            <a:r>
              <a:rPr lang="en-US" dirty="0"/>
              <a:t>Racism ≠ Race</a:t>
            </a:r>
          </a:p>
        </p:txBody>
      </p:sp>
      <p:sp>
        <p:nvSpPr>
          <p:cNvPr id="3" name="Content Placeholder 2">
            <a:extLst>
              <a:ext uri="{FF2B5EF4-FFF2-40B4-BE49-F238E27FC236}">
                <a16:creationId xmlns:a16="http://schemas.microsoft.com/office/drawing/2014/main" id="{16B55412-05A5-4209-AC3C-36C0FD194754}"/>
              </a:ext>
            </a:extLst>
          </p:cNvPr>
          <p:cNvSpPr>
            <a:spLocks noGrp="1"/>
          </p:cNvSpPr>
          <p:nvPr>
            <p:ph sz="half" idx="1"/>
          </p:nvPr>
        </p:nvSpPr>
        <p:spPr>
          <a:xfrm>
            <a:off x="217161" y="1427033"/>
            <a:ext cx="4419600" cy="4038599"/>
          </a:xfrm>
        </p:spPr>
        <p:txBody>
          <a:bodyPr/>
          <a:lstStyle/>
          <a:p>
            <a:r>
              <a:rPr lang="en-US" sz="2400" dirty="0"/>
              <a:t>Racial disparities persist at every level of SES. According to social stress theory, racism is adversely related to a broad range of physical and mental health outcomes.</a:t>
            </a:r>
          </a:p>
          <a:p>
            <a:pPr marL="0" indent="0">
              <a:buNone/>
            </a:pPr>
            <a:endParaRPr lang="en-US" sz="2400" dirty="0"/>
          </a:p>
          <a:p>
            <a:r>
              <a:rPr lang="en-US" sz="2400" dirty="0"/>
              <a:t>Racial disparities, and often the diseases themselves, stem in part from the stress of being silenced, ignored, oppressed, and targeted for violence.</a:t>
            </a:r>
          </a:p>
          <a:p>
            <a:endParaRPr lang="en-US" sz="2100" dirty="0"/>
          </a:p>
          <a:p>
            <a:endParaRPr lang="en-US" sz="2100" dirty="0"/>
          </a:p>
        </p:txBody>
      </p:sp>
      <p:pic>
        <p:nvPicPr>
          <p:cNvPr id="5" name="Picture 4">
            <a:extLst>
              <a:ext uri="{FF2B5EF4-FFF2-40B4-BE49-F238E27FC236}">
                <a16:creationId xmlns:a16="http://schemas.microsoft.com/office/drawing/2014/main" id="{B9E66BA7-6175-4BA2-96D8-F2B404D2546D}"/>
              </a:ext>
            </a:extLst>
          </p:cNvPr>
          <p:cNvPicPr>
            <a:picLocks noChangeAspect="1"/>
          </p:cNvPicPr>
          <p:nvPr/>
        </p:nvPicPr>
        <p:blipFill>
          <a:blip r:embed="rId3"/>
          <a:stretch>
            <a:fillRect/>
          </a:stretch>
        </p:blipFill>
        <p:spPr>
          <a:xfrm>
            <a:off x="4724400" y="1752600"/>
            <a:ext cx="4202439" cy="2799807"/>
          </a:xfrm>
          <a:prstGeom prst="rect">
            <a:avLst/>
          </a:prstGeom>
        </p:spPr>
      </p:pic>
    </p:spTree>
    <p:extLst>
      <p:ext uri="{BB962C8B-B14F-4D97-AF65-F5344CB8AC3E}">
        <p14:creationId xmlns:p14="http://schemas.microsoft.com/office/powerpoint/2010/main" val="466514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024E72-0B39-40F0-9895-819863EC5145}"/>
              </a:ext>
            </a:extLst>
          </p:cNvPr>
          <p:cNvSpPr>
            <a:spLocks noGrp="1"/>
          </p:cNvSpPr>
          <p:nvPr>
            <p:ph type="title"/>
          </p:nvPr>
        </p:nvSpPr>
        <p:spPr/>
        <p:txBody>
          <a:bodyPr/>
          <a:lstStyle/>
          <a:p>
            <a:r>
              <a:rPr lang="en-US" dirty="0"/>
              <a:t>Applying Socioecological Model to Diabetes</a:t>
            </a:r>
          </a:p>
        </p:txBody>
      </p:sp>
      <p:sp>
        <p:nvSpPr>
          <p:cNvPr id="5" name="Content Placeholder 4">
            <a:extLst>
              <a:ext uri="{FF2B5EF4-FFF2-40B4-BE49-F238E27FC236}">
                <a16:creationId xmlns:a16="http://schemas.microsoft.com/office/drawing/2014/main" id="{3352596F-C323-4184-AC54-4B58DA0F07EB}"/>
              </a:ext>
            </a:extLst>
          </p:cNvPr>
          <p:cNvSpPr>
            <a:spLocks noGrp="1"/>
          </p:cNvSpPr>
          <p:nvPr>
            <p:ph idx="1"/>
          </p:nvPr>
        </p:nvSpPr>
        <p:spPr>
          <a:xfrm>
            <a:off x="457200" y="1752600"/>
            <a:ext cx="8229600" cy="4373563"/>
          </a:xfrm>
        </p:spPr>
        <p:txBody>
          <a:bodyPr/>
          <a:lstStyle/>
          <a:p>
            <a:r>
              <a:rPr lang="en-US" dirty="0"/>
              <a:t>Understand behavior/lifestyle factors as embedded in social context</a:t>
            </a:r>
          </a:p>
          <a:p>
            <a:r>
              <a:rPr lang="en-US" dirty="0"/>
              <a:t>Inequities in these contextual factors lead to health inequities by race and SES</a:t>
            </a:r>
          </a:p>
          <a:p>
            <a:r>
              <a:rPr lang="en-US" dirty="0"/>
              <a:t>Racism (structural, interpersonal, intrapersonal) contributes to these contextual inequities and independently produce inequities</a:t>
            </a:r>
          </a:p>
          <a:p>
            <a:endParaRPr lang="en-US" dirty="0"/>
          </a:p>
          <a:p>
            <a:pPr lvl="1"/>
            <a:endParaRPr lang="en-US" dirty="0"/>
          </a:p>
        </p:txBody>
      </p:sp>
    </p:spTree>
    <p:extLst>
      <p:ext uri="{BB962C8B-B14F-4D97-AF65-F5344CB8AC3E}">
        <p14:creationId xmlns:p14="http://schemas.microsoft.com/office/powerpoint/2010/main" val="17388432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4"/>
          <p:cNvSpPr>
            <a:spLocks noChangeArrowheads="1"/>
          </p:cNvSpPr>
          <p:nvPr/>
        </p:nvSpPr>
        <p:spPr bwMode="ltGray">
          <a:xfrm>
            <a:off x="671511" y="381000"/>
            <a:ext cx="7585075" cy="620170"/>
          </a:xfrm>
          <a:prstGeom prst="rect">
            <a:avLst/>
          </a:prstGeom>
          <a:noFill/>
          <a:ln w="9525">
            <a:noFill/>
            <a:miter lim="800000"/>
            <a:headEnd/>
            <a:tailEnd/>
          </a:ln>
          <a:effectLst/>
        </p:spPr>
        <p:txBody>
          <a:bodyPr wrap="square">
            <a:spAutoFit/>
          </a:bodyPr>
          <a:lstStyle/>
          <a:p>
            <a:pPr algn="ctr">
              <a:lnSpc>
                <a:spcPct val="85000"/>
              </a:lnSpc>
              <a:defRPr/>
            </a:pPr>
            <a:r>
              <a:rPr lang="en-US" sz="4000" b="1" dirty="0">
                <a:solidFill>
                  <a:schemeClr val="bg1"/>
                </a:solidFill>
              </a:rPr>
              <a:t>Map of Next Four Weeks</a:t>
            </a:r>
          </a:p>
        </p:txBody>
      </p:sp>
      <p:sp>
        <p:nvSpPr>
          <p:cNvPr id="27" name="Block Arc 26"/>
          <p:cNvSpPr/>
          <p:nvPr/>
        </p:nvSpPr>
        <p:spPr>
          <a:xfrm>
            <a:off x="1125538" y="1722438"/>
            <a:ext cx="6742112" cy="6675437"/>
          </a:xfrm>
          <a:prstGeom prst="blockArc">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sp>
        <p:nvSpPr>
          <p:cNvPr id="28" name="Block Arc 27"/>
          <p:cNvSpPr/>
          <p:nvPr/>
        </p:nvSpPr>
        <p:spPr>
          <a:xfrm>
            <a:off x="2028825" y="2632075"/>
            <a:ext cx="4911725" cy="5151438"/>
          </a:xfrm>
          <a:prstGeom prst="blockArc">
            <a:avLst/>
          </a:prstGeom>
          <a:solidFill>
            <a:srgbClr val="3399FF"/>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black"/>
              </a:solidFill>
            </a:endParaRPr>
          </a:p>
        </p:txBody>
      </p:sp>
      <p:grpSp>
        <p:nvGrpSpPr>
          <p:cNvPr id="29" name="Group 96"/>
          <p:cNvGrpSpPr>
            <a:grpSpLocks/>
          </p:cNvGrpSpPr>
          <p:nvPr/>
        </p:nvGrpSpPr>
        <p:grpSpPr bwMode="auto">
          <a:xfrm>
            <a:off x="2941638" y="3546475"/>
            <a:ext cx="3144837" cy="3305175"/>
            <a:chOff x="3017367" y="3759796"/>
            <a:chExt cx="3144656" cy="3304620"/>
          </a:xfrm>
        </p:grpSpPr>
        <p:sp>
          <p:nvSpPr>
            <p:cNvPr id="30" name="Chord 29"/>
            <p:cNvSpPr/>
            <p:nvPr/>
          </p:nvSpPr>
          <p:spPr>
            <a:xfrm rot="6741582">
              <a:off x="2937385" y="3839778"/>
              <a:ext cx="3304620" cy="3144656"/>
            </a:xfrm>
            <a:prstGeom prst="chord">
              <a:avLst>
                <a:gd name="adj1" fmla="val 3303767"/>
                <a:gd name="adj2" fmla="val 15611572"/>
              </a:avLst>
            </a:prstGeom>
            <a:solidFill>
              <a:srgbClr val="0000CC"/>
            </a:solidFill>
            <a:ln w="285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1" name="Straight Connector 30"/>
            <p:cNvCxnSpPr/>
            <p:nvPr/>
          </p:nvCxnSpPr>
          <p:spPr>
            <a:xfrm rot="5400000" flipH="1" flipV="1">
              <a:off x="3853216" y="4524049"/>
              <a:ext cx="1431685" cy="4762"/>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oup 76"/>
          <p:cNvGrpSpPr>
            <a:grpSpLocks/>
          </p:cNvGrpSpPr>
          <p:nvPr/>
        </p:nvGrpSpPr>
        <p:grpSpPr bwMode="auto">
          <a:xfrm>
            <a:off x="1135063" y="5075238"/>
            <a:ext cx="6753225" cy="1327150"/>
            <a:chOff x="800100" y="2562225"/>
            <a:chExt cx="5486400" cy="707021"/>
          </a:xfrm>
        </p:grpSpPr>
        <p:sp>
          <p:nvSpPr>
            <p:cNvPr id="33" name="Rectangle 32"/>
            <p:cNvSpPr/>
            <p:nvPr/>
          </p:nvSpPr>
          <p:spPr>
            <a:xfrm>
              <a:off x="800100" y="2562225"/>
              <a:ext cx="5486400" cy="514197"/>
            </a:xfrm>
            <a:prstGeom prst="rect">
              <a:avLst/>
            </a:prstGeom>
            <a:solidFill>
              <a:srgbClr val="0066FF"/>
            </a:solidFill>
            <a:ln>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a:solidFill>
                  <a:prstClr val="white"/>
                </a:solidFill>
              </a:endParaRPr>
            </a:p>
          </p:txBody>
        </p:sp>
        <p:cxnSp>
          <p:nvCxnSpPr>
            <p:cNvPr id="34" name="Straight Connector 33"/>
            <p:cNvCxnSpPr/>
            <p:nvPr/>
          </p:nvCxnSpPr>
          <p:spPr>
            <a:xfrm>
              <a:off x="800100" y="2562225"/>
              <a:ext cx="5477372"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5" name="TextBox 23"/>
            <p:cNvSpPr txBox="1"/>
            <p:nvPr/>
          </p:nvSpPr>
          <p:spPr>
            <a:xfrm>
              <a:off x="2747553" y="2764352"/>
              <a:ext cx="1590204" cy="50489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defRPr/>
              </a:pPr>
              <a:r>
                <a:rPr lang="en-US" sz="2800" b="1" dirty="0">
                  <a:solidFill>
                    <a:prstClr val="white"/>
                  </a:solidFill>
                </a:rPr>
                <a:t>HEALTH</a:t>
              </a:r>
            </a:p>
          </p:txBody>
        </p:sp>
      </p:grpSp>
      <p:sp>
        <p:nvSpPr>
          <p:cNvPr id="36" name="TextBox 24"/>
          <p:cNvSpPr txBox="1"/>
          <p:nvPr/>
        </p:nvSpPr>
        <p:spPr>
          <a:xfrm>
            <a:off x="3341688" y="4119563"/>
            <a:ext cx="1122362" cy="811212"/>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Behaviors</a:t>
            </a:r>
          </a:p>
        </p:txBody>
      </p:sp>
      <p:sp>
        <p:nvSpPr>
          <p:cNvPr id="37" name="TextBox 25"/>
          <p:cNvSpPr txBox="1"/>
          <p:nvPr/>
        </p:nvSpPr>
        <p:spPr>
          <a:xfrm>
            <a:off x="4527550" y="4127500"/>
            <a:ext cx="1230313" cy="811213"/>
          </a:xfrm>
          <a:prstGeom prst="rect">
            <a:avLst/>
          </a:prstGeom>
          <a:noFill/>
        </p:spPr>
        <p:style>
          <a:lnRef idx="0">
            <a:scrgbClr r="0" g="0" b="0"/>
          </a:lnRef>
          <a:fillRef idx="0">
            <a:scrgbClr r="0" g="0" b="0"/>
          </a:fillRef>
          <a:effectRef idx="0">
            <a:scrgbClr r="0" g="0" b="0"/>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prstClr val="white"/>
                </a:solidFill>
                <a:latin typeface="Arial Unicode MS" panose="020B0604020202020204" pitchFamily="34" charset="-128"/>
                <a:ea typeface="Arial Unicode MS" panose="020B0604020202020204" pitchFamily="34" charset="-128"/>
                <a:cs typeface="Arial Unicode MS" panose="020B0604020202020204" pitchFamily="34" charset="-128"/>
              </a:rPr>
              <a:t>Medical Care</a:t>
            </a:r>
          </a:p>
        </p:txBody>
      </p:sp>
      <p:sp>
        <p:nvSpPr>
          <p:cNvPr id="38" name="TextBox 26"/>
          <p:cNvSpPr txBox="1"/>
          <p:nvPr/>
        </p:nvSpPr>
        <p:spPr>
          <a:xfrm>
            <a:off x="3268663" y="2927350"/>
            <a:ext cx="2536825" cy="6127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Living &amp; Working Conditions</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in Homes and Communities</a:t>
            </a:r>
          </a:p>
        </p:txBody>
      </p:sp>
      <p:sp>
        <p:nvSpPr>
          <p:cNvPr id="39" name="TextBox 27"/>
          <p:cNvSpPr txBox="1"/>
          <p:nvPr/>
        </p:nvSpPr>
        <p:spPr>
          <a:xfrm>
            <a:off x="3200400" y="1919288"/>
            <a:ext cx="2573338" cy="650875"/>
          </a:xfrm>
          <a:prstGeom prst="rect">
            <a:avLst/>
          </a:prstGeom>
          <a:noFill/>
        </p:spPr>
        <p:style>
          <a:lnRef idx="0">
            <a:scrgbClr r="0" g="0" b="0"/>
          </a:lnRef>
          <a:fillRef idx="0">
            <a:scrgbClr r="0" g="0" b="0"/>
          </a:fillRef>
          <a:effectRef idx="0">
            <a:scrgbClr r="0" g="0" b="0"/>
          </a:effectRef>
          <a:fontRef idx="minor">
            <a:schemeClr val="tx1"/>
          </a:fontRef>
        </p:style>
        <p:txBody>
          <a:bodyPr wrap="none"/>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Economic &amp; Social </a:t>
            </a:r>
          </a:p>
          <a:p>
            <a:pPr algn="ctr">
              <a:defRPr/>
            </a:pPr>
            <a:r>
              <a:rPr lang="en-US" sz="1400" b="1" dirty="0">
                <a:solidFill>
                  <a:srgbClr val="002060"/>
                </a:solidFill>
                <a:latin typeface="Arial Unicode MS" panose="020B0604020202020204" pitchFamily="34" charset="-128"/>
                <a:ea typeface="Arial Unicode MS" panose="020B0604020202020204" pitchFamily="34" charset="-128"/>
                <a:cs typeface="Arial Unicode MS" panose="020B0604020202020204" pitchFamily="34" charset="-128"/>
              </a:rPr>
              <a:t>Opportunities and Resources</a:t>
            </a:r>
          </a:p>
        </p:txBody>
      </p:sp>
      <p:sp>
        <p:nvSpPr>
          <p:cNvPr id="41" name="Text Box 21"/>
          <p:cNvSpPr txBox="1">
            <a:spLocks noChangeArrowheads="1"/>
          </p:cNvSpPr>
          <p:nvPr/>
        </p:nvSpPr>
        <p:spPr bwMode="ltGray">
          <a:xfrm>
            <a:off x="4561227" y="6242704"/>
            <a:ext cx="4610894"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kumimoji="1" lang="en-US" altLang="en-US" sz="1100" dirty="0">
                <a:cs typeface="Arial" charset="0"/>
              </a:rPr>
              <a:t>Adapted from Braveman et al., for RWJ Foundation</a:t>
            </a:r>
          </a:p>
          <a:p>
            <a:pPr eaLnBrk="1" hangingPunct="1">
              <a:spcBef>
                <a:spcPts val="0"/>
              </a:spcBef>
            </a:pPr>
            <a:r>
              <a:rPr kumimoji="1" lang="en-US" altLang="en-US" sz="1100" dirty="0">
                <a:cs typeface="Arial" charset="0"/>
              </a:rPr>
              <a:t> Commission to Build a Healthier America | www.commissiononhealth.org</a:t>
            </a:r>
          </a:p>
        </p:txBody>
      </p:sp>
      <p:sp>
        <p:nvSpPr>
          <p:cNvPr id="42" name="TextBox 41"/>
          <p:cNvSpPr txBox="1">
            <a:spLocks noChangeArrowheads="1"/>
          </p:cNvSpPr>
          <p:nvPr/>
        </p:nvSpPr>
        <p:spPr bwMode="auto">
          <a:xfrm>
            <a:off x="1117600" y="5075238"/>
            <a:ext cx="6786563" cy="338554"/>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600" b="1" dirty="0">
                <a:solidFill>
                  <a:schemeClr val="bg1"/>
                </a:solidFill>
                <a:cs typeface="Arial" charset="0"/>
              </a:rPr>
              <a:t>Interaction with genetic/other biological factors</a:t>
            </a:r>
          </a:p>
        </p:txBody>
      </p:sp>
      <p:sp>
        <p:nvSpPr>
          <p:cNvPr id="2" name="TextBox 1"/>
          <p:cNvSpPr txBox="1"/>
          <p:nvPr/>
        </p:nvSpPr>
        <p:spPr>
          <a:xfrm>
            <a:off x="1059584" y="1400145"/>
            <a:ext cx="1371600" cy="400110"/>
          </a:xfrm>
          <a:prstGeom prst="rect">
            <a:avLst/>
          </a:prstGeom>
          <a:noFill/>
          <a:ln>
            <a:solidFill>
              <a:schemeClr val="accent1">
                <a:shade val="50000"/>
              </a:schemeClr>
            </a:solidFill>
          </a:ln>
        </p:spPr>
        <p:txBody>
          <a:bodyPr wrap="square" rtlCol="0">
            <a:spAutoFit/>
          </a:bodyPr>
          <a:lstStyle/>
          <a:p>
            <a:pPr algn="ctr"/>
            <a:r>
              <a:rPr lang="en-US" sz="2000" b="1" dirty="0">
                <a:solidFill>
                  <a:schemeClr val="bg1"/>
                </a:solidFill>
              </a:rPr>
              <a:t>Week 2</a:t>
            </a:r>
          </a:p>
        </p:txBody>
      </p:sp>
      <p:cxnSp>
        <p:nvCxnSpPr>
          <p:cNvPr id="4" name="Straight Arrow Connector 3"/>
          <p:cNvCxnSpPr>
            <a:cxnSpLocks/>
          </p:cNvCxnSpPr>
          <p:nvPr/>
        </p:nvCxnSpPr>
        <p:spPr>
          <a:xfrm>
            <a:off x="2244855" y="1814557"/>
            <a:ext cx="453029" cy="380955"/>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cxnSpLocks/>
            <a:stCxn id="2" idx="2"/>
          </p:cNvCxnSpPr>
          <p:nvPr/>
        </p:nvCxnSpPr>
        <p:spPr>
          <a:xfrm>
            <a:off x="1745384" y="1800255"/>
            <a:ext cx="1430211" cy="1268739"/>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570786" y="3033682"/>
            <a:ext cx="1371600" cy="400110"/>
          </a:xfrm>
          <a:prstGeom prst="rect">
            <a:avLst/>
          </a:prstGeom>
          <a:noFill/>
          <a:ln>
            <a:solidFill>
              <a:schemeClr val="accent1">
                <a:shade val="50000"/>
              </a:schemeClr>
            </a:solidFill>
          </a:ln>
        </p:spPr>
        <p:txBody>
          <a:bodyPr wrap="square" rtlCol="0">
            <a:spAutoFit/>
          </a:bodyPr>
          <a:lstStyle/>
          <a:p>
            <a:pPr algn="ctr"/>
            <a:r>
              <a:rPr lang="en-US" sz="2000" b="1" dirty="0">
                <a:solidFill>
                  <a:schemeClr val="bg1"/>
                </a:solidFill>
              </a:rPr>
              <a:t>Week 4</a:t>
            </a:r>
          </a:p>
        </p:txBody>
      </p:sp>
      <p:cxnSp>
        <p:nvCxnSpPr>
          <p:cNvPr id="11" name="Straight Arrow Connector 10"/>
          <p:cNvCxnSpPr/>
          <p:nvPr/>
        </p:nvCxnSpPr>
        <p:spPr>
          <a:xfrm flipH="1">
            <a:off x="7143125" y="3597275"/>
            <a:ext cx="1113462" cy="1462881"/>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6180874" y="1566817"/>
            <a:ext cx="1371600" cy="400110"/>
          </a:xfrm>
          <a:prstGeom prst="rect">
            <a:avLst/>
          </a:prstGeom>
          <a:noFill/>
          <a:ln>
            <a:solidFill>
              <a:schemeClr val="accent1">
                <a:shade val="50000"/>
              </a:schemeClr>
            </a:solidFill>
          </a:ln>
        </p:spPr>
        <p:txBody>
          <a:bodyPr wrap="square" rtlCol="0">
            <a:spAutoFit/>
          </a:bodyPr>
          <a:lstStyle/>
          <a:p>
            <a:pPr algn="ctr"/>
            <a:r>
              <a:rPr lang="en-US" sz="2000" b="1" dirty="0">
                <a:solidFill>
                  <a:schemeClr val="bg1"/>
                </a:solidFill>
              </a:rPr>
              <a:t>Week 3</a:t>
            </a:r>
          </a:p>
        </p:txBody>
      </p:sp>
      <p:cxnSp>
        <p:nvCxnSpPr>
          <p:cNvPr id="17" name="Straight Arrow Connector 16"/>
          <p:cNvCxnSpPr>
            <a:cxnSpLocks/>
          </p:cNvCxnSpPr>
          <p:nvPr/>
        </p:nvCxnSpPr>
        <p:spPr>
          <a:xfrm flipH="1">
            <a:off x="5234292" y="1966927"/>
            <a:ext cx="1362638" cy="1720093"/>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cxnSpLocks/>
          </p:cNvCxnSpPr>
          <p:nvPr/>
        </p:nvCxnSpPr>
        <p:spPr>
          <a:xfrm>
            <a:off x="1338248" y="1800254"/>
            <a:ext cx="2254264" cy="1989844"/>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40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0"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a:xfrm>
            <a:off x="685800" y="2286000"/>
            <a:ext cx="7772400" cy="1143000"/>
          </a:xfrm>
        </p:spPr>
        <p:txBody>
          <a:bodyPr/>
          <a:lstStyle/>
          <a:p>
            <a:r>
              <a:rPr lang="en-US" altLang="en-US" dirty="0">
                <a:solidFill>
                  <a:srgbClr val="FEFDFA"/>
                </a:solidFill>
              </a:rPr>
              <a:t>What About Socioeconomic Status?</a:t>
            </a:r>
          </a:p>
        </p:txBody>
      </p:sp>
    </p:spTree>
    <p:extLst>
      <p:ext uri="{BB962C8B-B14F-4D97-AF65-F5344CB8AC3E}">
        <p14:creationId xmlns:p14="http://schemas.microsoft.com/office/powerpoint/2010/main" val="18261755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50417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0" y="1362151"/>
            <a:ext cx="7239000" cy="5200497"/>
          </a:xfrm>
          <a:prstGeom prst="rect">
            <a:avLst/>
          </a:prstGeom>
        </p:spPr>
      </p:pic>
      <p:sp>
        <p:nvSpPr>
          <p:cNvPr id="5" name="Rectangle 4"/>
          <p:cNvSpPr/>
          <p:nvPr/>
        </p:nvSpPr>
        <p:spPr>
          <a:xfrm>
            <a:off x="1104900" y="129038"/>
            <a:ext cx="6934200" cy="923330"/>
          </a:xfrm>
          <a:prstGeom prst="rect">
            <a:avLst/>
          </a:prstGeom>
        </p:spPr>
        <p:txBody>
          <a:bodyPr wrap="square">
            <a:spAutoFit/>
          </a:bodyPr>
          <a:lstStyle/>
          <a:p>
            <a:r>
              <a:rPr lang="en-US" b="0" i="0" dirty="0">
                <a:solidFill>
                  <a:schemeClr val="bg1"/>
                </a:solidFill>
                <a:effectLst/>
                <a:latin typeface="Arial" panose="020B0604020202020204" pitchFamily="34" charset="0"/>
              </a:rPr>
              <a:t>FIGURE 1. Prevalence of Cognitive Impairment among Americans Aged 55 and Older (rate per 1,000 population) by Age and Race/Ethnicity, 2006 Health and Retirement Study</a:t>
            </a:r>
            <a:endParaRPr lang="en-US" dirty="0">
              <a:solidFill>
                <a:schemeClr val="bg1"/>
              </a:solidFill>
            </a:endParaRPr>
          </a:p>
        </p:txBody>
      </p:sp>
    </p:spTree>
    <p:extLst>
      <p:ext uri="{BB962C8B-B14F-4D97-AF65-F5344CB8AC3E}">
        <p14:creationId xmlns:p14="http://schemas.microsoft.com/office/powerpoint/2010/main" val="347657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hart Placeholder 2"/>
          <p:cNvSpPr>
            <a:spLocks noGrp="1"/>
          </p:cNvSpPr>
          <p:nvPr>
            <p:ph type="chart" idx="1"/>
          </p:nvPr>
        </p:nvSpPr>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3570836052"/>
      </p:ext>
    </p:extLst>
  </p:cSld>
  <p:clrMapOvr>
    <a:masterClrMapping/>
  </p:clrMapOvr>
</p:sld>
</file>

<file path=ppt/theme/theme1.xml><?xml version="1.0" encoding="utf-8"?>
<a:theme xmlns:a="http://schemas.openxmlformats.org/drawingml/2006/main" name="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CM Template 2013">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FCM Template 10 border with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FCM Template border no shading">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1933</TotalTime>
  <Words>2537</Words>
  <Application>Microsoft Office PowerPoint</Application>
  <PresentationFormat>On-screen Show (4:3)</PresentationFormat>
  <Paragraphs>379</Paragraphs>
  <Slides>75</Slides>
  <Notes>62</Notes>
  <HiddenSlides>0</HiddenSlides>
  <MMClips>0</MMClips>
  <ScaleCrop>false</ScaleCrop>
  <HeadingPairs>
    <vt:vector size="8" baseType="variant">
      <vt:variant>
        <vt:lpstr>Fonts Used</vt:lpstr>
      </vt:variant>
      <vt:variant>
        <vt:i4>4</vt:i4>
      </vt:variant>
      <vt:variant>
        <vt:lpstr>Theme</vt:lpstr>
      </vt:variant>
      <vt:variant>
        <vt:i4>6</vt:i4>
      </vt:variant>
      <vt:variant>
        <vt:lpstr>Embedded OLE Servers</vt:lpstr>
      </vt:variant>
      <vt:variant>
        <vt:i4>3</vt:i4>
      </vt:variant>
      <vt:variant>
        <vt:lpstr>Slide Titles</vt:lpstr>
      </vt:variant>
      <vt:variant>
        <vt:i4>75</vt:i4>
      </vt:variant>
    </vt:vector>
  </HeadingPairs>
  <TitlesOfParts>
    <vt:vector size="88" baseType="lpstr">
      <vt:lpstr>Arial</vt:lpstr>
      <vt:lpstr>Arial Unicode MS</vt:lpstr>
      <vt:lpstr>Calibri</vt:lpstr>
      <vt:lpstr>Helvetica</vt:lpstr>
      <vt:lpstr>FCM Template 2013</vt:lpstr>
      <vt:lpstr>1_FCM Template 10 border with shading</vt:lpstr>
      <vt:lpstr>2_FCM Template border no shading</vt:lpstr>
      <vt:lpstr>1_FCM Template 2013</vt:lpstr>
      <vt:lpstr>2_FCM Template 10 border with shading</vt:lpstr>
      <vt:lpstr>3_FCM Template border no shading</vt:lpstr>
      <vt:lpstr>Microsoft Excel Chart</vt:lpstr>
      <vt:lpstr>Chart</vt:lpstr>
      <vt:lpstr>Worksheet</vt:lpstr>
      <vt:lpstr>Social Determinants of Health and Health Disparities:  What Every Researcher Needs to Know</vt:lpstr>
      <vt:lpstr>Course Logistics</vt:lpstr>
      <vt:lpstr>Course Logistics</vt:lpstr>
      <vt:lpstr>Lecture 1: Health Inequities and a Socioecological Perspective</vt:lpstr>
      <vt:lpstr>What type of research do you want to do?</vt:lpstr>
      <vt:lpstr>Why do you need to consider  race/ethnicity and SES (and other social determinants) to do high quality research? </vt:lpstr>
      <vt:lpstr>PowerPoint Presentation</vt:lpstr>
      <vt:lpstr>PowerPoint Presentation</vt:lpstr>
      <vt:lpstr>PowerPoint Presentation</vt:lpstr>
      <vt:lpstr>PowerPoint Presentation</vt:lpstr>
      <vt:lpstr>PowerPoint Presentation</vt:lpstr>
      <vt:lpstr>Illness or Disability by Income</vt:lpstr>
      <vt:lpstr>PowerPoint Presentation</vt:lpstr>
      <vt:lpstr>PowerPoint Presentation</vt:lpstr>
      <vt:lpstr>PowerPoint Presentation</vt:lpstr>
      <vt:lpstr>Higher-Status Job, Longer Life   UK Whitehall Study  </vt:lpstr>
      <vt:lpstr>PowerPoint Presentation</vt:lpstr>
      <vt:lpstr>Diabetes-related mortality by Federal Poverty Level (FPL)</vt:lpstr>
      <vt:lpstr>What are Health Disparities?</vt:lpstr>
      <vt:lpstr>Differences versus disparities</vt:lpstr>
      <vt:lpstr>Health and Healthcare Disparities  </vt:lpstr>
      <vt:lpstr>Health Equity</vt:lpstr>
      <vt:lpstr>Why is it important to think about race/ethnicity and SES in research?</vt:lpstr>
      <vt:lpstr>Research with Attention to  Health Inequities:  Applying a Socioecological Lens</vt:lpstr>
      <vt:lpstr>PowerPoint Presentation</vt:lpstr>
      <vt:lpstr>PowerPoint Presentation</vt:lpstr>
      <vt:lpstr>What causes diabetes?  What causes disparities in diabetes? </vt:lpstr>
      <vt:lpstr>PowerPoint Presentation</vt:lpstr>
      <vt:lpstr>Chronic Disease Epidemiology</vt:lpstr>
      <vt:lpstr>Paradigms of Epidemiology</vt:lpstr>
      <vt:lpstr>Shortcomings of Current Paradigm</vt:lpstr>
      <vt:lpstr>Black Box Epi Applied To HIV</vt:lpstr>
      <vt:lpstr>Applying theory to epidemiology </vt:lpstr>
      <vt:lpstr>Theory of Fundamental Causes</vt:lpstr>
      <vt:lpstr>Theory of Fundamental Causes</vt:lpstr>
      <vt:lpstr>Theory of Fundamental Causes</vt:lpstr>
      <vt:lpstr>Evidence to Support Theory of Fundamental Causes</vt:lpstr>
      <vt:lpstr>Race as a Fundamental Cause</vt:lpstr>
      <vt:lpstr>Implications of Theory of Fundamental Causes</vt:lpstr>
      <vt:lpstr>Upstream Theories:  Not the Whole Story</vt:lpstr>
      <vt:lpstr>Thinking Ecologically</vt:lpstr>
      <vt:lpstr>Institute of Medicine Ecological Model</vt:lpstr>
      <vt:lpstr>Obesity as an Example</vt:lpstr>
      <vt:lpstr>Social Determinants of Health</vt:lpstr>
      <vt:lpstr>PowerPoint Presentation</vt:lpstr>
      <vt:lpstr>Chronic Disease Epidemiology</vt:lpstr>
      <vt:lpstr>Contextual Factors Affect Risk for Diabetes by SES</vt:lpstr>
      <vt:lpstr>Contextual Factors Affect Risk for Diabetes by Race</vt:lpstr>
      <vt:lpstr>Chronic Disease Epidemiology</vt:lpstr>
      <vt:lpstr>What about genetics?</vt:lpstr>
      <vt:lpstr>Measurement of Race</vt:lpstr>
      <vt:lpstr>What is Race?</vt:lpstr>
      <vt:lpstr>Race as a Social Category</vt:lpstr>
      <vt:lpstr>Race as a Social Category</vt:lpstr>
      <vt:lpstr>What about Ethnicity?</vt:lpstr>
      <vt:lpstr>But Aren’t There Genetic Differences?</vt:lpstr>
      <vt:lpstr>AIMs and Self-Identified Race</vt:lpstr>
      <vt:lpstr>The Distribution of Ancestry of Self-Reported Latinos across the US</vt:lpstr>
      <vt:lpstr>Considerations in Use of Ancestry</vt:lpstr>
      <vt:lpstr>How is Ancestry Useful? </vt:lpstr>
      <vt:lpstr>Investigating Genetics of Diabetes</vt:lpstr>
      <vt:lpstr>But what about the proportion not explained by SES?</vt:lpstr>
      <vt:lpstr>Racism in America:  A Historical Perspective</vt:lpstr>
      <vt:lpstr>Racism in America:  A Historical Perspective</vt:lpstr>
      <vt:lpstr>Racism in America:  Genocide of Indigenous People </vt:lpstr>
      <vt:lpstr>Racism in America:  Chattel Slavery  </vt:lpstr>
      <vt:lpstr>Racism in America:  Jim Crow Laws </vt:lpstr>
      <vt:lpstr>Racism in America:  Japanese-American Internment Camps </vt:lpstr>
      <vt:lpstr>Racism in America:  Mass Incarceration</vt:lpstr>
      <vt:lpstr>Racism in America:  ICE Detention Camps</vt:lpstr>
      <vt:lpstr>Racism ≠ Race</vt:lpstr>
      <vt:lpstr>Applying Socioecological Model to Diabetes</vt:lpstr>
      <vt:lpstr>PowerPoint Presentation</vt:lpstr>
      <vt:lpstr>What About Socioeconomic Status?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Determinants of Health and Health Disparities:  What Every Researcher Needs to Know</dc:title>
  <dc:creator>Christine</dc:creator>
  <cp:lastModifiedBy>Dehlendorf, Christine</cp:lastModifiedBy>
  <cp:revision>32</cp:revision>
  <dcterms:created xsi:type="dcterms:W3CDTF">2020-12-22T00:27:39Z</dcterms:created>
  <dcterms:modified xsi:type="dcterms:W3CDTF">2021-01-06T01:10:34Z</dcterms:modified>
</cp:coreProperties>
</file>