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ink/ink1.xml" ContentType="application/inkml+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13"/>
  </p:notesMasterIdLst>
  <p:handoutMasterIdLst>
    <p:handoutMasterId r:id="rId114"/>
  </p:handoutMasterIdLst>
  <p:sldIdLst>
    <p:sldId id="256" r:id="rId2"/>
    <p:sldId id="342" r:id="rId3"/>
    <p:sldId id="517" r:id="rId4"/>
    <p:sldId id="258" r:id="rId5"/>
    <p:sldId id="259" r:id="rId6"/>
    <p:sldId id="388" r:id="rId7"/>
    <p:sldId id="389" r:id="rId8"/>
    <p:sldId id="497" r:id="rId9"/>
    <p:sldId id="498" r:id="rId10"/>
    <p:sldId id="261" r:id="rId11"/>
    <p:sldId id="262" r:id="rId12"/>
    <p:sldId id="548" r:id="rId13"/>
    <p:sldId id="512" r:id="rId14"/>
    <p:sldId id="549" r:id="rId15"/>
    <p:sldId id="341" r:id="rId16"/>
    <p:sldId id="265" r:id="rId17"/>
    <p:sldId id="355" r:id="rId18"/>
    <p:sldId id="366" r:id="rId19"/>
    <p:sldId id="367" r:id="rId20"/>
    <p:sldId id="290" r:id="rId21"/>
    <p:sldId id="499" r:id="rId22"/>
    <p:sldId id="500" r:id="rId23"/>
    <p:sldId id="501" r:id="rId24"/>
    <p:sldId id="502" r:id="rId25"/>
    <p:sldId id="503" r:id="rId26"/>
    <p:sldId id="269" r:id="rId27"/>
    <p:sldId id="467" r:id="rId28"/>
    <p:sldId id="468" r:id="rId29"/>
    <p:sldId id="504" r:id="rId30"/>
    <p:sldId id="351" r:id="rId31"/>
    <p:sldId id="352" r:id="rId32"/>
    <p:sldId id="354" r:id="rId33"/>
    <p:sldId id="353" r:id="rId34"/>
    <p:sldId id="330" r:id="rId35"/>
    <p:sldId id="331" r:id="rId36"/>
    <p:sldId id="328" r:id="rId37"/>
    <p:sldId id="329" r:id="rId38"/>
    <p:sldId id="282" r:id="rId39"/>
    <p:sldId id="543" r:id="rId40"/>
    <p:sldId id="536" r:id="rId41"/>
    <p:sldId id="284" r:id="rId42"/>
    <p:sldId id="376" r:id="rId43"/>
    <p:sldId id="315" r:id="rId44"/>
    <p:sldId id="356" r:id="rId45"/>
    <p:sldId id="321" r:id="rId46"/>
    <p:sldId id="379" r:id="rId47"/>
    <p:sldId id="550" r:id="rId48"/>
    <p:sldId id="506" r:id="rId49"/>
    <p:sldId id="473" r:id="rId50"/>
    <p:sldId id="554" r:id="rId51"/>
    <p:sldId id="277" r:id="rId52"/>
    <p:sldId id="423" r:id="rId53"/>
    <p:sldId id="381" r:id="rId54"/>
    <p:sldId id="382" r:id="rId55"/>
    <p:sldId id="383" r:id="rId56"/>
    <p:sldId id="338" r:id="rId57"/>
    <p:sldId id="385" r:id="rId58"/>
    <p:sldId id="386" r:id="rId59"/>
    <p:sldId id="544" r:id="rId60"/>
    <p:sldId id="507" r:id="rId61"/>
    <p:sldId id="508" r:id="rId62"/>
    <p:sldId id="555" r:id="rId63"/>
    <p:sldId id="509" r:id="rId64"/>
    <p:sldId id="403" r:id="rId65"/>
    <p:sldId id="359" r:id="rId66"/>
    <p:sldId id="551" r:id="rId67"/>
    <p:sldId id="358" r:id="rId68"/>
    <p:sldId id="552" r:id="rId69"/>
    <p:sldId id="357" r:id="rId70"/>
    <p:sldId id="360" r:id="rId71"/>
    <p:sldId id="363" r:id="rId72"/>
    <p:sldId id="520" r:id="rId73"/>
    <p:sldId id="521" r:id="rId74"/>
    <p:sldId id="522" r:id="rId75"/>
    <p:sldId id="523" r:id="rId76"/>
    <p:sldId id="524" r:id="rId77"/>
    <p:sldId id="525" r:id="rId78"/>
    <p:sldId id="515" r:id="rId79"/>
    <p:sldId id="513" r:id="rId80"/>
    <p:sldId id="514" r:id="rId81"/>
    <p:sldId id="547" r:id="rId82"/>
    <p:sldId id="546" r:id="rId83"/>
    <p:sldId id="518" r:id="rId84"/>
    <p:sldId id="519" r:id="rId85"/>
    <p:sldId id="516" r:id="rId86"/>
    <p:sldId id="477" r:id="rId87"/>
    <p:sldId id="478" r:id="rId88"/>
    <p:sldId id="479" r:id="rId89"/>
    <p:sldId id="480" r:id="rId90"/>
    <p:sldId id="481" r:id="rId91"/>
    <p:sldId id="482" r:id="rId92"/>
    <p:sldId id="510" r:id="rId93"/>
    <p:sldId id="485" r:id="rId94"/>
    <p:sldId id="486" r:id="rId95"/>
    <p:sldId id="487" r:id="rId96"/>
    <p:sldId id="490" r:id="rId97"/>
    <p:sldId id="491" r:id="rId98"/>
    <p:sldId id="553" r:id="rId99"/>
    <p:sldId id="511" r:id="rId100"/>
    <p:sldId id="488" r:id="rId101"/>
    <p:sldId id="494" r:id="rId102"/>
    <p:sldId id="495" r:id="rId103"/>
    <p:sldId id="496" r:id="rId104"/>
    <p:sldId id="489" r:id="rId105"/>
    <p:sldId id="493" r:id="rId106"/>
    <p:sldId id="535" r:id="rId107"/>
    <p:sldId id="537" r:id="rId108"/>
    <p:sldId id="538" r:id="rId109"/>
    <p:sldId id="539" r:id="rId110"/>
    <p:sldId id="541" r:id="rId111"/>
    <p:sldId id="545" r:id="rId112"/>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5pPr>
    <a:lvl6pPr marL="2286000" algn="l" defTabSz="457200" rtl="0" eaLnBrk="1" latinLnBrk="0" hangingPunct="1">
      <a:defRPr kern="1200">
        <a:solidFill>
          <a:schemeClr val="tx1"/>
        </a:solidFill>
        <a:latin typeface="Tahoma" charset="0"/>
        <a:ea typeface="ＭＳ Ｐゴシック" charset="0"/>
        <a:cs typeface="ＭＳ Ｐゴシック" charset="0"/>
      </a:defRPr>
    </a:lvl6pPr>
    <a:lvl7pPr marL="2743200" algn="l" defTabSz="457200" rtl="0" eaLnBrk="1" latinLnBrk="0" hangingPunct="1">
      <a:defRPr kern="1200">
        <a:solidFill>
          <a:schemeClr val="tx1"/>
        </a:solidFill>
        <a:latin typeface="Tahoma" charset="0"/>
        <a:ea typeface="ＭＳ Ｐゴシック" charset="0"/>
        <a:cs typeface="ＭＳ Ｐゴシック" charset="0"/>
      </a:defRPr>
    </a:lvl7pPr>
    <a:lvl8pPr marL="3200400" algn="l" defTabSz="457200" rtl="0" eaLnBrk="1" latinLnBrk="0" hangingPunct="1">
      <a:defRPr kern="1200">
        <a:solidFill>
          <a:schemeClr val="tx1"/>
        </a:solidFill>
        <a:latin typeface="Tahoma" charset="0"/>
        <a:ea typeface="ＭＳ Ｐゴシック" charset="0"/>
        <a:cs typeface="ＭＳ Ｐゴシック" charset="0"/>
      </a:defRPr>
    </a:lvl8pPr>
    <a:lvl9pPr marL="3657600" algn="l" defTabSz="457200" rtl="0" eaLnBrk="1" latinLnBrk="0" hangingPunct="1">
      <a:defRPr kern="1200">
        <a:solidFill>
          <a:schemeClr val="tx1"/>
        </a:solidFill>
        <a:latin typeface="Tahoma"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998" y="4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notesMaster" Target="notesMasters/notesMaster1.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55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ea typeface="+mn-ea"/>
                <a:cs typeface="+mn-cs"/>
              </a:defRPr>
            </a:lvl1pPr>
          </a:lstStyle>
          <a:p>
            <a:pPr>
              <a:defRPr/>
            </a:pPr>
            <a:endParaRPr lang="en-US"/>
          </a:p>
        </p:txBody>
      </p:sp>
      <p:sp>
        <p:nvSpPr>
          <p:cNvPr id="15155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atin typeface="Arial" charset="0"/>
                <a:ea typeface="+mn-ea"/>
                <a:cs typeface="+mn-cs"/>
              </a:defRPr>
            </a:lvl1pPr>
          </a:lstStyle>
          <a:p>
            <a:pPr>
              <a:defRPr/>
            </a:pPr>
            <a:endParaRPr lang="en-US"/>
          </a:p>
        </p:txBody>
      </p:sp>
      <p:sp>
        <p:nvSpPr>
          <p:cNvPr id="15155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Arial" charset="0"/>
                <a:ea typeface="+mn-ea"/>
                <a:cs typeface="+mn-cs"/>
              </a:defRPr>
            </a:lvl1pPr>
          </a:lstStyle>
          <a:p>
            <a:pPr>
              <a:defRPr/>
            </a:pPr>
            <a:endParaRPr lang="en-US"/>
          </a:p>
        </p:txBody>
      </p:sp>
      <p:sp>
        <p:nvSpPr>
          <p:cNvPr id="15155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atin typeface="Arial" charset="0"/>
              </a:defRPr>
            </a:lvl1pPr>
          </a:lstStyle>
          <a:p>
            <a:fld id="{9D3BAC71-96D8-E743-A41A-906F1B6CB6EE}" type="slidenum">
              <a:rPr lang="en-US"/>
              <a:pPr/>
              <a:t>‹#›</a:t>
            </a:fld>
            <a:endParaRPr lang="en-US"/>
          </a:p>
        </p:txBody>
      </p:sp>
    </p:spTree>
    <p:extLst>
      <p:ext uri="{BB962C8B-B14F-4D97-AF65-F5344CB8AC3E}">
        <p14:creationId xmlns:p14="http://schemas.microsoft.com/office/powerpoint/2010/main" val="201032260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54.42177" units="1/cm"/>
          <inkml:channelProperty channel="Y" name="resolution" value="54.54546" units="1/cm"/>
          <inkml:channelProperty channel="T" name="resolution" value="1" units="1/dev"/>
        </inkml:channelProperties>
      </inkml:inkSource>
      <inkml:timestamp xml:id="ts0" timeString="2018-10-04T17:08:00.289"/>
    </inkml:context>
    <inkml:brush xml:id="br0">
      <inkml:brushProperty name="width" value="0.05292" units="cm"/>
      <inkml:brushProperty name="height" value="0.05292" units="cm"/>
      <inkml:brushProperty name="color" value="#FF0000"/>
    </inkml:brush>
  </inkml:definitions>
  <inkml:trace contextRef="#ctx0" brushRef="#br0">2858 8869 0</inkml:trace>
  <inkml:trace contextRef="#ctx0" brushRef="#br0" timeOffset="46088.653">12383 4530 0,'21'0'15,"-21"21"32,21-21-15,-21 21 30,-21 0-31,0-21-31,21 21 16,0 0-16,-21-21 16,21 22-1,-21-22-15,-1 21 16,1 0-16,0 21 15,21-21-15,-21 1 16,0-1-16,21 0 16,-21 0 15,-1-21-31,22 21 16,0 0-1,0 1 1,0-1 15,22-21-15,-1 0 15,-21 21-15,0 0-1,21-21 16,0 0-15,0 0 0,0 0 31,22-21-32,-1 0 1,0 0-1,-20 21-15,-1 0 16,0-22 0,0 22-1,-21-21 1,21 21 46,-21-21-46,21 0-16,1 21 31,-1-21-31,21 0 0,-21-1 16,0 1 0,-21 0 46,0 0-31,0 0-31,0 0 32,0-1-17,0 1 1,0 0-1,0 0 1,-21 21 0,21-21-16,-21 21 15,-21 0 1,21-21 0,-1 21-16,22-22 15,-21 22 1,0 0 78,0 43-79,0-22-15,-22 21 0,22-21 16,-21 22-1,-22-22-15,43 0 16,0 0-16,0 0 16,0-21-16,0 0 15</inkml:trace>
  <inkml:trace contextRef="#ctx0" brushRef="#br0" timeOffset="52223.834">12658 2709 0,'-21'0'219,"0"0"-188,0 21-15,-1-21 15,22 22-31,-21-22 16,21 21-16,-21-21 15,21 21 1,0 0 0,-21-21-16,21 21 15,-21-21 1,21 21-16,-21 1 15,-1-1 17,22 0-17,0 0 1,0 0 0,0 0-1,0 1 48,22-22-32,-1-22 31,-21-20-46,21 0 0,0 21-16,0-1 31,-21 1 16,0 0-47,0-21 31,0 21-31,0-1 16,0 1-1,-21 21 1,21-21-16,-21 21 16,0 0-16,21-21 31,-21 21-16,-1 0 1,1 0 0,0 0-1,0 0-15</inkml:trace>
  <inkml:trace contextRef="#ctx0" brushRef="#br0" timeOffset="54042.142">13949 2646 0,'-21'0'0,"0"0"125,0 21-109,21 0-16,-21-21 31,21 21-15,-22 0-1,22 1-15,-21-1 16,0 0 15,21 0-15,0 0-1,0 0 1,-21 1 0,21-1-1,0 0 1,0 0-1,0 0 1,0 0 15,0 1-15,21-22 125,0-22-126,-21-20-15,0 21 16,21 21-16,-21-21 15,0 0 1,22-1 0,-22 1-1,21 0 1,0 0-16,-21 0 16,0 0 15,0-1 31,0 1-46,-21 21 31,21-21-16</inkml:trace>
  <inkml:trace contextRef="#ctx0" brushRef="#br0" timeOffset="60840.664">15240 2773 0,'0'42'109,"-21"0"-93,0 1-16,21-22 15,0 21 1,21-42-1,-21 21 1,21-63 0,-21-21-1,0-22-15,-21-42 0,21 21 16,-42-63 0,42 126-16,0 22 15,0 0 1,0 0-16,-21 21 78,21 21-47,-21-21-15,-1 0 15,22 21-15,0 0-16,0 22 0,-21 84 31,21-64-31,0-20 16,0-1-16,0-21 0,0 0 15,0 0-15,21 1 31,-21-1-31,0 0 32,22 0-1,-1 0 0,-21 0-15,21-21-1,-21 22 1,21-44 47,21 1-48,-20 0 1,-1 21-1,-21-21 17,21 21-32,-21-21 0,21 21 47,-21-21-32,0-1 16</inkml:trace>
  <inkml:trace contextRef="#ctx0" brushRef="#br0" timeOffset="63346.118">17886 2752 0,'0'-22'110,"0"1"30,21 21-124,-21-21 31,22 0-32,-22 0 64,21 0-64,-21-1 1,21 22-1,-21-21 1,21 0 0,-21 0-1,0 0-15,0 42 110,0 0-95,0 0 17,-21 0-17,21 1-15,0-1 16,-21 0-16,21 0 15,-21 0-15,21 22 16,-22-22-16,1 0 16,0 0-1,21 0-15,0 0 32,0 1 61,0-1-77,0 0 0,0-42 62,0 0-63,0-1 1,21 1 15,-21 0-15,21 21-1,-21-21-15,22 21 16,-22-21 0,21 21-16,-21-21 15,0-1-15,21 1 16,0 0 0,-21 0-1,21 21 95,0 0-95,-21-21 1,22 21-16,-22-21 15,21 21 1,-21-22-16,21 1 63,-42 21 15</inkml:trace>
  <inkml:trace contextRef="#ctx0" brushRef="#br0" timeOffset="66630.765">19283 2688 0,'0'21'125,"21"-21"-109,-21 21-16,22-21 31,-1 0 0,0 0-15,0 0 0,0 0-1,0 0 1,-21-21-1,22 21 1,-22-21-16,0 0 16,0 0 15,-22 21 47,22-21-62,-21 21-1,0 0 1,0 0 0,0 0 46,21 21-46,0 0-1,0 21-15,0-21 0,0 1 32,21-22 46,21-43-63,-21 1 1,43 42-16,-1-21 16</inkml:trace>
  <inkml:trace contextRef="#ctx0" brushRef="#br0" timeOffset="68440.304">20913 2667 0,'0'0'0,"-21"0"15,0 21 32,21 0-31,-21-21-16,21 21 16,-22-21-1,1 22-15,0-1 16,0 0-1,0-21 1,0 0 0,21 21-1,-22-21 32,22 21-16,0 0 1,-21-21-17,21 22 1,0-1 0,0 0-1,0-85 48,0-20-48,0 63 1,0-1 0,0 1-16,0 0 140,-21 21-124,0-21-16,21 42 109,0 0-78,0 0-15,0 1-16,0-1 31,0 0-31,0 0 32,0 0-17,21-21 110,-21-21-94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18637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8637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637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18637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709037BE-28F9-D54A-812B-725BB09C36D8}" type="slidenum">
              <a:rPr lang="en-US"/>
              <a:pPr/>
              <a:t>‹#›</a:t>
            </a:fld>
            <a:endParaRPr lang="en-US"/>
          </a:p>
        </p:txBody>
      </p:sp>
    </p:spTree>
    <p:extLst>
      <p:ext uri="{BB962C8B-B14F-4D97-AF65-F5344CB8AC3E}">
        <p14:creationId xmlns:p14="http://schemas.microsoft.com/office/powerpoint/2010/main" val="36959090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359F7601-9437-5548-9D63-FBF7087343FE}" type="slidenum">
              <a:rPr lang="en-US">
                <a:latin typeface="Arial" charset="0"/>
              </a:rPr>
              <a:pPr/>
              <a:t>1</a:t>
            </a:fld>
            <a:endParaRPr lang="en-US">
              <a:latin typeface="Arial"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A8A6C516-8A92-0B4A-899B-79A345E84B14}" type="slidenum">
              <a:rPr lang="en-US">
                <a:latin typeface="Arial" charset="0"/>
              </a:rPr>
              <a:pPr/>
              <a:t>11</a:t>
            </a:fld>
            <a:endParaRPr lang="en-US">
              <a:latin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912567FF-4630-1045-A650-E74D3C51740A}" type="slidenum">
              <a:rPr lang="en-US">
                <a:latin typeface="Arial" charset="0"/>
              </a:rPr>
              <a:pPr/>
              <a:t>12</a:t>
            </a:fld>
            <a:endParaRPr lang="en-US">
              <a:latin typeface="Arial" charset="0"/>
            </a:endParaRPr>
          </a:p>
        </p:txBody>
      </p:sp>
      <p:sp>
        <p:nvSpPr>
          <p:cNvPr id="27651"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5FE8E77D-5116-BA45-A1F5-D85D4DBED131}" type="slidenum">
              <a:rPr lang="en-US">
                <a:latin typeface="Arial" charset="0"/>
              </a:rPr>
              <a:pPr/>
              <a:t>13</a:t>
            </a:fld>
            <a:endParaRPr lang="en-US">
              <a:latin typeface="Arial" charset="0"/>
            </a:endParaRPr>
          </a:p>
        </p:txBody>
      </p:sp>
      <p:sp>
        <p:nvSpPr>
          <p:cNvPr id="29699"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r" eaLnBrk="1" hangingPunct="1"/>
            <a:fld id="{5C81A7E6-87A7-D749-BE05-729C4843F688}" type="slidenum">
              <a:rPr lang="en-US" sz="1200">
                <a:latin typeface="Arial" charset="0"/>
              </a:rPr>
              <a:pPr algn="r" eaLnBrk="1" hangingPunct="1"/>
              <a:t>13</a:t>
            </a:fld>
            <a:endParaRPr lang="en-US" sz="1200">
              <a:latin typeface="Arial" charset="0"/>
            </a:endParaRPr>
          </a:p>
        </p:txBody>
      </p:sp>
      <p:sp>
        <p:nvSpPr>
          <p:cNvPr id="29700" name="Rectangle 2"/>
          <p:cNvSpPr>
            <a:spLocks noGrp="1" noRot="1" noChangeAspect="1" noChangeArrowheads="1" noTextEdit="1"/>
          </p:cNvSpPr>
          <p:nvPr>
            <p:ph type="sldImg"/>
          </p:nvPr>
        </p:nvSpPr>
        <p:spPr>
          <a:ln/>
        </p:spPr>
      </p:sp>
      <p:sp>
        <p:nvSpPr>
          <p:cNvPr id="2970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E1DA0799-57D3-5B40-B49D-AD4A6DD839E2}" type="slidenum">
              <a:rPr lang="en-US">
                <a:latin typeface="Arial" charset="0"/>
              </a:rPr>
              <a:pPr/>
              <a:t>14</a:t>
            </a:fld>
            <a:endParaRPr lang="en-US">
              <a:latin typeface="Arial" charset="0"/>
            </a:endParaRPr>
          </a:p>
        </p:txBody>
      </p:sp>
      <p:sp>
        <p:nvSpPr>
          <p:cNvPr id="31747"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000FBA5F-992F-2746-812E-0448749C3A14}" type="slidenum">
              <a:rPr lang="en-US">
                <a:latin typeface="Arial" charset="0"/>
              </a:rPr>
              <a:pPr/>
              <a:t>15</a:t>
            </a:fld>
            <a:endParaRPr lang="en-US">
              <a:latin typeface="Arial"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DCF97522-8229-6A46-BDF7-21803C62E617}" type="slidenum">
              <a:rPr lang="en-US">
                <a:latin typeface="Arial" charset="0"/>
              </a:rPr>
              <a:pPr/>
              <a:t>16</a:t>
            </a:fld>
            <a:endParaRPr lang="en-US">
              <a:latin typeface="Arial"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0EBA4CFC-F228-3F45-932D-A279EFEEF47C}" type="slidenum">
              <a:rPr lang="en-US">
                <a:latin typeface="Arial" charset="0"/>
              </a:rPr>
              <a:pPr/>
              <a:t>17</a:t>
            </a:fld>
            <a:endParaRPr lang="en-US">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AD6D051F-390D-9D43-A361-7B071934DDBD}" type="slidenum">
              <a:rPr lang="en-US">
                <a:latin typeface="Arial" charset="0"/>
              </a:rPr>
              <a:pPr/>
              <a:t>18</a:t>
            </a:fld>
            <a:endParaRPr lang="en-US">
              <a:latin typeface="Arial"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6A624DA1-2609-EF42-9133-D5A6B2015E82}" type="slidenum">
              <a:rPr lang="en-US">
                <a:latin typeface="Arial" charset="0"/>
              </a:rPr>
              <a:pPr/>
              <a:t>19</a:t>
            </a:fld>
            <a:endParaRPr lang="en-US">
              <a:latin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3051B17E-E924-A544-8E79-FA4C1EDC7C88}" type="slidenum">
              <a:rPr lang="en-US">
                <a:latin typeface="Arial" charset="0"/>
              </a:rPr>
              <a:pPr/>
              <a:t>20</a:t>
            </a:fld>
            <a:endParaRPr lang="en-US">
              <a:latin typeface="Arial"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AF01CC23-47A5-CF48-89FD-8AD974F67212}" type="slidenum">
              <a:rPr lang="en-US">
                <a:latin typeface="Arial" charset="0"/>
              </a:rPr>
              <a:pPr/>
              <a:t>2</a:t>
            </a:fld>
            <a:endParaRPr lang="en-US">
              <a:latin typeface="Arial"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6E745301-09B6-6643-9309-950DA21C9F2A}" type="slidenum">
              <a:rPr lang="en-US">
                <a:latin typeface="Arial" charset="0"/>
              </a:rPr>
              <a:pPr/>
              <a:t>21</a:t>
            </a:fld>
            <a:endParaRPr lang="en-US">
              <a:latin typeface="Arial" charset="0"/>
            </a:endParaRPr>
          </a:p>
        </p:txBody>
      </p:sp>
      <p:sp>
        <p:nvSpPr>
          <p:cNvPr id="46083"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r" eaLnBrk="1" hangingPunct="1"/>
            <a:fld id="{1340F9EE-7168-1141-AA0B-74E26A4B40C3}" type="slidenum">
              <a:rPr lang="en-US" sz="1200">
                <a:latin typeface="Arial" charset="0"/>
              </a:rPr>
              <a:pPr algn="r" eaLnBrk="1" hangingPunct="1"/>
              <a:t>21</a:t>
            </a:fld>
            <a:endParaRPr lang="en-US" sz="1200">
              <a:latin typeface="Arial" charset="0"/>
            </a:endParaRPr>
          </a:p>
        </p:txBody>
      </p:sp>
      <p:sp>
        <p:nvSpPr>
          <p:cNvPr id="46084" name="Rectangle 2"/>
          <p:cNvSpPr>
            <a:spLocks noGrp="1" noRot="1" noChangeAspect="1" noChangeArrowheads="1" noTextEdit="1"/>
          </p:cNvSpPr>
          <p:nvPr>
            <p:ph type="sldImg"/>
          </p:nvPr>
        </p:nvSpPr>
        <p:spPr>
          <a:ln/>
        </p:spPr>
      </p:sp>
      <p:sp>
        <p:nvSpPr>
          <p:cNvPr id="4608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B0AD1D42-9408-7E4B-ACA6-D4EE6B5C0DB1}" type="slidenum">
              <a:rPr lang="en-US">
                <a:latin typeface="Arial" charset="0"/>
              </a:rPr>
              <a:pPr/>
              <a:t>22</a:t>
            </a:fld>
            <a:endParaRPr lang="en-US">
              <a:latin typeface="Arial" charset="0"/>
            </a:endParaRPr>
          </a:p>
        </p:txBody>
      </p:sp>
      <p:sp>
        <p:nvSpPr>
          <p:cNvPr id="48131"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r" eaLnBrk="1" hangingPunct="1"/>
            <a:fld id="{4101F2C4-9CA5-484E-B878-55EFD7FD69FC}" type="slidenum">
              <a:rPr lang="en-US" sz="1200">
                <a:latin typeface="Arial" charset="0"/>
              </a:rPr>
              <a:pPr algn="r" eaLnBrk="1" hangingPunct="1"/>
              <a:t>22</a:t>
            </a:fld>
            <a:endParaRPr lang="en-US" sz="1200">
              <a:latin typeface="Arial" charset="0"/>
            </a:endParaRPr>
          </a:p>
        </p:txBody>
      </p:sp>
      <p:sp>
        <p:nvSpPr>
          <p:cNvPr id="48132" name="Rectangle 2"/>
          <p:cNvSpPr>
            <a:spLocks noGrp="1" noRot="1" noChangeAspect="1" noChangeArrowheads="1" noTextEdit="1"/>
          </p:cNvSpPr>
          <p:nvPr>
            <p:ph type="sldImg"/>
          </p:nvPr>
        </p:nvSpPr>
        <p:spPr>
          <a:ln/>
        </p:spPr>
      </p:sp>
      <p:sp>
        <p:nvSpPr>
          <p:cNvPr id="4813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86AC6564-399A-FA4D-8B7E-6BC506ECAC1F}" type="slidenum">
              <a:rPr lang="en-US">
                <a:latin typeface="Arial" charset="0"/>
              </a:rPr>
              <a:pPr/>
              <a:t>23</a:t>
            </a:fld>
            <a:endParaRPr lang="en-US">
              <a:latin typeface="Arial" charset="0"/>
            </a:endParaRPr>
          </a:p>
        </p:txBody>
      </p:sp>
      <p:sp>
        <p:nvSpPr>
          <p:cNvPr id="50179"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r" eaLnBrk="1" hangingPunct="1"/>
            <a:fld id="{4C2DA295-88BD-D54C-8DB8-BB0030BC2BC5}" type="slidenum">
              <a:rPr lang="en-US" sz="1200">
                <a:latin typeface="Arial" charset="0"/>
              </a:rPr>
              <a:pPr algn="r" eaLnBrk="1" hangingPunct="1"/>
              <a:t>23</a:t>
            </a:fld>
            <a:endParaRPr lang="en-US" sz="1200">
              <a:latin typeface="Arial" charset="0"/>
            </a:endParaRPr>
          </a:p>
        </p:txBody>
      </p:sp>
      <p:sp>
        <p:nvSpPr>
          <p:cNvPr id="50180" name="Rectangle 2"/>
          <p:cNvSpPr>
            <a:spLocks noGrp="1" noRot="1" noChangeAspect="1" noChangeArrowheads="1" noTextEdit="1"/>
          </p:cNvSpPr>
          <p:nvPr>
            <p:ph type="sldImg"/>
          </p:nvPr>
        </p:nvSpPr>
        <p:spPr>
          <a:ln/>
        </p:spPr>
      </p:sp>
      <p:sp>
        <p:nvSpPr>
          <p:cNvPr id="5018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D0781CD2-2C23-C040-8DDE-84561F581902}" type="slidenum">
              <a:rPr lang="en-US">
                <a:latin typeface="Arial" charset="0"/>
              </a:rPr>
              <a:pPr/>
              <a:t>24</a:t>
            </a:fld>
            <a:endParaRPr lang="en-US">
              <a:latin typeface="Arial" charset="0"/>
            </a:endParaRPr>
          </a:p>
        </p:txBody>
      </p:sp>
      <p:sp>
        <p:nvSpPr>
          <p:cNvPr id="52227"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r" eaLnBrk="1" hangingPunct="1"/>
            <a:fld id="{6E7622E0-FE02-6B46-AB88-7DA93D1D17DC}" type="slidenum">
              <a:rPr lang="en-US" sz="1200">
                <a:latin typeface="Arial" charset="0"/>
              </a:rPr>
              <a:pPr algn="r" eaLnBrk="1" hangingPunct="1"/>
              <a:t>24</a:t>
            </a:fld>
            <a:endParaRPr lang="en-US" sz="1200">
              <a:latin typeface="Arial" charset="0"/>
            </a:endParaRPr>
          </a:p>
        </p:txBody>
      </p:sp>
      <p:sp>
        <p:nvSpPr>
          <p:cNvPr id="52228" name="Rectangle 2"/>
          <p:cNvSpPr>
            <a:spLocks noGrp="1" noRot="1" noChangeAspect="1" noChangeArrowheads="1" noTextEdit="1"/>
          </p:cNvSpPr>
          <p:nvPr>
            <p:ph type="sldImg"/>
          </p:nvPr>
        </p:nvSpPr>
        <p:spPr>
          <a:ln/>
        </p:spPr>
      </p:sp>
      <p:sp>
        <p:nvSpPr>
          <p:cNvPr id="5222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4F5A5218-BF2C-A349-BE0E-ACE5F3300BC2}" type="slidenum">
              <a:rPr lang="en-US">
                <a:latin typeface="Arial" charset="0"/>
              </a:rPr>
              <a:pPr/>
              <a:t>25</a:t>
            </a:fld>
            <a:endParaRPr lang="en-US">
              <a:latin typeface="Arial" charset="0"/>
            </a:endParaRPr>
          </a:p>
        </p:txBody>
      </p:sp>
      <p:sp>
        <p:nvSpPr>
          <p:cNvPr id="54275"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r" eaLnBrk="1" hangingPunct="1"/>
            <a:fld id="{336BE516-5E56-334C-BDD7-BCB8F6B6C43A}" type="slidenum">
              <a:rPr lang="en-US" sz="1200">
                <a:latin typeface="Arial" charset="0"/>
              </a:rPr>
              <a:pPr algn="r" eaLnBrk="1" hangingPunct="1"/>
              <a:t>25</a:t>
            </a:fld>
            <a:endParaRPr lang="en-US" sz="1200">
              <a:latin typeface="Arial" charset="0"/>
            </a:endParaRPr>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33E73B02-5FC0-6845-A432-8F72DEA91BCB}" type="slidenum">
              <a:rPr lang="en-US">
                <a:latin typeface="Arial" charset="0"/>
              </a:rPr>
              <a:pPr/>
              <a:t>26</a:t>
            </a:fld>
            <a:endParaRPr lang="en-US">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03ECA209-19F3-AF41-A40D-1DDE5732AA73}" type="slidenum">
              <a:rPr lang="en-US">
                <a:latin typeface="Arial" charset="0"/>
              </a:rPr>
              <a:pPr/>
              <a:t>27</a:t>
            </a:fld>
            <a:endParaRPr lang="en-US">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AE33CD55-01D3-8F4B-A9E2-B10B142E34A5}" type="slidenum">
              <a:rPr lang="en-US">
                <a:latin typeface="Arial" charset="0"/>
              </a:rPr>
              <a:pPr/>
              <a:t>28</a:t>
            </a:fld>
            <a:endParaRPr lang="en-US">
              <a:latin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AACA2651-7159-6845-A02A-65AA75EF717F}" type="slidenum">
              <a:rPr lang="en-US">
                <a:latin typeface="Arial" charset="0"/>
              </a:rPr>
              <a:pPr/>
              <a:t>29</a:t>
            </a:fld>
            <a:endParaRPr lang="en-US">
              <a:latin typeface="Arial" charset="0"/>
            </a:endParaRPr>
          </a:p>
        </p:txBody>
      </p:sp>
      <p:sp>
        <p:nvSpPr>
          <p:cNvPr id="62467"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r" eaLnBrk="1" hangingPunct="1"/>
            <a:fld id="{7B620CA5-302E-674C-BBAC-EE1A06F80FBC}" type="slidenum">
              <a:rPr lang="en-US" sz="1200">
                <a:latin typeface="Arial" charset="0"/>
              </a:rPr>
              <a:pPr algn="r" eaLnBrk="1" hangingPunct="1"/>
              <a:t>29</a:t>
            </a:fld>
            <a:endParaRPr lang="en-US" sz="1200">
              <a:latin typeface="Arial" charset="0"/>
            </a:endParaRPr>
          </a:p>
        </p:txBody>
      </p:sp>
      <p:sp>
        <p:nvSpPr>
          <p:cNvPr id="62468" name="Rectangle 2"/>
          <p:cNvSpPr>
            <a:spLocks noGrp="1" noRot="1" noChangeAspect="1" noChangeArrowheads="1" noTextEdit="1"/>
          </p:cNvSpPr>
          <p:nvPr>
            <p:ph type="sldImg"/>
          </p:nvPr>
        </p:nvSpPr>
        <p:spPr>
          <a:ln/>
        </p:spPr>
      </p:sp>
      <p:sp>
        <p:nvSpPr>
          <p:cNvPr id="6246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8E5D5DCF-3157-594D-9F97-4EB072F9E64D}" type="slidenum">
              <a:rPr lang="en-US">
                <a:latin typeface="Arial" charset="0"/>
              </a:rPr>
              <a:pPr/>
              <a:t>30</a:t>
            </a:fld>
            <a:endParaRPr lang="en-US">
              <a:latin typeface="Arial"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F0F9B448-D6B9-2C49-9C66-D0267FC57D6F}" type="slidenum">
              <a:rPr lang="en-US">
                <a:latin typeface="Arial" charset="0"/>
              </a:rPr>
              <a:pPr/>
              <a:t>4</a:t>
            </a:fld>
            <a:endParaRPr lang="en-US">
              <a:latin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7FC2747E-6D59-904E-9D3F-6AC37D708483}" type="slidenum">
              <a:rPr lang="en-US">
                <a:latin typeface="Arial" charset="0"/>
              </a:rPr>
              <a:pPr/>
              <a:t>31</a:t>
            </a:fld>
            <a:endParaRPr lang="en-US">
              <a:latin typeface="Arial"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E50ABFD2-8A9A-224B-990C-B71C0D6AEA4B}" type="slidenum">
              <a:rPr lang="en-US">
                <a:latin typeface="Arial" charset="0"/>
              </a:rPr>
              <a:pPr/>
              <a:t>32</a:t>
            </a:fld>
            <a:endParaRPr lang="en-US">
              <a:latin typeface="Arial"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36DAB100-C26B-AD49-A28B-BBAB52253765}" type="slidenum">
              <a:rPr lang="en-US">
                <a:latin typeface="Arial" charset="0"/>
              </a:rPr>
              <a:pPr/>
              <a:t>33</a:t>
            </a:fld>
            <a:endParaRPr lang="en-US">
              <a:latin typeface="Arial"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2FEB49A8-1DD3-9D47-972D-F6F697120585}" type="slidenum">
              <a:rPr lang="en-US">
                <a:latin typeface="Arial" charset="0"/>
              </a:rPr>
              <a:pPr/>
              <a:t>34</a:t>
            </a:fld>
            <a:endParaRPr lang="en-US">
              <a:latin typeface="Arial"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ABA3F44A-64F8-3049-9548-44D7554CE73D}" type="slidenum">
              <a:rPr lang="en-US">
                <a:latin typeface="Arial" charset="0"/>
              </a:rPr>
              <a:pPr/>
              <a:t>35</a:t>
            </a:fld>
            <a:endParaRPr lang="en-US">
              <a:latin typeface="Arial"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C0C75849-7B96-0B4E-9141-5D2F85D72357}" type="slidenum">
              <a:rPr lang="en-US">
                <a:latin typeface="Arial" charset="0"/>
              </a:rPr>
              <a:pPr/>
              <a:t>36</a:t>
            </a:fld>
            <a:endParaRPr lang="en-US">
              <a:latin typeface="Arial"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C313B8DB-9CB2-4447-8DF3-2096615A2F3C}" type="slidenum">
              <a:rPr lang="en-US">
                <a:latin typeface="Arial" charset="0"/>
              </a:rPr>
              <a:pPr/>
              <a:t>37</a:t>
            </a:fld>
            <a:endParaRPr lang="en-US">
              <a:latin typeface="Arial"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C67BB7F5-DA83-3B44-AAC3-B81F7A614A30}" type="slidenum">
              <a:rPr lang="en-US">
                <a:latin typeface="Arial" charset="0"/>
              </a:rPr>
              <a:pPr/>
              <a:t>38</a:t>
            </a:fld>
            <a:endParaRPr lang="en-US">
              <a:latin typeface="Arial"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9F8F0CB9-79D4-7448-B552-078715CB0524}" type="slidenum">
              <a:rPr lang="en-US">
                <a:latin typeface="Arial" charset="0"/>
              </a:rPr>
              <a:pPr/>
              <a:t>40</a:t>
            </a:fld>
            <a:endParaRPr lang="en-US">
              <a:latin typeface="Arial"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D66A451E-5C18-2647-B888-89DF8B4DDAEF}" type="slidenum">
              <a:rPr lang="en-US">
                <a:latin typeface="Arial" charset="0"/>
              </a:rPr>
              <a:pPr/>
              <a:t>41</a:t>
            </a:fld>
            <a:endParaRPr lang="en-US">
              <a:latin typeface="Arial"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70EDD036-54D5-6143-9B7E-0C4FB5F93985}" type="slidenum">
              <a:rPr lang="en-US">
                <a:latin typeface="Arial" charset="0"/>
              </a:rPr>
              <a:pPr/>
              <a:t>5</a:t>
            </a:fld>
            <a:endParaRPr lang="en-US">
              <a:latin typeface="Arial"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A9A784B0-94CB-8947-8A40-34AB0462561D}" type="slidenum">
              <a:rPr lang="en-US">
                <a:latin typeface="Arial" charset="0"/>
              </a:rPr>
              <a:pPr/>
              <a:t>42</a:t>
            </a:fld>
            <a:endParaRPr lang="en-US">
              <a:latin typeface="Arial"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0CA0CA33-AA78-CA44-B84C-31FEC4E99BAB}" type="slidenum">
              <a:rPr lang="en-US">
                <a:latin typeface="Arial" charset="0"/>
              </a:rPr>
              <a:pPr/>
              <a:t>43</a:t>
            </a:fld>
            <a:endParaRPr lang="en-US">
              <a:latin typeface="Arial"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8854570D-7B5F-3D4E-9C3E-52A41F8EC969}" type="slidenum">
              <a:rPr lang="en-US">
                <a:latin typeface="Arial" charset="0"/>
              </a:rPr>
              <a:pPr/>
              <a:t>44</a:t>
            </a:fld>
            <a:endParaRPr lang="en-US">
              <a:latin typeface="Arial"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517ACD4E-01B6-C348-978A-AB65F5583892}" type="slidenum">
              <a:rPr lang="en-US">
                <a:latin typeface="Arial" charset="0"/>
              </a:rPr>
              <a:pPr/>
              <a:t>45</a:t>
            </a:fld>
            <a:endParaRPr lang="en-US">
              <a:latin typeface="Arial"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88913562-DB9F-BA44-887B-5CF1ACAB9637}" type="slidenum">
              <a:rPr lang="en-US">
                <a:latin typeface="Arial" charset="0"/>
              </a:rPr>
              <a:pPr/>
              <a:t>46</a:t>
            </a:fld>
            <a:endParaRPr lang="en-US">
              <a:latin typeface="Arial"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23D9CD34-54A1-2843-AE20-84AE1614A566}" type="slidenum">
              <a:rPr lang="en-US">
                <a:latin typeface="Arial" charset="0"/>
              </a:rPr>
              <a:pPr/>
              <a:t>47</a:t>
            </a:fld>
            <a:endParaRPr lang="en-US">
              <a:latin typeface="Arial" charset="0"/>
            </a:endParaRPr>
          </a:p>
        </p:txBody>
      </p:sp>
      <p:sp>
        <p:nvSpPr>
          <p:cNvPr id="98307"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r" eaLnBrk="1" hangingPunct="1"/>
            <a:fld id="{1F10B535-9A09-6442-ABC5-9DBD93AB53A7}" type="slidenum">
              <a:rPr lang="en-US" sz="1200">
                <a:latin typeface="Arial" charset="0"/>
              </a:rPr>
              <a:pPr algn="r" eaLnBrk="1" hangingPunct="1"/>
              <a:t>47</a:t>
            </a:fld>
            <a:endParaRPr lang="en-US" sz="1200">
              <a:latin typeface="Arial" charset="0"/>
            </a:endParaRPr>
          </a:p>
        </p:txBody>
      </p:sp>
      <p:sp>
        <p:nvSpPr>
          <p:cNvPr id="98308" name="Rectangle 2"/>
          <p:cNvSpPr>
            <a:spLocks noGrp="1" noRot="1" noChangeAspect="1" noChangeArrowheads="1" noTextEdit="1"/>
          </p:cNvSpPr>
          <p:nvPr>
            <p:ph type="sldImg"/>
          </p:nvPr>
        </p:nvSpPr>
        <p:spPr>
          <a:ln/>
        </p:spPr>
      </p:sp>
      <p:sp>
        <p:nvSpPr>
          <p:cNvPr id="509956"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6BE9A88E-F287-814D-9236-3F9BBB7906F3}" type="slidenum">
              <a:rPr lang="en-US">
                <a:latin typeface="Arial" charset="0"/>
              </a:rPr>
              <a:pPr/>
              <a:t>48</a:t>
            </a:fld>
            <a:endParaRPr lang="en-US">
              <a:latin typeface="Arial" charset="0"/>
            </a:endParaRPr>
          </a:p>
        </p:txBody>
      </p:sp>
      <p:sp>
        <p:nvSpPr>
          <p:cNvPr id="100355"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r" eaLnBrk="1" hangingPunct="1"/>
            <a:fld id="{8C610074-2A06-FE40-A578-BC1682A8E78F}" type="slidenum">
              <a:rPr lang="en-US" sz="1200">
                <a:latin typeface="Arial" charset="0"/>
              </a:rPr>
              <a:pPr algn="r" eaLnBrk="1" hangingPunct="1"/>
              <a:t>48</a:t>
            </a:fld>
            <a:endParaRPr lang="en-US" sz="1200">
              <a:latin typeface="Arial" charset="0"/>
            </a:endParaRPr>
          </a:p>
        </p:txBody>
      </p:sp>
      <p:sp>
        <p:nvSpPr>
          <p:cNvPr id="100356" name="Rectangle 2"/>
          <p:cNvSpPr>
            <a:spLocks noGrp="1" noRot="1" noChangeAspect="1" noChangeArrowheads="1" noTextEdit="1"/>
          </p:cNvSpPr>
          <p:nvPr>
            <p:ph type="sldImg"/>
          </p:nvPr>
        </p:nvSpPr>
        <p:spPr>
          <a:ln/>
        </p:spPr>
      </p:sp>
      <p:sp>
        <p:nvSpPr>
          <p:cNvPr id="10035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49B69628-D56C-3142-B814-684A6FAA29B9}" type="slidenum">
              <a:rPr lang="en-US">
                <a:latin typeface="Arial" charset="0"/>
              </a:rPr>
              <a:pPr/>
              <a:t>51</a:t>
            </a:fld>
            <a:endParaRPr lang="en-US">
              <a:latin typeface="Arial"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66BD9318-D178-4344-B2E5-7F9D034AEC95}" type="slidenum">
              <a:rPr lang="en-US">
                <a:latin typeface="Arial" charset="0"/>
              </a:rPr>
              <a:pPr/>
              <a:t>52</a:t>
            </a:fld>
            <a:endParaRPr lang="en-US">
              <a:latin typeface="Arial"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A67C1182-37AF-B44E-8C47-3B1E6C7124F5}" type="slidenum">
              <a:rPr lang="en-US">
                <a:latin typeface="Arial" charset="0"/>
              </a:rPr>
              <a:pPr/>
              <a:t>53</a:t>
            </a:fld>
            <a:endParaRPr lang="en-US">
              <a:latin typeface="Arial"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D0B54769-EEED-0647-A8B8-B49DDC8DAC13}" type="slidenum">
              <a:rPr lang="en-US">
                <a:latin typeface="Arial" charset="0"/>
              </a:rPr>
              <a:pPr/>
              <a:t>6</a:t>
            </a:fld>
            <a:endParaRPr lang="en-US">
              <a:latin typeface="Arial"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41F1248F-5433-0D43-86F7-ED550B19E48F}" type="slidenum">
              <a:rPr lang="en-US">
                <a:latin typeface="Arial" charset="0"/>
              </a:rPr>
              <a:pPr/>
              <a:t>54</a:t>
            </a:fld>
            <a:endParaRPr lang="en-US">
              <a:latin typeface="Arial"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58502E7E-84E0-4A47-89B0-213837BBEF7A}" type="slidenum">
              <a:rPr lang="en-US">
                <a:latin typeface="Arial" charset="0"/>
              </a:rPr>
              <a:pPr/>
              <a:t>55</a:t>
            </a:fld>
            <a:endParaRPr lang="en-US">
              <a:latin typeface="Arial"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90C4E44B-FF6F-E94C-A7D7-9FB530903169}" type="slidenum">
              <a:rPr lang="en-US">
                <a:latin typeface="Arial" charset="0"/>
              </a:rPr>
              <a:pPr/>
              <a:t>56</a:t>
            </a:fld>
            <a:endParaRPr lang="en-US">
              <a:latin typeface="Arial"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ea typeface="ＭＳ Ｐゴシック" charset="0"/>
              </a:rPr>
              <a:t>Might also point out that one could use one of the negative LRs as well</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70C70FA2-3B13-7944-8525-787959AB703E}" type="slidenum">
              <a:rPr lang="en-US">
                <a:latin typeface="Arial" charset="0"/>
              </a:rPr>
              <a:pPr/>
              <a:t>57</a:t>
            </a:fld>
            <a:endParaRPr lang="en-US">
              <a:latin typeface="Arial"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12B2D3FB-8130-5C46-9189-AF4C76B2665A}" type="slidenum">
              <a:rPr lang="en-US">
                <a:latin typeface="Arial" charset="0"/>
              </a:rPr>
              <a:pPr/>
              <a:t>58</a:t>
            </a:fld>
            <a:endParaRPr lang="en-US">
              <a:latin typeface="Arial"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ea typeface="ＭＳ Ｐゴシック" charset="0"/>
              </a:rPr>
              <a:t>By the way, Youden’s Index is the area under the dichotomous ROC curve -1/2 and then multiplied by 2.  </a:t>
            </a:r>
          </a:p>
          <a:p>
            <a:pPr eaLnBrk="1" hangingPunct="1"/>
            <a:r>
              <a:rPr lang="en-US">
                <a:ea typeface="ＭＳ Ｐゴシック" charset="0"/>
              </a:rPr>
              <a:t>The area under the dichotomous ROC curve is ½(Sensitivity + Specificity).  Subtract ½ and multiply by 2</a:t>
            </a:r>
            <a:r>
              <a:rPr lang="en-US">
                <a:ea typeface="ＭＳ Ｐゴシック" charset="0"/>
                <a:sym typeface="Wingdings" charset="0"/>
              </a:rPr>
              <a:t> Sensitivity + Specificity -1.  Should range from 0 to 1.</a:t>
            </a:r>
            <a:endParaRPr lang="en-US">
              <a:ea typeface="ＭＳ Ｐゴシック" charset="0"/>
            </a:endParaRPr>
          </a:p>
          <a:p>
            <a:pPr eaLnBrk="1" hangingPunct="1"/>
            <a:endParaRPr lang="en-US">
              <a:ea typeface="ＭＳ Ｐゴシック"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E0A8CEAD-76A1-5442-B2BE-BE198D0A29DD}" type="slidenum">
              <a:rPr lang="en-US">
                <a:latin typeface="Arial" charset="0"/>
              </a:rPr>
              <a:pPr/>
              <a:t>59</a:t>
            </a:fld>
            <a:endParaRPr lang="en-US">
              <a:latin typeface="Arial"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3BE649FD-F98E-D54C-AECA-43FA14BBDF99}" type="slidenum">
              <a:rPr lang="en-US">
                <a:latin typeface="Arial" charset="0"/>
              </a:rPr>
              <a:pPr/>
              <a:t>60</a:t>
            </a:fld>
            <a:endParaRPr lang="en-US">
              <a:latin typeface="Arial" charset="0"/>
            </a:endParaRPr>
          </a:p>
        </p:txBody>
      </p:sp>
      <p:sp>
        <p:nvSpPr>
          <p:cNvPr id="122883"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r" eaLnBrk="1" hangingPunct="1"/>
            <a:fld id="{75DBF8BA-DFB8-BE4C-8A28-94B23ECB7774}" type="slidenum">
              <a:rPr lang="en-US" sz="1200">
                <a:latin typeface="Arial" charset="0"/>
              </a:rPr>
              <a:pPr algn="r" eaLnBrk="1" hangingPunct="1"/>
              <a:t>60</a:t>
            </a:fld>
            <a:endParaRPr lang="en-US" sz="1200">
              <a:latin typeface="Arial" charset="0"/>
            </a:endParaRPr>
          </a:p>
        </p:txBody>
      </p:sp>
      <p:sp>
        <p:nvSpPr>
          <p:cNvPr id="122884" name="Rectangle 2"/>
          <p:cNvSpPr>
            <a:spLocks noGrp="1" noRot="1" noChangeAspect="1" noChangeArrowheads="1" noTextEdit="1"/>
          </p:cNvSpPr>
          <p:nvPr>
            <p:ph type="sldImg"/>
          </p:nvPr>
        </p:nvSpPr>
        <p:spPr>
          <a:ln/>
        </p:spPr>
      </p:sp>
      <p:sp>
        <p:nvSpPr>
          <p:cNvPr id="12288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C2813327-8B8B-A140-9E17-1270BCA7D9BC}" type="slidenum">
              <a:rPr lang="en-US">
                <a:latin typeface="Arial" charset="0"/>
              </a:rPr>
              <a:pPr/>
              <a:t>61</a:t>
            </a:fld>
            <a:endParaRPr lang="en-US">
              <a:latin typeface="Arial" charset="0"/>
            </a:endParaRPr>
          </a:p>
        </p:txBody>
      </p:sp>
      <p:sp>
        <p:nvSpPr>
          <p:cNvPr id="124931"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r" eaLnBrk="1" hangingPunct="1"/>
            <a:fld id="{F016F577-5391-C346-84BD-471FF822C4DC}" type="slidenum">
              <a:rPr lang="en-US" sz="1200">
                <a:latin typeface="Arial" charset="0"/>
              </a:rPr>
              <a:pPr algn="r" eaLnBrk="1" hangingPunct="1"/>
              <a:t>61</a:t>
            </a:fld>
            <a:endParaRPr lang="en-US" sz="1200">
              <a:latin typeface="Arial" charset="0"/>
            </a:endParaRPr>
          </a:p>
        </p:txBody>
      </p:sp>
      <p:sp>
        <p:nvSpPr>
          <p:cNvPr id="124932" name="Rectangle 2"/>
          <p:cNvSpPr>
            <a:spLocks noGrp="1" noRot="1" noChangeAspect="1" noChangeArrowheads="1" noTextEdit="1"/>
          </p:cNvSpPr>
          <p:nvPr>
            <p:ph type="sldImg"/>
          </p:nvPr>
        </p:nvSpPr>
        <p:spPr>
          <a:ln/>
        </p:spPr>
      </p:sp>
      <p:sp>
        <p:nvSpPr>
          <p:cNvPr id="12493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ea typeface="ＭＳ Ｐゴシック" charset="0"/>
              </a:rPr>
              <a:t>ROC curves are made up of POINTS – different cutoffs for sensitivity and specificity.  LR are SEGMENTS- the slope between adjacent points.</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9D6454C4-B96A-7C44-8B2F-42219ADD4F61}" type="slidenum">
              <a:rPr lang="en-US">
                <a:latin typeface="Arial" charset="0"/>
              </a:rPr>
              <a:pPr/>
              <a:t>63</a:t>
            </a:fld>
            <a:endParaRPr lang="en-US">
              <a:latin typeface="Arial" charset="0"/>
            </a:endParaRPr>
          </a:p>
        </p:txBody>
      </p:sp>
      <p:sp>
        <p:nvSpPr>
          <p:cNvPr id="126979"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r" eaLnBrk="1" hangingPunct="1"/>
            <a:fld id="{B3B2D052-F987-FB43-BEDC-139E9A53386D}" type="slidenum">
              <a:rPr lang="en-US" sz="1200">
                <a:latin typeface="Arial" charset="0"/>
              </a:rPr>
              <a:pPr algn="r" eaLnBrk="1" hangingPunct="1"/>
              <a:t>63</a:t>
            </a:fld>
            <a:endParaRPr lang="en-US" sz="1200">
              <a:latin typeface="Arial" charset="0"/>
            </a:endParaRPr>
          </a:p>
        </p:txBody>
      </p:sp>
      <p:sp>
        <p:nvSpPr>
          <p:cNvPr id="126980" name="Rectangle 2"/>
          <p:cNvSpPr>
            <a:spLocks noGrp="1" noRot="1" noChangeAspect="1" noChangeArrowheads="1" noTextEdit="1"/>
          </p:cNvSpPr>
          <p:nvPr>
            <p:ph type="sldImg"/>
          </p:nvPr>
        </p:nvSpPr>
        <p:spPr>
          <a:ln/>
        </p:spPr>
      </p:sp>
      <p:sp>
        <p:nvSpPr>
          <p:cNvPr id="12698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07AF46BE-7705-D445-A75C-996A99635F3B}" type="slidenum">
              <a:rPr lang="en-US">
                <a:latin typeface="Arial" charset="0"/>
              </a:rPr>
              <a:pPr/>
              <a:t>64</a:t>
            </a:fld>
            <a:endParaRPr lang="en-US">
              <a:latin typeface="Arial"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ea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87F78026-244D-A34A-B410-2A1417DF2670}" type="slidenum">
              <a:rPr lang="en-US">
                <a:latin typeface="Arial" charset="0"/>
              </a:rPr>
              <a:pPr/>
              <a:t>7</a:t>
            </a:fld>
            <a:endParaRPr lang="en-US">
              <a:latin typeface="Arial"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95AEBB0B-E52E-1943-BAA1-27EDE99A1A0D}" type="slidenum">
              <a:rPr lang="en-US">
                <a:latin typeface="Arial" charset="0"/>
              </a:rPr>
              <a:pPr/>
              <a:t>65</a:t>
            </a:fld>
            <a:endParaRPr lang="en-US">
              <a:latin typeface="Arial"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9848B578-1FC0-C744-8589-AD51A9EDBB38}" type="slidenum">
              <a:rPr lang="en-US">
                <a:latin typeface="Arial" charset="0"/>
              </a:rPr>
              <a:pPr/>
              <a:t>66</a:t>
            </a:fld>
            <a:endParaRPr lang="en-US">
              <a:latin typeface="Arial" charset="0"/>
            </a:endParaRPr>
          </a:p>
        </p:txBody>
      </p:sp>
      <p:sp>
        <p:nvSpPr>
          <p:cNvPr id="133123"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13AF8A3E-2DF4-E24D-AB40-C38961D3B43E}" type="slidenum">
              <a:rPr lang="en-US">
                <a:latin typeface="Arial" charset="0"/>
              </a:rPr>
              <a:pPr/>
              <a:t>67</a:t>
            </a:fld>
            <a:endParaRPr lang="en-US">
              <a:latin typeface="Arial"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1B570444-56BB-7942-9281-6FA62912D89C}" type="slidenum">
              <a:rPr lang="en-US">
                <a:latin typeface="Arial" charset="0"/>
              </a:rPr>
              <a:pPr/>
              <a:t>68</a:t>
            </a:fld>
            <a:endParaRPr lang="en-US">
              <a:latin typeface="Arial" charset="0"/>
            </a:endParaRPr>
          </a:p>
        </p:txBody>
      </p:sp>
      <p:sp>
        <p:nvSpPr>
          <p:cNvPr id="137219"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90188D31-4C29-9640-8CA8-05C922EF4C2B}" type="slidenum">
              <a:rPr lang="en-US">
                <a:latin typeface="Arial" charset="0"/>
              </a:rPr>
              <a:pPr/>
              <a:t>69</a:t>
            </a:fld>
            <a:endParaRPr lang="en-US">
              <a:latin typeface="Arial"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3A812B13-6D76-B54D-8F75-DD956A14AB53}" type="slidenum">
              <a:rPr lang="en-US">
                <a:latin typeface="Arial" charset="0"/>
              </a:rPr>
              <a:pPr/>
              <a:t>70</a:t>
            </a:fld>
            <a:endParaRPr lang="en-US">
              <a:latin typeface="Arial"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C61E1D98-8BD4-2C46-B2AB-2C9ADFE901FB}" type="slidenum">
              <a:rPr lang="en-US">
                <a:latin typeface="Arial" charset="0"/>
              </a:rPr>
              <a:pPr/>
              <a:t>71</a:t>
            </a:fld>
            <a:endParaRPr lang="en-US">
              <a:latin typeface="Arial"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63B45D31-8348-3C44-B442-DAD0A97C84DE}" type="slidenum">
              <a:rPr lang="en-US">
                <a:latin typeface="Arial" charset="0"/>
              </a:rPr>
              <a:pPr/>
              <a:t>74</a:t>
            </a:fld>
            <a:endParaRPr lang="en-US">
              <a:latin typeface="Arial"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D82A5F85-AAD1-F343-AC74-AED233F9E448}" type="slidenum">
              <a:rPr lang="en-US">
                <a:latin typeface="Arial" charset="0"/>
              </a:rPr>
              <a:pPr/>
              <a:t>77</a:t>
            </a:fld>
            <a:endParaRPr lang="en-US">
              <a:latin typeface="Arial"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5F2F680F-6ABF-9649-AAA3-39171750E684}" type="slidenum">
              <a:rPr lang="en-US">
                <a:latin typeface="Arial" charset="0"/>
              </a:rPr>
              <a:pPr/>
              <a:t>81</a:t>
            </a:fld>
            <a:endParaRPr lang="en-US">
              <a:latin typeface="Arial" charset="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47276482-BFA0-504D-B2B9-01FB90A8D835}" type="slidenum">
              <a:rPr lang="en-US">
                <a:latin typeface="Arial" charset="0"/>
              </a:rPr>
              <a:pPr/>
              <a:t>8</a:t>
            </a:fld>
            <a:endParaRPr lang="en-US">
              <a:latin typeface="Arial" charset="0"/>
            </a:endParaRPr>
          </a:p>
        </p:txBody>
      </p:sp>
      <p:sp>
        <p:nvSpPr>
          <p:cNvPr id="19459"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r" eaLnBrk="1" hangingPunct="1"/>
            <a:fld id="{176A986D-6300-0D4E-A7A5-21A29A2D3175}" type="slidenum">
              <a:rPr lang="en-US" sz="1200">
                <a:latin typeface="Arial" charset="0"/>
              </a:rPr>
              <a:pPr algn="r" eaLnBrk="1" hangingPunct="1"/>
              <a:t>8</a:t>
            </a:fld>
            <a:endParaRPr lang="en-US" sz="1200">
              <a:latin typeface="Arial" charset="0"/>
            </a:endParaRPr>
          </a:p>
        </p:txBody>
      </p:sp>
      <p:sp>
        <p:nvSpPr>
          <p:cNvPr id="19460" name="Rectangle 2"/>
          <p:cNvSpPr>
            <a:spLocks noGrp="1" noRot="1" noChangeAspect="1" noChangeArrowheads="1" noTextEdit="1"/>
          </p:cNvSpPr>
          <p:nvPr>
            <p:ph type="sldImg"/>
          </p:nvPr>
        </p:nvSpPr>
        <p:spPr>
          <a:ln/>
        </p:spPr>
      </p:sp>
      <p:sp>
        <p:nvSpPr>
          <p:cNvPr id="1946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ea typeface="ＭＳ Ｐゴシック" charset="0"/>
              </a:rPr>
              <a:t>She reports no prior knee swelling and no recent trauma or knee surgery, illegal drug use, rash, uveitis, or risky sexual behavior. </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A6091B8C-290A-4F45-A53A-4F604670AA27}" type="slidenum">
              <a:rPr lang="en-US">
                <a:latin typeface="Arial" charset="0"/>
              </a:rPr>
              <a:pPr/>
              <a:t>82</a:t>
            </a:fld>
            <a:endParaRPr lang="en-US">
              <a:latin typeface="Arial" charset="0"/>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639EC49A-2B3C-544A-83A1-0D69DD585E66}" type="slidenum">
              <a:rPr lang="en-US">
                <a:latin typeface="Arial" charset="0"/>
              </a:rPr>
              <a:pPr/>
              <a:t>83</a:t>
            </a:fld>
            <a:endParaRPr lang="en-US">
              <a:latin typeface="Arial" charset="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9037BE-28F9-D54A-812B-725BB09C36D8}" type="slidenum">
              <a:rPr lang="en-US" smtClean="0"/>
              <a:pPr/>
              <a:t>84</a:t>
            </a:fld>
            <a:endParaRPr lang="en-US"/>
          </a:p>
        </p:txBody>
      </p:sp>
    </p:spTree>
    <p:extLst>
      <p:ext uri="{BB962C8B-B14F-4D97-AF65-F5344CB8AC3E}">
        <p14:creationId xmlns:p14="http://schemas.microsoft.com/office/powerpoint/2010/main" val="327584076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97C7E89E-E4D6-A240-A47D-938521C6A9E4}" type="slidenum">
              <a:rPr lang="en-US">
                <a:latin typeface="Arial" charset="0"/>
              </a:rPr>
              <a:pPr/>
              <a:t>87</a:t>
            </a:fld>
            <a:endParaRPr lang="en-US">
              <a:latin typeface="Arial" charset="0"/>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A923DC2A-54D7-F24B-AC41-A5A3914E5BC4}" type="slidenum">
              <a:rPr lang="en-US">
                <a:latin typeface="Arial" charset="0"/>
              </a:rPr>
              <a:pPr/>
              <a:t>88</a:t>
            </a:fld>
            <a:endParaRPr lang="en-US">
              <a:latin typeface="Arial" charset="0"/>
            </a:endParaRPr>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366E8F8A-D371-5B4B-8D76-07015A98805C}" type="slidenum">
              <a:rPr lang="en-US">
                <a:latin typeface="Arial" charset="0"/>
              </a:rPr>
              <a:pPr/>
              <a:t>89</a:t>
            </a:fld>
            <a:endParaRPr lang="en-US">
              <a:latin typeface="Arial" charset="0"/>
            </a:endParaRPr>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ea typeface="ＭＳ Ｐゴシック" charset="0"/>
              </a:rPr>
              <a:t>Want to act this out?</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6AAEB593-114E-F44D-8E23-3F04DF017F1F}" type="slidenum">
              <a:rPr lang="en-US">
                <a:latin typeface="Arial" charset="0"/>
              </a:rPr>
              <a:pPr/>
              <a:t>90</a:t>
            </a:fld>
            <a:endParaRPr lang="en-US">
              <a:latin typeface="Arial" charset="0"/>
            </a:endParaRPr>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E8A2CCA1-3050-C740-840B-BD343898D405}" type="slidenum">
              <a:rPr lang="en-US">
                <a:latin typeface="Arial" charset="0"/>
              </a:rPr>
              <a:pPr/>
              <a:t>91</a:t>
            </a:fld>
            <a:endParaRPr lang="en-US">
              <a:latin typeface="Arial" charset="0"/>
            </a:endParaRPr>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91F277FE-42A0-BD43-B891-39D7AA456B6E}" type="slidenum">
              <a:rPr lang="en-US">
                <a:latin typeface="Arial" charset="0"/>
              </a:rPr>
              <a:pPr/>
              <a:t>92</a:t>
            </a:fld>
            <a:endParaRPr lang="en-US">
              <a:latin typeface="Arial" charset="0"/>
            </a:endParaRPr>
          </a:p>
        </p:txBody>
      </p:sp>
      <p:sp>
        <p:nvSpPr>
          <p:cNvPr id="176131"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r" eaLnBrk="1" hangingPunct="1"/>
            <a:fld id="{1594DF7C-5909-3D4D-9417-AB4DD12D14F3}" type="slidenum">
              <a:rPr lang="en-US" sz="1200">
                <a:latin typeface="Arial" charset="0"/>
              </a:rPr>
              <a:pPr algn="r" eaLnBrk="1" hangingPunct="1"/>
              <a:t>92</a:t>
            </a:fld>
            <a:endParaRPr lang="en-US" sz="1200">
              <a:latin typeface="Arial" charset="0"/>
            </a:endParaRPr>
          </a:p>
        </p:txBody>
      </p:sp>
      <p:sp>
        <p:nvSpPr>
          <p:cNvPr id="176132" name="Rectangle 2"/>
          <p:cNvSpPr>
            <a:spLocks noGrp="1" noRot="1" noChangeAspect="1" noChangeArrowheads="1" noTextEdit="1"/>
          </p:cNvSpPr>
          <p:nvPr>
            <p:ph type="sldImg"/>
          </p:nvPr>
        </p:nvSpPr>
        <p:spPr>
          <a:ln/>
        </p:spPr>
      </p:sp>
      <p:sp>
        <p:nvSpPr>
          <p:cNvPr id="17613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89F524D1-5B20-2C4C-9708-C43F965C3C02}" type="slidenum">
              <a:rPr lang="en-US">
                <a:latin typeface="Arial" charset="0"/>
              </a:rPr>
              <a:pPr/>
              <a:t>93</a:t>
            </a:fld>
            <a:endParaRPr lang="en-US">
              <a:latin typeface="Arial" charset="0"/>
            </a:endParaRPr>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FF74D17C-5079-E246-BEE9-DE206FB7842C}" type="slidenum">
              <a:rPr lang="en-US">
                <a:latin typeface="Arial" charset="0"/>
              </a:rPr>
              <a:pPr/>
              <a:t>9</a:t>
            </a:fld>
            <a:endParaRPr lang="en-US">
              <a:latin typeface="Arial" charset="0"/>
            </a:endParaRPr>
          </a:p>
        </p:txBody>
      </p:sp>
      <p:sp>
        <p:nvSpPr>
          <p:cNvPr id="21507"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r" eaLnBrk="1" hangingPunct="1"/>
            <a:fld id="{74E446DB-E05E-2E4D-B910-FD33BE4795A6}" type="slidenum">
              <a:rPr lang="en-US" sz="1200">
                <a:latin typeface="Arial" charset="0"/>
              </a:rPr>
              <a:pPr algn="r" eaLnBrk="1" hangingPunct="1"/>
              <a:t>9</a:t>
            </a:fld>
            <a:endParaRPr lang="en-US" sz="1200">
              <a:latin typeface="Arial" charset="0"/>
            </a:endParaRPr>
          </a:p>
        </p:txBody>
      </p:sp>
      <p:sp>
        <p:nvSpPr>
          <p:cNvPr id="21508" name="Rectangle 2"/>
          <p:cNvSpPr>
            <a:spLocks noGrp="1" noRot="1" noChangeAspect="1" noChangeArrowheads="1" noTextEdit="1"/>
          </p:cNvSpPr>
          <p:nvPr>
            <p:ph type="sldImg"/>
          </p:nvPr>
        </p:nvSpPr>
        <p:spPr>
          <a:ln/>
        </p:spPr>
      </p:sp>
      <p:sp>
        <p:nvSpPr>
          <p:cNvPr id="2150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E7EA1325-E5B0-614F-9A87-1C8DF205E252}" type="slidenum">
              <a:rPr lang="en-US">
                <a:latin typeface="Arial" charset="0"/>
              </a:rPr>
              <a:pPr/>
              <a:t>94</a:t>
            </a:fld>
            <a:endParaRPr lang="en-US">
              <a:latin typeface="Arial" charset="0"/>
            </a:endParaRPr>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613AEDC8-7630-7843-9B0E-1290A213D1F3}" type="slidenum">
              <a:rPr lang="en-US">
                <a:latin typeface="Arial" charset="0"/>
              </a:rPr>
              <a:pPr/>
              <a:t>95</a:t>
            </a:fld>
            <a:endParaRPr lang="en-US">
              <a:latin typeface="Arial" charset="0"/>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031651D6-E529-7F4A-B565-565E44C9AD65}" type="slidenum">
              <a:rPr lang="en-US">
                <a:latin typeface="Arial" charset="0"/>
              </a:rPr>
              <a:pPr/>
              <a:t>97</a:t>
            </a:fld>
            <a:endParaRPr lang="en-US">
              <a:latin typeface="Arial" charset="0"/>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0D70E982-D77B-F349-B28D-1E4D51390E65}" type="slidenum">
              <a:rPr lang="en-US">
                <a:latin typeface="Arial" charset="0"/>
              </a:rPr>
              <a:pPr/>
              <a:t>99</a:t>
            </a:fld>
            <a:endParaRPr lang="en-US">
              <a:latin typeface="Arial" charset="0"/>
            </a:endParaRPr>
          </a:p>
        </p:txBody>
      </p:sp>
      <p:sp>
        <p:nvSpPr>
          <p:cNvPr id="188419"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r" eaLnBrk="1" hangingPunct="1"/>
            <a:fld id="{D774F4A3-CCC4-3D49-9746-E651D3682A72}" type="slidenum">
              <a:rPr lang="en-US" sz="1200">
                <a:latin typeface="Arial" charset="0"/>
              </a:rPr>
              <a:pPr algn="r" eaLnBrk="1" hangingPunct="1"/>
              <a:t>99</a:t>
            </a:fld>
            <a:endParaRPr lang="en-US" sz="1200">
              <a:latin typeface="Arial" charset="0"/>
            </a:endParaRPr>
          </a:p>
        </p:txBody>
      </p:sp>
      <p:sp>
        <p:nvSpPr>
          <p:cNvPr id="188420" name="Rectangle 2"/>
          <p:cNvSpPr>
            <a:spLocks noGrp="1" noRot="1" noChangeAspect="1" noChangeArrowheads="1" noTextEdit="1"/>
          </p:cNvSpPr>
          <p:nvPr>
            <p:ph type="sldImg"/>
          </p:nvPr>
        </p:nvSpPr>
        <p:spPr>
          <a:ln/>
        </p:spPr>
      </p:sp>
      <p:sp>
        <p:nvSpPr>
          <p:cNvPr id="18842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72B60F14-6BF8-FA4B-8183-9AC0E6B15F8A}" type="slidenum">
              <a:rPr lang="en-US">
                <a:latin typeface="Arial" charset="0"/>
              </a:rPr>
              <a:pPr/>
              <a:t>100</a:t>
            </a:fld>
            <a:endParaRPr lang="en-US">
              <a:latin typeface="Arial" charset="0"/>
            </a:endParaRPr>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E897F157-3AD6-5D4A-8DCA-690A54A3E5B8}" type="slidenum">
              <a:rPr lang="en-US">
                <a:latin typeface="Arial" charset="0"/>
              </a:rPr>
              <a:pPr/>
              <a:t>107</a:t>
            </a:fld>
            <a:endParaRPr lang="en-US">
              <a:latin typeface="Arial" charset="0"/>
            </a:endParaRPr>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A7D132A3-916A-9C4A-9993-31EFC0D991B3}" type="slidenum">
              <a:rPr lang="en-US">
                <a:latin typeface="Arial" charset="0"/>
              </a:rPr>
              <a:pPr/>
              <a:t>108</a:t>
            </a:fld>
            <a:endParaRPr lang="en-US">
              <a:latin typeface="Arial" charset="0"/>
            </a:endParaRPr>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ea typeface="ＭＳ Ｐゴシック" charset="0"/>
              </a:rPr>
              <a:t>By the way, Youden’s Index is the area under the dichotomous ROC curve -1/2 and then multiplied by 2.  </a:t>
            </a:r>
          </a:p>
          <a:p>
            <a:pPr eaLnBrk="1" hangingPunct="1"/>
            <a:r>
              <a:rPr lang="en-US">
                <a:ea typeface="ＭＳ Ｐゴシック" charset="0"/>
              </a:rPr>
              <a:t>The area under the dichotomous ROC curve is ½(Sensitivity + Specificity).  Subtract ½ and multiply by 2</a:t>
            </a:r>
            <a:r>
              <a:rPr lang="en-US">
                <a:ea typeface="ＭＳ Ｐゴシック" charset="0"/>
                <a:sym typeface="Wingdings" charset="0"/>
              </a:rPr>
              <a:t> Sensitivity + Specificity -1.  Should range from 0 to 1.</a:t>
            </a:r>
            <a:endParaRPr lang="en-US">
              <a:ea typeface="ＭＳ Ｐゴシック" charset="0"/>
            </a:endParaRPr>
          </a:p>
          <a:p>
            <a:pPr eaLnBrk="1" hangingPunct="1"/>
            <a:endParaRPr lang="en-US">
              <a:ea typeface="ＭＳ Ｐゴシック"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3416FA72-960D-4C45-A773-121DB7D453EC}" type="slidenum">
              <a:rPr lang="en-US">
                <a:latin typeface="Arial" charset="0"/>
              </a:rPr>
              <a:pPr/>
              <a:t>109</a:t>
            </a:fld>
            <a:endParaRPr lang="en-US">
              <a:latin typeface="Arial" charset="0"/>
            </a:endParaRPr>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ea typeface="ＭＳ Ｐゴシック" charset="0"/>
              </a:rPr>
              <a:t>Youden’s Index is the area under the dichotomous ROC curve -1/2 and then multiplied by 2.  </a:t>
            </a:r>
          </a:p>
          <a:p>
            <a:pPr eaLnBrk="1" hangingPunct="1"/>
            <a:r>
              <a:rPr lang="en-US">
                <a:ea typeface="ＭＳ Ｐゴシック" charset="0"/>
              </a:rPr>
              <a:t>The area under the dichotomous ROC curve is ½(Sensitivity + Specificity).  Subtract ½ and multiply by 2</a:t>
            </a:r>
            <a:r>
              <a:rPr lang="en-US">
                <a:ea typeface="ＭＳ Ｐゴシック" charset="0"/>
                <a:sym typeface="Wingdings" charset="0"/>
              </a:rPr>
              <a:t> Sensitivity + Specificity -1.  Should range from 0 to 1.</a:t>
            </a:r>
            <a:endParaRPr lang="en-US">
              <a:ea typeface="ＭＳ Ｐゴシック" charset="0"/>
            </a:endParaRPr>
          </a:p>
        </p:txBody>
      </p:sp>
      <p:sp>
        <p:nvSpPr>
          <p:cNvPr id="20480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52A5F325-3157-014C-8A28-D7F3844C29E8}" type="slidenum">
              <a:rPr lang="en-US">
                <a:latin typeface="Arial" charset="0"/>
              </a:rPr>
              <a:pPr/>
              <a:t>110</a:t>
            </a:fld>
            <a:endParaRPr lang="en-US">
              <a:latin typeface="Arial"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A47DBEF7-9AE6-F04C-94B6-BFEF8F80AFCD}" type="slidenum">
              <a:rPr lang="en-US">
                <a:latin typeface="Arial" charset="0"/>
              </a:rPr>
              <a:pPr/>
              <a:t>111</a:t>
            </a:fld>
            <a:endParaRPr lang="en-US">
              <a:latin typeface="Arial" charset="0"/>
            </a:endParaRPr>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14103F76-BB6E-A64E-BDBB-A2F2F0AC89CC}" type="slidenum">
              <a:rPr lang="en-US">
                <a:latin typeface="Arial" charset="0"/>
              </a:rPr>
              <a:pPr/>
              <a:t>10</a:t>
            </a:fld>
            <a:endParaRPr lang="en-US">
              <a:latin typeface="Arial"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cs typeface="+mn-cs"/>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cs typeface="+mn-cs"/>
                </a:endParaRPr>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cs typeface="+mn-cs"/>
                </a:endParaRPr>
              </a:p>
            </p:txBody>
          </p:sp>
          <p:sp>
            <p:nvSpPr>
              <p:cNvPr id="11"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cs typeface="+mn-cs"/>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cs typeface="+mn-cs"/>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cs typeface="+mn-cs"/>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cs typeface="+mn-cs"/>
              </a:endParaRPr>
            </a:p>
          </p:txBody>
        </p:sp>
      </p:grpSp>
      <p:sp>
        <p:nvSpPr>
          <p:cNvPr id="287756" name="Rectangle 12"/>
          <p:cNvSpPr>
            <a:spLocks noGrp="1" noChangeArrowheads="1"/>
          </p:cNvSpPr>
          <p:nvPr>
            <p:ph type="ctrTitle"/>
          </p:nvPr>
        </p:nvSpPr>
        <p:spPr>
          <a:xfrm>
            <a:off x="990600" y="1676400"/>
            <a:ext cx="7772400" cy="1462088"/>
          </a:xfrm>
        </p:spPr>
        <p:txBody>
          <a:bodyPr/>
          <a:lstStyle>
            <a:lvl1pPr>
              <a:defRPr/>
            </a:lvl1pPr>
          </a:lstStyle>
          <a:p>
            <a:r>
              <a:rPr lang="en-US"/>
              <a:t>Click to edit Master title style</a:t>
            </a:r>
          </a:p>
        </p:txBody>
      </p:sp>
      <p:sp>
        <p:nvSpPr>
          <p:cNvPr id="28775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fld id="{5698C658-7915-BB45-85BB-EBCB0DC9047B}" type="slidenum">
              <a:rPr lang="en-US"/>
              <a:pPr/>
              <a:t>‹#›</a:t>
            </a:fld>
            <a:endParaRPr lang="en-US"/>
          </a:p>
        </p:txBody>
      </p:sp>
    </p:spTree>
    <p:extLst>
      <p:ext uri="{BB962C8B-B14F-4D97-AF65-F5344CB8AC3E}">
        <p14:creationId xmlns:p14="http://schemas.microsoft.com/office/powerpoint/2010/main" val="2134348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A015E3A6-F645-904F-99BA-35EF1855DA5A}" type="slidenum">
              <a:rPr lang="en-US"/>
              <a:pPr/>
              <a:t>‹#›</a:t>
            </a:fld>
            <a:endParaRPr lang="en-US"/>
          </a:p>
        </p:txBody>
      </p:sp>
    </p:spTree>
    <p:extLst>
      <p:ext uri="{BB962C8B-B14F-4D97-AF65-F5344CB8AC3E}">
        <p14:creationId xmlns:p14="http://schemas.microsoft.com/office/powerpoint/2010/main" val="1064297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36EB3106-094B-2D4C-9C2D-F722692A4F98}" type="slidenum">
              <a:rPr lang="en-US"/>
              <a:pPr/>
              <a:t>‹#›</a:t>
            </a:fld>
            <a:endParaRPr lang="en-US"/>
          </a:p>
        </p:txBody>
      </p:sp>
    </p:spTree>
    <p:extLst>
      <p:ext uri="{BB962C8B-B14F-4D97-AF65-F5344CB8AC3E}">
        <p14:creationId xmlns:p14="http://schemas.microsoft.com/office/powerpoint/2010/main" val="996674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a:t>Click to edit Master title style</a:t>
            </a:r>
          </a:p>
        </p:txBody>
      </p:sp>
      <p:sp>
        <p:nvSpPr>
          <p:cNvPr id="3" name="Table Placeholder 2"/>
          <p:cNvSpPr>
            <a:spLocks noGrp="1"/>
          </p:cNvSpPr>
          <p:nvPr>
            <p:ph type="tbl" idx="1"/>
          </p:nvPr>
        </p:nvSpPr>
        <p:spPr>
          <a:xfrm>
            <a:off x="1182688" y="2017713"/>
            <a:ext cx="7772400" cy="4114800"/>
          </a:xfrm>
        </p:spPr>
        <p:txBody>
          <a:bodyPr/>
          <a:lstStyle/>
          <a:p>
            <a:pPr lvl="0"/>
            <a:endParaRPr lang="en-US" noProof="0"/>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231CCF7B-C2A7-B244-85F6-030D7DED89E2}" type="slidenum">
              <a:rPr lang="en-US"/>
              <a:pPr/>
              <a:t>‹#›</a:t>
            </a:fld>
            <a:endParaRPr lang="en-US"/>
          </a:p>
        </p:txBody>
      </p:sp>
    </p:spTree>
    <p:extLst>
      <p:ext uri="{BB962C8B-B14F-4D97-AF65-F5344CB8AC3E}">
        <p14:creationId xmlns:p14="http://schemas.microsoft.com/office/powerpoint/2010/main" val="4243045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50938" y="214313"/>
            <a:ext cx="7804150" cy="591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fld id="{AFE6B7C9-B5A1-1F43-89F7-46CF7B9DB6CB}" type="slidenum">
              <a:rPr lang="en-US"/>
              <a:pPr/>
              <a:t>‹#›</a:t>
            </a:fld>
            <a:endParaRPr lang="en-US"/>
          </a:p>
        </p:txBody>
      </p:sp>
    </p:spTree>
    <p:extLst>
      <p:ext uri="{BB962C8B-B14F-4D97-AF65-F5344CB8AC3E}">
        <p14:creationId xmlns:p14="http://schemas.microsoft.com/office/powerpoint/2010/main" val="3499625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C24D53ED-FF8B-B440-BB25-078D1FD85794}" type="slidenum">
              <a:rPr lang="en-US"/>
              <a:pPr/>
              <a:t>‹#›</a:t>
            </a:fld>
            <a:endParaRPr lang="en-US"/>
          </a:p>
        </p:txBody>
      </p:sp>
    </p:spTree>
    <p:extLst>
      <p:ext uri="{BB962C8B-B14F-4D97-AF65-F5344CB8AC3E}">
        <p14:creationId xmlns:p14="http://schemas.microsoft.com/office/powerpoint/2010/main" val="1736408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F5357281-F947-CF43-ABF1-F9B060A3F3E6}" type="slidenum">
              <a:rPr lang="en-US"/>
              <a:pPr/>
              <a:t>‹#›</a:t>
            </a:fld>
            <a:endParaRPr lang="en-US"/>
          </a:p>
        </p:txBody>
      </p:sp>
    </p:spTree>
    <p:extLst>
      <p:ext uri="{BB962C8B-B14F-4D97-AF65-F5344CB8AC3E}">
        <p14:creationId xmlns:p14="http://schemas.microsoft.com/office/powerpoint/2010/main" val="2466215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691FDA33-82BD-9F45-8743-3D552B13202D}" type="slidenum">
              <a:rPr lang="en-US"/>
              <a:pPr/>
              <a:t>‹#›</a:t>
            </a:fld>
            <a:endParaRPr lang="en-US"/>
          </a:p>
        </p:txBody>
      </p:sp>
    </p:spTree>
    <p:extLst>
      <p:ext uri="{BB962C8B-B14F-4D97-AF65-F5344CB8AC3E}">
        <p14:creationId xmlns:p14="http://schemas.microsoft.com/office/powerpoint/2010/main" val="1884001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fld id="{80070123-CCE1-D749-9261-D6AC02C3AE7F}" type="slidenum">
              <a:rPr lang="en-US"/>
              <a:pPr/>
              <a:t>‹#›</a:t>
            </a:fld>
            <a:endParaRPr lang="en-US"/>
          </a:p>
        </p:txBody>
      </p:sp>
    </p:spTree>
    <p:extLst>
      <p:ext uri="{BB962C8B-B14F-4D97-AF65-F5344CB8AC3E}">
        <p14:creationId xmlns:p14="http://schemas.microsoft.com/office/powerpoint/2010/main" val="3008057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fld id="{2D5A7926-B46E-9649-807D-A6CAA03D7044}" type="slidenum">
              <a:rPr lang="en-US"/>
              <a:pPr/>
              <a:t>‹#›</a:t>
            </a:fld>
            <a:endParaRPr lang="en-US"/>
          </a:p>
        </p:txBody>
      </p:sp>
    </p:spTree>
    <p:extLst>
      <p:ext uri="{BB962C8B-B14F-4D97-AF65-F5344CB8AC3E}">
        <p14:creationId xmlns:p14="http://schemas.microsoft.com/office/powerpoint/2010/main" val="1760716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fld id="{5B8E29D9-E37A-E94F-953F-91C8AB31D34E}" type="slidenum">
              <a:rPr lang="en-US"/>
              <a:pPr/>
              <a:t>‹#›</a:t>
            </a:fld>
            <a:endParaRPr lang="en-US"/>
          </a:p>
        </p:txBody>
      </p:sp>
    </p:spTree>
    <p:extLst>
      <p:ext uri="{BB962C8B-B14F-4D97-AF65-F5344CB8AC3E}">
        <p14:creationId xmlns:p14="http://schemas.microsoft.com/office/powerpoint/2010/main" val="821861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1108ED80-42A0-734B-8CF0-35E9240A9BD4}" type="slidenum">
              <a:rPr lang="en-US"/>
              <a:pPr/>
              <a:t>‹#›</a:t>
            </a:fld>
            <a:endParaRPr lang="en-US"/>
          </a:p>
        </p:txBody>
      </p:sp>
    </p:spTree>
    <p:extLst>
      <p:ext uri="{BB962C8B-B14F-4D97-AF65-F5344CB8AC3E}">
        <p14:creationId xmlns:p14="http://schemas.microsoft.com/office/powerpoint/2010/main" val="1200495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6488A1A1-323F-C048-AEA7-43AFCFEF3393}" type="slidenum">
              <a:rPr lang="en-US"/>
              <a:pPr/>
              <a:t>‹#›</a:t>
            </a:fld>
            <a:endParaRPr lang="en-US"/>
          </a:p>
        </p:txBody>
      </p:sp>
    </p:spTree>
    <p:extLst>
      <p:ext uri="{BB962C8B-B14F-4D97-AF65-F5344CB8AC3E}">
        <p14:creationId xmlns:p14="http://schemas.microsoft.com/office/powerpoint/2010/main" val="595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defRPr/>
            </a:pPr>
            <a:endParaRPr kumimoji="1" lang="en-US" altLang="en-US">
              <a:cs typeface="+mn-cs"/>
            </a:endParaRPr>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defRPr/>
            </a:pPr>
            <a:endParaRPr kumimoji="1" lang="en-US" altLang="en-US">
              <a:cs typeface="+mn-cs"/>
            </a:endParaRPr>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defRPr/>
            </a:pPr>
            <a:endParaRPr kumimoji="1" lang="en-US" altLang="en-US">
              <a:cs typeface="+mn-cs"/>
            </a:endParaRPr>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defRPr/>
            </a:pPr>
            <a:endParaRPr kumimoji="1" lang="en-US" altLang="en-US">
              <a:cs typeface="+mn-cs"/>
            </a:endParaRPr>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defRPr/>
            </a:pPr>
            <a:endParaRPr kumimoji="1" lang="en-US" altLang="en-US">
              <a:cs typeface="+mn-cs"/>
            </a:endParaRPr>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defRPr/>
            </a:pPr>
            <a:endParaRPr kumimoji="1" lang="en-US" altLang="en-US">
              <a:cs typeface="+mn-cs"/>
            </a:endParaRPr>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defRPr/>
            </a:pPr>
            <a:endParaRPr kumimoji="1" lang="en-US" altLang="en-US">
              <a:cs typeface="+mn-cs"/>
            </a:endParaRPr>
          </a:p>
        </p:txBody>
      </p:sp>
      <p:sp>
        <p:nvSpPr>
          <p:cNvPr id="1033" name="Rectangle 9"/>
          <p:cNvSpPr>
            <a:spLocks noGrp="1" noChangeArrowheads="1"/>
          </p:cNvSpPr>
          <p:nvPr>
            <p:ph type="title"/>
          </p:nvPr>
        </p:nvSpPr>
        <p:spPr bwMode="auto">
          <a:xfrm>
            <a:off x="1150938" y="214313"/>
            <a:ext cx="7793037" cy="1462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6731"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atin typeface="Tahoma" pitchFamily="34" charset="0"/>
                <a:ea typeface="+mn-ea"/>
                <a:cs typeface="+mn-cs"/>
              </a:defRPr>
            </a:lvl1pPr>
          </a:lstStyle>
          <a:p>
            <a:pPr>
              <a:defRPr/>
            </a:pPr>
            <a:endParaRPr lang="en-US"/>
          </a:p>
        </p:txBody>
      </p:sp>
      <p:sp>
        <p:nvSpPr>
          <p:cNvPr id="286732"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Tahoma" pitchFamily="34" charset="0"/>
                <a:ea typeface="+mn-ea"/>
                <a:cs typeface="+mn-cs"/>
              </a:defRPr>
            </a:lvl1pPr>
          </a:lstStyle>
          <a:p>
            <a:pPr>
              <a:defRPr/>
            </a:pPr>
            <a:endParaRPr lang="en-US"/>
          </a:p>
        </p:txBody>
      </p:sp>
      <p:sp>
        <p:nvSpPr>
          <p:cNvPr id="286733"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fld id="{03E9F1B9-4EC8-7C44-959C-25D6CAADCD5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02"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Lst>
  <p:txStyles>
    <p:titleStyle>
      <a:lvl1pPr algn="l" rtl="0" eaLnBrk="0" fontAlgn="base" hangingPunct="0">
        <a:spcBef>
          <a:spcPct val="0"/>
        </a:spcBef>
        <a:spcAft>
          <a:spcPct val="0"/>
        </a:spcAft>
        <a:defRPr sz="4400">
          <a:solidFill>
            <a:schemeClr val="tx2"/>
          </a:solidFill>
          <a:latin typeface="+mj-lt"/>
          <a:ea typeface="ＭＳ Ｐゴシック" charset="-128"/>
          <a:cs typeface="ＭＳ Ｐゴシック" charset="0"/>
        </a:defRPr>
      </a:lvl1pPr>
      <a:lvl2pPr algn="l" rtl="0" eaLnBrk="0" fontAlgn="base" hangingPunct="0">
        <a:spcBef>
          <a:spcPct val="0"/>
        </a:spcBef>
        <a:spcAft>
          <a:spcPct val="0"/>
        </a:spcAft>
        <a:defRPr sz="4400">
          <a:solidFill>
            <a:schemeClr val="tx2"/>
          </a:solidFill>
          <a:latin typeface="Tahoma" pitchFamily="34" charset="0"/>
          <a:ea typeface="ＭＳ Ｐゴシック" charset="-128"/>
          <a:cs typeface="ＭＳ Ｐゴシック" charset="0"/>
        </a:defRPr>
      </a:lvl2pPr>
      <a:lvl3pPr algn="l" rtl="0" eaLnBrk="0" fontAlgn="base" hangingPunct="0">
        <a:spcBef>
          <a:spcPct val="0"/>
        </a:spcBef>
        <a:spcAft>
          <a:spcPct val="0"/>
        </a:spcAft>
        <a:defRPr sz="4400">
          <a:solidFill>
            <a:schemeClr val="tx2"/>
          </a:solidFill>
          <a:latin typeface="Tahoma" pitchFamily="34" charset="0"/>
          <a:ea typeface="ＭＳ Ｐゴシック" charset="-128"/>
          <a:cs typeface="ＭＳ Ｐゴシック" charset="0"/>
        </a:defRPr>
      </a:lvl3pPr>
      <a:lvl4pPr algn="l" rtl="0" eaLnBrk="0" fontAlgn="base" hangingPunct="0">
        <a:spcBef>
          <a:spcPct val="0"/>
        </a:spcBef>
        <a:spcAft>
          <a:spcPct val="0"/>
        </a:spcAft>
        <a:defRPr sz="4400">
          <a:solidFill>
            <a:schemeClr val="tx2"/>
          </a:solidFill>
          <a:latin typeface="Tahoma" pitchFamily="34" charset="0"/>
          <a:ea typeface="ＭＳ Ｐゴシック" charset="-128"/>
          <a:cs typeface="ＭＳ Ｐゴシック" charset="0"/>
        </a:defRPr>
      </a:lvl4pPr>
      <a:lvl5pPr algn="l" rtl="0" eaLnBrk="0" fontAlgn="base" hangingPunct="0">
        <a:spcBef>
          <a:spcPct val="0"/>
        </a:spcBef>
        <a:spcAft>
          <a:spcPct val="0"/>
        </a:spcAft>
        <a:defRPr sz="4400">
          <a:solidFill>
            <a:schemeClr val="tx2"/>
          </a:solidFill>
          <a:latin typeface="Tahoma" pitchFamily="34" charset="0"/>
          <a:ea typeface="ＭＳ Ｐゴシック" charset="-128"/>
          <a:cs typeface="ＭＳ Ｐゴシック"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charset="0"/>
        <a:buChar char="n"/>
        <a:defRPr sz="3200">
          <a:solidFill>
            <a:schemeClr val="tx1"/>
          </a:solidFill>
          <a:latin typeface="+mn-lt"/>
          <a:ea typeface="ＭＳ Ｐゴシック" charset="-128"/>
          <a:cs typeface="ＭＳ Ｐゴシック" charset="0"/>
        </a:defRPr>
      </a:lvl1pPr>
      <a:lvl2pPr marL="742950" indent="-285750" algn="l" rtl="0" eaLnBrk="0" fontAlgn="base" hangingPunct="0">
        <a:spcBef>
          <a:spcPct val="20000"/>
        </a:spcBef>
        <a:spcAft>
          <a:spcPct val="0"/>
        </a:spcAft>
        <a:buClr>
          <a:schemeClr val="hlink"/>
        </a:buClr>
        <a:buSzPct val="55000"/>
        <a:buFont typeface="Wingdings" charset="0"/>
        <a:buChar char="n"/>
        <a:defRPr sz="2800">
          <a:solidFill>
            <a:schemeClr val="tx1"/>
          </a:solidFill>
          <a:latin typeface="+mn-lt"/>
          <a:ea typeface="ＭＳ Ｐゴシック" charset="-128"/>
          <a:cs typeface="MS PGothic" charset="0"/>
        </a:defRPr>
      </a:lvl2pPr>
      <a:lvl3pPr marL="1143000" indent="-228600" algn="l" rtl="0" eaLnBrk="0" fontAlgn="base" hangingPunct="0">
        <a:spcBef>
          <a:spcPct val="20000"/>
        </a:spcBef>
        <a:spcAft>
          <a:spcPct val="0"/>
        </a:spcAft>
        <a:buClr>
          <a:schemeClr val="folHlink"/>
        </a:buClr>
        <a:buSzPct val="50000"/>
        <a:buFont typeface="Wingdings" charset="0"/>
        <a:buChar char="n"/>
        <a:defRPr sz="2400">
          <a:solidFill>
            <a:schemeClr val="tx1"/>
          </a:solidFill>
          <a:latin typeface="+mn-lt"/>
          <a:ea typeface="ＭＳ Ｐゴシック" charset="-128"/>
          <a:cs typeface="MS PGothic" charset="0"/>
        </a:defRPr>
      </a:lvl3pPr>
      <a:lvl4pPr marL="1600200" indent="-228600" algn="l" rtl="0" eaLnBrk="0" fontAlgn="base" hangingPunct="0">
        <a:spcBef>
          <a:spcPct val="20000"/>
        </a:spcBef>
        <a:spcAft>
          <a:spcPct val="0"/>
        </a:spcAft>
        <a:buClr>
          <a:schemeClr val="accent2"/>
        </a:buClr>
        <a:buSzPct val="55000"/>
        <a:buFont typeface="Wingdings" charset="0"/>
        <a:buChar char="n"/>
        <a:defRPr sz="2000">
          <a:solidFill>
            <a:schemeClr val="tx1"/>
          </a:solidFill>
          <a:latin typeface="+mn-lt"/>
          <a:ea typeface="ＭＳ Ｐゴシック" charset="-128"/>
          <a:cs typeface="MS PGothic" charset="0"/>
        </a:defRPr>
      </a:lvl4pPr>
      <a:lvl5pPr marL="2057400" indent="-228600" algn="l" rtl="0" eaLnBrk="0" fontAlgn="base" hangingPunct="0">
        <a:spcBef>
          <a:spcPct val="20000"/>
        </a:spcBef>
        <a:spcAft>
          <a:spcPct val="0"/>
        </a:spcAft>
        <a:buClr>
          <a:schemeClr val="accent1"/>
        </a:buClr>
        <a:buSzPct val="50000"/>
        <a:buFont typeface="Wingdings" charset="0"/>
        <a:buChar char="n"/>
        <a:defRPr sz="2000">
          <a:solidFill>
            <a:schemeClr val="tx1"/>
          </a:solidFill>
          <a:latin typeface="+mn-lt"/>
          <a:ea typeface="ＭＳ Ｐゴシック" charset="-128"/>
          <a:cs typeface="MS PGothic" charset="0"/>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3.xml"/><Relationship Id="rId1" Type="http://schemas.openxmlformats.org/officeDocument/2006/relationships/vmlDrawing" Target="../drawings/vmlDrawing28.vml"/><Relationship Id="rId4" Type="http://schemas.openxmlformats.org/officeDocument/2006/relationships/image" Target="../media/image29.emf"/></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13.xml"/><Relationship Id="rId1" Type="http://schemas.openxmlformats.org/officeDocument/2006/relationships/vmlDrawing" Target="../drawings/vmlDrawing29.vml"/><Relationship Id="rId4" Type="http://schemas.openxmlformats.org/officeDocument/2006/relationships/image" Target="../media/image29.emf"/></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7.xml"/><Relationship Id="rId1" Type="http://schemas.openxmlformats.org/officeDocument/2006/relationships/vmlDrawing" Target="../drawings/vmlDrawing30.vml"/><Relationship Id="rId5" Type="http://schemas.openxmlformats.org/officeDocument/2006/relationships/image" Target="../media/image30.emf"/><Relationship Id="rId4" Type="http://schemas.openxmlformats.org/officeDocument/2006/relationships/oleObject" Target="../embeddings/oleObject30.bin"/></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7.xml"/><Relationship Id="rId1" Type="http://schemas.openxmlformats.org/officeDocument/2006/relationships/vmlDrawing" Target="../drawings/vmlDrawing31.vml"/><Relationship Id="rId5" Type="http://schemas.openxmlformats.org/officeDocument/2006/relationships/image" Target="../media/image30.emf"/><Relationship Id="rId4" Type="http://schemas.openxmlformats.org/officeDocument/2006/relationships/oleObject" Target="../embeddings/oleObject31.bin"/></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7.xml"/><Relationship Id="rId1" Type="http://schemas.openxmlformats.org/officeDocument/2006/relationships/vmlDrawing" Target="../drawings/vmlDrawing32.vml"/><Relationship Id="rId5" Type="http://schemas.openxmlformats.org/officeDocument/2006/relationships/image" Target="../media/image31.emf"/><Relationship Id="rId4" Type="http://schemas.openxmlformats.org/officeDocument/2006/relationships/oleObject" Target="../embeddings/oleObject32.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sample-size.net/post-probability-calculator-test-new/"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4.png"/><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oleObject" Target="../embeddings/oleObject4.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7.emf"/><Relationship Id="rId4" Type="http://schemas.openxmlformats.org/officeDocument/2006/relationships/oleObject" Target="../embeddings/oleObject5.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8.emf"/><Relationship Id="rId4" Type="http://schemas.openxmlformats.org/officeDocument/2006/relationships/oleObject" Target="../embeddings/oleObject6.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9.emf"/><Relationship Id="rId4" Type="http://schemas.openxmlformats.org/officeDocument/2006/relationships/oleObject" Target="../embeddings/oleObject7.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0.emf"/><Relationship Id="rId4" Type="http://schemas.openxmlformats.org/officeDocument/2006/relationships/oleObject" Target="../embeddings/oleObject8.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1.emf"/><Relationship Id="rId4" Type="http://schemas.openxmlformats.org/officeDocument/2006/relationships/oleObject" Target="../embeddings/oleObject9.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2.emf"/><Relationship Id="rId4" Type="http://schemas.openxmlformats.org/officeDocument/2006/relationships/oleObject" Target="../embeddings/oleObject10.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3.emf"/><Relationship Id="rId4" Type="http://schemas.openxmlformats.org/officeDocument/2006/relationships/oleObject" Target="../embeddings/oleObject11.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4.emf"/><Relationship Id="rId4" Type="http://schemas.openxmlformats.org/officeDocument/2006/relationships/oleObject" Target="../embeddings/oleObject12.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15.emf"/><Relationship Id="rId4" Type="http://schemas.openxmlformats.org/officeDocument/2006/relationships/oleObject" Target="../embeddings/oleObject13.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16.emf"/><Relationship Id="rId4" Type="http://schemas.openxmlformats.org/officeDocument/2006/relationships/oleObject" Target="../embeddings/oleObject14.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17.emf"/><Relationship Id="rId4" Type="http://schemas.openxmlformats.org/officeDocument/2006/relationships/oleObject" Target="../embeddings/oleObject15.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9.emf"/><Relationship Id="rId4" Type="http://schemas.openxmlformats.org/officeDocument/2006/relationships/oleObject" Target="../embeddings/oleObject16.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9.emf"/><Relationship Id="rId4" Type="http://schemas.openxmlformats.org/officeDocument/2006/relationships/oleObject" Target="../embeddings/oleObject17.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18.emf"/><Relationship Id="rId4" Type="http://schemas.openxmlformats.org/officeDocument/2006/relationships/oleObject" Target="../embeddings/oleObject18.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19.emf"/><Relationship Id="rId4" Type="http://schemas.openxmlformats.org/officeDocument/2006/relationships/oleObject" Target="../embeddings/oleObject19.bin"/></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20.emf"/><Relationship Id="rId4" Type="http://schemas.openxmlformats.org/officeDocument/2006/relationships/oleObject" Target="../embeddings/oleObject20.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21.emf"/><Relationship Id="rId4" Type="http://schemas.openxmlformats.org/officeDocument/2006/relationships/oleObject" Target="../embeddings/oleObject21.bin"/></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image" Target="../media/image19.emf"/><Relationship Id="rId4" Type="http://schemas.openxmlformats.org/officeDocument/2006/relationships/oleObject" Target="../embeddings/oleObject22.bin"/></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www.sample-size.net/post-probability-calculator-test-new/"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7.xml"/><Relationship Id="rId1" Type="http://schemas.openxmlformats.org/officeDocument/2006/relationships/vmlDrawing" Target="../drawings/vmlDrawing23.vml"/><Relationship Id="rId5" Type="http://schemas.openxmlformats.org/officeDocument/2006/relationships/image" Target="../media/image9.emf"/><Relationship Id="rId4" Type="http://schemas.openxmlformats.org/officeDocument/2006/relationships/oleObject" Target="../embeddings/oleObject23.bin"/></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image" Target="../media/image9.emf"/><Relationship Id="rId4" Type="http://schemas.openxmlformats.org/officeDocument/2006/relationships/oleObject" Target="../embeddings/oleObject24.bin"/></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image" Target="../media/image22.emf"/></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notesSlide" Target="../notesSlides/notesSlide79.xml"/><Relationship Id="rId7" Type="http://schemas.openxmlformats.org/officeDocument/2006/relationships/image" Target="../media/image26.svg"/><Relationship Id="rId2" Type="http://schemas.openxmlformats.org/officeDocument/2006/relationships/slideLayout" Target="../slideLayouts/slideLayout13.xml"/><Relationship Id="rId1" Type="http://schemas.openxmlformats.org/officeDocument/2006/relationships/vmlDrawing" Target="../drawings/vmlDrawing26.vml"/><Relationship Id="rId6" Type="http://schemas.openxmlformats.org/officeDocument/2006/relationships/image" Target="../media/image25.png"/><Relationship Id="rId5" Type="http://schemas.openxmlformats.org/officeDocument/2006/relationships/image" Target="../media/image24.emf"/><Relationship Id="rId4" Type="http://schemas.openxmlformats.org/officeDocument/2006/relationships/oleObject" Target="../embeddings/oleObject26.bin"/><Relationship Id="rId9" Type="http://schemas.openxmlformats.org/officeDocument/2006/relationships/image" Target="../media/image27.png"/></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13.xml"/><Relationship Id="rId1" Type="http://schemas.openxmlformats.org/officeDocument/2006/relationships/vmlDrawing" Target="../drawings/vmlDrawing27.vml"/><Relationship Id="rId5" Type="http://schemas.openxmlformats.org/officeDocument/2006/relationships/image" Target="../media/image27.emf"/><Relationship Id="rId4" Type="http://schemas.openxmlformats.org/officeDocument/2006/relationships/oleObject" Target="../embeddings/oleObject27.bin"/></Relationships>
</file>

<file path=ppt/slides/_rels/slide9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066800" y="685800"/>
            <a:ext cx="7772400" cy="2003425"/>
          </a:xfrm>
        </p:spPr>
        <p:txBody>
          <a:bodyPr/>
          <a:lstStyle/>
          <a:p>
            <a:pPr algn="ctr" eaLnBrk="1" hangingPunct="1"/>
            <a:r>
              <a:rPr lang="en-US" sz="4000">
                <a:latin typeface="Tahoma" charset="0"/>
                <a:ea typeface="ＭＳ Ｐゴシック" charset="0"/>
              </a:rPr>
              <a:t>Assessing Information from Multilevel and Continuous Tests </a:t>
            </a:r>
            <a:br>
              <a:rPr lang="en-US" sz="4000">
                <a:latin typeface="Tahoma" charset="0"/>
                <a:ea typeface="ＭＳ Ｐゴシック" charset="0"/>
              </a:rPr>
            </a:br>
            <a:endParaRPr lang="en-US" sz="4000">
              <a:latin typeface="Tahoma" charset="0"/>
              <a:ea typeface="ＭＳ Ｐゴシック" charset="0"/>
            </a:endParaRPr>
          </a:p>
        </p:txBody>
      </p:sp>
      <p:sp>
        <p:nvSpPr>
          <p:cNvPr id="5123" name="Rectangle 3"/>
          <p:cNvSpPr>
            <a:spLocks noGrp="1" noChangeArrowheads="1"/>
          </p:cNvSpPr>
          <p:nvPr>
            <p:ph type="subTitle" idx="1"/>
          </p:nvPr>
        </p:nvSpPr>
        <p:spPr>
          <a:xfrm>
            <a:off x="1524000" y="3505200"/>
            <a:ext cx="6400800" cy="1752600"/>
          </a:xfrm>
        </p:spPr>
        <p:txBody>
          <a:bodyPr/>
          <a:lstStyle/>
          <a:p>
            <a:pPr eaLnBrk="1" hangingPunct="1">
              <a:buFont typeface="Wingdings" charset="0"/>
              <a:buNone/>
            </a:pPr>
            <a:r>
              <a:rPr lang="en-US" dirty="0">
                <a:latin typeface="Tahoma" charset="0"/>
                <a:ea typeface="ＭＳ Ｐゴシック" charset="0"/>
              </a:rPr>
              <a:t>Likelihood Ratios for results other than </a:t>
            </a:r>
            <a:r>
              <a:rPr lang="ja-JP" altLang="en-US" dirty="0">
                <a:latin typeface="Tahoma" charset="0"/>
                <a:ea typeface="ＭＳ Ｐゴシック" charset="0"/>
              </a:rPr>
              <a:t>“</a:t>
            </a:r>
            <a:r>
              <a:rPr lang="en-US" altLang="ja-JP" dirty="0">
                <a:latin typeface="Tahoma" charset="0"/>
                <a:ea typeface="ＭＳ Ｐゴシック" charset="0"/>
              </a:rPr>
              <a:t>+</a:t>
            </a:r>
            <a:r>
              <a:rPr lang="ja-JP" altLang="en-US" dirty="0">
                <a:latin typeface="Tahoma" charset="0"/>
                <a:ea typeface="ＭＳ Ｐゴシック" charset="0"/>
              </a:rPr>
              <a:t>”</a:t>
            </a:r>
            <a:r>
              <a:rPr lang="en-US" altLang="ja-JP" dirty="0">
                <a:latin typeface="Tahoma" charset="0"/>
                <a:ea typeface="ＭＳ Ｐゴシック" charset="0"/>
              </a:rPr>
              <a:t> or </a:t>
            </a:r>
            <a:r>
              <a:rPr lang="ja-JP" altLang="en-US" dirty="0">
                <a:latin typeface="Tahoma" charset="0"/>
                <a:ea typeface="ＭＳ Ｐゴシック" charset="0"/>
              </a:rPr>
              <a:t>“</a:t>
            </a:r>
            <a:r>
              <a:rPr lang="en-US" altLang="ja-JP" dirty="0">
                <a:latin typeface="Tahoma" charset="0"/>
                <a:ea typeface="ＭＳ Ｐゴシック" charset="0"/>
              </a:rPr>
              <a:t>-</a:t>
            </a:r>
            <a:r>
              <a:rPr lang="ja-JP" altLang="en-US" dirty="0">
                <a:latin typeface="Tahoma" charset="0"/>
                <a:ea typeface="ＭＳ Ｐゴシック" charset="0"/>
              </a:rPr>
              <a:t>”</a:t>
            </a:r>
            <a:endParaRPr lang="en-US" dirty="0">
              <a:latin typeface="Tahoma" charset="0"/>
              <a:ea typeface="ＭＳ Ｐゴシック" charset="0"/>
            </a:endParaRPr>
          </a:p>
        </p:txBody>
      </p:sp>
      <p:sp>
        <p:nvSpPr>
          <p:cNvPr id="5124" name="Rectangle 4"/>
          <p:cNvSpPr>
            <a:spLocks noChangeArrowheads="1"/>
          </p:cNvSpPr>
          <p:nvPr/>
        </p:nvSpPr>
        <p:spPr bwMode="auto">
          <a:xfrm>
            <a:off x="1447800" y="5181600"/>
            <a:ext cx="64008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folHlink"/>
              </a:buClr>
              <a:buSzPct val="60000"/>
              <a:buFont typeface="Wingdings" charset="0"/>
              <a:buNone/>
            </a:pPr>
            <a:r>
              <a:rPr lang="en-US" sz="2800" dirty="0"/>
              <a:t>Michael A. Kohn, MD, MPP</a:t>
            </a:r>
          </a:p>
          <a:p>
            <a:pPr algn="ctr" eaLnBrk="1" hangingPunct="1">
              <a:spcBef>
                <a:spcPct val="20000"/>
              </a:spcBef>
              <a:buClr>
                <a:schemeClr val="folHlink"/>
              </a:buClr>
              <a:buSzPct val="60000"/>
              <a:buFont typeface="Wingdings" charset="0"/>
              <a:buNone/>
            </a:pPr>
            <a:r>
              <a:rPr lang="en-US" sz="2800" dirty="0"/>
              <a:t>10/04/2018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z="4000" dirty="0">
                <a:latin typeface="Tahoma" charset="0"/>
                <a:ea typeface="ＭＳ Ｐゴシック" charset="0"/>
              </a:rPr>
              <a:t>Chapter 2 Method: Make It a Dichotomous Test</a:t>
            </a:r>
          </a:p>
        </p:txBody>
      </p:sp>
      <p:sp>
        <p:nvSpPr>
          <p:cNvPr id="22531" name="Rectangle 3"/>
          <p:cNvSpPr>
            <a:spLocks noGrp="1" noChangeArrowheads="1"/>
          </p:cNvSpPr>
          <p:nvPr>
            <p:ph type="body" idx="1"/>
          </p:nvPr>
        </p:nvSpPr>
        <p:spPr>
          <a:xfrm>
            <a:off x="188913" y="1981200"/>
            <a:ext cx="8955087" cy="3849688"/>
          </a:xfrm>
        </p:spPr>
        <p:txBody>
          <a:bodyPr/>
          <a:lstStyle/>
          <a:p>
            <a:pPr eaLnBrk="1" hangingPunct="1">
              <a:lnSpc>
                <a:spcPct val="80000"/>
              </a:lnSpc>
              <a:buFont typeface="Wingdings" charset="0"/>
              <a:buNone/>
            </a:pPr>
            <a:r>
              <a:rPr lang="en-US" sz="2800" b="1">
                <a:latin typeface="Tahoma" charset="0"/>
                <a:ea typeface="ＭＳ Ｐゴシック" charset="0"/>
              </a:rPr>
              <a:t>Synovial			Septic Arthritis</a:t>
            </a:r>
          </a:p>
          <a:p>
            <a:pPr eaLnBrk="1" hangingPunct="1">
              <a:lnSpc>
                <a:spcPct val="80000"/>
              </a:lnSpc>
              <a:buFont typeface="Wingdings" charset="0"/>
              <a:buNone/>
            </a:pPr>
            <a:r>
              <a:rPr lang="en-US" sz="2800" b="1">
                <a:latin typeface="Tahoma" charset="0"/>
                <a:ea typeface="ＭＳ Ｐゴシック" charset="0"/>
              </a:rPr>
              <a:t>WBC Count 		Yes				No</a:t>
            </a:r>
            <a:endParaRPr lang="en-US" sz="2800" b="1" u="sng">
              <a:latin typeface="Tahoma" charset="0"/>
              <a:ea typeface="ＭＳ Ｐゴシック" charset="0"/>
            </a:endParaRPr>
          </a:p>
          <a:p>
            <a:pPr eaLnBrk="1" hangingPunct="1">
              <a:lnSpc>
                <a:spcPct val="80000"/>
              </a:lnSpc>
              <a:buFont typeface="Wingdings" charset="0"/>
              <a:buNone/>
            </a:pPr>
            <a:endParaRPr lang="en-US" sz="2800" b="1" u="sng">
              <a:latin typeface="Tahoma" charset="0"/>
              <a:ea typeface="ＭＳ Ｐゴシック" charset="0"/>
            </a:endParaRPr>
          </a:p>
          <a:p>
            <a:pPr eaLnBrk="1" hangingPunct="1">
              <a:lnSpc>
                <a:spcPct val="80000"/>
              </a:lnSpc>
              <a:buFont typeface="Wingdings" charset="0"/>
              <a:buNone/>
            </a:pPr>
            <a:r>
              <a:rPr lang="en-US" sz="2800" b="1">
                <a:latin typeface="Tahoma" charset="0"/>
                <a:ea typeface="ＭＳ Ｐゴシック" charset="0"/>
              </a:rPr>
              <a:t>&gt;25,000			 77%			 27%</a:t>
            </a:r>
          </a:p>
          <a:p>
            <a:pPr eaLnBrk="1" hangingPunct="1">
              <a:lnSpc>
                <a:spcPct val="80000"/>
              </a:lnSpc>
              <a:buFont typeface="Wingdings" charset="0"/>
              <a:buNone/>
            </a:pPr>
            <a:endParaRPr lang="en-US" sz="2800" b="1">
              <a:latin typeface="Tahoma" charset="0"/>
              <a:ea typeface="ＭＳ Ｐゴシック" charset="0"/>
            </a:endParaRPr>
          </a:p>
          <a:p>
            <a:pPr eaLnBrk="1" hangingPunct="1">
              <a:lnSpc>
                <a:spcPct val="80000"/>
              </a:lnSpc>
              <a:buFont typeface="Wingdings" charset="0"/>
              <a:buNone/>
            </a:pPr>
            <a:r>
              <a:rPr lang="en-US" sz="2800" b="1">
                <a:latin typeface="Tahoma" charset="0"/>
                <a:ea typeface="ＭＳ Ｐゴシック" charset="0"/>
                <a:cs typeface="Arial" charset="0"/>
              </a:rPr>
              <a:t>≤ 25,000</a:t>
            </a:r>
            <a:r>
              <a:rPr lang="en-US" sz="2800" b="1">
                <a:latin typeface="Tahoma" charset="0"/>
                <a:ea typeface="ＭＳ Ｐゴシック" charset="0"/>
              </a:rPr>
              <a:t>			 23%			 73%</a:t>
            </a:r>
          </a:p>
          <a:p>
            <a:pPr eaLnBrk="1" hangingPunct="1">
              <a:lnSpc>
                <a:spcPct val="80000"/>
              </a:lnSpc>
              <a:buFont typeface="Wingdings" charset="0"/>
              <a:buNone/>
            </a:pPr>
            <a:endParaRPr lang="en-US" sz="2800" b="1">
              <a:latin typeface="Tahoma" charset="0"/>
              <a:ea typeface="ＭＳ Ｐゴシック" charset="0"/>
            </a:endParaRPr>
          </a:p>
          <a:p>
            <a:pPr eaLnBrk="1" hangingPunct="1">
              <a:lnSpc>
                <a:spcPct val="80000"/>
              </a:lnSpc>
              <a:buFont typeface="Wingdings" charset="0"/>
              <a:buNone/>
            </a:pPr>
            <a:r>
              <a:rPr lang="en-US" sz="2800" b="1">
                <a:latin typeface="Tahoma" charset="0"/>
                <a:ea typeface="ＭＳ Ｐゴシック" charset="0"/>
              </a:rPr>
              <a:t>TOTAL*			100%			100%</a:t>
            </a:r>
          </a:p>
          <a:p>
            <a:pPr eaLnBrk="1" hangingPunct="1">
              <a:lnSpc>
                <a:spcPct val="80000"/>
              </a:lnSpc>
              <a:buFont typeface="Wingdings" charset="0"/>
              <a:buNone/>
            </a:pPr>
            <a:endParaRPr lang="en-US" sz="2800" b="1">
              <a:latin typeface="Tahoma" charset="0"/>
              <a:ea typeface="ＭＳ Ｐゴシック" charset="0"/>
            </a:endParaRPr>
          </a:p>
        </p:txBody>
      </p:sp>
      <p:sp>
        <p:nvSpPr>
          <p:cNvPr id="22532" name="Text Box 5"/>
          <p:cNvSpPr txBox="1">
            <a:spLocks noChangeArrowheads="1"/>
          </p:cNvSpPr>
          <p:nvPr/>
        </p:nvSpPr>
        <p:spPr bwMode="auto">
          <a:xfrm>
            <a:off x="381000" y="5486400"/>
            <a:ext cx="82296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1600">
                <a:latin typeface="Arial" charset="0"/>
              </a:rPr>
              <a:t>*Note that these could have come from a study where the patients with septic arthritis (D+ patients) were sampled separately from those without (D- patients).</a:t>
            </a:r>
          </a:p>
        </p:txBody>
      </p:sp>
      <p:sp>
        <p:nvSpPr>
          <p:cNvPr id="22533" name="Text Box 6"/>
          <p:cNvSpPr txBox="1">
            <a:spLocks noChangeArrowheads="1"/>
          </p:cNvSpPr>
          <p:nvPr/>
        </p:nvSpPr>
        <p:spPr bwMode="auto">
          <a:xfrm>
            <a:off x="1828800" y="6248400"/>
            <a:ext cx="69342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1600">
                <a:latin typeface="Arial" charset="0"/>
              </a:rPr>
              <a:t>Margaretten, M. E., J. Kohlwes, et al. (2007). </a:t>
            </a:r>
            <a:r>
              <a:rPr lang="en-US" sz="1600" u="sng">
                <a:latin typeface="Arial" charset="0"/>
              </a:rPr>
              <a:t>Jama</a:t>
            </a:r>
            <a:r>
              <a:rPr lang="en-US" sz="1600">
                <a:latin typeface="Arial" charset="0"/>
              </a:rPr>
              <a:t> </a:t>
            </a:r>
            <a:r>
              <a:rPr lang="en-US" sz="1600" b="1">
                <a:latin typeface="Arial" charset="0"/>
              </a:rPr>
              <a:t>297</a:t>
            </a:r>
            <a:r>
              <a:rPr lang="en-US" sz="1600">
                <a:latin typeface="Arial" charset="0"/>
              </a:rPr>
              <a:t>(13): 1478-88.</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524000"/>
            <a:ext cx="7366000" cy="486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Oval 2"/>
          <p:cNvSpPr>
            <a:spLocks noChangeArrowheads="1"/>
          </p:cNvSpPr>
          <p:nvPr/>
        </p:nvSpPr>
        <p:spPr bwMode="auto">
          <a:xfrm>
            <a:off x="1066800" y="4648200"/>
            <a:ext cx="685800" cy="1676400"/>
          </a:xfrm>
          <a:prstGeom prst="ellipse">
            <a:avLst/>
          </a:prstGeom>
          <a:noFill/>
          <a:ln w="19050">
            <a:solidFill>
              <a:srgbClr val="C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490" name="Object 4"/>
          <p:cNvGraphicFramePr>
            <a:graphicFrameLocks noGrp="1" noChangeAspect="1"/>
          </p:cNvGraphicFramePr>
          <p:nvPr>
            <p:ph/>
          </p:nvPr>
        </p:nvGraphicFramePr>
        <p:xfrm>
          <a:off x="304800" y="1447800"/>
          <a:ext cx="8458200" cy="4989513"/>
        </p:xfrm>
        <a:graphic>
          <a:graphicData uri="http://schemas.openxmlformats.org/presentationml/2006/ole">
            <mc:AlternateContent xmlns:mc="http://schemas.openxmlformats.org/markup-compatibility/2006">
              <mc:Choice xmlns:v="urn:schemas-microsoft-com:vml" Requires="v">
                <p:oleObj spid="_x0000_s191506" name="Chart" r:id="rId3" imgW="4940300" imgH="2921000" progId="Excel.Chart.8">
                  <p:embed/>
                </p:oleObj>
              </mc:Choice>
              <mc:Fallback>
                <p:oleObj name="Chart" r:id="rId3" imgW="4940300" imgH="2921000" progId="Excel.Char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447800"/>
                        <a:ext cx="8458200" cy="4989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2514" name="Object 2"/>
          <p:cNvGraphicFramePr>
            <a:graphicFrameLocks noGrp="1" noChangeAspect="1"/>
          </p:cNvGraphicFramePr>
          <p:nvPr>
            <p:ph/>
          </p:nvPr>
        </p:nvGraphicFramePr>
        <p:xfrm>
          <a:off x="304800" y="1447800"/>
          <a:ext cx="8458200" cy="4989513"/>
        </p:xfrm>
        <a:graphic>
          <a:graphicData uri="http://schemas.openxmlformats.org/presentationml/2006/ole">
            <mc:AlternateContent xmlns:mc="http://schemas.openxmlformats.org/markup-compatibility/2006">
              <mc:Choice xmlns:v="urn:schemas-microsoft-com:vml" Requires="v">
                <p:oleObj spid="_x0000_s192531" name="Chart" r:id="rId3" imgW="4940300" imgH="2921000" progId="Excel.Chart.8">
                  <p:embed/>
                </p:oleObj>
              </mc:Choice>
              <mc:Fallback>
                <p:oleObj name="Chart" r:id="rId3" imgW="4940300" imgH="2921000" progId="Excel.Char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447800"/>
                        <a:ext cx="8458200" cy="4989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alpha val="74997"/>
                                </a:schemeClr>
                              </a:outerShdw>
                            </a:effectLst>
                          </a14:hiddenEffects>
                        </a:ext>
                      </a:extLst>
                    </p:spPr>
                  </p:pic>
                </p:oleObj>
              </mc:Fallback>
            </mc:AlternateContent>
          </a:graphicData>
        </a:graphic>
      </p:graphicFrame>
      <p:sp>
        <p:nvSpPr>
          <p:cNvPr id="192515" name="Oval 3"/>
          <p:cNvSpPr>
            <a:spLocks noChangeArrowheads="1"/>
          </p:cNvSpPr>
          <p:nvPr/>
        </p:nvSpPr>
        <p:spPr bwMode="auto">
          <a:xfrm>
            <a:off x="1143000" y="4114800"/>
            <a:ext cx="2133600" cy="19050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3"/>
          <p:cNvSpPr>
            <a:spLocks noGrp="1" noChangeArrowheads="1"/>
          </p:cNvSpPr>
          <p:nvPr>
            <p:ph type="body" idx="1"/>
          </p:nvPr>
        </p:nvSpPr>
        <p:spPr/>
        <p:txBody>
          <a:bodyPr/>
          <a:lstStyle/>
          <a:p>
            <a:pPr eaLnBrk="1" hangingPunct="1"/>
            <a:r>
              <a:rPr lang="en-US">
                <a:latin typeface="Tahoma" charset="0"/>
                <a:ea typeface="ＭＳ Ｐゴシック" charset="0"/>
              </a:rPr>
              <a:t>Overall meningitis 22/5353 = 4.1 /1000</a:t>
            </a:r>
          </a:p>
          <a:p>
            <a:pPr eaLnBrk="1" hangingPunct="1"/>
            <a:r>
              <a:rPr lang="en-US">
                <a:latin typeface="Tahoma" charset="0"/>
                <a:ea typeface="ＭＳ Ｐゴシック" charset="0"/>
              </a:rPr>
              <a:t>If WBC &lt; 4k, 5/88 = 57 /1000</a:t>
            </a:r>
          </a:p>
          <a:p>
            <a:pPr eaLnBrk="1" hangingPunct="1"/>
            <a:r>
              <a:rPr lang="en-US">
                <a:latin typeface="Tahoma" charset="0"/>
                <a:ea typeface="ＭＳ Ｐゴシック" charset="0"/>
              </a:rPr>
              <a:t>LR(WBC &lt; 4k) </a:t>
            </a:r>
            <a:r>
              <a:rPr lang="en-US">
                <a:latin typeface="Tahoma" charset="0"/>
                <a:ea typeface="ＭＳ Ｐゴシック" charset="0"/>
                <a:cs typeface="Tahoma" charset="0"/>
              </a:rPr>
              <a:t>≈</a:t>
            </a:r>
            <a:r>
              <a:rPr lang="en-US">
                <a:latin typeface="Tahoma" charset="0"/>
                <a:ea typeface="ＭＳ Ｐゴシック" charset="0"/>
              </a:rPr>
              <a:t> 15</a:t>
            </a:r>
          </a:p>
          <a:p>
            <a:pPr eaLnBrk="1" hangingPunct="1">
              <a:buFont typeface="Wingdings" charset="0"/>
              <a:buNone/>
            </a:pPr>
            <a:endParaRPr lang="en-US">
              <a:latin typeface="Tahoma" charset="0"/>
              <a:ea typeface="ＭＳ Ｐゴシック" charset="0"/>
            </a:endParaRPr>
          </a:p>
          <a:p>
            <a:pPr eaLnBrk="1" hangingPunct="1">
              <a:buFont typeface="Wingdings" charset="0"/>
              <a:buNone/>
            </a:pPr>
            <a:endParaRPr lang="en-US">
              <a:latin typeface="Tahoma" charset="0"/>
              <a:ea typeface="ＭＳ Ｐゴシック"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4"/>
          <p:cNvSpPr>
            <a:spLocks noChangeArrowheads="1"/>
          </p:cNvSpPr>
          <p:nvPr/>
        </p:nvSpPr>
        <p:spPr bwMode="auto">
          <a:xfrm>
            <a:off x="685800" y="2133600"/>
            <a:ext cx="7772400" cy="3503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3200"/>
              <a:t>Decisions to perform or withhold lumbar puncture should not be based on prevailing interpretations of the total peripheral blood WBC counts to maximize detection of bacterial meningitis in young infants.</a:t>
            </a:r>
          </a:p>
          <a:p>
            <a:r>
              <a:rPr lang="en-US" sz="3200"/>
              <a:t>[</a:t>
            </a:r>
            <a:r>
              <a:rPr lang="en-US" sz="3200" i="1"/>
              <a:t>Ann Emerg Med. </a:t>
            </a:r>
            <a:r>
              <a:rPr lang="en-US" sz="3200"/>
              <a:t>2003;41:206-214.]</a:t>
            </a:r>
          </a:p>
        </p:txBody>
      </p:sp>
      <p:sp>
        <p:nvSpPr>
          <p:cNvPr id="194563" name="Text Box 5"/>
          <p:cNvSpPr txBox="1">
            <a:spLocks noChangeArrowheads="1"/>
          </p:cNvSpPr>
          <p:nvPr/>
        </p:nvSpPr>
        <p:spPr bwMode="auto">
          <a:xfrm>
            <a:off x="1295400" y="990600"/>
            <a:ext cx="4141788"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r>
              <a:rPr lang="en-US" sz="3600"/>
              <a:t>Authors</a:t>
            </a:r>
            <a:r>
              <a:rPr lang="ja-JP" altLang="en-US" sz="3600"/>
              <a:t>’</a:t>
            </a:r>
            <a:r>
              <a:rPr lang="en-US" altLang="ja-JP" sz="3600"/>
              <a:t> Conclusion</a:t>
            </a:r>
            <a:endParaRPr lang="en-US" sz="360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ext Box 3"/>
          <p:cNvSpPr txBox="1">
            <a:spLocks noChangeArrowheads="1"/>
          </p:cNvSpPr>
          <p:nvPr/>
        </p:nvSpPr>
        <p:spPr bwMode="auto">
          <a:xfrm>
            <a:off x="1295400" y="990600"/>
            <a:ext cx="3541713"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r>
              <a:rPr lang="en-US" sz="3600"/>
              <a:t>EBD Conclusion?</a:t>
            </a:r>
          </a:p>
        </p:txBody>
      </p:sp>
      <p:sp>
        <p:nvSpPr>
          <p:cNvPr id="195587" name="Rectangle 4"/>
          <p:cNvSpPr>
            <a:spLocks noChangeArrowheads="1"/>
          </p:cNvSpPr>
          <p:nvPr/>
        </p:nvSpPr>
        <p:spPr bwMode="auto">
          <a:xfrm>
            <a:off x="685800" y="2133600"/>
            <a:ext cx="7772400" cy="3503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3200"/>
              <a:t>While the total peripheral blood WBC count is not often helpful in identifying bacterial meningitis, young infants with very low WBC counts (e.g. &lt; 4k) are at high risk and should definitely receive an aggressive workup including lumbar puncture.</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itle 1"/>
          <p:cNvSpPr>
            <a:spLocks noGrp="1"/>
          </p:cNvSpPr>
          <p:nvPr>
            <p:ph type="title"/>
          </p:nvPr>
        </p:nvSpPr>
        <p:spPr/>
        <p:txBody>
          <a:bodyPr/>
          <a:lstStyle/>
          <a:p>
            <a:r>
              <a:rPr lang="en-US">
                <a:latin typeface="Tahoma" charset="0"/>
                <a:ea typeface="ＭＳ Ｐゴシック" charset="0"/>
              </a:rPr>
              <a:t>Pre-Test 8: Interpret circled part of ROC curve</a:t>
            </a:r>
          </a:p>
        </p:txBody>
      </p:sp>
      <p:sp>
        <p:nvSpPr>
          <p:cNvPr id="196611" name="Content Placeholder 2"/>
          <p:cNvSpPr>
            <a:spLocks noGrp="1"/>
          </p:cNvSpPr>
          <p:nvPr>
            <p:ph idx="1"/>
          </p:nvPr>
        </p:nvSpPr>
        <p:spPr>
          <a:xfrm>
            <a:off x="1371600" y="2057400"/>
            <a:ext cx="7772400" cy="4114800"/>
          </a:xfrm>
        </p:spPr>
        <p:txBody>
          <a:bodyPr/>
          <a:lstStyle/>
          <a:p>
            <a:pPr>
              <a:buFont typeface="Wingdings" charset="0"/>
              <a:buNone/>
            </a:pPr>
            <a:r>
              <a:rPr lang="en-US" sz="2800">
                <a:latin typeface="Tahoma" charset="0"/>
                <a:ea typeface="ＭＳ Ｐゴシック" charset="0"/>
              </a:rPr>
              <a:t>a) Infants with the highest peripheral WBC counts were at the highest risk for meningitis.</a:t>
            </a:r>
          </a:p>
          <a:p>
            <a:pPr>
              <a:buFont typeface="Wingdings" charset="0"/>
              <a:buNone/>
            </a:pPr>
            <a:r>
              <a:rPr lang="en-US" sz="2800">
                <a:latin typeface="Tahoma" charset="0"/>
                <a:ea typeface="ＭＳ Ｐゴシック" charset="0"/>
              </a:rPr>
              <a:t>b) Infants with the lowest peripheral WBC counts were at the highest risk for meningitis.</a:t>
            </a:r>
          </a:p>
          <a:p>
            <a:pPr>
              <a:buFont typeface="Wingdings" charset="0"/>
              <a:buNone/>
            </a:pPr>
            <a:r>
              <a:rPr lang="en-US" sz="2800">
                <a:latin typeface="Tahoma" charset="0"/>
                <a:ea typeface="ＭＳ Ｐゴシック" charset="0"/>
              </a:rPr>
              <a:t>c) Infants with intermediate peripheral WBC counts were at the highest risk for meningitis.</a:t>
            </a:r>
          </a:p>
          <a:p>
            <a:pPr>
              <a:buFont typeface="Wingdings" charset="0"/>
              <a:buNone/>
            </a:pPr>
            <a:r>
              <a:rPr lang="en-US" sz="2800">
                <a:latin typeface="Tahoma" charset="0"/>
                <a:ea typeface="ＭＳ Ｐゴシック" charset="0"/>
              </a:rPr>
              <a:t>d) The peripheral WBC count is useless for diagnosing meningitis.</a:t>
            </a:r>
          </a:p>
          <a:p>
            <a:pPr>
              <a:buFont typeface="Wingdings" charset="0"/>
              <a:buNone/>
            </a:pPr>
            <a:r>
              <a:rPr lang="en-US" sz="2800">
                <a:latin typeface="Tahoma" charset="0"/>
                <a:ea typeface="ＭＳ Ｐゴシック" charset="0"/>
              </a:rPr>
              <a:t>e) 30% of the infants in the study sample had meningitis.</a:t>
            </a:r>
          </a:p>
          <a:p>
            <a:endParaRPr lang="en-US" sz="2800">
              <a:latin typeface="Tahoma" charset="0"/>
              <a:ea typeface="ＭＳ Ｐゴシック"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7634" name="Object 383"/>
          <p:cNvGraphicFramePr>
            <a:graphicFrameLocks noChangeAspect="1"/>
          </p:cNvGraphicFramePr>
          <p:nvPr/>
        </p:nvGraphicFramePr>
        <p:xfrm>
          <a:off x="0" y="990600"/>
          <a:ext cx="9186863" cy="5549900"/>
        </p:xfrm>
        <a:graphic>
          <a:graphicData uri="http://schemas.openxmlformats.org/presentationml/2006/ole">
            <mc:AlternateContent xmlns:mc="http://schemas.openxmlformats.org/markup-compatibility/2006">
              <mc:Choice xmlns:v="urn:schemas-microsoft-com:vml" Requires="v">
                <p:oleObj spid="_x0000_s197655" name="Worksheet" r:id="rId4" imgW="5397500" imgH="3543300" progId="Excel.Sheet.8">
                  <p:embed/>
                </p:oleObj>
              </mc:Choice>
              <mc:Fallback>
                <p:oleObj name="Worksheet" r:id="rId4" imgW="5397500" imgH="3543300" progId="Excel.Sheet.8">
                  <p:embed/>
                  <p:pic>
                    <p:nvPicPr>
                      <p:cNvPr id="0" name="Object 3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90600"/>
                        <a:ext cx="9186863" cy="554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197635" name="Line 384"/>
          <p:cNvSpPr>
            <a:spLocks noChangeShapeType="1"/>
          </p:cNvSpPr>
          <p:nvPr/>
        </p:nvSpPr>
        <p:spPr bwMode="auto">
          <a:xfrm>
            <a:off x="3657600" y="5105400"/>
            <a:ext cx="4800600" cy="0"/>
          </a:xfrm>
          <a:prstGeom prst="line">
            <a:avLst/>
          </a:prstGeom>
          <a:noFill/>
          <a:ln w="25400">
            <a:solidFill>
              <a:schemeClr val="tx1"/>
            </a:solidFill>
            <a:round/>
            <a:headEnd type="triangle" w="lg" len="lg"/>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197636" name="Line 385"/>
          <p:cNvSpPr>
            <a:spLocks noChangeShapeType="1"/>
          </p:cNvSpPr>
          <p:nvPr/>
        </p:nvSpPr>
        <p:spPr bwMode="auto">
          <a:xfrm>
            <a:off x="3581400" y="2514600"/>
            <a:ext cx="0" cy="2590800"/>
          </a:xfrm>
          <a:prstGeom prst="line">
            <a:avLst/>
          </a:prstGeom>
          <a:noFill/>
          <a:ln w="25400">
            <a:solidFill>
              <a:schemeClr val="tx1"/>
            </a:solidFill>
            <a:round/>
            <a:headEnd type="triangle" w="lg" len="lg"/>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197637" name="Text Box 386"/>
          <p:cNvSpPr txBox="1">
            <a:spLocks noChangeArrowheads="1"/>
          </p:cNvSpPr>
          <p:nvPr/>
        </p:nvSpPr>
        <p:spPr bwMode="auto">
          <a:xfrm>
            <a:off x="5638800" y="4419600"/>
            <a:ext cx="8001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r>
              <a:rPr lang="en-US" sz="2400">
                <a:latin typeface="Arial" charset="0"/>
              </a:rPr>
              <a:t>73%</a:t>
            </a:r>
          </a:p>
        </p:txBody>
      </p:sp>
      <p:sp>
        <p:nvSpPr>
          <p:cNvPr id="197638" name="Text Box 387"/>
          <p:cNvSpPr txBox="1">
            <a:spLocks noChangeArrowheads="1"/>
          </p:cNvSpPr>
          <p:nvPr/>
        </p:nvSpPr>
        <p:spPr bwMode="auto">
          <a:xfrm>
            <a:off x="3657600" y="3124200"/>
            <a:ext cx="7953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r>
              <a:rPr lang="en-US" sz="2400">
                <a:latin typeface="Arial" charset="0"/>
              </a:rPr>
              <a:t>77%</a:t>
            </a:r>
          </a:p>
        </p:txBody>
      </p:sp>
      <p:sp>
        <p:nvSpPr>
          <p:cNvPr id="197639" name="Rectangle 389"/>
          <p:cNvSpPr>
            <a:spLocks noChangeArrowheads="1"/>
          </p:cNvSpPr>
          <p:nvPr/>
        </p:nvSpPr>
        <p:spPr bwMode="auto">
          <a:xfrm>
            <a:off x="457200" y="274638"/>
            <a:ext cx="7848600" cy="79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r>
              <a:rPr lang="en-US" sz="4400">
                <a:solidFill>
                  <a:schemeClr val="tx2"/>
                </a:solidFill>
              </a:rPr>
              <a:t>ROC Curves for Dichotomous Tests: Fun Facts</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9682" name="Object 383"/>
          <p:cNvGraphicFramePr>
            <a:graphicFrameLocks noChangeAspect="1"/>
          </p:cNvGraphicFramePr>
          <p:nvPr/>
        </p:nvGraphicFramePr>
        <p:xfrm>
          <a:off x="0" y="990600"/>
          <a:ext cx="9186863" cy="5549900"/>
        </p:xfrm>
        <a:graphic>
          <a:graphicData uri="http://schemas.openxmlformats.org/presentationml/2006/ole">
            <mc:AlternateContent xmlns:mc="http://schemas.openxmlformats.org/markup-compatibility/2006">
              <mc:Choice xmlns:v="urn:schemas-microsoft-com:vml" Requires="v">
                <p:oleObj spid="_x0000_s199703" name="Worksheet" r:id="rId4" imgW="5397500" imgH="3543300" progId="Excel.Sheet.8">
                  <p:embed/>
                </p:oleObj>
              </mc:Choice>
              <mc:Fallback>
                <p:oleObj name="Worksheet" r:id="rId4" imgW="5397500" imgH="3543300" progId="Excel.Sheet.8">
                  <p:embed/>
                  <p:pic>
                    <p:nvPicPr>
                      <p:cNvPr id="0" name="Object 3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90600"/>
                        <a:ext cx="9186863" cy="554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199683" name="Line 385"/>
          <p:cNvSpPr>
            <a:spLocks noChangeShapeType="1"/>
          </p:cNvSpPr>
          <p:nvPr/>
        </p:nvSpPr>
        <p:spPr bwMode="auto">
          <a:xfrm>
            <a:off x="3581400" y="2514600"/>
            <a:ext cx="0" cy="2590800"/>
          </a:xfrm>
          <a:prstGeom prst="line">
            <a:avLst/>
          </a:prstGeom>
          <a:noFill/>
          <a:ln w="25400">
            <a:solidFill>
              <a:schemeClr val="tx1"/>
            </a:solidFill>
            <a:round/>
            <a:headEnd type="triangle" w="lg" len="lg"/>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199684" name="Text Box 386"/>
          <p:cNvSpPr txBox="1">
            <a:spLocks noChangeArrowheads="1"/>
          </p:cNvSpPr>
          <p:nvPr/>
        </p:nvSpPr>
        <p:spPr bwMode="auto">
          <a:xfrm>
            <a:off x="5486400" y="2667000"/>
            <a:ext cx="8001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r>
              <a:rPr lang="en-US" sz="2400">
                <a:latin typeface="Arial" charset="0"/>
              </a:rPr>
              <a:t>73%</a:t>
            </a:r>
          </a:p>
        </p:txBody>
      </p:sp>
      <p:sp>
        <p:nvSpPr>
          <p:cNvPr id="199685" name="Text Box 387"/>
          <p:cNvSpPr txBox="1">
            <a:spLocks noChangeArrowheads="1"/>
          </p:cNvSpPr>
          <p:nvPr/>
        </p:nvSpPr>
        <p:spPr bwMode="auto">
          <a:xfrm>
            <a:off x="3657600" y="3124200"/>
            <a:ext cx="7953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r>
              <a:rPr lang="en-US" sz="2400">
                <a:latin typeface="Arial" charset="0"/>
              </a:rPr>
              <a:t>77%</a:t>
            </a:r>
          </a:p>
        </p:txBody>
      </p:sp>
      <p:sp>
        <p:nvSpPr>
          <p:cNvPr id="199686" name="Rectangle 389"/>
          <p:cNvSpPr>
            <a:spLocks noChangeArrowheads="1"/>
          </p:cNvSpPr>
          <p:nvPr/>
        </p:nvSpPr>
        <p:spPr bwMode="auto">
          <a:xfrm>
            <a:off x="228600" y="274638"/>
            <a:ext cx="8686800" cy="79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r>
              <a:rPr lang="en-US" sz="4000">
                <a:solidFill>
                  <a:schemeClr val="tx2"/>
                </a:solidFill>
              </a:rPr>
              <a:t>AUROC = (Sensitivity + Specificity)/2</a:t>
            </a:r>
          </a:p>
        </p:txBody>
      </p:sp>
      <p:sp>
        <p:nvSpPr>
          <p:cNvPr id="199687" name="Line 384"/>
          <p:cNvSpPr>
            <a:spLocks noChangeShapeType="1"/>
          </p:cNvSpPr>
          <p:nvPr/>
        </p:nvSpPr>
        <p:spPr bwMode="auto">
          <a:xfrm>
            <a:off x="3657600" y="2514600"/>
            <a:ext cx="4800600" cy="0"/>
          </a:xfrm>
          <a:prstGeom prst="line">
            <a:avLst/>
          </a:prstGeom>
          <a:noFill/>
          <a:ln w="25400">
            <a:solidFill>
              <a:schemeClr val="tx1"/>
            </a:solidFill>
            <a:round/>
            <a:headEnd type="triangle" w="lg" len="lg"/>
            <a:tailEnd type="triangle" w="lg" len="lg"/>
          </a:ln>
          <a:extLst>
            <a:ext uri="{909E8E84-426E-40dd-AFC4-6F175D3DCCD1}">
              <a14:hiddenFill xmlns:a14="http://schemas.microsoft.com/office/drawing/2010/main" xmlns="">
                <a:noFill/>
              </a14:hiddenFill>
            </a:ext>
          </a:extLst>
        </p:spPr>
        <p:txBody>
          <a:bodyPr/>
          <a:lstStyle/>
          <a:p>
            <a:endParaRPr 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1730" name="Object 383"/>
          <p:cNvGraphicFramePr>
            <a:graphicFrameLocks noChangeAspect="1"/>
          </p:cNvGraphicFramePr>
          <p:nvPr/>
        </p:nvGraphicFramePr>
        <p:xfrm>
          <a:off x="0" y="990600"/>
          <a:ext cx="9186863" cy="5549900"/>
        </p:xfrm>
        <a:graphic>
          <a:graphicData uri="http://schemas.openxmlformats.org/presentationml/2006/ole">
            <mc:AlternateContent xmlns:mc="http://schemas.openxmlformats.org/markup-compatibility/2006">
              <mc:Choice xmlns:v="urn:schemas-microsoft-com:vml" Requires="v">
                <p:oleObj spid="_x0000_s201748" name="Worksheet" r:id="rId4" imgW="5397500" imgH="3543300" progId="Excel.Sheet.8">
                  <p:embed/>
                </p:oleObj>
              </mc:Choice>
              <mc:Fallback>
                <p:oleObj name="Worksheet" r:id="rId4" imgW="5397500" imgH="3543300" progId="Excel.Sheet.8">
                  <p:embed/>
                  <p:pic>
                    <p:nvPicPr>
                      <p:cNvPr id="0" name="Object 3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90600"/>
                        <a:ext cx="9186863" cy="554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201731" name="Rectangle 389"/>
          <p:cNvSpPr>
            <a:spLocks noChangeArrowheads="1"/>
          </p:cNvSpPr>
          <p:nvPr/>
        </p:nvSpPr>
        <p:spPr bwMode="auto">
          <a:xfrm>
            <a:off x="228600" y="274638"/>
            <a:ext cx="8686800" cy="79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r>
              <a:rPr lang="en-US" sz="2400">
                <a:solidFill>
                  <a:schemeClr val="tx2"/>
                </a:solidFill>
              </a:rPr>
              <a:t>Area Above Diagonal = (Sensitivity + Specificity)/2 – 1/2</a:t>
            </a:r>
          </a:p>
        </p:txBody>
      </p:sp>
      <p:sp>
        <p:nvSpPr>
          <p:cNvPr id="201732" name="TextBox 1"/>
          <p:cNvSpPr txBox="1">
            <a:spLocks noChangeArrowheads="1"/>
          </p:cNvSpPr>
          <p:nvPr/>
        </p:nvSpPr>
        <p:spPr bwMode="auto">
          <a:xfrm rot="-1732535">
            <a:off x="2308225" y="2881313"/>
            <a:ext cx="46402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r>
              <a:rPr lang="en-US"/>
              <a:t>(Sens + Spec)/2 – 1/2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z="4000">
                <a:latin typeface="Tahoma" charset="0"/>
                <a:ea typeface="ＭＳ Ｐゴシック" charset="0"/>
              </a:rPr>
              <a:t>Why Not Make It a Dichotomous Test?</a:t>
            </a:r>
          </a:p>
        </p:txBody>
      </p:sp>
      <p:sp>
        <p:nvSpPr>
          <p:cNvPr id="24579" name="Rectangle 3"/>
          <p:cNvSpPr>
            <a:spLocks noGrp="1" noChangeArrowheads="1"/>
          </p:cNvSpPr>
          <p:nvPr>
            <p:ph type="body" idx="1"/>
          </p:nvPr>
        </p:nvSpPr>
        <p:spPr>
          <a:xfrm>
            <a:off x="381000" y="1828800"/>
            <a:ext cx="8229600" cy="4648200"/>
          </a:xfrm>
        </p:spPr>
        <p:txBody>
          <a:bodyPr/>
          <a:lstStyle/>
          <a:p>
            <a:pPr algn="ctr" eaLnBrk="1" hangingPunct="1">
              <a:lnSpc>
                <a:spcPct val="90000"/>
              </a:lnSpc>
              <a:buFont typeface="Wingdings" charset="0"/>
              <a:buNone/>
            </a:pPr>
            <a:r>
              <a:rPr lang="en-US">
                <a:latin typeface="Tahoma" charset="0"/>
                <a:ea typeface="ＭＳ Ｐゴシック" charset="0"/>
              </a:rPr>
              <a:t>Sensitivity = 77%</a:t>
            </a:r>
          </a:p>
          <a:p>
            <a:pPr algn="ctr" eaLnBrk="1" hangingPunct="1">
              <a:lnSpc>
                <a:spcPct val="90000"/>
              </a:lnSpc>
              <a:buFont typeface="Wingdings" charset="0"/>
              <a:buNone/>
            </a:pPr>
            <a:r>
              <a:rPr lang="en-US">
                <a:latin typeface="Tahoma" charset="0"/>
                <a:ea typeface="ＭＳ Ｐゴシック" charset="0"/>
              </a:rPr>
              <a:t>Specificity =  73%</a:t>
            </a:r>
          </a:p>
          <a:p>
            <a:pPr algn="ctr" eaLnBrk="1" hangingPunct="1">
              <a:lnSpc>
                <a:spcPct val="90000"/>
              </a:lnSpc>
              <a:buFont typeface="Wingdings" charset="0"/>
              <a:buNone/>
            </a:pPr>
            <a:endParaRPr lang="en-US">
              <a:latin typeface="Tahoma" charset="0"/>
              <a:ea typeface="ＭＳ Ｐゴシック" charset="0"/>
            </a:endParaRPr>
          </a:p>
          <a:p>
            <a:pPr algn="ctr" eaLnBrk="1" hangingPunct="1">
              <a:lnSpc>
                <a:spcPct val="90000"/>
              </a:lnSpc>
              <a:buFont typeface="Wingdings" charset="0"/>
              <a:buNone/>
            </a:pPr>
            <a:r>
              <a:rPr lang="en-US">
                <a:latin typeface="Tahoma" charset="0"/>
                <a:ea typeface="ＭＳ Ｐゴシック" charset="0"/>
              </a:rPr>
              <a:t>LR(+) = 0.77/(1 - 0.73) = 2.9</a:t>
            </a:r>
          </a:p>
          <a:p>
            <a:pPr algn="ctr" eaLnBrk="1" hangingPunct="1">
              <a:lnSpc>
                <a:spcPct val="90000"/>
              </a:lnSpc>
              <a:buFont typeface="Wingdings" charset="0"/>
              <a:buNone/>
            </a:pPr>
            <a:r>
              <a:rPr lang="en-US">
                <a:latin typeface="Tahoma" charset="0"/>
                <a:ea typeface="ＭＳ Ｐゴシック" charset="0"/>
              </a:rPr>
              <a:t>LR(-) = (1 - 0.77)/0.73 = 0.32</a:t>
            </a:r>
          </a:p>
          <a:p>
            <a:pPr algn="ctr" eaLnBrk="1" hangingPunct="1">
              <a:lnSpc>
                <a:spcPct val="90000"/>
              </a:lnSpc>
              <a:buFont typeface="Wingdings" charset="0"/>
              <a:buNone/>
            </a:pPr>
            <a:endParaRPr lang="en-US">
              <a:latin typeface="Tahoma" charset="0"/>
              <a:ea typeface="ＭＳ Ｐゴシック" charset="0"/>
            </a:endParaRPr>
          </a:p>
          <a:p>
            <a:pPr algn="ctr" eaLnBrk="1" hangingPunct="1">
              <a:lnSpc>
                <a:spcPct val="90000"/>
              </a:lnSpc>
              <a:buFont typeface="Wingdings" charset="0"/>
              <a:buNone/>
            </a:pPr>
            <a:r>
              <a:rPr lang="en-US">
                <a:latin typeface="Tahoma" charset="0"/>
                <a:ea typeface="ＭＳ Ｐゴシック" charset="0"/>
              </a:rPr>
              <a:t> </a:t>
            </a:r>
            <a:r>
              <a:rPr lang="ja-JP" altLang="en-US">
                <a:latin typeface="Tahoma" charset="0"/>
                <a:ea typeface="ＭＳ Ｐゴシック" charset="0"/>
              </a:rPr>
              <a:t>“</a:t>
            </a:r>
            <a:r>
              <a:rPr lang="en-US" altLang="ja-JP">
                <a:latin typeface="Tahoma" charset="0"/>
                <a:ea typeface="ＭＳ Ｐゴシック" charset="0"/>
              </a:rPr>
              <a:t>+</a:t>
            </a:r>
            <a:r>
              <a:rPr lang="ja-JP" altLang="en-US">
                <a:latin typeface="Tahoma" charset="0"/>
                <a:ea typeface="ＭＳ Ｐゴシック" charset="0"/>
              </a:rPr>
              <a:t>”</a:t>
            </a:r>
            <a:r>
              <a:rPr lang="en-US" altLang="ja-JP">
                <a:latin typeface="Tahoma" charset="0"/>
                <a:ea typeface="ＭＳ Ｐゴシック" charset="0"/>
              </a:rPr>
              <a:t> = &gt; 25,000/uL</a:t>
            </a:r>
          </a:p>
          <a:p>
            <a:pPr algn="ctr" eaLnBrk="1" hangingPunct="1">
              <a:lnSpc>
                <a:spcPct val="90000"/>
              </a:lnSpc>
              <a:buFont typeface="Wingdings" charset="0"/>
              <a:buNone/>
            </a:pPr>
            <a:r>
              <a:rPr lang="en-US">
                <a:latin typeface="Tahoma" charset="0"/>
                <a:ea typeface="ＭＳ Ｐゴシック" charset="0"/>
              </a:rPr>
              <a:t> </a:t>
            </a:r>
            <a:r>
              <a:rPr lang="ja-JP" altLang="en-US">
                <a:latin typeface="Tahoma" charset="0"/>
                <a:ea typeface="ＭＳ Ｐゴシック" charset="0"/>
              </a:rPr>
              <a:t>“</a:t>
            </a:r>
            <a:r>
              <a:rPr lang="en-US" altLang="ja-JP">
                <a:latin typeface="Tahoma" charset="0"/>
                <a:ea typeface="ＭＳ Ｐゴシック" charset="0"/>
              </a:rPr>
              <a:t>-</a:t>
            </a:r>
            <a:r>
              <a:rPr lang="ja-JP" altLang="en-US">
                <a:latin typeface="Tahoma" charset="0"/>
                <a:ea typeface="ＭＳ Ｐゴシック" charset="0"/>
              </a:rPr>
              <a:t>”</a:t>
            </a:r>
            <a:r>
              <a:rPr lang="en-US" altLang="ja-JP">
                <a:latin typeface="Tahoma" charset="0"/>
                <a:ea typeface="ＭＳ Ｐゴシック" charset="0"/>
              </a:rPr>
              <a:t> = </a:t>
            </a:r>
            <a:r>
              <a:rPr lang="en-US" altLang="ja-JP">
                <a:latin typeface="Tahoma" charset="0"/>
                <a:ea typeface="ＭＳ Ｐゴシック" charset="0"/>
                <a:cs typeface="Arial" charset="0"/>
              </a:rPr>
              <a:t>≤ 25,000/uL </a:t>
            </a:r>
            <a:endParaRPr lang="en-US">
              <a:latin typeface="Tahoma" charset="0"/>
              <a:ea typeface="ＭＳ Ｐゴシック" charset="0"/>
              <a:cs typeface="Arial" charset="0"/>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itle 1"/>
          <p:cNvSpPr>
            <a:spLocks noGrp="1"/>
          </p:cNvSpPr>
          <p:nvPr>
            <p:ph type="title"/>
          </p:nvPr>
        </p:nvSpPr>
        <p:spPr/>
        <p:txBody>
          <a:bodyPr/>
          <a:lstStyle/>
          <a:p>
            <a:r>
              <a:rPr lang="en-US">
                <a:latin typeface="Tahoma" charset="0"/>
                <a:ea typeface="ＭＳ Ｐゴシック" charset="0"/>
              </a:rPr>
              <a:t>Youden’s Index</a:t>
            </a:r>
          </a:p>
        </p:txBody>
      </p:sp>
      <p:sp>
        <p:nvSpPr>
          <p:cNvPr id="203779" name="Content Placeholder 2"/>
          <p:cNvSpPr>
            <a:spLocks noGrp="1"/>
          </p:cNvSpPr>
          <p:nvPr>
            <p:ph idx="1"/>
          </p:nvPr>
        </p:nvSpPr>
        <p:spPr>
          <a:xfrm>
            <a:off x="1066800" y="1905000"/>
            <a:ext cx="7772400" cy="4114800"/>
          </a:xfrm>
        </p:spPr>
        <p:txBody>
          <a:bodyPr/>
          <a:lstStyle/>
          <a:p>
            <a:r>
              <a:rPr lang="en-US">
                <a:latin typeface="Tahoma" charset="0"/>
                <a:ea typeface="ＭＳ Ｐゴシック" charset="0"/>
              </a:rPr>
              <a:t>2 × Area Above Diagonal</a:t>
            </a:r>
          </a:p>
          <a:p>
            <a:r>
              <a:rPr lang="en-US">
                <a:latin typeface="Tahoma" charset="0"/>
                <a:ea typeface="ＭＳ Ｐゴシック" charset="0"/>
              </a:rPr>
              <a:t>2 × [(Sensitivity + Specificity)/2 – ½]</a:t>
            </a:r>
          </a:p>
          <a:p>
            <a:r>
              <a:rPr lang="en-US">
                <a:latin typeface="Tahoma" charset="0"/>
                <a:ea typeface="ＭＳ Ｐゴシック" charset="0"/>
              </a:rPr>
              <a:t>Sensitivity + Specificity -1</a:t>
            </a:r>
          </a:p>
          <a:p>
            <a:r>
              <a:rPr lang="en-US">
                <a:latin typeface="Tahoma" charset="0"/>
                <a:ea typeface="ＭＳ Ｐゴシック" charset="0"/>
              </a:rPr>
              <a:t>Sensitivity + (1 – Specificity)</a:t>
            </a:r>
          </a:p>
          <a:p>
            <a:r>
              <a:rPr lang="en-US">
                <a:latin typeface="Tahoma" charset="0"/>
                <a:ea typeface="ＭＳ Ｐゴシック" charset="0"/>
              </a:rPr>
              <a:t>Ranges from 0 (Worthless Test) to 1 (Perfect Test)</a:t>
            </a:r>
          </a:p>
          <a:p>
            <a:r>
              <a:rPr lang="en-US">
                <a:latin typeface="Tahoma" charset="0"/>
                <a:ea typeface="ＭＳ Ｐゴシック" charset="0"/>
              </a:rPr>
              <a:t>If Youden’s Index &lt; 0, reverse definitions of “positive” and “negative”.</a:t>
            </a:r>
          </a:p>
          <a:p>
            <a:pPr>
              <a:buFont typeface="Wingdings" charset="0"/>
              <a:buNone/>
            </a:pPr>
            <a:endParaRPr lang="en-US">
              <a:latin typeface="Tahoma" charset="0"/>
              <a:ea typeface="ＭＳ Ｐゴシック" charset="0"/>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6"/>
          <p:cNvSpPr>
            <a:spLocks noChangeArrowheads="1"/>
          </p:cNvSpPr>
          <p:nvPr/>
        </p:nvSpPr>
        <p:spPr bwMode="auto">
          <a:xfrm>
            <a:off x="1150938" y="214313"/>
            <a:ext cx="7793037" cy="1462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p>
            <a:pPr eaLnBrk="1" hangingPunct="1"/>
            <a:r>
              <a:rPr lang="en-US" sz="4400">
                <a:solidFill>
                  <a:schemeClr val="tx2"/>
                </a:solidFill>
              </a:rPr>
              <a:t>Youden’s Index</a:t>
            </a:r>
          </a:p>
        </p:txBody>
      </p:sp>
      <p:sp>
        <p:nvSpPr>
          <p:cNvPr id="205827" name="TextBox 2"/>
          <p:cNvSpPr txBox="1">
            <a:spLocks noChangeArrowheads="1"/>
          </p:cNvSpPr>
          <p:nvPr/>
        </p:nvSpPr>
        <p:spPr bwMode="auto">
          <a:xfrm>
            <a:off x="228600" y="1936750"/>
            <a:ext cx="8686800" cy="4894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r>
              <a:rPr lang="en-US" sz="2400"/>
              <a:t>Youden’s Index applies to dichotomous (or dichotomized) tests</a:t>
            </a:r>
          </a:p>
          <a:p>
            <a:endParaRPr lang="en-US" sz="2400"/>
          </a:p>
          <a:p>
            <a:r>
              <a:rPr lang="en-US" sz="2400"/>
              <a:t>Youden’s Index = [AUROC – 1/2] × 2</a:t>
            </a:r>
          </a:p>
          <a:p>
            <a:endParaRPr lang="en-US" sz="2400"/>
          </a:p>
          <a:p>
            <a:r>
              <a:rPr lang="en-US" sz="2400"/>
              <a:t>AUROC = (Sensitivity + Specificity)/2   (for dichotomous test)</a:t>
            </a:r>
          </a:p>
          <a:p>
            <a:endParaRPr lang="en-US" sz="2400"/>
          </a:p>
          <a:p>
            <a:r>
              <a:rPr lang="en-US" sz="2400"/>
              <a:t>Youden’s Index = [(Sensitivity + Specificity)/2 – 1/2) × 2</a:t>
            </a:r>
          </a:p>
          <a:p>
            <a:endParaRPr lang="en-US" sz="2400"/>
          </a:p>
          <a:p>
            <a:r>
              <a:rPr lang="en-US" sz="2400"/>
              <a:t>Youden’s Index = Sensitivity + Specificity – 1</a:t>
            </a:r>
          </a:p>
          <a:p>
            <a:endParaRPr lang="en-US" sz="2400"/>
          </a:p>
          <a:p>
            <a:r>
              <a:rPr lang="en-US" sz="2400"/>
              <a:t>Youden’s Index = Sensitivity – (1 – Specificity)</a:t>
            </a:r>
          </a:p>
          <a:p>
            <a:endParaRPr lang="en-US" sz="2400"/>
          </a:p>
          <a:p>
            <a:endParaRPr lang="en-US"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sz="4000">
                <a:cs typeface="+mj-cs"/>
              </a:rPr>
              <a:t>Clinical Scenario</a:t>
            </a:r>
            <a:br>
              <a:rPr lang="en-US" sz="4000">
                <a:cs typeface="+mj-cs"/>
              </a:rPr>
            </a:br>
            <a:r>
              <a:rPr lang="en-US" sz="4000">
                <a:cs typeface="+mj-cs"/>
              </a:rPr>
              <a:t>Synovial WBC = 48,000/mL</a:t>
            </a:r>
          </a:p>
        </p:txBody>
      </p:sp>
      <p:sp>
        <p:nvSpPr>
          <p:cNvPr id="26627" name="Rectangle 3"/>
          <p:cNvSpPr>
            <a:spLocks noGrp="1" noChangeArrowheads="1"/>
          </p:cNvSpPr>
          <p:nvPr>
            <p:ph type="body" idx="1"/>
          </p:nvPr>
        </p:nvSpPr>
        <p:spPr>
          <a:xfrm>
            <a:off x="990600" y="1905000"/>
            <a:ext cx="7696200" cy="1752600"/>
          </a:xfrm>
        </p:spPr>
        <p:txBody>
          <a:bodyPr/>
          <a:lstStyle/>
          <a:p>
            <a:pPr eaLnBrk="1" hangingPunct="1">
              <a:buFont typeface="Wingdings" charset="0"/>
              <a:buNone/>
            </a:pPr>
            <a:r>
              <a:rPr lang="en-US">
                <a:latin typeface="Tahoma" charset="0"/>
                <a:ea typeface="ＭＳ Ｐゴシック" charset="0"/>
              </a:rPr>
              <a:t>Pre-test prob: 0.38</a:t>
            </a:r>
          </a:p>
          <a:p>
            <a:pPr eaLnBrk="1" hangingPunct="1">
              <a:buFont typeface="Wingdings" charset="0"/>
              <a:buNone/>
            </a:pPr>
            <a:r>
              <a:rPr lang="en-US">
                <a:latin typeface="Tahoma" charset="0"/>
                <a:ea typeface="ＭＳ Ｐゴシック" charset="0"/>
              </a:rPr>
              <a:t>LR(+) = 2.9 (where &gt; 25,000/mL =“+”)</a:t>
            </a:r>
          </a:p>
          <a:p>
            <a:pPr eaLnBrk="1" hangingPunct="1">
              <a:buFont typeface="Wingdings" charset="0"/>
              <a:buNone/>
            </a:pPr>
            <a:r>
              <a:rPr lang="en-US">
                <a:latin typeface="Tahoma" charset="0"/>
                <a:ea typeface="ＭＳ Ｐゴシック" charset="0"/>
              </a:rPr>
              <a:t>Post-Test prob = ?</a:t>
            </a:r>
          </a:p>
        </p:txBody>
      </p:sp>
      <p:sp>
        <p:nvSpPr>
          <p:cNvPr id="26628" name="TextBox 1"/>
          <p:cNvSpPr txBox="1">
            <a:spLocks noChangeArrowheads="1"/>
          </p:cNvSpPr>
          <p:nvPr/>
        </p:nvSpPr>
        <p:spPr bwMode="auto">
          <a:xfrm>
            <a:off x="5715000" y="3276600"/>
            <a:ext cx="2057400" cy="2246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r>
              <a:rPr lang="en-US" sz="2800">
                <a:solidFill>
                  <a:srgbClr val="FF0000"/>
                </a:solidFill>
              </a:rPr>
              <a:t>a) 0.16</a:t>
            </a:r>
          </a:p>
          <a:p>
            <a:r>
              <a:rPr lang="en-US" sz="2800">
                <a:solidFill>
                  <a:srgbClr val="FF0000"/>
                </a:solidFill>
              </a:rPr>
              <a:t>b) 0.33</a:t>
            </a:r>
          </a:p>
          <a:p>
            <a:r>
              <a:rPr lang="en-US" sz="2800">
                <a:solidFill>
                  <a:srgbClr val="FF0000"/>
                </a:solidFill>
              </a:rPr>
              <a:t>c) 0.64</a:t>
            </a:r>
          </a:p>
          <a:p>
            <a:r>
              <a:rPr lang="en-US" sz="2800">
                <a:solidFill>
                  <a:srgbClr val="FF0000"/>
                </a:solidFill>
              </a:rPr>
              <a:t>d) 0.74</a:t>
            </a:r>
          </a:p>
          <a:p>
            <a:r>
              <a:rPr lang="en-US" sz="2800">
                <a:solidFill>
                  <a:srgbClr val="FF0000"/>
                </a:solidFill>
              </a:rPr>
              <a:t>e) 0.95</a:t>
            </a:r>
          </a:p>
        </p:txBody>
      </p:sp>
      <p:sp>
        <p:nvSpPr>
          <p:cNvPr id="26629" name="Rectangle 6">
            <a:hlinkClick r:id="rId3"/>
          </p:cNvPr>
          <p:cNvSpPr>
            <a:spLocks noChangeArrowheads="1"/>
          </p:cNvSpPr>
          <p:nvPr/>
        </p:nvSpPr>
        <p:spPr bwMode="auto">
          <a:xfrm>
            <a:off x="1219200" y="5867400"/>
            <a:ext cx="6934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dirty="0"/>
              <a:t>http://www.sample-size.net/post-probability-calculator-test-new/</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p:txBody>
          <a:bodyPr/>
          <a:lstStyle/>
          <a:p>
            <a:pPr eaLnBrk="1" hangingPunct="1"/>
            <a:r>
              <a:rPr lang="en-US" sz="4000">
                <a:latin typeface="Tahoma" charset="0"/>
                <a:ea typeface="ＭＳ Ｐゴシック" charset="0"/>
              </a:rPr>
              <a:t>Clinical Scenario</a:t>
            </a:r>
            <a:br>
              <a:rPr lang="en-US" sz="4000">
                <a:latin typeface="Tahoma" charset="0"/>
                <a:ea typeface="ＭＳ Ｐゴシック" charset="0"/>
              </a:rPr>
            </a:br>
            <a:r>
              <a:rPr lang="en-US" sz="4000">
                <a:latin typeface="Tahoma" charset="0"/>
                <a:ea typeface="ＭＳ Ｐゴシック" charset="0"/>
              </a:rPr>
              <a:t>Synovial WBC = 48,000/mL</a:t>
            </a:r>
          </a:p>
        </p:txBody>
      </p:sp>
      <p:sp>
        <p:nvSpPr>
          <p:cNvPr id="54275" name="Rectangle 3"/>
          <p:cNvSpPr>
            <a:spLocks noGrp="1" noChangeArrowheads="1"/>
          </p:cNvSpPr>
          <p:nvPr>
            <p:ph type="body" idx="4294967295"/>
          </p:nvPr>
        </p:nvSpPr>
        <p:spPr>
          <a:xfrm>
            <a:off x="1182688" y="2225675"/>
            <a:ext cx="7772400" cy="3906838"/>
          </a:xfrm>
        </p:spPr>
        <p:txBody>
          <a:bodyPr/>
          <a:lstStyle/>
          <a:p>
            <a:pPr eaLnBrk="1" hangingPunct="1"/>
            <a:r>
              <a:rPr lang="en-US">
                <a:latin typeface="Tahoma" charset="0"/>
                <a:ea typeface="ＭＳ Ｐゴシック" charset="0"/>
              </a:rPr>
              <a:t>Pre-test prob: 0.38</a:t>
            </a:r>
          </a:p>
          <a:p>
            <a:pPr eaLnBrk="1" hangingPunct="1"/>
            <a:r>
              <a:rPr lang="en-US">
                <a:latin typeface="Tahoma" charset="0"/>
                <a:ea typeface="ＭＳ Ｐゴシック" charset="0"/>
              </a:rPr>
              <a:t>Pre-test odds: 0.38/0.62 = 0.61</a:t>
            </a:r>
          </a:p>
          <a:p>
            <a:pPr eaLnBrk="1" hangingPunct="1"/>
            <a:r>
              <a:rPr lang="en-US">
                <a:latin typeface="Tahoma" charset="0"/>
                <a:ea typeface="ＭＳ Ｐゴシック" charset="0"/>
              </a:rPr>
              <a:t>LR(+) = 2.9</a:t>
            </a:r>
          </a:p>
          <a:p>
            <a:pPr eaLnBrk="1" hangingPunct="1"/>
            <a:r>
              <a:rPr lang="en-US">
                <a:latin typeface="Tahoma" charset="0"/>
                <a:ea typeface="ＭＳ Ｐゴシック" charset="0"/>
              </a:rPr>
              <a:t>Post-Test Odds = Pre-Test Odds x LR(+) = 0.61 x 2.9 = 1.75</a:t>
            </a:r>
          </a:p>
          <a:p>
            <a:pPr eaLnBrk="1" hangingPunct="1"/>
            <a:r>
              <a:rPr lang="en-US">
                <a:latin typeface="Tahoma" charset="0"/>
                <a:ea typeface="ＭＳ Ｐゴシック" charset="0"/>
              </a:rPr>
              <a:t>Post-Test prob = 1.75/(1.75+1) = 0.64</a:t>
            </a:r>
          </a:p>
          <a:p>
            <a:pPr eaLnBrk="1" hangingPunct="1">
              <a:buFont typeface="Wingdings" charset="0"/>
              <a:buNone/>
            </a:pPr>
            <a:endParaRPr lang="en-US">
              <a:latin typeface="Tahoma"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2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27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2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sz="4000">
                <a:cs typeface="+mj-cs"/>
              </a:rPr>
              <a:t>Clinical Scenario</a:t>
            </a:r>
            <a:br>
              <a:rPr lang="en-US" sz="4000">
                <a:cs typeface="+mj-cs"/>
              </a:rPr>
            </a:br>
            <a:r>
              <a:rPr lang="en-US" sz="4000">
                <a:cs typeface="+mj-cs"/>
              </a:rPr>
              <a:t>Synovial WBC = 128,000/mL</a:t>
            </a:r>
          </a:p>
        </p:txBody>
      </p:sp>
      <p:sp>
        <p:nvSpPr>
          <p:cNvPr id="10243" name="Rectangle 3"/>
          <p:cNvSpPr>
            <a:spLocks noGrp="1" noChangeArrowheads="1"/>
          </p:cNvSpPr>
          <p:nvPr>
            <p:ph type="body" idx="1"/>
          </p:nvPr>
        </p:nvSpPr>
        <p:spPr>
          <a:xfrm>
            <a:off x="1182688" y="2225675"/>
            <a:ext cx="3922712" cy="2270125"/>
          </a:xfrm>
        </p:spPr>
        <p:txBody>
          <a:bodyPr/>
          <a:lstStyle/>
          <a:p>
            <a:pPr eaLnBrk="1" hangingPunct="1">
              <a:buFont typeface="Wingdings" charset="0"/>
              <a:buNone/>
              <a:defRPr/>
            </a:pPr>
            <a:r>
              <a:rPr lang="en-US" dirty="0">
                <a:cs typeface="+mn-cs"/>
              </a:rPr>
              <a:t>Pre-test </a:t>
            </a:r>
            <a:r>
              <a:rPr lang="en-US" dirty="0" err="1">
                <a:cs typeface="+mn-cs"/>
              </a:rPr>
              <a:t>prob</a:t>
            </a:r>
            <a:r>
              <a:rPr lang="en-US" dirty="0">
                <a:cs typeface="+mn-cs"/>
              </a:rPr>
              <a:t>: 0.38</a:t>
            </a:r>
          </a:p>
          <a:p>
            <a:pPr algn="ctr" eaLnBrk="1" hangingPunct="1">
              <a:lnSpc>
                <a:spcPct val="90000"/>
              </a:lnSpc>
              <a:buFont typeface="Wingdings" charset="0"/>
              <a:buNone/>
              <a:defRPr/>
            </a:pPr>
            <a:r>
              <a:rPr lang="en-US" dirty="0">
                <a:cs typeface="+mn-cs"/>
              </a:rPr>
              <a:t>Sensitivity = 77%</a:t>
            </a:r>
          </a:p>
          <a:p>
            <a:pPr algn="ctr" eaLnBrk="1" hangingPunct="1">
              <a:lnSpc>
                <a:spcPct val="90000"/>
              </a:lnSpc>
              <a:buFont typeface="Wingdings" charset="0"/>
              <a:buNone/>
              <a:defRPr/>
            </a:pPr>
            <a:r>
              <a:rPr lang="en-US" dirty="0">
                <a:cs typeface="+mn-cs"/>
              </a:rPr>
              <a:t>Specificity =  73%</a:t>
            </a:r>
          </a:p>
          <a:p>
            <a:pPr eaLnBrk="1" hangingPunct="1">
              <a:buFont typeface="Wingdings" charset="0"/>
              <a:buNone/>
              <a:defRPr/>
            </a:pPr>
            <a:r>
              <a:rPr lang="en-US" dirty="0">
                <a:cs typeface="+mn-cs"/>
              </a:rPr>
              <a:t>Post-Test </a:t>
            </a:r>
            <a:r>
              <a:rPr lang="en-US" dirty="0" err="1">
                <a:cs typeface="+mn-cs"/>
              </a:rPr>
              <a:t>prob</a:t>
            </a:r>
            <a:r>
              <a:rPr lang="en-US" dirty="0">
                <a:cs typeface="+mn-cs"/>
              </a:rPr>
              <a:t> =?</a:t>
            </a:r>
          </a:p>
          <a:p>
            <a:pPr eaLnBrk="1" hangingPunct="1">
              <a:buFont typeface="Wingdings" charset="0"/>
              <a:buNone/>
              <a:defRPr/>
            </a:pPr>
            <a:endParaRPr lang="en-US" dirty="0">
              <a:cs typeface="+mn-cs"/>
            </a:endParaRPr>
          </a:p>
        </p:txBody>
      </p:sp>
      <p:sp>
        <p:nvSpPr>
          <p:cNvPr id="30724" name="TextBox 5"/>
          <p:cNvSpPr txBox="1">
            <a:spLocks noChangeArrowheads="1"/>
          </p:cNvSpPr>
          <p:nvPr/>
        </p:nvSpPr>
        <p:spPr bwMode="auto">
          <a:xfrm>
            <a:off x="5791200" y="3352800"/>
            <a:ext cx="2057400" cy="2246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r>
              <a:rPr lang="en-US" sz="2800">
                <a:solidFill>
                  <a:srgbClr val="FF0000"/>
                </a:solidFill>
              </a:rPr>
              <a:t>a) 0.16</a:t>
            </a:r>
          </a:p>
          <a:p>
            <a:r>
              <a:rPr lang="en-US" sz="2800">
                <a:solidFill>
                  <a:srgbClr val="FF0000"/>
                </a:solidFill>
              </a:rPr>
              <a:t>b) 0.33</a:t>
            </a:r>
          </a:p>
          <a:p>
            <a:r>
              <a:rPr lang="en-US" sz="2800">
                <a:solidFill>
                  <a:srgbClr val="FF0000"/>
                </a:solidFill>
              </a:rPr>
              <a:t>c) 0.64</a:t>
            </a:r>
          </a:p>
          <a:p>
            <a:r>
              <a:rPr lang="en-US" sz="2800">
                <a:solidFill>
                  <a:srgbClr val="FF0000"/>
                </a:solidFill>
              </a:rPr>
              <a:t>d) 0.74</a:t>
            </a:r>
          </a:p>
          <a:p>
            <a:r>
              <a:rPr lang="en-US" sz="2800">
                <a:solidFill>
                  <a:srgbClr val="FF0000"/>
                </a:solidFill>
              </a:rPr>
              <a:t>e) 0.95</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z="4000">
                <a:latin typeface="Tahoma" charset="0"/>
                <a:ea typeface="ＭＳ Ｐゴシック" charset="0"/>
              </a:rPr>
              <a:t>Clinical Scenario</a:t>
            </a:r>
            <a:br>
              <a:rPr lang="en-US" sz="4000">
                <a:latin typeface="Tahoma" charset="0"/>
                <a:ea typeface="ＭＳ Ｐゴシック" charset="0"/>
              </a:rPr>
            </a:br>
            <a:r>
              <a:rPr lang="en-US" sz="4000">
                <a:latin typeface="Tahoma" charset="0"/>
                <a:ea typeface="ＭＳ Ｐゴシック" charset="0"/>
              </a:rPr>
              <a:t> Synovial WBC = 128,000/mL</a:t>
            </a:r>
          </a:p>
        </p:txBody>
      </p:sp>
      <p:sp>
        <p:nvSpPr>
          <p:cNvPr id="32771" name="Rectangle 3"/>
          <p:cNvSpPr>
            <a:spLocks noGrp="1" noChangeArrowheads="1"/>
          </p:cNvSpPr>
          <p:nvPr>
            <p:ph type="body" idx="1"/>
          </p:nvPr>
        </p:nvSpPr>
        <p:spPr>
          <a:xfrm>
            <a:off x="1182688" y="2225675"/>
            <a:ext cx="7772400" cy="3906838"/>
          </a:xfrm>
        </p:spPr>
        <p:txBody>
          <a:bodyPr/>
          <a:lstStyle/>
          <a:p>
            <a:pPr eaLnBrk="1" hangingPunct="1">
              <a:buFont typeface="Wingdings" charset="0"/>
              <a:buNone/>
            </a:pPr>
            <a:r>
              <a:rPr lang="en-US">
                <a:latin typeface="Tahoma" charset="0"/>
                <a:ea typeface="ＭＳ Ｐゴシック" charset="0"/>
              </a:rPr>
              <a:t>Pre-test prob: 0.38 </a:t>
            </a:r>
          </a:p>
          <a:p>
            <a:pPr eaLnBrk="1" hangingPunct="1">
              <a:buFont typeface="Wingdings" charset="0"/>
              <a:buNone/>
            </a:pPr>
            <a:r>
              <a:rPr lang="en-US">
                <a:latin typeface="Tahoma" charset="0"/>
                <a:ea typeface="ＭＳ Ｐゴシック" charset="0"/>
              </a:rPr>
              <a:t>Pre-test odds: 0.38/0.62 = 0.61</a:t>
            </a:r>
          </a:p>
          <a:p>
            <a:pPr eaLnBrk="1" hangingPunct="1">
              <a:buFont typeface="Wingdings" charset="0"/>
              <a:buNone/>
            </a:pPr>
            <a:r>
              <a:rPr lang="en-US">
                <a:latin typeface="Tahoma" charset="0"/>
                <a:ea typeface="ＭＳ Ｐゴシック" charset="0"/>
              </a:rPr>
              <a:t>LR = 2.9 (same as for WBC=48,000!)</a:t>
            </a:r>
          </a:p>
          <a:p>
            <a:pPr eaLnBrk="1" hangingPunct="1">
              <a:buFont typeface="Wingdings" charset="0"/>
              <a:buNone/>
            </a:pPr>
            <a:r>
              <a:rPr lang="en-US">
                <a:latin typeface="Tahoma" charset="0"/>
                <a:ea typeface="ＭＳ Ｐゴシック" charset="0"/>
              </a:rPr>
              <a:t>Post-Test Odds = Pre-Test Odds x LR(+)</a:t>
            </a:r>
          </a:p>
          <a:p>
            <a:pPr eaLnBrk="1" hangingPunct="1">
              <a:buFont typeface="Wingdings" charset="0"/>
              <a:buNone/>
            </a:pPr>
            <a:r>
              <a:rPr lang="en-US">
                <a:latin typeface="Tahoma" charset="0"/>
                <a:ea typeface="ＭＳ Ｐゴシック" charset="0"/>
              </a:rPr>
              <a:t>				= 0.61 x 2.9 = 1.75 </a:t>
            </a:r>
          </a:p>
          <a:p>
            <a:pPr eaLnBrk="1" hangingPunct="1">
              <a:buFont typeface="Wingdings" charset="0"/>
              <a:buNone/>
            </a:pPr>
            <a:r>
              <a:rPr lang="en-US">
                <a:latin typeface="Tahoma" charset="0"/>
                <a:ea typeface="ＭＳ Ｐゴシック" charset="0"/>
              </a:rPr>
              <a:t>Post-Test prob = 1.75/(1.75+1) = .64</a:t>
            </a:r>
          </a:p>
          <a:p>
            <a:pPr eaLnBrk="1" hangingPunct="1">
              <a:buFont typeface="Wingdings" charset="0"/>
              <a:buNone/>
            </a:pPr>
            <a:endParaRPr lang="en-US">
              <a:latin typeface="Tahoma" charset="0"/>
              <a:ea typeface="ＭＳ Ｐゴシック" charset="0"/>
            </a:endParaRPr>
          </a:p>
          <a:p>
            <a:pPr eaLnBrk="1" hangingPunct="1">
              <a:buFont typeface="Wingdings" charset="0"/>
              <a:buNone/>
            </a:pPr>
            <a:endParaRPr lang="en-US">
              <a:latin typeface="Tahoma" charset="0"/>
              <a:ea typeface="ＭＳ Ｐゴシック"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z="4000">
                <a:latin typeface="Tahoma" charset="0"/>
                <a:ea typeface="ＭＳ Ｐゴシック" charset="0"/>
              </a:rPr>
              <a:t>Why Not Make It a Dichotomous Test?</a:t>
            </a:r>
          </a:p>
        </p:txBody>
      </p:sp>
      <p:sp>
        <p:nvSpPr>
          <p:cNvPr id="34819" name="Rectangle 3"/>
          <p:cNvSpPr>
            <a:spLocks noGrp="1" noChangeArrowheads="1"/>
          </p:cNvSpPr>
          <p:nvPr>
            <p:ph type="body" idx="1"/>
          </p:nvPr>
        </p:nvSpPr>
        <p:spPr>
          <a:xfrm>
            <a:off x="457200" y="2133600"/>
            <a:ext cx="8229600" cy="3382963"/>
          </a:xfrm>
        </p:spPr>
        <p:txBody>
          <a:bodyPr/>
          <a:lstStyle/>
          <a:p>
            <a:pPr eaLnBrk="1" hangingPunct="1">
              <a:buFont typeface="Wingdings" charset="0"/>
              <a:buNone/>
            </a:pPr>
            <a:r>
              <a:rPr lang="en-US" sz="2800">
                <a:latin typeface="Tahoma" charset="0"/>
                <a:ea typeface="ＭＳ Ｐゴシック" charset="0"/>
              </a:rPr>
              <a:t>Because you lose information.  The risk associated with a synovial WBC=48,000 is equated with the risk associated with WBC=128,000.</a:t>
            </a:r>
          </a:p>
          <a:p>
            <a:pPr eaLnBrk="1" hangingPunct="1">
              <a:buFont typeface="Wingdings" charset="0"/>
              <a:buNone/>
            </a:pPr>
            <a:r>
              <a:rPr lang="en-US" sz="2800">
                <a:latin typeface="Tahoma" charset="0"/>
                <a:ea typeface="ＭＳ Ｐゴシック" charset="0"/>
              </a:rPr>
              <a:t>Choosing a fixed cutpoint to dichotomize a multi-level or continuous test throws away information and reduces the value of the test.</a:t>
            </a:r>
          </a:p>
          <a:p>
            <a:pPr algn="ctr" eaLnBrk="1" hangingPunct="1">
              <a:buFont typeface="Wingdings" charset="0"/>
              <a:buNone/>
            </a:pPr>
            <a:endParaRPr lang="en-US" sz="2800">
              <a:latin typeface="Tahoma" charset="0"/>
              <a:ea typeface="ＭＳ Ｐゴシック"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z="4000">
                <a:latin typeface="Tahoma" charset="0"/>
                <a:ea typeface="ＭＳ Ｐゴシック" charset="0"/>
              </a:rPr>
              <a:t>Main Point 1: Avoid Making Multilevel Tests Dichotomous</a:t>
            </a:r>
          </a:p>
        </p:txBody>
      </p:sp>
      <p:sp>
        <p:nvSpPr>
          <p:cNvPr id="36867" name="Rectangle 3"/>
          <p:cNvSpPr>
            <a:spLocks noGrp="1" noChangeArrowheads="1"/>
          </p:cNvSpPr>
          <p:nvPr>
            <p:ph type="body" idx="1"/>
          </p:nvPr>
        </p:nvSpPr>
        <p:spPr>
          <a:xfrm>
            <a:off x="1182688" y="3195638"/>
            <a:ext cx="7772400" cy="1385887"/>
          </a:xfrm>
        </p:spPr>
        <p:txBody>
          <a:bodyPr/>
          <a:lstStyle/>
          <a:p>
            <a:pPr eaLnBrk="1" hangingPunct="1">
              <a:lnSpc>
                <a:spcPct val="90000"/>
              </a:lnSpc>
              <a:buFont typeface="Wingdings" charset="0"/>
              <a:buNone/>
            </a:pPr>
            <a:r>
              <a:rPr lang="en-US">
                <a:latin typeface="Tahoma" charset="0"/>
                <a:ea typeface="ＭＳ Ｐゴシック" charset="0"/>
              </a:rPr>
              <a:t>Dichotomizing a multi-level or continuous test by choosing a fixed cutpoint reduces the value of the test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6726" name="Group 54"/>
          <p:cNvGraphicFramePr>
            <a:graphicFrameLocks noGrp="1"/>
          </p:cNvGraphicFramePr>
          <p:nvPr/>
        </p:nvGraphicFramePr>
        <p:xfrm>
          <a:off x="762000" y="228600"/>
          <a:ext cx="7772400" cy="6224591"/>
        </p:xfrm>
        <a:graphic>
          <a:graphicData uri="http://schemas.openxmlformats.org/drawingml/2006/table">
            <a:tbl>
              <a:tblPr/>
              <a:tblGrid>
                <a:gridCol w="3687763">
                  <a:extLst>
                    <a:ext uri="{9D8B030D-6E8A-4147-A177-3AD203B41FA5}">
                      <a16:colId xmlns:a16="http://schemas.microsoft.com/office/drawing/2014/main" val="20000"/>
                    </a:ext>
                  </a:extLst>
                </a:gridCol>
                <a:gridCol w="2024062">
                  <a:extLst>
                    <a:ext uri="{9D8B030D-6E8A-4147-A177-3AD203B41FA5}">
                      <a16:colId xmlns:a16="http://schemas.microsoft.com/office/drawing/2014/main" val="20001"/>
                    </a:ext>
                  </a:extLst>
                </a:gridCol>
                <a:gridCol w="2060575">
                  <a:extLst>
                    <a:ext uri="{9D8B030D-6E8A-4147-A177-3AD203B41FA5}">
                      <a16:colId xmlns:a16="http://schemas.microsoft.com/office/drawing/2014/main" val="20002"/>
                    </a:ext>
                  </a:extLst>
                </a:gridCol>
              </a:tblGrid>
              <a:tr h="1554473">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200" b="1" i="0" u="none" strike="noStrike" cap="none" normalizeH="0" baseline="0">
                          <a:ln>
                            <a:noFill/>
                          </a:ln>
                          <a:solidFill>
                            <a:schemeClr val="tx1"/>
                          </a:solidFill>
                          <a:effectLst/>
                          <a:latin typeface="Tahoma" pitchFamily="34" charset="0"/>
                          <a:cs typeface="Arial" charset="0"/>
                        </a:rPr>
                        <a:t>WBC (/uL) Interval</a:t>
                      </a:r>
                      <a:endParaRPr kumimoji="0" lang="en-US" sz="3200" b="0" i="0" u="none" strike="noStrike" cap="none" normalizeH="0" baseline="0">
                        <a:ln>
                          <a:noFill/>
                        </a:ln>
                        <a:solidFill>
                          <a:schemeClr val="tx1"/>
                        </a:solidFill>
                        <a:effectLst/>
                        <a:latin typeface="Tahoma" pitchFamily="34" charset="0"/>
                      </a:endParaRPr>
                    </a:p>
                  </a:txBody>
                  <a:tcPr marT="45717" marB="45717" anchor="b"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200" b="1" i="0" u="none" strike="noStrike" cap="none" normalizeH="0" baseline="0">
                          <a:ln>
                            <a:noFill/>
                          </a:ln>
                          <a:solidFill>
                            <a:schemeClr val="tx1"/>
                          </a:solidFill>
                          <a:effectLst/>
                          <a:latin typeface="Tahoma" pitchFamily="34" charset="0"/>
                          <a:cs typeface="Arial" charset="0"/>
                        </a:rPr>
                        <a:t>% of Septic Arthritis</a:t>
                      </a:r>
                      <a:endParaRPr kumimoji="0" lang="en-US" sz="3200" b="0" i="0" u="none" strike="noStrike" cap="none" normalizeH="0" baseline="0">
                        <a:ln>
                          <a:noFill/>
                        </a:ln>
                        <a:solidFill>
                          <a:schemeClr val="tx1"/>
                        </a:solidFill>
                        <a:effectLst/>
                        <a:latin typeface="Tahoma" pitchFamily="34" charset="0"/>
                      </a:endParaRPr>
                    </a:p>
                  </a:txBody>
                  <a:tcPr marT="45717" marB="45717" anchor="b"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200" b="1" i="0" u="none" strike="noStrike" cap="none" normalizeH="0" baseline="0">
                          <a:ln>
                            <a:noFill/>
                          </a:ln>
                          <a:solidFill>
                            <a:schemeClr val="tx1"/>
                          </a:solidFill>
                          <a:effectLst/>
                          <a:latin typeface="Tahoma" pitchFamily="34" charset="0"/>
                          <a:cs typeface="Arial" charset="0"/>
                        </a:rPr>
                        <a:t>% of No Septic Arthritis</a:t>
                      </a:r>
                      <a:endParaRPr kumimoji="0" lang="en-US" sz="3200" b="0" i="0" u="none" strike="noStrike" cap="none" normalizeH="0" baseline="0">
                        <a:ln>
                          <a:noFill/>
                        </a:ln>
                        <a:solidFill>
                          <a:schemeClr val="tx1"/>
                        </a:solidFill>
                        <a:effectLst/>
                        <a:latin typeface="Tahoma" pitchFamily="34" charset="0"/>
                      </a:endParaRPr>
                    </a:p>
                  </a:txBody>
                  <a:tcPr marT="45717" marB="45717" anchor="b"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933388">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200" b="0" i="0" u="none" strike="noStrike" cap="none" normalizeH="0" baseline="0">
                          <a:ln>
                            <a:noFill/>
                          </a:ln>
                          <a:solidFill>
                            <a:schemeClr val="tx1"/>
                          </a:solidFill>
                          <a:effectLst/>
                          <a:latin typeface="Tahoma" pitchFamily="34" charset="0"/>
                          <a:cs typeface="Arial" charset="0"/>
                        </a:rPr>
                        <a:t>&gt;100,000</a:t>
                      </a:r>
                      <a:endParaRPr kumimoji="0" lang="en-US" sz="3200" b="0" i="0" u="none" strike="noStrike" cap="none" normalizeH="0" baseline="0">
                        <a:ln>
                          <a:noFill/>
                        </a:ln>
                        <a:solidFill>
                          <a:schemeClr val="tx1"/>
                        </a:solidFill>
                        <a:effectLst/>
                        <a:latin typeface="Tahoma" pitchFamily="34" charset="0"/>
                      </a:endParaRPr>
                    </a:p>
                  </a:txBody>
                  <a:tcPr marT="45717" marB="45717"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200" b="0" i="0" u="none" strike="noStrike" cap="none" normalizeH="0" baseline="0">
                          <a:ln>
                            <a:noFill/>
                          </a:ln>
                          <a:solidFill>
                            <a:schemeClr val="tx1"/>
                          </a:solidFill>
                          <a:effectLst/>
                          <a:latin typeface="Tahoma" pitchFamily="34" charset="0"/>
                          <a:cs typeface="Arial" charset="0"/>
                        </a:rPr>
                        <a:t>29%</a:t>
                      </a:r>
                      <a:endParaRPr kumimoji="0" lang="en-US" sz="3200" b="0" i="0" u="none" strike="noStrike" cap="none" normalizeH="0" baseline="0">
                        <a:ln>
                          <a:noFill/>
                        </a:ln>
                        <a:solidFill>
                          <a:schemeClr val="tx1"/>
                        </a:solidFill>
                        <a:effectLst/>
                        <a:latin typeface="Tahoma" pitchFamily="34" charset="0"/>
                      </a:endParaRPr>
                    </a:p>
                  </a:txBody>
                  <a:tcPr marT="45717" marB="45717"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200" b="0" i="0" u="none" strike="noStrike" cap="none" normalizeH="0" baseline="0">
                          <a:ln>
                            <a:noFill/>
                          </a:ln>
                          <a:solidFill>
                            <a:schemeClr val="tx1"/>
                          </a:solidFill>
                          <a:effectLst/>
                          <a:latin typeface="Tahoma" pitchFamily="34" charset="0"/>
                          <a:cs typeface="Arial" charset="0"/>
                        </a:rPr>
                        <a:t>1%</a:t>
                      </a:r>
                      <a:endParaRPr kumimoji="0" lang="en-US" sz="3200" b="0" i="0" u="none" strike="noStrike" cap="none" normalizeH="0" baseline="0">
                        <a:ln>
                          <a:noFill/>
                        </a:ln>
                        <a:solidFill>
                          <a:schemeClr val="tx1"/>
                        </a:solidFill>
                        <a:effectLst/>
                        <a:latin typeface="Tahoma" pitchFamily="34" charset="0"/>
                      </a:endParaRPr>
                    </a:p>
                  </a:txBody>
                  <a:tcPr marT="45717" marB="45717"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934976">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200" b="0" i="0" u="none" strike="noStrike" cap="none" normalizeH="0" baseline="0">
                          <a:ln>
                            <a:noFill/>
                          </a:ln>
                          <a:solidFill>
                            <a:schemeClr val="tx1"/>
                          </a:solidFill>
                          <a:effectLst/>
                          <a:latin typeface="Tahoma" pitchFamily="34" charset="0"/>
                          <a:cs typeface="Arial" charset="0"/>
                        </a:rPr>
                        <a:t>50,001-100,000</a:t>
                      </a:r>
                      <a:endParaRPr kumimoji="0" lang="en-US" sz="3200" b="0" i="0" u="none" strike="noStrike" cap="none" normalizeH="0" baseline="0">
                        <a:ln>
                          <a:noFill/>
                        </a:ln>
                        <a:solidFill>
                          <a:schemeClr val="tx1"/>
                        </a:solidFill>
                        <a:effectLst/>
                        <a:latin typeface="Tahoma" pitchFamily="34" charset="0"/>
                      </a:endParaRPr>
                    </a:p>
                  </a:txBody>
                  <a:tcPr marT="45717" marB="45717"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200" b="0" i="0" u="none" strike="noStrike" cap="none" normalizeH="0" baseline="0">
                          <a:ln>
                            <a:noFill/>
                          </a:ln>
                          <a:solidFill>
                            <a:schemeClr val="tx1"/>
                          </a:solidFill>
                          <a:effectLst/>
                          <a:latin typeface="Tahoma" pitchFamily="34" charset="0"/>
                          <a:cs typeface="Arial" charset="0"/>
                        </a:rPr>
                        <a:t>33%</a:t>
                      </a:r>
                      <a:endParaRPr kumimoji="0" lang="en-US" sz="3200" b="0" i="0" u="none" strike="noStrike" cap="none" normalizeH="0" baseline="0">
                        <a:ln>
                          <a:noFill/>
                        </a:ln>
                        <a:solidFill>
                          <a:schemeClr val="tx1"/>
                        </a:solidFill>
                        <a:effectLst/>
                        <a:latin typeface="Tahoma" pitchFamily="34" charset="0"/>
                      </a:endParaRPr>
                    </a:p>
                  </a:txBody>
                  <a:tcPr marT="45717" marB="45717"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200" b="0" i="0" u="none" strike="noStrike" cap="none" normalizeH="0" baseline="0">
                          <a:ln>
                            <a:noFill/>
                          </a:ln>
                          <a:solidFill>
                            <a:schemeClr val="tx1"/>
                          </a:solidFill>
                          <a:effectLst/>
                          <a:latin typeface="Tahoma" pitchFamily="34" charset="0"/>
                          <a:cs typeface="Arial" charset="0"/>
                        </a:rPr>
                        <a:t>7%</a:t>
                      </a:r>
                      <a:endParaRPr kumimoji="0" lang="en-US" sz="3200" b="0" i="0" u="none" strike="noStrike" cap="none" normalizeH="0" baseline="0">
                        <a:ln>
                          <a:noFill/>
                        </a:ln>
                        <a:solidFill>
                          <a:schemeClr val="tx1"/>
                        </a:solidFill>
                        <a:effectLst/>
                        <a:latin typeface="Tahoma" pitchFamily="34" charset="0"/>
                      </a:endParaRPr>
                    </a:p>
                  </a:txBody>
                  <a:tcPr marT="45717" marB="45717"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931801">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200" b="0" i="0" u="none" strike="noStrike" cap="none" normalizeH="0" baseline="0">
                          <a:ln>
                            <a:noFill/>
                          </a:ln>
                          <a:solidFill>
                            <a:schemeClr val="tx1"/>
                          </a:solidFill>
                          <a:effectLst/>
                          <a:latin typeface="Tahoma" pitchFamily="34" charset="0"/>
                          <a:cs typeface="Arial" charset="0"/>
                        </a:rPr>
                        <a:t>25,001-50,000</a:t>
                      </a:r>
                      <a:endParaRPr kumimoji="0" lang="en-US" sz="3200" b="0" i="0" u="none" strike="noStrike" cap="none" normalizeH="0" baseline="0">
                        <a:ln>
                          <a:noFill/>
                        </a:ln>
                        <a:solidFill>
                          <a:schemeClr val="tx1"/>
                        </a:solidFill>
                        <a:effectLst/>
                        <a:latin typeface="Tahoma" pitchFamily="34" charset="0"/>
                      </a:endParaRPr>
                    </a:p>
                  </a:txBody>
                  <a:tcPr marT="45717" marB="45717"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200" b="0" i="0" u="none" strike="noStrike" cap="none" normalizeH="0" baseline="0">
                          <a:ln>
                            <a:noFill/>
                          </a:ln>
                          <a:solidFill>
                            <a:schemeClr val="tx1"/>
                          </a:solidFill>
                          <a:effectLst/>
                          <a:latin typeface="Tahoma" pitchFamily="34" charset="0"/>
                          <a:cs typeface="Arial" charset="0"/>
                        </a:rPr>
                        <a:t>15%</a:t>
                      </a:r>
                      <a:endParaRPr kumimoji="0" lang="en-US" sz="3200" b="0" i="0" u="none" strike="noStrike" cap="none" normalizeH="0" baseline="0">
                        <a:ln>
                          <a:noFill/>
                        </a:ln>
                        <a:solidFill>
                          <a:schemeClr val="tx1"/>
                        </a:solidFill>
                        <a:effectLst/>
                        <a:latin typeface="Tahoma" pitchFamily="34" charset="0"/>
                      </a:endParaRPr>
                    </a:p>
                  </a:txBody>
                  <a:tcPr marT="45717" marB="45717"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200" b="0" i="0" u="none" strike="noStrike" cap="none" normalizeH="0" baseline="0">
                          <a:ln>
                            <a:noFill/>
                          </a:ln>
                          <a:solidFill>
                            <a:schemeClr val="tx1"/>
                          </a:solidFill>
                          <a:effectLst/>
                          <a:latin typeface="Tahoma" pitchFamily="34" charset="0"/>
                          <a:cs typeface="Arial" charset="0"/>
                        </a:rPr>
                        <a:t>19%</a:t>
                      </a:r>
                      <a:endParaRPr kumimoji="0" lang="en-US" sz="3200" b="0" i="0" u="none" strike="noStrike" cap="none" normalizeH="0" baseline="0">
                        <a:ln>
                          <a:noFill/>
                        </a:ln>
                        <a:solidFill>
                          <a:schemeClr val="tx1"/>
                        </a:solidFill>
                        <a:effectLst/>
                        <a:latin typeface="Tahoma" pitchFamily="34" charset="0"/>
                      </a:endParaRPr>
                    </a:p>
                  </a:txBody>
                  <a:tcPr marT="45717" marB="45717"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934976">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200" b="0" i="0" u="none" strike="noStrike" cap="none" normalizeH="0" baseline="0">
                          <a:ln>
                            <a:noFill/>
                          </a:ln>
                          <a:solidFill>
                            <a:schemeClr val="tx1"/>
                          </a:solidFill>
                          <a:effectLst/>
                          <a:latin typeface="Tahoma" pitchFamily="34" charset="0"/>
                          <a:cs typeface="Arial" charset="0"/>
                        </a:rPr>
                        <a:t>0 - 25,000</a:t>
                      </a:r>
                      <a:endParaRPr kumimoji="0" lang="en-US" sz="3200" b="0" i="0" u="none" strike="noStrike" cap="none" normalizeH="0" baseline="0">
                        <a:ln>
                          <a:noFill/>
                        </a:ln>
                        <a:solidFill>
                          <a:schemeClr val="tx1"/>
                        </a:solidFill>
                        <a:effectLst/>
                        <a:latin typeface="Tahoma" pitchFamily="34" charset="0"/>
                      </a:endParaRPr>
                    </a:p>
                  </a:txBody>
                  <a:tcPr marT="45717" marB="45717"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200" b="0" i="0" u="none" strike="noStrike" cap="none" normalizeH="0" baseline="0">
                          <a:ln>
                            <a:noFill/>
                          </a:ln>
                          <a:solidFill>
                            <a:schemeClr val="tx1"/>
                          </a:solidFill>
                          <a:effectLst/>
                          <a:latin typeface="Tahoma" pitchFamily="34" charset="0"/>
                          <a:cs typeface="Arial" charset="0"/>
                        </a:rPr>
                        <a:t>23%</a:t>
                      </a:r>
                      <a:endParaRPr kumimoji="0" lang="en-US" sz="3200" b="0" i="0" u="none" strike="noStrike" cap="none" normalizeH="0" baseline="0">
                        <a:ln>
                          <a:noFill/>
                        </a:ln>
                        <a:solidFill>
                          <a:schemeClr val="tx1"/>
                        </a:solidFill>
                        <a:effectLst/>
                        <a:latin typeface="Tahoma" pitchFamily="34" charset="0"/>
                      </a:endParaRPr>
                    </a:p>
                  </a:txBody>
                  <a:tcPr marT="45717" marB="45717"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200" b="0" i="0" u="none" strike="noStrike" cap="none" normalizeH="0" baseline="0">
                          <a:ln>
                            <a:noFill/>
                          </a:ln>
                          <a:solidFill>
                            <a:schemeClr val="tx1"/>
                          </a:solidFill>
                          <a:effectLst/>
                          <a:latin typeface="Tahoma" pitchFamily="34" charset="0"/>
                          <a:cs typeface="Arial" charset="0"/>
                        </a:rPr>
                        <a:t>73%</a:t>
                      </a:r>
                      <a:endParaRPr kumimoji="0" lang="en-US" sz="3200" b="0" i="0" u="none" strike="noStrike" cap="none" normalizeH="0" baseline="0">
                        <a:ln>
                          <a:noFill/>
                        </a:ln>
                        <a:solidFill>
                          <a:schemeClr val="tx1"/>
                        </a:solidFill>
                        <a:effectLst/>
                        <a:latin typeface="Tahoma" pitchFamily="34" charset="0"/>
                      </a:endParaRPr>
                    </a:p>
                  </a:txBody>
                  <a:tcPr marT="45717" marB="45717"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934976">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200" b="0" i="0" u="none" strike="noStrike" cap="none" normalizeH="0" baseline="0">
                          <a:ln>
                            <a:noFill/>
                          </a:ln>
                          <a:solidFill>
                            <a:schemeClr val="tx1"/>
                          </a:solidFill>
                          <a:effectLst/>
                          <a:latin typeface="Tahoma" pitchFamily="34" charset="0"/>
                        </a:rPr>
                        <a:t>TOTAL</a:t>
                      </a:r>
                    </a:p>
                  </a:txBody>
                  <a:tcPr marT="45717" marB="45717" anchor="b"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200" b="0" i="0" u="none" strike="noStrike" cap="none" normalizeH="0" baseline="0">
                          <a:ln>
                            <a:noFill/>
                          </a:ln>
                          <a:solidFill>
                            <a:schemeClr val="tx1"/>
                          </a:solidFill>
                          <a:effectLst/>
                          <a:latin typeface="Tahoma" pitchFamily="34" charset="0"/>
                        </a:rPr>
                        <a:t>100%</a:t>
                      </a:r>
                    </a:p>
                  </a:txBody>
                  <a:tcPr marT="45717" marB="45717" anchor="b"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200" b="0" i="0" u="none" strike="noStrike" cap="none" normalizeH="0" baseline="0">
                          <a:ln>
                            <a:noFill/>
                          </a:ln>
                          <a:solidFill>
                            <a:schemeClr val="tx1"/>
                          </a:solidFill>
                          <a:effectLst/>
                          <a:latin typeface="Tahoma" pitchFamily="34" charset="0"/>
                        </a:rPr>
                        <a:t>100%</a:t>
                      </a:r>
                    </a:p>
                  </a:txBody>
                  <a:tcPr marT="45717" marB="45717" anchor="b"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2" name="Object 4"/>
          <p:cNvGraphicFramePr>
            <a:graphicFrameLocks noChangeAspect="1"/>
          </p:cNvGraphicFramePr>
          <p:nvPr/>
        </p:nvGraphicFramePr>
        <p:xfrm>
          <a:off x="381000" y="817563"/>
          <a:ext cx="8534400" cy="5318125"/>
        </p:xfrm>
        <a:graphic>
          <a:graphicData uri="http://schemas.openxmlformats.org/presentationml/2006/ole">
            <mc:AlternateContent xmlns:mc="http://schemas.openxmlformats.org/markup-compatibility/2006">
              <mc:Choice xmlns:v="urn:schemas-microsoft-com:vml" Requires="v">
                <p:oleObj spid="_x0000_s40979" name="Chart" r:id="rId4" imgW="3949700" imgH="2463800" progId="Excel.Chart.8">
                  <p:embed/>
                </p:oleObj>
              </mc:Choice>
              <mc:Fallback>
                <p:oleObj name="Chart" r:id="rId4" imgW="3949700" imgH="2463800" progId="Excel.Char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817563"/>
                        <a:ext cx="8534400" cy="5318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40963" name="Text Box 5"/>
          <p:cNvSpPr txBox="1">
            <a:spLocks noChangeArrowheads="1"/>
          </p:cNvSpPr>
          <p:nvPr/>
        </p:nvSpPr>
        <p:spPr bwMode="auto">
          <a:xfrm>
            <a:off x="2819400" y="6172200"/>
            <a:ext cx="4038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400">
                <a:latin typeface="Arial" charset="0"/>
              </a:rPr>
              <a:t>Synovial Fluid WBC Count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atin typeface="Tahoma" charset="0"/>
                <a:ea typeface="ＭＳ Ｐゴシック" charset="0"/>
              </a:rPr>
              <a:t>Five Main Points</a:t>
            </a:r>
          </a:p>
        </p:txBody>
      </p:sp>
      <p:sp>
        <p:nvSpPr>
          <p:cNvPr id="7171" name="Rectangle 3"/>
          <p:cNvSpPr>
            <a:spLocks noGrp="1" noChangeArrowheads="1"/>
          </p:cNvSpPr>
          <p:nvPr>
            <p:ph type="body" idx="1"/>
          </p:nvPr>
        </p:nvSpPr>
        <p:spPr>
          <a:xfrm>
            <a:off x="381000" y="2017713"/>
            <a:ext cx="8574088" cy="4114800"/>
          </a:xfrm>
        </p:spPr>
        <p:txBody>
          <a:bodyPr/>
          <a:lstStyle/>
          <a:p>
            <a:pPr marL="609600" indent="-609600" eaLnBrk="1" hangingPunct="1">
              <a:lnSpc>
                <a:spcPct val="80000"/>
              </a:lnSpc>
              <a:buFont typeface="Wingdings" charset="0"/>
              <a:buChar char="q"/>
            </a:pPr>
            <a:r>
              <a:rPr lang="en-US" sz="2800" dirty="0">
                <a:latin typeface="Tahoma" charset="0"/>
                <a:ea typeface="ＭＳ Ｐゴシック" charset="0"/>
              </a:rPr>
              <a:t>Avoid making multi-level tests dichotomous</a:t>
            </a:r>
          </a:p>
          <a:p>
            <a:pPr marL="609600" indent="-609600" eaLnBrk="1" hangingPunct="1">
              <a:lnSpc>
                <a:spcPct val="80000"/>
              </a:lnSpc>
              <a:buFont typeface="Wingdings" charset="0"/>
              <a:buNone/>
            </a:pPr>
            <a:r>
              <a:rPr lang="en-US" sz="2800" dirty="0">
                <a:latin typeface="Tahoma" charset="0"/>
                <a:ea typeface="ＭＳ Ｐゴシック" charset="0"/>
              </a:rPr>
              <a:t>     (Do not calculate one or more LR(+) or LR(-) for a multilevel test!)</a:t>
            </a:r>
          </a:p>
          <a:p>
            <a:pPr marL="609600" indent="-609600" eaLnBrk="1" hangingPunct="1">
              <a:lnSpc>
                <a:spcPct val="80000"/>
              </a:lnSpc>
              <a:buFont typeface="Wingdings" charset="0"/>
              <a:buChar char="q"/>
            </a:pPr>
            <a:r>
              <a:rPr lang="en-US" sz="2800" dirty="0">
                <a:latin typeface="Tahoma" charset="0"/>
                <a:ea typeface="ＭＳ Ｐゴシック" charset="0"/>
              </a:rPr>
              <a:t>The ROC curve summarizes the ability of the test to differentiate between D+ and D- individuals.</a:t>
            </a:r>
          </a:p>
          <a:p>
            <a:pPr marL="609600" indent="-609600" eaLnBrk="1" hangingPunct="1">
              <a:lnSpc>
                <a:spcPct val="80000"/>
              </a:lnSpc>
              <a:buFont typeface="Wingdings" charset="0"/>
              <a:buChar char="q"/>
            </a:pPr>
            <a:r>
              <a:rPr lang="en-US" sz="2800" dirty="0">
                <a:latin typeface="Tahoma" charset="0"/>
                <a:ea typeface="ＭＳ Ｐゴシック" charset="0"/>
              </a:rPr>
              <a:t>LR(result) = P(</a:t>
            </a:r>
            <a:r>
              <a:rPr lang="en-US" sz="2800" dirty="0" err="1">
                <a:latin typeface="Tahoma" charset="0"/>
                <a:ea typeface="ＭＳ Ｐゴシック" charset="0"/>
              </a:rPr>
              <a:t>result|D</a:t>
            </a:r>
            <a:r>
              <a:rPr lang="en-US" sz="2800" dirty="0">
                <a:latin typeface="Tahoma" charset="0"/>
                <a:ea typeface="ＭＳ Ｐゴシック" charset="0"/>
              </a:rPr>
              <a:t>+)/P(</a:t>
            </a:r>
            <a:r>
              <a:rPr lang="en-US" sz="2800" dirty="0" err="1">
                <a:latin typeface="Tahoma" charset="0"/>
                <a:ea typeface="ＭＳ Ｐゴシック" charset="0"/>
              </a:rPr>
              <a:t>result|D</a:t>
            </a:r>
            <a:r>
              <a:rPr lang="en-US" sz="2800" dirty="0">
                <a:latin typeface="Tahoma" charset="0"/>
                <a:ea typeface="ＭＳ Ｐゴシック" charset="0"/>
              </a:rPr>
              <a:t>-) = slope of ROC curve.</a:t>
            </a:r>
          </a:p>
          <a:p>
            <a:pPr marL="609600" indent="-609600" eaLnBrk="1" hangingPunct="1">
              <a:lnSpc>
                <a:spcPct val="80000"/>
              </a:lnSpc>
              <a:buFont typeface="Wingdings" charset="0"/>
              <a:buChar char="q"/>
            </a:pPr>
            <a:r>
              <a:rPr lang="en-US" sz="2800" dirty="0">
                <a:latin typeface="Tahoma" charset="0"/>
                <a:ea typeface="ＭＳ Ｐゴシック" charset="0"/>
              </a:rPr>
              <a:t>Pre-Test Odds x LR(result) = Post-Test Odds</a:t>
            </a:r>
          </a:p>
          <a:p>
            <a:pPr marL="609600" indent="-609600" eaLnBrk="1" hangingPunct="1">
              <a:lnSpc>
                <a:spcPct val="80000"/>
              </a:lnSpc>
              <a:buFont typeface="Wingdings" charset="0"/>
              <a:buChar char="q"/>
            </a:pPr>
            <a:r>
              <a:rPr lang="en-US" sz="2800" dirty="0">
                <a:latin typeface="Tahoma" charset="0"/>
                <a:ea typeface="ＭＳ Ｐゴシック" charset="0"/>
              </a:rPr>
              <a:t>Threshold result to trigger treatment depends on pre-test probability of disease</a:t>
            </a:r>
          </a:p>
          <a:p>
            <a:pPr marL="609600" indent="-609600" eaLnBrk="1" hangingPunct="1">
              <a:lnSpc>
                <a:spcPct val="80000"/>
              </a:lnSpc>
              <a:buFont typeface="Wingdings" charset="0"/>
              <a:buChar char="q"/>
            </a:pPr>
            <a:endParaRPr lang="en-US" sz="2800" dirty="0">
              <a:latin typeface="Tahoma" charset="0"/>
              <a:ea typeface="ＭＳ Ｐゴシック"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atin typeface="Tahoma" charset="0"/>
                <a:ea typeface="ＭＳ Ｐゴシック" charset="0"/>
              </a:rPr>
              <a:t>Histogram</a:t>
            </a:r>
          </a:p>
        </p:txBody>
      </p:sp>
      <p:sp>
        <p:nvSpPr>
          <p:cNvPr id="43011" name="Rectangle 3"/>
          <p:cNvSpPr>
            <a:spLocks noGrp="1" noChangeArrowheads="1"/>
          </p:cNvSpPr>
          <p:nvPr>
            <p:ph type="body" idx="1"/>
          </p:nvPr>
        </p:nvSpPr>
        <p:spPr>
          <a:xfrm>
            <a:off x="457200" y="1981200"/>
            <a:ext cx="8458200" cy="3505200"/>
          </a:xfrm>
        </p:spPr>
        <p:txBody>
          <a:bodyPr/>
          <a:lstStyle/>
          <a:p>
            <a:pPr eaLnBrk="1" hangingPunct="1"/>
            <a:r>
              <a:rPr lang="en-US" sz="2800">
                <a:latin typeface="Tahoma" charset="0"/>
                <a:ea typeface="ＭＳ Ｐゴシック" charset="0"/>
              </a:rPr>
              <a:t>Does not reflect prevalence of D+  (Dark D+ columns add to 100%, Open D- columns add to 100%)</a:t>
            </a:r>
          </a:p>
          <a:p>
            <a:pPr eaLnBrk="1" hangingPunct="1"/>
            <a:r>
              <a:rPr lang="en-US" sz="2800">
                <a:latin typeface="Tahoma" charset="0"/>
                <a:ea typeface="ＭＳ Ｐゴシック" charset="0"/>
              </a:rPr>
              <a:t>Sensitivity and specificity depend on the cutpoint chosen to separate </a:t>
            </a:r>
            <a:r>
              <a:rPr lang="ja-JP" altLang="en-US" sz="2800">
                <a:latin typeface="Tahoma" charset="0"/>
                <a:ea typeface="ＭＳ Ｐゴシック" charset="0"/>
              </a:rPr>
              <a:t>“</a:t>
            </a:r>
            <a:r>
              <a:rPr lang="en-US" altLang="ja-JP" sz="2800">
                <a:latin typeface="Tahoma" charset="0"/>
                <a:ea typeface="ＭＳ Ｐゴシック" charset="0"/>
              </a:rPr>
              <a:t>positives</a:t>
            </a:r>
            <a:r>
              <a:rPr lang="ja-JP" altLang="en-US" sz="2800">
                <a:latin typeface="Tahoma" charset="0"/>
                <a:ea typeface="ＭＳ Ｐゴシック" charset="0"/>
              </a:rPr>
              <a:t>”</a:t>
            </a:r>
            <a:r>
              <a:rPr lang="en-US" altLang="ja-JP" sz="2800">
                <a:latin typeface="Tahoma" charset="0"/>
                <a:ea typeface="ＭＳ Ｐゴシック" charset="0"/>
              </a:rPr>
              <a:t> from </a:t>
            </a:r>
            <a:r>
              <a:rPr lang="ja-JP" altLang="en-US" sz="2800">
                <a:latin typeface="Tahoma" charset="0"/>
                <a:ea typeface="ＭＳ Ｐゴシック" charset="0"/>
              </a:rPr>
              <a:t>“</a:t>
            </a:r>
            <a:r>
              <a:rPr lang="en-US" altLang="ja-JP" sz="2800">
                <a:latin typeface="Tahoma" charset="0"/>
                <a:ea typeface="ＭＳ Ｐゴシック" charset="0"/>
              </a:rPr>
              <a:t>negatives</a:t>
            </a:r>
            <a:r>
              <a:rPr lang="ja-JP" altLang="en-US" sz="2800">
                <a:latin typeface="Tahoma" charset="0"/>
                <a:ea typeface="ＭＳ Ｐゴシック" charset="0"/>
              </a:rPr>
              <a:t>”</a:t>
            </a:r>
            <a:endParaRPr lang="en-US" altLang="ja-JP" sz="2800">
              <a:latin typeface="Tahoma" charset="0"/>
              <a:ea typeface="ＭＳ Ｐゴシック" charset="0"/>
            </a:endParaRPr>
          </a:p>
          <a:p>
            <a:pPr eaLnBrk="1" hangingPunct="1"/>
            <a:r>
              <a:rPr lang="en-US" sz="2800">
                <a:latin typeface="Tahoma" charset="0"/>
                <a:ea typeface="ＭＳ Ｐゴシック" charset="0"/>
              </a:rPr>
              <a:t>The ROC curve is drawn by serially lowering the cutpoint from highest (most abnormal) to lowest (least abnormal).*</a:t>
            </a:r>
          </a:p>
        </p:txBody>
      </p:sp>
      <p:sp>
        <p:nvSpPr>
          <p:cNvPr id="43012" name="Text Box 4"/>
          <p:cNvSpPr txBox="1">
            <a:spLocks noChangeArrowheads="1"/>
          </p:cNvSpPr>
          <p:nvPr/>
        </p:nvSpPr>
        <p:spPr bwMode="auto">
          <a:xfrm>
            <a:off x="304800" y="5715000"/>
            <a:ext cx="8458200" cy="82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1600">
                <a:latin typeface="Arial" charset="0"/>
              </a:rPr>
              <a:t>* Just said that choosing a fixed cutpoint reduces the value of the test. The key issues are 1) the ROC curve is for evaluating the test, not the patient, and 2) drawing the ROC curve requires varying the cutpoint, not choosing a fixed cutpoint.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8" name="Object 2"/>
          <p:cNvGraphicFramePr>
            <a:graphicFrameLocks noChangeAspect="1"/>
          </p:cNvGraphicFramePr>
          <p:nvPr/>
        </p:nvGraphicFramePr>
        <p:xfrm>
          <a:off x="0" y="685800"/>
          <a:ext cx="9193213" cy="5334000"/>
        </p:xfrm>
        <a:graphic>
          <a:graphicData uri="http://schemas.openxmlformats.org/presentationml/2006/ole">
            <mc:AlternateContent xmlns:mc="http://schemas.openxmlformats.org/markup-compatibility/2006">
              <mc:Choice xmlns:v="urn:schemas-microsoft-com:vml" Requires="v">
                <p:oleObj spid="_x0000_s45079" name="Worksheet" r:id="rId4" imgW="21180952" imgH="12241270" progId="Excel.Sheet.8">
                  <p:embed/>
                </p:oleObj>
              </mc:Choice>
              <mc:Fallback>
                <p:oleObj name="Worksheet" r:id="rId4" imgW="21180952" imgH="1224127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85800"/>
                        <a:ext cx="9193213" cy="533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45059" name="Slide Number Placeholder 4"/>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lgn="r" eaLnBrk="1" hangingPunct="1"/>
            <a:fld id="{91C9BD5E-6DD0-F14C-89F1-C72EAC7A18CE}" type="slidenum">
              <a:rPr lang="en-US" sz="1400"/>
              <a:pPr algn="r" eaLnBrk="1" hangingPunct="1"/>
              <a:t>21</a:t>
            </a:fld>
            <a:endParaRPr lang="en-US" sz="1400"/>
          </a:p>
        </p:txBody>
      </p:sp>
      <p:sp>
        <p:nvSpPr>
          <p:cNvPr id="45060" name="TextBox 5"/>
          <p:cNvSpPr txBox="1">
            <a:spLocks noChangeArrowheads="1"/>
          </p:cNvSpPr>
          <p:nvPr/>
        </p:nvSpPr>
        <p:spPr bwMode="auto">
          <a:xfrm>
            <a:off x="457200" y="5943600"/>
            <a:ext cx="21463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r>
              <a:rPr lang="en-US" sz="2400"/>
              <a:t>Septic arthirtis</a:t>
            </a:r>
          </a:p>
        </p:txBody>
      </p:sp>
      <p:sp>
        <p:nvSpPr>
          <p:cNvPr id="45061" name="TextBox 6"/>
          <p:cNvSpPr txBox="1">
            <a:spLocks noChangeArrowheads="1"/>
          </p:cNvSpPr>
          <p:nvPr/>
        </p:nvSpPr>
        <p:spPr bwMode="auto">
          <a:xfrm>
            <a:off x="381000" y="4953000"/>
            <a:ext cx="19812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r>
              <a:rPr lang="en-US" sz="2400"/>
              <a:t>No Septic arthirtis</a:t>
            </a:r>
          </a:p>
        </p:txBody>
      </p:sp>
      <p:cxnSp>
        <p:nvCxnSpPr>
          <p:cNvPr id="45062" name="Straight Connector 8"/>
          <p:cNvCxnSpPr>
            <a:cxnSpLocks noChangeShapeType="1"/>
          </p:cNvCxnSpPr>
          <p:nvPr/>
        </p:nvCxnSpPr>
        <p:spPr bwMode="auto">
          <a:xfrm rot="5400000" flipH="1" flipV="1">
            <a:off x="1638300" y="5143500"/>
            <a:ext cx="1524000" cy="228600"/>
          </a:xfrm>
          <a:prstGeom prst="line">
            <a:avLst/>
          </a:prstGeom>
          <a:noFill/>
          <a:ln w="222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45063" name="Straight Connector 13"/>
          <p:cNvCxnSpPr>
            <a:cxnSpLocks noChangeShapeType="1"/>
          </p:cNvCxnSpPr>
          <p:nvPr/>
        </p:nvCxnSpPr>
        <p:spPr bwMode="auto">
          <a:xfrm rot="5400000" flipH="1" flipV="1">
            <a:off x="1600200" y="4495800"/>
            <a:ext cx="533400" cy="533400"/>
          </a:xfrm>
          <a:prstGeom prst="line">
            <a:avLst/>
          </a:prstGeom>
          <a:noFill/>
          <a:ln w="22225">
            <a:solidFill>
              <a:schemeClr val="tx1"/>
            </a:solidFill>
            <a:round/>
            <a:headEnd/>
            <a:tailEnd type="triangle" w="med" len="med"/>
          </a:ln>
          <a:extLst>
            <a:ext uri="{909E8E84-426E-40dd-AFC4-6F175D3DCCD1}">
              <a14:hiddenFill xmlns:a14="http://schemas.microsoft.com/office/drawing/2010/main" xmlns="">
                <a:noFill/>
              </a14:hiddenFill>
            </a:ext>
          </a:extLst>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6" name="Object 2"/>
          <p:cNvGraphicFramePr>
            <a:graphicFrameLocks noChangeAspect="1"/>
          </p:cNvGraphicFramePr>
          <p:nvPr/>
        </p:nvGraphicFramePr>
        <p:xfrm>
          <a:off x="231775" y="758825"/>
          <a:ext cx="8912225" cy="6215063"/>
        </p:xfrm>
        <a:graphic>
          <a:graphicData uri="http://schemas.openxmlformats.org/presentationml/2006/ole">
            <mc:AlternateContent xmlns:mc="http://schemas.openxmlformats.org/markup-compatibility/2006">
              <mc:Choice xmlns:v="urn:schemas-microsoft-com:vml" Requires="v">
                <p:oleObj spid="_x0000_s47123" name="Worksheet" r:id="rId4" imgW="4686300" imgH="3263900" progId="Excel.Sheet.8">
                  <p:embed/>
                </p:oleObj>
              </mc:Choice>
              <mc:Fallback>
                <p:oleObj name="Worksheet" r:id="rId4" imgW="4686300" imgH="326390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775" y="758825"/>
                        <a:ext cx="8912225" cy="6215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47107" name="Slide Number Placeholder 2"/>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lgn="r" eaLnBrk="1" hangingPunct="1"/>
            <a:fld id="{89EEE72D-98A0-C741-98A7-CD797142C231}" type="slidenum">
              <a:rPr lang="en-US" sz="1400"/>
              <a:pPr algn="r" eaLnBrk="1" hangingPunct="1"/>
              <a:t>22</a:t>
            </a:fld>
            <a:endParaRPr lang="en-US" sz="1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54" name="Object 2"/>
          <p:cNvGraphicFramePr>
            <a:graphicFrameLocks noChangeAspect="1"/>
          </p:cNvGraphicFramePr>
          <p:nvPr/>
        </p:nvGraphicFramePr>
        <p:xfrm>
          <a:off x="231775" y="758825"/>
          <a:ext cx="8912225" cy="6215063"/>
        </p:xfrm>
        <a:graphic>
          <a:graphicData uri="http://schemas.openxmlformats.org/presentationml/2006/ole">
            <mc:AlternateContent xmlns:mc="http://schemas.openxmlformats.org/markup-compatibility/2006">
              <mc:Choice xmlns:v="urn:schemas-microsoft-com:vml" Requires="v">
                <p:oleObj spid="_x0000_s49171" name="Worksheet" r:id="rId4" imgW="4686300" imgH="3263900" progId="Excel.Sheet.8">
                  <p:embed/>
                </p:oleObj>
              </mc:Choice>
              <mc:Fallback>
                <p:oleObj name="Worksheet" r:id="rId4" imgW="4686300" imgH="326390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775" y="758825"/>
                        <a:ext cx="8912225" cy="6215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49155" name="Slide Number Placeholder 2"/>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lgn="r" eaLnBrk="1" hangingPunct="1"/>
            <a:fld id="{F8B2FA58-C3DC-DA4B-9B05-9204CE10963B}" type="slidenum">
              <a:rPr lang="en-US" sz="1400"/>
              <a:pPr algn="r" eaLnBrk="1" hangingPunct="1"/>
              <a:t>23</a:t>
            </a:fld>
            <a:endParaRPr lang="en-US" sz="1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02" name="Object 2"/>
          <p:cNvGraphicFramePr>
            <a:graphicFrameLocks noChangeAspect="1"/>
          </p:cNvGraphicFramePr>
          <p:nvPr/>
        </p:nvGraphicFramePr>
        <p:xfrm>
          <a:off x="231775" y="758825"/>
          <a:ext cx="8912225" cy="6215063"/>
        </p:xfrm>
        <a:graphic>
          <a:graphicData uri="http://schemas.openxmlformats.org/presentationml/2006/ole">
            <mc:AlternateContent xmlns:mc="http://schemas.openxmlformats.org/markup-compatibility/2006">
              <mc:Choice xmlns:v="urn:schemas-microsoft-com:vml" Requires="v">
                <p:oleObj spid="_x0000_s51219" name="Worksheet" r:id="rId4" imgW="4686300" imgH="3263900" progId="Excel.Sheet.8">
                  <p:embed/>
                </p:oleObj>
              </mc:Choice>
              <mc:Fallback>
                <p:oleObj name="Worksheet" r:id="rId4" imgW="4686300" imgH="326390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775" y="758825"/>
                        <a:ext cx="8912225" cy="6215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51203" name="Slide Number Placeholder 2"/>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lgn="r" eaLnBrk="1" hangingPunct="1"/>
            <a:fld id="{2B39968E-192D-6448-918E-8B55B31F10B7}" type="slidenum">
              <a:rPr lang="en-US" sz="1400"/>
              <a:pPr algn="r" eaLnBrk="1" hangingPunct="1"/>
              <a:t>24</a:t>
            </a:fld>
            <a:endParaRPr lang="en-US" sz="14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nvGraphicFramePr>
        <p:xfrm>
          <a:off x="231775" y="758825"/>
          <a:ext cx="8912225" cy="6215063"/>
        </p:xfrm>
        <a:graphic>
          <a:graphicData uri="http://schemas.openxmlformats.org/presentationml/2006/ole">
            <mc:AlternateContent xmlns:mc="http://schemas.openxmlformats.org/markup-compatibility/2006">
              <mc:Choice xmlns:v="urn:schemas-microsoft-com:vml" Requires="v">
                <p:oleObj spid="_x0000_s53267" name="Worksheet" r:id="rId4" imgW="4686300" imgH="3263900" progId="Excel.Sheet.8">
                  <p:embed/>
                </p:oleObj>
              </mc:Choice>
              <mc:Fallback>
                <p:oleObj name="Worksheet" r:id="rId4" imgW="4686300" imgH="326390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775" y="758825"/>
                        <a:ext cx="8912225" cy="6215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53251" name="Slide Number Placeholder 2"/>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lgn="r" eaLnBrk="1" hangingPunct="1"/>
            <a:fld id="{C89C48CC-79AA-B647-A12D-6E6716B24BE1}" type="slidenum">
              <a:rPr lang="en-US" sz="1400"/>
              <a:pPr algn="r" eaLnBrk="1" hangingPunct="1"/>
              <a:t>25</a:t>
            </a:fld>
            <a:endParaRPr lang="en-US" sz="1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456" name="Group 72"/>
          <p:cNvGraphicFramePr>
            <a:graphicFrameLocks noGrp="1"/>
          </p:cNvGraphicFramePr>
          <p:nvPr/>
        </p:nvGraphicFramePr>
        <p:xfrm>
          <a:off x="914400" y="1905000"/>
          <a:ext cx="7467600" cy="3535596"/>
        </p:xfrm>
        <a:graphic>
          <a:graphicData uri="http://schemas.openxmlformats.org/drawingml/2006/table">
            <a:tbl>
              <a:tblPr/>
              <a:tblGrid>
                <a:gridCol w="2438400">
                  <a:extLst>
                    <a:ext uri="{9D8B030D-6E8A-4147-A177-3AD203B41FA5}">
                      <a16:colId xmlns:a16="http://schemas.microsoft.com/office/drawing/2014/main" val="20000"/>
                    </a:ext>
                  </a:extLst>
                </a:gridCol>
                <a:gridCol w="2282825">
                  <a:extLst>
                    <a:ext uri="{9D8B030D-6E8A-4147-A177-3AD203B41FA5}">
                      <a16:colId xmlns:a16="http://schemas.microsoft.com/office/drawing/2014/main" val="20001"/>
                    </a:ext>
                  </a:extLst>
                </a:gridCol>
                <a:gridCol w="2746375">
                  <a:extLst>
                    <a:ext uri="{9D8B030D-6E8A-4147-A177-3AD203B41FA5}">
                      <a16:colId xmlns:a16="http://schemas.microsoft.com/office/drawing/2014/main" val="20002"/>
                    </a:ext>
                  </a:extLst>
                </a:gridCol>
              </a:tblGrid>
              <a:tr h="944563">
                <a:tc>
                  <a:txBody>
                    <a:bodyPr/>
                    <a:lstStyle/>
                    <a:p>
                      <a:pPr marL="0" marR="0" lvl="0" indent="0" algn="ctr" defTabSz="914400" rtl="0" eaLnBrk="1" fontAlgn="t" latinLnBrk="0" hangingPunct="1">
                        <a:lnSpc>
                          <a:spcPct val="100000"/>
                        </a:lnSpc>
                        <a:spcBef>
                          <a:spcPct val="0"/>
                        </a:spcBef>
                        <a:spcAft>
                          <a:spcPct val="0"/>
                        </a:spcAft>
                        <a:buClr>
                          <a:schemeClr val="folHlink"/>
                        </a:buClr>
                        <a:buSzPct val="60000"/>
                        <a:buFont typeface="Wingdings" charset="0"/>
                        <a:buNone/>
                        <a:tabLst/>
                      </a:pPr>
                      <a:r>
                        <a:rPr kumimoji="0" lang="en-US" sz="2800" b="1" i="0" u="none" strike="noStrike" cap="none" normalizeH="0" baseline="0">
                          <a:ln>
                            <a:noFill/>
                          </a:ln>
                          <a:solidFill>
                            <a:schemeClr val="tx1"/>
                          </a:solidFill>
                          <a:effectLst/>
                          <a:latin typeface="Tahoma" charset="0"/>
                          <a:ea typeface="ＭＳ Ｐゴシック" charset="0"/>
                          <a:cs typeface="Arial" charset="0"/>
                        </a:rPr>
                        <a:t>WBC Count (x1000/uL)</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
                          <a:schemeClr val="folHlink"/>
                        </a:buClr>
                        <a:buSzPct val="60000"/>
                        <a:buFont typeface="Wingdings" charset="0"/>
                        <a:buNone/>
                        <a:tabLst/>
                      </a:pPr>
                      <a:r>
                        <a:rPr kumimoji="0" lang="en-US" sz="2800" b="1" i="0" u="none" strike="noStrike" cap="none" normalizeH="0" baseline="0">
                          <a:ln>
                            <a:noFill/>
                          </a:ln>
                          <a:solidFill>
                            <a:schemeClr val="tx1"/>
                          </a:solidFill>
                          <a:effectLst/>
                          <a:latin typeface="Tahoma" charset="0"/>
                          <a:ea typeface="ＭＳ Ｐゴシック" charset="0"/>
                          <a:cs typeface="Arial" charset="0"/>
                        </a:rPr>
                        <a:t>Sensitivity</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
                          <a:schemeClr val="folHlink"/>
                        </a:buClr>
                        <a:buSzPct val="60000"/>
                        <a:buFont typeface="Wingdings" charset="0"/>
                        <a:buNone/>
                        <a:tabLst/>
                      </a:pPr>
                      <a:r>
                        <a:rPr kumimoji="0" lang="en-US" sz="2800" b="1" i="0" u="none" strike="noStrike" cap="none" normalizeH="0" baseline="0">
                          <a:ln>
                            <a:noFill/>
                          </a:ln>
                          <a:solidFill>
                            <a:schemeClr val="tx1"/>
                          </a:solidFill>
                          <a:effectLst/>
                          <a:latin typeface="Tahoma" charset="0"/>
                          <a:ea typeface="ＭＳ Ｐゴシック" charset="0"/>
                          <a:cs typeface="Arial" charset="0"/>
                        </a:rPr>
                        <a:t>1 - Specificity</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517525">
                <a:tc>
                  <a:txBody>
                    <a:bodyPr/>
                    <a:lstStyle/>
                    <a:p>
                      <a:pPr marL="0" marR="0" lvl="0" indent="0" algn="ctr" defTabSz="914400" rtl="0" eaLnBrk="1" fontAlgn="t"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&gt; highest</a:t>
                      </a:r>
                    </a:p>
                  </a:txBody>
                  <a:tcPr marT="45713" marB="45713"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0%</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0%</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517525">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&gt; 100</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29%</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1%</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517525">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&gt;  50</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62%</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8%</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517525">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&gt; 25</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77%</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27%</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517525">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   0</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100%</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100%</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5317" name="Text Box 70"/>
          <p:cNvSpPr txBox="1">
            <a:spLocks noChangeArrowheads="1"/>
          </p:cNvSpPr>
          <p:nvPr/>
        </p:nvSpPr>
        <p:spPr bwMode="auto">
          <a:xfrm>
            <a:off x="1828800" y="5943600"/>
            <a:ext cx="69342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1600">
                <a:latin typeface="Arial" charset="0"/>
              </a:rPr>
              <a:t>Margaretten, M. E., J. Kohlwes, et al. (2007). </a:t>
            </a:r>
            <a:r>
              <a:rPr lang="en-US" sz="1600" u="sng">
                <a:latin typeface="Arial" charset="0"/>
              </a:rPr>
              <a:t>Jama</a:t>
            </a:r>
            <a:r>
              <a:rPr lang="en-US" sz="1600">
                <a:latin typeface="Arial" charset="0"/>
              </a:rPr>
              <a:t> </a:t>
            </a:r>
            <a:r>
              <a:rPr lang="en-US" sz="1600" b="1">
                <a:latin typeface="Arial" charset="0"/>
              </a:rPr>
              <a:t>297</a:t>
            </a:r>
            <a:r>
              <a:rPr lang="en-US" sz="1600">
                <a:latin typeface="Arial" charset="0"/>
              </a:rPr>
              <a:t>(13): 1478-88.</a:t>
            </a:r>
          </a:p>
        </p:txBody>
      </p:sp>
      <p:sp>
        <p:nvSpPr>
          <p:cNvPr id="55318" name="Rectangle 74"/>
          <p:cNvSpPr>
            <a:spLocks noChangeArrowheads="1"/>
          </p:cNvSpPr>
          <p:nvPr/>
        </p:nvSpPr>
        <p:spPr bwMode="auto">
          <a:xfrm>
            <a:off x="1150938" y="214313"/>
            <a:ext cx="7793037" cy="1462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p>
            <a:pPr eaLnBrk="1" hangingPunct="1"/>
            <a:r>
              <a:rPr lang="en-US" sz="4400">
                <a:solidFill>
                  <a:schemeClr val="tx2"/>
                </a:solidFill>
              </a:rPr>
              <a:t>ROC Table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4722" name="Group 2"/>
          <p:cNvGraphicFramePr>
            <a:graphicFrameLocks noGrp="1"/>
          </p:cNvGraphicFramePr>
          <p:nvPr/>
        </p:nvGraphicFramePr>
        <p:xfrm>
          <a:off x="914400" y="1905000"/>
          <a:ext cx="7467600" cy="3535596"/>
        </p:xfrm>
        <a:graphic>
          <a:graphicData uri="http://schemas.openxmlformats.org/drawingml/2006/table">
            <a:tbl>
              <a:tblPr/>
              <a:tblGrid>
                <a:gridCol w="2438400">
                  <a:extLst>
                    <a:ext uri="{9D8B030D-6E8A-4147-A177-3AD203B41FA5}">
                      <a16:colId xmlns:a16="http://schemas.microsoft.com/office/drawing/2014/main" val="20000"/>
                    </a:ext>
                  </a:extLst>
                </a:gridCol>
                <a:gridCol w="2282825">
                  <a:extLst>
                    <a:ext uri="{9D8B030D-6E8A-4147-A177-3AD203B41FA5}">
                      <a16:colId xmlns:a16="http://schemas.microsoft.com/office/drawing/2014/main" val="20001"/>
                    </a:ext>
                  </a:extLst>
                </a:gridCol>
                <a:gridCol w="2746375">
                  <a:extLst>
                    <a:ext uri="{9D8B030D-6E8A-4147-A177-3AD203B41FA5}">
                      <a16:colId xmlns:a16="http://schemas.microsoft.com/office/drawing/2014/main" val="20002"/>
                    </a:ext>
                  </a:extLst>
                </a:gridCol>
              </a:tblGrid>
              <a:tr h="944563">
                <a:tc>
                  <a:txBody>
                    <a:bodyPr/>
                    <a:lstStyle/>
                    <a:p>
                      <a:pPr marL="0" marR="0" lvl="0" indent="0" algn="ctr" defTabSz="914400" rtl="0" eaLnBrk="1" fontAlgn="t" latinLnBrk="0" hangingPunct="1">
                        <a:lnSpc>
                          <a:spcPct val="100000"/>
                        </a:lnSpc>
                        <a:spcBef>
                          <a:spcPct val="0"/>
                        </a:spcBef>
                        <a:spcAft>
                          <a:spcPct val="0"/>
                        </a:spcAft>
                        <a:buClr>
                          <a:schemeClr val="folHlink"/>
                        </a:buClr>
                        <a:buSzPct val="60000"/>
                        <a:buFont typeface="Wingdings" charset="0"/>
                        <a:buNone/>
                        <a:tabLst/>
                      </a:pPr>
                      <a:r>
                        <a:rPr kumimoji="0" lang="en-US" sz="2800" b="1" i="0" u="none" strike="noStrike" cap="none" normalizeH="0" baseline="0">
                          <a:ln>
                            <a:noFill/>
                          </a:ln>
                          <a:solidFill>
                            <a:schemeClr val="tx1"/>
                          </a:solidFill>
                          <a:effectLst/>
                          <a:latin typeface="Tahoma" charset="0"/>
                          <a:ea typeface="ＭＳ Ｐゴシック" charset="0"/>
                          <a:cs typeface="Arial" charset="0"/>
                        </a:rPr>
                        <a:t>WBC Count (x1000/uL)</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
                          <a:schemeClr val="folHlink"/>
                        </a:buClr>
                        <a:buSzPct val="60000"/>
                        <a:buFont typeface="Wingdings" charset="0"/>
                        <a:buNone/>
                        <a:tabLst/>
                      </a:pPr>
                      <a:r>
                        <a:rPr kumimoji="0" lang="en-US" sz="2800" b="1" i="0" u="none" strike="noStrike" cap="none" normalizeH="0" baseline="0">
                          <a:ln>
                            <a:noFill/>
                          </a:ln>
                          <a:solidFill>
                            <a:schemeClr val="tx1"/>
                          </a:solidFill>
                          <a:effectLst/>
                          <a:latin typeface="Tahoma" charset="0"/>
                          <a:ea typeface="ＭＳ Ｐゴシック" charset="0"/>
                          <a:cs typeface="Arial" charset="0"/>
                        </a:rPr>
                        <a:t>Sensitivity</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
                          <a:schemeClr val="folHlink"/>
                        </a:buClr>
                        <a:buSzPct val="60000"/>
                        <a:buFont typeface="Wingdings" charset="0"/>
                        <a:buNone/>
                        <a:tabLst/>
                      </a:pPr>
                      <a:r>
                        <a:rPr kumimoji="0" lang="en-US" sz="2800" b="1" i="0" u="none" strike="noStrike" cap="none" normalizeH="0" baseline="0">
                          <a:ln>
                            <a:noFill/>
                          </a:ln>
                          <a:solidFill>
                            <a:schemeClr val="tx1"/>
                          </a:solidFill>
                          <a:effectLst/>
                          <a:latin typeface="Tahoma" charset="0"/>
                          <a:ea typeface="ＭＳ Ｐゴシック" charset="0"/>
                          <a:cs typeface="Arial" charset="0"/>
                        </a:rPr>
                        <a:t>1 - Specificity</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517525">
                <a:tc>
                  <a:txBody>
                    <a:bodyPr/>
                    <a:lstStyle/>
                    <a:p>
                      <a:pPr marL="0" marR="0" lvl="0" indent="0" algn="ctr" defTabSz="914400" rtl="0" eaLnBrk="1" fontAlgn="t"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&gt; ∞</a:t>
                      </a:r>
                    </a:p>
                  </a:txBody>
                  <a:tcPr marT="45713" marB="45713"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0%</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0%</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517525">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&gt; 100</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29%</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1%</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517525">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&gt;  50</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62%</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8%</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517525">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&gt; 25</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77%</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27%</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517525">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   0</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100%</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100%</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7365" name="Rectangle 26"/>
          <p:cNvSpPr>
            <a:spLocks noChangeArrowheads="1"/>
          </p:cNvSpPr>
          <p:nvPr/>
        </p:nvSpPr>
        <p:spPr bwMode="auto">
          <a:xfrm>
            <a:off x="1150938" y="214313"/>
            <a:ext cx="7793037" cy="1462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p>
            <a:pPr eaLnBrk="1" hangingPunct="1"/>
            <a:r>
              <a:rPr lang="en-US" sz="4400">
                <a:solidFill>
                  <a:schemeClr val="tx2"/>
                </a:solidFill>
              </a:rPr>
              <a:t>ROC Table</a:t>
            </a:r>
          </a:p>
        </p:txBody>
      </p:sp>
      <p:sp>
        <p:nvSpPr>
          <p:cNvPr id="57366" name="Line 28"/>
          <p:cNvSpPr>
            <a:spLocks noChangeShapeType="1"/>
          </p:cNvSpPr>
          <p:nvPr/>
        </p:nvSpPr>
        <p:spPr bwMode="auto">
          <a:xfrm>
            <a:off x="1295400" y="2895600"/>
            <a:ext cx="701040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367" name="Line 29"/>
          <p:cNvSpPr>
            <a:spLocks noChangeShapeType="1"/>
          </p:cNvSpPr>
          <p:nvPr/>
        </p:nvSpPr>
        <p:spPr bwMode="auto">
          <a:xfrm flipV="1">
            <a:off x="1295400" y="2895600"/>
            <a:ext cx="701040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368" name="Line 30"/>
          <p:cNvSpPr>
            <a:spLocks noChangeShapeType="1"/>
          </p:cNvSpPr>
          <p:nvPr/>
        </p:nvSpPr>
        <p:spPr bwMode="auto">
          <a:xfrm>
            <a:off x="1295400" y="4953000"/>
            <a:ext cx="731520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369" name="Line 31"/>
          <p:cNvSpPr>
            <a:spLocks noChangeShapeType="1"/>
          </p:cNvSpPr>
          <p:nvPr/>
        </p:nvSpPr>
        <p:spPr bwMode="auto">
          <a:xfrm flipV="1">
            <a:off x="1371600" y="4953000"/>
            <a:ext cx="72390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6770" name="Group 2"/>
          <p:cNvGraphicFramePr>
            <a:graphicFrameLocks noGrp="1"/>
          </p:cNvGraphicFramePr>
          <p:nvPr/>
        </p:nvGraphicFramePr>
        <p:xfrm>
          <a:off x="914400" y="1905000"/>
          <a:ext cx="7467600" cy="3535452"/>
        </p:xfrm>
        <a:graphic>
          <a:graphicData uri="http://schemas.openxmlformats.org/drawingml/2006/table">
            <a:tbl>
              <a:tblPr/>
              <a:tblGrid>
                <a:gridCol w="2438400">
                  <a:extLst>
                    <a:ext uri="{9D8B030D-6E8A-4147-A177-3AD203B41FA5}">
                      <a16:colId xmlns:a16="http://schemas.microsoft.com/office/drawing/2014/main" val="20000"/>
                    </a:ext>
                  </a:extLst>
                </a:gridCol>
                <a:gridCol w="2282825">
                  <a:extLst>
                    <a:ext uri="{9D8B030D-6E8A-4147-A177-3AD203B41FA5}">
                      <a16:colId xmlns:a16="http://schemas.microsoft.com/office/drawing/2014/main" val="20001"/>
                    </a:ext>
                  </a:extLst>
                </a:gridCol>
                <a:gridCol w="2746375">
                  <a:extLst>
                    <a:ext uri="{9D8B030D-6E8A-4147-A177-3AD203B41FA5}">
                      <a16:colId xmlns:a16="http://schemas.microsoft.com/office/drawing/2014/main" val="20002"/>
                    </a:ext>
                  </a:extLst>
                </a:gridCol>
              </a:tblGrid>
              <a:tr h="944817">
                <a:tc>
                  <a:txBody>
                    <a:bodyPr/>
                    <a:lstStyle/>
                    <a:p>
                      <a:pPr marL="0" marR="0" lvl="0" indent="0" algn="ctr" defTabSz="914400" rtl="0" eaLnBrk="1" fontAlgn="t" latinLnBrk="0" hangingPunct="1">
                        <a:lnSpc>
                          <a:spcPct val="100000"/>
                        </a:lnSpc>
                        <a:spcBef>
                          <a:spcPct val="0"/>
                        </a:spcBef>
                        <a:spcAft>
                          <a:spcPct val="0"/>
                        </a:spcAft>
                        <a:buClr>
                          <a:schemeClr val="folHlink"/>
                        </a:buClr>
                        <a:buSzPct val="60000"/>
                        <a:buFont typeface="Wingdings" pitchFamily="2" charset="2"/>
                        <a:buNone/>
                        <a:tabLst/>
                      </a:pPr>
                      <a:r>
                        <a:rPr kumimoji="0" lang="en-US" sz="2800" b="1" i="0" u="none" strike="noStrike" cap="none" normalizeH="0" baseline="0">
                          <a:ln>
                            <a:noFill/>
                          </a:ln>
                          <a:solidFill>
                            <a:schemeClr val="tx1"/>
                          </a:solidFill>
                          <a:effectLst/>
                          <a:latin typeface="Tahoma" pitchFamily="34" charset="0"/>
                          <a:cs typeface="Arial" charset="0"/>
                        </a:rPr>
                        <a:t>WBC Count (x1000/uL)</a:t>
                      </a:r>
                      <a:endParaRPr kumimoji="0" lang="en-US" sz="2800" b="0" i="0" u="none" strike="noStrike" cap="none" normalizeH="0" baseline="0">
                        <a:ln>
                          <a:noFill/>
                        </a:ln>
                        <a:solidFill>
                          <a:schemeClr val="tx1"/>
                        </a:solidFill>
                        <a:effectLst/>
                        <a:latin typeface="Tahoma" pitchFamily="34" charset="0"/>
                      </a:endParaRPr>
                    </a:p>
                  </a:txBody>
                  <a:tcPr marT="45701" marB="45701" horzOverflow="overflow">
                    <a:lnL cap="flat">
                      <a:noFill/>
                    </a:lnL>
                    <a:lnR>
                      <a:noFill/>
                    </a:lnR>
                    <a:lnT cap="flat">
                      <a:noFill/>
                    </a:lnT>
                    <a:lnB>
                      <a:noFill/>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
                          <a:schemeClr val="folHlink"/>
                        </a:buClr>
                        <a:buSzPct val="60000"/>
                        <a:buFont typeface="Wingdings" pitchFamily="2" charset="2"/>
                        <a:buNone/>
                        <a:tabLst/>
                      </a:pPr>
                      <a:r>
                        <a:rPr kumimoji="0" lang="en-US" sz="2800" b="1" i="0" u="none" strike="noStrike" cap="none" normalizeH="0" baseline="0">
                          <a:ln>
                            <a:noFill/>
                          </a:ln>
                          <a:solidFill>
                            <a:schemeClr val="tx1"/>
                          </a:solidFill>
                          <a:effectLst/>
                          <a:latin typeface="Tahoma" pitchFamily="34" charset="0"/>
                          <a:cs typeface="Arial" charset="0"/>
                        </a:rPr>
                        <a:t>Sensitivity</a:t>
                      </a:r>
                      <a:endParaRPr kumimoji="0" lang="en-US" sz="2800" b="0" i="0" u="none" strike="noStrike" cap="none" normalizeH="0" baseline="0">
                        <a:ln>
                          <a:noFill/>
                        </a:ln>
                        <a:solidFill>
                          <a:schemeClr val="tx1"/>
                        </a:solidFill>
                        <a:effectLst/>
                        <a:latin typeface="Tahoma" pitchFamily="34" charset="0"/>
                      </a:endParaRPr>
                    </a:p>
                  </a:txBody>
                  <a:tcPr marT="45701" marB="45701" horzOverflow="overflow">
                    <a:lnL>
                      <a:noFill/>
                    </a:lnL>
                    <a:lnR>
                      <a:noFill/>
                    </a:lnR>
                    <a:lnT cap="flat">
                      <a:noFill/>
                    </a:lnT>
                    <a:lnB>
                      <a:noFill/>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
                          <a:schemeClr val="folHlink"/>
                        </a:buClr>
                        <a:buSzPct val="60000"/>
                        <a:buFont typeface="Wingdings" pitchFamily="2" charset="2"/>
                        <a:buNone/>
                        <a:tabLst/>
                      </a:pPr>
                      <a:r>
                        <a:rPr kumimoji="0" lang="en-US" sz="2800" b="1" i="0" u="none" strike="noStrike" cap="none" normalizeH="0" baseline="0">
                          <a:ln>
                            <a:noFill/>
                          </a:ln>
                          <a:solidFill>
                            <a:schemeClr val="tx1"/>
                          </a:solidFill>
                          <a:effectLst/>
                          <a:latin typeface="Tahoma" pitchFamily="34" charset="0"/>
                          <a:cs typeface="Arial" charset="0"/>
                        </a:rPr>
                        <a:t>1 - Specificity</a:t>
                      </a:r>
                      <a:endParaRPr kumimoji="0" lang="en-US" sz="2800" b="0" i="0" u="none" strike="noStrike" cap="none" normalizeH="0" baseline="0">
                        <a:ln>
                          <a:noFill/>
                        </a:ln>
                        <a:solidFill>
                          <a:schemeClr val="tx1"/>
                        </a:solidFill>
                        <a:effectLst/>
                        <a:latin typeface="Tahoma" pitchFamily="34" charset="0"/>
                      </a:endParaRPr>
                    </a:p>
                  </a:txBody>
                  <a:tcPr marT="45701" marB="45701"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18109">
                <a:tc>
                  <a:txBody>
                    <a:bodyPr/>
                    <a:lstStyle/>
                    <a:p>
                      <a:pPr marL="0" marR="0" lvl="0" indent="0" algn="ctr" defTabSz="914400" rtl="0" eaLnBrk="1" fontAlgn="t" latinLnBrk="0" hangingPunct="1">
                        <a:lnSpc>
                          <a:spcPct val="100000"/>
                        </a:lnSpc>
                        <a:spcBef>
                          <a:spcPct val="0"/>
                        </a:spcBef>
                        <a:spcAft>
                          <a:spcPct val="0"/>
                        </a:spcAft>
                        <a:buClr>
                          <a:schemeClr val="folHlink"/>
                        </a:buClr>
                        <a:buSzPct val="60000"/>
                        <a:buFont typeface="Wingdings" pitchFamily="2" charset="2"/>
                        <a:buNone/>
                        <a:tabLst/>
                      </a:pPr>
                      <a:endParaRPr kumimoji="0" lang="en-US" sz="2800" b="0" i="0" u="none" strike="noStrike" cap="none" normalizeH="0" baseline="0">
                        <a:ln>
                          <a:noFill/>
                        </a:ln>
                        <a:solidFill>
                          <a:schemeClr val="tx1"/>
                        </a:solidFill>
                        <a:effectLst/>
                        <a:latin typeface="Tahoma" pitchFamily="34" charset="0"/>
                        <a:cs typeface="Arial" charset="0"/>
                      </a:endParaRPr>
                    </a:p>
                  </a:txBody>
                  <a:tcPr marT="45701" marB="45701"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endParaRPr kumimoji="0" lang="en-US" sz="2800" b="0" i="0" u="none" strike="noStrike" cap="none" normalizeH="0" baseline="0">
                        <a:ln>
                          <a:noFill/>
                        </a:ln>
                        <a:solidFill>
                          <a:schemeClr val="tx1"/>
                        </a:solidFill>
                        <a:effectLst/>
                        <a:latin typeface="Tahoma" pitchFamily="34" charset="0"/>
                      </a:endParaRPr>
                    </a:p>
                  </a:txBody>
                  <a:tcPr marT="45701" marB="45701"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endParaRPr kumimoji="0" lang="en-US" sz="2800" b="0" i="0" u="none" strike="noStrike" cap="none" normalizeH="0" baseline="0">
                        <a:ln>
                          <a:noFill/>
                        </a:ln>
                        <a:solidFill>
                          <a:schemeClr val="tx1"/>
                        </a:solidFill>
                        <a:effectLst/>
                        <a:latin typeface="Tahoma" pitchFamily="34" charset="0"/>
                      </a:endParaRPr>
                    </a:p>
                  </a:txBody>
                  <a:tcPr marT="45701" marB="45701"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518109">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cs typeface="Arial" charset="0"/>
                        </a:rPr>
                        <a:t>&gt; 100</a:t>
                      </a:r>
                      <a:endParaRPr kumimoji="0" lang="en-US" sz="2800" b="0" i="0" u="none" strike="noStrike" cap="none" normalizeH="0" baseline="0">
                        <a:ln>
                          <a:noFill/>
                        </a:ln>
                        <a:solidFill>
                          <a:schemeClr val="tx1"/>
                        </a:solidFill>
                        <a:effectLst/>
                        <a:latin typeface="Tahoma" pitchFamily="34" charset="0"/>
                      </a:endParaRPr>
                    </a:p>
                  </a:txBody>
                  <a:tcPr marT="45701" marB="45701"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cs typeface="Arial" charset="0"/>
                        </a:rPr>
                        <a:t>29%</a:t>
                      </a:r>
                      <a:endParaRPr kumimoji="0" lang="en-US" sz="2800" b="0" i="0" u="none" strike="noStrike" cap="none" normalizeH="0" baseline="0">
                        <a:ln>
                          <a:noFill/>
                        </a:ln>
                        <a:solidFill>
                          <a:schemeClr val="tx1"/>
                        </a:solidFill>
                        <a:effectLst/>
                        <a:latin typeface="Tahoma" pitchFamily="34" charset="0"/>
                      </a:endParaRPr>
                    </a:p>
                  </a:txBody>
                  <a:tcPr marT="45701" marB="45701"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cs typeface="Arial" charset="0"/>
                        </a:rPr>
                        <a:t>1%</a:t>
                      </a:r>
                      <a:endParaRPr kumimoji="0" lang="en-US" sz="2800" b="0" i="0" u="none" strike="noStrike" cap="none" normalizeH="0" baseline="0">
                        <a:ln>
                          <a:noFill/>
                        </a:ln>
                        <a:solidFill>
                          <a:schemeClr val="tx1"/>
                        </a:solidFill>
                        <a:effectLst/>
                        <a:latin typeface="Tahoma" pitchFamily="34" charset="0"/>
                      </a:endParaRPr>
                    </a:p>
                  </a:txBody>
                  <a:tcPr marT="45701" marB="45701"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518109">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cs typeface="Arial" charset="0"/>
                        </a:rPr>
                        <a:t>&gt;  50</a:t>
                      </a:r>
                      <a:endParaRPr kumimoji="0" lang="en-US" sz="2800" b="0" i="0" u="none" strike="noStrike" cap="none" normalizeH="0" baseline="0">
                        <a:ln>
                          <a:noFill/>
                        </a:ln>
                        <a:solidFill>
                          <a:schemeClr val="tx1"/>
                        </a:solidFill>
                        <a:effectLst/>
                        <a:latin typeface="Tahoma" pitchFamily="34" charset="0"/>
                      </a:endParaRPr>
                    </a:p>
                  </a:txBody>
                  <a:tcPr marT="45701" marB="45701"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cs typeface="Arial" charset="0"/>
                        </a:rPr>
                        <a:t>62%</a:t>
                      </a:r>
                      <a:endParaRPr kumimoji="0" lang="en-US" sz="2800" b="0" i="0" u="none" strike="noStrike" cap="none" normalizeH="0" baseline="0">
                        <a:ln>
                          <a:noFill/>
                        </a:ln>
                        <a:solidFill>
                          <a:schemeClr val="tx1"/>
                        </a:solidFill>
                        <a:effectLst/>
                        <a:latin typeface="Tahoma" pitchFamily="34" charset="0"/>
                      </a:endParaRPr>
                    </a:p>
                  </a:txBody>
                  <a:tcPr marT="45701" marB="45701"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cs typeface="Arial" charset="0"/>
                        </a:rPr>
                        <a:t>8%</a:t>
                      </a:r>
                      <a:endParaRPr kumimoji="0" lang="en-US" sz="2800" b="0" i="0" u="none" strike="noStrike" cap="none" normalizeH="0" baseline="0">
                        <a:ln>
                          <a:noFill/>
                        </a:ln>
                        <a:solidFill>
                          <a:schemeClr val="tx1"/>
                        </a:solidFill>
                        <a:effectLst/>
                        <a:latin typeface="Tahoma" pitchFamily="34" charset="0"/>
                      </a:endParaRPr>
                    </a:p>
                  </a:txBody>
                  <a:tcPr marT="45701" marB="45701"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518109">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cs typeface="Arial" charset="0"/>
                        </a:rPr>
                        <a:t>&gt; 25</a:t>
                      </a:r>
                      <a:endParaRPr kumimoji="0" lang="en-US" sz="2800" b="0" i="0" u="none" strike="noStrike" cap="none" normalizeH="0" baseline="0">
                        <a:ln>
                          <a:noFill/>
                        </a:ln>
                        <a:solidFill>
                          <a:schemeClr val="tx1"/>
                        </a:solidFill>
                        <a:effectLst/>
                        <a:latin typeface="Tahoma" pitchFamily="34" charset="0"/>
                      </a:endParaRPr>
                    </a:p>
                  </a:txBody>
                  <a:tcPr marT="45701" marB="45701"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cs typeface="Arial" charset="0"/>
                        </a:rPr>
                        <a:t>77%</a:t>
                      </a:r>
                      <a:endParaRPr kumimoji="0" lang="en-US" sz="2800" b="0" i="0" u="none" strike="noStrike" cap="none" normalizeH="0" baseline="0">
                        <a:ln>
                          <a:noFill/>
                        </a:ln>
                        <a:solidFill>
                          <a:schemeClr val="tx1"/>
                        </a:solidFill>
                        <a:effectLst/>
                        <a:latin typeface="Tahoma" pitchFamily="34" charset="0"/>
                      </a:endParaRPr>
                    </a:p>
                  </a:txBody>
                  <a:tcPr marT="45701" marB="45701"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cs typeface="Arial" charset="0"/>
                        </a:rPr>
                        <a:t>27%</a:t>
                      </a:r>
                      <a:endParaRPr kumimoji="0" lang="en-US" sz="2800" b="0" i="0" u="none" strike="noStrike" cap="none" normalizeH="0" baseline="0">
                        <a:ln>
                          <a:noFill/>
                        </a:ln>
                        <a:solidFill>
                          <a:schemeClr val="tx1"/>
                        </a:solidFill>
                        <a:effectLst/>
                        <a:latin typeface="Tahoma" pitchFamily="34" charset="0"/>
                      </a:endParaRPr>
                    </a:p>
                  </a:txBody>
                  <a:tcPr marT="45701" marB="45701"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518109">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endParaRPr kumimoji="0" lang="en-US" sz="2800" b="0" i="0" u="none" strike="noStrike" cap="none" normalizeH="0" baseline="0">
                        <a:ln>
                          <a:noFill/>
                        </a:ln>
                        <a:solidFill>
                          <a:schemeClr val="tx1"/>
                        </a:solidFill>
                        <a:effectLst/>
                        <a:latin typeface="Tahoma" pitchFamily="34" charset="0"/>
                      </a:endParaRPr>
                    </a:p>
                  </a:txBody>
                  <a:tcPr marT="45701" marB="45701" anchor="b" horzOverflow="overflow">
                    <a:lnL cap="flat">
                      <a:noFill/>
                    </a:lnL>
                    <a:lnR>
                      <a:noFill/>
                    </a:lnR>
                    <a:lnT>
                      <a:noFill/>
                    </a:lnT>
                    <a:lnB cap="flat">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endParaRPr kumimoji="0" lang="en-US" sz="2800" b="0" i="0" u="none" strike="noStrike" cap="none" normalizeH="0" baseline="0">
                        <a:ln>
                          <a:noFill/>
                        </a:ln>
                        <a:solidFill>
                          <a:schemeClr val="tx1"/>
                        </a:solidFill>
                        <a:effectLst/>
                        <a:latin typeface="Tahoma" pitchFamily="34" charset="0"/>
                      </a:endParaRPr>
                    </a:p>
                  </a:txBody>
                  <a:tcPr marT="45701" marB="45701" anchor="b"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endParaRPr kumimoji="0" lang="en-US" sz="2800" b="0" i="0" u="none" strike="noStrike" cap="none" normalizeH="0" baseline="0">
                        <a:ln>
                          <a:noFill/>
                        </a:ln>
                        <a:solidFill>
                          <a:schemeClr val="tx1"/>
                        </a:solidFill>
                        <a:effectLst/>
                        <a:latin typeface="Tahoma" pitchFamily="34" charset="0"/>
                      </a:endParaRPr>
                    </a:p>
                  </a:txBody>
                  <a:tcPr marT="45701" marB="45701" anchor="b"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9413" name="Rectangle 26"/>
          <p:cNvSpPr>
            <a:spLocks noChangeArrowheads="1"/>
          </p:cNvSpPr>
          <p:nvPr/>
        </p:nvSpPr>
        <p:spPr bwMode="auto">
          <a:xfrm>
            <a:off x="1150938" y="214313"/>
            <a:ext cx="7793037" cy="1462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p>
            <a:pPr eaLnBrk="1" hangingPunct="1"/>
            <a:r>
              <a:rPr lang="en-US" sz="4400">
                <a:solidFill>
                  <a:schemeClr val="tx2"/>
                </a:solidFill>
              </a:rPr>
              <a:t>ROC Table</a:t>
            </a:r>
          </a:p>
        </p:txBody>
      </p:sp>
      <p:sp>
        <p:nvSpPr>
          <p:cNvPr id="59414" name="Text Box 27"/>
          <p:cNvSpPr txBox="1">
            <a:spLocks noChangeArrowheads="1"/>
          </p:cNvSpPr>
          <p:nvPr/>
        </p:nvSpPr>
        <p:spPr bwMode="auto">
          <a:xfrm>
            <a:off x="533400" y="5867400"/>
            <a:ext cx="807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spcBef>
                <a:spcPct val="50000"/>
              </a:spcBef>
            </a:pPr>
            <a:r>
              <a:rPr lang="en-US" sz="1800"/>
              <a:t>used to create an ROC curve like the one on the next slide.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2"/>
          <p:cNvGraphicFramePr>
            <a:graphicFrameLocks noChangeAspect="1"/>
          </p:cNvGraphicFramePr>
          <p:nvPr/>
        </p:nvGraphicFramePr>
        <p:xfrm>
          <a:off x="0" y="838200"/>
          <a:ext cx="8991600" cy="6019800"/>
        </p:xfrm>
        <a:graphic>
          <a:graphicData uri="http://schemas.openxmlformats.org/presentationml/2006/ole">
            <mc:AlternateContent xmlns:mc="http://schemas.openxmlformats.org/markup-compatibility/2006">
              <mc:Choice xmlns:v="urn:schemas-microsoft-com:vml" Requires="v">
                <p:oleObj spid="_x0000_s61488" name="Chart" r:id="rId4" imgW="4686300" imgH="3429000" progId="Excel.Chart.8">
                  <p:embed/>
                </p:oleObj>
              </mc:Choice>
              <mc:Fallback>
                <p:oleObj name="Chart" r:id="rId4" imgW="4686300" imgH="3429000" progId="Excel.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38200"/>
                        <a:ext cx="8991600" cy="6019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61443" name="Text Box 5"/>
          <p:cNvSpPr txBox="1">
            <a:spLocks noChangeArrowheads="1"/>
          </p:cNvSpPr>
          <p:nvPr/>
        </p:nvSpPr>
        <p:spPr bwMode="auto">
          <a:xfrm>
            <a:off x="2286000" y="4953000"/>
            <a:ext cx="161925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Cutoff &gt; </a:t>
            </a:r>
            <a:r>
              <a:rPr lang="en-US" sz="2000">
                <a:latin typeface="Arial" charset="0"/>
                <a:cs typeface="Arial" charset="0"/>
              </a:rPr>
              <a:t>top value</a:t>
            </a:r>
          </a:p>
        </p:txBody>
      </p:sp>
      <p:sp>
        <p:nvSpPr>
          <p:cNvPr id="61444" name="Text Box 6"/>
          <p:cNvSpPr txBox="1">
            <a:spLocks noChangeArrowheads="1"/>
          </p:cNvSpPr>
          <p:nvPr/>
        </p:nvSpPr>
        <p:spPr bwMode="auto">
          <a:xfrm>
            <a:off x="2895600" y="4038600"/>
            <a:ext cx="20574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Cutoff &gt; </a:t>
            </a:r>
            <a:r>
              <a:rPr lang="en-US" sz="2000">
                <a:latin typeface="Arial" charset="0"/>
                <a:cs typeface="Arial" charset="0"/>
              </a:rPr>
              <a:t>100k</a:t>
            </a:r>
          </a:p>
        </p:txBody>
      </p:sp>
      <p:sp>
        <p:nvSpPr>
          <p:cNvPr id="61445" name="Text Box 7"/>
          <p:cNvSpPr txBox="1">
            <a:spLocks noChangeArrowheads="1"/>
          </p:cNvSpPr>
          <p:nvPr/>
        </p:nvSpPr>
        <p:spPr bwMode="auto">
          <a:xfrm>
            <a:off x="2895600" y="2895600"/>
            <a:ext cx="16954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Cutoff &gt; </a:t>
            </a:r>
            <a:r>
              <a:rPr lang="en-US" sz="2000">
                <a:latin typeface="Arial" charset="0"/>
                <a:cs typeface="Arial" charset="0"/>
              </a:rPr>
              <a:t>50k</a:t>
            </a:r>
          </a:p>
        </p:txBody>
      </p:sp>
      <p:sp>
        <p:nvSpPr>
          <p:cNvPr id="61446" name="Text Box 8"/>
          <p:cNvSpPr txBox="1">
            <a:spLocks noChangeArrowheads="1"/>
          </p:cNvSpPr>
          <p:nvPr/>
        </p:nvSpPr>
        <p:spPr bwMode="auto">
          <a:xfrm>
            <a:off x="4267200" y="2286000"/>
            <a:ext cx="18288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Cutoff &gt; </a:t>
            </a:r>
            <a:r>
              <a:rPr lang="en-US" sz="2000">
                <a:latin typeface="Arial" charset="0"/>
                <a:cs typeface="Arial" charset="0"/>
              </a:rPr>
              <a:t>25k</a:t>
            </a:r>
          </a:p>
        </p:txBody>
      </p:sp>
      <p:sp>
        <p:nvSpPr>
          <p:cNvPr id="61447" name="Text Box 9"/>
          <p:cNvSpPr txBox="1">
            <a:spLocks noChangeArrowheads="1"/>
          </p:cNvSpPr>
          <p:nvPr/>
        </p:nvSpPr>
        <p:spPr bwMode="auto">
          <a:xfrm>
            <a:off x="6781800" y="1828800"/>
            <a:ext cx="1447800" cy="3968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Cutoff </a:t>
            </a:r>
            <a:r>
              <a:rPr lang="en-US" sz="2000">
                <a:latin typeface="Arial" charset="0"/>
                <a:cs typeface="Arial" charset="0"/>
              </a:rPr>
              <a:t>≥ 0</a:t>
            </a:r>
          </a:p>
        </p:txBody>
      </p:sp>
      <p:sp>
        <p:nvSpPr>
          <p:cNvPr id="61448" name="Line 10"/>
          <p:cNvSpPr>
            <a:spLocks noChangeShapeType="1"/>
          </p:cNvSpPr>
          <p:nvPr/>
        </p:nvSpPr>
        <p:spPr bwMode="auto">
          <a:xfrm flipH="1">
            <a:off x="1600200" y="5257800"/>
            <a:ext cx="609600" cy="395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1449" name="Line 11"/>
          <p:cNvSpPr>
            <a:spLocks noChangeShapeType="1"/>
          </p:cNvSpPr>
          <p:nvPr/>
        </p:nvSpPr>
        <p:spPr bwMode="auto">
          <a:xfrm flipH="1">
            <a:off x="1752600" y="4343400"/>
            <a:ext cx="1019175" cy="80963"/>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1450" name="Line 13"/>
          <p:cNvSpPr>
            <a:spLocks noChangeShapeType="1"/>
          </p:cNvSpPr>
          <p:nvPr/>
        </p:nvSpPr>
        <p:spPr bwMode="auto">
          <a:xfrm flipH="1" flipV="1">
            <a:off x="2209800" y="2971800"/>
            <a:ext cx="611188" cy="80963"/>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1451" name="Line 14"/>
          <p:cNvSpPr>
            <a:spLocks noChangeShapeType="1"/>
          </p:cNvSpPr>
          <p:nvPr/>
        </p:nvSpPr>
        <p:spPr bwMode="auto">
          <a:xfrm flipH="1" flipV="1">
            <a:off x="3505200" y="2362200"/>
            <a:ext cx="815975" cy="16192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1452" name="Line 15"/>
          <p:cNvSpPr>
            <a:spLocks noChangeShapeType="1"/>
          </p:cNvSpPr>
          <p:nvPr/>
        </p:nvSpPr>
        <p:spPr bwMode="auto">
          <a:xfrm flipV="1">
            <a:off x="7467600" y="1295400"/>
            <a:ext cx="8382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1453" name="Slide Number Placeholder 12"/>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lgn="r" eaLnBrk="1" hangingPunct="1"/>
            <a:fld id="{3B0962C1-5DBE-2349-A76C-1F86679643C3}" type="slidenum">
              <a:rPr lang="en-US" sz="1400"/>
              <a:pPr algn="r" eaLnBrk="1" hangingPunct="1"/>
              <a:t>29</a:t>
            </a:fld>
            <a:endParaRPr lang="en-US" sz="1400"/>
          </a:p>
        </p:txBody>
      </p:sp>
      <p:graphicFrame>
        <p:nvGraphicFramePr>
          <p:cNvPr id="14" name="Group 72"/>
          <p:cNvGraphicFramePr>
            <a:graphicFrameLocks noGrp="1"/>
          </p:cNvGraphicFramePr>
          <p:nvPr/>
        </p:nvGraphicFramePr>
        <p:xfrm>
          <a:off x="5791200" y="2667000"/>
          <a:ext cx="2438400" cy="2892428"/>
        </p:xfrm>
        <a:graphic>
          <a:graphicData uri="http://schemas.openxmlformats.org/drawingml/2006/table">
            <a:tbl>
              <a:tblPr/>
              <a:tblGrid>
                <a:gridCol w="796925">
                  <a:extLst>
                    <a:ext uri="{9D8B030D-6E8A-4147-A177-3AD203B41FA5}">
                      <a16:colId xmlns:a16="http://schemas.microsoft.com/office/drawing/2014/main" val="20000"/>
                    </a:ext>
                  </a:extLst>
                </a:gridCol>
                <a:gridCol w="744538">
                  <a:extLst>
                    <a:ext uri="{9D8B030D-6E8A-4147-A177-3AD203B41FA5}">
                      <a16:colId xmlns:a16="http://schemas.microsoft.com/office/drawing/2014/main" val="20001"/>
                    </a:ext>
                  </a:extLst>
                </a:gridCol>
                <a:gridCol w="896937">
                  <a:extLst>
                    <a:ext uri="{9D8B030D-6E8A-4147-A177-3AD203B41FA5}">
                      <a16:colId xmlns:a16="http://schemas.microsoft.com/office/drawing/2014/main" val="20002"/>
                    </a:ext>
                  </a:extLst>
                </a:gridCol>
              </a:tblGrid>
              <a:tr h="1185863">
                <a:tc>
                  <a:txBody>
                    <a:bodyPr/>
                    <a:lstStyle/>
                    <a:p>
                      <a:pPr marL="0" marR="0" lvl="0" indent="0" algn="ctr" defTabSz="914400" rtl="0" eaLnBrk="1" fontAlgn="t" latinLnBrk="0" hangingPunct="1">
                        <a:lnSpc>
                          <a:spcPct val="100000"/>
                        </a:lnSpc>
                        <a:spcBef>
                          <a:spcPct val="0"/>
                        </a:spcBef>
                        <a:spcAft>
                          <a:spcPct val="0"/>
                        </a:spcAft>
                        <a:buClr>
                          <a:schemeClr val="folHlink"/>
                        </a:buClr>
                        <a:buSzPct val="60000"/>
                        <a:buFont typeface="Wingdings" charset="0"/>
                        <a:buNone/>
                        <a:tabLst/>
                      </a:pPr>
                      <a:r>
                        <a:rPr kumimoji="0" lang="en-US" sz="1600" b="1" i="0" u="none" strike="noStrike" cap="none" normalizeH="0" baseline="0">
                          <a:ln>
                            <a:noFill/>
                          </a:ln>
                          <a:solidFill>
                            <a:schemeClr val="tx1"/>
                          </a:solidFill>
                          <a:effectLst/>
                          <a:latin typeface="Tahoma" charset="0"/>
                          <a:ea typeface="ＭＳ Ｐゴシック" charset="0"/>
                          <a:cs typeface="Arial" charset="0"/>
                        </a:rPr>
                        <a:t>WBC Count (K/uL)</a:t>
                      </a:r>
                      <a:endParaRPr kumimoji="0" lang="en-US" sz="16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
                          <a:schemeClr val="folHlink"/>
                        </a:buClr>
                        <a:buSzPct val="60000"/>
                        <a:buFont typeface="Wingdings" charset="0"/>
                        <a:buNone/>
                        <a:tabLst/>
                      </a:pPr>
                      <a:r>
                        <a:rPr kumimoji="0" lang="en-US" sz="1600" b="1" i="0" u="none" strike="noStrike" cap="none" normalizeH="0" baseline="0">
                          <a:ln>
                            <a:noFill/>
                          </a:ln>
                          <a:solidFill>
                            <a:schemeClr val="tx1"/>
                          </a:solidFill>
                          <a:effectLst/>
                          <a:latin typeface="Tahoma" charset="0"/>
                          <a:ea typeface="ＭＳ Ｐゴシック" charset="0"/>
                          <a:cs typeface="Arial" charset="0"/>
                        </a:rPr>
                        <a:t>Sensitivity</a:t>
                      </a:r>
                      <a:endParaRPr kumimoji="0" lang="en-US" sz="16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
                          <a:schemeClr val="folHlink"/>
                        </a:buClr>
                        <a:buSzPct val="60000"/>
                        <a:buFont typeface="Wingdings" charset="0"/>
                        <a:buNone/>
                        <a:tabLst/>
                      </a:pPr>
                      <a:r>
                        <a:rPr kumimoji="0" lang="en-US" sz="1600" b="1" i="0" u="none" strike="noStrike" cap="none" normalizeH="0" baseline="0">
                          <a:ln>
                            <a:noFill/>
                          </a:ln>
                          <a:solidFill>
                            <a:schemeClr val="tx1"/>
                          </a:solidFill>
                          <a:effectLst/>
                          <a:latin typeface="Tahoma" charset="0"/>
                          <a:ea typeface="ＭＳ Ｐゴシック" charset="0"/>
                          <a:cs typeface="Arial" charset="0"/>
                        </a:rPr>
                        <a:t>1 - Specificity</a:t>
                      </a:r>
                      <a:endParaRPr kumimoji="0" lang="en-US" sz="16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341313">
                <a:tc>
                  <a:txBody>
                    <a:bodyPr/>
                    <a:lstStyle/>
                    <a:p>
                      <a:pPr marL="0" marR="0" lvl="0" indent="0" algn="ctr" defTabSz="914400" rtl="0" eaLnBrk="1" fontAlgn="t" latinLnBrk="0" hangingPunct="1">
                        <a:lnSpc>
                          <a:spcPct val="100000"/>
                        </a:lnSpc>
                        <a:spcBef>
                          <a:spcPct val="0"/>
                        </a:spcBef>
                        <a:spcAft>
                          <a:spcPct val="0"/>
                        </a:spcAft>
                        <a:buClr>
                          <a:schemeClr val="folHlink"/>
                        </a:buClr>
                        <a:buSzPct val="60000"/>
                        <a:buFont typeface="Wingdings" charset="0"/>
                        <a:buNone/>
                        <a:tabLst/>
                      </a:pPr>
                      <a:r>
                        <a:rPr kumimoji="0" lang="en-US" sz="1600" b="0" i="0" u="none" strike="noStrike" cap="none" normalizeH="0" baseline="0">
                          <a:ln>
                            <a:noFill/>
                          </a:ln>
                          <a:solidFill>
                            <a:schemeClr val="tx1"/>
                          </a:solidFill>
                          <a:effectLst/>
                          <a:latin typeface="Tahoma" charset="0"/>
                          <a:ea typeface="ＭＳ Ｐゴシック" charset="0"/>
                          <a:cs typeface="Arial" charset="0"/>
                        </a:rPr>
                        <a:t>&gt; top</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600" b="0" i="0" u="none" strike="noStrike" cap="none" normalizeH="0" baseline="0">
                          <a:ln>
                            <a:noFill/>
                          </a:ln>
                          <a:solidFill>
                            <a:schemeClr val="tx1"/>
                          </a:solidFill>
                          <a:effectLst/>
                          <a:latin typeface="Tahoma" charset="0"/>
                          <a:ea typeface="ＭＳ Ｐゴシック" charset="0"/>
                          <a:cs typeface="Arial" charset="0"/>
                        </a:rPr>
                        <a:t>0%</a:t>
                      </a:r>
                      <a:endParaRPr kumimoji="0" lang="en-US" sz="16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600" b="0" i="0" u="none" strike="noStrike" cap="none" normalizeH="0" baseline="0">
                          <a:ln>
                            <a:noFill/>
                          </a:ln>
                          <a:solidFill>
                            <a:schemeClr val="tx1"/>
                          </a:solidFill>
                          <a:effectLst/>
                          <a:latin typeface="Tahoma" charset="0"/>
                          <a:ea typeface="ＭＳ Ｐゴシック" charset="0"/>
                          <a:cs typeface="Arial" charset="0"/>
                        </a:rPr>
                        <a:t>0%</a:t>
                      </a:r>
                      <a:endParaRPr kumimoji="0" lang="en-US" sz="16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341313">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600" b="0" i="0" u="none" strike="noStrike" cap="none" normalizeH="0" baseline="0">
                          <a:ln>
                            <a:noFill/>
                          </a:ln>
                          <a:solidFill>
                            <a:schemeClr val="tx1"/>
                          </a:solidFill>
                          <a:effectLst/>
                          <a:latin typeface="Tahoma" charset="0"/>
                          <a:ea typeface="ＭＳ Ｐゴシック" charset="0"/>
                          <a:cs typeface="Arial" charset="0"/>
                        </a:rPr>
                        <a:t>&gt; 100</a:t>
                      </a:r>
                      <a:endParaRPr kumimoji="0" lang="en-US" sz="16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600" b="0" i="0" u="none" strike="noStrike" cap="none" normalizeH="0" baseline="0">
                          <a:ln>
                            <a:noFill/>
                          </a:ln>
                          <a:solidFill>
                            <a:schemeClr val="tx1"/>
                          </a:solidFill>
                          <a:effectLst/>
                          <a:latin typeface="Tahoma" charset="0"/>
                          <a:ea typeface="ＭＳ Ｐゴシック" charset="0"/>
                          <a:cs typeface="Arial" charset="0"/>
                        </a:rPr>
                        <a:t>29%</a:t>
                      </a:r>
                      <a:endParaRPr kumimoji="0" lang="en-US" sz="16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600" b="0" i="0" u="none" strike="noStrike" cap="none" normalizeH="0" baseline="0">
                          <a:ln>
                            <a:noFill/>
                          </a:ln>
                          <a:solidFill>
                            <a:schemeClr val="tx1"/>
                          </a:solidFill>
                          <a:effectLst/>
                          <a:latin typeface="Tahoma" charset="0"/>
                          <a:ea typeface="ＭＳ Ｐゴシック" charset="0"/>
                          <a:cs typeface="Arial" charset="0"/>
                        </a:rPr>
                        <a:t>1%</a:t>
                      </a:r>
                      <a:endParaRPr kumimoji="0" lang="en-US" sz="16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341313">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600" b="0" i="0" u="none" strike="noStrike" cap="none" normalizeH="0" baseline="0">
                          <a:ln>
                            <a:noFill/>
                          </a:ln>
                          <a:solidFill>
                            <a:schemeClr val="tx1"/>
                          </a:solidFill>
                          <a:effectLst/>
                          <a:latin typeface="Tahoma" charset="0"/>
                          <a:ea typeface="ＭＳ Ｐゴシック" charset="0"/>
                          <a:cs typeface="Arial" charset="0"/>
                        </a:rPr>
                        <a:t>&gt;  50</a:t>
                      </a:r>
                      <a:endParaRPr kumimoji="0" lang="en-US" sz="16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600" b="0" i="0" u="none" strike="noStrike" cap="none" normalizeH="0" baseline="0">
                          <a:ln>
                            <a:noFill/>
                          </a:ln>
                          <a:solidFill>
                            <a:schemeClr val="tx1"/>
                          </a:solidFill>
                          <a:effectLst/>
                          <a:latin typeface="Tahoma" charset="0"/>
                          <a:ea typeface="ＭＳ Ｐゴシック" charset="0"/>
                          <a:cs typeface="Arial" charset="0"/>
                        </a:rPr>
                        <a:t>62%</a:t>
                      </a:r>
                      <a:endParaRPr kumimoji="0" lang="en-US" sz="16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600" b="0" i="0" u="none" strike="noStrike" cap="none" normalizeH="0" baseline="0">
                          <a:ln>
                            <a:noFill/>
                          </a:ln>
                          <a:solidFill>
                            <a:schemeClr val="tx1"/>
                          </a:solidFill>
                          <a:effectLst/>
                          <a:latin typeface="Tahoma" charset="0"/>
                          <a:ea typeface="ＭＳ Ｐゴシック" charset="0"/>
                          <a:cs typeface="Arial" charset="0"/>
                        </a:rPr>
                        <a:t>8%</a:t>
                      </a:r>
                      <a:endParaRPr kumimoji="0" lang="en-US" sz="16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341313">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600" b="0" i="0" u="none" strike="noStrike" cap="none" normalizeH="0" baseline="0">
                          <a:ln>
                            <a:noFill/>
                          </a:ln>
                          <a:solidFill>
                            <a:schemeClr val="tx1"/>
                          </a:solidFill>
                          <a:effectLst/>
                          <a:latin typeface="Tahoma" charset="0"/>
                          <a:ea typeface="ＭＳ Ｐゴシック" charset="0"/>
                          <a:cs typeface="Arial" charset="0"/>
                        </a:rPr>
                        <a:t>&gt; 25</a:t>
                      </a:r>
                      <a:endParaRPr kumimoji="0" lang="en-US" sz="16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600" b="0" i="0" u="none" strike="noStrike" cap="none" normalizeH="0" baseline="0">
                          <a:ln>
                            <a:noFill/>
                          </a:ln>
                          <a:solidFill>
                            <a:schemeClr val="tx1"/>
                          </a:solidFill>
                          <a:effectLst/>
                          <a:latin typeface="Tahoma" charset="0"/>
                          <a:ea typeface="ＭＳ Ｐゴシック" charset="0"/>
                          <a:cs typeface="Arial" charset="0"/>
                        </a:rPr>
                        <a:t>77%</a:t>
                      </a:r>
                      <a:endParaRPr kumimoji="0" lang="en-US" sz="16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600" b="0" i="0" u="none" strike="noStrike" cap="none" normalizeH="0" baseline="0">
                          <a:ln>
                            <a:noFill/>
                          </a:ln>
                          <a:solidFill>
                            <a:schemeClr val="tx1"/>
                          </a:solidFill>
                          <a:effectLst/>
                          <a:latin typeface="Tahoma" charset="0"/>
                          <a:ea typeface="ＭＳ Ｐゴシック" charset="0"/>
                          <a:cs typeface="Arial" charset="0"/>
                        </a:rPr>
                        <a:t>27%</a:t>
                      </a:r>
                      <a:endParaRPr kumimoji="0" lang="en-US" sz="16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341313">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600" b="0" i="0" u="none" strike="noStrike" cap="none" normalizeH="0" baseline="0">
                          <a:ln>
                            <a:noFill/>
                          </a:ln>
                          <a:solidFill>
                            <a:schemeClr val="tx1"/>
                          </a:solidFill>
                          <a:effectLst/>
                          <a:latin typeface="Tahoma" charset="0"/>
                          <a:ea typeface="ＭＳ Ｐゴシック" charset="0"/>
                          <a:cs typeface="Arial" charset="0"/>
                        </a:rPr>
                        <a:t>≥   0</a:t>
                      </a:r>
                      <a:endParaRPr kumimoji="0" lang="en-US" sz="16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600" b="0" i="0" u="none" strike="noStrike" cap="none" normalizeH="0" baseline="0">
                          <a:ln>
                            <a:noFill/>
                          </a:ln>
                          <a:solidFill>
                            <a:schemeClr val="tx1"/>
                          </a:solidFill>
                          <a:effectLst/>
                          <a:latin typeface="Tahoma" charset="0"/>
                          <a:ea typeface="ＭＳ Ｐゴシック" charset="0"/>
                          <a:cs typeface="Arial" charset="0"/>
                        </a:rPr>
                        <a:t>100%</a:t>
                      </a:r>
                      <a:endParaRPr kumimoji="0" lang="en-US" sz="16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600" b="0" i="0" u="none" strike="noStrike" cap="none" normalizeH="0" baseline="0">
                          <a:ln>
                            <a:noFill/>
                          </a:ln>
                          <a:solidFill>
                            <a:schemeClr val="tx1"/>
                          </a:solidFill>
                          <a:effectLst/>
                          <a:latin typeface="Tahoma" charset="0"/>
                          <a:ea typeface="ＭＳ Ｐゴシック" charset="0"/>
                          <a:cs typeface="Arial" charset="0"/>
                        </a:rPr>
                        <a:t>100%</a:t>
                      </a:r>
                      <a:endParaRPr kumimoji="0" lang="en-US" sz="16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atin typeface="Tahoma" charset="0"/>
                <a:ea typeface="ＭＳ Ｐゴシック" charset="0"/>
              </a:rPr>
              <a:t>Additional Topics</a:t>
            </a:r>
          </a:p>
        </p:txBody>
      </p:sp>
      <p:sp>
        <p:nvSpPr>
          <p:cNvPr id="9219" name="Rectangle 3"/>
          <p:cNvSpPr>
            <a:spLocks noGrp="1" noChangeArrowheads="1"/>
          </p:cNvSpPr>
          <p:nvPr>
            <p:ph type="body" idx="1"/>
          </p:nvPr>
        </p:nvSpPr>
        <p:spPr/>
        <p:txBody>
          <a:bodyPr/>
          <a:lstStyle/>
          <a:p>
            <a:pPr eaLnBrk="1" hangingPunct="1">
              <a:buFont typeface="Wingdings" charset="0"/>
              <a:buNone/>
            </a:pPr>
            <a:endParaRPr lang="en-US" dirty="0">
              <a:latin typeface="Tahoma" charset="0"/>
              <a:ea typeface="ＭＳ Ｐゴシック" charset="0"/>
            </a:endParaRPr>
          </a:p>
          <a:p>
            <a:pPr eaLnBrk="1" hangingPunct="1"/>
            <a:r>
              <a:rPr lang="en-US" dirty="0">
                <a:latin typeface="Tahoma" charset="0"/>
                <a:ea typeface="ＭＳ Ｐゴシック" charset="0"/>
              </a:rPr>
              <a:t>Regret graphs for multi-level tests</a:t>
            </a:r>
          </a:p>
          <a:p>
            <a:pPr eaLnBrk="1" hangingPunct="1"/>
            <a:r>
              <a:rPr lang="en-US" dirty="0">
                <a:latin typeface="Tahoma" charset="0"/>
                <a:ea typeface="ＭＳ Ｐゴシック" charset="0"/>
              </a:rPr>
              <a:t>Walking Man (computer-created, non-parametric ROC curves)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490" name="Object 527"/>
          <p:cNvGraphicFramePr>
            <a:graphicFrameLocks noChangeAspect="1"/>
          </p:cNvGraphicFramePr>
          <p:nvPr/>
        </p:nvGraphicFramePr>
        <p:xfrm>
          <a:off x="1828800" y="0"/>
          <a:ext cx="5208588" cy="6970713"/>
        </p:xfrm>
        <a:graphic>
          <a:graphicData uri="http://schemas.openxmlformats.org/presentationml/2006/ole">
            <mc:AlternateContent xmlns:mc="http://schemas.openxmlformats.org/markup-compatibility/2006">
              <mc:Choice xmlns:v="urn:schemas-microsoft-com:vml" Requires="v">
                <p:oleObj spid="_x0000_s63506" name="Worksheet" r:id="rId4" imgW="4292600" imgH="5689600" progId="Excel.Sheet.8">
                  <p:embed/>
                </p:oleObj>
              </mc:Choice>
              <mc:Fallback>
                <p:oleObj name="Worksheet" r:id="rId4" imgW="4292600" imgH="5689600" progId="Excel.Sheet.8">
                  <p:embed/>
                  <p:pic>
                    <p:nvPicPr>
                      <p:cNvPr id="0" name="Object 5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0"/>
                        <a:ext cx="5208588" cy="6970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538" name="Object 2"/>
          <p:cNvGraphicFramePr>
            <a:graphicFrameLocks noChangeAspect="1"/>
          </p:cNvGraphicFramePr>
          <p:nvPr/>
        </p:nvGraphicFramePr>
        <p:xfrm>
          <a:off x="1801813" y="0"/>
          <a:ext cx="5394325" cy="6970713"/>
        </p:xfrm>
        <a:graphic>
          <a:graphicData uri="http://schemas.openxmlformats.org/presentationml/2006/ole">
            <mc:AlternateContent xmlns:mc="http://schemas.openxmlformats.org/markup-compatibility/2006">
              <mc:Choice xmlns:v="urn:schemas-microsoft-com:vml" Requires="v">
                <p:oleObj spid="_x0000_s65554" name="Worksheet" r:id="rId4" imgW="4292600" imgH="5689600" progId="Excel.Sheet.8">
                  <p:embed/>
                </p:oleObj>
              </mc:Choice>
              <mc:Fallback>
                <p:oleObj name="Worksheet" r:id="rId4" imgW="4292600" imgH="568960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1813" y="0"/>
                        <a:ext cx="5394325" cy="6970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586" name="Object 2"/>
          <p:cNvGraphicFramePr>
            <a:graphicFrameLocks noChangeAspect="1"/>
          </p:cNvGraphicFramePr>
          <p:nvPr/>
        </p:nvGraphicFramePr>
        <p:xfrm>
          <a:off x="1801813" y="0"/>
          <a:ext cx="5394325" cy="6970713"/>
        </p:xfrm>
        <a:graphic>
          <a:graphicData uri="http://schemas.openxmlformats.org/presentationml/2006/ole">
            <mc:AlternateContent xmlns:mc="http://schemas.openxmlformats.org/markup-compatibility/2006">
              <mc:Choice xmlns:v="urn:schemas-microsoft-com:vml" Requires="v">
                <p:oleObj spid="_x0000_s67602" name="Worksheet" r:id="rId4" imgW="4292600" imgH="5689600" progId="Excel.Sheet.8">
                  <p:embed/>
                </p:oleObj>
              </mc:Choice>
              <mc:Fallback>
                <p:oleObj name="Worksheet" r:id="rId4" imgW="4292600" imgH="568960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1813" y="0"/>
                        <a:ext cx="5394325" cy="6970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634" name="Object 2"/>
          <p:cNvGraphicFramePr>
            <a:graphicFrameLocks noChangeAspect="1"/>
          </p:cNvGraphicFramePr>
          <p:nvPr/>
        </p:nvGraphicFramePr>
        <p:xfrm>
          <a:off x="1801813" y="0"/>
          <a:ext cx="5394325" cy="6970713"/>
        </p:xfrm>
        <a:graphic>
          <a:graphicData uri="http://schemas.openxmlformats.org/presentationml/2006/ole">
            <mc:AlternateContent xmlns:mc="http://schemas.openxmlformats.org/markup-compatibility/2006">
              <mc:Choice xmlns:v="urn:schemas-microsoft-com:vml" Requires="v">
                <p:oleObj spid="_x0000_s69650" name="Worksheet" r:id="rId4" imgW="4292600" imgH="5689600" progId="Excel.Sheet.8">
                  <p:embed/>
                </p:oleObj>
              </mc:Choice>
              <mc:Fallback>
                <p:oleObj name="Worksheet" r:id="rId4" imgW="4292600" imgH="568960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1813" y="0"/>
                        <a:ext cx="5394325" cy="6970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sz="4000">
                <a:latin typeface="Tahoma" charset="0"/>
                <a:ea typeface="ＭＳ Ｐゴシック" charset="0"/>
              </a:rPr>
              <a:t>Test Discriminates Fairly Well Between D+ and D-</a:t>
            </a:r>
          </a:p>
        </p:txBody>
      </p:sp>
      <p:graphicFrame>
        <p:nvGraphicFramePr>
          <p:cNvPr id="71683" name="Object 4"/>
          <p:cNvGraphicFramePr>
            <a:graphicFrameLocks noGrp="1" noChangeAspect="1"/>
          </p:cNvGraphicFramePr>
          <p:nvPr>
            <p:ph idx="1"/>
          </p:nvPr>
        </p:nvGraphicFramePr>
        <p:xfrm>
          <a:off x="990600" y="1676400"/>
          <a:ext cx="7343775" cy="4799013"/>
        </p:xfrm>
        <a:graphic>
          <a:graphicData uri="http://schemas.openxmlformats.org/presentationml/2006/ole">
            <mc:AlternateContent xmlns:mc="http://schemas.openxmlformats.org/markup-compatibility/2006">
              <mc:Choice xmlns:v="urn:schemas-microsoft-com:vml" Requires="v">
                <p:oleObj spid="_x0000_s71704" name="Chart" r:id="rId4" imgW="5067300" imgH="3314700" progId="Excel.Chart.8">
                  <p:embed/>
                </p:oleObj>
              </mc:Choice>
              <mc:Fallback>
                <p:oleObj name="Chart" r:id="rId4" imgW="5067300" imgH="3314700" progId="Excel.Char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676400"/>
                        <a:ext cx="7343775" cy="4799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alpha val="74997"/>
                                </a:schemeClr>
                              </a:outerShdw>
                            </a:effectLst>
                          </a14:hiddenEffects>
                        </a:ext>
                      </a:extLst>
                    </p:spPr>
                  </p:pic>
                </p:oleObj>
              </mc:Fallback>
            </mc:AlternateContent>
          </a:graphicData>
        </a:graphic>
      </p:graphicFrame>
      <p:sp>
        <p:nvSpPr>
          <p:cNvPr id="71684" name="Text Box 6"/>
          <p:cNvSpPr txBox="1">
            <a:spLocks noChangeArrowheads="1"/>
          </p:cNvSpPr>
          <p:nvPr/>
        </p:nvSpPr>
        <p:spPr bwMode="auto">
          <a:xfrm>
            <a:off x="3657600" y="5791200"/>
            <a:ext cx="17256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r>
              <a:rPr lang="en-US" sz="2400">
                <a:latin typeface="Arial" charset="0"/>
              </a:rPr>
              <a:t>Test Result</a:t>
            </a:r>
          </a:p>
        </p:txBody>
      </p:sp>
      <p:sp>
        <p:nvSpPr>
          <p:cNvPr id="71685" name="Text Box 7"/>
          <p:cNvSpPr txBox="1">
            <a:spLocks noChangeArrowheads="1"/>
          </p:cNvSpPr>
          <p:nvPr/>
        </p:nvSpPr>
        <p:spPr bwMode="auto">
          <a:xfrm>
            <a:off x="1812925" y="3011488"/>
            <a:ext cx="5064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r>
              <a:rPr lang="en-US" sz="2400">
                <a:latin typeface="Arial" charset="0"/>
              </a:rPr>
              <a:t>D-</a:t>
            </a:r>
          </a:p>
        </p:txBody>
      </p:sp>
      <p:sp>
        <p:nvSpPr>
          <p:cNvPr id="71686" name="Line 8"/>
          <p:cNvSpPr>
            <a:spLocks noChangeShapeType="1"/>
          </p:cNvSpPr>
          <p:nvPr/>
        </p:nvSpPr>
        <p:spPr bwMode="auto">
          <a:xfrm>
            <a:off x="2209800" y="3581400"/>
            <a:ext cx="5334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71687" name="Text Box 9"/>
          <p:cNvSpPr txBox="1">
            <a:spLocks noChangeArrowheads="1"/>
          </p:cNvSpPr>
          <p:nvPr/>
        </p:nvSpPr>
        <p:spPr bwMode="auto">
          <a:xfrm>
            <a:off x="6461125" y="2630488"/>
            <a:ext cx="5826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r>
              <a:rPr lang="en-US" sz="2400">
                <a:latin typeface="Arial" charset="0"/>
              </a:rPr>
              <a:t>D+</a:t>
            </a:r>
          </a:p>
        </p:txBody>
      </p:sp>
      <p:sp>
        <p:nvSpPr>
          <p:cNvPr id="71688" name="Line 10"/>
          <p:cNvSpPr>
            <a:spLocks noChangeShapeType="1"/>
          </p:cNvSpPr>
          <p:nvPr/>
        </p:nvSpPr>
        <p:spPr bwMode="auto">
          <a:xfrm flipH="1">
            <a:off x="6096000" y="3200400"/>
            <a:ext cx="6096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sz="4000">
                <a:latin typeface="Tahoma" charset="0"/>
                <a:ea typeface="ＭＳ Ｐゴシック" charset="0"/>
              </a:rPr>
              <a:t>Test Discriminates Well Between D+ and D-</a:t>
            </a:r>
          </a:p>
        </p:txBody>
      </p:sp>
      <p:graphicFrame>
        <p:nvGraphicFramePr>
          <p:cNvPr id="73731" name="Object 4"/>
          <p:cNvGraphicFramePr>
            <a:graphicFrameLocks noGrp="1" noChangeAspect="1"/>
          </p:cNvGraphicFramePr>
          <p:nvPr>
            <p:ph idx="1"/>
          </p:nvPr>
        </p:nvGraphicFramePr>
        <p:xfrm>
          <a:off x="1143000" y="1689100"/>
          <a:ext cx="7219950" cy="5168900"/>
        </p:xfrm>
        <a:graphic>
          <a:graphicData uri="http://schemas.openxmlformats.org/presentationml/2006/ole">
            <mc:AlternateContent xmlns:mc="http://schemas.openxmlformats.org/markup-compatibility/2006">
              <mc:Choice xmlns:v="urn:schemas-microsoft-com:vml" Requires="v">
                <p:oleObj spid="_x0000_s73747" name="Chart" r:id="rId4" imgW="4902200" imgH="3517900" progId="Excel.Chart.8">
                  <p:embed/>
                </p:oleObj>
              </mc:Choice>
              <mc:Fallback>
                <p:oleObj name="Chart" r:id="rId4" imgW="4902200" imgH="3517900" progId="Excel.Char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689100"/>
                        <a:ext cx="7219950" cy="5168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sz="4000">
                <a:latin typeface="Tahoma" charset="0"/>
                <a:ea typeface="ＭＳ Ｐゴシック" charset="0"/>
              </a:rPr>
              <a:t>Test Discriminates Poorly Between D+ and D-</a:t>
            </a:r>
          </a:p>
        </p:txBody>
      </p:sp>
      <p:graphicFrame>
        <p:nvGraphicFramePr>
          <p:cNvPr id="75779" name="Object 4"/>
          <p:cNvGraphicFramePr>
            <a:graphicFrameLocks noGrp="1" noChangeAspect="1"/>
          </p:cNvGraphicFramePr>
          <p:nvPr>
            <p:ph idx="1"/>
          </p:nvPr>
        </p:nvGraphicFramePr>
        <p:xfrm>
          <a:off x="990600" y="1522413"/>
          <a:ext cx="7391400" cy="4829175"/>
        </p:xfrm>
        <a:graphic>
          <a:graphicData uri="http://schemas.openxmlformats.org/presentationml/2006/ole">
            <mc:AlternateContent xmlns:mc="http://schemas.openxmlformats.org/markup-compatibility/2006">
              <mc:Choice xmlns:v="urn:schemas-microsoft-com:vml" Requires="v">
                <p:oleObj spid="_x0000_s75800" name="Chart" r:id="rId4" imgW="5067300" imgH="3314700" progId="Excel.Chart.8">
                  <p:embed/>
                </p:oleObj>
              </mc:Choice>
              <mc:Fallback>
                <p:oleObj name="Chart" r:id="rId4" imgW="5067300" imgH="3314700" progId="Excel.Char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522413"/>
                        <a:ext cx="7391400" cy="4829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alpha val="74997"/>
                                </a:schemeClr>
                              </a:outerShdw>
                            </a:effectLst>
                          </a14:hiddenEffects>
                        </a:ext>
                      </a:extLst>
                    </p:spPr>
                  </p:pic>
                </p:oleObj>
              </mc:Fallback>
            </mc:AlternateContent>
          </a:graphicData>
        </a:graphic>
      </p:graphicFrame>
      <p:sp>
        <p:nvSpPr>
          <p:cNvPr id="75780" name="Text Box 6"/>
          <p:cNvSpPr txBox="1">
            <a:spLocks noChangeArrowheads="1"/>
          </p:cNvSpPr>
          <p:nvPr/>
        </p:nvSpPr>
        <p:spPr bwMode="auto">
          <a:xfrm>
            <a:off x="3581400" y="5715000"/>
            <a:ext cx="17256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r>
              <a:rPr lang="en-US" sz="2400">
                <a:latin typeface="Arial" charset="0"/>
              </a:rPr>
              <a:t>Test Result</a:t>
            </a:r>
          </a:p>
        </p:txBody>
      </p:sp>
      <p:sp>
        <p:nvSpPr>
          <p:cNvPr id="75781" name="Text Box 7"/>
          <p:cNvSpPr txBox="1">
            <a:spLocks noChangeArrowheads="1"/>
          </p:cNvSpPr>
          <p:nvPr/>
        </p:nvSpPr>
        <p:spPr bwMode="auto">
          <a:xfrm>
            <a:off x="1889125" y="3011488"/>
            <a:ext cx="5064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r>
              <a:rPr lang="en-US" sz="2400">
                <a:latin typeface="Arial" charset="0"/>
              </a:rPr>
              <a:t>D-</a:t>
            </a:r>
          </a:p>
        </p:txBody>
      </p:sp>
      <p:sp>
        <p:nvSpPr>
          <p:cNvPr id="75782" name="Line 8"/>
          <p:cNvSpPr>
            <a:spLocks noChangeShapeType="1"/>
          </p:cNvSpPr>
          <p:nvPr/>
        </p:nvSpPr>
        <p:spPr bwMode="auto">
          <a:xfrm>
            <a:off x="2209800" y="3429000"/>
            <a:ext cx="9144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75783" name="Text Box 9"/>
          <p:cNvSpPr txBox="1">
            <a:spLocks noChangeArrowheads="1"/>
          </p:cNvSpPr>
          <p:nvPr/>
        </p:nvSpPr>
        <p:spPr bwMode="auto">
          <a:xfrm>
            <a:off x="5699125" y="2782888"/>
            <a:ext cx="5826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r>
              <a:rPr lang="en-US" sz="2400">
                <a:latin typeface="Arial" charset="0"/>
              </a:rPr>
              <a:t>D+</a:t>
            </a:r>
          </a:p>
        </p:txBody>
      </p:sp>
      <p:sp>
        <p:nvSpPr>
          <p:cNvPr id="75784" name="Line 10"/>
          <p:cNvSpPr>
            <a:spLocks noChangeShapeType="1"/>
          </p:cNvSpPr>
          <p:nvPr/>
        </p:nvSpPr>
        <p:spPr bwMode="auto">
          <a:xfrm flipH="1">
            <a:off x="5257800" y="3276600"/>
            <a:ext cx="6096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sz="4000">
                <a:latin typeface="Tahoma" charset="0"/>
                <a:ea typeface="ＭＳ Ｐゴシック" charset="0"/>
              </a:rPr>
              <a:t>Test Discriminates Poorly Between D+ and D-</a:t>
            </a:r>
          </a:p>
        </p:txBody>
      </p:sp>
      <p:graphicFrame>
        <p:nvGraphicFramePr>
          <p:cNvPr id="77827" name="Object 4"/>
          <p:cNvGraphicFramePr>
            <a:graphicFrameLocks noGrp="1" noChangeAspect="1"/>
          </p:cNvGraphicFramePr>
          <p:nvPr>
            <p:ph idx="1"/>
          </p:nvPr>
        </p:nvGraphicFramePr>
        <p:xfrm>
          <a:off x="614363" y="1449388"/>
          <a:ext cx="7110412" cy="5111750"/>
        </p:xfrm>
        <a:graphic>
          <a:graphicData uri="http://schemas.openxmlformats.org/presentationml/2006/ole">
            <mc:AlternateContent xmlns:mc="http://schemas.openxmlformats.org/markup-compatibility/2006">
              <mc:Choice xmlns:v="urn:schemas-microsoft-com:vml" Requires="v">
                <p:oleObj spid="_x0000_s77843" name="Chart" r:id="rId4" imgW="4927600" imgH="3543300" progId="Excel.Chart.8">
                  <p:embed/>
                </p:oleObj>
              </mc:Choice>
              <mc:Fallback>
                <p:oleObj name="Chart" r:id="rId4" imgW="4927600" imgH="3543300" progId="Excel.Char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363" y="1449388"/>
                        <a:ext cx="7110412" cy="5111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a:latin typeface="Tahoma" charset="0"/>
                <a:ea typeface="ＭＳ Ｐゴシック" charset="0"/>
              </a:rPr>
              <a:t>Area Under ROC Curve</a:t>
            </a:r>
          </a:p>
        </p:txBody>
      </p:sp>
      <p:sp>
        <p:nvSpPr>
          <p:cNvPr id="79875" name="Rectangle 3"/>
          <p:cNvSpPr>
            <a:spLocks noGrp="1" noChangeArrowheads="1"/>
          </p:cNvSpPr>
          <p:nvPr>
            <p:ph type="body" idx="1"/>
          </p:nvPr>
        </p:nvSpPr>
        <p:spPr>
          <a:xfrm>
            <a:off x="419100" y="1981200"/>
            <a:ext cx="8077200" cy="3657600"/>
          </a:xfrm>
        </p:spPr>
        <p:txBody>
          <a:bodyPr/>
          <a:lstStyle/>
          <a:p>
            <a:pPr eaLnBrk="1" hangingPunct="1">
              <a:buFont typeface="Wingdings" charset="0"/>
              <a:buNone/>
            </a:pPr>
            <a:r>
              <a:rPr lang="en-US">
                <a:latin typeface="Tahoma" charset="0"/>
                <a:ea typeface="ＭＳ Ｐゴシック" charset="0"/>
              </a:rPr>
              <a:t>No overlap between the D+ and D- distributions across test results*. Test discriminates perfectly.   AUROC = 1.  </a:t>
            </a:r>
          </a:p>
          <a:p>
            <a:pPr eaLnBrk="1" hangingPunct="1">
              <a:buFont typeface="Wingdings" charset="0"/>
              <a:buNone/>
            </a:pPr>
            <a:r>
              <a:rPr lang="en-US" altLang="ja-JP">
                <a:latin typeface="Tahoma" charset="0"/>
                <a:ea typeface="ＭＳ Ｐゴシック" charset="0"/>
              </a:rPr>
              <a:t>Complete overlap between D+ and D- distributions across test results.  Test doesn’t discriminate at all.  AUROC = 0.5.</a:t>
            </a:r>
          </a:p>
        </p:txBody>
      </p:sp>
      <p:sp>
        <p:nvSpPr>
          <p:cNvPr id="79876" name="TextBox 1"/>
          <p:cNvSpPr txBox="1">
            <a:spLocks noChangeArrowheads="1"/>
          </p:cNvSpPr>
          <p:nvPr/>
        </p:nvSpPr>
        <p:spPr bwMode="auto">
          <a:xfrm>
            <a:off x="152400" y="6183313"/>
            <a:ext cx="86106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r>
              <a:rPr lang="en-US" sz="1800"/>
              <a:t>*The least abnormal result in the D+ population is more abnormal than the most abnormal result in the D- population.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a:latin typeface="Tahoma" charset="0"/>
                <a:ea typeface="ＭＳ Ｐゴシック" charset="0"/>
              </a:rPr>
              <a:t>MAK</a:t>
            </a:r>
            <a:r>
              <a:rPr lang="ja-JP" altLang="en-US">
                <a:latin typeface="Tahoma" charset="0"/>
                <a:ea typeface="ＭＳ Ｐゴシック" charset="0"/>
              </a:rPr>
              <a:t>’</a:t>
            </a:r>
            <a:r>
              <a:rPr lang="en-US" altLang="ja-JP">
                <a:latin typeface="Tahoma" charset="0"/>
                <a:ea typeface="ＭＳ Ｐゴシック" charset="0"/>
              </a:rPr>
              <a:t>s Index (until I find out the real name)</a:t>
            </a:r>
            <a:endParaRPr lang="en-US">
              <a:latin typeface="Tahoma" charset="0"/>
              <a:ea typeface="ＭＳ Ｐゴシック" charset="0"/>
            </a:endParaRPr>
          </a:p>
        </p:txBody>
      </p:sp>
      <p:sp>
        <p:nvSpPr>
          <p:cNvPr id="81923" name="Content Placeholder 2"/>
          <p:cNvSpPr>
            <a:spLocks noGrp="1"/>
          </p:cNvSpPr>
          <p:nvPr>
            <p:ph idx="1"/>
          </p:nvPr>
        </p:nvSpPr>
        <p:spPr/>
        <p:txBody>
          <a:bodyPr/>
          <a:lstStyle/>
          <a:p>
            <a:pPr marL="0" indent="0">
              <a:buFont typeface="Wingdings" charset="0"/>
              <a:buNone/>
            </a:pPr>
            <a:r>
              <a:rPr lang="en-US">
                <a:latin typeface="Tahoma" charset="0"/>
                <a:ea typeface="ＭＳ Ｐゴシック" charset="0"/>
              </a:rPr>
              <a:t>AUROC ranges from 0.5 (worst) to 1.0 (best).</a:t>
            </a:r>
          </a:p>
          <a:p>
            <a:pPr marL="0" indent="0">
              <a:buFont typeface="Wingdings" charset="0"/>
              <a:buNone/>
            </a:pPr>
            <a:r>
              <a:rPr lang="en-US">
                <a:latin typeface="Tahoma" charset="0"/>
                <a:ea typeface="ＭＳ Ｐゴシック" charset="0"/>
              </a:rPr>
              <a:t>Want index that ranges from 0.0 (worst) to 1.0 (best).</a:t>
            </a:r>
          </a:p>
          <a:p>
            <a:pPr marL="0" indent="0">
              <a:buFont typeface="Wingdings" charset="0"/>
              <a:buNone/>
            </a:pPr>
            <a:r>
              <a:rPr lang="en-US">
                <a:latin typeface="Tahoma" charset="0"/>
                <a:ea typeface="ＭＳ Ｐゴシック" charset="0"/>
              </a:rPr>
              <a:t>MAK</a:t>
            </a:r>
            <a:r>
              <a:rPr lang="ja-JP" altLang="en-US">
                <a:latin typeface="Tahoma" charset="0"/>
                <a:ea typeface="ＭＳ Ｐゴシック" charset="0"/>
              </a:rPr>
              <a:t>’</a:t>
            </a:r>
            <a:r>
              <a:rPr lang="en-US" altLang="ja-JP">
                <a:latin typeface="Tahoma" charset="0"/>
                <a:ea typeface="ＭＳ Ｐゴシック" charset="0"/>
              </a:rPr>
              <a:t>s Index = (AUROC – 0.5)×2</a:t>
            </a:r>
          </a:p>
          <a:p>
            <a:pPr marL="0" indent="0">
              <a:buFont typeface="Wingdings" charset="0"/>
              <a:buNone/>
            </a:pPr>
            <a:r>
              <a:rPr lang="en-US">
                <a:latin typeface="Tahoma" charset="0"/>
                <a:ea typeface="ＭＳ Ｐゴシック" charset="0"/>
              </a:rPr>
              <a:t>(Multilevel version of Youden</a:t>
            </a:r>
            <a:r>
              <a:rPr lang="ja-JP" altLang="en-US">
                <a:latin typeface="Tahoma" charset="0"/>
                <a:ea typeface="ＭＳ Ｐゴシック" charset="0"/>
              </a:rPr>
              <a:t>’</a:t>
            </a:r>
            <a:r>
              <a:rPr lang="en-US" altLang="ja-JP">
                <a:latin typeface="Tahoma" charset="0"/>
                <a:ea typeface="ＭＳ Ｐゴシック" charset="0"/>
              </a:rPr>
              <a:t>s Index for dichotomous tests; Youden</a:t>
            </a:r>
            <a:r>
              <a:rPr lang="ja-JP" altLang="en-US">
                <a:latin typeface="Tahoma" charset="0"/>
                <a:ea typeface="ＭＳ Ｐゴシック" charset="0"/>
              </a:rPr>
              <a:t>’</a:t>
            </a:r>
            <a:r>
              <a:rPr lang="en-US" altLang="ja-JP">
                <a:latin typeface="Tahoma" charset="0"/>
                <a:ea typeface="ＭＳ Ｐゴシック" charset="0"/>
              </a:rPr>
              <a:t>s Index = Sensitivity + Specificity -1.)</a:t>
            </a:r>
            <a:endParaRPr lang="en-US">
              <a:latin typeface="Tahoma" charset="0"/>
              <a:ea typeface="ＭＳ Ｐゴシック"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4000">
                <a:latin typeface="Tahoma" charset="0"/>
                <a:ea typeface="ＭＳ Ｐゴシック" charset="0"/>
              </a:rPr>
              <a:t>Evaluating the Test</a:t>
            </a:r>
            <a:br>
              <a:rPr lang="en-US" sz="4000">
                <a:latin typeface="Tahoma" charset="0"/>
                <a:ea typeface="ＭＳ Ｐゴシック" charset="0"/>
              </a:rPr>
            </a:br>
            <a:r>
              <a:rPr lang="en-US" sz="4000">
                <a:latin typeface="Tahoma" charset="0"/>
                <a:ea typeface="ＭＳ Ｐゴシック" charset="0"/>
              </a:rPr>
              <a:t>--Test Characteristics</a:t>
            </a:r>
          </a:p>
        </p:txBody>
      </p:sp>
      <p:sp>
        <p:nvSpPr>
          <p:cNvPr id="10243" name="Rectangle 3"/>
          <p:cNvSpPr>
            <a:spLocks noGrp="1" noChangeArrowheads="1"/>
          </p:cNvSpPr>
          <p:nvPr>
            <p:ph type="body" idx="1"/>
          </p:nvPr>
        </p:nvSpPr>
        <p:spPr>
          <a:xfrm>
            <a:off x="533400" y="2667000"/>
            <a:ext cx="8229600" cy="3144838"/>
          </a:xfrm>
        </p:spPr>
        <p:txBody>
          <a:bodyPr/>
          <a:lstStyle/>
          <a:p>
            <a:pPr eaLnBrk="1" hangingPunct="1"/>
            <a:r>
              <a:rPr lang="en-US">
                <a:latin typeface="Tahoma" charset="0"/>
                <a:ea typeface="ＭＳ Ｐゴシック" charset="0"/>
              </a:rPr>
              <a:t>For dichotomous tests, we discussed sensitivity P(+|D+) and specificity P(-|D-)</a:t>
            </a:r>
          </a:p>
          <a:p>
            <a:pPr eaLnBrk="1" hangingPunct="1"/>
            <a:r>
              <a:rPr lang="en-US">
                <a:latin typeface="Tahoma" charset="0"/>
                <a:ea typeface="ＭＳ Ｐゴシック" charset="0"/>
              </a:rPr>
              <a:t>For multi-level and continuous tests, we will discuss the Receiver Operating Characteristic (ROC) curve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a:latin typeface="Tahoma" charset="0"/>
                <a:ea typeface="ＭＳ Ｐゴシック" charset="0"/>
              </a:rPr>
              <a:t>Area Under ROC Curve</a:t>
            </a:r>
          </a:p>
        </p:txBody>
      </p:sp>
      <p:sp>
        <p:nvSpPr>
          <p:cNvPr id="82947" name="Rectangle 3"/>
          <p:cNvSpPr>
            <a:spLocks noGrp="1" noChangeArrowheads="1"/>
          </p:cNvSpPr>
          <p:nvPr>
            <p:ph type="body" idx="1"/>
          </p:nvPr>
        </p:nvSpPr>
        <p:spPr>
          <a:xfrm>
            <a:off x="457200" y="2286000"/>
            <a:ext cx="8077200" cy="3657600"/>
          </a:xfrm>
        </p:spPr>
        <p:txBody>
          <a:bodyPr/>
          <a:lstStyle/>
          <a:p>
            <a:pPr eaLnBrk="1" hangingPunct="1">
              <a:buFont typeface="Wingdings" charset="0"/>
              <a:buNone/>
            </a:pPr>
            <a:r>
              <a:rPr lang="en-US">
                <a:latin typeface="Tahoma" charset="0"/>
                <a:ea typeface="ＭＳ Ｐゴシック" charset="0"/>
              </a:rPr>
              <a:t>Summary measure of test</a:t>
            </a:r>
            <a:r>
              <a:rPr lang="ja-JP" altLang="en-US">
                <a:latin typeface="Tahoma" charset="0"/>
                <a:ea typeface="ＭＳ Ｐゴシック" charset="0"/>
              </a:rPr>
              <a:t>’</a:t>
            </a:r>
            <a:r>
              <a:rPr lang="en-US" altLang="ja-JP">
                <a:latin typeface="Tahoma" charset="0"/>
                <a:ea typeface="ＭＳ Ｐゴシック" charset="0"/>
              </a:rPr>
              <a:t>s discriminatory ability</a:t>
            </a:r>
          </a:p>
          <a:p>
            <a:pPr eaLnBrk="1" hangingPunct="1">
              <a:buFont typeface="Wingdings" charset="0"/>
              <a:buNone/>
            </a:pPr>
            <a:r>
              <a:rPr lang="en-US">
                <a:latin typeface="Tahoma" charset="0"/>
                <a:ea typeface="ＭＳ Ｐゴシック" charset="0"/>
              </a:rPr>
              <a:t>Probability that a randomly chosen D+ individual will have a more positive test result than a randomly chosen D- individual</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a:latin typeface="Tahoma" charset="0"/>
                <a:ea typeface="ＭＳ Ｐゴシック" charset="0"/>
              </a:rPr>
              <a:t>Area Under ROC Curve</a:t>
            </a:r>
          </a:p>
        </p:txBody>
      </p:sp>
      <p:sp>
        <p:nvSpPr>
          <p:cNvPr id="84995" name="Rectangle 3"/>
          <p:cNvSpPr>
            <a:spLocks noGrp="1" noChangeArrowheads="1"/>
          </p:cNvSpPr>
          <p:nvPr>
            <p:ph type="body" idx="1"/>
          </p:nvPr>
        </p:nvSpPr>
        <p:spPr/>
        <p:txBody>
          <a:bodyPr/>
          <a:lstStyle/>
          <a:p>
            <a:pPr eaLnBrk="1" hangingPunct="1"/>
            <a:r>
              <a:rPr lang="en-US">
                <a:latin typeface="Tahoma" charset="0"/>
                <a:ea typeface="ＭＳ Ｐゴシック" charset="0"/>
              </a:rPr>
              <a:t>Corresponds to the Mann-Whitney U Test Statistic (same P value as Wilcoxon Rank Sum), which is the non-parametric equivalent of Student</a:t>
            </a:r>
            <a:r>
              <a:rPr lang="ja-JP" altLang="en-US">
                <a:latin typeface="Tahoma" charset="0"/>
                <a:ea typeface="ＭＳ Ｐゴシック" charset="0"/>
              </a:rPr>
              <a:t>’</a:t>
            </a:r>
            <a:r>
              <a:rPr lang="en-US" altLang="ja-JP">
                <a:latin typeface="Tahoma" charset="0"/>
                <a:ea typeface="ＭＳ Ｐゴシック" charset="0"/>
              </a:rPr>
              <a:t>s t test based on </a:t>
            </a:r>
            <a:r>
              <a:rPr lang="en-US" altLang="ja-JP" i="1">
                <a:latin typeface="Tahoma" charset="0"/>
                <a:ea typeface="ＭＳ Ｐゴシック" charset="0"/>
              </a:rPr>
              <a:t>ranks</a:t>
            </a:r>
            <a:r>
              <a:rPr lang="en-US" altLang="ja-JP">
                <a:latin typeface="Tahoma" charset="0"/>
                <a:ea typeface="ＭＳ Ｐゴシック" charset="0"/>
              </a:rPr>
              <a:t>.</a:t>
            </a:r>
          </a:p>
          <a:p>
            <a:pPr eaLnBrk="1" hangingPunct="1"/>
            <a:r>
              <a:rPr lang="en-US">
                <a:latin typeface="Tahoma" charset="0"/>
                <a:ea typeface="ＭＳ Ｐゴシック" charset="0"/>
              </a:rPr>
              <a:t>Also corresponds to the </a:t>
            </a:r>
            <a:r>
              <a:rPr lang="ja-JP" altLang="en-US">
                <a:latin typeface="Tahoma" charset="0"/>
                <a:ea typeface="ＭＳ Ｐゴシック" charset="0"/>
              </a:rPr>
              <a:t>“</a:t>
            </a:r>
            <a:r>
              <a:rPr lang="en-US" altLang="ja-JP">
                <a:latin typeface="Tahoma" charset="0"/>
                <a:ea typeface="ＭＳ Ｐゴシック" charset="0"/>
              </a:rPr>
              <a:t>c statistic</a:t>
            </a:r>
            <a:r>
              <a:rPr lang="ja-JP" altLang="en-US">
                <a:latin typeface="Tahoma" charset="0"/>
                <a:ea typeface="ＭＳ Ｐゴシック" charset="0"/>
              </a:rPr>
              <a:t>”</a:t>
            </a:r>
            <a:r>
              <a:rPr lang="en-US" altLang="ja-JP">
                <a:latin typeface="Tahoma" charset="0"/>
                <a:ea typeface="ＭＳ Ｐゴシック" charset="0"/>
              </a:rPr>
              <a:t> measure of discrimination reported in logistic regression models</a:t>
            </a:r>
            <a:endParaRPr lang="en-US">
              <a:latin typeface="Tahoma" charset="0"/>
              <a:ea typeface="ＭＳ Ｐゴシック"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042" name="Object 2"/>
          <p:cNvGraphicFramePr>
            <a:graphicFrameLocks noChangeAspect="1"/>
          </p:cNvGraphicFramePr>
          <p:nvPr/>
        </p:nvGraphicFramePr>
        <p:xfrm>
          <a:off x="990600" y="838200"/>
          <a:ext cx="6705600" cy="5683250"/>
        </p:xfrm>
        <a:graphic>
          <a:graphicData uri="http://schemas.openxmlformats.org/presentationml/2006/ole">
            <mc:AlternateContent xmlns:mc="http://schemas.openxmlformats.org/markup-compatibility/2006">
              <mc:Choice xmlns:v="urn:schemas-microsoft-com:vml" Requires="v">
                <p:oleObj spid="_x0000_s87070" name="Chart" r:id="rId4" imgW="4686300" imgH="3429000" progId="Excel.Chart.8">
                  <p:embed/>
                </p:oleObj>
              </mc:Choice>
              <mc:Fallback>
                <p:oleObj name="Chart" r:id="rId4" imgW="4686300" imgH="3429000" progId="Excel.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838200"/>
                        <a:ext cx="6705600" cy="5683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87043" name="Text Box 3"/>
          <p:cNvSpPr txBox="1">
            <a:spLocks noChangeArrowheads="1"/>
          </p:cNvSpPr>
          <p:nvPr/>
        </p:nvSpPr>
        <p:spPr bwMode="auto">
          <a:xfrm>
            <a:off x="2590800" y="4800600"/>
            <a:ext cx="16764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Cutoff &gt; </a:t>
            </a:r>
            <a:r>
              <a:rPr lang="en-US" sz="2000">
                <a:latin typeface="Arial" charset="0"/>
                <a:cs typeface="Arial" charset="0"/>
              </a:rPr>
              <a:t>∞</a:t>
            </a:r>
          </a:p>
        </p:txBody>
      </p:sp>
      <p:sp>
        <p:nvSpPr>
          <p:cNvPr id="87044" name="Text Box 4"/>
          <p:cNvSpPr txBox="1">
            <a:spLocks noChangeArrowheads="1"/>
          </p:cNvSpPr>
          <p:nvPr/>
        </p:nvSpPr>
        <p:spPr bwMode="auto">
          <a:xfrm>
            <a:off x="3200400" y="3886200"/>
            <a:ext cx="1981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Cutoff &gt; </a:t>
            </a:r>
            <a:r>
              <a:rPr lang="en-US" sz="2000">
                <a:latin typeface="Arial" charset="0"/>
                <a:cs typeface="Arial" charset="0"/>
              </a:rPr>
              <a:t>100k</a:t>
            </a:r>
          </a:p>
        </p:txBody>
      </p:sp>
      <p:sp>
        <p:nvSpPr>
          <p:cNvPr id="87045" name="Text Box 5"/>
          <p:cNvSpPr txBox="1">
            <a:spLocks noChangeArrowheads="1"/>
          </p:cNvSpPr>
          <p:nvPr/>
        </p:nvSpPr>
        <p:spPr bwMode="auto">
          <a:xfrm>
            <a:off x="3200400" y="2819400"/>
            <a:ext cx="16764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Cutoff &gt; </a:t>
            </a:r>
            <a:r>
              <a:rPr lang="en-US" sz="2000">
                <a:latin typeface="Arial" charset="0"/>
                <a:cs typeface="Arial" charset="0"/>
              </a:rPr>
              <a:t>50k</a:t>
            </a:r>
          </a:p>
        </p:txBody>
      </p:sp>
      <p:sp>
        <p:nvSpPr>
          <p:cNvPr id="87046" name="Text Box 6"/>
          <p:cNvSpPr txBox="1">
            <a:spLocks noChangeArrowheads="1"/>
          </p:cNvSpPr>
          <p:nvPr/>
        </p:nvSpPr>
        <p:spPr bwMode="auto">
          <a:xfrm>
            <a:off x="4495800" y="2209800"/>
            <a:ext cx="16764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Cutoff &gt; </a:t>
            </a:r>
            <a:r>
              <a:rPr lang="en-US" sz="2000">
                <a:latin typeface="Arial" charset="0"/>
                <a:cs typeface="Arial" charset="0"/>
              </a:rPr>
              <a:t>25k</a:t>
            </a:r>
          </a:p>
        </p:txBody>
      </p:sp>
      <p:sp>
        <p:nvSpPr>
          <p:cNvPr id="87047" name="Text Box 7"/>
          <p:cNvSpPr txBox="1">
            <a:spLocks noChangeArrowheads="1"/>
          </p:cNvSpPr>
          <p:nvPr/>
        </p:nvSpPr>
        <p:spPr bwMode="auto">
          <a:xfrm>
            <a:off x="6096000" y="1828800"/>
            <a:ext cx="1447800" cy="3968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Cutoff </a:t>
            </a:r>
            <a:r>
              <a:rPr lang="en-US" sz="2000">
                <a:latin typeface="Arial" charset="0"/>
                <a:cs typeface="Arial" charset="0"/>
              </a:rPr>
              <a:t>≥ 0</a:t>
            </a:r>
          </a:p>
        </p:txBody>
      </p:sp>
      <p:sp>
        <p:nvSpPr>
          <p:cNvPr id="87048" name="Line 8"/>
          <p:cNvSpPr>
            <a:spLocks noChangeShapeType="1"/>
          </p:cNvSpPr>
          <p:nvPr/>
        </p:nvSpPr>
        <p:spPr bwMode="auto">
          <a:xfrm flipH="1">
            <a:off x="2209800" y="5105400"/>
            <a:ext cx="3048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87049" name="Line 9"/>
          <p:cNvSpPr>
            <a:spLocks noChangeShapeType="1"/>
          </p:cNvSpPr>
          <p:nvPr/>
        </p:nvSpPr>
        <p:spPr bwMode="auto">
          <a:xfrm flipH="1">
            <a:off x="2362200" y="4191000"/>
            <a:ext cx="7620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87050" name="Line 10"/>
          <p:cNvSpPr>
            <a:spLocks noChangeShapeType="1"/>
          </p:cNvSpPr>
          <p:nvPr/>
        </p:nvSpPr>
        <p:spPr bwMode="auto">
          <a:xfrm flipH="1" flipV="1">
            <a:off x="2667000" y="2895600"/>
            <a:ext cx="4572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87051" name="Line 11"/>
          <p:cNvSpPr>
            <a:spLocks noChangeShapeType="1"/>
          </p:cNvSpPr>
          <p:nvPr/>
        </p:nvSpPr>
        <p:spPr bwMode="auto">
          <a:xfrm flipH="1" flipV="1">
            <a:off x="3657600" y="2286000"/>
            <a:ext cx="6096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87052" name="Line 12"/>
          <p:cNvSpPr>
            <a:spLocks noChangeShapeType="1"/>
          </p:cNvSpPr>
          <p:nvPr/>
        </p:nvSpPr>
        <p:spPr bwMode="auto">
          <a:xfrm flipV="1">
            <a:off x="6705600" y="1371600"/>
            <a:ext cx="5334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87053" name="Text Box 13"/>
          <p:cNvSpPr txBox="1">
            <a:spLocks noChangeArrowheads="1"/>
          </p:cNvSpPr>
          <p:nvPr/>
        </p:nvSpPr>
        <p:spPr bwMode="auto">
          <a:xfrm>
            <a:off x="5105400" y="3581400"/>
            <a:ext cx="2362200" cy="83185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400">
                <a:latin typeface="Arial" charset="0"/>
              </a:rPr>
              <a:t>Area Under Curve = 0.8114</a:t>
            </a:r>
          </a:p>
        </p:txBody>
      </p:sp>
      <p:sp>
        <p:nvSpPr>
          <p:cNvPr id="87054" name="Rectangle 14"/>
          <p:cNvSpPr>
            <a:spLocks noChangeArrowheads="1"/>
          </p:cNvSpPr>
          <p:nvPr/>
        </p:nvSpPr>
        <p:spPr bwMode="auto">
          <a:xfrm>
            <a:off x="457200" y="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eaLnBrk="1" hangingPunct="1"/>
            <a:r>
              <a:rPr lang="en-US" sz="3600">
                <a:solidFill>
                  <a:schemeClr val="tx2"/>
                </a:solidFill>
              </a:rPr>
              <a:t>Area Under ROC Curve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algn="ctr" eaLnBrk="1" hangingPunct="1"/>
            <a:r>
              <a:rPr lang="en-US" sz="3600">
                <a:latin typeface="Tahoma" charset="0"/>
                <a:ea typeface="ＭＳ Ｐゴシック" charset="0"/>
              </a:rPr>
              <a:t>Main Point 2</a:t>
            </a:r>
            <a:br>
              <a:rPr lang="en-US" sz="3600">
                <a:latin typeface="Tahoma" charset="0"/>
                <a:ea typeface="ＭＳ Ｐゴシック" charset="0"/>
              </a:rPr>
            </a:br>
            <a:r>
              <a:rPr lang="en-US" sz="3600">
                <a:latin typeface="Tahoma" charset="0"/>
                <a:ea typeface="ＭＳ Ｐゴシック" charset="0"/>
              </a:rPr>
              <a:t>ROC Curve Describes the Test, Not the Patient</a:t>
            </a:r>
          </a:p>
        </p:txBody>
      </p:sp>
      <p:sp>
        <p:nvSpPr>
          <p:cNvPr id="89091" name="Rectangle 3"/>
          <p:cNvSpPr>
            <a:spLocks noGrp="1" noChangeArrowheads="1"/>
          </p:cNvSpPr>
          <p:nvPr>
            <p:ph type="body" idx="1"/>
          </p:nvPr>
        </p:nvSpPr>
        <p:spPr>
          <a:xfrm>
            <a:off x="381000" y="2743200"/>
            <a:ext cx="8229600" cy="2667000"/>
          </a:xfrm>
        </p:spPr>
        <p:txBody>
          <a:bodyPr/>
          <a:lstStyle/>
          <a:p>
            <a:pPr eaLnBrk="1" hangingPunct="1"/>
            <a:r>
              <a:rPr lang="en-US">
                <a:latin typeface="Tahoma" charset="0"/>
                <a:ea typeface="ＭＳ Ｐゴシック" charset="0"/>
              </a:rPr>
              <a:t>Describes the test</a:t>
            </a:r>
            <a:r>
              <a:rPr lang="ja-JP" altLang="en-US">
                <a:latin typeface="Tahoma" charset="0"/>
                <a:ea typeface="ＭＳ Ｐゴシック" charset="0"/>
              </a:rPr>
              <a:t>’</a:t>
            </a:r>
            <a:r>
              <a:rPr lang="en-US" altLang="ja-JP">
                <a:latin typeface="Tahoma" charset="0"/>
                <a:ea typeface="ＭＳ Ｐゴシック" charset="0"/>
              </a:rPr>
              <a:t>s ability to discriminate between D+ and D- individuals</a:t>
            </a:r>
          </a:p>
          <a:p>
            <a:pPr eaLnBrk="1" hangingPunct="1"/>
            <a:r>
              <a:rPr lang="en-US">
                <a:latin typeface="Tahoma" charset="0"/>
                <a:ea typeface="ＭＳ Ｐゴシック" charset="0"/>
              </a:rPr>
              <a:t>Not particularly useful in interpreting a test result for a given patient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latin typeface="Tahoma" charset="0"/>
                <a:ea typeface="ＭＳ Ｐゴシック" charset="0"/>
              </a:rPr>
              <a:t>ROC Curve Describes the Test, Not the Patient</a:t>
            </a:r>
          </a:p>
        </p:txBody>
      </p:sp>
      <p:sp>
        <p:nvSpPr>
          <p:cNvPr id="91139" name="Rectangle 3"/>
          <p:cNvSpPr>
            <a:spLocks noGrp="1" noChangeArrowheads="1"/>
          </p:cNvSpPr>
          <p:nvPr>
            <p:ph type="body" idx="1"/>
          </p:nvPr>
        </p:nvSpPr>
        <p:spPr>
          <a:xfrm>
            <a:off x="304800" y="2057400"/>
            <a:ext cx="8229600" cy="2895600"/>
          </a:xfrm>
        </p:spPr>
        <p:txBody>
          <a:bodyPr/>
          <a:lstStyle/>
          <a:p>
            <a:pPr algn="ctr" eaLnBrk="1" hangingPunct="1">
              <a:lnSpc>
                <a:spcPct val="90000"/>
              </a:lnSpc>
              <a:buFont typeface="Wingdings" charset="0"/>
              <a:buNone/>
            </a:pPr>
            <a:r>
              <a:rPr lang="en-US">
                <a:latin typeface="Tahoma" charset="0"/>
                <a:ea typeface="ＭＳ Ｐゴシック" charset="0"/>
              </a:rPr>
              <a:t>Clinical Scenario</a:t>
            </a:r>
          </a:p>
          <a:p>
            <a:pPr algn="ctr" eaLnBrk="1" hangingPunct="1">
              <a:lnSpc>
                <a:spcPct val="90000"/>
              </a:lnSpc>
              <a:buFont typeface="Wingdings" charset="0"/>
              <a:buNone/>
            </a:pPr>
            <a:endParaRPr lang="en-US">
              <a:latin typeface="Tahoma" charset="0"/>
              <a:ea typeface="ＭＳ Ｐゴシック" charset="0"/>
            </a:endParaRPr>
          </a:p>
          <a:p>
            <a:pPr algn="ctr" eaLnBrk="1" hangingPunct="1">
              <a:lnSpc>
                <a:spcPct val="90000"/>
              </a:lnSpc>
              <a:buFont typeface="Wingdings" charset="0"/>
              <a:buNone/>
            </a:pPr>
            <a:r>
              <a:rPr lang="en-US">
                <a:latin typeface="Tahoma" charset="0"/>
                <a:ea typeface="ＭＳ Ｐゴシック" charset="0"/>
              </a:rPr>
              <a:t>Synovial WBC count = 48,000</a:t>
            </a:r>
          </a:p>
          <a:p>
            <a:pPr algn="ctr" eaLnBrk="1" hangingPunct="1">
              <a:lnSpc>
                <a:spcPct val="90000"/>
              </a:lnSpc>
              <a:buFont typeface="Wingdings" charset="0"/>
              <a:buNone/>
            </a:pPr>
            <a:endParaRPr lang="en-US">
              <a:latin typeface="Tahoma" charset="0"/>
              <a:ea typeface="ＭＳ Ｐゴシック" charset="0"/>
            </a:endParaRPr>
          </a:p>
          <a:p>
            <a:pPr algn="ctr" eaLnBrk="1" hangingPunct="1">
              <a:lnSpc>
                <a:spcPct val="90000"/>
              </a:lnSpc>
              <a:buFont typeface="Wingdings" charset="0"/>
              <a:buNone/>
            </a:pPr>
            <a:r>
              <a:rPr lang="en-US">
                <a:latin typeface="Tahoma" charset="0"/>
                <a:ea typeface="ＭＳ Ｐゴシック" charset="0"/>
              </a:rPr>
              <a:t>Synovial WBC count = 128,000</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6"/>
          <p:cNvSpPr txBox="1">
            <a:spLocks noChangeArrowheads="1"/>
          </p:cNvSpPr>
          <p:nvPr/>
        </p:nvSpPr>
        <p:spPr bwMode="auto">
          <a:xfrm>
            <a:off x="1736725" y="2859088"/>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endParaRPr lang="en-US" sz="2400">
              <a:latin typeface="Arial" charset="0"/>
            </a:endParaRPr>
          </a:p>
        </p:txBody>
      </p:sp>
      <p:sp>
        <p:nvSpPr>
          <p:cNvPr id="93187" name="Text Box 7"/>
          <p:cNvSpPr txBox="1">
            <a:spLocks noChangeArrowheads="1"/>
          </p:cNvSpPr>
          <p:nvPr/>
        </p:nvSpPr>
        <p:spPr bwMode="auto">
          <a:xfrm>
            <a:off x="381000" y="2133600"/>
            <a:ext cx="6267450"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20000"/>
              </a:spcBef>
            </a:pPr>
            <a:r>
              <a:rPr lang="en-US" sz="3600">
                <a:latin typeface="Arial" charset="0"/>
              </a:rPr>
              <a:t>Synovial WBC count = 48,000</a:t>
            </a:r>
          </a:p>
          <a:p>
            <a:pPr eaLnBrk="1" hangingPunct="1"/>
            <a:endParaRPr lang="en-US" sz="3600">
              <a:latin typeface="Arial"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234" name="Object 2"/>
          <p:cNvGraphicFramePr>
            <a:graphicFrameLocks noChangeAspect="1"/>
          </p:cNvGraphicFramePr>
          <p:nvPr/>
        </p:nvGraphicFramePr>
        <p:xfrm>
          <a:off x="990600" y="838200"/>
          <a:ext cx="6705600" cy="5683250"/>
        </p:xfrm>
        <a:graphic>
          <a:graphicData uri="http://schemas.openxmlformats.org/presentationml/2006/ole">
            <mc:AlternateContent xmlns:mc="http://schemas.openxmlformats.org/markup-compatibility/2006">
              <mc:Choice xmlns:v="urn:schemas-microsoft-com:vml" Requires="v">
                <p:oleObj spid="_x0000_s95260" name="Chart" r:id="rId4" imgW="4686300" imgH="3429000" progId="Excel.Chart.8">
                  <p:embed/>
                </p:oleObj>
              </mc:Choice>
              <mc:Fallback>
                <p:oleObj name="Chart" r:id="rId4" imgW="4686300" imgH="3429000" progId="Excel.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838200"/>
                        <a:ext cx="6705600" cy="5683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95235" name="Text Box 3"/>
          <p:cNvSpPr txBox="1">
            <a:spLocks noChangeArrowheads="1"/>
          </p:cNvSpPr>
          <p:nvPr/>
        </p:nvSpPr>
        <p:spPr bwMode="auto">
          <a:xfrm>
            <a:off x="2590800" y="4800600"/>
            <a:ext cx="16764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Cutoff &gt; </a:t>
            </a:r>
            <a:r>
              <a:rPr lang="en-US" sz="2000">
                <a:latin typeface="Arial" charset="0"/>
                <a:cs typeface="Arial" charset="0"/>
              </a:rPr>
              <a:t>∞</a:t>
            </a:r>
          </a:p>
        </p:txBody>
      </p:sp>
      <p:sp>
        <p:nvSpPr>
          <p:cNvPr id="95236" name="Text Box 4"/>
          <p:cNvSpPr txBox="1">
            <a:spLocks noChangeArrowheads="1"/>
          </p:cNvSpPr>
          <p:nvPr/>
        </p:nvSpPr>
        <p:spPr bwMode="auto">
          <a:xfrm>
            <a:off x="3200400" y="3886200"/>
            <a:ext cx="1981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Cutoff &gt; </a:t>
            </a:r>
            <a:r>
              <a:rPr lang="en-US" sz="2000">
                <a:latin typeface="Arial" charset="0"/>
                <a:cs typeface="Arial" charset="0"/>
              </a:rPr>
              <a:t>100k</a:t>
            </a:r>
          </a:p>
        </p:txBody>
      </p:sp>
      <p:sp>
        <p:nvSpPr>
          <p:cNvPr id="95237" name="Text Box 5"/>
          <p:cNvSpPr txBox="1">
            <a:spLocks noChangeArrowheads="1"/>
          </p:cNvSpPr>
          <p:nvPr/>
        </p:nvSpPr>
        <p:spPr bwMode="auto">
          <a:xfrm>
            <a:off x="3200400" y="2819400"/>
            <a:ext cx="16764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Cutoff &gt; </a:t>
            </a:r>
            <a:r>
              <a:rPr lang="en-US" sz="2000">
                <a:latin typeface="Arial" charset="0"/>
                <a:cs typeface="Arial" charset="0"/>
              </a:rPr>
              <a:t>50k</a:t>
            </a:r>
          </a:p>
        </p:txBody>
      </p:sp>
      <p:sp>
        <p:nvSpPr>
          <p:cNvPr id="95238" name="Text Box 6"/>
          <p:cNvSpPr txBox="1">
            <a:spLocks noChangeArrowheads="1"/>
          </p:cNvSpPr>
          <p:nvPr/>
        </p:nvSpPr>
        <p:spPr bwMode="auto">
          <a:xfrm>
            <a:off x="4495800" y="2209800"/>
            <a:ext cx="16764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Cutoff &gt; </a:t>
            </a:r>
            <a:r>
              <a:rPr lang="en-US" sz="2000">
                <a:latin typeface="Arial" charset="0"/>
                <a:cs typeface="Arial" charset="0"/>
              </a:rPr>
              <a:t>25k</a:t>
            </a:r>
          </a:p>
        </p:txBody>
      </p:sp>
      <p:sp>
        <p:nvSpPr>
          <p:cNvPr id="95239" name="Text Box 7"/>
          <p:cNvSpPr txBox="1">
            <a:spLocks noChangeArrowheads="1"/>
          </p:cNvSpPr>
          <p:nvPr/>
        </p:nvSpPr>
        <p:spPr bwMode="auto">
          <a:xfrm>
            <a:off x="6096000" y="1828800"/>
            <a:ext cx="1447800" cy="3968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Cutoff </a:t>
            </a:r>
            <a:r>
              <a:rPr lang="en-US" sz="2000">
                <a:latin typeface="Arial" charset="0"/>
                <a:cs typeface="Arial" charset="0"/>
              </a:rPr>
              <a:t>≥ 0</a:t>
            </a:r>
          </a:p>
        </p:txBody>
      </p:sp>
      <p:sp>
        <p:nvSpPr>
          <p:cNvPr id="95240" name="Line 8"/>
          <p:cNvSpPr>
            <a:spLocks noChangeShapeType="1"/>
          </p:cNvSpPr>
          <p:nvPr/>
        </p:nvSpPr>
        <p:spPr bwMode="auto">
          <a:xfrm flipH="1">
            <a:off x="2209800" y="5105400"/>
            <a:ext cx="3048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95241" name="Line 9"/>
          <p:cNvSpPr>
            <a:spLocks noChangeShapeType="1"/>
          </p:cNvSpPr>
          <p:nvPr/>
        </p:nvSpPr>
        <p:spPr bwMode="auto">
          <a:xfrm flipH="1">
            <a:off x="2362200" y="4191000"/>
            <a:ext cx="7620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95242" name="Line 10"/>
          <p:cNvSpPr>
            <a:spLocks noChangeShapeType="1"/>
          </p:cNvSpPr>
          <p:nvPr/>
        </p:nvSpPr>
        <p:spPr bwMode="auto">
          <a:xfrm flipH="1" flipV="1">
            <a:off x="2667000" y="2895600"/>
            <a:ext cx="4572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95243" name="Line 11"/>
          <p:cNvSpPr>
            <a:spLocks noChangeShapeType="1"/>
          </p:cNvSpPr>
          <p:nvPr/>
        </p:nvSpPr>
        <p:spPr bwMode="auto">
          <a:xfrm flipH="1" flipV="1">
            <a:off x="3657600" y="2286000"/>
            <a:ext cx="6096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95244" name="Line 12"/>
          <p:cNvSpPr>
            <a:spLocks noChangeShapeType="1"/>
          </p:cNvSpPr>
          <p:nvPr/>
        </p:nvSpPr>
        <p:spPr bwMode="auto">
          <a:xfrm flipV="1">
            <a:off x="6705600" y="1371600"/>
            <a:ext cx="5334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7256" name="Group 104"/>
          <p:cNvGraphicFramePr>
            <a:graphicFrameLocks noGrp="1"/>
          </p:cNvGraphicFramePr>
          <p:nvPr/>
        </p:nvGraphicFramePr>
        <p:xfrm>
          <a:off x="762000" y="228600"/>
          <a:ext cx="7924800" cy="4981576"/>
        </p:xfrm>
        <a:graphic>
          <a:graphicData uri="http://schemas.openxmlformats.org/drawingml/2006/table">
            <a:tbl>
              <a:tblPr/>
              <a:tblGrid>
                <a:gridCol w="17526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2286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tblGrid>
              <a:tr h="1920875">
                <a:tc gridSpan="6">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1" i="0" u="none" strike="noStrike" cap="none" normalizeH="0" baseline="0">
                          <a:ln>
                            <a:noFill/>
                          </a:ln>
                          <a:solidFill>
                            <a:schemeClr val="tx1"/>
                          </a:solidFill>
                          <a:effectLst/>
                          <a:latin typeface="Tahoma" charset="0"/>
                          <a:ea typeface="ＭＳ Ｐゴシック" charset="0"/>
                          <a:cs typeface="Arial" charset="0"/>
                        </a:rPr>
                        <a:t>Summary Sensitivity, Specificity, LR(+), and LR(-) of the Synovial Fluid WBC Count for Septic Arthritis at 3 Different Cutoffs</a:t>
                      </a:r>
                    </a:p>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1" i="0" u="none" strike="noStrike" cap="none" normalizeH="0" baseline="0">
                          <a:ln>
                            <a:noFill/>
                          </a:ln>
                          <a:solidFill>
                            <a:schemeClr val="tx1"/>
                          </a:solidFill>
                          <a:effectLst/>
                          <a:latin typeface="Tahoma" charset="0"/>
                          <a:ea typeface="ＭＳ Ｐゴシック" charset="0"/>
                          <a:cs typeface="Arial" charset="0"/>
                        </a:rPr>
                        <a:t>(As presented)</a:t>
                      </a:r>
                    </a:p>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6" marB="45726" anchor="b"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01713">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1" i="0" u="none" strike="noStrike" cap="none" normalizeH="0" baseline="0">
                          <a:ln>
                            <a:noFill/>
                          </a:ln>
                          <a:solidFill>
                            <a:schemeClr val="tx1"/>
                          </a:solidFill>
                          <a:effectLst/>
                          <a:latin typeface="Tahoma" charset="0"/>
                          <a:ea typeface="ＭＳ Ｐゴシック" charset="0"/>
                          <a:cs typeface="Arial" charset="0"/>
                        </a:rPr>
                        <a:t>WBC</a:t>
                      </a:r>
                    </a:p>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1" i="0" u="none" strike="noStrike" cap="none" normalizeH="0" baseline="0">
                          <a:ln>
                            <a:noFill/>
                          </a:ln>
                          <a:solidFill>
                            <a:schemeClr val="tx1"/>
                          </a:solidFill>
                          <a:effectLst/>
                          <a:latin typeface="Tahoma" charset="0"/>
                          <a:ea typeface="ＭＳ Ｐゴシック" charset="0"/>
                          <a:cs typeface="Arial" charset="0"/>
                        </a:rPr>
                        <a:t> (/</a:t>
                      </a:r>
                      <a:r>
                        <a:rPr kumimoji="0" lang="en-US" sz="2400" b="1" i="0" u="none" strike="noStrike" cap="none" normalizeH="0" baseline="0">
                          <a:ln>
                            <a:noFill/>
                          </a:ln>
                          <a:solidFill>
                            <a:schemeClr val="tx1"/>
                          </a:solidFill>
                          <a:effectLst/>
                          <a:latin typeface="Tahoma" charset="0"/>
                          <a:ea typeface="ＭＳ Ｐゴシック" charset="0"/>
                          <a:cs typeface="ＭＳ Ｐゴシック" charset="0"/>
                        </a:rPr>
                        <a:t>µ</a:t>
                      </a:r>
                      <a:r>
                        <a:rPr kumimoji="0" lang="en-US" sz="2400" b="1" i="0" u="none" strike="noStrike" cap="none" normalizeH="0" baseline="0">
                          <a:ln>
                            <a:noFill/>
                          </a:ln>
                          <a:solidFill>
                            <a:schemeClr val="tx1"/>
                          </a:solidFill>
                          <a:effectLst/>
                          <a:latin typeface="Tahoma" charset="0"/>
                          <a:ea typeface="ＭＳ Ｐゴシック" charset="0"/>
                          <a:cs typeface="Arial" charset="0"/>
                        </a:rPr>
                        <a:t>L)</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6" marB="4572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1" i="0" u="none" strike="noStrike" cap="none" normalizeH="0" baseline="0">
                          <a:ln>
                            <a:noFill/>
                          </a:ln>
                          <a:solidFill>
                            <a:schemeClr val="tx1"/>
                          </a:solidFill>
                          <a:effectLst/>
                          <a:latin typeface="Tahoma" charset="0"/>
                          <a:ea typeface="ＭＳ Ｐゴシック" charset="0"/>
                          <a:cs typeface="Arial" charset="0"/>
                        </a:rPr>
                        <a:t>Sensitivity</a:t>
                      </a:r>
                    </a:p>
                  </a:txBody>
                  <a:tcPr marT="45726" marB="4572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1" i="0" u="none" strike="noStrike" cap="none" normalizeH="0" baseline="0">
                          <a:ln>
                            <a:noFill/>
                          </a:ln>
                          <a:solidFill>
                            <a:schemeClr val="tx1"/>
                          </a:solidFill>
                          <a:effectLst/>
                          <a:latin typeface="Tahoma" charset="0"/>
                          <a:ea typeface="ＭＳ Ｐゴシック" charset="0"/>
                          <a:cs typeface="Arial" charset="0"/>
                        </a:rPr>
                        <a:t>Specificity</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6" marB="4572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charset="0"/>
                        <a:buNone/>
                        <a:tabLst/>
                      </a:pP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6" marB="4572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1" i="0" u="none" strike="noStrike" cap="none" normalizeH="0" baseline="0">
                          <a:ln>
                            <a:noFill/>
                          </a:ln>
                          <a:solidFill>
                            <a:schemeClr val="tx1"/>
                          </a:solidFill>
                          <a:effectLst/>
                          <a:latin typeface="Tahoma" charset="0"/>
                          <a:ea typeface="ＭＳ Ｐゴシック" charset="0"/>
                          <a:cs typeface="Arial" charset="0"/>
                        </a:rPr>
                        <a:t>LR+</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6" marB="4572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1" i="0" u="none" strike="noStrike" cap="none" normalizeH="0" baseline="0">
                          <a:ln>
                            <a:noFill/>
                          </a:ln>
                          <a:solidFill>
                            <a:schemeClr val="tx1"/>
                          </a:solidFill>
                          <a:effectLst/>
                          <a:latin typeface="Tahoma" charset="0"/>
                          <a:ea typeface="ＭＳ Ｐゴシック" charset="0"/>
                          <a:cs typeface="Arial" charset="0"/>
                        </a:rPr>
                        <a:t>LR-</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6" marB="45726"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687388">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1" i="0" u="none" strike="noStrike" cap="none" normalizeH="0" baseline="0">
                          <a:ln>
                            <a:noFill/>
                          </a:ln>
                          <a:solidFill>
                            <a:schemeClr val="tx1"/>
                          </a:solidFill>
                          <a:effectLst/>
                          <a:latin typeface="Tahoma" charset="0"/>
                          <a:ea typeface="ＭＳ Ｐゴシック" charset="0"/>
                          <a:cs typeface="Arial" charset="0"/>
                        </a:rPr>
                        <a:t>&gt;100,000</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6" marB="4572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cs typeface="Arial" charset="0"/>
                        </a:rPr>
                        <a:t>29%</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6" marB="4572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cs typeface="Arial" charset="0"/>
                        </a:rPr>
                        <a:t>99%</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6" marB="4572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6" marB="4572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FF0000"/>
                          </a:solidFill>
                          <a:effectLst/>
                          <a:latin typeface="Tahoma" charset="0"/>
                          <a:ea typeface="ＭＳ Ｐゴシック" charset="0"/>
                          <a:cs typeface="Arial" charset="0"/>
                        </a:rPr>
                        <a:t>a)</a:t>
                      </a:r>
                      <a:r>
                        <a:rPr kumimoji="0" lang="en-US" sz="2400" b="0" i="0" u="none" strike="noStrike" cap="none" normalizeH="0" baseline="0">
                          <a:ln>
                            <a:noFill/>
                          </a:ln>
                          <a:solidFill>
                            <a:schemeClr val="tx1"/>
                          </a:solidFill>
                          <a:effectLst/>
                          <a:latin typeface="Tahoma" charset="0"/>
                          <a:ea typeface="ＭＳ Ｐゴシック" charset="0"/>
                          <a:cs typeface="Arial" charset="0"/>
                        </a:rPr>
                        <a:t>29.0</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6" marB="4572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FF0000"/>
                          </a:solidFill>
                          <a:effectLst/>
                          <a:latin typeface="Tahoma" charset="0"/>
                          <a:ea typeface="ＭＳ Ｐゴシック" charset="0"/>
                          <a:cs typeface="Arial" charset="0"/>
                        </a:rPr>
                        <a:t>d) </a:t>
                      </a:r>
                      <a:r>
                        <a:rPr kumimoji="0" lang="en-US" sz="2400" b="0" i="0" u="none" strike="noStrike" cap="none" normalizeH="0" baseline="0">
                          <a:ln>
                            <a:noFill/>
                          </a:ln>
                          <a:solidFill>
                            <a:schemeClr val="tx1"/>
                          </a:solidFill>
                          <a:effectLst/>
                          <a:latin typeface="Tahoma" charset="0"/>
                          <a:ea typeface="ＭＳ Ｐゴシック" charset="0"/>
                          <a:cs typeface="Arial" charset="0"/>
                        </a:rPr>
                        <a:t>0.7</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6" marB="45726"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685800">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1" i="0" u="none" strike="noStrike" cap="none" normalizeH="0" baseline="0">
                          <a:ln>
                            <a:noFill/>
                          </a:ln>
                          <a:solidFill>
                            <a:schemeClr val="tx1"/>
                          </a:solidFill>
                          <a:effectLst/>
                          <a:latin typeface="Tahoma" charset="0"/>
                          <a:ea typeface="ＭＳ Ｐゴシック" charset="0"/>
                          <a:cs typeface="Arial" charset="0"/>
                        </a:rPr>
                        <a:t>&gt;50,000</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6" marB="4572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cs typeface="Arial" charset="0"/>
                        </a:rPr>
                        <a:t>62%</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6" marB="4572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cs typeface="Arial" charset="0"/>
                        </a:rPr>
                        <a:t>92%</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6" marB="4572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6" marB="4572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FF0000"/>
                          </a:solidFill>
                          <a:effectLst/>
                          <a:latin typeface="Tahoma" charset="0"/>
                          <a:ea typeface="ＭＳ Ｐゴシック" charset="0"/>
                          <a:cs typeface="Arial" charset="0"/>
                        </a:rPr>
                        <a:t>b) </a:t>
                      </a:r>
                      <a:r>
                        <a:rPr kumimoji="0" lang="en-US" sz="2400" b="0" i="0" u="none" strike="noStrike" cap="none" normalizeH="0" baseline="0">
                          <a:ln>
                            <a:noFill/>
                          </a:ln>
                          <a:solidFill>
                            <a:schemeClr val="tx1"/>
                          </a:solidFill>
                          <a:effectLst/>
                          <a:latin typeface="Tahoma" charset="0"/>
                          <a:ea typeface="ＭＳ Ｐゴシック" charset="0"/>
                          <a:cs typeface="Arial" charset="0"/>
                        </a:rPr>
                        <a:t>7.8</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6" marB="4572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cs typeface="Arial" charset="0"/>
                        </a:rPr>
                        <a:t>0.4</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6" marB="45726"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685800">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1" i="0" u="none" strike="noStrike" cap="none" normalizeH="0" baseline="0">
                          <a:ln>
                            <a:noFill/>
                          </a:ln>
                          <a:solidFill>
                            <a:schemeClr val="tx1"/>
                          </a:solidFill>
                          <a:effectLst/>
                          <a:latin typeface="Tahoma" charset="0"/>
                          <a:ea typeface="ＭＳ Ｐゴシック" charset="0"/>
                          <a:cs typeface="Arial" charset="0"/>
                        </a:rPr>
                        <a:t>&gt;25,000</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6" marB="4572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cs typeface="Arial" charset="0"/>
                        </a:rPr>
                        <a:t>77%</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6" marB="4572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cs typeface="Arial" charset="0"/>
                        </a:rPr>
                        <a:t>73%</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6" marB="4572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6" marB="4572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FF0000"/>
                          </a:solidFill>
                          <a:effectLst/>
                          <a:latin typeface="Tahoma" charset="0"/>
                          <a:ea typeface="ＭＳ Ｐゴシック" charset="0"/>
                          <a:cs typeface="Arial" charset="0"/>
                        </a:rPr>
                        <a:t>c) </a:t>
                      </a:r>
                      <a:r>
                        <a:rPr kumimoji="0" lang="en-US" sz="2400" b="0" i="0" u="none" strike="noStrike" cap="none" normalizeH="0" baseline="0">
                          <a:ln>
                            <a:noFill/>
                          </a:ln>
                          <a:solidFill>
                            <a:schemeClr val="tx1"/>
                          </a:solidFill>
                          <a:effectLst/>
                          <a:latin typeface="Tahoma" charset="0"/>
                          <a:ea typeface="ＭＳ Ｐゴシック" charset="0"/>
                          <a:cs typeface="Arial" charset="0"/>
                        </a:rPr>
                        <a:t>2.9</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6" marB="4572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cs typeface="Arial" charset="0"/>
                        </a:rPr>
                        <a:t>0.3</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6" marB="45726"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97308" name="Text Box 94"/>
          <p:cNvSpPr txBox="1">
            <a:spLocks noChangeArrowheads="1"/>
          </p:cNvSpPr>
          <p:nvPr/>
        </p:nvSpPr>
        <p:spPr bwMode="auto">
          <a:xfrm>
            <a:off x="685800" y="5257800"/>
            <a:ext cx="487680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400">
                <a:latin typeface="Arial" charset="0"/>
              </a:rPr>
              <a:t>Synovial WBC Count = 48,000/uL</a:t>
            </a:r>
          </a:p>
          <a:p>
            <a:pPr eaLnBrk="1" hangingPunct="1">
              <a:spcBef>
                <a:spcPct val="50000"/>
              </a:spcBef>
            </a:pPr>
            <a:r>
              <a:rPr lang="en-US" sz="2400">
                <a:latin typeface="Arial" charset="0"/>
              </a:rPr>
              <a:t>Which LR should we use? </a:t>
            </a:r>
          </a:p>
        </p:txBody>
      </p:sp>
      <p:sp>
        <p:nvSpPr>
          <p:cNvPr id="97309" name="Slide Number Placeholder 3"/>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lgn="r" eaLnBrk="1" hangingPunct="1"/>
            <a:fld id="{9D635D92-9F55-C14D-8600-85E00E22C7C2}" type="slidenum">
              <a:rPr lang="en-US" sz="1400"/>
              <a:pPr algn="r" eaLnBrk="1" hangingPunct="1"/>
              <a:t>47</a:t>
            </a:fld>
            <a:endParaRPr lang="en-US" sz="1400"/>
          </a:p>
        </p:txBody>
      </p:sp>
      <p:sp>
        <p:nvSpPr>
          <p:cNvPr id="97310" name="Text Box 8"/>
          <p:cNvSpPr txBox="1">
            <a:spLocks noChangeArrowheads="1"/>
          </p:cNvSpPr>
          <p:nvPr/>
        </p:nvSpPr>
        <p:spPr bwMode="auto">
          <a:xfrm>
            <a:off x="1066800" y="6324600"/>
            <a:ext cx="69342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1600">
                <a:latin typeface="Arial" charset="0"/>
              </a:rPr>
              <a:t>Margaretten, M. E., J. Kohlwes, et al. (2007). </a:t>
            </a:r>
            <a:r>
              <a:rPr lang="en-US" sz="1600" u="sng">
                <a:latin typeface="Arial" charset="0"/>
              </a:rPr>
              <a:t>JAMA</a:t>
            </a:r>
            <a:r>
              <a:rPr lang="en-US" sz="1600">
                <a:latin typeface="Arial" charset="0"/>
              </a:rPr>
              <a:t> </a:t>
            </a:r>
            <a:r>
              <a:rPr lang="en-US" sz="1600" b="1">
                <a:latin typeface="Arial" charset="0"/>
              </a:rPr>
              <a:t>297</a:t>
            </a:r>
            <a:r>
              <a:rPr lang="en-US" sz="1600">
                <a:latin typeface="Arial" charset="0"/>
              </a:rPr>
              <a:t>(13): 1478-88.</a:t>
            </a:r>
          </a:p>
        </p:txBody>
      </p:sp>
      <p:sp>
        <p:nvSpPr>
          <p:cNvPr id="97311" name="TextBox 1"/>
          <p:cNvSpPr txBox="1">
            <a:spLocks noChangeArrowheads="1"/>
          </p:cNvSpPr>
          <p:nvPr/>
        </p:nvSpPr>
        <p:spPr bwMode="auto">
          <a:xfrm>
            <a:off x="6324600" y="5410200"/>
            <a:ext cx="2514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r>
              <a:rPr lang="en-US" sz="2400">
                <a:solidFill>
                  <a:srgbClr val="FF0000"/>
                </a:solidFill>
              </a:rPr>
              <a:t>e) none of these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25" name="Line 33"/>
          <p:cNvSpPr>
            <a:spLocks noChangeShapeType="1"/>
          </p:cNvSpPr>
          <p:nvPr/>
        </p:nvSpPr>
        <p:spPr bwMode="auto">
          <a:xfrm>
            <a:off x="7010400" y="2590800"/>
            <a:ext cx="1752600" cy="2590800"/>
          </a:xfrm>
          <a:prstGeom prst="line">
            <a:avLst/>
          </a:prstGeom>
          <a:noFill/>
          <a:ln w="508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126" name="Line 34"/>
          <p:cNvSpPr>
            <a:spLocks noChangeShapeType="1"/>
          </p:cNvSpPr>
          <p:nvPr/>
        </p:nvSpPr>
        <p:spPr bwMode="auto">
          <a:xfrm flipV="1">
            <a:off x="7086600" y="2590800"/>
            <a:ext cx="1447800" cy="2590800"/>
          </a:xfrm>
          <a:prstGeom prst="line">
            <a:avLst/>
          </a:prstGeom>
          <a:noFill/>
          <a:ln w="508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9332" name="Slide Number Placeholder 5"/>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lgn="r" eaLnBrk="1" hangingPunct="1"/>
            <a:fld id="{7F970A51-8250-6748-906F-68957D6D9212}" type="slidenum">
              <a:rPr lang="en-US" sz="1400"/>
              <a:pPr algn="r" eaLnBrk="1" hangingPunct="1"/>
              <a:t>48</a:t>
            </a:fld>
            <a:endParaRPr lang="en-US" sz="1400"/>
          </a:p>
        </p:txBody>
      </p:sp>
      <p:graphicFrame>
        <p:nvGraphicFramePr>
          <p:cNvPr id="7" name="Group 104"/>
          <p:cNvGraphicFramePr>
            <a:graphicFrameLocks noGrp="1"/>
          </p:cNvGraphicFramePr>
          <p:nvPr/>
        </p:nvGraphicFramePr>
        <p:xfrm>
          <a:off x="838200" y="304800"/>
          <a:ext cx="7924800" cy="4829176"/>
        </p:xfrm>
        <a:graphic>
          <a:graphicData uri="http://schemas.openxmlformats.org/drawingml/2006/table">
            <a:tbl>
              <a:tblPr/>
              <a:tblGrid>
                <a:gridCol w="1752600">
                  <a:extLst>
                    <a:ext uri="{9D8B030D-6E8A-4147-A177-3AD203B41FA5}">
                      <a16:colId xmlns:a16="http://schemas.microsoft.com/office/drawing/2014/main" val="20000"/>
                    </a:ext>
                  </a:extLst>
                </a:gridCol>
                <a:gridCol w="2087563">
                  <a:extLst>
                    <a:ext uri="{9D8B030D-6E8A-4147-A177-3AD203B41FA5}">
                      <a16:colId xmlns:a16="http://schemas.microsoft.com/office/drawing/2014/main" val="20001"/>
                    </a:ext>
                  </a:extLst>
                </a:gridCol>
                <a:gridCol w="1874837">
                  <a:extLst>
                    <a:ext uri="{9D8B030D-6E8A-4147-A177-3AD203B41FA5}">
                      <a16:colId xmlns:a16="http://schemas.microsoft.com/office/drawing/2014/main" val="20002"/>
                    </a:ext>
                  </a:extLst>
                </a:gridCol>
                <a:gridCol w="473075">
                  <a:extLst>
                    <a:ext uri="{9D8B030D-6E8A-4147-A177-3AD203B41FA5}">
                      <a16:colId xmlns:a16="http://schemas.microsoft.com/office/drawing/2014/main" val="20003"/>
                    </a:ext>
                  </a:extLst>
                </a:gridCol>
                <a:gridCol w="901700">
                  <a:extLst>
                    <a:ext uri="{9D8B030D-6E8A-4147-A177-3AD203B41FA5}">
                      <a16:colId xmlns:a16="http://schemas.microsoft.com/office/drawing/2014/main" val="20004"/>
                    </a:ext>
                  </a:extLst>
                </a:gridCol>
                <a:gridCol w="835025">
                  <a:extLst>
                    <a:ext uri="{9D8B030D-6E8A-4147-A177-3AD203B41FA5}">
                      <a16:colId xmlns:a16="http://schemas.microsoft.com/office/drawing/2014/main" val="20005"/>
                    </a:ext>
                  </a:extLst>
                </a:gridCol>
              </a:tblGrid>
              <a:tr h="1768475">
                <a:tc gridSpan="6">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01713">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1" i="0" u="none" strike="noStrike" cap="none" normalizeH="0" baseline="0">
                          <a:ln>
                            <a:noFill/>
                          </a:ln>
                          <a:solidFill>
                            <a:schemeClr val="tx1"/>
                          </a:solidFill>
                          <a:effectLst/>
                          <a:latin typeface="Tahoma" charset="0"/>
                          <a:ea typeface="ＭＳ Ｐゴシック" charset="0"/>
                          <a:cs typeface="Arial" charset="0"/>
                        </a:rPr>
                        <a:t>WBC</a:t>
                      </a:r>
                    </a:p>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1" i="0" u="none" strike="noStrike" cap="none" normalizeH="0" baseline="0">
                          <a:ln>
                            <a:noFill/>
                          </a:ln>
                          <a:solidFill>
                            <a:schemeClr val="tx1"/>
                          </a:solidFill>
                          <a:effectLst/>
                          <a:latin typeface="Tahoma" charset="0"/>
                          <a:ea typeface="ＭＳ Ｐゴシック" charset="0"/>
                          <a:cs typeface="Arial" charset="0"/>
                        </a:rPr>
                        <a:t> (/</a:t>
                      </a:r>
                      <a:r>
                        <a:rPr kumimoji="0" lang="en-US" sz="2400" b="1" i="0" u="none" strike="noStrike" cap="none" normalizeH="0" baseline="0">
                          <a:ln>
                            <a:noFill/>
                          </a:ln>
                          <a:solidFill>
                            <a:schemeClr val="tx1"/>
                          </a:solidFill>
                          <a:effectLst/>
                          <a:latin typeface="Tahoma" charset="0"/>
                          <a:ea typeface="ＭＳ Ｐゴシック" charset="0"/>
                          <a:cs typeface="ＭＳ Ｐゴシック" charset="0"/>
                        </a:rPr>
                        <a:t>µ</a:t>
                      </a:r>
                      <a:r>
                        <a:rPr kumimoji="0" lang="en-US" sz="2400" b="1" i="0" u="none" strike="noStrike" cap="none" normalizeH="0" baseline="0">
                          <a:ln>
                            <a:noFill/>
                          </a:ln>
                          <a:solidFill>
                            <a:schemeClr val="tx1"/>
                          </a:solidFill>
                          <a:effectLst/>
                          <a:latin typeface="Tahoma" charset="0"/>
                          <a:ea typeface="ＭＳ Ｐゴシック" charset="0"/>
                          <a:cs typeface="Arial" charset="0"/>
                        </a:rPr>
                        <a:t>L)</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1" i="0" u="none" strike="noStrike" cap="none" normalizeH="0" baseline="0">
                          <a:ln>
                            <a:noFill/>
                          </a:ln>
                          <a:solidFill>
                            <a:schemeClr val="tx1"/>
                          </a:solidFill>
                          <a:effectLst/>
                          <a:latin typeface="Tahoma" charset="0"/>
                          <a:ea typeface="ＭＳ Ｐゴシック" charset="0"/>
                          <a:cs typeface="Arial" charset="0"/>
                        </a:rPr>
                        <a:t>Sensitivity</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1" i="0" u="none" strike="noStrike" cap="none" normalizeH="0" baseline="0">
                          <a:ln>
                            <a:noFill/>
                          </a:ln>
                          <a:solidFill>
                            <a:schemeClr val="tx1"/>
                          </a:solidFill>
                          <a:effectLst/>
                          <a:latin typeface="Tahoma" charset="0"/>
                          <a:ea typeface="ＭＳ Ｐゴシック" charset="0"/>
                          <a:cs typeface="Arial" charset="0"/>
                        </a:rPr>
                        <a:t>Specificity</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charset="0"/>
                        <a:buNone/>
                        <a:tabLst/>
                      </a:pP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1" i="0" u="none" strike="noStrike" cap="none" normalizeH="0" baseline="0">
                          <a:ln>
                            <a:noFill/>
                          </a:ln>
                          <a:solidFill>
                            <a:schemeClr val="tx1"/>
                          </a:solidFill>
                          <a:effectLst/>
                          <a:latin typeface="Tahoma" charset="0"/>
                          <a:ea typeface="ＭＳ Ｐゴシック" charset="0"/>
                          <a:cs typeface="Arial" charset="0"/>
                        </a:rPr>
                        <a:t>LR+</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1" i="0" u="none" strike="noStrike" cap="none" normalizeH="0" baseline="0">
                          <a:ln>
                            <a:noFill/>
                          </a:ln>
                          <a:solidFill>
                            <a:schemeClr val="tx1"/>
                          </a:solidFill>
                          <a:effectLst/>
                          <a:latin typeface="Tahoma" charset="0"/>
                          <a:ea typeface="ＭＳ Ｐゴシック" charset="0"/>
                          <a:cs typeface="Arial" charset="0"/>
                        </a:rPr>
                        <a:t>LR-</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687388">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1" i="0" u="none" strike="noStrike" cap="none" normalizeH="0" baseline="0">
                          <a:ln>
                            <a:noFill/>
                          </a:ln>
                          <a:solidFill>
                            <a:schemeClr val="tx1"/>
                          </a:solidFill>
                          <a:effectLst/>
                          <a:latin typeface="Tahoma" charset="0"/>
                          <a:ea typeface="ＭＳ Ｐゴシック" charset="0"/>
                          <a:cs typeface="Arial" charset="0"/>
                        </a:rPr>
                        <a:t>&gt;100,000</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cs typeface="Arial" charset="0"/>
                        </a:rPr>
                        <a:t>29%</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cs typeface="Arial" charset="0"/>
                        </a:rPr>
                        <a:t>99%</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cs typeface="Arial" charset="0"/>
                        </a:rPr>
                        <a:t>29.0</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cs typeface="Arial" charset="0"/>
                        </a:rPr>
                        <a:t>0.7</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685800">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1" i="0" u="none" strike="noStrike" cap="none" normalizeH="0" baseline="0">
                          <a:ln>
                            <a:noFill/>
                          </a:ln>
                          <a:solidFill>
                            <a:schemeClr val="tx1"/>
                          </a:solidFill>
                          <a:effectLst/>
                          <a:latin typeface="Tahoma" charset="0"/>
                          <a:ea typeface="ＭＳ Ｐゴシック" charset="0"/>
                          <a:cs typeface="Arial" charset="0"/>
                        </a:rPr>
                        <a:t>&gt;50,000</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cs typeface="Arial" charset="0"/>
                        </a:rPr>
                        <a:t>62%</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cs typeface="Arial" charset="0"/>
                        </a:rPr>
                        <a:t>92%</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cs typeface="Arial" charset="0"/>
                        </a:rPr>
                        <a:t>7.8</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cs typeface="Arial" charset="0"/>
                        </a:rPr>
                        <a:t>0.4</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685800">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1" i="0" u="none" strike="noStrike" cap="none" normalizeH="0" baseline="0">
                          <a:ln>
                            <a:noFill/>
                          </a:ln>
                          <a:solidFill>
                            <a:schemeClr val="tx1"/>
                          </a:solidFill>
                          <a:effectLst/>
                          <a:latin typeface="Tahoma" charset="0"/>
                          <a:ea typeface="ＭＳ Ｐゴシック" charset="0"/>
                          <a:cs typeface="Arial" charset="0"/>
                        </a:rPr>
                        <a:t>&gt;25,000</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cs typeface="Arial" charset="0"/>
                        </a:rPr>
                        <a:t>77%</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cs typeface="Arial" charset="0"/>
                        </a:rPr>
                        <a:t>73%</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cs typeface="Arial" charset="0"/>
                        </a:rPr>
                        <a:t>2.9</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cs typeface="Arial" charset="0"/>
                        </a:rPr>
                        <a:t>0.3</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9" name="Text Placeholder 8"/>
          <p:cNvSpPr>
            <a:spLocks noGrp="1"/>
          </p:cNvSpPr>
          <p:nvPr>
            <p:ph type="body" idx="4294967295"/>
          </p:nvPr>
        </p:nvSpPr>
        <p:spPr>
          <a:xfrm>
            <a:off x="990600" y="5257800"/>
            <a:ext cx="7772400" cy="1447800"/>
          </a:xfrm>
        </p:spPr>
        <p:txBody>
          <a:bodyPr/>
          <a:lstStyle/>
          <a:p>
            <a:pPr eaLnBrk="1" hangingPunct="1"/>
            <a:r>
              <a:rPr lang="en-US" sz="2400">
                <a:latin typeface="Tahoma" charset="0"/>
                <a:ea typeface="ＭＳ Ｐゴシック" charset="0"/>
              </a:rPr>
              <a:t>Synovial WBC Count = 48,000/uL</a:t>
            </a:r>
          </a:p>
          <a:p>
            <a:pPr eaLnBrk="1" hangingPunct="1"/>
            <a:r>
              <a:rPr lang="en-US" sz="2400">
                <a:latin typeface="Tahoma" charset="0"/>
                <a:ea typeface="ＭＳ Ｐゴシック" charset="0"/>
              </a:rPr>
              <a:t>Which LR should we use?  </a:t>
            </a:r>
          </a:p>
          <a:p>
            <a:pPr eaLnBrk="1" hangingPunct="1"/>
            <a:r>
              <a:rPr lang="en-US" sz="2400">
                <a:latin typeface="Tahoma" charset="0"/>
                <a:ea typeface="ＭＳ Ｐゴシック" charset="0"/>
              </a:rPr>
              <a:t>NONE of THESE!</a:t>
            </a:r>
          </a:p>
        </p:txBody>
      </p:sp>
      <p:sp>
        <p:nvSpPr>
          <p:cNvPr id="99360" name="Title 9"/>
          <p:cNvSpPr>
            <a:spLocks noGrp="1"/>
          </p:cNvSpPr>
          <p:nvPr>
            <p:ph type="title" idx="4294967295"/>
          </p:nvPr>
        </p:nvSpPr>
        <p:spPr/>
        <p:txBody>
          <a:bodyPr/>
          <a:lstStyle/>
          <a:p>
            <a:pPr algn="ctr" eaLnBrk="1" fontAlgn="b" hangingPunct="1"/>
            <a:r>
              <a:rPr lang="en-US" sz="2400" b="1">
                <a:solidFill>
                  <a:schemeClr val="tx1"/>
                </a:solidFill>
                <a:latin typeface="Tahoma" charset="0"/>
                <a:ea typeface="ＭＳ Ｐゴシック" charset="0"/>
                <a:cs typeface="Arial" charset="0"/>
              </a:rPr>
              <a:t>Summary Sensitivity, Specificity, LR(+), and LR(-) of the Synovial Fluid WBC Count for Septic Arthritis at 3 Different Cutoffs</a:t>
            </a:r>
            <a:br>
              <a:rPr lang="en-US">
                <a:latin typeface="Tahoma" charset="0"/>
                <a:ea typeface="ＭＳ Ｐゴシック" charset="0"/>
              </a:rPr>
            </a:br>
            <a:r>
              <a:rPr lang="en-US" sz="2400" b="1">
                <a:solidFill>
                  <a:schemeClr val="tx1"/>
                </a:solidFill>
                <a:latin typeface="Tahoma" charset="0"/>
                <a:ea typeface="ＭＳ Ｐゴシック" charset="0"/>
                <a:cs typeface="Arial" charset="0"/>
              </a:rPr>
              <a:t>(As presented)</a:t>
            </a:r>
            <a:endParaRPr lang="en-US">
              <a:latin typeface="Tahoma"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21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2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25" grpId="0" animBg="1"/>
      <p:bldP spid="132126" grpId="0" animBg="1"/>
      <p:bldP spid="9"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3"/>
          <p:cNvSpPr>
            <a:spLocks noGrp="1" noChangeArrowheads="1"/>
          </p:cNvSpPr>
          <p:nvPr>
            <p:ph type="body" idx="1"/>
          </p:nvPr>
        </p:nvSpPr>
        <p:spPr/>
        <p:txBody>
          <a:bodyPr/>
          <a:lstStyle/>
          <a:p>
            <a:pPr eaLnBrk="1" hangingPunct="1">
              <a:buFont typeface="Wingdings" charset="0"/>
              <a:buNone/>
            </a:pPr>
            <a:r>
              <a:rPr lang="en-US">
                <a:latin typeface="Tahoma" charset="0"/>
                <a:ea typeface="ＭＳ Ｐゴシック" charset="0"/>
              </a:rPr>
              <a:t>Do not calculate LR(+) and LR(-) for tests with more than 2 results.</a:t>
            </a:r>
          </a:p>
          <a:p>
            <a:pPr eaLnBrk="1" hangingPunct="1">
              <a:buFont typeface="Wingdings" charset="0"/>
              <a:buNone/>
            </a:pPr>
            <a:r>
              <a:rPr lang="en-US">
                <a:latin typeface="Tahoma" charset="0"/>
                <a:ea typeface="ＭＳ Ｐゴシック" charset="0"/>
              </a:rPr>
              <a:t>Do not report LRs (or PVs) in an ROC table.</a:t>
            </a:r>
          </a:p>
          <a:p>
            <a:pPr eaLnBrk="1" hangingPunct="1">
              <a:buFont typeface="Wingdings" charset="0"/>
              <a:buNone/>
            </a:pPr>
            <a:r>
              <a:rPr lang="en-US">
                <a:latin typeface="Tahoma" charset="0"/>
                <a:ea typeface="ＭＳ Ｐゴシック" charset="0"/>
              </a:rPr>
              <a:t>Report LRs in an LR table.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z="4000">
                <a:latin typeface="Tahoma" charset="0"/>
                <a:ea typeface="ＭＳ Ｐゴシック" charset="0"/>
              </a:rPr>
              <a:t>Using the Test Result to Make Decisions about a Patient</a:t>
            </a:r>
          </a:p>
        </p:txBody>
      </p:sp>
      <p:sp>
        <p:nvSpPr>
          <p:cNvPr id="12291" name="Rectangle 3"/>
          <p:cNvSpPr>
            <a:spLocks noGrp="1" noChangeArrowheads="1"/>
          </p:cNvSpPr>
          <p:nvPr>
            <p:ph type="body" idx="1"/>
          </p:nvPr>
        </p:nvSpPr>
        <p:spPr>
          <a:xfrm>
            <a:off x="457200" y="2133600"/>
            <a:ext cx="8229600" cy="4525963"/>
          </a:xfrm>
        </p:spPr>
        <p:txBody>
          <a:bodyPr/>
          <a:lstStyle/>
          <a:p>
            <a:pPr eaLnBrk="1" hangingPunct="1"/>
            <a:r>
              <a:rPr lang="en-US">
                <a:latin typeface="Tahoma" charset="0"/>
                <a:ea typeface="ＭＳ Ｐゴシック" charset="0"/>
              </a:rPr>
              <a:t>For dichotomous tests, we use the LR(+) if the test is positive and the LR(-) if the test is negative</a:t>
            </a:r>
          </a:p>
          <a:p>
            <a:pPr eaLnBrk="1" hangingPunct="1"/>
            <a:r>
              <a:rPr lang="en-US">
                <a:latin typeface="Tahoma" charset="0"/>
                <a:ea typeface="ＭＳ Ｐゴシック" charset="0"/>
              </a:rPr>
              <a:t>For multilevel and continuous tests, we use the LR(r), where r is the result of the test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7" name="Rectangle 3"/>
          <p:cNvSpPr>
            <a:spLocks noGrp="1" noChangeArrowheads="1"/>
          </p:cNvSpPr>
          <p:nvPr>
            <p:ph type="body" idx="1"/>
          </p:nvPr>
        </p:nvSpPr>
        <p:spPr/>
        <p:txBody>
          <a:bodyPr/>
          <a:lstStyle/>
          <a:p>
            <a:pPr eaLnBrk="1" hangingPunct="1">
              <a:defRPr/>
            </a:pPr>
            <a:r>
              <a:rPr lang="en-US" dirty="0">
                <a:cs typeface="+mn-cs"/>
              </a:rPr>
              <a:t>Find a recent paper in your area that presents an ROC table with calculated LR(+) and LR(-) or PPV and NPV.</a:t>
            </a:r>
          </a:p>
          <a:p>
            <a:pPr eaLnBrk="1" hangingPunct="1">
              <a:defRPr/>
            </a:pPr>
            <a:r>
              <a:rPr lang="en-US" dirty="0">
                <a:cs typeface="+mn-cs"/>
              </a:rPr>
              <a:t>JAMA Pediatrics?</a:t>
            </a:r>
          </a:p>
          <a:p>
            <a:pPr eaLnBrk="1" hangingPunct="1">
              <a:defRPr/>
            </a:pPr>
            <a:r>
              <a:rPr lang="en-US" dirty="0">
                <a:cs typeface="+mn-cs"/>
              </a:rPr>
              <a:t>Write a final exam problem and maybe  a letter to the editor.</a:t>
            </a:r>
          </a:p>
          <a:p>
            <a:pPr eaLnBrk="1" hangingPunct="1">
              <a:defRPr/>
            </a:pPr>
            <a:r>
              <a:rPr lang="en-US" dirty="0">
                <a:cs typeface="+mn-cs"/>
              </a:rPr>
              <a:t>(Ch 2 problem idea: find a paper that uses case-control sampling but reports </a:t>
            </a:r>
            <a:r>
              <a:rPr lang="en-US" dirty="0" err="1">
                <a:cs typeface="+mn-cs"/>
              </a:rPr>
              <a:t>ppv</a:t>
            </a:r>
            <a:r>
              <a:rPr lang="en-US" dirty="0">
                <a:cs typeface="+mn-cs"/>
              </a:rPr>
              <a:t> and </a:t>
            </a:r>
            <a:r>
              <a:rPr lang="en-US" dirty="0" err="1">
                <a:cs typeface="+mn-cs"/>
              </a:rPr>
              <a:t>npv</a:t>
            </a:r>
            <a:r>
              <a:rPr lang="en-US" dirty="0">
                <a:cs typeface="+mn-cs"/>
              </a:rPr>
              <a:t>.)</a:t>
            </a:r>
          </a:p>
        </p:txBody>
      </p:sp>
      <p:sp>
        <p:nvSpPr>
          <p:cNvPr id="425990" name="Rectangle 6"/>
          <p:cNvSpPr>
            <a:spLocks noGrp="1" noChangeArrowheads="1"/>
          </p:cNvSpPr>
          <p:nvPr>
            <p:ph type="title"/>
          </p:nvPr>
        </p:nvSpPr>
        <p:spPr/>
        <p:txBody>
          <a:bodyPr/>
          <a:lstStyle/>
          <a:p>
            <a:pPr eaLnBrk="1" hangingPunct="1">
              <a:defRPr/>
            </a:pPr>
            <a:r>
              <a:rPr lang="en-US">
                <a:cs typeface="+mj-cs"/>
              </a:rPr>
              <a:t>Problem-Writing Assignment?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US">
                <a:latin typeface="Tahoma" charset="0"/>
                <a:ea typeface="ＭＳ Ｐゴシック" charset="0"/>
              </a:rPr>
              <a:t>Likelihood Ratios</a:t>
            </a:r>
          </a:p>
        </p:txBody>
      </p:sp>
      <p:sp>
        <p:nvSpPr>
          <p:cNvPr id="103427" name="Rectangle 3"/>
          <p:cNvSpPr>
            <a:spLocks noGrp="1" noChangeArrowheads="1"/>
          </p:cNvSpPr>
          <p:nvPr>
            <p:ph type="body" idx="1"/>
          </p:nvPr>
        </p:nvSpPr>
        <p:spPr>
          <a:xfrm>
            <a:off x="533400" y="4419600"/>
            <a:ext cx="8229600" cy="1905000"/>
          </a:xfrm>
        </p:spPr>
        <p:txBody>
          <a:bodyPr/>
          <a:lstStyle/>
          <a:p>
            <a:pPr algn="ctr" eaLnBrk="1" hangingPunct="1">
              <a:buFont typeface="Wingdings" charset="0"/>
              <a:buNone/>
            </a:pPr>
            <a:endParaRPr lang="en-US">
              <a:latin typeface="Tahoma" charset="0"/>
              <a:ea typeface="ＭＳ Ｐゴシック" charset="0"/>
            </a:endParaRPr>
          </a:p>
          <a:p>
            <a:pPr algn="ctr" eaLnBrk="1" hangingPunct="1">
              <a:buFont typeface="Wingdings" charset="0"/>
              <a:buNone/>
            </a:pPr>
            <a:r>
              <a:rPr lang="en-US">
                <a:latin typeface="Tahoma" charset="0"/>
                <a:ea typeface="ＭＳ Ｐゴシック" charset="0"/>
              </a:rPr>
              <a:t>LR(result) = P(result|D+)/P(result|D-)</a:t>
            </a:r>
          </a:p>
        </p:txBody>
      </p:sp>
      <p:sp>
        <p:nvSpPr>
          <p:cNvPr id="103428" name="Rectangle 5"/>
          <p:cNvSpPr>
            <a:spLocks noChangeArrowheads="1"/>
          </p:cNvSpPr>
          <p:nvPr/>
        </p:nvSpPr>
        <p:spPr bwMode="auto">
          <a:xfrm>
            <a:off x="533400" y="2209800"/>
            <a:ext cx="8229600"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1" hangingPunct="1">
              <a:spcBef>
                <a:spcPct val="20000"/>
              </a:spcBef>
              <a:buClr>
                <a:schemeClr val="folHlink"/>
              </a:buClr>
              <a:buSzPct val="60000"/>
              <a:buFont typeface="Wingdings" charset="0"/>
              <a:buNone/>
            </a:pPr>
            <a:r>
              <a:rPr lang="en-US" sz="3200"/>
              <a:t>		P(Result) in patients WITH disease</a:t>
            </a:r>
          </a:p>
          <a:p>
            <a:pPr marL="342900" indent="-342900" eaLnBrk="1" hangingPunct="1">
              <a:spcBef>
                <a:spcPct val="20000"/>
              </a:spcBef>
              <a:buClr>
                <a:schemeClr val="folHlink"/>
              </a:buClr>
              <a:buSzPct val="60000"/>
              <a:buFont typeface="Wingdings" charset="0"/>
              <a:buNone/>
            </a:pPr>
            <a:r>
              <a:rPr lang="en-US" sz="3200"/>
              <a:t>	----------------------------------------------------</a:t>
            </a:r>
          </a:p>
          <a:p>
            <a:pPr marL="342900" indent="-342900" eaLnBrk="1" hangingPunct="1">
              <a:spcBef>
                <a:spcPct val="20000"/>
              </a:spcBef>
              <a:buClr>
                <a:schemeClr val="folHlink"/>
              </a:buClr>
              <a:buSzPct val="60000"/>
              <a:buFont typeface="Wingdings" charset="0"/>
              <a:buNone/>
            </a:pPr>
            <a:r>
              <a:rPr lang="en-US" sz="3200"/>
              <a:t>	P(Result) in patients WITHOUT disease</a:t>
            </a:r>
          </a:p>
          <a:p>
            <a:pPr marL="342900" indent="-342900" eaLnBrk="1" hangingPunct="1">
              <a:spcBef>
                <a:spcPct val="20000"/>
              </a:spcBef>
              <a:buClr>
                <a:schemeClr val="folHlink"/>
              </a:buClr>
              <a:buSzPct val="60000"/>
              <a:buFont typeface="Wingdings" charset="0"/>
              <a:buNone/>
            </a:pPr>
            <a:endParaRPr lang="en-US" sz="32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algn="ctr" eaLnBrk="1" hangingPunct="1"/>
            <a:r>
              <a:rPr lang="en-US">
                <a:latin typeface="Tahoma" charset="0"/>
                <a:ea typeface="ＭＳ Ｐゴシック" charset="0"/>
              </a:rPr>
              <a:t>WOWO</a:t>
            </a:r>
          </a:p>
        </p:txBody>
      </p:sp>
      <p:sp>
        <p:nvSpPr>
          <p:cNvPr id="105475" name="Rectangle 3"/>
          <p:cNvSpPr>
            <a:spLocks noGrp="1" noChangeArrowheads="1"/>
          </p:cNvSpPr>
          <p:nvPr>
            <p:ph type="body" idx="1"/>
          </p:nvPr>
        </p:nvSpPr>
        <p:spPr>
          <a:xfrm>
            <a:off x="1905000" y="3352800"/>
            <a:ext cx="4608513" cy="954088"/>
          </a:xfrm>
        </p:spPr>
        <p:txBody>
          <a:bodyPr/>
          <a:lstStyle/>
          <a:p>
            <a:pPr eaLnBrk="1" hangingPunct="1">
              <a:buFont typeface="Wingdings" charset="0"/>
              <a:buNone/>
            </a:pPr>
            <a:r>
              <a:rPr lang="en-US">
                <a:latin typeface="Tahoma" charset="0"/>
                <a:ea typeface="ＭＳ Ｐゴシック" charset="0"/>
              </a:rPr>
              <a:t>With Over WithOut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7522" name="Object 2"/>
          <p:cNvGraphicFramePr>
            <a:graphicFrameLocks noChangeAspect="1"/>
          </p:cNvGraphicFramePr>
          <p:nvPr/>
        </p:nvGraphicFramePr>
        <p:xfrm>
          <a:off x="304800" y="1143000"/>
          <a:ext cx="8534400" cy="5318125"/>
        </p:xfrm>
        <a:graphic>
          <a:graphicData uri="http://schemas.openxmlformats.org/presentationml/2006/ole">
            <mc:AlternateContent xmlns:mc="http://schemas.openxmlformats.org/markup-compatibility/2006">
              <mc:Choice xmlns:v="urn:schemas-microsoft-com:vml" Requires="v">
                <p:oleObj spid="_x0000_s107545" name="Chart" r:id="rId4" imgW="3949700" imgH="2463800" progId="Excel.Chart.8">
                  <p:embed/>
                </p:oleObj>
              </mc:Choice>
              <mc:Fallback>
                <p:oleObj name="Chart" r:id="rId4" imgW="3949700" imgH="2463800" progId="Excel.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143000"/>
                        <a:ext cx="8534400" cy="5318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07523" name="Text Box 3"/>
          <p:cNvSpPr txBox="1">
            <a:spLocks noChangeArrowheads="1"/>
          </p:cNvSpPr>
          <p:nvPr/>
        </p:nvSpPr>
        <p:spPr bwMode="auto">
          <a:xfrm>
            <a:off x="2743200" y="304800"/>
            <a:ext cx="36639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r>
              <a:rPr lang="en-US" sz="3600">
                <a:latin typeface="Arial" charset="0"/>
              </a:rPr>
              <a:t>Likelihood Ratios</a:t>
            </a:r>
          </a:p>
        </p:txBody>
      </p:sp>
      <p:sp>
        <p:nvSpPr>
          <p:cNvPr id="107524" name="Text Box 4"/>
          <p:cNvSpPr txBox="1">
            <a:spLocks noChangeArrowheads="1"/>
          </p:cNvSpPr>
          <p:nvPr/>
        </p:nvSpPr>
        <p:spPr bwMode="auto">
          <a:xfrm>
            <a:off x="284163" y="990600"/>
            <a:ext cx="885983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r>
              <a:rPr lang="en-US" sz="2000">
                <a:latin typeface="Arial" charset="0"/>
              </a:rPr>
              <a:t>The ratio of the height of the D+ distribution to the height of the D- distribution</a:t>
            </a:r>
          </a:p>
        </p:txBody>
      </p:sp>
      <p:sp>
        <p:nvSpPr>
          <p:cNvPr id="107525" name="Text Box 5"/>
          <p:cNvSpPr txBox="1">
            <a:spLocks noChangeArrowheads="1"/>
          </p:cNvSpPr>
          <p:nvPr/>
        </p:nvSpPr>
        <p:spPr bwMode="auto">
          <a:xfrm>
            <a:off x="4267200" y="3962400"/>
            <a:ext cx="838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1800" b="1">
                <a:latin typeface="Arial" charset="0"/>
              </a:rPr>
              <a:t>15%</a:t>
            </a:r>
          </a:p>
        </p:txBody>
      </p:sp>
      <p:sp>
        <p:nvSpPr>
          <p:cNvPr id="107526" name="Line 6"/>
          <p:cNvSpPr>
            <a:spLocks noChangeShapeType="1"/>
          </p:cNvSpPr>
          <p:nvPr/>
        </p:nvSpPr>
        <p:spPr bwMode="auto">
          <a:xfrm flipH="1">
            <a:off x="4267200" y="4343400"/>
            <a:ext cx="381000" cy="53340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7527" name="Text Box 7"/>
          <p:cNvSpPr txBox="1">
            <a:spLocks noChangeArrowheads="1"/>
          </p:cNvSpPr>
          <p:nvPr/>
        </p:nvSpPr>
        <p:spPr bwMode="auto">
          <a:xfrm>
            <a:off x="2743200" y="3733800"/>
            <a:ext cx="641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r>
              <a:rPr lang="en-US" sz="1800" b="1">
                <a:latin typeface="Arial" charset="0"/>
              </a:rPr>
              <a:t>19</a:t>
            </a:r>
            <a:r>
              <a:rPr lang="en-US" sz="1800">
                <a:latin typeface="Arial" charset="0"/>
              </a:rPr>
              <a:t>%</a:t>
            </a:r>
          </a:p>
        </p:txBody>
      </p:sp>
      <p:sp>
        <p:nvSpPr>
          <p:cNvPr id="107528" name="Line 8"/>
          <p:cNvSpPr>
            <a:spLocks noChangeShapeType="1"/>
          </p:cNvSpPr>
          <p:nvPr/>
        </p:nvSpPr>
        <p:spPr bwMode="auto">
          <a:xfrm>
            <a:off x="3200400" y="4038600"/>
            <a:ext cx="228600" cy="38100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7529" name="Text Box 9"/>
          <p:cNvSpPr txBox="1">
            <a:spLocks noChangeArrowheads="1"/>
          </p:cNvSpPr>
          <p:nvPr/>
        </p:nvSpPr>
        <p:spPr bwMode="auto">
          <a:xfrm>
            <a:off x="4267200" y="3429000"/>
            <a:ext cx="2514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1800" b="1">
                <a:latin typeface="Arial" charset="0"/>
              </a:rPr>
              <a:t>LR = 15%/19% = 0.8</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9570" name="Object 2"/>
          <p:cNvGraphicFramePr>
            <a:graphicFrameLocks noChangeAspect="1"/>
          </p:cNvGraphicFramePr>
          <p:nvPr/>
        </p:nvGraphicFramePr>
        <p:xfrm>
          <a:off x="990600" y="914400"/>
          <a:ext cx="6705600" cy="5683250"/>
        </p:xfrm>
        <a:graphic>
          <a:graphicData uri="http://schemas.openxmlformats.org/presentationml/2006/ole">
            <mc:AlternateContent xmlns:mc="http://schemas.openxmlformats.org/markup-compatibility/2006">
              <mc:Choice xmlns:v="urn:schemas-microsoft-com:vml" Requires="v">
                <p:oleObj spid="_x0000_s109594" name="Chart" r:id="rId4" imgW="4686300" imgH="3429000" progId="Excel.Chart.8">
                  <p:embed/>
                </p:oleObj>
              </mc:Choice>
              <mc:Fallback>
                <p:oleObj name="Chart" r:id="rId4" imgW="4686300" imgH="3429000" progId="Excel.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914400"/>
                        <a:ext cx="6705600" cy="5683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09571" name="Text Box 5"/>
          <p:cNvSpPr txBox="1">
            <a:spLocks noChangeArrowheads="1"/>
          </p:cNvSpPr>
          <p:nvPr/>
        </p:nvSpPr>
        <p:spPr bwMode="auto">
          <a:xfrm>
            <a:off x="2133600" y="2362200"/>
            <a:ext cx="838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&gt; </a:t>
            </a:r>
            <a:r>
              <a:rPr lang="en-US" sz="2000">
                <a:latin typeface="Arial" charset="0"/>
                <a:cs typeface="Arial" charset="0"/>
              </a:rPr>
              <a:t>50k</a:t>
            </a:r>
          </a:p>
        </p:txBody>
      </p:sp>
      <p:sp>
        <p:nvSpPr>
          <p:cNvPr id="109572" name="Text Box 6"/>
          <p:cNvSpPr txBox="1">
            <a:spLocks noChangeArrowheads="1"/>
          </p:cNvSpPr>
          <p:nvPr/>
        </p:nvSpPr>
        <p:spPr bwMode="auto">
          <a:xfrm>
            <a:off x="2895600" y="1676400"/>
            <a:ext cx="838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&gt; </a:t>
            </a:r>
            <a:r>
              <a:rPr lang="en-US" sz="2000">
                <a:latin typeface="Arial" charset="0"/>
                <a:cs typeface="Arial" charset="0"/>
              </a:rPr>
              <a:t>25k</a:t>
            </a:r>
          </a:p>
        </p:txBody>
      </p:sp>
      <p:sp>
        <p:nvSpPr>
          <p:cNvPr id="109573" name="Line 16"/>
          <p:cNvSpPr>
            <a:spLocks noChangeShapeType="1"/>
          </p:cNvSpPr>
          <p:nvPr/>
        </p:nvSpPr>
        <p:spPr bwMode="auto">
          <a:xfrm>
            <a:off x="2590800" y="2895600"/>
            <a:ext cx="990600" cy="0"/>
          </a:xfrm>
          <a:prstGeom prst="line">
            <a:avLst/>
          </a:prstGeom>
          <a:noFill/>
          <a:ln w="222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9574" name="Line 17"/>
          <p:cNvSpPr>
            <a:spLocks noChangeShapeType="1"/>
          </p:cNvSpPr>
          <p:nvPr/>
        </p:nvSpPr>
        <p:spPr bwMode="auto">
          <a:xfrm>
            <a:off x="3505200" y="2362200"/>
            <a:ext cx="0" cy="533400"/>
          </a:xfrm>
          <a:prstGeom prst="line">
            <a:avLst/>
          </a:prstGeom>
          <a:noFill/>
          <a:ln w="222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9575" name="Text Box 18"/>
          <p:cNvSpPr txBox="1">
            <a:spLocks noChangeArrowheads="1"/>
          </p:cNvSpPr>
          <p:nvPr/>
        </p:nvSpPr>
        <p:spPr bwMode="auto">
          <a:xfrm>
            <a:off x="3657600" y="2362200"/>
            <a:ext cx="990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endParaRPr lang="en-US" sz="2400">
              <a:latin typeface="Arial" charset="0"/>
            </a:endParaRPr>
          </a:p>
        </p:txBody>
      </p:sp>
      <p:sp>
        <p:nvSpPr>
          <p:cNvPr id="109576" name="Text Box 19"/>
          <p:cNvSpPr txBox="1">
            <a:spLocks noChangeArrowheads="1"/>
          </p:cNvSpPr>
          <p:nvPr/>
        </p:nvSpPr>
        <p:spPr bwMode="auto">
          <a:xfrm>
            <a:off x="3657600" y="2362200"/>
            <a:ext cx="838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400">
                <a:latin typeface="Arial" charset="0"/>
              </a:rPr>
              <a:t>15%</a:t>
            </a:r>
          </a:p>
        </p:txBody>
      </p:sp>
      <p:sp>
        <p:nvSpPr>
          <p:cNvPr id="109577" name="Text Box 20"/>
          <p:cNvSpPr txBox="1">
            <a:spLocks noChangeArrowheads="1"/>
          </p:cNvSpPr>
          <p:nvPr/>
        </p:nvSpPr>
        <p:spPr bwMode="auto">
          <a:xfrm>
            <a:off x="2667000" y="2971800"/>
            <a:ext cx="1295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400">
                <a:latin typeface="Arial" charset="0"/>
              </a:rPr>
              <a:t>19%</a:t>
            </a:r>
          </a:p>
        </p:txBody>
      </p:sp>
      <p:sp>
        <p:nvSpPr>
          <p:cNvPr id="109578" name="Text Box 21"/>
          <p:cNvSpPr txBox="1">
            <a:spLocks noChangeArrowheads="1"/>
          </p:cNvSpPr>
          <p:nvPr/>
        </p:nvSpPr>
        <p:spPr bwMode="auto">
          <a:xfrm>
            <a:off x="4267200" y="2743200"/>
            <a:ext cx="3276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1800" b="1">
                <a:latin typeface="Arial" charset="0"/>
              </a:rPr>
              <a:t>Slope = 15%/19% =0.8</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r>
              <a:rPr lang="en-US">
                <a:latin typeface="Tahoma" charset="0"/>
                <a:ea typeface="ＭＳ Ｐゴシック" charset="0"/>
              </a:rPr>
              <a:t>Likelihood Ratio</a:t>
            </a:r>
          </a:p>
        </p:txBody>
      </p:sp>
      <p:graphicFrame>
        <p:nvGraphicFramePr>
          <p:cNvPr id="176216" name="Group 88"/>
          <p:cNvGraphicFramePr>
            <a:graphicFrameLocks noGrp="1"/>
          </p:cNvGraphicFramePr>
          <p:nvPr/>
        </p:nvGraphicFramePr>
        <p:xfrm>
          <a:off x="685800" y="1447800"/>
          <a:ext cx="7315200" cy="4267201"/>
        </p:xfrm>
        <a:graphic>
          <a:graphicData uri="http://schemas.openxmlformats.org/drawingml/2006/table">
            <a:tbl>
              <a:tblPr/>
              <a:tblGrid>
                <a:gridCol w="2743200">
                  <a:extLst>
                    <a:ext uri="{9D8B030D-6E8A-4147-A177-3AD203B41FA5}">
                      <a16:colId xmlns:a16="http://schemas.microsoft.com/office/drawing/2014/main" val="20000"/>
                    </a:ext>
                  </a:extLst>
                </a:gridCol>
                <a:gridCol w="1506538">
                  <a:extLst>
                    <a:ext uri="{9D8B030D-6E8A-4147-A177-3AD203B41FA5}">
                      <a16:colId xmlns:a16="http://schemas.microsoft.com/office/drawing/2014/main" val="20001"/>
                    </a:ext>
                  </a:extLst>
                </a:gridCol>
                <a:gridCol w="1531937">
                  <a:extLst>
                    <a:ext uri="{9D8B030D-6E8A-4147-A177-3AD203B41FA5}">
                      <a16:colId xmlns:a16="http://schemas.microsoft.com/office/drawing/2014/main" val="20002"/>
                    </a:ext>
                  </a:extLst>
                </a:gridCol>
                <a:gridCol w="1533525">
                  <a:extLst>
                    <a:ext uri="{9D8B030D-6E8A-4147-A177-3AD203B41FA5}">
                      <a16:colId xmlns:a16="http://schemas.microsoft.com/office/drawing/2014/main" val="20003"/>
                    </a:ext>
                  </a:extLst>
                </a:gridCol>
              </a:tblGrid>
              <a:tr h="1228725">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a:ln>
                            <a:noFill/>
                          </a:ln>
                          <a:solidFill>
                            <a:schemeClr val="tx1"/>
                          </a:solidFill>
                          <a:effectLst/>
                          <a:latin typeface="Tahoma" pitchFamily="34" charset="0"/>
                          <a:cs typeface="Arial" charset="0"/>
                        </a:rPr>
                        <a:t>WBC (/uL) Interval</a:t>
                      </a:r>
                      <a:endParaRPr kumimoji="0" lang="en-US" sz="2400" b="0" i="0" u="none" strike="noStrike" cap="none" normalizeH="0" baseline="0">
                        <a:ln>
                          <a:noFill/>
                        </a:ln>
                        <a:solidFill>
                          <a:schemeClr val="tx1"/>
                        </a:solidFill>
                        <a:effectLst/>
                        <a:latin typeface="Tahoma" pitchFamily="34" charset="0"/>
                      </a:endParaRPr>
                    </a:p>
                  </a:txBody>
                  <a:tcPr anchor="b"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a:ln>
                            <a:noFill/>
                          </a:ln>
                          <a:solidFill>
                            <a:schemeClr val="tx1"/>
                          </a:solidFill>
                          <a:effectLst/>
                          <a:latin typeface="Tahoma" pitchFamily="34" charset="0"/>
                          <a:cs typeface="Arial" charset="0"/>
                        </a:rPr>
                        <a:t>% of D+</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a:ln>
                            <a:noFill/>
                          </a:ln>
                          <a:solidFill>
                            <a:schemeClr val="tx1"/>
                          </a:solidFill>
                          <a:effectLst/>
                          <a:latin typeface="Tahoma" pitchFamily="34" charset="0"/>
                          <a:cs typeface="Arial" charset="0"/>
                        </a:rPr>
                        <a:t>% of D-</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a:ln>
                            <a:noFill/>
                          </a:ln>
                          <a:solidFill>
                            <a:schemeClr val="tx1"/>
                          </a:solidFill>
                          <a:effectLst/>
                          <a:latin typeface="Tahoma" pitchFamily="34" charset="0"/>
                          <a:cs typeface="Arial" charset="0"/>
                        </a:rPr>
                        <a:t>Interval LR</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758825">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&gt;100,000</a:t>
                      </a:r>
                      <a:endParaRPr kumimoji="0" lang="en-US" sz="2400" b="0" i="0" u="none" strike="noStrike" cap="none" normalizeH="0" baseline="0">
                        <a:ln>
                          <a:noFill/>
                        </a:ln>
                        <a:solidFill>
                          <a:schemeClr val="tx1"/>
                        </a:solidFill>
                        <a:effectLst/>
                        <a:latin typeface="Tahoma" pitchFamily="34"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29%</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1%</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29.0</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760413">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50,001-100,000</a:t>
                      </a:r>
                      <a:endParaRPr kumimoji="0" lang="en-US" sz="2400" b="0" i="0" u="none" strike="noStrike" cap="none" normalizeH="0" baseline="0">
                        <a:ln>
                          <a:noFill/>
                        </a:ln>
                        <a:solidFill>
                          <a:schemeClr val="tx1"/>
                        </a:solidFill>
                        <a:effectLst/>
                        <a:latin typeface="Tahoma" pitchFamily="34"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33%</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7%</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4.7</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758825">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25,001-50,000</a:t>
                      </a:r>
                      <a:endParaRPr kumimoji="0" lang="en-US" sz="2400" b="0" i="0" u="none" strike="noStrike" cap="none" normalizeH="0" baseline="0">
                        <a:ln>
                          <a:noFill/>
                        </a:ln>
                        <a:solidFill>
                          <a:schemeClr val="tx1"/>
                        </a:solidFill>
                        <a:effectLst/>
                        <a:latin typeface="Tahoma" pitchFamily="34"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15%</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19%</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0.8</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760413">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0 - 25,000</a:t>
                      </a:r>
                      <a:endParaRPr kumimoji="0" lang="en-US" sz="2400" b="0" i="0" u="none" strike="noStrike" cap="none" normalizeH="0" baseline="0">
                        <a:ln>
                          <a:noFill/>
                        </a:ln>
                        <a:solidFill>
                          <a:schemeClr val="tx1"/>
                        </a:solidFill>
                        <a:effectLst/>
                        <a:latin typeface="Tahoma" pitchFamily="34" charset="0"/>
                      </a:endParaRPr>
                    </a:p>
                  </a:txBody>
                  <a:tcPr anchor="b" horzOverflow="overflow">
                    <a:lnL cap="flat">
                      <a:noFill/>
                    </a:lnL>
                    <a:lnR>
                      <a:noFill/>
                    </a:lnR>
                    <a:lnT>
                      <a:noFill/>
                    </a:lnT>
                    <a:lnB cap="flat">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23%</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73%</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0.3</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r>
              <a:rPr lang="en-US">
                <a:latin typeface="Tahoma" charset="0"/>
                <a:ea typeface="ＭＳ Ｐゴシック" charset="0"/>
              </a:rPr>
              <a:t>Common Mistake</a:t>
            </a:r>
          </a:p>
        </p:txBody>
      </p:sp>
      <p:sp>
        <p:nvSpPr>
          <p:cNvPr id="113667" name="Rectangle 3"/>
          <p:cNvSpPr>
            <a:spLocks noGrp="1" noChangeArrowheads="1"/>
          </p:cNvSpPr>
          <p:nvPr>
            <p:ph type="body" idx="1"/>
          </p:nvPr>
        </p:nvSpPr>
        <p:spPr/>
        <p:txBody>
          <a:bodyPr/>
          <a:lstStyle/>
          <a:p>
            <a:pPr eaLnBrk="1" hangingPunct="1">
              <a:buFont typeface="Wingdings" charset="0"/>
              <a:buNone/>
            </a:pPr>
            <a:r>
              <a:rPr lang="en-US" sz="2800">
                <a:latin typeface="Tahoma" charset="0"/>
                <a:ea typeface="ＭＳ Ｐゴシック" charset="0"/>
              </a:rPr>
              <a:t>When given an </a:t>
            </a:r>
            <a:r>
              <a:rPr lang="ja-JP" altLang="en-US" sz="2800">
                <a:latin typeface="Tahoma" charset="0"/>
                <a:ea typeface="ＭＳ Ｐゴシック" charset="0"/>
              </a:rPr>
              <a:t>“</a:t>
            </a:r>
            <a:r>
              <a:rPr lang="en-US" altLang="ja-JP" sz="2800">
                <a:latin typeface="Tahoma" charset="0"/>
                <a:ea typeface="ＭＳ Ｐゴシック" charset="0"/>
              </a:rPr>
              <a:t>ROC Table,</a:t>
            </a:r>
            <a:r>
              <a:rPr lang="ja-JP" altLang="en-US" sz="2800">
                <a:latin typeface="Tahoma" charset="0"/>
                <a:ea typeface="ＭＳ Ｐゴシック" charset="0"/>
              </a:rPr>
              <a:t>”</a:t>
            </a:r>
            <a:r>
              <a:rPr lang="en-US" altLang="ja-JP" sz="2800">
                <a:latin typeface="Tahoma" charset="0"/>
                <a:ea typeface="ＭＳ Ｐゴシック" charset="0"/>
              </a:rPr>
              <a:t> it is tempting to calculate an LR(+) or LR(-) as if the test were </a:t>
            </a:r>
            <a:r>
              <a:rPr lang="ja-JP" altLang="en-US" sz="2800">
                <a:latin typeface="Tahoma" charset="0"/>
                <a:ea typeface="ＭＳ Ｐゴシック" charset="0"/>
              </a:rPr>
              <a:t>“</a:t>
            </a:r>
            <a:r>
              <a:rPr lang="en-US" altLang="ja-JP" sz="2800">
                <a:latin typeface="Tahoma" charset="0"/>
                <a:ea typeface="ＭＳ Ｐゴシック" charset="0"/>
              </a:rPr>
              <a:t>dichotomized</a:t>
            </a:r>
            <a:r>
              <a:rPr lang="ja-JP" altLang="en-US" sz="2800">
                <a:latin typeface="Tahoma" charset="0"/>
                <a:ea typeface="ＭＳ Ｐゴシック" charset="0"/>
              </a:rPr>
              <a:t>”</a:t>
            </a:r>
            <a:r>
              <a:rPr lang="en-US" altLang="ja-JP" sz="2800">
                <a:latin typeface="Tahoma" charset="0"/>
                <a:ea typeface="ＭＳ Ｐゴシック" charset="0"/>
              </a:rPr>
              <a:t> at a particular cutoff.</a:t>
            </a:r>
          </a:p>
          <a:p>
            <a:pPr eaLnBrk="1" hangingPunct="1">
              <a:buFont typeface="Wingdings" charset="0"/>
              <a:buNone/>
            </a:pPr>
            <a:r>
              <a:rPr lang="en-US" sz="2800">
                <a:latin typeface="Tahoma" charset="0"/>
                <a:ea typeface="ＭＳ Ｐゴシック" charset="0"/>
              </a:rPr>
              <a:t>Example: LR(+,25,000) = 77%/27% = 2.9</a:t>
            </a:r>
          </a:p>
          <a:p>
            <a:pPr eaLnBrk="1" hangingPunct="1">
              <a:buFont typeface="Wingdings" charset="0"/>
              <a:buNone/>
            </a:pPr>
            <a:r>
              <a:rPr lang="en-US" sz="2800">
                <a:latin typeface="Tahoma" charset="0"/>
                <a:ea typeface="ＭＳ Ｐゴシック" charset="0"/>
              </a:rPr>
              <a:t>This is NOT the LR of a particular result (e.g. WBC &gt;25,000 and </a:t>
            </a:r>
            <a:r>
              <a:rPr lang="en-US" sz="2800">
                <a:latin typeface="Tahoma" charset="0"/>
                <a:ea typeface="ＭＳ Ｐゴシック" charset="0"/>
                <a:cs typeface="Arial" charset="0"/>
              </a:rPr>
              <a:t>≤ </a:t>
            </a:r>
            <a:r>
              <a:rPr lang="en-US" sz="2800">
                <a:latin typeface="Tahoma" charset="0"/>
                <a:ea typeface="ＭＳ Ｐゴシック" charset="0"/>
              </a:rPr>
              <a:t>50,000); it is the LR(+) if you divide </a:t>
            </a:r>
            <a:r>
              <a:rPr lang="ja-JP" altLang="en-US" sz="2800">
                <a:latin typeface="Tahoma" charset="0"/>
                <a:ea typeface="ＭＳ Ｐゴシック" charset="0"/>
              </a:rPr>
              <a:t>“</a:t>
            </a:r>
            <a:r>
              <a:rPr lang="en-US" altLang="ja-JP" sz="2800">
                <a:latin typeface="Tahoma" charset="0"/>
                <a:ea typeface="ＭＳ Ｐゴシック" charset="0"/>
              </a:rPr>
              <a:t>+</a:t>
            </a:r>
            <a:r>
              <a:rPr lang="ja-JP" altLang="en-US" sz="2800">
                <a:latin typeface="Tahoma" charset="0"/>
                <a:ea typeface="ＭＳ Ｐゴシック" charset="0"/>
              </a:rPr>
              <a:t>”</a:t>
            </a:r>
            <a:r>
              <a:rPr lang="en-US" altLang="ja-JP" sz="2800">
                <a:latin typeface="Tahoma" charset="0"/>
                <a:ea typeface="ＭＳ Ｐゴシック" charset="0"/>
              </a:rPr>
              <a:t> from </a:t>
            </a:r>
            <a:r>
              <a:rPr lang="ja-JP" altLang="en-US" sz="2800">
                <a:latin typeface="Tahoma" charset="0"/>
                <a:ea typeface="ＭＳ Ｐゴシック" charset="0"/>
              </a:rPr>
              <a:t>“</a:t>
            </a:r>
            <a:r>
              <a:rPr lang="en-US" altLang="ja-JP" sz="2800">
                <a:latin typeface="Tahoma" charset="0"/>
                <a:ea typeface="ＭＳ Ｐゴシック" charset="0"/>
              </a:rPr>
              <a:t>-</a:t>
            </a:r>
            <a:r>
              <a:rPr lang="ja-JP" altLang="en-US" sz="2800">
                <a:latin typeface="Tahoma" charset="0"/>
                <a:ea typeface="ＭＳ Ｐゴシック" charset="0"/>
              </a:rPr>
              <a:t>”</a:t>
            </a:r>
            <a:r>
              <a:rPr lang="en-US" altLang="ja-JP" sz="2800">
                <a:latin typeface="Tahoma" charset="0"/>
                <a:ea typeface="ＭＳ Ｐゴシック" charset="0"/>
              </a:rPr>
              <a:t> at 25,000.</a:t>
            </a:r>
            <a:endParaRPr lang="en-US" sz="2800">
              <a:latin typeface="Tahoma" charset="0"/>
              <a:ea typeface="ＭＳ Ｐゴシック"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8215" name="Group 39"/>
          <p:cNvGraphicFramePr>
            <a:graphicFrameLocks noGrp="1"/>
          </p:cNvGraphicFramePr>
          <p:nvPr/>
        </p:nvGraphicFramePr>
        <p:xfrm>
          <a:off x="685800" y="1295400"/>
          <a:ext cx="7924800" cy="3175001"/>
        </p:xfrm>
        <a:graphic>
          <a:graphicData uri="http://schemas.openxmlformats.org/drawingml/2006/table">
            <a:tbl>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625475">
                  <a:extLst>
                    <a:ext uri="{9D8B030D-6E8A-4147-A177-3AD203B41FA5}">
                      <a16:colId xmlns:a16="http://schemas.microsoft.com/office/drawing/2014/main" val="20003"/>
                    </a:ext>
                  </a:extLst>
                </a:gridCol>
                <a:gridCol w="901700">
                  <a:extLst>
                    <a:ext uri="{9D8B030D-6E8A-4147-A177-3AD203B41FA5}">
                      <a16:colId xmlns:a16="http://schemas.microsoft.com/office/drawing/2014/main" val="20004"/>
                    </a:ext>
                  </a:extLst>
                </a:gridCol>
                <a:gridCol w="835025">
                  <a:extLst>
                    <a:ext uri="{9D8B030D-6E8A-4147-A177-3AD203B41FA5}">
                      <a16:colId xmlns:a16="http://schemas.microsoft.com/office/drawing/2014/main" val="20005"/>
                    </a:ext>
                  </a:extLst>
                </a:gridCol>
              </a:tblGrid>
              <a:tr h="911225">
                <a:tc gridSpan="6">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endParaRPr kumimoji="0" lang="en-US" sz="2400" b="0" i="0" u="none" strike="noStrike" cap="none" normalizeH="0" baseline="0">
                        <a:ln>
                          <a:noFill/>
                        </a:ln>
                        <a:solidFill>
                          <a:schemeClr val="tx1"/>
                        </a:solidFill>
                        <a:effectLst/>
                        <a:latin typeface="Tahoma" pitchFamily="34" charset="0"/>
                      </a:endParaRPr>
                    </a:p>
                  </a:txBody>
                  <a:tcPr anchor="b" horzOverflow="overflow">
                    <a:lnL cap="flat">
                      <a:noFill/>
                    </a:lnL>
                    <a:lnR cap="flat">
                      <a:noFill/>
                    </a:lnR>
                    <a:lnT cap="fla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1500">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a:ln>
                            <a:noFill/>
                          </a:ln>
                          <a:solidFill>
                            <a:schemeClr val="tx1"/>
                          </a:solidFill>
                          <a:effectLst/>
                          <a:latin typeface="Tahoma" pitchFamily="34" charset="0"/>
                          <a:cs typeface="Arial" charset="0"/>
                        </a:rPr>
                        <a:t>WBC (/uL)</a:t>
                      </a:r>
                      <a:endParaRPr kumimoji="0" lang="en-US" sz="2400" b="0" i="0" u="none" strike="noStrike" cap="none" normalizeH="0" baseline="0">
                        <a:ln>
                          <a:noFill/>
                        </a:ln>
                        <a:solidFill>
                          <a:schemeClr val="tx1"/>
                        </a:solidFill>
                        <a:effectLst/>
                        <a:latin typeface="Tahoma" pitchFamily="34"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a:ln>
                            <a:noFill/>
                          </a:ln>
                          <a:solidFill>
                            <a:schemeClr val="tx1"/>
                          </a:solidFill>
                          <a:effectLst/>
                          <a:latin typeface="Tahoma" pitchFamily="34" charset="0"/>
                          <a:cs typeface="Arial" charset="0"/>
                        </a:rPr>
                        <a:t>Sensitivity</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a:ln>
                            <a:noFill/>
                          </a:ln>
                          <a:solidFill>
                            <a:schemeClr val="tx1"/>
                          </a:solidFill>
                          <a:effectLst/>
                          <a:latin typeface="Tahoma" pitchFamily="34" charset="0"/>
                          <a:cs typeface="Arial" charset="0"/>
                        </a:rPr>
                        <a:t>Specificity</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a:ln>
                            <a:noFill/>
                          </a:ln>
                          <a:solidFill>
                            <a:schemeClr val="tx1"/>
                          </a:solidFill>
                          <a:effectLst/>
                          <a:latin typeface="Tahoma" pitchFamily="34" charset="0"/>
                          <a:cs typeface="Arial" charset="0"/>
                        </a:rPr>
                        <a:t>LR+</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a:ln>
                            <a:noFill/>
                          </a:ln>
                          <a:solidFill>
                            <a:schemeClr val="tx1"/>
                          </a:solidFill>
                          <a:effectLst/>
                          <a:latin typeface="Tahoma" pitchFamily="34" charset="0"/>
                          <a:cs typeface="Arial" charset="0"/>
                        </a:rPr>
                        <a:t>LR-</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565150">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a:ln>
                            <a:noFill/>
                          </a:ln>
                          <a:solidFill>
                            <a:schemeClr val="tx1"/>
                          </a:solidFill>
                          <a:effectLst/>
                          <a:latin typeface="Tahoma" pitchFamily="34" charset="0"/>
                          <a:cs typeface="Arial" charset="0"/>
                        </a:rPr>
                        <a:t>&gt;100,000</a:t>
                      </a:r>
                      <a:endParaRPr kumimoji="0" lang="en-US" sz="2400" b="0" i="0" u="none" strike="noStrike" cap="none" normalizeH="0" baseline="0">
                        <a:ln>
                          <a:noFill/>
                        </a:ln>
                        <a:solidFill>
                          <a:schemeClr val="tx1"/>
                        </a:solidFill>
                        <a:effectLst/>
                        <a:latin typeface="Tahoma" pitchFamily="34"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29%</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99%</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29.0</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0.7</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563563">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a:ln>
                            <a:noFill/>
                          </a:ln>
                          <a:solidFill>
                            <a:schemeClr val="tx1"/>
                          </a:solidFill>
                          <a:effectLst/>
                          <a:latin typeface="Tahoma" pitchFamily="34" charset="0"/>
                          <a:cs typeface="Arial" charset="0"/>
                        </a:rPr>
                        <a:t>&gt;50,000</a:t>
                      </a:r>
                      <a:endParaRPr kumimoji="0" lang="en-US" sz="2400" b="0" i="0" u="none" strike="noStrike" cap="none" normalizeH="0" baseline="0">
                        <a:ln>
                          <a:noFill/>
                        </a:ln>
                        <a:solidFill>
                          <a:schemeClr val="tx1"/>
                        </a:solidFill>
                        <a:effectLst/>
                        <a:latin typeface="Tahoma" pitchFamily="34"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62%</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92%</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7.8</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0.4</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563563">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a:ln>
                            <a:noFill/>
                          </a:ln>
                          <a:solidFill>
                            <a:schemeClr val="tx1"/>
                          </a:solidFill>
                          <a:effectLst/>
                          <a:latin typeface="Tahoma" pitchFamily="34" charset="0"/>
                          <a:cs typeface="Arial" charset="0"/>
                        </a:rPr>
                        <a:t>&gt;25,000</a:t>
                      </a:r>
                      <a:endParaRPr kumimoji="0" lang="en-US" sz="2400" b="0" i="0" u="none" strike="noStrike" cap="none" normalizeH="0" baseline="0">
                        <a:ln>
                          <a:noFill/>
                        </a:ln>
                        <a:solidFill>
                          <a:schemeClr val="tx1"/>
                        </a:solidFill>
                        <a:effectLst/>
                        <a:latin typeface="Tahoma" pitchFamily="34" charset="0"/>
                      </a:endParaRPr>
                    </a:p>
                  </a:txBody>
                  <a:tcPr anchor="b" horzOverflow="overflow">
                    <a:lnL cap="flat">
                      <a:noFill/>
                    </a:lnL>
                    <a:lnR>
                      <a:noFill/>
                    </a:lnR>
                    <a:lnT>
                      <a:noFill/>
                    </a:lnT>
                    <a:lnB cap="flat">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77%</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73%</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2.9</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0.3</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15740" name="Oval 33"/>
          <p:cNvSpPr>
            <a:spLocks noChangeArrowheads="1"/>
          </p:cNvSpPr>
          <p:nvPr/>
        </p:nvSpPr>
        <p:spPr bwMode="auto">
          <a:xfrm>
            <a:off x="609600" y="3886200"/>
            <a:ext cx="8534400" cy="6858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5741" name="Rectangle 34"/>
          <p:cNvSpPr>
            <a:spLocks noChangeArrowheads="1"/>
          </p:cNvSpPr>
          <p:nvPr/>
        </p:nvSpPr>
        <p:spPr bwMode="auto">
          <a:xfrm>
            <a:off x="457200" y="274638"/>
            <a:ext cx="7848600" cy="79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r>
              <a:rPr lang="en-US" sz="4400">
                <a:solidFill>
                  <a:schemeClr val="tx2"/>
                </a:solidFill>
              </a:rPr>
              <a:t>Common Mistake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762" name="Object 383"/>
          <p:cNvGraphicFramePr>
            <a:graphicFrameLocks noChangeAspect="1"/>
          </p:cNvGraphicFramePr>
          <p:nvPr/>
        </p:nvGraphicFramePr>
        <p:xfrm>
          <a:off x="457200" y="762000"/>
          <a:ext cx="8229600" cy="5807075"/>
        </p:xfrm>
        <a:graphic>
          <a:graphicData uri="http://schemas.openxmlformats.org/presentationml/2006/ole">
            <mc:AlternateContent xmlns:mc="http://schemas.openxmlformats.org/markup-compatibility/2006">
              <mc:Choice xmlns:v="urn:schemas-microsoft-com:vml" Requires="v">
                <p:oleObj spid="_x0000_s117784" name="Worksheet" r:id="rId4" imgW="4902200" imgH="3759200" progId="Excel.Sheet.8">
                  <p:embed/>
                </p:oleObj>
              </mc:Choice>
              <mc:Fallback>
                <p:oleObj name="Worksheet" r:id="rId4" imgW="4902200" imgH="3759200" progId="Excel.Sheet.8">
                  <p:embed/>
                  <p:pic>
                    <p:nvPicPr>
                      <p:cNvPr id="0" name="Object 3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762000"/>
                        <a:ext cx="8229600" cy="5807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17763" name="Line 384"/>
          <p:cNvSpPr>
            <a:spLocks noChangeShapeType="1"/>
          </p:cNvSpPr>
          <p:nvPr/>
        </p:nvSpPr>
        <p:spPr bwMode="auto">
          <a:xfrm>
            <a:off x="2209800" y="5334000"/>
            <a:ext cx="1447800" cy="0"/>
          </a:xfrm>
          <a:prstGeom prst="line">
            <a:avLst/>
          </a:prstGeom>
          <a:noFill/>
          <a:ln w="222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17764" name="Line 385"/>
          <p:cNvSpPr>
            <a:spLocks noChangeShapeType="1"/>
          </p:cNvSpPr>
          <p:nvPr/>
        </p:nvSpPr>
        <p:spPr bwMode="auto">
          <a:xfrm>
            <a:off x="3657600" y="2438400"/>
            <a:ext cx="0" cy="2819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17765" name="Text Box 386"/>
          <p:cNvSpPr txBox="1">
            <a:spLocks noChangeArrowheads="1"/>
          </p:cNvSpPr>
          <p:nvPr/>
        </p:nvSpPr>
        <p:spPr bwMode="auto">
          <a:xfrm>
            <a:off x="2498725" y="4840288"/>
            <a:ext cx="7953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r>
              <a:rPr lang="en-US" sz="2400">
                <a:latin typeface="Arial" charset="0"/>
              </a:rPr>
              <a:t>27%</a:t>
            </a:r>
          </a:p>
        </p:txBody>
      </p:sp>
      <p:sp>
        <p:nvSpPr>
          <p:cNvPr id="117766" name="Text Box 387"/>
          <p:cNvSpPr txBox="1">
            <a:spLocks noChangeArrowheads="1"/>
          </p:cNvSpPr>
          <p:nvPr/>
        </p:nvSpPr>
        <p:spPr bwMode="auto">
          <a:xfrm>
            <a:off x="2895600" y="3886200"/>
            <a:ext cx="7953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r>
              <a:rPr lang="en-US" sz="2400">
                <a:latin typeface="Arial" charset="0"/>
              </a:rPr>
              <a:t>77%</a:t>
            </a:r>
          </a:p>
        </p:txBody>
      </p:sp>
      <p:sp>
        <p:nvSpPr>
          <p:cNvPr id="117767" name="Text Box 388"/>
          <p:cNvSpPr txBox="1">
            <a:spLocks noChangeArrowheads="1"/>
          </p:cNvSpPr>
          <p:nvPr/>
        </p:nvSpPr>
        <p:spPr bwMode="auto">
          <a:xfrm>
            <a:off x="3870325" y="2173288"/>
            <a:ext cx="13795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r>
              <a:rPr lang="en-US" sz="2400">
                <a:latin typeface="Arial" charset="0"/>
              </a:rPr>
              <a:t>&gt; 25,000</a:t>
            </a:r>
          </a:p>
        </p:txBody>
      </p:sp>
      <p:sp>
        <p:nvSpPr>
          <p:cNvPr id="117768" name="Rectangle 389"/>
          <p:cNvSpPr>
            <a:spLocks noChangeArrowheads="1"/>
          </p:cNvSpPr>
          <p:nvPr/>
        </p:nvSpPr>
        <p:spPr bwMode="auto">
          <a:xfrm>
            <a:off x="457200" y="274638"/>
            <a:ext cx="7848600" cy="79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r>
              <a:rPr lang="en-US" sz="4400">
                <a:solidFill>
                  <a:schemeClr val="tx2"/>
                </a:solidFill>
              </a:rPr>
              <a:t>Common Mistake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810" name="Object 383"/>
          <p:cNvGraphicFramePr>
            <a:graphicFrameLocks noChangeAspect="1"/>
          </p:cNvGraphicFramePr>
          <p:nvPr/>
        </p:nvGraphicFramePr>
        <p:xfrm>
          <a:off x="457200" y="762000"/>
          <a:ext cx="8202613" cy="5783263"/>
        </p:xfrm>
        <a:graphic>
          <a:graphicData uri="http://schemas.openxmlformats.org/presentationml/2006/ole">
            <mc:AlternateContent xmlns:mc="http://schemas.openxmlformats.org/markup-compatibility/2006">
              <mc:Choice xmlns:v="urn:schemas-microsoft-com:vml" Requires="v">
                <p:oleObj spid="_x0000_s119832" name="Worksheet" r:id="rId4" imgW="4902200" imgH="3759200" progId="Excel.Sheet.8">
                  <p:embed/>
                </p:oleObj>
              </mc:Choice>
              <mc:Fallback>
                <p:oleObj name="Worksheet" r:id="rId4" imgW="4902200" imgH="3759200" progId="Excel.Sheet.8">
                  <p:embed/>
                  <p:pic>
                    <p:nvPicPr>
                      <p:cNvPr id="0" name="Object 3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762000"/>
                        <a:ext cx="8202613" cy="5783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19811" name="Line 384"/>
          <p:cNvSpPr>
            <a:spLocks noChangeShapeType="1"/>
          </p:cNvSpPr>
          <p:nvPr/>
        </p:nvSpPr>
        <p:spPr bwMode="auto">
          <a:xfrm>
            <a:off x="2209800" y="5334000"/>
            <a:ext cx="1447800" cy="0"/>
          </a:xfrm>
          <a:prstGeom prst="line">
            <a:avLst/>
          </a:prstGeom>
          <a:noFill/>
          <a:ln w="222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19812" name="Line 385"/>
          <p:cNvSpPr>
            <a:spLocks noChangeShapeType="1"/>
          </p:cNvSpPr>
          <p:nvPr/>
        </p:nvSpPr>
        <p:spPr bwMode="auto">
          <a:xfrm>
            <a:off x="3657600" y="2438400"/>
            <a:ext cx="0" cy="2819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19813" name="Text Box 386"/>
          <p:cNvSpPr txBox="1">
            <a:spLocks noChangeArrowheads="1"/>
          </p:cNvSpPr>
          <p:nvPr/>
        </p:nvSpPr>
        <p:spPr bwMode="auto">
          <a:xfrm>
            <a:off x="2498725" y="4840288"/>
            <a:ext cx="7953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r>
              <a:rPr lang="en-US" sz="2400">
                <a:latin typeface="Arial" charset="0"/>
              </a:rPr>
              <a:t>27%</a:t>
            </a:r>
          </a:p>
        </p:txBody>
      </p:sp>
      <p:sp>
        <p:nvSpPr>
          <p:cNvPr id="119814" name="Text Box 387"/>
          <p:cNvSpPr txBox="1">
            <a:spLocks noChangeArrowheads="1"/>
          </p:cNvSpPr>
          <p:nvPr/>
        </p:nvSpPr>
        <p:spPr bwMode="auto">
          <a:xfrm>
            <a:off x="2895600" y="3886200"/>
            <a:ext cx="7953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r>
              <a:rPr lang="en-US" sz="2400">
                <a:latin typeface="Arial" charset="0"/>
              </a:rPr>
              <a:t>77%</a:t>
            </a:r>
          </a:p>
        </p:txBody>
      </p:sp>
      <p:sp>
        <p:nvSpPr>
          <p:cNvPr id="119815" name="Text Box 388"/>
          <p:cNvSpPr txBox="1">
            <a:spLocks noChangeArrowheads="1"/>
          </p:cNvSpPr>
          <p:nvPr/>
        </p:nvSpPr>
        <p:spPr bwMode="auto">
          <a:xfrm>
            <a:off x="3870325" y="2173288"/>
            <a:ext cx="13795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r>
              <a:rPr lang="en-US" sz="2400">
                <a:latin typeface="Arial" charset="0"/>
              </a:rPr>
              <a:t>&gt; 25,000</a:t>
            </a:r>
          </a:p>
        </p:txBody>
      </p:sp>
      <p:sp>
        <p:nvSpPr>
          <p:cNvPr id="119816" name="Rectangle 389"/>
          <p:cNvSpPr>
            <a:spLocks noChangeArrowheads="1"/>
          </p:cNvSpPr>
          <p:nvPr/>
        </p:nvSpPr>
        <p:spPr bwMode="auto">
          <a:xfrm>
            <a:off x="457200" y="274638"/>
            <a:ext cx="7848600" cy="79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r>
              <a:rPr lang="en-US" sz="4400">
                <a:solidFill>
                  <a:schemeClr val="tx2"/>
                </a:solidFill>
              </a:rPr>
              <a:t>Youden’s Index</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1150938" y="214313"/>
            <a:ext cx="6316662" cy="1004887"/>
          </a:xfrm>
        </p:spPr>
        <p:txBody>
          <a:bodyPr/>
          <a:lstStyle/>
          <a:p>
            <a:pPr algn="ctr" eaLnBrk="1" hangingPunct="1"/>
            <a:r>
              <a:rPr lang="en-US">
                <a:latin typeface="Tahoma" charset="0"/>
                <a:ea typeface="ＭＳ Ｐゴシック" charset="0"/>
              </a:rPr>
              <a:t>Septic Arthritis</a:t>
            </a:r>
          </a:p>
        </p:txBody>
      </p:sp>
      <p:sp>
        <p:nvSpPr>
          <p:cNvPr id="14339" name="Text Box 5"/>
          <p:cNvSpPr txBox="1">
            <a:spLocks noChangeArrowheads="1"/>
          </p:cNvSpPr>
          <p:nvPr/>
        </p:nvSpPr>
        <p:spPr bwMode="auto">
          <a:xfrm>
            <a:off x="2514600" y="1219200"/>
            <a:ext cx="4114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400">
                <a:latin typeface="Arial" charset="0"/>
              </a:rPr>
              <a:t>Bacterial infection in a joint.</a:t>
            </a:r>
          </a:p>
        </p:txBody>
      </p:sp>
      <p:pic>
        <p:nvPicPr>
          <p:cNvPr id="14340" name="Picture 6" descr="arthritis_septicarthrit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752600"/>
            <a:ext cx="4064000"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8215" name="Group 39"/>
          <p:cNvGraphicFramePr>
            <a:graphicFrameLocks noGrp="1"/>
          </p:cNvGraphicFramePr>
          <p:nvPr/>
        </p:nvGraphicFramePr>
        <p:xfrm>
          <a:off x="609600" y="1066800"/>
          <a:ext cx="8001000" cy="3571876"/>
        </p:xfrm>
        <a:graphic>
          <a:graphicData uri="http://schemas.openxmlformats.org/drawingml/2006/table">
            <a:tbl>
              <a:tblPr/>
              <a:tblGrid>
                <a:gridCol w="21336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tblGrid>
              <a:tr h="947737">
                <a:tc gridSpan="4">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65188">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a:ln>
                            <a:noFill/>
                          </a:ln>
                          <a:solidFill>
                            <a:schemeClr val="tx1"/>
                          </a:solidFill>
                          <a:effectLst/>
                          <a:latin typeface="Tahoma" pitchFamily="34" charset="0"/>
                          <a:cs typeface="Arial" charset="0"/>
                        </a:rPr>
                        <a:t>WBC (/uL)</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a:ln>
                            <a:noFill/>
                          </a:ln>
                          <a:solidFill>
                            <a:schemeClr val="tx1"/>
                          </a:solidFill>
                          <a:effectLst/>
                          <a:latin typeface="Tahoma" pitchFamily="34" charset="0"/>
                          <a:cs typeface="Arial" charset="0"/>
                        </a:rPr>
                        <a:t>Sensitivity</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a:ln>
                            <a:noFill/>
                          </a:ln>
                          <a:solidFill>
                            <a:schemeClr val="tx1"/>
                          </a:solidFill>
                          <a:effectLst/>
                          <a:latin typeface="Tahoma" pitchFamily="34" charset="0"/>
                          <a:cs typeface="Arial" charset="0"/>
                        </a:rPr>
                        <a:t>Specificity</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a:ln>
                            <a:noFill/>
                          </a:ln>
                          <a:solidFill>
                            <a:schemeClr val="tx1"/>
                          </a:solidFill>
                          <a:effectLst/>
                          <a:latin typeface="Tahoma" pitchFamily="34" charset="0"/>
                        </a:rPr>
                        <a:t>1-Specificity</a:t>
                      </a:r>
                    </a:p>
                  </a:txBody>
                  <a:tcPr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587375">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a:ln>
                            <a:noFill/>
                          </a:ln>
                          <a:solidFill>
                            <a:schemeClr val="tx1"/>
                          </a:solidFill>
                          <a:effectLst/>
                          <a:latin typeface="Tahoma" pitchFamily="34" charset="0"/>
                          <a:cs typeface="Arial" charset="0"/>
                        </a:rPr>
                        <a:t>&gt;100,000</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29%</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99%</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rPr>
                        <a:t>1%</a:t>
                      </a:r>
                    </a:p>
                  </a:txBody>
                  <a:tcPr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585788">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a:ln>
                            <a:noFill/>
                          </a:ln>
                          <a:solidFill>
                            <a:schemeClr val="tx1"/>
                          </a:solidFill>
                          <a:effectLst/>
                          <a:latin typeface="Tahoma" pitchFamily="34" charset="0"/>
                          <a:cs typeface="Arial" charset="0"/>
                        </a:rPr>
                        <a:t>&gt;50,000</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62%</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92%</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rPr>
                        <a:t>8%</a:t>
                      </a:r>
                    </a:p>
                  </a:txBody>
                  <a:tcPr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585788">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a:ln>
                            <a:noFill/>
                          </a:ln>
                          <a:solidFill>
                            <a:schemeClr val="tx1"/>
                          </a:solidFill>
                          <a:effectLst/>
                          <a:latin typeface="Tahoma" pitchFamily="34" charset="0"/>
                          <a:cs typeface="Arial" charset="0"/>
                        </a:rPr>
                        <a:t>&gt;25,000</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77%</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73%</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rPr>
                        <a:t>27%</a:t>
                      </a:r>
                    </a:p>
                  </a:txBody>
                  <a:tcPr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21876" name="Slide Number Placeholder 4"/>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lgn="r" eaLnBrk="1" hangingPunct="1"/>
            <a:fld id="{19ED7E6E-1966-AD4F-B4B7-56FE68AB4CF5}" type="slidenum">
              <a:rPr lang="en-US" sz="1400"/>
              <a:pPr algn="r" eaLnBrk="1" hangingPunct="1"/>
              <a:t>60</a:t>
            </a:fld>
            <a:endParaRPr lang="en-US" sz="1400"/>
          </a:p>
        </p:txBody>
      </p:sp>
      <p:sp>
        <p:nvSpPr>
          <p:cNvPr id="121877" name="Title 5"/>
          <p:cNvSpPr>
            <a:spLocks noGrp="1"/>
          </p:cNvSpPr>
          <p:nvPr>
            <p:ph type="title" idx="4294967295"/>
          </p:nvPr>
        </p:nvSpPr>
        <p:spPr/>
        <p:txBody>
          <a:bodyPr/>
          <a:lstStyle/>
          <a:p>
            <a:pPr eaLnBrk="1" hangingPunct="1"/>
            <a:r>
              <a:rPr lang="en-US" sz="3600">
                <a:latin typeface="Tahoma" charset="0"/>
                <a:ea typeface="ＭＳ Ｐゴシック" charset="0"/>
              </a:rPr>
              <a:t>Obtain interval LR from ROC table by subtracting adjacent rows</a:t>
            </a:r>
            <a:endParaRPr lang="en-US">
              <a:latin typeface="Tahoma" charset="0"/>
              <a:ea typeface="ＭＳ Ｐゴシック" charset="0"/>
            </a:endParaRPr>
          </a:p>
        </p:txBody>
      </p:sp>
      <p:sp>
        <p:nvSpPr>
          <p:cNvPr id="126998" name="Text Placeholder 6"/>
          <p:cNvSpPr>
            <a:spLocks noGrp="1"/>
          </p:cNvSpPr>
          <p:nvPr>
            <p:ph type="body" idx="4294967295"/>
          </p:nvPr>
        </p:nvSpPr>
        <p:spPr>
          <a:xfrm>
            <a:off x="304800" y="4876800"/>
            <a:ext cx="7772400" cy="1981200"/>
          </a:xfrm>
        </p:spPr>
        <p:txBody>
          <a:bodyPr/>
          <a:lstStyle/>
          <a:p>
            <a:pPr eaLnBrk="1" hangingPunct="1"/>
            <a:r>
              <a:rPr lang="en-US" sz="2800">
                <a:latin typeface="Tahoma" charset="0"/>
                <a:ea typeface="ＭＳ Ｐゴシック" charset="0"/>
              </a:rPr>
              <a:t>77% of D+ &gt; 25K</a:t>
            </a:r>
          </a:p>
          <a:p>
            <a:pPr eaLnBrk="1" hangingPunct="1"/>
            <a:r>
              <a:rPr lang="en-US" sz="2800">
                <a:latin typeface="Tahoma" charset="0"/>
                <a:ea typeface="ＭＳ Ｐゴシック" charset="0"/>
              </a:rPr>
              <a:t>62% of D+ &gt; 50 K</a:t>
            </a:r>
          </a:p>
          <a:p>
            <a:pPr eaLnBrk="1" hangingPunct="1"/>
            <a:r>
              <a:rPr lang="en-US" sz="2800">
                <a:latin typeface="Tahoma" charset="0"/>
                <a:ea typeface="ＭＳ Ｐゴシック" charset="0"/>
              </a:rPr>
              <a:t>Therefore 77%-62% =15% of D+ must be &gt;25 K and </a:t>
            </a:r>
            <a:r>
              <a:rPr lang="en-US" sz="2800" u="sng">
                <a:latin typeface="Tahoma" charset="0"/>
                <a:ea typeface="ＭＳ Ｐゴシック" charset="0"/>
              </a:rPr>
              <a:t>&lt;</a:t>
            </a:r>
            <a:r>
              <a:rPr lang="en-US" sz="2800">
                <a:latin typeface="Tahoma" charset="0"/>
                <a:ea typeface="ＭＳ Ｐゴシック" charset="0"/>
              </a:rPr>
              <a:t> 50K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99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699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699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98"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8215" name="Group 39"/>
          <p:cNvGraphicFramePr>
            <a:graphicFrameLocks noGrp="1"/>
          </p:cNvGraphicFramePr>
          <p:nvPr/>
        </p:nvGraphicFramePr>
        <p:xfrm>
          <a:off x="609600" y="1066800"/>
          <a:ext cx="8001000" cy="3571876"/>
        </p:xfrm>
        <a:graphic>
          <a:graphicData uri="http://schemas.openxmlformats.org/drawingml/2006/table">
            <a:tbl>
              <a:tblPr/>
              <a:tblGrid>
                <a:gridCol w="21336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tblGrid>
              <a:tr h="947737">
                <a:tc gridSpan="4">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65188">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dirty="0">
                          <a:ln>
                            <a:noFill/>
                          </a:ln>
                          <a:solidFill>
                            <a:schemeClr val="tx1"/>
                          </a:solidFill>
                          <a:effectLst/>
                          <a:latin typeface="Tahoma" pitchFamily="34" charset="0"/>
                          <a:cs typeface="Arial" charset="0"/>
                        </a:rPr>
                        <a:t>WBC (/</a:t>
                      </a:r>
                      <a:r>
                        <a:rPr kumimoji="0" lang="en-US" sz="2400" b="1" i="0" u="none" strike="noStrike" cap="none" normalizeH="0" baseline="0" dirty="0" err="1">
                          <a:ln>
                            <a:noFill/>
                          </a:ln>
                          <a:solidFill>
                            <a:schemeClr val="tx1"/>
                          </a:solidFill>
                          <a:effectLst/>
                          <a:latin typeface="Tahoma" pitchFamily="34" charset="0"/>
                          <a:cs typeface="Arial" charset="0"/>
                        </a:rPr>
                        <a:t>uL</a:t>
                      </a:r>
                      <a:r>
                        <a:rPr kumimoji="0" lang="en-US" sz="2400" b="1" i="0" u="none" strike="noStrike" cap="none" normalizeH="0" baseline="0" dirty="0">
                          <a:ln>
                            <a:noFill/>
                          </a:ln>
                          <a:solidFill>
                            <a:schemeClr val="tx1"/>
                          </a:solidFill>
                          <a:effectLst/>
                          <a:latin typeface="Tahoma" pitchFamily="34" charset="0"/>
                          <a:cs typeface="Arial" charset="0"/>
                        </a:rPr>
                        <a:t>)</a:t>
                      </a:r>
                      <a:endParaRPr kumimoji="0" lang="en-US" sz="2400" b="0" i="0" u="none" strike="noStrike" cap="none" normalizeH="0" baseline="0" dirty="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dirty="0">
                          <a:ln>
                            <a:noFill/>
                          </a:ln>
                          <a:solidFill>
                            <a:schemeClr val="tx1"/>
                          </a:solidFill>
                          <a:effectLst/>
                          <a:latin typeface="Tahoma" pitchFamily="34" charset="0"/>
                          <a:cs typeface="Arial" charset="0"/>
                        </a:rPr>
                        <a:t>Sensitivity</a:t>
                      </a:r>
                      <a:endParaRPr kumimoji="0" lang="en-US" sz="2400" b="0" i="0" u="none" strike="noStrike" cap="none" normalizeH="0" baseline="0" dirty="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a:ln>
                            <a:noFill/>
                          </a:ln>
                          <a:solidFill>
                            <a:schemeClr val="tx1"/>
                          </a:solidFill>
                          <a:effectLst/>
                          <a:latin typeface="Tahoma" pitchFamily="34" charset="0"/>
                          <a:cs typeface="Arial" charset="0"/>
                        </a:rPr>
                        <a:t>Specificity</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dirty="0">
                          <a:ln>
                            <a:noFill/>
                          </a:ln>
                          <a:solidFill>
                            <a:schemeClr val="tx1"/>
                          </a:solidFill>
                          <a:effectLst/>
                          <a:latin typeface="Tahoma" pitchFamily="34" charset="0"/>
                        </a:rPr>
                        <a:t>1-Specificity</a:t>
                      </a:r>
                    </a:p>
                  </a:txBody>
                  <a:tcPr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587375">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a:ln>
                            <a:noFill/>
                          </a:ln>
                          <a:solidFill>
                            <a:schemeClr val="tx1"/>
                          </a:solidFill>
                          <a:effectLst/>
                          <a:latin typeface="Tahoma" pitchFamily="34" charset="0"/>
                          <a:cs typeface="Arial" charset="0"/>
                        </a:rPr>
                        <a:t>&gt;100,000</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dirty="0">
                          <a:ln>
                            <a:noFill/>
                          </a:ln>
                          <a:solidFill>
                            <a:schemeClr val="tx1"/>
                          </a:solidFill>
                          <a:effectLst/>
                          <a:latin typeface="Tahoma" pitchFamily="34" charset="0"/>
                          <a:cs typeface="Arial" charset="0"/>
                        </a:rPr>
                        <a:t>29%</a:t>
                      </a:r>
                      <a:endParaRPr kumimoji="0" lang="en-US" sz="2400" b="0" i="0" u="none" strike="noStrike" cap="none" normalizeH="0" baseline="0" dirty="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dirty="0">
                          <a:ln>
                            <a:noFill/>
                          </a:ln>
                          <a:solidFill>
                            <a:schemeClr val="tx1"/>
                          </a:solidFill>
                          <a:effectLst/>
                          <a:latin typeface="Tahoma" pitchFamily="34" charset="0"/>
                          <a:cs typeface="Arial" charset="0"/>
                        </a:rPr>
                        <a:t>99%</a:t>
                      </a:r>
                      <a:endParaRPr kumimoji="0" lang="en-US" sz="2400" b="0" i="0" u="none" strike="noStrike" cap="none" normalizeH="0" baseline="0" dirty="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dirty="0">
                          <a:ln>
                            <a:noFill/>
                          </a:ln>
                          <a:solidFill>
                            <a:schemeClr val="tx1"/>
                          </a:solidFill>
                          <a:effectLst/>
                          <a:latin typeface="Tahoma" pitchFamily="34" charset="0"/>
                        </a:rPr>
                        <a:t>1%</a:t>
                      </a:r>
                    </a:p>
                  </a:txBody>
                  <a:tcPr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585788">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a:ln>
                            <a:noFill/>
                          </a:ln>
                          <a:solidFill>
                            <a:schemeClr val="tx1"/>
                          </a:solidFill>
                          <a:effectLst/>
                          <a:latin typeface="Tahoma" pitchFamily="34" charset="0"/>
                          <a:cs typeface="Arial" charset="0"/>
                        </a:rPr>
                        <a:t>&gt;50,000</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62%</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92%</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dirty="0">
                          <a:ln>
                            <a:noFill/>
                          </a:ln>
                          <a:solidFill>
                            <a:schemeClr val="tx1"/>
                          </a:solidFill>
                          <a:effectLst/>
                          <a:latin typeface="Tahoma" pitchFamily="34" charset="0"/>
                        </a:rPr>
                        <a:t>8%</a:t>
                      </a:r>
                    </a:p>
                  </a:txBody>
                  <a:tcPr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585788">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a:ln>
                            <a:noFill/>
                          </a:ln>
                          <a:solidFill>
                            <a:schemeClr val="tx1"/>
                          </a:solidFill>
                          <a:effectLst/>
                          <a:latin typeface="Tahoma" pitchFamily="34" charset="0"/>
                          <a:cs typeface="Arial" charset="0"/>
                        </a:rPr>
                        <a:t>&gt;25,000</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77%</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73%</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dirty="0">
                          <a:ln>
                            <a:noFill/>
                          </a:ln>
                          <a:solidFill>
                            <a:schemeClr val="tx1"/>
                          </a:solidFill>
                          <a:effectLst/>
                          <a:latin typeface="Tahoma" pitchFamily="34" charset="0"/>
                        </a:rPr>
                        <a:t>27%</a:t>
                      </a:r>
                    </a:p>
                  </a:txBody>
                  <a:tcPr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23924" name="Slide Number Placeholder 4"/>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lgn="r" eaLnBrk="1" hangingPunct="1"/>
            <a:fld id="{33F1A633-0665-1D43-9BE7-372A8969D82B}" type="slidenum">
              <a:rPr lang="en-US" sz="1400"/>
              <a:pPr algn="r" eaLnBrk="1" hangingPunct="1"/>
              <a:t>61</a:t>
            </a:fld>
            <a:endParaRPr lang="en-US" sz="1400"/>
          </a:p>
        </p:txBody>
      </p:sp>
      <p:sp>
        <p:nvSpPr>
          <p:cNvPr id="123925" name="Title 5"/>
          <p:cNvSpPr>
            <a:spLocks noGrp="1"/>
          </p:cNvSpPr>
          <p:nvPr>
            <p:ph type="title" idx="4294967295"/>
          </p:nvPr>
        </p:nvSpPr>
        <p:spPr/>
        <p:txBody>
          <a:bodyPr/>
          <a:lstStyle/>
          <a:p>
            <a:pPr eaLnBrk="1" hangingPunct="1"/>
            <a:r>
              <a:rPr lang="en-US" sz="3600">
                <a:latin typeface="Tahoma" charset="0"/>
                <a:ea typeface="ＭＳ Ｐゴシック" charset="0"/>
              </a:rPr>
              <a:t>Obtain interval LR from ROC table by subtracting adjacent rows</a:t>
            </a:r>
            <a:endParaRPr lang="en-US">
              <a:latin typeface="Tahoma" charset="0"/>
              <a:ea typeface="ＭＳ Ｐゴシック" charset="0"/>
            </a:endParaRPr>
          </a:p>
        </p:txBody>
      </p:sp>
      <p:sp>
        <p:nvSpPr>
          <p:cNvPr id="126998" name="Text Placeholder 6"/>
          <p:cNvSpPr>
            <a:spLocks noGrp="1"/>
          </p:cNvSpPr>
          <p:nvPr>
            <p:ph type="body" idx="4294967295"/>
          </p:nvPr>
        </p:nvSpPr>
        <p:spPr>
          <a:xfrm>
            <a:off x="304800" y="4876800"/>
            <a:ext cx="7772400" cy="1981200"/>
          </a:xfrm>
        </p:spPr>
        <p:txBody>
          <a:bodyPr/>
          <a:lstStyle/>
          <a:p>
            <a:pPr eaLnBrk="1" hangingPunct="1"/>
            <a:r>
              <a:rPr lang="en-US" sz="2800">
                <a:latin typeface="Tahoma" charset="0"/>
                <a:ea typeface="ＭＳ Ｐゴシック" charset="0"/>
              </a:rPr>
              <a:t>27% of D- &gt; 25K</a:t>
            </a:r>
          </a:p>
          <a:p>
            <a:pPr eaLnBrk="1" hangingPunct="1"/>
            <a:r>
              <a:rPr lang="en-US" sz="2800">
                <a:latin typeface="Tahoma" charset="0"/>
                <a:ea typeface="ＭＳ Ｐゴシック" charset="0"/>
              </a:rPr>
              <a:t>8% of D- &gt; 50 K</a:t>
            </a:r>
          </a:p>
          <a:p>
            <a:pPr eaLnBrk="1" hangingPunct="1"/>
            <a:r>
              <a:rPr lang="en-US" sz="2800">
                <a:latin typeface="Tahoma" charset="0"/>
                <a:ea typeface="ＭＳ Ｐゴシック" charset="0"/>
              </a:rPr>
              <a:t>Therefore 27%-8% =19% of D- must be &gt;25 K and </a:t>
            </a:r>
            <a:r>
              <a:rPr lang="en-US" sz="2800" u="sng">
                <a:latin typeface="Tahoma" charset="0"/>
                <a:ea typeface="ＭＳ Ｐゴシック" charset="0"/>
              </a:rPr>
              <a:t>&lt;</a:t>
            </a:r>
            <a:r>
              <a:rPr lang="en-US" sz="2800">
                <a:latin typeface="Tahoma" charset="0"/>
                <a:ea typeface="ＭＳ Ｐゴシック" charset="0"/>
              </a:rPr>
              <a:t> 50K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99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699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699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98"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D98E41-4430-43A9-A830-53EFA0B3FA1C}"/>
              </a:ext>
            </a:extLst>
          </p:cNvPr>
          <p:cNvSpPr txBox="1"/>
          <p:nvPr/>
        </p:nvSpPr>
        <p:spPr>
          <a:xfrm>
            <a:off x="1371600" y="2819400"/>
            <a:ext cx="6400800" cy="2862322"/>
          </a:xfrm>
          <a:prstGeom prst="rect">
            <a:avLst/>
          </a:prstGeom>
          <a:noFill/>
        </p:spPr>
        <p:txBody>
          <a:bodyPr wrap="square" rtlCol="0">
            <a:spAutoFit/>
          </a:bodyPr>
          <a:lstStyle/>
          <a:p>
            <a:r>
              <a:rPr lang="en-US" dirty="0"/>
              <a:t>Excel Demonstration</a:t>
            </a:r>
          </a:p>
          <a:p>
            <a:r>
              <a:rPr lang="en-US" dirty="0"/>
              <a:t>MultiLevelAndContinuousTestsExcelDemo.xlsx</a:t>
            </a:r>
          </a:p>
          <a:p>
            <a:r>
              <a:rPr lang="en-US" dirty="0"/>
              <a:t>Make sure whole spreadsheet projects</a:t>
            </a:r>
          </a:p>
          <a:p>
            <a:r>
              <a:rPr lang="en-US" dirty="0"/>
              <a:t>Pre-test </a:t>
            </a:r>
            <a:r>
              <a:rPr lang="en-US" dirty="0" err="1"/>
              <a:t>Prob</a:t>
            </a:r>
            <a:r>
              <a:rPr lang="en-US" dirty="0"/>
              <a:t> = 0.38  WBC = 48</a:t>
            </a:r>
          </a:p>
          <a:p>
            <a:r>
              <a:rPr lang="en-US" dirty="0"/>
              <a:t>Pre-test </a:t>
            </a:r>
            <a:r>
              <a:rPr lang="en-US" dirty="0" err="1"/>
              <a:t>Prob</a:t>
            </a:r>
            <a:r>
              <a:rPr lang="en-US" dirty="0"/>
              <a:t> = 0.38  WBC = 128</a:t>
            </a:r>
          </a:p>
          <a:p>
            <a:r>
              <a:rPr lang="en-US" dirty="0"/>
              <a:t>Assume treatment threshold </a:t>
            </a:r>
            <a:r>
              <a:rPr lang="en-US" dirty="0" err="1"/>
              <a:t>prob</a:t>
            </a:r>
            <a:r>
              <a:rPr lang="en-US" dirty="0"/>
              <a:t> = 0.2</a:t>
            </a:r>
          </a:p>
          <a:p>
            <a:r>
              <a:rPr lang="en-US" dirty="0"/>
              <a:t>What is WBC treatment threshold for Pre-test </a:t>
            </a:r>
            <a:r>
              <a:rPr lang="en-US" dirty="0" err="1"/>
              <a:t>Prob</a:t>
            </a:r>
            <a:r>
              <a:rPr lang="en-US" dirty="0"/>
              <a:t> = 0.38?</a:t>
            </a:r>
          </a:p>
          <a:p>
            <a:r>
              <a:rPr lang="en-US" dirty="0"/>
              <a:t>What is WBC treatment threshold for Pre-test </a:t>
            </a:r>
            <a:r>
              <a:rPr lang="en-US" dirty="0" err="1"/>
              <a:t>Prob</a:t>
            </a:r>
            <a:r>
              <a:rPr lang="en-US" dirty="0"/>
              <a:t> = 0.04?</a:t>
            </a:r>
          </a:p>
          <a:p>
            <a:r>
              <a:rPr lang="en-US" dirty="0"/>
              <a:t>Resume at Slide 78</a:t>
            </a:r>
          </a:p>
          <a:p>
            <a:endParaRPr lang="en-US" dirty="0"/>
          </a:p>
        </p:txBody>
      </p:sp>
    </p:spTree>
    <p:extLst>
      <p:ext uri="{BB962C8B-B14F-4D97-AF65-F5344CB8AC3E}">
        <p14:creationId xmlns:p14="http://schemas.microsoft.com/office/powerpoint/2010/main" val="3520992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954" name="Object 2"/>
          <p:cNvGraphicFramePr>
            <a:graphicFrameLocks noChangeAspect="1"/>
          </p:cNvGraphicFramePr>
          <p:nvPr/>
        </p:nvGraphicFramePr>
        <p:xfrm>
          <a:off x="990600" y="914400"/>
          <a:ext cx="6705600" cy="5683250"/>
        </p:xfrm>
        <a:graphic>
          <a:graphicData uri="http://schemas.openxmlformats.org/presentationml/2006/ole">
            <mc:AlternateContent xmlns:mc="http://schemas.openxmlformats.org/markup-compatibility/2006">
              <mc:Choice xmlns:v="urn:schemas-microsoft-com:vml" Requires="v">
                <p:oleObj spid="_x0000_s125979" name="Chart" r:id="rId4" imgW="4686300" imgH="3429000" progId="Excel.Chart.8">
                  <p:embed/>
                </p:oleObj>
              </mc:Choice>
              <mc:Fallback>
                <p:oleObj name="Chart" r:id="rId4" imgW="4686300" imgH="3429000" progId="Excel.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914400"/>
                        <a:ext cx="6705600" cy="5683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25955" name="Text Box 5"/>
          <p:cNvSpPr txBox="1">
            <a:spLocks noChangeArrowheads="1"/>
          </p:cNvSpPr>
          <p:nvPr/>
        </p:nvSpPr>
        <p:spPr bwMode="auto">
          <a:xfrm>
            <a:off x="2133600" y="2362200"/>
            <a:ext cx="838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&gt; </a:t>
            </a:r>
            <a:r>
              <a:rPr lang="en-US" sz="2000">
                <a:latin typeface="Arial" charset="0"/>
                <a:cs typeface="Arial" charset="0"/>
              </a:rPr>
              <a:t>50k</a:t>
            </a:r>
          </a:p>
        </p:txBody>
      </p:sp>
      <p:sp>
        <p:nvSpPr>
          <p:cNvPr id="125956" name="Text Box 6"/>
          <p:cNvSpPr txBox="1">
            <a:spLocks noChangeArrowheads="1"/>
          </p:cNvSpPr>
          <p:nvPr/>
        </p:nvSpPr>
        <p:spPr bwMode="auto">
          <a:xfrm>
            <a:off x="2895600" y="1676400"/>
            <a:ext cx="838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&gt; </a:t>
            </a:r>
            <a:r>
              <a:rPr lang="en-US" sz="2000">
                <a:latin typeface="Arial" charset="0"/>
                <a:cs typeface="Arial" charset="0"/>
              </a:rPr>
              <a:t>25k</a:t>
            </a:r>
          </a:p>
        </p:txBody>
      </p:sp>
      <p:sp>
        <p:nvSpPr>
          <p:cNvPr id="125957" name="Line 16"/>
          <p:cNvSpPr>
            <a:spLocks noChangeShapeType="1"/>
          </p:cNvSpPr>
          <p:nvPr/>
        </p:nvSpPr>
        <p:spPr bwMode="auto">
          <a:xfrm>
            <a:off x="2590800" y="2895600"/>
            <a:ext cx="990600" cy="0"/>
          </a:xfrm>
          <a:prstGeom prst="line">
            <a:avLst/>
          </a:prstGeom>
          <a:noFill/>
          <a:ln w="222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25958" name="Line 17"/>
          <p:cNvSpPr>
            <a:spLocks noChangeShapeType="1"/>
          </p:cNvSpPr>
          <p:nvPr/>
        </p:nvSpPr>
        <p:spPr bwMode="auto">
          <a:xfrm>
            <a:off x="3505200" y="2362200"/>
            <a:ext cx="0" cy="533400"/>
          </a:xfrm>
          <a:prstGeom prst="line">
            <a:avLst/>
          </a:prstGeom>
          <a:noFill/>
          <a:ln w="222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25959" name="Text Box 18"/>
          <p:cNvSpPr txBox="1">
            <a:spLocks noChangeArrowheads="1"/>
          </p:cNvSpPr>
          <p:nvPr/>
        </p:nvSpPr>
        <p:spPr bwMode="auto">
          <a:xfrm>
            <a:off x="3657600" y="2362200"/>
            <a:ext cx="990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endParaRPr lang="en-US" sz="2400">
              <a:latin typeface="Arial" charset="0"/>
            </a:endParaRPr>
          </a:p>
        </p:txBody>
      </p:sp>
      <p:sp>
        <p:nvSpPr>
          <p:cNvPr id="125960" name="Text Box 19"/>
          <p:cNvSpPr txBox="1">
            <a:spLocks noChangeArrowheads="1"/>
          </p:cNvSpPr>
          <p:nvPr/>
        </p:nvSpPr>
        <p:spPr bwMode="auto">
          <a:xfrm>
            <a:off x="3657600" y="2362200"/>
            <a:ext cx="838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400">
                <a:latin typeface="Arial" charset="0"/>
              </a:rPr>
              <a:t>15%</a:t>
            </a:r>
          </a:p>
        </p:txBody>
      </p:sp>
      <p:sp>
        <p:nvSpPr>
          <p:cNvPr id="125961" name="Text Box 20"/>
          <p:cNvSpPr txBox="1">
            <a:spLocks noChangeArrowheads="1"/>
          </p:cNvSpPr>
          <p:nvPr/>
        </p:nvSpPr>
        <p:spPr bwMode="auto">
          <a:xfrm>
            <a:off x="2667000" y="2971800"/>
            <a:ext cx="1295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400">
                <a:latin typeface="Arial" charset="0"/>
              </a:rPr>
              <a:t>19%</a:t>
            </a:r>
          </a:p>
        </p:txBody>
      </p:sp>
      <p:sp>
        <p:nvSpPr>
          <p:cNvPr id="125962" name="Text Box 21"/>
          <p:cNvSpPr txBox="1">
            <a:spLocks noChangeArrowheads="1"/>
          </p:cNvSpPr>
          <p:nvPr/>
        </p:nvSpPr>
        <p:spPr bwMode="auto">
          <a:xfrm>
            <a:off x="4267200" y="2743200"/>
            <a:ext cx="3276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1800" b="1">
                <a:latin typeface="Arial" charset="0"/>
              </a:rPr>
              <a:t>Slope = 15%/19% =0.8</a:t>
            </a:r>
          </a:p>
        </p:txBody>
      </p:sp>
      <p:sp>
        <p:nvSpPr>
          <p:cNvPr id="125963" name="Slide Number Placeholder 10"/>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lgn="r" eaLnBrk="1" hangingPunct="1"/>
            <a:fld id="{60B3BB76-34D4-2246-B0AF-A184756972C1}" type="slidenum">
              <a:rPr lang="en-US" sz="1400"/>
              <a:pPr algn="r" eaLnBrk="1" hangingPunct="1"/>
              <a:t>63</a:t>
            </a:fld>
            <a:endParaRPr lang="en-US" sz="140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r>
              <a:rPr lang="en-US">
                <a:latin typeface="Tahoma" charset="0"/>
                <a:ea typeface="ＭＳ Ｐゴシック" charset="0"/>
              </a:rPr>
              <a:t>Common Mistake</a:t>
            </a:r>
          </a:p>
        </p:txBody>
      </p:sp>
      <p:sp>
        <p:nvSpPr>
          <p:cNvPr id="128003" name="Rectangle 3"/>
          <p:cNvSpPr>
            <a:spLocks noGrp="1" noChangeArrowheads="1"/>
          </p:cNvSpPr>
          <p:nvPr>
            <p:ph type="body" idx="1"/>
          </p:nvPr>
        </p:nvSpPr>
        <p:spPr/>
        <p:txBody>
          <a:bodyPr/>
          <a:lstStyle/>
          <a:p>
            <a:pPr eaLnBrk="1" hangingPunct="1">
              <a:buFont typeface="Wingdings" charset="0"/>
              <a:buNone/>
            </a:pPr>
            <a:r>
              <a:rPr lang="en-US">
                <a:latin typeface="Tahoma" charset="0"/>
                <a:ea typeface="ＭＳ Ｐゴシック" charset="0"/>
              </a:rPr>
              <a:t>From JAMA paper:</a:t>
            </a:r>
          </a:p>
          <a:p>
            <a:pPr eaLnBrk="1" hangingPunct="1">
              <a:buFont typeface="Wingdings" charset="0"/>
              <a:buNone/>
            </a:pPr>
            <a:r>
              <a:rPr lang="ja-JP" altLang="en-US">
                <a:latin typeface="Tahoma" charset="0"/>
                <a:ea typeface="ＭＳ Ｐゴシック" charset="0"/>
              </a:rPr>
              <a:t>“</a:t>
            </a:r>
            <a:r>
              <a:rPr lang="en-US" altLang="ja-JP">
                <a:latin typeface="Tahoma" charset="0"/>
                <a:ea typeface="ＭＳ Ｐゴシック" charset="0"/>
              </a:rPr>
              <a:t>Her synovial WBC count of 48,000/µL increases the probability from 38% to 64%.</a:t>
            </a:r>
            <a:r>
              <a:rPr lang="ja-JP" altLang="en-US">
                <a:latin typeface="Tahoma" charset="0"/>
                <a:ea typeface="ＭＳ Ｐゴシック" charset="0"/>
              </a:rPr>
              <a:t>”</a:t>
            </a:r>
            <a:r>
              <a:rPr lang="en-US" altLang="ja-JP">
                <a:latin typeface="Tahoma" charset="0"/>
                <a:ea typeface="ＭＳ Ｐゴシック" charset="0"/>
              </a:rPr>
              <a:t> (Used LR = 2.9)</a:t>
            </a:r>
          </a:p>
          <a:p>
            <a:pPr eaLnBrk="1" hangingPunct="1">
              <a:buFont typeface="Wingdings" charset="0"/>
              <a:buNone/>
            </a:pPr>
            <a:r>
              <a:rPr lang="en-US">
                <a:latin typeface="Tahoma" charset="0"/>
                <a:ea typeface="ＭＳ Ｐゴシック" charset="0"/>
              </a:rPr>
              <a:t>Correct calculation:</a:t>
            </a:r>
          </a:p>
          <a:p>
            <a:pPr eaLnBrk="1" hangingPunct="1">
              <a:buFont typeface="Wingdings" charset="0"/>
              <a:buNone/>
            </a:pPr>
            <a:r>
              <a:rPr lang="en-US">
                <a:latin typeface="Tahoma" charset="0"/>
                <a:ea typeface="ＭＳ Ｐゴシック" charset="0"/>
              </a:rPr>
              <a:t>Her synovial WBC count of 48,000/µL </a:t>
            </a:r>
            <a:r>
              <a:rPr lang="en-US" u="sng">
                <a:latin typeface="Tahoma" charset="0"/>
                <a:ea typeface="ＭＳ Ｐゴシック" charset="0"/>
              </a:rPr>
              <a:t>decreases</a:t>
            </a:r>
            <a:r>
              <a:rPr lang="en-US">
                <a:latin typeface="Tahoma" charset="0"/>
                <a:ea typeface="ＭＳ Ｐゴシック" charset="0"/>
              </a:rPr>
              <a:t> the probability from 38% to 33%.</a:t>
            </a:r>
            <a:r>
              <a:rPr lang="ja-JP" altLang="en-US">
                <a:latin typeface="Tahoma" charset="0"/>
                <a:ea typeface="ＭＳ Ｐゴシック" charset="0"/>
              </a:rPr>
              <a:t>”</a:t>
            </a:r>
            <a:r>
              <a:rPr lang="en-US" altLang="ja-JP">
                <a:latin typeface="Tahoma" charset="0"/>
                <a:ea typeface="ＭＳ Ｐゴシック" charset="0"/>
              </a:rPr>
              <a:t> (Used LR = 0.8)</a:t>
            </a:r>
          </a:p>
          <a:p>
            <a:pPr eaLnBrk="1" hangingPunct="1">
              <a:buFont typeface="Wingdings" charset="0"/>
              <a:buNone/>
            </a:pPr>
            <a:endParaRPr lang="en-US">
              <a:latin typeface="Tahoma" charset="0"/>
              <a:ea typeface="ＭＳ Ｐゴシック"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r>
              <a:rPr lang="en-US" sz="4000">
                <a:latin typeface="Tahoma" charset="0"/>
                <a:ea typeface="ＭＳ Ｐゴシック" charset="0"/>
              </a:rPr>
              <a:t>Main Point 3</a:t>
            </a:r>
            <a:br>
              <a:rPr lang="en-US" sz="4000">
                <a:latin typeface="Tahoma" charset="0"/>
                <a:ea typeface="ＭＳ Ｐゴシック" charset="0"/>
              </a:rPr>
            </a:br>
            <a:r>
              <a:rPr lang="en-US" sz="4000">
                <a:latin typeface="Tahoma" charset="0"/>
                <a:ea typeface="ＭＳ Ｐゴシック" charset="0"/>
              </a:rPr>
              <a:t> Likelihood Ratio</a:t>
            </a:r>
          </a:p>
        </p:txBody>
      </p:sp>
      <p:sp>
        <p:nvSpPr>
          <p:cNvPr id="130051" name="Rectangle 3"/>
          <p:cNvSpPr>
            <a:spLocks noGrp="1" noChangeArrowheads="1"/>
          </p:cNvSpPr>
          <p:nvPr>
            <p:ph type="body" idx="1"/>
          </p:nvPr>
        </p:nvSpPr>
        <p:spPr>
          <a:xfrm>
            <a:off x="533400" y="2209800"/>
            <a:ext cx="8229600" cy="4114800"/>
          </a:xfrm>
        </p:spPr>
        <p:txBody>
          <a:bodyPr/>
          <a:lstStyle/>
          <a:p>
            <a:pPr eaLnBrk="1" hangingPunct="1">
              <a:buFont typeface="Wingdings" charset="0"/>
              <a:buNone/>
            </a:pPr>
            <a:r>
              <a:rPr lang="en-US" sz="2800">
                <a:latin typeface="Tahoma" charset="0"/>
                <a:ea typeface="ＭＳ Ｐゴシック" charset="0"/>
              </a:rPr>
              <a:t>		P(Result) in patients WITH disease</a:t>
            </a:r>
          </a:p>
          <a:p>
            <a:pPr eaLnBrk="1" hangingPunct="1">
              <a:buFont typeface="Wingdings" charset="0"/>
              <a:buNone/>
            </a:pPr>
            <a:r>
              <a:rPr lang="en-US" sz="2800">
                <a:latin typeface="Tahoma" charset="0"/>
                <a:ea typeface="ＭＳ Ｐゴシック" charset="0"/>
              </a:rPr>
              <a:t>	------------------------------------------------------</a:t>
            </a:r>
          </a:p>
          <a:p>
            <a:pPr eaLnBrk="1" hangingPunct="1">
              <a:buFont typeface="Wingdings" charset="0"/>
              <a:buNone/>
            </a:pPr>
            <a:r>
              <a:rPr lang="en-US" sz="2800">
                <a:latin typeface="Tahoma" charset="0"/>
                <a:ea typeface="ＭＳ Ｐゴシック" charset="0"/>
              </a:rPr>
              <a:t>	P(Result) in patients WITHOUT disease</a:t>
            </a:r>
          </a:p>
          <a:p>
            <a:pPr eaLnBrk="1" hangingPunct="1">
              <a:buFont typeface="Wingdings" charset="0"/>
              <a:buNone/>
            </a:pPr>
            <a:endParaRPr lang="en-US" sz="2800">
              <a:latin typeface="Tahoma" charset="0"/>
              <a:ea typeface="ＭＳ Ｐゴシック" charset="0"/>
            </a:endParaRPr>
          </a:p>
          <a:p>
            <a:pPr eaLnBrk="1" hangingPunct="1">
              <a:buFont typeface="Wingdings" charset="0"/>
              <a:buNone/>
            </a:pPr>
            <a:r>
              <a:rPr lang="en-US" sz="2800">
                <a:latin typeface="Tahoma" charset="0"/>
                <a:ea typeface="ＭＳ Ｐゴシック" charset="0"/>
              </a:rPr>
              <a:t>Slope of ROC Curve</a:t>
            </a:r>
          </a:p>
          <a:p>
            <a:pPr eaLnBrk="1" hangingPunct="1">
              <a:buFont typeface="Wingdings" charset="0"/>
              <a:buNone/>
            </a:pPr>
            <a:endParaRPr lang="en-US" sz="2800">
              <a:latin typeface="Tahoma" charset="0"/>
              <a:ea typeface="ＭＳ Ｐゴシック" charset="0"/>
            </a:endParaRPr>
          </a:p>
          <a:p>
            <a:pPr eaLnBrk="1" hangingPunct="1">
              <a:buFont typeface="Wingdings" charset="0"/>
              <a:buNone/>
            </a:pPr>
            <a:r>
              <a:rPr lang="en-US" sz="2800">
                <a:latin typeface="Tahoma" charset="0"/>
                <a:ea typeface="ＭＳ Ｐゴシック" charset="0"/>
              </a:rPr>
              <a:t>Do not calculate one or more LR(+) or LR(-) for a multilevel test!</a:t>
            </a:r>
          </a:p>
          <a:p>
            <a:pPr eaLnBrk="1" hangingPunct="1">
              <a:buFont typeface="Wingdings" charset="0"/>
              <a:buNone/>
            </a:pPr>
            <a:endParaRPr lang="en-US" sz="2800">
              <a:latin typeface="Tahoma" charset="0"/>
              <a:ea typeface="ＭＳ Ｐゴシック"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eaLnBrk="1" hangingPunct="1">
              <a:defRPr/>
            </a:pPr>
            <a:r>
              <a:rPr lang="en-US" sz="4000">
                <a:cs typeface="+mj-cs"/>
              </a:rPr>
              <a:t>Clinical Scenario</a:t>
            </a:r>
            <a:br>
              <a:rPr lang="en-US" sz="4000">
                <a:cs typeface="+mj-cs"/>
              </a:rPr>
            </a:br>
            <a:r>
              <a:rPr lang="en-US" sz="4000">
                <a:cs typeface="+mj-cs"/>
              </a:rPr>
              <a:t>Synovial WBC = 48,000/uL*</a:t>
            </a:r>
          </a:p>
        </p:txBody>
      </p:sp>
      <p:sp>
        <p:nvSpPr>
          <p:cNvPr id="145411" name="Rectangle 3"/>
          <p:cNvSpPr>
            <a:spLocks noGrp="1" noChangeArrowheads="1"/>
          </p:cNvSpPr>
          <p:nvPr>
            <p:ph type="body" idx="1"/>
          </p:nvPr>
        </p:nvSpPr>
        <p:spPr>
          <a:xfrm>
            <a:off x="1182688" y="2225675"/>
            <a:ext cx="7772400" cy="1889125"/>
          </a:xfrm>
        </p:spPr>
        <p:txBody>
          <a:bodyPr/>
          <a:lstStyle/>
          <a:p>
            <a:pPr eaLnBrk="1" hangingPunct="1">
              <a:buFont typeface="Wingdings" charset="0"/>
              <a:buNone/>
              <a:defRPr/>
            </a:pPr>
            <a:r>
              <a:rPr lang="en-US" dirty="0">
                <a:cs typeface="+mn-cs"/>
              </a:rPr>
              <a:t>Pre-test </a:t>
            </a:r>
            <a:r>
              <a:rPr lang="en-US" dirty="0" err="1">
                <a:cs typeface="+mn-cs"/>
              </a:rPr>
              <a:t>prob</a:t>
            </a:r>
            <a:r>
              <a:rPr lang="en-US" dirty="0">
                <a:cs typeface="+mn-cs"/>
              </a:rPr>
              <a:t>: 0.38</a:t>
            </a:r>
          </a:p>
          <a:p>
            <a:pPr eaLnBrk="1" hangingPunct="1">
              <a:buFont typeface="Wingdings" charset="0"/>
              <a:buNone/>
              <a:defRPr/>
            </a:pPr>
            <a:r>
              <a:rPr lang="en-US" dirty="0">
                <a:cs typeface="+mn-cs"/>
              </a:rPr>
              <a:t>LR(WBC btw 25,000 and 50,000) = 0.8</a:t>
            </a:r>
          </a:p>
          <a:p>
            <a:pPr eaLnBrk="1" hangingPunct="1">
              <a:buFont typeface="Wingdings" charset="0"/>
              <a:buNone/>
              <a:defRPr/>
            </a:pPr>
            <a:r>
              <a:rPr lang="en-US" dirty="0">
                <a:cs typeface="+mn-cs"/>
              </a:rPr>
              <a:t>Post-Test </a:t>
            </a:r>
            <a:r>
              <a:rPr lang="en-US" dirty="0" err="1">
                <a:cs typeface="+mn-cs"/>
              </a:rPr>
              <a:t>prob</a:t>
            </a:r>
            <a:r>
              <a:rPr lang="en-US" dirty="0">
                <a:cs typeface="+mn-cs"/>
              </a:rPr>
              <a:t> = ?</a:t>
            </a:r>
          </a:p>
          <a:p>
            <a:pPr eaLnBrk="1" hangingPunct="1">
              <a:buFont typeface="Wingdings" charset="0"/>
              <a:buNone/>
              <a:defRPr/>
            </a:pPr>
            <a:endParaRPr lang="en-US" dirty="0">
              <a:cs typeface="+mn-cs"/>
            </a:endParaRPr>
          </a:p>
        </p:txBody>
      </p:sp>
      <p:sp>
        <p:nvSpPr>
          <p:cNvPr id="132100" name="TextBox 4"/>
          <p:cNvSpPr txBox="1">
            <a:spLocks noChangeArrowheads="1"/>
          </p:cNvSpPr>
          <p:nvPr/>
        </p:nvSpPr>
        <p:spPr bwMode="auto">
          <a:xfrm>
            <a:off x="5181600" y="3581400"/>
            <a:ext cx="2057400" cy="2246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r>
              <a:rPr lang="en-US" sz="2800">
                <a:solidFill>
                  <a:srgbClr val="FF0000"/>
                </a:solidFill>
              </a:rPr>
              <a:t>a) 0.16</a:t>
            </a:r>
          </a:p>
          <a:p>
            <a:r>
              <a:rPr lang="en-US" sz="2800">
                <a:solidFill>
                  <a:srgbClr val="FF0000"/>
                </a:solidFill>
              </a:rPr>
              <a:t>b) 0.33</a:t>
            </a:r>
          </a:p>
          <a:p>
            <a:r>
              <a:rPr lang="en-US" sz="2800">
                <a:solidFill>
                  <a:srgbClr val="FF0000"/>
                </a:solidFill>
              </a:rPr>
              <a:t>c) 0.64</a:t>
            </a:r>
          </a:p>
          <a:p>
            <a:r>
              <a:rPr lang="en-US" sz="2800">
                <a:solidFill>
                  <a:srgbClr val="FF0000"/>
                </a:solidFill>
              </a:rPr>
              <a:t>d) 0.74</a:t>
            </a:r>
          </a:p>
          <a:p>
            <a:r>
              <a:rPr lang="en-US" sz="2800">
                <a:solidFill>
                  <a:srgbClr val="FF0000"/>
                </a:solidFill>
              </a:rPr>
              <a:t>e) 0.95</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r>
              <a:rPr lang="en-US" sz="4000">
                <a:latin typeface="Tahoma" charset="0"/>
                <a:ea typeface="ＭＳ Ｐゴシック" charset="0"/>
              </a:rPr>
              <a:t>Clinical Scenario</a:t>
            </a:r>
            <a:br>
              <a:rPr lang="en-US" sz="4000">
                <a:latin typeface="Tahoma" charset="0"/>
                <a:ea typeface="ＭＳ Ｐゴシック" charset="0"/>
              </a:rPr>
            </a:br>
            <a:r>
              <a:rPr lang="en-US" sz="4000">
                <a:latin typeface="Tahoma" charset="0"/>
                <a:ea typeface="ＭＳ Ｐゴシック" charset="0"/>
              </a:rPr>
              <a:t>Synovial WBC = 48,000/uL*</a:t>
            </a:r>
          </a:p>
        </p:txBody>
      </p:sp>
      <p:sp>
        <p:nvSpPr>
          <p:cNvPr id="134147" name="Rectangle 3"/>
          <p:cNvSpPr>
            <a:spLocks noGrp="1" noChangeArrowheads="1"/>
          </p:cNvSpPr>
          <p:nvPr>
            <p:ph type="body" idx="1"/>
          </p:nvPr>
        </p:nvSpPr>
        <p:spPr>
          <a:xfrm>
            <a:off x="1182688" y="2225675"/>
            <a:ext cx="7772400" cy="3325813"/>
          </a:xfrm>
        </p:spPr>
        <p:txBody>
          <a:bodyPr/>
          <a:lstStyle/>
          <a:p>
            <a:pPr eaLnBrk="1" hangingPunct="1">
              <a:buFont typeface="Wingdings" charset="0"/>
              <a:buNone/>
            </a:pPr>
            <a:r>
              <a:rPr lang="en-US">
                <a:latin typeface="Tahoma" charset="0"/>
                <a:ea typeface="ＭＳ Ｐゴシック" charset="0"/>
              </a:rPr>
              <a:t>Pre-test prob: 0.38</a:t>
            </a:r>
          </a:p>
          <a:p>
            <a:pPr eaLnBrk="1" hangingPunct="1">
              <a:buFont typeface="Wingdings" charset="0"/>
              <a:buNone/>
            </a:pPr>
            <a:r>
              <a:rPr lang="en-US">
                <a:latin typeface="Tahoma" charset="0"/>
                <a:ea typeface="ＭＳ Ｐゴシック" charset="0"/>
              </a:rPr>
              <a:t>Pre-test odds: 0.38/0.62 = 0.61</a:t>
            </a:r>
          </a:p>
          <a:p>
            <a:pPr eaLnBrk="1" hangingPunct="1">
              <a:buFont typeface="Wingdings" charset="0"/>
              <a:buNone/>
            </a:pPr>
            <a:r>
              <a:rPr lang="en-US">
                <a:latin typeface="Tahoma" charset="0"/>
                <a:ea typeface="ＭＳ Ｐゴシック" charset="0"/>
              </a:rPr>
              <a:t>LR(WBC btw 25,000 and 50,000) = 0.8</a:t>
            </a:r>
          </a:p>
          <a:p>
            <a:pPr eaLnBrk="1" hangingPunct="1">
              <a:buFont typeface="Wingdings" charset="0"/>
              <a:buNone/>
            </a:pPr>
            <a:r>
              <a:rPr lang="en-US">
                <a:latin typeface="Tahoma" charset="0"/>
                <a:ea typeface="ＭＳ Ｐゴシック" charset="0"/>
              </a:rPr>
              <a:t>Post-Test Odds = Pre-Test Odds x LR(48)</a:t>
            </a:r>
          </a:p>
          <a:p>
            <a:pPr eaLnBrk="1" hangingPunct="1">
              <a:buFont typeface="Wingdings" charset="0"/>
              <a:buNone/>
            </a:pPr>
            <a:r>
              <a:rPr lang="en-US">
                <a:latin typeface="Tahoma" charset="0"/>
                <a:ea typeface="ＭＳ Ｐゴシック" charset="0"/>
              </a:rPr>
              <a:t>				= 0.61 x 0.8 = 0.49</a:t>
            </a:r>
          </a:p>
          <a:p>
            <a:pPr eaLnBrk="1" hangingPunct="1">
              <a:buFont typeface="Wingdings" charset="0"/>
              <a:buNone/>
            </a:pPr>
            <a:r>
              <a:rPr lang="en-US">
                <a:latin typeface="Tahoma" charset="0"/>
                <a:ea typeface="ＭＳ Ｐゴシック" charset="0"/>
              </a:rPr>
              <a:t>Post-Test prob = 0.49/(0.49+1) = 0.33</a:t>
            </a:r>
          </a:p>
          <a:p>
            <a:pPr eaLnBrk="1" hangingPunct="1">
              <a:buFont typeface="Wingdings" charset="0"/>
              <a:buNone/>
            </a:pPr>
            <a:endParaRPr lang="en-US">
              <a:latin typeface="Tahoma" charset="0"/>
              <a:ea typeface="ＭＳ Ｐゴシック" charset="0"/>
            </a:endParaRPr>
          </a:p>
        </p:txBody>
      </p:sp>
      <p:sp>
        <p:nvSpPr>
          <p:cNvPr id="134148" name="Text Box 5"/>
          <p:cNvSpPr txBox="1">
            <a:spLocks noChangeArrowheads="1"/>
          </p:cNvSpPr>
          <p:nvPr/>
        </p:nvSpPr>
        <p:spPr bwMode="auto">
          <a:xfrm>
            <a:off x="533400" y="6172200"/>
            <a:ext cx="7620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spcBef>
                <a:spcPct val="50000"/>
              </a:spcBef>
            </a:pPr>
            <a:r>
              <a:rPr lang="en-US" sz="1800"/>
              <a:t>*Can use slide rule, Excel, or web page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eaLnBrk="1" hangingPunct="1">
              <a:defRPr/>
            </a:pPr>
            <a:r>
              <a:rPr lang="en-US" sz="4000">
                <a:cs typeface="+mj-cs"/>
              </a:rPr>
              <a:t>Clinical Scenario</a:t>
            </a:r>
            <a:br>
              <a:rPr lang="en-US" sz="4000">
                <a:cs typeface="+mj-cs"/>
              </a:rPr>
            </a:br>
            <a:r>
              <a:rPr lang="en-US" sz="4000">
                <a:cs typeface="+mj-cs"/>
              </a:rPr>
              <a:t>Synovial WBC = 128,000/uL*</a:t>
            </a:r>
          </a:p>
        </p:txBody>
      </p:sp>
      <p:sp>
        <p:nvSpPr>
          <p:cNvPr id="144387" name="Rectangle 3"/>
          <p:cNvSpPr>
            <a:spLocks noGrp="1" noChangeArrowheads="1"/>
          </p:cNvSpPr>
          <p:nvPr>
            <p:ph type="body" idx="1"/>
          </p:nvPr>
        </p:nvSpPr>
        <p:spPr>
          <a:xfrm>
            <a:off x="1182688" y="2225675"/>
            <a:ext cx="7772400" cy="3906838"/>
          </a:xfrm>
        </p:spPr>
        <p:txBody>
          <a:bodyPr/>
          <a:lstStyle/>
          <a:p>
            <a:pPr eaLnBrk="1" hangingPunct="1">
              <a:buFont typeface="Wingdings" charset="0"/>
              <a:buNone/>
              <a:defRPr/>
            </a:pPr>
            <a:r>
              <a:rPr lang="en-US" dirty="0">
                <a:cs typeface="+mn-cs"/>
              </a:rPr>
              <a:t>Pre-test </a:t>
            </a:r>
            <a:r>
              <a:rPr lang="en-US" dirty="0" err="1">
                <a:cs typeface="+mn-cs"/>
              </a:rPr>
              <a:t>prob</a:t>
            </a:r>
            <a:r>
              <a:rPr lang="en-US" dirty="0">
                <a:cs typeface="+mn-cs"/>
              </a:rPr>
              <a:t>: 0.38</a:t>
            </a:r>
          </a:p>
          <a:p>
            <a:pPr eaLnBrk="1" hangingPunct="1">
              <a:buFont typeface="Wingdings" charset="0"/>
              <a:buNone/>
              <a:defRPr/>
            </a:pPr>
            <a:r>
              <a:rPr lang="en-US" dirty="0">
                <a:cs typeface="+mn-cs"/>
              </a:rPr>
              <a:t>LR(128,000/</a:t>
            </a:r>
            <a:r>
              <a:rPr lang="en-US" dirty="0" err="1">
                <a:cs typeface="+mn-cs"/>
              </a:rPr>
              <a:t>uL</a:t>
            </a:r>
            <a:r>
              <a:rPr lang="en-US" dirty="0">
                <a:cs typeface="+mn-cs"/>
              </a:rPr>
              <a:t>) = 29</a:t>
            </a:r>
          </a:p>
          <a:p>
            <a:pPr eaLnBrk="1" hangingPunct="1">
              <a:buFont typeface="Wingdings" charset="0"/>
              <a:buNone/>
              <a:defRPr/>
            </a:pPr>
            <a:r>
              <a:rPr lang="en-US" dirty="0">
                <a:cs typeface="+mn-cs"/>
              </a:rPr>
              <a:t>Post-Test </a:t>
            </a:r>
            <a:r>
              <a:rPr lang="en-US" dirty="0" err="1">
                <a:cs typeface="+mn-cs"/>
              </a:rPr>
              <a:t>prob</a:t>
            </a:r>
            <a:r>
              <a:rPr lang="en-US" dirty="0">
                <a:cs typeface="+mn-cs"/>
              </a:rPr>
              <a:t> = ?</a:t>
            </a:r>
          </a:p>
          <a:p>
            <a:pPr eaLnBrk="1" hangingPunct="1">
              <a:buFont typeface="Wingdings" charset="0"/>
              <a:buNone/>
              <a:defRPr/>
            </a:pPr>
            <a:endParaRPr lang="en-US" dirty="0">
              <a:cs typeface="+mn-cs"/>
            </a:endParaRPr>
          </a:p>
        </p:txBody>
      </p:sp>
      <p:sp>
        <p:nvSpPr>
          <p:cNvPr id="136196" name="Text Box 4"/>
          <p:cNvSpPr txBox="1">
            <a:spLocks noChangeArrowheads="1"/>
          </p:cNvSpPr>
          <p:nvPr/>
        </p:nvSpPr>
        <p:spPr bwMode="auto">
          <a:xfrm>
            <a:off x="609600" y="6324600"/>
            <a:ext cx="7924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spcBef>
                <a:spcPct val="50000"/>
              </a:spcBef>
            </a:pPr>
            <a:r>
              <a:rPr lang="en-US"/>
              <a:t>*</a:t>
            </a:r>
          </a:p>
        </p:txBody>
      </p:sp>
      <p:sp>
        <p:nvSpPr>
          <p:cNvPr id="136197" name="Text Box 5"/>
          <p:cNvSpPr txBox="1">
            <a:spLocks noChangeArrowheads="1"/>
          </p:cNvSpPr>
          <p:nvPr/>
        </p:nvSpPr>
        <p:spPr bwMode="auto">
          <a:xfrm>
            <a:off x="838200" y="6400800"/>
            <a:ext cx="6781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spcBef>
                <a:spcPct val="50000"/>
              </a:spcBef>
            </a:pPr>
            <a:endParaRPr lang="en-US"/>
          </a:p>
        </p:txBody>
      </p:sp>
      <p:sp>
        <p:nvSpPr>
          <p:cNvPr id="136198" name="TextBox 6"/>
          <p:cNvSpPr txBox="1">
            <a:spLocks noChangeArrowheads="1"/>
          </p:cNvSpPr>
          <p:nvPr/>
        </p:nvSpPr>
        <p:spPr bwMode="auto">
          <a:xfrm>
            <a:off x="5181600" y="3581400"/>
            <a:ext cx="2057400" cy="2246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r>
              <a:rPr lang="en-US" sz="2800">
                <a:solidFill>
                  <a:srgbClr val="FF0000"/>
                </a:solidFill>
              </a:rPr>
              <a:t>a) 0.16</a:t>
            </a:r>
          </a:p>
          <a:p>
            <a:r>
              <a:rPr lang="en-US" sz="2800">
                <a:solidFill>
                  <a:srgbClr val="FF0000"/>
                </a:solidFill>
              </a:rPr>
              <a:t>b) 0.33</a:t>
            </a:r>
          </a:p>
          <a:p>
            <a:r>
              <a:rPr lang="en-US" sz="2800">
                <a:solidFill>
                  <a:srgbClr val="FF0000"/>
                </a:solidFill>
              </a:rPr>
              <a:t>c) 0.64</a:t>
            </a:r>
          </a:p>
          <a:p>
            <a:r>
              <a:rPr lang="en-US" sz="2800">
                <a:solidFill>
                  <a:srgbClr val="FF0000"/>
                </a:solidFill>
              </a:rPr>
              <a:t>d) 0.74</a:t>
            </a:r>
          </a:p>
          <a:p>
            <a:r>
              <a:rPr lang="en-US" sz="2800">
                <a:solidFill>
                  <a:srgbClr val="FF0000"/>
                </a:solidFill>
              </a:rPr>
              <a:t>e) 0.95</a:t>
            </a:r>
          </a:p>
        </p:txBody>
      </p:sp>
      <p:sp>
        <p:nvSpPr>
          <p:cNvPr id="136199" name="Rectangle 7">
            <a:hlinkClick r:id="rId3"/>
          </p:cNvPr>
          <p:cNvSpPr>
            <a:spLocks noChangeArrowheads="1"/>
          </p:cNvSpPr>
          <p:nvPr/>
        </p:nvSpPr>
        <p:spPr bwMode="auto">
          <a:xfrm>
            <a:off x="1143000" y="6248400"/>
            <a:ext cx="6934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a:t>http://www.sample-size.net/post-probability-calculator-test-new/</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eaLnBrk="1" hangingPunct="1"/>
            <a:r>
              <a:rPr lang="en-US" sz="4000">
                <a:latin typeface="Tahoma" charset="0"/>
                <a:ea typeface="ＭＳ Ｐゴシック" charset="0"/>
              </a:rPr>
              <a:t>Clinical Scenario</a:t>
            </a:r>
            <a:br>
              <a:rPr lang="en-US" sz="4000">
                <a:latin typeface="Tahoma" charset="0"/>
                <a:ea typeface="ＭＳ Ｐゴシック" charset="0"/>
              </a:rPr>
            </a:br>
            <a:r>
              <a:rPr lang="en-US" sz="4000">
                <a:latin typeface="Tahoma" charset="0"/>
                <a:ea typeface="ＭＳ Ｐゴシック" charset="0"/>
              </a:rPr>
              <a:t>Synovial WBC = 128,000/uL*</a:t>
            </a:r>
          </a:p>
        </p:txBody>
      </p:sp>
      <p:sp>
        <p:nvSpPr>
          <p:cNvPr id="138243" name="Rectangle 3"/>
          <p:cNvSpPr>
            <a:spLocks noGrp="1" noChangeArrowheads="1"/>
          </p:cNvSpPr>
          <p:nvPr>
            <p:ph type="body" idx="1"/>
          </p:nvPr>
        </p:nvSpPr>
        <p:spPr>
          <a:xfrm>
            <a:off x="1182688" y="2225675"/>
            <a:ext cx="7772400" cy="3906838"/>
          </a:xfrm>
        </p:spPr>
        <p:txBody>
          <a:bodyPr/>
          <a:lstStyle/>
          <a:p>
            <a:pPr eaLnBrk="1" hangingPunct="1">
              <a:buFont typeface="Wingdings" charset="0"/>
              <a:buNone/>
            </a:pPr>
            <a:r>
              <a:rPr lang="en-US">
                <a:latin typeface="Tahoma" charset="0"/>
                <a:ea typeface="ＭＳ Ｐゴシック" charset="0"/>
              </a:rPr>
              <a:t>Pre-test prob: 0.38</a:t>
            </a:r>
          </a:p>
          <a:p>
            <a:pPr eaLnBrk="1" hangingPunct="1">
              <a:buFont typeface="Wingdings" charset="0"/>
              <a:buNone/>
            </a:pPr>
            <a:r>
              <a:rPr lang="en-US">
                <a:latin typeface="Tahoma" charset="0"/>
                <a:ea typeface="ＭＳ Ｐゴシック" charset="0"/>
              </a:rPr>
              <a:t>Pre-test odds: 0.38/0.62 = 0.61</a:t>
            </a:r>
          </a:p>
          <a:p>
            <a:pPr eaLnBrk="1" hangingPunct="1">
              <a:buFont typeface="Wingdings" charset="0"/>
              <a:buNone/>
            </a:pPr>
            <a:r>
              <a:rPr lang="en-US">
                <a:latin typeface="Tahoma" charset="0"/>
                <a:ea typeface="ＭＳ Ｐゴシック" charset="0"/>
              </a:rPr>
              <a:t>LR(128,000/uL) = 29</a:t>
            </a:r>
          </a:p>
          <a:p>
            <a:pPr eaLnBrk="1" hangingPunct="1">
              <a:buFont typeface="Wingdings" charset="0"/>
              <a:buNone/>
            </a:pPr>
            <a:r>
              <a:rPr lang="en-US">
                <a:latin typeface="Tahoma" charset="0"/>
                <a:ea typeface="ＭＳ Ｐゴシック" charset="0"/>
              </a:rPr>
              <a:t>Post-Test Odds = Pre-Test Odds x LR(128)</a:t>
            </a:r>
          </a:p>
          <a:p>
            <a:pPr eaLnBrk="1" hangingPunct="1">
              <a:buFont typeface="Wingdings" charset="0"/>
              <a:buNone/>
            </a:pPr>
            <a:r>
              <a:rPr lang="en-US">
                <a:latin typeface="Tahoma" charset="0"/>
                <a:ea typeface="ＭＳ Ｐゴシック" charset="0"/>
              </a:rPr>
              <a:t>				= 0.61 x 29 = 17.8</a:t>
            </a:r>
          </a:p>
          <a:p>
            <a:pPr eaLnBrk="1" hangingPunct="1">
              <a:buFont typeface="Wingdings" charset="0"/>
              <a:buNone/>
            </a:pPr>
            <a:r>
              <a:rPr lang="en-US">
                <a:latin typeface="Tahoma" charset="0"/>
                <a:ea typeface="ＭＳ Ｐゴシック" charset="0"/>
              </a:rPr>
              <a:t>Post-Test prob = 17.8/(17.8+1) = 0.95</a:t>
            </a:r>
          </a:p>
          <a:p>
            <a:pPr eaLnBrk="1" hangingPunct="1">
              <a:buFont typeface="Wingdings" charset="0"/>
              <a:buNone/>
            </a:pPr>
            <a:endParaRPr lang="en-US">
              <a:latin typeface="Tahoma" charset="0"/>
              <a:ea typeface="ＭＳ Ｐゴシック" charset="0"/>
            </a:endParaRPr>
          </a:p>
        </p:txBody>
      </p:sp>
      <p:sp>
        <p:nvSpPr>
          <p:cNvPr id="138244" name="Text Box 4"/>
          <p:cNvSpPr txBox="1">
            <a:spLocks noChangeArrowheads="1"/>
          </p:cNvSpPr>
          <p:nvPr/>
        </p:nvSpPr>
        <p:spPr bwMode="auto">
          <a:xfrm>
            <a:off x="609600" y="6324600"/>
            <a:ext cx="7924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spcBef>
                <a:spcPct val="50000"/>
              </a:spcBef>
            </a:pPr>
            <a:endParaRPr lang="en-US" sz="1800"/>
          </a:p>
        </p:txBody>
      </p:sp>
      <p:sp>
        <p:nvSpPr>
          <p:cNvPr id="138245" name="Text Box 5"/>
          <p:cNvSpPr txBox="1">
            <a:spLocks noChangeArrowheads="1"/>
          </p:cNvSpPr>
          <p:nvPr/>
        </p:nvSpPr>
        <p:spPr bwMode="auto">
          <a:xfrm>
            <a:off x="838200" y="6400800"/>
            <a:ext cx="6781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spcBef>
                <a:spcPct val="50000"/>
              </a:spcBef>
            </a:pPr>
            <a:endParaRPr lang="en-US" sz="1800"/>
          </a:p>
        </p:txBody>
      </p:sp>
      <p:sp>
        <p:nvSpPr>
          <p:cNvPr id="138246" name="Text Box 6"/>
          <p:cNvSpPr txBox="1">
            <a:spLocks noChangeArrowheads="1"/>
          </p:cNvSpPr>
          <p:nvPr/>
        </p:nvSpPr>
        <p:spPr bwMode="auto">
          <a:xfrm>
            <a:off x="685800" y="6400800"/>
            <a:ext cx="7467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spcBef>
                <a:spcPct val="50000"/>
              </a:spcBef>
            </a:pPr>
            <a:r>
              <a:rPr lang="en-US" sz="1800"/>
              <a:t>*Can use slide rule, Excel, or web page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extremities-right-knee-effusion"/>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14400" y="1828800"/>
            <a:ext cx="7267575" cy="4624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7" name="Rectangle 5"/>
          <p:cNvSpPr>
            <a:spLocks noChangeArrowheads="1"/>
          </p:cNvSpPr>
          <p:nvPr/>
        </p:nvSpPr>
        <p:spPr bwMode="auto">
          <a:xfrm>
            <a:off x="1143000" y="274638"/>
            <a:ext cx="7543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eaLnBrk="1" hangingPunct="1"/>
            <a:r>
              <a:rPr lang="en-US" sz="2800">
                <a:solidFill>
                  <a:schemeClr val="tx2"/>
                </a:solidFill>
              </a:rPr>
              <a:t>Clinical Scenario</a:t>
            </a:r>
            <a:br>
              <a:rPr lang="en-US" sz="2800">
                <a:solidFill>
                  <a:schemeClr val="tx2"/>
                </a:solidFill>
              </a:rPr>
            </a:br>
            <a:r>
              <a:rPr lang="en-US" sz="2800">
                <a:solidFill>
                  <a:schemeClr val="tx2"/>
                </a:solidFill>
              </a:rPr>
              <a:t>Does this Adult Patient Have Septic Arthritis?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eaLnBrk="1" hangingPunct="1"/>
            <a:r>
              <a:rPr lang="en-US">
                <a:latin typeface="Tahoma" charset="0"/>
                <a:ea typeface="ＭＳ Ｐゴシック" charset="0"/>
              </a:rPr>
              <a:t>Clinical Scenario</a:t>
            </a:r>
          </a:p>
        </p:txBody>
      </p:sp>
      <p:sp>
        <p:nvSpPr>
          <p:cNvPr id="140291" name="Rectangle 3"/>
          <p:cNvSpPr>
            <a:spLocks noGrp="1" noChangeArrowheads="1"/>
          </p:cNvSpPr>
          <p:nvPr>
            <p:ph type="body" idx="1"/>
          </p:nvPr>
        </p:nvSpPr>
        <p:spPr>
          <a:xfrm>
            <a:off x="457200" y="2057400"/>
            <a:ext cx="8153400" cy="4114800"/>
          </a:xfrm>
        </p:spPr>
        <p:txBody>
          <a:bodyPr/>
          <a:lstStyle/>
          <a:p>
            <a:pPr eaLnBrk="1" hangingPunct="1">
              <a:buFont typeface="Wingdings" charset="0"/>
              <a:buNone/>
            </a:pPr>
            <a:r>
              <a:rPr lang="en-US">
                <a:latin typeface="Tahoma" charset="0"/>
                <a:ea typeface="ＭＳ Ｐゴシック" charset="0"/>
              </a:rPr>
              <a:t>WBC = 48,000/uL  Post-Test Prob = 0.33</a:t>
            </a:r>
          </a:p>
          <a:p>
            <a:pPr eaLnBrk="1" hangingPunct="1">
              <a:buFont typeface="Wingdings" charset="0"/>
              <a:buNone/>
            </a:pPr>
            <a:r>
              <a:rPr lang="en-US">
                <a:latin typeface="Tahoma" charset="0"/>
                <a:ea typeface="ＭＳ Ｐゴシック" charset="0"/>
              </a:rPr>
              <a:t>WBC = 128,000/uL  Post-Test Prob = 0.95</a:t>
            </a:r>
          </a:p>
          <a:p>
            <a:pPr eaLnBrk="1" hangingPunct="1">
              <a:buFont typeface="Wingdings" charset="0"/>
              <a:buNone/>
            </a:pPr>
            <a:endParaRPr lang="en-US">
              <a:latin typeface="Tahoma" charset="0"/>
              <a:ea typeface="ＭＳ Ｐゴシック" charset="0"/>
            </a:endParaRPr>
          </a:p>
          <a:p>
            <a:pPr eaLnBrk="1" hangingPunct="1">
              <a:buFont typeface="Wingdings" charset="0"/>
              <a:buNone/>
            </a:pPr>
            <a:r>
              <a:rPr lang="en-US">
                <a:latin typeface="Tahoma" charset="0"/>
                <a:ea typeface="ＭＳ Ｐゴシック" charset="0"/>
              </a:rPr>
              <a:t>(Recall that dichotomizing the WBC with a fixed cutpoint of 25,000/uL meant that WBC = 48,000/uL would be treated the same as WBC = 128,000/uL and post-test prob = 0.64)</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r>
              <a:rPr lang="en-US" sz="4000">
                <a:latin typeface="Tahoma" charset="0"/>
                <a:ea typeface="ＭＳ Ｐゴシック" charset="0"/>
              </a:rPr>
              <a:t>Main Point 4: Bayes</a:t>
            </a:r>
            <a:r>
              <a:rPr lang="ja-JP" altLang="en-US" sz="4000">
                <a:latin typeface="Tahoma" charset="0"/>
                <a:ea typeface="ＭＳ Ｐゴシック" charset="0"/>
              </a:rPr>
              <a:t>’</a:t>
            </a:r>
            <a:r>
              <a:rPr lang="en-US" altLang="ja-JP" sz="4000">
                <a:latin typeface="Tahoma" charset="0"/>
                <a:ea typeface="ＭＳ Ｐゴシック" charset="0"/>
              </a:rPr>
              <a:t>s Rule</a:t>
            </a:r>
            <a:endParaRPr lang="en-US" sz="4000">
              <a:latin typeface="Tahoma" charset="0"/>
              <a:ea typeface="ＭＳ Ｐゴシック" charset="0"/>
            </a:endParaRPr>
          </a:p>
        </p:txBody>
      </p:sp>
      <p:sp>
        <p:nvSpPr>
          <p:cNvPr id="142339" name="Rectangle 3"/>
          <p:cNvSpPr>
            <a:spLocks noGrp="1" noChangeArrowheads="1"/>
          </p:cNvSpPr>
          <p:nvPr>
            <p:ph type="body" idx="1"/>
          </p:nvPr>
        </p:nvSpPr>
        <p:spPr/>
        <p:txBody>
          <a:bodyPr/>
          <a:lstStyle/>
          <a:p>
            <a:pPr eaLnBrk="1" hangingPunct="1">
              <a:buFont typeface="Wingdings" charset="0"/>
              <a:buNone/>
            </a:pPr>
            <a:endParaRPr lang="en-US">
              <a:latin typeface="Tahoma" charset="0"/>
              <a:ea typeface="ＭＳ Ｐゴシック" charset="0"/>
            </a:endParaRPr>
          </a:p>
          <a:p>
            <a:pPr eaLnBrk="1" hangingPunct="1">
              <a:buFont typeface="Wingdings" charset="0"/>
              <a:buNone/>
            </a:pPr>
            <a:endParaRPr lang="en-US">
              <a:latin typeface="Tahoma" charset="0"/>
              <a:ea typeface="ＭＳ Ｐゴシック" charset="0"/>
            </a:endParaRPr>
          </a:p>
          <a:p>
            <a:pPr eaLnBrk="1" hangingPunct="1">
              <a:buFont typeface="Wingdings" charset="0"/>
              <a:buNone/>
            </a:pPr>
            <a:endParaRPr lang="en-US">
              <a:latin typeface="Tahoma" charset="0"/>
              <a:ea typeface="ＭＳ Ｐゴシック" charset="0"/>
            </a:endParaRPr>
          </a:p>
          <a:p>
            <a:pPr eaLnBrk="1" hangingPunct="1">
              <a:buFont typeface="Wingdings" charset="0"/>
              <a:buNone/>
            </a:pPr>
            <a:endParaRPr lang="en-US">
              <a:latin typeface="Tahoma" charset="0"/>
              <a:ea typeface="ＭＳ Ｐゴシック" charset="0"/>
            </a:endParaRPr>
          </a:p>
        </p:txBody>
      </p:sp>
      <p:sp>
        <p:nvSpPr>
          <p:cNvPr id="142340" name="Rectangle 4"/>
          <p:cNvSpPr>
            <a:spLocks noChangeArrowheads="1"/>
          </p:cNvSpPr>
          <p:nvPr/>
        </p:nvSpPr>
        <p:spPr bwMode="auto">
          <a:xfrm>
            <a:off x="304800" y="2895600"/>
            <a:ext cx="83820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r>
              <a:rPr lang="en-US" sz="3200">
                <a:latin typeface="Arial" charset="0"/>
              </a:rPr>
              <a:t>Pre-Test Odds x LR(result) = Post-Test Odds</a:t>
            </a:r>
          </a:p>
        </p:txBody>
      </p:sp>
      <p:sp>
        <p:nvSpPr>
          <p:cNvPr id="142341" name="Text Box 5"/>
          <p:cNvSpPr txBox="1">
            <a:spLocks noChangeArrowheads="1"/>
          </p:cNvSpPr>
          <p:nvPr/>
        </p:nvSpPr>
        <p:spPr bwMode="auto">
          <a:xfrm>
            <a:off x="228600" y="3962400"/>
            <a:ext cx="85344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What you knew before   +   What you learned  =  What you know now</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eaLnBrk="1" hangingPunct="1"/>
            <a:r>
              <a:rPr lang="en-US">
                <a:latin typeface="Tahoma" charset="0"/>
                <a:ea typeface="ＭＳ Ｐゴシック" charset="0"/>
              </a:rPr>
              <a:t>What result should prompt treatment?</a:t>
            </a:r>
          </a:p>
        </p:txBody>
      </p:sp>
      <p:sp>
        <p:nvSpPr>
          <p:cNvPr id="144387" name="Rectangle 3"/>
          <p:cNvSpPr>
            <a:spLocks noGrp="1" noChangeArrowheads="1"/>
          </p:cNvSpPr>
          <p:nvPr>
            <p:ph type="body" idx="1"/>
          </p:nvPr>
        </p:nvSpPr>
        <p:spPr/>
        <p:txBody>
          <a:bodyPr/>
          <a:lstStyle/>
          <a:p>
            <a:pPr eaLnBrk="1" hangingPunct="1"/>
            <a:r>
              <a:rPr lang="en-US">
                <a:latin typeface="Tahoma" charset="0"/>
                <a:ea typeface="ＭＳ Ｐゴシック" charset="0"/>
              </a:rPr>
              <a:t>Need to know the relative cost of errors: treating unnecessarily (C) versus failing to treat (B)</a:t>
            </a:r>
          </a:p>
          <a:p>
            <a:pPr eaLnBrk="1" hangingPunct="1"/>
            <a:r>
              <a:rPr lang="en-US">
                <a:latin typeface="Tahoma" charset="0"/>
                <a:ea typeface="ＭＳ Ｐゴシック" charset="0"/>
              </a:rPr>
              <a:t>Assume B = 4C, so P</a:t>
            </a:r>
            <a:r>
              <a:rPr lang="en-US" baseline="-25000">
                <a:latin typeface="Tahoma" charset="0"/>
                <a:ea typeface="ＭＳ Ｐゴシック" charset="0"/>
              </a:rPr>
              <a:t>TT</a:t>
            </a:r>
            <a:r>
              <a:rPr lang="en-US">
                <a:latin typeface="Tahoma" charset="0"/>
                <a:ea typeface="ＭＳ Ｐゴシック" charset="0"/>
              </a:rPr>
              <a:t> = 0.2</a:t>
            </a:r>
          </a:p>
          <a:p>
            <a:pPr eaLnBrk="1" hangingPunct="1"/>
            <a:r>
              <a:rPr lang="en-US">
                <a:latin typeface="Tahoma" charset="0"/>
                <a:ea typeface="ＭＳ Ｐゴシック" charset="0"/>
              </a:rPr>
              <a:t>Starting with P = 0.38, we need a very reassuring test result</a:t>
            </a:r>
          </a:p>
          <a:p>
            <a:pPr eaLnBrk="1" hangingPunct="1"/>
            <a:endParaRPr lang="en-US">
              <a:latin typeface="Tahoma" charset="0"/>
              <a:ea typeface="ＭＳ Ｐゴシック"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eaLnBrk="1" hangingPunct="1"/>
            <a:r>
              <a:rPr lang="en-US">
                <a:latin typeface="Tahoma" charset="0"/>
                <a:ea typeface="ＭＳ Ｐゴシック" charset="0"/>
              </a:rPr>
              <a:t>What result should prompt treatment?</a:t>
            </a:r>
          </a:p>
        </p:txBody>
      </p:sp>
      <p:graphicFrame>
        <p:nvGraphicFramePr>
          <p:cNvPr id="534706" name="Group 178"/>
          <p:cNvGraphicFramePr>
            <a:graphicFrameLocks noGrp="1"/>
          </p:cNvGraphicFramePr>
          <p:nvPr>
            <p:ph idx="1"/>
          </p:nvPr>
        </p:nvGraphicFramePr>
        <p:xfrm>
          <a:off x="685800" y="1828800"/>
          <a:ext cx="7772400" cy="4114801"/>
        </p:xfrm>
        <a:graphic>
          <a:graphicData uri="http://schemas.openxmlformats.org/drawingml/2006/table">
            <a:tbl>
              <a:tblPr/>
              <a:tblGrid>
                <a:gridCol w="2330450">
                  <a:extLst>
                    <a:ext uri="{9D8B030D-6E8A-4147-A177-3AD203B41FA5}">
                      <a16:colId xmlns:a16="http://schemas.microsoft.com/office/drawing/2014/main" val="20000"/>
                    </a:ext>
                  </a:extLst>
                </a:gridCol>
                <a:gridCol w="1339850">
                  <a:extLst>
                    <a:ext uri="{9D8B030D-6E8A-4147-A177-3AD203B41FA5}">
                      <a16:colId xmlns:a16="http://schemas.microsoft.com/office/drawing/2014/main" val="20001"/>
                    </a:ext>
                  </a:extLst>
                </a:gridCol>
                <a:gridCol w="1235075">
                  <a:extLst>
                    <a:ext uri="{9D8B030D-6E8A-4147-A177-3AD203B41FA5}">
                      <a16:colId xmlns:a16="http://schemas.microsoft.com/office/drawing/2014/main" val="20002"/>
                    </a:ext>
                  </a:extLst>
                </a:gridCol>
                <a:gridCol w="1398588">
                  <a:extLst>
                    <a:ext uri="{9D8B030D-6E8A-4147-A177-3AD203B41FA5}">
                      <a16:colId xmlns:a16="http://schemas.microsoft.com/office/drawing/2014/main" val="20003"/>
                    </a:ext>
                  </a:extLst>
                </a:gridCol>
                <a:gridCol w="1468437">
                  <a:extLst>
                    <a:ext uri="{9D8B030D-6E8A-4147-A177-3AD203B41FA5}">
                      <a16:colId xmlns:a16="http://schemas.microsoft.com/office/drawing/2014/main" val="20004"/>
                    </a:ext>
                  </a:extLst>
                </a:gridCol>
              </a:tblGrid>
              <a:tr h="646113">
                <a:tc gridSpan="5">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ahoma" pitchFamily="34" charset="0"/>
                          <a:cs typeface="Tahoma" pitchFamily="34" charset="0"/>
                        </a:rPr>
                        <a:t>*Pre-test Probability = 0.38</a:t>
                      </a:r>
                      <a:endParaRPr kumimoji="0" lang="en-US" sz="1800" b="0" i="0" u="none" strike="noStrike" cap="none" normalizeH="0" baseline="0">
                        <a:ln>
                          <a:noFill/>
                        </a:ln>
                        <a:solidFill>
                          <a:schemeClr val="tx1"/>
                        </a:solidFill>
                        <a:effectLst/>
                        <a:latin typeface="Arial" charset="0"/>
                      </a:endParaRPr>
                    </a:p>
                  </a:txBody>
                  <a:tcPr anchor="b" horzOverflow="overflow">
                    <a:lnL cap="flat">
                      <a:noFill/>
                    </a:lnL>
                    <a:lnR cap="flat">
                      <a:noFill/>
                    </a:lnR>
                    <a:lnT cap="flat">
                      <a:noFill/>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365249">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ahoma" pitchFamily="34" charset="0"/>
                          <a:cs typeface="Arial" charset="0"/>
                        </a:rPr>
                        <a:t>WBC (/uL) Interval</a:t>
                      </a:r>
                      <a:endParaRPr kumimoji="0" lang="en-US" sz="1800" b="0" i="0" u="none" strike="noStrike" cap="none" normalizeH="0" baseline="0">
                        <a:ln>
                          <a:noFill/>
                        </a:ln>
                        <a:solidFill>
                          <a:schemeClr val="tx1"/>
                        </a:solidFill>
                        <a:effectLst/>
                        <a:latin typeface="Arial" charset="0"/>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ahoma" pitchFamily="34" charset="0"/>
                          <a:cs typeface="Arial" charset="0"/>
                        </a:rPr>
                        <a:t>% of D+</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ahoma" pitchFamily="34" charset="0"/>
                          <a:cs typeface="Arial" charset="0"/>
                        </a:rPr>
                        <a:t>% of D-</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ahoma" pitchFamily="34" charset="0"/>
                          <a:cs typeface="Arial" charset="0"/>
                        </a:rPr>
                        <a:t>Interval LR</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ahoma" pitchFamily="34" charset="0"/>
                          <a:cs typeface="Tahoma" pitchFamily="34" charset="0"/>
                        </a:rPr>
                        <a:t>Post-Test Prob*</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546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&gt;100,000</a:t>
                      </a:r>
                      <a:endParaRPr kumimoji="0" lang="en-US" sz="1800" b="0" i="0" u="none" strike="noStrike" cap="none" normalizeH="0" baseline="0">
                        <a:ln>
                          <a:noFill/>
                        </a:ln>
                        <a:solidFill>
                          <a:schemeClr val="tx1"/>
                        </a:solidFill>
                        <a:effectLst/>
                        <a:latin typeface="Arial" charset="0"/>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29%</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1%</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29</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Tahoma" pitchFamily="34" charset="0"/>
                        </a:rPr>
                        <a:t>0.95</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2546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50,001-100,000</a:t>
                      </a:r>
                      <a:endParaRPr kumimoji="0" lang="en-US" sz="1800" b="0" i="0" u="none" strike="noStrike" cap="none" normalizeH="0" baseline="0">
                        <a:ln>
                          <a:noFill/>
                        </a:ln>
                        <a:solidFill>
                          <a:schemeClr val="tx1"/>
                        </a:solidFill>
                        <a:effectLst/>
                        <a:latin typeface="Arial" charset="0"/>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33%</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7%</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4.7</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Tahoma" pitchFamily="34" charset="0"/>
                        </a:rPr>
                        <a:t>0.74</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2705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25,001-50,000</a:t>
                      </a:r>
                      <a:endParaRPr kumimoji="0" lang="en-US" sz="1800" b="0" i="0" u="none" strike="noStrike" cap="none" normalizeH="0" baseline="0">
                        <a:ln>
                          <a:noFill/>
                        </a:ln>
                        <a:solidFill>
                          <a:schemeClr val="tx1"/>
                        </a:solidFill>
                        <a:effectLst/>
                        <a:latin typeface="Arial" charset="0"/>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15%</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19%</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0.8</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Tahoma" pitchFamily="34" charset="0"/>
                        </a:rPr>
                        <a:t>0.33</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2546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0 - 25,000</a:t>
                      </a:r>
                      <a:endParaRPr kumimoji="0" lang="en-US" sz="1800" b="0" i="0" u="none" strike="noStrike" cap="none" normalizeH="0" baseline="0">
                        <a:ln>
                          <a:noFill/>
                        </a:ln>
                        <a:solidFill>
                          <a:schemeClr val="tx1"/>
                        </a:solidFill>
                        <a:effectLst/>
                        <a:latin typeface="Arial" charset="0"/>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23%</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73%</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0.3</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Tahoma" pitchFamily="34" charset="0"/>
                        </a:rPr>
                        <a:t>0.16</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34708" name="Line 180"/>
          <p:cNvSpPr>
            <a:spLocks noChangeShapeType="1"/>
          </p:cNvSpPr>
          <p:nvPr/>
        </p:nvSpPr>
        <p:spPr bwMode="auto">
          <a:xfrm>
            <a:off x="0" y="5410200"/>
            <a:ext cx="9144000" cy="0"/>
          </a:xfrm>
          <a:prstGeom prst="line">
            <a:avLst/>
          </a:prstGeom>
          <a:noFill/>
          <a:ln w="76200" cmpd="tri">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4709" name="Text Box 181"/>
          <p:cNvSpPr txBox="1">
            <a:spLocks noChangeArrowheads="1"/>
          </p:cNvSpPr>
          <p:nvPr/>
        </p:nvSpPr>
        <p:spPr bwMode="auto">
          <a:xfrm flipV="1">
            <a:off x="8534400" y="3352800"/>
            <a:ext cx="4572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anchor="b">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spcBef>
                <a:spcPct val="50000"/>
              </a:spcBef>
            </a:pPr>
            <a:r>
              <a:rPr lang="en-US" sz="1800"/>
              <a:t>TREAT</a:t>
            </a:r>
          </a:p>
        </p:txBody>
      </p:sp>
      <p:sp>
        <p:nvSpPr>
          <p:cNvPr id="534710" name="Text Box 182"/>
          <p:cNvSpPr txBox="1">
            <a:spLocks noChangeArrowheads="1"/>
          </p:cNvSpPr>
          <p:nvPr/>
        </p:nvSpPr>
        <p:spPr bwMode="auto">
          <a:xfrm>
            <a:off x="8534400" y="5486400"/>
            <a:ext cx="458788"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anchor="b">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spcBef>
                <a:spcPct val="50000"/>
              </a:spcBef>
            </a:pPr>
            <a:r>
              <a:rPr lang="en-US" sz="1800"/>
              <a:t>NO TREAT</a:t>
            </a:r>
          </a:p>
        </p:txBody>
      </p:sp>
      <p:sp>
        <p:nvSpPr>
          <p:cNvPr id="534711" name="Line 183"/>
          <p:cNvSpPr>
            <a:spLocks noChangeShapeType="1"/>
          </p:cNvSpPr>
          <p:nvPr/>
        </p:nvSpPr>
        <p:spPr bwMode="auto">
          <a:xfrm flipV="1">
            <a:off x="8763000" y="3886200"/>
            <a:ext cx="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4708"/>
                                        </p:tgtEl>
                                        <p:attrNameLst>
                                          <p:attrName>style.visibility</p:attrName>
                                        </p:attrNameLst>
                                      </p:cBhvr>
                                      <p:to>
                                        <p:strVal val="visible"/>
                                      </p:to>
                                    </p:set>
                                    <p:anim calcmode="lin" valueType="num">
                                      <p:cBhvr additive="base">
                                        <p:cTn id="7" dur="500" fill="hold"/>
                                        <p:tgtEl>
                                          <p:spTgt spid="534708"/>
                                        </p:tgtEl>
                                        <p:attrNameLst>
                                          <p:attrName>ppt_x</p:attrName>
                                        </p:attrNameLst>
                                      </p:cBhvr>
                                      <p:tavLst>
                                        <p:tav tm="0">
                                          <p:val>
                                            <p:strVal val="#ppt_x"/>
                                          </p:val>
                                        </p:tav>
                                        <p:tav tm="100000">
                                          <p:val>
                                            <p:strVal val="#ppt_x"/>
                                          </p:val>
                                        </p:tav>
                                      </p:tavLst>
                                    </p:anim>
                                    <p:anim calcmode="lin" valueType="num">
                                      <p:cBhvr additive="base">
                                        <p:cTn id="8" dur="500" fill="hold"/>
                                        <p:tgtEl>
                                          <p:spTgt spid="53470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34709"/>
                                        </p:tgtEl>
                                        <p:attrNameLst>
                                          <p:attrName>style.visibility</p:attrName>
                                        </p:attrNameLst>
                                      </p:cBhvr>
                                      <p:to>
                                        <p:strVal val="visible"/>
                                      </p:to>
                                    </p:set>
                                    <p:anim calcmode="lin" valueType="num">
                                      <p:cBhvr additive="base">
                                        <p:cTn id="11" dur="500" fill="hold"/>
                                        <p:tgtEl>
                                          <p:spTgt spid="534709"/>
                                        </p:tgtEl>
                                        <p:attrNameLst>
                                          <p:attrName>ppt_x</p:attrName>
                                        </p:attrNameLst>
                                      </p:cBhvr>
                                      <p:tavLst>
                                        <p:tav tm="0">
                                          <p:val>
                                            <p:strVal val="#ppt_x"/>
                                          </p:val>
                                        </p:tav>
                                        <p:tav tm="100000">
                                          <p:val>
                                            <p:strVal val="#ppt_x"/>
                                          </p:val>
                                        </p:tav>
                                      </p:tavLst>
                                    </p:anim>
                                    <p:anim calcmode="lin" valueType="num">
                                      <p:cBhvr additive="base">
                                        <p:cTn id="12" dur="500" fill="hold"/>
                                        <p:tgtEl>
                                          <p:spTgt spid="53470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34711"/>
                                        </p:tgtEl>
                                        <p:attrNameLst>
                                          <p:attrName>style.visibility</p:attrName>
                                        </p:attrNameLst>
                                      </p:cBhvr>
                                      <p:to>
                                        <p:strVal val="visible"/>
                                      </p:to>
                                    </p:set>
                                    <p:anim calcmode="lin" valueType="num">
                                      <p:cBhvr additive="base">
                                        <p:cTn id="15" dur="500" fill="hold"/>
                                        <p:tgtEl>
                                          <p:spTgt spid="534711"/>
                                        </p:tgtEl>
                                        <p:attrNameLst>
                                          <p:attrName>ppt_x</p:attrName>
                                        </p:attrNameLst>
                                      </p:cBhvr>
                                      <p:tavLst>
                                        <p:tav tm="0">
                                          <p:val>
                                            <p:strVal val="#ppt_x"/>
                                          </p:val>
                                        </p:tav>
                                        <p:tav tm="100000">
                                          <p:val>
                                            <p:strVal val="#ppt_x"/>
                                          </p:val>
                                        </p:tav>
                                      </p:tavLst>
                                    </p:anim>
                                    <p:anim calcmode="lin" valueType="num">
                                      <p:cBhvr additive="base">
                                        <p:cTn id="16" dur="500" fill="hold"/>
                                        <p:tgtEl>
                                          <p:spTgt spid="5347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34710"/>
                                        </p:tgtEl>
                                        <p:attrNameLst>
                                          <p:attrName>style.visibility</p:attrName>
                                        </p:attrNameLst>
                                      </p:cBhvr>
                                      <p:to>
                                        <p:strVal val="visible"/>
                                      </p:to>
                                    </p:set>
                                    <p:anim calcmode="lin" valueType="num">
                                      <p:cBhvr additive="base">
                                        <p:cTn id="19" dur="500" fill="hold"/>
                                        <p:tgtEl>
                                          <p:spTgt spid="534710"/>
                                        </p:tgtEl>
                                        <p:attrNameLst>
                                          <p:attrName>ppt_x</p:attrName>
                                        </p:attrNameLst>
                                      </p:cBhvr>
                                      <p:tavLst>
                                        <p:tav tm="0">
                                          <p:val>
                                            <p:strVal val="#ppt_x"/>
                                          </p:val>
                                        </p:tav>
                                        <p:tav tm="100000">
                                          <p:val>
                                            <p:strVal val="#ppt_x"/>
                                          </p:val>
                                        </p:tav>
                                      </p:tavLst>
                                    </p:anim>
                                    <p:anim calcmode="lin" valueType="num">
                                      <p:cBhvr additive="base">
                                        <p:cTn id="20" dur="500" fill="hold"/>
                                        <p:tgtEl>
                                          <p:spTgt spid="5347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708" grpId="0" animBg="1"/>
      <p:bldP spid="534709" grpId="0"/>
      <p:bldP spid="534710" grpId="0"/>
      <p:bldP spid="534711"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6434" name="Object 2"/>
          <p:cNvGraphicFramePr>
            <a:graphicFrameLocks noChangeAspect="1"/>
          </p:cNvGraphicFramePr>
          <p:nvPr/>
        </p:nvGraphicFramePr>
        <p:xfrm>
          <a:off x="990600" y="838200"/>
          <a:ext cx="6705600" cy="5683250"/>
        </p:xfrm>
        <a:graphic>
          <a:graphicData uri="http://schemas.openxmlformats.org/presentationml/2006/ole">
            <mc:AlternateContent xmlns:mc="http://schemas.openxmlformats.org/markup-compatibility/2006">
              <mc:Choice xmlns:v="urn:schemas-microsoft-com:vml" Requires="v">
                <p:oleObj spid="_x0000_s146463" name="Chart" r:id="rId4" imgW="4686300" imgH="3429000" progId="Excel.Chart.8">
                  <p:embed/>
                </p:oleObj>
              </mc:Choice>
              <mc:Fallback>
                <p:oleObj name="Chart" r:id="rId4" imgW="4686300" imgH="3429000" progId="Excel.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838200"/>
                        <a:ext cx="6705600" cy="5683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46435" name="Text Box 3"/>
          <p:cNvSpPr txBox="1">
            <a:spLocks noChangeArrowheads="1"/>
          </p:cNvSpPr>
          <p:nvPr/>
        </p:nvSpPr>
        <p:spPr bwMode="auto">
          <a:xfrm>
            <a:off x="2590800" y="4800600"/>
            <a:ext cx="16764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Cutoff &gt; </a:t>
            </a:r>
            <a:r>
              <a:rPr lang="en-US" sz="2000">
                <a:latin typeface="Arial" charset="0"/>
                <a:cs typeface="Arial" charset="0"/>
              </a:rPr>
              <a:t>∞</a:t>
            </a:r>
          </a:p>
        </p:txBody>
      </p:sp>
      <p:sp>
        <p:nvSpPr>
          <p:cNvPr id="146436" name="Text Box 4"/>
          <p:cNvSpPr txBox="1">
            <a:spLocks noChangeArrowheads="1"/>
          </p:cNvSpPr>
          <p:nvPr/>
        </p:nvSpPr>
        <p:spPr bwMode="auto">
          <a:xfrm>
            <a:off x="3200400" y="3886200"/>
            <a:ext cx="1981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Cutoff &gt; </a:t>
            </a:r>
            <a:r>
              <a:rPr lang="en-US" sz="2000">
                <a:latin typeface="Arial" charset="0"/>
                <a:cs typeface="Arial" charset="0"/>
              </a:rPr>
              <a:t>100k</a:t>
            </a:r>
          </a:p>
        </p:txBody>
      </p:sp>
      <p:sp>
        <p:nvSpPr>
          <p:cNvPr id="146437" name="Text Box 5"/>
          <p:cNvSpPr txBox="1">
            <a:spLocks noChangeArrowheads="1"/>
          </p:cNvSpPr>
          <p:nvPr/>
        </p:nvSpPr>
        <p:spPr bwMode="auto">
          <a:xfrm>
            <a:off x="3200400" y="2819400"/>
            <a:ext cx="16764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Cutoff &gt; </a:t>
            </a:r>
            <a:r>
              <a:rPr lang="en-US" sz="2000">
                <a:latin typeface="Arial" charset="0"/>
                <a:cs typeface="Arial" charset="0"/>
              </a:rPr>
              <a:t>50k</a:t>
            </a:r>
          </a:p>
        </p:txBody>
      </p:sp>
      <p:sp>
        <p:nvSpPr>
          <p:cNvPr id="146438" name="Text Box 6"/>
          <p:cNvSpPr txBox="1">
            <a:spLocks noChangeArrowheads="1"/>
          </p:cNvSpPr>
          <p:nvPr/>
        </p:nvSpPr>
        <p:spPr bwMode="auto">
          <a:xfrm>
            <a:off x="4495800" y="2209800"/>
            <a:ext cx="16764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Cutoff &gt; </a:t>
            </a:r>
            <a:r>
              <a:rPr lang="en-US" sz="2000">
                <a:latin typeface="Arial" charset="0"/>
                <a:cs typeface="Arial" charset="0"/>
              </a:rPr>
              <a:t>25k</a:t>
            </a:r>
          </a:p>
        </p:txBody>
      </p:sp>
      <p:sp>
        <p:nvSpPr>
          <p:cNvPr id="146439" name="Text Box 7"/>
          <p:cNvSpPr txBox="1">
            <a:spLocks noChangeArrowheads="1"/>
          </p:cNvSpPr>
          <p:nvPr/>
        </p:nvSpPr>
        <p:spPr bwMode="auto">
          <a:xfrm>
            <a:off x="6096000" y="1828800"/>
            <a:ext cx="1447800" cy="3968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Cutoff </a:t>
            </a:r>
            <a:r>
              <a:rPr lang="en-US" sz="2000">
                <a:latin typeface="Arial" charset="0"/>
                <a:cs typeface="Arial" charset="0"/>
              </a:rPr>
              <a:t>≥ 0</a:t>
            </a:r>
          </a:p>
        </p:txBody>
      </p:sp>
      <p:sp>
        <p:nvSpPr>
          <p:cNvPr id="146440" name="Line 8"/>
          <p:cNvSpPr>
            <a:spLocks noChangeShapeType="1"/>
          </p:cNvSpPr>
          <p:nvPr/>
        </p:nvSpPr>
        <p:spPr bwMode="auto">
          <a:xfrm flipH="1">
            <a:off x="2209800" y="5105400"/>
            <a:ext cx="3048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46441" name="Line 9"/>
          <p:cNvSpPr>
            <a:spLocks noChangeShapeType="1"/>
          </p:cNvSpPr>
          <p:nvPr/>
        </p:nvSpPr>
        <p:spPr bwMode="auto">
          <a:xfrm flipH="1">
            <a:off x="2362200" y="4191000"/>
            <a:ext cx="7620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46442" name="Line 10"/>
          <p:cNvSpPr>
            <a:spLocks noChangeShapeType="1"/>
          </p:cNvSpPr>
          <p:nvPr/>
        </p:nvSpPr>
        <p:spPr bwMode="auto">
          <a:xfrm flipH="1" flipV="1">
            <a:off x="2667000" y="2895600"/>
            <a:ext cx="4572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46443" name="Line 11"/>
          <p:cNvSpPr>
            <a:spLocks noChangeShapeType="1"/>
          </p:cNvSpPr>
          <p:nvPr/>
        </p:nvSpPr>
        <p:spPr bwMode="auto">
          <a:xfrm flipH="1" flipV="1">
            <a:off x="3657600" y="2286000"/>
            <a:ext cx="6096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46444" name="Line 12"/>
          <p:cNvSpPr>
            <a:spLocks noChangeShapeType="1"/>
          </p:cNvSpPr>
          <p:nvPr/>
        </p:nvSpPr>
        <p:spPr bwMode="auto">
          <a:xfrm flipV="1">
            <a:off x="6705600" y="1371600"/>
            <a:ext cx="5334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46445" name="Oval 13"/>
          <p:cNvSpPr>
            <a:spLocks noChangeArrowheads="1"/>
          </p:cNvSpPr>
          <p:nvPr/>
        </p:nvSpPr>
        <p:spPr bwMode="auto">
          <a:xfrm>
            <a:off x="3352800" y="1981200"/>
            <a:ext cx="381000" cy="4572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6446" name="Text Box 14"/>
          <p:cNvSpPr txBox="1">
            <a:spLocks noChangeArrowheads="1"/>
          </p:cNvSpPr>
          <p:nvPr/>
        </p:nvSpPr>
        <p:spPr bwMode="auto">
          <a:xfrm>
            <a:off x="3733800" y="1447800"/>
            <a:ext cx="1371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spcBef>
                <a:spcPct val="50000"/>
              </a:spcBef>
            </a:pPr>
            <a:r>
              <a:rPr lang="en-US" sz="1800"/>
              <a:t>No Treat</a:t>
            </a:r>
          </a:p>
        </p:txBody>
      </p:sp>
      <p:sp>
        <p:nvSpPr>
          <p:cNvPr id="146447" name="Text Box 15"/>
          <p:cNvSpPr txBox="1">
            <a:spLocks noChangeArrowheads="1"/>
          </p:cNvSpPr>
          <p:nvPr/>
        </p:nvSpPr>
        <p:spPr bwMode="auto">
          <a:xfrm>
            <a:off x="2362200" y="2133600"/>
            <a:ext cx="838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spcBef>
                <a:spcPct val="50000"/>
              </a:spcBef>
            </a:pPr>
            <a:r>
              <a:rPr lang="en-US" sz="1800"/>
              <a:t>Treat</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eaLnBrk="1" hangingPunct="1"/>
            <a:r>
              <a:rPr lang="en-US">
                <a:latin typeface="Tahoma" charset="0"/>
                <a:ea typeface="ＭＳ Ｐゴシック" charset="0"/>
              </a:rPr>
              <a:t>Different Pre-Test Probability</a:t>
            </a:r>
          </a:p>
        </p:txBody>
      </p:sp>
      <p:sp>
        <p:nvSpPr>
          <p:cNvPr id="148483" name="Rectangle 3"/>
          <p:cNvSpPr>
            <a:spLocks noGrp="1" noChangeArrowheads="1"/>
          </p:cNvSpPr>
          <p:nvPr>
            <p:ph type="body" idx="1"/>
          </p:nvPr>
        </p:nvSpPr>
        <p:spPr/>
        <p:txBody>
          <a:bodyPr/>
          <a:lstStyle/>
          <a:p>
            <a:pPr eaLnBrk="1" hangingPunct="1">
              <a:buFont typeface="Wingdings" charset="0"/>
              <a:buNone/>
            </a:pPr>
            <a:r>
              <a:rPr lang="en-US">
                <a:latin typeface="Tahoma" charset="0"/>
                <a:ea typeface="ＭＳ Ｐゴシック" charset="0"/>
              </a:rPr>
              <a:t>Pre-Test Probability = 0.04 , not 0.38</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pPr eaLnBrk="1" hangingPunct="1"/>
            <a:r>
              <a:rPr lang="en-US">
                <a:latin typeface="Tahoma" charset="0"/>
                <a:ea typeface="ＭＳ Ｐゴシック" charset="0"/>
              </a:rPr>
              <a:t>Now, what result should prompt treatment?</a:t>
            </a:r>
          </a:p>
        </p:txBody>
      </p:sp>
      <p:graphicFrame>
        <p:nvGraphicFramePr>
          <p:cNvPr id="541699" name="Group 3"/>
          <p:cNvGraphicFramePr>
            <a:graphicFrameLocks noGrp="1"/>
          </p:cNvGraphicFramePr>
          <p:nvPr>
            <p:ph idx="1"/>
          </p:nvPr>
        </p:nvGraphicFramePr>
        <p:xfrm>
          <a:off x="685800" y="1828800"/>
          <a:ext cx="7772400" cy="4114801"/>
        </p:xfrm>
        <a:graphic>
          <a:graphicData uri="http://schemas.openxmlformats.org/drawingml/2006/table">
            <a:tbl>
              <a:tblPr/>
              <a:tblGrid>
                <a:gridCol w="2330450">
                  <a:extLst>
                    <a:ext uri="{9D8B030D-6E8A-4147-A177-3AD203B41FA5}">
                      <a16:colId xmlns:a16="http://schemas.microsoft.com/office/drawing/2014/main" val="20000"/>
                    </a:ext>
                  </a:extLst>
                </a:gridCol>
                <a:gridCol w="1339850">
                  <a:extLst>
                    <a:ext uri="{9D8B030D-6E8A-4147-A177-3AD203B41FA5}">
                      <a16:colId xmlns:a16="http://schemas.microsoft.com/office/drawing/2014/main" val="20001"/>
                    </a:ext>
                  </a:extLst>
                </a:gridCol>
                <a:gridCol w="1235075">
                  <a:extLst>
                    <a:ext uri="{9D8B030D-6E8A-4147-A177-3AD203B41FA5}">
                      <a16:colId xmlns:a16="http://schemas.microsoft.com/office/drawing/2014/main" val="20002"/>
                    </a:ext>
                  </a:extLst>
                </a:gridCol>
                <a:gridCol w="1398588">
                  <a:extLst>
                    <a:ext uri="{9D8B030D-6E8A-4147-A177-3AD203B41FA5}">
                      <a16:colId xmlns:a16="http://schemas.microsoft.com/office/drawing/2014/main" val="20003"/>
                    </a:ext>
                  </a:extLst>
                </a:gridCol>
                <a:gridCol w="1468437">
                  <a:extLst>
                    <a:ext uri="{9D8B030D-6E8A-4147-A177-3AD203B41FA5}">
                      <a16:colId xmlns:a16="http://schemas.microsoft.com/office/drawing/2014/main" val="20004"/>
                    </a:ext>
                  </a:extLst>
                </a:gridCol>
              </a:tblGrid>
              <a:tr h="646113">
                <a:tc gridSpan="5">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ahoma" pitchFamily="34" charset="0"/>
                          <a:cs typeface="Tahoma" pitchFamily="34" charset="0"/>
                        </a:rPr>
                        <a:t>*Pre-test Probability = 0.04</a:t>
                      </a:r>
                      <a:endParaRPr kumimoji="0" lang="en-US" sz="1800" b="0" i="0" u="none" strike="noStrike" cap="none" normalizeH="0" baseline="0">
                        <a:ln>
                          <a:noFill/>
                        </a:ln>
                        <a:solidFill>
                          <a:schemeClr val="tx1"/>
                        </a:solidFill>
                        <a:effectLst/>
                        <a:latin typeface="Arial" charset="0"/>
                      </a:endParaRPr>
                    </a:p>
                  </a:txBody>
                  <a:tcPr anchor="b" horzOverflow="overflow">
                    <a:lnL cap="flat">
                      <a:noFill/>
                    </a:lnL>
                    <a:lnR cap="flat">
                      <a:noFill/>
                    </a:lnR>
                    <a:lnT cap="flat">
                      <a:noFill/>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365249">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ahoma" pitchFamily="34" charset="0"/>
                          <a:cs typeface="Arial" charset="0"/>
                        </a:rPr>
                        <a:t>WBC (/uL) Interval</a:t>
                      </a:r>
                      <a:endParaRPr kumimoji="0" lang="en-US" sz="1800" b="0" i="0" u="none" strike="noStrike" cap="none" normalizeH="0" baseline="0">
                        <a:ln>
                          <a:noFill/>
                        </a:ln>
                        <a:solidFill>
                          <a:schemeClr val="tx1"/>
                        </a:solidFill>
                        <a:effectLst/>
                        <a:latin typeface="Arial" charset="0"/>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ahoma" pitchFamily="34" charset="0"/>
                          <a:cs typeface="Arial" charset="0"/>
                        </a:rPr>
                        <a:t>% of D+</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ahoma" pitchFamily="34" charset="0"/>
                          <a:cs typeface="Arial" charset="0"/>
                        </a:rPr>
                        <a:t>% of D-</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ahoma" pitchFamily="34" charset="0"/>
                          <a:cs typeface="Arial" charset="0"/>
                        </a:rPr>
                        <a:t>Interval LR</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ahoma" pitchFamily="34" charset="0"/>
                          <a:cs typeface="Tahoma" pitchFamily="34" charset="0"/>
                        </a:rPr>
                        <a:t>Post-Test Prob*</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546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&gt;100,000</a:t>
                      </a:r>
                      <a:endParaRPr kumimoji="0" lang="en-US" sz="1800" b="0" i="0" u="none" strike="noStrike" cap="none" normalizeH="0" baseline="0">
                        <a:ln>
                          <a:noFill/>
                        </a:ln>
                        <a:solidFill>
                          <a:schemeClr val="tx1"/>
                        </a:solidFill>
                        <a:effectLst/>
                        <a:latin typeface="Arial" charset="0"/>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29%</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1%</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29</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Tahoma" pitchFamily="34" charset="0"/>
                        </a:rPr>
                        <a:t>0.55</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2546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50,001-100,000</a:t>
                      </a:r>
                      <a:endParaRPr kumimoji="0" lang="en-US" sz="1800" b="0" i="0" u="none" strike="noStrike" cap="none" normalizeH="0" baseline="0">
                        <a:ln>
                          <a:noFill/>
                        </a:ln>
                        <a:solidFill>
                          <a:schemeClr val="tx1"/>
                        </a:solidFill>
                        <a:effectLst/>
                        <a:latin typeface="Arial" charset="0"/>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33%</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7%</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4.7</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Tahoma" pitchFamily="34" charset="0"/>
                        </a:rPr>
                        <a:t>0.16</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2705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25,001-50,000</a:t>
                      </a:r>
                      <a:endParaRPr kumimoji="0" lang="en-US" sz="1800" b="0" i="0" u="none" strike="noStrike" cap="none" normalizeH="0" baseline="0">
                        <a:ln>
                          <a:noFill/>
                        </a:ln>
                        <a:solidFill>
                          <a:schemeClr val="tx1"/>
                        </a:solidFill>
                        <a:effectLst/>
                        <a:latin typeface="Arial" charset="0"/>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15%</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19%</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0.8</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Tahoma" pitchFamily="34" charset="0"/>
                        </a:rPr>
                        <a:t>0.03</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2546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0 - 25,000</a:t>
                      </a:r>
                      <a:endParaRPr kumimoji="0" lang="en-US" sz="1800" b="0" i="0" u="none" strike="noStrike" cap="none" normalizeH="0" baseline="0">
                        <a:ln>
                          <a:noFill/>
                        </a:ln>
                        <a:solidFill>
                          <a:schemeClr val="tx1"/>
                        </a:solidFill>
                        <a:effectLst/>
                        <a:latin typeface="Arial" charset="0"/>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23%</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73%</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0.3</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Tahoma" pitchFamily="34" charset="0"/>
                        </a:rPr>
                        <a:t>0.01</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41741" name="Line 45"/>
          <p:cNvSpPr>
            <a:spLocks noChangeShapeType="1"/>
          </p:cNvSpPr>
          <p:nvPr/>
        </p:nvSpPr>
        <p:spPr bwMode="auto">
          <a:xfrm>
            <a:off x="0" y="4343400"/>
            <a:ext cx="9144000" cy="0"/>
          </a:xfrm>
          <a:prstGeom prst="line">
            <a:avLst/>
          </a:prstGeom>
          <a:noFill/>
          <a:ln w="76200" cmpd="tri">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41742" name="Text Box 46"/>
          <p:cNvSpPr txBox="1">
            <a:spLocks noChangeArrowheads="1"/>
          </p:cNvSpPr>
          <p:nvPr/>
        </p:nvSpPr>
        <p:spPr bwMode="auto">
          <a:xfrm flipV="1">
            <a:off x="8534400" y="2438400"/>
            <a:ext cx="4572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anchor="b">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spcBef>
                <a:spcPct val="50000"/>
              </a:spcBef>
            </a:pPr>
            <a:r>
              <a:rPr lang="en-US" sz="1800"/>
              <a:t>TREAT</a:t>
            </a:r>
          </a:p>
        </p:txBody>
      </p:sp>
      <p:sp>
        <p:nvSpPr>
          <p:cNvPr id="541743" name="Text Box 47"/>
          <p:cNvSpPr txBox="1">
            <a:spLocks noChangeArrowheads="1"/>
          </p:cNvSpPr>
          <p:nvPr/>
        </p:nvSpPr>
        <p:spPr bwMode="auto">
          <a:xfrm>
            <a:off x="8534400" y="4495800"/>
            <a:ext cx="458788"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anchor="b">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spcBef>
                <a:spcPct val="50000"/>
              </a:spcBef>
            </a:pPr>
            <a:r>
              <a:rPr lang="en-US" sz="1800"/>
              <a:t>NO TREAT</a:t>
            </a:r>
          </a:p>
        </p:txBody>
      </p:sp>
      <p:sp>
        <p:nvSpPr>
          <p:cNvPr id="541744" name="Line 48"/>
          <p:cNvSpPr>
            <a:spLocks noChangeShapeType="1"/>
          </p:cNvSpPr>
          <p:nvPr/>
        </p:nvSpPr>
        <p:spPr bwMode="auto">
          <a:xfrm flipV="1">
            <a:off x="8763000" y="3048000"/>
            <a:ext cx="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1741"/>
                                        </p:tgtEl>
                                        <p:attrNameLst>
                                          <p:attrName>style.visibility</p:attrName>
                                        </p:attrNameLst>
                                      </p:cBhvr>
                                      <p:to>
                                        <p:strVal val="visible"/>
                                      </p:to>
                                    </p:set>
                                    <p:anim calcmode="lin" valueType="num">
                                      <p:cBhvr additive="base">
                                        <p:cTn id="7" dur="500" fill="hold"/>
                                        <p:tgtEl>
                                          <p:spTgt spid="541741"/>
                                        </p:tgtEl>
                                        <p:attrNameLst>
                                          <p:attrName>ppt_x</p:attrName>
                                        </p:attrNameLst>
                                      </p:cBhvr>
                                      <p:tavLst>
                                        <p:tav tm="0">
                                          <p:val>
                                            <p:strVal val="#ppt_x"/>
                                          </p:val>
                                        </p:tav>
                                        <p:tav tm="100000">
                                          <p:val>
                                            <p:strVal val="#ppt_x"/>
                                          </p:val>
                                        </p:tav>
                                      </p:tavLst>
                                    </p:anim>
                                    <p:anim calcmode="lin" valueType="num">
                                      <p:cBhvr additive="base">
                                        <p:cTn id="8" dur="500" fill="hold"/>
                                        <p:tgtEl>
                                          <p:spTgt spid="54174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41742"/>
                                        </p:tgtEl>
                                        <p:attrNameLst>
                                          <p:attrName>style.visibility</p:attrName>
                                        </p:attrNameLst>
                                      </p:cBhvr>
                                      <p:to>
                                        <p:strVal val="visible"/>
                                      </p:to>
                                    </p:set>
                                    <p:anim calcmode="lin" valueType="num">
                                      <p:cBhvr additive="base">
                                        <p:cTn id="11" dur="500" fill="hold"/>
                                        <p:tgtEl>
                                          <p:spTgt spid="541742"/>
                                        </p:tgtEl>
                                        <p:attrNameLst>
                                          <p:attrName>ppt_x</p:attrName>
                                        </p:attrNameLst>
                                      </p:cBhvr>
                                      <p:tavLst>
                                        <p:tav tm="0">
                                          <p:val>
                                            <p:strVal val="#ppt_x"/>
                                          </p:val>
                                        </p:tav>
                                        <p:tav tm="100000">
                                          <p:val>
                                            <p:strVal val="#ppt_x"/>
                                          </p:val>
                                        </p:tav>
                                      </p:tavLst>
                                    </p:anim>
                                    <p:anim calcmode="lin" valueType="num">
                                      <p:cBhvr additive="base">
                                        <p:cTn id="12" dur="500" fill="hold"/>
                                        <p:tgtEl>
                                          <p:spTgt spid="54174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41744"/>
                                        </p:tgtEl>
                                        <p:attrNameLst>
                                          <p:attrName>style.visibility</p:attrName>
                                        </p:attrNameLst>
                                      </p:cBhvr>
                                      <p:to>
                                        <p:strVal val="visible"/>
                                      </p:to>
                                    </p:set>
                                    <p:anim calcmode="lin" valueType="num">
                                      <p:cBhvr additive="base">
                                        <p:cTn id="15" dur="500" fill="hold"/>
                                        <p:tgtEl>
                                          <p:spTgt spid="541744"/>
                                        </p:tgtEl>
                                        <p:attrNameLst>
                                          <p:attrName>ppt_x</p:attrName>
                                        </p:attrNameLst>
                                      </p:cBhvr>
                                      <p:tavLst>
                                        <p:tav tm="0">
                                          <p:val>
                                            <p:strVal val="#ppt_x"/>
                                          </p:val>
                                        </p:tav>
                                        <p:tav tm="100000">
                                          <p:val>
                                            <p:strVal val="#ppt_x"/>
                                          </p:val>
                                        </p:tav>
                                      </p:tavLst>
                                    </p:anim>
                                    <p:anim calcmode="lin" valueType="num">
                                      <p:cBhvr additive="base">
                                        <p:cTn id="16" dur="500" fill="hold"/>
                                        <p:tgtEl>
                                          <p:spTgt spid="5417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41743"/>
                                        </p:tgtEl>
                                        <p:attrNameLst>
                                          <p:attrName>style.visibility</p:attrName>
                                        </p:attrNameLst>
                                      </p:cBhvr>
                                      <p:to>
                                        <p:strVal val="visible"/>
                                      </p:to>
                                    </p:set>
                                    <p:anim calcmode="lin" valueType="num">
                                      <p:cBhvr additive="base">
                                        <p:cTn id="19" dur="500" fill="hold"/>
                                        <p:tgtEl>
                                          <p:spTgt spid="541743"/>
                                        </p:tgtEl>
                                        <p:attrNameLst>
                                          <p:attrName>ppt_x</p:attrName>
                                        </p:attrNameLst>
                                      </p:cBhvr>
                                      <p:tavLst>
                                        <p:tav tm="0">
                                          <p:val>
                                            <p:strVal val="#ppt_x"/>
                                          </p:val>
                                        </p:tav>
                                        <p:tav tm="100000">
                                          <p:val>
                                            <p:strVal val="#ppt_x"/>
                                          </p:val>
                                        </p:tav>
                                      </p:tavLst>
                                    </p:anim>
                                    <p:anim calcmode="lin" valueType="num">
                                      <p:cBhvr additive="base">
                                        <p:cTn id="20" dur="500" fill="hold"/>
                                        <p:tgtEl>
                                          <p:spTgt spid="5417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741" grpId="0" animBg="1"/>
      <p:bldP spid="541742" grpId="0"/>
      <p:bldP spid="541743" grpId="0"/>
      <p:bldP spid="541744"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0530" name="Object 2"/>
          <p:cNvGraphicFramePr>
            <a:graphicFrameLocks noChangeAspect="1"/>
          </p:cNvGraphicFramePr>
          <p:nvPr/>
        </p:nvGraphicFramePr>
        <p:xfrm>
          <a:off x="990600" y="838200"/>
          <a:ext cx="6705600" cy="5683250"/>
        </p:xfrm>
        <a:graphic>
          <a:graphicData uri="http://schemas.openxmlformats.org/presentationml/2006/ole">
            <mc:AlternateContent xmlns:mc="http://schemas.openxmlformats.org/markup-compatibility/2006">
              <mc:Choice xmlns:v="urn:schemas-microsoft-com:vml" Requires="v">
                <p:oleObj spid="_x0000_s150559" name="Chart" r:id="rId4" imgW="4686300" imgH="3429000" progId="Excel.Chart.8">
                  <p:embed/>
                </p:oleObj>
              </mc:Choice>
              <mc:Fallback>
                <p:oleObj name="Chart" r:id="rId4" imgW="4686300" imgH="3429000" progId="Excel.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838200"/>
                        <a:ext cx="6705600" cy="5683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50531" name="Text Box 3"/>
          <p:cNvSpPr txBox="1">
            <a:spLocks noChangeArrowheads="1"/>
          </p:cNvSpPr>
          <p:nvPr/>
        </p:nvSpPr>
        <p:spPr bwMode="auto">
          <a:xfrm>
            <a:off x="2590800" y="4800600"/>
            <a:ext cx="16764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Cutoff &gt; </a:t>
            </a:r>
            <a:r>
              <a:rPr lang="en-US" sz="2000">
                <a:latin typeface="Arial" charset="0"/>
                <a:cs typeface="Arial" charset="0"/>
              </a:rPr>
              <a:t>∞</a:t>
            </a:r>
          </a:p>
        </p:txBody>
      </p:sp>
      <p:sp>
        <p:nvSpPr>
          <p:cNvPr id="150532" name="Text Box 4"/>
          <p:cNvSpPr txBox="1">
            <a:spLocks noChangeArrowheads="1"/>
          </p:cNvSpPr>
          <p:nvPr/>
        </p:nvSpPr>
        <p:spPr bwMode="auto">
          <a:xfrm>
            <a:off x="3200400" y="3886200"/>
            <a:ext cx="1981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Cutoff &gt; </a:t>
            </a:r>
            <a:r>
              <a:rPr lang="en-US" sz="2000">
                <a:latin typeface="Arial" charset="0"/>
                <a:cs typeface="Arial" charset="0"/>
              </a:rPr>
              <a:t>100k</a:t>
            </a:r>
          </a:p>
        </p:txBody>
      </p:sp>
      <p:sp>
        <p:nvSpPr>
          <p:cNvPr id="150533" name="Text Box 5"/>
          <p:cNvSpPr txBox="1">
            <a:spLocks noChangeArrowheads="1"/>
          </p:cNvSpPr>
          <p:nvPr/>
        </p:nvSpPr>
        <p:spPr bwMode="auto">
          <a:xfrm>
            <a:off x="3200400" y="2819400"/>
            <a:ext cx="16764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Cutoff &gt; </a:t>
            </a:r>
            <a:r>
              <a:rPr lang="en-US" sz="2000">
                <a:latin typeface="Arial" charset="0"/>
                <a:cs typeface="Arial" charset="0"/>
              </a:rPr>
              <a:t>50k</a:t>
            </a:r>
          </a:p>
        </p:txBody>
      </p:sp>
      <p:sp>
        <p:nvSpPr>
          <p:cNvPr id="150534" name="Text Box 6"/>
          <p:cNvSpPr txBox="1">
            <a:spLocks noChangeArrowheads="1"/>
          </p:cNvSpPr>
          <p:nvPr/>
        </p:nvSpPr>
        <p:spPr bwMode="auto">
          <a:xfrm>
            <a:off x="4495800" y="2209800"/>
            <a:ext cx="16764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Cutoff &gt; </a:t>
            </a:r>
            <a:r>
              <a:rPr lang="en-US" sz="2000">
                <a:latin typeface="Arial" charset="0"/>
                <a:cs typeface="Arial" charset="0"/>
              </a:rPr>
              <a:t>25k</a:t>
            </a:r>
          </a:p>
        </p:txBody>
      </p:sp>
      <p:sp>
        <p:nvSpPr>
          <p:cNvPr id="150535" name="Text Box 7"/>
          <p:cNvSpPr txBox="1">
            <a:spLocks noChangeArrowheads="1"/>
          </p:cNvSpPr>
          <p:nvPr/>
        </p:nvSpPr>
        <p:spPr bwMode="auto">
          <a:xfrm>
            <a:off x="6096000" y="1828800"/>
            <a:ext cx="1447800" cy="3968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Cutoff </a:t>
            </a:r>
            <a:r>
              <a:rPr lang="en-US" sz="2000">
                <a:latin typeface="Arial" charset="0"/>
                <a:cs typeface="Arial" charset="0"/>
              </a:rPr>
              <a:t>≥ 0</a:t>
            </a:r>
          </a:p>
        </p:txBody>
      </p:sp>
      <p:sp>
        <p:nvSpPr>
          <p:cNvPr id="150536" name="Line 8"/>
          <p:cNvSpPr>
            <a:spLocks noChangeShapeType="1"/>
          </p:cNvSpPr>
          <p:nvPr/>
        </p:nvSpPr>
        <p:spPr bwMode="auto">
          <a:xfrm flipH="1">
            <a:off x="2209800" y="5105400"/>
            <a:ext cx="3048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50537" name="Line 9"/>
          <p:cNvSpPr>
            <a:spLocks noChangeShapeType="1"/>
          </p:cNvSpPr>
          <p:nvPr/>
        </p:nvSpPr>
        <p:spPr bwMode="auto">
          <a:xfrm flipH="1">
            <a:off x="2362200" y="4191000"/>
            <a:ext cx="7620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50538" name="Line 10"/>
          <p:cNvSpPr>
            <a:spLocks noChangeShapeType="1"/>
          </p:cNvSpPr>
          <p:nvPr/>
        </p:nvSpPr>
        <p:spPr bwMode="auto">
          <a:xfrm flipH="1" flipV="1">
            <a:off x="2667000" y="2895600"/>
            <a:ext cx="4572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50539" name="Line 11"/>
          <p:cNvSpPr>
            <a:spLocks noChangeShapeType="1"/>
          </p:cNvSpPr>
          <p:nvPr/>
        </p:nvSpPr>
        <p:spPr bwMode="auto">
          <a:xfrm flipH="1" flipV="1">
            <a:off x="3657600" y="2286000"/>
            <a:ext cx="6096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50540" name="Line 12"/>
          <p:cNvSpPr>
            <a:spLocks noChangeShapeType="1"/>
          </p:cNvSpPr>
          <p:nvPr/>
        </p:nvSpPr>
        <p:spPr bwMode="auto">
          <a:xfrm flipV="1">
            <a:off x="6705600" y="1371600"/>
            <a:ext cx="5334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50541" name="Oval 13"/>
          <p:cNvSpPr>
            <a:spLocks noChangeArrowheads="1"/>
          </p:cNvSpPr>
          <p:nvPr/>
        </p:nvSpPr>
        <p:spPr bwMode="auto">
          <a:xfrm>
            <a:off x="1981200" y="3962400"/>
            <a:ext cx="381000" cy="4572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50542" name="Text Box 14"/>
          <p:cNvSpPr txBox="1">
            <a:spLocks noChangeArrowheads="1"/>
          </p:cNvSpPr>
          <p:nvPr/>
        </p:nvSpPr>
        <p:spPr bwMode="auto">
          <a:xfrm>
            <a:off x="3733800" y="1447800"/>
            <a:ext cx="1371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spcBef>
                <a:spcPct val="50000"/>
              </a:spcBef>
            </a:pPr>
            <a:r>
              <a:rPr lang="en-US" sz="1800"/>
              <a:t>No Treat</a:t>
            </a:r>
          </a:p>
        </p:txBody>
      </p:sp>
      <p:sp>
        <p:nvSpPr>
          <p:cNvPr id="150543" name="Text Box 15"/>
          <p:cNvSpPr txBox="1">
            <a:spLocks noChangeArrowheads="1"/>
          </p:cNvSpPr>
          <p:nvPr/>
        </p:nvSpPr>
        <p:spPr bwMode="auto">
          <a:xfrm>
            <a:off x="2362200" y="2133600"/>
            <a:ext cx="838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spcBef>
                <a:spcPct val="50000"/>
              </a:spcBef>
            </a:pPr>
            <a:r>
              <a:rPr lang="en-US" sz="1800"/>
              <a:t>Treat</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eaLnBrk="1" hangingPunct="1"/>
            <a:r>
              <a:rPr lang="en-US">
                <a:latin typeface="Tahoma" charset="0"/>
                <a:ea typeface="ＭＳ Ｐゴシック" charset="0"/>
              </a:rPr>
              <a:t>Optimal Cutoff = r*</a:t>
            </a:r>
          </a:p>
        </p:txBody>
      </p:sp>
      <p:sp>
        <p:nvSpPr>
          <p:cNvPr id="152579" name="Rectangle 3"/>
          <p:cNvSpPr>
            <a:spLocks noChangeArrowheads="1"/>
          </p:cNvSpPr>
          <p:nvPr/>
        </p:nvSpPr>
        <p:spPr bwMode="auto">
          <a:xfrm>
            <a:off x="914400" y="2057400"/>
            <a:ext cx="6705600" cy="2528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ct val="20000"/>
              </a:spcBef>
              <a:buClr>
                <a:schemeClr val="folHlink"/>
              </a:buClr>
              <a:buSzPct val="60000"/>
              <a:buFont typeface="Wingdings" charset="0"/>
              <a:buNone/>
            </a:pPr>
            <a:r>
              <a:rPr lang="en-US" sz="3200"/>
              <a:t>Because the ROC curve does not provide pre-test probability of disease, it is not sufficient to identify the optimal cutoff to prompt treatment</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990600" y="214313"/>
            <a:ext cx="7953375" cy="1462087"/>
          </a:xfrm>
        </p:spPr>
        <p:txBody>
          <a:bodyPr/>
          <a:lstStyle/>
          <a:p>
            <a:pPr eaLnBrk="1" hangingPunct="1"/>
            <a:r>
              <a:rPr lang="en-US">
                <a:latin typeface="Tahoma" charset="0"/>
                <a:ea typeface="ＭＳ Ｐゴシック" charset="0"/>
              </a:rPr>
              <a:t>Main Point 5: Optimal Cutoff r*</a:t>
            </a:r>
          </a:p>
        </p:txBody>
      </p:sp>
      <p:sp>
        <p:nvSpPr>
          <p:cNvPr id="153603" name="Rectangle 3"/>
          <p:cNvSpPr>
            <a:spLocks noGrp="1" noChangeArrowheads="1"/>
          </p:cNvSpPr>
          <p:nvPr>
            <p:ph type="body" idx="1"/>
          </p:nvPr>
        </p:nvSpPr>
        <p:spPr/>
        <p:txBody>
          <a:bodyPr/>
          <a:lstStyle/>
          <a:p>
            <a:pPr eaLnBrk="1" hangingPunct="1">
              <a:buFont typeface="Wingdings" charset="0"/>
              <a:buNone/>
            </a:pPr>
            <a:r>
              <a:rPr lang="en-US">
                <a:latin typeface="Tahoma" charset="0"/>
                <a:ea typeface="ＭＳ Ｐゴシック" charset="0"/>
              </a:rPr>
              <a:t>The test result r* that should prompt treatment depends on</a:t>
            </a:r>
          </a:p>
          <a:p>
            <a:pPr eaLnBrk="1" hangingPunct="1">
              <a:buFont typeface="Wingdings" charset="0"/>
              <a:buChar char="§"/>
            </a:pPr>
            <a:r>
              <a:rPr lang="en-US">
                <a:latin typeface="Tahoma" charset="0"/>
                <a:ea typeface="ＭＳ Ｐゴシック" charset="0"/>
              </a:rPr>
              <a:t>the slope of the ROC curve</a:t>
            </a:r>
          </a:p>
          <a:p>
            <a:pPr eaLnBrk="1" hangingPunct="1">
              <a:buFont typeface="Wingdings" charset="0"/>
              <a:buChar char="§"/>
            </a:pPr>
            <a:r>
              <a:rPr lang="en-US">
                <a:latin typeface="Tahoma" charset="0"/>
                <a:ea typeface="ＭＳ Ｐゴシック" charset="0"/>
              </a:rPr>
              <a:t>the relative cost of failing to treat (B) vs. the cost of treating unnecessarily (C)</a:t>
            </a:r>
          </a:p>
          <a:p>
            <a:pPr eaLnBrk="1" hangingPunct="1">
              <a:buFont typeface="Wingdings" charset="0"/>
              <a:buChar char="§"/>
            </a:pPr>
            <a:r>
              <a:rPr lang="en-US">
                <a:latin typeface="Tahoma" charset="0"/>
                <a:ea typeface="ＭＳ Ｐゴシック" charset="0"/>
              </a:rPr>
              <a:t>the pre-test probability of disease</a:t>
            </a:r>
          </a:p>
        </p:txBody>
      </p:sp>
      <p:sp>
        <p:nvSpPr>
          <p:cNvPr id="525316" name="Oval 4"/>
          <p:cNvSpPr>
            <a:spLocks noChangeArrowheads="1"/>
          </p:cNvSpPr>
          <p:nvPr/>
        </p:nvSpPr>
        <p:spPr bwMode="auto">
          <a:xfrm>
            <a:off x="609600" y="5029200"/>
            <a:ext cx="7772400" cy="11430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5316"/>
                                        </p:tgtEl>
                                        <p:attrNameLst>
                                          <p:attrName>style.visibility</p:attrName>
                                        </p:attrNameLst>
                                      </p:cBhvr>
                                      <p:to>
                                        <p:strVal val="visible"/>
                                      </p:to>
                                    </p:set>
                                    <p:anim calcmode="lin" valueType="num">
                                      <p:cBhvr additive="base">
                                        <p:cTn id="7" dur="500" fill="hold"/>
                                        <p:tgtEl>
                                          <p:spTgt spid="525316"/>
                                        </p:tgtEl>
                                        <p:attrNameLst>
                                          <p:attrName>ppt_x</p:attrName>
                                        </p:attrNameLst>
                                      </p:cBhvr>
                                      <p:tavLst>
                                        <p:tav tm="0">
                                          <p:val>
                                            <p:strVal val="#ppt_x"/>
                                          </p:val>
                                        </p:tav>
                                        <p:tav tm="100000">
                                          <p:val>
                                            <p:strVal val="#ppt_x"/>
                                          </p:val>
                                        </p:tav>
                                      </p:tavLst>
                                    </p:anim>
                                    <p:anim calcmode="lin" valueType="num">
                                      <p:cBhvr additive="base">
                                        <p:cTn id="8" dur="500" fill="hold"/>
                                        <p:tgtEl>
                                          <p:spTgt spid="5253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53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lstStyle/>
          <a:p>
            <a:pPr eaLnBrk="1" hangingPunct="1"/>
            <a:r>
              <a:rPr lang="en-US" sz="2800">
                <a:latin typeface="Tahoma" charset="0"/>
                <a:ea typeface="ＭＳ Ｐゴシック" charset="0"/>
              </a:rPr>
              <a:t>Clinical Scenario</a:t>
            </a:r>
            <a:br>
              <a:rPr lang="en-US" sz="2800">
                <a:latin typeface="Tahoma" charset="0"/>
                <a:ea typeface="ＭＳ Ｐゴシック" charset="0"/>
              </a:rPr>
            </a:br>
            <a:r>
              <a:rPr lang="en-US" sz="2800">
                <a:latin typeface="Tahoma" charset="0"/>
                <a:ea typeface="ＭＳ Ｐゴシック" charset="0"/>
              </a:rPr>
              <a:t>Does this Adult Patient Have Septic Arthritis?*</a:t>
            </a:r>
          </a:p>
        </p:txBody>
      </p:sp>
      <p:sp>
        <p:nvSpPr>
          <p:cNvPr id="18435" name="Rectangle 3"/>
          <p:cNvSpPr>
            <a:spLocks noGrp="1" noChangeArrowheads="1"/>
          </p:cNvSpPr>
          <p:nvPr>
            <p:ph type="body" idx="4294967295"/>
          </p:nvPr>
        </p:nvSpPr>
        <p:spPr>
          <a:xfrm>
            <a:off x="1182688" y="2017713"/>
            <a:ext cx="7269162" cy="2935287"/>
          </a:xfrm>
        </p:spPr>
        <p:txBody>
          <a:bodyPr/>
          <a:lstStyle/>
          <a:p>
            <a:pPr eaLnBrk="1" hangingPunct="1">
              <a:lnSpc>
                <a:spcPct val="80000"/>
              </a:lnSpc>
              <a:buFont typeface="Wingdings" charset="0"/>
              <a:buNone/>
            </a:pPr>
            <a:r>
              <a:rPr lang="en-US" sz="2200">
                <a:latin typeface="Tahoma" charset="0"/>
                <a:ea typeface="ＭＳ Ｐゴシック" charset="0"/>
              </a:rPr>
              <a:t>A 48-year-old woman with a history of rheumatoid arthritis who has been treated with long-term, low-dose steroids presents to the emergency department with a 2-day history of a red, swollen, tender right knee.</a:t>
            </a:r>
          </a:p>
          <a:p>
            <a:pPr eaLnBrk="1" hangingPunct="1">
              <a:lnSpc>
                <a:spcPct val="80000"/>
              </a:lnSpc>
              <a:buFont typeface="Wingdings" charset="0"/>
              <a:buNone/>
            </a:pPr>
            <a:r>
              <a:rPr lang="en-US" sz="2200">
                <a:latin typeface="Tahoma" charset="0"/>
                <a:ea typeface="ＭＳ Ｐゴシック" charset="0"/>
              </a:rPr>
              <a:t> On examination, she is afebrile and has a fluid in her right knee joint. The white blood cell count in her blood is 11 000/µL (normal).  An arthrocentesis (needle in the joint) is done to obtain some joint fluid for analysis</a:t>
            </a:r>
          </a:p>
          <a:p>
            <a:pPr eaLnBrk="1" hangingPunct="1">
              <a:lnSpc>
                <a:spcPct val="80000"/>
              </a:lnSpc>
              <a:buFont typeface="Wingdings" charset="0"/>
              <a:buNone/>
            </a:pPr>
            <a:r>
              <a:rPr lang="en-US" sz="2000">
                <a:latin typeface="Tahoma" charset="0"/>
                <a:ea typeface="ＭＳ Ｐゴシック" charset="0"/>
              </a:rPr>
              <a:t>  </a:t>
            </a:r>
            <a:endParaRPr lang="en-US" sz="2000" u="sng">
              <a:latin typeface="Tahoma" charset="0"/>
              <a:ea typeface="ＭＳ Ｐゴシック" charset="0"/>
            </a:endParaRPr>
          </a:p>
        </p:txBody>
      </p:sp>
      <p:sp>
        <p:nvSpPr>
          <p:cNvPr id="18436" name="Text Box 6"/>
          <p:cNvSpPr txBox="1">
            <a:spLocks noChangeArrowheads="1"/>
          </p:cNvSpPr>
          <p:nvPr/>
        </p:nvSpPr>
        <p:spPr bwMode="auto">
          <a:xfrm>
            <a:off x="1143000" y="6248400"/>
            <a:ext cx="69342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1600">
                <a:latin typeface="Arial" charset="0"/>
              </a:rPr>
              <a:t>*Margaretten, M. E., J. Kohlwes, et al. (2007). </a:t>
            </a:r>
            <a:r>
              <a:rPr lang="en-US" sz="1600" u="sng">
                <a:latin typeface="Arial" charset="0"/>
              </a:rPr>
              <a:t>JAMA</a:t>
            </a:r>
            <a:r>
              <a:rPr lang="en-US" sz="1600">
                <a:latin typeface="Arial" charset="0"/>
              </a:rPr>
              <a:t> </a:t>
            </a:r>
            <a:r>
              <a:rPr lang="en-US" sz="1600" b="1">
                <a:latin typeface="Arial" charset="0"/>
              </a:rPr>
              <a:t>297</a:t>
            </a:r>
            <a:r>
              <a:rPr lang="en-US" sz="1600">
                <a:latin typeface="Arial" charset="0"/>
              </a:rPr>
              <a:t>(13): 1478-88.</a:t>
            </a:r>
          </a:p>
        </p:txBody>
      </p:sp>
      <p:sp>
        <p:nvSpPr>
          <p:cNvPr id="18437" name="Text Box 7"/>
          <p:cNvSpPr txBox="1">
            <a:spLocks noChangeArrowheads="1"/>
          </p:cNvSpPr>
          <p:nvPr/>
        </p:nvSpPr>
        <p:spPr bwMode="auto">
          <a:xfrm>
            <a:off x="1143000" y="5105400"/>
            <a:ext cx="7239000"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lnSpc>
                <a:spcPct val="80000"/>
              </a:lnSpc>
              <a:spcBef>
                <a:spcPct val="20000"/>
              </a:spcBef>
            </a:pPr>
            <a:r>
              <a:rPr lang="en-US" sz="2400" u="sng">
                <a:latin typeface="Arial" charset="0"/>
              </a:rPr>
              <a:t>You have the synovial fluid white blood cell (WBC) count.</a:t>
            </a:r>
            <a:endParaRPr lang="en-US" sz="2400">
              <a:latin typeface="Arial" charset="0"/>
            </a:endParaRPr>
          </a:p>
        </p:txBody>
      </p:sp>
      <p:sp>
        <p:nvSpPr>
          <p:cNvPr id="18438" name="Slide Number Placeholder 5"/>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lgn="r" eaLnBrk="1" hangingPunct="1"/>
            <a:fld id="{0C46EC6B-F0D1-424D-BC97-D317B013FB2E}" type="slidenum">
              <a:rPr lang="en-US" sz="1400"/>
              <a:pPr algn="r" eaLnBrk="1" hangingPunct="1"/>
              <a:t>8</a:t>
            </a:fld>
            <a:endParaRPr lang="en-US" sz="140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eaLnBrk="1" hangingPunct="1"/>
            <a:r>
              <a:rPr lang="en-US">
                <a:latin typeface="Tahoma" charset="0"/>
                <a:ea typeface="ＭＳ Ｐゴシック" charset="0"/>
              </a:rPr>
              <a:t>Optimal Cutoff = r*</a:t>
            </a:r>
          </a:p>
        </p:txBody>
      </p:sp>
      <p:sp>
        <p:nvSpPr>
          <p:cNvPr id="154627" name="Rectangle 3"/>
          <p:cNvSpPr>
            <a:spLocks noGrp="1" noChangeArrowheads="1"/>
          </p:cNvSpPr>
          <p:nvPr>
            <p:ph type="body" idx="1"/>
          </p:nvPr>
        </p:nvSpPr>
        <p:spPr>
          <a:xfrm>
            <a:off x="1600200" y="4343400"/>
            <a:ext cx="5599113" cy="685800"/>
          </a:xfrm>
        </p:spPr>
        <p:txBody>
          <a:bodyPr/>
          <a:lstStyle/>
          <a:p>
            <a:pPr eaLnBrk="1" hangingPunct="1">
              <a:buFont typeface="Wingdings" charset="0"/>
              <a:buNone/>
            </a:pPr>
            <a:r>
              <a:rPr lang="en-US">
                <a:latin typeface="Tahoma" charset="0"/>
                <a:ea typeface="ＭＳ Ｐゴシック" charset="0"/>
              </a:rPr>
              <a:t>[P/(1-P)]</a:t>
            </a:r>
            <a:r>
              <a:rPr lang="en-US">
                <a:latin typeface="Tahoma" charset="0"/>
                <a:ea typeface="ＭＳ Ｐゴシック" charset="0"/>
                <a:cs typeface="Tahoma" charset="0"/>
              </a:rPr>
              <a:t>×LR(r*) ≥ C/B</a:t>
            </a:r>
          </a:p>
        </p:txBody>
      </p:sp>
      <p:sp>
        <p:nvSpPr>
          <p:cNvPr id="154628" name="Rectangle 4"/>
          <p:cNvSpPr>
            <a:spLocks noChangeArrowheads="1"/>
          </p:cNvSpPr>
          <p:nvPr/>
        </p:nvSpPr>
        <p:spPr bwMode="auto">
          <a:xfrm>
            <a:off x="762000" y="2209800"/>
            <a:ext cx="6705600" cy="1554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ct val="20000"/>
              </a:spcBef>
              <a:buClr>
                <a:schemeClr val="folHlink"/>
              </a:buClr>
              <a:buSzPct val="60000"/>
              <a:buFont typeface="Wingdings" charset="0"/>
              <a:buNone/>
            </a:pPr>
            <a:r>
              <a:rPr lang="en-US" sz="3200"/>
              <a:t>The test result that should prompt treatment is the least abnormal result r* such that</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6"/>
          <p:cNvSpPr>
            <a:spLocks noChangeArrowheads="1"/>
          </p:cNvSpPr>
          <p:nvPr/>
        </p:nvSpPr>
        <p:spPr bwMode="auto">
          <a:xfrm>
            <a:off x="1150938" y="214313"/>
            <a:ext cx="7793037" cy="1462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p>
            <a:pPr eaLnBrk="1" hangingPunct="1"/>
            <a:r>
              <a:rPr lang="en-US" sz="4400">
                <a:solidFill>
                  <a:schemeClr val="tx2"/>
                </a:solidFill>
              </a:rPr>
              <a:t>Youden’s Index</a:t>
            </a:r>
          </a:p>
        </p:txBody>
      </p:sp>
      <p:graphicFrame>
        <p:nvGraphicFramePr>
          <p:cNvPr id="2" name="Table 1"/>
          <p:cNvGraphicFramePr>
            <a:graphicFrameLocks noGrp="1"/>
          </p:cNvGraphicFramePr>
          <p:nvPr/>
        </p:nvGraphicFramePr>
        <p:xfrm>
          <a:off x="762000" y="2057400"/>
          <a:ext cx="7162800" cy="3886199"/>
        </p:xfrm>
        <a:graphic>
          <a:graphicData uri="http://schemas.openxmlformats.org/drawingml/2006/table">
            <a:tbl>
              <a:tblPr>
                <a:tableStyleId>{5C22544A-7EE6-4342-B048-85BDC9FD1C3A}</a:tableStyleId>
              </a:tblPr>
              <a:tblGrid>
                <a:gridCol w="1798588">
                  <a:extLst>
                    <a:ext uri="{9D8B030D-6E8A-4147-A177-3AD203B41FA5}">
                      <a16:colId xmlns:a16="http://schemas.microsoft.com/office/drawing/2014/main" val="20000"/>
                    </a:ext>
                  </a:extLst>
                </a:gridCol>
                <a:gridCol w="1735480">
                  <a:extLst>
                    <a:ext uri="{9D8B030D-6E8A-4147-A177-3AD203B41FA5}">
                      <a16:colId xmlns:a16="http://schemas.microsoft.com/office/drawing/2014/main" val="20001"/>
                    </a:ext>
                  </a:extLst>
                </a:gridCol>
                <a:gridCol w="2114131">
                  <a:extLst>
                    <a:ext uri="{9D8B030D-6E8A-4147-A177-3AD203B41FA5}">
                      <a16:colId xmlns:a16="http://schemas.microsoft.com/office/drawing/2014/main" val="20002"/>
                    </a:ext>
                  </a:extLst>
                </a:gridCol>
                <a:gridCol w="1514601">
                  <a:extLst>
                    <a:ext uri="{9D8B030D-6E8A-4147-A177-3AD203B41FA5}">
                      <a16:colId xmlns:a16="http://schemas.microsoft.com/office/drawing/2014/main" val="20003"/>
                    </a:ext>
                  </a:extLst>
                </a:gridCol>
              </a:tblGrid>
              <a:tr h="1622393">
                <a:tc>
                  <a:txBody>
                    <a:bodyPr/>
                    <a:lstStyle/>
                    <a:p>
                      <a:pPr algn="l" fontAlgn="b"/>
                      <a:r>
                        <a:rPr lang="en-US" sz="2800" u="none" strike="noStrike" dirty="0">
                          <a:effectLst/>
                        </a:rPr>
                        <a:t>WBC Count (x1000/</a:t>
                      </a:r>
                      <a:r>
                        <a:rPr lang="en-US" sz="2800" u="none" strike="noStrike" dirty="0" err="1">
                          <a:effectLst/>
                        </a:rPr>
                        <a:t>uL</a:t>
                      </a:r>
                      <a:r>
                        <a:rPr lang="en-US" sz="2800" u="none" strike="noStrike" dirty="0">
                          <a:effectLst/>
                        </a:rPr>
                        <a:t>)</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800" u="none" strike="noStrike" dirty="0">
                          <a:effectLst/>
                        </a:rPr>
                        <a:t>Sensitivity</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800" u="none" strike="noStrike">
                          <a:effectLst/>
                        </a:rPr>
                        <a:t>1 - Specificity</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a:effectLst/>
                        </a:rPr>
                        <a:t>Youden's Index</a:t>
                      </a:r>
                      <a:endParaRPr lang="en-US" sz="2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754602">
                <a:tc>
                  <a:txBody>
                    <a:bodyPr/>
                    <a:lstStyle/>
                    <a:p>
                      <a:pPr algn="l" fontAlgn="b"/>
                      <a:r>
                        <a:rPr lang="en-US" sz="2800" u="none" strike="noStrike">
                          <a:effectLst/>
                        </a:rPr>
                        <a:t>&gt; 100</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800" u="none" strike="noStrike" dirty="0">
                          <a:effectLst/>
                        </a:rPr>
                        <a:t>29%</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800" u="none" strike="noStrike">
                          <a:effectLst/>
                        </a:rPr>
                        <a:t>1%</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800" u="none" strike="noStrike">
                          <a:effectLst/>
                        </a:rPr>
                        <a:t>0.28</a:t>
                      </a:r>
                      <a:endParaRPr lang="en-US" sz="2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754602">
                <a:tc>
                  <a:txBody>
                    <a:bodyPr/>
                    <a:lstStyle/>
                    <a:p>
                      <a:pPr algn="l" fontAlgn="b"/>
                      <a:r>
                        <a:rPr lang="en-US" sz="2800" u="none" strike="noStrike">
                          <a:effectLst/>
                        </a:rPr>
                        <a:t>&gt;  50</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800" u="none" strike="noStrike">
                          <a:effectLst/>
                        </a:rPr>
                        <a:t>62%</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800" u="none" strike="noStrike">
                          <a:effectLst/>
                        </a:rPr>
                        <a:t>8%</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800" u="none" strike="noStrike">
                          <a:effectLst/>
                        </a:rPr>
                        <a:t>0.54</a:t>
                      </a:r>
                      <a:endParaRPr lang="en-US" sz="2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754602">
                <a:tc>
                  <a:txBody>
                    <a:bodyPr/>
                    <a:lstStyle/>
                    <a:p>
                      <a:pPr algn="l" fontAlgn="b"/>
                      <a:r>
                        <a:rPr lang="en-US" sz="2800" u="none" strike="noStrike">
                          <a:effectLst/>
                        </a:rPr>
                        <a:t>&gt; 25</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800" u="none" strike="noStrike" dirty="0">
                          <a:effectLst/>
                        </a:rPr>
                        <a:t>77%</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800" u="none" strike="noStrike">
                          <a:effectLst/>
                        </a:rPr>
                        <a:t>27%</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800" u="none" strike="noStrike" dirty="0">
                          <a:effectLst/>
                        </a:rPr>
                        <a:t>0.5</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bl>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6"/>
          <p:cNvSpPr>
            <a:spLocks noChangeArrowheads="1"/>
          </p:cNvSpPr>
          <p:nvPr/>
        </p:nvSpPr>
        <p:spPr bwMode="auto">
          <a:xfrm>
            <a:off x="1150938" y="214313"/>
            <a:ext cx="7793037" cy="1462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p>
            <a:pPr eaLnBrk="1" hangingPunct="1"/>
            <a:r>
              <a:rPr lang="en-US" sz="4400">
                <a:solidFill>
                  <a:schemeClr val="tx2"/>
                </a:solidFill>
              </a:rPr>
              <a:t>Youden’s Index</a:t>
            </a:r>
          </a:p>
        </p:txBody>
      </p:sp>
      <p:graphicFrame>
        <p:nvGraphicFramePr>
          <p:cNvPr id="2" name="Table 1"/>
          <p:cNvGraphicFramePr>
            <a:graphicFrameLocks noGrp="1"/>
          </p:cNvGraphicFramePr>
          <p:nvPr/>
        </p:nvGraphicFramePr>
        <p:xfrm>
          <a:off x="762000" y="2057400"/>
          <a:ext cx="7162800" cy="3886199"/>
        </p:xfrm>
        <a:graphic>
          <a:graphicData uri="http://schemas.openxmlformats.org/drawingml/2006/table">
            <a:tbl>
              <a:tblPr>
                <a:tableStyleId>{5C22544A-7EE6-4342-B048-85BDC9FD1C3A}</a:tableStyleId>
              </a:tblPr>
              <a:tblGrid>
                <a:gridCol w="1798588">
                  <a:extLst>
                    <a:ext uri="{9D8B030D-6E8A-4147-A177-3AD203B41FA5}">
                      <a16:colId xmlns:a16="http://schemas.microsoft.com/office/drawing/2014/main" val="20000"/>
                    </a:ext>
                  </a:extLst>
                </a:gridCol>
                <a:gridCol w="1735480">
                  <a:extLst>
                    <a:ext uri="{9D8B030D-6E8A-4147-A177-3AD203B41FA5}">
                      <a16:colId xmlns:a16="http://schemas.microsoft.com/office/drawing/2014/main" val="20001"/>
                    </a:ext>
                  </a:extLst>
                </a:gridCol>
                <a:gridCol w="2114131">
                  <a:extLst>
                    <a:ext uri="{9D8B030D-6E8A-4147-A177-3AD203B41FA5}">
                      <a16:colId xmlns:a16="http://schemas.microsoft.com/office/drawing/2014/main" val="20002"/>
                    </a:ext>
                  </a:extLst>
                </a:gridCol>
                <a:gridCol w="1514601">
                  <a:extLst>
                    <a:ext uri="{9D8B030D-6E8A-4147-A177-3AD203B41FA5}">
                      <a16:colId xmlns:a16="http://schemas.microsoft.com/office/drawing/2014/main" val="20003"/>
                    </a:ext>
                  </a:extLst>
                </a:gridCol>
              </a:tblGrid>
              <a:tr h="1622393">
                <a:tc>
                  <a:txBody>
                    <a:bodyPr/>
                    <a:lstStyle/>
                    <a:p>
                      <a:pPr algn="l" fontAlgn="b"/>
                      <a:r>
                        <a:rPr lang="en-US" sz="2800" u="none" strike="noStrike" dirty="0">
                          <a:effectLst/>
                        </a:rPr>
                        <a:t>WBC Count (x1000/</a:t>
                      </a:r>
                      <a:r>
                        <a:rPr lang="en-US" sz="2800" u="none" strike="noStrike" dirty="0" err="1">
                          <a:effectLst/>
                        </a:rPr>
                        <a:t>uL</a:t>
                      </a:r>
                      <a:r>
                        <a:rPr lang="en-US" sz="2800" u="none" strike="noStrike" dirty="0">
                          <a:effectLst/>
                        </a:rPr>
                        <a:t>)</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800" u="none" strike="noStrike" dirty="0">
                          <a:effectLst/>
                        </a:rPr>
                        <a:t>Sensitivity</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800" u="none" strike="noStrike">
                          <a:effectLst/>
                        </a:rPr>
                        <a:t>1 - Specificity</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a:effectLst/>
                        </a:rPr>
                        <a:t>Youden's Index</a:t>
                      </a:r>
                      <a:endParaRPr lang="en-US" sz="2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754602">
                <a:tc>
                  <a:txBody>
                    <a:bodyPr/>
                    <a:lstStyle/>
                    <a:p>
                      <a:pPr algn="l" fontAlgn="b"/>
                      <a:r>
                        <a:rPr lang="en-US" sz="2800" u="none" strike="noStrike">
                          <a:effectLst/>
                        </a:rPr>
                        <a:t>&gt; 100</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800" u="none" strike="noStrike">
                          <a:effectLst/>
                        </a:rPr>
                        <a:t>29%</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800" u="none" strike="noStrike">
                          <a:effectLst/>
                        </a:rPr>
                        <a:t>1%</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800" u="none" strike="noStrike">
                          <a:effectLst/>
                        </a:rPr>
                        <a:t>0.28</a:t>
                      </a:r>
                      <a:endParaRPr lang="en-US" sz="2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754602">
                <a:tc>
                  <a:txBody>
                    <a:bodyPr/>
                    <a:lstStyle/>
                    <a:p>
                      <a:pPr algn="l" fontAlgn="b"/>
                      <a:r>
                        <a:rPr lang="en-US" sz="2800" u="none" strike="noStrike">
                          <a:effectLst/>
                        </a:rPr>
                        <a:t>&gt;  50</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800" u="none" strike="noStrike">
                          <a:effectLst/>
                        </a:rPr>
                        <a:t>62%</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800" u="none" strike="noStrike">
                          <a:effectLst/>
                        </a:rPr>
                        <a:t>8%</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800" u="none" strike="noStrike">
                          <a:effectLst/>
                        </a:rPr>
                        <a:t>0.54</a:t>
                      </a:r>
                      <a:endParaRPr lang="en-US" sz="2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754602">
                <a:tc>
                  <a:txBody>
                    <a:bodyPr/>
                    <a:lstStyle/>
                    <a:p>
                      <a:pPr algn="l" fontAlgn="b"/>
                      <a:r>
                        <a:rPr lang="en-US" sz="2800" u="none" strike="noStrike">
                          <a:effectLst/>
                        </a:rPr>
                        <a:t>&gt; 25</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800" u="none" strike="noStrike" dirty="0">
                          <a:effectLst/>
                        </a:rPr>
                        <a:t>77%</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800" u="none" strike="noStrike">
                          <a:effectLst/>
                        </a:rPr>
                        <a:t>27%</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800" u="none" strike="noStrike" dirty="0">
                          <a:effectLst/>
                        </a:rPr>
                        <a:t>0.5</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bl>
          </a:graphicData>
        </a:graphic>
      </p:graphicFrame>
      <p:sp>
        <p:nvSpPr>
          <p:cNvPr id="3" name="Oval 2"/>
          <p:cNvSpPr>
            <a:spLocks noChangeArrowheads="1"/>
          </p:cNvSpPr>
          <p:nvPr/>
        </p:nvSpPr>
        <p:spPr bwMode="auto">
          <a:xfrm>
            <a:off x="304800" y="4572000"/>
            <a:ext cx="8077200" cy="7620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cxnSp>
        <p:nvCxnSpPr>
          <p:cNvPr id="5" name="Straight Connector 4"/>
          <p:cNvCxnSpPr>
            <a:cxnSpLocks noChangeShapeType="1"/>
          </p:cNvCxnSpPr>
          <p:nvPr/>
        </p:nvCxnSpPr>
        <p:spPr bwMode="auto">
          <a:xfrm>
            <a:off x="609600" y="4800600"/>
            <a:ext cx="739140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7" name="Straight Connector 6"/>
          <p:cNvCxnSpPr>
            <a:cxnSpLocks noChangeShapeType="1"/>
          </p:cNvCxnSpPr>
          <p:nvPr/>
        </p:nvCxnSpPr>
        <p:spPr bwMode="auto">
          <a:xfrm flipV="1">
            <a:off x="609600" y="4800600"/>
            <a:ext cx="739140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algn="ctr" eaLnBrk="1" hangingPunct="1"/>
            <a:r>
              <a:rPr lang="en-US">
                <a:latin typeface="Tahoma" charset="0"/>
                <a:ea typeface="ＭＳ Ｐゴシック" charset="0"/>
              </a:rPr>
              <a:t> Summary</a:t>
            </a:r>
          </a:p>
        </p:txBody>
      </p:sp>
      <p:sp>
        <p:nvSpPr>
          <p:cNvPr id="159747" name="Rectangle 3"/>
          <p:cNvSpPr>
            <a:spLocks noGrp="1" noChangeArrowheads="1"/>
          </p:cNvSpPr>
          <p:nvPr>
            <p:ph type="body" idx="1"/>
          </p:nvPr>
        </p:nvSpPr>
        <p:spPr/>
        <p:txBody>
          <a:bodyPr/>
          <a:lstStyle/>
          <a:p>
            <a:pPr marL="609600" indent="-609600" eaLnBrk="1" hangingPunct="1">
              <a:lnSpc>
                <a:spcPct val="90000"/>
              </a:lnSpc>
              <a:buFontTx/>
              <a:buAutoNum type="arabicParenR"/>
            </a:pPr>
            <a:r>
              <a:rPr lang="en-US" sz="2400">
                <a:latin typeface="Tahoma" charset="0"/>
                <a:ea typeface="ＭＳ Ｐゴシック" charset="0"/>
              </a:rPr>
              <a:t>Making multi-level test dichotomous by choosing a fixed cutpoint reduces the value of the test.</a:t>
            </a:r>
          </a:p>
          <a:p>
            <a:pPr marL="609600" indent="-609600" eaLnBrk="1" hangingPunct="1">
              <a:lnSpc>
                <a:spcPct val="90000"/>
              </a:lnSpc>
              <a:buFontTx/>
              <a:buAutoNum type="arabicParenR"/>
            </a:pPr>
            <a:r>
              <a:rPr lang="en-US" sz="2400">
                <a:latin typeface="Tahoma" charset="0"/>
                <a:ea typeface="ＭＳ Ｐゴシック" charset="0"/>
              </a:rPr>
              <a:t>The ROC curve summarizes the discriminatory ability of the test.</a:t>
            </a:r>
          </a:p>
          <a:p>
            <a:pPr marL="609600" indent="-609600" eaLnBrk="1" hangingPunct="1">
              <a:lnSpc>
                <a:spcPct val="90000"/>
              </a:lnSpc>
              <a:buFontTx/>
              <a:buAutoNum type="arabicParenR"/>
            </a:pPr>
            <a:r>
              <a:rPr lang="en-US" sz="2400">
                <a:latin typeface="Tahoma" charset="0"/>
                <a:ea typeface="ＭＳ Ｐゴシック" charset="0"/>
              </a:rPr>
              <a:t>LR(result) = P(result|D+)/P(result|D-) = Slope of ROC Curve  </a:t>
            </a:r>
          </a:p>
          <a:p>
            <a:pPr marL="609600" indent="-609600" eaLnBrk="1" hangingPunct="1">
              <a:lnSpc>
                <a:spcPct val="90000"/>
              </a:lnSpc>
              <a:buFontTx/>
              <a:buAutoNum type="arabicParenR"/>
            </a:pPr>
            <a:r>
              <a:rPr lang="en-US" sz="2400">
                <a:latin typeface="Tahoma" charset="0"/>
                <a:ea typeface="ＭＳ Ｐゴシック" charset="0"/>
              </a:rPr>
              <a:t>Pre-Test Odds x LR(result) = Post-Test Odds</a:t>
            </a:r>
          </a:p>
          <a:p>
            <a:pPr marL="609600" indent="-609600" eaLnBrk="1" hangingPunct="1">
              <a:lnSpc>
                <a:spcPct val="90000"/>
              </a:lnSpc>
              <a:buFontTx/>
              <a:buAutoNum type="arabicParenR"/>
            </a:pPr>
            <a:r>
              <a:rPr lang="en-US" sz="2400">
                <a:latin typeface="Tahoma" charset="0"/>
                <a:ea typeface="ＭＳ Ｐゴシック" charset="0"/>
              </a:rPr>
              <a:t>The test result that should prompt treatment depends on the likelihood of disease</a:t>
            </a:r>
          </a:p>
          <a:p>
            <a:pPr marL="609600" indent="-609600" eaLnBrk="1" hangingPunct="1">
              <a:lnSpc>
                <a:spcPct val="90000"/>
              </a:lnSpc>
              <a:buFont typeface="Wingdings" charset="0"/>
              <a:buNone/>
            </a:pPr>
            <a:endParaRPr lang="en-US" sz="2400">
              <a:latin typeface="Tahoma" charset="0"/>
              <a:ea typeface="ＭＳ Ｐゴシック"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eaLnBrk="1" hangingPunct="1"/>
            <a:br>
              <a:rPr lang="en-US">
                <a:latin typeface="Tahoma" charset="0"/>
                <a:ea typeface="ＭＳ Ｐゴシック" charset="0"/>
              </a:rPr>
            </a:br>
            <a:r>
              <a:rPr lang="en-US">
                <a:latin typeface="Tahoma" charset="0"/>
                <a:ea typeface="ＭＳ Ｐゴシック" charset="0"/>
              </a:rPr>
              <a:t>Additional Topics</a:t>
            </a:r>
          </a:p>
        </p:txBody>
      </p:sp>
      <p:sp>
        <p:nvSpPr>
          <p:cNvPr id="161795" name="Rectangle 3"/>
          <p:cNvSpPr>
            <a:spLocks noGrp="1" noChangeArrowheads="1"/>
          </p:cNvSpPr>
          <p:nvPr>
            <p:ph type="body" idx="1"/>
          </p:nvPr>
        </p:nvSpPr>
        <p:spPr/>
        <p:txBody>
          <a:bodyPr/>
          <a:lstStyle/>
          <a:p>
            <a:pPr eaLnBrk="1" hangingPunct="1">
              <a:buFont typeface="Wingdings" charset="0"/>
              <a:buNone/>
            </a:pPr>
            <a:endParaRPr lang="en-US" dirty="0">
              <a:latin typeface="Tahoma" charset="0"/>
              <a:ea typeface="ＭＳ Ｐゴシック" charset="0"/>
            </a:endParaRPr>
          </a:p>
          <a:p>
            <a:pPr eaLnBrk="1" hangingPunct="1"/>
            <a:r>
              <a:rPr lang="en-US" dirty="0">
                <a:latin typeface="Tahoma" charset="0"/>
                <a:ea typeface="ＭＳ Ｐゴシック" charset="0"/>
              </a:rPr>
              <a:t>Regret-graphs for multi-level tests</a:t>
            </a:r>
          </a:p>
          <a:p>
            <a:pPr eaLnBrk="1" hangingPunct="1"/>
            <a:r>
              <a:rPr lang="en-US" dirty="0">
                <a:latin typeface="Tahoma" charset="0"/>
                <a:ea typeface="ＭＳ Ｐゴシック" charset="0"/>
              </a:rPr>
              <a:t>Walking Man</a:t>
            </a:r>
          </a:p>
          <a:p>
            <a:pPr eaLnBrk="1" hangingPunct="1"/>
            <a:r>
              <a:rPr lang="en-US" dirty="0">
                <a:latin typeface="Tahoma" charset="0"/>
                <a:ea typeface="ＭＳ Ｐゴシック" charset="0"/>
              </a:rPr>
              <a:t>Youden’s Index</a:t>
            </a:r>
          </a:p>
          <a:p>
            <a:pPr eaLnBrk="1" hangingPunct="1"/>
            <a:r>
              <a:rPr lang="en-US" dirty="0">
                <a:latin typeface="Tahoma" charset="0"/>
                <a:ea typeface="ＭＳ Ｐゴシック" charset="0"/>
              </a:rPr>
              <a:t>MAK Index</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eaLnBrk="1" hangingPunct="1"/>
            <a:r>
              <a:rPr lang="en-US" dirty="0">
                <a:latin typeface="Tahoma" charset="0"/>
                <a:ea typeface="ＭＳ Ｐゴシック" charset="0"/>
              </a:rPr>
              <a:t>Regret graphs for non-dichotomous tests</a:t>
            </a:r>
          </a:p>
        </p:txBody>
      </p:sp>
      <p:sp>
        <p:nvSpPr>
          <p:cNvPr id="162819" name="Rectangle 3"/>
          <p:cNvSpPr>
            <a:spLocks noChangeArrowheads="1"/>
          </p:cNvSpPr>
          <p:nvPr/>
        </p:nvSpPr>
        <p:spPr bwMode="auto">
          <a:xfrm>
            <a:off x="0" y="169545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p>
        </p:txBody>
      </p:sp>
      <p:graphicFrame>
        <p:nvGraphicFramePr>
          <p:cNvPr id="162820" name="Object 4"/>
          <p:cNvGraphicFramePr>
            <a:graphicFrameLocks noChangeAspect="1"/>
          </p:cNvGraphicFramePr>
          <p:nvPr/>
        </p:nvGraphicFramePr>
        <p:xfrm>
          <a:off x="457200" y="1524000"/>
          <a:ext cx="8229600" cy="4800600"/>
        </p:xfrm>
        <a:graphic>
          <a:graphicData uri="http://schemas.openxmlformats.org/presentationml/2006/ole">
            <mc:AlternateContent xmlns:mc="http://schemas.openxmlformats.org/markup-compatibility/2006">
              <mc:Choice xmlns:v="urn:schemas-microsoft-com:vml" Requires="v">
                <p:oleObj spid="_x0000_s162837" name="Worksheet" r:id="rId3" imgW="7632700" imgH="3581400" progId="Excel.Sheet.8">
                  <p:embed/>
                </p:oleObj>
              </mc:Choice>
              <mc:Fallback>
                <p:oleObj name="Worksheet" r:id="rId3" imgW="7632700" imgH="3581400" progId="Excel.Shee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524000"/>
                        <a:ext cx="8229600" cy="480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162821" name="Text Box 5"/>
          <p:cNvSpPr txBox="1">
            <a:spLocks noChangeArrowheads="1"/>
          </p:cNvSpPr>
          <p:nvPr/>
        </p:nvSpPr>
        <p:spPr bwMode="auto">
          <a:xfrm>
            <a:off x="3657600" y="6491288"/>
            <a:ext cx="16764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spcBef>
                <a:spcPct val="50000"/>
              </a:spcBef>
            </a:pPr>
            <a:r>
              <a:rPr lang="en-US" sz="1800"/>
              <a:t>Figure 4.13</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body" idx="1"/>
          </p:nvPr>
        </p:nvSpPr>
        <p:spPr>
          <a:xfrm>
            <a:off x="2895600" y="3429000"/>
            <a:ext cx="3770313" cy="649288"/>
          </a:xfrm>
        </p:spPr>
        <p:txBody>
          <a:bodyPr/>
          <a:lstStyle/>
          <a:p>
            <a:pPr eaLnBrk="1" hangingPunct="1">
              <a:lnSpc>
                <a:spcPct val="90000"/>
              </a:lnSpc>
              <a:buFont typeface="Wingdings" charset="0"/>
              <a:buNone/>
            </a:pPr>
            <a:r>
              <a:rPr lang="en-US" sz="2400">
                <a:latin typeface="Tahoma" charset="0"/>
                <a:ea typeface="ＭＳ Ｐゴシック" charset="0"/>
              </a:rPr>
              <a:t>THE WALKING MAN OR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ext Box 2"/>
          <p:cNvSpPr txBox="1">
            <a:spLocks noChangeArrowheads="1"/>
          </p:cNvSpPr>
          <p:nvPr/>
        </p:nvSpPr>
        <p:spPr bwMode="auto">
          <a:xfrm>
            <a:off x="1905000" y="609600"/>
            <a:ext cx="643255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r>
              <a:rPr lang="en-US" sz="2400"/>
              <a:t>… WHAT CAN YOU LEARN FROM ROC CURVES LIKE THESE?</a:t>
            </a:r>
          </a:p>
        </p:txBody>
      </p:sp>
      <p:pic>
        <p:nvPicPr>
          <p:cNvPr id="164867" name="Picture 3"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524000"/>
            <a:ext cx="6553200" cy="432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4868" name="Text Box 4"/>
          <p:cNvSpPr txBox="1">
            <a:spLocks noChangeArrowheads="1"/>
          </p:cNvSpPr>
          <p:nvPr/>
        </p:nvSpPr>
        <p:spPr bwMode="auto">
          <a:xfrm>
            <a:off x="457200" y="6019800"/>
            <a:ext cx="8382000"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spcBef>
                <a:spcPct val="50000"/>
              </a:spcBef>
            </a:pPr>
            <a:r>
              <a:rPr lang="en-US" sz="1400"/>
              <a:t>Bonsu, B. K. and M. B. Harper (2003). "Utility of the peripheral blood white blood cell count for identifying sick young infants who need lumbar puncture." </a:t>
            </a:r>
            <a:r>
              <a:rPr lang="en-US" sz="1400" u="sng"/>
              <a:t>Ann Emerg Med</a:t>
            </a:r>
            <a:r>
              <a:rPr lang="en-US" sz="1400"/>
              <a:t> </a:t>
            </a:r>
            <a:r>
              <a:rPr lang="en-US" sz="1400" b="1"/>
              <a:t>41</a:t>
            </a:r>
            <a:r>
              <a:rPr lang="en-US" sz="1400"/>
              <a:t>(2): 206-14.</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pPr eaLnBrk="1" hangingPunct="1"/>
            <a:r>
              <a:rPr lang="ja-JP" altLang="en-US" sz="4000">
                <a:latin typeface="Tahoma" charset="0"/>
                <a:ea typeface="ＭＳ Ｐゴシック" charset="0"/>
              </a:rPr>
              <a:t>“</a:t>
            </a:r>
            <a:r>
              <a:rPr lang="en-US" altLang="ja-JP" sz="4000">
                <a:latin typeface="Tahoma" charset="0"/>
                <a:ea typeface="ＭＳ Ｐゴシック" charset="0"/>
              </a:rPr>
              <a:t>Walking Man</a:t>
            </a:r>
            <a:r>
              <a:rPr lang="ja-JP" altLang="en-US" sz="4000">
                <a:latin typeface="Tahoma" charset="0"/>
                <a:ea typeface="ＭＳ Ｐゴシック" charset="0"/>
              </a:rPr>
              <a:t>”</a:t>
            </a:r>
            <a:r>
              <a:rPr lang="en-US" altLang="ja-JP" sz="4000">
                <a:latin typeface="Tahoma" charset="0"/>
                <a:ea typeface="ＭＳ Ｐゴシック" charset="0"/>
              </a:rPr>
              <a:t> Approach to ROC Curves</a:t>
            </a:r>
            <a:endParaRPr lang="en-US" sz="4000">
              <a:latin typeface="Tahoma" charset="0"/>
              <a:ea typeface="ＭＳ Ｐゴシック" charset="0"/>
            </a:endParaRPr>
          </a:p>
        </p:txBody>
      </p:sp>
      <p:sp>
        <p:nvSpPr>
          <p:cNvPr id="166915" name="Rectangle 3"/>
          <p:cNvSpPr>
            <a:spLocks noGrp="1" noChangeArrowheads="1"/>
          </p:cNvSpPr>
          <p:nvPr>
            <p:ph type="body" idx="1"/>
          </p:nvPr>
        </p:nvSpPr>
        <p:spPr/>
        <p:txBody>
          <a:bodyPr/>
          <a:lstStyle/>
          <a:p>
            <a:pPr eaLnBrk="1" hangingPunct="1">
              <a:lnSpc>
                <a:spcPct val="90000"/>
              </a:lnSpc>
            </a:pPr>
            <a:r>
              <a:rPr lang="en-US">
                <a:latin typeface="Tahoma" charset="0"/>
                <a:ea typeface="ＭＳ Ｐゴシック" charset="0"/>
              </a:rPr>
              <a:t>Divide vertical axis into d steps, where d is the number of D+ individuals</a:t>
            </a:r>
          </a:p>
          <a:p>
            <a:pPr eaLnBrk="1" hangingPunct="1">
              <a:lnSpc>
                <a:spcPct val="90000"/>
              </a:lnSpc>
            </a:pPr>
            <a:r>
              <a:rPr lang="en-US">
                <a:latin typeface="Tahoma" charset="0"/>
                <a:ea typeface="ＭＳ Ｐゴシック" charset="0"/>
              </a:rPr>
              <a:t>Divide horizontal axis into n steps, where n is the number of D- individuals</a:t>
            </a:r>
          </a:p>
          <a:p>
            <a:pPr eaLnBrk="1" hangingPunct="1">
              <a:lnSpc>
                <a:spcPct val="90000"/>
              </a:lnSpc>
            </a:pPr>
            <a:r>
              <a:rPr lang="en-US">
                <a:latin typeface="Tahoma" charset="0"/>
                <a:ea typeface="ＭＳ Ｐゴシック" charset="0"/>
              </a:rPr>
              <a:t>Sort individuals from most to least abnormal test result</a:t>
            </a:r>
          </a:p>
          <a:p>
            <a:pPr eaLnBrk="1" hangingPunct="1">
              <a:lnSpc>
                <a:spcPct val="90000"/>
              </a:lnSpc>
            </a:pPr>
            <a:r>
              <a:rPr lang="en-US">
                <a:latin typeface="Tahoma" charset="0"/>
                <a:ea typeface="ＭＳ Ｐゴシック" charset="0"/>
              </a:rPr>
              <a:t>Moving from the first individual (with the most abnormal test result) to the last (with the least abnormal test result)…</a:t>
            </a:r>
          </a:p>
          <a:p>
            <a:pPr eaLnBrk="1" hangingPunct="1">
              <a:lnSpc>
                <a:spcPct val="90000"/>
              </a:lnSpc>
            </a:pPr>
            <a:endParaRPr lang="en-US">
              <a:latin typeface="Tahoma" charset="0"/>
              <a:ea typeface="ＭＳ Ｐゴシック"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pPr eaLnBrk="1" hangingPunct="1"/>
            <a:r>
              <a:rPr lang="ja-JP" altLang="en-US">
                <a:latin typeface="Tahoma" charset="0"/>
                <a:ea typeface="ＭＳ Ｐゴシック" charset="0"/>
              </a:rPr>
              <a:t>“</a:t>
            </a:r>
            <a:r>
              <a:rPr lang="en-US" altLang="ja-JP">
                <a:latin typeface="Tahoma" charset="0"/>
                <a:ea typeface="ＭＳ Ｐゴシック" charset="0"/>
              </a:rPr>
              <a:t>Walking Man</a:t>
            </a:r>
            <a:r>
              <a:rPr lang="ja-JP" altLang="en-US">
                <a:latin typeface="Tahoma" charset="0"/>
                <a:ea typeface="ＭＳ Ｐゴシック" charset="0"/>
              </a:rPr>
              <a:t>”</a:t>
            </a:r>
            <a:r>
              <a:rPr lang="en-US" altLang="ja-JP">
                <a:latin typeface="Tahoma" charset="0"/>
                <a:ea typeface="ＭＳ Ｐゴシック" charset="0"/>
              </a:rPr>
              <a:t> (continued)</a:t>
            </a:r>
            <a:endParaRPr lang="en-US">
              <a:latin typeface="Tahoma" charset="0"/>
              <a:ea typeface="ＭＳ Ｐゴシック" charset="0"/>
            </a:endParaRPr>
          </a:p>
        </p:txBody>
      </p:sp>
      <p:sp>
        <p:nvSpPr>
          <p:cNvPr id="168963" name="Rectangle 3"/>
          <p:cNvSpPr>
            <a:spLocks noGrp="1" noChangeArrowheads="1"/>
          </p:cNvSpPr>
          <p:nvPr>
            <p:ph type="body" idx="1"/>
          </p:nvPr>
        </p:nvSpPr>
        <p:spPr/>
        <p:txBody>
          <a:bodyPr/>
          <a:lstStyle/>
          <a:p>
            <a:pPr eaLnBrk="1" hangingPunct="1">
              <a:lnSpc>
                <a:spcPct val="90000"/>
              </a:lnSpc>
            </a:pPr>
            <a:r>
              <a:rPr lang="en-US">
                <a:latin typeface="Tahoma" charset="0"/>
                <a:ea typeface="ＭＳ Ｐゴシック" charset="0"/>
              </a:rPr>
              <a:t>…call out </a:t>
            </a:r>
            <a:r>
              <a:rPr lang="ja-JP" altLang="en-US">
                <a:latin typeface="Tahoma" charset="0"/>
                <a:ea typeface="ＭＳ Ｐゴシック" charset="0"/>
              </a:rPr>
              <a:t>“</a:t>
            </a:r>
            <a:r>
              <a:rPr lang="en-US" altLang="ja-JP">
                <a:latin typeface="Tahoma" charset="0"/>
                <a:ea typeface="ＭＳ Ｐゴシック" charset="0"/>
              </a:rPr>
              <a:t>D</a:t>
            </a:r>
            <a:r>
              <a:rPr lang="ja-JP" altLang="en-US">
                <a:latin typeface="Tahoma" charset="0"/>
                <a:ea typeface="ＭＳ Ｐゴシック" charset="0"/>
              </a:rPr>
              <a:t>”</a:t>
            </a:r>
            <a:r>
              <a:rPr lang="en-US" altLang="ja-JP">
                <a:latin typeface="Tahoma" charset="0"/>
                <a:ea typeface="ＭＳ Ｐゴシック" charset="0"/>
              </a:rPr>
              <a:t> if the individual is D+ and </a:t>
            </a:r>
            <a:r>
              <a:rPr lang="ja-JP" altLang="en-US">
                <a:latin typeface="Tahoma" charset="0"/>
                <a:ea typeface="ＭＳ Ｐゴシック" charset="0"/>
              </a:rPr>
              <a:t>“</a:t>
            </a:r>
            <a:r>
              <a:rPr lang="en-US" altLang="ja-JP">
                <a:latin typeface="Tahoma" charset="0"/>
                <a:ea typeface="ＭＳ Ｐゴシック" charset="0"/>
              </a:rPr>
              <a:t>N</a:t>
            </a:r>
            <a:r>
              <a:rPr lang="ja-JP" altLang="en-US">
                <a:latin typeface="Tahoma" charset="0"/>
                <a:ea typeface="ＭＳ Ｐゴシック" charset="0"/>
              </a:rPr>
              <a:t>”</a:t>
            </a:r>
            <a:r>
              <a:rPr lang="en-US" altLang="ja-JP">
                <a:latin typeface="Tahoma" charset="0"/>
                <a:ea typeface="ＭＳ Ｐゴシック" charset="0"/>
              </a:rPr>
              <a:t> if the individual is D-</a:t>
            </a:r>
          </a:p>
          <a:p>
            <a:pPr eaLnBrk="1" hangingPunct="1">
              <a:lnSpc>
                <a:spcPct val="90000"/>
              </a:lnSpc>
            </a:pPr>
            <a:r>
              <a:rPr lang="en-US">
                <a:latin typeface="Tahoma" charset="0"/>
                <a:ea typeface="ＭＳ Ｐゴシック" charset="0"/>
              </a:rPr>
              <a:t>Let the walking man know when you reach a new value of the test</a:t>
            </a:r>
          </a:p>
          <a:p>
            <a:pPr eaLnBrk="1" hangingPunct="1">
              <a:lnSpc>
                <a:spcPct val="90000"/>
              </a:lnSpc>
            </a:pPr>
            <a:r>
              <a:rPr lang="en-US">
                <a:latin typeface="Tahoma" charset="0"/>
                <a:ea typeface="ＭＳ Ｐゴシック" charset="0"/>
              </a:rPr>
              <a:t>The walking man takes a step up every time he hears </a:t>
            </a:r>
            <a:r>
              <a:rPr lang="ja-JP" altLang="en-US">
                <a:latin typeface="Tahoma" charset="0"/>
                <a:ea typeface="ＭＳ Ｐゴシック" charset="0"/>
              </a:rPr>
              <a:t>“</a:t>
            </a:r>
            <a:r>
              <a:rPr lang="en-US" altLang="ja-JP">
                <a:latin typeface="Tahoma" charset="0"/>
                <a:ea typeface="ＭＳ Ｐゴシック" charset="0"/>
              </a:rPr>
              <a:t>D</a:t>
            </a:r>
            <a:r>
              <a:rPr lang="ja-JP" altLang="en-US">
                <a:latin typeface="Tahoma" charset="0"/>
                <a:ea typeface="ＭＳ Ｐゴシック" charset="0"/>
              </a:rPr>
              <a:t>”</a:t>
            </a:r>
            <a:r>
              <a:rPr lang="en-US" altLang="ja-JP">
                <a:latin typeface="Tahoma" charset="0"/>
                <a:ea typeface="ＭＳ Ｐゴシック" charset="0"/>
              </a:rPr>
              <a:t> and a step to the right every time he hears </a:t>
            </a:r>
            <a:r>
              <a:rPr lang="ja-JP" altLang="en-US">
                <a:latin typeface="Tahoma" charset="0"/>
                <a:ea typeface="ＭＳ Ｐゴシック" charset="0"/>
              </a:rPr>
              <a:t>“</a:t>
            </a:r>
            <a:r>
              <a:rPr lang="en-US" altLang="ja-JP">
                <a:latin typeface="Tahoma" charset="0"/>
                <a:ea typeface="ＭＳ Ｐゴシック" charset="0"/>
              </a:rPr>
              <a:t>N</a:t>
            </a:r>
            <a:r>
              <a:rPr lang="ja-JP" altLang="en-US">
                <a:latin typeface="Tahoma" charset="0"/>
                <a:ea typeface="ＭＳ Ｐゴシック" charset="0"/>
              </a:rPr>
              <a:t>”</a:t>
            </a:r>
            <a:endParaRPr lang="en-US" altLang="ja-JP">
              <a:latin typeface="Tahoma" charset="0"/>
              <a:ea typeface="ＭＳ Ｐゴシック" charset="0"/>
            </a:endParaRPr>
          </a:p>
          <a:p>
            <a:pPr eaLnBrk="1" hangingPunct="1">
              <a:lnSpc>
                <a:spcPct val="90000"/>
              </a:lnSpc>
            </a:pPr>
            <a:r>
              <a:rPr lang="en-US">
                <a:latin typeface="Tahoma" charset="0"/>
                <a:ea typeface="ＭＳ Ｐゴシック" charset="0"/>
              </a:rPr>
              <a:t>When you reach a new value of the test, he drops a stone.</a:t>
            </a:r>
          </a:p>
          <a:p>
            <a:pPr eaLnBrk="1" hangingPunct="1">
              <a:lnSpc>
                <a:spcPct val="90000"/>
              </a:lnSpc>
            </a:pPr>
            <a:endParaRPr lang="en-US">
              <a:latin typeface="Tahoma" charset="0"/>
              <a:ea typeface="ＭＳ Ｐゴシック"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title" idx="4294967295"/>
          </p:nvPr>
        </p:nvSpPr>
        <p:spPr>
          <a:noFill/>
        </p:spPr>
        <p:txBody>
          <a:bodyPr anchor="ctr"/>
          <a:lstStyle/>
          <a:p>
            <a:pPr eaLnBrk="1" hangingPunct="1"/>
            <a:r>
              <a:rPr lang="en-US" sz="2800">
                <a:latin typeface="Tahoma" charset="0"/>
                <a:ea typeface="ＭＳ Ｐゴシック" charset="0"/>
              </a:rPr>
              <a:t>Clinical Scenario</a:t>
            </a:r>
            <a:br>
              <a:rPr lang="en-US" sz="2800">
                <a:latin typeface="Tahoma" charset="0"/>
                <a:ea typeface="ＭＳ Ｐゴシック" charset="0"/>
              </a:rPr>
            </a:br>
            <a:r>
              <a:rPr lang="en-US" sz="2800">
                <a:latin typeface="Tahoma" charset="0"/>
                <a:ea typeface="ＭＳ Ｐゴシック" charset="0"/>
              </a:rPr>
              <a:t>Does this Adult Patient Have Septic Arthritis?</a:t>
            </a:r>
          </a:p>
        </p:txBody>
      </p:sp>
      <p:sp>
        <p:nvSpPr>
          <p:cNvPr id="20483" name="Text Box 6"/>
          <p:cNvSpPr txBox="1">
            <a:spLocks noChangeArrowheads="1"/>
          </p:cNvSpPr>
          <p:nvPr/>
        </p:nvSpPr>
        <p:spPr bwMode="auto">
          <a:xfrm>
            <a:off x="533400" y="2667000"/>
            <a:ext cx="81534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400">
                <a:latin typeface="Arial" charset="0"/>
              </a:rPr>
              <a:t>The authors estimated the pre-test probability of septic arthritis is 0.38.</a:t>
            </a:r>
          </a:p>
        </p:txBody>
      </p:sp>
      <p:sp>
        <p:nvSpPr>
          <p:cNvPr id="20484" name="Rectangle 7"/>
          <p:cNvSpPr>
            <a:spLocks noChangeArrowheads="1"/>
          </p:cNvSpPr>
          <p:nvPr/>
        </p:nvSpPr>
        <p:spPr bwMode="auto">
          <a:xfrm>
            <a:off x="533400" y="4038600"/>
            <a:ext cx="7834313"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spcBef>
                <a:spcPct val="20000"/>
              </a:spcBef>
            </a:pPr>
            <a:r>
              <a:rPr lang="en-US" sz="2400">
                <a:latin typeface="Arial" charset="0"/>
              </a:rPr>
              <a:t>How do you use the synovial WBC result to revise the probability of septic arthritis?</a:t>
            </a:r>
          </a:p>
        </p:txBody>
      </p:sp>
      <p:sp>
        <p:nvSpPr>
          <p:cNvPr id="20485" name="Text Box 8"/>
          <p:cNvSpPr txBox="1">
            <a:spLocks noChangeArrowheads="1"/>
          </p:cNvSpPr>
          <p:nvPr/>
        </p:nvSpPr>
        <p:spPr bwMode="auto">
          <a:xfrm>
            <a:off x="1828800" y="5943600"/>
            <a:ext cx="69342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1600">
                <a:latin typeface="Arial" charset="0"/>
              </a:rPr>
              <a:t>Margaretten, M. E., J. Kohlwes, et al. (2007). </a:t>
            </a:r>
            <a:r>
              <a:rPr lang="en-US" sz="1600" u="sng">
                <a:latin typeface="Arial" charset="0"/>
              </a:rPr>
              <a:t>JAMA</a:t>
            </a:r>
            <a:r>
              <a:rPr lang="en-US" sz="1600">
                <a:latin typeface="Arial" charset="0"/>
              </a:rPr>
              <a:t> </a:t>
            </a:r>
            <a:r>
              <a:rPr lang="en-US" sz="1600" b="1">
                <a:latin typeface="Arial" charset="0"/>
              </a:rPr>
              <a:t>297</a:t>
            </a:r>
            <a:r>
              <a:rPr lang="en-US" sz="1600">
                <a:latin typeface="Arial" charset="0"/>
              </a:rPr>
              <a:t>(13): 1478-88.</a:t>
            </a:r>
          </a:p>
        </p:txBody>
      </p:sp>
      <p:sp>
        <p:nvSpPr>
          <p:cNvPr id="20486" name="Slide Number Placeholder 5"/>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lgn="r" eaLnBrk="1" hangingPunct="1"/>
            <a:fld id="{847B4646-8B47-9D47-B1DB-5DBFAA91EC1E}" type="slidenum">
              <a:rPr lang="en-US" sz="1400"/>
              <a:pPr algn="r" eaLnBrk="1" hangingPunct="1"/>
              <a:t>9</a:t>
            </a:fld>
            <a:endParaRPr lang="en-US" sz="140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pPr eaLnBrk="1" hangingPunct="1"/>
            <a:r>
              <a:rPr lang="en-US" sz="4000">
                <a:latin typeface="Tahoma" charset="0"/>
                <a:ea typeface="ＭＳ Ｐゴシック" charset="0"/>
              </a:rPr>
              <a:t>Synovial WBC Count in 5 Patients with Septic Arthritis</a:t>
            </a:r>
          </a:p>
        </p:txBody>
      </p:sp>
      <p:graphicFrame>
        <p:nvGraphicFramePr>
          <p:cNvPr id="443395" name="Group 3"/>
          <p:cNvGraphicFramePr>
            <a:graphicFrameLocks noGrp="1"/>
          </p:cNvGraphicFramePr>
          <p:nvPr>
            <p:ph sz="half" idx="2"/>
          </p:nvPr>
        </p:nvGraphicFramePr>
        <p:xfrm>
          <a:off x="457200" y="1600200"/>
          <a:ext cx="8229600" cy="4960938"/>
        </p:xfrm>
        <a:graphic>
          <a:graphicData uri="http://schemas.openxmlformats.org/drawingml/2006/table">
            <a:tbl>
              <a:tblPr/>
              <a:tblGrid>
                <a:gridCol w="3151188">
                  <a:extLst>
                    <a:ext uri="{9D8B030D-6E8A-4147-A177-3AD203B41FA5}">
                      <a16:colId xmlns:a16="http://schemas.microsoft.com/office/drawing/2014/main" val="20000"/>
                    </a:ext>
                  </a:extLst>
                </a:gridCol>
                <a:gridCol w="5078412">
                  <a:extLst>
                    <a:ext uri="{9D8B030D-6E8A-4147-A177-3AD203B41FA5}">
                      <a16:colId xmlns:a16="http://schemas.microsoft.com/office/drawing/2014/main" val="20001"/>
                    </a:ext>
                  </a:extLst>
                </a:gridCol>
              </a:tblGrid>
              <a:tr h="1188796">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600" b="0" i="0" u="none" strike="noStrike" cap="none" normalizeH="0" baseline="0">
                          <a:ln>
                            <a:noFill/>
                          </a:ln>
                          <a:solidFill>
                            <a:schemeClr val="tx1"/>
                          </a:solidFill>
                          <a:effectLst/>
                          <a:latin typeface="Tahoma" pitchFamily="34" charset="0"/>
                          <a:cs typeface="Arial" charset="0"/>
                        </a:rPr>
                        <a:t>Patient</a:t>
                      </a:r>
                      <a:endParaRPr kumimoji="0" lang="en-US" sz="3600" b="0" i="0" u="none" strike="noStrike" cap="none" normalizeH="0" baseline="0">
                        <a:ln>
                          <a:noFill/>
                        </a:ln>
                        <a:solidFill>
                          <a:schemeClr val="tx1"/>
                        </a:solidFill>
                        <a:effectLst/>
                        <a:latin typeface="Tahoma" pitchFamily="34" charset="0"/>
                      </a:endParaRPr>
                    </a:p>
                  </a:txBody>
                  <a:tcPr marT="45723" marB="45723" anchor="b" horzOverflow="overflow">
                    <a:lnL cap="flat">
                      <a:noFill/>
                    </a:lnL>
                    <a:lnR>
                      <a:noFill/>
                    </a:lnR>
                    <a:lnT cap="fla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600" b="0" i="0" u="none" strike="noStrike" cap="none" normalizeH="0" baseline="0">
                          <a:ln>
                            <a:noFill/>
                          </a:ln>
                          <a:solidFill>
                            <a:schemeClr val="tx1"/>
                          </a:solidFill>
                          <a:effectLst/>
                          <a:latin typeface="Tahoma" pitchFamily="34" charset="0"/>
                          <a:cs typeface="Arial" charset="0"/>
                        </a:rPr>
                        <a:t>WBC Count</a:t>
                      </a:r>
                    </a:p>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600" b="0" i="0" u="none" strike="noStrike" cap="none" normalizeH="0" baseline="0">
                          <a:ln>
                            <a:noFill/>
                          </a:ln>
                          <a:solidFill>
                            <a:schemeClr val="tx1"/>
                          </a:solidFill>
                          <a:effectLst/>
                          <a:latin typeface="Tahoma" pitchFamily="34" charset="0"/>
                          <a:cs typeface="Arial" charset="0"/>
                        </a:rPr>
                        <a:t>(x 1000/uL)</a:t>
                      </a:r>
                      <a:endParaRPr kumimoji="0" lang="en-US" sz="3600" b="0" i="0" u="none" strike="noStrike" cap="none" normalizeH="0" baseline="0">
                        <a:ln>
                          <a:noFill/>
                        </a:ln>
                        <a:solidFill>
                          <a:schemeClr val="tx1"/>
                        </a:solidFill>
                        <a:effectLst/>
                        <a:latin typeface="Tahoma" pitchFamily="34" charset="0"/>
                      </a:endParaRPr>
                    </a:p>
                  </a:txBody>
                  <a:tcPr marT="45723" marB="45723" anchor="b"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754111">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600" b="0" i="0" u="none" strike="noStrike" cap="none" normalizeH="0" baseline="0">
                          <a:ln>
                            <a:noFill/>
                          </a:ln>
                          <a:solidFill>
                            <a:schemeClr val="tx1"/>
                          </a:solidFill>
                          <a:effectLst/>
                          <a:latin typeface="Tahoma" pitchFamily="34" charset="0"/>
                          <a:cs typeface="Arial" charset="0"/>
                        </a:rPr>
                        <a:t>D1</a:t>
                      </a:r>
                      <a:endParaRPr kumimoji="0" lang="en-US" sz="3600" b="0" i="0" u="none" strike="noStrike" cap="none" normalizeH="0" baseline="0">
                        <a:ln>
                          <a:noFill/>
                        </a:ln>
                        <a:solidFill>
                          <a:schemeClr val="tx1"/>
                        </a:solidFill>
                        <a:effectLst/>
                        <a:latin typeface="Tahoma" pitchFamily="34" charset="0"/>
                      </a:endParaRPr>
                    </a:p>
                  </a:txBody>
                  <a:tcPr marT="45723" marB="45723"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600" b="0" i="0" u="none" strike="noStrike" cap="none" normalizeH="0" baseline="0">
                          <a:ln>
                            <a:noFill/>
                          </a:ln>
                          <a:solidFill>
                            <a:schemeClr val="tx1"/>
                          </a:solidFill>
                          <a:effectLst/>
                          <a:latin typeface="Tahoma" pitchFamily="34" charset="0"/>
                          <a:cs typeface="Arial" charset="0"/>
                        </a:rPr>
                        <a:t>128</a:t>
                      </a:r>
                      <a:endParaRPr kumimoji="0" lang="en-US" sz="3600" b="0" i="0" u="none" strike="noStrike" cap="none" normalizeH="0" baseline="0">
                        <a:ln>
                          <a:noFill/>
                        </a:ln>
                        <a:solidFill>
                          <a:schemeClr val="tx1"/>
                        </a:solidFill>
                        <a:effectLst/>
                        <a:latin typeface="Tahoma" pitchFamily="34" charset="0"/>
                      </a:endParaRPr>
                    </a:p>
                  </a:txBody>
                  <a:tcPr marT="45723" marB="45723"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755698">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600" b="0" i="0" u="none" strike="noStrike" cap="none" normalizeH="0" baseline="0">
                          <a:ln>
                            <a:noFill/>
                          </a:ln>
                          <a:solidFill>
                            <a:schemeClr val="tx1"/>
                          </a:solidFill>
                          <a:effectLst/>
                          <a:latin typeface="Tahoma" pitchFamily="34" charset="0"/>
                          <a:cs typeface="Arial" charset="0"/>
                        </a:rPr>
                        <a:t>D2</a:t>
                      </a:r>
                      <a:endParaRPr kumimoji="0" lang="en-US" sz="3600" b="0" i="0" u="none" strike="noStrike" cap="none" normalizeH="0" baseline="0">
                        <a:ln>
                          <a:noFill/>
                        </a:ln>
                        <a:solidFill>
                          <a:schemeClr val="tx1"/>
                        </a:solidFill>
                        <a:effectLst/>
                        <a:latin typeface="Tahoma" pitchFamily="34" charset="0"/>
                      </a:endParaRPr>
                    </a:p>
                  </a:txBody>
                  <a:tcPr marT="45723" marB="45723"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600" b="0" i="0" u="none" strike="noStrike" cap="none" normalizeH="0" baseline="0">
                          <a:ln>
                            <a:noFill/>
                          </a:ln>
                          <a:solidFill>
                            <a:schemeClr val="tx1"/>
                          </a:solidFill>
                          <a:effectLst/>
                          <a:latin typeface="Tahoma" pitchFamily="34" charset="0"/>
                          <a:cs typeface="Arial" charset="0"/>
                        </a:rPr>
                        <a:t>92</a:t>
                      </a:r>
                      <a:endParaRPr kumimoji="0" lang="en-US" sz="3600" b="0" i="0" u="none" strike="noStrike" cap="none" normalizeH="0" baseline="0">
                        <a:ln>
                          <a:noFill/>
                        </a:ln>
                        <a:solidFill>
                          <a:schemeClr val="tx1"/>
                        </a:solidFill>
                        <a:effectLst/>
                        <a:latin typeface="Tahoma" pitchFamily="34" charset="0"/>
                      </a:endParaRPr>
                    </a:p>
                  </a:txBody>
                  <a:tcPr marT="45723" marB="45723"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754111">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600" b="0" i="0" u="none" strike="noStrike" cap="none" normalizeH="0" baseline="0">
                          <a:ln>
                            <a:noFill/>
                          </a:ln>
                          <a:solidFill>
                            <a:schemeClr val="tx1"/>
                          </a:solidFill>
                          <a:effectLst/>
                          <a:latin typeface="Tahoma" pitchFamily="34" charset="0"/>
                          <a:cs typeface="Arial" charset="0"/>
                        </a:rPr>
                        <a:t>D3</a:t>
                      </a:r>
                      <a:endParaRPr kumimoji="0" lang="en-US" sz="3600" b="0" i="0" u="none" strike="noStrike" cap="none" normalizeH="0" baseline="0">
                        <a:ln>
                          <a:noFill/>
                        </a:ln>
                        <a:solidFill>
                          <a:schemeClr val="tx1"/>
                        </a:solidFill>
                        <a:effectLst/>
                        <a:latin typeface="Tahoma" pitchFamily="34" charset="0"/>
                      </a:endParaRPr>
                    </a:p>
                  </a:txBody>
                  <a:tcPr marT="45723" marB="45723"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600" b="0" i="0" u="none" strike="noStrike" cap="none" normalizeH="0" baseline="0">
                          <a:ln>
                            <a:noFill/>
                          </a:ln>
                          <a:solidFill>
                            <a:schemeClr val="tx1"/>
                          </a:solidFill>
                          <a:effectLst/>
                          <a:latin typeface="Tahoma" pitchFamily="34" charset="0"/>
                          <a:cs typeface="Arial" charset="0"/>
                        </a:rPr>
                        <a:t>64</a:t>
                      </a:r>
                      <a:endParaRPr kumimoji="0" lang="en-US" sz="3600" b="0" i="0" u="none" strike="noStrike" cap="none" normalizeH="0" baseline="0">
                        <a:ln>
                          <a:noFill/>
                        </a:ln>
                        <a:solidFill>
                          <a:schemeClr val="tx1"/>
                        </a:solidFill>
                        <a:effectLst/>
                        <a:latin typeface="Tahoma" pitchFamily="34" charset="0"/>
                      </a:endParaRPr>
                    </a:p>
                  </a:txBody>
                  <a:tcPr marT="45723" marB="45723"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754111">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600" b="0" i="0" u="none" strike="noStrike" cap="none" normalizeH="0" baseline="0">
                          <a:ln>
                            <a:noFill/>
                          </a:ln>
                          <a:solidFill>
                            <a:schemeClr val="tx1"/>
                          </a:solidFill>
                          <a:effectLst/>
                          <a:latin typeface="Tahoma" pitchFamily="34" charset="0"/>
                          <a:cs typeface="Arial" charset="0"/>
                        </a:rPr>
                        <a:t>D4</a:t>
                      </a:r>
                      <a:endParaRPr kumimoji="0" lang="en-US" sz="3600" b="0" i="0" u="none" strike="noStrike" cap="none" normalizeH="0" baseline="0">
                        <a:ln>
                          <a:noFill/>
                        </a:ln>
                        <a:solidFill>
                          <a:schemeClr val="tx1"/>
                        </a:solidFill>
                        <a:effectLst/>
                        <a:latin typeface="Tahoma" pitchFamily="34" charset="0"/>
                      </a:endParaRPr>
                    </a:p>
                  </a:txBody>
                  <a:tcPr marT="45723" marB="45723"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600" b="0" i="0" u="none" strike="noStrike" cap="none" normalizeH="0" baseline="0">
                          <a:ln>
                            <a:noFill/>
                          </a:ln>
                          <a:solidFill>
                            <a:schemeClr val="tx1"/>
                          </a:solidFill>
                          <a:effectLst/>
                          <a:latin typeface="Tahoma" pitchFamily="34" charset="0"/>
                          <a:cs typeface="Arial" charset="0"/>
                        </a:rPr>
                        <a:t>37</a:t>
                      </a:r>
                      <a:endParaRPr kumimoji="0" lang="en-US" sz="3600" b="0" i="0" u="none" strike="noStrike" cap="none" normalizeH="0" baseline="0">
                        <a:ln>
                          <a:noFill/>
                        </a:ln>
                        <a:solidFill>
                          <a:schemeClr val="tx1"/>
                        </a:solidFill>
                        <a:effectLst/>
                        <a:latin typeface="Tahoma" pitchFamily="34" charset="0"/>
                      </a:endParaRPr>
                    </a:p>
                  </a:txBody>
                  <a:tcPr marT="45723" marB="45723"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754111">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600" b="0" i="0" u="none" strike="noStrike" cap="none" normalizeH="0" baseline="0">
                          <a:ln>
                            <a:noFill/>
                          </a:ln>
                          <a:solidFill>
                            <a:schemeClr val="tx1"/>
                          </a:solidFill>
                          <a:effectLst/>
                          <a:latin typeface="Tahoma" pitchFamily="34" charset="0"/>
                          <a:cs typeface="Arial" charset="0"/>
                        </a:rPr>
                        <a:t>D5</a:t>
                      </a:r>
                      <a:endParaRPr kumimoji="0" lang="en-US" sz="3600" b="0" i="0" u="none" strike="noStrike" cap="none" normalizeH="0" baseline="0">
                        <a:ln>
                          <a:noFill/>
                        </a:ln>
                        <a:solidFill>
                          <a:schemeClr val="tx1"/>
                        </a:solidFill>
                        <a:effectLst/>
                        <a:latin typeface="Tahoma" pitchFamily="34" charset="0"/>
                      </a:endParaRPr>
                    </a:p>
                  </a:txBody>
                  <a:tcPr marT="45723" marB="45723" anchor="b" horzOverflow="overflow">
                    <a:lnL cap="flat">
                      <a:noFill/>
                    </a:lnL>
                    <a:lnR>
                      <a:noFill/>
                    </a:lnR>
                    <a:lnT>
                      <a:noFill/>
                    </a:lnT>
                    <a:lnB cap="flat">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600" b="0" i="0" u="none" strike="noStrike" cap="none" normalizeH="0" baseline="0">
                          <a:ln>
                            <a:noFill/>
                          </a:ln>
                          <a:solidFill>
                            <a:schemeClr val="tx1"/>
                          </a:solidFill>
                          <a:effectLst/>
                          <a:latin typeface="Tahoma" pitchFamily="34" charset="0"/>
                          <a:cs typeface="Arial" charset="0"/>
                        </a:rPr>
                        <a:t>24</a:t>
                      </a:r>
                      <a:endParaRPr kumimoji="0" lang="en-US" sz="3600" b="0" i="0" u="none" strike="noStrike" cap="none" normalizeH="0" baseline="0">
                        <a:ln>
                          <a:noFill/>
                        </a:ln>
                        <a:solidFill>
                          <a:schemeClr val="tx1"/>
                        </a:solidFill>
                        <a:effectLst/>
                        <a:latin typeface="Tahoma" pitchFamily="34" charset="0"/>
                      </a:endParaRPr>
                    </a:p>
                  </a:txBody>
                  <a:tcPr marT="45723" marB="45723" anchor="b"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pPr eaLnBrk="1" hangingPunct="1"/>
            <a:r>
              <a:rPr lang="en-US" sz="4000">
                <a:latin typeface="Tahoma" charset="0"/>
                <a:ea typeface="ＭＳ Ｐゴシック" charset="0"/>
              </a:rPr>
              <a:t>Synovial WBC Count in 10 Patients Without Septic Arthritis</a:t>
            </a:r>
          </a:p>
        </p:txBody>
      </p:sp>
      <p:graphicFrame>
        <p:nvGraphicFramePr>
          <p:cNvPr id="445443" name="Group 3"/>
          <p:cNvGraphicFramePr>
            <a:graphicFrameLocks noGrp="1"/>
          </p:cNvGraphicFramePr>
          <p:nvPr>
            <p:ph idx="1"/>
          </p:nvPr>
        </p:nvGraphicFramePr>
        <p:xfrm>
          <a:off x="457200" y="1752600"/>
          <a:ext cx="8229600" cy="5029200"/>
        </p:xfrm>
        <a:graphic>
          <a:graphicData uri="http://schemas.openxmlformats.org/drawingml/2006/table">
            <a:tbl>
              <a:tblPr/>
              <a:tblGrid>
                <a:gridCol w="4333875">
                  <a:extLst>
                    <a:ext uri="{9D8B030D-6E8A-4147-A177-3AD203B41FA5}">
                      <a16:colId xmlns:a16="http://schemas.microsoft.com/office/drawing/2014/main" val="20000"/>
                    </a:ext>
                  </a:extLst>
                </a:gridCol>
                <a:gridCol w="3895725">
                  <a:extLst>
                    <a:ext uri="{9D8B030D-6E8A-4147-A177-3AD203B41FA5}">
                      <a16:colId xmlns:a16="http://schemas.microsoft.com/office/drawing/2014/main" val="20001"/>
                    </a:ext>
                  </a:extLst>
                </a:gridCol>
              </a:tblGrid>
              <a:tr h="411163">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Patient</a:t>
                      </a:r>
                      <a:endParaRPr kumimoji="0" lang="en-US" sz="2400" b="0" i="0" u="none" strike="noStrike" cap="none" normalizeH="0" baseline="0">
                        <a:ln>
                          <a:noFill/>
                        </a:ln>
                        <a:solidFill>
                          <a:schemeClr val="tx1"/>
                        </a:solidFill>
                        <a:effectLst/>
                        <a:latin typeface="Tahoma" pitchFamily="34" charset="0"/>
                      </a:endParaRPr>
                    </a:p>
                  </a:txBody>
                  <a:tcPr anchor="b" horzOverflow="overflow">
                    <a:lnL cap="flat">
                      <a:noFill/>
                    </a:lnL>
                    <a:lnR>
                      <a:noFill/>
                    </a:lnR>
                    <a:lnT cap="fla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WBC Count (x 1000)</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411163">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N1</a:t>
                      </a:r>
                      <a:endParaRPr kumimoji="0" lang="en-US" sz="2400" b="0" i="0" u="none" strike="noStrike" cap="none" normalizeH="0" baseline="0">
                        <a:ln>
                          <a:noFill/>
                        </a:ln>
                        <a:solidFill>
                          <a:schemeClr val="tx1"/>
                        </a:solidFill>
                        <a:effectLst/>
                        <a:latin typeface="Tahoma" pitchFamily="34"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71</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412750">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N2</a:t>
                      </a:r>
                      <a:endParaRPr kumimoji="0" lang="en-US" sz="2400" b="0" i="0" u="none" strike="noStrike" cap="none" normalizeH="0" baseline="0">
                        <a:ln>
                          <a:noFill/>
                        </a:ln>
                        <a:solidFill>
                          <a:schemeClr val="tx1"/>
                        </a:solidFill>
                        <a:effectLst/>
                        <a:latin typeface="Tahoma" pitchFamily="34"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48</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411163">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N3</a:t>
                      </a:r>
                      <a:endParaRPr kumimoji="0" lang="en-US" sz="2400" b="0" i="0" u="none" strike="noStrike" cap="none" normalizeH="0" baseline="0">
                        <a:ln>
                          <a:noFill/>
                        </a:ln>
                        <a:solidFill>
                          <a:schemeClr val="tx1"/>
                        </a:solidFill>
                        <a:effectLst/>
                        <a:latin typeface="Tahoma" pitchFamily="34"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37</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411163">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N4</a:t>
                      </a:r>
                      <a:endParaRPr kumimoji="0" lang="en-US" sz="2400" b="0" i="0" u="none" strike="noStrike" cap="none" normalizeH="0" baseline="0">
                        <a:ln>
                          <a:noFill/>
                        </a:ln>
                        <a:solidFill>
                          <a:schemeClr val="tx1"/>
                        </a:solidFill>
                        <a:effectLst/>
                        <a:latin typeface="Tahoma" pitchFamily="34"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23</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411163">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N5</a:t>
                      </a:r>
                      <a:endParaRPr kumimoji="0" lang="en-US" sz="2400" b="0" i="0" u="none" strike="noStrike" cap="none" normalizeH="0" baseline="0">
                        <a:ln>
                          <a:noFill/>
                        </a:ln>
                        <a:solidFill>
                          <a:schemeClr val="tx1"/>
                        </a:solidFill>
                        <a:effectLst/>
                        <a:latin typeface="Tahoma" pitchFamily="34"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12</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411163">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N6</a:t>
                      </a:r>
                      <a:endParaRPr kumimoji="0" lang="en-US" sz="2400" b="0" i="0" u="none" strike="noStrike" cap="none" normalizeH="0" baseline="0">
                        <a:ln>
                          <a:noFill/>
                        </a:ln>
                        <a:solidFill>
                          <a:schemeClr val="tx1"/>
                        </a:solidFill>
                        <a:effectLst/>
                        <a:latin typeface="Tahoma" pitchFamily="34"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12</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411163">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N7</a:t>
                      </a:r>
                      <a:endParaRPr kumimoji="0" lang="en-US" sz="2400" b="0" i="0" u="none" strike="noStrike" cap="none" normalizeH="0" baseline="0">
                        <a:ln>
                          <a:noFill/>
                        </a:ln>
                        <a:solidFill>
                          <a:schemeClr val="tx1"/>
                        </a:solidFill>
                        <a:effectLst/>
                        <a:latin typeface="Tahoma" pitchFamily="34"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8</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412750">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N8</a:t>
                      </a:r>
                      <a:endParaRPr kumimoji="0" lang="en-US" sz="2400" b="0" i="0" u="none" strike="noStrike" cap="none" normalizeH="0" baseline="0">
                        <a:ln>
                          <a:noFill/>
                        </a:ln>
                        <a:solidFill>
                          <a:schemeClr val="tx1"/>
                        </a:solidFill>
                        <a:effectLst/>
                        <a:latin typeface="Tahoma" pitchFamily="34"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7</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8"/>
                  </a:ext>
                </a:extLst>
              </a:tr>
              <a:tr h="411163">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N9</a:t>
                      </a:r>
                      <a:endParaRPr kumimoji="0" lang="en-US" sz="2400" b="0" i="0" u="none" strike="noStrike" cap="none" normalizeH="0" baseline="0">
                        <a:ln>
                          <a:noFill/>
                        </a:ln>
                        <a:solidFill>
                          <a:schemeClr val="tx1"/>
                        </a:solidFill>
                        <a:effectLst/>
                        <a:latin typeface="Tahoma" pitchFamily="34"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6</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9"/>
                  </a:ext>
                </a:extLst>
              </a:tr>
              <a:tr h="411163">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N10</a:t>
                      </a:r>
                      <a:endParaRPr kumimoji="0" lang="en-US" sz="2400" b="0" i="0" u="none" strike="noStrike" cap="none" normalizeH="0" baseline="0">
                        <a:ln>
                          <a:noFill/>
                        </a:ln>
                        <a:solidFill>
                          <a:schemeClr val="tx1"/>
                        </a:solidFill>
                        <a:effectLst/>
                        <a:latin typeface="Tahoma" pitchFamily="34" charset="0"/>
                      </a:endParaRPr>
                    </a:p>
                  </a:txBody>
                  <a:tcPr anchor="b" horzOverflow="overflow">
                    <a:lnL cap="flat">
                      <a:noFill/>
                    </a:lnL>
                    <a:lnR>
                      <a:noFill/>
                    </a:lnR>
                    <a:lnT>
                      <a:noFill/>
                    </a:lnT>
                    <a:lnB cap="flat">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0</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idx="4294967295"/>
          </p:nvPr>
        </p:nvSpPr>
        <p:spPr>
          <a:xfrm>
            <a:off x="0" y="2819400"/>
            <a:ext cx="4648200" cy="1600200"/>
          </a:xfrm>
        </p:spPr>
        <p:txBody>
          <a:bodyPr/>
          <a:lstStyle/>
          <a:p>
            <a:pPr eaLnBrk="1" hangingPunct="1"/>
            <a:r>
              <a:rPr lang="en-US">
                <a:latin typeface="Tahoma" charset="0"/>
                <a:ea typeface="ＭＳ Ｐゴシック" charset="0"/>
              </a:rPr>
              <a:t>DDNDN(DN)DN</a:t>
            </a:r>
            <a:br>
              <a:rPr lang="en-US">
                <a:latin typeface="Tahoma" charset="0"/>
                <a:ea typeface="ＭＳ Ｐゴシック" charset="0"/>
              </a:rPr>
            </a:br>
            <a:r>
              <a:rPr lang="en-US">
                <a:latin typeface="Tahoma" charset="0"/>
                <a:ea typeface="ＭＳ Ｐゴシック" charset="0"/>
              </a:rPr>
              <a:t>(NN)NNNN</a:t>
            </a:r>
          </a:p>
        </p:txBody>
      </p:sp>
      <p:sp>
        <p:nvSpPr>
          <p:cNvPr id="175107" name="Slide Number Placeholder 2"/>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lgn="r" eaLnBrk="1" hangingPunct="1"/>
            <a:fld id="{7A0F344B-DF8A-4A40-92D6-58E1B39F7B3A}" type="slidenum">
              <a:rPr lang="en-US" sz="1400"/>
              <a:pPr algn="r" eaLnBrk="1" hangingPunct="1"/>
              <a:t>92</a:t>
            </a:fld>
            <a:endParaRPr lang="en-US" sz="1400"/>
          </a:p>
        </p:txBody>
      </p:sp>
      <p:graphicFrame>
        <p:nvGraphicFramePr>
          <p:cNvPr id="5" name="Group 2"/>
          <p:cNvGraphicFramePr>
            <a:graphicFrameLocks/>
          </p:cNvGraphicFramePr>
          <p:nvPr/>
        </p:nvGraphicFramePr>
        <p:xfrm>
          <a:off x="4648200" y="304800"/>
          <a:ext cx="4495800" cy="6248400"/>
        </p:xfrm>
        <a:graphic>
          <a:graphicData uri="http://schemas.openxmlformats.org/drawingml/2006/table">
            <a:tbl>
              <a:tblPr/>
              <a:tblGrid>
                <a:gridCol w="2247900">
                  <a:extLst>
                    <a:ext uri="{9D8B030D-6E8A-4147-A177-3AD203B41FA5}">
                      <a16:colId xmlns:a16="http://schemas.microsoft.com/office/drawing/2014/main" val="20000"/>
                    </a:ext>
                  </a:extLst>
                </a:gridCol>
                <a:gridCol w="2247900">
                  <a:extLst>
                    <a:ext uri="{9D8B030D-6E8A-4147-A177-3AD203B41FA5}">
                      <a16:colId xmlns:a16="http://schemas.microsoft.com/office/drawing/2014/main" val="20001"/>
                    </a:ext>
                  </a:extLst>
                </a:gridCol>
              </a:tblGrid>
              <a:tr h="304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2000" b="1" i="0" u="none" strike="noStrike" cap="none" normalizeH="0" baseline="0">
                          <a:ln>
                            <a:noFill/>
                          </a:ln>
                          <a:solidFill>
                            <a:schemeClr val="tx1"/>
                          </a:solidFill>
                          <a:effectLst/>
                          <a:latin typeface="Tahoma" charset="0"/>
                        </a:rPr>
                        <a:t>Septic Arthritis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2000" b="1" i="0" u="none" strike="noStrike" cap="none" normalizeH="0" baseline="0">
                          <a:ln>
                            <a:noFill/>
                          </a:ln>
                          <a:solidFill>
                            <a:schemeClr val="tx1"/>
                          </a:solidFill>
                          <a:effectLst/>
                          <a:latin typeface="Tahoma" charset="0"/>
                        </a:rPr>
                        <a:t>No Septic Arthritis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4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2000" b="1" i="0" u="none" strike="noStrike" cap="none" normalizeH="0" baseline="0">
                          <a:ln>
                            <a:noFill/>
                          </a:ln>
                          <a:solidFill>
                            <a:schemeClr val="tx1"/>
                          </a:solidFill>
                          <a:effectLst/>
                          <a:latin typeface="Tahoma" charset="0"/>
                        </a:rPr>
                        <a:t>128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2000" b="1"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4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2000" b="1" i="0" u="none" strike="noStrike" cap="none" normalizeH="0" baseline="0">
                          <a:ln>
                            <a:noFill/>
                          </a:ln>
                          <a:solidFill>
                            <a:schemeClr val="tx1"/>
                          </a:solidFill>
                          <a:effectLst/>
                          <a:latin typeface="Tahoma" charset="0"/>
                        </a:rPr>
                        <a:t>92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2000" b="1"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4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2000" b="1" i="0" u="none" strike="noStrike" cap="none" normalizeH="0" baseline="0">
                        <a:ln>
                          <a:noFill/>
                        </a:ln>
                        <a:solidFill>
                          <a:schemeClr val="tx1"/>
                        </a:solidFill>
                        <a:effectLst/>
                        <a:latin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2000" b="1" i="0" u="none" strike="noStrike" cap="none" normalizeH="0" baseline="0">
                          <a:ln>
                            <a:noFill/>
                          </a:ln>
                          <a:solidFill>
                            <a:schemeClr val="tx1"/>
                          </a:solidFill>
                          <a:effectLst/>
                          <a:latin typeface="Tahoma" charset="0"/>
                        </a:rPr>
                        <a:t>71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4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2000" b="1" i="0" u="none" strike="noStrike" cap="none" normalizeH="0" baseline="0">
                          <a:ln>
                            <a:noFill/>
                          </a:ln>
                          <a:solidFill>
                            <a:schemeClr val="tx1"/>
                          </a:solidFill>
                          <a:effectLst/>
                          <a:latin typeface="Tahoma" charset="0"/>
                        </a:rPr>
                        <a:t>64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2000" b="1"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4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2000" b="1" i="0" u="none" strike="noStrike" cap="none" normalizeH="0" baseline="0">
                        <a:ln>
                          <a:noFill/>
                        </a:ln>
                        <a:solidFill>
                          <a:schemeClr val="tx1"/>
                        </a:solidFill>
                        <a:effectLst/>
                        <a:latin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2000" b="1" i="0" u="none" strike="noStrike" cap="none" normalizeH="0" baseline="0">
                          <a:ln>
                            <a:noFill/>
                          </a:ln>
                          <a:solidFill>
                            <a:schemeClr val="tx1"/>
                          </a:solidFill>
                          <a:effectLst/>
                          <a:latin typeface="Tahoma" charset="0"/>
                        </a:rPr>
                        <a:t>48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04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2000" b="1" i="0" u="none" strike="noStrike" cap="none" normalizeH="0" baseline="0">
                          <a:ln>
                            <a:noFill/>
                          </a:ln>
                          <a:solidFill>
                            <a:schemeClr val="tx1"/>
                          </a:solidFill>
                          <a:effectLst/>
                          <a:latin typeface="Tahoma" charset="0"/>
                        </a:rPr>
                        <a:t>37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2000" b="1" i="0" u="none" strike="noStrike" cap="none" normalizeH="0" baseline="0">
                          <a:ln>
                            <a:noFill/>
                          </a:ln>
                          <a:solidFill>
                            <a:schemeClr val="tx1"/>
                          </a:solidFill>
                          <a:effectLst/>
                          <a:latin typeface="Tahoma" charset="0"/>
                        </a:rPr>
                        <a:t>37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4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2000" b="1" i="0" u="none" strike="noStrike" cap="none" normalizeH="0" baseline="0">
                          <a:ln>
                            <a:noFill/>
                          </a:ln>
                          <a:solidFill>
                            <a:schemeClr val="tx1"/>
                          </a:solidFill>
                          <a:effectLst/>
                          <a:latin typeface="Tahoma" charset="0"/>
                        </a:rPr>
                        <a:t>24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2000" b="1"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04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2000" b="1" i="0" u="none" strike="noStrike" cap="none" normalizeH="0" baseline="0">
                        <a:ln>
                          <a:noFill/>
                        </a:ln>
                        <a:solidFill>
                          <a:schemeClr val="tx1"/>
                        </a:solidFill>
                        <a:effectLst/>
                        <a:latin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2000" b="1" i="0" u="none" strike="noStrike" cap="none" normalizeH="0" baseline="0">
                          <a:ln>
                            <a:noFill/>
                          </a:ln>
                          <a:solidFill>
                            <a:schemeClr val="tx1"/>
                          </a:solidFill>
                          <a:effectLst/>
                          <a:latin typeface="Tahoma" charset="0"/>
                        </a:rPr>
                        <a:t>23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04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2000" b="1" i="0" u="none" strike="noStrike" cap="none" normalizeH="0" baseline="0">
                        <a:ln>
                          <a:noFill/>
                        </a:ln>
                        <a:solidFill>
                          <a:schemeClr val="tx1"/>
                        </a:solidFill>
                        <a:effectLst/>
                        <a:latin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2000" b="1" i="0" u="none" strike="noStrike" cap="none" normalizeH="0" baseline="0">
                          <a:ln>
                            <a:noFill/>
                          </a:ln>
                          <a:solidFill>
                            <a:schemeClr val="tx1"/>
                          </a:solidFill>
                          <a:effectLst/>
                          <a:latin typeface="Tahoma"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04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2000" b="1" i="0" u="none" strike="noStrike" cap="none" normalizeH="0" baseline="0">
                        <a:ln>
                          <a:noFill/>
                        </a:ln>
                        <a:solidFill>
                          <a:schemeClr val="tx1"/>
                        </a:solidFill>
                        <a:effectLst/>
                        <a:latin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2000" b="1" i="0" u="none" strike="noStrike" cap="none" normalizeH="0" baseline="0">
                          <a:ln>
                            <a:noFill/>
                          </a:ln>
                          <a:solidFill>
                            <a:schemeClr val="tx1"/>
                          </a:solidFill>
                          <a:effectLst/>
                          <a:latin typeface="Tahoma"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04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2000" b="1" i="0" u="none" strike="noStrike" cap="none" normalizeH="0" baseline="0">
                        <a:ln>
                          <a:noFill/>
                        </a:ln>
                        <a:solidFill>
                          <a:schemeClr val="tx1"/>
                        </a:solidFill>
                        <a:effectLst/>
                        <a:latin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2000" b="1" i="0" u="none" strike="noStrike" cap="none" normalizeH="0" baseline="0">
                          <a:ln>
                            <a:noFill/>
                          </a:ln>
                          <a:solidFill>
                            <a:schemeClr val="tx1"/>
                          </a:solidFill>
                          <a:effectLst/>
                          <a:latin typeface="Tahoma"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04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2000" b="1" i="0" u="none" strike="noStrike" cap="none" normalizeH="0" baseline="0">
                        <a:ln>
                          <a:noFill/>
                        </a:ln>
                        <a:solidFill>
                          <a:schemeClr val="tx1"/>
                        </a:solidFill>
                        <a:effectLst/>
                        <a:latin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2000" b="1" i="0" u="none" strike="noStrike" cap="none" normalizeH="0" baseline="0">
                          <a:ln>
                            <a:noFill/>
                          </a:ln>
                          <a:solidFill>
                            <a:schemeClr val="tx1"/>
                          </a:solidFill>
                          <a:effectLst/>
                          <a:latin typeface="Tahoma" charset="0"/>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04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2000" b="1" i="0" u="none" strike="noStrike" cap="none" normalizeH="0" baseline="0">
                        <a:ln>
                          <a:noFill/>
                        </a:ln>
                        <a:solidFill>
                          <a:schemeClr val="tx1"/>
                        </a:solidFill>
                        <a:effectLst/>
                        <a:latin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2000" b="1" i="0" u="none" strike="noStrike" cap="none" normalizeH="0" baseline="0">
                          <a:ln>
                            <a:noFill/>
                          </a:ln>
                          <a:solidFill>
                            <a:schemeClr val="tx1"/>
                          </a:solidFill>
                          <a:effectLst/>
                          <a:latin typeface="Tahoma"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04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2000" b="1" i="0" u="none" strike="noStrike" cap="none" normalizeH="0" baseline="0">
                        <a:ln>
                          <a:noFill/>
                        </a:ln>
                        <a:solidFill>
                          <a:schemeClr val="tx1"/>
                        </a:solidFill>
                        <a:effectLst/>
                        <a:latin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2000" b="1" i="0" u="none" strike="noStrike" cap="none" normalizeH="0" baseline="0">
                          <a:ln>
                            <a:noFill/>
                          </a:ln>
                          <a:solidFill>
                            <a:schemeClr val="tx1"/>
                          </a:solidFill>
                          <a:effectLst/>
                          <a:latin typeface="Tahoma"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8"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7154" name="Object 2"/>
          <p:cNvGraphicFramePr>
            <a:graphicFrameLocks noGrp="1" noChangeAspect="1"/>
          </p:cNvGraphicFramePr>
          <p:nvPr>
            <p:ph/>
            <p:extLst>
              <p:ext uri="{D42A27DB-BD31-4B8C-83A1-F6EECF244321}">
                <p14:modId xmlns:p14="http://schemas.microsoft.com/office/powerpoint/2010/main" val="4098732254"/>
              </p:ext>
            </p:extLst>
          </p:nvPr>
        </p:nvGraphicFramePr>
        <p:xfrm>
          <a:off x="2133600" y="558394"/>
          <a:ext cx="6181725" cy="5281612"/>
        </p:xfrm>
        <a:graphic>
          <a:graphicData uri="http://schemas.openxmlformats.org/presentationml/2006/ole">
            <mc:AlternateContent xmlns:mc="http://schemas.openxmlformats.org/markup-compatibility/2006">
              <mc:Choice xmlns:v="urn:schemas-microsoft-com:vml" Requires="v">
                <p:oleObj spid="_x0000_s177170" name="Chart" r:id="rId4" imgW="4229100" imgH="3390900" progId="Excel.Chart.8">
                  <p:embed/>
                </p:oleObj>
              </mc:Choice>
              <mc:Fallback>
                <p:oleObj name="Chart" r:id="rId4" imgW="4229100" imgH="3390900" progId="Excel.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558394"/>
                        <a:ext cx="6181725" cy="5281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pic>
        <p:nvPicPr>
          <p:cNvPr id="8" name="Graphic 7" descr="Walk">
            <a:extLst>
              <a:ext uri="{FF2B5EF4-FFF2-40B4-BE49-F238E27FC236}">
                <a16:creationId xmlns:a16="http://schemas.microsoft.com/office/drawing/2014/main" id="{18EC6452-0495-4415-9A68-F984A234850C}"/>
              </a:ext>
            </a:extLst>
          </p:cNvPr>
          <p:cNvPicPr>
            <a:picLocks noChangeAspect="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947035" y="3046800"/>
            <a:ext cx="304800" cy="304800"/>
          </a:xfrm>
          <a:prstGeom prst="rect">
            <a:avLst/>
          </a:prstGeom>
        </p:spPr>
      </p:pic>
      <p:pic>
        <p:nvPicPr>
          <p:cNvPr id="10" name="Graphic 9" descr="Walk">
            <a:extLst>
              <a:ext uri="{FF2B5EF4-FFF2-40B4-BE49-F238E27FC236}">
                <a16:creationId xmlns:a16="http://schemas.microsoft.com/office/drawing/2014/main" id="{6A834CE5-66DB-4862-A894-84A025338358}"/>
              </a:ext>
            </a:extLst>
          </p:cNvPr>
          <p:cNvPicPr>
            <a:picLocks noChangeAspect="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29000" y="3046800"/>
            <a:ext cx="304800" cy="304800"/>
          </a:xfrm>
          <a:prstGeom prst="rect">
            <a:avLst/>
          </a:prstGeom>
        </p:spPr>
      </p:pic>
      <p:pic>
        <p:nvPicPr>
          <p:cNvPr id="11" name="Graphic 10" descr="Walk">
            <a:extLst>
              <a:ext uri="{FF2B5EF4-FFF2-40B4-BE49-F238E27FC236}">
                <a16:creationId xmlns:a16="http://schemas.microsoft.com/office/drawing/2014/main" id="{5DC78CC3-8D73-4D9A-BACE-2AF81F958236}"/>
              </a:ext>
            </a:extLst>
          </p:cNvPr>
          <p:cNvPicPr>
            <a:picLocks noChangeAspect="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971800" y="3810000"/>
            <a:ext cx="304800" cy="304800"/>
          </a:xfrm>
          <a:prstGeom prst="rect">
            <a:avLst/>
          </a:prstGeom>
        </p:spPr>
      </p:pic>
      <p:pic>
        <p:nvPicPr>
          <p:cNvPr id="12" name="Graphic 11" descr="Walk">
            <a:extLst>
              <a:ext uri="{FF2B5EF4-FFF2-40B4-BE49-F238E27FC236}">
                <a16:creationId xmlns:a16="http://schemas.microsoft.com/office/drawing/2014/main" id="{39E7C9A0-E102-4424-AA45-78A320F0BD08}"/>
              </a:ext>
            </a:extLst>
          </p:cNvPr>
          <p:cNvPicPr>
            <a:picLocks noChangeAspect="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73120" y="2362200"/>
            <a:ext cx="304800" cy="304800"/>
          </a:xfrm>
          <a:prstGeom prst="rect">
            <a:avLst/>
          </a:prstGeom>
        </p:spPr>
      </p:pic>
      <p:pic>
        <p:nvPicPr>
          <p:cNvPr id="13" name="Graphic 12" descr="Walk">
            <a:extLst>
              <a:ext uri="{FF2B5EF4-FFF2-40B4-BE49-F238E27FC236}">
                <a16:creationId xmlns:a16="http://schemas.microsoft.com/office/drawing/2014/main" id="{BE87BF2E-0648-4E45-BD40-0058F0566041}"/>
              </a:ext>
            </a:extLst>
          </p:cNvPr>
          <p:cNvPicPr>
            <a:picLocks noChangeAspect="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86200" y="2341880"/>
            <a:ext cx="304800" cy="304800"/>
          </a:xfrm>
          <a:prstGeom prst="rect">
            <a:avLst/>
          </a:prstGeom>
        </p:spPr>
      </p:pic>
      <mc:AlternateContent xmlns:mc="http://schemas.openxmlformats.org/markup-compatibility/2006" xmlns:p14="http://schemas.microsoft.com/office/powerpoint/2010/main">
        <mc:Choice Requires="p14">
          <p:contentPart p14:bwMode="auto" r:id="rId8">
            <p14:nvContentPartPr>
              <p14:cNvPr id="2" name="Ink 1">
                <a:extLst>
                  <a:ext uri="{FF2B5EF4-FFF2-40B4-BE49-F238E27FC236}">
                    <a16:creationId xmlns:a16="http://schemas.microsoft.com/office/drawing/2014/main" id="{E85EA6BE-73C1-423C-9E53-5E5E99E7675E}"/>
                  </a:ext>
                </a:extLst>
              </p14:cNvPr>
              <p14:cNvContentPartPr/>
              <p14:nvPr/>
            </p14:nvContentPartPr>
            <p14:xfrm>
              <a:off x="1028880" y="822960"/>
              <a:ext cx="6500160" cy="2370240"/>
            </p14:xfrm>
          </p:contentPart>
        </mc:Choice>
        <mc:Fallback xmlns="">
          <p:pic>
            <p:nvPicPr>
              <p:cNvPr id="2" name="Ink 1">
                <a:extLst>
                  <a:ext uri="{FF2B5EF4-FFF2-40B4-BE49-F238E27FC236}">
                    <a16:creationId xmlns:a16="http://schemas.microsoft.com/office/drawing/2014/main" id="{E85EA6BE-73C1-423C-9E53-5E5E99E7675E}"/>
                  </a:ext>
                </a:extLst>
              </p:cNvPr>
              <p:cNvPicPr/>
              <p:nvPr/>
            </p:nvPicPr>
            <p:blipFill>
              <a:blip r:embed="rId9"/>
              <a:stretch>
                <a:fillRect/>
              </a:stretch>
            </p:blipFill>
            <p:spPr>
              <a:xfrm>
                <a:off x="1019520" y="813600"/>
                <a:ext cx="6518880" cy="238896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9202" name="Object 2"/>
          <p:cNvGraphicFramePr>
            <a:graphicFrameLocks noGrp="1" noChangeAspect="1"/>
          </p:cNvGraphicFramePr>
          <p:nvPr>
            <p:ph/>
          </p:nvPr>
        </p:nvGraphicFramePr>
        <p:xfrm>
          <a:off x="2176463" y="485775"/>
          <a:ext cx="5767387" cy="5281613"/>
        </p:xfrm>
        <a:graphic>
          <a:graphicData uri="http://schemas.openxmlformats.org/presentationml/2006/ole">
            <mc:AlternateContent xmlns:mc="http://schemas.openxmlformats.org/markup-compatibility/2006">
              <mc:Choice xmlns:v="urn:schemas-microsoft-com:vml" Requires="v">
                <p:oleObj spid="_x0000_s179218" name="Chart" r:id="rId4" imgW="3987800" imgH="3429000" progId="Excel.Chart.8">
                  <p:embed/>
                </p:oleObj>
              </mc:Choice>
              <mc:Fallback>
                <p:oleObj name="Chart" r:id="rId4" imgW="3987800" imgH="3429000" progId="Excel.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6463" y="485775"/>
                        <a:ext cx="5767387" cy="528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ext Box 2"/>
          <p:cNvSpPr txBox="1">
            <a:spLocks noChangeArrowheads="1"/>
          </p:cNvSpPr>
          <p:nvPr/>
        </p:nvSpPr>
        <p:spPr bwMode="auto">
          <a:xfrm>
            <a:off x="1905000" y="609600"/>
            <a:ext cx="643255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r>
              <a:rPr lang="en-US" sz="2400"/>
              <a:t>… WHAT CAN YOU LEARN FROM ROC CURVES LIKE THESE?</a:t>
            </a:r>
          </a:p>
        </p:txBody>
      </p:sp>
      <p:pic>
        <p:nvPicPr>
          <p:cNvPr id="181251" name="Picture 3"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524000"/>
            <a:ext cx="7366000" cy="486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pPr eaLnBrk="1" hangingPunct="1"/>
            <a:r>
              <a:rPr lang="en-US">
                <a:solidFill>
                  <a:schemeClr val="tx1"/>
                </a:solidFill>
                <a:latin typeface="Tahoma" charset="0"/>
                <a:ea typeface="ＭＳ Ｐゴシック" charset="0"/>
              </a:rPr>
              <a:t>Peripheral WBC Count as Test for Bacterial Meningitis</a:t>
            </a:r>
          </a:p>
        </p:txBody>
      </p:sp>
      <p:sp>
        <p:nvSpPr>
          <p:cNvPr id="183299" name="Rectangle 3"/>
          <p:cNvSpPr>
            <a:spLocks noGrp="1" noChangeArrowheads="1"/>
          </p:cNvSpPr>
          <p:nvPr>
            <p:ph type="body" idx="1"/>
          </p:nvPr>
        </p:nvSpPr>
        <p:spPr>
          <a:xfrm>
            <a:off x="1182688" y="2017713"/>
            <a:ext cx="7772400" cy="3621087"/>
          </a:xfrm>
        </p:spPr>
        <p:txBody>
          <a:bodyPr/>
          <a:lstStyle/>
          <a:p>
            <a:pPr eaLnBrk="1" hangingPunct="1"/>
            <a:r>
              <a:rPr lang="en-US">
                <a:latin typeface="Tahoma" charset="0"/>
                <a:ea typeface="ＭＳ Ｐゴシック" charset="0"/>
              </a:rPr>
              <a:t>Cross sectional study of test accuracy</a:t>
            </a:r>
          </a:p>
          <a:p>
            <a:pPr eaLnBrk="1" hangingPunct="1"/>
            <a:r>
              <a:rPr lang="en-US">
                <a:latin typeface="Tahoma" charset="0"/>
                <a:ea typeface="ＭＳ Ｐゴシック" charset="0"/>
              </a:rPr>
              <a:t>Index test: peripheral WBC count</a:t>
            </a:r>
          </a:p>
          <a:p>
            <a:pPr eaLnBrk="1" hangingPunct="1"/>
            <a:r>
              <a:rPr lang="en-US">
                <a:latin typeface="Tahoma" charset="0"/>
                <a:ea typeface="ＭＳ Ｐゴシック" charset="0"/>
              </a:rPr>
              <a:t>Reference Standard: CSF culture</a:t>
            </a:r>
          </a:p>
          <a:p>
            <a:pPr eaLnBrk="1" hangingPunct="1"/>
            <a:r>
              <a:rPr lang="en-US">
                <a:latin typeface="Tahoma" charset="0"/>
                <a:ea typeface="ＭＳ Ｐゴシック" charset="0"/>
              </a:rPr>
              <a:t>Population: Infants 3-89 days old evaluated in a pediatric ED for serious bacterial infection.</a:t>
            </a:r>
          </a:p>
        </p:txBody>
      </p:sp>
      <p:sp>
        <p:nvSpPr>
          <p:cNvPr id="183300" name="Rectangle 4"/>
          <p:cNvSpPr>
            <a:spLocks noChangeArrowheads="1"/>
          </p:cNvSpPr>
          <p:nvPr/>
        </p:nvSpPr>
        <p:spPr bwMode="auto">
          <a:xfrm>
            <a:off x="4953000" y="6019800"/>
            <a:ext cx="37528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i="1"/>
              <a:t>Ann Emerg Med. </a:t>
            </a:r>
            <a:r>
              <a:rPr lang="en-US"/>
              <a:t>2003;41:206-214.</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3"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524000"/>
            <a:ext cx="7366000" cy="486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23" name="Rectangle 4"/>
          <p:cNvSpPr>
            <a:spLocks noChangeArrowheads="1"/>
          </p:cNvSpPr>
          <p:nvPr/>
        </p:nvSpPr>
        <p:spPr bwMode="auto">
          <a:xfrm>
            <a:off x="1447800" y="304800"/>
            <a:ext cx="6858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i="1"/>
              <a:t>Ann Emerg Med. </a:t>
            </a:r>
            <a:r>
              <a:rPr lang="en-US"/>
              <a:t>2003;41:206-214.</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2133600"/>
            <a:ext cx="8001000" cy="3786188"/>
          </a:xfrm>
          <a:prstGeom prst="rect">
            <a:avLst/>
          </a:prstGeom>
        </p:spPr>
        <p:txBody>
          <a:bodyPr>
            <a:spAutoFit/>
          </a:bodyPr>
          <a:lstStyle/>
          <a:p>
            <a:pPr>
              <a:defRPr/>
            </a:pPr>
            <a:endParaRPr lang="en-US" sz="2400" dirty="0">
              <a:cs typeface="+mn-cs"/>
            </a:endParaRPr>
          </a:p>
          <a:p>
            <a:pPr marL="342900" indent="-342900">
              <a:buFont typeface="+mj-lt"/>
              <a:buAutoNum type="alphaLcParenR"/>
              <a:defRPr/>
            </a:pPr>
            <a:r>
              <a:rPr lang="en-US" sz="2400" dirty="0">
                <a:cs typeface="+mn-cs"/>
              </a:rPr>
              <a:t>Infants with the highest peripheral WBC counts were at the highest risk for meningitis.</a:t>
            </a:r>
          </a:p>
          <a:p>
            <a:pPr marL="342900" indent="-342900">
              <a:buFont typeface="+mj-lt"/>
              <a:buAutoNum type="alphaLcParenR"/>
              <a:defRPr/>
            </a:pPr>
            <a:r>
              <a:rPr lang="en-US" sz="2400" dirty="0">
                <a:cs typeface="+mn-cs"/>
              </a:rPr>
              <a:t>Infants with the lowest peripheral WBC counts were at the highest risk for meningitis.</a:t>
            </a:r>
          </a:p>
          <a:p>
            <a:pPr marL="342900" indent="-342900">
              <a:buFont typeface="+mj-lt"/>
              <a:buAutoNum type="alphaLcParenR"/>
              <a:defRPr/>
            </a:pPr>
            <a:r>
              <a:rPr lang="en-US" sz="2400" dirty="0">
                <a:cs typeface="+mn-cs"/>
              </a:rPr>
              <a:t>Infants with intermediate peripheral WBC counts were at the highest risk for meningitis.</a:t>
            </a:r>
          </a:p>
          <a:p>
            <a:pPr marL="342900" indent="-342900">
              <a:buFont typeface="+mj-lt"/>
              <a:buAutoNum type="alphaLcParenR"/>
              <a:defRPr/>
            </a:pPr>
            <a:r>
              <a:rPr lang="en-US" sz="2400" dirty="0">
                <a:cs typeface="+mn-cs"/>
              </a:rPr>
              <a:t>The peripheral WBC count is useless for diagnosing meningitis.</a:t>
            </a:r>
          </a:p>
          <a:p>
            <a:pPr marL="342900" indent="-342900">
              <a:buFont typeface="+mj-lt"/>
              <a:buAutoNum type="alphaLcParenR"/>
              <a:defRPr/>
            </a:pPr>
            <a:r>
              <a:rPr lang="en-US" sz="2400" dirty="0">
                <a:cs typeface="+mn-cs"/>
              </a:rPr>
              <a:t>30% of the infants in the study sample had meningitis.</a:t>
            </a:r>
          </a:p>
        </p:txBody>
      </p:sp>
      <p:sp>
        <p:nvSpPr>
          <p:cNvPr id="186371" name="Rectangle 3"/>
          <p:cNvSpPr>
            <a:spLocks noChangeArrowheads="1"/>
          </p:cNvSpPr>
          <p:nvPr/>
        </p:nvSpPr>
        <p:spPr bwMode="auto">
          <a:xfrm>
            <a:off x="1066800" y="762000"/>
            <a:ext cx="74676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2400"/>
              <a:t>What is the best interpretation of the circled segment of the ROC curve for the peripheral WBC count?</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3"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
            <a:ext cx="7366000" cy="486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7395" name="Rectangle 4"/>
          <p:cNvSpPr>
            <a:spLocks noChangeArrowheads="1"/>
          </p:cNvSpPr>
          <p:nvPr/>
        </p:nvSpPr>
        <p:spPr bwMode="auto">
          <a:xfrm>
            <a:off x="0" y="0"/>
            <a:ext cx="6858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i="1"/>
              <a:t>Ann Emerg Med. </a:t>
            </a:r>
            <a:r>
              <a:rPr lang="en-US"/>
              <a:t>2003;41:206-214.</a:t>
            </a:r>
          </a:p>
        </p:txBody>
      </p:sp>
      <p:sp>
        <p:nvSpPr>
          <p:cNvPr id="187396" name="Slide Number Placeholder 3"/>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lgn="r" eaLnBrk="1" hangingPunct="1"/>
            <a:fld id="{882C2E5B-0207-E74A-BC26-77C9FF119033}" type="slidenum">
              <a:rPr lang="en-US" sz="1400"/>
              <a:pPr algn="r" eaLnBrk="1" hangingPunct="1"/>
              <a:t>99</a:t>
            </a:fld>
            <a:endParaRPr lang="en-US" sz="1400"/>
          </a:p>
        </p:txBody>
      </p:sp>
      <p:sp>
        <p:nvSpPr>
          <p:cNvPr id="5" name="Content Placeholder 4"/>
          <p:cNvSpPr>
            <a:spLocks noGrp="1"/>
          </p:cNvSpPr>
          <p:nvPr>
            <p:ph idx="4294967295"/>
          </p:nvPr>
        </p:nvSpPr>
        <p:spPr>
          <a:xfrm>
            <a:off x="228600" y="5257800"/>
            <a:ext cx="8458200" cy="1600200"/>
          </a:xfrm>
        </p:spPr>
        <p:txBody>
          <a:bodyPr/>
          <a:lstStyle/>
          <a:p>
            <a:pPr eaLnBrk="1" hangingPunct="1"/>
            <a:r>
              <a:rPr lang="en-US" sz="2400">
                <a:latin typeface="Tahoma" charset="0"/>
                <a:ea typeface="ＭＳ Ｐゴシック" charset="0"/>
              </a:rPr>
              <a:t>More kids had periperhal WBC than CSF WBC</a:t>
            </a:r>
          </a:p>
          <a:p>
            <a:pPr eaLnBrk="1" hangingPunct="1"/>
            <a:r>
              <a:rPr lang="en-US" sz="2400">
                <a:latin typeface="Tahoma" charset="0"/>
                <a:ea typeface="ＭＳ Ｐゴシック" charset="0"/>
              </a:rPr>
              <a:t>Only 22 kids had bacterial meningitis</a:t>
            </a:r>
          </a:p>
          <a:p>
            <a:pPr eaLnBrk="1" hangingPunct="1"/>
            <a:r>
              <a:rPr lang="en-US" sz="2400">
                <a:latin typeface="Tahoma" charset="0"/>
                <a:ea typeface="ＭＳ Ｐゴシック" charset="0"/>
              </a:rPr>
              <a:t>Some peripheral WBC results strongly suggest meningitis </a:t>
            </a:r>
          </a:p>
        </p:txBody>
      </p:sp>
      <p:sp>
        <p:nvSpPr>
          <p:cNvPr id="187398" name="Title 5"/>
          <p:cNvSpPr>
            <a:spLocks noGrp="1"/>
          </p:cNvSpPr>
          <p:nvPr>
            <p:ph type="title" idx="4294967295"/>
          </p:nvPr>
        </p:nvSpPr>
        <p:spPr>
          <a:xfrm>
            <a:off x="6248400" y="2057400"/>
            <a:ext cx="2590800" cy="1905000"/>
          </a:xfrm>
        </p:spPr>
        <p:txBody>
          <a:bodyPr/>
          <a:lstStyle/>
          <a:p>
            <a:pPr eaLnBrk="1" hangingPunct="1"/>
            <a:r>
              <a:rPr lang="en-US" sz="2800">
                <a:latin typeface="Tahoma" charset="0"/>
                <a:ea typeface="ＭＳ Ｐゴシック" charset="0"/>
              </a:rPr>
              <a:t>What can you learn besides areas under curves?</a:t>
            </a:r>
          </a:p>
        </p:txBody>
      </p:sp>
      <p:sp>
        <p:nvSpPr>
          <p:cNvPr id="7" name="Oval 6"/>
          <p:cNvSpPr>
            <a:spLocks noChangeArrowheads="1"/>
          </p:cNvSpPr>
          <p:nvPr/>
        </p:nvSpPr>
        <p:spPr bwMode="auto">
          <a:xfrm>
            <a:off x="6705600" y="228600"/>
            <a:ext cx="685800" cy="1676400"/>
          </a:xfrm>
          <a:prstGeom prst="ellipse">
            <a:avLst/>
          </a:prstGeom>
          <a:noFill/>
          <a:ln w="19050">
            <a:solidFill>
              <a:srgbClr val="C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animBg="1"/>
    </p:bld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7116</TotalTime>
  <Words>4241</Words>
  <Application>Microsoft Office PowerPoint</Application>
  <PresentationFormat>On-screen Show (4:3)</PresentationFormat>
  <Paragraphs>881</Paragraphs>
  <Slides>111</Slides>
  <Notes>89</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111</vt:i4>
      </vt:variant>
    </vt:vector>
  </HeadingPairs>
  <TitlesOfParts>
    <vt:vector size="118" baseType="lpstr">
      <vt:lpstr>Arial</vt:lpstr>
      <vt:lpstr>Calibri</vt:lpstr>
      <vt:lpstr>Tahoma</vt:lpstr>
      <vt:lpstr>Wingdings</vt:lpstr>
      <vt:lpstr>Blends</vt:lpstr>
      <vt:lpstr>Chart</vt:lpstr>
      <vt:lpstr>Worksheet</vt:lpstr>
      <vt:lpstr>Assessing Information from Multilevel and Continuous Tests  </vt:lpstr>
      <vt:lpstr>Five Main Points</vt:lpstr>
      <vt:lpstr>Additional Topics</vt:lpstr>
      <vt:lpstr>Evaluating the Test --Test Characteristics</vt:lpstr>
      <vt:lpstr>Using the Test Result to Make Decisions about a Patient</vt:lpstr>
      <vt:lpstr>Septic Arthritis</vt:lpstr>
      <vt:lpstr>PowerPoint Presentation</vt:lpstr>
      <vt:lpstr>Clinical Scenario Does this Adult Patient Have Septic Arthritis?*</vt:lpstr>
      <vt:lpstr>Clinical Scenario Does this Adult Patient Have Septic Arthritis?</vt:lpstr>
      <vt:lpstr>Chapter 2 Method: Make It a Dichotomous Test</vt:lpstr>
      <vt:lpstr>Why Not Make It a Dichotomous Test?</vt:lpstr>
      <vt:lpstr>Clinical Scenario Synovial WBC = 48,000/mL</vt:lpstr>
      <vt:lpstr>Clinical Scenario Synovial WBC = 48,000/mL</vt:lpstr>
      <vt:lpstr>Clinical Scenario Synovial WBC = 128,000/mL</vt:lpstr>
      <vt:lpstr>Clinical Scenario  Synovial WBC = 128,000/mL</vt:lpstr>
      <vt:lpstr>Why Not Make It a Dichotomous Test?</vt:lpstr>
      <vt:lpstr>Main Point 1: Avoid Making Multilevel Tests Dichotomous</vt:lpstr>
      <vt:lpstr>PowerPoint Presentation</vt:lpstr>
      <vt:lpstr>PowerPoint Presentation</vt:lpstr>
      <vt:lpstr>Histogram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Test Discriminates Fairly Well Between D+ and D-</vt:lpstr>
      <vt:lpstr>Test Discriminates Well Between D+ and D-</vt:lpstr>
      <vt:lpstr>Test Discriminates Poorly Between D+ and D-</vt:lpstr>
      <vt:lpstr>Test Discriminates Poorly Between D+ and D-</vt:lpstr>
      <vt:lpstr>Area Under ROC Curve</vt:lpstr>
      <vt:lpstr>MAK’s Index (until I find out the real name)</vt:lpstr>
      <vt:lpstr>Area Under ROC Curve</vt:lpstr>
      <vt:lpstr>Area Under ROC Curve</vt:lpstr>
      <vt:lpstr>PowerPoint Presentation</vt:lpstr>
      <vt:lpstr>Main Point 2 ROC Curve Describes the Test, Not the Patient</vt:lpstr>
      <vt:lpstr>ROC Curve Describes the Test, Not the Patient</vt:lpstr>
      <vt:lpstr>PowerPoint Presentation</vt:lpstr>
      <vt:lpstr>PowerPoint Presentation</vt:lpstr>
      <vt:lpstr>PowerPoint Presentation</vt:lpstr>
      <vt:lpstr>Summary Sensitivity, Specificity, LR(+), and LR(-) of the Synovial Fluid WBC Count for Septic Arthritis at 3 Different Cutoffs (As presented)</vt:lpstr>
      <vt:lpstr>PowerPoint Presentation</vt:lpstr>
      <vt:lpstr>Problem-Writing Assignment?</vt:lpstr>
      <vt:lpstr>Likelihood Ratios</vt:lpstr>
      <vt:lpstr>WOWO</vt:lpstr>
      <vt:lpstr>PowerPoint Presentation</vt:lpstr>
      <vt:lpstr>PowerPoint Presentation</vt:lpstr>
      <vt:lpstr>Likelihood Ratio</vt:lpstr>
      <vt:lpstr>Common Mistake</vt:lpstr>
      <vt:lpstr>PowerPoint Presentation</vt:lpstr>
      <vt:lpstr>PowerPoint Presentation</vt:lpstr>
      <vt:lpstr>PowerPoint Presentation</vt:lpstr>
      <vt:lpstr>Obtain interval LR from ROC table by subtracting adjacent rows</vt:lpstr>
      <vt:lpstr>Obtain interval LR from ROC table by subtracting adjacent rows</vt:lpstr>
      <vt:lpstr>PowerPoint Presentation</vt:lpstr>
      <vt:lpstr>PowerPoint Presentation</vt:lpstr>
      <vt:lpstr>Common Mistake</vt:lpstr>
      <vt:lpstr>Main Point 3  Likelihood Ratio</vt:lpstr>
      <vt:lpstr>Clinical Scenario Synovial WBC = 48,000/uL*</vt:lpstr>
      <vt:lpstr>Clinical Scenario Synovial WBC = 48,000/uL*</vt:lpstr>
      <vt:lpstr>Clinical Scenario Synovial WBC = 128,000/uL*</vt:lpstr>
      <vt:lpstr>Clinical Scenario Synovial WBC = 128,000/uL*</vt:lpstr>
      <vt:lpstr>Clinical Scenario</vt:lpstr>
      <vt:lpstr>Main Point 4: Bayes’s Rule</vt:lpstr>
      <vt:lpstr>What result should prompt treatment?</vt:lpstr>
      <vt:lpstr>What result should prompt treatment?</vt:lpstr>
      <vt:lpstr>PowerPoint Presentation</vt:lpstr>
      <vt:lpstr>Different Pre-Test Probability</vt:lpstr>
      <vt:lpstr>Now, what result should prompt treatment?</vt:lpstr>
      <vt:lpstr>PowerPoint Presentation</vt:lpstr>
      <vt:lpstr>Optimal Cutoff = r*</vt:lpstr>
      <vt:lpstr>Main Point 5: Optimal Cutoff r*</vt:lpstr>
      <vt:lpstr>Optimal Cutoff = r*</vt:lpstr>
      <vt:lpstr>PowerPoint Presentation</vt:lpstr>
      <vt:lpstr>PowerPoint Presentation</vt:lpstr>
      <vt:lpstr> Summary</vt:lpstr>
      <vt:lpstr> Additional Topics</vt:lpstr>
      <vt:lpstr>Regret graphs for non-dichotomous tests</vt:lpstr>
      <vt:lpstr>PowerPoint Presentation</vt:lpstr>
      <vt:lpstr>PowerPoint Presentation</vt:lpstr>
      <vt:lpstr>“Walking Man” Approach to ROC Curves</vt:lpstr>
      <vt:lpstr>“Walking Man” (continued)</vt:lpstr>
      <vt:lpstr>Synovial WBC Count in 5 Patients with Septic Arthritis</vt:lpstr>
      <vt:lpstr>Synovial WBC Count in 10 Patients Without Septic Arthritis</vt:lpstr>
      <vt:lpstr>DDNDN(DN)DN (NN)NNNN</vt:lpstr>
      <vt:lpstr>PowerPoint Presentation</vt:lpstr>
      <vt:lpstr>PowerPoint Presentation</vt:lpstr>
      <vt:lpstr>PowerPoint Presentation</vt:lpstr>
      <vt:lpstr>Peripheral WBC Count as Test for Bacterial Meningitis</vt:lpstr>
      <vt:lpstr>PowerPoint Presentation</vt:lpstr>
      <vt:lpstr>PowerPoint Presentation</vt:lpstr>
      <vt:lpstr>What can you learn besides areas under curves?</vt:lpstr>
      <vt:lpstr>PowerPoint Presentation</vt:lpstr>
      <vt:lpstr>PowerPoint Presentation</vt:lpstr>
      <vt:lpstr>PowerPoint Presentation</vt:lpstr>
      <vt:lpstr>PowerPoint Presentation</vt:lpstr>
      <vt:lpstr>PowerPoint Presentation</vt:lpstr>
      <vt:lpstr>PowerPoint Presentation</vt:lpstr>
      <vt:lpstr>Pre-Test 8: Interpret circled part of ROC curve</vt:lpstr>
      <vt:lpstr>PowerPoint Presentation</vt:lpstr>
      <vt:lpstr>PowerPoint Presentation</vt:lpstr>
      <vt:lpstr>PowerPoint Presentation</vt:lpstr>
      <vt:lpstr>Youden’s Index</vt:lpstr>
      <vt:lpstr>PowerPoint Presentation</vt:lpstr>
    </vt:vector>
  </TitlesOfParts>
  <Company>UCSF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Information from Multilevel (Ordinal) and Continuous Tests</dc:title>
  <dc:creator>Michael Kohn</dc:creator>
  <cp:lastModifiedBy>Michael A. Kohn</cp:lastModifiedBy>
  <cp:revision>294</cp:revision>
  <dcterms:created xsi:type="dcterms:W3CDTF">2003-03-26T23:37:14Z</dcterms:created>
  <dcterms:modified xsi:type="dcterms:W3CDTF">2019-10-03T18:07:42Z</dcterms:modified>
</cp:coreProperties>
</file>