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57" r:id="rId2"/>
  </p:sldMasterIdLst>
  <p:notesMasterIdLst>
    <p:notesMasterId r:id="rId44"/>
  </p:notesMasterIdLst>
  <p:sldIdLst>
    <p:sldId id="256" r:id="rId3"/>
    <p:sldId id="344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369" r:id="rId12"/>
    <p:sldId id="370" r:id="rId13"/>
    <p:sldId id="371" r:id="rId14"/>
    <p:sldId id="372" r:id="rId15"/>
    <p:sldId id="393" r:id="rId16"/>
    <p:sldId id="373" r:id="rId17"/>
    <p:sldId id="406" r:id="rId18"/>
    <p:sldId id="358" r:id="rId19"/>
    <p:sldId id="394" r:id="rId20"/>
    <p:sldId id="359" r:id="rId21"/>
    <p:sldId id="360" r:id="rId22"/>
    <p:sldId id="361" r:id="rId23"/>
    <p:sldId id="362" r:id="rId24"/>
    <p:sldId id="363" r:id="rId25"/>
    <p:sldId id="364" r:id="rId26"/>
    <p:sldId id="345" r:id="rId27"/>
    <p:sldId id="356" r:id="rId28"/>
    <p:sldId id="347" r:id="rId29"/>
    <p:sldId id="348" r:id="rId30"/>
    <p:sldId id="407" r:id="rId31"/>
    <p:sldId id="375" r:id="rId32"/>
    <p:sldId id="321" r:id="rId33"/>
    <p:sldId id="377" r:id="rId34"/>
    <p:sldId id="379" r:id="rId35"/>
    <p:sldId id="378" r:id="rId36"/>
    <p:sldId id="395" r:id="rId37"/>
    <p:sldId id="380" r:id="rId38"/>
    <p:sldId id="381" r:id="rId39"/>
    <p:sldId id="382" r:id="rId40"/>
    <p:sldId id="383" r:id="rId41"/>
    <p:sldId id="387" r:id="rId42"/>
    <p:sldId id="357" r:id="rId43"/>
  </p:sldIdLst>
  <p:sldSz cx="9144000" cy="6858000" type="screen4x3"/>
  <p:notesSz cx="7099300" cy="102346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18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743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rgbClr val="000000"/>
                </a:solidFill>
                <a:latin typeface="Calibri" pitchFamily="32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5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03812" cy="38258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68962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 smtClean="0"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21EF224-D273-4B95-9106-C2C75BDE6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47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540256-8819-4263-ABB4-98A5A79041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6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D1B7A8-5E07-4E70-99EB-0D061A7751B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38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E36506-8C56-4B4E-A357-703FD123FE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8F6ED7-7A35-4DA4-AE41-E8FA21D121E5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57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A48334-9CB5-498A-B819-C5CD42C8099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96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8D3ABA-23BC-4185-A797-CAA43AAAA5F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6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2FE5D9-D5B8-4526-9A9F-438A0FFEF7A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09D7E6-2C23-42E5-AA68-8465131F9824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1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BB9961-CF50-4F09-A638-947DF4CD13C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57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28C3D5-CC86-409A-98FD-8C24BF43802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6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D1B7A8-5E07-4E70-99EB-0D061A7751B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2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14E50-181A-4E5F-9A79-F7FE97A43ED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22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750F03-F1AD-4A38-BF72-E599BA2D60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0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750F03-F1AD-4A38-BF72-E599BA2D60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39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F8337E-3464-46E7-B14E-1BD2577CC1D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34709B-5213-487C-A838-4804F609ED08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3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D1B7A8-5E07-4E70-99EB-0D061A7751B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47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D1B7A8-5E07-4E70-99EB-0D061A7751B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21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00638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21EF224-D273-4B95-9106-C2C75BDE6A8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41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83B05-E2E7-4944-B12F-80D2E794B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65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6563-E159-4337-BAE4-E6039E6BA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8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37737-FD7A-4B2C-A151-F4018AA05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785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0D8B-2DB5-4F55-B840-BADFD2FD5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95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FD896-C0B9-4747-8D5C-70DD93CED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709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AD48-F4BA-4AFC-B64A-4A6E1DF75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848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01ABA-1433-41EE-B338-FE4F87A7C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39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3E118-8178-42F7-A75B-E549ADC20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502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9B3C-FA54-4511-8DAD-AEF3B8A5B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870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66EA3-05B7-43A7-BEA0-052EBD10B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100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5F32F-4039-437B-8902-5CD080670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61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709D-D776-467B-823B-601F78EA9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B5BC0-6753-456A-AB27-8E096B2F2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696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7153C-0171-4505-9756-32BB34CB0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505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196DB-6F45-4D13-AA32-7AC952FD4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502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AF94-337F-4812-9323-CAE7D5E58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62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0D02E-340C-493B-A8DF-5806849CD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91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8E22-FE61-45DF-9320-4E1090388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39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7F28-95AD-487C-A911-3BFF56D9B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85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50579-3456-4FDE-BB4A-BD06B5D73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AA36-FAF4-40B3-BAED-B02501B36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94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1A9A5-A86D-43D6-938A-1D06CC6B2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34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38D6-57DE-42DF-95DE-CE56AE42B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07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5FFDDEE-C833-4EE1-BB1F-72D5E70C4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1B6C595-B11B-49F2-8D2A-69C6C7967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49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09600" y="461963"/>
            <a:ext cx="65230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/>
              <a:t>Genome-wide association studies (GWAS</a:t>
            </a:r>
            <a:r>
              <a:rPr lang="en-US" altLang="en-US" sz="4400" dirty="0" smtClean="0"/>
              <a:t>) – </a:t>
            </a:r>
            <a:r>
              <a:rPr lang="en-US" altLang="en-US" sz="4400" i="1" u="sng" dirty="0" smtClean="0"/>
              <a:t>still</a:t>
            </a:r>
            <a:r>
              <a:rPr lang="en-US" altLang="en-US" sz="4400" dirty="0" smtClean="0"/>
              <a:t> continued!</a:t>
            </a:r>
            <a:endParaRPr lang="en-US" altLang="en-US" sz="4400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20000" r="15244" b="29999"/>
          <a:stretch>
            <a:fillRect/>
          </a:stretch>
        </p:blipFill>
        <p:spPr bwMode="auto">
          <a:xfrm>
            <a:off x="6950075" y="79375"/>
            <a:ext cx="2103438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244" t="20000" r="15244" b="299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560638"/>
            <a:ext cx="85296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05000" y="1828800"/>
            <a:ext cx="6694488" cy="1453860"/>
            <a:chOff x="0" y="1419"/>
            <a:chExt cx="5369" cy="116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after we’ve discovered (and replicated) a novel variant?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800"/>
            <a:ext cx="8218488" cy="528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Recall that we may not have the true causal locus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Fine mapping vs. imputed genotypes…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Tie-in to biology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lot of work has been done to characterize SNPs and prioritize what should be followed up 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Functional studies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10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Refining GWAS SNPs: </a:t>
            </a:r>
            <a:r>
              <a:rPr lang="en-US" dirty="0" err="1" smtClean="0"/>
              <a:t>Haploreg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http://archive.broadinstitute.org/mammals/haploreg/haploreg.php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796" y="2743200"/>
            <a:ext cx="6643296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Haploreg</a:t>
            </a:r>
            <a:r>
              <a:rPr lang="en-US" dirty="0" smtClean="0"/>
              <a:t> further options</a:t>
            </a:r>
            <a:br>
              <a:rPr lang="en-US" dirty="0" smtClean="0"/>
            </a:br>
            <a:r>
              <a:rPr lang="en-US" dirty="0" smtClean="0"/>
              <a:t>(r</a:t>
            </a:r>
            <a:r>
              <a:rPr lang="en-US" baseline="30000" dirty="0" smtClean="0"/>
              <a:t>2</a:t>
            </a:r>
            <a:r>
              <a:rPr lang="en-US" dirty="0" smtClean="0"/>
              <a:t>, 1000 Genomes population)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8" y="2514600"/>
            <a:ext cx="8558212" cy="281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causal / biological mechanism?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Don’t know for certain, can do some exploration: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Likely will not know for certain, may prioritize for functional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" y="2743200"/>
            <a:ext cx="8948737" cy="16435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7467600" y="2057400"/>
            <a:ext cx="381000" cy="838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491775" y="1129225"/>
            <a:ext cx="1549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(Talk about </a:t>
            </a:r>
            <a:r>
              <a:rPr lang="en-US" b="1" dirty="0" err="1" smtClean="0">
                <a:solidFill>
                  <a:srgbClr val="FF0000"/>
                </a:solidFill>
              </a:rPr>
              <a:t>eQTLs</a:t>
            </a:r>
            <a:r>
              <a:rPr lang="en-US" b="1" dirty="0" smtClean="0">
                <a:solidFill>
                  <a:srgbClr val="FF0000"/>
                </a:solidFill>
              </a:rPr>
              <a:t> later today)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causal / biological mechanism?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Don’t know for certain, can do some exploration: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Likely will not know for certain, may prioritize for functional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" y="2743200"/>
            <a:ext cx="8948737" cy="16435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7467600" y="2057400"/>
            <a:ext cx="381000" cy="838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491775" y="1129225"/>
            <a:ext cx="1549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(Talk about </a:t>
            </a:r>
            <a:r>
              <a:rPr lang="en-US" b="1" dirty="0" err="1" smtClean="0">
                <a:solidFill>
                  <a:srgbClr val="FF0000"/>
                </a:solidFill>
              </a:rPr>
              <a:t>eQTLs</a:t>
            </a:r>
            <a:r>
              <a:rPr lang="en-US" b="1" dirty="0" smtClean="0">
                <a:solidFill>
                  <a:srgbClr val="FF0000"/>
                </a:solidFill>
              </a:rPr>
              <a:t> later today)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8294568" y="3564957"/>
            <a:ext cx="838200" cy="3810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8591550" y="3945958"/>
            <a:ext cx="171450" cy="70224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08473" y="461342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Maybe?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causal / biological mechanism?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8" y="2895600"/>
            <a:ext cx="8939212" cy="221376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7391400" y="4951920"/>
            <a:ext cx="171450" cy="70224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08322" y="5619386"/>
            <a:ext cx="2083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For later… note that multiple variants are an </a:t>
            </a:r>
            <a:r>
              <a:rPr lang="en-US" dirty="0" err="1" smtClean="0">
                <a:solidFill>
                  <a:schemeClr val="accent1"/>
                </a:solidFill>
              </a:rPr>
              <a:t>eQTL</a:t>
            </a:r>
            <a:r>
              <a:rPr lang="en-US" dirty="0" smtClean="0">
                <a:solidFill>
                  <a:schemeClr val="accent1"/>
                </a:solidFill>
              </a:rPr>
              <a:t>…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Outline for GWAS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3287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Imputation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Following </a:t>
            </a:r>
            <a:r>
              <a:rPr lang="en-US" altLang="en-US" dirty="0" smtClean="0">
                <a:solidFill>
                  <a:schemeClr val="tx1"/>
                </a:solidFill>
              </a:rPr>
              <a:t>up on </a:t>
            </a:r>
            <a:r>
              <a:rPr lang="en-US" altLang="en-US" dirty="0" smtClean="0">
                <a:solidFill>
                  <a:schemeClr val="tx1"/>
                </a:solidFill>
              </a:rPr>
              <a:t>hits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err="1" smtClean="0">
                <a:solidFill>
                  <a:srgbClr val="FF0000"/>
                </a:solidFill>
              </a:rPr>
              <a:t>eQTLs</a:t>
            </a:r>
            <a:r>
              <a:rPr lang="en-US" altLang="en-US" dirty="0" smtClean="0">
                <a:solidFill>
                  <a:srgbClr val="FF0000"/>
                </a:solidFill>
              </a:rPr>
              <a:t> &amp; </a:t>
            </a:r>
            <a:r>
              <a:rPr lang="en-US" altLang="en-US" dirty="0" err="1" smtClean="0">
                <a:solidFill>
                  <a:srgbClr val="FF0000"/>
                </a:solidFill>
              </a:rPr>
              <a:t>Transcriptome</a:t>
            </a:r>
            <a:r>
              <a:rPr lang="en-US" altLang="en-US" dirty="0" smtClean="0">
                <a:solidFill>
                  <a:srgbClr val="FF0000"/>
                </a:solidFill>
              </a:rPr>
              <a:t>-wide </a:t>
            </a:r>
            <a:r>
              <a:rPr lang="en-US" altLang="en-US" dirty="0">
                <a:solidFill>
                  <a:srgbClr val="FF0000"/>
                </a:solidFill>
              </a:rPr>
              <a:t>association studies (TWAS)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Limitations, heritability, and “missing heritability</a:t>
            </a:r>
            <a:r>
              <a:rPr lang="en-US" altLang="en-US" dirty="0">
                <a:solidFill>
                  <a:schemeClr val="tx1"/>
                </a:solidFill>
              </a:rPr>
              <a:t>”, </a:t>
            </a:r>
            <a:r>
              <a:rPr lang="en-US" altLang="en-US" dirty="0" smtClean="0">
                <a:solidFill>
                  <a:schemeClr val="tx1"/>
                </a:solidFill>
              </a:rPr>
              <a:t>Polygenic </a:t>
            </a:r>
            <a:r>
              <a:rPr lang="en-US" altLang="en-US" dirty="0">
                <a:solidFill>
                  <a:schemeClr val="tx1"/>
                </a:solidFill>
              </a:rPr>
              <a:t>risk </a:t>
            </a:r>
            <a:r>
              <a:rPr lang="en-US" altLang="en-US" dirty="0" smtClean="0">
                <a:solidFill>
                  <a:schemeClr val="tx1"/>
                </a:solidFill>
              </a:rPr>
              <a:t>scores</a:t>
            </a:r>
          </a:p>
          <a:p>
            <a:pPr marL="334963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94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8" y="2514600"/>
            <a:ext cx="8599092" cy="3657600"/>
          </a:xfrm>
        </p:spPr>
      </p:pic>
      <p:sp>
        <p:nvSpPr>
          <p:cNvPr id="6" name="TextBox 5"/>
          <p:cNvSpPr txBox="1"/>
          <p:nvPr/>
        </p:nvSpPr>
        <p:spPr>
          <a:xfrm>
            <a:off x="2506606" y="6488668"/>
            <a:ext cx="663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Tian</a:t>
            </a:r>
            <a:r>
              <a:rPr lang="en-US" dirty="0" smtClean="0">
                <a:solidFill>
                  <a:schemeClr val="tx1"/>
                </a:solidFill>
              </a:rPr>
              <a:t> Lu et al., Tsinghua Science and Technology, 2014, 19(6): 624-634.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140" y="2590800"/>
            <a:ext cx="4558472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expression of a gene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Note: </a:t>
            </a:r>
            <a:r>
              <a:rPr lang="en-US" i="1" dirty="0" smtClean="0"/>
              <a:t>by tissue</a:t>
            </a:r>
            <a:endParaRPr lang="en-US" dirty="0" smtClean="0"/>
          </a:p>
          <a:p>
            <a:pPr marL="457200" lvl="1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/>
              <a:t>Reverse-transcribe RNA (cDNA, complementary DNA), then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Microarray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Multiple fixed </a:t>
            </a:r>
            <a:r>
              <a:rPr lang="en-US" dirty="0" err="1" smtClean="0"/>
              <a:t>probesets</a:t>
            </a:r>
            <a:endParaRPr lang="en-US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RNA </a:t>
            </a:r>
            <a:r>
              <a:rPr lang="en-US" dirty="0" err="1" smtClean="0"/>
              <a:t>Seq</a:t>
            </a:r>
            <a:endParaRPr lang="en-US" dirty="0" smtClean="0"/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More expensive but…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Better dynamic range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Better at picking up low expression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 lot of QC, not enough time to cover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5362545"/>
            <a:ext cx="3276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 smtClean="0">
                <a:solidFill>
                  <a:schemeClr val="tx1"/>
                </a:solidFill>
              </a:rPr>
              <a:t>Jaksik</a:t>
            </a:r>
            <a:r>
              <a:rPr lang="en-US" sz="700" dirty="0" smtClean="0">
                <a:solidFill>
                  <a:schemeClr val="tx1"/>
                </a:solidFill>
              </a:rPr>
              <a:t> et al. Microarray experiments and factors </a:t>
            </a:r>
            <a:r>
              <a:rPr lang="en-US" sz="700" dirty="0" err="1" smtClean="0">
                <a:solidFill>
                  <a:schemeClr val="tx1"/>
                </a:solidFill>
              </a:rPr>
              <a:t>wihich</a:t>
            </a:r>
            <a:r>
              <a:rPr lang="en-US" sz="700" dirty="0" smtClean="0">
                <a:solidFill>
                  <a:schemeClr val="tx1"/>
                </a:solidFill>
              </a:rPr>
              <a:t> affect their reliability.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2" y="1295400"/>
            <a:ext cx="5077428" cy="5111636"/>
          </a:xfrm>
        </p:spPr>
      </p:pic>
      <p:sp>
        <p:nvSpPr>
          <p:cNvPr id="4" name="TextBox 3"/>
          <p:cNvSpPr txBox="1"/>
          <p:nvPr/>
        </p:nvSpPr>
        <p:spPr>
          <a:xfrm>
            <a:off x="3629" y="6477782"/>
            <a:ext cx="8309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Harm-Jan </a:t>
            </a:r>
            <a:r>
              <a:rPr lang="en-US" sz="1400" dirty="0" err="1" smtClean="0">
                <a:solidFill>
                  <a:schemeClr val="tx1"/>
                </a:solidFill>
              </a:rPr>
              <a:t>Westra</a:t>
            </a:r>
            <a:r>
              <a:rPr lang="en-US" sz="1400" dirty="0" smtClean="0">
                <a:solidFill>
                  <a:schemeClr val="tx1"/>
                </a:solidFill>
              </a:rPr>
              <a:t> &amp; </a:t>
            </a:r>
            <a:r>
              <a:rPr lang="en-US" sz="1400" dirty="0" err="1" smtClean="0">
                <a:solidFill>
                  <a:schemeClr val="tx1"/>
                </a:solidFill>
              </a:rPr>
              <a:t>Lude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Franke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Bichimica</a:t>
            </a:r>
            <a:r>
              <a:rPr lang="en-US" sz="1400" dirty="0" smtClean="0">
                <a:solidFill>
                  <a:schemeClr val="tx1"/>
                </a:solidFill>
              </a:rPr>
              <a:t> et </a:t>
            </a:r>
            <a:r>
              <a:rPr lang="en-US" sz="1400" dirty="0" err="1" smtClean="0">
                <a:solidFill>
                  <a:schemeClr val="tx1"/>
                </a:solidFill>
              </a:rPr>
              <a:t>Biophysica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Acta</a:t>
            </a:r>
            <a:r>
              <a:rPr lang="en-US" sz="1400" dirty="0" smtClean="0">
                <a:solidFill>
                  <a:schemeClr val="tx1"/>
                </a:solidFill>
              </a:rPr>
              <a:t> – Molecular Basis of Disease 1842(10):1892-1902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Outline for GWAS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3287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FF0000"/>
                </a:solidFill>
              </a:rPr>
              <a:t>Imputation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Following </a:t>
            </a:r>
            <a:r>
              <a:rPr lang="en-US" altLang="en-US" dirty="0" smtClean="0">
                <a:solidFill>
                  <a:schemeClr val="tx1"/>
                </a:solidFill>
              </a:rPr>
              <a:t>up on </a:t>
            </a:r>
            <a:r>
              <a:rPr lang="en-US" altLang="en-US" dirty="0" smtClean="0">
                <a:solidFill>
                  <a:schemeClr val="tx1"/>
                </a:solidFill>
              </a:rPr>
              <a:t>hits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err="1" smtClean="0">
                <a:solidFill>
                  <a:schemeClr val="tx1"/>
                </a:solidFill>
              </a:rPr>
              <a:t>eQTLs</a:t>
            </a:r>
            <a:r>
              <a:rPr lang="en-US" altLang="en-US" dirty="0" smtClean="0">
                <a:solidFill>
                  <a:schemeClr val="tx1"/>
                </a:solidFill>
              </a:rPr>
              <a:t> &amp; </a:t>
            </a:r>
            <a:r>
              <a:rPr lang="en-US" altLang="en-US" dirty="0" err="1" smtClean="0">
                <a:solidFill>
                  <a:schemeClr val="tx1"/>
                </a:solidFill>
              </a:rPr>
              <a:t>Transcriptome</a:t>
            </a:r>
            <a:r>
              <a:rPr lang="en-US" altLang="en-US" dirty="0" smtClean="0">
                <a:solidFill>
                  <a:schemeClr val="tx1"/>
                </a:solidFill>
              </a:rPr>
              <a:t>-wide </a:t>
            </a:r>
            <a:r>
              <a:rPr lang="en-US" altLang="en-US" dirty="0">
                <a:solidFill>
                  <a:schemeClr val="tx1"/>
                </a:solidFill>
              </a:rPr>
              <a:t>association studies (TWAS)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Limitations, heritability, and “missing heritability</a:t>
            </a:r>
            <a:r>
              <a:rPr lang="en-US" altLang="en-US" dirty="0">
                <a:solidFill>
                  <a:schemeClr val="tx1"/>
                </a:solidFill>
              </a:rPr>
              <a:t>”, </a:t>
            </a:r>
            <a:r>
              <a:rPr lang="en-US" altLang="en-US" dirty="0" smtClean="0">
                <a:solidFill>
                  <a:schemeClr val="tx1"/>
                </a:solidFill>
              </a:rPr>
              <a:t>Polygenic </a:t>
            </a:r>
            <a:r>
              <a:rPr lang="en-US" altLang="en-US" dirty="0">
                <a:solidFill>
                  <a:schemeClr val="tx1"/>
                </a:solidFill>
              </a:rPr>
              <a:t>risk </a:t>
            </a:r>
            <a:r>
              <a:rPr lang="en-US" altLang="en-US" dirty="0" smtClean="0">
                <a:solidFill>
                  <a:schemeClr val="tx1"/>
                </a:solidFill>
              </a:rPr>
              <a:t>scores</a:t>
            </a:r>
          </a:p>
          <a:p>
            <a:pPr marL="334963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80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71171"/>
            <a:ext cx="4226318" cy="4906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9" y="6477782"/>
            <a:ext cx="6099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W. Robb </a:t>
            </a:r>
            <a:r>
              <a:rPr lang="en-US" dirty="0" err="1" smtClean="0">
                <a:solidFill>
                  <a:schemeClr val="tx1"/>
                </a:solidFill>
              </a:rPr>
              <a:t>MacLellan</a:t>
            </a:r>
            <a:r>
              <a:rPr lang="en-US" dirty="0" smtClean="0">
                <a:solidFill>
                  <a:schemeClr val="tx1"/>
                </a:solidFill>
              </a:rPr>
              <a:t> et al, Nature Reviews Cardiology, 9:172-184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2362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E.g. of </a:t>
            </a:r>
            <a:r>
              <a:rPr lang="en-US" dirty="0" err="1" smtClean="0">
                <a:solidFill>
                  <a:srgbClr val="0070C0"/>
                </a:solidFill>
              </a:rPr>
              <a:t>cis-eQTL</a:t>
            </a:r>
            <a:r>
              <a:rPr lang="en-US" dirty="0" smtClean="0">
                <a:solidFill>
                  <a:srgbClr val="0070C0"/>
                </a:solidFill>
              </a:rPr>
              <a:t> – transcription factor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2" y="1295400"/>
            <a:ext cx="5077428" cy="5111636"/>
          </a:xfrm>
        </p:spPr>
      </p:pic>
      <p:sp>
        <p:nvSpPr>
          <p:cNvPr id="4" name="TextBox 3"/>
          <p:cNvSpPr txBox="1"/>
          <p:nvPr/>
        </p:nvSpPr>
        <p:spPr>
          <a:xfrm>
            <a:off x="3629" y="6477782"/>
            <a:ext cx="8309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Harm-Jan </a:t>
            </a:r>
            <a:r>
              <a:rPr lang="en-US" sz="1400" dirty="0" err="1" smtClean="0">
                <a:solidFill>
                  <a:schemeClr val="tx1"/>
                </a:solidFill>
              </a:rPr>
              <a:t>Westra</a:t>
            </a:r>
            <a:r>
              <a:rPr lang="en-US" sz="1400" dirty="0" smtClean="0">
                <a:solidFill>
                  <a:schemeClr val="tx1"/>
                </a:solidFill>
              </a:rPr>
              <a:t> &amp; </a:t>
            </a:r>
            <a:r>
              <a:rPr lang="en-US" sz="1400" dirty="0" err="1" smtClean="0">
                <a:solidFill>
                  <a:schemeClr val="tx1"/>
                </a:solidFill>
              </a:rPr>
              <a:t>Lude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Franke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Bichimica</a:t>
            </a:r>
            <a:r>
              <a:rPr lang="en-US" sz="1400" dirty="0" smtClean="0">
                <a:solidFill>
                  <a:schemeClr val="tx1"/>
                </a:solidFill>
              </a:rPr>
              <a:t> et </a:t>
            </a:r>
            <a:r>
              <a:rPr lang="en-US" sz="1400" dirty="0" err="1" smtClean="0">
                <a:solidFill>
                  <a:schemeClr val="tx1"/>
                </a:solidFill>
              </a:rPr>
              <a:t>Biophysica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Acta</a:t>
            </a:r>
            <a:r>
              <a:rPr lang="en-US" sz="1400" dirty="0" smtClean="0">
                <a:solidFill>
                  <a:schemeClr val="tx1"/>
                </a:solidFill>
              </a:rPr>
              <a:t> – Molecular Basis of Disease 1842(10):1892-1902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16002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CLASS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Design an </a:t>
            </a:r>
            <a:r>
              <a:rPr lang="en-US" dirty="0" err="1" smtClean="0">
                <a:solidFill>
                  <a:schemeClr val="tx1"/>
                </a:solidFill>
              </a:rPr>
              <a:t>eQTL</a:t>
            </a:r>
            <a:r>
              <a:rPr lang="en-US" dirty="0" smtClean="0">
                <a:solidFill>
                  <a:schemeClr val="tx1"/>
                </a:solidFill>
              </a:rPr>
              <a:t> study!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(Assume that the expression of each gene has been quantified. Or sort of. This is expensive.)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2" y="1295400"/>
            <a:ext cx="5077428" cy="5111636"/>
          </a:xfrm>
        </p:spPr>
      </p:pic>
      <p:sp>
        <p:nvSpPr>
          <p:cNvPr id="4" name="TextBox 3"/>
          <p:cNvSpPr txBox="1"/>
          <p:nvPr/>
        </p:nvSpPr>
        <p:spPr>
          <a:xfrm>
            <a:off x="3629" y="6477782"/>
            <a:ext cx="8309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Harm-Jan </a:t>
            </a:r>
            <a:r>
              <a:rPr lang="en-US" sz="1400" dirty="0" err="1" smtClean="0">
                <a:solidFill>
                  <a:srgbClr val="000000"/>
                </a:solidFill>
              </a:rPr>
              <a:t>Westra</a:t>
            </a:r>
            <a:r>
              <a:rPr lang="en-US" sz="1400" dirty="0" smtClean="0">
                <a:solidFill>
                  <a:srgbClr val="000000"/>
                </a:solidFill>
              </a:rPr>
              <a:t> &amp; </a:t>
            </a:r>
            <a:r>
              <a:rPr lang="en-US" sz="1400" dirty="0" err="1" smtClean="0">
                <a:solidFill>
                  <a:srgbClr val="000000"/>
                </a:solidFill>
              </a:rPr>
              <a:t>Lude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Franke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Bichimica</a:t>
            </a:r>
            <a:r>
              <a:rPr lang="en-US" sz="1400" dirty="0" smtClean="0">
                <a:solidFill>
                  <a:srgbClr val="000000"/>
                </a:solidFill>
              </a:rPr>
              <a:t> et </a:t>
            </a:r>
            <a:r>
              <a:rPr lang="en-US" sz="1400" dirty="0" err="1" smtClean="0">
                <a:solidFill>
                  <a:srgbClr val="000000"/>
                </a:solidFill>
              </a:rPr>
              <a:t>Biophysica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Acta</a:t>
            </a:r>
            <a:r>
              <a:rPr lang="en-US" sz="1400" dirty="0" smtClean="0">
                <a:solidFill>
                  <a:srgbClr val="000000"/>
                </a:solidFill>
              </a:rPr>
              <a:t> – Molecular Basis of Disease 1842(10):1892-1902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1600200"/>
            <a:ext cx="2819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CLASS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Design an </a:t>
            </a:r>
            <a:r>
              <a:rPr lang="en-US" dirty="0" err="1" smtClean="0">
                <a:solidFill>
                  <a:srgbClr val="000000"/>
                </a:solidFill>
              </a:rPr>
              <a:t>eQTL</a:t>
            </a:r>
            <a:r>
              <a:rPr lang="en-US" dirty="0" smtClean="0">
                <a:solidFill>
                  <a:srgbClr val="000000"/>
                </a:solidFill>
              </a:rPr>
              <a:t> study!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(Assume </a:t>
            </a:r>
            <a:r>
              <a:rPr lang="en-US" dirty="0">
                <a:solidFill>
                  <a:schemeClr val="tx1"/>
                </a:solidFill>
              </a:rPr>
              <a:t>that the expression of each gene has been quantified</a:t>
            </a:r>
            <a:r>
              <a:rPr lang="en-US" dirty="0" smtClean="0">
                <a:solidFill>
                  <a:schemeClr val="tx1"/>
                </a:solidFill>
              </a:rPr>
              <a:t>. Or sort of. This is expensive.)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What kind of genotyping method? LD?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Advantages / Disadvantages to testing only </a:t>
            </a:r>
            <a:r>
              <a:rPr lang="en-US" dirty="0" err="1" smtClean="0">
                <a:solidFill>
                  <a:srgbClr val="000000"/>
                </a:solidFill>
              </a:rPr>
              <a:t>cis</a:t>
            </a:r>
            <a:r>
              <a:rPr lang="en-US" dirty="0" smtClean="0">
                <a:solidFill>
                  <a:srgbClr val="000000"/>
                </a:solidFill>
              </a:rPr>
              <a:t>, only trans, both? How many tests?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How far up/downstream of each gene?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05000" y="4038600"/>
            <a:ext cx="6694488" cy="1453860"/>
            <a:chOff x="0" y="1419"/>
            <a:chExt cx="5369" cy="116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expression of a gene can be viewed as a quantitative trait.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Test the SNPs around the gene for association with the expression of the gene.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Does the SNP affect expression?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u="sng" dirty="0" smtClean="0"/>
              <a:t>The same problem still applies, don’t know causal locus!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Might differentiate between </a:t>
            </a:r>
            <a:r>
              <a:rPr lang="en-US" sz="2400" i="1" u="sng" dirty="0" smtClean="0"/>
              <a:t>which gene</a:t>
            </a:r>
            <a:r>
              <a:rPr lang="en-US" sz="2400" dirty="0" smtClean="0"/>
              <a:t> is being expressed, if between or amongst more than one.</a:t>
            </a:r>
          </a:p>
        </p:txBody>
      </p:sp>
    </p:spTree>
    <p:extLst>
      <p:ext uri="{BB962C8B-B14F-4D97-AF65-F5344CB8AC3E}">
        <p14:creationId xmlns:p14="http://schemas.microsoft.com/office/powerpoint/2010/main" val="21832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cis</a:t>
            </a:r>
            <a:r>
              <a:rPr lang="en-US" dirty="0" smtClean="0"/>
              <a:t> </a:t>
            </a:r>
            <a:r>
              <a:rPr lang="en-US" dirty="0" err="1" smtClean="0"/>
              <a:t>eQTLs</a:t>
            </a:r>
            <a:r>
              <a:rPr lang="en-US" dirty="0" smtClean="0"/>
              <a:t>: </a:t>
            </a:r>
            <a:r>
              <a:rPr lang="en-US" dirty="0" err="1" smtClean="0"/>
              <a:t>GTeX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Database of SNP associations with gene expression in humans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667000"/>
            <a:ext cx="6019800" cy="3638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53" y="5029200"/>
            <a:ext cx="49244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Transcriptome</a:t>
            </a:r>
            <a:r>
              <a:rPr lang="en-US" dirty="0" smtClean="0"/>
              <a:t>-Wide Association Studies (TWAS)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 have used reference panel sequence data to fill in missing genotypes.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 have talked about </a:t>
            </a:r>
            <a:r>
              <a:rPr lang="en-US" dirty="0" err="1" smtClean="0"/>
              <a:t>eQTLs</a:t>
            </a:r>
            <a:r>
              <a:rPr lang="en-US" dirty="0" smtClean="0"/>
              <a:t>, testing for correlation between SNPs and the genotype expression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But what about predicting/imputing what the expression data was based on the genotypes?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And then test that for correlation with the trait instead?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Guided gene-based test, if you will</a:t>
            </a:r>
          </a:p>
        </p:txBody>
      </p:sp>
    </p:spTree>
    <p:extLst>
      <p:ext uri="{BB962C8B-B14F-4D97-AF65-F5344CB8AC3E}">
        <p14:creationId xmlns:p14="http://schemas.microsoft.com/office/powerpoint/2010/main" val="14815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Exercise!: Express yourself (or at least someone else)!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7874" y="3021657"/>
            <a:ext cx="4335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TT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0.98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TC TG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0.90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TC TG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0.10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CC TT TG  0.12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CC TT GG  0.05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6054" y="592973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TT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?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 GC CC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CC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GG  ?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2275851" y="552004"/>
            <a:ext cx="1607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1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2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3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4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5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Expression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675" y="2717899"/>
            <a:ext cx="14254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Person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Ref-001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Ref-002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Ref-003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Ref-004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Ref-005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752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Reference population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9928" y="461074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Target population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2540923">
            <a:off x="4896898" y="5063063"/>
            <a:ext cx="990600" cy="319623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8363" y="5578495"/>
            <a:ext cx="1752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Person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Target-001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Target-002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6762005" y="3505574"/>
            <a:ext cx="1607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1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2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3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4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5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Expression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28600" y="1524000"/>
            <a:ext cx="4953000" cy="3581400"/>
          </a:xfrm>
          <a:prstGeom prst="roundRect">
            <a:avLst/>
          </a:prstGeom>
          <a:solidFill>
            <a:srgbClr val="00B8FF">
              <a:alpha val="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1676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is this similar/different to genotype imputation?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TWAS – </a:t>
            </a:r>
            <a:r>
              <a:rPr lang="en-US" dirty="0" err="1" smtClean="0"/>
              <a:t>cis</a:t>
            </a:r>
            <a:r>
              <a:rPr lang="en-US" dirty="0" smtClean="0"/>
              <a:t>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528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/>
              <a:t>GTEx</a:t>
            </a:r>
            <a:r>
              <a:rPr lang="en-US" sz="2400" dirty="0" smtClean="0"/>
              <a:t> </a:t>
            </a:r>
            <a:r>
              <a:rPr lang="en-US" sz="2400" dirty="0" err="1" smtClean="0"/>
              <a:t>eQTL</a:t>
            </a:r>
            <a:r>
              <a:rPr lang="en-US" sz="2400" dirty="0" smtClean="0"/>
              <a:t>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Model that predicts expression data using the GWAS SNPs (instead of testing for association between those SNPs  and expression)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Test that expression for association with trait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Repeat for each of the 44 </a:t>
            </a:r>
            <a:r>
              <a:rPr lang="en-US" sz="2400" dirty="0" err="1" smtClean="0"/>
              <a:t>GTEx</a:t>
            </a:r>
            <a:r>
              <a:rPr lang="en-US" sz="2400" dirty="0" smtClean="0"/>
              <a:t> tissues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Software </a:t>
            </a:r>
            <a:r>
              <a:rPr lang="en-US" sz="2400" dirty="0" err="1" smtClean="0"/>
              <a:t>Predixcan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287306"/>
            <a:ext cx="4762500" cy="53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TWAS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74390"/>
            <a:ext cx="8795037" cy="469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Outline for GWAS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3287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Imputation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Following </a:t>
            </a:r>
            <a:r>
              <a:rPr lang="en-US" altLang="en-US" dirty="0" smtClean="0">
                <a:solidFill>
                  <a:schemeClr val="tx1"/>
                </a:solidFill>
              </a:rPr>
              <a:t>up on </a:t>
            </a:r>
            <a:r>
              <a:rPr lang="en-US" altLang="en-US" dirty="0" smtClean="0">
                <a:solidFill>
                  <a:schemeClr val="tx1"/>
                </a:solidFill>
              </a:rPr>
              <a:t>hits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err="1" smtClean="0">
                <a:solidFill>
                  <a:schemeClr val="tx1"/>
                </a:solidFill>
              </a:rPr>
              <a:t>eQTLs</a:t>
            </a:r>
            <a:r>
              <a:rPr lang="en-US" altLang="en-US" dirty="0" smtClean="0">
                <a:solidFill>
                  <a:schemeClr val="tx1"/>
                </a:solidFill>
              </a:rPr>
              <a:t> &amp; </a:t>
            </a:r>
            <a:r>
              <a:rPr lang="en-US" altLang="en-US" dirty="0" err="1" smtClean="0">
                <a:solidFill>
                  <a:schemeClr val="tx1"/>
                </a:solidFill>
              </a:rPr>
              <a:t>Transcriptome</a:t>
            </a:r>
            <a:r>
              <a:rPr lang="en-US" altLang="en-US" dirty="0" smtClean="0">
                <a:solidFill>
                  <a:schemeClr val="tx1"/>
                </a:solidFill>
              </a:rPr>
              <a:t>-wide </a:t>
            </a:r>
            <a:r>
              <a:rPr lang="en-US" altLang="en-US" dirty="0">
                <a:solidFill>
                  <a:schemeClr val="tx1"/>
                </a:solidFill>
              </a:rPr>
              <a:t>association studies (TWAS)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FF0000"/>
                </a:solidFill>
              </a:rPr>
              <a:t>Limitations, heritability, and “missing heritability</a:t>
            </a:r>
            <a:r>
              <a:rPr lang="en-US" altLang="en-US" dirty="0">
                <a:solidFill>
                  <a:srgbClr val="FF0000"/>
                </a:solidFill>
              </a:rPr>
              <a:t>”, </a:t>
            </a:r>
            <a:r>
              <a:rPr lang="en-US" altLang="en-US" dirty="0" smtClean="0">
                <a:solidFill>
                  <a:srgbClr val="FF0000"/>
                </a:solidFill>
              </a:rPr>
              <a:t>Polygenic </a:t>
            </a:r>
            <a:r>
              <a:rPr lang="en-US" altLang="en-US" dirty="0">
                <a:solidFill>
                  <a:srgbClr val="FF0000"/>
                </a:solidFill>
              </a:rPr>
              <a:t>risk </a:t>
            </a:r>
            <a:r>
              <a:rPr lang="en-US" altLang="en-US" dirty="0" smtClean="0">
                <a:solidFill>
                  <a:srgbClr val="FF0000"/>
                </a:solidFill>
              </a:rPr>
              <a:t>scores</a:t>
            </a:r>
          </a:p>
          <a:p>
            <a:pPr marL="334963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82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Beyond Genotyped SNPs: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Imputation of SNP Genotypes</a:t>
            </a: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DejaVu Sans" panose="020B0603030804020204" pitchFamily="34" charset="0"/>
              </a:rPr>
              <a:t>Combine data from different platforms (e.g., </a:t>
            </a:r>
            <a:r>
              <a:rPr lang="en-US" altLang="en-US" sz="2400" dirty="0" err="1">
                <a:cs typeface="DejaVu Sans" panose="020B0603030804020204" pitchFamily="34" charset="0"/>
              </a:rPr>
              <a:t>Affy</a:t>
            </a:r>
            <a:r>
              <a:rPr lang="en-US" altLang="en-US" sz="2400" dirty="0">
                <a:cs typeface="DejaVu Sans" panose="020B0603030804020204" pitchFamily="34" charset="0"/>
              </a:rPr>
              <a:t> &amp; </a:t>
            </a:r>
            <a:r>
              <a:rPr lang="en-US" altLang="en-US" sz="2400" dirty="0" err="1">
                <a:cs typeface="DejaVu Sans" panose="020B0603030804020204" pitchFamily="34" charset="0"/>
              </a:rPr>
              <a:t>Illumina</a:t>
            </a:r>
            <a:r>
              <a:rPr lang="en-US" altLang="en-US" sz="2400" dirty="0">
                <a:cs typeface="DejaVu Sans" panose="020B0603030804020204" pitchFamily="34" charset="0"/>
              </a:rPr>
              <a:t>) (for replication / meta-analysis).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Estimate unmeasured or missing genotypes.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Based on measured SNPs and external info (e.g., haplotype structure of </a:t>
            </a:r>
            <a:r>
              <a:rPr lang="en-US" altLang="en-US" sz="2400" dirty="0" err="1"/>
              <a:t>HapMap</a:t>
            </a:r>
            <a:r>
              <a:rPr lang="en-US" altLang="en-US" sz="2400" dirty="0"/>
              <a:t>).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Increase GWAS power (impute and analyze all), e.g. Sick sinus syndrome, most significant was 1000 Genomes imputed SNP (Holm et al., Nature Genetics, 2011)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err="1"/>
              <a:t>HapMap</a:t>
            </a:r>
            <a:r>
              <a:rPr lang="en-US" altLang="en-US" sz="2400" dirty="0"/>
              <a:t> as reference, now 1000 Genomes Project; UK10K, Haplotype reference consortium?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Hybrid sequencing/genotyping approaches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45591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4638"/>
            <a:ext cx="5486400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Limitations of GWAS</a:t>
            </a:r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457200" y="12652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Not very predictive </a:t>
            </a:r>
          </a:p>
        </p:txBody>
      </p:sp>
      <p:sp>
        <p:nvSpPr>
          <p:cNvPr id="96261" name="Text Box 4"/>
          <p:cNvSpPr txBox="1">
            <a:spLocks noChangeArrowheads="1"/>
          </p:cNvSpPr>
          <p:nvPr/>
        </p:nvSpPr>
        <p:spPr bwMode="auto">
          <a:xfrm>
            <a:off x="1588" y="6491288"/>
            <a:ext cx="26733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Witte, Nat Rev Genet 2009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562600" y="1219200"/>
            <a:ext cx="3581400" cy="509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Example: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AUC for Breast Cancer Risk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58%: Gail model (# first degree relatives w bc, age menarche, age first live birth, number of previous biopsies) + age, study, entry year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58.9%: SNPs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61.8%: Combined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Wacholder et al., NEJM 2010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</p:txBody>
      </p:sp>
      <p:sp>
        <p:nvSpPr>
          <p:cNvPr id="96263" name="Line 6"/>
          <p:cNvSpPr>
            <a:spLocks noChangeShapeType="1"/>
          </p:cNvSpPr>
          <p:nvPr/>
        </p:nvSpPr>
        <p:spPr bwMode="auto">
          <a:xfrm>
            <a:off x="5486400" y="1295400"/>
            <a:ext cx="1588" cy="5562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38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Risk Score (GRS) – Overall genetic risk; tails show more </a:t>
            </a:r>
            <a:r>
              <a:rPr lang="en-US" dirty="0" err="1" smtClean="0"/>
              <a:t>sep.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60" y="1468128"/>
            <a:ext cx="7905053" cy="4648199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 dirty="0">
                <a:solidFill>
                  <a:schemeClr val="tx1"/>
                </a:solidFill>
              </a:rPr>
              <a:t>Hoffmann et. Al, Cancer Discovery 2015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567025"/>
              </p:ext>
            </p:extLst>
          </p:nvPr>
        </p:nvGraphicFramePr>
        <p:xfrm>
          <a:off x="269875" y="4777465"/>
          <a:ext cx="3082925" cy="124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4" r:id="rId4" imgW="1563840" imgH="633600" progId="">
                  <p:embed/>
                </p:oleObj>
              </mc:Choice>
              <mc:Fallback>
                <p:oleObj r:id="rId4" imgW="1563840" imgH="633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4777465"/>
                        <a:ext cx="3082925" cy="1242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240" y="5454235"/>
            <a:ext cx="5952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GRS</a:t>
            </a:r>
            <a:r>
              <a:rPr lang="en-US" baseline="-25000" dirty="0" err="1" smtClean="0">
                <a:solidFill>
                  <a:schemeClr val="tx1"/>
                </a:solidFill>
              </a:rPr>
              <a:t>j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88620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i.e.,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r>
              <a:rPr lang="en-US" baseline="-25000" dirty="0" smtClean="0">
                <a:solidFill>
                  <a:schemeClr val="tx1"/>
                </a:solidFill>
              </a:rPr>
              <a:t>j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19200" y="4953000"/>
            <a:ext cx="1066800" cy="50123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cxnSp>
        <p:nvCxnSpPr>
          <p:cNvPr id="11" name="Curved Connector 10"/>
          <p:cNvCxnSpPr>
            <a:stCxn id="8" idx="2"/>
          </p:cNvCxnSpPr>
          <p:nvPr/>
        </p:nvCxnSpPr>
        <p:spPr bwMode="auto">
          <a:xfrm rot="5400000">
            <a:off x="1469833" y="4529180"/>
            <a:ext cx="697468" cy="150172"/>
          </a:xfrm>
          <a:prstGeom prst="curvedConnector3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6721" y="6188128"/>
            <a:ext cx="893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 careful of SNPs in LD… e.g., don’t want to include same SNP effectively twice if reported in two studies.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1066800" y="5562601"/>
            <a:ext cx="990600" cy="62552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4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What does it mean to explain little of the heritability, and where is it?</a:t>
            </a: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931927"/>
            <a:ext cx="9051925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6" name="Text Box 3"/>
          <p:cNvSpPr txBox="1">
            <a:spLocks noChangeArrowheads="1"/>
          </p:cNvSpPr>
          <p:nvPr/>
        </p:nvSpPr>
        <p:spPr bwMode="auto">
          <a:xfrm>
            <a:off x="6505575" y="6338888"/>
            <a:ext cx="2073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Visccher, AJHG 2011</a:t>
            </a:r>
          </a:p>
        </p:txBody>
      </p:sp>
    </p:spTree>
    <p:extLst>
      <p:ext uri="{BB962C8B-B14F-4D97-AF65-F5344CB8AC3E}">
        <p14:creationId xmlns:p14="http://schemas.microsoft.com/office/powerpoint/2010/main" val="2998210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19200"/>
            <a:ext cx="5976623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exercise: Where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528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GWAS find more?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Are our analysis methods not creative enough?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Are we missing genetic things?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18488" cy="1131887"/>
          </a:xfrm>
        </p:spPr>
        <p:txBody>
          <a:bodyPr/>
          <a:lstStyle/>
          <a:p>
            <a:r>
              <a:rPr lang="en-US" dirty="0" smtClean="0"/>
              <a:t>Revised height variance explained</a:t>
            </a:r>
            <a:br>
              <a:rPr lang="en-US" dirty="0" smtClean="0"/>
            </a:br>
            <a:r>
              <a:rPr lang="en-US" dirty="0" smtClean="0"/>
              <a:t>(really not very predictive, or?)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681" y="1368425"/>
            <a:ext cx="6105525" cy="54483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3048000" y="4419600"/>
            <a:ext cx="41910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5943600" y="5029200"/>
            <a:ext cx="15240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1600200" y="5257800"/>
            <a:ext cx="38862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1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or is it </a:t>
            </a:r>
            <a:r>
              <a:rPr lang="en-US" dirty="0" err="1" smtClean="0"/>
              <a:t>omnigenic</a:t>
            </a:r>
            <a:r>
              <a:rPr lang="en-US" dirty="0" smtClean="0"/>
              <a:t>?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Predict 100,000 variants with some effect on height…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PRS variant that builds model based on </a:t>
            </a:r>
            <a:r>
              <a:rPr lang="en-US" i="1" dirty="0" smtClean="0"/>
              <a:t>all</a:t>
            </a:r>
            <a:r>
              <a:rPr lang="en-US" dirty="0" smtClean="0"/>
              <a:t> SNPS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5486400"/>
            <a:ext cx="63531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Where’s the heritability?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050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6565900" y="6553200"/>
            <a:ext cx="2168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McCarthy et al., 2008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848600" y="3503613"/>
            <a:ext cx="13271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Many more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of these?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95313" y="6248400"/>
            <a:ext cx="33464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See: NEJM, April 30, 2009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87388" y="1050925"/>
            <a:ext cx="798671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Common disease rare variant (CDRV) hypothesis: diseases due to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multiple rare variants with intermediate penetrances (allelic heterogeneity)</a:t>
            </a:r>
          </a:p>
        </p:txBody>
      </p:sp>
      <p:cxnSp>
        <p:nvCxnSpPr>
          <p:cNvPr id="43015" name="AutoShape 7"/>
          <p:cNvCxnSpPr>
            <a:cxnSpLocks noChangeShapeType="1"/>
          </p:cNvCxnSpPr>
          <p:nvPr/>
        </p:nvCxnSpPr>
        <p:spPr bwMode="auto">
          <a:xfrm flipH="1">
            <a:off x="4098925" y="1857375"/>
            <a:ext cx="763588" cy="3175"/>
          </a:xfrm>
          <a:prstGeom prst="straightConnector1">
            <a:avLst/>
          </a:prstGeom>
          <a:noFill/>
          <a:ln w="38160">
            <a:solidFill>
              <a:srgbClr val="8064A2"/>
            </a:solidFill>
            <a:miter lim="800000"/>
            <a:headEnd/>
            <a:tailEnd type="triangle" w="med" len="med"/>
          </a:ln>
          <a:effectLst>
            <a:outerShdw dist="75597" dir="1064680" algn="ctr" rotWithShape="0">
              <a:srgbClr val="000000">
                <a:alpha val="3503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41121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Will GWAS results explain </a:t>
            </a:r>
            <a:br>
              <a:rPr lang="en-US" altLang="en-US"/>
            </a:br>
            <a:r>
              <a:rPr lang="en-US" altLang="en-US"/>
              <a:t>more heritability? </a:t>
            </a:r>
          </a:p>
        </p:txBody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3250" indent="-5984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dirty="0"/>
              <a:t>Possibly, if…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dirty="0"/>
              <a:t>Causal SNPs not yet detected due to power issues – weak effects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3200" dirty="0" smtClean="0"/>
              <a:t>Early GWAS </a:t>
            </a:r>
            <a:r>
              <a:rPr lang="en-US" altLang="en-US" sz="3200" dirty="0"/>
              <a:t>designed/powered for MAF&gt;0.05/0.10; lower MAFs for newer arrays and larger reference panels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/>
              <a:t>More complicated modeling necessary, e.g. gene-gene </a:t>
            </a:r>
            <a:r>
              <a:rPr lang="en-US" altLang="en-US" dirty="0" smtClean="0"/>
              <a:t>interaction (epistasis), </a:t>
            </a:r>
            <a:r>
              <a:rPr lang="en-US" altLang="en-US" dirty="0"/>
              <a:t>gene-environment interaction, etc</a:t>
            </a:r>
            <a:r>
              <a:rPr lang="en-US" altLang="en-US" dirty="0" smtClean="0"/>
              <a:t>. – </a:t>
            </a:r>
            <a:r>
              <a:rPr lang="en-US" altLang="en-US" i="1" dirty="0" smtClean="0"/>
              <a:t>later lectures</a:t>
            </a:r>
            <a:endParaRPr lang="en-US" altLang="en-US" i="1" dirty="0"/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271463" y="49339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85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 smtClean="0"/>
              <a:t>How much is left to discover?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 smtClean="0"/>
              <a:t>“Array” </a:t>
            </a:r>
            <a:r>
              <a:rPr lang="en-US" altLang="en-US" sz="4400" dirty="0"/>
              <a:t>heritability</a:t>
            </a:r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Compute heritability using </a:t>
            </a:r>
            <a:r>
              <a:rPr lang="en-US" altLang="en-US" b="1" dirty="0"/>
              <a:t>all</a:t>
            </a:r>
            <a:r>
              <a:rPr lang="en-US" altLang="en-US" dirty="0"/>
              <a:t> SNPs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 dirty="0"/>
              <a:t>Be careful with QC, esp. case-control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If you adjust for the known hits, how much remains yet to be found?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Restricted to </a:t>
            </a:r>
            <a:r>
              <a:rPr lang="en-US" altLang="en-US" u="sng" dirty="0">
                <a:latin typeface="Arial Narrow" panose="020B0606020202030204" pitchFamily="34" charset="0"/>
              </a:rPr>
              <a:t>narrow</a:t>
            </a:r>
            <a:r>
              <a:rPr lang="en-US" altLang="en-US" dirty="0"/>
              <a:t> sense </a:t>
            </a:r>
            <a:r>
              <a:rPr lang="en-US" altLang="en-US" dirty="0" smtClean="0"/>
              <a:t>heritability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E.g.,</a:t>
            </a:r>
            <a:endParaRPr lang="en-US" altLang="en-US" dirty="0"/>
          </a:p>
        </p:txBody>
      </p:sp>
      <p:sp>
        <p:nvSpPr>
          <p:cNvPr id="106500" name="TextBox 1"/>
          <p:cNvSpPr txBox="1">
            <a:spLocks noChangeArrowheads="1"/>
          </p:cNvSpPr>
          <p:nvPr/>
        </p:nvSpPr>
        <p:spPr bwMode="auto">
          <a:xfrm>
            <a:off x="457200" y="601980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GCTA: http</a:t>
            </a:r>
            <a:r>
              <a:rPr lang="en-US" altLang="en-US" dirty="0">
                <a:solidFill>
                  <a:srgbClr val="000000"/>
                </a:solidFill>
              </a:rPr>
              <a:t>://www.complextraitgenomics.com/software/gcta</a:t>
            </a:r>
            <a:r>
              <a:rPr lang="en-US" altLang="en-US" dirty="0" smtClean="0">
                <a:solidFill>
                  <a:srgbClr val="000000"/>
                </a:solidFill>
              </a:rPr>
              <a:t>/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LD Score (</a:t>
            </a:r>
            <a:r>
              <a:rPr lang="en-US" altLang="en-US" i="1" dirty="0" smtClean="0">
                <a:solidFill>
                  <a:srgbClr val="000000"/>
                </a:solidFill>
              </a:rPr>
              <a:t>can use summary statistics!</a:t>
            </a:r>
            <a:r>
              <a:rPr lang="en-US" altLang="en-US" dirty="0" smtClean="0">
                <a:solidFill>
                  <a:srgbClr val="000000"/>
                </a:solidFill>
              </a:rPr>
              <a:t>): https</a:t>
            </a:r>
            <a:r>
              <a:rPr lang="en-US" altLang="en-US" dirty="0">
                <a:solidFill>
                  <a:srgbClr val="000000"/>
                </a:solidFill>
              </a:rPr>
              <a:t>://github.com/bulik/ldsc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4495800"/>
            <a:ext cx="45720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Lecture 2:</a:t>
            </a:r>
          </a:p>
          <a:p>
            <a:pPr>
              <a:spcBef>
                <a:spcPts val="800"/>
              </a:spcBef>
              <a:defRPr/>
            </a:pPr>
            <a:r>
              <a:rPr lang="en-US" dirty="0">
                <a:solidFill>
                  <a:srgbClr val="808080"/>
                </a:solidFill>
              </a:rPr>
              <a:t>“Broad sense”: H</a:t>
            </a:r>
            <a:r>
              <a:rPr lang="en-US" baseline="33000" dirty="0">
                <a:solidFill>
                  <a:srgbClr val="808080"/>
                </a:solidFill>
              </a:rPr>
              <a:t>2</a:t>
            </a:r>
            <a:r>
              <a:rPr lang="en-US" dirty="0">
                <a:solidFill>
                  <a:srgbClr val="808080"/>
                </a:solidFill>
              </a:rPr>
              <a:t>=</a:t>
            </a:r>
            <a:r>
              <a:rPr lang="en-US" dirty="0">
                <a:solidFill>
                  <a:srgbClr val="808080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rgbClr val="808080"/>
                </a:solidFill>
                <a:cs typeface="Arial" charset="0"/>
              </a:rPr>
              <a:t>G</a:t>
            </a:r>
            <a:r>
              <a:rPr lang="en-US" dirty="0">
                <a:solidFill>
                  <a:srgbClr val="808080"/>
                </a:solidFill>
              </a:rPr>
              <a:t>/</a:t>
            </a:r>
            <a:r>
              <a:rPr lang="en-US" dirty="0">
                <a:solidFill>
                  <a:srgbClr val="808080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rgbClr val="808080"/>
                </a:solidFill>
                <a:cs typeface="Arial" charset="0"/>
              </a:rPr>
              <a:t>P</a:t>
            </a:r>
            <a:r>
              <a:rPr lang="en-US" dirty="0">
                <a:solidFill>
                  <a:srgbClr val="808080"/>
                </a:solidFill>
                <a:cs typeface="Arial" charset="0"/>
              </a:rPr>
              <a:t>=(σ</a:t>
            </a:r>
            <a:r>
              <a:rPr lang="en-US" baseline="33000" dirty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rgbClr val="808080"/>
                </a:solidFill>
                <a:cs typeface="Arial" charset="0"/>
              </a:rPr>
              <a:t>A </a:t>
            </a:r>
            <a:r>
              <a:rPr lang="en-US" dirty="0">
                <a:solidFill>
                  <a:srgbClr val="808080"/>
                </a:solidFill>
                <a:cs typeface="Arial" charset="0"/>
              </a:rPr>
              <a:t>+ σ</a:t>
            </a:r>
            <a:r>
              <a:rPr lang="en-US" baseline="33000" dirty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rgbClr val="808080"/>
                </a:solidFill>
                <a:cs typeface="Arial" charset="0"/>
              </a:rPr>
              <a:t>D</a:t>
            </a:r>
            <a:r>
              <a:rPr lang="en-US" dirty="0">
                <a:solidFill>
                  <a:srgbClr val="808080"/>
                </a:solidFill>
                <a:cs typeface="Arial" charset="0"/>
              </a:rPr>
              <a:t>)/σ</a:t>
            </a:r>
            <a:r>
              <a:rPr lang="en-US" baseline="33000" dirty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rgbClr val="808080"/>
                </a:solidFill>
                <a:cs typeface="Arial" charset="0"/>
              </a:rPr>
              <a:t>P</a:t>
            </a:r>
          </a:p>
          <a:p>
            <a:pPr>
              <a:spcBef>
                <a:spcPts val="800"/>
              </a:spcBef>
              <a:defRPr/>
            </a:pPr>
            <a:r>
              <a:rPr lang="en-US" dirty="0">
                <a:solidFill>
                  <a:srgbClr val="808080"/>
                </a:solidFill>
              </a:rPr>
              <a:t>“Narrow sense”: h</a:t>
            </a:r>
            <a:r>
              <a:rPr lang="en-US" baseline="30000" dirty="0">
                <a:solidFill>
                  <a:srgbClr val="808080"/>
                </a:solidFill>
              </a:rPr>
              <a:t>2</a:t>
            </a:r>
            <a:r>
              <a:rPr lang="en-US" dirty="0">
                <a:solidFill>
                  <a:srgbClr val="808080"/>
                </a:solidFill>
              </a:rPr>
              <a:t> = </a:t>
            </a:r>
            <a:r>
              <a:rPr lang="en-US" dirty="0">
                <a:solidFill>
                  <a:srgbClr val="808080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rgbClr val="808080"/>
                </a:solidFill>
                <a:cs typeface="Arial" charset="0"/>
              </a:rPr>
              <a:t>A </a:t>
            </a:r>
            <a:r>
              <a:rPr lang="en-US" dirty="0">
                <a:solidFill>
                  <a:srgbClr val="808080"/>
                </a:solidFill>
                <a:cs typeface="Arial" charset="0"/>
              </a:rPr>
              <a:t>/</a:t>
            </a:r>
            <a:r>
              <a:rPr lang="en-US" dirty="0" smtClean="0">
                <a:solidFill>
                  <a:srgbClr val="808080"/>
                </a:solidFill>
                <a:cs typeface="Arial" charset="0"/>
              </a:rPr>
              <a:t>σ</a:t>
            </a:r>
            <a:r>
              <a:rPr lang="en-US" baseline="33000" dirty="0" smtClean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baseline="-33000" dirty="0" smtClean="0">
                <a:solidFill>
                  <a:srgbClr val="808080"/>
                </a:solidFill>
                <a:cs typeface="Arial" charset="0"/>
              </a:rPr>
              <a:t>P</a:t>
            </a:r>
            <a:endParaRPr lang="en-US" baseline="-33000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52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0183"/>
            <a:ext cx="8401189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3276600" y="5105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1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6425" cy="13017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smtClean="0"/>
              <a:t>Generalization of Tag SNPs: Imputed SNPs using a Reference Panel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288925" y="1420813"/>
            <a:ext cx="8539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40" tIns="49320" rIns="98640" bIns="49320"/>
          <a:lstStyle>
            <a:lvl1pPr marL="155575" indent="-155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6699"/>
              </a:buClr>
              <a:buSzPct val="59000"/>
              <a:buFont typeface="Arial" panose="020B0604020202020204" pitchFamily="34" charset="0"/>
              <a:buChar char="♦"/>
            </a:pPr>
            <a:r>
              <a:rPr lang="en-US" altLang="en-US" sz="2000"/>
              <a:t>Generalization</a:t>
            </a:r>
            <a:r>
              <a:rPr lang="en-US" altLang="en-US" sz="1800"/>
              <a:t> of pairwise r</a:t>
            </a:r>
            <a:r>
              <a:rPr lang="en-US" altLang="en-US" sz="1800" baseline="33000"/>
              <a:t>2</a:t>
            </a:r>
            <a:r>
              <a:rPr lang="en-US" altLang="en-US" sz="1800"/>
              <a:t> of tagSNPs to multi-marker correlation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5867400" y="6492875"/>
            <a:ext cx="324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Li et al., Ann Rev Human Genet, 2009</a:t>
            </a:r>
          </a:p>
        </p:txBody>
      </p:sp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97088"/>
            <a:ext cx="280828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4763" y="6308725"/>
            <a:ext cx="43307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http://www.shapeit.fr/, http://mathgen.stats.ox.ac.uk/impute/impute_v2.html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http://faculty.washington.edu/browning/beagle/beagle.html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http://www.sph.umich.edu/csg/abecasis/MACH/download/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2133600"/>
            <a:ext cx="5330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000000"/>
                </a:solidFill>
              </a:rPr>
              <a:t>Class Exercise! (Groups ~3)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How would you fill in the remaining genotypes of this study sample individual, given the reference haplotypes?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07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Other things than SNPs</a:t>
            </a: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Copy number variants (CNVs)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Epigenetics, e.g., methylation, histone modification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Gene expression (RNA levels) [</a:t>
            </a:r>
            <a:r>
              <a:rPr lang="en-US" altLang="en-US" u="sng" dirty="0" err="1" smtClean="0"/>
              <a:t>eQTLs</a:t>
            </a:r>
            <a:r>
              <a:rPr lang="en-US" altLang="en-US" dirty="0" smtClean="0"/>
              <a:t>! we covered these]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Proteomics (measures of proteins in cells)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...</a:t>
            </a:r>
          </a:p>
          <a:p>
            <a:pPr marL="338138" indent="-338138"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9873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Thanks!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97" y="1600200"/>
            <a:ext cx="6751693" cy="5283200"/>
          </a:xfrm>
        </p:spPr>
      </p:pic>
    </p:spTree>
    <p:extLst>
      <p:ext uri="{BB962C8B-B14F-4D97-AF65-F5344CB8AC3E}">
        <p14:creationId xmlns:p14="http://schemas.microsoft.com/office/powerpoint/2010/main" val="2702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6425" cy="13017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smtClean="0"/>
              <a:t>Generalization of Tag SNPs: Imputed SNPs using a Reference Panel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288925" y="1420813"/>
            <a:ext cx="8539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40" tIns="49320" rIns="98640" bIns="49320"/>
          <a:lstStyle>
            <a:lvl1pPr marL="155575" indent="-155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6699"/>
              </a:buClr>
              <a:buSzPct val="59000"/>
              <a:buFont typeface="Arial" panose="020B0604020202020204" pitchFamily="34" charset="0"/>
              <a:buChar char="♦"/>
            </a:pPr>
            <a:r>
              <a:rPr lang="en-US" altLang="en-US" sz="2000"/>
              <a:t>Generalization</a:t>
            </a:r>
            <a:r>
              <a:rPr lang="en-US" altLang="en-US" sz="1800"/>
              <a:t> of pairwise r</a:t>
            </a:r>
            <a:r>
              <a:rPr lang="en-US" altLang="en-US" sz="1800" baseline="33000"/>
              <a:t>2</a:t>
            </a:r>
            <a:r>
              <a:rPr lang="en-US" altLang="en-US" sz="1800"/>
              <a:t> of tagSNPs to multi-marker correlation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5867400" y="6492875"/>
            <a:ext cx="324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Li et al., Ann Rev Human Genet, 2009</a:t>
            </a:r>
          </a:p>
        </p:txBody>
      </p:sp>
      <p:pic>
        <p:nvPicPr>
          <p:cNvPr id="860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305050"/>
            <a:ext cx="2825750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97088"/>
            <a:ext cx="280828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944688"/>
            <a:ext cx="1314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2373313"/>
            <a:ext cx="1314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9425"/>
            <a:ext cx="2909887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4763" y="6308725"/>
            <a:ext cx="43307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http://www.shapeit.fr/, http://mathgen.stats.ox.ac.uk/impute/impute_v2.html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http://faculty.washington.edu/browning/beagle/beagle.html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http://www.sph.umich.edu/csg/abecasis/MACH/download/</a:t>
            </a:r>
          </a:p>
        </p:txBody>
      </p:sp>
    </p:spTree>
    <p:extLst>
      <p:ext uri="{BB962C8B-B14F-4D97-AF65-F5344CB8AC3E}">
        <p14:creationId xmlns:p14="http://schemas.microsoft.com/office/powerpoint/2010/main" val="2065953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Imputation Application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7"/>
          <a:stretch>
            <a:fillRect/>
          </a:stretch>
        </p:blipFill>
        <p:spPr bwMode="auto">
          <a:xfrm>
            <a:off x="533400" y="1058863"/>
            <a:ext cx="853440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01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1736725" y="613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069" name="Line 4"/>
          <p:cNvSpPr>
            <a:spLocks noChangeShapeType="1"/>
          </p:cNvSpPr>
          <p:nvPr/>
        </p:nvSpPr>
        <p:spPr bwMode="auto">
          <a:xfrm>
            <a:off x="1181100" y="5689600"/>
            <a:ext cx="7162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8070" name="Text Box 5"/>
          <p:cNvSpPr txBox="1">
            <a:spLocks noChangeArrowheads="1"/>
          </p:cNvSpPr>
          <p:nvPr/>
        </p:nvSpPr>
        <p:spPr bwMode="auto">
          <a:xfrm>
            <a:off x="3716338" y="5881688"/>
            <a:ext cx="22812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Chromosomal Position</a:t>
            </a:r>
          </a:p>
        </p:txBody>
      </p:sp>
      <p:sp>
        <p:nvSpPr>
          <p:cNvPr id="88071" name="Text Box 6"/>
          <p:cNvSpPr txBox="1">
            <a:spLocks noChangeArrowheads="1"/>
          </p:cNvSpPr>
          <p:nvPr/>
        </p:nvSpPr>
        <p:spPr bwMode="auto">
          <a:xfrm>
            <a:off x="4324350" y="6140450"/>
            <a:ext cx="46640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Marchini Nature Genetics2007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http://www.stats.ox.ac.uk/~marchini/#software</a:t>
            </a:r>
          </a:p>
        </p:txBody>
      </p:sp>
      <p:sp>
        <p:nvSpPr>
          <p:cNvPr id="88072" name="Text Box 7"/>
          <p:cNvSpPr txBox="1">
            <a:spLocks noChangeArrowheads="1"/>
          </p:cNvSpPr>
          <p:nvPr/>
        </p:nvSpPr>
        <p:spPr bwMode="auto">
          <a:xfrm>
            <a:off x="1871663" y="669925"/>
            <a:ext cx="624363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i="1"/>
              <a:t>TCF7L2</a:t>
            </a:r>
            <a:r>
              <a:rPr lang="en-US" altLang="en-US" sz="2400"/>
              <a:t> gene region &amp; T2D from the WTCCC data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Observed genotypes black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Imputed genotypes red.  </a:t>
            </a:r>
          </a:p>
        </p:txBody>
      </p:sp>
      <p:sp>
        <p:nvSpPr>
          <p:cNvPr id="88073" name="Text Box 8"/>
          <p:cNvSpPr txBox="1">
            <a:spLocks noChangeArrowheads="1"/>
          </p:cNvSpPr>
          <p:nvPr/>
        </p:nvSpPr>
        <p:spPr bwMode="auto">
          <a:xfrm>
            <a:off x="6035675" y="1738313"/>
            <a:ext cx="25606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Imputed SNP more significant than typed SNP!</a:t>
            </a:r>
          </a:p>
        </p:txBody>
      </p:sp>
      <p:sp>
        <p:nvSpPr>
          <p:cNvPr id="88074" name="Line 9"/>
          <p:cNvSpPr>
            <a:spLocks noChangeShapeType="1"/>
          </p:cNvSpPr>
          <p:nvPr/>
        </p:nvSpPr>
        <p:spPr bwMode="auto">
          <a:xfrm flipH="1" flipV="1">
            <a:off x="4841875" y="1641475"/>
            <a:ext cx="1198563" cy="466725"/>
          </a:xfrm>
          <a:prstGeom prst="line">
            <a:avLst/>
          </a:prstGeom>
          <a:noFill/>
          <a:ln w="36720">
            <a:solidFill>
              <a:srgbClr val="00B8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25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Imputation Application #2 – Do not always see a jet of points, even for common SNP…</a:t>
            </a:r>
          </a:p>
        </p:txBody>
      </p:sp>
      <p:pic>
        <p:nvPicPr>
          <p:cNvPr id="901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00200"/>
            <a:ext cx="8053388" cy="5283200"/>
          </a:xfrm>
        </p:spPr>
      </p:pic>
      <p:sp>
        <p:nvSpPr>
          <p:cNvPr id="90116" name="TextBox 4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rgbClr val="000000"/>
                </a:solidFill>
              </a:rPr>
              <a:t>Hoffmann et. Al, Cancer Discovery 2015`</a:t>
            </a:r>
          </a:p>
        </p:txBody>
      </p:sp>
      <p:sp>
        <p:nvSpPr>
          <p:cNvPr id="90117" name="TextBox 5"/>
          <p:cNvSpPr txBox="1">
            <a:spLocks noChangeArrowheads="1"/>
          </p:cNvSpPr>
          <p:nvPr/>
        </p:nvSpPr>
        <p:spPr bwMode="auto">
          <a:xfrm>
            <a:off x="685800" y="36576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0000"/>
                </a:solidFill>
              </a:rPr>
              <a:t>(Same SNP as </a:t>
            </a:r>
            <a:r>
              <a:rPr lang="en-US" altLang="en-US" dirty="0" smtClean="0">
                <a:solidFill>
                  <a:srgbClr val="000000"/>
                </a:solidFill>
              </a:rPr>
              <a:t>4 slides </a:t>
            </a:r>
            <a:r>
              <a:rPr lang="en-US" altLang="en-US" dirty="0">
                <a:solidFill>
                  <a:srgbClr val="000000"/>
                </a:solidFill>
              </a:rPr>
              <a:t>ago)</a:t>
            </a:r>
          </a:p>
        </p:txBody>
      </p:sp>
    </p:spTree>
    <p:extLst>
      <p:ext uri="{BB962C8B-B14F-4D97-AF65-F5344CB8AC3E}">
        <p14:creationId xmlns:p14="http://schemas.microsoft.com/office/powerpoint/2010/main" val="11632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LocusZoom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plot: </a:t>
            </a:r>
            <a:r>
              <a:rPr lang="en-US" dirty="0" smtClean="0">
                <a:solidFill>
                  <a:schemeClr val="tx1"/>
                </a:solidFill>
              </a:rPr>
              <a:t>LDL, rs6544713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06525"/>
            <a:ext cx="7440914" cy="4940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9718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You did this in your homework, some instructions are in previous slides…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Outline for GWAS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3287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Imputation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FF0000"/>
                </a:solidFill>
              </a:rPr>
              <a:t>Following </a:t>
            </a:r>
            <a:r>
              <a:rPr lang="en-US" altLang="en-US" dirty="0" smtClean="0">
                <a:solidFill>
                  <a:srgbClr val="FF0000"/>
                </a:solidFill>
              </a:rPr>
              <a:t>up on </a:t>
            </a:r>
            <a:r>
              <a:rPr lang="en-US" altLang="en-US" dirty="0" smtClean="0">
                <a:solidFill>
                  <a:srgbClr val="FF0000"/>
                </a:solidFill>
              </a:rPr>
              <a:t>hits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err="1" smtClean="0">
                <a:solidFill>
                  <a:schemeClr val="tx1"/>
                </a:solidFill>
              </a:rPr>
              <a:t>eQTLs</a:t>
            </a:r>
            <a:r>
              <a:rPr lang="en-US" altLang="en-US" dirty="0" smtClean="0">
                <a:solidFill>
                  <a:schemeClr val="tx1"/>
                </a:solidFill>
              </a:rPr>
              <a:t> &amp; </a:t>
            </a:r>
            <a:r>
              <a:rPr lang="en-US" altLang="en-US" dirty="0" err="1" smtClean="0">
                <a:solidFill>
                  <a:schemeClr val="tx1"/>
                </a:solidFill>
              </a:rPr>
              <a:t>Transcriptome</a:t>
            </a:r>
            <a:r>
              <a:rPr lang="en-US" altLang="en-US" dirty="0" smtClean="0">
                <a:solidFill>
                  <a:schemeClr val="tx1"/>
                </a:solidFill>
              </a:rPr>
              <a:t>-wide </a:t>
            </a:r>
            <a:r>
              <a:rPr lang="en-US" altLang="en-US" dirty="0">
                <a:solidFill>
                  <a:schemeClr val="tx1"/>
                </a:solidFill>
              </a:rPr>
              <a:t>association studies (TWAS)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Limitations, heritability, and “missing heritability</a:t>
            </a:r>
            <a:r>
              <a:rPr lang="en-US" altLang="en-US" dirty="0">
                <a:solidFill>
                  <a:schemeClr val="tx1"/>
                </a:solidFill>
              </a:rPr>
              <a:t>”, </a:t>
            </a:r>
            <a:r>
              <a:rPr lang="en-US" altLang="en-US" dirty="0" smtClean="0">
                <a:solidFill>
                  <a:schemeClr val="tx1"/>
                </a:solidFill>
              </a:rPr>
              <a:t>Polygenic </a:t>
            </a:r>
            <a:r>
              <a:rPr lang="en-US" altLang="en-US" dirty="0">
                <a:solidFill>
                  <a:schemeClr val="tx1"/>
                </a:solidFill>
              </a:rPr>
              <a:t>risk </a:t>
            </a:r>
            <a:r>
              <a:rPr lang="en-US" altLang="en-US" dirty="0" smtClean="0">
                <a:solidFill>
                  <a:schemeClr val="tx1"/>
                </a:solidFill>
              </a:rPr>
              <a:t>scores</a:t>
            </a:r>
          </a:p>
          <a:p>
            <a:pPr marL="334963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50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14961</TotalTime>
  <Words>1582</Words>
  <Application>Microsoft Office PowerPoint</Application>
  <PresentationFormat>On-screen Show (4:3)</PresentationFormat>
  <Paragraphs>252</Paragraphs>
  <Slides>41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Arial Narrow</vt:lpstr>
      <vt:lpstr>Calibri</vt:lpstr>
      <vt:lpstr>Consolas</vt:lpstr>
      <vt:lpstr>DejaVu Sans</vt:lpstr>
      <vt:lpstr>Droid Sans Fallback</vt:lpstr>
      <vt:lpstr>StarSymbol</vt:lpstr>
      <vt:lpstr>Times New Roman</vt:lpstr>
      <vt:lpstr>Office Theme</vt:lpstr>
      <vt:lpstr>1_Office Theme</vt:lpstr>
      <vt:lpstr>PowerPoint Presentation</vt:lpstr>
      <vt:lpstr>Outline for GWAS</vt:lpstr>
      <vt:lpstr>PowerPoint Presentation</vt:lpstr>
      <vt:lpstr>Generalization of Tag SNPs: Imputed SNPs using a Reference Panel</vt:lpstr>
      <vt:lpstr>Generalization of Tag SNPs: Imputed SNPs using a Reference Panel</vt:lpstr>
      <vt:lpstr>PowerPoint Presentation</vt:lpstr>
      <vt:lpstr>Imputation Application #2 – Do not always see a jet of points, even for common SNP…</vt:lpstr>
      <vt:lpstr>LocusZoom plot: LDL, rs6544713</vt:lpstr>
      <vt:lpstr>Outline for GWAS</vt:lpstr>
      <vt:lpstr>What after we’ve discovered (and replicated) a novel variant?</vt:lpstr>
      <vt:lpstr>Refining GWAS SNPs: Haploreg</vt:lpstr>
      <vt:lpstr>Haploreg further options (r2, 1000 Genomes population)</vt:lpstr>
      <vt:lpstr>Which one is causal / biological mechanism?</vt:lpstr>
      <vt:lpstr>Which one is causal / biological mechanism?</vt:lpstr>
      <vt:lpstr>Which one is causal / biological mechanism?</vt:lpstr>
      <vt:lpstr>Outline for GWAS</vt:lpstr>
      <vt:lpstr>What is an eQTL?</vt:lpstr>
      <vt:lpstr>Measuring the expression of a gene</vt:lpstr>
      <vt:lpstr>What is an eQTL?</vt:lpstr>
      <vt:lpstr>What is an eQTL?</vt:lpstr>
      <vt:lpstr>What is an eQTL?</vt:lpstr>
      <vt:lpstr>What is an eQTL?</vt:lpstr>
      <vt:lpstr>What is an eQTL?</vt:lpstr>
      <vt:lpstr>cis eQTLs: GTeX</vt:lpstr>
      <vt:lpstr>Transcriptome-Wide Association Studies (TWAS)</vt:lpstr>
      <vt:lpstr>Class Exercise!: Express yourself (or at least someone else)!</vt:lpstr>
      <vt:lpstr>TWAS – cis expression</vt:lpstr>
      <vt:lpstr>TWAS results</vt:lpstr>
      <vt:lpstr>Outline for GWAS</vt:lpstr>
      <vt:lpstr>PowerPoint Presentation</vt:lpstr>
      <vt:lpstr>Genetic Risk Score (GRS) – Overall genetic risk; tails show more sep.?</vt:lpstr>
      <vt:lpstr>What does it mean to explain little of the heritability, and where is it?</vt:lpstr>
      <vt:lpstr>Class exercise: Where is it?</vt:lpstr>
      <vt:lpstr>Revised height variance explained (really not very predictive, or?)</vt:lpstr>
      <vt:lpstr>… or is it omnigenic? …</vt:lpstr>
      <vt:lpstr>PowerPoint Presentation</vt:lpstr>
      <vt:lpstr>PowerPoint Presentation</vt:lpstr>
      <vt:lpstr>PowerPoint Presentation</vt:lpstr>
      <vt:lpstr>PowerPoint Presentation</vt:lpstr>
      <vt:lpstr>Other things than SNPs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Hoffmann</dc:creator>
  <cp:lastModifiedBy>Thomas Hoffmann</cp:lastModifiedBy>
  <cp:revision>89</cp:revision>
  <cp:lastPrinted>1601-01-01T00:00:00Z</cp:lastPrinted>
  <dcterms:created xsi:type="dcterms:W3CDTF">2013-02-05T07:04:45Z</dcterms:created>
  <dcterms:modified xsi:type="dcterms:W3CDTF">2021-02-08T08:12:58Z</dcterms:modified>
</cp:coreProperties>
</file>