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64" r:id="rId3"/>
    <p:sldId id="263" r:id="rId4"/>
    <p:sldId id="262" r:id="rId5"/>
    <p:sldId id="265" r:id="rId6"/>
    <p:sldId id="257" r:id="rId7"/>
    <p:sldId id="261" r:id="rId8"/>
    <p:sldId id="269" r:id="rId9"/>
    <p:sldId id="290" r:id="rId10"/>
    <p:sldId id="266" r:id="rId11"/>
    <p:sldId id="288" r:id="rId12"/>
    <p:sldId id="279" r:id="rId13"/>
    <p:sldId id="287" r:id="rId14"/>
    <p:sldId id="289" r:id="rId15"/>
    <p:sldId id="259" r:id="rId16"/>
    <p:sldId id="270" r:id="rId17"/>
    <p:sldId id="271" r:id="rId18"/>
    <p:sldId id="273" r:id="rId19"/>
    <p:sldId id="275" r:id="rId20"/>
    <p:sldId id="277" r:id="rId21"/>
    <p:sldId id="276" r:id="rId22"/>
    <p:sldId id="258" r:id="rId23"/>
    <p:sldId id="278" r:id="rId24"/>
    <p:sldId id="285" r:id="rId25"/>
    <p:sldId id="280" r:id="rId26"/>
    <p:sldId id="281" r:id="rId27"/>
    <p:sldId id="282" r:id="rId28"/>
    <p:sldId id="283" r:id="rId29"/>
    <p:sldId id="284" r:id="rId30"/>
    <p:sldId id="286" r:id="rId31"/>
    <p:sldId id="292" r:id="rId32"/>
    <p:sldId id="296" r:id="rId33"/>
    <p:sldId id="293" r:id="rId34"/>
    <p:sldId id="294" r:id="rId35"/>
    <p:sldId id="295" r:id="rId36"/>
    <p:sldId id="291" r:id="rId37"/>
    <p:sldId id="298" r:id="rId38"/>
    <p:sldId id="297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637" autoAdjust="0"/>
  </p:normalViewPr>
  <p:slideViewPr>
    <p:cSldViewPr snapToGrid="0" snapToObjects="1">
      <p:cViewPr varScale="1">
        <p:scale>
          <a:sx n="91" d="100"/>
          <a:sy n="91" d="100"/>
        </p:scale>
        <p:origin x="-12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CA243-0F9F-7049-B200-C1A191804AAD}" type="datetimeFigureOut">
              <a:rPr lang="en-US" smtClean="0"/>
              <a:t>11/1/15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826FD-424A-8A4A-9E98-DC550A9F2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53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Importance of migration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www.iom.int</a:t>
            </a:r>
            <a:r>
              <a:rPr lang="en-US" dirty="0" smtClean="0"/>
              <a:t>/world-migration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826FD-424A-8A4A-9E98-DC550A9F2E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63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Increasing life spans and slowing birth rates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826FD-424A-8A4A-9E98-DC550A9F2E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299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55AE59D-944C-2E4D-B80F-786CF6773D84}" type="slidenum">
              <a:rPr lang="en-CA"/>
              <a:pPr eaLnBrk="1" hangingPunct="1"/>
              <a:t>18</a:t>
            </a:fld>
            <a:endParaRPr lang="en-CA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200" b="1" dirty="0" smtClean="0">
                <a:latin typeface="Arial" charset="0"/>
                <a:cs typeface="Arial" charset="0"/>
              </a:rPr>
              <a:t>On the left are the strategies of </a:t>
            </a:r>
            <a:r>
              <a:rPr lang="en-US" sz="1200" b="1" dirty="0" err="1" smtClean="0">
                <a:latin typeface="Arial" charset="0"/>
                <a:cs typeface="Arial" charset="0"/>
              </a:rPr>
              <a:t>ethnocultural</a:t>
            </a:r>
            <a:r>
              <a:rPr lang="en-US" sz="1200" b="1" dirty="0" smtClean="0">
                <a:latin typeface="Arial" charset="0"/>
                <a:cs typeface="Arial" charset="0"/>
              </a:rPr>
              <a:t> individuals and groups.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b="1" dirty="0" smtClean="0">
                <a:latin typeface="Arial" charset="0"/>
                <a:cs typeface="Arial" charset="0"/>
              </a:rPr>
              <a:t>On the right are those of the larger society.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b="1" dirty="0" smtClean="0">
                <a:latin typeface="Arial" charset="0"/>
                <a:cs typeface="Arial" charset="0"/>
              </a:rPr>
              <a:t>Integration/Multiculturalism are defined by holding a positive orientation to both issues.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b="1" dirty="0" smtClean="0">
                <a:latin typeface="Arial" charset="0"/>
                <a:cs typeface="Arial" charset="0"/>
              </a:rPr>
              <a:t>Assimilation/Melting Pot exist when there is negative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200" b="1" dirty="0" smtClean="0">
                <a:latin typeface="Arial" charset="0"/>
                <a:cs typeface="Arial" charset="0"/>
              </a:rPr>
              <a:t>       orientation to first, and a positive one to second.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b="1" dirty="0" smtClean="0">
                <a:latin typeface="Arial" charset="0"/>
                <a:cs typeface="Arial" charset="0"/>
              </a:rPr>
              <a:t>Separation/Segregation exist when there is a positive orientation to first, and a negative one to second.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b="1" dirty="0" err="1" smtClean="0">
                <a:latin typeface="Arial" charset="0"/>
                <a:cs typeface="Arial" charset="0"/>
              </a:rPr>
              <a:t>Marginalisation</a:t>
            </a:r>
            <a:r>
              <a:rPr lang="en-US" sz="1200" b="1" dirty="0" smtClean="0">
                <a:latin typeface="Arial" charset="0"/>
                <a:cs typeface="Arial" charset="0"/>
              </a:rPr>
              <a:t>/Exclusion exist when there are negative orientations to both issues.</a:t>
            </a:r>
          </a:p>
          <a:p>
            <a:pPr eaLnBrk="1" hangingPunct="1"/>
            <a:endParaRPr lang="en-CA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826FD-424A-8A4A-9E98-DC550A9F2E4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72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811E-822B-BA43-B2DA-27F1CDF39D00}" type="datetimeFigureOut">
              <a:rPr lang="en-US" smtClean="0"/>
              <a:t>11/1/15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6B8-F2AB-B34C-A6BF-82845831D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064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811E-822B-BA43-B2DA-27F1CDF39D00}" type="datetimeFigureOut">
              <a:rPr lang="en-US" smtClean="0"/>
              <a:t>11/1/15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6B8-F2AB-B34C-A6BF-82845831D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90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811E-822B-BA43-B2DA-27F1CDF39D00}" type="datetimeFigureOut">
              <a:rPr lang="en-US" smtClean="0"/>
              <a:t>11/1/15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6B8-F2AB-B34C-A6BF-82845831D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23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811E-822B-BA43-B2DA-27F1CDF39D00}" type="datetimeFigureOut">
              <a:rPr lang="en-US" smtClean="0"/>
              <a:t>11/1/15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6B8-F2AB-B34C-A6BF-82845831D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1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811E-822B-BA43-B2DA-27F1CDF39D00}" type="datetimeFigureOut">
              <a:rPr lang="en-US" smtClean="0"/>
              <a:t>11/1/15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6B8-F2AB-B34C-A6BF-82845831D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51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811E-822B-BA43-B2DA-27F1CDF39D00}" type="datetimeFigureOut">
              <a:rPr lang="en-US" smtClean="0"/>
              <a:t>11/1/15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6B8-F2AB-B34C-A6BF-82845831D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06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811E-822B-BA43-B2DA-27F1CDF39D00}" type="datetimeFigureOut">
              <a:rPr lang="en-US" smtClean="0"/>
              <a:t>11/1/15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6B8-F2AB-B34C-A6BF-82845831D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435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811E-822B-BA43-B2DA-27F1CDF39D00}" type="datetimeFigureOut">
              <a:rPr lang="en-US" smtClean="0"/>
              <a:t>11/1/15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6B8-F2AB-B34C-A6BF-82845831D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58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811E-822B-BA43-B2DA-27F1CDF39D00}" type="datetimeFigureOut">
              <a:rPr lang="en-US" smtClean="0"/>
              <a:t>11/1/15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6B8-F2AB-B34C-A6BF-82845831D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737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811E-822B-BA43-B2DA-27F1CDF39D00}" type="datetimeFigureOut">
              <a:rPr lang="en-US" smtClean="0"/>
              <a:t>11/1/15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6B8-F2AB-B34C-A6BF-82845831D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47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811E-822B-BA43-B2DA-27F1CDF39D00}" type="datetimeFigureOut">
              <a:rPr lang="en-US" smtClean="0"/>
              <a:t>11/1/15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6B8-F2AB-B34C-A6BF-82845831D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82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D811E-822B-BA43-B2DA-27F1CDF39D00}" type="datetimeFigureOut">
              <a:rPr lang="en-US" smtClean="0"/>
              <a:t>11/1/15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DE6B8-F2AB-B34C-A6BF-82845831D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26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34578"/>
            <a:ext cx="7772400" cy="1470025"/>
          </a:xfrm>
        </p:spPr>
        <p:txBody>
          <a:bodyPr/>
          <a:lstStyle/>
          <a:p>
            <a:pPr algn="l"/>
            <a:r>
              <a:rPr lang="en-US" dirty="0" smtClean="0"/>
              <a:t>Migration and Health</a:t>
            </a:r>
            <a:br>
              <a:rPr lang="en-US" dirty="0" smtClean="0"/>
            </a:br>
            <a:r>
              <a:rPr lang="en-US" sz="3200" dirty="0" smtClean="0"/>
              <a:t>May </a:t>
            </a:r>
            <a:r>
              <a:rPr lang="en-US" sz="3200" dirty="0" err="1" smtClean="0"/>
              <a:t>Sudhinaraset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39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28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33" y="504449"/>
            <a:ext cx="6632699" cy="588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529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93" y="1076529"/>
            <a:ext cx="8074873" cy="38468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33533" y="5970879"/>
            <a:ext cx="2171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United Nations,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121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85906" y="6258948"/>
            <a:ext cx="2171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United Nations, 2013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79" y="1068805"/>
            <a:ext cx="8123989" cy="392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688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18" y="1128117"/>
            <a:ext cx="8257417" cy="388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249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61" y="1038035"/>
            <a:ext cx="8273214" cy="400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869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04213"/>
            <a:ext cx="8229600" cy="1143000"/>
          </a:xfrm>
        </p:spPr>
        <p:txBody>
          <a:bodyPr/>
          <a:lstStyle/>
          <a:p>
            <a:r>
              <a:rPr lang="en-US" dirty="0" smtClean="0"/>
              <a:t>Theories Migration and 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234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Acculturation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Acculturation definition</a:t>
            </a:r>
          </a:p>
          <a:p>
            <a:pPr marL="742950" lvl="2" indent="-342900"/>
            <a:r>
              <a:rPr lang="en-US" dirty="0"/>
              <a:t>Group level or individual level process of change that occurs when two cultures are in sustained contact with each other (Berry, 1994)</a:t>
            </a:r>
          </a:p>
          <a:p>
            <a:r>
              <a:rPr lang="en-US" dirty="0" smtClean="0"/>
              <a:t>Enculturation</a:t>
            </a:r>
          </a:p>
          <a:p>
            <a:pPr lvl="1"/>
            <a:r>
              <a:rPr lang="en-US" dirty="0" smtClean="0"/>
              <a:t>Process of retaining or learning one’s own culture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365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Berry’s 2007 Model of Acculturation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89911" y="1734830"/>
            <a:ext cx="2090943" cy="170385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Culture A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89911" y="4365559"/>
            <a:ext cx="2090943" cy="170385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Culture B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823165" y="3035953"/>
            <a:ext cx="2090943" cy="170385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Changes in one or both culture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438231" y="3035953"/>
            <a:ext cx="2090943" cy="170385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Psychological acculturation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438231" y="4967155"/>
            <a:ext cx="2090943" cy="170385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Adaptation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89911" y="3655535"/>
            <a:ext cx="2090943" cy="4646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Contact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4" idx="4"/>
            <a:endCxn id="9" idx="0"/>
          </p:cNvCxnSpPr>
          <p:nvPr/>
        </p:nvCxnSpPr>
        <p:spPr>
          <a:xfrm>
            <a:off x="1835383" y="3438681"/>
            <a:ext cx="0" cy="2168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0"/>
            <a:endCxn id="9" idx="2"/>
          </p:cNvCxnSpPr>
          <p:nvPr/>
        </p:nvCxnSpPr>
        <p:spPr>
          <a:xfrm flipV="1">
            <a:off x="1835383" y="4120222"/>
            <a:ext cx="0" cy="2453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3"/>
            <a:endCxn id="6" idx="2"/>
          </p:cNvCxnSpPr>
          <p:nvPr/>
        </p:nvCxnSpPr>
        <p:spPr>
          <a:xfrm>
            <a:off x="2880854" y="3887879"/>
            <a:ext cx="94231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6"/>
            <a:endCxn id="7" idx="2"/>
          </p:cNvCxnSpPr>
          <p:nvPr/>
        </p:nvCxnSpPr>
        <p:spPr>
          <a:xfrm>
            <a:off x="5914108" y="3887879"/>
            <a:ext cx="52412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4"/>
            <a:endCxn id="8" idx="0"/>
          </p:cNvCxnSpPr>
          <p:nvPr/>
        </p:nvCxnSpPr>
        <p:spPr>
          <a:xfrm>
            <a:off x="7483703" y="4739804"/>
            <a:ext cx="0" cy="2273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89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>
                <a:latin typeface="Arial" charset="0"/>
                <a:cs typeface="Arial" charset="0"/>
              </a:rPr>
              <a:t>Acculturation </a:t>
            </a:r>
            <a:r>
              <a:rPr lang="en-US" sz="4000" dirty="0">
                <a:latin typeface="Arial" charset="0"/>
                <a:cs typeface="Arial" charset="0"/>
              </a:rPr>
              <a:t>Strategies </a:t>
            </a:r>
            <a:r>
              <a:rPr lang="en-US" sz="4000" dirty="0" smtClean="0">
                <a:latin typeface="Arial" charset="0"/>
                <a:cs typeface="Arial" charset="0"/>
              </a:rPr>
              <a:t>Framework (Berry, 2007)</a:t>
            </a:r>
            <a:endParaRPr lang="en-US" sz="4000" dirty="0">
              <a:latin typeface="Arial" charset="0"/>
              <a:cs typeface="Arial" charset="0"/>
            </a:endParaRPr>
          </a:p>
        </p:txBody>
      </p:sp>
      <p:pic>
        <p:nvPicPr>
          <p:cNvPr id="16387" name="Picture 3" descr="FIG 2-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600200"/>
            <a:ext cx="7772400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1564336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Healthy Migrant Effect (</a:t>
            </a:r>
            <a:r>
              <a:rPr lang="en-US" dirty="0" err="1" smtClean="0"/>
              <a:t>Fennelly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Epidemiologic Paradox: First-generation immigrants to the US are healthier than people of similar ethnic backgrounds who were born in this country</a:t>
            </a:r>
          </a:p>
          <a:p>
            <a:pPr lvl="1"/>
            <a:r>
              <a:rPr lang="en-US" dirty="0" smtClean="0"/>
              <a:t>Hummer, 2007: first-hour, first-day, first-week mortality rates among infants born in US to immigrant women 10% lower than infants to non-Hispanic, white US-born</a:t>
            </a:r>
          </a:p>
          <a:p>
            <a:r>
              <a:rPr lang="en-US" dirty="0" smtClean="0"/>
              <a:t>Over time, newcomer’s health advantages diminish over time </a:t>
            </a:r>
          </a:p>
          <a:p>
            <a:r>
              <a:rPr lang="en-US" dirty="0" err="1" smtClean="0"/>
              <a:t>Rumbaut</a:t>
            </a:r>
            <a:r>
              <a:rPr lang="en-US" dirty="0" smtClean="0"/>
              <a:t> “Paradox of assimilation”</a:t>
            </a:r>
          </a:p>
          <a:p>
            <a:r>
              <a:rPr lang="en-US" dirty="0" smtClean="0"/>
              <a:t>Why do you think this 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180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 Breaker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of you are migrants? If so, what kind?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How did you/your parents come to be in the US?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568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Convergence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Poverty</a:t>
            </a:r>
          </a:p>
          <a:p>
            <a:r>
              <a:rPr lang="en-US" dirty="0"/>
              <a:t>L</a:t>
            </a:r>
            <a:r>
              <a:rPr lang="en-US" dirty="0" smtClean="0"/>
              <a:t>iving in substandard housing </a:t>
            </a:r>
          </a:p>
          <a:p>
            <a:r>
              <a:rPr lang="en-US" dirty="0"/>
              <a:t>N</a:t>
            </a:r>
            <a:r>
              <a:rPr lang="en-US" dirty="0" smtClean="0"/>
              <a:t>ot having access to medical care </a:t>
            </a:r>
          </a:p>
          <a:p>
            <a:r>
              <a:rPr lang="en-US" dirty="0"/>
              <a:t>A</a:t>
            </a:r>
            <a:r>
              <a:rPr lang="en-US" dirty="0" smtClean="0"/>
              <a:t>doption of an American diet </a:t>
            </a:r>
          </a:p>
          <a:p>
            <a:r>
              <a:rPr lang="en-US" dirty="0" smtClean="0"/>
              <a:t>Smoking and substance abuse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271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Critiquing migration research: Applications to </a:t>
            </a:r>
            <a:r>
              <a:rPr lang="en-US" dirty="0" err="1" smtClean="0"/>
              <a:t>asian</a:t>
            </a:r>
            <a:r>
              <a:rPr lang="en-US" dirty="0" smtClean="0"/>
              <a:t> and pacific islanders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937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330"/>
            <a:ext cx="8229600" cy="1143000"/>
          </a:xfrm>
        </p:spPr>
        <p:txBody>
          <a:bodyPr/>
          <a:lstStyle/>
          <a:p>
            <a:r>
              <a:rPr lang="en-US" dirty="0" smtClean="0"/>
              <a:t>What’s wrong with this graph?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903" y="1083004"/>
            <a:ext cx="6771479" cy="567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00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15617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56174" y="1187946"/>
            <a:ext cx="18146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Nick </a:t>
            </a:r>
            <a:r>
              <a:rPr lang="en-US" dirty="0" err="1" smtClean="0"/>
              <a:t>Kristof</a:t>
            </a:r>
            <a:endParaRPr lang="en-US" dirty="0" smtClean="0"/>
          </a:p>
          <a:p>
            <a:r>
              <a:rPr lang="en-US" dirty="0" smtClean="0"/>
              <a:t>New York Times</a:t>
            </a:r>
          </a:p>
          <a:p>
            <a:r>
              <a:rPr lang="en-US" dirty="0" smtClean="0"/>
              <a:t>October 10,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380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74" y="153069"/>
            <a:ext cx="5707584" cy="34697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6025" y="2396677"/>
            <a:ext cx="5326266" cy="384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9295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2888436"/>
            <a:ext cx="81740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 wrote a series of columns last year, “When Whites Just Don’t Get It,” about racial inequity, and one of the most common responses from angry whites was along these lines: This stuff about white privilege is nonsense, and if blacks lag, the reason lies in the black community itself. Just look at Asian-Americans. Those Koreans and Chinese make it in America because they work hard. All people can succeed here if they just stop whining and start working.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Nick </a:t>
            </a:r>
            <a:r>
              <a:rPr lang="en-US" dirty="0" err="1" smtClean="0"/>
              <a:t>Kristof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0797" y="141763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An Awkward Question: “Why are Asian Americans so successful in America”?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668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“Asian</a:t>
            </a:r>
            <a:r>
              <a:rPr lang="en-US" dirty="0"/>
              <a:t>-Americans are disproportionately stars in American schools, and even in American society as a whole</a:t>
            </a:r>
            <a:r>
              <a:rPr lang="en-US" dirty="0" smtClean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6529304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“Asian</a:t>
            </a:r>
            <a:r>
              <a:rPr lang="en-US" dirty="0"/>
              <a:t>-Americans are disproportionately stars in American schools, and even in American society as a whole</a:t>
            </a:r>
            <a:r>
              <a:rPr lang="en-US" dirty="0" smtClean="0"/>
              <a:t>.”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E46C0A"/>
                </a:solidFill>
              </a:rPr>
              <a:t>33 </a:t>
            </a:r>
            <a:r>
              <a:rPr lang="en-US" dirty="0">
                <a:solidFill>
                  <a:srgbClr val="E46C0A"/>
                </a:solidFill>
              </a:rPr>
              <a:t>percent of Laotian Americans and 37 percent of Cambodian Americans fail to complete high school, according to the White House Initiative on Asian Americans and Pacific Islanders</a:t>
            </a:r>
            <a:r>
              <a:rPr lang="en-US" dirty="0" smtClean="0">
                <a:solidFill>
                  <a:srgbClr val="E46C0A"/>
                </a:solidFill>
              </a:rPr>
              <a:t>.</a:t>
            </a:r>
          </a:p>
          <a:p>
            <a:pPr marL="0" indent="0">
              <a:buNone/>
            </a:pPr>
            <a:endParaRPr lang="en-US" dirty="0" smtClean="0">
              <a:solidFill>
                <a:srgbClr val="E46C0A"/>
              </a:solidFill>
            </a:endParaRPr>
          </a:p>
          <a:p>
            <a:r>
              <a:rPr lang="en-US" dirty="0" smtClean="0">
                <a:solidFill>
                  <a:srgbClr val="E46C0A"/>
                </a:solidFill>
              </a:rPr>
              <a:t>AAPIs are fastest-growing populations in poverty. Nationally increase of 27%; among AA 37% and PIs 60%</a:t>
            </a:r>
          </a:p>
          <a:p>
            <a:pPr marL="0" indent="0">
              <a:buNone/>
            </a:pPr>
            <a:endParaRPr lang="en-US" dirty="0" smtClean="0">
              <a:solidFill>
                <a:srgbClr val="E46C0A"/>
              </a:solidFill>
            </a:endParaRPr>
          </a:p>
          <a:p>
            <a:r>
              <a:rPr lang="en-US" dirty="0" smtClean="0">
                <a:solidFill>
                  <a:srgbClr val="E46C0A"/>
                </a:solidFill>
              </a:rPr>
              <a:t>1 in 3 AAPIs confronts a language barrier</a:t>
            </a:r>
          </a:p>
          <a:p>
            <a:endParaRPr lang="en-US" dirty="0">
              <a:solidFill>
                <a:srgbClr val="E46C0A"/>
              </a:solidFill>
            </a:endParaRPr>
          </a:p>
          <a:p>
            <a:r>
              <a:rPr lang="en-US" dirty="0" smtClean="0">
                <a:solidFill>
                  <a:srgbClr val="E46C0A"/>
                </a:solidFill>
              </a:rPr>
              <a:t>Pacific Islanders have among the highest unemployment rates of all groups</a:t>
            </a:r>
            <a:endParaRPr lang="en-US" dirty="0">
              <a:solidFill>
                <a:srgbClr val="E46C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2281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say Asian-Americans work hard to succeed in areas with clear metrics like math and science in part as a protection against bias — and in any case, many Asians still perceive a “bamboo ceiling” that is hard to break through.</a:t>
            </a:r>
          </a:p>
        </p:txBody>
      </p:sp>
    </p:spTree>
    <p:extLst>
      <p:ext uri="{BB962C8B-B14F-4D97-AF65-F5344CB8AC3E}">
        <p14:creationId xmlns:p14="http://schemas.microsoft.com/office/powerpoint/2010/main" val="3005742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They say Asian-Americans work hard to succeed in areas with clear metrics like math and science in part as a protection against bias — and in any case, many Asians still perceive a “bamboo ceiling” that is hard to break through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Asians constitute only 1.5% of Fortune 500 CEOs despite making up 5% of population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984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migration and types of migrants</a:t>
            </a:r>
          </a:p>
          <a:p>
            <a:r>
              <a:rPr lang="en-US" dirty="0" smtClean="0"/>
              <a:t>Describe global migration patterns and trends</a:t>
            </a:r>
          </a:p>
          <a:p>
            <a:r>
              <a:rPr lang="en-US" dirty="0" smtClean="0"/>
              <a:t>Describe assimilation/acculturation theory</a:t>
            </a:r>
          </a:p>
          <a:p>
            <a:r>
              <a:rPr lang="en-US" dirty="0" smtClean="0"/>
              <a:t>Apply concepts to population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0336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52661"/>
          </a:xfrm>
        </p:spPr>
        <p:txBody>
          <a:bodyPr>
            <a:normAutofit/>
          </a:bodyPr>
          <a:lstStyle/>
          <a:p>
            <a:r>
              <a:rPr lang="en-US" dirty="0" smtClean="0"/>
              <a:t>Governor Brown vetoed Assembly Bill AB-176 that required California’s publicly-funded universities and community colleges and state Departments to disaggregate API data</a:t>
            </a:r>
          </a:p>
        </p:txBody>
      </p:sp>
      <p:sp>
        <p:nvSpPr>
          <p:cNvPr id="4" name="Rectangle 3"/>
          <p:cNvSpPr/>
          <p:nvPr/>
        </p:nvSpPr>
        <p:spPr>
          <a:xfrm>
            <a:off x="202675" y="4985180"/>
            <a:ext cx="8660959" cy="12158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Better Data </a:t>
            </a:r>
            <a:r>
              <a:rPr lang="en-US" sz="2800" b="1" dirty="0">
                <a:sym typeface="Wingdings"/>
              </a:rPr>
              <a:t> Better Policy  Better Public Discourse!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053306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010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Immigration and Health Policies</a:t>
            </a:r>
            <a:br>
              <a:rPr lang="en-US" dirty="0" smtClean="0"/>
            </a:br>
            <a:r>
              <a:rPr lang="en-US" dirty="0" smtClean="0"/>
              <a:t>Undocumented in the 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4484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828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563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200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129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571" y="180305"/>
            <a:ext cx="7543800" cy="104190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Immigration and Health Policies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26558"/>
            <a:ext cx="2733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BACKGROUND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222596"/>
              </p:ext>
            </p:extLst>
          </p:nvPr>
        </p:nvGraphicFramePr>
        <p:xfrm>
          <a:off x="465571" y="1251135"/>
          <a:ext cx="8328339" cy="5331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6113"/>
                <a:gridCol w="2776113"/>
                <a:gridCol w="2776113"/>
              </a:tblGrid>
              <a:tr h="12716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The </a:t>
                      </a:r>
                      <a:r>
                        <a:rPr lang="en-US" sz="1600" b="1" dirty="0" smtClean="0"/>
                        <a:t>D</a:t>
                      </a:r>
                      <a:r>
                        <a:rPr lang="en-US" sz="1600" dirty="0" smtClean="0"/>
                        <a:t>evelopment, </a:t>
                      </a:r>
                      <a:r>
                        <a:rPr lang="en-US" sz="1600" b="1" dirty="0" smtClean="0"/>
                        <a:t>R</a:t>
                      </a:r>
                      <a:r>
                        <a:rPr lang="en-US" sz="1600" dirty="0" smtClean="0"/>
                        <a:t>elief, and </a:t>
                      </a:r>
                      <a:r>
                        <a:rPr lang="en-US" sz="1600" b="1" dirty="0" smtClean="0"/>
                        <a:t>E</a:t>
                      </a:r>
                      <a:r>
                        <a:rPr lang="en-US" sz="1600" dirty="0" smtClean="0"/>
                        <a:t>ducation for </a:t>
                      </a:r>
                      <a:r>
                        <a:rPr lang="en-US" sz="1600" b="1" dirty="0" smtClean="0"/>
                        <a:t>A</a:t>
                      </a:r>
                      <a:r>
                        <a:rPr lang="en-US" sz="1600" dirty="0" smtClean="0"/>
                        <a:t>lien </a:t>
                      </a:r>
                      <a:r>
                        <a:rPr lang="en-US" sz="1600" b="1" dirty="0" smtClean="0"/>
                        <a:t>M</a:t>
                      </a:r>
                      <a:r>
                        <a:rPr lang="en-US" sz="1600" dirty="0" smtClean="0"/>
                        <a:t>inors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Act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Consideration of </a:t>
                      </a:r>
                      <a:r>
                        <a:rPr lang="en-US" sz="1600" b="1" dirty="0" smtClean="0"/>
                        <a:t>D</a:t>
                      </a:r>
                      <a:r>
                        <a:rPr lang="en-US" sz="1600" dirty="0" smtClean="0"/>
                        <a:t>eferred </a:t>
                      </a:r>
                      <a:r>
                        <a:rPr lang="en-US" sz="1600" b="1" dirty="0" smtClean="0"/>
                        <a:t>A</a:t>
                      </a:r>
                      <a:r>
                        <a:rPr lang="en-US" sz="1600" dirty="0" smtClean="0"/>
                        <a:t>ction for </a:t>
                      </a:r>
                      <a:r>
                        <a:rPr lang="en-US" sz="1600" b="1" dirty="0" smtClean="0"/>
                        <a:t>C</a:t>
                      </a:r>
                      <a:r>
                        <a:rPr lang="en-US" sz="1600" dirty="0" smtClean="0"/>
                        <a:t>hildhood </a:t>
                      </a:r>
                      <a:r>
                        <a:rPr lang="en-US" sz="1600" b="1" dirty="0" smtClean="0"/>
                        <a:t>A</a:t>
                      </a:r>
                      <a:r>
                        <a:rPr lang="en-US" sz="1600" dirty="0" smtClean="0"/>
                        <a:t>rrivals 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The </a:t>
                      </a:r>
                      <a:r>
                        <a:rPr lang="en-US" sz="1600" b="1" dirty="0" smtClean="0"/>
                        <a:t>P</a:t>
                      </a:r>
                      <a:r>
                        <a:rPr lang="en-US" sz="1600" dirty="0" smtClean="0"/>
                        <a:t>atient </a:t>
                      </a:r>
                      <a:r>
                        <a:rPr lang="en-US" sz="1600" b="1" dirty="0" smtClean="0"/>
                        <a:t>P</a:t>
                      </a:r>
                      <a:r>
                        <a:rPr lang="en-US" sz="1600" dirty="0" smtClean="0"/>
                        <a:t>rotection and </a:t>
                      </a:r>
                      <a:r>
                        <a:rPr lang="en-US" sz="1600" b="1" dirty="0" smtClean="0"/>
                        <a:t>A</a:t>
                      </a:r>
                      <a:r>
                        <a:rPr lang="en-US" sz="1600" dirty="0" smtClean="0"/>
                        <a:t>ffordable </a:t>
                      </a:r>
                      <a:r>
                        <a:rPr lang="en-US" sz="1600" b="1" dirty="0" smtClean="0"/>
                        <a:t>C</a:t>
                      </a:r>
                      <a:r>
                        <a:rPr lang="en-US" sz="1600" dirty="0" smtClean="0"/>
                        <a:t>are </a:t>
                      </a:r>
                      <a:r>
                        <a:rPr lang="en-US" sz="1600" b="1" dirty="0" smtClean="0"/>
                        <a:t>A</a:t>
                      </a:r>
                      <a:r>
                        <a:rPr lang="en-US" sz="1600" dirty="0" smtClean="0"/>
                        <a:t>ct </a:t>
                      </a:r>
                      <a:endParaRPr lang="en-US" sz="1600" dirty="0"/>
                    </a:p>
                  </a:txBody>
                  <a:tcPr marL="68580" marR="68580"/>
                </a:tc>
              </a:tr>
              <a:tr h="55431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DREAM</a:t>
                      </a:r>
                      <a:endParaRPr lang="en-US" sz="16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DACA</a:t>
                      </a:r>
                      <a:endParaRPr lang="en-US" sz="16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ACA</a:t>
                      </a:r>
                      <a:endParaRPr lang="en-US" sz="1600" b="1" dirty="0"/>
                    </a:p>
                  </a:txBody>
                  <a:tcPr marL="68580" marR="68580"/>
                </a:tc>
              </a:tr>
              <a:tr h="274732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NOT Passed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Proposed</a:t>
                      </a:r>
                      <a:r>
                        <a:rPr lang="en-US" sz="1600" baseline="0" dirty="0" smtClean="0"/>
                        <a:t> process for undocumented immigrants to gain conditional residency, followed by permanent residency.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u="sng" baseline="0" dirty="0" smtClean="0"/>
                        <a:t>Eligibility Criteria: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i="1" baseline="0" dirty="0" smtClean="0"/>
                        <a:t>Conditional: </a:t>
                      </a:r>
                      <a:r>
                        <a:rPr lang="en-US" sz="1600" baseline="0" dirty="0" smtClean="0"/>
                        <a:t>enter U.S. before 16, reside 5+ years, high school diploma or GED, moral character, pass criminal background check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i="1" baseline="0" dirty="0" smtClean="0"/>
                        <a:t>Permanent: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="1" baseline="0" dirty="0" smtClean="0"/>
                        <a:t>College</a:t>
                      </a:r>
                      <a:r>
                        <a:rPr lang="en-US" sz="1600" baseline="0" dirty="0" smtClean="0"/>
                        <a:t> or Military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Allows temporary</a:t>
                      </a:r>
                      <a:r>
                        <a:rPr lang="en-US" sz="1600" baseline="0" dirty="0" smtClean="0"/>
                        <a:t> (2 years) work authorization and relief from deportation for those who qualify.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u="sng" baseline="0" dirty="0" smtClean="0"/>
                        <a:t>Eligibility Criteria:</a:t>
                      </a:r>
                      <a:r>
                        <a:rPr lang="en-US" sz="1600" u="none" baseline="0" dirty="0"/>
                        <a:t> </a:t>
                      </a:r>
                      <a:r>
                        <a:rPr lang="en-US" sz="1600" u="none" baseline="0" dirty="0" smtClean="0"/>
                        <a:t>enter U.S. before 16, resided since 2007, present but undocumented in 2012, high school diploma or GED, or enrolled in school, or honorably discharged pass criminal background check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u="none" baseline="0" dirty="0" smtClean="0"/>
                        <a:t>College not required. </a:t>
                      </a:r>
                      <a:endParaRPr lang="en-US" sz="1600" u="sng" baseline="0" dirty="0" smtClean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Passed (but</a:t>
                      </a:r>
                      <a:r>
                        <a:rPr lang="en-US" sz="1600" baseline="0" dirty="0" smtClean="0"/>
                        <a:t> with major restrictions for some immigrant groups)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As of August 28</a:t>
                      </a:r>
                      <a:r>
                        <a:rPr lang="en-US" sz="1600" baseline="30000" dirty="0" smtClean="0"/>
                        <a:t>th</a:t>
                      </a:r>
                      <a:r>
                        <a:rPr lang="en-US" sz="1600" baseline="0" dirty="0" smtClean="0"/>
                        <a:t>, 2012, DACAs were excluded from eligibility.</a:t>
                      </a:r>
                      <a:endParaRPr lang="en-US" sz="1600" dirty="0"/>
                    </a:p>
                  </a:txBody>
                  <a:tcPr marL="68580" marR="685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4693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BRAVE Study: API Voices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451" r="4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755634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0"/>
            <a:ext cx="53086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002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0382" y="0"/>
            <a:ext cx="4853618" cy="32519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368" y="3422650"/>
            <a:ext cx="4297639" cy="28495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608" y="170746"/>
            <a:ext cx="4619310" cy="30811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0382" y="3646799"/>
            <a:ext cx="4672539" cy="262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084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Migration and Demography: </a:t>
            </a:r>
            <a:br>
              <a:rPr lang="en-US" sz="3200" dirty="0" smtClean="0"/>
            </a:br>
            <a:r>
              <a:rPr lang="en-US" sz="3200" dirty="0" smtClean="0"/>
              <a:t>Why is this relevant for public health practitioners and epidemiologists?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1205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Rapidly changing demographic and macro-economic environment leads policy makers to:</a:t>
            </a:r>
          </a:p>
          <a:p>
            <a:pPr lvl="1"/>
            <a:r>
              <a:rPr lang="en-US" dirty="0" smtClean="0"/>
              <a:t>Revisit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population projections </a:t>
            </a:r>
            <a:r>
              <a:rPr lang="en-US" dirty="0" smtClean="0"/>
              <a:t>and question the demographic assumptions on which existing economic, welfare, and migration policies are based</a:t>
            </a:r>
          </a:p>
          <a:p>
            <a:pPr lvl="1"/>
            <a:r>
              <a:rPr lang="en-US" dirty="0" smtClean="0"/>
              <a:t>Adapt key policy areas to fundamental changes in global and regional </a:t>
            </a:r>
            <a:r>
              <a:rPr lang="en-US" dirty="0" smtClean="0">
                <a:solidFill>
                  <a:srgbClr val="E46C0A"/>
                </a:solidFill>
              </a:rPr>
              <a:t>population trends</a:t>
            </a:r>
          </a:p>
          <a:p>
            <a:pPr lvl="1"/>
            <a:r>
              <a:rPr lang="en-US" dirty="0" smtClean="0"/>
              <a:t>Explore the potential of migration in bridging the gaps between </a:t>
            </a:r>
            <a:r>
              <a:rPr lang="en-US" dirty="0" smtClean="0">
                <a:solidFill>
                  <a:srgbClr val="E46C0A"/>
                </a:solidFill>
              </a:rPr>
              <a:t>youthful and aging societies </a:t>
            </a:r>
            <a:r>
              <a:rPr lang="en-US" dirty="0" smtClean="0"/>
              <a:t>and in promoting development </a:t>
            </a:r>
          </a:p>
          <a:p>
            <a:pPr marL="2743200" lvl="6" indent="0">
              <a:buNone/>
            </a:pPr>
            <a:r>
              <a:rPr lang="en-US" dirty="0"/>
              <a:t>	</a:t>
            </a:r>
            <a:r>
              <a:rPr lang="en-US" dirty="0" smtClean="0"/>
              <a:t>				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Munz</a:t>
            </a:r>
            <a:r>
              <a:rPr lang="en-US" dirty="0" smtClean="0"/>
              <a:t>, 2015 MPI)</a:t>
            </a:r>
          </a:p>
        </p:txBody>
      </p:sp>
    </p:spTree>
    <p:extLst>
      <p:ext uri="{BB962C8B-B14F-4D97-AF65-F5344CB8AC3E}">
        <p14:creationId xmlns:p14="http://schemas.microsoft.com/office/powerpoint/2010/main" val="2149866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Movement of individuals from one place to another, crossing geographical boundary</a:t>
            </a:r>
          </a:p>
          <a:p>
            <a:pPr lvl="1"/>
            <a:r>
              <a:rPr lang="en-US" dirty="0" smtClean="0"/>
              <a:t>Defined as any permanent change in residence</a:t>
            </a:r>
          </a:p>
          <a:p>
            <a:pPr lvl="2"/>
            <a:r>
              <a:rPr lang="en-US" dirty="0" smtClean="0"/>
              <a:t>UN defines permanent as lasting more than one year</a:t>
            </a:r>
          </a:p>
          <a:p>
            <a:pPr lvl="2"/>
            <a:r>
              <a:rPr lang="en-US" dirty="0" smtClean="0"/>
              <a:t>The Movement of people across a specified boundary, national (i.e. internal) or international, to establish a new permanent place of residence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t="6772" b="6772"/>
          <a:stretch>
            <a:fillRect/>
          </a:stretch>
        </p:blipFill>
        <p:spPr>
          <a:xfrm>
            <a:off x="4645025" y="2011364"/>
            <a:ext cx="4209031" cy="4114799"/>
          </a:xfrm>
        </p:spPr>
      </p:pic>
    </p:spTree>
    <p:extLst>
      <p:ext uri="{BB962C8B-B14F-4D97-AF65-F5344CB8AC3E}">
        <p14:creationId xmlns:p14="http://schemas.microsoft.com/office/powerpoint/2010/main" val="778953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Internal migration: movement within same country</a:t>
            </a:r>
          </a:p>
          <a:p>
            <a:r>
              <a:rPr lang="en-US" dirty="0" smtClean="0"/>
              <a:t>International migration: movement across national boundaries</a:t>
            </a:r>
          </a:p>
          <a:p>
            <a:r>
              <a:rPr lang="en-US" dirty="0" smtClean="0"/>
              <a:t>Chain migration: process that occurs after a small number of pioneering groups lead the way somewhere else and others from the same community follow. Chain migration results in migration fields –the clustering of people from a specific region into certain neighborhoods or small towns</a:t>
            </a:r>
          </a:p>
          <a:p>
            <a:r>
              <a:rPr lang="en-US" dirty="0" smtClean="0"/>
              <a:t>Commuter: crossing boundary lines for work daily</a:t>
            </a:r>
          </a:p>
        </p:txBody>
      </p:sp>
    </p:spTree>
    <p:extLst>
      <p:ext uri="{BB962C8B-B14F-4D97-AF65-F5344CB8AC3E}">
        <p14:creationId xmlns:p14="http://schemas.microsoft.com/office/powerpoint/2010/main" val="3117092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Forced migration: involuntary forum of migration related to environmental and human factors. </a:t>
            </a:r>
          </a:p>
          <a:p>
            <a:pPr lvl="1"/>
            <a:r>
              <a:rPr lang="en-US" b="1" dirty="0" smtClean="0"/>
              <a:t>Refugees</a:t>
            </a:r>
            <a:r>
              <a:rPr lang="en-US" dirty="0" smtClean="0"/>
              <a:t>: a person who can’t return home because of fear of persecution for reasons of race, religion, nationality, political association, social grouping, fleeing from war, armed conflict, civil war, disasters, famine, etc.</a:t>
            </a:r>
          </a:p>
          <a:p>
            <a:pPr lvl="1"/>
            <a:r>
              <a:rPr lang="en-US" b="1" dirty="0" smtClean="0"/>
              <a:t>Internally displaced persons: </a:t>
            </a:r>
            <a:r>
              <a:rPr lang="en-US" dirty="0" smtClean="0"/>
              <a:t>forced to leave his or her home region because of unfavorable (political, social, environmental), but does not cross any boundaries</a:t>
            </a:r>
          </a:p>
          <a:p>
            <a:pPr lvl="1"/>
            <a:r>
              <a:rPr lang="en-US" b="1" dirty="0" smtClean="0"/>
              <a:t>Asylum seekers: </a:t>
            </a:r>
            <a:r>
              <a:rPr lang="en-US" dirty="0" smtClean="0"/>
              <a:t>people who claim to be refugees. Usually have to undergo legal procedure in which host country decides whether they qualify for refugee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33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19632"/>
            <a:ext cx="8229600" cy="1143000"/>
          </a:xfrm>
        </p:spPr>
        <p:txBody>
          <a:bodyPr/>
          <a:lstStyle/>
          <a:p>
            <a:r>
              <a:rPr lang="en-US" dirty="0" smtClean="0"/>
              <a:t>Trends in Migration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590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1234</Words>
  <Application>Microsoft Macintosh PowerPoint</Application>
  <PresentationFormat>On-screen Show (4:3)</PresentationFormat>
  <Paragraphs>119</Paragraphs>
  <Slides>38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Migration and Health May Sudhinaraset</vt:lpstr>
      <vt:lpstr>Ice Breaker</vt:lpstr>
      <vt:lpstr>Learning Objectives</vt:lpstr>
      <vt:lpstr>PowerPoint Presentation</vt:lpstr>
      <vt:lpstr>Migration and Demography:  Why is this relevant for public health practitioners and epidemiologists?</vt:lpstr>
      <vt:lpstr>Definitions</vt:lpstr>
      <vt:lpstr>Types of Migration</vt:lpstr>
      <vt:lpstr>Types of Migration</vt:lpstr>
      <vt:lpstr>Trends in Migration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Theories Migration and Health</vt:lpstr>
      <vt:lpstr>Acculturation</vt:lpstr>
      <vt:lpstr>Berry’s 2007 Model of Acculturation</vt:lpstr>
      <vt:lpstr>Acculturation Strategies Framework (Berry, 2007)</vt:lpstr>
      <vt:lpstr>Healthy Migrant Effect (Fennelly)</vt:lpstr>
      <vt:lpstr>Convergence Effect</vt:lpstr>
      <vt:lpstr>Critiquing migration research: Applications to asian and pacific islanders</vt:lpstr>
      <vt:lpstr>What’s wrong with this graph?</vt:lpstr>
      <vt:lpstr>PowerPoint Presentation</vt:lpstr>
      <vt:lpstr>PowerPoint Presentation</vt:lpstr>
      <vt:lpstr>Nick Kristof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Immigration and Health Policies Undocumented in the US</vt:lpstr>
      <vt:lpstr>PowerPoint Presentation</vt:lpstr>
      <vt:lpstr>PowerPoint Presentation</vt:lpstr>
      <vt:lpstr>PowerPoint Presentation</vt:lpstr>
      <vt:lpstr>PowerPoint Presentation</vt:lpstr>
      <vt:lpstr>Immigration and Health Policies</vt:lpstr>
      <vt:lpstr>The BRAVE Study: API Voices</vt:lpstr>
      <vt:lpstr>PowerPoint Presentation</vt:lpstr>
    </vt:vector>
  </TitlesOfParts>
  <Company>UCSF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Migration</dc:title>
  <dc:creator>May Sudinaraset</dc:creator>
  <cp:lastModifiedBy>test</cp:lastModifiedBy>
  <cp:revision>30</cp:revision>
  <dcterms:created xsi:type="dcterms:W3CDTF">2015-10-20T18:07:27Z</dcterms:created>
  <dcterms:modified xsi:type="dcterms:W3CDTF">2015-11-01T14:48:49Z</dcterms:modified>
</cp:coreProperties>
</file>