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25" r:id="rId2"/>
    <p:sldId id="291" r:id="rId3"/>
    <p:sldId id="261" r:id="rId4"/>
    <p:sldId id="288" r:id="rId5"/>
    <p:sldId id="283" r:id="rId6"/>
    <p:sldId id="289" r:id="rId7"/>
    <p:sldId id="293" r:id="rId8"/>
    <p:sldId id="278" r:id="rId9"/>
    <p:sldId id="290" r:id="rId10"/>
    <p:sldId id="347" r:id="rId11"/>
    <p:sldId id="349" r:id="rId12"/>
    <p:sldId id="351" r:id="rId13"/>
    <p:sldId id="259" r:id="rId14"/>
    <p:sldId id="353" r:id="rId15"/>
    <p:sldId id="263" r:id="rId16"/>
    <p:sldId id="341" r:id="rId17"/>
    <p:sldId id="342" r:id="rId18"/>
    <p:sldId id="343" r:id="rId19"/>
    <p:sldId id="345" r:id="rId20"/>
    <p:sldId id="339" r:id="rId21"/>
    <p:sldId id="344" r:id="rId22"/>
    <p:sldId id="295" r:id="rId23"/>
    <p:sldId id="296" r:id="rId24"/>
    <p:sldId id="297" r:id="rId25"/>
    <p:sldId id="298" r:id="rId26"/>
    <p:sldId id="299" r:id="rId27"/>
    <p:sldId id="300" r:id="rId28"/>
    <p:sldId id="294" r:id="rId29"/>
    <p:sldId id="284" r:id="rId30"/>
    <p:sldId id="322" r:id="rId31"/>
    <p:sldId id="346" r:id="rId32"/>
    <p:sldId id="302" r:id="rId33"/>
    <p:sldId id="301" r:id="rId34"/>
    <p:sldId id="326" r:id="rId35"/>
    <p:sldId id="264" r:id="rId36"/>
    <p:sldId id="328" r:id="rId37"/>
    <p:sldId id="352" r:id="rId38"/>
    <p:sldId id="329" r:id="rId39"/>
    <p:sldId id="308" r:id="rId40"/>
    <p:sldId id="324" r:id="rId41"/>
    <p:sldId id="287" r:id="rId42"/>
    <p:sldId id="331" r:id="rId43"/>
    <p:sldId id="330" r:id="rId44"/>
    <p:sldId id="256" r:id="rId45"/>
    <p:sldId id="267" r:id="rId46"/>
    <p:sldId id="268" r:id="rId47"/>
    <p:sldId id="269" r:id="rId48"/>
    <p:sldId id="271" r:id="rId49"/>
    <p:sldId id="270" r:id="rId50"/>
    <p:sldId id="332" r:id="rId51"/>
    <p:sldId id="333" r:id="rId52"/>
    <p:sldId id="336" r:id="rId53"/>
    <p:sldId id="266" r:id="rId5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ing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3-11T12:42:29.459" idx="1">
    <p:pos x="4846" y="1824"/>
    <p:text>Consider:  
The software:
revises weights
(or) 
The software can:
revise weights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9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0F15-1F37-47EF-BE8C-3D4FB38CAC08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4811-FBA9-42FE-8D5E-D14D9B56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B263-BB53-4BF7-A80D-F8653CD1D382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7E24-FED6-4E1C-8879-BC380FEB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FCD59A9B-8A95-1845-8EC1-E58100EC8AA2}" type="slidenum">
              <a:rPr lang="en-US"/>
              <a:pPr/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FE7298-FFA0-6C42-B740-F7EBE900CB11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22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728DE-4A6A-3144-A99C-9110697FEA22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23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BDC03D-B9E1-8349-B7E3-0AE71EF44FC2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24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A5822C-5089-054F-8622-CC6917B804E9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26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8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C7CDEBED-4C41-0349-B3DF-1F36448FB922}" type="slidenum">
              <a:rPr lang="en-US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9pPr>
          </a:lstStyle>
          <a:p>
            <a:fld id="{FE24A62F-679D-4610-B561-5C54F9DC701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4C0F5-DD5E-994E-BFEA-41C5C96822CD}" type="slidenum">
              <a:rPr lang="en-US"/>
              <a:pPr/>
              <a:t>50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AD91-BA39-46D6-8481-9D1963714DA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6534"/>
            <a:ext cx="5122333" cy="41792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Amgen GHE Training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0599-EE96-7F46-A16E-CFFE02CB125C}" type="slidenum">
              <a:rPr lang="en-US"/>
              <a:pPr/>
              <a:t>51</a:t>
            </a:fld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1" tIns="0" rIns="19391" bIns="0" anchor="b"/>
          <a:lstStyle/>
          <a:p>
            <a:pPr algn="r" defTabSz="931863"/>
            <a:r>
              <a:rPr lang="en-US" sz="1000" i="1"/>
              <a:t>7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11" tIns="45247" rIns="92111" bIns="45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2CDE1-682C-3E4A-BD1D-87E124AAB575}" type="slidenum">
              <a:rPr lang="en-US"/>
              <a:pPr/>
              <a:t>52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4" tIns="0" rIns="19394" bIns="0" anchor="b"/>
          <a:lstStyle/>
          <a:p>
            <a:pPr algn="r" defTabSz="931863"/>
            <a:r>
              <a:rPr lang="en-US" sz="1000" i="1"/>
              <a:t>11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22" tIns="45253" rIns="92122" bIns="452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ABD224AB-97A5-B349-BE82-186ABF082098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7C502A38-5C52-FE46-9B89-E650AE3F287B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14B034D1-A61B-A546-B764-9B79A3644404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122B5B0C-570C-B744-81F1-909E78FF32B0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70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70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7" name="Group 47"/>
          <p:cNvGrpSpPr>
            <a:grpSpLocks/>
          </p:cNvGrpSpPr>
          <p:nvPr userDrawn="1"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5" name="Freeform 45"/>
          <p:cNvSpPr>
            <a:spLocks/>
          </p:cNvSpPr>
          <p:nvPr userDrawn="1"/>
        </p:nvSpPr>
        <p:spPr bwMode="hidden">
          <a:xfrm>
            <a:off x="0" y="0"/>
            <a:ext cx="9144000" cy="457200"/>
          </a:xfrm>
          <a:custGeom>
            <a:avLst/>
            <a:gdLst>
              <a:gd name="T0" fmla="*/ 5740 w 5740"/>
              <a:gd name="T1" fmla="*/ 288 h 288"/>
              <a:gd name="T2" fmla="*/ 0 w 5740"/>
              <a:gd name="T3" fmla="*/ 288 h 288"/>
              <a:gd name="T4" fmla="*/ 0 w 5740"/>
              <a:gd name="T5" fmla="*/ 0 h 288"/>
              <a:gd name="T6" fmla="*/ 5740 w 5740"/>
              <a:gd name="T7" fmla="*/ 0 h 288"/>
              <a:gd name="T8" fmla="*/ 5740 w 5740"/>
              <a:gd name="T9" fmla="*/ 288 h 288"/>
              <a:gd name="T10" fmla="*/ 5740 w 5740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5166" name="Freeform 46"/>
          <p:cNvSpPr>
            <a:spLocks/>
          </p:cNvSpPr>
          <p:nvPr userDrawn="1"/>
        </p:nvSpPr>
        <p:spPr bwMode="hidden">
          <a:xfrm>
            <a:off x="0" y="0"/>
            <a:ext cx="9144000" cy="533400"/>
          </a:xfrm>
          <a:custGeom>
            <a:avLst/>
            <a:gdLst>
              <a:gd name="T0" fmla="*/ 5740 w 5740"/>
              <a:gd name="T1" fmla="*/ 288 h 288"/>
              <a:gd name="T2" fmla="*/ 0 w 5740"/>
              <a:gd name="T3" fmla="*/ 288 h 288"/>
              <a:gd name="T4" fmla="*/ 0 w 5740"/>
              <a:gd name="T5" fmla="*/ 0 h 288"/>
              <a:gd name="T6" fmla="*/ 5740 w 5740"/>
              <a:gd name="T7" fmla="*/ 0 h 288"/>
              <a:gd name="T8" fmla="*/ 5740 w 5740"/>
              <a:gd name="T9" fmla="*/ 288 h 288"/>
              <a:gd name="T10" fmla="*/ 5740 w 5740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60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444DD469-2E30-40C5-A145-82DF723E0035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60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4" Type="http://schemas.openxmlformats.org/officeDocument/2006/relationships/hyperlink" Target="http://www.stard-statement.org/" TargetMode="External"/><Relationship Id="rId5" Type="http://schemas.openxmlformats.org/officeDocument/2006/relationships/hyperlink" Target="http://www.prisma-statement.org/" TargetMode="External"/><Relationship Id="rId6" Type="http://schemas.openxmlformats.org/officeDocument/2006/relationships/hyperlink" Target="http://www.emgo.nl/kc/analysis/statements/MOOSE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go.nl/kc/analysis/statement/quorum%20review%20lancet%201991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9253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28600" y="304800"/>
            <a:ext cx="90678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Meta-Analysis and Evidence-Based Medicine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62000" y="6172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EDD3B6"/>
                </a:solidFill>
                <a:latin typeface="Arial" charset="0"/>
              </a:rPr>
              <a:t>Why EBM?</a:t>
            </a:r>
            <a:r>
              <a:rPr lang="en-US" sz="2000" dirty="0">
                <a:solidFill>
                  <a:srgbClr val="EDD3B6"/>
                </a:solidFill>
                <a:latin typeface="Arial" charset="0"/>
              </a:rPr>
              <a:t>  All Were Partly Right and All Were Totally Wrong!</a:t>
            </a:r>
          </a:p>
        </p:txBody>
      </p:sp>
    </p:spTree>
    <p:extLst>
      <p:ext uri="{BB962C8B-B14F-4D97-AF65-F5344CB8AC3E}">
        <p14:creationId xmlns:p14="http://schemas.microsoft.com/office/powerpoint/2010/main" val="219450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98316"/>
              </p:ext>
            </p:extLst>
          </p:nvPr>
        </p:nvGraphicFramePr>
        <p:xfrm>
          <a:off x="381000" y="1371600"/>
          <a:ext cx="3581400" cy="2286000"/>
        </p:xfrm>
        <a:graphic>
          <a:graphicData uri="http://schemas.openxmlformats.org/drawingml/2006/table">
            <a:tbl>
              <a:tblPr/>
              <a:tblGrid>
                <a:gridCol w="1335974"/>
                <a:gridCol w="927166"/>
                <a:gridCol w="822960"/>
                <a:gridCol w="495300"/>
              </a:tblGrid>
              <a:tr h="60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381000"/>
            <a:ext cx="3149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</a:rPr>
              <a:t>Simple Example</a:t>
            </a:r>
            <a:endParaRPr lang="en-US" sz="3200" dirty="0">
              <a:solidFill>
                <a:srgbClr val="EDD3B6"/>
              </a:solidFill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2529"/>
              </p:ext>
            </p:extLst>
          </p:nvPr>
        </p:nvGraphicFramePr>
        <p:xfrm>
          <a:off x="4191000" y="2819400"/>
          <a:ext cx="4038600" cy="2743200"/>
        </p:xfrm>
        <a:graphic>
          <a:graphicData uri="http://schemas.openxmlformats.org/drawingml/2006/table">
            <a:tbl>
              <a:tblPr/>
              <a:tblGrid>
                <a:gridCol w="1211580"/>
                <a:gridCol w="1009650"/>
                <a:gridCol w="979170"/>
                <a:gridCol w="838200"/>
              </a:tblGrid>
              <a:tr h="526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85800" y="5867400"/>
            <a:ext cx="4940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D3B6"/>
                </a:solidFill>
              </a:rPr>
              <a:t>Summary Grade = 34.6 / 10 = 3.46</a:t>
            </a:r>
          </a:p>
        </p:txBody>
      </p:sp>
    </p:spTree>
    <p:extLst>
      <p:ext uri="{BB962C8B-B14F-4D97-AF65-F5344CB8AC3E}">
        <p14:creationId xmlns:p14="http://schemas.microsoft.com/office/powerpoint/2010/main" val="19991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10179"/>
              </p:ext>
            </p:extLst>
          </p:nvPr>
        </p:nvGraphicFramePr>
        <p:xfrm>
          <a:off x="609600" y="1143000"/>
          <a:ext cx="5867400" cy="2970214"/>
        </p:xfrm>
        <a:graphic>
          <a:graphicData uri="http://schemas.openxmlformats.org/drawingml/2006/table">
            <a:tbl>
              <a:tblPr/>
              <a:tblGrid>
                <a:gridCol w="2057400"/>
                <a:gridCol w="1447800"/>
                <a:gridCol w="1295400"/>
                <a:gridCol w="1066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2514600" y="1066800"/>
            <a:ext cx="1828800" cy="32004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5638800" y="1676400"/>
            <a:ext cx="1143000" cy="19050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5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3559"/>
              </p:ext>
            </p:extLst>
          </p:nvPr>
        </p:nvGraphicFramePr>
        <p:xfrm>
          <a:off x="3200400" y="457200"/>
          <a:ext cx="612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3" imgW="215900" imgH="241300" progId="Equation.3">
                  <p:embed/>
                </p:oleObj>
              </mc:Choice>
              <mc:Fallback>
                <p:oleObj name="Equation" r:id="rId3" imgW="21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"/>
                        <a:ext cx="612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9" name="AutoShape 51"/>
          <p:cNvSpPr>
            <a:spLocks noChangeArrowheads="1"/>
          </p:cNvSpPr>
          <p:nvPr/>
        </p:nvSpPr>
        <p:spPr bwMode="auto">
          <a:xfrm flipH="1">
            <a:off x="5943600" y="4191000"/>
            <a:ext cx="1371600" cy="381000"/>
          </a:xfrm>
          <a:prstGeom prst="curvedUpArrow">
            <a:avLst>
              <a:gd name="adj1" fmla="val 72333"/>
              <a:gd name="adj2" fmla="val 144000"/>
              <a:gd name="adj3" fmla="val 33333"/>
            </a:avLst>
          </a:prstGeom>
          <a:solidFill>
            <a:srgbClr val="FFCC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48609"/>
              </p:ext>
            </p:extLst>
          </p:nvPr>
        </p:nvGraphicFramePr>
        <p:xfrm>
          <a:off x="1219200" y="4114800"/>
          <a:ext cx="1524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Equation" r:id="rId5" imgW="507960" imgH="291960" progId="Equation.DSMT4">
                  <p:embed/>
                </p:oleObj>
              </mc:Choice>
              <mc:Fallback>
                <p:oleObj name="Equation" r:id="rId5" imgW="507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1524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79653"/>
              </p:ext>
            </p:extLst>
          </p:nvPr>
        </p:nvGraphicFramePr>
        <p:xfrm>
          <a:off x="6705600" y="3352800"/>
          <a:ext cx="1752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Equation" r:id="rId7" imgW="596880" imgH="291960" progId="Equation.DSMT4">
                  <p:embed/>
                </p:oleObj>
              </mc:Choice>
              <mc:Fallback>
                <p:oleObj name="Equation" r:id="rId7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52800"/>
                        <a:ext cx="1752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2" name="AutoShape 54"/>
          <p:cNvSpPr>
            <a:spLocks noChangeArrowheads="1"/>
          </p:cNvSpPr>
          <p:nvPr/>
        </p:nvSpPr>
        <p:spPr bwMode="auto">
          <a:xfrm rot="-952809">
            <a:off x="2743200" y="4343400"/>
            <a:ext cx="1371600" cy="381000"/>
          </a:xfrm>
          <a:prstGeom prst="curvedUpArrow">
            <a:avLst>
              <a:gd name="adj1" fmla="val 72333"/>
              <a:gd name="adj2" fmla="val 144000"/>
              <a:gd name="adj3" fmla="val 33333"/>
            </a:avLst>
          </a:prstGeom>
          <a:solidFill>
            <a:srgbClr val="FFCC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6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41357"/>
              </p:ext>
            </p:extLst>
          </p:nvPr>
        </p:nvGraphicFramePr>
        <p:xfrm>
          <a:off x="5486400" y="457200"/>
          <a:ext cx="914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9144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30029"/>
              </p:ext>
            </p:extLst>
          </p:nvPr>
        </p:nvGraphicFramePr>
        <p:xfrm>
          <a:off x="4572000" y="457200"/>
          <a:ext cx="520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11" imgW="164880" imgH="241200" progId="Equation.3">
                  <p:embed/>
                </p:oleObj>
              </mc:Choice>
              <mc:Fallback>
                <p:oleObj name="Equation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"/>
                        <a:ext cx="520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5933"/>
              </p:ext>
            </p:extLst>
          </p:nvPr>
        </p:nvGraphicFramePr>
        <p:xfrm>
          <a:off x="5410200" y="5029200"/>
          <a:ext cx="1600200" cy="141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13" imgW="749160" imgH="660240" progId="Equation.3">
                  <p:embed/>
                </p:oleObj>
              </mc:Choice>
              <mc:Fallback>
                <p:oleObj name="Equation" r:id="rId13" imgW="749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1600200" cy="1410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5486400"/>
            <a:ext cx="295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Average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9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391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basic statistical procedures are feasible and intuitive.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0" y="3733800"/>
            <a:ext cx="464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can do this.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95400" y="228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</a:t>
            </a:r>
            <a:r>
              <a:rPr lang="en-US" sz="4000" dirty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Evidence*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5800" y="11430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Meta-analysis with original data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Randomized </a:t>
            </a:r>
            <a:r>
              <a:rPr lang="en-US" sz="25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controlled </a:t>
            </a: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trials with meta-analyses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Simple randomized control trials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4. Series with historical controls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5. Case control series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6. Computer database analysis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7. Case series with literature controls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8. Uncontrolled case series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9. Case reports, expert opinions</a:t>
            </a:r>
          </a:p>
          <a:p>
            <a:pPr marL="609600" indent="-609600">
              <a:spcBef>
                <a:spcPct val="20000"/>
              </a:spcBef>
            </a:pPr>
            <a:endParaRPr lang="en-US" sz="25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en-US" sz="25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*Cook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DJ,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Guyatt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GH,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Laupacis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Sackett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DL, Goldberg RJ. Clinical recommendations using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levels of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evidence for antithrombotic agents. Chest 1995 Oct; 108(4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):227S-230S. </a:t>
            </a:r>
          </a:p>
          <a:p>
            <a:pPr marL="609600" indent="-609600">
              <a:spcBef>
                <a:spcPct val="20000"/>
              </a:spcBef>
            </a:pP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4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85800"/>
            <a:ext cx="5055501" cy="6050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757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Prisma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flowchart for the Genentech Herceptin Project*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2" y="2743200"/>
            <a:ext cx="362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*Systematic </a:t>
            </a:r>
            <a:r>
              <a:rPr lang="en-US" dirty="0"/>
              <a:t>evaluation of trends in survival among patients with HER2-positive advanced breast cancer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8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058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questions to keep in mind: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real effect?  [level, bias, chance]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size of the effect clinically important? [quality, clinically useful difference]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evidence relevant to practice? [statistical precision]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1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Meta-Analysis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</a:rPr>
              <a:t>Meta-analysis is a statistical analysis of a collection of studies</a:t>
            </a:r>
          </a:p>
          <a:p>
            <a:r>
              <a:rPr lang="en-US" sz="2000" dirty="0">
                <a:latin typeface="Arial" charset="0"/>
              </a:rPr>
              <a:t>Meta-analysis methods focus on contrasting and comparing results from different studies in anticipation of identifying consistent patterns and sources of disagreements among these results</a:t>
            </a:r>
          </a:p>
          <a:p>
            <a:pPr marL="0" indent="0" eaLnBrk="1" hangingPunct="1">
              <a:buFontTx/>
              <a:buNone/>
            </a:pPr>
            <a:endParaRPr lang="en-US" sz="1800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Arial" charset="0"/>
              </a:rPr>
              <a:t>Primary </a:t>
            </a:r>
            <a:r>
              <a:rPr lang="en-US" sz="2400" dirty="0">
                <a:latin typeface="Arial" charset="0"/>
              </a:rPr>
              <a:t>objective:</a:t>
            </a:r>
          </a:p>
          <a:p>
            <a:pPr lvl="1" eaLnBrk="1" hangingPunct="1"/>
            <a:r>
              <a:rPr lang="en-US" dirty="0">
                <a:latin typeface="Arial" charset="0"/>
              </a:rPr>
              <a:t>Synthetic goal (estimation of summary effect)</a:t>
            </a:r>
          </a:p>
          <a:p>
            <a:pPr lvl="2" eaLnBrk="1" hangingPunct="1">
              <a:buFont typeface="Webdings" charset="0"/>
              <a:buNone/>
            </a:pPr>
            <a:r>
              <a:rPr lang="en-US" sz="1800" b="1" dirty="0">
                <a:latin typeface="Arial" charset="0"/>
              </a:rPr>
              <a:t>vs.</a:t>
            </a:r>
          </a:p>
          <a:p>
            <a:pPr lvl="1" eaLnBrk="1" hangingPunct="1"/>
            <a:r>
              <a:rPr lang="en-US" dirty="0">
                <a:latin typeface="Arial" charset="0"/>
              </a:rPr>
              <a:t>Analytic goal (estimation of differences)</a:t>
            </a: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476500" y="293688"/>
            <a:ext cx="43640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8766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Study Attrition Diagram </a:t>
            </a:r>
            <a:r>
              <a:rPr lang="en-US" sz="1400" i="1" dirty="0">
                <a:solidFill>
                  <a:srgbClr val="EDD3B6"/>
                </a:solidFill>
                <a:latin typeface="Arial" charset="0"/>
              </a:rPr>
              <a:t>(Sample</a:t>
            </a:r>
            <a:r>
              <a:rPr lang="en-US" sz="1400" i="1" dirty="0">
                <a:latin typeface="Arial" charset="0"/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1" y="4870452"/>
            <a:ext cx="5181600" cy="1414463"/>
            <a:chOff x="480" y="3068"/>
            <a:chExt cx="3264" cy="891"/>
          </a:xfrm>
        </p:grpSpPr>
        <p:sp>
          <p:nvSpPr>
            <p:cNvPr id="11280" name="AutoShape 4"/>
            <p:cNvSpPr>
              <a:spLocks noChangeArrowheads="1"/>
            </p:cNvSpPr>
            <p:nvPr/>
          </p:nvSpPr>
          <p:spPr bwMode="auto">
            <a:xfrm>
              <a:off x="2466" y="3068"/>
              <a:ext cx="732" cy="57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1997" y="3068"/>
              <a:ext cx="1744" cy="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Times New Roman" charset="0"/>
                </a:rPr>
                <a:t>14 Fully Extracted Studies</a:t>
              </a:r>
            </a:p>
          </p:txBody>
        </p:sp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480" y="3168"/>
              <a:ext cx="13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EDD3B6"/>
                  </a:solidFill>
                  <a:latin typeface="Arial" charset="0"/>
                  <a:cs typeface="Times New Roman" charset="0"/>
                </a:rPr>
                <a:t>DATA EXTRACTION AND ANALYSIS</a:t>
              </a:r>
            </a:p>
          </p:txBody>
        </p:sp>
        <p:sp>
          <p:nvSpPr>
            <p:cNvPr id="11283" name="Text Box 7"/>
            <p:cNvSpPr txBox="1">
              <a:spLocks noChangeArrowheads="1"/>
            </p:cNvSpPr>
            <p:nvPr/>
          </p:nvSpPr>
          <p:spPr bwMode="auto">
            <a:xfrm>
              <a:off x="2016" y="3648"/>
              <a:ext cx="1728" cy="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rPr>
                <a:t>Data Summary</a:t>
              </a:r>
              <a:endParaRPr lang="en-US" sz="1400" dirty="0">
                <a:solidFill>
                  <a:schemeClr val="tx1"/>
                </a:solidFill>
                <a:latin typeface="Arial" charset="0"/>
                <a:cs typeface="Times New Roman" charset="0"/>
              </a:endParaRPr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550988" y="1152525"/>
            <a:ext cx="4918075" cy="2119313"/>
            <a:chOff x="497" y="726"/>
            <a:chExt cx="3098" cy="1335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497" y="1147"/>
              <a:ext cx="141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EDD3B6"/>
                  </a:solidFill>
                  <a:latin typeface="Arial" charset="0"/>
                  <a:cs typeface="Times New Roman" charset="0"/>
                </a:rPr>
                <a:t>LEVEL I SCREENING</a:t>
              </a:r>
            </a:p>
            <a:p>
              <a:pPr algn="ctr"/>
              <a:r>
                <a:rPr lang="en-US" sz="1600" dirty="0">
                  <a:solidFill>
                    <a:srgbClr val="EDD3B6"/>
                  </a:solidFill>
                  <a:latin typeface="Arial" charset="0"/>
                  <a:cs typeface="Times New Roman" charset="0"/>
                </a:rPr>
                <a:t>(Abstracts)</a:t>
              </a:r>
            </a:p>
          </p:txBody>
        </p:sp>
        <p:sp>
          <p:nvSpPr>
            <p:cNvPr id="11276" name="Freeform 10"/>
            <p:cNvSpPr>
              <a:spLocks/>
            </p:cNvSpPr>
            <p:nvPr/>
          </p:nvSpPr>
          <p:spPr bwMode="auto">
            <a:xfrm>
              <a:off x="2088" y="1232"/>
              <a:ext cx="1496" cy="829"/>
            </a:xfrm>
            <a:custGeom>
              <a:avLst/>
              <a:gdLst>
                <a:gd name="T0" fmla="*/ 0 w 1508"/>
                <a:gd name="T1" fmla="*/ 0 h 829"/>
                <a:gd name="T2" fmla="*/ 187 w 1508"/>
                <a:gd name="T3" fmla="*/ 712 h 829"/>
                <a:gd name="T4" fmla="*/ 766 w 1508"/>
                <a:gd name="T5" fmla="*/ 828 h 829"/>
                <a:gd name="T6" fmla="*/ 1309 w 1508"/>
                <a:gd name="T7" fmla="*/ 704 h 829"/>
                <a:gd name="T8" fmla="*/ 1496 w 1508"/>
                <a:gd name="T9" fmla="*/ 12 h 829"/>
                <a:gd name="T10" fmla="*/ 0 w 1508"/>
                <a:gd name="T11" fmla="*/ 0 h 8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8"/>
                <a:gd name="T19" fmla="*/ 0 h 829"/>
                <a:gd name="T20" fmla="*/ 1508 w 1508"/>
                <a:gd name="T21" fmla="*/ 829 h 8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8" h="829">
                  <a:moveTo>
                    <a:pt x="0" y="0"/>
                  </a:moveTo>
                  <a:cubicBezTo>
                    <a:pt x="0" y="0"/>
                    <a:pt x="140" y="524"/>
                    <a:pt x="188" y="712"/>
                  </a:cubicBezTo>
                  <a:cubicBezTo>
                    <a:pt x="440" y="780"/>
                    <a:pt x="583" y="829"/>
                    <a:pt x="772" y="828"/>
                  </a:cubicBezTo>
                  <a:cubicBezTo>
                    <a:pt x="961" y="827"/>
                    <a:pt x="1112" y="764"/>
                    <a:pt x="1320" y="704"/>
                  </a:cubicBezTo>
                  <a:cubicBezTo>
                    <a:pt x="1414" y="358"/>
                    <a:pt x="1508" y="12"/>
                    <a:pt x="1508" y="12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EBBD2"/>
                </a:gs>
                <a:gs pos="50000">
                  <a:srgbClr val="006699"/>
                </a:gs>
                <a:gs pos="100000">
                  <a:srgbClr val="8EBBD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Oval 11"/>
            <p:cNvSpPr>
              <a:spLocks noChangeArrowheads="1"/>
            </p:cNvSpPr>
            <p:nvPr/>
          </p:nvSpPr>
          <p:spPr bwMode="auto">
            <a:xfrm>
              <a:off x="2083" y="1147"/>
              <a:ext cx="1512" cy="161"/>
            </a:xfrm>
            <a:prstGeom prst="ellipse">
              <a:avLst/>
            </a:prstGeom>
            <a:gradFill rotWithShape="0">
              <a:gsLst>
                <a:gs pos="0">
                  <a:srgbClr val="006699"/>
                </a:gs>
                <a:gs pos="50000">
                  <a:srgbClr val="86B6CF"/>
                </a:gs>
                <a:gs pos="100000">
                  <a:srgbClr val="0066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12"/>
            <p:cNvSpPr>
              <a:spLocks noChangeArrowheads="1"/>
            </p:cNvSpPr>
            <p:nvPr/>
          </p:nvSpPr>
          <p:spPr bwMode="auto">
            <a:xfrm>
              <a:off x="2375" y="726"/>
              <a:ext cx="912" cy="576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18,180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Abstracts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79" name="Text Box 13"/>
            <p:cNvSpPr txBox="1">
              <a:spLocks noChangeArrowheads="1"/>
            </p:cNvSpPr>
            <p:nvPr/>
          </p:nvSpPr>
          <p:spPr bwMode="auto">
            <a:xfrm>
              <a:off x="2243" y="1353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CC66"/>
                  </a:solidFill>
                  <a:latin typeface="Arial Narrow" charset="0"/>
                  <a:cs typeface="Times New Roman" charset="0"/>
                </a:rPr>
                <a:t>145</a:t>
              </a:r>
            </a:p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CC66"/>
                  </a:solidFill>
                  <a:latin typeface="Arial Narrow" charset="0"/>
                  <a:cs typeface="Times New Roman" charset="0"/>
                </a:rPr>
                <a:t>Studies </a:t>
              </a:r>
            </a:p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CC66"/>
                  </a:solidFill>
                  <a:latin typeface="Arial Narrow" charset="0"/>
                  <a:cs typeface="Times New Roman" charset="0"/>
                </a:rPr>
                <a:t>Retrieved</a:t>
              </a:r>
            </a:p>
          </p:txBody>
        </p:sp>
      </p:grp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1524000" y="3048000"/>
            <a:ext cx="4641850" cy="1770063"/>
            <a:chOff x="473" y="1932"/>
            <a:chExt cx="2924" cy="1115"/>
          </a:xfrm>
        </p:grpSpPr>
        <p:sp>
          <p:nvSpPr>
            <p:cNvPr id="11270" name="Text Box 15"/>
            <p:cNvSpPr txBox="1">
              <a:spLocks noChangeArrowheads="1"/>
            </p:cNvSpPr>
            <p:nvPr/>
          </p:nvSpPr>
          <p:spPr bwMode="auto">
            <a:xfrm>
              <a:off x="473" y="2254"/>
              <a:ext cx="13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EDD3B6"/>
                  </a:solidFill>
                  <a:latin typeface="Arial" charset="0"/>
                  <a:cs typeface="Times New Roman" charset="0"/>
                </a:rPr>
                <a:t>LEVEL II SCREENING</a:t>
              </a:r>
            </a:p>
            <a:p>
              <a:pPr algn="ctr"/>
              <a:r>
                <a:rPr lang="en-US" sz="1600" dirty="0">
                  <a:solidFill>
                    <a:srgbClr val="EDD3B6"/>
                  </a:solidFill>
                  <a:latin typeface="Arial" charset="0"/>
                  <a:cs typeface="Times New Roman" charset="0"/>
                </a:rPr>
                <a:t>(Full-Text)</a:t>
              </a:r>
            </a:p>
          </p:txBody>
        </p:sp>
        <p:sp>
          <p:nvSpPr>
            <p:cNvPr id="11271" name="Freeform 16"/>
            <p:cNvSpPr>
              <a:spLocks/>
            </p:cNvSpPr>
            <p:nvPr/>
          </p:nvSpPr>
          <p:spPr bwMode="auto">
            <a:xfrm>
              <a:off x="2276" y="1932"/>
              <a:ext cx="1120" cy="1052"/>
            </a:xfrm>
            <a:custGeom>
              <a:avLst/>
              <a:gdLst>
                <a:gd name="T0" fmla="*/ 0 w 1120"/>
                <a:gd name="T1" fmla="*/ 8 h 1052"/>
                <a:gd name="T2" fmla="*/ 284 w 1120"/>
                <a:gd name="T3" fmla="*/ 1052 h 1052"/>
                <a:gd name="T4" fmla="*/ 828 w 1120"/>
                <a:gd name="T5" fmla="*/ 1052 h 1052"/>
                <a:gd name="T6" fmla="*/ 1120 w 1120"/>
                <a:gd name="T7" fmla="*/ 0 h 1052"/>
                <a:gd name="T8" fmla="*/ 576 w 1120"/>
                <a:gd name="T9" fmla="*/ 132 h 1052"/>
                <a:gd name="T10" fmla="*/ 0 w 1120"/>
                <a:gd name="T11" fmla="*/ 8 h 1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0"/>
                <a:gd name="T19" fmla="*/ 0 h 1052"/>
                <a:gd name="T20" fmla="*/ 1120 w 1120"/>
                <a:gd name="T21" fmla="*/ 1052 h 1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0" h="1052">
                  <a:moveTo>
                    <a:pt x="0" y="8"/>
                  </a:moveTo>
                  <a:cubicBezTo>
                    <a:pt x="142" y="530"/>
                    <a:pt x="284" y="1052"/>
                    <a:pt x="284" y="1052"/>
                  </a:cubicBezTo>
                  <a:lnTo>
                    <a:pt x="828" y="1052"/>
                  </a:lnTo>
                  <a:lnTo>
                    <a:pt x="1120" y="0"/>
                  </a:lnTo>
                  <a:cubicBezTo>
                    <a:pt x="951" y="44"/>
                    <a:pt x="836" y="112"/>
                    <a:pt x="576" y="132"/>
                  </a:cubicBezTo>
                  <a:cubicBezTo>
                    <a:pt x="300" y="120"/>
                    <a:pt x="268" y="76"/>
                    <a:pt x="0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BBD2"/>
                </a:gs>
                <a:gs pos="50000">
                  <a:srgbClr val="006699"/>
                </a:gs>
                <a:gs pos="100000">
                  <a:srgbClr val="8EBBD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17"/>
            <p:cNvSpPr>
              <a:spLocks noChangeArrowheads="1"/>
            </p:cNvSpPr>
            <p:nvPr/>
          </p:nvSpPr>
          <p:spPr bwMode="auto">
            <a:xfrm>
              <a:off x="2561" y="2886"/>
              <a:ext cx="548" cy="161"/>
            </a:xfrm>
            <a:prstGeom prst="ellipse">
              <a:avLst/>
            </a:prstGeom>
            <a:gradFill rotWithShape="0">
              <a:gsLst>
                <a:gs pos="0">
                  <a:srgbClr val="86B6CF"/>
                </a:gs>
                <a:gs pos="50000">
                  <a:srgbClr val="006699"/>
                </a:gs>
                <a:gs pos="100000">
                  <a:srgbClr val="86B6C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18"/>
            <p:cNvSpPr>
              <a:spLocks/>
            </p:cNvSpPr>
            <p:nvPr/>
          </p:nvSpPr>
          <p:spPr bwMode="auto">
            <a:xfrm>
              <a:off x="2279" y="1939"/>
              <a:ext cx="1118" cy="120"/>
            </a:xfrm>
            <a:custGeom>
              <a:avLst/>
              <a:gdLst>
                <a:gd name="T0" fmla="*/ 0 w 1824"/>
                <a:gd name="T1" fmla="*/ 0 h 144"/>
                <a:gd name="T2" fmla="*/ 559 w 1824"/>
                <a:gd name="T3" fmla="*/ 120 h 144"/>
                <a:gd name="T4" fmla="*/ 1118 w 1824"/>
                <a:gd name="T5" fmla="*/ 0 h 144"/>
                <a:gd name="T6" fmla="*/ 0 60000 65536"/>
                <a:gd name="T7" fmla="*/ 0 60000 65536"/>
                <a:gd name="T8" fmla="*/ 0 60000 65536"/>
                <a:gd name="T9" fmla="*/ 0 w 1824"/>
                <a:gd name="T10" fmla="*/ 0 h 144"/>
                <a:gd name="T11" fmla="*/ 1824 w 182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44">
                  <a:moveTo>
                    <a:pt x="0" y="0"/>
                  </a:moveTo>
                  <a:cubicBezTo>
                    <a:pt x="304" y="72"/>
                    <a:pt x="608" y="144"/>
                    <a:pt x="912" y="144"/>
                  </a:cubicBezTo>
                  <a:cubicBezTo>
                    <a:pt x="1216" y="144"/>
                    <a:pt x="1320" y="112"/>
                    <a:pt x="1824" y="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19"/>
            <p:cNvSpPr txBox="1">
              <a:spLocks noChangeArrowheads="1"/>
            </p:cNvSpPr>
            <p:nvPr/>
          </p:nvSpPr>
          <p:spPr bwMode="auto">
            <a:xfrm>
              <a:off x="2351" y="2139"/>
              <a:ext cx="96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173F66"/>
                  </a:solidFill>
                  <a:latin typeface="HelveticaNeue BoldCond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CC66"/>
                  </a:solidFill>
                  <a:latin typeface="Arial Narrow" charset="0"/>
                  <a:cs typeface="Times New Roman" charset="0"/>
                </a:rPr>
                <a:t>14</a:t>
              </a:r>
            </a:p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CC66"/>
                  </a:solidFill>
                  <a:latin typeface="Arial Narrow" charset="0"/>
                  <a:cs typeface="Times New Roman" charset="0"/>
                </a:rPr>
                <a:t>Primary studies, 11 Kin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42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Types of Information</a:t>
            </a:r>
            <a:endParaRPr lang="en-US" sz="3600" dirty="0">
              <a:solidFill>
                <a:srgbClr val="EDD3B6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US" sz="2400" dirty="0">
                <a:latin typeface="Arial" charset="0"/>
              </a:rPr>
              <a:t>In summarizing the results and facilitating their analysis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US" sz="1800" dirty="0">
                <a:latin typeface="Arial" charset="0"/>
              </a:rPr>
              <a:t>Key variables that characterize: </a:t>
            </a:r>
            <a:endParaRPr lang="en-US" sz="1800" dirty="0" smtClean="0">
              <a:latin typeface="Arial" charset="0"/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z="2400" dirty="0">
                <a:latin typeface="Arial" charset="0"/>
              </a:rPr>
              <a:t>Participants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>
                <a:latin typeface="Arial" charset="0"/>
              </a:rPr>
              <a:t>Interventions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>
                <a:latin typeface="Arial" charset="0"/>
              </a:rPr>
              <a:t>Outcome Measures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>
                <a:latin typeface="Arial" charset="0"/>
              </a:rPr>
              <a:t>Internal validity of each </a:t>
            </a:r>
            <a:r>
              <a:rPr lang="en-US" sz="2400" dirty="0" smtClean="0">
                <a:latin typeface="Arial" charset="0"/>
              </a:rPr>
              <a:t>study</a:t>
            </a:r>
          </a:p>
          <a:p>
            <a:pPr lvl="1" eaLnBrk="1" hangingPunct="1">
              <a:lnSpc>
                <a:spcPct val="85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800" dirty="0" smtClean="0">
                <a:latin typeface="Arial" charset="0"/>
              </a:rPr>
              <a:t>Give results </a:t>
            </a:r>
            <a:r>
              <a:rPr lang="en-US" sz="1800" dirty="0">
                <a:latin typeface="Arial" charset="0"/>
              </a:rPr>
              <a:t>in natural units that are easily understood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latin typeface="Arial" charset="0"/>
              </a:rPr>
              <a:t>Standardized results, if these can be derived in a way that will facilitate comparisons across studies without being misleading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62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EDD3B6"/>
                </a:solidFill>
                <a:latin typeface="Arial" charset="0"/>
              </a:rPr>
              <a:t>Principal issues in choosing an outcome measure</a:t>
            </a:r>
            <a:endParaRPr lang="en-US" sz="3600" dirty="0">
              <a:solidFill>
                <a:srgbClr val="EDD3B6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>
                <a:latin typeface="Arial" charset="0"/>
              </a:rPr>
              <a:t>Communication, i.e., a straightforward and clinically useful interpretation</a:t>
            </a:r>
          </a:p>
          <a:p>
            <a:pPr eaLnBrk="1" hangingPunct="1">
              <a:buSzTx/>
              <a:buFontTx/>
              <a:buAutoNum type="arabicPeriod"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Consistency </a:t>
            </a:r>
            <a:r>
              <a:rPr lang="en-US" sz="2400" dirty="0">
                <a:latin typeface="Arial" charset="0"/>
              </a:rPr>
              <a:t>of the statistic across different studies</a:t>
            </a:r>
          </a:p>
          <a:p>
            <a:pPr eaLnBrk="1" hangingPunct="1">
              <a:buSzTx/>
              <a:buFontTx/>
              <a:buAutoNum type="arabicPeriod"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Reasonable </a:t>
            </a:r>
            <a:r>
              <a:rPr lang="en-US" sz="2400" dirty="0">
                <a:latin typeface="Arial" charset="0"/>
              </a:rPr>
              <a:t>mathematical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01716489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Using Meta-Analyses for Decision-Making</a:t>
            </a:r>
            <a:br>
              <a:rPr lang="en-US" sz="3600" dirty="0" smtClean="0">
                <a:solidFill>
                  <a:srgbClr val="EDD3B6"/>
                </a:solidFill>
              </a:rPr>
            </a:br>
            <a:endParaRPr lang="en-US" sz="3600" dirty="0" smtClean="0">
              <a:solidFill>
                <a:srgbClr val="EDD3B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3505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“... the outlook for thrombolysis in unstable angina has dimmed considerably.  The ballgame is in late innings and the home team is losing badly.  Soon the meta-analysts will arrive, like sportscasters, to announce the final score.”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David Waters and Jules Lam, Circulation  			86: 1642-1644, 1992</a:t>
            </a:r>
          </a:p>
        </p:txBody>
      </p:sp>
    </p:spTree>
    <p:extLst>
      <p:ext uri="{BB962C8B-B14F-4D97-AF65-F5344CB8AC3E}">
        <p14:creationId xmlns:p14="http://schemas.microsoft.com/office/powerpoint/2010/main" val="19776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43000" y="3886200"/>
            <a:ext cx="60960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048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Discrete: Odds Ratio, Risk Ratio, Risk Difference, NNT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Continuous:  Mean Difference, Standardized Mean Difference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&amp; Specificity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Probabilities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Adjusted/scaled/re-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parametrized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4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19238" y="12192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Discrete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(event)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256213" y="1219200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Continuous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(measured)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2827338"/>
            <a:ext cx="3505200" cy="1016000"/>
          </a:xfrm>
          <a:prstGeom prst="rect">
            <a:avLst/>
          </a:prstGeom>
          <a:solidFill>
            <a:srgbClr val="F7FDBB"/>
          </a:solidFill>
          <a:ln w="9525">
            <a:solidFill>
              <a:srgbClr val="50002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Odds	Relative	Risk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	Ratio	Risk	Difference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(OR)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(RR)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(RD)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724400" y="2667000"/>
            <a:ext cx="3810000" cy="1323439"/>
          </a:xfrm>
          <a:prstGeom prst="rect">
            <a:avLst/>
          </a:prstGeom>
          <a:solidFill>
            <a:srgbClr val="F7FDBB"/>
          </a:solidFill>
          <a:ln w="9525">
            <a:solidFill>
              <a:srgbClr val="50002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	Mean	Standardized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	Difference	Mean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	Difference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(MD)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(SMD)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279547" y="5116513"/>
            <a:ext cx="2254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  <a:latin typeface="Arial" charset="0"/>
              </a:rPr>
              <a:t>Overall Estimate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245122" y="5116513"/>
            <a:ext cx="2254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  <a:latin typeface="Arial" charset="0"/>
              </a:rPr>
              <a:t>Overall Estimate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1524000" y="3886200"/>
            <a:ext cx="166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Arial" charset="0"/>
              </a:rPr>
              <a:t>(Basic Data)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5638800" y="4038600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(Basic Data)</a:t>
            </a:r>
          </a:p>
        </p:txBody>
      </p:sp>
      <p:sp>
        <p:nvSpPr>
          <p:cNvPr id="1537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Outcome</a:t>
            </a:r>
          </a:p>
        </p:txBody>
      </p:sp>
      <p:cxnSp>
        <p:nvCxnSpPr>
          <p:cNvPr id="15371" name="AutoShape 22"/>
          <p:cNvCxnSpPr>
            <a:cxnSpLocks noChangeShapeType="1"/>
          </p:cNvCxnSpPr>
          <p:nvPr/>
        </p:nvCxnSpPr>
        <p:spPr bwMode="auto">
          <a:xfrm>
            <a:off x="1219200" y="2133600"/>
            <a:ext cx="2362200" cy="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23"/>
          <p:cNvCxnSpPr>
            <a:cxnSpLocks noChangeShapeType="1"/>
          </p:cNvCxnSpPr>
          <p:nvPr/>
        </p:nvCxnSpPr>
        <p:spPr bwMode="auto">
          <a:xfrm>
            <a:off x="12192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25"/>
          <p:cNvCxnSpPr>
            <a:cxnSpLocks noChangeShapeType="1"/>
          </p:cNvCxnSpPr>
          <p:nvPr/>
        </p:nvCxnSpPr>
        <p:spPr bwMode="auto">
          <a:xfrm>
            <a:off x="240665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27"/>
          <p:cNvCxnSpPr>
            <a:cxnSpLocks noChangeShapeType="1"/>
          </p:cNvCxnSpPr>
          <p:nvPr/>
        </p:nvCxnSpPr>
        <p:spPr bwMode="auto">
          <a:xfrm>
            <a:off x="35814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28"/>
          <p:cNvCxnSpPr>
            <a:cxnSpLocks noChangeShapeType="1"/>
          </p:cNvCxnSpPr>
          <p:nvPr/>
        </p:nvCxnSpPr>
        <p:spPr bwMode="auto">
          <a:xfrm>
            <a:off x="5334000" y="2133600"/>
            <a:ext cx="2057400" cy="1588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29"/>
          <p:cNvCxnSpPr>
            <a:cxnSpLocks noChangeShapeType="1"/>
          </p:cNvCxnSpPr>
          <p:nvPr/>
        </p:nvCxnSpPr>
        <p:spPr bwMode="auto">
          <a:xfrm>
            <a:off x="53340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31"/>
          <p:cNvCxnSpPr>
            <a:cxnSpLocks noChangeShapeType="1"/>
          </p:cNvCxnSpPr>
          <p:nvPr/>
        </p:nvCxnSpPr>
        <p:spPr bwMode="auto">
          <a:xfrm>
            <a:off x="73914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32"/>
          <p:cNvCxnSpPr>
            <a:cxnSpLocks noChangeShapeType="1"/>
          </p:cNvCxnSpPr>
          <p:nvPr/>
        </p:nvCxnSpPr>
        <p:spPr bwMode="auto">
          <a:xfrm>
            <a:off x="2362200" y="4419600"/>
            <a:ext cx="0" cy="6096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33"/>
          <p:cNvCxnSpPr>
            <a:cxnSpLocks noChangeShapeType="1"/>
          </p:cNvCxnSpPr>
          <p:nvPr/>
        </p:nvCxnSpPr>
        <p:spPr bwMode="auto">
          <a:xfrm>
            <a:off x="6400800" y="4419600"/>
            <a:ext cx="0" cy="6096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4805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Effect Measures: Discrete Data*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382000" cy="373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 = event rate in experimental group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P2 = event rate in control group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endParaRPr lang="en-US" sz="2400" dirty="0">
              <a:solidFill>
                <a:schemeClr val="tx1"/>
              </a:solidFill>
              <a:latin typeface="Arial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OR	= Odds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Ratio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  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P1/(1-P1)/[P2/(1-P2)]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RR    	= Relative Risk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  	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P1/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P2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RD	= Risk Difference 	  	= P2 - P1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NNT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	=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Number </a:t>
            </a:r>
            <a:r>
              <a:rPr lang="en-US" sz="2400" dirty="0">
                <a:latin typeface="Arial" charset="0"/>
                <a:cs typeface="Lucida Sans Unicode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eeded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Treat  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1 / (P2-P1)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533400" y="4572000"/>
            <a:ext cx="4265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 or   log OR or  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arcsin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000" baseline="-25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arcsin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</a:t>
            </a:r>
            <a:r>
              <a:rPr lang="en-US" sz="20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24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00"/>
    </mc:Choice>
    <mc:Fallback xmlns="">
      <p:transition xmlns:p14="http://schemas.microsoft.com/office/powerpoint/2010/main" spd="slow" advTm="478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1" y="457200"/>
            <a:ext cx="9144000" cy="4572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EDD3B6"/>
                </a:solidFill>
                <a:latin typeface="Arial" charset="0"/>
              </a:rPr>
              <a:t>Why NNT is popular – Odds Ratios and NNTs in Statin vs. Placebo for Clinical Outcomes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1" dirty="0">
                <a:latin typeface="Arial" charset="0"/>
              </a:rPr>
              <a:t>Outcomes	 	K	OR (95% CI)		NNT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All Mortality		14 	0.76 (0.67, 0.86)		  67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Fatal MI			14	0.61 (0.48, 0.78)		166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Fatal Stroke		10	0.77 (0.57, 1.04)		500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Non-Fatal MI		13	0.66 (0.57, 0.77)		  43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Non-Fatal Stroke	 	  7	0.69 (0.54, 0.88)		143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Angina			12	0.70 (0.65, 0.76)		  24</a:t>
            </a:r>
          </a:p>
          <a:p>
            <a:pPr marL="0" indent="0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i="1" dirty="0">
                <a:latin typeface="Arial" charset="0"/>
              </a:rPr>
              <a:t>K = # of studies   	              </a:t>
            </a:r>
            <a:endParaRPr lang="en-US" sz="16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i="1" dirty="0" smtClean="0">
                <a:latin typeface="Arial" charset="0"/>
              </a:rPr>
              <a:t>Ross, Allen </a:t>
            </a:r>
            <a:r>
              <a:rPr lang="en-US" sz="1600" i="1" dirty="0">
                <a:latin typeface="Arial" charset="0"/>
              </a:rPr>
              <a:t>et al. Arch Intern Med. 1999;159:1793-1802</a:t>
            </a:r>
          </a:p>
        </p:txBody>
      </p:sp>
    </p:spTree>
    <p:extLst>
      <p:ext uri="{BB962C8B-B14F-4D97-AF65-F5344CB8AC3E}">
        <p14:creationId xmlns:p14="http://schemas.microsoft.com/office/powerpoint/2010/main" val="3400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0"/>
    </mc:Choice>
    <mc:Fallback xmlns="">
      <p:transition xmlns:p14="http://schemas.microsoft.com/office/powerpoint/2010/main" spd="slow" advTm="1410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745"/>
            <a:ext cx="8229600" cy="941387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When to Use OR / RR / RD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86800" cy="63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 vs. RR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P MathA" charset="0"/>
            </a:endParaRP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P MathA" charset="0"/>
              </a:rPr>
              <a:t>OR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  <a:sym typeface="WP MathA" charset="0"/>
              </a:rPr>
              <a:t>≈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P MathA" charset="0"/>
              </a:rPr>
              <a:t> RR if event occurs infrequently 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&gt; RR if event occurs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frequently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RD </a:t>
            </a:r>
            <a:r>
              <a:rPr lang="en-US" sz="24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vs. RR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When interpretation in terms of absolute difference is better than in relative terms (e.g., Interest in absolute reduction in adverse events)</a:t>
            </a:r>
          </a:p>
          <a:p>
            <a:pPr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Statistically - the variance of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RD is not defined and must be approximated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8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40"/>
    </mc:Choice>
    <mc:Fallback xmlns="">
      <p:transition xmlns:p14="http://schemas.microsoft.com/office/powerpoint/2010/main" spd="slow" advTm="1064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What</a:t>
            </a:r>
            <a:r>
              <a:rPr lang="ja-JP" alt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’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 wrong with Odds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Ratios?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304800" y="1600200"/>
            <a:ext cx="8534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 dirty="0">
                <a:cs typeface="Times New Roman" charset="0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ORs are difficult to deal with and explain in clinical terms.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ORs may differ from relative risk ratios (RRRs) and ORs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may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overestimate risks.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It is difficult to move from ORs to number needed to treat (NNTs) or to patient event risk ratios (PEERs).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/>
            <a:r>
              <a:rPr lang="en-US" sz="1600" dirty="0">
                <a:solidFill>
                  <a:srgbClr val="173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</a:t>
            </a:r>
            <a:endParaRPr lang="en-US" sz="1600" dirty="0" smtClean="0">
              <a:solidFill>
                <a:srgbClr val="173F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eaLnBrk="0" hangingPunct="0"/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Sackett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, D. in Evidence-Based Medicine, September/October, 1996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8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xmlns:p14="http://schemas.microsoft.com/office/powerpoint/2010/main"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Effect Measures: Continuous Data</a:t>
            </a:r>
          </a:p>
        </p:txBody>
      </p:sp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524616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ct val="45000"/>
              </a:spcAft>
            </a:pPr>
            <a:r>
              <a:rPr lang="en-US" sz="20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Number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Mean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Standard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Deviation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Experimental	n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	   s</a:t>
            </a:r>
            <a:r>
              <a:rPr lang="en-US" sz="24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baseline="-25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Control	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sz="2400" baseline="-25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i="1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sz="24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</p:txBody>
      </p:sp>
      <p:sp>
        <p:nvSpPr>
          <p:cNvPr id="1036" name="TextBox 8"/>
          <p:cNvSpPr txBox="1">
            <a:spLocks noChangeArrowheads="1"/>
          </p:cNvSpPr>
          <p:nvPr/>
        </p:nvSpPr>
        <p:spPr bwMode="auto">
          <a:xfrm>
            <a:off x="685800" y="3733800"/>
            <a:ext cx="7162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Effect size = MD =         -            or</a:t>
            </a:r>
          </a:p>
          <a:p>
            <a:pPr eaLnBrk="1" hangingPunct="1">
              <a:spcBef>
                <a:spcPct val="20000"/>
              </a:spcBef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Effect size = SMD = (      -  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)/S,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	where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</a:t>
            </a:r>
            <a:r>
              <a:rPr lang="en-US" sz="24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2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is the pooled variance estimate from the two treatment 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3581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3581400"/>
            <a:ext cx="54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057400"/>
            <a:ext cx="56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495800"/>
            <a:ext cx="56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4495800"/>
            <a:ext cx="54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42672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42672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3352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3352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24384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828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4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xmlns:p14="http://schemas.microsoft.com/office/powerpoint/2010/main" spd="slow" advTm="119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EDD3B6"/>
                </a:solidFill>
                <a:latin typeface="Arial" charset="0"/>
                <a:ea typeface="Times New Roman" charset="0"/>
                <a:cs typeface="Arial" charset="0"/>
              </a:rPr>
              <a:t>Continuous Effect Measures*</a:t>
            </a:r>
            <a:br>
              <a:rPr lang="en-US" sz="3600" dirty="0">
                <a:solidFill>
                  <a:srgbClr val="EDD3B6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sz="3600" dirty="0">
              <a:solidFill>
                <a:srgbClr val="EDD3B6"/>
              </a:solidFill>
              <a:latin typeface="Arial" charset="0"/>
              <a:ea typeface="Times New Roman" charset="0"/>
              <a:cs typeface="Arial" charset="0"/>
            </a:endParaRP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533400" y="1066800"/>
            <a:ext cx="76962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Means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are most appropriate when </a:t>
            </a: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all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unit increases in the outcome are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equivalent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distributions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are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symmetric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assumes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an underlying Normal distribution</a:t>
            </a:r>
          </a:p>
          <a:p>
            <a:pPr lvl="1" eaLnBrk="0" hangingPunct="0"/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Data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required for experimental and control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groups</a:t>
            </a: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mean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deviation (SD) or p-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value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error (SE) and sample size (N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)</a:t>
            </a: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6406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Also correlation coefficients but they have limited power in analyses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267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Standardizing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effect measures to the same 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 	metric can also be useful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xmlns:p14="http://schemas.microsoft.com/office/powerpoint/2010/main"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90600" y="2743200"/>
            <a:ext cx="60198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86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Effects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Effects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Studies - ROC Curves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Meta-Analyses &amp; Indirect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Transition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Vote Counting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synthesis of p-values</a:t>
            </a:r>
          </a:p>
        </p:txBody>
      </p:sp>
    </p:spTree>
    <p:extLst>
      <p:ext uri="{BB962C8B-B14F-4D97-AF65-F5344CB8AC3E}">
        <p14:creationId xmlns:p14="http://schemas.microsoft.com/office/powerpoint/2010/main" val="13005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3505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</a:t>
            </a:r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48200" y="228600"/>
            <a:ext cx="419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-effects 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190" y="4267200"/>
            <a:ext cx="40472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meta-analysis assumes that the intervention has a single true effect.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3066" y="4343400"/>
            <a:ext cx="4152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meta-analysis assumes that the effect of the intervention varies across studies.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9742"/>
              </p:ext>
            </p:extLst>
          </p:nvPr>
        </p:nvGraphicFramePr>
        <p:xfrm>
          <a:off x="990600" y="5029200"/>
          <a:ext cx="1192219" cy="10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" name="Equation" r:id="rId4" imgW="749300" imgH="660400" progId="Equation.DSMT4">
                  <p:embed/>
                </p:oleObj>
              </mc:Choice>
              <mc:Fallback>
                <p:oleObj name="Equation" r:id="rId4" imgW="7493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192219" cy="105103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90607"/>
              </p:ext>
            </p:extLst>
          </p:nvPr>
        </p:nvGraphicFramePr>
        <p:xfrm>
          <a:off x="2514601" y="5334000"/>
          <a:ext cx="911220" cy="73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" name="Equation" r:id="rId6" imgW="533169" imgH="431613" progId="Equation.DSMT4">
                  <p:embed/>
                </p:oleObj>
              </mc:Choice>
              <mc:Fallback>
                <p:oleObj name="Equation" r:id="rId6" imgW="5331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334000"/>
                        <a:ext cx="911220" cy="73789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1" y="990600"/>
            <a:ext cx="404725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6" y="990600"/>
            <a:ext cx="3923733" cy="31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61226"/>
              </p:ext>
            </p:extLst>
          </p:nvPr>
        </p:nvGraphicFramePr>
        <p:xfrm>
          <a:off x="4953000" y="5410200"/>
          <a:ext cx="1300044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" name="Equation" r:id="rId10" imgW="990170" imgH="431613" progId="Equation.3">
                  <p:embed/>
                </p:oleObj>
              </mc:Choice>
              <mc:Fallback>
                <p:oleObj name="Equation" r:id="rId10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1300044" cy="5667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78362"/>
              </p:ext>
            </p:extLst>
          </p:nvPr>
        </p:nvGraphicFramePr>
        <p:xfrm>
          <a:off x="7086600" y="5410200"/>
          <a:ext cx="1389671" cy="97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" name="Equation" r:id="rId12" imgW="939392" imgH="660113" progId="Equation.3">
                  <p:embed/>
                </p:oleObj>
              </mc:Choice>
              <mc:Fallback>
                <p:oleObj name="Equation" r:id="rId12" imgW="939392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410200"/>
                        <a:ext cx="1389671" cy="97638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30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Who ‘invented’ meta-analysis &amp; in what discipline?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meta-analysis easier to explain to non-statisticians than ANOVA or mixed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long does a meta-analysis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do we perform a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the hierarchy of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 I choose an outcome?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the different types of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 I validate my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the major issues/controversies?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38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47800"/>
            <a:ext cx="76867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Which should I choose?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Good news – most software produces both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Both theoretical and a practical reasons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Generalizability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is the focus of this meta-analysis?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Can I assume this is the whole population?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different are these studies?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810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model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38804" y="304800"/>
            <a:ext cx="46051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Random-Effects Model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530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sz="2400" dirty="0">
                <a:latin typeface="Arial" charset="0"/>
              </a:rPr>
              <a:t>Assume true effect estimates really vary across </a:t>
            </a:r>
            <a:r>
              <a:rPr lang="en-GB" sz="2400" dirty="0" smtClean="0">
                <a:latin typeface="Arial" charset="0"/>
              </a:rPr>
              <a:t>studies</a:t>
            </a:r>
          </a:p>
          <a:p>
            <a:pPr>
              <a:lnSpc>
                <a:spcPct val="85000"/>
              </a:lnSpc>
            </a:pPr>
            <a:endParaRPr lang="en-GB" sz="1600" dirty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Two </a:t>
            </a:r>
            <a:r>
              <a:rPr lang="en-GB" sz="2400" dirty="0">
                <a:latin typeface="Arial" charset="0"/>
              </a:rPr>
              <a:t>sources of </a:t>
            </a:r>
            <a:r>
              <a:rPr lang="en-GB" sz="2400" dirty="0" smtClean="0">
                <a:latin typeface="Arial" charset="0"/>
              </a:rPr>
              <a:t>variation: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within studies (between patients)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 smtClean="0">
                <a:latin typeface="Arial" charset="0"/>
              </a:rPr>
              <a:t>between </a:t>
            </a:r>
            <a:r>
              <a:rPr lang="en-GB" sz="1800" dirty="0">
                <a:latin typeface="Arial" charset="0"/>
              </a:rPr>
              <a:t>studies (heterogeneity)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What </a:t>
            </a:r>
            <a:r>
              <a:rPr lang="en-GB" sz="2400" dirty="0">
                <a:latin typeface="Arial" charset="0"/>
              </a:rPr>
              <a:t>the software does:</a:t>
            </a:r>
          </a:p>
          <a:p>
            <a:pPr lvl="1" eaLnBrk="1" hangingPunct="1">
              <a:lnSpc>
                <a:spcPct val="85000"/>
              </a:lnSpc>
            </a:pPr>
            <a:r>
              <a:rPr lang="en-GB" sz="1800" dirty="0">
                <a:latin typeface="Arial" charset="0"/>
              </a:rPr>
              <a:t>revises weights to take into account both components of variation: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>
              <a:latin typeface="Arial" charset="0"/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GB" sz="1800" dirty="0" smtClean="0">
                <a:latin typeface="Arial" charset="0"/>
              </a:rPr>
              <a:t>	Weight </a:t>
            </a:r>
            <a:r>
              <a:rPr lang="en-GB" sz="1800" dirty="0">
                <a:latin typeface="Arial" charset="0"/>
              </a:rPr>
              <a:t>= 	</a:t>
            </a:r>
            <a:r>
              <a:rPr lang="en-GB" sz="1600" dirty="0">
                <a:latin typeface="Arial" charset="0"/>
              </a:rPr>
              <a:t>	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When </a:t>
            </a:r>
            <a:r>
              <a:rPr lang="en-GB" sz="2400" dirty="0">
                <a:latin typeface="Arial" charset="0"/>
              </a:rPr>
              <a:t>heterogeneity exists we get 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different pooled estimate (but </a:t>
            </a:r>
            <a:r>
              <a:rPr lang="en-GB" sz="1800" dirty="0" smtClean="0">
                <a:latin typeface="Arial" charset="0"/>
              </a:rPr>
              <a:t>maybe not) a </a:t>
            </a:r>
            <a:r>
              <a:rPr lang="en-GB" sz="1800" dirty="0">
                <a:latin typeface="Arial" charset="0"/>
              </a:rPr>
              <a:t>different interpretation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wider confidence interval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larger p-value</a:t>
            </a:r>
            <a:endParaRPr lang="en-US" sz="1800" dirty="0">
              <a:latin typeface="Arial" charset="0"/>
            </a:endParaRP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2819400" y="4267200"/>
            <a:ext cx="2728913" cy="0"/>
          </a:xfrm>
          <a:prstGeom prst="line">
            <a:avLst/>
          </a:prstGeom>
          <a:noFill/>
          <a:ln w="19050">
            <a:solidFill>
              <a:srgbClr val="FFE9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4600" y="3962400"/>
            <a:ext cx="34210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  <a:p>
            <a:pPr algn="ctr" eaLnBrk="1" hangingPunct="1"/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Variance + heterogeneity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8417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3810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6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Bayesian 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Models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7239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Conceptual Model:  Evidence (or likelihood) 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the data say</a:t>
            </a:r>
          </a:p>
          <a:p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Inference or Bayesian analysis: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the data say + What you know (Prior 	information)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you believe (Posterior information)</a:t>
            </a:r>
          </a:p>
          <a:p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Action or Decision analysis: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you believe + Consequences (utility, cost)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you DO</a:t>
            </a:r>
          </a:p>
          <a:p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2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Bayesian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Models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1371600"/>
            <a:ext cx="868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971550">
              <a:spcBef>
                <a:spcPct val="20000"/>
              </a:spcBef>
              <a:buClr>
                <a:srgbClr val="EF9100"/>
              </a:buClr>
              <a:buFont typeface="Arial"/>
              <a:buChar char="•"/>
              <a:tabLst>
                <a:tab pos="4008438" algn="l"/>
              </a:tabLst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Considers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 size a random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</a:t>
            </a: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endParaRPr lang="en-US" sz="1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Assumes underlying prior distributions (G),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q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 (G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Complex models including stages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variation</a:t>
            </a: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defTabSz="971550">
              <a:spcBef>
                <a:spcPct val="20000"/>
              </a:spcBef>
              <a:buClr>
                <a:srgbClr val="EF9100"/>
              </a:buClr>
              <a:buFontTx/>
              <a:buChar char="•"/>
              <a:tabLst>
                <a:tab pos="4008438" algn="l"/>
              </a:tabLst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Validating prior assumptions</a:t>
            </a:r>
          </a:p>
        </p:txBody>
      </p:sp>
    </p:spTree>
    <p:extLst>
      <p:ext uri="{BB962C8B-B14F-4D97-AF65-F5344CB8AC3E}">
        <p14:creationId xmlns:p14="http://schemas.microsoft.com/office/powerpoint/2010/main" val="269677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Validation: You have your results, everything looks promising…what now?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109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Sensitivity analyses &amp; validation!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Yes, fitting the model is just the tip of the iceberg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3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EDD3B6"/>
                </a:solidFill>
              </a:rPr>
              <a:t>Heterogeneity is your friend!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162800" cy="21336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heterogeneity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Statistics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Cochran’s Q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Covariate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Scoring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sponsorship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Meta-regression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or grouped Jackknife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 analyses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Funnel plots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safe number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9200" y="2817813"/>
            <a:ext cx="73390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b="1">
              <a:solidFill>
                <a:schemeClr val="hlin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48153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Sources of Heterogeneity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78" y="1447800"/>
            <a:ext cx="89691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Differences in design (patient selection or treatment schedule)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at study level (patient mix or quality of the trial)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at the patient level (prognostic factors)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of outcomes (chance results)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…it is common in meta-analysis, get used to it.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638800"/>
            <a:ext cx="314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EDD3B6"/>
                </a:solidFill>
              </a:rPr>
              <a:t>Remember the mantra….</a:t>
            </a:r>
            <a:endParaRPr lang="en-US" sz="2000" i="1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3175000" cy="210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56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DD3B6"/>
                </a:solidFill>
              </a:rPr>
              <a:t>Do you want Apples &amp; Oranges or Fruit </a:t>
            </a:r>
            <a:r>
              <a:rPr lang="en-US" sz="2800" dirty="0">
                <a:solidFill>
                  <a:srgbClr val="EDD3B6"/>
                </a:solidFill>
              </a:rPr>
              <a:t>S</a:t>
            </a:r>
            <a:r>
              <a:rPr lang="en-US" sz="2800" dirty="0" smtClean="0">
                <a:solidFill>
                  <a:srgbClr val="EDD3B6"/>
                </a:solidFill>
              </a:rPr>
              <a:t>alad?</a:t>
            </a:r>
            <a:endParaRPr lang="en-US" sz="2800" dirty="0">
              <a:solidFill>
                <a:srgbClr val="EDD3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048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0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215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to Handle Heterogeneity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66134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 effects model can measure it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 effects model controls for it (but does not explain it)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Always test for it (Cochran’s Q &amp; I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Stratify and explore reasons for it (Jackknife)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 important covariates to examine their effect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Don’t omit outlier studies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 the information to design better studies</a:t>
            </a:r>
          </a:p>
        </p:txBody>
      </p:sp>
    </p:spTree>
    <p:extLst>
      <p:ext uri="{BB962C8B-B14F-4D97-AF65-F5344CB8AC3E}">
        <p14:creationId xmlns:p14="http://schemas.microsoft.com/office/powerpoint/2010/main" val="138280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5325" y="334963"/>
            <a:ext cx="409176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524000"/>
            <a:ext cx="7277633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/>
              <a:t> 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quality score or sponsorship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Caveat:  Need sufficient studies to use this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09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Earliest use of meta-analysis was in Education by Gene Glass: 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G. V (1976). Primary, secondary, and meta-analysis of research. 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Researcher.</a:t>
            </a:r>
          </a:p>
        </p:txBody>
      </p:sp>
    </p:spTree>
    <p:extLst>
      <p:ext uri="{BB962C8B-B14F-4D97-AF65-F5344CB8AC3E}">
        <p14:creationId xmlns:p14="http://schemas.microsoft.com/office/powerpoint/2010/main" val="30024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143000" y="1676400"/>
            <a:ext cx="6231467" cy="4648200"/>
          </a:xfrm>
          <a:prstGeom prst="rect">
            <a:avLst/>
          </a:prstGeom>
          <a:gradFill rotWithShape="0">
            <a:gsLst>
              <a:gs pos="0">
                <a:srgbClr val="F6BF69"/>
              </a:gs>
              <a:gs pos="100000">
                <a:srgbClr val="F6BF69">
                  <a:gamma/>
                  <a:tint val="2274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07622" y="6083300"/>
            <a:ext cx="1897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746022" y="60833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990600" y="304800"/>
            <a:ext cx="585893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eltenham" charset="0"/>
              </a:rPr>
              <a:t>Example of a Funnel Plot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32492"/>
              </p:ext>
            </p:extLst>
          </p:nvPr>
        </p:nvGraphicFramePr>
        <p:xfrm>
          <a:off x="1143000" y="1828800"/>
          <a:ext cx="6249812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Document" r:id="rId3" imgW="5430600" imgH="3317760" progId="Word.Document.8">
                  <p:embed/>
                </p:oleObj>
              </mc:Choice>
              <mc:Fallback>
                <p:oleObj name="Document" r:id="rId3" imgW="5430600" imgH="3317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249812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667000" y="6324600"/>
            <a:ext cx="345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GillSans Condensed" charset="0"/>
              </a:rPr>
              <a:t>Log(Effect Size)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23706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GillSans Condensed" charset="0"/>
              </a:rPr>
              <a:t>Log(Sample Size)</a:t>
            </a:r>
          </a:p>
        </p:txBody>
      </p:sp>
    </p:spTree>
    <p:extLst>
      <p:ext uri="{BB962C8B-B14F-4D97-AF65-F5344CB8AC3E}">
        <p14:creationId xmlns:p14="http://schemas.microsoft.com/office/powerpoint/2010/main" val="149314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352" y="3200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2"/>
              </a:rPr>
              <a:t>http://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2"/>
              </a:rPr>
              <a:t>www.emgo.nl/kc/analysis/statement/quorum%20review%20lancet%201991.pdf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reporting guidelines for meta-analyses of RCT’s</a:t>
            </a: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" y="2133600"/>
            <a:ext cx="792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http://www.consort-statement.org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reporting RCT’s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114800"/>
            <a:ext cx="801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http://www.stard-statement.org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diagnostic studies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48" y="2800135"/>
            <a:ext cx="784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http://www.prisma-statement.org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meta-analyses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http://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www.emgo.nl/kc/analysis/statements/MOOSE.pdf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meta-analyses of observation studies in Epidemiology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Guidelines for Reporting Meta-Analyses and Critiquing 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for Inclusion in your Analyses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26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63013" cy="4940300"/>
          </a:xfrm>
          <a:prstGeom prst="rect">
            <a:avLst/>
          </a:prstGeom>
          <a:noFill/>
          <a:ln w="9525">
            <a:solidFill>
              <a:srgbClr val="173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0600" y="4648200"/>
            <a:ext cx="4110038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3FDEB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Look Fred, This seems to be the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same thing…SUMMARIZED</a:t>
            </a:r>
          </a:p>
        </p:txBody>
      </p:sp>
    </p:spTree>
    <p:extLst>
      <p:ext uri="{BB962C8B-B14F-4D97-AF65-F5344CB8AC3E}">
        <p14:creationId xmlns:p14="http://schemas.microsoft.com/office/powerpoint/2010/main" val="7614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 and Favorite Meta-analyses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378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and the law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Unique Applications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Future Directions – the advanced class in 2 weeks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4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19200"/>
            <a:ext cx="8138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Aredia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Zometa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Deutsch v. Novartis Pharm.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2011)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Avandia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Avandia Marketing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 Pa. 2011)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Minn. 2007)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Benzodiazepine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Vinitski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Adler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PhilaCt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Common Pleas 2004)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Celebrex – </a:t>
            </a:r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Celebrex Marketing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(2007)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E5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(anti-endotoxin monoclonal antibody for sepsis)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(1996)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Fenfluramine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Phentermine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Diet Drugs Prod.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E.D.Pa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2000)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Fosamax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Fosamax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(S.D.N.Y. 2009)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Gadolinium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Gadolinium-Based Contrast Agents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(N.D. Ohio 2010)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Hydroxycut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Bechler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MuscleTech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2003 &amp; 2006)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Neurontin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Neurontin Marketing, Sales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Practices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Mass. 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Paxil (SSRI)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Tucker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Smithkline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Beecham Corp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S.D.Ind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2010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Procrit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Amgen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OrthoBiotech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Prozac (SSRI)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Rimberg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Eli Lilly &amp; Co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(2009)</a:t>
            </a:r>
          </a:p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(RIAA)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A&amp;M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Records, Inc. v. Napster, Inc.,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239 F.3d 1004 (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2001, 2007)</a:t>
            </a:r>
          </a:p>
          <a:p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Seroquel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Seroquel Products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(M.D. Fla. 2009)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Thimerosal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Vaccine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Salmond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Sec’y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Dep’t of HHS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Fed.Cl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1999)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.,(S.D. Fla. 2010)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Ultra Dawn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Proctor &amp; Gamble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class action suit 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2002)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Vioxx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Merck &amp; Co v. Ernst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(Tex. Ct. App. 2009) (Tex. 2011)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X-Ray Contrast Media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Bracco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Amersham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(D.N.J. 2009, 2012)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Zoloft (SSRI)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Miller v. Pfizer, Inc.,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(10th Cir. 2004)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Zymar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Senju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Pharmaceutical Co. Ltd.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Apotex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Inc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D.Del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2011)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Products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85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Meta-Analysis as a Primary Evidence Tool*</a:t>
            </a:r>
            <a:endParaRPr lang="en-US" sz="28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471753"/>
            <a:ext cx="151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*Cases I worked on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1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Does Ultra Dawn Live Up to Its Name?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1148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Reports that Ultra Dawn may not be a ‘significant’ improvement over regular Dawn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policy is that it does not release its experimental results or design or the tests it performs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‘significant’ mean?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 in California files a class action suit to reimburse users of Ultra Dawn for the difference in price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Proctor &amp; Gamble law firm hires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MetaWorks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reproduce P&amp;G’s analysis and also produce a meta-analysis of all the (internal) trials comparing Ultra Dawn to regular Dawn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Exhaustive internal protocol of analyses but only select pertinent information given to Ingram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Olkin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Stanford, who will testify for P&amp;G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915400" cy="10175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Overall Summary Provided to Ingram &amp; to P&amp;G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534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carried out by Procter &amp; Gamble comparing Ultra Dawn to Standard Dawn  were reviewed.  The test procedures and statistical methodologies used to establish the superiority of Ultra Dawn vs. Standard Dawn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statistically rigorous.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statistical analyses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 with increase in fat dissolved as the primary outcome.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conducted by Procter &amp; Gamble comparing Ultra Dawn with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showed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superiority of Ultra Dawn vs.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	95% Confidence Interval	Significance Level</a:t>
            </a: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0.85</a:t>
            </a:r>
            <a:r>
              <a:rPr lang="en-US" sz="1600" baseline="30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[0.65 to 1.06]	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77000"/>
            <a:ext cx="3894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*Ultra Dawn  **Regular Dawn  </a:t>
            </a:r>
            <a:r>
              <a:rPr lang="en-US" sz="1200" baseline="30000" dirty="0" smtClean="0"/>
              <a:t>&amp;</a:t>
            </a:r>
            <a:r>
              <a:rPr lang="en-US" sz="1200" dirty="0" smtClean="0"/>
              <a:t>in favor of Ultra Dawn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9202" y="5257800"/>
            <a:ext cx="757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type of meta-analysis model is appropriate? What was the outcome of the lawsuit?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8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915400" cy="9413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Safety of Ephedrine Weight Loss Supplements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307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action suits after deaths linked to ephedrine and FDA issuing new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for the supplement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endParaRPr lang="en-US" sz="2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Q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uantify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efficacy and safety outcomes of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used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indicated 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dietary supplement, with or without caloric restriction and exercise, in overweight healthy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in Weight Loss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in no excessive increase in BP or pulse</a:t>
            </a:r>
          </a:p>
          <a:p>
            <a:pPr>
              <a:buFont typeface="Arial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marketed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Canadian company, for several years,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tested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selected efficacy and safety outcomes in 6 randomized controlled trials (RCTs) sponsored 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2400" i="1" dirty="0" smtClean="0">
                <a:solidFill>
                  <a:srgbClr val="FFFF00"/>
                </a:solidFill>
              </a:rPr>
              <a:t>What meta-analysis model is appropriate here?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9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" y="1524000"/>
            <a:ext cx="908760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562" y="381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Modest Weight Loss Overall -   (at 8 weeks or LOCF) </a:t>
            </a:r>
            <a:endParaRPr lang="en-US" sz="28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00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84187"/>
          </a:xfrm>
        </p:spPr>
        <p:txBody>
          <a:bodyPr/>
          <a:lstStyle/>
          <a:p>
            <a:r>
              <a:rPr lang="en-US" sz="2800" dirty="0" smtClean="0">
                <a:solidFill>
                  <a:srgbClr val="EDD3B6"/>
                </a:solidFill>
              </a:rPr>
              <a:t>Safety Analyses</a:t>
            </a:r>
            <a:endParaRPr lang="en-US" sz="2800" dirty="0">
              <a:solidFill>
                <a:srgbClr val="EDD3B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05"/>
              </p:ext>
            </p:extLst>
          </p:nvPr>
        </p:nvGraphicFramePr>
        <p:xfrm>
          <a:off x="431227" y="742456"/>
          <a:ext cx="8283600" cy="5327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45"/>
                <a:gridCol w="171196"/>
                <a:gridCol w="326831"/>
                <a:gridCol w="560281"/>
                <a:gridCol w="840422"/>
                <a:gridCol w="560281"/>
                <a:gridCol w="840422"/>
                <a:gridCol w="1897942"/>
                <a:gridCol w="109731"/>
                <a:gridCol w="1295649"/>
              </a:tblGrid>
              <a:tr h="164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Baseline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 Weeks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Effect size for MD (95%CI)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MD (95% CI)*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Intervention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Intervention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SBP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121.8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0.90 (-.35, 2.15) p = 0.156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-1.95 (-5.05, 1.14)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119.2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-0.15 (-1.66, 1.36) p = 0.845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-3.07 (-6.71, 0.57)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DBP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78.5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0.75 (-1.01, 2.25) p = 0.400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-0.53 (-3.65, 2.58)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1.46 (-0.26, 3.18) p = 0.097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-1.28 (-4.97, 1.06)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Pulse (bpm)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 (-1.32, 1.55) p=0.880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-2.21 (-5.76,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73.7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0.46 (-0.14, 1.06) p=0.129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-3.13 (-6.97,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 = number of studies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 = total number of subjects in group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SBP = systolic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DBP = diastolic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mmHg = millimeters of mercury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bpm = beats per minute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LOCF = last observation carried forward (includes all subjects who started for whom any follow-up data were available)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41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Completers = only subjects completing at least 8 weeks on study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MD = mean difference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CI = confidence interval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* Mean difference of test change - control change (kg)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FDA &amp; Trial Outcomes?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Variance vs. Meta-analysis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 is used with individual patient data to understand differences between trials or subgroups within a trial.  Meta-analysis is used to find the overall effect, synthesizing similar outcomes either on a study (publication) basis or using individual data.</a:t>
            </a:r>
          </a:p>
        </p:txBody>
      </p:sp>
    </p:spTree>
    <p:extLst>
      <p:ext uri="{BB962C8B-B14F-4D97-AF65-F5344CB8AC3E}">
        <p14:creationId xmlns:p14="http://schemas.microsoft.com/office/powerpoint/2010/main" val="39830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</p:spPr>
        <p:txBody>
          <a:bodyPr/>
          <a:lstStyle/>
          <a:p>
            <a:pPr marL="2570163" indent="-2570163"/>
            <a:r>
              <a:rPr lang="en-US" sz="36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Trial </a:t>
            </a:r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Feasibility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Asthma</a:t>
            </a:r>
            <a:endParaRPr lang="en-US" sz="3600" dirty="0">
              <a:solidFill>
                <a:srgbClr val="EDD3B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686323" cy="3867150"/>
          </a:xfrm>
          <a:noFill/>
          <a:ln/>
        </p:spPr>
        <p:txBody>
          <a:bodyPr/>
          <a:lstStyle/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Will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planned multicenter phase 4 trial ($10 million estimate) succeed in proving that drug P is better than 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EBMI tool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Meta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-analysis of all sponsor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trials of drug P vs. SBA 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677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6200" y="2514600"/>
            <a:ext cx="4714523" cy="25796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41022" y="6083300"/>
            <a:ext cx="1897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79422" y="60833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P or Z Vs. Placebo: All Outcomes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4001911" y="2636838"/>
            <a:ext cx="59267" cy="2401887"/>
            <a:chOff x="2934" y="1737"/>
            <a:chExt cx="30" cy="1110"/>
          </a:xfrm>
        </p:grpSpPr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 flipH="1">
              <a:off x="2934" y="173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H="1">
              <a:off x="2934" y="185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 flipH="1">
              <a:off x="2934" y="196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flipH="1">
              <a:off x="2934" y="207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flipH="1">
              <a:off x="2934" y="217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flipH="1">
              <a:off x="2934" y="240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flipH="1">
              <a:off x="2934" y="25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flipH="1">
              <a:off x="2934" y="263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flipH="1">
              <a:off x="2934" y="273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flipH="1">
              <a:off x="2934" y="284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124678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889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5651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6420556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7192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7954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8727723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4203701" y="5137150"/>
            <a:ext cx="611011" cy="44450"/>
            <a:chOff x="3030" y="2892"/>
            <a:chExt cx="318" cy="21"/>
          </a:xfrm>
        </p:grpSpPr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Line 3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4" name="Line 3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5" name="Line 3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6" name="Line 3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97" name="Group 37"/>
          <p:cNvGrpSpPr>
            <a:grpSpLocks/>
          </p:cNvGrpSpPr>
          <p:nvPr/>
        </p:nvGrpSpPr>
        <p:grpSpPr bwMode="auto">
          <a:xfrm>
            <a:off x="4968523" y="5137150"/>
            <a:ext cx="613833" cy="44450"/>
            <a:chOff x="3030" y="2892"/>
            <a:chExt cx="318" cy="21"/>
          </a:xfrm>
        </p:grpSpPr>
        <p:sp>
          <p:nvSpPr>
            <p:cNvPr id="92198" name="Line 3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2" name="Line 4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3" name="Line 4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4" name="Line 4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5" name="Line 4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6" name="Line 4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07" name="Group 47"/>
          <p:cNvGrpSpPr>
            <a:grpSpLocks/>
          </p:cNvGrpSpPr>
          <p:nvPr/>
        </p:nvGrpSpPr>
        <p:grpSpPr bwMode="auto">
          <a:xfrm>
            <a:off x="5730523" y="5137150"/>
            <a:ext cx="613833" cy="44450"/>
            <a:chOff x="3030" y="2892"/>
            <a:chExt cx="318" cy="21"/>
          </a:xfrm>
        </p:grpSpPr>
        <p:sp>
          <p:nvSpPr>
            <p:cNvPr id="92208" name="Line 4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9" name="Line 4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0" name="Line 5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6" name="Line 5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17" name="Group 57"/>
          <p:cNvGrpSpPr>
            <a:grpSpLocks/>
          </p:cNvGrpSpPr>
          <p:nvPr/>
        </p:nvGrpSpPr>
        <p:grpSpPr bwMode="auto">
          <a:xfrm>
            <a:off x="6503812" y="5137150"/>
            <a:ext cx="612422" cy="44450"/>
            <a:chOff x="3030" y="2892"/>
            <a:chExt cx="318" cy="21"/>
          </a:xfrm>
        </p:grpSpPr>
        <p:sp>
          <p:nvSpPr>
            <p:cNvPr id="92218" name="Line 5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Line 6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27" name="Group 67"/>
          <p:cNvGrpSpPr>
            <a:grpSpLocks/>
          </p:cNvGrpSpPr>
          <p:nvPr/>
        </p:nvGrpSpPr>
        <p:grpSpPr bwMode="auto">
          <a:xfrm>
            <a:off x="7271456" y="5137150"/>
            <a:ext cx="611011" cy="44450"/>
            <a:chOff x="3030" y="2892"/>
            <a:chExt cx="318" cy="21"/>
          </a:xfrm>
        </p:grpSpPr>
        <p:sp>
          <p:nvSpPr>
            <p:cNvPr id="92228" name="Line 6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9" name="Line 6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0" name="Line 7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1" name="Line 7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2" name="Line 7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3" name="Line 7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4" name="Line 7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5" name="Line 7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6" name="Line 7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8030634" y="5137150"/>
            <a:ext cx="613833" cy="44450"/>
            <a:chOff x="3030" y="2892"/>
            <a:chExt cx="318" cy="21"/>
          </a:xfrm>
        </p:grpSpPr>
        <p:sp>
          <p:nvSpPr>
            <p:cNvPr id="92238" name="Line 7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9" name="Line 7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0" name="Line 8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1" name="Line 8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2" name="Line 8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3" name="Line 8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4" name="Line 8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5" name="Line 8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6" name="Line 8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7" name="Rectangle 87"/>
          <p:cNvSpPr>
            <a:spLocks noChangeArrowheads="1"/>
          </p:cNvSpPr>
          <p:nvPr/>
        </p:nvSpPr>
        <p:spPr bwMode="auto">
          <a:xfrm>
            <a:off x="3886200" y="1981200"/>
            <a:ext cx="487115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Odds Ratio and 95% C.I.</a:t>
            </a:r>
          </a:p>
        </p:txBody>
      </p:sp>
      <p:sp>
        <p:nvSpPr>
          <p:cNvPr id="92248" name="Rectangle 88"/>
          <p:cNvSpPr>
            <a:spLocks noChangeArrowheads="1"/>
          </p:cNvSpPr>
          <p:nvPr/>
        </p:nvSpPr>
        <p:spPr bwMode="auto">
          <a:xfrm>
            <a:off x="7023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2</a:t>
            </a:r>
          </a:p>
        </p:txBody>
      </p:sp>
      <p:sp>
        <p:nvSpPr>
          <p:cNvPr id="92249" name="Rectangle 89"/>
          <p:cNvSpPr>
            <a:spLocks noChangeArrowheads="1"/>
          </p:cNvSpPr>
          <p:nvPr/>
        </p:nvSpPr>
        <p:spPr bwMode="auto">
          <a:xfrm>
            <a:off x="7785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4</a:t>
            </a:r>
          </a:p>
        </p:txBody>
      </p:sp>
      <p:sp>
        <p:nvSpPr>
          <p:cNvPr id="92250" name="Rectangle 90"/>
          <p:cNvSpPr>
            <a:spLocks noChangeArrowheads="1"/>
          </p:cNvSpPr>
          <p:nvPr/>
        </p:nvSpPr>
        <p:spPr bwMode="auto">
          <a:xfrm>
            <a:off x="8564034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6</a:t>
            </a:r>
          </a:p>
        </p:txBody>
      </p:sp>
      <p:sp>
        <p:nvSpPr>
          <p:cNvPr id="92251" name="Rectangle 91"/>
          <p:cNvSpPr>
            <a:spLocks noChangeArrowheads="1"/>
          </p:cNvSpPr>
          <p:nvPr/>
        </p:nvSpPr>
        <p:spPr bwMode="auto">
          <a:xfrm>
            <a:off x="6261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0</a:t>
            </a:r>
          </a:p>
        </p:txBody>
      </p:sp>
      <p:sp>
        <p:nvSpPr>
          <p:cNvPr id="92252" name="Rectangle 92"/>
          <p:cNvSpPr>
            <a:spLocks noChangeArrowheads="1"/>
          </p:cNvSpPr>
          <p:nvPr/>
        </p:nvSpPr>
        <p:spPr bwMode="auto">
          <a:xfrm>
            <a:off x="6567311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Treatment</a:t>
            </a:r>
          </a:p>
        </p:txBody>
      </p:sp>
      <p:sp>
        <p:nvSpPr>
          <p:cNvPr id="92253" name="Rectangle 93"/>
          <p:cNvSpPr>
            <a:spLocks noChangeArrowheads="1"/>
          </p:cNvSpPr>
          <p:nvPr/>
        </p:nvSpPr>
        <p:spPr bwMode="auto">
          <a:xfrm>
            <a:off x="3934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-6</a:t>
            </a:r>
          </a:p>
        </p:txBody>
      </p:sp>
      <p:sp>
        <p:nvSpPr>
          <p:cNvPr id="92254" name="Rectangle 94"/>
          <p:cNvSpPr>
            <a:spLocks noChangeArrowheads="1"/>
          </p:cNvSpPr>
          <p:nvPr/>
        </p:nvSpPr>
        <p:spPr bwMode="auto">
          <a:xfrm>
            <a:off x="4696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-4</a:t>
            </a:r>
          </a:p>
        </p:txBody>
      </p:sp>
      <p:sp>
        <p:nvSpPr>
          <p:cNvPr id="92255" name="Rectangle 95"/>
          <p:cNvSpPr>
            <a:spLocks noChangeArrowheads="1"/>
          </p:cNvSpPr>
          <p:nvPr/>
        </p:nvSpPr>
        <p:spPr bwMode="auto">
          <a:xfrm>
            <a:off x="5458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-2</a:t>
            </a:r>
          </a:p>
        </p:txBody>
      </p:sp>
      <p:sp>
        <p:nvSpPr>
          <p:cNvPr id="92256" name="Rectangle 96"/>
          <p:cNvSpPr>
            <a:spLocks noChangeArrowheads="1"/>
          </p:cNvSpPr>
          <p:nvPr/>
        </p:nvSpPr>
        <p:spPr bwMode="auto">
          <a:xfrm>
            <a:off x="4267200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Placebo</a:t>
            </a:r>
          </a:p>
        </p:txBody>
      </p:sp>
      <p:sp>
        <p:nvSpPr>
          <p:cNvPr id="92257" name="Rectangle 97"/>
          <p:cNvSpPr>
            <a:spLocks noChangeArrowheads="1"/>
          </p:cNvSpPr>
          <p:nvPr/>
        </p:nvSpPr>
        <p:spPr bwMode="auto">
          <a:xfrm>
            <a:off x="4332112" y="5649914"/>
            <a:ext cx="41754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dirty="0" smtClean="0">
                <a:latin typeface="Arial" charset="0"/>
              </a:rPr>
              <a:t>Random </a:t>
            </a:r>
            <a:r>
              <a:rPr lang="en-US" sz="1300" dirty="0">
                <a:latin typeface="Arial" charset="0"/>
              </a:rPr>
              <a:t>Effects Model</a:t>
            </a:r>
          </a:p>
        </p:txBody>
      </p:sp>
      <p:sp>
        <p:nvSpPr>
          <p:cNvPr id="92258" name="Line 98"/>
          <p:cNvSpPr>
            <a:spLocks noChangeShapeType="1"/>
          </p:cNvSpPr>
          <p:nvPr/>
        </p:nvSpPr>
        <p:spPr bwMode="auto">
          <a:xfrm flipV="1">
            <a:off x="6420556" y="2547939"/>
            <a:ext cx="0" cy="258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9" name="Line 99"/>
          <p:cNvSpPr>
            <a:spLocks noChangeShapeType="1"/>
          </p:cNvSpPr>
          <p:nvPr/>
        </p:nvSpPr>
        <p:spPr bwMode="auto">
          <a:xfrm>
            <a:off x="5777089" y="2882900"/>
            <a:ext cx="26825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0" name="Line 100"/>
          <p:cNvSpPr>
            <a:spLocks noChangeShapeType="1"/>
          </p:cNvSpPr>
          <p:nvPr/>
        </p:nvSpPr>
        <p:spPr bwMode="auto">
          <a:xfrm>
            <a:off x="6574367" y="2633663"/>
            <a:ext cx="1236133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1" name="Line 101"/>
          <p:cNvSpPr>
            <a:spLocks noChangeShapeType="1"/>
          </p:cNvSpPr>
          <p:nvPr/>
        </p:nvSpPr>
        <p:spPr bwMode="auto">
          <a:xfrm>
            <a:off x="6249812" y="3367088"/>
            <a:ext cx="1435100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2" name="Line 102"/>
          <p:cNvSpPr>
            <a:spLocks noChangeShapeType="1"/>
          </p:cNvSpPr>
          <p:nvPr/>
        </p:nvSpPr>
        <p:spPr bwMode="auto">
          <a:xfrm>
            <a:off x="5726289" y="3600450"/>
            <a:ext cx="184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Line 103"/>
          <p:cNvSpPr>
            <a:spLocks noChangeShapeType="1"/>
          </p:cNvSpPr>
          <p:nvPr/>
        </p:nvSpPr>
        <p:spPr bwMode="auto">
          <a:xfrm>
            <a:off x="6407856" y="4084638"/>
            <a:ext cx="794455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Line 104"/>
          <p:cNvSpPr>
            <a:spLocks noChangeShapeType="1"/>
          </p:cNvSpPr>
          <p:nvPr/>
        </p:nvSpPr>
        <p:spPr bwMode="auto">
          <a:xfrm>
            <a:off x="5534378" y="4316413"/>
            <a:ext cx="2414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Line 105"/>
          <p:cNvSpPr>
            <a:spLocks noChangeShapeType="1"/>
          </p:cNvSpPr>
          <p:nvPr/>
        </p:nvSpPr>
        <p:spPr bwMode="auto">
          <a:xfrm>
            <a:off x="6855178" y="5046663"/>
            <a:ext cx="112888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6"/>
          <p:cNvSpPr>
            <a:spLocks noChangeShapeType="1"/>
          </p:cNvSpPr>
          <p:nvPr/>
        </p:nvSpPr>
        <p:spPr bwMode="auto">
          <a:xfrm>
            <a:off x="6966656" y="4803775"/>
            <a:ext cx="1279877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7" name="Rectangle 107"/>
          <p:cNvSpPr>
            <a:spLocks noChangeArrowheads="1"/>
          </p:cNvSpPr>
          <p:nvPr/>
        </p:nvSpPr>
        <p:spPr bwMode="auto">
          <a:xfrm>
            <a:off x="304800" y="2057400"/>
            <a:ext cx="4044244" cy="320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		</a:t>
            </a:r>
            <a:r>
              <a:rPr lang="en-US" sz="1300" b="1" dirty="0">
                <a:latin typeface="Arial" charset="0"/>
              </a:rPr>
              <a:t>#Study/	</a:t>
            </a:r>
          </a:p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b="1" dirty="0">
                <a:latin typeface="Arial" charset="0"/>
              </a:rPr>
              <a:t>Outcome	Treatment	Arms	#</a:t>
            </a:r>
            <a:r>
              <a:rPr lang="en-US" sz="1300" b="1" dirty="0" err="1">
                <a:latin typeface="Arial" charset="0"/>
              </a:rPr>
              <a:t>Pts</a:t>
            </a:r>
            <a:endParaRPr lang="en-US" sz="1300" b="1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Z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2805</a:t>
            </a:r>
          </a:p>
          <a:p>
            <a:pPr marL="457200" defTabSz="422275">
              <a:lnSpc>
                <a:spcPct val="6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Z	3	1042</a:t>
            </a:r>
          </a:p>
          <a:p>
            <a:pPr marL="457200" defTabSz="422275">
              <a:lnSpc>
                <a:spcPct val="65000"/>
              </a:lnSpc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</p:txBody>
      </p:sp>
      <p:sp>
        <p:nvSpPr>
          <p:cNvPr id="92268" name="Oval 108"/>
          <p:cNvSpPr>
            <a:spLocks noChangeArrowheads="1"/>
          </p:cNvSpPr>
          <p:nvPr/>
        </p:nvSpPr>
        <p:spPr bwMode="auto">
          <a:xfrm>
            <a:off x="7145867" y="2581275"/>
            <a:ext cx="88900" cy="103188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9" name="Oval 109"/>
          <p:cNvSpPr>
            <a:spLocks noChangeArrowheads="1"/>
          </p:cNvSpPr>
          <p:nvPr/>
        </p:nvSpPr>
        <p:spPr bwMode="auto">
          <a:xfrm>
            <a:off x="7093656" y="2828926"/>
            <a:ext cx="91722" cy="1063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0" name="Oval 110"/>
          <p:cNvSpPr>
            <a:spLocks noChangeArrowheads="1"/>
          </p:cNvSpPr>
          <p:nvPr/>
        </p:nvSpPr>
        <p:spPr bwMode="auto">
          <a:xfrm>
            <a:off x="6944079" y="3309939"/>
            <a:ext cx="93133" cy="104775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1" name="Oval 111"/>
          <p:cNvSpPr>
            <a:spLocks noChangeArrowheads="1"/>
          </p:cNvSpPr>
          <p:nvPr/>
        </p:nvSpPr>
        <p:spPr bwMode="auto">
          <a:xfrm>
            <a:off x="6575778" y="3549650"/>
            <a:ext cx="91723" cy="1031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2" name="Oval 112"/>
          <p:cNvSpPr>
            <a:spLocks noChangeArrowheads="1"/>
          </p:cNvSpPr>
          <p:nvPr/>
        </p:nvSpPr>
        <p:spPr bwMode="auto">
          <a:xfrm>
            <a:off x="6746522" y="4025900"/>
            <a:ext cx="95956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3" name="Oval 113"/>
          <p:cNvSpPr>
            <a:spLocks noChangeArrowheads="1"/>
          </p:cNvSpPr>
          <p:nvPr/>
        </p:nvSpPr>
        <p:spPr bwMode="auto">
          <a:xfrm>
            <a:off x="6728178" y="4262438"/>
            <a:ext cx="88900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4" name="Oval 114"/>
          <p:cNvSpPr>
            <a:spLocks noChangeArrowheads="1"/>
          </p:cNvSpPr>
          <p:nvPr/>
        </p:nvSpPr>
        <p:spPr bwMode="auto">
          <a:xfrm>
            <a:off x="7545212" y="4752975"/>
            <a:ext cx="90311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5" name="Oval 115"/>
          <p:cNvSpPr>
            <a:spLocks noChangeArrowheads="1"/>
          </p:cNvSpPr>
          <p:nvPr/>
        </p:nvSpPr>
        <p:spPr bwMode="auto">
          <a:xfrm>
            <a:off x="7394222" y="4995863"/>
            <a:ext cx="90311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Size: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09600" y="6324600"/>
            <a:ext cx="261337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**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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0.05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1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-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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0.80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04800" y="1981200"/>
            <a:ext cx="7882467" cy="39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Outcome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A	B	Required Sample Size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per Group**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FEV1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0.069	0.068	27,000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0.066	0.077	7,000	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Morning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0.054	0.062	1,700 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0.053	0.055	10,500 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Evening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0.051	0.039	3,700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0.051	0.036	2,500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Beta-Agonist Use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/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0.299	0.245	2,000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0.321	0.250	2,300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990600" y="1143000"/>
            <a:ext cx="704426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tabLst>
                <a:tab pos="3263900" algn="ctr"/>
                <a:tab pos="4178300" algn="ctr"/>
                <a:tab pos="5943600" algn="ctr"/>
              </a:tabLs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Estimated Clinical Trial Sample Size</a:t>
            </a:r>
          </a:p>
        </p:txBody>
      </p:sp>
    </p:spTree>
    <p:extLst>
      <p:ext uri="{BB962C8B-B14F-4D97-AF65-F5344CB8AC3E}">
        <p14:creationId xmlns:p14="http://schemas.microsoft.com/office/powerpoint/2010/main" val="2135262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2Dtzan-OdsM/UHdQc_aTeXI/AAAAAAAAAJ8/xm1eiSRc6RA/s1600/Tri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181600" cy="53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381000"/>
            <a:ext cx="2370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you.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Any Questions?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long does a meta-analysis take?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4783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85800" y="5867400"/>
            <a:ext cx="449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Helvetica" charset="0"/>
                <a:cs typeface="Helvetica" charset="0"/>
              </a:rPr>
              <a:t>Allen &amp; </a:t>
            </a:r>
            <a:r>
              <a:rPr lang="en-US" sz="1200" dirty="0" err="1" smtClean="0">
                <a:latin typeface="Helvetica" charset="0"/>
                <a:cs typeface="Helvetica" charset="0"/>
              </a:rPr>
              <a:t>Olkin</a:t>
            </a:r>
            <a:r>
              <a:rPr lang="en-US" sz="1200" dirty="0" smtClean="0">
                <a:latin typeface="Helvetica" charset="0"/>
                <a:cs typeface="Helvetica" charset="0"/>
              </a:rPr>
              <a:t>, JAMA</a:t>
            </a:r>
            <a:r>
              <a:rPr lang="en-US" sz="1200" dirty="0">
                <a:latin typeface="Helvetica" charset="0"/>
                <a:cs typeface="Helvetica" charset="0"/>
              </a:rPr>
              <a:t>. 1999;282(7):634-635. doi:10-1001/pubs.JAMA-ISSN-0098-7484-282-7-jbk0818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2514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/>
              <a:t>total number of hours </a:t>
            </a:r>
            <a:r>
              <a:rPr lang="en-US" dirty="0" smtClean="0"/>
              <a:t>= </a:t>
            </a:r>
            <a:r>
              <a:rPr lang="en-US" dirty="0"/>
              <a:t>1139 </a:t>
            </a:r>
            <a:r>
              <a:rPr lang="en-US" dirty="0" smtClean="0"/>
              <a:t>Median = 1110, Range =216 </a:t>
            </a:r>
            <a:r>
              <a:rPr lang="en-US" dirty="0"/>
              <a:t>to 2518 </a:t>
            </a:r>
          </a:p>
        </p:txBody>
      </p:sp>
    </p:spTree>
    <p:extLst>
      <p:ext uri="{BB962C8B-B14F-4D97-AF65-F5344CB8AC3E}">
        <p14:creationId xmlns:p14="http://schemas.microsoft.com/office/powerpoint/2010/main" val="29895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Why do we perform a meta-analysis?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 our trials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 too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small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We’re applying for a new indication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make a marketing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or rebut a marketing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from a competitor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show superiority of our treatment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Concisely communicate findings/great background for grants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Identifies areas for future study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DD3B6"/>
                </a:solidFill>
              </a:rPr>
              <a:t>The Meta-Analysis that started EBM</a:t>
            </a:r>
          </a:p>
        </p:txBody>
      </p:sp>
      <p:pic>
        <p:nvPicPr>
          <p:cNvPr id="8195" name="Picture 4" descr="Image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467600" cy="54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44829" y="6234796"/>
            <a:ext cx="44312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400" i="1" dirty="0" smtClean="0"/>
              <a:t>Lau</a:t>
            </a:r>
            <a:r>
              <a:rPr lang="en-US" sz="1400" i="1" dirty="0"/>
              <a:t>, Chalmers et al. NEJM 1992; 327:250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799" y="6527184"/>
            <a:ext cx="389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Streptokinase was finally </a:t>
            </a:r>
            <a:r>
              <a:rPr lang="en-US" sz="1200" dirty="0" smtClean="0">
                <a:solidFill>
                  <a:schemeClr val="tx2"/>
                </a:solidFill>
              </a:rPr>
              <a:t>approved by the FDA </a:t>
            </a:r>
            <a:r>
              <a:rPr lang="en-US" sz="1200" dirty="0">
                <a:solidFill>
                  <a:schemeClr val="tx2"/>
                </a:solidFill>
              </a:rPr>
              <a:t>in 1988</a:t>
            </a:r>
          </a:p>
        </p:txBody>
      </p:sp>
    </p:spTree>
    <p:extLst>
      <p:ext uri="{BB962C8B-B14F-4D97-AF65-F5344CB8AC3E}">
        <p14:creationId xmlns:p14="http://schemas.microsoft.com/office/powerpoint/2010/main" val="3187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20"/>
    </mc:Choice>
    <mc:Fallback xmlns="">
      <p:transition spd="slow" advTm="143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are the important steps?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How do you report a meta-analysis?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Do you think you can do a meta-analysis?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621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2793</Words>
  <Application>Microsoft Macintosh PowerPoint</Application>
  <PresentationFormat>On-screen Show (4:3)</PresentationFormat>
  <Paragraphs>612</Paragraphs>
  <Slides>53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Theme1</vt:lpstr>
      <vt:lpstr>Equation</vt:lpstr>
      <vt:lpstr>Document</vt:lpstr>
      <vt:lpstr>PowerPoint Presentation</vt:lpstr>
      <vt:lpstr>Using Meta-Analyses for Decision-Making </vt:lpstr>
      <vt:lpstr>Background – How much do you know?</vt:lpstr>
      <vt:lpstr>Background – How much do you know?</vt:lpstr>
      <vt:lpstr>Background – How much do you know?</vt:lpstr>
      <vt:lpstr>Background – How much do you know?</vt:lpstr>
      <vt:lpstr>PowerPoint Presentation</vt:lpstr>
      <vt:lpstr>The Meta-Analysis that started EBM</vt:lpstr>
      <vt:lpstr>Background – How much do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Meta-Analysis</vt:lpstr>
      <vt:lpstr>Study Attrition Diagram (Sample)</vt:lpstr>
      <vt:lpstr>Types of Information</vt:lpstr>
      <vt:lpstr>Principal issues in choosing an outcome measure</vt:lpstr>
      <vt:lpstr>PowerPoint Presentation</vt:lpstr>
      <vt:lpstr>Outcome</vt:lpstr>
      <vt:lpstr>Effect Measures: Discrete Data*</vt:lpstr>
      <vt:lpstr>Why NNT is popular – Odds Ratios and NNTs in Statin vs. Placebo for Clinical Outcomes</vt:lpstr>
      <vt:lpstr>When to Use OR / RR / RD</vt:lpstr>
      <vt:lpstr>What’s wrong with Odds Ratios? </vt:lpstr>
      <vt:lpstr>Effect Measures: Continuous Data</vt:lpstr>
      <vt:lpstr>Continuous Effect Measures* </vt:lpstr>
      <vt:lpstr>PowerPoint Presentation</vt:lpstr>
      <vt:lpstr>PowerPoint Presentation</vt:lpstr>
      <vt:lpstr>PowerPoint Presentation</vt:lpstr>
      <vt:lpstr>Random-Effects Model</vt:lpstr>
      <vt:lpstr>PowerPoint Presentation</vt:lpstr>
      <vt:lpstr>PowerPoint Presentation</vt:lpstr>
      <vt:lpstr>PowerPoint Presentation</vt:lpstr>
      <vt:lpstr>Heterogeneity is your friend!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Ultra Dawn Live Up to Its Name?</vt:lpstr>
      <vt:lpstr>Overall Summary Provided to Ingram &amp; to P&amp;G</vt:lpstr>
      <vt:lpstr>Safety of Ephedrine Weight Loss Supplements</vt:lpstr>
      <vt:lpstr>PowerPoint Presentation</vt:lpstr>
      <vt:lpstr>Safety Analyses</vt:lpstr>
      <vt:lpstr>Clinical Trial Feasibility: Asthma</vt:lpstr>
      <vt:lpstr>Drug P or Z Vs. Placebo: All Outcomes</vt:lpstr>
      <vt:lpstr>Sample Size:</vt:lpstr>
      <vt:lpstr>PowerPoint Presentation</vt:lpstr>
    </vt:vector>
  </TitlesOfParts>
  <Company>Babson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Isabel Allen</cp:lastModifiedBy>
  <cp:revision>231</cp:revision>
  <cp:lastPrinted>2013-04-16T21:23:22Z</cp:lastPrinted>
  <dcterms:created xsi:type="dcterms:W3CDTF">2012-09-24T22:12:33Z</dcterms:created>
  <dcterms:modified xsi:type="dcterms:W3CDTF">2015-04-15T16:37:57Z</dcterms:modified>
</cp:coreProperties>
</file>