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notesMasterIdLst>
    <p:notesMasterId r:id="rId62"/>
  </p:notesMasterIdLst>
  <p:handoutMasterIdLst>
    <p:handoutMasterId r:id="rId63"/>
  </p:handoutMasterIdLst>
  <p:sldIdLst>
    <p:sldId id="406" r:id="rId2"/>
    <p:sldId id="541" r:id="rId3"/>
    <p:sldId id="506" r:id="rId4"/>
    <p:sldId id="409" r:id="rId5"/>
    <p:sldId id="412" r:id="rId6"/>
    <p:sldId id="543" r:id="rId7"/>
    <p:sldId id="411" r:id="rId8"/>
    <p:sldId id="414" r:id="rId9"/>
    <p:sldId id="415" r:id="rId10"/>
    <p:sldId id="413" r:id="rId11"/>
    <p:sldId id="470" r:id="rId12"/>
    <p:sldId id="475" r:id="rId13"/>
    <p:sldId id="508" r:id="rId14"/>
    <p:sldId id="474" r:id="rId15"/>
    <p:sldId id="480" r:id="rId16"/>
    <p:sldId id="488" r:id="rId17"/>
    <p:sldId id="483" r:id="rId18"/>
    <p:sldId id="501" r:id="rId19"/>
    <p:sldId id="422" r:id="rId20"/>
    <p:sldId id="471" r:id="rId21"/>
    <p:sldId id="423" r:id="rId22"/>
    <p:sldId id="536" r:id="rId23"/>
    <p:sldId id="537" r:id="rId24"/>
    <p:sldId id="539" r:id="rId25"/>
    <p:sldId id="472" r:id="rId26"/>
    <p:sldId id="432" r:id="rId27"/>
    <p:sldId id="433" r:id="rId28"/>
    <p:sldId id="434" r:id="rId29"/>
    <p:sldId id="493" r:id="rId30"/>
    <p:sldId id="436" r:id="rId31"/>
    <p:sldId id="485" r:id="rId32"/>
    <p:sldId id="468" r:id="rId33"/>
    <p:sldId id="534" r:id="rId34"/>
    <p:sldId id="547" r:id="rId35"/>
    <p:sldId id="443" r:id="rId36"/>
    <p:sldId id="509" r:id="rId37"/>
    <p:sldId id="510" r:id="rId38"/>
    <p:sldId id="511" r:id="rId39"/>
    <p:sldId id="512" r:id="rId40"/>
    <p:sldId id="513" r:id="rId41"/>
    <p:sldId id="548" r:id="rId42"/>
    <p:sldId id="514" r:id="rId43"/>
    <p:sldId id="515" r:id="rId44"/>
    <p:sldId id="545" r:id="rId45"/>
    <p:sldId id="517" r:id="rId46"/>
    <p:sldId id="519" r:id="rId47"/>
    <p:sldId id="518" r:id="rId48"/>
    <p:sldId id="520" r:id="rId49"/>
    <p:sldId id="521" r:id="rId50"/>
    <p:sldId id="522" r:id="rId51"/>
    <p:sldId id="523" r:id="rId52"/>
    <p:sldId id="524" r:id="rId53"/>
    <p:sldId id="525" r:id="rId54"/>
    <p:sldId id="526" r:id="rId55"/>
    <p:sldId id="528" r:id="rId56"/>
    <p:sldId id="529" r:id="rId57"/>
    <p:sldId id="530" r:id="rId58"/>
    <p:sldId id="531" r:id="rId59"/>
    <p:sldId id="532" r:id="rId60"/>
    <p:sldId id="533" r:id="rId61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ia Chia" initials="v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2D3EBF"/>
    <a:srgbClr val="53BCD5"/>
    <a:srgbClr val="B8E4EE"/>
    <a:srgbClr val="4BBBD5"/>
    <a:srgbClr val="808080"/>
    <a:srgbClr val="777777"/>
    <a:srgbClr val="4D4D4D"/>
    <a:srgbClr val="CC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87695" autoAdjust="0"/>
  </p:normalViewPr>
  <p:slideViewPr>
    <p:cSldViewPr snapToObjects="1">
      <p:cViewPr>
        <p:scale>
          <a:sx n="70" d="100"/>
          <a:sy n="70" d="100"/>
        </p:scale>
        <p:origin x="-9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ABFF0-7188-4739-8932-91E51E6FD481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A763C-2AD1-4C3F-AC92-5F0EA35E5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47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2125" cy="4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9" y="0"/>
            <a:ext cx="3032125" cy="4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9" y="4409003"/>
            <a:ext cx="5597525" cy="417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004"/>
            <a:ext cx="3032125" cy="4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9" y="8818004"/>
            <a:ext cx="3032125" cy="4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fld id="{E214D09F-8FEE-4236-8D7E-FED60AF323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49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2700F-4B1A-4FBE-8E1B-6230D53EAD0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574D0-12C4-484B-A335-081DE1FDEF5D}" type="slidenum">
              <a:rPr lang="en-US"/>
              <a:pPr/>
              <a:t>10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Spontaneous reporting of ADR (adverse drug reaction) may generate hypotheses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7A204-FACE-43FD-A3E5-D62120496882}" type="slidenum">
              <a:rPr lang="en-US"/>
              <a:pPr/>
              <a:t>19</a:t>
            </a:fld>
            <a:endParaRPr lang="en-US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Population based – defined as those in which the cases are a representative sample of all cases in a precisely defined population and the controls are directly sampled randomly from the population.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4D09F-8FEE-4236-8D7E-FED60AF3239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3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7A204-FACE-43FD-A3E5-D62120496882}" type="slidenum">
              <a:rPr lang="en-US"/>
              <a:pPr/>
              <a:t>24</a:t>
            </a:fld>
            <a:endParaRPr lang="en-US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C1EC8-AEE5-479C-B432-D3D056854804}" type="slidenum">
              <a:rPr lang="en-US"/>
              <a:pPr/>
              <a:t>28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C1EC8-AEE5-479C-B432-D3D056854804}" type="slidenum">
              <a:rPr lang="en-US"/>
              <a:pPr/>
              <a:t>29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2F76B-250A-4D18-806A-EB5D8A25D000}" type="slidenum">
              <a:rPr lang="en-US"/>
              <a:pPr/>
              <a:t>30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F04F48-FE0B-49C8-86F1-68130E788DAB}" type="slidenum">
              <a:rPr lang="en-US"/>
              <a:pPr/>
              <a:t>35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69C03-AEA0-47F7-9046-E39BFCB5620E}" type="slidenum">
              <a:rPr lang="en-US"/>
              <a:pPr/>
              <a:t>39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7EBC-ED1E-4E21-B9A3-39B4730E9DC3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43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CAB2-57A6-43C5-AE86-0AEFBC595552}" type="slidenum">
              <a:rPr lang="en-US"/>
              <a:pPr/>
              <a:t>2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D7C4A-8910-874A-A7EC-4C7EE31D49F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2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A997A-3D95-467B-9219-886A3F8C30ED}" type="slidenum">
              <a:rPr lang="en-US"/>
              <a:pPr/>
              <a:t>48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CAB2-57A6-43C5-AE86-0AEFBC595552}" type="slidenum">
              <a:rPr lang="en-US"/>
              <a:pPr/>
              <a:t>52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B28DD-549C-4857-909E-110B6377EB66}" type="slidenum">
              <a:rPr lang="en-US"/>
              <a:pPr/>
              <a:t>55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CAB2-57A6-43C5-AE86-0AEFBC595552}" type="slidenum">
              <a:rPr lang="en-US"/>
              <a:pPr/>
              <a:t>56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EB525-3E2B-49C1-A7C1-99BF998E4B8B}" type="slidenum">
              <a:rPr lang="en-US"/>
              <a:pPr/>
              <a:t>3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B8841-260E-43BF-A925-7CF23539DDE2}" type="slidenum">
              <a:rPr lang="en-US"/>
              <a:pPr/>
              <a:t>4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CC067-5642-4155-9960-63089CB1F821}" type="slidenum">
              <a:rPr lang="en-US"/>
              <a:pPr/>
              <a:t>5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CAB2-57A6-43C5-AE86-0AEFBC595552}" type="slidenum">
              <a:rPr lang="en-US"/>
              <a:pPr/>
              <a:t>6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9D999-51FE-46B1-8E29-3F4C2E3F119D}" type="slidenum">
              <a:rPr lang="en-US"/>
              <a:pPr/>
              <a:t>7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23E83-85E6-4062-808E-B4B2AFFEA10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11B85-B736-4534-9C81-F2B5F24E8C9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D84903-7275-4DCC-B31D-884D79566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8FF78-9A46-4042-A597-3935028B6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8819B-FF56-4FEC-9E4C-C70964BB5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50F63A05-1894-464C-B9FA-288D02490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76683" y="64351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  <a:latin typeface="Franklin Gothic Book"/>
                <a:cs typeface="Franklin Gothic Book"/>
              </a:defRPr>
            </a:lvl1pPr>
          </a:lstStyle>
          <a:p>
            <a:fld id="{09500C36-C16D-E74D-AEB2-4664E8350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0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116D29-8B54-4CF8-8C09-80DE6DE648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A46BE-0B18-4BDC-AFA7-A6D3AAC569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921CE-929E-4D46-9F5C-59F66B544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4FFCC-344D-4189-A328-0D1BF1783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BFDD1-AEEA-4082-AF43-3F83A8E9B7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B3BB6D-0FB9-4A08-838B-1C2E21797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5D1D0-7950-4F10-A9A5-9C88265E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924D22-5973-4D38-B33D-E5D8D51B7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32BC64-CD19-42C4-A3E1-FAF641DF4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/" TargetMode="External"/><Relationship Id="rId2" Type="http://schemas.openxmlformats.org/officeDocument/2006/relationships/hyperlink" Target="http://epi.grants.cancer.gov/pharm/pharmacoepi_db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hrq.gov/dat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362200"/>
            <a:ext cx="7772400" cy="2438400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/>
              <a:t>Databases for Pharmacoepidemiology Studies: Attributes and Implications</a:t>
            </a:r>
            <a:endParaRPr lang="en-US" sz="8000" dirty="0"/>
          </a:p>
          <a:p>
            <a:pPr algn="ctr">
              <a:lnSpc>
                <a:spcPct val="150000"/>
              </a:lnSpc>
            </a:pPr>
            <a:endParaRPr lang="en-US" sz="4500" b="1" dirty="0" smtClean="0"/>
          </a:p>
          <a:p>
            <a:pPr algn="ctr">
              <a:lnSpc>
                <a:spcPct val="150000"/>
              </a:lnSpc>
            </a:pPr>
            <a:r>
              <a:rPr lang="en-US" sz="4500" dirty="0" smtClean="0"/>
              <a:t>Deborah Kim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903-7275-4DCC-B31D-884D7956662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589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b="1" dirty="0" smtClean="0"/>
              <a:t>Administrative claims</a:t>
            </a:r>
            <a:endParaRPr lang="en-US" sz="2100" b="1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US: Medicare, Medicaid, United HealthCare, MarketScan</a:t>
            </a:r>
          </a:p>
          <a:p>
            <a:pPr>
              <a:lnSpc>
                <a:spcPct val="90000"/>
              </a:lnSpc>
            </a:pPr>
            <a:r>
              <a:rPr lang="en-US" sz="2100" b="1" dirty="0" smtClean="0"/>
              <a:t>Pharmacy databases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US: IMS LRx, Retail pharmacy chain data</a:t>
            </a:r>
          </a:p>
          <a:p>
            <a:pPr>
              <a:lnSpc>
                <a:spcPct val="90000"/>
              </a:lnSpc>
            </a:pPr>
            <a:r>
              <a:rPr lang="en-US" sz="2100" b="1" dirty="0"/>
              <a:t>Surveillance – surveys, registries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National Health and Nutrition Examination Survey (NHANES)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Surveillance Epidemiology and End Results (SEER)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Nordic </a:t>
            </a:r>
            <a:r>
              <a:rPr lang="en-US" sz="2000" dirty="0"/>
              <a:t>national databases and registries</a:t>
            </a:r>
          </a:p>
          <a:p>
            <a:pPr>
              <a:lnSpc>
                <a:spcPct val="90000"/>
              </a:lnSpc>
            </a:pPr>
            <a:r>
              <a:rPr lang="en-US" sz="2100" b="1" dirty="0" smtClean="0"/>
              <a:t>Electronic medical/health records </a:t>
            </a:r>
            <a:r>
              <a:rPr lang="en-US" sz="2100" b="1" dirty="0"/>
              <a:t>databases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US: Kaiser </a:t>
            </a:r>
            <a:r>
              <a:rPr lang="en-US" sz="2000" dirty="0"/>
              <a:t>Permanente, Group Health </a:t>
            </a:r>
            <a:r>
              <a:rPr lang="en-US" sz="2000" dirty="0" smtClean="0"/>
              <a:t>Cooperative, </a:t>
            </a:r>
            <a:r>
              <a:rPr lang="en-US" sz="2000" dirty="0" err="1" smtClean="0"/>
              <a:t>Geisinger</a:t>
            </a:r>
            <a:r>
              <a:rPr lang="en-US" sz="2000" dirty="0" smtClean="0"/>
              <a:t>, OSCER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UK: Clinical Practice Research </a:t>
            </a:r>
            <a:r>
              <a:rPr lang="en-US" sz="2000" dirty="0" err="1" smtClean="0"/>
              <a:t>Datalink</a:t>
            </a:r>
            <a:r>
              <a:rPr lang="en-US" sz="2000" dirty="0" smtClean="0"/>
              <a:t> (CPRD, formerly GPRD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100" b="1" dirty="0" smtClean="0"/>
              <a:t>Cohort studies</a:t>
            </a:r>
            <a:endParaRPr lang="en-US" sz="2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databases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74675" y="2895600"/>
            <a:ext cx="80010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Administrative Claims Data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80" name="Rectangle 12"/>
          <p:cNvSpPr>
            <a:spLocks noGrp="1" noChangeArrowheads="1"/>
          </p:cNvSpPr>
          <p:nvPr>
            <p:ph idx="1"/>
          </p:nvPr>
        </p:nvSpPr>
        <p:spPr>
          <a:xfrm>
            <a:off x="419100" y="3810000"/>
            <a:ext cx="8458200" cy="2438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Records of billable services rendered to insured patients by providers within the health care system</a:t>
            </a:r>
          </a:p>
          <a:p>
            <a:r>
              <a:rPr lang="en-US" sz="1800" dirty="0" smtClean="0"/>
              <a:t>Data collected for the primary purpose of reimbursement</a:t>
            </a:r>
          </a:p>
          <a:p>
            <a:pPr lvl="1"/>
            <a:r>
              <a:rPr lang="en-US" sz="1600" dirty="0" smtClean="0"/>
              <a:t>Payers may also have incentive to use data for program/policy evaluatio</a:t>
            </a:r>
            <a:r>
              <a:rPr lang="en-US" sz="1400" dirty="0" smtClean="0"/>
              <a:t>n</a:t>
            </a:r>
          </a:p>
          <a:p>
            <a:r>
              <a:rPr lang="en-US" sz="1800" dirty="0" smtClean="0"/>
              <a:t>Databases are usually large (millions of individuals/claims)</a:t>
            </a:r>
          </a:p>
          <a:p>
            <a:r>
              <a:rPr lang="en-US" sz="1800" dirty="0" smtClean="0"/>
              <a:t>Usually contains multiple files organized by service type and linked by a patient identifier</a:t>
            </a:r>
            <a:endParaRPr lang="en-US" sz="18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claims </a:t>
            </a:r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71600" y="1367116"/>
            <a:ext cx="6477000" cy="2209245"/>
            <a:chOff x="1219200" y="1295400"/>
            <a:chExt cx="6477000" cy="2209245"/>
          </a:xfrm>
        </p:grpSpPr>
        <p:sp>
          <p:nvSpPr>
            <p:cNvPr id="544771" name="Text Box 3"/>
            <p:cNvSpPr txBox="1">
              <a:spLocks noChangeArrowheads="1"/>
            </p:cNvSpPr>
            <p:nvPr/>
          </p:nvSpPr>
          <p:spPr bwMode="auto">
            <a:xfrm>
              <a:off x="1219200" y="1295400"/>
              <a:ext cx="25908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>
                  <a:latin typeface="Tahoma" charset="0"/>
                </a:rPr>
                <a:t>Provider:  </a:t>
              </a:r>
              <a:r>
                <a:rPr lang="en-US" b="0" dirty="0" smtClean="0">
                  <a:latin typeface="Tahoma" charset="0"/>
                </a:rPr>
                <a:t>Physician</a:t>
              </a:r>
              <a:endParaRPr lang="en-US" b="0" dirty="0">
                <a:latin typeface="Tahoma" charset="0"/>
              </a:endParaRPr>
            </a:p>
          </p:txBody>
        </p:sp>
        <p:sp>
          <p:nvSpPr>
            <p:cNvPr id="544772" name="Text Box 4"/>
            <p:cNvSpPr txBox="1">
              <a:spLocks noChangeArrowheads="1"/>
            </p:cNvSpPr>
            <p:nvPr/>
          </p:nvSpPr>
          <p:spPr bwMode="auto">
            <a:xfrm>
              <a:off x="1219200" y="1905001"/>
              <a:ext cx="25908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>
                  <a:latin typeface="Tahoma" charset="0"/>
                </a:rPr>
                <a:t>Provider:  </a:t>
              </a:r>
              <a:r>
                <a:rPr lang="en-US" b="0" dirty="0" smtClean="0">
                  <a:latin typeface="Tahoma" charset="0"/>
                </a:rPr>
                <a:t>Facility</a:t>
              </a:r>
              <a:endParaRPr lang="en-US" b="0" dirty="0">
                <a:latin typeface="Tahoma" charset="0"/>
              </a:endParaRPr>
            </a:p>
          </p:txBody>
        </p:sp>
        <p:sp>
          <p:nvSpPr>
            <p:cNvPr id="544773" name="Text Box 5"/>
            <p:cNvSpPr txBox="1">
              <a:spLocks noChangeArrowheads="1"/>
            </p:cNvSpPr>
            <p:nvPr/>
          </p:nvSpPr>
          <p:spPr bwMode="auto">
            <a:xfrm>
              <a:off x="1219200" y="2525713"/>
              <a:ext cx="25908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>
                  <a:latin typeface="Tahoma" charset="0"/>
                </a:rPr>
                <a:t>Provider:  </a:t>
              </a:r>
              <a:r>
                <a:rPr lang="en-US" b="0" dirty="0" smtClean="0">
                  <a:latin typeface="Tahoma" charset="0"/>
                </a:rPr>
                <a:t>Pharmacy</a:t>
              </a:r>
              <a:endParaRPr lang="en-US" b="0" dirty="0">
                <a:latin typeface="Tahoma" charset="0"/>
              </a:endParaRPr>
            </a:p>
          </p:txBody>
        </p:sp>
        <p:sp>
          <p:nvSpPr>
            <p:cNvPr id="544774" name="Text Box 6"/>
            <p:cNvSpPr txBox="1">
              <a:spLocks noChangeArrowheads="1"/>
            </p:cNvSpPr>
            <p:nvPr/>
          </p:nvSpPr>
          <p:spPr bwMode="auto">
            <a:xfrm>
              <a:off x="4648200" y="2209801"/>
              <a:ext cx="11430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 dirty="0" smtClean="0">
                  <a:latin typeface="Tahoma" charset="0"/>
                </a:rPr>
                <a:t>Payer</a:t>
              </a:r>
              <a:endParaRPr lang="en-US" b="0" dirty="0">
                <a:latin typeface="Tahoma" charset="0"/>
              </a:endParaRPr>
            </a:p>
          </p:txBody>
        </p:sp>
        <p:cxnSp>
          <p:nvCxnSpPr>
            <p:cNvPr id="544775" name="AutoShape 7"/>
            <p:cNvCxnSpPr>
              <a:cxnSpLocks noChangeShapeType="1"/>
              <a:stCxn id="544771" idx="3"/>
              <a:endCxn id="544774" idx="1"/>
            </p:cNvCxnSpPr>
            <p:nvPr/>
          </p:nvCxnSpPr>
          <p:spPr bwMode="auto">
            <a:xfrm>
              <a:off x="3810000" y="1480066"/>
              <a:ext cx="838200" cy="91440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544776" name="AutoShape 8"/>
            <p:cNvCxnSpPr>
              <a:cxnSpLocks noChangeShapeType="1"/>
              <a:stCxn id="544772" idx="3"/>
              <a:endCxn id="544774" idx="1"/>
            </p:cNvCxnSpPr>
            <p:nvPr/>
          </p:nvCxnSpPr>
          <p:spPr bwMode="auto">
            <a:xfrm>
              <a:off x="3810000" y="2089667"/>
              <a:ext cx="838200" cy="304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544777" name="AutoShape 9"/>
            <p:cNvCxnSpPr>
              <a:cxnSpLocks noChangeShapeType="1"/>
              <a:stCxn id="544773" idx="3"/>
              <a:endCxn id="544774" idx="1"/>
            </p:cNvCxnSpPr>
            <p:nvPr/>
          </p:nvCxnSpPr>
          <p:spPr bwMode="auto">
            <a:xfrm flipV="1">
              <a:off x="3810000" y="2394467"/>
              <a:ext cx="838200" cy="3159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544778" name="Text Box 10"/>
            <p:cNvSpPr txBox="1">
              <a:spLocks noChangeArrowheads="1"/>
            </p:cNvSpPr>
            <p:nvPr/>
          </p:nvSpPr>
          <p:spPr bwMode="auto">
            <a:xfrm>
              <a:off x="6781800" y="2057401"/>
              <a:ext cx="914400" cy="6667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>
                  <a:latin typeface="Tahoma" charset="0"/>
                </a:rPr>
                <a:t>Data User</a:t>
              </a:r>
            </a:p>
          </p:txBody>
        </p:sp>
        <p:sp>
          <p:nvSpPr>
            <p:cNvPr id="544779" name="Line 11"/>
            <p:cNvSpPr>
              <a:spLocks noChangeShapeType="1"/>
            </p:cNvSpPr>
            <p:nvPr/>
          </p:nvSpPr>
          <p:spPr bwMode="auto">
            <a:xfrm>
              <a:off x="5791200" y="2362201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219200" y="3135313"/>
              <a:ext cx="25908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 smtClean="0">
                  <a:latin typeface="Tahoma" charset="0"/>
                </a:rPr>
                <a:t>Enrollment</a:t>
              </a:r>
              <a:endParaRPr lang="en-US" b="0" dirty="0">
                <a:latin typeface="Tahoma" charset="0"/>
              </a:endParaRPr>
            </a:p>
          </p:txBody>
        </p:sp>
        <p:cxnSp>
          <p:nvCxnSpPr>
            <p:cNvPr id="14" name="AutoShape 9"/>
            <p:cNvCxnSpPr>
              <a:cxnSpLocks noChangeShapeType="1"/>
              <a:stCxn id="13" idx="3"/>
            </p:cNvCxnSpPr>
            <p:nvPr/>
          </p:nvCxnSpPr>
          <p:spPr bwMode="auto">
            <a:xfrm flipV="1">
              <a:off x="3810000" y="2400163"/>
              <a:ext cx="838200" cy="9198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claims </a:t>
            </a:r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509429" y="1314450"/>
            <a:ext cx="8177372" cy="412750"/>
          </a:xfrm>
          <a:prstGeom prst="rect">
            <a:avLst/>
          </a:prstGeom>
          <a:solidFill>
            <a:srgbClr val="2DA2BF"/>
          </a:solidFill>
          <a:ln>
            <a:solidFill>
              <a:srgbClr val="2DA2BF"/>
            </a:solidFill>
          </a:ln>
        </p:spPr>
        <p:txBody>
          <a:bodyPr anchor="b" anchorCtr="0">
            <a:normAutofit fontScale="92500" lnSpcReduction="20000"/>
          </a:bodyPr>
          <a:lstStyle/>
          <a:p>
            <a:pPr marL="109728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Common Data Elements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57199" y="1828800"/>
            <a:ext cx="4419601" cy="4800600"/>
          </a:xfrm>
        </p:spPr>
        <p:txBody>
          <a:bodyPr>
            <a:normAutofit fontScale="32500" lnSpcReduction="20000"/>
          </a:bodyPr>
          <a:lstStyle/>
          <a:p>
            <a:pPr marL="0" lvl="1" indent="0">
              <a:buNone/>
            </a:pPr>
            <a:r>
              <a:rPr lang="en-US" sz="6200" b="1" dirty="0" smtClean="0">
                <a:solidFill>
                  <a:schemeClr val="accent1">
                    <a:lumMod val="75000"/>
                  </a:schemeClr>
                </a:solidFill>
              </a:rPr>
              <a:t>Provider</a:t>
            </a:r>
            <a:endParaRPr lang="en-US" sz="6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2" indent="-114300"/>
            <a:r>
              <a:rPr lang="en-US" sz="6200" dirty="0" smtClean="0"/>
              <a:t>Date </a:t>
            </a:r>
            <a:r>
              <a:rPr lang="en-US" sz="6200" dirty="0"/>
              <a:t>of </a:t>
            </a:r>
            <a:r>
              <a:rPr lang="en-US" sz="6200" dirty="0" smtClean="0"/>
              <a:t>provider claim</a:t>
            </a:r>
          </a:p>
          <a:p>
            <a:pPr marL="228600" lvl="2" indent="-114300"/>
            <a:r>
              <a:rPr lang="en-US" sz="6200" dirty="0"/>
              <a:t>Provider </a:t>
            </a:r>
            <a:r>
              <a:rPr lang="en-US" sz="6200" dirty="0" smtClean="0"/>
              <a:t>specialty</a:t>
            </a:r>
          </a:p>
          <a:p>
            <a:pPr marL="228600" lvl="2" indent="-114300"/>
            <a:r>
              <a:rPr lang="en-US" sz="6200" dirty="0"/>
              <a:t>Place of service</a:t>
            </a:r>
          </a:p>
          <a:p>
            <a:pPr marL="228600" lvl="2" indent="-114300"/>
            <a:r>
              <a:rPr lang="en-US" sz="6200" dirty="0"/>
              <a:t>Diagnosis </a:t>
            </a:r>
            <a:r>
              <a:rPr lang="en-US" sz="6200" dirty="0" smtClean="0"/>
              <a:t>codes (ICD-9)  </a:t>
            </a:r>
          </a:p>
          <a:p>
            <a:pPr marL="228600" lvl="2" indent="-114300"/>
            <a:r>
              <a:rPr lang="en-US" sz="6200" dirty="0" smtClean="0"/>
              <a:t>Procedural </a:t>
            </a:r>
            <a:r>
              <a:rPr lang="en-US" sz="6200" dirty="0"/>
              <a:t>codes </a:t>
            </a:r>
            <a:r>
              <a:rPr lang="en-US" sz="6200" dirty="0" smtClean="0"/>
              <a:t>(</a:t>
            </a:r>
            <a:r>
              <a:rPr lang="en-US" sz="6200" dirty="0"/>
              <a:t>HCPCS, </a:t>
            </a:r>
            <a:r>
              <a:rPr lang="en-US" sz="6200" dirty="0" smtClean="0"/>
              <a:t>CPT</a:t>
            </a:r>
            <a:r>
              <a:rPr lang="en-US" sz="6200" dirty="0"/>
              <a:t>)</a:t>
            </a:r>
            <a:endParaRPr lang="en-US" sz="6200" dirty="0" smtClean="0"/>
          </a:p>
          <a:p>
            <a:pPr marL="228600" lvl="2" indent="-114300"/>
            <a:r>
              <a:rPr lang="en-US" sz="6200" dirty="0"/>
              <a:t>Cost of professional </a:t>
            </a:r>
            <a:r>
              <a:rPr lang="en-US" sz="6200" dirty="0" smtClean="0"/>
              <a:t>services</a:t>
            </a:r>
          </a:p>
          <a:p>
            <a:pPr marL="630936" lvl="2" indent="0">
              <a:buNone/>
            </a:pPr>
            <a:endParaRPr lang="en-US" sz="6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buNone/>
            </a:pPr>
            <a:r>
              <a:rPr lang="en-US" sz="6200" b="1" dirty="0" smtClean="0">
                <a:solidFill>
                  <a:schemeClr val="accent1">
                    <a:lumMod val="75000"/>
                  </a:schemeClr>
                </a:solidFill>
              </a:rPr>
              <a:t>Facility</a:t>
            </a:r>
            <a:endParaRPr lang="en-US" sz="6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2" indent="-114300"/>
            <a:r>
              <a:rPr lang="en-US" sz="6200" dirty="0" smtClean="0"/>
              <a:t>Dates </a:t>
            </a:r>
            <a:r>
              <a:rPr lang="en-US" sz="6200" dirty="0"/>
              <a:t>of </a:t>
            </a:r>
            <a:r>
              <a:rPr lang="en-US" sz="6200" dirty="0" smtClean="0"/>
              <a:t>admission &amp; discharge</a:t>
            </a:r>
          </a:p>
          <a:p>
            <a:pPr marL="228600" lvl="2" indent="-114300"/>
            <a:r>
              <a:rPr lang="en-US" sz="6200" dirty="0" smtClean="0"/>
              <a:t>Length </a:t>
            </a:r>
            <a:r>
              <a:rPr lang="en-US" sz="6200" dirty="0"/>
              <a:t>of stay </a:t>
            </a:r>
            <a:endParaRPr lang="en-US" sz="6200" dirty="0" smtClean="0"/>
          </a:p>
          <a:p>
            <a:pPr marL="228600" lvl="2" indent="-114300"/>
            <a:r>
              <a:rPr lang="en-US" sz="6200" dirty="0" smtClean="0"/>
              <a:t>Diagnosis and procedural codes</a:t>
            </a:r>
          </a:p>
          <a:p>
            <a:pPr marL="228600" lvl="2" indent="-114300"/>
            <a:r>
              <a:rPr lang="en-US" sz="6200" dirty="0"/>
              <a:t>Cost of facility services </a:t>
            </a:r>
          </a:p>
          <a:p>
            <a:pPr lvl="1"/>
            <a:endParaRPr lang="en-US" sz="2400" dirty="0"/>
          </a:p>
          <a:p>
            <a:pPr marL="109728" indent="0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953000" y="1828800"/>
            <a:ext cx="4041774" cy="479425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2" indent="0" fontAlgn="auto">
              <a:spcAft>
                <a:spcPts val="0"/>
              </a:spcAft>
              <a:buFont typeface="Wingdings 2"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Pharmacy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Date of prescription claim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National Drug Code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Quantity dispensed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Days supply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Cost of prescription fill</a:t>
            </a:r>
          </a:p>
          <a:p>
            <a:pPr marL="406400" lvl="2" indent="0" fontAlgn="auto">
              <a:spcAft>
                <a:spcPts val="0"/>
              </a:spcAft>
              <a:buFont typeface="Wingdings 2"/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2" indent="0" fontAlgn="auto">
              <a:spcAft>
                <a:spcPts val="0"/>
              </a:spcAft>
              <a:buFont typeface="Wingdings 2"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Enrollment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Dates of enrollment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Sex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Year of birth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Insurance plan type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Geographic region</a:t>
            </a:r>
          </a:p>
          <a:p>
            <a:pPr fontAlgn="auto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26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Studies using administrative claims databases are becoming more common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433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Availability of other data of interest</a:t>
            </a:r>
          </a:p>
          <a:p>
            <a:pPr lvl="1"/>
            <a:r>
              <a:rPr lang="en-US" sz="1800" dirty="0" smtClean="0"/>
              <a:t>Laboratory values or results of diagnostic tests</a:t>
            </a:r>
          </a:p>
          <a:p>
            <a:pPr lvl="1"/>
            <a:r>
              <a:rPr lang="en-US" sz="1800" dirty="0" smtClean="0"/>
              <a:t>Linkage to mortality data or medical charts</a:t>
            </a:r>
          </a:p>
          <a:p>
            <a:pPr lvl="1"/>
            <a:endParaRPr lang="en-US" sz="1800" dirty="0" smtClean="0"/>
          </a:p>
          <a:p>
            <a:r>
              <a:rPr lang="en-US" sz="2000" b="1" dirty="0" smtClean="0"/>
              <a:t>Data on potentially important confounders is often lacking</a:t>
            </a:r>
          </a:p>
          <a:p>
            <a:pPr lvl="1"/>
            <a:r>
              <a:rPr lang="en-US" sz="1600" dirty="0" smtClean="0"/>
              <a:t>Patient lifestyle behaviors – smoking, diet, exercise</a:t>
            </a:r>
          </a:p>
          <a:p>
            <a:pPr lvl="1"/>
            <a:r>
              <a:rPr lang="en-US" sz="1600" dirty="0" smtClean="0"/>
              <a:t>Other patient demographics – race, ethnicity, SES</a:t>
            </a:r>
          </a:p>
          <a:p>
            <a:pPr marL="393192" lvl="1" indent="0">
              <a:buNone/>
            </a:pPr>
            <a:endParaRPr lang="en-US" sz="1600" dirty="0" smtClean="0"/>
          </a:p>
          <a:p>
            <a:r>
              <a:rPr lang="en-US" sz="2000" b="1" dirty="0" smtClean="0"/>
              <a:t>Diagnosis and procedure codes have limitations</a:t>
            </a:r>
          </a:p>
          <a:p>
            <a:pPr lvl="1"/>
            <a:r>
              <a:rPr lang="en-US" sz="1600" dirty="0" smtClean="0"/>
              <a:t>Inclusion </a:t>
            </a:r>
            <a:r>
              <a:rPr lang="en-US" sz="1600" dirty="0" smtClean="0"/>
              <a:t>of ‘most important’ / exclusion of less important diagnoses</a:t>
            </a:r>
          </a:p>
          <a:p>
            <a:pPr lvl="1"/>
            <a:r>
              <a:rPr lang="en-US" sz="1600" dirty="0" smtClean="0"/>
              <a:t>Sensitivity and specificity</a:t>
            </a:r>
          </a:p>
          <a:p>
            <a:pPr lvl="1"/>
            <a:endParaRPr lang="en-US" sz="1600" dirty="0" smtClean="0"/>
          </a:p>
          <a:p>
            <a:r>
              <a:rPr lang="en-US" sz="2000" b="1" dirty="0" smtClean="0"/>
              <a:t>Non-covered services and medications are typically excluded</a:t>
            </a:r>
          </a:p>
          <a:p>
            <a:pPr lvl="1"/>
            <a:r>
              <a:rPr lang="en-US" sz="1600" dirty="0" smtClean="0"/>
              <a:t>Over-the-counter (OTC) medications, CAM</a:t>
            </a:r>
          </a:p>
          <a:p>
            <a:pPr lvl="1"/>
            <a:r>
              <a:rPr lang="en-US" sz="1600" dirty="0" smtClean="0"/>
              <a:t>Cosmetic, lifestyle, weight-loss medications and services</a:t>
            </a:r>
          </a:p>
          <a:p>
            <a:pPr lvl="1"/>
            <a:endParaRPr lang="en-US" sz="1600" dirty="0" smtClean="0"/>
          </a:p>
          <a:p>
            <a:r>
              <a:rPr lang="en-US" sz="2000" b="1" dirty="0" smtClean="0"/>
              <a:t>Supplemental insurance/other payer data may not be included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in using an administrative claims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479322"/>
              </p:ext>
            </p:extLst>
          </p:nvPr>
        </p:nvGraphicFramePr>
        <p:xfrm>
          <a:off x="152399" y="1468439"/>
          <a:ext cx="8860633" cy="419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986"/>
                <a:gridCol w="3199673"/>
                <a:gridCol w="3773974"/>
              </a:tblGrid>
              <a:tr h="3422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Medicare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MarketScan</a:t>
                      </a:r>
                      <a:endParaRPr lang="en-US" sz="1600" dirty="0"/>
                    </a:p>
                  </a:txBody>
                  <a:tcPr/>
                </a:tc>
              </a:tr>
              <a:tr h="5989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Purpose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Reimbursement for medical services rendered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Reimbursement for medical services rendered</a:t>
                      </a:r>
                      <a:endParaRPr lang="en-US" sz="1600" dirty="0"/>
                    </a:p>
                  </a:txBody>
                  <a:tcPr/>
                </a:tc>
              </a:tr>
              <a:tr h="13689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Patient population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Medicare beneficiaries: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Most 65+</a:t>
                      </a:r>
                      <a:r>
                        <a:rPr lang="en-US" sz="1600" baseline="0" dirty="0" smtClean="0"/>
                        <a:t> years old;</a:t>
                      </a:r>
                    </a:p>
                    <a:p>
                      <a:r>
                        <a:rPr lang="en-US" sz="1600" baseline="0" dirty="0" smtClean="0"/>
                        <a:t>nationally representative; not transient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from e</a:t>
                      </a:r>
                      <a:r>
                        <a:rPr lang="en-US" sz="1600" dirty="0" smtClean="0"/>
                        <a:t>mployer</a:t>
                      </a:r>
                      <a:r>
                        <a:rPr lang="en-US" sz="1600" baseline="0" dirty="0" smtClean="0"/>
                        <a:t> groups (working and insured); tends to be younger (&lt;65 years old); more transient</a:t>
                      </a:r>
                      <a:endParaRPr lang="en-US" sz="1600" dirty="0"/>
                    </a:p>
                  </a:txBody>
                  <a:tcPr/>
                </a:tc>
              </a:tr>
              <a:tr h="13689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</a:t>
                      </a:r>
                      <a:r>
                        <a:rPr lang="en-US" sz="1600" baseline="0" dirty="0" smtClean="0"/>
                        <a:t>available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Inpatient stays</a:t>
                      </a:r>
                    </a:p>
                    <a:p>
                      <a:r>
                        <a:rPr lang="en-US" sz="1600" dirty="0" smtClean="0"/>
                        <a:t>Outpatient/physician visits</a:t>
                      </a:r>
                    </a:p>
                    <a:p>
                      <a:r>
                        <a:rPr lang="en-US" sz="1600" dirty="0" smtClean="0"/>
                        <a:t>Prescriptions – Part</a:t>
                      </a:r>
                      <a:r>
                        <a:rPr lang="en-US" sz="1600" baseline="0" dirty="0" smtClean="0"/>
                        <a:t> D</a:t>
                      </a:r>
                    </a:p>
                    <a:p>
                      <a:r>
                        <a:rPr lang="en-US" sz="1600" baseline="0" dirty="0" smtClean="0"/>
                        <a:t>All deaths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Inpatient stays</a:t>
                      </a:r>
                    </a:p>
                    <a:p>
                      <a:r>
                        <a:rPr lang="en-US" sz="1600" dirty="0" smtClean="0"/>
                        <a:t>Outpatient/physician visits</a:t>
                      </a:r>
                    </a:p>
                    <a:p>
                      <a:r>
                        <a:rPr lang="en-US" sz="1600" dirty="0" smtClean="0"/>
                        <a:t>Prescriptions</a:t>
                      </a:r>
                    </a:p>
                    <a:p>
                      <a:r>
                        <a:rPr lang="en-US" sz="1600" dirty="0" smtClean="0"/>
                        <a:t>Some laboratory data</a:t>
                      </a:r>
                    </a:p>
                    <a:p>
                      <a:r>
                        <a:rPr lang="en-US" sz="1600" dirty="0" smtClean="0"/>
                        <a:t>Only inpatient deaths</a:t>
                      </a:r>
                      <a:endParaRPr lang="en-US" sz="1600" dirty="0"/>
                    </a:p>
                  </a:txBody>
                  <a:tcPr/>
                </a:tc>
              </a:tr>
              <a:tr h="511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r>
                        <a:rPr lang="en-US" sz="1600" baseline="0" dirty="0" smtClean="0"/>
                        <a:t> lag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~2 years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baseline="0" dirty="0" smtClean="0"/>
                        <a:t> 3-6 months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large administrative claims databases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MarketScan and Medicare data to understand prevalence of disease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1752600"/>
            <a:ext cx="909509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6172200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 smtClean="0"/>
              <a:t>Li S et al. Clinical Epidemiology 2012;4:87-93 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MarketScan data to describe prescribing patterns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90600" y="1455738"/>
            <a:ext cx="7315200" cy="4640262"/>
            <a:chOff x="987118" y="1283918"/>
            <a:chExt cx="7649497" cy="5134418"/>
          </a:xfrm>
        </p:grpSpPr>
        <p:pic>
          <p:nvPicPr>
            <p:cNvPr id="1034" name="Picture 10" descr="C:\Users\katza\Desktop\10549_2012_2330_Fig2_HTML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468584"/>
              <a:ext cx="7258050" cy="4949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87118" y="1283918"/>
              <a:ext cx="7649497" cy="408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Tamoxifen and anti-depressant co-prescribing </a:t>
              </a:r>
              <a:r>
                <a:rPr lang="en-US" u="sng" dirty="0">
                  <a:latin typeface="Arial" panose="020B0604020202020204" pitchFamily="34" charset="0"/>
                  <a:cs typeface="Arial" panose="020B0604020202020204" pitchFamily="34" charset="0"/>
                </a:rPr>
                <a:t>by CYP2D6 status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81350" y="6269444"/>
            <a:ext cx="5124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 smtClean="0"/>
              <a:t>Dusetzina SB et al. Breast Cancer Res Treat. 2013;137:285-96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 b="1" i="1" dirty="0"/>
              <a:t>Strengths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Population-based (Medicare) </a:t>
            </a:r>
            <a:r>
              <a:rPr lang="en-US" sz="1900" dirty="0" smtClean="0">
                <a:sym typeface="Wingdings" panose="05000000000000000000" pitchFamily="2" charset="2"/>
              </a:rPr>
              <a:t></a:t>
            </a:r>
            <a:r>
              <a:rPr lang="en-US" sz="1900" dirty="0" smtClean="0">
                <a:sym typeface="Symbol" pitchFamily="18" charset="2"/>
              </a:rPr>
              <a:t>  improved </a:t>
            </a:r>
            <a:r>
              <a:rPr lang="en-US" sz="1900" dirty="0" smtClean="0"/>
              <a:t>generalizability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Large sample size </a:t>
            </a:r>
            <a:r>
              <a:rPr lang="en-US" sz="1900" dirty="0" smtClean="0">
                <a:sym typeface="Wingdings" panose="05000000000000000000" pitchFamily="2" charset="2"/>
              </a:rPr>
              <a:t> l</a:t>
            </a:r>
            <a:r>
              <a:rPr lang="en-US" sz="1900" dirty="0" smtClean="0">
                <a:sym typeface="Symbol" pitchFamily="18" charset="2"/>
              </a:rPr>
              <a:t>ess ran</a:t>
            </a:r>
            <a:r>
              <a:rPr lang="en-US" sz="1900" dirty="0" smtClean="0"/>
              <a:t>dom error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Longitudinal data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Can </a:t>
            </a:r>
            <a:r>
              <a:rPr lang="en-US" sz="1900" dirty="0" smtClean="0"/>
              <a:t>generate population-level statistics </a:t>
            </a:r>
            <a:r>
              <a:rPr lang="en-US" sz="1900" dirty="0" smtClean="0">
                <a:sym typeface="Wingdings" panose="05000000000000000000" pitchFamily="2" charset="2"/>
              </a:rPr>
              <a:t> incidence, prevalence</a:t>
            </a:r>
            <a:endParaRPr lang="en-US" sz="1900" dirty="0"/>
          </a:p>
          <a:p>
            <a:pPr marL="393192" lvl="1" indent="0">
              <a:lnSpc>
                <a:spcPct val="90000"/>
              </a:lnSpc>
              <a:buNone/>
            </a:pPr>
            <a:endParaRPr lang="en-US" sz="19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 b="1" i="1" dirty="0"/>
              <a:t>Limitations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Minimal </a:t>
            </a:r>
            <a:r>
              <a:rPr lang="en-US" sz="1900" dirty="0"/>
              <a:t>information on potential confounders </a:t>
            </a:r>
            <a:endParaRPr lang="en-US" sz="19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smoking </a:t>
            </a:r>
            <a:r>
              <a:rPr lang="en-US" sz="1800" dirty="0"/>
              <a:t>status, alcohol consumption, BMI, </a:t>
            </a:r>
            <a:r>
              <a:rPr lang="en-US" sz="1800" dirty="0" smtClean="0"/>
              <a:t>laboratory values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900" dirty="0"/>
              <a:t>Potential for confounding by indication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Data only collected when </a:t>
            </a:r>
            <a:r>
              <a:rPr lang="en-US" sz="1900" dirty="0" smtClean="0"/>
              <a:t>provider submits claim to payer </a:t>
            </a: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No </a:t>
            </a:r>
            <a:r>
              <a:rPr lang="en-US" sz="1800" dirty="0"/>
              <a:t>information on services paid for100% </a:t>
            </a:r>
            <a:r>
              <a:rPr lang="en-US" sz="1800" dirty="0" smtClean="0"/>
              <a:t>out-of-pocket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No information on individuals not seeking care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900" dirty="0"/>
              <a:t>No information on prescription directions or OTC drug use</a:t>
            </a:r>
          </a:p>
          <a:p>
            <a:pPr>
              <a:lnSpc>
                <a:spcPct val="90000"/>
              </a:lnSpc>
            </a:pP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/>
          <a:lstStyle/>
          <a:p>
            <a:r>
              <a:rPr lang="en-US" sz="3400" dirty="0"/>
              <a:t>Claims </a:t>
            </a:r>
            <a:r>
              <a:rPr lang="en-US" sz="3400" dirty="0" smtClean="0"/>
              <a:t>data</a:t>
            </a:r>
            <a:r>
              <a:rPr lang="en-US" sz="3400" dirty="0"/>
              <a:t>: </a:t>
            </a:r>
            <a:r>
              <a:rPr lang="en-US" sz="3400" dirty="0" smtClean="0"/>
              <a:t>strengths &amp; limitations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2DA2BF"/>
                </a:solidFill>
              </a:rPr>
              <a:t>Data </a:t>
            </a:r>
            <a:r>
              <a:rPr lang="en-US" sz="2600" dirty="0">
                <a:solidFill>
                  <a:srgbClr val="2DA2BF"/>
                </a:solidFill>
              </a:rPr>
              <a:t>needs for </a:t>
            </a:r>
            <a:r>
              <a:rPr lang="en-US" sz="2600" dirty="0" smtClean="0">
                <a:solidFill>
                  <a:srgbClr val="2DA2BF"/>
                </a:solidFill>
              </a:rPr>
              <a:t>pharmacoepidemiology </a:t>
            </a:r>
            <a:r>
              <a:rPr lang="en-US" sz="2600" dirty="0">
                <a:solidFill>
                  <a:srgbClr val="2DA2BF"/>
                </a:solidFill>
              </a:rPr>
              <a:t>studies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Sources of data and types of databases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Working with a database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Some examples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380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74675" y="2895600"/>
            <a:ext cx="80010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Pharmacy Databases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505936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Data </a:t>
            </a:r>
            <a:r>
              <a:rPr lang="en-US" sz="2600" dirty="0"/>
              <a:t>from </a:t>
            </a:r>
            <a:r>
              <a:rPr lang="en-US" sz="2600" dirty="0" smtClean="0"/>
              <a:t>community pharmacies</a:t>
            </a:r>
          </a:p>
          <a:p>
            <a:pPr marL="109728" indent="0">
              <a:buNone/>
            </a:pPr>
            <a:endParaRPr lang="en-US" sz="2600" dirty="0" smtClean="0"/>
          </a:p>
          <a:p>
            <a:r>
              <a:rPr lang="en-US" sz="2600" dirty="0" smtClean="0"/>
              <a:t>Databases maintained by:</a:t>
            </a:r>
          </a:p>
          <a:p>
            <a:pPr lvl="1"/>
            <a:r>
              <a:rPr lang="en-US" sz="2200" dirty="0" smtClean="0"/>
              <a:t>Large retail chain pharmacies</a:t>
            </a:r>
          </a:p>
          <a:p>
            <a:pPr lvl="1"/>
            <a:r>
              <a:rPr lang="en-US" sz="2200" dirty="0" smtClean="0"/>
              <a:t>Grocery chain pharmacies</a:t>
            </a:r>
          </a:p>
          <a:p>
            <a:pPr lvl="1"/>
            <a:r>
              <a:rPr lang="en-US" sz="2200" dirty="0" smtClean="0"/>
              <a:t>IMS LRx</a:t>
            </a:r>
          </a:p>
          <a:p>
            <a:pPr marL="393192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May be linked to prescription claims data</a:t>
            </a:r>
          </a:p>
          <a:p>
            <a:pPr lvl="1"/>
            <a:r>
              <a:rPr lang="en-US" sz="2200" dirty="0" smtClean="0"/>
              <a:t>CVS - CVS/Caremark</a:t>
            </a:r>
          </a:p>
          <a:p>
            <a:pPr lvl="1"/>
            <a:r>
              <a:rPr lang="en-US" sz="2200" dirty="0" smtClean="0"/>
              <a:t>Walgreens – Walgreens Health Initiative, Medicaid</a:t>
            </a:r>
          </a:p>
          <a:p>
            <a:pPr lvl="1"/>
            <a:endParaRPr lang="en-US" sz="2200" dirty="0" smtClean="0"/>
          </a:p>
          <a:p>
            <a:r>
              <a:rPr lang="en-US" sz="2600" dirty="0" smtClean="0"/>
              <a:t>Outside US: databases may include pharmacy dispensing records linked to other data sources (e.g., hospital admissions, physician visits, etc.)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Pharmacy databases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Pharmacy databases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509429" y="1314450"/>
            <a:ext cx="8177372" cy="412750"/>
          </a:xfrm>
          <a:prstGeom prst="rect">
            <a:avLst/>
          </a:prstGeom>
          <a:solidFill>
            <a:srgbClr val="2DA2BF"/>
          </a:solidFill>
          <a:ln>
            <a:solidFill>
              <a:srgbClr val="2DA2BF"/>
            </a:solidFill>
          </a:ln>
        </p:spPr>
        <p:txBody>
          <a:bodyPr anchor="b" anchorCtr="0">
            <a:noAutofit/>
          </a:bodyPr>
          <a:lstStyle/>
          <a:p>
            <a:pPr marL="109728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Possible Data Elements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57199" y="1828800"/>
            <a:ext cx="4419601" cy="48006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Prescriber characteristics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2" indent="-114300"/>
            <a:r>
              <a:rPr lang="en-US" sz="2000" dirty="0" smtClean="0"/>
              <a:t>Provider specialty</a:t>
            </a:r>
          </a:p>
          <a:p>
            <a:pPr marL="228600" lvl="2" indent="-114300"/>
            <a:r>
              <a:rPr lang="en-US" sz="2000" dirty="0" smtClean="0"/>
              <a:t>Sex</a:t>
            </a:r>
            <a:endParaRPr lang="en-US" sz="2000" dirty="0"/>
          </a:p>
          <a:p>
            <a:pPr marL="630936" lvl="2" indent="0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Patient characteristics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2" indent="-114300"/>
            <a:r>
              <a:rPr lang="en-US" sz="2000" dirty="0" smtClean="0"/>
              <a:t>Age</a:t>
            </a:r>
          </a:p>
          <a:p>
            <a:pPr marL="228600" lvl="2" indent="-114300"/>
            <a:r>
              <a:rPr lang="en-US" sz="2000" dirty="0" smtClean="0"/>
              <a:t>Sex</a:t>
            </a:r>
          </a:p>
          <a:p>
            <a:pPr marL="228600" lvl="2" indent="-114300"/>
            <a:r>
              <a:rPr lang="en-US" sz="2000" dirty="0" smtClean="0"/>
              <a:t>Insurance type</a:t>
            </a:r>
          </a:p>
          <a:p>
            <a:pPr marL="512064" lvl="3" indent="-114300"/>
            <a:r>
              <a:rPr lang="en-US" sz="1800" dirty="0" smtClean="0"/>
              <a:t>Employer-sponsored</a:t>
            </a:r>
          </a:p>
          <a:p>
            <a:pPr marL="512064" lvl="3" indent="-114300"/>
            <a:r>
              <a:rPr lang="en-US" sz="1800" dirty="0" smtClean="0"/>
              <a:t>Medicare</a:t>
            </a:r>
          </a:p>
          <a:p>
            <a:pPr marL="512064" lvl="3" indent="-114300"/>
            <a:r>
              <a:rPr lang="en-US" sz="1800" dirty="0" smtClean="0"/>
              <a:t>Medicaid</a:t>
            </a:r>
          </a:p>
          <a:p>
            <a:pPr marL="512064" lvl="3" indent="-114300"/>
            <a:r>
              <a:rPr lang="en-US" sz="1800" b="1" u="sng" dirty="0" smtClean="0"/>
              <a:t>Cash/discount card</a:t>
            </a:r>
          </a:p>
          <a:p>
            <a:pPr lvl="1"/>
            <a:endParaRPr lang="en-US" sz="2000" dirty="0"/>
          </a:p>
          <a:p>
            <a:pPr marL="109728" indent="0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953000" y="1828800"/>
            <a:ext cx="4041774" cy="479425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2" indent="0" fontAlgn="auto">
              <a:spcAft>
                <a:spcPts val="0"/>
              </a:spcAft>
              <a:buFont typeface="Wingdings 2"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Prescription specifics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Date of prescription fill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National Drug Code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u="sng" dirty="0" smtClean="0"/>
              <a:t>Dose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u="sng" dirty="0" smtClean="0"/>
              <a:t>Directions for use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Quantity dispensed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Days supply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Cost of prescription fill</a:t>
            </a:r>
          </a:p>
          <a:p>
            <a:pPr marL="512064" lvl="3" indent="-114300" fontAlgn="auto">
              <a:spcAft>
                <a:spcPts val="0"/>
              </a:spcAft>
            </a:pPr>
            <a:r>
              <a:rPr lang="en-US" sz="1800" b="0" dirty="0" smtClean="0"/>
              <a:t>Co-payment/co-insurance</a:t>
            </a:r>
          </a:p>
          <a:p>
            <a:pPr marL="512064" lvl="3" indent="-114300" fontAlgn="auto">
              <a:spcAft>
                <a:spcPts val="0"/>
              </a:spcAft>
            </a:pPr>
            <a:r>
              <a:rPr lang="en-US" sz="1800" b="0" dirty="0" smtClean="0"/>
              <a:t>Dispensing fee</a:t>
            </a:r>
          </a:p>
          <a:p>
            <a:pPr marL="512064" lvl="3" indent="-114300" fontAlgn="auto">
              <a:spcAft>
                <a:spcPts val="0"/>
              </a:spcAft>
            </a:pPr>
            <a:r>
              <a:rPr lang="en-US" sz="1800" b="0" dirty="0" smtClean="0"/>
              <a:t>Charge for medication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u="sng" dirty="0" smtClean="0"/>
              <a:t>Date prescription picked up</a:t>
            </a:r>
          </a:p>
          <a:p>
            <a:pPr marL="406400" lvl="2" indent="0" fontAlgn="auto">
              <a:spcAft>
                <a:spcPts val="0"/>
              </a:spcAft>
              <a:buFont typeface="Wingdings 2"/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132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602162"/>
          </a:xfrm>
        </p:spPr>
        <p:txBody>
          <a:bodyPr>
            <a:normAutofit fontScale="92500" lnSpcReduction="20000"/>
          </a:bodyPr>
          <a:lstStyle/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Potential uses in research</a:t>
            </a:r>
            <a:endParaRPr lang="en-US" sz="3000" dirty="0" smtClean="0"/>
          </a:p>
          <a:p>
            <a:pPr marL="393192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Medication use/adherence/persistence</a:t>
            </a:r>
          </a:p>
          <a:p>
            <a:pPr lvl="1"/>
            <a:r>
              <a:rPr lang="en-US" sz="2200" dirty="0" smtClean="0"/>
              <a:t>Adherence to diabetes treatment among cash paying individuals</a:t>
            </a:r>
          </a:p>
          <a:p>
            <a:pPr marL="393192" lvl="1" indent="0">
              <a:buNone/>
            </a:pPr>
            <a:endParaRPr lang="en-US" sz="2200" dirty="0" smtClean="0"/>
          </a:p>
          <a:p>
            <a:r>
              <a:rPr lang="en-US" sz="2600" dirty="0"/>
              <a:t>Evaluate pharmacist-based interventions</a:t>
            </a:r>
          </a:p>
          <a:p>
            <a:pPr lvl="1"/>
            <a:r>
              <a:rPr lang="en-US" sz="2200" dirty="0"/>
              <a:t>Effect of counseling on medication adherence</a:t>
            </a:r>
          </a:p>
          <a:p>
            <a:endParaRPr lang="en-US" sz="2600" dirty="0" smtClean="0"/>
          </a:p>
          <a:p>
            <a:r>
              <a:rPr lang="en-US" sz="2600" dirty="0" smtClean="0"/>
              <a:t>‘Doctor shopping’/controlled substance diversion</a:t>
            </a:r>
          </a:p>
          <a:p>
            <a:pPr lvl="1"/>
            <a:r>
              <a:rPr lang="en-US" sz="2200" dirty="0" smtClean="0"/>
              <a:t>Descriptive </a:t>
            </a:r>
            <a:r>
              <a:rPr lang="en-US" sz="2200" dirty="0"/>
              <a:t>analysis of ADHD doctor shopping</a:t>
            </a:r>
          </a:p>
          <a:p>
            <a:endParaRPr lang="en-US" sz="2600" dirty="0" smtClean="0"/>
          </a:p>
          <a:p>
            <a:r>
              <a:rPr lang="en-US" sz="2600" dirty="0" smtClean="0"/>
              <a:t>Abandoned prescriptions</a:t>
            </a:r>
          </a:p>
          <a:p>
            <a:pPr lvl="1"/>
            <a:r>
              <a:rPr lang="en-US" sz="2200" dirty="0" smtClean="0"/>
              <a:t>Proportion of prescriptions never filled, not picked up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Pharmacy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 b="1" i="1" dirty="0"/>
              <a:t>Strengths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Information on drug dose and directions for use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 smtClean="0"/>
              <a:t>Captures information for patients w/o prescription drug coverage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Captures information on non-covered prescription drugs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Potentially large </a:t>
            </a:r>
            <a:r>
              <a:rPr lang="en-US" sz="1900" dirty="0"/>
              <a:t>sample size </a:t>
            </a:r>
            <a:r>
              <a:rPr lang="en-US" sz="1900" dirty="0" smtClean="0">
                <a:sym typeface="Wingdings" panose="05000000000000000000" pitchFamily="2" charset="2"/>
              </a:rPr>
              <a:t> l</a:t>
            </a:r>
            <a:r>
              <a:rPr lang="en-US" sz="1900" dirty="0" smtClean="0">
                <a:sym typeface="Symbol" pitchFamily="18" charset="2"/>
              </a:rPr>
              <a:t>ess ran</a:t>
            </a:r>
            <a:r>
              <a:rPr lang="en-US" sz="1900" dirty="0" smtClean="0"/>
              <a:t>dom error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Longitudinal </a:t>
            </a:r>
            <a:r>
              <a:rPr lang="en-US" sz="1900" dirty="0" smtClean="0"/>
              <a:t>data possible</a:t>
            </a:r>
            <a:endParaRPr lang="en-US" sz="1900" dirty="0"/>
          </a:p>
          <a:p>
            <a:pPr marL="393192" lvl="1" indent="0">
              <a:lnSpc>
                <a:spcPct val="90000"/>
              </a:lnSpc>
              <a:buNone/>
            </a:pPr>
            <a:endParaRPr lang="en-US" sz="19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 b="1" i="1" dirty="0"/>
              <a:t>Limitations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Data on prescriptions filled at other pharmacies may be missing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Diagnosis information usually not available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No information on health outcomes unless data is linked to claims data or electronic medical/health records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Minimal </a:t>
            </a:r>
            <a:r>
              <a:rPr lang="en-US" sz="1900" dirty="0"/>
              <a:t>information on </a:t>
            </a:r>
            <a:r>
              <a:rPr lang="en-US" sz="1900" dirty="0" smtClean="0"/>
              <a:t>other health variables of interest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smoking </a:t>
            </a:r>
            <a:r>
              <a:rPr lang="en-US" sz="1800" dirty="0"/>
              <a:t>status, alcohol consumption, BMI, </a:t>
            </a:r>
            <a:r>
              <a:rPr lang="en-US" sz="1800" dirty="0" smtClean="0"/>
              <a:t>laboratory values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900" dirty="0" smtClean="0"/>
              <a:t>Generally no information on </a:t>
            </a:r>
            <a:r>
              <a:rPr lang="en-US" sz="1900" dirty="0"/>
              <a:t>OTC drug use</a:t>
            </a:r>
          </a:p>
          <a:p>
            <a:pPr>
              <a:lnSpc>
                <a:spcPct val="90000"/>
              </a:lnSpc>
            </a:pP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60632" cy="1219200"/>
          </a:xfrm>
        </p:spPr>
        <p:txBody>
          <a:bodyPr/>
          <a:lstStyle/>
          <a:p>
            <a:r>
              <a:rPr lang="en-US" sz="3400" dirty="0" smtClean="0"/>
              <a:t>Pharmacy </a:t>
            </a:r>
            <a:r>
              <a:rPr lang="en-US" sz="3400" dirty="0"/>
              <a:t>d</a:t>
            </a:r>
            <a:r>
              <a:rPr lang="en-US" sz="3400" dirty="0" smtClean="0"/>
              <a:t>ata</a:t>
            </a:r>
            <a:r>
              <a:rPr lang="en-US" sz="3400" dirty="0"/>
              <a:t>: </a:t>
            </a:r>
            <a:r>
              <a:rPr lang="en-US" sz="3400" dirty="0" smtClean="0"/>
              <a:t>strengths </a:t>
            </a:r>
            <a:r>
              <a:rPr lang="en-US" sz="3400" dirty="0"/>
              <a:t>&amp;</a:t>
            </a:r>
            <a:r>
              <a:rPr lang="en-US" sz="3400" dirty="0" smtClean="0"/>
              <a:t> </a:t>
            </a:r>
            <a:r>
              <a:rPr lang="en-US" sz="3400" dirty="0"/>
              <a:t>l</a:t>
            </a:r>
            <a:r>
              <a:rPr lang="en-US" sz="3400" dirty="0" smtClean="0"/>
              <a:t>imitations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6220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2895600"/>
            <a:ext cx="80010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Surveillance Data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342900" indent="-342900"/>
            <a:r>
              <a:rPr lang="en-US" sz="2600" dirty="0" smtClean="0"/>
              <a:t>Incidence and prevalence of disease</a:t>
            </a:r>
            <a:endParaRPr lang="en-US" sz="1800" dirty="0" smtClean="0"/>
          </a:p>
          <a:p>
            <a:pPr marL="342900" indent="-342900"/>
            <a:endParaRPr lang="en-US" sz="2600" dirty="0" smtClean="0"/>
          </a:p>
          <a:p>
            <a:pPr marL="342900" indent="-342900"/>
            <a:r>
              <a:rPr lang="en-US" sz="2600" dirty="0"/>
              <a:t>H</a:t>
            </a:r>
            <a:r>
              <a:rPr lang="en-US" sz="2600" dirty="0" smtClean="0"/>
              <a:t>ealth status, health care access, and progress toward national health objectives</a:t>
            </a:r>
          </a:p>
          <a:p>
            <a:pPr marL="342900" indent="-342900"/>
            <a:endParaRPr lang="en-US" sz="2600" dirty="0"/>
          </a:p>
          <a:p>
            <a:pPr marL="342900" indent="-342900"/>
            <a:r>
              <a:rPr lang="en-US" sz="2600" dirty="0"/>
              <a:t>Provision and use of </a:t>
            </a:r>
            <a:r>
              <a:rPr lang="en-US" sz="2600" dirty="0" smtClean="0"/>
              <a:t>health care </a:t>
            </a:r>
            <a:r>
              <a:rPr lang="en-US" sz="2600" dirty="0"/>
              <a:t>services</a:t>
            </a:r>
          </a:p>
          <a:p>
            <a:pPr marL="342900" indent="-342900"/>
            <a:endParaRPr lang="en-US" sz="2600" dirty="0" smtClean="0"/>
          </a:p>
          <a:p>
            <a:pPr marL="342900" indent="-342900"/>
            <a:r>
              <a:rPr lang="en-US" sz="2600" dirty="0" smtClean="0"/>
              <a:t>Medical expenditures and cost of care</a:t>
            </a:r>
          </a:p>
          <a:p>
            <a:pPr marL="342900" indent="-342900"/>
            <a:endParaRPr lang="en-US" sz="2600" dirty="0" smtClean="0"/>
          </a:p>
          <a:p>
            <a:pPr marL="342900" indent="-342900"/>
            <a:r>
              <a:rPr lang="en-US" sz="2600" dirty="0" smtClean="0"/>
              <a:t>Disease survival and mortality statistics</a:t>
            </a:r>
          </a:p>
          <a:p>
            <a:pPr marL="342900" indent="-342900"/>
            <a:endParaRPr lang="en-US" sz="2600" dirty="0" smtClean="0"/>
          </a:p>
          <a:p>
            <a:pPr marL="342900" indent="-342900"/>
            <a:endParaRPr lang="en-US" sz="2200" dirty="0"/>
          </a:p>
          <a:p>
            <a:pPr marL="342900" indent="-342900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en-US" sz="3400" dirty="0"/>
              <a:t>Surveillance d</a:t>
            </a:r>
            <a:r>
              <a:rPr lang="en-US" sz="3400" dirty="0" smtClean="0"/>
              <a:t>ata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1"/>
            <a:ext cx="8001000" cy="914400"/>
          </a:xfrm>
        </p:spPr>
        <p:txBody>
          <a:bodyPr/>
          <a:lstStyle/>
          <a:p>
            <a:r>
              <a:rPr lang="en-US" sz="3400" dirty="0" smtClean="0"/>
              <a:t>Surveillance databases: examples</a:t>
            </a:r>
            <a:endParaRPr lang="en-US" sz="3400" dirty="0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925887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3A05-1894-464C-B9FA-288D02490711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92122"/>
              </p:ext>
            </p:extLst>
          </p:nvPr>
        </p:nvGraphicFramePr>
        <p:xfrm>
          <a:off x="554038" y="1219200"/>
          <a:ext cx="8120062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262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Database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Information</a:t>
                      </a:r>
                      <a:r>
                        <a:rPr lang="en-US" sz="1800" baseline="0" dirty="0" smtClean="0"/>
                        <a:t> includes</a:t>
                      </a:r>
                      <a:endParaRPr lang="en-US" sz="1800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National Center for Health</a:t>
                      </a:r>
                      <a:r>
                        <a:rPr lang="en-US" sz="1600" b="1" baseline="0" dirty="0" smtClean="0"/>
                        <a:t> Statistics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Health Interview Survey (NHIS)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Health status and health care access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Health &amp; Nutrition Examination Survey (NHANES)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Disease</a:t>
                      </a:r>
                      <a:r>
                        <a:rPr lang="en-US" sz="1400" baseline="0" dirty="0" smtClean="0"/>
                        <a:t> states, labs, tests, medications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Health Care Surveys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Provider</a:t>
                      </a:r>
                      <a:r>
                        <a:rPr lang="en-US" sz="1400" baseline="0" dirty="0" smtClean="0"/>
                        <a:t> characteristics – technology diffusion, care quality, disparities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Vital Statistics</a:t>
                      </a:r>
                      <a:r>
                        <a:rPr lang="en-US" sz="1400" baseline="0" dirty="0" smtClean="0"/>
                        <a:t> System (NVSS)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Birth and death events</a:t>
                      </a:r>
                      <a:endParaRPr lang="en-US" sz="14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Cancer</a:t>
                      </a:r>
                      <a:r>
                        <a:rPr lang="en-US" sz="1600" b="1" baseline="0" dirty="0" smtClean="0"/>
                        <a:t> Registries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Surveillance, Epidemiology, &amp; End Results</a:t>
                      </a:r>
                      <a:r>
                        <a:rPr lang="en-US" sz="1400" baseline="0" dirty="0" smtClean="0"/>
                        <a:t> (SEER)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Incidence, prevalence, survival, mortality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Intl</a:t>
                      </a:r>
                      <a:r>
                        <a:rPr lang="en-US" sz="1400" baseline="0" dirty="0" smtClean="0"/>
                        <a:t> Agency for Research on Cancer (IARC)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Incidence,</a:t>
                      </a:r>
                      <a:r>
                        <a:rPr lang="en-US" sz="1400" baseline="0" dirty="0" smtClean="0"/>
                        <a:t> prevalence, mortality</a:t>
                      </a:r>
                      <a:endParaRPr lang="en-US" sz="14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Agency for Healthcare Research</a:t>
                      </a:r>
                      <a:r>
                        <a:rPr lang="en-US" sz="1600" b="1" baseline="0" dirty="0" smtClean="0"/>
                        <a:t> &amp; Quality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Medical</a:t>
                      </a:r>
                      <a:r>
                        <a:rPr lang="en-US" sz="1400" b="0" baseline="0" dirty="0" smtClean="0"/>
                        <a:t> Expenditure Panel Survey (MEPS)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Cost/use of care; insurance coverage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Healthcare Cost and Utilization Project (HCUP)</a:t>
                      </a:r>
                      <a:r>
                        <a:rPr lang="en-US" sz="1400" b="0" baseline="0" dirty="0" smtClean="0"/>
                        <a:t> Nationwide Inpatient Sample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Diagnoses, procedures, total</a:t>
                      </a:r>
                      <a:r>
                        <a:rPr lang="en-US" sz="1400" baseline="0" dirty="0" smtClean="0"/>
                        <a:t> charges, comorbidity, insured/un-insured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Combination of interviews and physical examinations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Collection of demographic</a:t>
            </a:r>
            <a:r>
              <a:rPr lang="en-US" sz="1800" dirty="0"/>
              <a:t>, socioeconomic, dietary, </a:t>
            </a:r>
            <a:r>
              <a:rPr lang="en-US" sz="1800" dirty="0" smtClean="0"/>
              <a:t>medical</a:t>
            </a:r>
            <a:r>
              <a:rPr lang="en-US" sz="1800" dirty="0"/>
              <a:t>, </a:t>
            </a:r>
            <a:r>
              <a:rPr lang="en-US" sz="1800" dirty="0" smtClean="0"/>
              <a:t>and dental information, physiological </a:t>
            </a:r>
            <a:r>
              <a:rPr lang="en-US" sz="1800" dirty="0"/>
              <a:t>measurements, </a:t>
            </a:r>
            <a:r>
              <a:rPr lang="en-US" sz="1800" dirty="0" smtClean="0"/>
              <a:t>and lab tests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200" dirty="0" smtClean="0"/>
              <a:t>Data elements include diagnosed/undiagnosed chronic conditions, lifestyle behaviors, and medication use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012825"/>
          </a:xfrm>
        </p:spPr>
        <p:txBody>
          <a:bodyPr/>
          <a:lstStyle/>
          <a:p>
            <a:r>
              <a:rPr lang="en-US" sz="3600" dirty="0" smtClean="0"/>
              <a:t>NHANES</a:t>
            </a:r>
            <a:endParaRPr lang="en-US" sz="3600" dirty="0"/>
          </a:p>
        </p:txBody>
      </p:sp>
      <p:pic>
        <p:nvPicPr>
          <p:cNvPr id="4" name="Picture 2" descr="http://www.cdc.gov/nchs/tutorials/NHANES/SurveyDesign/images/nh1_samplestag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00400"/>
            <a:ext cx="3391045" cy="2828131"/>
          </a:xfrm>
          <a:prstGeom prst="rect">
            <a:avLst/>
          </a:prstGeom>
          <a:noFill/>
        </p:spPr>
      </p:pic>
      <p:pic>
        <p:nvPicPr>
          <p:cNvPr id="5" name="Picture 4" descr="http://archive.sciencewatch.com/sciencewatch/ana/st/obesity2/10sepObes2FlegF1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45326"/>
            <a:ext cx="3885404" cy="258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28600"/>
            <a:ext cx="8001000" cy="10128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Percent of a</a:t>
            </a:r>
            <a:r>
              <a:rPr lang="en-US" sz="3600" dirty="0" smtClean="0"/>
              <a:t>dults eligible </a:t>
            </a:r>
            <a:r>
              <a:rPr lang="en-US" sz="3600" dirty="0"/>
              <a:t>for </a:t>
            </a:r>
            <a:r>
              <a:rPr lang="en-US" sz="3600" dirty="0" smtClean="0"/>
              <a:t>statin therapy </a:t>
            </a:r>
            <a:r>
              <a:rPr lang="en-US" sz="3600" dirty="0"/>
              <a:t>for </a:t>
            </a:r>
            <a:r>
              <a:rPr lang="en-US" sz="3600" dirty="0" smtClean="0"/>
              <a:t>primary </a:t>
            </a:r>
            <a:r>
              <a:rPr lang="en-US" sz="3600" dirty="0"/>
              <a:t>p</a:t>
            </a:r>
            <a:r>
              <a:rPr lang="en-US" sz="3600" dirty="0" smtClean="0"/>
              <a:t>revention of CVD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1241425"/>
            <a:ext cx="770586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02009" y="6040439"/>
            <a:ext cx="6545263" cy="36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9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200" b="0">
                <a:solidFill>
                  <a:schemeClr val="tx1"/>
                </a:solidFill>
                <a:cs typeface="Arial Unicode MS" pitchFamily="32" charset="0"/>
              </a:rPr>
              <a:t>Pencina MJ et al. N Engl J Med 2014;370:1422-1431.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Large databases can be useful in characterizing diseases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635000" y="1454944"/>
            <a:ext cx="8001000" cy="1066800"/>
            <a:chOff x="609600" y="1828800"/>
            <a:chExt cx="8001000" cy="1066800"/>
          </a:xfrm>
        </p:grpSpPr>
        <p:sp>
          <p:nvSpPr>
            <p:cNvPr id="526339" name="Line 3"/>
            <p:cNvSpPr>
              <a:spLocks noChangeShapeType="1"/>
            </p:cNvSpPr>
            <p:nvPr/>
          </p:nvSpPr>
          <p:spPr bwMode="auto">
            <a:xfrm>
              <a:off x="609600" y="2286000"/>
              <a:ext cx="8001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6340" name="Text Box 4"/>
            <p:cNvSpPr txBox="1">
              <a:spLocks noChangeArrowheads="1"/>
            </p:cNvSpPr>
            <p:nvPr/>
          </p:nvSpPr>
          <p:spPr bwMode="auto">
            <a:xfrm>
              <a:off x="609600" y="1828800"/>
              <a:ext cx="1116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000" b="0" dirty="0">
                  <a:latin typeface="Arial" charset="0"/>
                </a:rPr>
                <a:t>Phase 1</a:t>
              </a:r>
            </a:p>
          </p:txBody>
        </p:sp>
        <p:sp>
          <p:nvSpPr>
            <p:cNvPr id="526341" name="Text Box 5"/>
            <p:cNvSpPr txBox="1">
              <a:spLocks noChangeArrowheads="1"/>
            </p:cNvSpPr>
            <p:nvPr/>
          </p:nvSpPr>
          <p:spPr bwMode="auto">
            <a:xfrm>
              <a:off x="3455988" y="1828800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000" b="0">
                  <a:latin typeface="Arial" charset="0"/>
                </a:rPr>
                <a:t>Phase 3</a:t>
              </a:r>
            </a:p>
          </p:txBody>
        </p:sp>
        <p:sp>
          <p:nvSpPr>
            <p:cNvPr id="526342" name="Text Box 6"/>
            <p:cNvSpPr txBox="1">
              <a:spLocks noChangeArrowheads="1"/>
            </p:cNvSpPr>
            <p:nvPr/>
          </p:nvSpPr>
          <p:spPr bwMode="auto">
            <a:xfrm>
              <a:off x="5791200" y="1828800"/>
              <a:ext cx="17795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000" b="0">
                  <a:latin typeface="Arial" charset="0"/>
                </a:rPr>
                <a:t>Post-Approval</a:t>
              </a:r>
            </a:p>
          </p:txBody>
        </p:sp>
        <p:sp>
          <p:nvSpPr>
            <p:cNvPr id="526343" name="Text Box 7"/>
            <p:cNvSpPr txBox="1">
              <a:spLocks noChangeArrowheads="1"/>
            </p:cNvSpPr>
            <p:nvPr/>
          </p:nvSpPr>
          <p:spPr bwMode="auto">
            <a:xfrm>
              <a:off x="4572000" y="1905000"/>
              <a:ext cx="996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>
                  <a:latin typeface="Arial" charset="0"/>
                </a:rPr>
                <a:t>Launch</a:t>
              </a:r>
            </a:p>
          </p:txBody>
        </p:sp>
        <p:sp>
          <p:nvSpPr>
            <p:cNvPr id="526345" name="Text Box 9"/>
            <p:cNvSpPr txBox="1">
              <a:spLocks noChangeArrowheads="1"/>
            </p:cNvSpPr>
            <p:nvPr/>
          </p:nvSpPr>
          <p:spPr bwMode="auto">
            <a:xfrm>
              <a:off x="2057400" y="1828800"/>
              <a:ext cx="1116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000" b="0">
                  <a:latin typeface="Arial" charset="0"/>
                </a:rPr>
                <a:t>Phase 2</a:t>
              </a:r>
            </a:p>
          </p:txBody>
        </p:sp>
        <p:sp>
          <p:nvSpPr>
            <p:cNvPr id="526346" name="AutoShape 10"/>
            <p:cNvSpPr>
              <a:spLocks noChangeArrowheads="1"/>
            </p:cNvSpPr>
            <p:nvPr/>
          </p:nvSpPr>
          <p:spPr bwMode="auto">
            <a:xfrm>
              <a:off x="647700" y="2362200"/>
              <a:ext cx="7848600" cy="533400"/>
            </a:xfrm>
            <a:prstGeom prst="rightArrow">
              <a:avLst>
                <a:gd name="adj1" fmla="val 50000"/>
                <a:gd name="adj2" fmla="val 367857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347" name="Text Box 11"/>
            <p:cNvSpPr txBox="1">
              <a:spLocks noChangeArrowheads="1"/>
            </p:cNvSpPr>
            <p:nvPr/>
          </p:nvSpPr>
          <p:spPr bwMode="auto">
            <a:xfrm>
              <a:off x="685800" y="2438400"/>
              <a:ext cx="4648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Understand the Disease</a:t>
              </a:r>
            </a:p>
          </p:txBody>
        </p:sp>
        <p:sp>
          <p:nvSpPr>
            <p:cNvPr id="526353" name="Line 17"/>
            <p:cNvSpPr>
              <a:spLocks noChangeShapeType="1"/>
            </p:cNvSpPr>
            <p:nvPr/>
          </p:nvSpPr>
          <p:spPr bwMode="auto">
            <a:xfrm>
              <a:off x="5029200" y="2286000"/>
              <a:ext cx="0" cy="533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8799" y="2667000"/>
            <a:ext cx="4495800" cy="1579127"/>
            <a:chOff x="457199" y="1409971"/>
            <a:chExt cx="6781801" cy="2118392"/>
          </a:xfrm>
        </p:grpSpPr>
        <p:sp>
          <p:nvSpPr>
            <p:cNvPr id="21" name="Rectangle 20"/>
            <p:cNvSpPr/>
            <p:nvPr/>
          </p:nvSpPr>
          <p:spPr>
            <a:xfrm>
              <a:off x="457201" y="1409971"/>
              <a:ext cx="6781799" cy="2056153"/>
            </a:xfrm>
            <a:prstGeom prst="rect">
              <a:avLst/>
            </a:prstGeom>
            <a:solidFill>
              <a:srgbClr val="B8E4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199" y="1422671"/>
              <a:ext cx="6553201" cy="2105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Understanding: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Incidence, prevalence, survival &amp; mortality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Risk factors of disease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Disease pathophysiology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Natural history of disease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Burden of disease: disability, life years lost</a:t>
              </a:r>
              <a:endParaRPr lang="en-US" b="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8800" y="4408885"/>
            <a:ext cx="4495800" cy="1323439"/>
            <a:chOff x="2209799" y="3799483"/>
            <a:chExt cx="6578603" cy="2053063"/>
          </a:xfrm>
        </p:grpSpPr>
        <p:sp>
          <p:nvSpPr>
            <p:cNvPr id="26" name="Rectangle 25"/>
            <p:cNvSpPr/>
            <p:nvPr/>
          </p:nvSpPr>
          <p:spPr>
            <a:xfrm>
              <a:off x="2209800" y="3799483"/>
              <a:ext cx="6578602" cy="2053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09799" y="3799483"/>
              <a:ext cx="6578602" cy="2053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Informs public health and decision-making: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Identify diseases with unmet medical need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Size patient populations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 clinical trial design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Pricing &amp; reimbursement</a:t>
              </a:r>
              <a:endParaRPr lang="en-US" b="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19699" y="2667000"/>
            <a:ext cx="3467101" cy="1117463"/>
            <a:chOff x="457199" y="1409971"/>
            <a:chExt cx="6781801" cy="2056153"/>
          </a:xfrm>
        </p:grpSpPr>
        <p:sp>
          <p:nvSpPr>
            <p:cNvPr id="29" name="Rectangle 28"/>
            <p:cNvSpPr/>
            <p:nvPr/>
          </p:nvSpPr>
          <p:spPr>
            <a:xfrm>
              <a:off x="457201" y="1409971"/>
              <a:ext cx="6781799" cy="2056153"/>
            </a:xfrm>
            <a:prstGeom prst="rect">
              <a:avLst/>
            </a:prstGeom>
            <a:solidFill>
              <a:srgbClr val="53BC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199" y="1422671"/>
              <a:ext cx="6553200" cy="1982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Understanding: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Disease </a:t>
              </a:r>
              <a:r>
                <a:rPr lang="en-US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pathophysiology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Predictors of patient outcomes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Disease burden and outcomes</a:t>
              </a:r>
              <a:endParaRPr lang="en-US" b="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19699" y="4131886"/>
            <a:ext cx="3793332" cy="1600438"/>
            <a:chOff x="2209799" y="3799483"/>
            <a:chExt cx="6578603" cy="2482774"/>
          </a:xfrm>
        </p:grpSpPr>
        <p:sp>
          <p:nvSpPr>
            <p:cNvPr id="32" name="Rectangle 31"/>
            <p:cNvSpPr/>
            <p:nvPr/>
          </p:nvSpPr>
          <p:spPr>
            <a:xfrm>
              <a:off x="2209800" y="3799483"/>
              <a:ext cx="6578602" cy="24827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09799" y="3799483"/>
              <a:ext cx="6578601" cy="24350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Informs public health and decision-making: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Patient risk stratification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Clinical trial design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Pharmacoepidemiology modeling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Post-marketing drug safety research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25900" y="5876650"/>
            <a:ext cx="2247900" cy="861774"/>
            <a:chOff x="2209799" y="3799483"/>
            <a:chExt cx="6578603" cy="2053063"/>
          </a:xfrm>
          <a:solidFill>
            <a:schemeClr val="bg1">
              <a:lumMod val="85000"/>
            </a:schemeClr>
          </a:solidFill>
        </p:grpSpPr>
        <p:sp>
          <p:nvSpPr>
            <p:cNvPr id="35" name="Rectangle 34"/>
            <p:cNvSpPr/>
            <p:nvPr/>
          </p:nvSpPr>
          <p:spPr>
            <a:xfrm>
              <a:off x="2209800" y="3799483"/>
              <a:ext cx="6578602" cy="205306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09799" y="3799483"/>
              <a:ext cx="6578603" cy="205306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Also informs: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Health economics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Health policy</a:t>
              </a:r>
              <a:endParaRPr lang="en-US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8033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1332103"/>
            <a:ext cx="8575675" cy="441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/>
              <a:t>Authoritative source of cancer statistics in the US</a:t>
            </a:r>
          </a:p>
          <a:p>
            <a:pPr marL="109728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 b="1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Routinely </a:t>
            </a:r>
            <a:r>
              <a:rPr lang="en-US" sz="1600" dirty="0"/>
              <a:t>collect data on patient demographics, primary tumor site, tumor morphology and stage at diagnosis, first course of treatment, and </a:t>
            </a:r>
            <a:r>
              <a:rPr lang="en-US" sz="1600" dirty="0" smtClean="0"/>
              <a:t>vital status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1600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Only </a:t>
            </a:r>
            <a:r>
              <a:rPr lang="en-US" sz="1600" dirty="0"/>
              <a:t>comprehensive source of population-based information in the </a:t>
            </a:r>
            <a:r>
              <a:rPr lang="en-US" sz="1600" dirty="0" smtClean="0"/>
              <a:t>US that </a:t>
            </a:r>
            <a:r>
              <a:rPr lang="en-US" sz="1600" dirty="0"/>
              <a:t>includes stage of cancer at the time of diagnosis and patient </a:t>
            </a:r>
            <a:r>
              <a:rPr lang="en-US" sz="1600" dirty="0" smtClean="0"/>
              <a:t>survival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1600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Includes mortality data provided by the National Center for Health Statistics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Updated annually since1973 (current data through 2011)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Statistics provided as a public service in print and electronic format (Cancer Statistics Review, SEER*Stat online analysis tool)</a:t>
            </a:r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Linked with other databases (Medicare claims, Medicare Health Outcomes Survey, National Longitudinal Mortality Study)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1121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National Cancer Institute's (NCI) Surveillance Epidemiology and End Results (SEER) Program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FDD1-AEEA-4082-AF43-3F83A8E9B78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SEER cancer registries cover 28% of US population (</a:t>
            </a:r>
            <a:r>
              <a:rPr lang="en-US" sz="3200" dirty="0" smtClean="0"/>
              <a:t>http://www.seer.cancer.gov)</a:t>
            </a:r>
            <a:endParaRPr lang="en-US" sz="3400" dirty="0"/>
          </a:p>
        </p:txBody>
      </p:sp>
      <p:pic>
        <p:nvPicPr>
          <p:cNvPr id="1026" name="Picture 2" descr="US Map with Clickable SEER Regis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8269"/>
            <a:ext cx="6197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326980" y="1388269"/>
            <a:ext cx="2660652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/>
          <a:p>
            <a:pPr marL="109728" marR="0" lvl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marR="0" lvl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Strategically located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marR="0" lvl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Coverage:</a:t>
            </a:r>
          </a:p>
          <a:p>
            <a:pPr marL="457200" marR="0" lvl="0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26% of African Americans</a:t>
            </a:r>
          </a:p>
          <a:p>
            <a:pPr marL="457200" marR="0" lvl="0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1600" b="0" dirty="0" smtClean="0">
                <a:latin typeface="+mn-lt"/>
              </a:rPr>
              <a:t>38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of Hispanics</a:t>
            </a:r>
          </a:p>
          <a:p>
            <a:pPr marL="457200" marR="0" lvl="0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1600" b="0" dirty="0" smtClean="0">
                <a:latin typeface="+mn-lt"/>
              </a:rPr>
              <a:t>31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of AI/AN</a:t>
            </a:r>
          </a:p>
          <a:p>
            <a:pPr lvl="1" indent="-1651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of Asians</a:t>
            </a:r>
          </a:p>
          <a:p>
            <a:pPr lvl="1" indent="-1651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67% of Hawaiian/PIs</a:t>
            </a:r>
          </a:p>
          <a:p>
            <a:pPr marL="365125" marR="0" lvl="0" indent="-7302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SEER population comparable to general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US population in regard to measures of poverty and education</a:t>
            </a:r>
          </a:p>
          <a:p>
            <a:pPr marL="109728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1400" dirty="0" smtClean="0">
                <a:latin typeface="+mj-lt"/>
              </a:rPr>
              <a:t>SEER </a:t>
            </a:r>
            <a:r>
              <a:rPr lang="en-US" sz="1400" dirty="0">
                <a:latin typeface="+mj-lt"/>
              </a:rPr>
              <a:t>population tends to have a higher proportion of foreign-born </a:t>
            </a:r>
            <a:r>
              <a:rPr lang="en-US" sz="1400" dirty="0" smtClean="0">
                <a:latin typeface="+mj-lt"/>
              </a:rPr>
              <a:t>persons</a:t>
            </a:r>
            <a:endParaRPr lang="en-US" sz="1400" dirty="0">
              <a:latin typeface="+mj-lt"/>
            </a:endParaRPr>
          </a:p>
          <a:p>
            <a:pPr marL="109728" marR="0" lvl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SEER-Medicare linked database can provide data for questions throughout the continuum of cancer care</a:t>
            </a:r>
            <a:endParaRPr lang="en-US" sz="2800" dirty="0"/>
          </a:p>
        </p:txBody>
      </p:sp>
      <p:pic>
        <p:nvPicPr>
          <p:cNvPr id="66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735" y="1752600"/>
            <a:ext cx="8544467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3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SEER-Medicare: Comparative effectiveness of treatments in older adults with advanced non-small cell lung cancer</a:t>
            </a:r>
            <a:endParaRPr lang="en-US" sz="2800" dirty="0"/>
          </a:p>
        </p:txBody>
      </p:sp>
      <p:pic>
        <p:nvPicPr>
          <p:cNvPr id="8" name="Picture 7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5" y="1562668"/>
            <a:ext cx="8077200" cy="4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17737" y="6075370"/>
            <a:ext cx="6545263" cy="36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9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Zhu J </a:t>
            </a:r>
            <a:r>
              <a:rPr lang="en-US" sz="1200" b="0" dirty="0">
                <a:solidFill>
                  <a:schemeClr val="tx1"/>
                </a:solidFill>
                <a:cs typeface="Arial Unicode MS" pitchFamily="32" charset="0"/>
              </a:rPr>
              <a:t>et al. </a:t>
            </a: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JAMA 2012;307:1593-1601</a:t>
            </a:r>
            <a:endParaRPr lang="en-US" sz="1200" b="0" dirty="0">
              <a:solidFill>
                <a:schemeClr val="tx1"/>
              </a:solidFill>
              <a:cs typeface="Arial Unicode MS" pitchFamily="3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1874" y="5922237"/>
            <a:ext cx="8074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3709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Cancer Incidence in Five Continents </a:t>
            </a:r>
            <a:r>
              <a:rPr lang="en-US" sz="2400" dirty="0" smtClean="0"/>
              <a:t>(IARC): Acute </a:t>
            </a:r>
            <a:r>
              <a:rPr lang="en-US" sz="2400" dirty="0"/>
              <a:t>l</a:t>
            </a:r>
            <a:r>
              <a:rPr lang="en-US" sz="2400" dirty="0" smtClean="0"/>
              <a:t>ymphoblastic leukemia incidence by age and country</a:t>
            </a:r>
            <a:endParaRPr lang="en-US" sz="2400" dirty="0"/>
          </a:p>
        </p:txBody>
      </p:sp>
      <p:pic>
        <p:nvPicPr>
          <p:cNvPr id="3074" name="Picture 2" descr="C:\Users\katza\AMG 103\ALL Forecast Information\Manuscript\Drafts\Manuscript figures\Fig1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705600" cy="48684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77346" y="6425752"/>
            <a:ext cx="6545263" cy="36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9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Katz AJ </a:t>
            </a:r>
            <a:r>
              <a:rPr lang="en-US" sz="1200" b="0" dirty="0">
                <a:solidFill>
                  <a:schemeClr val="tx1"/>
                </a:solidFill>
                <a:cs typeface="Arial Unicode MS" pitchFamily="32" charset="0"/>
              </a:rPr>
              <a:t>et al</a:t>
            </a: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. 2014.</a:t>
            </a:r>
            <a:endParaRPr lang="en-US" sz="1200" b="0" dirty="0">
              <a:solidFill>
                <a:schemeClr val="tx1"/>
              </a:solidFill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458200" cy="4648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b="1" i="1" dirty="0"/>
              <a:t>Strengths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Population-based (</a:t>
            </a:r>
            <a:r>
              <a:rPr lang="en-US" sz="1900" dirty="0" smtClean="0"/>
              <a:t>generalizable)</a:t>
            </a:r>
            <a:endParaRPr lang="en-US" sz="1900" dirty="0"/>
          </a:p>
          <a:p>
            <a:pPr>
              <a:lnSpc>
                <a:spcPct val="80000"/>
              </a:lnSpc>
            </a:pPr>
            <a:r>
              <a:rPr lang="en-US" sz="1900" dirty="0" smtClean="0"/>
              <a:t>Estimations of disease incidence, prevalence, survival and mortality, treatment use, health outcomes, and/or the costs of health care services (depending on data source)</a:t>
            </a:r>
          </a:p>
          <a:p>
            <a:pPr>
              <a:lnSpc>
                <a:spcPct val="80000"/>
              </a:lnSpc>
            </a:pPr>
            <a:r>
              <a:rPr lang="en-US" sz="1900" u="sng" dirty="0" smtClean="0"/>
              <a:t>SEER database</a:t>
            </a:r>
            <a:r>
              <a:rPr lang="en-US" sz="1900" dirty="0" smtClean="0"/>
              <a:t>: level of granularity; linkage to Medicare data; etiologic studies feasible with IRB approval</a:t>
            </a:r>
          </a:p>
          <a:p>
            <a:pPr>
              <a:lnSpc>
                <a:spcPct val="80000"/>
              </a:lnSpc>
            </a:pPr>
            <a:endParaRPr lang="en-US" sz="1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b="1" i="1" dirty="0"/>
              <a:t>Limitations</a:t>
            </a:r>
          </a:p>
          <a:p>
            <a:pPr>
              <a:lnSpc>
                <a:spcPct val="80000"/>
              </a:lnSpc>
            </a:pPr>
            <a:r>
              <a:rPr lang="en-US" sz="1900" dirty="0" smtClean="0"/>
              <a:t>Some sources are cross-sectional (no follow-up data)</a:t>
            </a:r>
          </a:p>
          <a:p>
            <a:pPr>
              <a:lnSpc>
                <a:spcPct val="80000"/>
              </a:lnSpc>
            </a:pPr>
            <a:r>
              <a:rPr lang="en-US" sz="1900" dirty="0" smtClean="0"/>
              <a:t>Lack of information on disease recurrence or progression</a:t>
            </a:r>
            <a:endParaRPr lang="en-US" sz="1900" dirty="0"/>
          </a:p>
          <a:p>
            <a:pPr>
              <a:lnSpc>
                <a:spcPct val="80000"/>
              </a:lnSpc>
            </a:pPr>
            <a:r>
              <a:rPr lang="en-US" sz="1900" dirty="0" smtClean="0"/>
              <a:t>Sources may not provide the level of granularity desired</a:t>
            </a:r>
            <a:endParaRPr lang="en-US" sz="1900" dirty="0"/>
          </a:p>
          <a:p>
            <a:pPr>
              <a:lnSpc>
                <a:spcPct val="80000"/>
              </a:lnSpc>
            </a:pPr>
            <a:r>
              <a:rPr lang="en-US" sz="1900" dirty="0" smtClean="0"/>
              <a:t>Information on confounders </a:t>
            </a:r>
            <a:r>
              <a:rPr lang="en-US" sz="1900" dirty="0"/>
              <a:t>(smoking, diet</a:t>
            </a:r>
            <a:r>
              <a:rPr lang="en-US" sz="1900" dirty="0" smtClean="0"/>
              <a:t>) often limited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1650"/>
            <a:ext cx="8153400" cy="946150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Surveillance </a:t>
            </a:r>
            <a:r>
              <a:rPr lang="en-US" sz="3400" dirty="0" smtClean="0"/>
              <a:t>data: strengths &amp; limitations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74675" y="2895600"/>
            <a:ext cx="80010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Electronic Medical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Health Records Data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Data </a:t>
            </a:r>
            <a:r>
              <a:rPr lang="en-US" sz="2400" dirty="0"/>
              <a:t>from </a:t>
            </a:r>
            <a:r>
              <a:rPr lang="en-US" sz="2400" dirty="0" smtClean="0"/>
              <a:t>health care systems</a:t>
            </a:r>
          </a:p>
          <a:p>
            <a:endParaRPr lang="en-US" sz="2400" dirty="0" smtClean="0"/>
          </a:p>
          <a:p>
            <a:r>
              <a:rPr lang="en-US" sz="2400" dirty="0" smtClean="0"/>
              <a:t>Sometimes paperless, digital versions of patient charts</a:t>
            </a:r>
          </a:p>
          <a:p>
            <a:endParaRPr lang="en-US" sz="2400" dirty="0"/>
          </a:p>
          <a:p>
            <a:r>
              <a:rPr lang="en-US" sz="2400" dirty="0" smtClean="0"/>
              <a:t>Often used for billing and administrative purposes, but </a:t>
            </a:r>
            <a:r>
              <a:rPr lang="en-US" sz="2400" dirty="0"/>
              <a:t>increasingly used for patient care and/or </a:t>
            </a:r>
            <a:r>
              <a:rPr lang="en-US" sz="2400" dirty="0" smtClean="0"/>
              <a:t>research</a:t>
            </a:r>
          </a:p>
          <a:p>
            <a:endParaRPr lang="en-US" sz="2400" dirty="0"/>
          </a:p>
          <a:p>
            <a:r>
              <a:rPr lang="en-US" sz="2400" dirty="0"/>
              <a:t>May have more detailed </a:t>
            </a:r>
            <a:r>
              <a:rPr lang="en-US" sz="2400" dirty="0" smtClean="0"/>
              <a:t>patient, diagnosis, and treatment data than administrative claims data</a:t>
            </a:r>
          </a:p>
          <a:p>
            <a:endParaRPr lang="en-US" sz="2400" dirty="0"/>
          </a:p>
          <a:p>
            <a:r>
              <a:rPr lang="en-US" sz="2400" dirty="0"/>
              <a:t>Concerns about other sources of </a:t>
            </a:r>
            <a:r>
              <a:rPr lang="en-US" sz="2400" dirty="0" smtClean="0"/>
              <a:t>care, generalizability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Electronic medical/health </a:t>
            </a:r>
            <a:r>
              <a:rPr lang="en-US" dirty="0"/>
              <a:t>r</a:t>
            </a:r>
            <a:r>
              <a:rPr lang="en-US" dirty="0" smtClean="0"/>
              <a:t>ecords </a:t>
            </a:r>
            <a:r>
              <a:rPr lang="en-US" dirty="0"/>
              <a:t>d</a:t>
            </a:r>
            <a:r>
              <a:rPr lang="en-US" dirty="0" smtClean="0"/>
              <a:t>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number of EMR-based studies has more than doubled in the past 5 years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5401"/>
            <a:ext cx="8029575" cy="44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6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Generally </a:t>
            </a:r>
            <a:r>
              <a:rPr lang="en-US" sz="2600" dirty="0"/>
              <a:t>population-based (though specific to certain regions [</a:t>
            </a:r>
            <a:r>
              <a:rPr lang="en-US" sz="2600" i="1" dirty="0"/>
              <a:t>e.g.,</a:t>
            </a:r>
            <a:r>
              <a:rPr lang="en-US" sz="2600" dirty="0"/>
              <a:t> Northern </a:t>
            </a:r>
            <a:r>
              <a:rPr lang="en-US" sz="2600" dirty="0" smtClean="0"/>
              <a:t>California, Southern California, Portland])</a:t>
            </a:r>
          </a:p>
          <a:p>
            <a:pPr marL="109728" indent="0">
              <a:buNone/>
            </a:pPr>
            <a:endParaRPr lang="en-US" sz="2600" dirty="0"/>
          </a:p>
          <a:p>
            <a:r>
              <a:rPr lang="en-US" sz="2600" dirty="0"/>
              <a:t>Captures all </a:t>
            </a:r>
            <a:r>
              <a:rPr lang="en-US" sz="2600" dirty="0" smtClean="0"/>
              <a:t>health care </a:t>
            </a:r>
            <a:r>
              <a:rPr lang="en-US" sz="2600" dirty="0"/>
              <a:t>provided within the network</a:t>
            </a:r>
          </a:p>
          <a:p>
            <a:pPr lvl="1"/>
            <a:r>
              <a:rPr lang="en-US" sz="2200" dirty="0"/>
              <a:t>Medication use, </a:t>
            </a:r>
            <a:r>
              <a:rPr lang="en-US" sz="2200" dirty="0" smtClean="0"/>
              <a:t>procedures, hospitalizations</a:t>
            </a:r>
            <a:r>
              <a:rPr lang="en-US" sz="2200" dirty="0"/>
              <a:t>, laboratory tests</a:t>
            </a:r>
          </a:p>
          <a:p>
            <a:pPr lvl="1"/>
            <a:r>
              <a:rPr lang="en-US" sz="2200" dirty="0"/>
              <a:t>Patient </a:t>
            </a:r>
            <a:r>
              <a:rPr lang="en-US" sz="2200" dirty="0" smtClean="0"/>
              <a:t>data (may include smoking history, SES, BMI), </a:t>
            </a:r>
            <a:r>
              <a:rPr lang="en-US" sz="2200" dirty="0"/>
              <a:t>medical </a:t>
            </a:r>
            <a:r>
              <a:rPr lang="en-US" sz="2200" dirty="0" smtClean="0"/>
              <a:t>history</a:t>
            </a:r>
          </a:p>
          <a:p>
            <a:pPr lvl="1"/>
            <a:r>
              <a:rPr lang="en-US" sz="2200" dirty="0" smtClean="0"/>
              <a:t>Specialty data: cancer registry, HIV registry</a:t>
            </a:r>
            <a:endParaRPr lang="en-US" sz="2200" dirty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Kaiser Permanente (HMO)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Large databases are essential for conducting pharmacoepidemiologic studies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0702" y="2715412"/>
            <a:ext cx="4495800" cy="1579127"/>
            <a:chOff x="457199" y="1409971"/>
            <a:chExt cx="6781801" cy="2118392"/>
          </a:xfrm>
        </p:grpSpPr>
        <p:sp>
          <p:nvSpPr>
            <p:cNvPr id="20" name="Rectangle 19"/>
            <p:cNvSpPr/>
            <p:nvPr/>
          </p:nvSpPr>
          <p:spPr>
            <a:xfrm>
              <a:off x="457201" y="1409971"/>
              <a:ext cx="6781799" cy="2056153"/>
            </a:xfrm>
            <a:prstGeom prst="rect">
              <a:avLst/>
            </a:prstGeom>
            <a:solidFill>
              <a:srgbClr val="B8E4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199" y="1422671"/>
              <a:ext cx="6553201" cy="2105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Evaluating: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Utilization of existing therapeutics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Clinical practice patterns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Treatment guidelines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Coverage policies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Patient outcomes with current therapies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701" y="4385730"/>
            <a:ext cx="4495800" cy="1323439"/>
            <a:chOff x="2209799" y="3799483"/>
            <a:chExt cx="6578603" cy="2053063"/>
          </a:xfrm>
        </p:grpSpPr>
        <p:sp>
          <p:nvSpPr>
            <p:cNvPr id="23" name="Rectangle 22"/>
            <p:cNvSpPr/>
            <p:nvPr/>
          </p:nvSpPr>
          <p:spPr>
            <a:xfrm>
              <a:off x="2209800" y="3799483"/>
              <a:ext cx="6578602" cy="2053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9799" y="3799483"/>
              <a:ext cx="6578602" cy="2053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Informs public health and decision-making: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Identify patients with unmet medical need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Size patient populations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 clinical trial design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Pricing &amp; reimbursement/patient access</a:t>
              </a:r>
              <a:endParaRPr lang="en-US" b="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43501" y="2712251"/>
            <a:ext cx="3467101" cy="1330342"/>
            <a:chOff x="457199" y="1409969"/>
            <a:chExt cx="6781801" cy="2447856"/>
          </a:xfrm>
        </p:grpSpPr>
        <p:sp>
          <p:nvSpPr>
            <p:cNvPr id="27" name="Rectangle 26"/>
            <p:cNvSpPr/>
            <p:nvPr/>
          </p:nvSpPr>
          <p:spPr>
            <a:xfrm>
              <a:off x="457201" y="1409969"/>
              <a:ext cx="6781799" cy="2447854"/>
            </a:xfrm>
            <a:prstGeom prst="rect">
              <a:avLst/>
            </a:prstGeom>
            <a:solidFill>
              <a:srgbClr val="53BC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199" y="1422671"/>
              <a:ext cx="6553200" cy="2435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Evaluating: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Real world utilization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Post-marketing effectiveness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Pharmacovigilance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Predictors of patient outcomes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56203" y="4385730"/>
            <a:ext cx="3793332" cy="2048668"/>
            <a:chOff x="5143500" y="4365119"/>
            <a:chExt cx="3793332" cy="1815882"/>
          </a:xfrm>
        </p:grpSpPr>
        <p:sp>
          <p:nvSpPr>
            <p:cNvPr id="31" name="Rectangle 30"/>
            <p:cNvSpPr/>
            <p:nvPr/>
          </p:nvSpPr>
          <p:spPr>
            <a:xfrm>
              <a:off x="5143501" y="4365119"/>
              <a:ext cx="3793331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43500" y="4365119"/>
              <a:ext cx="3793331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Informs public health and decision-making: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Are therapies used appropriately?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What is the population-level impact?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What is the benefit/risk profile?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Patient stratification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Treatment guidelines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Health policy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0936" y="1453896"/>
            <a:ext cx="8001000" cy="1066800"/>
            <a:chOff x="630936" y="1453896"/>
            <a:chExt cx="8001000" cy="1066800"/>
          </a:xfrm>
        </p:grpSpPr>
        <p:grpSp>
          <p:nvGrpSpPr>
            <p:cNvPr id="5" name="Group 4"/>
            <p:cNvGrpSpPr/>
            <p:nvPr/>
          </p:nvGrpSpPr>
          <p:grpSpPr>
            <a:xfrm>
              <a:off x="630936" y="1453896"/>
              <a:ext cx="8001000" cy="1066800"/>
              <a:chOff x="609600" y="1828800"/>
              <a:chExt cx="8001000" cy="1066800"/>
            </a:xfrm>
          </p:grpSpPr>
          <p:sp>
            <p:nvSpPr>
              <p:cNvPr id="528393" name="Line 9"/>
              <p:cNvSpPr>
                <a:spLocks noChangeShapeType="1"/>
              </p:cNvSpPr>
              <p:nvPr/>
            </p:nvSpPr>
            <p:spPr bwMode="auto">
              <a:xfrm>
                <a:off x="609600" y="2286000"/>
                <a:ext cx="800100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94" name="Text Box 10"/>
              <p:cNvSpPr txBox="1">
                <a:spLocks noChangeArrowheads="1"/>
              </p:cNvSpPr>
              <p:nvPr/>
            </p:nvSpPr>
            <p:spPr bwMode="auto">
              <a:xfrm>
                <a:off x="609600" y="1828800"/>
                <a:ext cx="11160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2000" b="0" dirty="0">
                    <a:latin typeface="Arial" charset="0"/>
                  </a:rPr>
                  <a:t>Phase 1</a:t>
                </a:r>
              </a:p>
            </p:txBody>
          </p:sp>
          <p:sp>
            <p:nvSpPr>
              <p:cNvPr id="528395" name="Text Box 11"/>
              <p:cNvSpPr txBox="1">
                <a:spLocks noChangeArrowheads="1"/>
              </p:cNvSpPr>
              <p:nvPr/>
            </p:nvSpPr>
            <p:spPr bwMode="auto">
              <a:xfrm>
                <a:off x="3455988" y="1828800"/>
                <a:ext cx="1116012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2000" b="0">
                    <a:latin typeface="Arial" charset="0"/>
                  </a:rPr>
                  <a:t>Phase 3</a:t>
                </a:r>
              </a:p>
            </p:txBody>
          </p:sp>
          <p:sp>
            <p:nvSpPr>
              <p:cNvPr id="528396" name="Text Box 12"/>
              <p:cNvSpPr txBox="1">
                <a:spLocks noChangeArrowheads="1"/>
              </p:cNvSpPr>
              <p:nvPr/>
            </p:nvSpPr>
            <p:spPr bwMode="auto">
              <a:xfrm>
                <a:off x="5791200" y="1828800"/>
                <a:ext cx="177958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2000" b="0">
                    <a:latin typeface="Arial" charset="0"/>
                  </a:rPr>
                  <a:t>Post-Approval</a:t>
                </a:r>
              </a:p>
            </p:txBody>
          </p:sp>
          <p:sp>
            <p:nvSpPr>
              <p:cNvPr id="528397" name="Text Box 13"/>
              <p:cNvSpPr txBox="1">
                <a:spLocks noChangeArrowheads="1"/>
              </p:cNvSpPr>
              <p:nvPr/>
            </p:nvSpPr>
            <p:spPr bwMode="auto">
              <a:xfrm>
                <a:off x="4572000" y="1905000"/>
                <a:ext cx="9969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>
                    <a:latin typeface="Arial" charset="0"/>
                  </a:rPr>
                  <a:t>Launch</a:t>
                </a:r>
              </a:p>
            </p:txBody>
          </p:sp>
          <p:sp>
            <p:nvSpPr>
              <p:cNvPr id="528398" name="Text Box 14"/>
              <p:cNvSpPr txBox="1">
                <a:spLocks noChangeArrowheads="1"/>
              </p:cNvSpPr>
              <p:nvPr/>
            </p:nvSpPr>
            <p:spPr bwMode="auto">
              <a:xfrm>
                <a:off x="2057400" y="1828800"/>
                <a:ext cx="11160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2000" b="0" dirty="0">
                    <a:latin typeface="Arial" charset="0"/>
                  </a:rPr>
                  <a:t>Phase 2</a:t>
                </a:r>
              </a:p>
            </p:txBody>
          </p:sp>
          <p:sp>
            <p:nvSpPr>
              <p:cNvPr id="528399" name="AutoShape 15"/>
              <p:cNvSpPr>
                <a:spLocks noChangeArrowheads="1"/>
              </p:cNvSpPr>
              <p:nvPr/>
            </p:nvSpPr>
            <p:spPr bwMode="auto">
              <a:xfrm>
                <a:off x="647700" y="2362200"/>
                <a:ext cx="7848600" cy="533400"/>
              </a:xfrm>
              <a:prstGeom prst="rightArrow">
                <a:avLst>
                  <a:gd name="adj1" fmla="val 50000"/>
                  <a:gd name="adj2" fmla="val 367857"/>
                </a:avLst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401" name="Line 17"/>
              <p:cNvSpPr>
                <a:spLocks noChangeShapeType="1"/>
              </p:cNvSpPr>
              <p:nvPr/>
            </p:nvSpPr>
            <p:spPr bwMode="auto">
              <a:xfrm>
                <a:off x="5029200" y="2286000"/>
                <a:ext cx="0" cy="53340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8400" name="Text Box 16"/>
            <p:cNvSpPr txBox="1">
              <a:spLocks noChangeArrowheads="1"/>
            </p:cNvSpPr>
            <p:nvPr/>
          </p:nvSpPr>
          <p:spPr bwMode="auto">
            <a:xfrm>
              <a:off x="685800" y="2070639"/>
              <a:ext cx="4648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Pharmacoepidemiology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Chronic comorbidities and risk of febrile neutropenia in cancer patients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184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2532" y="6305848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Chao et al. Annals </a:t>
            </a:r>
            <a:r>
              <a:rPr lang="en-US" sz="1200" b="0" dirty="0" err="1" smtClean="0"/>
              <a:t>Oncol</a:t>
            </a:r>
            <a:r>
              <a:rPr lang="en-US" sz="1200" b="0" dirty="0" smtClean="0"/>
              <a:t> 2014;25:1821-9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533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28585" y="2876805"/>
            <a:ext cx="3113088" cy="2519660"/>
            <a:chOff x="4904858" y="3808754"/>
            <a:chExt cx="3113088" cy="2519660"/>
          </a:xfrm>
        </p:grpSpPr>
        <p:pic>
          <p:nvPicPr>
            <p:cNvPr id="12" name="Picture 2" descr="http://www.clker.com/cliparts/n/d/e/V/0/u/united-kingdom-outline-th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858" y="3808754"/>
              <a:ext cx="1223963" cy="189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www.clker.com/cliparts/n/d/e/V/0/u/united-kingdom-outline-th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3983" y="3820184"/>
              <a:ext cx="1223963" cy="189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5336658" y="5032716"/>
              <a:ext cx="5540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437EC4"/>
                </a:buCl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437EC4"/>
                </a:buClr>
                <a:buSzPct val="100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2000" b="1" dirty="0">
                  <a:solidFill>
                    <a:srgbClr val="FF0000"/>
                  </a:solidFill>
                </a:rPr>
                <a:t>5%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7260708" y="5066371"/>
              <a:ext cx="6834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437EC4"/>
                </a:buCl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437EC4"/>
                </a:buClr>
                <a:buSzPct val="100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2000" b="1" dirty="0" smtClean="0">
                  <a:solidFill>
                    <a:srgbClr val="FF0000"/>
                  </a:solidFill>
                </a:rPr>
                <a:t>11%</a:t>
              </a:r>
              <a:endParaRPr lang="en-GB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6755831" y="5805194"/>
              <a:ext cx="9797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437EC4"/>
                </a:buCl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437EC4"/>
                </a:buClr>
                <a:buSzPct val="100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1400" b="1" dirty="0" smtClean="0"/>
                <a:t>CPRD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1400" b="1" dirty="0" smtClean="0"/>
                <a:t>May 2015</a:t>
              </a:r>
              <a:endParaRPr lang="en-GB" altLang="en-US" sz="1400" b="1" dirty="0"/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5027827" y="5803705"/>
              <a:ext cx="11592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437EC4"/>
                </a:buCl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437EC4"/>
                </a:buClr>
                <a:buSzPct val="100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1400" b="1" dirty="0" smtClean="0"/>
                <a:t>GPRD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1400" b="1" dirty="0" smtClean="0"/>
                <a:t>March 2012</a:t>
              </a:r>
              <a:endParaRPr lang="en-GB" altLang="en-US" sz="1400" b="1" dirty="0"/>
            </a:p>
          </p:txBody>
        </p:sp>
        <p:sp>
          <p:nvSpPr>
            <p:cNvPr id="2" name="Right Arrow 1"/>
            <p:cNvSpPr/>
            <p:nvPr/>
          </p:nvSpPr>
          <p:spPr>
            <a:xfrm>
              <a:off x="6068497" y="4657406"/>
              <a:ext cx="725486" cy="37531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349864" y="2868227"/>
            <a:ext cx="535575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437EC4"/>
              </a:buCl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lr>
                <a:srgbClr val="437EC4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6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Font typeface="Lucida Grande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Font typeface="Lucida Grande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Font typeface="Lucida Grande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Font typeface="Lucida Grande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sz="2200" dirty="0" smtClean="0">
                <a:solidFill>
                  <a:srgbClr val="0070C0"/>
                </a:solidFill>
              </a:rPr>
              <a:t>28 </a:t>
            </a:r>
            <a:r>
              <a:rPr lang="en-GB" altLang="en-US" sz="2200" dirty="0">
                <a:solidFill>
                  <a:srgbClr val="0070C0"/>
                </a:solidFill>
              </a:rPr>
              <a:t>years of </a:t>
            </a:r>
            <a:r>
              <a:rPr lang="en-GB" altLang="en-US" sz="2200" dirty="0" smtClean="0">
                <a:solidFill>
                  <a:srgbClr val="0070C0"/>
                </a:solidFill>
              </a:rPr>
              <a:t>data collection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sz="2200" dirty="0" smtClean="0">
                <a:solidFill>
                  <a:srgbClr val="0070C0"/>
                </a:solidFill>
              </a:rPr>
              <a:t>Total 18 million lives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GB" altLang="en-US" sz="22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sz="2200" dirty="0" smtClean="0"/>
              <a:t>Current data collection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sz="2200" dirty="0" smtClean="0">
                <a:solidFill>
                  <a:srgbClr val="0070C0"/>
                </a:solidFill>
              </a:rPr>
              <a:t>&gt;500 GP practices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sz="2200" dirty="0" smtClean="0">
                <a:solidFill>
                  <a:srgbClr val="0070C0"/>
                </a:solidFill>
              </a:rPr>
              <a:t>&gt;5 million patients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864" y="644056"/>
            <a:ext cx="4731026" cy="159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49864" y="1654312"/>
            <a:ext cx="8053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0070C0"/>
              </a:buClr>
            </a:pPr>
            <a:r>
              <a:rPr lang="en-GB" altLang="en-US" sz="2400" dirty="0"/>
              <a:t>A longitudinal real-world database of anonymised electronic healthcare records for medical research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401665"/>
              </p:ext>
            </p:extLst>
          </p:nvPr>
        </p:nvGraphicFramePr>
        <p:xfrm>
          <a:off x="3676090" y="4675625"/>
          <a:ext cx="2164097" cy="144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hart" r:id="rId5" imgW="2743139" imgH="1828800" progId="MSGraph.Chart.8">
                  <p:embed/>
                </p:oleObj>
              </mc:Choice>
              <mc:Fallback>
                <p:oleObj name="Chart" r:id="rId5" imgW="2743139" imgH="18288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090" y="4675625"/>
                        <a:ext cx="2164097" cy="1441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3132611" y="4423526"/>
            <a:ext cx="2360373" cy="1782828"/>
            <a:chOff x="-256184" y="2582598"/>
            <a:chExt cx="5306575" cy="2934986"/>
          </a:xfrm>
        </p:grpSpPr>
        <p:sp>
          <p:nvSpPr>
            <p:cNvPr id="33" name="TextBox 32"/>
            <p:cNvSpPr txBox="1"/>
            <p:nvPr/>
          </p:nvSpPr>
          <p:spPr>
            <a:xfrm>
              <a:off x="3253673" y="4402893"/>
              <a:ext cx="1796718" cy="111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  </a:t>
              </a:r>
              <a:r>
                <a:rPr lang="en-GB" sz="10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England 80.5%</a:t>
              </a:r>
              <a:endParaRPr lang="en-GB" sz="1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01514" y="2582598"/>
              <a:ext cx="1989221" cy="658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</a:rPr>
                <a:t>Northern Ireland 3%</a:t>
              </a:r>
              <a:endParaRPr lang="en-GB" sz="1000" b="1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256184" y="3505020"/>
              <a:ext cx="1977601" cy="658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1" dirty="0" smtClean="0">
                  <a:ln>
                    <a:solidFill>
                      <a:schemeClr val="tx1"/>
                    </a:solidFill>
                  </a:ln>
                  <a:solidFill>
                    <a:srgbClr val="008000"/>
                  </a:solidFill>
                </a:rPr>
                <a:t>Scotland</a:t>
              </a:r>
            </a:p>
            <a:p>
              <a:pPr algn="ctr"/>
              <a:r>
                <a:rPr lang="en-GB" sz="1000" b="1" dirty="0" smtClean="0">
                  <a:ln>
                    <a:solidFill>
                      <a:schemeClr val="tx1"/>
                    </a:solidFill>
                  </a:ln>
                  <a:solidFill>
                    <a:srgbClr val="008000"/>
                  </a:solidFill>
                </a:rPr>
                <a:t>      10%</a:t>
              </a:r>
              <a:endParaRPr lang="en-GB" sz="10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2862" y="2957084"/>
              <a:ext cx="1472646" cy="658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1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</a:rPr>
                <a:t>Wales 6.5%</a:t>
              </a:r>
              <a:endParaRPr lang="en-GB" sz="1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Practice Research Datalink (CPRD)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200" dirty="0" smtClean="0"/>
              <a:t>Primary </a:t>
            </a:r>
            <a:r>
              <a:rPr lang="en-US" sz="2200" dirty="0"/>
              <a:t>care database in the United Kingdom with links to other data resources such as cancer and death registries and hospital event </a:t>
            </a:r>
            <a:r>
              <a:rPr lang="en-US" sz="2200" dirty="0" smtClean="0"/>
              <a:t>statistics (1994-present)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/>
              <a:t>Data from ~650 primary-care practices in the UK, covering ~8% of the UK population (&gt;5 million active patient records)</a:t>
            </a: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/>
              <a:t>Information </a:t>
            </a:r>
            <a:r>
              <a:rPr lang="en-US" sz="2200" dirty="0"/>
              <a:t>collected as part of routine medical care (not for reimbursement)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Comprehensive capture of contact with </a:t>
            </a:r>
            <a:r>
              <a:rPr lang="en-US" sz="2200" dirty="0" smtClean="0"/>
              <a:t>health care setting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/>
              <a:t>Demographics, medical symptoms, diagnoses</a:t>
            </a:r>
            <a:endParaRPr lang="en-US" sz="22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/>
              <a:t>Therapy (medications, vaccines, devices), </a:t>
            </a:r>
            <a:r>
              <a:rPr lang="en-US" sz="2200" dirty="0"/>
              <a:t>labs, </a:t>
            </a:r>
            <a:r>
              <a:rPr lang="en-US" sz="2200" dirty="0" smtClean="0"/>
              <a:t>procedures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/>
              <a:t>Lifestyle factors</a:t>
            </a:r>
            <a:endParaRPr lang="en-US" sz="22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Referrals to specialists, hospitalizations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Practice Research Database (CPRD) – formerly GPRD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73209" y="6223556"/>
            <a:ext cx="2813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http://www.cprd.com/home/</a:t>
            </a:r>
          </a:p>
        </p:txBody>
      </p:sp>
    </p:spTree>
    <p:extLst>
      <p:ext uri="{BB962C8B-B14F-4D97-AF65-F5344CB8AC3E}">
        <p14:creationId xmlns:p14="http://schemas.microsoft.com/office/powerpoint/2010/main" val="20476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CPRD (cont.)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391400" cy="515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1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Metformin use and the risk of lung cancer among patients with diabetes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6561977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 smtClean="0"/>
              <a:t>Schmiechowski et al. Diabetes Care 2013;36:124-9</a:t>
            </a:r>
            <a:endParaRPr lang="en-US" sz="1200" b="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84798"/>
            <a:ext cx="5867400" cy="52599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Amgen’s proprietary oncology EMR</a:t>
            </a:r>
          </a:p>
          <a:p>
            <a:r>
              <a:rPr lang="en-US" sz="1600" dirty="0" smtClean="0"/>
              <a:t>Data on &gt;500,000 cancer patients in the US from 2004+, representing 64 oncology practices at 442 clinical sites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Oncology Services Comprehensive Electronic Records (OSCER)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1"/>
            <a:ext cx="1411873" cy="99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17135"/>
            <a:ext cx="6934200" cy="445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9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51312"/>
            <a:ext cx="9144000" cy="859453"/>
          </a:xfrm>
          <a:prstGeom prst="rect">
            <a:avLst/>
          </a:prstGeom>
          <a:gradFill flip="none" rotWithShape="1">
            <a:gsLst>
              <a:gs pos="0">
                <a:srgbClr val="589CD7"/>
              </a:gs>
              <a:gs pos="100000">
                <a:srgbClr val="80B4E1"/>
              </a:gs>
              <a:gs pos="42000">
                <a:srgbClr val="589CD7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401" y="114534"/>
            <a:ext cx="8223786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Flatiron Cancer Center Network: Regional Distribution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1264" y="6410527"/>
            <a:ext cx="1042240" cy="365125"/>
          </a:xfrm>
          <a:prstGeom prst="rect">
            <a:avLst/>
          </a:prstGeom>
        </p:spPr>
        <p:txBody>
          <a:bodyPr/>
          <a:lstStyle/>
          <a:p>
            <a:fld id="{09500C36-C16D-E74D-AEB2-4664E83508C9}" type="slidenum">
              <a:rPr lang="en-US" sz="1200" smtClean="0"/>
              <a:pPr/>
              <a:t>46</a:t>
            </a:fld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225262" y="1319781"/>
            <a:ext cx="228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Franklin Gothic Medium"/>
                <a:cs typeface="Franklin Gothic Medium"/>
              </a:rPr>
              <a:t>1,750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5262" y="2048660"/>
            <a:ext cx="228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t>Clinicians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2965" y="1319781"/>
            <a:ext cx="2343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Franklin Gothic Medium"/>
                <a:cs typeface="Franklin Gothic Medium"/>
              </a:rPr>
              <a:t>725,000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2965" y="2048660"/>
            <a:ext cx="234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t>Active Cancer Patients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8520" y="1319781"/>
            <a:ext cx="218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Franklin Gothic Medium"/>
                <a:cs typeface="Franklin Gothic Medium"/>
              </a:rPr>
              <a:t>210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520" y="2048660"/>
            <a:ext cx="218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t>Cancer Centers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138085" y="1151841"/>
            <a:ext cx="0" cy="15114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88952" y="1151841"/>
            <a:ext cx="0" cy="15114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31" y="3048000"/>
            <a:ext cx="5016137" cy="27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Prevalence of women with early-stage breast cancer receiving therapy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36836" cy="516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2532" y="6305848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Hernandez RK et al. Breast Cancer Res Treat 2014;146:637-46.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9769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7656513" algn="l"/>
              </a:tabLst>
            </a:pPr>
            <a:r>
              <a:rPr lang="en-US" sz="2100" i="1" dirty="0"/>
              <a:t>Strengths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Population-based (</a:t>
            </a:r>
            <a:r>
              <a:rPr lang="en-US" sz="2100" dirty="0" err="1"/>
              <a:t>generalizability</a:t>
            </a:r>
            <a:r>
              <a:rPr lang="en-US" sz="2100" dirty="0"/>
              <a:t>); </a:t>
            </a:r>
            <a:r>
              <a:rPr lang="en-US" sz="2100" dirty="0" smtClean="0"/>
              <a:t>often large samples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dirty="0" smtClean="0"/>
              <a:t>Can be useful </a:t>
            </a:r>
            <a:r>
              <a:rPr lang="en-US" sz="2100" dirty="0"/>
              <a:t>for estimating incidence and prevalence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Good for conducting etiologic research, drug safety studies</a:t>
            </a:r>
          </a:p>
          <a:p>
            <a:pPr>
              <a:lnSpc>
                <a:spcPct val="90000"/>
              </a:lnSpc>
            </a:pPr>
            <a:r>
              <a:rPr lang="en-US" sz="2100" dirty="0" smtClean="0"/>
              <a:t>More detailed information on treatment (</a:t>
            </a:r>
            <a:r>
              <a:rPr lang="en-US" sz="2100" i="1" dirty="0" smtClean="0"/>
              <a:t>e.g</a:t>
            </a:r>
            <a:r>
              <a:rPr lang="en-US" sz="2100" dirty="0" smtClean="0"/>
              <a:t>. drug dosage) than administrative claims</a:t>
            </a:r>
            <a:endParaRPr lang="en-US" sz="21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1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 i="1" dirty="0"/>
              <a:t>Limitations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Information on covariates may be limited </a:t>
            </a:r>
            <a:r>
              <a:rPr lang="en-US" sz="2100" dirty="0" smtClean="0"/>
              <a:t>(e.g. depends on whether the institution collects them)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Limited to the </a:t>
            </a:r>
            <a:r>
              <a:rPr lang="en-US" sz="2100" dirty="0" smtClean="0"/>
              <a:t>individuals in that system; may be geographically </a:t>
            </a:r>
            <a:r>
              <a:rPr lang="en-US" sz="2100" dirty="0"/>
              <a:t>specific (not national</a:t>
            </a:r>
            <a:r>
              <a:rPr lang="en-US" sz="21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100" dirty="0" smtClean="0"/>
              <a:t>Formularies can be specific to the network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300" dirty="0" smtClean="0"/>
              <a:t>EMR/EHR data: strengths &amp; limitations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2957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572000"/>
          </a:xfrm>
        </p:spPr>
        <p:txBody>
          <a:bodyPr/>
          <a:lstStyle/>
          <a:p>
            <a:r>
              <a:rPr lang="en-US" sz="2000" dirty="0" smtClean="0"/>
              <a:t>Need to be aware of what is missing</a:t>
            </a:r>
          </a:p>
          <a:p>
            <a:pPr lvl="1"/>
            <a:r>
              <a:rPr lang="en-US" sz="2000" dirty="0" smtClean="0"/>
              <a:t>Claims: lack detail on inpatient care, labs, disease assessments</a:t>
            </a:r>
          </a:p>
          <a:p>
            <a:pPr lvl="2"/>
            <a:r>
              <a:rPr lang="en-US" sz="2000" dirty="0" smtClean="0"/>
              <a:t>Have pharmacy data but drugs given in the hospital are generally not billed separately</a:t>
            </a:r>
          </a:p>
          <a:p>
            <a:pPr lvl="1"/>
            <a:r>
              <a:rPr lang="en-US" sz="2000" smtClean="0"/>
              <a:t>EMRs</a:t>
            </a:r>
            <a:r>
              <a:rPr lang="en-US" sz="2000" dirty="0" smtClean="0"/>
              <a:t>: lack information from outside the system network, may not have drug dispensing data</a:t>
            </a:r>
          </a:p>
          <a:p>
            <a:pPr lvl="2"/>
            <a:r>
              <a:rPr lang="en-US" sz="2000" dirty="0" smtClean="0"/>
              <a:t>Prescriptions recorded but do not know if filled</a:t>
            </a:r>
          </a:p>
          <a:p>
            <a:pPr lvl="2"/>
            <a:r>
              <a:rPr lang="en-US" sz="2000" dirty="0" smtClean="0"/>
              <a:t>Many medical conditions can be treated by a number of different providers </a:t>
            </a:r>
          </a:p>
          <a:p>
            <a:r>
              <a:rPr lang="en-US" sz="2000" dirty="0" smtClean="0"/>
              <a:t>Linked claims and EMR databases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administrative claims data vs. electronic medical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 smtClean="0"/>
              <a:t>Significant gaps in disease state knowledge</a:t>
            </a:r>
            <a:endParaRPr lang="en-US" sz="2600" b="1" dirty="0"/>
          </a:p>
          <a:p>
            <a:pPr lvl="1"/>
            <a:r>
              <a:rPr lang="en-US" sz="2200" dirty="0" smtClean="0"/>
              <a:t>Incidence</a:t>
            </a:r>
            <a:r>
              <a:rPr lang="en-US" sz="2200" dirty="0"/>
              <a:t>, prevalence, </a:t>
            </a:r>
            <a:r>
              <a:rPr lang="en-US" sz="2200" dirty="0" smtClean="0"/>
              <a:t>survival &amp; mortality</a:t>
            </a:r>
          </a:p>
          <a:p>
            <a:pPr lvl="1"/>
            <a:r>
              <a:rPr lang="en-US" sz="2200" dirty="0" smtClean="0"/>
              <a:t>Disease pathophysiology, risk factors, natural history</a:t>
            </a:r>
          </a:p>
          <a:p>
            <a:pPr lvl="1"/>
            <a:r>
              <a:rPr lang="en-US" sz="2200" dirty="0" smtClean="0"/>
              <a:t>Predictors of patient outcomes course</a:t>
            </a:r>
            <a:endParaRPr lang="en-US" sz="2200" dirty="0"/>
          </a:p>
          <a:p>
            <a:pPr lvl="1"/>
            <a:r>
              <a:rPr lang="en-US" sz="2200" dirty="0" smtClean="0"/>
              <a:t>Burden of disease – disability, potential life years lost</a:t>
            </a:r>
          </a:p>
          <a:p>
            <a:pPr lvl="1"/>
            <a:endParaRPr lang="en-US" sz="2200" dirty="0"/>
          </a:p>
          <a:p>
            <a:r>
              <a:rPr lang="en-US" sz="2600" b="1" dirty="0" smtClean="0"/>
              <a:t>RCTs provide limited information</a:t>
            </a:r>
            <a:endParaRPr lang="en-US" sz="2600" b="1" dirty="0"/>
          </a:p>
          <a:p>
            <a:pPr lvl="1"/>
            <a:r>
              <a:rPr lang="en-US" sz="2200" dirty="0" smtClean="0"/>
              <a:t>Real-world utilization</a:t>
            </a:r>
          </a:p>
          <a:p>
            <a:pPr lvl="2"/>
            <a:r>
              <a:rPr lang="en-US" sz="2000" dirty="0" smtClean="0"/>
              <a:t>Access, treatment guidelines, medication adherence</a:t>
            </a:r>
          </a:p>
          <a:p>
            <a:pPr lvl="1"/>
            <a:r>
              <a:rPr lang="en-US" sz="2200" dirty="0" smtClean="0"/>
              <a:t>Post-marketing effectiveness and safety</a:t>
            </a:r>
          </a:p>
          <a:p>
            <a:pPr lvl="1"/>
            <a:r>
              <a:rPr lang="en-US" sz="2200" dirty="0" smtClean="0"/>
              <a:t>Population sub-groups of particular interest</a:t>
            </a:r>
          </a:p>
          <a:p>
            <a:pPr lvl="2"/>
            <a:r>
              <a:rPr lang="en-US" sz="2000" dirty="0" smtClean="0"/>
              <a:t>Older adults, patients with greater comorbidity/frailty</a:t>
            </a:r>
            <a:endParaRPr lang="en-US" sz="20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kind of data are needed?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resources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694018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81400" y="6504801"/>
            <a:ext cx="556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http://epi.grants.cancer.gov/pharm/pharmacoepi_db/</a:t>
            </a:r>
          </a:p>
        </p:txBody>
      </p:sp>
    </p:spTree>
    <p:extLst>
      <p:ext uri="{BB962C8B-B14F-4D97-AF65-F5344CB8AC3E}">
        <p14:creationId xmlns:p14="http://schemas.microsoft.com/office/powerpoint/2010/main" val="28355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Database resources – data elements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0400" y="6520189"/>
            <a:ext cx="5715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http://epi.grants.cancer.gov/pharm/pharmacoepi_db/elements.html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39678"/>
            <a:ext cx="8001000" cy="538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 smtClean="0"/>
              <a:t>Data </a:t>
            </a:r>
            <a:r>
              <a:rPr lang="en-US" sz="2600" dirty="0"/>
              <a:t>needs for </a:t>
            </a:r>
            <a:r>
              <a:rPr lang="en-US" sz="2600" dirty="0" smtClean="0"/>
              <a:t>pharmacoepidemiology </a:t>
            </a:r>
            <a:r>
              <a:rPr lang="en-US" sz="2600" dirty="0"/>
              <a:t>studies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Sources of data and types of databases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2DA2BF"/>
                </a:solidFill>
              </a:rPr>
              <a:t>Working with a database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Some examples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97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databases are “messy”</a:t>
            </a:r>
          </a:p>
          <a:p>
            <a:endParaRPr lang="en-US" dirty="0" smtClean="0"/>
          </a:p>
          <a:p>
            <a:r>
              <a:rPr lang="en-US" dirty="0" smtClean="0"/>
              <a:t>Develop a solid understanding of the data collection process</a:t>
            </a:r>
          </a:p>
          <a:p>
            <a:endParaRPr lang="en-US" dirty="0" smtClean="0"/>
          </a:p>
          <a:p>
            <a:r>
              <a:rPr lang="en-US" dirty="0" smtClean="0"/>
              <a:t>Spend lots of time looking at data; although time consuming, it is </a:t>
            </a:r>
            <a:r>
              <a:rPr lang="en-US" u="sng" dirty="0" smtClean="0"/>
              <a:t>enormously</a:t>
            </a:r>
            <a:r>
              <a:rPr lang="en-US" dirty="0" smtClean="0"/>
              <a:t> useful</a:t>
            </a:r>
          </a:p>
          <a:p>
            <a:pPr lvl="1"/>
            <a:r>
              <a:rPr lang="en-US" dirty="0" smtClean="0"/>
              <a:t>Look at patient profiles</a:t>
            </a:r>
          </a:p>
          <a:p>
            <a:pPr lvl="1"/>
            <a:r>
              <a:rPr lang="en-US" dirty="0" smtClean="0"/>
              <a:t>Conduct lots of descriptive data analyses</a:t>
            </a:r>
          </a:p>
          <a:p>
            <a:pPr lvl="1"/>
            <a:r>
              <a:rPr lang="en-US" dirty="0" smtClean="0"/>
              <a:t>Look for indicators of internal validity (e.g., rates increase with age)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Understand the limitations of the data, and what that means for your study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general thoughts about working with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have all of the information?</a:t>
            </a:r>
          </a:p>
          <a:p>
            <a:pPr lvl="1"/>
            <a:r>
              <a:rPr lang="en-US" dirty="0"/>
              <a:t>Defining your outcome often requires an algorithm</a:t>
            </a:r>
          </a:p>
          <a:p>
            <a:pPr lvl="2"/>
            <a:r>
              <a:rPr lang="en-US" dirty="0"/>
              <a:t>Diagnosis + procedure codes – increases </a:t>
            </a:r>
            <a:r>
              <a:rPr lang="en-US" dirty="0" smtClean="0"/>
              <a:t>specificity</a:t>
            </a:r>
          </a:p>
          <a:p>
            <a:pPr lvl="2"/>
            <a:endParaRPr lang="en-US" dirty="0"/>
          </a:p>
          <a:p>
            <a:r>
              <a:rPr lang="en-US" dirty="0" smtClean="0"/>
              <a:t>Is information being used to rule out a diagnosis?</a:t>
            </a:r>
          </a:p>
          <a:p>
            <a:pPr lvl="1"/>
            <a:r>
              <a:rPr lang="en-US" dirty="0" smtClean="0"/>
              <a:t>Laboratory values, diagnostic procedures and codes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</a:t>
            </a:r>
            <a:r>
              <a:rPr lang="en-US" dirty="0"/>
              <a:t>e</a:t>
            </a:r>
            <a:r>
              <a:rPr lang="en-US" dirty="0" smtClean="0"/>
              <a:t>xamining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Who is the population to which you want to infer? Age, gender, race, geography?</a:t>
            </a:r>
          </a:p>
          <a:p>
            <a:endParaRPr lang="en-US" dirty="0" smtClean="0"/>
          </a:p>
          <a:p>
            <a:r>
              <a:rPr lang="en-US" dirty="0" smtClean="0"/>
              <a:t>What type of exposure are you evaluating? Drug exposure? Inpatient vs. outpatient?</a:t>
            </a:r>
          </a:p>
          <a:p>
            <a:endParaRPr lang="en-US" dirty="0" smtClean="0"/>
          </a:p>
          <a:p>
            <a:r>
              <a:rPr lang="en-US" dirty="0" smtClean="0"/>
              <a:t>Do you have the requisite confounder information? If not, can you do a valid study?</a:t>
            </a:r>
          </a:p>
          <a:p>
            <a:endParaRPr lang="en-US" dirty="0" smtClean="0"/>
          </a:p>
          <a:p>
            <a:r>
              <a:rPr lang="en-US" u="sng" dirty="0" smtClean="0"/>
              <a:t>It is critical to understand the strengths and limitations of the database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considerations when selecting a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2DA2BF"/>
                </a:solidFill>
              </a:rPr>
              <a:t>Data </a:t>
            </a:r>
            <a:r>
              <a:rPr lang="en-US" sz="2600" dirty="0">
                <a:solidFill>
                  <a:srgbClr val="2DA2BF"/>
                </a:solidFill>
              </a:rPr>
              <a:t>needs for </a:t>
            </a:r>
            <a:r>
              <a:rPr lang="en-US" sz="2600" dirty="0" smtClean="0">
                <a:solidFill>
                  <a:srgbClr val="2DA2BF"/>
                </a:solidFill>
              </a:rPr>
              <a:t>pharmacoepidemiology </a:t>
            </a:r>
            <a:r>
              <a:rPr lang="en-US" sz="2600" dirty="0">
                <a:solidFill>
                  <a:srgbClr val="2DA2BF"/>
                </a:solidFill>
              </a:rPr>
              <a:t>studies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>
              <a:solidFill>
                <a:srgbClr val="2DA2B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2DA2BF"/>
                </a:solidFill>
              </a:rPr>
              <a:t>Types and sources of </a:t>
            </a:r>
            <a:r>
              <a:rPr lang="en-US" sz="2600" dirty="0" smtClean="0">
                <a:solidFill>
                  <a:srgbClr val="2DA2BF"/>
                </a:solidFill>
              </a:rPr>
              <a:t>data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2DA2BF"/>
                </a:solidFill>
              </a:rPr>
              <a:t>Working with a database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Some examples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141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55832" cy="5071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Study Objective:</a:t>
            </a:r>
          </a:p>
          <a:p>
            <a:pPr lvl="1"/>
            <a:r>
              <a:rPr lang="en-US" dirty="0" smtClean="0"/>
              <a:t>Evaluate whether use of a new antineoplastic agent in combination with myelosuppressive chemotherapy increases the risk of venous thromboembolism in patients with stage III/IV breast cancer</a:t>
            </a:r>
          </a:p>
          <a:p>
            <a:pPr lvl="1"/>
            <a:endParaRPr lang="en-US" dirty="0" smtClean="0"/>
          </a:p>
          <a:p>
            <a:r>
              <a:rPr lang="en-US" sz="2200" dirty="0" smtClean="0"/>
              <a:t>What critical information does the database need to contain?</a:t>
            </a:r>
          </a:p>
          <a:p>
            <a:pPr lvl="1"/>
            <a:r>
              <a:rPr lang="en-US" sz="1900" dirty="0" smtClean="0"/>
              <a:t>Population (person, place, time)?</a:t>
            </a:r>
          </a:p>
          <a:p>
            <a:pPr lvl="1"/>
            <a:r>
              <a:rPr lang="en-US" sz="1900" dirty="0" smtClean="0"/>
              <a:t>Exposure?</a:t>
            </a:r>
          </a:p>
          <a:p>
            <a:pPr lvl="1"/>
            <a:r>
              <a:rPr lang="en-US" sz="1900" dirty="0" smtClean="0"/>
              <a:t>Covariates?</a:t>
            </a:r>
          </a:p>
          <a:p>
            <a:pPr lvl="1"/>
            <a:r>
              <a:rPr lang="en-US" sz="1900" dirty="0" smtClean="0"/>
              <a:t>Outcome?</a:t>
            </a:r>
          </a:p>
          <a:p>
            <a:pPr lvl="1"/>
            <a:endParaRPr lang="en-US" dirty="0" smtClean="0"/>
          </a:p>
          <a:p>
            <a:r>
              <a:rPr lang="en-US" sz="2200" dirty="0" smtClean="0"/>
              <a:t>Which database would you choose? Limitations?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 #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161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Study Objective:</a:t>
            </a:r>
          </a:p>
          <a:p>
            <a:pPr lvl="1"/>
            <a:r>
              <a:rPr lang="en-US" dirty="0" smtClean="0"/>
              <a:t>Evaluate whether a new oral contraceptive formulation increases the risk of venous thromboembolism  </a:t>
            </a:r>
          </a:p>
          <a:p>
            <a:pPr lvl="1"/>
            <a:endParaRPr lang="en-US" dirty="0" smtClean="0"/>
          </a:p>
          <a:p>
            <a:r>
              <a:rPr lang="en-US" sz="2200" dirty="0" smtClean="0"/>
              <a:t>What critical information does the database need to contain?</a:t>
            </a:r>
          </a:p>
          <a:p>
            <a:pPr lvl="1"/>
            <a:r>
              <a:rPr lang="en-US" sz="1900" dirty="0" smtClean="0"/>
              <a:t>Population (person, place, time)?</a:t>
            </a:r>
          </a:p>
          <a:p>
            <a:pPr lvl="1"/>
            <a:r>
              <a:rPr lang="en-US" sz="1900" dirty="0" smtClean="0"/>
              <a:t>Exposure?</a:t>
            </a:r>
          </a:p>
          <a:p>
            <a:pPr lvl="1"/>
            <a:r>
              <a:rPr lang="en-US" sz="1900" dirty="0" smtClean="0"/>
              <a:t>Covariates?</a:t>
            </a:r>
          </a:p>
          <a:p>
            <a:pPr lvl="1"/>
            <a:r>
              <a:rPr lang="en-US" sz="1900" dirty="0" smtClean="0"/>
              <a:t>Outcome?</a:t>
            </a:r>
          </a:p>
          <a:p>
            <a:pPr lvl="1"/>
            <a:endParaRPr lang="en-US" sz="2000" dirty="0" smtClean="0"/>
          </a:p>
          <a:p>
            <a:r>
              <a:rPr lang="en-US" sz="2200" dirty="0" smtClean="0"/>
              <a:t>Which database would you choose? Limitations?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 #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708232" cy="47880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Study Objective:</a:t>
            </a:r>
          </a:p>
          <a:p>
            <a:pPr lvl="1"/>
            <a:r>
              <a:rPr lang="en-US" dirty="0" smtClean="0"/>
              <a:t>Evaluate whether high doses of a newly marketed anti-diabetic drug increases the risk of sudden cardiac failure relative to previously available anti-diabetic medications</a:t>
            </a:r>
            <a:r>
              <a:rPr lang="en-US" sz="2400" dirty="0" smtClean="0"/>
              <a:t>  </a:t>
            </a:r>
          </a:p>
          <a:p>
            <a:pPr lvl="1"/>
            <a:endParaRPr lang="en-US" dirty="0" smtClean="0"/>
          </a:p>
          <a:p>
            <a:r>
              <a:rPr lang="en-US" sz="2200" dirty="0" smtClean="0"/>
              <a:t>What critical information does the database need to contain?</a:t>
            </a:r>
          </a:p>
          <a:p>
            <a:pPr lvl="1"/>
            <a:r>
              <a:rPr lang="en-US" sz="1900" dirty="0" smtClean="0"/>
              <a:t>Population (person, place, time)?</a:t>
            </a:r>
          </a:p>
          <a:p>
            <a:pPr lvl="1"/>
            <a:r>
              <a:rPr lang="en-US" sz="1900" dirty="0" smtClean="0"/>
              <a:t>Exposure?</a:t>
            </a:r>
          </a:p>
          <a:p>
            <a:pPr lvl="1"/>
            <a:r>
              <a:rPr lang="en-US" sz="1900" dirty="0" smtClean="0"/>
              <a:t>Covariates?</a:t>
            </a:r>
          </a:p>
          <a:p>
            <a:pPr lvl="1"/>
            <a:r>
              <a:rPr lang="en-US" sz="1900" dirty="0" smtClean="0"/>
              <a:t>Outcome?</a:t>
            </a:r>
          </a:p>
          <a:p>
            <a:pPr lvl="1"/>
            <a:endParaRPr lang="en-US" sz="2200" dirty="0" smtClean="0"/>
          </a:p>
          <a:p>
            <a:r>
              <a:rPr lang="en-US" sz="2200" dirty="0" smtClean="0"/>
              <a:t>Which database would you choose? Limitations?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Example #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Data </a:t>
            </a:r>
            <a:r>
              <a:rPr lang="en-US" sz="2600" dirty="0"/>
              <a:t>needs for </a:t>
            </a:r>
            <a:r>
              <a:rPr lang="en-US" sz="2600" dirty="0" smtClean="0"/>
              <a:t>pharmacoepidemiology </a:t>
            </a:r>
            <a:r>
              <a:rPr lang="en-US" sz="2600" dirty="0"/>
              <a:t>studies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2DA2BF"/>
                </a:solidFill>
              </a:rPr>
              <a:t>Sources of data and types of databases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Working with a database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Some examples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380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National Cancer Institute list of pharmacoepidemiology and health care databases:</a:t>
            </a:r>
          </a:p>
          <a:p>
            <a:pPr lvl="1"/>
            <a:r>
              <a:rPr lang="en-US" sz="1600" dirty="0" smtClean="0">
                <a:hlinkClick r:id="rId2"/>
              </a:rPr>
              <a:t>http://epi.grants.cancer.gov/pharm/pharmacoepi_db/</a:t>
            </a:r>
            <a:endParaRPr lang="en-US" sz="1600" dirty="0" smtClean="0"/>
          </a:p>
          <a:p>
            <a:r>
              <a:rPr lang="en-US" sz="2000" dirty="0" smtClean="0"/>
              <a:t>CDC National Center for Health Statistics</a:t>
            </a:r>
          </a:p>
          <a:p>
            <a:pPr lvl="1"/>
            <a:r>
              <a:rPr lang="en-US" sz="1600" dirty="0" smtClean="0">
                <a:hlinkClick r:id="rId3"/>
              </a:rPr>
              <a:t>http://www.cdc.gov/nchs/</a:t>
            </a:r>
            <a:endParaRPr lang="en-US" sz="1600" dirty="0"/>
          </a:p>
          <a:p>
            <a:r>
              <a:rPr lang="en-US" sz="2000" dirty="0" smtClean="0"/>
              <a:t>Agency for Healthcare Research and Quality (AHRQ)</a:t>
            </a:r>
          </a:p>
          <a:p>
            <a:pPr lvl="1"/>
            <a:r>
              <a:rPr lang="en-US" sz="1600" dirty="0" smtClean="0">
                <a:hlinkClick r:id="rId4"/>
              </a:rPr>
              <a:t>http://www.ahrq.gov/data/</a:t>
            </a:r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Variety of </a:t>
            </a:r>
            <a:r>
              <a:rPr lang="en-US" b="1" dirty="0"/>
              <a:t>data sources </a:t>
            </a:r>
            <a:r>
              <a:rPr lang="en-US" b="1" dirty="0" smtClean="0"/>
              <a:t>available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Registries, cohorts, claims, health records, surveys...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Not all databases are created equal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Different strengths and weaknesses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Most were not created specifically for pharmacoepidemiologic or health services research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 smtClean="0"/>
              <a:t>Appropriate selection of a database often depends on the research question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Occasionally research questions must be adapted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609600" indent="-609600"/>
            <a:r>
              <a:rPr lang="en-US" sz="2600" b="1" dirty="0" smtClean="0"/>
              <a:t>Original intent for collecting the data</a:t>
            </a:r>
            <a:endParaRPr lang="en-US" sz="2600" b="1" dirty="0"/>
          </a:p>
          <a:p>
            <a:pPr marL="990600" lvl="1" indent="-533400"/>
            <a:r>
              <a:rPr lang="en-US" sz="2200" dirty="0" smtClean="0"/>
              <a:t>Reimbursement</a:t>
            </a:r>
          </a:p>
          <a:p>
            <a:pPr marL="990600" lvl="1" indent="-533400"/>
            <a:r>
              <a:rPr lang="en-US" sz="2200" dirty="0" smtClean="0"/>
              <a:t>Record of service</a:t>
            </a:r>
          </a:p>
          <a:p>
            <a:pPr marL="990600" lvl="1" indent="-533400"/>
            <a:r>
              <a:rPr lang="en-US" sz="2200" dirty="0" smtClean="0"/>
              <a:t>Surveillance – disease, costs of care, care utilization</a:t>
            </a:r>
          </a:p>
          <a:p>
            <a:pPr marL="990600" lvl="1" indent="-533400"/>
            <a:r>
              <a:rPr lang="en-US" sz="2200" dirty="0" smtClean="0"/>
              <a:t>Specific research/scientific question</a:t>
            </a:r>
          </a:p>
          <a:p>
            <a:pPr marL="990600" lvl="1" indent="-533400"/>
            <a:endParaRPr lang="en-US" sz="2200" dirty="0"/>
          </a:p>
          <a:p>
            <a:pPr marL="609600" indent="-609600"/>
            <a:r>
              <a:rPr lang="en-US" sz="2600" b="1" dirty="0" smtClean="0"/>
              <a:t>Method for data collection</a:t>
            </a:r>
            <a:endParaRPr lang="en-US" sz="2600" b="1" dirty="0"/>
          </a:p>
          <a:p>
            <a:pPr marL="990600" lvl="1" indent="-533400"/>
            <a:r>
              <a:rPr lang="en-US" sz="2200" dirty="0" smtClean="0"/>
              <a:t>Automated (medical claims, dispensing records)</a:t>
            </a:r>
          </a:p>
          <a:p>
            <a:pPr marL="990600" lvl="1" indent="-533400"/>
            <a:r>
              <a:rPr lang="en-US" sz="2200" dirty="0" smtClean="0"/>
              <a:t>Clinical based (electronic medical records)</a:t>
            </a:r>
          </a:p>
          <a:p>
            <a:pPr marL="990600" lvl="1" indent="-533400"/>
            <a:r>
              <a:rPr lang="en-US" sz="2200" dirty="0" smtClean="0"/>
              <a:t>Medical record abstraction</a:t>
            </a:r>
          </a:p>
          <a:p>
            <a:pPr marL="990600" lvl="1" indent="-533400"/>
            <a:r>
              <a:rPr lang="en-US" sz="2200" dirty="0" smtClean="0"/>
              <a:t>Surveys</a:t>
            </a:r>
          </a:p>
          <a:p>
            <a:pPr marL="990600" lvl="1" indent="-533400"/>
            <a:endParaRPr lang="en-US" sz="2200" dirty="0"/>
          </a:p>
          <a:p>
            <a:pPr marL="609600" indent="-609600"/>
            <a:r>
              <a:rPr lang="en-US" sz="2600" b="1" dirty="0" smtClean="0"/>
              <a:t>Organization and presentation of data</a:t>
            </a:r>
            <a:endParaRPr lang="en-US" sz="2600" b="1" dirty="0"/>
          </a:p>
          <a:p>
            <a:pPr marL="990600" lvl="1" indent="-533400"/>
            <a:r>
              <a:rPr lang="en-US" sz="2200" dirty="0" smtClean="0"/>
              <a:t>Standardized coding system vs. Free text</a:t>
            </a:r>
          </a:p>
          <a:p>
            <a:pPr marL="990600" lvl="1" indent="-533400"/>
            <a:r>
              <a:rPr lang="en-US" sz="2200" dirty="0" smtClean="0"/>
              <a:t>Quantitative vs. Qualitative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Understanding the data is critical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6152"/>
            <a:ext cx="8784432" cy="519179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b="1" dirty="0" smtClean="0"/>
              <a:t>Characteristics of the population within the database</a:t>
            </a:r>
            <a:endParaRPr lang="en-US" sz="2200" b="1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Population-based? Clinic-based</a:t>
            </a:r>
            <a:r>
              <a:rPr lang="en-US" sz="2000" dirty="0"/>
              <a:t>?</a:t>
            </a:r>
            <a:r>
              <a:rPr lang="en-US" sz="2000" dirty="0" smtClean="0"/>
              <a:t> Pharmacy-based?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Sampling method – random, stratified, convenience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Age, sex, geography, employment status, socioeconomic status</a:t>
            </a:r>
            <a:endParaRPr lang="en-US" sz="2000" dirty="0"/>
          </a:p>
          <a:p>
            <a:pPr marL="393192" lvl="1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200" b="1" dirty="0" smtClean="0"/>
              <a:t>Time period over which the data was collected</a:t>
            </a:r>
            <a:endParaRPr lang="en-US" sz="2200" b="1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Historical data can be advantageous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Absence of more recent data is often a limitation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200" b="1" dirty="0" smtClean="0"/>
              <a:t>Inclusion criteria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Insurance coverage necessary?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Geographic area of residence influential?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200" b="1" dirty="0" smtClean="0"/>
              <a:t>Adjudication of information</a:t>
            </a:r>
            <a:endParaRPr lang="en-US" sz="1900" b="1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Verification of diagnosis made?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Medication administration confirmed?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001000" cy="10128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Other important data considerations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11882</TotalTime>
  <Words>3118</Words>
  <Application>Microsoft Office PowerPoint</Application>
  <PresentationFormat>On-screen Show (4:3)</PresentationFormat>
  <Paragraphs>739</Paragraphs>
  <Slides>60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Concourse</vt:lpstr>
      <vt:lpstr>Chart</vt:lpstr>
      <vt:lpstr>PowerPoint Presentation</vt:lpstr>
      <vt:lpstr>Outline</vt:lpstr>
      <vt:lpstr>Large databases can be useful in characterizing diseases</vt:lpstr>
      <vt:lpstr>Large databases are essential for conducting pharmacoepidemiologic studies</vt:lpstr>
      <vt:lpstr>What kind of data are needed?</vt:lpstr>
      <vt:lpstr>Outline</vt:lpstr>
      <vt:lpstr>Databases</vt:lpstr>
      <vt:lpstr>Understanding the data is critical</vt:lpstr>
      <vt:lpstr>Other important data considerations</vt:lpstr>
      <vt:lpstr>Types of databases </vt:lpstr>
      <vt:lpstr>PowerPoint Presentation</vt:lpstr>
      <vt:lpstr>Administrative claims data</vt:lpstr>
      <vt:lpstr>Administrative claims data</vt:lpstr>
      <vt:lpstr>Studies using administrative claims databases are becoming more common</vt:lpstr>
      <vt:lpstr>Considerations in using an administrative claims database</vt:lpstr>
      <vt:lpstr>Examples of large administrative claims databases</vt:lpstr>
      <vt:lpstr>MarketScan and Medicare data to understand prevalence of disease</vt:lpstr>
      <vt:lpstr>MarketScan data to describe prescribing patterns</vt:lpstr>
      <vt:lpstr>Claims data: strengths &amp; limitations</vt:lpstr>
      <vt:lpstr>PowerPoint Presentation</vt:lpstr>
      <vt:lpstr>Pharmacy databases</vt:lpstr>
      <vt:lpstr>Pharmacy databases</vt:lpstr>
      <vt:lpstr>Pharmacy databases</vt:lpstr>
      <vt:lpstr>Pharmacy data: strengths &amp; limitations</vt:lpstr>
      <vt:lpstr>PowerPoint Presentation</vt:lpstr>
      <vt:lpstr>Surveillance data</vt:lpstr>
      <vt:lpstr>Surveillance databases: examples</vt:lpstr>
      <vt:lpstr>NHANES</vt:lpstr>
      <vt:lpstr>Percent of adults eligible for statin therapy for primary prevention of CVD</vt:lpstr>
      <vt:lpstr>National Cancer Institute's (NCI) Surveillance Epidemiology and End Results (SEER) Program</vt:lpstr>
      <vt:lpstr>SEER cancer registries cover 28% of US population (http://www.seer.cancer.gov)</vt:lpstr>
      <vt:lpstr>SEER-Medicare linked database can provide data for questions throughout the continuum of cancer care</vt:lpstr>
      <vt:lpstr>SEER-Medicare: Comparative effectiveness of treatments in older adults with advanced non-small cell lung cancer</vt:lpstr>
      <vt:lpstr>Cancer Incidence in Five Continents (IARC): Acute lymphoblastic leukemia incidence by age and country</vt:lpstr>
      <vt:lpstr>Surveillance data: strengths &amp; limitations</vt:lpstr>
      <vt:lpstr>PowerPoint Presentation</vt:lpstr>
      <vt:lpstr>Electronic medical/health records databases</vt:lpstr>
      <vt:lpstr>The number of EMR-based studies has more than doubled in the past 5 years</vt:lpstr>
      <vt:lpstr>Kaiser Permanente (HMO)</vt:lpstr>
      <vt:lpstr>Chronic comorbidities and risk of febrile neutropenia in cancer patients</vt:lpstr>
      <vt:lpstr>Clinical Practice Research Datalink (CPRD)</vt:lpstr>
      <vt:lpstr>Clinical Practice Research Database (CPRD) – formerly GPRD</vt:lpstr>
      <vt:lpstr>CPRD (cont.)</vt:lpstr>
      <vt:lpstr>Metformin use and the risk of lung cancer among patients with diabetes</vt:lpstr>
      <vt:lpstr>Oncology Services Comprehensive Electronic Records (OSCER)</vt:lpstr>
      <vt:lpstr>PowerPoint Presentation</vt:lpstr>
      <vt:lpstr>Prevalence of women with early-stage breast cancer receiving therapy</vt:lpstr>
      <vt:lpstr>EMR/EHR data: strengths &amp; limitations</vt:lpstr>
      <vt:lpstr>Summary: administrative claims data vs. electronic medical records</vt:lpstr>
      <vt:lpstr>Database resources</vt:lpstr>
      <vt:lpstr>Database resources – data elements</vt:lpstr>
      <vt:lpstr>Outline</vt:lpstr>
      <vt:lpstr>Some general thoughts about working with databases</vt:lpstr>
      <vt:lpstr>Value of examining the data</vt:lpstr>
      <vt:lpstr>Practical considerations when selecting a database</vt:lpstr>
      <vt:lpstr>Outline</vt:lpstr>
      <vt:lpstr>Example # 1</vt:lpstr>
      <vt:lpstr>Example # 2</vt:lpstr>
      <vt:lpstr>Example # 3</vt:lpstr>
      <vt:lpstr>Database resources</vt:lpstr>
    </vt:vector>
  </TitlesOfParts>
  <Company>Amgen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Observational Research Symposium Proposal</dc:title>
  <dc:creator>JFACQU</dc:creator>
  <cp:lastModifiedBy>Deborah Kim</cp:lastModifiedBy>
  <cp:revision>284</cp:revision>
  <dcterms:created xsi:type="dcterms:W3CDTF">2008-09-17T21:44:45Z</dcterms:created>
  <dcterms:modified xsi:type="dcterms:W3CDTF">2016-01-17T00:37:36Z</dcterms:modified>
</cp:coreProperties>
</file>