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41" r:id="rId2"/>
    <p:sldMasterId id="2147484682" r:id="rId3"/>
    <p:sldMasterId id="2147484695" r:id="rId4"/>
  </p:sldMasterIdLst>
  <p:notesMasterIdLst>
    <p:notesMasterId r:id="rId78"/>
  </p:notesMasterIdLst>
  <p:handoutMasterIdLst>
    <p:handoutMasterId r:id="rId79"/>
  </p:handoutMasterIdLst>
  <p:sldIdLst>
    <p:sldId id="256" r:id="rId5"/>
    <p:sldId id="757" r:id="rId6"/>
    <p:sldId id="828"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71" r:id="rId26"/>
    <p:sldId id="873" r:id="rId27"/>
    <p:sldId id="847" r:id="rId28"/>
    <p:sldId id="848" r:id="rId29"/>
    <p:sldId id="849" r:id="rId30"/>
    <p:sldId id="850" r:id="rId31"/>
    <p:sldId id="851" r:id="rId32"/>
    <p:sldId id="852" r:id="rId33"/>
    <p:sldId id="853" r:id="rId34"/>
    <p:sldId id="854" r:id="rId35"/>
    <p:sldId id="855" r:id="rId36"/>
    <p:sldId id="856" r:id="rId37"/>
    <p:sldId id="857" r:id="rId38"/>
    <p:sldId id="858" r:id="rId39"/>
    <p:sldId id="859" r:id="rId40"/>
    <p:sldId id="860" r:id="rId41"/>
    <p:sldId id="875" r:id="rId42"/>
    <p:sldId id="876" r:id="rId43"/>
    <p:sldId id="861" r:id="rId44"/>
    <p:sldId id="877" r:id="rId45"/>
    <p:sldId id="878" r:id="rId46"/>
    <p:sldId id="862" r:id="rId47"/>
    <p:sldId id="863" r:id="rId48"/>
    <p:sldId id="864" r:id="rId49"/>
    <p:sldId id="879" r:id="rId50"/>
    <p:sldId id="880" r:id="rId51"/>
    <p:sldId id="881" r:id="rId52"/>
    <p:sldId id="866" r:id="rId53"/>
    <p:sldId id="867" r:id="rId54"/>
    <p:sldId id="868" r:id="rId55"/>
    <p:sldId id="888" r:id="rId56"/>
    <p:sldId id="882" r:id="rId57"/>
    <p:sldId id="893" r:id="rId58"/>
    <p:sldId id="789" r:id="rId59"/>
    <p:sldId id="870" r:id="rId60"/>
    <p:sldId id="792" r:id="rId61"/>
    <p:sldId id="797" r:id="rId62"/>
    <p:sldId id="796" r:id="rId63"/>
    <p:sldId id="794" r:id="rId64"/>
    <p:sldId id="720" r:id="rId65"/>
    <p:sldId id="724" r:id="rId66"/>
    <p:sldId id="775" r:id="rId67"/>
    <p:sldId id="725" r:id="rId68"/>
    <p:sldId id="776" r:id="rId69"/>
    <p:sldId id="890" r:id="rId70"/>
    <p:sldId id="883" r:id="rId71"/>
    <p:sldId id="884" r:id="rId72"/>
    <p:sldId id="885" r:id="rId73"/>
    <p:sldId id="886" r:id="rId74"/>
    <p:sldId id="889" r:id="rId75"/>
    <p:sldId id="887" r:id="rId76"/>
    <p:sldId id="892" r:id="rId77"/>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106" autoAdjust="0"/>
  </p:normalViewPr>
  <p:slideViewPr>
    <p:cSldViewPr>
      <p:cViewPr varScale="1">
        <p:scale>
          <a:sx n="161" d="100"/>
          <a:sy n="161" d="100"/>
        </p:scale>
        <p:origin x="7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makohn:Dropbox:ATCR17-18:Epi%20204:5-PrgnosticTests:NLS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102"/>
          <c:h val="0.86159033446507405"/>
        </c:manualLayout>
      </c:layout>
      <c:scatterChart>
        <c:scatterStyle val="lineMarker"/>
        <c:varyColors val="0"/>
        <c:ser>
          <c:idx val="0"/>
          <c:order val="0"/>
          <c:tx>
            <c:v>Internal Validation</c:v>
          </c:tx>
          <c:spPr>
            <a:ln w="47625">
              <a:noFill/>
            </a:ln>
          </c:spPr>
          <c:marker>
            <c:symbol val="circle"/>
            <c:size val="10"/>
          </c:marker>
          <c:xVal>
            <c:numRef>
              <c:f>Sheet1!$D$5:$D$9</c:f>
              <c:numCache>
                <c:formatCode>0.00%</c:formatCode>
                <c:ptCount val="5"/>
                <c:pt idx="0">
                  <c:v>3.33848007833095E-2</c:v>
                </c:pt>
                <c:pt idx="1">
                  <c:v>1.5685019206146001E-2</c:v>
                </c:pt>
                <c:pt idx="2">
                  <c:v>1.0186789184303701E-2</c:v>
                </c:pt>
                <c:pt idx="3">
                  <c:v>6.9481057467801399E-3</c:v>
                </c:pt>
                <c:pt idx="4">
                  <c:v>3.8788883030805099E-3</c:v>
                </c:pt>
              </c:numCache>
            </c:numRef>
          </c:xVal>
          <c:yVal>
            <c:numRef>
              <c:f>Sheet1!$F$5:$F$9</c:f>
              <c:numCache>
                <c:formatCode>0.00%</c:formatCode>
                <c:ptCount val="5"/>
                <c:pt idx="0">
                  <c:v>3.3893198764781203E-2</c:v>
                </c:pt>
                <c:pt idx="1">
                  <c:v>1.5063643895458299E-2</c:v>
                </c:pt>
                <c:pt idx="2">
                  <c:v>9.6030729833546692E-3</c:v>
                </c:pt>
                <c:pt idx="3">
                  <c:v>7.3435263990359297E-3</c:v>
                </c:pt>
                <c:pt idx="4">
                  <c:v>2.6361376817051999E-3</c:v>
                </c:pt>
              </c:numCache>
            </c:numRef>
          </c:yVal>
          <c:smooth val="0"/>
          <c:extLst>
            <c:ext xmlns:c16="http://schemas.microsoft.com/office/drawing/2014/chart" uri="{C3380CC4-5D6E-409C-BE32-E72D297353CC}">
              <c16:uniqueId val="{00000000-FFF8-43A1-A62C-1EE4EA3E6778}"/>
            </c:ext>
          </c:extLst>
        </c:ser>
        <c:ser>
          <c:idx val="1"/>
          <c:order val="1"/>
          <c:spPr>
            <a:ln w="15875">
              <a:solidFill>
                <a:schemeClr val="tx1"/>
              </a:solidFill>
            </a:ln>
          </c:spPr>
          <c:marker>
            <c:symbol val="square"/>
            <c:size val="9"/>
            <c:spPr>
              <a:noFill/>
              <a:ln>
                <a:noFill/>
              </a:ln>
            </c:spPr>
          </c:marker>
          <c:xVal>
            <c:numRef>
              <c:f>Sheet1!$B$13:$B$14</c:f>
              <c:numCache>
                <c:formatCode>General</c:formatCode>
                <c:ptCount val="2"/>
                <c:pt idx="0">
                  <c:v>0</c:v>
                </c:pt>
                <c:pt idx="1">
                  <c:v>4.4999999999999998E-2</c:v>
                </c:pt>
              </c:numCache>
            </c:numRef>
          </c:xVal>
          <c:yVal>
            <c:numRef>
              <c:f>Sheet1!$C$13:$C$14</c:f>
              <c:numCache>
                <c:formatCode>General</c:formatCode>
                <c:ptCount val="2"/>
                <c:pt idx="0">
                  <c:v>0</c:v>
                </c:pt>
                <c:pt idx="1">
                  <c:v>4.4999999999999998E-2</c:v>
                </c:pt>
              </c:numCache>
            </c:numRef>
          </c:yVal>
          <c:smooth val="0"/>
          <c:extLst>
            <c:ext xmlns:c16="http://schemas.microsoft.com/office/drawing/2014/chart" uri="{C3380CC4-5D6E-409C-BE32-E72D297353CC}">
              <c16:uniqueId val="{00000001-FFF8-43A1-A62C-1EE4EA3E6778}"/>
            </c:ext>
          </c:extLst>
        </c:ser>
        <c:ser>
          <c:idx val="2"/>
          <c:order val="2"/>
          <c:tx>
            <c:v>External Validation</c:v>
          </c:tx>
          <c:spPr>
            <a:ln w="47625">
              <a:noFill/>
            </a:ln>
          </c:spPr>
          <c:marker>
            <c:symbol val="triangle"/>
            <c:size val="12"/>
            <c:spPr>
              <a:solidFill>
                <a:srgbClr val="1F497D"/>
              </a:solidFill>
            </c:spPr>
          </c:marker>
          <c:xVal>
            <c:numRef>
              <c:f>Sheet1!$D$42:$D$46</c:f>
              <c:numCache>
                <c:formatCode>0.00%</c:formatCode>
                <c:ptCount val="5"/>
                <c:pt idx="0">
                  <c:v>4.0359931189625498E-2</c:v>
                </c:pt>
                <c:pt idx="1">
                  <c:v>1.71033478893741E-2</c:v>
                </c:pt>
                <c:pt idx="2">
                  <c:v>1.06854571920074E-2</c:v>
                </c:pt>
                <c:pt idx="3">
                  <c:v>6.4178906973666799E-3</c:v>
                </c:pt>
                <c:pt idx="4">
                  <c:v>2.94429006219399E-3</c:v>
                </c:pt>
              </c:numCache>
            </c:numRef>
          </c:xVal>
          <c:yVal>
            <c:numRef>
              <c:f>Sheet1!$F$42:$F$46</c:f>
              <c:numCache>
                <c:formatCode>0.00%</c:formatCode>
                <c:ptCount val="5"/>
                <c:pt idx="0">
                  <c:v>4.5322217811300802E-2</c:v>
                </c:pt>
                <c:pt idx="1">
                  <c:v>1.9518327378589401E-2</c:v>
                </c:pt>
                <c:pt idx="2">
                  <c:v>1.32327643244674E-2</c:v>
                </c:pt>
                <c:pt idx="3">
                  <c:v>4.6314675135635799E-3</c:v>
                </c:pt>
                <c:pt idx="4">
                  <c:v>1.9849146486701102E-3</c:v>
                </c:pt>
              </c:numCache>
            </c:numRef>
          </c:yVal>
          <c:smooth val="0"/>
          <c:extLst>
            <c:ext xmlns:c16="http://schemas.microsoft.com/office/drawing/2014/chart" uri="{C3380CC4-5D6E-409C-BE32-E72D297353CC}">
              <c16:uniqueId val="{00000002-FFF8-43A1-A62C-1EE4EA3E6778}"/>
            </c:ext>
          </c:extLst>
        </c:ser>
        <c:dLbls>
          <c:showLegendKey val="0"/>
          <c:showVal val="0"/>
          <c:showCatName val="0"/>
          <c:showSerName val="0"/>
          <c:showPercent val="0"/>
          <c:showBubbleSize val="0"/>
        </c:dLbls>
        <c:axId val="-2135365304"/>
        <c:axId val="-2135369624"/>
      </c:scatterChart>
      <c:valAx>
        <c:axId val="-2135365304"/>
        <c:scaling>
          <c:orientation val="minMax"/>
          <c:max val="0.05"/>
        </c:scaling>
        <c:delete val="0"/>
        <c:axPos val="b"/>
        <c:title>
          <c:tx>
            <c:rich>
              <a:bodyPr/>
              <a:lstStyle/>
              <a:p>
                <a:pPr>
                  <a:defRPr sz="1400"/>
                </a:pPr>
                <a:r>
                  <a:rPr lang="en-US" sz="1400"/>
                  <a:t>Predicted Risk</a:t>
                </a:r>
              </a:p>
            </c:rich>
          </c:tx>
          <c:overlay val="0"/>
        </c:title>
        <c:numFmt formatCode="0.00%" sourceLinked="1"/>
        <c:majorTickMark val="out"/>
        <c:minorTickMark val="none"/>
        <c:tickLblPos val="nextTo"/>
        <c:txPr>
          <a:bodyPr/>
          <a:lstStyle/>
          <a:p>
            <a:pPr>
              <a:defRPr sz="1200"/>
            </a:pPr>
            <a:endParaRPr lang="en-US"/>
          </a:p>
        </c:txPr>
        <c:crossAx val="-2135369624"/>
        <c:crosses val="autoZero"/>
        <c:crossBetween val="midCat"/>
      </c:valAx>
      <c:valAx>
        <c:axId val="-2135369624"/>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0.00%" sourceLinked="1"/>
        <c:majorTickMark val="out"/>
        <c:minorTickMark val="none"/>
        <c:tickLblPos val="nextTo"/>
        <c:txPr>
          <a:bodyPr/>
          <a:lstStyle/>
          <a:p>
            <a:pPr>
              <a:defRPr sz="1200" baseline="0"/>
            </a:pPr>
            <a:endParaRPr lang="en-US"/>
          </a:p>
        </c:txPr>
        <c:crossAx val="-2135365304"/>
        <c:crosses val="autoZero"/>
        <c:crossBetween val="midCat"/>
      </c:valAx>
      <c:spPr>
        <a:ln>
          <a:solidFill>
            <a:schemeClr val="tx1"/>
          </a:solidFill>
        </a:ln>
      </c:spPr>
    </c:plotArea>
    <c:legend>
      <c:legendPos val="l"/>
      <c:legendEntry>
        <c:idx val="1"/>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061982232180999E-2"/>
          <c:y val="3.0516431924882601E-2"/>
          <c:w val="0.82146024332128798"/>
          <c:h val="0.86424074457797995"/>
        </c:manualLayout>
      </c:layout>
      <c:scatterChart>
        <c:scatterStyle val="lineMarker"/>
        <c:varyColors val="0"/>
        <c:ser>
          <c:idx val="0"/>
          <c:order val="0"/>
          <c:tx>
            <c:v>Internal Validation (N=26554)</c:v>
          </c:tx>
          <c:xVal>
            <c:numRef>
              <c:f>NLSTCal!$I$22:$I$27</c:f>
              <c:numCache>
                <c:formatCode>0.0%</c:formatCode>
                <c:ptCount val="6"/>
                <c:pt idx="0" formatCode="General">
                  <c:v>0</c:v>
                </c:pt>
                <c:pt idx="1">
                  <c:v>0.195906834669721</c:v>
                </c:pt>
                <c:pt idx="2">
                  <c:v>0.395631920580374</c:v>
                </c:pt>
                <c:pt idx="3">
                  <c:v>0.59646429935089695</c:v>
                </c:pt>
                <c:pt idx="4">
                  <c:v>0.79775486827033204</c:v>
                </c:pt>
                <c:pt idx="5">
                  <c:v>1</c:v>
                </c:pt>
              </c:numCache>
            </c:numRef>
          </c:xVal>
          <c:yVal>
            <c:numRef>
              <c:f>NLSTCal!$G$22:$G$27</c:f>
              <c:numCache>
                <c:formatCode>0.0%</c:formatCode>
                <c:ptCount val="6"/>
                <c:pt idx="0" formatCode="General">
                  <c:v>0</c:v>
                </c:pt>
                <c:pt idx="1">
                  <c:v>0.49450549450549403</c:v>
                </c:pt>
                <c:pt idx="2">
                  <c:v>0.71428571428571397</c:v>
                </c:pt>
                <c:pt idx="3">
                  <c:v>0.85439560439560402</c:v>
                </c:pt>
                <c:pt idx="4">
                  <c:v>0.96153846153846101</c:v>
                </c:pt>
                <c:pt idx="5">
                  <c:v>1</c:v>
                </c:pt>
              </c:numCache>
            </c:numRef>
          </c:yVal>
          <c:smooth val="0"/>
          <c:extLst>
            <c:ext xmlns:c16="http://schemas.microsoft.com/office/drawing/2014/chart" uri="{C3380CC4-5D6E-409C-BE32-E72D297353CC}">
              <c16:uniqueId val="{00000000-810E-43A3-8291-91D1B50DDE4E}"/>
            </c:ext>
          </c:extLst>
        </c:ser>
        <c:ser>
          <c:idx val="1"/>
          <c:order val="1"/>
          <c:tx>
            <c:v>External Validation (N=15114)</c:v>
          </c:tx>
          <c:xVal>
            <c:numRef>
              <c:f>NLSTCal!$I$59:$I$64</c:f>
              <c:numCache>
                <c:formatCode>0.0%</c:formatCode>
                <c:ptCount val="6"/>
                <c:pt idx="0" formatCode="General">
                  <c:v>0</c:v>
                </c:pt>
                <c:pt idx="1">
                  <c:v>0.19422533315385701</c:v>
                </c:pt>
                <c:pt idx="2">
                  <c:v>0.39370036344057102</c:v>
                </c:pt>
                <c:pt idx="3">
                  <c:v>0.59445416610580204</c:v>
                </c:pt>
                <c:pt idx="4">
                  <c:v>0.79695786781531797</c:v>
                </c:pt>
                <c:pt idx="5">
                  <c:v>1</c:v>
                </c:pt>
              </c:numCache>
            </c:numRef>
          </c:xVal>
          <c:yVal>
            <c:numRef>
              <c:f>NLSTCal!$G$59:$G$64</c:f>
              <c:numCache>
                <c:formatCode>0.0%</c:formatCode>
                <c:ptCount val="6"/>
                <c:pt idx="0" formatCode="General">
                  <c:v>0</c:v>
                </c:pt>
                <c:pt idx="1">
                  <c:v>0.53515625</c:v>
                </c:pt>
                <c:pt idx="2">
                  <c:v>0.765625000000001</c:v>
                </c:pt>
                <c:pt idx="3">
                  <c:v>0.921875</c:v>
                </c:pt>
                <c:pt idx="4">
                  <c:v>0.9765625</c:v>
                </c:pt>
                <c:pt idx="5">
                  <c:v>1</c:v>
                </c:pt>
              </c:numCache>
            </c:numRef>
          </c:yVal>
          <c:smooth val="0"/>
          <c:extLst>
            <c:ext xmlns:c16="http://schemas.microsoft.com/office/drawing/2014/chart" uri="{C3380CC4-5D6E-409C-BE32-E72D297353CC}">
              <c16:uniqueId val="{00000001-810E-43A3-8291-91D1B50DDE4E}"/>
            </c:ext>
          </c:extLst>
        </c:ser>
        <c:ser>
          <c:idx val="2"/>
          <c:order val="2"/>
          <c:spPr>
            <a:ln w="12700">
              <a:solidFill>
                <a:schemeClr val="tx1"/>
              </a:solidFill>
            </a:ln>
          </c:spPr>
          <c:xVal>
            <c:numRef>
              <c:f>NLSTCal!$G$68:$G$69</c:f>
              <c:numCache>
                <c:formatCode>General</c:formatCode>
                <c:ptCount val="2"/>
                <c:pt idx="0">
                  <c:v>0</c:v>
                </c:pt>
                <c:pt idx="1">
                  <c:v>1</c:v>
                </c:pt>
              </c:numCache>
            </c:numRef>
          </c:xVal>
          <c:yVal>
            <c:numRef>
              <c:f>NLSTCal!$H$68:$H$69</c:f>
              <c:numCache>
                <c:formatCode>General</c:formatCode>
                <c:ptCount val="2"/>
                <c:pt idx="0">
                  <c:v>0</c:v>
                </c:pt>
                <c:pt idx="1">
                  <c:v>1</c:v>
                </c:pt>
              </c:numCache>
            </c:numRef>
          </c:yVal>
          <c:smooth val="0"/>
          <c:extLst>
            <c:ext xmlns:c16="http://schemas.microsoft.com/office/drawing/2014/chart" uri="{C3380CC4-5D6E-409C-BE32-E72D297353CC}">
              <c16:uniqueId val="{00000002-810E-43A3-8291-91D1B50DDE4E}"/>
            </c:ext>
          </c:extLst>
        </c:ser>
        <c:dLbls>
          <c:showLegendKey val="0"/>
          <c:showVal val="0"/>
          <c:showCatName val="0"/>
          <c:showSerName val="0"/>
          <c:showPercent val="0"/>
          <c:showBubbleSize val="0"/>
        </c:dLbls>
        <c:axId val="-2132872584"/>
        <c:axId val="-2132881096"/>
      </c:scatterChart>
      <c:valAx>
        <c:axId val="-2132872584"/>
        <c:scaling>
          <c:orientation val="minMax"/>
          <c:max val="1"/>
        </c:scaling>
        <c:delete val="0"/>
        <c:axPos val="b"/>
        <c:title>
          <c:tx>
            <c:rich>
              <a:bodyPr/>
              <a:lstStyle/>
              <a:p>
                <a:pPr>
                  <a:defRPr/>
                </a:pPr>
                <a:r>
                  <a:rPr lang="en-US" dirty="0"/>
                  <a:t>1 - Specificity</a:t>
                </a:r>
              </a:p>
            </c:rich>
          </c:tx>
          <c:overlay val="0"/>
        </c:title>
        <c:numFmt formatCode="General" sourceLinked="1"/>
        <c:majorTickMark val="out"/>
        <c:minorTickMark val="none"/>
        <c:tickLblPos val="nextTo"/>
        <c:crossAx val="-2132881096"/>
        <c:crosses val="autoZero"/>
        <c:crossBetween val="midCat"/>
      </c:valAx>
      <c:valAx>
        <c:axId val="-2132881096"/>
        <c:scaling>
          <c:orientation val="minMax"/>
          <c:max val="1"/>
        </c:scaling>
        <c:delete val="0"/>
        <c:axPos val="l"/>
        <c:title>
          <c:tx>
            <c:rich>
              <a:bodyPr rot="-5400000" vert="horz"/>
              <a:lstStyle/>
              <a:p>
                <a:pPr>
                  <a:defRPr/>
                </a:pPr>
                <a:r>
                  <a:rPr lang="en-US"/>
                  <a:t>Sensitivity</a:t>
                </a:r>
              </a:p>
              <a:p>
                <a:pPr>
                  <a:defRPr/>
                </a:pPr>
                <a:endParaRPr lang="en-US"/>
              </a:p>
            </c:rich>
          </c:tx>
          <c:overlay val="0"/>
        </c:title>
        <c:numFmt formatCode="General" sourceLinked="1"/>
        <c:majorTickMark val="out"/>
        <c:minorTickMark val="none"/>
        <c:tickLblPos val="nextTo"/>
        <c:crossAx val="-2132872584"/>
        <c:crosses val="autoZero"/>
        <c:crossBetween val="midCat"/>
      </c:valAx>
      <c:spPr>
        <a:ln>
          <a:solidFill>
            <a:schemeClr val="tx1"/>
          </a:solidFill>
        </a:ln>
      </c:spPr>
    </c:plotArea>
    <c:legend>
      <c:legendPos val="r"/>
      <c:legendEntry>
        <c:idx val="2"/>
        <c:delete val="1"/>
      </c:legendEntry>
      <c:layout>
        <c:manualLayout>
          <c:xMode val="edge"/>
          <c:yMode val="edge"/>
          <c:x val="0.48311867830148503"/>
          <c:y val="0.57867454068241497"/>
          <c:w val="0.27965884524955398"/>
          <c:h val="0.18345765989777599"/>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25429491768003E-2"/>
          <c:y val="1.7492711370262402E-2"/>
          <c:w val="0.72143313051777602"/>
          <c:h val="0.92419825072886297"/>
        </c:manualLayout>
      </c:layout>
      <c:scatterChart>
        <c:scatterStyle val="lineMarker"/>
        <c:varyColors val="0"/>
        <c:ser>
          <c:idx val="0"/>
          <c:order val="0"/>
          <c:tx>
            <c:strRef>
              <c:f>Sheet1!$I$25</c:f>
              <c:strCache>
                <c:ptCount val="1"/>
                <c:pt idx="0">
                  <c:v>Treat All</c:v>
                </c:pt>
              </c:strCache>
            </c:strRef>
          </c:tx>
          <c:marker>
            <c:symbol val="none"/>
          </c:marker>
          <c:dPt>
            <c:idx val="4"/>
            <c:marker>
              <c:symbol val="diamond"/>
              <c:size val="7"/>
            </c:marker>
            <c:bubble3D val="0"/>
            <c:extLst>
              <c:ext xmlns:c16="http://schemas.microsoft.com/office/drawing/2014/chart" uri="{C3380CC4-5D6E-409C-BE32-E72D297353CC}">
                <c16:uniqueId val="{00000000-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Sheet1!$I$27:$I$36</c:f>
              <c:numCache>
                <c:formatCode>0.0</c:formatCode>
                <c:ptCount val="10"/>
                <c:pt idx="0">
                  <c:v>15.63065704405353</c:v>
                </c:pt>
                <c:pt idx="1">
                  <c:v>15.23537252258409</c:v>
                </c:pt>
                <c:pt idx="2">
                  <c:v>12.664701808285621</c:v>
                </c:pt>
                <c:pt idx="3">
                  <c:v>9.1829148625213843</c:v>
                </c:pt>
                <c:pt idx="4">
                  <c:v>6.6808515162146174</c:v>
                </c:pt>
                <c:pt idx="5">
                  <c:v>-0.90173740350893195</c:v>
                </c:pt>
                <c:pt idx="6">
                  <c:v>-3.4550581621913539</c:v>
                </c:pt>
                <c:pt idx="7">
                  <c:v>-13.79995566901807</c:v>
                </c:pt>
                <c:pt idx="8">
                  <c:v>-24.360371873903681</c:v>
                </c:pt>
                <c:pt idx="9">
                  <c:v>-35.143112630471101</c:v>
                </c:pt>
              </c:numCache>
            </c:numRef>
          </c:yVal>
          <c:smooth val="0"/>
          <c:extLst>
            <c:ext xmlns:c16="http://schemas.microsoft.com/office/drawing/2014/chart" uri="{C3380CC4-5D6E-409C-BE32-E72D297353CC}">
              <c16:uniqueId val="{00000001-526B-41E5-9BCC-3F6F35F802BA}"/>
            </c:ext>
          </c:extLst>
        </c:ser>
        <c:ser>
          <c:idx val="1"/>
          <c:order val="1"/>
          <c:tx>
            <c:strRef>
              <c:f>Sheet1!$H$25</c:f>
              <c:strCache>
                <c:ptCount val="1"/>
                <c:pt idx="0">
                  <c:v>Risk Model</c:v>
                </c:pt>
              </c:strCache>
            </c:strRef>
          </c:tx>
          <c:marker>
            <c:symbol val="none"/>
          </c:marker>
          <c:dPt>
            <c:idx val="4"/>
            <c:marker>
              <c:symbol val="square"/>
              <c:size val="7"/>
            </c:marker>
            <c:bubble3D val="0"/>
            <c:extLst>
              <c:ext xmlns:c16="http://schemas.microsoft.com/office/drawing/2014/chart" uri="{C3380CC4-5D6E-409C-BE32-E72D297353CC}">
                <c16:uniqueId val="{00000002-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Sheet1!$H$27:$H$36</c:f>
              <c:numCache>
                <c:formatCode>0.0</c:formatCode>
                <c:ptCount val="10"/>
                <c:pt idx="0">
                  <c:v>15.63065704405353</c:v>
                </c:pt>
                <c:pt idx="1">
                  <c:v>15.23537252258409</c:v>
                </c:pt>
                <c:pt idx="2">
                  <c:v>12.668626694418631</c:v>
                </c:pt>
                <c:pt idx="3">
                  <c:v>9.8862048736445001</c:v>
                </c:pt>
                <c:pt idx="4">
                  <c:v>8.1942565027815348</c:v>
                </c:pt>
                <c:pt idx="5">
                  <c:v>5.0544351745686313</c:v>
                </c:pt>
                <c:pt idx="6">
                  <c:v>4.1362508016287247</c:v>
                </c:pt>
                <c:pt idx="7">
                  <c:v>2.1219970022335999</c:v>
                </c:pt>
                <c:pt idx="8">
                  <c:v>0</c:v>
                </c:pt>
                <c:pt idx="9">
                  <c:v>0</c:v>
                </c:pt>
              </c:numCache>
            </c:numRef>
          </c:yVal>
          <c:smooth val="0"/>
          <c:extLst>
            <c:ext xmlns:c16="http://schemas.microsoft.com/office/drawing/2014/chart" uri="{C3380CC4-5D6E-409C-BE32-E72D297353CC}">
              <c16:uniqueId val="{00000003-526B-41E5-9BCC-3F6F35F802BA}"/>
            </c:ext>
          </c:extLst>
        </c:ser>
        <c:dLbls>
          <c:showLegendKey val="0"/>
          <c:showVal val="0"/>
          <c:showCatName val="0"/>
          <c:showSerName val="0"/>
          <c:showPercent val="0"/>
          <c:showBubbleSize val="0"/>
        </c:dLbls>
        <c:axId val="-2132985160"/>
        <c:axId val="-2132989752"/>
      </c:scatterChart>
      <c:valAx>
        <c:axId val="-2132985160"/>
        <c:scaling>
          <c:orientation val="minMax"/>
          <c:max val="0.05"/>
        </c:scaling>
        <c:delete val="0"/>
        <c:axPos val="b"/>
        <c:title>
          <c:tx>
            <c:rich>
              <a:bodyPr/>
              <a:lstStyle/>
              <a:p>
                <a:pPr>
                  <a:defRPr sz="1200"/>
                </a:pPr>
                <a:r>
                  <a:rPr lang="en-US" sz="1200"/>
                  <a:t>Threshold</a:t>
                </a:r>
                <a:r>
                  <a:rPr lang="en-US" sz="1200" baseline="0"/>
                  <a:t> </a:t>
                </a:r>
                <a:r>
                  <a:rPr lang="en-US" sz="1200"/>
                  <a:t>Probability</a:t>
                </a:r>
              </a:p>
            </c:rich>
          </c:tx>
          <c:layout>
            <c:manualLayout>
              <c:xMode val="edge"/>
              <c:yMode val="edge"/>
              <c:x val="0.46635260081126201"/>
              <c:y val="0.71720116618075802"/>
            </c:manualLayout>
          </c:layout>
          <c:overlay val="0"/>
        </c:title>
        <c:numFmt formatCode="0.00%" sourceLinked="1"/>
        <c:majorTickMark val="out"/>
        <c:minorTickMark val="none"/>
        <c:tickLblPos val="nextTo"/>
        <c:crossAx val="-2132989752"/>
        <c:crosses val="autoZero"/>
        <c:crossBetween val="midCat"/>
      </c:valAx>
      <c:valAx>
        <c:axId val="-2132989752"/>
        <c:scaling>
          <c:orientation val="minMax"/>
          <c:min val="-10"/>
        </c:scaling>
        <c:delete val="0"/>
        <c:axPos val="l"/>
        <c:title>
          <c:tx>
            <c:rich>
              <a:bodyPr rot="-5400000" vert="horz"/>
              <a:lstStyle/>
              <a:p>
                <a:pPr>
                  <a:defRPr sz="1200"/>
                </a:pPr>
                <a:r>
                  <a:rPr lang="en-US" sz="1200"/>
                  <a:t>Net Benefit (x1000)</a:t>
                </a:r>
              </a:p>
            </c:rich>
          </c:tx>
          <c:layout>
            <c:manualLayout>
              <c:xMode val="edge"/>
              <c:yMode val="edge"/>
              <c:x val="1.8939393939393901E-3"/>
              <c:y val="0.43382291499276898"/>
            </c:manualLayout>
          </c:layout>
          <c:overlay val="0"/>
        </c:title>
        <c:numFmt formatCode="0.0" sourceLinked="1"/>
        <c:majorTickMark val="out"/>
        <c:minorTickMark val="none"/>
        <c:tickLblPos val="nextTo"/>
        <c:crossAx val="-2132985160"/>
        <c:crosses val="autoZero"/>
        <c:crossBetween val="midCat"/>
      </c:valAx>
    </c:plotArea>
    <c:legend>
      <c:legendPos val="r"/>
      <c:layout>
        <c:manualLayout>
          <c:xMode val="edge"/>
          <c:yMode val="edge"/>
          <c:x val="0.44357954545454498"/>
          <c:y val="0.281099377883887"/>
          <c:w val="0.21329933190169401"/>
          <c:h val="0.17344229930442401"/>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1843832021"/>
          <c:y val="6.7685589519650605E-2"/>
          <c:w val="0.72968372703412099"/>
          <c:h val="0.76265884217303004"/>
        </c:manualLayout>
      </c:layout>
      <c:scatterChart>
        <c:scatterStyle val="lineMarker"/>
        <c:varyColors val="0"/>
        <c:ser>
          <c:idx val="0"/>
          <c:order val="0"/>
          <c:tx>
            <c:strRef>
              <c:f>Kharbanda!$H$1</c:f>
              <c:strCache>
                <c:ptCount val="1"/>
                <c:pt idx="0">
                  <c:v>Validation 2005</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Kharbanda!$K$3:$K$6</c:f>
              <c:numCache>
                <c:formatCode>0.0%</c:formatCode>
                <c:ptCount val="4"/>
                <c:pt idx="0">
                  <c:v>0.44247787610619499</c:v>
                </c:pt>
                <c:pt idx="1">
                  <c:v>0.13043478260869601</c:v>
                </c:pt>
                <c:pt idx="2">
                  <c:v>9.0909090909090898E-2</c:v>
                </c:pt>
                <c:pt idx="3">
                  <c:v>0</c:v>
                </c:pt>
              </c:numCache>
            </c:numRef>
          </c:yVal>
          <c:smooth val="0"/>
          <c:extLst>
            <c:ext xmlns:c16="http://schemas.microsoft.com/office/drawing/2014/chart" uri="{C3380CC4-5D6E-409C-BE32-E72D297353CC}">
              <c16:uniqueId val="{00000000-C522-4698-957F-D70E419F3B0E}"/>
            </c:ext>
          </c:extLst>
        </c:ser>
        <c:ser>
          <c:idx val="1"/>
          <c:order val="1"/>
          <c:tx>
            <c:strRef>
              <c:f>Kharbanda!$L$1</c:f>
              <c:strCache>
                <c:ptCount val="1"/>
                <c:pt idx="0">
                  <c:v>Validation 2012</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Kharbanda!$O$3:$O$6</c:f>
              <c:numCache>
                <c:formatCode>0.0%</c:formatCode>
                <c:ptCount val="4"/>
                <c:pt idx="0">
                  <c:v>0.55715218811234501</c:v>
                </c:pt>
                <c:pt idx="1">
                  <c:v>0.11888111888111901</c:v>
                </c:pt>
                <c:pt idx="2">
                  <c:v>4.2372881355932202E-2</c:v>
                </c:pt>
                <c:pt idx="3">
                  <c:v>8.1318681318681293E-2</c:v>
                </c:pt>
              </c:numCache>
            </c:numRef>
          </c:yVal>
          <c:smooth val="0"/>
          <c:extLst>
            <c:ext xmlns:c16="http://schemas.microsoft.com/office/drawing/2014/chart" uri="{C3380CC4-5D6E-409C-BE32-E72D297353CC}">
              <c16:uniqueId val="{00000001-C522-4698-957F-D70E419F3B0E}"/>
            </c:ext>
          </c:extLst>
        </c:ser>
        <c:ser>
          <c:idx val="2"/>
          <c:order val="2"/>
          <c:spPr>
            <a:ln w="25400">
              <a:solidFill>
                <a:schemeClr val="tx1"/>
              </a:solidFill>
            </a:ln>
          </c:spPr>
          <c:marker>
            <c:symbol val="none"/>
          </c:marker>
          <c:xVal>
            <c:numRef>
              <c:f>Kharbanda!$Q$2:$Q$3</c:f>
              <c:numCache>
                <c:formatCode>General</c:formatCode>
                <c:ptCount val="2"/>
                <c:pt idx="0">
                  <c:v>0</c:v>
                </c:pt>
                <c:pt idx="1">
                  <c:v>1</c:v>
                </c:pt>
              </c:numCache>
            </c:numRef>
          </c:xVal>
          <c:yVal>
            <c:numRef>
              <c:f>Kharbanda!$R$2:$R$3</c:f>
              <c:numCache>
                <c:formatCode>General</c:formatCode>
                <c:ptCount val="2"/>
                <c:pt idx="0">
                  <c:v>0</c:v>
                </c:pt>
                <c:pt idx="1">
                  <c:v>1</c:v>
                </c:pt>
              </c:numCache>
            </c:numRef>
          </c:yVal>
          <c:smooth val="0"/>
          <c:extLst>
            <c:ext xmlns:c16="http://schemas.microsoft.com/office/drawing/2014/chart" uri="{C3380CC4-5D6E-409C-BE32-E72D297353CC}">
              <c16:uniqueId val="{00000002-C522-4698-957F-D70E419F3B0E}"/>
            </c:ext>
          </c:extLst>
        </c:ser>
        <c:dLbls>
          <c:showLegendKey val="0"/>
          <c:showVal val="0"/>
          <c:showCatName val="0"/>
          <c:showSerName val="0"/>
          <c:showPercent val="0"/>
          <c:showBubbleSize val="0"/>
        </c:dLbls>
        <c:axId val="-2133137656"/>
        <c:axId val="-2133147240"/>
      </c:scatterChart>
      <c:valAx>
        <c:axId val="-2133137656"/>
        <c:scaling>
          <c:orientation val="minMax"/>
          <c:max val="1"/>
        </c:scaling>
        <c:delete val="0"/>
        <c:axPos val="b"/>
        <c:title>
          <c:tx>
            <c:rich>
              <a:bodyPr/>
              <a:lstStyle/>
              <a:p>
                <a:pPr>
                  <a:defRPr sz="1400"/>
                </a:pPr>
                <a:r>
                  <a:rPr lang="en-US" sz="1400" dirty="0"/>
                  <a:t>Predicted Risk</a:t>
                </a:r>
              </a:p>
            </c:rich>
          </c:tx>
          <c:layout>
            <c:manualLayout>
              <c:xMode val="edge"/>
              <c:yMode val="edge"/>
              <c:x val="0.41663495188101501"/>
              <c:y val="0.92216708760461497"/>
            </c:manualLayout>
          </c:layout>
          <c:overlay val="0"/>
        </c:title>
        <c:numFmt formatCode="0.0%" sourceLinked="1"/>
        <c:majorTickMark val="out"/>
        <c:minorTickMark val="none"/>
        <c:tickLblPos val="nextTo"/>
        <c:txPr>
          <a:bodyPr/>
          <a:lstStyle/>
          <a:p>
            <a:pPr>
              <a:defRPr sz="1200"/>
            </a:pPr>
            <a:endParaRPr lang="en-US"/>
          </a:p>
        </c:txPr>
        <c:crossAx val="-2133147240"/>
        <c:crosses val="autoZero"/>
        <c:crossBetween val="midCat"/>
      </c:valAx>
      <c:valAx>
        <c:axId val="-2133147240"/>
        <c:scaling>
          <c:orientation val="minMax"/>
          <c:max val="1"/>
        </c:scaling>
        <c:delete val="0"/>
        <c:axPos val="l"/>
        <c:title>
          <c:tx>
            <c:rich>
              <a:bodyPr rot="-5400000" vert="horz"/>
              <a:lstStyle/>
              <a:p>
                <a:pPr>
                  <a:defRPr sz="1600"/>
                </a:pPr>
                <a:r>
                  <a:rPr lang="en-US" sz="1600"/>
                  <a:t>Observed Risk</a:t>
                </a:r>
              </a:p>
            </c:rich>
          </c:tx>
          <c:overlay val="0"/>
        </c:title>
        <c:numFmt formatCode="0.0%" sourceLinked="1"/>
        <c:majorTickMark val="out"/>
        <c:minorTickMark val="none"/>
        <c:tickLblPos val="nextTo"/>
        <c:txPr>
          <a:bodyPr/>
          <a:lstStyle/>
          <a:p>
            <a:pPr>
              <a:defRPr sz="1200"/>
            </a:pPr>
            <a:endParaRPr lang="en-US"/>
          </a:p>
        </c:txPr>
        <c:crossAx val="-2133137656"/>
        <c:crosses val="autoZero"/>
        <c:crossBetween val="midCat"/>
      </c:valAx>
      <c:spPr>
        <a:ln>
          <a:solidFill>
            <a:schemeClr val="tx1"/>
          </a:solidFill>
        </a:ln>
      </c:spPr>
    </c:plotArea>
    <c:legend>
      <c:legendPos val="r"/>
      <c:legendEntry>
        <c:idx val="2"/>
        <c:delete val="1"/>
      </c:legendEntry>
      <c:layout>
        <c:manualLayout>
          <c:xMode val="edge"/>
          <c:yMode val="edge"/>
          <c:x val="0.60002585301837297"/>
          <c:y val="0.65038338548292796"/>
          <c:w val="0.26238307086614199"/>
          <c:h val="0.140462125640408"/>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65663115639999"/>
          <c:y val="5.4945054945054903E-2"/>
          <c:w val="0.79918841027224496"/>
          <c:h val="0.80531889763779496"/>
        </c:manualLayout>
      </c:layout>
      <c:scatterChart>
        <c:scatterStyle val="lineMarker"/>
        <c:varyColors val="0"/>
        <c:ser>
          <c:idx val="0"/>
          <c:order val="0"/>
          <c:tx>
            <c:strRef>
              <c:f>Kharbanda!$H$1</c:f>
              <c:strCache>
                <c:ptCount val="1"/>
                <c:pt idx="0">
                  <c:v>Validation 2005</c:v>
                </c:pt>
              </c:strCache>
            </c:strRef>
          </c:tx>
          <c:xVal>
            <c:numRef>
              <c:f>Kharbanda!$W$1:$W$5</c:f>
              <c:numCache>
                <c:formatCode>0%</c:formatCode>
                <c:ptCount val="5"/>
                <c:pt idx="0" formatCode="General">
                  <c:v>0</c:v>
                </c:pt>
                <c:pt idx="1">
                  <c:v>0.51639344262295095</c:v>
                </c:pt>
                <c:pt idx="2">
                  <c:v>0.68032786885245899</c:v>
                </c:pt>
                <c:pt idx="3">
                  <c:v>0.76229508196721296</c:v>
                </c:pt>
                <c:pt idx="4">
                  <c:v>1</c:v>
                </c:pt>
              </c:numCache>
            </c:numRef>
          </c:xVal>
          <c:yVal>
            <c:numRef>
              <c:f>Kharbanda!$V$1:$V$5</c:f>
              <c:numCache>
                <c:formatCode>0%</c:formatCode>
                <c:ptCount val="5"/>
                <c:pt idx="0" formatCode="General">
                  <c:v>0</c:v>
                </c:pt>
                <c:pt idx="1">
                  <c:v>0.92592592592592604</c:v>
                </c:pt>
                <c:pt idx="2">
                  <c:v>0.98148148148148096</c:v>
                </c:pt>
                <c:pt idx="3">
                  <c:v>1</c:v>
                </c:pt>
                <c:pt idx="4">
                  <c:v>1</c:v>
                </c:pt>
              </c:numCache>
            </c:numRef>
          </c:yVal>
          <c:smooth val="0"/>
          <c:extLst>
            <c:ext xmlns:c16="http://schemas.microsoft.com/office/drawing/2014/chart" uri="{C3380CC4-5D6E-409C-BE32-E72D297353CC}">
              <c16:uniqueId val="{00000000-4CE2-4F71-AA67-71D9CFA413D7}"/>
            </c:ext>
          </c:extLst>
        </c:ser>
        <c:ser>
          <c:idx val="1"/>
          <c:order val="1"/>
          <c:tx>
            <c:strRef>
              <c:f>Kharbanda!$L$1</c:f>
              <c:strCache>
                <c:ptCount val="1"/>
                <c:pt idx="0">
                  <c:v>Validation 2012</c:v>
                </c:pt>
              </c:strCache>
            </c:strRef>
          </c:tx>
          <c:xVal>
            <c:numRef>
              <c:f>Kharbanda!$AB$1:$AB$5</c:f>
              <c:numCache>
                <c:formatCode>0%</c:formatCode>
                <c:ptCount val="5"/>
                <c:pt idx="0" formatCode="General">
                  <c:v>0</c:v>
                </c:pt>
                <c:pt idx="1">
                  <c:v>0.464065708418891</c:v>
                </c:pt>
                <c:pt idx="2">
                  <c:v>0.63655030800821299</c:v>
                </c:pt>
                <c:pt idx="3">
                  <c:v>0.71389459274469502</c:v>
                </c:pt>
                <c:pt idx="4">
                  <c:v>1</c:v>
                </c:pt>
              </c:numCache>
            </c:numRef>
          </c:xVal>
          <c:yVal>
            <c:numRef>
              <c:f>Kharbanda!$AA$1:$AA$5</c:f>
              <c:numCache>
                <c:formatCode>0%</c:formatCode>
                <c:ptCount val="5"/>
                <c:pt idx="0" formatCode="General">
                  <c:v>0</c:v>
                </c:pt>
                <c:pt idx="1">
                  <c:v>0.91819160387513499</c:v>
                </c:pt>
                <c:pt idx="2">
                  <c:v>0.95479009687836403</c:v>
                </c:pt>
                <c:pt idx="3">
                  <c:v>0.96017222820236803</c:v>
                </c:pt>
                <c:pt idx="4">
                  <c:v>1</c:v>
                </c:pt>
              </c:numCache>
            </c:numRef>
          </c:yVal>
          <c:smooth val="0"/>
          <c:extLst>
            <c:ext xmlns:c16="http://schemas.microsoft.com/office/drawing/2014/chart" uri="{C3380CC4-5D6E-409C-BE32-E72D297353CC}">
              <c16:uniqueId val="{00000001-4CE2-4F71-AA67-71D9CFA413D7}"/>
            </c:ext>
          </c:extLst>
        </c:ser>
        <c:dLbls>
          <c:showLegendKey val="0"/>
          <c:showVal val="0"/>
          <c:showCatName val="0"/>
          <c:showSerName val="0"/>
          <c:showPercent val="0"/>
          <c:showBubbleSize val="0"/>
        </c:dLbls>
        <c:axId val="-2133197336"/>
        <c:axId val="-2133221336"/>
      </c:scatterChart>
      <c:valAx>
        <c:axId val="-2133197336"/>
        <c:scaling>
          <c:orientation val="minMax"/>
          <c:max val="1"/>
        </c:scaling>
        <c:delete val="0"/>
        <c:axPos val="b"/>
        <c:title>
          <c:tx>
            <c:rich>
              <a:bodyPr/>
              <a:lstStyle/>
              <a:p>
                <a:pPr>
                  <a:defRPr sz="1200"/>
                </a:pPr>
                <a:r>
                  <a:rPr lang="en-US" sz="1200"/>
                  <a:t>1 - Specificity</a:t>
                </a:r>
              </a:p>
            </c:rich>
          </c:tx>
          <c:layout>
            <c:manualLayout>
              <c:xMode val="edge"/>
              <c:yMode val="edge"/>
              <c:x val="0.41979574457581498"/>
              <c:y val="0.96703296703296704"/>
            </c:manualLayout>
          </c:layout>
          <c:overlay val="0"/>
        </c:title>
        <c:numFmt formatCode="General" sourceLinked="1"/>
        <c:majorTickMark val="out"/>
        <c:minorTickMark val="none"/>
        <c:tickLblPos val="nextTo"/>
        <c:crossAx val="-2133221336"/>
        <c:crosses val="autoZero"/>
        <c:crossBetween val="midCat"/>
      </c:valAx>
      <c:valAx>
        <c:axId val="-2133221336"/>
        <c:scaling>
          <c:orientation val="minMax"/>
          <c:max val="1"/>
        </c:scaling>
        <c:delete val="0"/>
        <c:axPos val="l"/>
        <c:title>
          <c:tx>
            <c:rich>
              <a:bodyPr rot="-5400000" vert="horz"/>
              <a:lstStyle/>
              <a:p>
                <a:pPr>
                  <a:defRPr sz="1200"/>
                </a:pPr>
                <a:r>
                  <a:rPr lang="en-US" sz="1200"/>
                  <a:t>Sensitivity</a:t>
                </a:r>
              </a:p>
            </c:rich>
          </c:tx>
          <c:overlay val="0"/>
        </c:title>
        <c:numFmt formatCode="General" sourceLinked="1"/>
        <c:majorTickMark val="out"/>
        <c:minorTickMark val="none"/>
        <c:tickLblPos val="nextTo"/>
        <c:crossAx val="-2133197336"/>
        <c:crosses val="autoZero"/>
        <c:crossBetween val="midCat"/>
      </c:valAx>
      <c:spPr>
        <a:ln>
          <a:solidFill>
            <a:schemeClr val="tx1"/>
          </a:solidFill>
        </a:ln>
      </c:spPr>
    </c:plotArea>
    <c:legend>
      <c:legendPos val="r"/>
      <c:layout>
        <c:manualLayout>
          <c:xMode val="edge"/>
          <c:yMode val="edge"/>
          <c:x val="0.51097178683385602"/>
          <c:y val="0.62509249805312805"/>
          <c:w val="0.34797797334156799"/>
          <c:h val="0.14138824954573001"/>
        </c:manualLayout>
      </c:layout>
      <c:overlay val="0"/>
      <c:spPr>
        <a:solidFill>
          <a:schemeClr val="bg1"/>
        </a:solidFill>
      </c:spPr>
      <c:txPr>
        <a:bodyPr/>
        <a:lstStyle/>
        <a:p>
          <a:pPr algn="r">
            <a:defRPr sz="11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1361CD6-F226-6347-B653-96A54A6B7486}" type="slidenum">
              <a:rPr lang="en-US" sz="1200">
                <a:latin typeface="Arial" charset="0"/>
              </a:rPr>
              <a:pPr/>
              <a:t>4</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S PGothic" pitchFamily="34" charset="-128"/>
                <a:cs typeface="MS PGothic" charset="0"/>
              </a:rPr>
              <a:t>If conditional independence, Odds(NT+|NBA+&amp;D-) = Odds(NT+|D-), but Odds(NT+|NBA+&amp;D-) = Odds(NT+|D-)*3.25</a:t>
            </a:r>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23</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768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8DC7E23D-43DF-7E4B-86EF-D5970E37FFDC}" type="slidenum">
              <a:rPr lang="en-US" sz="1200">
                <a:latin typeface="Arial" charset="0"/>
              </a:rPr>
              <a:pPr/>
              <a:t>25</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788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4C2521-DB7C-CE4F-9813-8C46A9491F6E}" type="slidenum">
              <a:rPr lang="en-US" sz="1200">
                <a:latin typeface="Arial" charset="0"/>
              </a:rPr>
              <a:pPr/>
              <a:t>26</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a:latin typeface="Tahoma" charset="0"/>
                <a:ea typeface="ＭＳ Ｐゴシック" charset="0"/>
              </a:rPr>
              <a:t>“Naïve Bayes” is assuming that tests are conditionally independent, so that you can multiply LRs.</a:t>
            </a:r>
            <a:endParaRPr lang="en-US" dirty="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8-7 (a)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8-7 (b)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The “Curse of Dimensionality”.  Common dimension reduction techniques from Machine Learning (Principal Components Analysis, Factor Analysis)  do not appear to be appropriate to apply in this context.</a:t>
            </a:r>
          </a:p>
        </p:txBody>
      </p:sp>
      <p:sp>
        <p:nvSpPr>
          <p:cNvPr id="942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FB642CF-602E-3343-9AE5-EB2C692E3200}" type="slidenum">
              <a:rPr lang="en-US" sz="1200">
                <a:latin typeface="Arial" charset="0"/>
              </a:rPr>
              <a:pPr/>
              <a:t>37</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38</a:t>
            </a:fld>
            <a:endParaRPr lang="en-US"/>
          </a:p>
        </p:txBody>
      </p:sp>
    </p:spTree>
    <p:extLst>
      <p:ext uri="{BB962C8B-B14F-4D97-AF65-F5344CB8AC3E}">
        <p14:creationId xmlns:p14="http://schemas.microsoft.com/office/powerpoint/2010/main" val="14943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39</a:t>
            </a:fld>
            <a:endParaRPr lang="en-US"/>
          </a:p>
        </p:txBody>
      </p:sp>
    </p:spTree>
    <p:extLst>
      <p:ext uri="{BB962C8B-B14F-4D97-AF65-F5344CB8AC3E}">
        <p14:creationId xmlns:p14="http://schemas.microsoft.com/office/powerpoint/2010/main" val="2696537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42</a:t>
            </a:fld>
            <a:endParaRPr lang="en-US"/>
          </a:p>
        </p:txBody>
      </p:sp>
    </p:spTree>
    <p:extLst>
      <p:ext uri="{BB962C8B-B14F-4D97-AF65-F5344CB8AC3E}">
        <p14:creationId xmlns:p14="http://schemas.microsoft.com/office/powerpoint/2010/main" val="400579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53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709A01A8-0A4A-2549-B880-F90498565250}" type="slidenum">
              <a:rPr lang="en-US" sz="1200">
                <a:latin typeface="Arial" charset="0"/>
              </a:rPr>
              <a:pPr/>
              <a:t>7</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Note:  Random forests does not utilize pruning, but Random Forests is for machine learning, not for building clinical decision rules.</a:t>
            </a:r>
          </a:p>
        </p:txBody>
      </p:sp>
      <p:sp>
        <p:nvSpPr>
          <p:cNvPr id="1044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D5F10E42-0EF4-0F44-A0D6-195E6904CCEC}" type="slidenum">
              <a:rPr lang="en-US" sz="1200">
                <a:latin typeface="Arial" charset="0"/>
              </a:rPr>
              <a:pPr/>
              <a:t>43</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Ch07.57 a(ii)</a:t>
            </a:r>
          </a:p>
          <a:p>
            <a:endParaRPr lang="en-US" dirty="0">
              <a:ea typeface="ＭＳ Ｐゴシック" charset="0"/>
            </a:endParaRPr>
          </a:p>
          <a:p>
            <a:endParaRPr lang="en-US" dirty="0">
              <a:ea typeface="ＭＳ Ｐゴシック" charset="0"/>
            </a:endParaRPr>
          </a:p>
          <a:p>
            <a:endParaRPr lang="en-US" dirty="0">
              <a:ea typeface="ＭＳ Ｐゴシック" charset="0"/>
            </a:endParaRPr>
          </a:p>
          <a:p>
            <a:endParaRPr lang="en-US" dirty="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47</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48</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a:t>
            </a:r>
            <a:r>
              <a:rPr lang="en-US" baseline="0" dirty="0"/>
              <a:t> You could put the data source on the slide.  I wonder what happened at age 40?</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49</a:t>
            </a:fld>
            <a:endParaRPr lang="en-US"/>
          </a:p>
        </p:txBody>
      </p:sp>
    </p:spTree>
    <p:extLst>
      <p:ext uri="{BB962C8B-B14F-4D97-AF65-F5344CB8AC3E}">
        <p14:creationId xmlns:p14="http://schemas.microsoft.com/office/powerpoint/2010/main" val="179352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597946F-510F-9944-A378-4B3A2095EA6E}" type="slidenum">
              <a:rPr lang="en-US" sz="1200">
                <a:latin typeface="Arial" charset="0"/>
              </a:rPr>
              <a:pPr/>
              <a:t>51</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rPr>
              <a:t>Note, you couldn’t represent this with a tree.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would be very tough for people who had never had logistic regression before.</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53</a:t>
            </a:fld>
            <a:endParaRPr lang="en-US"/>
          </a:p>
        </p:txBody>
      </p:sp>
    </p:spTree>
    <p:extLst>
      <p:ext uri="{BB962C8B-B14F-4D97-AF65-F5344CB8AC3E}">
        <p14:creationId xmlns:p14="http://schemas.microsoft.com/office/powerpoint/2010/main" val="2804629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S PGothic" pitchFamily="34" charset="-128"/>
                <a:cs typeface="MS PGothic" charset="0"/>
              </a:rPr>
              <a:t>Machine learning</a:t>
            </a:r>
            <a:r>
              <a:rPr lang="en-US" sz="1200" kern="1200" baseline="0" dirty="0">
                <a:solidFill>
                  <a:schemeClr val="tx1"/>
                </a:solidFill>
                <a:latin typeface="Arial" charset="0"/>
                <a:ea typeface="MS PGothic" pitchFamily="34" charset="-128"/>
                <a:cs typeface="MS PGothic" charset="0"/>
              </a:rPr>
              <a:t> algorithms tend to use the whole dataset (all variables).  In random forests, variable selection is done randomly and then all the rules are combined in an ensemble.  The records are also selected randomly, which is called bootstrap aggregation.  Bootstrap aggregation is different from cross-validation, because it is random sampling of records with replacement.</a:t>
            </a:r>
            <a:endParaRPr lang="en-US" sz="1200" b="0" u="sng" kern="1200" dirty="0">
              <a:solidFill>
                <a:schemeClr val="tx1"/>
              </a:solidFill>
              <a:latin typeface="Arial" charset="0"/>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54</a:t>
            </a:fld>
            <a:endParaRPr lang="en-US"/>
          </a:p>
        </p:txBody>
      </p:sp>
    </p:spTree>
    <p:extLst>
      <p:ext uri="{BB962C8B-B14F-4D97-AF65-F5344CB8AC3E}">
        <p14:creationId xmlns:p14="http://schemas.microsoft.com/office/powerpoint/2010/main" val="152065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1167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283990-5112-A643-8132-FE7EBE0B0974}" type="slidenum">
              <a:rPr lang="en-US" sz="1200">
                <a:latin typeface="Arial" charset="0"/>
              </a:rPr>
              <a:pPr/>
              <a:t>56</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468DF1FD-9396-E045-B23A-9E2C8BD1141F}" type="slidenum">
              <a:rPr lang="en-US" sz="1200">
                <a:latin typeface="Arial" charset="0"/>
              </a:rPr>
              <a:pPr/>
              <a:t>8</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CCF0EF9-9B00-7747-A558-94B77D63D93B}" type="slidenum">
              <a:rPr lang="en-US" sz="1200">
                <a:latin typeface="Arial" charset="0"/>
              </a:rPr>
              <a:pPr/>
              <a:t>59</a:t>
            </a:fld>
            <a:endParaRPr lang="en-US" sz="1200">
              <a:latin typeface="Arial" charset="0"/>
            </a:endParaRPr>
          </a:p>
        </p:txBody>
      </p:sp>
      <p:sp>
        <p:nvSpPr>
          <p:cNvPr id="23961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39620" name="Text Box 2"/>
          <p:cNvSpPr>
            <a:spLocks noGrp="1" noChangeArrowheads="1"/>
          </p:cNvSpPr>
          <p:nvPr>
            <p:ph type="body" idx="1"/>
          </p:nvPr>
        </p:nvSpPr>
        <p:spPr>
          <a:xfrm>
            <a:off x="628650" y="4087813"/>
            <a:ext cx="5029200" cy="38719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r>
              <a:rPr lang="en-US" sz="1800" dirty="0">
                <a:solidFill>
                  <a:srgbClr val="000000"/>
                </a:solidFill>
                <a:ea typeface="MS PGothic" charset="0"/>
              </a:rPr>
              <a:t>Hazard ratios, not odds ratios.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9:59 here</a:t>
            </a:r>
          </a:p>
          <a:p>
            <a:endParaRPr lang="en-US" dirty="0"/>
          </a:p>
          <a:p>
            <a:endParaRPr lang="en-US" dirty="0"/>
          </a:p>
          <a:p>
            <a:r>
              <a:rPr lang="en-US" dirty="0"/>
              <a:t>The distinction</a:t>
            </a:r>
            <a:r>
              <a:rPr lang="en-US" baseline="0" dirty="0"/>
              <a:t> between goodness of fit and calibration was not clear to me. If a logistic model fits well won’t it be well calibrated?  Although I’m not sure that bad fit would always show up as poor calibration.</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61</a:t>
            </a:fld>
            <a:endParaRPr lang="en-US"/>
          </a:p>
        </p:txBody>
      </p:sp>
    </p:spTree>
    <p:extLst>
      <p:ext uri="{BB962C8B-B14F-4D97-AF65-F5344CB8AC3E}">
        <p14:creationId xmlns:p14="http://schemas.microsoft.com/office/powerpoint/2010/main" val="132647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62</a:t>
            </a:fld>
            <a:endParaRPr lang="en-US"/>
          </a:p>
        </p:txBody>
      </p:sp>
    </p:spTree>
    <p:extLst>
      <p:ext uri="{BB962C8B-B14F-4D97-AF65-F5344CB8AC3E}">
        <p14:creationId xmlns:p14="http://schemas.microsoft.com/office/powerpoint/2010/main" val="3362389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64</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a:t>
            </a:r>
            <a:r>
              <a:rPr lang="en-US" baseline="0" dirty="0"/>
              <a:t>  MAK.</a:t>
            </a:r>
          </a:p>
          <a:p>
            <a:r>
              <a:rPr lang="en-US" baseline="0" dirty="0"/>
              <a:t>TN: Do you do these in Excel?  I downloaded the DCA software for Stata but have not used it yet.</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66</a:t>
            </a:fld>
            <a:endParaRPr lang="en-US"/>
          </a:p>
        </p:txBody>
      </p:sp>
    </p:spTree>
    <p:extLst>
      <p:ext uri="{BB962C8B-B14F-4D97-AF65-F5344CB8AC3E}">
        <p14:creationId xmlns:p14="http://schemas.microsoft.com/office/powerpoint/2010/main" val="1915488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7027" name="Text Box 2"/>
          <p:cNvSpPr>
            <a:spLocks noGrp="1" noChangeArrowheads="1"/>
          </p:cNvSpPr>
          <p:nvPr>
            <p:ph type="body"/>
          </p:nvPr>
        </p:nvSpPr>
        <p:spPr>
          <a:xfrm>
            <a:off x="1060450" y="4437063"/>
            <a:ext cx="4832350" cy="3546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9075" name="Text Box 2"/>
          <p:cNvSpPr>
            <a:spLocks noGrp="1" noChangeArrowheads="1"/>
          </p:cNvSpPr>
          <p:nvPr>
            <p:ph type="body"/>
          </p:nvPr>
        </p:nvSpPr>
        <p:spPr>
          <a:xfrm>
            <a:off x="1060450" y="4437063"/>
            <a:ext cx="4832350" cy="3546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plots</a:t>
            </a:r>
            <a:r>
              <a:rPr lang="en-US" baseline="0" dirty="0"/>
              <a:t> and ROC Curves not that useful for recursive partitioning  models.</a:t>
            </a:r>
          </a:p>
          <a:p>
            <a:r>
              <a:rPr lang="en-US" baseline="0" dirty="0"/>
              <a:t>Reminder that </a:t>
            </a:r>
          </a:p>
          <a:p>
            <a:pPr marL="228600" indent="-228600">
              <a:buAutoNum type="arabicParenR"/>
            </a:pPr>
            <a:r>
              <a:rPr lang="en-US" baseline="0" dirty="0"/>
              <a:t>Points on calibration plot correspond to intervals on ROC curve</a:t>
            </a:r>
          </a:p>
          <a:p>
            <a:pPr marL="228600" indent="-228600">
              <a:buAutoNum type="arabicParenR"/>
            </a:pPr>
            <a:r>
              <a:rPr lang="en-US" baseline="0" dirty="0"/>
              <a:t>Low left on calibration plot corresponds to high right on the ROC curve</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71</a:t>
            </a:fld>
            <a:endParaRPr lang="en-US"/>
          </a:p>
        </p:txBody>
      </p:sp>
    </p:spTree>
    <p:extLst>
      <p:ext uri="{BB962C8B-B14F-4D97-AF65-F5344CB8AC3E}">
        <p14:creationId xmlns:p14="http://schemas.microsoft.com/office/powerpoint/2010/main" val="55794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1" dirty="0">
              <a:ea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BA57DDF1-EA40-2A41-864A-1B00FB5716F8}" type="slidenum">
              <a:rPr lang="en-US" sz="1200">
                <a:latin typeface="Arial" charset="0"/>
              </a:rPr>
              <a:pPr/>
              <a:t>10</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DCC763B-81BF-C84F-8819-AEAAFE84062A}" type="slidenum">
              <a:rPr lang="en-US" sz="1200">
                <a:latin typeface="Arial" charset="0"/>
              </a:rPr>
              <a:pPr/>
              <a:t>14</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27B08F26-FDA6-5A43-AEB8-46573C1B0A93}" type="slidenum">
              <a:rPr lang="en-US" sz="1200">
                <a:latin typeface="Arial" charset="0"/>
              </a:rPr>
              <a:pPr/>
              <a:t>18</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71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CF233B78-86BD-0D45-90FE-FA0FE1B3A844}" type="slidenum">
              <a:rPr lang="en-US" sz="1200">
                <a:latin typeface="Arial" charset="0"/>
              </a:rPr>
              <a:pPr/>
              <a:t>20</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rPr>
              <a:t>8-8 (d)</a:t>
            </a: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21</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rPr>
              <a:t>Among D- fetuses, NBA+ increases the odds of NT+ by a factor of 0.075/0.02 = 3.25. </a:t>
            </a:r>
          </a:p>
          <a:p>
            <a:pPr eaLnBrk="1" hangingPunct="1"/>
            <a:endParaRPr lang="en-US" dirty="0">
              <a:ea typeface="ＭＳ Ｐゴシック" charset="0"/>
            </a:endParaRPr>
          </a:p>
          <a:p>
            <a:pPr eaLnBrk="1" hangingPunct="1"/>
            <a:r>
              <a:rPr lang="en-US" dirty="0">
                <a:ea typeface="ＭＳ Ｐゴシック" charset="0"/>
              </a:rPr>
              <a:t>Odds(NT+|NBA+&amp;D-) = Odds(NT+|D-) * 3.25</a:t>
            </a:r>
          </a:p>
          <a:p>
            <a:pPr eaLnBrk="1" hangingPunct="1"/>
            <a:endParaRPr lang="en-US" dirty="0">
              <a:ea typeface="ＭＳ Ｐゴシック" charset="0"/>
            </a:endParaRPr>
          </a:p>
          <a:p>
            <a:pPr eaLnBrk="1" hangingPunct="1"/>
            <a:r>
              <a:rPr lang="en-US" dirty="0">
                <a:ea typeface="ＭＳ Ｐゴシック" charset="0"/>
              </a:rPr>
              <a:t> They are not independent.</a:t>
            </a:r>
          </a:p>
          <a:p>
            <a:pPr eaLnBrk="1" hangingPunct="1"/>
            <a:endParaRPr lang="en-US" dirty="0">
              <a:ea typeface="ＭＳ Ｐゴシック" charset="0"/>
            </a:endParaRPr>
          </a:p>
          <a:p>
            <a:pPr eaLnBrk="1" hangingPunct="1"/>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22</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7601-6870-974A-9904-0CDFC20B3F98}" type="slidenum">
              <a:rPr lang="en-US"/>
              <a:pPr>
                <a:defRPr/>
              </a:pPr>
              <a:t>‹#›</a:t>
            </a:fld>
            <a:endParaRPr lang="en-US"/>
          </a:p>
        </p:txBody>
      </p:sp>
    </p:spTree>
    <p:extLst>
      <p:ext uri="{BB962C8B-B14F-4D97-AF65-F5344CB8AC3E}">
        <p14:creationId xmlns:p14="http://schemas.microsoft.com/office/powerpoint/2010/main" val="414820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94781-B409-A148-B437-DCFDA232498A}" type="slidenum">
              <a:rPr lang="en-US"/>
              <a:pPr>
                <a:defRPr/>
              </a:pPr>
              <a:t>‹#›</a:t>
            </a:fld>
            <a:endParaRPr lang="en-US"/>
          </a:p>
        </p:txBody>
      </p:sp>
    </p:spTree>
    <p:extLst>
      <p:ext uri="{BB962C8B-B14F-4D97-AF65-F5344CB8AC3E}">
        <p14:creationId xmlns:p14="http://schemas.microsoft.com/office/powerpoint/2010/main" val="356950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FD65-63AB-8F48-9AC5-01EDEBE7FC24}" type="slidenum">
              <a:rPr lang="en-US"/>
              <a:pPr>
                <a:defRPr/>
              </a:pPr>
              <a:t>‹#›</a:t>
            </a:fld>
            <a:endParaRPr lang="en-US"/>
          </a:p>
        </p:txBody>
      </p:sp>
    </p:spTree>
    <p:extLst>
      <p:ext uri="{BB962C8B-B14F-4D97-AF65-F5344CB8AC3E}">
        <p14:creationId xmlns:p14="http://schemas.microsoft.com/office/powerpoint/2010/main" val="29785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A6C6-7B45-F042-9D66-75E7FD4C9A90}" type="slidenum">
              <a:rPr lang="en-US"/>
              <a:pPr>
                <a:defRPr/>
              </a:pPr>
              <a:t>‹#›</a:t>
            </a:fld>
            <a:endParaRPr lang="en-US"/>
          </a:p>
        </p:txBody>
      </p:sp>
    </p:spTree>
    <p:extLst>
      <p:ext uri="{BB962C8B-B14F-4D97-AF65-F5344CB8AC3E}">
        <p14:creationId xmlns:p14="http://schemas.microsoft.com/office/powerpoint/2010/main" val="216983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C7F6-9BE5-584F-8CD2-E38174357650}" type="slidenum">
              <a:rPr lang="en-US"/>
              <a:pPr>
                <a:defRPr/>
              </a:pPr>
              <a:t>‹#›</a:t>
            </a:fld>
            <a:endParaRPr lang="en-US"/>
          </a:p>
        </p:txBody>
      </p:sp>
    </p:spTree>
    <p:extLst>
      <p:ext uri="{BB962C8B-B14F-4D97-AF65-F5344CB8AC3E}">
        <p14:creationId xmlns:p14="http://schemas.microsoft.com/office/powerpoint/2010/main" val="388542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319C6-2053-2445-A490-54D30A3B0BFE}" type="slidenum">
              <a:rPr lang="en-US"/>
              <a:pPr>
                <a:defRPr/>
              </a:pPr>
              <a:t>‹#›</a:t>
            </a:fld>
            <a:endParaRPr lang="en-US"/>
          </a:p>
        </p:txBody>
      </p:sp>
    </p:spTree>
    <p:extLst>
      <p:ext uri="{BB962C8B-B14F-4D97-AF65-F5344CB8AC3E}">
        <p14:creationId xmlns:p14="http://schemas.microsoft.com/office/powerpoint/2010/main" val="402025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FD6C4-B585-9146-A2C7-7935DDC5EA60}" type="slidenum">
              <a:rPr lang="en-US"/>
              <a:pPr>
                <a:defRPr/>
              </a:pPr>
              <a:t>‹#›</a:t>
            </a:fld>
            <a:endParaRPr lang="en-US"/>
          </a:p>
        </p:txBody>
      </p:sp>
    </p:spTree>
    <p:extLst>
      <p:ext uri="{BB962C8B-B14F-4D97-AF65-F5344CB8AC3E}">
        <p14:creationId xmlns:p14="http://schemas.microsoft.com/office/powerpoint/2010/main" val="344717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12A76-889C-644F-91C2-C864D226789A}" type="slidenum">
              <a:rPr lang="en-US"/>
              <a:pPr>
                <a:defRPr/>
              </a:pPr>
              <a:t>‹#›</a:t>
            </a:fld>
            <a:endParaRPr lang="en-US"/>
          </a:p>
        </p:txBody>
      </p:sp>
    </p:spTree>
    <p:extLst>
      <p:ext uri="{BB962C8B-B14F-4D97-AF65-F5344CB8AC3E}">
        <p14:creationId xmlns:p14="http://schemas.microsoft.com/office/powerpoint/2010/main" val="324740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15FE0-8F9B-9947-B35E-AFC08725CF8C}" type="slidenum">
              <a:rPr lang="en-US"/>
              <a:pPr>
                <a:defRPr/>
              </a:pPr>
              <a:t>‹#›</a:t>
            </a:fld>
            <a:endParaRPr lang="en-US"/>
          </a:p>
        </p:txBody>
      </p:sp>
    </p:spTree>
    <p:extLst>
      <p:ext uri="{BB962C8B-B14F-4D97-AF65-F5344CB8AC3E}">
        <p14:creationId xmlns:p14="http://schemas.microsoft.com/office/powerpoint/2010/main" val="3698921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D90D-2FF1-494F-9405-B0CC1B9C4F52}" type="slidenum">
              <a:rPr lang="en-US"/>
              <a:pPr>
                <a:defRPr/>
              </a:pPr>
              <a:t>‹#›</a:t>
            </a:fld>
            <a:endParaRPr lang="en-US"/>
          </a:p>
        </p:txBody>
      </p:sp>
    </p:spTree>
    <p:extLst>
      <p:ext uri="{BB962C8B-B14F-4D97-AF65-F5344CB8AC3E}">
        <p14:creationId xmlns:p14="http://schemas.microsoft.com/office/powerpoint/2010/main" val="85664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AEAC8-DBA4-734B-9E6F-43DA5DA53E8E}" type="slidenum">
              <a:rPr lang="en-US"/>
              <a:pPr>
                <a:defRPr/>
              </a:pPr>
              <a:t>‹#›</a:t>
            </a:fld>
            <a:endParaRPr lang="en-US"/>
          </a:p>
        </p:txBody>
      </p:sp>
    </p:spTree>
    <p:extLst>
      <p:ext uri="{BB962C8B-B14F-4D97-AF65-F5344CB8AC3E}">
        <p14:creationId xmlns:p14="http://schemas.microsoft.com/office/powerpoint/2010/main" val="161422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2B5E0-71B3-504E-9233-23B6DCB82F70}" type="slidenum">
              <a:rPr lang="en-US"/>
              <a:pPr>
                <a:defRPr/>
              </a:pPr>
              <a:t>‹#›</a:t>
            </a:fld>
            <a:endParaRPr lang="en-US"/>
          </a:p>
        </p:txBody>
      </p:sp>
    </p:spTree>
    <p:extLst>
      <p:ext uri="{BB962C8B-B14F-4D97-AF65-F5344CB8AC3E}">
        <p14:creationId xmlns:p14="http://schemas.microsoft.com/office/powerpoint/2010/main" val="2820224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C4C99-5114-954F-9BE9-92D6CB16BF5E}" type="slidenum">
              <a:rPr lang="en-US"/>
              <a:pPr>
                <a:defRPr/>
              </a:pPr>
              <a:t>‹#›</a:t>
            </a:fld>
            <a:endParaRPr lang="en-US"/>
          </a:p>
        </p:txBody>
      </p:sp>
    </p:spTree>
    <p:extLst>
      <p:ext uri="{BB962C8B-B14F-4D97-AF65-F5344CB8AC3E}">
        <p14:creationId xmlns:p14="http://schemas.microsoft.com/office/powerpoint/2010/main" val="350885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FBA87-9DEC-B048-9A5B-7434D7AA8DAA}" type="slidenum">
              <a:rPr lang="en-US"/>
              <a:pPr>
                <a:defRPr/>
              </a:pPr>
              <a:t>‹#›</a:t>
            </a:fld>
            <a:endParaRPr lang="en-US"/>
          </a:p>
        </p:txBody>
      </p:sp>
    </p:spTree>
    <p:extLst>
      <p:ext uri="{BB962C8B-B14F-4D97-AF65-F5344CB8AC3E}">
        <p14:creationId xmlns:p14="http://schemas.microsoft.com/office/powerpoint/2010/main" val="1450914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8DAD4-1D61-B24F-9CB9-0038803C3ABB}" type="slidenum">
              <a:rPr lang="en-US"/>
              <a:pPr>
                <a:defRPr/>
              </a:pPr>
              <a:t>‹#›</a:t>
            </a:fld>
            <a:endParaRPr lang="en-US"/>
          </a:p>
        </p:txBody>
      </p:sp>
    </p:spTree>
    <p:extLst>
      <p:ext uri="{BB962C8B-B14F-4D97-AF65-F5344CB8AC3E}">
        <p14:creationId xmlns:p14="http://schemas.microsoft.com/office/powerpoint/2010/main" val="148253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435A06-9295-C643-A2CD-BE14E4977C0B}" type="slidenum">
              <a:rPr lang="en-US"/>
              <a:pPr>
                <a:defRPr/>
              </a:pPr>
              <a:t>‹#›</a:t>
            </a:fld>
            <a:endParaRPr lang="en-US"/>
          </a:p>
        </p:txBody>
      </p:sp>
    </p:spTree>
    <p:extLst>
      <p:ext uri="{BB962C8B-B14F-4D97-AF65-F5344CB8AC3E}">
        <p14:creationId xmlns:p14="http://schemas.microsoft.com/office/powerpoint/2010/main" val="23919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8362A-25E7-644F-8506-77DB11E383D8}" type="slidenum">
              <a:rPr lang="en-US"/>
              <a:pPr>
                <a:defRPr/>
              </a:pPr>
              <a:t>‹#›</a:t>
            </a:fld>
            <a:endParaRPr lang="en-US"/>
          </a:p>
        </p:txBody>
      </p:sp>
    </p:spTree>
    <p:extLst>
      <p:ext uri="{BB962C8B-B14F-4D97-AF65-F5344CB8AC3E}">
        <p14:creationId xmlns:p14="http://schemas.microsoft.com/office/powerpoint/2010/main" val="1992799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925277-C0D3-FB4A-880A-B0C545F0D81C}" type="slidenum">
              <a:rPr lang="en-US"/>
              <a:pPr>
                <a:defRPr/>
              </a:pPr>
              <a:t>‹#›</a:t>
            </a:fld>
            <a:endParaRPr lang="en-US"/>
          </a:p>
        </p:txBody>
      </p:sp>
    </p:spTree>
    <p:extLst>
      <p:ext uri="{BB962C8B-B14F-4D97-AF65-F5344CB8AC3E}">
        <p14:creationId xmlns:p14="http://schemas.microsoft.com/office/powerpoint/2010/main" val="3526664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FA670E-11DC-644B-B8A1-F0E1B9346F6C}" type="slidenum">
              <a:rPr lang="en-US"/>
              <a:pPr>
                <a:defRPr/>
              </a:pPr>
              <a:t>‹#›</a:t>
            </a:fld>
            <a:endParaRPr lang="en-US"/>
          </a:p>
        </p:txBody>
      </p:sp>
    </p:spTree>
    <p:extLst>
      <p:ext uri="{BB962C8B-B14F-4D97-AF65-F5344CB8AC3E}">
        <p14:creationId xmlns:p14="http://schemas.microsoft.com/office/powerpoint/2010/main" val="192938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01790-47CC-D847-9320-BFA2E4AB6EA8}" type="slidenum">
              <a:rPr lang="en-US"/>
              <a:pPr>
                <a:defRPr/>
              </a:pPr>
              <a:t>‹#›</a:t>
            </a:fld>
            <a:endParaRPr lang="en-US"/>
          </a:p>
        </p:txBody>
      </p:sp>
    </p:spTree>
    <p:extLst>
      <p:ext uri="{BB962C8B-B14F-4D97-AF65-F5344CB8AC3E}">
        <p14:creationId xmlns:p14="http://schemas.microsoft.com/office/powerpoint/2010/main" val="1607760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DD1B7-7017-0247-9716-B22EDEF24054}" type="slidenum">
              <a:rPr lang="en-US"/>
              <a:pPr>
                <a:defRPr/>
              </a:pPr>
              <a:t>‹#›</a:t>
            </a:fld>
            <a:endParaRPr lang="en-US"/>
          </a:p>
        </p:txBody>
      </p:sp>
    </p:spTree>
    <p:extLst>
      <p:ext uri="{BB962C8B-B14F-4D97-AF65-F5344CB8AC3E}">
        <p14:creationId xmlns:p14="http://schemas.microsoft.com/office/powerpoint/2010/main" val="559513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B4BFC-A5AE-1F4D-A853-4D36D5FDBAA7}" type="slidenum">
              <a:rPr lang="en-US"/>
              <a:pPr>
                <a:defRPr/>
              </a:pPr>
              <a:t>‹#›</a:t>
            </a:fld>
            <a:endParaRPr lang="en-US"/>
          </a:p>
        </p:txBody>
      </p:sp>
    </p:spTree>
    <p:extLst>
      <p:ext uri="{BB962C8B-B14F-4D97-AF65-F5344CB8AC3E}">
        <p14:creationId xmlns:p14="http://schemas.microsoft.com/office/powerpoint/2010/main" val="3328210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A331C-B17F-EF41-90F9-74DEA593795E}" type="slidenum">
              <a:rPr lang="en-US"/>
              <a:pPr>
                <a:defRPr/>
              </a:pPr>
              <a:t>‹#›</a:t>
            </a:fld>
            <a:endParaRPr lang="en-US"/>
          </a:p>
        </p:txBody>
      </p:sp>
    </p:spTree>
    <p:extLst>
      <p:ext uri="{BB962C8B-B14F-4D97-AF65-F5344CB8AC3E}">
        <p14:creationId xmlns:p14="http://schemas.microsoft.com/office/powerpoint/2010/main" val="1199096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911B9-E9CF-EC49-9926-F6AED898297E}" type="slidenum">
              <a:rPr lang="en-US"/>
              <a:pPr>
                <a:defRPr/>
              </a:pPr>
              <a:t>‹#›</a:t>
            </a:fld>
            <a:endParaRPr lang="en-US"/>
          </a:p>
        </p:txBody>
      </p:sp>
    </p:spTree>
    <p:extLst>
      <p:ext uri="{BB962C8B-B14F-4D97-AF65-F5344CB8AC3E}">
        <p14:creationId xmlns:p14="http://schemas.microsoft.com/office/powerpoint/2010/main" val="542885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A74FF-7460-B14C-87E7-3DC9D0B8B265}" type="slidenum">
              <a:rPr lang="en-US"/>
              <a:pPr>
                <a:defRPr/>
              </a:pPr>
              <a:t>‹#›</a:t>
            </a:fld>
            <a:endParaRPr lang="en-US"/>
          </a:p>
        </p:txBody>
      </p:sp>
    </p:spTree>
    <p:extLst>
      <p:ext uri="{BB962C8B-B14F-4D97-AF65-F5344CB8AC3E}">
        <p14:creationId xmlns:p14="http://schemas.microsoft.com/office/powerpoint/2010/main" val="2608757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36567-EA79-8249-86C6-9BAE3D028BC4}" type="slidenum">
              <a:rPr lang="en-US"/>
              <a:pPr>
                <a:defRPr/>
              </a:pPr>
              <a:t>‹#›</a:t>
            </a:fld>
            <a:endParaRPr lang="en-US"/>
          </a:p>
        </p:txBody>
      </p:sp>
    </p:spTree>
    <p:extLst>
      <p:ext uri="{BB962C8B-B14F-4D97-AF65-F5344CB8AC3E}">
        <p14:creationId xmlns:p14="http://schemas.microsoft.com/office/powerpoint/2010/main" val="38454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C198-10BA-F64C-90DA-97BA6CE66952}" type="slidenum">
              <a:rPr lang="en-US"/>
              <a:pPr>
                <a:defRPr/>
              </a:pPr>
              <a:t>‹#›</a:t>
            </a:fld>
            <a:endParaRPr lang="en-US"/>
          </a:p>
        </p:txBody>
      </p:sp>
    </p:spTree>
    <p:extLst>
      <p:ext uri="{BB962C8B-B14F-4D97-AF65-F5344CB8AC3E}">
        <p14:creationId xmlns:p14="http://schemas.microsoft.com/office/powerpoint/2010/main" val="1017466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1CD46-FA98-F045-8257-A147F6F5B56A}" type="slidenum">
              <a:rPr lang="en-US"/>
              <a:pPr>
                <a:defRPr/>
              </a:pPr>
              <a:t>‹#›</a:t>
            </a:fld>
            <a:endParaRPr lang="en-US"/>
          </a:p>
        </p:txBody>
      </p:sp>
    </p:spTree>
    <p:extLst>
      <p:ext uri="{BB962C8B-B14F-4D97-AF65-F5344CB8AC3E}">
        <p14:creationId xmlns:p14="http://schemas.microsoft.com/office/powerpoint/2010/main" val="2072031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98ECDF-4C4C-6D42-836A-91016E36F2DB}" type="slidenum">
              <a:rPr lang="en-US"/>
              <a:pPr>
                <a:defRPr/>
              </a:pPr>
              <a:t>‹#›</a:t>
            </a:fld>
            <a:endParaRPr lang="en-US"/>
          </a:p>
        </p:txBody>
      </p:sp>
    </p:spTree>
    <p:extLst>
      <p:ext uri="{BB962C8B-B14F-4D97-AF65-F5344CB8AC3E}">
        <p14:creationId xmlns:p14="http://schemas.microsoft.com/office/powerpoint/2010/main" val="3158521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059F5B-8D66-714A-8DB9-79A67430899A}" type="slidenum">
              <a:rPr lang="en-US"/>
              <a:pPr>
                <a:defRPr/>
              </a:pPr>
              <a:t>‹#›</a:t>
            </a:fld>
            <a:endParaRPr lang="en-US"/>
          </a:p>
        </p:txBody>
      </p:sp>
    </p:spTree>
    <p:extLst>
      <p:ext uri="{BB962C8B-B14F-4D97-AF65-F5344CB8AC3E}">
        <p14:creationId xmlns:p14="http://schemas.microsoft.com/office/powerpoint/2010/main" val="4025874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FF80B-D239-DE4F-94AE-986AD4D7239A}" type="slidenum">
              <a:rPr lang="en-US"/>
              <a:pPr>
                <a:defRPr/>
              </a:pPr>
              <a:t>‹#›</a:t>
            </a:fld>
            <a:endParaRPr lang="en-US"/>
          </a:p>
        </p:txBody>
      </p:sp>
    </p:spTree>
    <p:extLst>
      <p:ext uri="{BB962C8B-B14F-4D97-AF65-F5344CB8AC3E}">
        <p14:creationId xmlns:p14="http://schemas.microsoft.com/office/powerpoint/2010/main" val="4120022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69C7C-2C0A-3843-A9B7-6885A8E94FA5}" type="slidenum">
              <a:rPr lang="en-US"/>
              <a:pPr>
                <a:defRPr/>
              </a:pPr>
              <a:t>‹#›</a:t>
            </a:fld>
            <a:endParaRPr lang="en-US"/>
          </a:p>
        </p:txBody>
      </p:sp>
    </p:spTree>
    <p:extLst>
      <p:ext uri="{BB962C8B-B14F-4D97-AF65-F5344CB8AC3E}">
        <p14:creationId xmlns:p14="http://schemas.microsoft.com/office/powerpoint/2010/main" val="4234388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1F70E-736D-474F-84DA-F666A850C5FC}" type="slidenum">
              <a:rPr lang="en-US"/>
              <a:pPr>
                <a:defRPr/>
              </a:pPr>
              <a:t>‹#›</a:t>
            </a:fld>
            <a:endParaRPr lang="en-US"/>
          </a:p>
        </p:txBody>
      </p:sp>
    </p:spTree>
    <p:extLst>
      <p:ext uri="{BB962C8B-B14F-4D97-AF65-F5344CB8AC3E}">
        <p14:creationId xmlns:p14="http://schemas.microsoft.com/office/powerpoint/2010/main" val="1064642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33255-744C-B640-B59D-05AD393D2834}" type="slidenum">
              <a:rPr lang="en-US"/>
              <a:pPr>
                <a:defRPr/>
              </a:pPr>
              <a:t>‹#›</a:t>
            </a:fld>
            <a:endParaRPr lang="en-US"/>
          </a:p>
        </p:txBody>
      </p:sp>
    </p:spTree>
    <p:extLst>
      <p:ext uri="{BB962C8B-B14F-4D97-AF65-F5344CB8AC3E}">
        <p14:creationId xmlns:p14="http://schemas.microsoft.com/office/powerpoint/2010/main" val="2440432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EA94B-E56C-1648-80A8-25280586F1B9}" type="slidenum">
              <a:rPr lang="en-US"/>
              <a:pPr>
                <a:defRPr/>
              </a:pPr>
              <a:t>‹#›</a:t>
            </a:fld>
            <a:endParaRPr lang="en-US"/>
          </a:p>
        </p:txBody>
      </p:sp>
    </p:spTree>
    <p:extLst>
      <p:ext uri="{BB962C8B-B14F-4D97-AF65-F5344CB8AC3E}">
        <p14:creationId xmlns:p14="http://schemas.microsoft.com/office/powerpoint/2010/main" val="366122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4DEBD6-43A9-DF43-8763-1B3D04BF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C926FA-9D8A-EB48-99D3-A16C41C283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045AB0B-B3EA-C540-B68F-94258A7BE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chart" Target="../charts/chart5.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10/25/2018</a:t>
            </a:r>
          </a:p>
        </p:txBody>
      </p:sp>
      <p:sp>
        <p:nvSpPr>
          <p:cNvPr id="129026" name="Text Box 5"/>
          <p:cNvSpPr txBox="1">
            <a:spLocks noChangeArrowheads="1"/>
          </p:cNvSpPr>
          <p:nvPr/>
        </p:nvSpPr>
        <p:spPr bwMode="auto">
          <a:xfrm>
            <a:off x="990600" y="914400"/>
            <a:ext cx="7620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Combining Tests</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iceroNasalBone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0353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6" name="Picture 3" descr="CiceroNasalBoneABs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027363" cy="240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1400175" y="4724400"/>
            <a:ext cx="27765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Seen</a:t>
            </a:r>
          </a:p>
          <a:p>
            <a:pPr algn="ctr" eaLnBrk="1" hangingPunct="1"/>
            <a:r>
              <a:rPr lang="en-US">
                <a:latin typeface="Arial" charset="0"/>
              </a:rPr>
              <a:t>NBA=“No”</a:t>
            </a:r>
          </a:p>
          <a:p>
            <a:pPr algn="ctr" eaLnBrk="1" hangingPunct="1"/>
            <a:r>
              <a:rPr lang="en-US">
                <a:latin typeface="Arial" charset="0"/>
              </a:rPr>
              <a:t>Neg for Trisomy 21</a:t>
            </a:r>
          </a:p>
        </p:txBody>
      </p:sp>
      <p:sp>
        <p:nvSpPr>
          <p:cNvPr id="57348" name="Line 5"/>
          <p:cNvSpPr>
            <a:spLocks noChangeShapeType="1"/>
          </p:cNvSpPr>
          <p:nvPr/>
        </p:nvSpPr>
        <p:spPr bwMode="auto">
          <a:xfrm flipH="1" flipV="1">
            <a:off x="2667000" y="26670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49" name="Text Box 6"/>
          <p:cNvSpPr txBox="1">
            <a:spLocks noChangeArrowheads="1"/>
          </p:cNvSpPr>
          <p:nvPr/>
        </p:nvSpPr>
        <p:spPr bwMode="auto">
          <a:xfrm>
            <a:off x="4876800" y="4724400"/>
            <a:ext cx="279558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Absent</a:t>
            </a:r>
          </a:p>
          <a:p>
            <a:pPr algn="ctr" eaLnBrk="1" hangingPunct="1"/>
            <a:r>
              <a:rPr lang="en-US">
                <a:latin typeface="Arial" charset="0"/>
              </a:rPr>
              <a:t>NBA=“Yes”</a:t>
            </a:r>
          </a:p>
          <a:p>
            <a:pPr algn="ctr" eaLnBrk="1" hangingPunct="1"/>
            <a:r>
              <a:rPr lang="en-US">
                <a:latin typeface="Arial" charset="0"/>
              </a:rPr>
              <a:t>Pos for Trisomy 21</a:t>
            </a:r>
          </a:p>
        </p:txBody>
      </p:sp>
      <p:sp>
        <p:nvSpPr>
          <p:cNvPr id="57350" name="Line 7"/>
          <p:cNvSpPr>
            <a:spLocks noChangeShapeType="1"/>
          </p:cNvSpPr>
          <p:nvPr/>
        </p:nvSpPr>
        <p:spPr bwMode="auto">
          <a:xfrm flipH="1" flipV="1">
            <a:off x="5867400" y="27432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5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C3C5785-2586-CE41-A81E-50E9A17B8D0F}" type="slidenum">
              <a:rPr lang="en-US" sz="1400"/>
              <a:pPr/>
              <a:t>10</a:t>
            </a:fld>
            <a:endParaRPr lang="en-US" sz="1400"/>
          </a:p>
        </p:txBody>
      </p:sp>
    </p:spTree>
    <p:extLst>
      <p:ext uri="{BB962C8B-B14F-4D97-AF65-F5344CB8AC3E}">
        <p14:creationId xmlns:p14="http://schemas.microsoft.com/office/powerpoint/2010/main" val="15725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4000">
                <a:latin typeface="Arial" charset="0"/>
                <a:ea typeface="ＭＳ Ｐゴシック" charset="0"/>
              </a:rPr>
              <a:t>Second Dichotomous Test</a:t>
            </a:r>
          </a:p>
        </p:txBody>
      </p:sp>
      <p:sp>
        <p:nvSpPr>
          <p:cNvPr id="59394" name="Rectangle 3"/>
          <p:cNvSpPr>
            <a:spLocks noGrp="1" noChangeArrowheads="1"/>
          </p:cNvSpPr>
          <p:nvPr>
            <p:ph type="body" idx="1"/>
          </p:nvPr>
        </p:nvSpPr>
        <p:spPr>
          <a:xfrm>
            <a:off x="609600" y="2209800"/>
            <a:ext cx="8534400" cy="3657600"/>
          </a:xfrm>
        </p:spPr>
        <p:txBody>
          <a:bodyPr/>
          <a:lstStyle/>
          <a:p>
            <a:pPr eaLnBrk="1" hangingPunct="1">
              <a:buFontTx/>
              <a:buNone/>
            </a:pPr>
            <a:r>
              <a:rPr lang="en-US" b="1" dirty="0">
                <a:latin typeface="Arial" charset="0"/>
                <a:ea typeface="ＭＳ Ｐゴシック" charset="0"/>
              </a:rPr>
              <a:t>Nasal Bone 		Tri21+      Tri21-	LR</a:t>
            </a:r>
            <a:endParaRPr lang="en-US" b="1" u="sng" dirty="0">
              <a:latin typeface="Arial" charset="0"/>
              <a:ea typeface="ＭＳ Ｐゴシック" charset="0"/>
            </a:endParaRPr>
          </a:p>
          <a:p>
            <a:pPr eaLnBrk="1" hangingPunct="1">
              <a:buFontTx/>
              <a:buNone/>
            </a:pPr>
            <a:r>
              <a:rPr lang="en-US" b="1" u="sng" dirty="0">
                <a:latin typeface="Arial" charset="0"/>
                <a:ea typeface="ＭＳ Ｐゴシック" charset="0"/>
              </a:rPr>
              <a:t>Absent</a:t>
            </a:r>
          </a:p>
          <a:p>
            <a:pPr eaLnBrk="1" hangingPunct="1">
              <a:buFontTx/>
              <a:buNone/>
            </a:pPr>
            <a:r>
              <a:rPr lang="en-US" b="1" dirty="0">
                <a:latin typeface="Arial" charset="0"/>
                <a:ea typeface="ＭＳ Ｐゴシック" charset="0"/>
              </a:rPr>
              <a:t>Yes 				229		  129		27.8</a:t>
            </a:r>
          </a:p>
          <a:p>
            <a:pPr eaLnBrk="1" hangingPunct="1">
              <a:buFontTx/>
              <a:buNone/>
            </a:pPr>
            <a:r>
              <a:rPr lang="en-US" b="1" dirty="0">
                <a:latin typeface="Arial" charset="0"/>
                <a:ea typeface="ＭＳ Ｐゴシック" charset="0"/>
              </a:rPr>
              <a:t>No				104		5094		0.32</a:t>
            </a:r>
          </a:p>
          <a:p>
            <a:pPr eaLnBrk="1" hangingPunct="1">
              <a:buFontTx/>
              <a:buNone/>
            </a:pPr>
            <a:endParaRPr lang="en-US" b="1" dirty="0">
              <a:latin typeface="Arial" charset="0"/>
              <a:ea typeface="ＭＳ Ｐゴシック" charset="0"/>
            </a:endParaRPr>
          </a:p>
          <a:p>
            <a:pPr eaLnBrk="1" hangingPunct="1">
              <a:buFontTx/>
              <a:buNone/>
            </a:pPr>
            <a:r>
              <a:rPr lang="en-US" b="1" dirty="0">
                <a:latin typeface="Arial" charset="0"/>
                <a:ea typeface="ＭＳ Ｐゴシック" charset="0"/>
              </a:rPr>
              <a:t>Total			333		5223</a:t>
            </a:r>
          </a:p>
        </p:txBody>
      </p:sp>
      <p:sp>
        <p:nvSpPr>
          <p:cNvPr id="59395" name="Oval 4"/>
          <p:cNvSpPr>
            <a:spLocks noChangeArrowheads="1"/>
          </p:cNvSpPr>
          <p:nvPr/>
        </p:nvSpPr>
        <p:spPr bwMode="auto">
          <a:xfrm>
            <a:off x="7696200" y="33528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9396" name="Text Box 5"/>
          <p:cNvSpPr txBox="1">
            <a:spLocks noChangeArrowheads="1"/>
          </p:cNvSpPr>
          <p:nvPr/>
        </p:nvSpPr>
        <p:spPr bwMode="auto">
          <a:xfrm>
            <a:off x="5791200" y="2667000"/>
            <a:ext cx="2576513"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(229/333)/(129/5223)</a:t>
            </a:r>
          </a:p>
        </p:txBody>
      </p:sp>
      <p:sp>
        <p:nvSpPr>
          <p:cNvPr id="59397" name="Line 6"/>
          <p:cNvSpPr>
            <a:spLocks noChangeShapeType="1"/>
          </p:cNvSpPr>
          <p:nvPr/>
        </p:nvSpPr>
        <p:spPr bwMode="auto">
          <a:xfrm>
            <a:off x="7543800" y="3048000"/>
            <a:ext cx="457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939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1DDF378-F93C-9948-A965-860943A249C4}" type="slidenum">
              <a:rPr lang="en-US" sz="1400">
                <a:latin typeface="Arial" charset="0"/>
              </a:rPr>
              <a:pPr/>
              <a:t>11</a:t>
            </a:fld>
            <a:endParaRPr lang="en-US" sz="1400">
              <a:latin typeface="Arial" charset="0"/>
            </a:endParaRPr>
          </a:p>
        </p:txBody>
      </p:sp>
    </p:spTree>
    <p:extLst>
      <p:ext uri="{BB962C8B-B14F-4D97-AF65-F5344CB8AC3E}">
        <p14:creationId xmlns:p14="http://schemas.microsoft.com/office/powerpoint/2010/main" val="100954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2209800"/>
            <a:ext cx="8229600" cy="3200400"/>
          </a:xfrm>
          <a:noFill/>
          <a:ln>
            <a:solidFill>
              <a:schemeClr val="tx1"/>
            </a:solidFill>
            <a:miter lim="800000"/>
            <a:headEnd/>
            <a:tailEnd/>
          </a:ln>
        </p:spPr>
        <p:txBody>
          <a:bodyPr/>
          <a:lstStyle/>
          <a:p>
            <a:pPr eaLnBrk="1" hangingPunct="1"/>
            <a:r>
              <a:rPr lang="en-US" sz="3200">
                <a:latin typeface="Tahoma" charset="0"/>
                <a:ea typeface="ＭＳ Ｐゴシック" charset="0"/>
              </a:rPr>
              <a:t>Pre-Test Probability of Trisomy 21 = 6%</a:t>
            </a:r>
            <a:br>
              <a:rPr lang="en-US" sz="3200">
                <a:latin typeface="Tahoma" charset="0"/>
                <a:ea typeface="ＭＳ Ｐゴシック" charset="0"/>
              </a:rPr>
            </a:br>
            <a:r>
              <a:rPr lang="en-US" sz="3200">
                <a:latin typeface="Tahoma" charset="0"/>
                <a:ea typeface="ＭＳ Ｐゴシック" charset="0"/>
              </a:rPr>
              <a:t>NT Positive for Trisomy 21 (</a:t>
            </a:r>
            <a:r>
              <a:rPr lang="en-US" sz="3200">
                <a:latin typeface="Tahoma" charset="0"/>
                <a:ea typeface="ＭＳ Ｐゴシック" charset="0"/>
                <a:cs typeface="Arial" charset="0"/>
              </a:rPr>
              <a:t>≥ 3.5 mm)</a:t>
            </a:r>
            <a:br>
              <a:rPr lang="en-US" sz="3200">
                <a:latin typeface="Tahoma" charset="0"/>
                <a:ea typeface="ＭＳ Ｐゴシック" charset="0"/>
              </a:rPr>
            </a:br>
            <a:r>
              <a:rPr lang="en-US" sz="3200">
                <a:latin typeface="Tahoma" charset="0"/>
                <a:ea typeface="ＭＳ Ｐゴシック" charset="0"/>
              </a:rPr>
              <a:t>Post-NT Probability of Trisomy 21 = 31%</a:t>
            </a:r>
            <a:br>
              <a:rPr lang="en-US" sz="3200">
                <a:latin typeface="Tahoma" charset="0"/>
                <a:ea typeface="ＭＳ Ｐゴシック" charset="0"/>
              </a:rPr>
            </a:br>
            <a:r>
              <a:rPr lang="en-US" sz="3200">
                <a:latin typeface="Tahoma" charset="0"/>
                <a:ea typeface="ＭＳ Ｐゴシック" charset="0"/>
              </a:rPr>
              <a:t>Nasal Bone Absent</a:t>
            </a:r>
            <a:br>
              <a:rPr lang="en-US" sz="3200">
                <a:latin typeface="Tahoma" charset="0"/>
                <a:ea typeface="ＭＳ Ｐゴシック" charset="0"/>
              </a:rPr>
            </a:br>
            <a:r>
              <a:rPr lang="en-US" sz="3200">
                <a:latin typeface="Tahoma" charset="0"/>
                <a:ea typeface="ＭＳ Ｐゴシック" charset="0"/>
              </a:rPr>
              <a:t>LR(NBA) = 27.8</a:t>
            </a:r>
            <a:br>
              <a:rPr lang="en-US" sz="3200">
                <a:latin typeface="Tahoma" charset="0"/>
                <a:ea typeface="ＭＳ Ｐゴシック" charset="0"/>
              </a:rPr>
            </a:br>
            <a:r>
              <a:rPr lang="en-US" sz="3200">
                <a:latin typeface="Tahoma" charset="0"/>
                <a:ea typeface="ＭＳ Ｐゴシック" charset="0"/>
              </a:rPr>
              <a:t>Post-NBA Probability of Trisomy 21 = ?</a:t>
            </a:r>
          </a:p>
        </p:txBody>
      </p:sp>
      <p:sp>
        <p:nvSpPr>
          <p:cNvPr id="60418" name="Text Box 3"/>
          <p:cNvSpPr txBox="1">
            <a:spLocks noChangeArrowheads="1"/>
          </p:cNvSpPr>
          <p:nvPr/>
        </p:nvSpPr>
        <p:spPr bwMode="auto">
          <a:xfrm>
            <a:off x="1854200" y="304800"/>
            <a:ext cx="60769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–Two Tests</a:t>
            </a:r>
          </a:p>
          <a:p>
            <a:pPr algn="ctr" eaLnBrk="1" hangingPunct="1"/>
            <a:endParaRPr lang="en-US" sz="3600">
              <a:latin typeface="Arial" charset="0"/>
            </a:endParaRPr>
          </a:p>
        </p:txBody>
      </p:sp>
      <p:sp>
        <p:nvSpPr>
          <p:cNvPr id="60419" name="Text Box 4"/>
          <p:cNvSpPr txBox="1">
            <a:spLocks noChangeArrowheads="1"/>
          </p:cNvSpPr>
          <p:nvPr/>
        </p:nvSpPr>
        <p:spPr bwMode="auto">
          <a:xfrm>
            <a:off x="1524000" y="1219200"/>
            <a:ext cx="27130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Probabilities</a:t>
            </a:r>
          </a:p>
        </p:txBody>
      </p:sp>
      <p:sp>
        <p:nvSpPr>
          <p:cNvPr id="6042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32F515-E312-7943-ABAF-09EC1D459FAC}" type="slidenum">
              <a:rPr lang="en-US" sz="1400"/>
              <a:pPr/>
              <a:t>12</a:t>
            </a:fld>
            <a:endParaRPr lang="en-US" sz="1400"/>
          </a:p>
        </p:txBody>
      </p:sp>
    </p:spTree>
    <p:extLst>
      <p:ext uri="{BB962C8B-B14F-4D97-AF65-F5344CB8AC3E}">
        <p14:creationId xmlns:p14="http://schemas.microsoft.com/office/powerpoint/2010/main" val="331937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1790700" y="304800"/>
            <a:ext cx="6203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 Two Tests</a:t>
            </a:r>
          </a:p>
        </p:txBody>
      </p:sp>
      <p:sp>
        <p:nvSpPr>
          <p:cNvPr id="61442" name="Rectangle 3"/>
          <p:cNvSpPr>
            <a:spLocks noChangeArrowheads="1"/>
          </p:cNvSpPr>
          <p:nvPr/>
        </p:nvSpPr>
        <p:spPr bwMode="auto">
          <a:xfrm>
            <a:off x="381000" y="1905000"/>
            <a:ext cx="8229600" cy="419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eaLnBrk="1" hangingPunct="1"/>
            <a:r>
              <a:rPr lang="en-US" sz="3600">
                <a:solidFill>
                  <a:schemeClr val="tx2"/>
                </a:solidFill>
              </a:rPr>
              <a:t>Pre-Test Odds of Tri21 = 0.064</a:t>
            </a:r>
            <a:br>
              <a:rPr lang="en-US" sz="3600">
                <a:solidFill>
                  <a:schemeClr val="tx2"/>
                </a:solidFill>
              </a:rPr>
            </a:br>
            <a:r>
              <a:rPr lang="en-US" sz="3600">
                <a:solidFill>
                  <a:schemeClr val="tx2"/>
                </a:solidFill>
              </a:rPr>
              <a:t>NT Positive (LR = 7.0)</a:t>
            </a:r>
            <a:br>
              <a:rPr lang="en-US" sz="3600">
                <a:solidFill>
                  <a:schemeClr val="tx2"/>
                </a:solidFill>
              </a:rPr>
            </a:br>
            <a:r>
              <a:rPr lang="en-US" sz="3600">
                <a:solidFill>
                  <a:schemeClr val="tx2"/>
                </a:solidFill>
              </a:rPr>
              <a:t>Post-Test Odds of Tri21 = 0.44</a:t>
            </a:r>
            <a:br>
              <a:rPr lang="en-US" sz="3600">
                <a:solidFill>
                  <a:schemeClr val="tx2"/>
                </a:solidFill>
              </a:rPr>
            </a:br>
            <a:r>
              <a:rPr lang="en-US" sz="3600">
                <a:solidFill>
                  <a:schemeClr val="tx2"/>
                </a:solidFill>
              </a:rPr>
              <a:t>Nasal Bone Absent (LR = 27.8?)</a:t>
            </a:r>
            <a:br>
              <a:rPr lang="en-US" sz="3600">
                <a:solidFill>
                  <a:schemeClr val="tx2"/>
                </a:solidFill>
              </a:rPr>
            </a:br>
            <a:r>
              <a:rPr lang="en-US" sz="3600">
                <a:solidFill>
                  <a:schemeClr val="tx2"/>
                </a:solidFill>
              </a:rPr>
              <a:t>Post-Test Odds of Tri21 = .44 x 27.8</a:t>
            </a:r>
            <a:br>
              <a:rPr lang="en-US" sz="3600">
                <a:solidFill>
                  <a:schemeClr val="tx2"/>
                </a:solidFill>
              </a:rPr>
            </a:br>
            <a:r>
              <a:rPr lang="en-US" sz="3600">
                <a:solidFill>
                  <a:schemeClr val="tx2"/>
                </a:solidFill>
              </a:rPr>
              <a:t>					   =    12.4?</a:t>
            </a:r>
            <a:br>
              <a:rPr lang="en-US" sz="3600">
                <a:solidFill>
                  <a:schemeClr val="tx2"/>
                </a:solidFill>
              </a:rPr>
            </a:br>
            <a:r>
              <a:rPr lang="en-US" sz="3600">
                <a:solidFill>
                  <a:schemeClr val="tx2"/>
                </a:solidFill>
              </a:rPr>
              <a:t>         (P = 12.4/(1+12.4) = 92.5%?)</a:t>
            </a:r>
          </a:p>
        </p:txBody>
      </p:sp>
      <p:sp>
        <p:nvSpPr>
          <p:cNvPr id="61443" name="Text Box 4"/>
          <p:cNvSpPr txBox="1">
            <a:spLocks noChangeArrowheads="1"/>
          </p:cNvSpPr>
          <p:nvPr/>
        </p:nvSpPr>
        <p:spPr bwMode="auto">
          <a:xfrm>
            <a:off x="1676400" y="1295400"/>
            <a:ext cx="1778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Odds</a:t>
            </a:r>
          </a:p>
        </p:txBody>
      </p:sp>
      <p:sp>
        <p:nvSpPr>
          <p:cNvPr id="6144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2B9CD9-5868-034A-ADEE-DF2234C09088}" type="slidenum">
              <a:rPr lang="en-US" sz="1400"/>
              <a:pPr/>
              <a:t>13</a:t>
            </a:fld>
            <a:endParaRPr lang="en-US" sz="1400"/>
          </a:p>
        </p:txBody>
      </p:sp>
    </p:spTree>
    <p:extLst>
      <p:ext uri="{BB962C8B-B14F-4D97-AF65-F5344CB8AC3E}">
        <p14:creationId xmlns:p14="http://schemas.microsoft.com/office/powerpoint/2010/main" val="402362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325562"/>
          </a:xfrm>
        </p:spPr>
        <p:txBody>
          <a:bodyPr/>
          <a:lstStyle/>
          <a:p>
            <a:pPr eaLnBrk="1" hangingPunct="1"/>
            <a:r>
              <a:rPr lang="en-US" sz="2800">
                <a:latin typeface="Arial" charset="0"/>
                <a:ea typeface="ＭＳ Ｐゴシック" charset="0"/>
              </a:rPr>
              <a:t>Clinical Scenario – Two Tests</a:t>
            </a:r>
            <a:br>
              <a:rPr lang="en-US" sz="2800">
                <a:latin typeface="Arial" charset="0"/>
                <a:ea typeface="ＭＳ Ｐゴシック" charset="0"/>
              </a:rPr>
            </a:br>
            <a:r>
              <a:rPr lang="en-US" sz="2800">
                <a:latin typeface="Arial" charset="0"/>
                <a:ea typeface="ＭＳ Ｐゴシック" charset="0"/>
              </a:rPr>
              <a:t>Pre-Test Probability of Trisomy 21 = 6%</a:t>
            </a:r>
            <a:br>
              <a:rPr lang="en-US" sz="2800">
                <a:latin typeface="Arial" charset="0"/>
                <a:ea typeface="ＭＳ Ｐゴシック" charset="0"/>
              </a:rPr>
            </a:br>
            <a:r>
              <a:rPr lang="en-US" sz="2800">
                <a:latin typeface="Arial" charset="0"/>
                <a:ea typeface="ＭＳ Ｐゴシック" charset="0"/>
              </a:rPr>
              <a:t>NT </a:t>
            </a:r>
            <a:r>
              <a:rPr lang="en-US" sz="2800">
                <a:latin typeface="Arial" charset="0"/>
                <a:ea typeface="ＭＳ Ｐゴシック" charset="0"/>
                <a:cs typeface="Arial" charset="0"/>
              </a:rPr>
              <a:t>≥ 3.5 mm AND Nasal Bone Absent</a:t>
            </a:r>
          </a:p>
        </p:txBody>
      </p:sp>
      <p:pic>
        <p:nvPicPr>
          <p:cNvPr id="62466" name="Picture 3" descr="08-03_m"/>
          <p:cNvPicPr>
            <a:picLocks noChangeAspect="1" noChangeArrowheads="1"/>
          </p:cNvPicPr>
          <p:nvPr/>
        </p:nvPicPr>
        <p:blipFill>
          <a:blip r:embed="rId3">
            <a:extLst>
              <a:ext uri="{28A0092B-C50C-407E-A947-70E740481C1C}">
                <a14:useLocalDpi xmlns:a14="http://schemas.microsoft.com/office/drawing/2010/main" val="0"/>
              </a:ext>
            </a:extLst>
          </a:blip>
          <a:srcRect l="18355" t="3802" r="14685"/>
          <a:stretch>
            <a:fillRect/>
          </a:stretch>
        </p:blipFill>
        <p:spPr bwMode="auto">
          <a:xfrm>
            <a:off x="152400" y="1676400"/>
            <a:ext cx="8991600" cy="484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BBD38DE-33E4-6047-A282-2CAD961C3820}" type="slidenum">
              <a:rPr lang="en-US" sz="1400">
                <a:latin typeface="Arial" charset="0"/>
              </a:rPr>
              <a:pPr/>
              <a:t>14</a:t>
            </a:fld>
            <a:endParaRPr lang="en-US" sz="1400">
              <a:latin typeface="Arial" charset="0"/>
            </a:endParaRPr>
          </a:p>
        </p:txBody>
      </p:sp>
    </p:spTree>
    <p:extLst>
      <p:ext uri="{BB962C8B-B14F-4D97-AF65-F5344CB8AC3E}">
        <p14:creationId xmlns:p14="http://schemas.microsoft.com/office/powerpoint/2010/main" val="394462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Question</a:t>
            </a:r>
          </a:p>
        </p:txBody>
      </p:sp>
      <p:sp>
        <p:nvSpPr>
          <p:cNvPr id="64514" name="Rectangle 3"/>
          <p:cNvSpPr>
            <a:spLocks noGrp="1" noChangeArrowheads="1"/>
          </p:cNvSpPr>
          <p:nvPr>
            <p:ph type="body" idx="4294967295"/>
          </p:nvPr>
        </p:nvSpPr>
        <p:spPr>
          <a:xfrm>
            <a:off x="1182688" y="2225675"/>
            <a:ext cx="7772400" cy="3906838"/>
          </a:xfrm>
        </p:spPr>
        <p:txBody>
          <a:bodyPr/>
          <a:lstStyle/>
          <a:p>
            <a:pPr marL="609600" indent="-609600" eaLnBrk="1" hangingPunct="1">
              <a:lnSpc>
                <a:spcPct val="90000"/>
              </a:lnSpc>
              <a:buFont typeface="Wingdings" charset="0"/>
              <a:buNone/>
            </a:pPr>
            <a:r>
              <a:rPr lang="en-US">
                <a:latin typeface="Tahoma" charset="0"/>
                <a:ea typeface="ＭＳ Ｐゴシック" charset="0"/>
              </a:rPr>
              <a:t>NT “positive” and Nasal Bone Absent.  What is probability of Trisomy 21?</a:t>
            </a:r>
          </a:p>
          <a:p>
            <a:pPr marL="609600" indent="-609600" eaLnBrk="1" hangingPunct="1">
              <a:lnSpc>
                <a:spcPct val="90000"/>
              </a:lnSpc>
              <a:buFont typeface="Wingdings" charset="0"/>
              <a:buAutoNum type="alphaLcParenR"/>
            </a:pPr>
            <a:r>
              <a:rPr lang="en-US">
                <a:latin typeface="Tahoma" charset="0"/>
                <a:ea typeface="ＭＳ Ｐゴシック" charset="0"/>
              </a:rPr>
              <a:t>&lt; 92.5%</a:t>
            </a:r>
          </a:p>
          <a:p>
            <a:pPr marL="609600" indent="-609600" eaLnBrk="1" hangingPunct="1">
              <a:lnSpc>
                <a:spcPct val="90000"/>
              </a:lnSpc>
              <a:buFont typeface="Wingdings" charset="0"/>
              <a:buAutoNum type="alphaLcParenR"/>
            </a:pPr>
            <a:r>
              <a:rPr lang="en-US">
                <a:latin typeface="Tahoma" charset="0"/>
                <a:ea typeface="ＭＳ Ｐゴシック" charset="0"/>
              </a:rPr>
              <a:t>= 92.5%</a:t>
            </a:r>
          </a:p>
          <a:p>
            <a:pPr marL="609600" indent="-609600" eaLnBrk="1" hangingPunct="1">
              <a:lnSpc>
                <a:spcPct val="90000"/>
              </a:lnSpc>
              <a:buFont typeface="Wingdings" charset="0"/>
              <a:buAutoNum type="alphaLcParenR"/>
            </a:pPr>
            <a:r>
              <a:rPr lang="en-US">
                <a:latin typeface="Tahoma" charset="0"/>
                <a:ea typeface="ＭＳ Ｐゴシック" charset="0"/>
              </a:rPr>
              <a:t>&gt; 92.5%</a:t>
            </a:r>
          </a:p>
          <a:p>
            <a:pPr marL="609600" indent="-609600" eaLnBrk="1" hangingPunct="1">
              <a:lnSpc>
                <a:spcPct val="90000"/>
              </a:lnSpc>
              <a:buFont typeface="Wingdings" charset="0"/>
              <a:buAutoNum type="alphaLcParenR"/>
            </a:pPr>
            <a:r>
              <a:rPr lang="en-US">
                <a:latin typeface="Tahoma" charset="0"/>
                <a:ea typeface="ＭＳ Ｐゴシック" charset="0"/>
              </a:rPr>
              <a:t>Cannot say		</a:t>
            </a:r>
          </a:p>
        </p:txBody>
      </p:sp>
      <p:sp>
        <p:nvSpPr>
          <p:cNvPr id="6451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CF5B36B-3D8E-C547-AEE9-4D04BEDA7AF6}" type="slidenum">
              <a:rPr lang="en-US" sz="1400"/>
              <a:pPr/>
              <a:t>15</a:t>
            </a:fld>
            <a:endParaRPr lang="en-US" sz="1400"/>
          </a:p>
        </p:txBody>
      </p:sp>
    </p:spTree>
    <p:extLst>
      <p:ext uri="{BB962C8B-B14F-4D97-AF65-F5344CB8AC3E}">
        <p14:creationId xmlns:p14="http://schemas.microsoft.com/office/powerpoint/2010/main" val="116469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p:txBody>
          <a:bodyPr/>
          <a:lstStyle/>
          <a:p>
            <a:pPr eaLnBrk="1" hangingPunct="1">
              <a:defRPr/>
            </a:pPr>
            <a:r>
              <a:rPr lang="en-US" sz="4000">
                <a:cs typeface="+mj-cs"/>
              </a:rPr>
              <a:t>Answer</a:t>
            </a:r>
          </a:p>
        </p:txBody>
      </p:sp>
      <p:graphicFrame>
        <p:nvGraphicFramePr>
          <p:cNvPr id="305229" name="Group 77"/>
          <p:cNvGraphicFramePr>
            <a:graphicFrameLocks noGrp="1"/>
          </p:cNvGraphicFramePr>
          <p:nvPr>
            <p:ph idx="4294967295"/>
          </p:nvPr>
        </p:nvGraphicFramePr>
        <p:xfrm>
          <a:off x="457200" y="1600200"/>
          <a:ext cx="76200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158/(158+36)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54/(54+442)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71/(71+93)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50/(50+4652)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333/(333+5223)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5589"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305230" name="Oval 78"/>
          <p:cNvSpPr>
            <a:spLocks noChangeArrowheads="1"/>
          </p:cNvSpPr>
          <p:nvPr/>
        </p:nvSpPr>
        <p:spPr bwMode="auto">
          <a:xfrm>
            <a:off x="6781800" y="2743200"/>
            <a:ext cx="1219200" cy="6858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91" name="Slide Number Placeholder 1"/>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C746EFE-F394-9042-9CBC-496859FD7E79}" type="slidenum">
              <a:rPr lang="en-US" sz="1400">
                <a:latin typeface="Arial" charset="0"/>
              </a:rPr>
              <a:pPr/>
              <a:t>16</a:t>
            </a:fld>
            <a:endParaRPr lang="en-US" sz="1400">
              <a:latin typeface="Arial" charset="0"/>
            </a:endParaRPr>
          </a:p>
        </p:txBody>
      </p:sp>
    </p:spTree>
    <p:extLst>
      <p:ext uri="{BB962C8B-B14F-4D97-AF65-F5344CB8AC3E}">
        <p14:creationId xmlns:p14="http://schemas.microsoft.com/office/powerpoint/2010/main" val="142745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5230"/>
                                        </p:tgtEl>
                                        <p:attrNameLst>
                                          <p:attrName>style.visibility</p:attrName>
                                        </p:attrNameLst>
                                      </p:cBhvr>
                                      <p:to>
                                        <p:strVal val="visible"/>
                                      </p:to>
                                    </p:set>
                                    <p:anim calcmode="lin" valueType="num">
                                      <p:cBhvr additive="base">
                                        <p:cTn id="7" dur="500" fill="hold"/>
                                        <p:tgtEl>
                                          <p:spTgt spid="305230"/>
                                        </p:tgtEl>
                                        <p:attrNameLst>
                                          <p:attrName>ppt_x</p:attrName>
                                        </p:attrNameLst>
                                      </p:cBhvr>
                                      <p:tavLst>
                                        <p:tav tm="0">
                                          <p:val>
                                            <p:strVal val="#ppt_x"/>
                                          </p:val>
                                        </p:tav>
                                        <p:tav tm="100000">
                                          <p:val>
                                            <p:strVal val="#ppt_x"/>
                                          </p:val>
                                        </p:tav>
                                      </p:tavLst>
                                    </p:anim>
                                    <p:anim calcmode="lin" valueType="num">
                                      <p:cBhvr additive="base">
                                        <p:cTn id="8" dur="500" fill="hold"/>
                                        <p:tgtEl>
                                          <p:spTgt spid="305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4000">
                <a:latin typeface="Tahoma" charset="0"/>
                <a:ea typeface="ＭＳ Ｐゴシック" charset="0"/>
              </a:rPr>
              <a:t>Question</a:t>
            </a:r>
          </a:p>
        </p:txBody>
      </p:sp>
      <p:sp>
        <p:nvSpPr>
          <p:cNvPr id="66562" name="Rectangle 3"/>
          <p:cNvSpPr>
            <a:spLocks noGrp="1" noChangeArrowheads="1"/>
          </p:cNvSpPr>
          <p:nvPr>
            <p:ph type="body" idx="1"/>
          </p:nvPr>
        </p:nvSpPr>
        <p:spPr>
          <a:xfrm>
            <a:off x="1182688" y="2225675"/>
            <a:ext cx="7772400" cy="3906838"/>
          </a:xfrm>
        </p:spPr>
        <p:txBody>
          <a:bodyPr/>
          <a:lstStyle/>
          <a:p>
            <a:pPr eaLnBrk="1" hangingPunct="1">
              <a:lnSpc>
                <a:spcPct val="90000"/>
              </a:lnSpc>
              <a:buFont typeface="Wingdings" charset="0"/>
              <a:buNone/>
            </a:pPr>
            <a:r>
              <a:rPr lang="en-US" dirty="0">
                <a:latin typeface="Tahoma" charset="0"/>
                <a:ea typeface="ＭＳ Ｐゴシック" charset="0"/>
              </a:rPr>
              <a:t>Can we use the post-test odds after a positive Nuchal Translucency as the pre-test odds for the positive Nasal Bone Examination?</a:t>
            </a:r>
          </a:p>
          <a:p>
            <a:pPr eaLnBrk="1" hangingPunct="1">
              <a:lnSpc>
                <a:spcPct val="90000"/>
              </a:lnSpc>
              <a:buFont typeface="Wingdings" charset="0"/>
              <a:buNone/>
            </a:pPr>
            <a:r>
              <a:rPr lang="en-US" dirty="0">
                <a:latin typeface="Tahoma" charset="0"/>
                <a:ea typeface="ＭＳ Ｐゴシック" charset="0"/>
              </a:rPr>
              <a:t>i.e., can we combine the positive results by multiplying their LRs?</a:t>
            </a:r>
          </a:p>
          <a:p>
            <a:pPr eaLnBrk="1" hangingPunct="1">
              <a:lnSpc>
                <a:spcPct val="90000"/>
              </a:lnSpc>
              <a:buFont typeface="Wingdings" charset="0"/>
              <a:buNone/>
            </a:pPr>
            <a:r>
              <a:rPr lang="en-US" sz="2400" dirty="0">
                <a:latin typeface="Tahoma" charset="0"/>
                <a:ea typeface="ＭＳ Ｐゴシック" charset="0"/>
              </a:rPr>
              <a:t>		   LR(NT+, NBA +) = LR(NT +) x LR(NBA +) ?</a:t>
            </a:r>
          </a:p>
          <a:p>
            <a:pPr eaLnBrk="1" hangingPunct="1">
              <a:lnSpc>
                <a:spcPct val="90000"/>
              </a:lnSpc>
              <a:buFont typeface="Wingdings" charset="0"/>
              <a:buNone/>
            </a:pPr>
            <a:r>
              <a:rPr lang="en-US" sz="2400" dirty="0">
                <a:latin typeface="Tahoma" charset="0"/>
                <a:ea typeface="ＭＳ Ｐゴシック" charset="0"/>
              </a:rPr>
              <a:t>				        =       7.0         x      27.8  ?</a:t>
            </a:r>
          </a:p>
          <a:p>
            <a:pPr eaLnBrk="1" hangingPunct="1">
              <a:lnSpc>
                <a:spcPct val="90000"/>
              </a:lnSpc>
              <a:buFont typeface="Wingdings" charset="0"/>
              <a:buNone/>
            </a:pPr>
            <a:r>
              <a:rPr lang="en-US" sz="2400" dirty="0">
                <a:latin typeface="Tahoma" charset="0"/>
                <a:ea typeface="ＭＳ Ｐゴシック" charset="0"/>
              </a:rPr>
              <a:t>				        = 	      194 ?</a:t>
            </a:r>
          </a:p>
        </p:txBody>
      </p:sp>
      <p:sp>
        <p:nvSpPr>
          <p:cNvPr id="6656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26494F-95EA-1845-ABC2-470ADBC7A2A7}" type="slidenum">
              <a:rPr lang="en-US" sz="1400"/>
              <a:pPr/>
              <a:t>17</a:t>
            </a:fld>
            <a:endParaRPr lang="en-US" sz="1400"/>
          </a:p>
        </p:txBody>
      </p:sp>
    </p:spTree>
    <p:extLst>
      <p:ext uri="{BB962C8B-B14F-4D97-AF65-F5344CB8AC3E}">
        <p14:creationId xmlns:p14="http://schemas.microsoft.com/office/powerpoint/2010/main" val="335205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150938" y="214313"/>
            <a:ext cx="7793037" cy="928687"/>
          </a:xfrm>
        </p:spPr>
        <p:txBody>
          <a:bodyPr/>
          <a:lstStyle/>
          <a:p>
            <a:pPr eaLnBrk="1" hangingPunct="1"/>
            <a:r>
              <a:rPr lang="en-US" sz="4000" dirty="0">
                <a:latin typeface="Arial" charset="0"/>
                <a:ea typeface="ＭＳ Ｐゴシック" charset="0"/>
              </a:rPr>
              <a:t>Answer = No</a:t>
            </a:r>
          </a:p>
        </p:txBody>
      </p:sp>
      <p:graphicFrame>
        <p:nvGraphicFramePr>
          <p:cNvPr id="504835" name="Group 3"/>
          <p:cNvGraphicFramePr>
            <a:graphicFrameLocks noGrp="1"/>
          </p:cNvGraphicFramePr>
          <p:nvPr>
            <p:ph idx="1"/>
            <p:extLst>
              <p:ext uri="{D42A27DB-BD31-4B8C-83A1-F6EECF244321}">
                <p14:modId xmlns:p14="http://schemas.microsoft.com/office/powerpoint/2010/main" val="3926111295"/>
              </p:ext>
            </p:extLst>
          </p:nvPr>
        </p:nvGraphicFramePr>
        <p:xfrm>
          <a:off x="762000" y="1723949"/>
          <a:ext cx="8229600" cy="4402214"/>
        </p:xfrm>
        <a:graphic>
          <a:graphicData uri="http://schemas.openxmlformats.org/drawingml/2006/table">
            <a:tbl>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gridCol w="1216025">
                  <a:extLst>
                    <a:ext uri="{9D8B030D-6E8A-4147-A177-3AD203B41FA5}">
                      <a16:colId xmlns:a16="http://schemas.microsoft.com/office/drawing/2014/main" val="20006"/>
                    </a:ext>
                  </a:extLst>
                </a:gridCol>
              </a:tblGrid>
              <a:tr h="9771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7644" name="Oval 61"/>
          <p:cNvSpPr>
            <a:spLocks noChangeArrowheads="1"/>
          </p:cNvSpPr>
          <p:nvPr/>
        </p:nvSpPr>
        <p:spPr bwMode="auto">
          <a:xfrm>
            <a:off x="7924800" y="3048000"/>
            <a:ext cx="990600" cy="381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7645" name="Text Box 62"/>
          <p:cNvSpPr txBox="1">
            <a:spLocks noChangeArrowheads="1"/>
          </p:cNvSpPr>
          <p:nvPr/>
        </p:nvSpPr>
        <p:spPr bwMode="auto">
          <a:xfrm>
            <a:off x="8061325" y="1905000"/>
            <a:ext cx="1082675" cy="4064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Not 194</a:t>
            </a:r>
          </a:p>
        </p:txBody>
      </p:sp>
      <p:sp>
        <p:nvSpPr>
          <p:cNvPr id="67646" name="Line 63"/>
          <p:cNvSpPr>
            <a:spLocks noChangeShapeType="1"/>
          </p:cNvSpPr>
          <p:nvPr/>
        </p:nvSpPr>
        <p:spPr bwMode="auto">
          <a:xfrm flipH="1">
            <a:off x="8534400" y="2286000"/>
            <a:ext cx="762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7647" name="Text Box 64"/>
          <p:cNvSpPr txBox="1">
            <a:spLocks noChangeArrowheads="1"/>
          </p:cNvSpPr>
          <p:nvPr/>
        </p:nvSpPr>
        <p:spPr bwMode="auto">
          <a:xfrm>
            <a:off x="533400" y="6248400"/>
            <a:ext cx="822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158/(158 + 36) = 81%, not 92.5%</a:t>
            </a:r>
          </a:p>
        </p:txBody>
      </p:sp>
      <p:sp>
        <p:nvSpPr>
          <p:cNvPr id="6764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9D0D603-C1B4-124B-919C-E215E84D8B47}" type="slidenum">
              <a:rPr lang="en-US" sz="1400">
                <a:latin typeface="Arial" charset="0"/>
              </a:rPr>
              <a:pPr/>
              <a:t>18</a:t>
            </a:fld>
            <a:endParaRPr lang="en-US" sz="1400">
              <a:latin typeface="Arial" charset="0"/>
            </a:endParaRPr>
          </a:p>
        </p:txBody>
      </p:sp>
    </p:spTree>
    <p:extLst>
      <p:ext uri="{BB962C8B-B14F-4D97-AF65-F5344CB8AC3E}">
        <p14:creationId xmlns:p14="http://schemas.microsoft.com/office/powerpoint/2010/main" val="105410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69634" name="Rectangle 3"/>
          <p:cNvSpPr>
            <a:spLocks noGrp="1" noChangeArrowheads="1"/>
          </p:cNvSpPr>
          <p:nvPr>
            <p:ph type="body" idx="1"/>
          </p:nvPr>
        </p:nvSpPr>
        <p:spPr>
          <a:xfrm>
            <a:off x="762000" y="2743201"/>
            <a:ext cx="7772400" cy="1828800"/>
          </a:xfrm>
        </p:spPr>
        <p:txBody>
          <a:bodyPr/>
          <a:lstStyle/>
          <a:p>
            <a:pPr eaLnBrk="1" hangingPunct="1">
              <a:buFont typeface="Wingdings" charset="0"/>
              <a:buNone/>
            </a:pPr>
            <a:r>
              <a:rPr lang="en-US" dirty="0">
                <a:latin typeface="Tahoma" charset="0"/>
                <a:ea typeface="ＭＳ Ｐゴシック" charset="0"/>
              </a:rPr>
              <a:t>Absence of the nasal bone does not tell you as much if you already know that the nuchal translucency is </a:t>
            </a:r>
            <a:r>
              <a:rPr lang="en-US" dirty="0">
                <a:latin typeface="Tahoma" charset="0"/>
                <a:ea typeface="ＭＳ Ｐゴシック" charset="0"/>
                <a:cs typeface="Arial" charset="0"/>
              </a:rPr>
              <a:t>≥ 3.5 mm</a:t>
            </a:r>
            <a:r>
              <a:rPr lang="en-US" dirty="0">
                <a:latin typeface="Tahoma" charset="0"/>
                <a:ea typeface="ＭＳ Ｐゴシック" charset="0"/>
              </a:rPr>
              <a:t>.</a:t>
            </a:r>
          </a:p>
        </p:txBody>
      </p:sp>
      <p:sp>
        <p:nvSpPr>
          <p:cNvPr id="6963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E2A0683-7096-DD4E-970A-8666D06FB707}" type="slidenum">
              <a:rPr lang="en-US" sz="1400"/>
              <a:pPr/>
              <a:t>19</a:t>
            </a:fld>
            <a:endParaRPr lang="en-US" sz="1400"/>
          </a:p>
        </p:txBody>
      </p:sp>
    </p:spTree>
    <p:extLst>
      <p:ext uri="{BB962C8B-B14F-4D97-AF65-F5344CB8AC3E}">
        <p14:creationId xmlns:p14="http://schemas.microsoft.com/office/powerpoint/2010/main" val="369440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Evaluating Predictions/Decision Curves Addendum</a:t>
            </a:r>
          </a:p>
          <a:p>
            <a:r>
              <a:rPr lang="en-US" sz="2800" dirty="0"/>
              <a:t>Independence Conditional on D+/D- (Hard!)</a:t>
            </a:r>
          </a:p>
          <a:p>
            <a:r>
              <a:rPr lang="en-US" sz="2800" dirty="0"/>
              <a:t>Classification Trees</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26086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atin typeface="Arial" charset="0"/>
                <a:ea typeface="ＭＳ Ｐゴシック" charset="0"/>
              </a:rPr>
              <a:t>Non-Independence</a:t>
            </a:r>
          </a:p>
        </p:txBody>
      </p:sp>
      <p:pic>
        <p:nvPicPr>
          <p:cNvPr id="70658" name="Picture 3" descr="08-04_m"/>
          <p:cNvPicPr>
            <a:picLocks noChangeAspect="1" noChangeArrowheads="1"/>
          </p:cNvPicPr>
          <p:nvPr/>
        </p:nvPicPr>
        <p:blipFill>
          <a:blip r:embed="rId3">
            <a:extLst>
              <a:ext uri="{28A0092B-C50C-407E-A947-70E740481C1C}">
                <a14:useLocalDpi xmlns:a14="http://schemas.microsoft.com/office/drawing/2010/main" val="0"/>
              </a:ext>
            </a:extLst>
          </a:blip>
          <a:srcRect l="19823" t="-2657" r="15636"/>
          <a:stretch>
            <a:fillRect/>
          </a:stretch>
        </p:blipFill>
        <p:spPr bwMode="auto">
          <a:xfrm>
            <a:off x="152400" y="1489075"/>
            <a:ext cx="8991600" cy="536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61D0715-11F4-9145-B065-2DE9A64C7A13}" type="slidenum">
              <a:rPr lang="en-US" sz="1400">
                <a:latin typeface="Arial" charset="0"/>
              </a:rPr>
              <a:pPr/>
              <a:t>20</a:t>
            </a:fld>
            <a:endParaRPr lang="en-US" sz="1400">
              <a:latin typeface="Arial" charset="0"/>
            </a:endParaRPr>
          </a:p>
        </p:txBody>
      </p:sp>
    </p:spTree>
    <p:extLst>
      <p:ext uri="{BB962C8B-B14F-4D97-AF65-F5344CB8AC3E}">
        <p14:creationId xmlns:p14="http://schemas.microsoft.com/office/powerpoint/2010/main" val="76323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057400"/>
            <a:ext cx="8229600" cy="2590800"/>
          </a:xfrm>
        </p:spPr>
        <p:txBody>
          <a:bodyPr/>
          <a:lstStyle/>
          <a:p>
            <a:pPr eaLnBrk="1" hangingPunct="1">
              <a:buFontTx/>
              <a:buNone/>
            </a:pPr>
            <a:r>
              <a:rPr lang="en-US" sz="2800" dirty="0">
                <a:latin typeface="Arial" charset="0"/>
                <a:ea typeface="ＭＳ Ｐゴシック" charset="0"/>
              </a:rPr>
              <a:t>In chromosomally normal (D-) fetuses, a false positive on the NT makes a false positive on the NBA more likely.</a:t>
            </a:r>
          </a:p>
          <a:p>
            <a:pPr eaLnBrk="1" hangingPunct="1">
              <a:buFontTx/>
              <a:buNone/>
            </a:pPr>
            <a:endParaRPr lang="en-US" sz="2800" dirty="0">
              <a:latin typeface="Arial" charset="0"/>
              <a:ea typeface="ＭＳ Ｐゴシック" charset="0"/>
            </a:endParaRPr>
          </a:p>
        </p:txBody>
      </p:sp>
      <p:sp>
        <p:nvSpPr>
          <p:cNvPr id="72707" name="Text Box 4"/>
          <p:cNvSpPr txBox="1">
            <a:spLocks noChangeArrowheads="1"/>
          </p:cNvSpPr>
          <p:nvPr/>
        </p:nvSpPr>
        <p:spPr bwMode="auto">
          <a:xfrm>
            <a:off x="685800" y="5181600"/>
            <a:ext cx="72390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pPr>
            <a:r>
              <a:rPr lang="en-US" sz="1600" dirty="0">
                <a:latin typeface="Arial" charset="0"/>
              </a:rPr>
              <a:t>Some (but not all) of this may have to do with ethnicity.  In this London study, chromosomally normal fetuses of “Afro-Caribbean” ethnicity had both larger NTs and more frequent absence of the nasal bone.</a:t>
            </a:r>
          </a:p>
          <a:p>
            <a:pPr eaLnBrk="1" hangingPunct="1"/>
            <a:endParaRPr lang="en-US" sz="1600" dirty="0">
              <a:latin typeface="Arial" charset="0"/>
            </a:endParaRPr>
          </a:p>
        </p:txBody>
      </p:sp>
      <p:sp>
        <p:nvSpPr>
          <p:cNvPr id="72708" name="Text Box 5"/>
          <p:cNvSpPr txBox="1">
            <a:spLocks noChangeArrowheads="1"/>
          </p:cNvSpPr>
          <p:nvPr/>
        </p:nvSpPr>
        <p:spPr bwMode="auto">
          <a:xfrm>
            <a:off x="685800" y="6172200"/>
            <a:ext cx="7391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dirty="0">
                <a:latin typeface="Arial" charset="0"/>
              </a:rPr>
              <a:t>In Trisomy 21 (D+) fetuses, normal NT was associated with the presence of the nasal bone, so a false negative on the NT was associated with a false negative on the NBA.</a:t>
            </a: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21</a:t>
            </a:fld>
            <a:endParaRPr lang="en-US" sz="1400">
              <a:latin typeface="Arial" charset="0"/>
            </a:endParaRPr>
          </a:p>
        </p:txBody>
      </p:sp>
    </p:spTree>
    <p:extLst>
      <p:ext uri="{BB962C8B-B14F-4D97-AF65-F5344CB8AC3E}">
        <p14:creationId xmlns:p14="http://schemas.microsoft.com/office/powerpoint/2010/main" val="7034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286000"/>
            <a:ext cx="8229600" cy="3657600"/>
          </a:xfrm>
        </p:spPr>
        <p:txBody>
          <a:bodyPr/>
          <a:lstStyle/>
          <a:p>
            <a:pPr eaLnBrk="1" hangingPunct="1">
              <a:buFontTx/>
              <a:buNone/>
            </a:pP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a:t>
            </a:r>
            <a:r>
              <a:rPr lang="en-US" sz="2800" dirty="0">
                <a:latin typeface="Arial" charset="0"/>
                <a:ea typeface="ＭＳ Ｐゴシック" charset="0"/>
                <a:cs typeface="Arial" charset="0"/>
              </a:rPr>
              <a:t>≥ 3.5 mm, 7.5% had nasal bone absent. </a:t>
            </a: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&lt; 3.5 mm only 2.0% had nasal bone absent.</a:t>
            </a:r>
          </a:p>
          <a:p>
            <a:pPr eaLnBrk="1" hangingPunct="1">
              <a:buFontTx/>
              <a:buNone/>
            </a:pPr>
            <a:r>
              <a:rPr lang="en-US" sz="2800" dirty="0">
                <a:latin typeface="Arial" charset="0"/>
                <a:ea typeface="ＭＳ Ｐゴシック" charset="0"/>
              </a:rPr>
              <a:t> </a:t>
            </a:r>
            <a:endParaRPr lang="en-US" sz="2800" dirty="0">
              <a:latin typeface="Arial" charset="0"/>
              <a:ea typeface="ＭＳ Ｐゴシック" charset="0"/>
              <a:cs typeface="Arial" charset="0"/>
            </a:endParaRPr>
          </a:p>
          <a:p>
            <a:pPr eaLnBrk="1" hangingPunct="1">
              <a:buNone/>
            </a:pPr>
            <a:r>
              <a:rPr lang="en-US" sz="2800" dirty="0">
                <a:latin typeface="Arial" charset="0"/>
                <a:ea typeface="ＭＳ Ｐゴシック" charset="0"/>
                <a:cs typeface="Arial" charset="0"/>
              </a:rPr>
              <a:t>P(NBA+|NT+ &amp; D-) = 0.075</a:t>
            </a:r>
          </a:p>
          <a:p>
            <a:pPr eaLnBrk="1" hangingPunct="1">
              <a:buNone/>
            </a:pPr>
            <a:r>
              <a:rPr lang="en-US" sz="2800" dirty="0">
                <a:latin typeface="Arial" charset="0"/>
                <a:ea typeface="ＭＳ Ｐゴシック" charset="0"/>
                <a:cs typeface="Arial" charset="0"/>
              </a:rPr>
              <a:t>P(NBA+|NT-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22</a:t>
            </a:fld>
            <a:endParaRPr lang="en-US" sz="1400">
              <a:latin typeface="Arial" charset="0"/>
            </a:endParaRPr>
          </a:p>
        </p:txBody>
      </p:sp>
    </p:spTree>
    <p:extLst>
      <p:ext uri="{BB962C8B-B14F-4D97-AF65-F5344CB8AC3E}">
        <p14:creationId xmlns:p14="http://schemas.microsoft.com/office/powerpoint/2010/main" val="308711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304800" y="2286000"/>
            <a:ext cx="8610600" cy="3429000"/>
          </a:xfrm>
        </p:spPr>
        <p:txBody>
          <a:bodyPr/>
          <a:lstStyle/>
          <a:p>
            <a:pPr eaLnBrk="1" hangingPunct="1">
              <a:buNone/>
            </a:pPr>
            <a:r>
              <a:rPr lang="en-US" sz="2800" dirty="0">
                <a:latin typeface="Arial" charset="0"/>
                <a:ea typeface="ＭＳ Ｐゴシック" charset="0"/>
                <a:cs typeface="Arial" charset="0"/>
              </a:rPr>
              <a:t>If independent,</a:t>
            </a:r>
          </a:p>
          <a:p>
            <a:pPr eaLnBrk="1" hangingPunct="1">
              <a:buNone/>
            </a:pPr>
            <a:r>
              <a:rPr lang="en-US" sz="2800" dirty="0">
                <a:latin typeface="Arial" charset="0"/>
                <a:ea typeface="ＭＳ Ｐゴシック" charset="0"/>
                <a:cs typeface="Arial" charset="0"/>
              </a:rPr>
              <a:t>P(NBA+|NT+&amp;D-) = P(NBA+|NT-&amp;D-) = P(NBA+|D-)</a:t>
            </a:r>
          </a:p>
          <a:p>
            <a:pPr eaLnBrk="1" hangingPunct="1">
              <a:buNone/>
            </a:pPr>
            <a:r>
              <a:rPr lang="en-US" sz="2800" dirty="0">
                <a:latin typeface="Arial" charset="0"/>
                <a:ea typeface="ＭＳ Ｐゴシック" charset="0"/>
                <a:cs typeface="Arial" charset="0"/>
              </a:rPr>
              <a:t>But,</a:t>
            </a:r>
          </a:p>
          <a:p>
            <a:pPr eaLnBrk="1" hangingPunct="1">
              <a:buNone/>
            </a:pPr>
            <a:r>
              <a:rPr lang="en-US" sz="2800" dirty="0">
                <a:latin typeface="Arial" charset="0"/>
                <a:ea typeface="ＭＳ Ｐゴシック" charset="0"/>
                <a:cs typeface="Arial" charset="0"/>
              </a:rPr>
              <a:t>P(NBA+|NT+ &amp; D-) = 0.075</a:t>
            </a:r>
          </a:p>
          <a:p>
            <a:pPr eaLnBrk="1" hangingPunct="1">
              <a:buNone/>
            </a:pPr>
            <a:r>
              <a:rPr lang="en-US" sz="2800" dirty="0">
                <a:latin typeface="Arial" charset="0"/>
                <a:ea typeface="ＭＳ Ｐゴシック" charset="0"/>
                <a:cs typeface="Arial" charset="0"/>
              </a:rPr>
              <a:t>P(NBA+|NT-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23</a:t>
            </a:fld>
            <a:endParaRPr lang="en-US" sz="1400">
              <a:latin typeface="Arial" charset="0"/>
            </a:endParaRPr>
          </a:p>
        </p:txBody>
      </p:sp>
    </p:spTree>
    <p:extLst>
      <p:ext uri="{BB962C8B-B14F-4D97-AF65-F5344CB8AC3E}">
        <p14:creationId xmlns:p14="http://schemas.microsoft.com/office/powerpoint/2010/main" val="215026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74754"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Instead of looking for the nasal bone, what if the second test were just a repeat measurement of the nuchal translucency?</a:t>
            </a:r>
          </a:p>
          <a:p>
            <a:pPr eaLnBrk="1" hangingPunct="1">
              <a:buFont typeface="Wingdings" charset="0"/>
              <a:buNone/>
            </a:pPr>
            <a:r>
              <a:rPr lang="en-US">
                <a:latin typeface="Tahoma" charset="0"/>
                <a:ea typeface="ＭＳ Ｐゴシック" charset="0"/>
              </a:rPr>
              <a:t>A second positive NT would do little to increase your certainty of Trisomy 21.  If it was false positive the first time around, it is likely to be false positive the second time.</a:t>
            </a:r>
          </a:p>
        </p:txBody>
      </p:sp>
      <p:sp>
        <p:nvSpPr>
          <p:cNvPr id="747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73BE6C7-E186-8B43-9E06-954D4E682F1D}" type="slidenum">
              <a:rPr lang="en-US" sz="1400"/>
              <a:pPr/>
              <a:t>24</a:t>
            </a:fld>
            <a:endParaRPr lang="en-US" sz="1400"/>
          </a:p>
        </p:txBody>
      </p:sp>
    </p:spTree>
    <p:extLst>
      <p:ext uri="{BB962C8B-B14F-4D97-AF65-F5344CB8AC3E}">
        <p14:creationId xmlns:p14="http://schemas.microsoft.com/office/powerpoint/2010/main" val="215894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5778" name="Rectangle 3"/>
          <p:cNvSpPr>
            <a:spLocks noGrp="1" noChangeArrowheads="1"/>
          </p:cNvSpPr>
          <p:nvPr>
            <p:ph type="body" idx="1"/>
          </p:nvPr>
        </p:nvSpPr>
        <p:spPr/>
        <p:txBody>
          <a:bodyPr/>
          <a:lstStyle/>
          <a:p>
            <a:pPr eaLnBrk="1" hangingPunct="1">
              <a:lnSpc>
                <a:spcPct val="90000"/>
              </a:lnSpc>
              <a:buFont typeface="Wingdings" charset="0"/>
              <a:buNone/>
            </a:pPr>
            <a:r>
              <a:rPr lang="en-US" dirty="0">
                <a:latin typeface="Tahoma" charset="0"/>
                <a:ea typeface="ＭＳ Ｐゴシック" charset="0"/>
              </a:rPr>
              <a:t>Tests measure the same aspect of disease.</a:t>
            </a:r>
          </a:p>
          <a:p>
            <a:pPr eaLnBrk="1" hangingPunct="1">
              <a:lnSpc>
                <a:spcPct val="90000"/>
              </a:lnSpc>
              <a:buFont typeface="Wingdings" charset="0"/>
              <a:buNone/>
            </a:pPr>
            <a:endParaRPr lang="en-US" dirty="0">
              <a:latin typeface="Tahoma" charset="0"/>
              <a:ea typeface="ＭＳ Ｐゴシック" charset="0"/>
            </a:endParaRPr>
          </a:p>
          <a:p>
            <a:pPr eaLnBrk="1" hangingPunct="1">
              <a:lnSpc>
                <a:spcPct val="90000"/>
              </a:lnSpc>
              <a:buFont typeface="Wingdings" charset="0"/>
              <a:buNone/>
            </a:pPr>
            <a:r>
              <a:rPr lang="en-US" dirty="0">
                <a:latin typeface="Tahoma" charset="0"/>
                <a:ea typeface="ＭＳ Ｐゴシック" charset="0"/>
              </a:rPr>
              <a:t>One aspect of Down’s syndrome is slower fetal development; the NT decreases more slowly and the nasal bone ossifies later.  Chromosomally NORMAL fetuses that develop slowly will tend to have false positives on BOTH the NT Exam and NBA.  </a:t>
            </a:r>
          </a:p>
        </p:txBody>
      </p:sp>
      <p:sp>
        <p:nvSpPr>
          <p:cNvPr id="757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88817B2-6C4D-EB4E-A622-0E5E6E48EDCA}" type="slidenum">
              <a:rPr lang="en-US" sz="1400"/>
              <a:pPr/>
              <a:t>25</a:t>
            </a:fld>
            <a:endParaRPr lang="en-US" sz="1400"/>
          </a:p>
        </p:txBody>
      </p:sp>
    </p:spTree>
    <p:extLst>
      <p:ext uri="{BB962C8B-B14F-4D97-AF65-F5344CB8AC3E}">
        <p14:creationId xmlns:p14="http://schemas.microsoft.com/office/powerpoint/2010/main" val="425572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7826" name="Rectangle 3"/>
          <p:cNvSpPr>
            <a:spLocks noGrp="1" noChangeArrowheads="1"/>
          </p:cNvSpPr>
          <p:nvPr>
            <p:ph type="body" idx="1"/>
          </p:nvPr>
        </p:nvSpPr>
        <p:spPr>
          <a:xfrm>
            <a:off x="457200" y="2209800"/>
            <a:ext cx="8229600" cy="4525963"/>
          </a:xfrm>
        </p:spPr>
        <p:txBody>
          <a:bodyPr/>
          <a:lstStyle/>
          <a:p>
            <a:pPr eaLnBrk="1" hangingPunct="1">
              <a:buFont typeface="Wingdings" charset="0"/>
              <a:buNone/>
            </a:pPr>
            <a:r>
              <a:rPr lang="en-US" dirty="0">
                <a:latin typeface="Tahoma" charset="0"/>
                <a:ea typeface="ＭＳ Ｐゴシック" charset="0"/>
              </a:rPr>
              <a:t>Heterogeneity of Disease (e.g. spectrum of severity)*.</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Heterogeneity of Non-Disease.</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(See EBD-2 Chapter 7 first 3 pages)</a:t>
            </a:r>
          </a:p>
        </p:txBody>
      </p:sp>
      <p:sp>
        <p:nvSpPr>
          <p:cNvPr id="77827" name="Text Box 4"/>
          <p:cNvSpPr txBox="1">
            <a:spLocks noChangeArrowheads="1"/>
          </p:cNvSpPr>
          <p:nvPr/>
        </p:nvSpPr>
        <p:spPr bwMode="auto">
          <a:xfrm>
            <a:off x="533400" y="5791200"/>
            <a:ext cx="716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a:t>*In this example, Down’s syndrome is the only chromosomal abnormality considered, so disease is fairly homogeneous</a:t>
            </a:r>
          </a:p>
        </p:txBody>
      </p:sp>
      <p:sp>
        <p:nvSpPr>
          <p:cNvPr id="7782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F4CDE64-D9AD-A84A-8AAF-E1D2DC3FC07F}" type="slidenum">
              <a:rPr lang="en-US" sz="1400"/>
              <a:pPr/>
              <a:t>26</a:t>
            </a:fld>
            <a:endParaRPr lang="en-US" sz="1400"/>
          </a:p>
        </p:txBody>
      </p:sp>
    </p:spTree>
    <p:extLst>
      <p:ext uri="{BB962C8B-B14F-4D97-AF65-F5344CB8AC3E}">
        <p14:creationId xmlns:p14="http://schemas.microsoft.com/office/powerpoint/2010/main" val="308768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533400" y="2057400"/>
            <a:ext cx="8229600" cy="4114800"/>
          </a:xfrm>
        </p:spPr>
        <p:txBody>
          <a:bodyPr/>
          <a:lstStyle/>
          <a:p>
            <a:pPr eaLnBrk="1" hangingPunct="1"/>
            <a:r>
              <a:rPr lang="en-US" sz="3600" dirty="0">
                <a:latin typeface="Tahoma" charset="0"/>
                <a:ea typeface="ＭＳ Ｐゴシック" charset="0"/>
              </a:rPr>
              <a:t>Unless tests are independent (conditional on D+/D-), we can’t combine results by multiplying LRs.</a:t>
            </a:r>
            <a:br>
              <a:rPr lang="en-US" sz="3600" dirty="0">
                <a:latin typeface="Tahoma" charset="0"/>
                <a:ea typeface="ＭＳ Ｐゴシック" charset="0"/>
              </a:rPr>
            </a:br>
            <a:br>
              <a:rPr lang="en-US" sz="3600" dirty="0">
                <a:latin typeface="Tahoma" charset="0"/>
                <a:ea typeface="ＭＳ Ｐゴシック" charset="0"/>
              </a:rPr>
            </a:br>
            <a:endParaRPr lang="en-US" sz="3600" dirty="0">
              <a:latin typeface="Tahoma" charset="0"/>
              <a:ea typeface="ＭＳ Ｐゴシック" charset="0"/>
            </a:endParaRPr>
          </a:p>
        </p:txBody>
      </p:sp>
      <p:sp>
        <p:nvSpPr>
          <p:cNvPr id="7987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7F5541-D954-2347-AEB2-B99DEC3C92A4}" type="slidenum">
              <a:rPr lang="en-US" sz="1400"/>
              <a:pPr/>
              <a:t>27</a:t>
            </a:fld>
            <a:endParaRPr lang="en-US" sz="1400"/>
          </a:p>
        </p:txBody>
      </p:sp>
    </p:spTree>
    <p:extLst>
      <p:ext uri="{BB962C8B-B14F-4D97-AF65-F5344CB8AC3E}">
        <p14:creationId xmlns:p14="http://schemas.microsoft.com/office/powerpoint/2010/main" val="304959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atin typeface="Tahoma" charset="0"/>
                <a:ea typeface="ＭＳ Ｐゴシック" charset="0"/>
              </a:rPr>
              <a:t>Independence </a:t>
            </a:r>
            <a:r>
              <a:rPr lang="en-US" u="sng">
                <a:latin typeface="Tahoma" charset="0"/>
                <a:ea typeface="ＭＳ Ｐゴシック" charset="0"/>
              </a:rPr>
              <a:t>Conditional On Disease Status</a:t>
            </a:r>
          </a:p>
        </p:txBody>
      </p:sp>
      <p:sp>
        <p:nvSpPr>
          <p:cNvPr id="81922" name="Rectangle 3"/>
          <p:cNvSpPr>
            <a:spLocks noGrp="1" noChangeArrowheads="1"/>
          </p:cNvSpPr>
          <p:nvPr>
            <p:ph type="body" idx="1"/>
          </p:nvPr>
        </p:nvSpPr>
        <p:spPr/>
        <p:txBody>
          <a:bodyPr/>
          <a:lstStyle/>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negative on Test 1 does not affect the probability of a false negative on Test 2.</a:t>
            </a:r>
          </a:p>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positive on Test 1 does not affect the probability of a false positive on Test 2.</a:t>
            </a:r>
          </a:p>
        </p:txBody>
      </p:sp>
      <p:sp>
        <p:nvSpPr>
          <p:cNvPr id="8192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6BBB2BA-D7B4-A442-9AA0-7FF5938E5264}" type="slidenum">
              <a:rPr lang="en-US" sz="1400"/>
              <a:pPr/>
              <a:t>28</a:t>
            </a:fld>
            <a:endParaRPr lang="en-US" sz="1400"/>
          </a:p>
        </p:txBody>
      </p:sp>
    </p:spTree>
    <p:extLst>
      <p:ext uri="{BB962C8B-B14F-4D97-AF65-F5344CB8AC3E}">
        <p14:creationId xmlns:p14="http://schemas.microsoft.com/office/powerpoint/2010/main" val="3447828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Tahoma" charset="0"/>
                <a:ea typeface="ＭＳ Ｐゴシック" charset="0"/>
              </a:rPr>
              <a:t>Ways to Combine Multiple Tests</a:t>
            </a:r>
          </a:p>
        </p:txBody>
      </p:sp>
      <p:sp>
        <p:nvSpPr>
          <p:cNvPr id="82946" name="Rectangle 3"/>
          <p:cNvSpPr>
            <a:spLocks noGrp="1" noChangeArrowheads="1"/>
          </p:cNvSpPr>
          <p:nvPr>
            <p:ph type="body" idx="1"/>
          </p:nvPr>
        </p:nvSpPr>
        <p:spPr>
          <a:xfrm>
            <a:off x="685800" y="1828800"/>
            <a:ext cx="8229600" cy="4525963"/>
          </a:xfrm>
        </p:spPr>
        <p:txBody>
          <a:bodyPr/>
          <a:lstStyle/>
          <a:p>
            <a:pPr eaLnBrk="1" hangingPunct="1">
              <a:buFont typeface="Wingdings" charset="0"/>
              <a:buNone/>
            </a:pPr>
            <a:r>
              <a:rPr lang="en-US" dirty="0">
                <a:latin typeface="Tahoma" charset="0"/>
                <a:ea typeface="ＭＳ Ｐゴシック" charset="0"/>
              </a:rPr>
              <a:t>On a group of patients (derivation set), perform the multiple tests and  (independently*) determine true disease status (apply the gold standard)</a:t>
            </a:r>
          </a:p>
          <a:p>
            <a:pPr eaLnBrk="1" hangingPunct="1"/>
            <a:r>
              <a:rPr lang="en-US" dirty="0">
                <a:latin typeface="Tahoma" charset="0"/>
                <a:ea typeface="ＭＳ Ｐゴシック" charset="0"/>
              </a:rPr>
              <a:t>Measure LR or PV for each possible combination of results</a:t>
            </a:r>
          </a:p>
          <a:p>
            <a:pPr eaLnBrk="1" hangingPunct="1"/>
            <a:r>
              <a:rPr lang="en-US" dirty="0">
                <a:latin typeface="Tahoma" charset="0"/>
                <a:ea typeface="ＭＳ Ｐゴシック" charset="0"/>
              </a:rPr>
              <a:t>Classification Trees</a:t>
            </a:r>
          </a:p>
          <a:p>
            <a:pPr eaLnBrk="1" hangingPunct="1"/>
            <a:r>
              <a:rPr lang="en-US" dirty="0">
                <a:latin typeface="Tahoma" charset="0"/>
                <a:ea typeface="ＭＳ Ｐゴシック" charset="0"/>
              </a:rPr>
              <a:t>Logistic Regression</a:t>
            </a:r>
          </a:p>
        </p:txBody>
      </p:sp>
      <p:sp>
        <p:nvSpPr>
          <p:cNvPr id="82947" name="Text Box 4"/>
          <p:cNvSpPr txBox="1">
            <a:spLocks noChangeArrowheads="1"/>
          </p:cNvSpPr>
          <p:nvPr/>
        </p:nvSpPr>
        <p:spPr bwMode="auto">
          <a:xfrm>
            <a:off x="381000" y="6019800"/>
            <a:ext cx="830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82948" name="Text Box 5"/>
          <p:cNvSpPr txBox="1">
            <a:spLocks noChangeArrowheads="1"/>
          </p:cNvSpPr>
          <p:nvPr/>
        </p:nvSpPr>
        <p:spPr bwMode="auto">
          <a:xfrm>
            <a:off x="762000" y="6248400"/>
            <a:ext cx="754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*Beware of incorporation bias</a:t>
            </a:r>
          </a:p>
        </p:txBody>
      </p:sp>
      <p:sp>
        <p:nvSpPr>
          <p:cNvPr id="8294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CA0F227-4866-6447-A8CA-704BBD4A96EA}" type="slidenum">
              <a:rPr lang="en-US" sz="1400"/>
              <a:pPr/>
              <a:t>29</a:t>
            </a:fld>
            <a:endParaRPr lang="en-US" sz="1400"/>
          </a:p>
        </p:txBody>
      </p:sp>
    </p:spTree>
    <p:extLst>
      <p:ext uri="{BB962C8B-B14F-4D97-AF65-F5344CB8AC3E}">
        <p14:creationId xmlns:p14="http://schemas.microsoft.com/office/powerpoint/2010/main" val="288453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4000">
                <a:latin typeface="Tahoma" charset="0"/>
                <a:ea typeface="ＭＳ Ｐゴシック" charset="0"/>
              </a:rPr>
              <a:t>Combining Tests</a:t>
            </a:r>
            <a:br>
              <a:rPr lang="en-US" sz="4000">
                <a:latin typeface="Tahoma" charset="0"/>
                <a:ea typeface="ＭＳ Ｐゴシック" charset="0"/>
              </a:rPr>
            </a:br>
            <a:r>
              <a:rPr lang="en-US" sz="4000">
                <a:latin typeface="Tahoma" charset="0"/>
                <a:ea typeface="ＭＳ Ｐゴシック" charset="0"/>
              </a:rPr>
              <a:t>Example</a:t>
            </a:r>
          </a:p>
        </p:txBody>
      </p:sp>
      <p:sp>
        <p:nvSpPr>
          <p:cNvPr id="47106" name="Rectangle 3"/>
          <p:cNvSpPr>
            <a:spLocks noGrp="1" noChangeArrowheads="1"/>
          </p:cNvSpPr>
          <p:nvPr>
            <p:ph type="body" idx="1"/>
          </p:nvPr>
        </p:nvSpPr>
        <p:spPr>
          <a:xfrm>
            <a:off x="1182688" y="2501900"/>
            <a:ext cx="7772400" cy="1593850"/>
          </a:xfrm>
        </p:spPr>
        <p:txBody>
          <a:bodyPr/>
          <a:lstStyle/>
          <a:p>
            <a:pPr eaLnBrk="1" hangingPunct="1">
              <a:buFont typeface="Wingdings" charset="0"/>
              <a:buNone/>
            </a:pPr>
            <a:r>
              <a:rPr lang="en-US">
                <a:latin typeface="Tahoma" charset="0"/>
                <a:ea typeface="ＭＳ Ｐゴシック" charset="0"/>
              </a:rPr>
              <a:t>Prenatal sonographic Nuchal Translucency (NT) and Nasal Bone Exam as dichotomous tests for Trisomy 21*</a:t>
            </a:r>
          </a:p>
        </p:txBody>
      </p:sp>
      <p:sp>
        <p:nvSpPr>
          <p:cNvPr id="47107" name="Text Box 4"/>
          <p:cNvSpPr txBox="1">
            <a:spLocks noChangeArrowheads="1"/>
          </p:cNvSpPr>
          <p:nvPr/>
        </p:nvSpPr>
        <p:spPr bwMode="auto">
          <a:xfrm>
            <a:off x="457200" y="5791200"/>
            <a:ext cx="8153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200">
                <a:latin typeface="Arial" charset="0"/>
              </a:rPr>
              <a:t>*Cicero, S., G. Rembouskos, et al. (2004). "Likelihood ratio for trisomy 21 in fetuses with absent nasal bone at the 11-14-week scan." </a:t>
            </a:r>
            <a:r>
              <a:rPr lang="en-US" sz="1200" u="sng">
                <a:latin typeface="Arial" charset="0"/>
              </a:rPr>
              <a:t>Ultrasound Obstet Gynecol</a:t>
            </a:r>
            <a:r>
              <a:rPr lang="en-US" sz="1200">
                <a:latin typeface="Arial" charset="0"/>
              </a:rPr>
              <a:t> </a:t>
            </a:r>
            <a:r>
              <a:rPr lang="en-US" sz="1200" b="1">
                <a:latin typeface="Arial" charset="0"/>
              </a:rPr>
              <a:t>23</a:t>
            </a:r>
            <a:r>
              <a:rPr lang="en-US" sz="1200">
                <a:latin typeface="Arial" charset="0"/>
              </a:rPr>
              <a:t>(3): 218-23.</a:t>
            </a:r>
          </a:p>
          <a:p>
            <a:pPr eaLnBrk="1" hangingPunct="1"/>
            <a:endParaRPr lang="en-US" sz="1200">
              <a:latin typeface="Arial" charset="0"/>
            </a:endParaRPr>
          </a:p>
        </p:txBody>
      </p:sp>
      <p:sp>
        <p:nvSpPr>
          <p:cNvPr id="4710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AD3ED99-0787-3F46-B48F-97F0388300ED}" type="slidenum">
              <a:rPr lang="en-US" sz="1400"/>
              <a:pPr/>
              <a:t>3</a:t>
            </a:fld>
            <a:endParaRPr lang="en-US" sz="1400"/>
          </a:p>
        </p:txBody>
      </p:sp>
    </p:spTree>
    <p:extLst>
      <p:ext uri="{BB962C8B-B14F-4D97-AF65-F5344CB8AC3E}">
        <p14:creationId xmlns:p14="http://schemas.microsoft.com/office/powerpoint/2010/main" val="2331063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z="4000">
                <a:latin typeface="Arial" charset="0"/>
                <a:ea typeface="ＭＳ Ｐゴシック" charset="0"/>
              </a:rPr>
              <a:t>Determine LR for Each Result Combination</a:t>
            </a:r>
          </a:p>
        </p:txBody>
      </p:sp>
      <p:graphicFrame>
        <p:nvGraphicFramePr>
          <p:cNvPr id="515075" name="Group 3"/>
          <p:cNvGraphicFramePr>
            <a:graphicFrameLocks noGrp="1"/>
          </p:cNvGraphicFramePr>
          <p:nvPr>
            <p:ph idx="1"/>
          </p:nvPr>
        </p:nvGraphicFramePr>
        <p:xfrm>
          <a:off x="457200" y="1600200"/>
          <a:ext cx="83058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4035"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8403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E4C275-52E9-1E4B-BBC2-C861257610E4}" type="slidenum">
              <a:rPr lang="en-US" sz="1400">
                <a:latin typeface="Arial" charset="0"/>
              </a:rPr>
              <a:pPr/>
              <a:t>30</a:t>
            </a:fld>
            <a:endParaRPr lang="en-US" sz="1400">
              <a:latin typeface="Arial" charset="0"/>
            </a:endParaRPr>
          </a:p>
        </p:txBody>
      </p:sp>
    </p:spTree>
    <p:extLst>
      <p:ext uri="{BB962C8B-B14F-4D97-AF65-F5344CB8AC3E}">
        <p14:creationId xmlns:p14="http://schemas.microsoft.com/office/powerpoint/2010/main" val="404529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Tahoma" charset="0"/>
                <a:ea typeface="ＭＳ Ｐゴシック" charset="0"/>
              </a:rPr>
              <a:t>Sort by LR (Descending)</a:t>
            </a:r>
          </a:p>
        </p:txBody>
      </p:sp>
      <p:graphicFrame>
        <p:nvGraphicFramePr>
          <p:cNvPr id="516099" name="Group 3"/>
          <p:cNvGraphicFramePr>
            <a:graphicFrameLocks noGrp="1"/>
          </p:cNvGraphicFramePr>
          <p:nvPr>
            <p:ph idx="1"/>
          </p:nvPr>
        </p:nvGraphicFramePr>
        <p:xfrm>
          <a:off x="1182688" y="2017713"/>
          <a:ext cx="7772400" cy="4114801"/>
        </p:xfrm>
        <a:graphic>
          <a:graphicData uri="http://schemas.openxmlformats.org/drawingml/2006/table">
            <a:tbl>
              <a:tblPr/>
              <a:tblGrid>
                <a:gridCol w="711200">
                  <a:extLst>
                    <a:ext uri="{9D8B030D-6E8A-4147-A177-3AD203B41FA5}">
                      <a16:colId xmlns:a16="http://schemas.microsoft.com/office/drawing/2014/main" val="20000"/>
                    </a:ext>
                  </a:extLst>
                </a:gridCol>
                <a:gridCol w="1039812">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46237">
                  <a:extLst>
                    <a:ext uri="{9D8B030D-6E8A-4147-A177-3AD203B41FA5}">
                      <a16:colId xmlns:a16="http://schemas.microsoft.com/office/drawing/2014/main" val="20005"/>
                    </a:ext>
                  </a:extLst>
                </a:gridCol>
                <a:gridCol w="830263">
                  <a:extLst>
                    <a:ext uri="{9D8B030D-6E8A-4147-A177-3AD203B41FA5}">
                      <a16:colId xmlns:a16="http://schemas.microsoft.com/office/drawing/2014/main" val="20006"/>
                    </a:ext>
                  </a:extLst>
                </a:gridCol>
              </a:tblGrid>
              <a:tr h="8366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NBA</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LR</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158</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47%</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36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0.70%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69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71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93</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1.80%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738">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54</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442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4652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89.10%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504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58C9BA2-65FD-3141-A89B-B6D51A8574AD}" type="slidenum">
              <a:rPr lang="en-US" sz="1400"/>
              <a:pPr/>
              <a:t>31</a:t>
            </a:fld>
            <a:endParaRPr lang="en-US" sz="1400"/>
          </a:p>
        </p:txBody>
      </p:sp>
    </p:spTree>
    <p:extLst>
      <p:ext uri="{BB962C8B-B14F-4D97-AF65-F5344CB8AC3E}">
        <p14:creationId xmlns:p14="http://schemas.microsoft.com/office/powerpoint/2010/main" val="3184831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4000">
                <a:latin typeface="Tahoma" charset="0"/>
                <a:ea typeface="ＭＳ Ｐゴシック" charset="0"/>
              </a:rPr>
              <a:t>Apply Chapter 4 – Multilevel Tests</a:t>
            </a:r>
          </a:p>
        </p:txBody>
      </p:sp>
      <p:sp>
        <p:nvSpPr>
          <p:cNvPr id="87042" name="Rectangle 3"/>
          <p:cNvSpPr>
            <a:spLocks noGrp="1" noChangeArrowheads="1"/>
          </p:cNvSpPr>
          <p:nvPr>
            <p:ph type="body" idx="1"/>
          </p:nvPr>
        </p:nvSpPr>
        <p:spPr/>
        <p:txBody>
          <a:bodyPr/>
          <a:lstStyle/>
          <a:p>
            <a:pPr eaLnBrk="1" hangingPunct="1"/>
            <a:r>
              <a:rPr lang="en-US">
                <a:latin typeface="Tahoma" charset="0"/>
                <a:ea typeface="ＭＳ Ｐゴシック" charset="0"/>
              </a:rPr>
              <a:t>Now you have a multilevel test (In this case, 4 levels.)</a:t>
            </a:r>
          </a:p>
          <a:p>
            <a:pPr eaLnBrk="1" hangingPunct="1"/>
            <a:r>
              <a:rPr lang="en-US">
                <a:latin typeface="Tahoma" charset="0"/>
                <a:ea typeface="ＭＳ Ｐゴシック" charset="0"/>
              </a:rPr>
              <a:t>Have LR for each test result</a:t>
            </a:r>
          </a:p>
          <a:p>
            <a:pPr eaLnBrk="1" hangingPunct="1"/>
            <a:r>
              <a:rPr lang="en-US">
                <a:latin typeface="Tahoma" charset="0"/>
                <a:ea typeface="ＭＳ Ｐゴシック" charset="0"/>
              </a:rPr>
              <a:t>Can create ROC curve and calculate AUROC</a:t>
            </a:r>
          </a:p>
          <a:p>
            <a:pPr eaLnBrk="1" hangingPunct="1"/>
            <a:r>
              <a:rPr lang="en-US">
                <a:latin typeface="Tahoma" charset="0"/>
                <a:ea typeface="ＭＳ Ｐゴシック" charset="0"/>
              </a:rPr>
              <a:t>Given pre-test probability and treatment threshold probability (C/(B+C)), can find optimal cutoff.</a:t>
            </a:r>
          </a:p>
        </p:txBody>
      </p:sp>
      <p:sp>
        <p:nvSpPr>
          <p:cNvPr id="8704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5F8475-9630-614A-94F4-2B4A11711B52}" type="slidenum">
              <a:rPr lang="en-US" sz="1400"/>
              <a:pPr/>
              <a:t>32</a:t>
            </a:fld>
            <a:endParaRPr lang="en-US" sz="1400"/>
          </a:p>
        </p:txBody>
      </p:sp>
    </p:spTree>
    <p:extLst>
      <p:ext uri="{BB962C8B-B14F-4D97-AF65-F5344CB8AC3E}">
        <p14:creationId xmlns:p14="http://schemas.microsoft.com/office/powerpoint/2010/main" val="365746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atin typeface="Tahoma" charset="0"/>
                <a:ea typeface="ＭＳ Ｐゴシック" charset="0"/>
              </a:rPr>
              <a:t>Create ROC Table</a:t>
            </a:r>
          </a:p>
        </p:txBody>
      </p:sp>
      <p:graphicFrame>
        <p:nvGraphicFramePr>
          <p:cNvPr id="518147" name="Group 3"/>
          <p:cNvGraphicFramePr>
            <a:graphicFrameLocks noGrp="1"/>
          </p:cNvGraphicFramePr>
          <p:nvPr>
            <p:ph idx="1"/>
            <p:extLst>
              <p:ext uri="{D42A27DB-BD31-4B8C-83A1-F6EECF244321}">
                <p14:modId xmlns:p14="http://schemas.microsoft.com/office/powerpoint/2010/main" val="2472866264"/>
              </p:ext>
            </p:extLst>
          </p:nvPr>
        </p:nvGraphicFramePr>
        <p:xfrm>
          <a:off x="1182688" y="2017713"/>
          <a:ext cx="5948362" cy="4114802"/>
        </p:xfrm>
        <a:graphic>
          <a:graphicData uri="http://schemas.openxmlformats.org/drawingml/2006/table">
            <a:tbl>
              <a:tblPr/>
              <a:tblGrid>
                <a:gridCol w="792162">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1265238">
                  <a:extLst>
                    <a:ext uri="{9D8B030D-6E8A-4147-A177-3AD203B41FA5}">
                      <a16:colId xmlns:a16="http://schemas.microsoft.com/office/drawing/2014/main" val="20002"/>
                    </a:ext>
                  </a:extLst>
                </a:gridCol>
                <a:gridCol w="849312">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NT</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Tahoma" charset="0"/>
                          <a:ea typeface="ＭＳ Ｐゴシック" charset="0"/>
                          <a:cs typeface="Arial" charset="0"/>
                        </a:rPr>
                        <a:t>NBA</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Sens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1 - Spec</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3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err="1">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158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36</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0.70%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71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68%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93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97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84%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442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4652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811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3E947-BE10-454E-8C94-58BEB38E90D5}" type="slidenum">
              <a:rPr lang="en-US" sz="1400"/>
              <a:pPr/>
              <a:t>33</a:t>
            </a:fld>
            <a:endParaRPr lang="en-US" sz="1400"/>
          </a:p>
        </p:txBody>
      </p:sp>
    </p:spTree>
    <p:extLst>
      <p:ext uri="{BB962C8B-B14F-4D97-AF65-F5344CB8AC3E}">
        <p14:creationId xmlns:p14="http://schemas.microsoft.com/office/powerpoint/2010/main" val="288944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Object 2"/>
          <p:cNvGraphicFramePr>
            <a:graphicFrameLocks noChangeAspect="1"/>
          </p:cNvGraphicFramePr>
          <p:nvPr>
            <p:extLst>
              <p:ext uri="{D42A27DB-BD31-4B8C-83A1-F6EECF244321}">
                <p14:modId xmlns:p14="http://schemas.microsoft.com/office/powerpoint/2010/main" val="3883421905"/>
              </p:ext>
            </p:extLst>
          </p:nvPr>
        </p:nvGraphicFramePr>
        <p:xfrm>
          <a:off x="152400" y="328613"/>
          <a:ext cx="8831263" cy="6575425"/>
        </p:xfrm>
        <a:graphic>
          <a:graphicData uri="http://schemas.openxmlformats.org/presentationml/2006/ole">
            <mc:AlternateContent xmlns:mc="http://schemas.openxmlformats.org/markup-compatibility/2006">
              <mc:Choice xmlns:v="urn:schemas-microsoft-com:vml" Requires="v">
                <p:oleObj spid="_x0000_s2123" name="Worksheet" r:id="rId3" imgW="6675327" imgH="4975999" progId="Excel.Sheet.8">
                  <p:embed/>
                </p:oleObj>
              </mc:Choice>
              <mc:Fallback>
                <p:oleObj name="Worksheet" r:id="rId3" imgW="6675327" imgH="4975999" progId="Excel.Sheet.8">
                  <p:embed/>
                  <p:pic>
                    <p:nvPicPr>
                      <p:cNvPr id="0" name=""/>
                      <p:cNvPicPr>
                        <a:picLocks noChangeAspect="1" noChangeArrowheads="1"/>
                      </p:cNvPicPr>
                      <p:nvPr/>
                    </p:nvPicPr>
                    <p:blipFill>
                      <a:blip r:embed="rId4"/>
                      <a:srcRect/>
                      <a:stretch>
                        <a:fillRect/>
                      </a:stretch>
                    </p:blipFill>
                    <p:spPr bwMode="auto">
                      <a:xfrm>
                        <a:off x="152400" y="328613"/>
                        <a:ext cx="8831263" cy="657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9090" name="Text Box 3"/>
          <p:cNvSpPr txBox="1">
            <a:spLocks noChangeArrowheads="1"/>
          </p:cNvSpPr>
          <p:nvPr/>
        </p:nvSpPr>
        <p:spPr bwMode="auto">
          <a:xfrm>
            <a:off x="3276600" y="2743200"/>
            <a:ext cx="312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AUROC = 0.896</a:t>
            </a:r>
          </a:p>
        </p:txBody>
      </p:sp>
      <p:sp>
        <p:nvSpPr>
          <p:cNvPr id="8909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24F8CC-7A92-2846-8C2D-CBD19D321D75}" type="slidenum">
              <a:rPr lang="en-US" sz="1400"/>
              <a:pPr/>
              <a:t>34</a:t>
            </a:fld>
            <a:endParaRPr lang="en-US" sz="1400"/>
          </a:p>
        </p:txBody>
      </p:sp>
    </p:spTree>
    <p:extLst>
      <p:ext uri="{BB962C8B-B14F-4D97-AF65-F5344CB8AC3E}">
        <p14:creationId xmlns:p14="http://schemas.microsoft.com/office/powerpoint/2010/main" val="3503264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atin typeface="Arial" charset="0"/>
                <a:ea typeface="ＭＳ Ｐゴシック" charset="0"/>
              </a:rPr>
              <a:t>Optimal Cutoff</a:t>
            </a:r>
          </a:p>
        </p:txBody>
      </p:sp>
      <p:graphicFrame>
        <p:nvGraphicFramePr>
          <p:cNvPr id="520195" name="Group 3"/>
          <p:cNvGraphicFramePr>
            <a:graphicFrameLocks noGrp="1"/>
          </p:cNvGraphicFramePr>
          <p:nvPr>
            <p:ph idx="1"/>
            <p:extLst>
              <p:ext uri="{D42A27DB-BD31-4B8C-83A1-F6EECF244321}">
                <p14:modId xmlns:p14="http://schemas.microsoft.com/office/powerpoint/2010/main" val="2227218483"/>
              </p:ext>
            </p:extLst>
          </p:nvPr>
        </p:nvGraphicFramePr>
        <p:xfrm>
          <a:off x="4800600" y="1524000"/>
          <a:ext cx="3536950" cy="4525964"/>
        </p:xfrm>
        <a:graphic>
          <a:graphicData uri="http://schemas.openxmlformats.org/drawingml/2006/table">
            <a:tbl>
              <a:tblPr/>
              <a:tblGrid>
                <a:gridCol w="838200">
                  <a:extLst>
                    <a:ext uri="{9D8B030D-6E8A-4147-A177-3AD203B41FA5}">
                      <a16:colId xmlns:a16="http://schemas.microsoft.com/office/drawing/2014/main" val="20000"/>
                    </a:ext>
                  </a:extLst>
                </a:gridCol>
                <a:gridCol w="766763">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169987">
                  <a:extLst>
                    <a:ext uri="{9D8B030D-6E8A-4147-A177-3AD203B41FA5}">
                      <a16:colId xmlns:a16="http://schemas.microsoft.com/office/drawing/2014/main" val="20003"/>
                    </a:ext>
                  </a:extLst>
                </a:gridCol>
              </a:tblGrid>
              <a:tr h="1028700">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NT</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pitchFamily="-94" charset="-128"/>
                          <a:cs typeface="Arial" charset="0"/>
                        </a:rPr>
                        <a:t>NBA</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LR</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ＭＳ Ｐゴシック" pitchFamily="-94" charset="-128"/>
                          <a:cs typeface="Arial" charset="0"/>
                        </a:rPr>
                        <a:t>Post-Test Prob</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69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0.81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0.43</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0.11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0.2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charset="0"/>
                          <a:ea typeface="ＭＳ Ｐゴシック" pitchFamily="-94" charset="-128"/>
                          <a:cs typeface="Arial" charset="0"/>
                        </a:rPr>
                        <a:t>0.01</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0146" name="Text Box 35"/>
          <p:cNvSpPr txBox="1">
            <a:spLocks noChangeArrowheads="1"/>
          </p:cNvSpPr>
          <p:nvPr/>
        </p:nvSpPr>
        <p:spPr bwMode="auto">
          <a:xfrm>
            <a:off x="304800" y="1676400"/>
            <a:ext cx="38100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Assume</a:t>
            </a:r>
          </a:p>
          <a:p>
            <a:pPr eaLnBrk="1" hangingPunct="1">
              <a:spcBef>
                <a:spcPct val="50000"/>
              </a:spcBef>
              <a:buFontTx/>
              <a:buChar char="•"/>
            </a:pPr>
            <a:r>
              <a:rPr lang="en-US">
                <a:latin typeface="Arial" charset="0"/>
              </a:rPr>
              <a:t> Pre-test probability = 6%</a:t>
            </a:r>
          </a:p>
          <a:p>
            <a:pPr eaLnBrk="1" hangingPunct="1">
              <a:spcBef>
                <a:spcPct val="50000"/>
              </a:spcBef>
              <a:buFontTx/>
              <a:buChar char="•"/>
            </a:pPr>
            <a:r>
              <a:rPr lang="en-US">
                <a:latin typeface="Arial" charset="0"/>
              </a:rPr>
              <a:t> Threshold for CVS is 2%</a:t>
            </a:r>
          </a:p>
        </p:txBody>
      </p:sp>
      <p:sp>
        <p:nvSpPr>
          <p:cNvPr id="9014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3A2D4C0-7BD6-9743-A197-EF23029C0183}" type="slidenum">
              <a:rPr lang="en-US" sz="1400">
                <a:latin typeface="Arial" charset="0"/>
              </a:rPr>
              <a:pPr/>
              <a:t>35</a:t>
            </a:fld>
            <a:endParaRPr lang="en-US" sz="1400">
              <a:latin typeface="Arial" charset="0"/>
            </a:endParaRPr>
          </a:p>
        </p:txBody>
      </p:sp>
    </p:spTree>
    <p:extLst>
      <p:ext uri="{BB962C8B-B14F-4D97-AF65-F5344CB8AC3E}">
        <p14:creationId xmlns:p14="http://schemas.microsoft.com/office/powerpoint/2010/main" val="2573642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2162" name="Text Box 3"/>
          <p:cNvSpPr txBox="1">
            <a:spLocks noChangeArrowheads="1"/>
          </p:cNvSpPr>
          <p:nvPr/>
        </p:nvSpPr>
        <p:spPr bwMode="auto">
          <a:xfrm>
            <a:off x="1143000" y="2133600"/>
            <a:ext cx="7620000" cy="210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dichotomous tests: 4 combinations</a:t>
            </a:r>
          </a:p>
          <a:p>
            <a:pPr eaLnBrk="1" hangingPunct="1">
              <a:spcBef>
                <a:spcPct val="50000"/>
              </a:spcBef>
            </a:pPr>
            <a:r>
              <a:rPr lang="en-US">
                <a:latin typeface="Arial" charset="0"/>
              </a:rPr>
              <a:t>3 dichotomous tests: 8 combinations</a:t>
            </a:r>
          </a:p>
          <a:p>
            <a:pPr eaLnBrk="1" hangingPunct="1">
              <a:spcBef>
                <a:spcPct val="50000"/>
              </a:spcBef>
            </a:pPr>
            <a:r>
              <a:rPr lang="en-US">
                <a:latin typeface="Arial" charset="0"/>
              </a:rPr>
              <a:t>4 dichotomous tests: 16 combinations</a:t>
            </a:r>
          </a:p>
          <a:p>
            <a:pPr eaLnBrk="1" hangingPunct="1">
              <a:spcBef>
                <a:spcPct val="50000"/>
              </a:spcBef>
            </a:pPr>
            <a:r>
              <a:rPr lang="en-US">
                <a:latin typeface="Arial" charset="0"/>
              </a:rPr>
              <a:t>Etc.</a:t>
            </a:r>
          </a:p>
        </p:txBody>
      </p:sp>
      <p:sp>
        <p:nvSpPr>
          <p:cNvPr id="92163" name="Text Box 4"/>
          <p:cNvSpPr txBox="1">
            <a:spLocks noChangeArrowheads="1"/>
          </p:cNvSpPr>
          <p:nvPr/>
        </p:nvSpPr>
        <p:spPr bwMode="auto">
          <a:xfrm>
            <a:off x="1143000" y="4572000"/>
            <a:ext cx="78486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3-level tests: 9 combinations</a:t>
            </a:r>
          </a:p>
          <a:p>
            <a:pPr eaLnBrk="1" hangingPunct="1">
              <a:spcBef>
                <a:spcPct val="50000"/>
              </a:spcBef>
            </a:pPr>
            <a:r>
              <a:rPr lang="en-US">
                <a:latin typeface="Arial" charset="0"/>
              </a:rPr>
              <a:t>3 3-level tests: 27 combinations</a:t>
            </a:r>
          </a:p>
          <a:p>
            <a:pPr eaLnBrk="1" hangingPunct="1">
              <a:spcBef>
                <a:spcPct val="50000"/>
              </a:spcBef>
            </a:pPr>
            <a:r>
              <a:rPr lang="en-US">
                <a:latin typeface="Arial" charset="0"/>
              </a:rPr>
              <a:t>Etc.</a:t>
            </a:r>
          </a:p>
        </p:txBody>
      </p:sp>
      <p:sp>
        <p:nvSpPr>
          <p:cNvPr id="9216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FF82DB2-6C9D-154D-9934-BAD6DC3F296D}" type="slidenum">
              <a:rPr lang="en-US" sz="1400"/>
              <a:pPr/>
              <a:t>36</a:t>
            </a:fld>
            <a:endParaRPr lang="en-US" sz="1400"/>
          </a:p>
        </p:txBody>
      </p:sp>
    </p:spTree>
    <p:extLst>
      <p:ext uri="{BB962C8B-B14F-4D97-AF65-F5344CB8AC3E}">
        <p14:creationId xmlns:p14="http://schemas.microsoft.com/office/powerpoint/2010/main" val="226513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3186" name="Text Box 3"/>
          <p:cNvSpPr txBox="1">
            <a:spLocks noChangeArrowheads="1"/>
          </p:cNvSpPr>
          <p:nvPr/>
        </p:nvSpPr>
        <p:spPr bwMode="auto">
          <a:xfrm>
            <a:off x="838200" y="2057400"/>
            <a:ext cx="723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How do you handle continuous tests*?</a:t>
            </a:r>
          </a:p>
        </p:txBody>
      </p:sp>
      <p:sp>
        <p:nvSpPr>
          <p:cNvPr id="93187" name="Text Box 4"/>
          <p:cNvSpPr txBox="1">
            <a:spLocks noChangeArrowheads="1"/>
          </p:cNvSpPr>
          <p:nvPr/>
        </p:nvSpPr>
        <p:spPr bwMode="auto">
          <a:xfrm>
            <a:off x="914400" y="3352800"/>
            <a:ext cx="541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Not always practical for groups of tests.</a:t>
            </a:r>
          </a:p>
        </p:txBody>
      </p:sp>
      <p:sp>
        <p:nvSpPr>
          <p:cNvPr id="93188" name="Text Box 5"/>
          <p:cNvSpPr txBox="1">
            <a:spLocks noChangeArrowheads="1"/>
          </p:cNvSpPr>
          <p:nvPr/>
        </p:nvSpPr>
        <p:spPr bwMode="auto">
          <a:xfrm>
            <a:off x="762000" y="5334000"/>
            <a:ext cx="7391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a:t>*Nuchal Translucency is really a continuous measurement.</a:t>
            </a:r>
          </a:p>
        </p:txBody>
      </p:sp>
      <p:sp>
        <p:nvSpPr>
          <p:cNvPr id="9318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7E507A2-186A-A149-9BC2-7DDF019EEACA}" type="slidenum">
              <a:rPr lang="en-US" sz="1400"/>
              <a:pPr/>
              <a:t>37</a:t>
            </a:fld>
            <a:endParaRPr lang="en-US" sz="1400"/>
          </a:p>
        </p:txBody>
      </p:sp>
    </p:spTree>
    <p:extLst>
      <p:ext uri="{BB962C8B-B14F-4D97-AF65-F5344CB8AC3E}">
        <p14:creationId xmlns:p14="http://schemas.microsoft.com/office/powerpoint/2010/main" val="143393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38</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3419423748"/>
              </p:ext>
            </p:extLst>
          </p:nvPr>
        </p:nvGraphicFramePr>
        <p:xfrm>
          <a:off x="1371600" y="2057400"/>
          <a:ext cx="6769100" cy="4362450"/>
        </p:xfrm>
        <a:graphic>
          <a:graphicData uri="http://schemas.openxmlformats.org/presentationml/2006/ole">
            <mc:AlternateContent xmlns:mc="http://schemas.openxmlformats.org/markup-compatibility/2006">
              <mc:Choice xmlns:v="urn:schemas-microsoft-com:vml" Requires="v">
                <p:oleObj spid="_x0000_s7229" name="Slide" r:id="rId4" imgW="2286000" imgH="1714500" progId="PowerPoint.Show.8">
                  <p:embed/>
                </p:oleObj>
              </mc:Choice>
              <mc:Fallback>
                <p:oleObj name="Slide" r:id="rId4" imgW="2286000" imgH="17145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57400"/>
                        <a:ext cx="6769100"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a:spLocks noGrp="1" noChangeArrowheads="1"/>
          </p:cNvSpPr>
          <p:nvPr>
            <p:ph type="title"/>
          </p:nvPr>
        </p:nvSpPr>
        <p:spPr/>
        <p:txBody>
          <a:bodyPr anchor="b"/>
          <a:lstStyle/>
          <a:p>
            <a:pPr eaLnBrk="1" hangingPunct="1">
              <a:defRPr/>
            </a:pPr>
            <a:r>
              <a:rPr lang="en-US" sz="4000" dirty="0">
                <a:cs typeface="+mj-cs"/>
              </a:rPr>
              <a:t>Classification Tree</a:t>
            </a:r>
            <a:br>
              <a:rPr lang="en-US" sz="4000" dirty="0">
                <a:cs typeface="+mj-cs"/>
              </a:rPr>
            </a:br>
            <a:r>
              <a:rPr lang="en-US" sz="4000" dirty="0">
                <a:cs typeface="+mj-cs"/>
              </a:rPr>
              <a:t>Measure NT First</a:t>
            </a:r>
          </a:p>
        </p:txBody>
      </p:sp>
    </p:spTree>
    <p:extLst>
      <p:ext uri="{BB962C8B-B14F-4D97-AF65-F5344CB8AC3E}">
        <p14:creationId xmlns:p14="http://schemas.microsoft.com/office/powerpoint/2010/main" val="1314271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Classification Tree</a:t>
            </a:r>
            <a:br>
              <a:rPr lang="en-US" dirty="0"/>
            </a:br>
            <a:r>
              <a:rPr lang="en-US" dirty="0"/>
              <a:t>Examine Nasal Bone First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39</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20336631"/>
              </p:ext>
            </p:extLst>
          </p:nvPr>
        </p:nvGraphicFramePr>
        <p:xfrm>
          <a:off x="1524000" y="2057400"/>
          <a:ext cx="6769100" cy="4362450"/>
        </p:xfrm>
        <a:graphic>
          <a:graphicData uri="http://schemas.openxmlformats.org/presentationml/2006/ole">
            <mc:AlternateContent xmlns:mc="http://schemas.openxmlformats.org/markup-compatibility/2006">
              <mc:Choice xmlns:v="urn:schemas-microsoft-com:vml" Requires="v">
                <p:oleObj spid="_x0000_s8254" name="Slide" r:id="rId4" imgW="1473200" imgH="1104900" progId="PowerPoint.Show.8">
                  <p:embed/>
                </p:oleObj>
              </mc:Choice>
              <mc:Fallback>
                <p:oleObj name="Slide" r:id="rId4" imgW="1473200" imgH="11049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57400"/>
                        <a:ext cx="6769100"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01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nuchaltransluc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162800" cy="502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0" name="Text Box 3"/>
          <p:cNvSpPr txBox="1">
            <a:spLocks noChangeArrowheads="1"/>
          </p:cNvSpPr>
          <p:nvPr/>
        </p:nvSpPr>
        <p:spPr bwMode="auto">
          <a:xfrm>
            <a:off x="2286000" y="5562600"/>
            <a:ext cx="55816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If NT </a:t>
            </a:r>
            <a:r>
              <a:rPr lang="en-US">
                <a:latin typeface="Arial" charset="0"/>
                <a:cs typeface="Arial" charset="0"/>
              </a:rPr>
              <a:t>≥ 3.5 mm Positive for Trisomy 21* </a:t>
            </a:r>
          </a:p>
        </p:txBody>
      </p:sp>
      <p:sp>
        <p:nvSpPr>
          <p:cNvPr id="48131" name="Text Box 4"/>
          <p:cNvSpPr txBox="1">
            <a:spLocks noChangeArrowheads="1"/>
          </p:cNvSpPr>
          <p:nvPr/>
        </p:nvSpPr>
        <p:spPr bwMode="auto">
          <a:xfrm>
            <a:off x="3505200" y="6248400"/>
            <a:ext cx="33226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1600">
                <a:latin typeface="Arial" charset="0"/>
              </a:rPr>
              <a:t>*What’s wrong with this definition? </a:t>
            </a:r>
          </a:p>
        </p:txBody>
      </p:sp>
      <p:sp>
        <p:nvSpPr>
          <p:cNvPr id="481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38ACF4-32A7-8445-B349-33DF3833AB70}" type="slidenum">
              <a:rPr lang="en-US" sz="1400"/>
              <a:pPr/>
              <a:t>4</a:t>
            </a:fld>
            <a:endParaRPr lang="en-US" sz="1400"/>
          </a:p>
        </p:txBody>
      </p:sp>
    </p:spTree>
    <p:extLst>
      <p:ext uri="{BB962C8B-B14F-4D97-AF65-F5344CB8AC3E}">
        <p14:creationId xmlns:p14="http://schemas.microsoft.com/office/powerpoint/2010/main" val="145019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Tahoma" charset="0"/>
                <a:ea typeface="ＭＳ Ｐゴシック" charset="0"/>
              </a:rPr>
              <a:t>Do Nasal Bone Exam First</a:t>
            </a:r>
          </a:p>
        </p:txBody>
      </p:sp>
      <p:sp>
        <p:nvSpPr>
          <p:cNvPr id="99330" name="Rectangle 3"/>
          <p:cNvSpPr>
            <a:spLocks noGrp="1" noChangeArrowheads="1"/>
          </p:cNvSpPr>
          <p:nvPr>
            <p:ph type="body" idx="1"/>
          </p:nvPr>
        </p:nvSpPr>
        <p:spPr/>
        <p:txBody>
          <a:bodyPr/>
          <a:lstStyle/>
          <a:p>
            <a:pPr eaLnBrk="1" hangingPunct="1"/>
            <a:r>
              <a:rPr lang="en-US" dirty="0">
                <a:latin typeface="Tahoma" charset="0"/>
                <a:ea typeface="ＭＳ Ｐゴシック" charset="0"/>
              </a:rPr>
              <a:t>Better separates Trisomy 21 from chromosomally normal fetuses</a:t>
            </a:r>
          </a:p>
          <a:p>
            <a:pPr eaLnBrk="1" hangingPunct="1"/>
            <a:r>
              <a:rPr lang="en-US" dirty="0">
                <a:latin typeface="Tahoma" charset="0"/>
                <a:ea typeface="ＭＳ Ｐゴシック" charset="0"/>
              </a:rPr>
              <a:t>If your threshold for CVS is between 11% and 43%, you can stop after the nasal bone exam</a:t>
            </a:r>
          </a:p>
          <a:p>
            <a:pPr eaLnBrk="1" hangingPunct="1"/>
            <a:r>
              <a:rPr lang="en-US" dirty="0">
                <a:latin typeface="Tahoma" charset="0"/>
                <a:ea typeface="ＭＳ Ｐゴシック" charset="0"/>
              </a:rPr>
              <a:t>If your threshold is between 1% and 11%, you should do the NT exam only if NBA is negative.</a:t>
            </a:r>
          </a:p>
        </p:txBody>
      </p:sp>
      <p:sp>
        <p:nvSpPr>
          <p:cNvPr id="9933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343D5C2-C01C-1E4D-8A22-C8A852A6BAB2}" type="slidenum">
              <a:rPr lang="en-US" sz="1400"/>
              <a:pPr/>
              <a:t>40</a:t>
            </a:fld>
            <a:endParaRPr lang="en-US" sz="1400"/>
          </a:p>
        </p:txBody>
      </p:sp>
    </p:spTree>
    <p:extLst>
      <p:ext uri="{BB962C8B-B14F-4D97-AF65-F5344CB8AC3E}">
        <p14:creationId xmlns:p14="http://schemas.microsoft.com/office/powerpoint/2010/main" val="2222234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Classification Tree</a:t>
            </a:r>
            <a:br>
              <a:rPr lang="en-US" sz="3600" dirty="0"/>
            </a:br>
            <a:r>
              <a:rPr lang="en-US" sz="3600" dirty="0"/>
              <a:t>Examine Nasal Bone First</a:t>
            </a:r>
            <a:br>
              <a:rPr lang="en-US" sz="3600" dirty="0"/>
            </a:br>
            <a:r>
              <a:rPr lang="en-US" sz="3600" dirty="0"/>
              <a:t>CVS if P(Trisomy 21 &gt; 5%)</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41</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2378636443"/>
              </p:ext>
            </p:extLst>
          </p:nvPr>
        </p:nvGraphicFramePr>
        <p:xfrm>
          <a:off x="1371600" y="2057400"/>
          <a:ext cx="6769100" cy="4362450"/>
        </p:xfrm>
        <a:graphic>
          <a:graphicData uri="http://schemas.openxmlformats.org/presentationml/2006/ole">
            <mc:AlternateContent xmlns:mc="http://schemas.openxmlformats.org/markup-compatibility/2006">
              <mc:Choice xmlns:v="urn:schemas-microsoft-com:vml" Requires="v">
                <p:oleObj spid="_x0000_s9276" name="Slide" r:id="rId3" imgW="1257300" imgH="952500" progId="PowerPoint.Show.8">
                  <p:embed/>
                </p:oleObj>
              </mc:Choice>
              <mc:Fallback>
                <p:oleObj name="Slide" r:id="rId3" imgW="1257300" imgH="952500"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769100"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7522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Classification Tree</a:t>
            </a:r>
            <a:br>
              <a:rPr lang="en-US" sz="3600" dirty="0"/>
            </a:br>
            <a:r>
              <a:rPr lang="en-US" sz="3600" dirty="0"/>
              <a:t>Examine Nasal Bone First</a:t>
            </a:r>
            <a:br>
              <a:rPr lang="en-US" sz="3600" dirty="0"/>
            </a:br>
            <a:r>
              <a:rPr lang="en-US" sz="3600" dirty="0"/>
              <a:t>CVS if P(Trisomy 21 &gt; 5%)</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42</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244734836"/>
              </p:ext>
            </p:extLst>
          </p:nvPr>
        </p:nvGraphicFramePr>
        <p:xfrm>
          <a:off x="1295400" y="2133600"/>
          <a:ext cx="6769100" cy="4362450"/>
        </p:xfrm>
        <a:graphic>
          <a:graphicData uri="http://schemas.openxmlformats.org/presentationml/2006/ole">
            <mc:AlternateContent xmlns:mc="http://schemas.openxmlformats.org/markup-compatibility/2006">
              <mc:Choice xmlns:v="urn:schemas-microsoft-com:vml" Requires="v">
                <p:oleObj spid="_x0000_s10301" name="Slide" r:id="rId4" imgW="812800" imgH="609600" progId="PowerPoint.Show.8">
                  <p:embed/>
                </p:oleObj>
              </mc:Choice>
              <mc:Fallback>
                <p:oleObj name="Slide" r:id="rId4" imgW="812800" imgH="6096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6769100"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189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latin typeface="Tahoma" charset="0"/>
                <a:ea typeface="ＭＳ Ｐゴシック" charset="0"/>
              </a:rPr>
              <a:t>Classification Tree</a:t>
            </a:r>
          </a:p>
        </p:txBody>
      </p:sp>
      <p:sp>
        <p:nvSpPr>
          <p:cNvPr id="103426" name="Rectangle 3"/>
          <p:cNvSpPr>
            <a:spLocks noGrp="1" noChangeArrowheads="1"/>
          </p:cNvSpPr>
          <p:nvPr>
            <p:ph type="body" idx="1"/>
          </p:nvPr>
        </p:nvSpPr>
        <p:spPr/>
        <p:txBody>
          <a:bodyPr/>
          <a:lstStyle/>
          <a:p>
            <a:pPr eaLnBrk="1" hangingPunct="1"/>
            <a:r>
              <a:rPr lang="en-US" dirty="0">
                <a:latin typeface="Tahoma" charset="0"/>
                <a:ea typeface="ＭＳ Ｐゴシック" charset="0"/>
              </a:rPr>
              <a:t>Same as Recursive </a:t>
            </a:r>
            <a:r>
              <a:rPr lang="en-US" dirty="0" err="1">
                <a:latin typeface="Tahoma" charset="0"/>
                <a:ea typeface="ＭＳ Ｐゴシック" charset="0"/>
              </a:rPr>
              <a:t>Paritioning</a:t>
            </a:r>
            <a:endParaRPr lang="en-US" dirty="0">
              <a:latin typeface="Tahoma" charset="0"/>
              <a:ea typeface="ＭＳ Ｐゴシック" charset="0"/>
            </a:endParaRPr>
          </a:p>
          <a:p>
            <a:pPr eaLnBrk="1" hangingPunct="1"/>
            <a:r>
              <a:rPr lang="en-US" dirty="0">
                <a:latin typeface="Tahoma" charset="0"/>
                <a:ea typeface="ＭＳ Ｐゴシック" charset="0"/>
              </a:rPr>
              <a:t>Don’t have to work out probabilities (or LRs) for all possible combinations of tests, because of “tree pruning”</a:t>
            </a:r>
          </a:p>
        </p:txBody>
      </p:sp>
      <p:sp>
        <p:nvSpPr>
          <p:cNvPr id="1034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2C9324B-948D-7645-AC89-3ACA794EE320}" type="slidenum">
              <a:rPr lang="en-US" sz="1400"/>
              <a:pPr/>
              <a:t>43</a:t>
            </a:fld>
            <a:endParaRPr lang="en-US" sz="1400"/>
          </a:p>
        </p:txBody>
      </p:sp>
    </p:spTree>
    <p:extLst>
      <p:ext uri="{BB962C8B-B14F-4D97-AF65-F5344CB8AC3E}">
        <p14:creationId xmlns:p14="http://schemas.microsoft.com/office/powerpoint/2010/main" val="3038339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dirty="0">
                <a:latin typeface="Tahoma" charset="0"/>
                <a:ea typeface="ＭＳ Ｐゴシック" charset="0"/>
              </a:rPr>
              <a:t>Classification Trees</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dirty="0">
                <a:latin typeface="Tahoma" charset="0"/>
                <a:ea typeface="ＭＳ Ｐゴシック" charset="0"/>
              </a:rPr>
              <a:t>May not deal well with continuous test results*</a:t>
            </a:r>
          </a:p>
          <a:p>
            <a:pPr eaLnBrk="1" hangingPunct="1">
              <a:lnSpc>
                <a:spcPct val="90000"/>
              </a:lnSpc>
            </a:pPr>
            <a:r>
              <a:rPr lang="en-US" dirty="0">
                <a:latin typeface="Tahoma" charset="0"/>
                <a:ea typeface="ＭＳ Ｐゴシック" charset="0"/>
              </a:rPr>
              <a:t>Results in rules or algorithms, i.e. trees, not scores or formulas</a:t>
            </a:r>
          </a:p>
          <a:p>
            <a:pPr eaLnBrk="1" hangingPunct="1">
              <a:lnSpc>
                <a:spcPct val="90000"/>
              </a:lnSpc>
            </a:pPr>
            <a:r>
              <a:rPr lang="en-US" dirty="0">
                <a:latin typeface="Tahoma" charset="0"/>
                <a:ea typeface="ＭＳ Ｐゴシック" charset="0"/>
              </a:rPr>
              <a:t>Evaluation with calibration plots, ROC curves, net benefit calculations, and decision curves more difficult</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44</a:t>
            </a:fld>
            <a:endParaRPr lang="en-US" sz="1400"/>
          </a:p>
        </p:txBody>
      </p:sp>
      <p:sp>
        <p:nvSpPr>
          <p:cNvPr id="2" name="TextBox 1"/>
          <p:cNvSpPr txBox="1"/>
          <p:nvPr/>
        </p:nvSpPr>
        <p:spPr>
          <a:xfrm>
            <a:off x="838200" y="5715000"/>
            <a:ext cx="6477000" cy="646331"/>
          </a:xfrm>
          <a:prstGeom prst="rect">
            <a:avLst/>
          </a:prstGeom>
          <a:noFill/>
        </p:spPr>
        <p:txBody>
          <a:bodyPr wrap="square" rtlCol="0">
            <a:spAutoFit/>
          </a:bodyPr>
          <a:lstStyle/>
          <a:p>
            <a:r>
              <a:rPr lang="en-US" dirty="0"/>
              <a:t>*that have a monotonic relationship with the risk of the outcome.</a:t>
            </a:r>
          </a:p>
        </p:txBody>
      </p:sp>
    </p:spTree>
    <p:extLst>
      <p:ext uri="{BB962C8B-B14F-4D97-AF65-F5344CB8AC3E}">
        <p14:creationId xmlns:p14="http://schemas.microsoft.com/office/powerpoint/2010/main" val="1829659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a:latin typeface="Tahoma" charset="0"/>
                <a:ea typeface="ＭＳ Ｐゴシック" charset="0"/>
              </a:rPr>
              <a:t>Logistic Regression</a:t>
            </a:r>
          </a:p>
        </p:txBody>
      </p:sp>
      <p:sp>
        <p:nvSpPr>
          <p:cNvPr id="107522" name="Rectangle 3"/>
          <p:cNvSpPr>
            <a:spLocks noGrp="1" noChangeArrowheads="1"/>
          </p:cNvSpPr>
          <p:nvPr>
            <p:ph type="body" idx="1"/>
          </p:nvPr>
        </p:nvSpPr>
        <p:spPr/>
        <p:txBody>
          <a:bodyPr/>
          <a:lstStyle/>
          <a:p>
            <a:pPr eaLnBrk="1" hangingPunct="1">
              <a:buFont typeface="Wingdings" charset="0"/>
              <a:buNone/>
            </a:pPr>
            <a:r>
              <a:rPr lang="en-US" sz="2400" dirty="0" err="1">
                <a:latin typeface="Tahoma" charset="0"/>
                <a:ea typeface="ＭＳ Ｐゴシック" charset="0"/>
              </a:rPr>
              <a:t>ln</a:t>
            </a:r>
            <a:r>
              <a:rPr lang="en-US" sz="2400" dirty="0">
                <a:latin typeface="Tahoma" charset="0"/>
                <a:ea typeface="ＭＳ Ｐゴシック" charset="0"/>
              </a:rPr>
              <a:t>(Odds(D+)) = </a:t>
            </a:r>
          </a:p>
          <a:p>
            <a:pPr eaLnBrk="1" hangingPunct="1">
              <a:buFont typeface="Wingdings" charset="0"/>
              <a:buNone/>
            </a:pPr>
            <a:r>
              <a:rPr lang="en-US" sz="2400" dirty="0">
                <a:latin typeface="Tahoma" charset="0"/>
                <a:ea typeface="ＭＳ Ｐゴシック" charset="0"/>
              </a:rPr>
              <a:t>a + </a:t>
            </a:r>
            <a:r>
              <a:rPr lang="en-US" sz="2400" dirty="0" err="1">
                <a:latin typeface="Tahoma" charset="0"/>
                <a:ea typeface="ＭＳ Ｐゴシック" charset="0"/>
              </a:rPr>
              <a:t>b</a:t>
            </a:r>
            <a:r>
              <a:rPr lang="en-US" sz="2400" baseline="-25000" dirty="0" err="1">
                <a:latin typeface="Tahoma" charset="0"/>
                <a:ea typeface="ＭＳ Ｐゴシック" charset="0"/>
              </a:rPr>
              <a:t>NT</a:t>
            </a:r>
            <a:r>
              <a:rPr lang="en-US" sz="2400" dirty="0" err="1">
                <a:latin typeface="Tahoma" charset="0"/>
                <a:ea typeface="ＭＳ Ｐゴシック" charset="0"/>
              </a:rPr>
              <a:t>NT</a:t>
            </a:r>
            <a:r>
              <a:rPr lang="en-US" sz="2400" dirty="0">
                <a:latin typeface="Tahoma" charset="0"/>
                <a:ea typeface="ＭＳ Ｐゴシック" charset="0"/>
              </a:rPr>
              <a:t>+ </a:t>
            </a:r>
            <a:r>
              <a:rPr lang="en-US" sz="2400" dirty="0" err="1">
                <a:latin typeface="Tahoma" charset="0"/>
                <a:ea typeface="ＭＳ Ｐゴシック" charset="0"/>
              </a:rPr>
              <a:t>b</a:t>
            </a:r>
            <a:r>
              <a:rPr lang="en-US" sz="2400" baseline="-25000" dirty="0" err="1">
                <a:latin typeface="Tahoma" charset="0"/>
                <a:ea typeface="ＭＳ Ｐゴシック" charset="0"/>
              </a:rPr>
              <a:t>NBA</a:t>
            </a:r>
            <a:r>
              <a:rPr lang="en-US" sz="2400" dirty="0" err="1">
                <a:latin typeface="Tahoma" charset="0"/>
                <a:ea typeface="ＭＳ Ｐゴシック" charset="0"/>
              </a:rPr>
              <a:t>NBA</a:t>
            </a:r>
            <a:r>
              <a:rPr lang="en-US" sz="2400" dirty="0">
                <a:latin typeface="Tahoma" charset="0"/>
                <a:ea typeface="ＭＳ Ｐゴシック" charset="0"/>
              </a:rPr>
              <a:t> + </a:t>
            </a:r>
            <a:r>
              <a:rPr lang="en-US" sz="2400" dirty="0" err="1">
                <a:latin typeface="Tahoma" charset="0"/>
                <a:ea typeface="ＭＳ Ｐゴシック" charset="0"/>
              </a:rPr>
              <a:t>b</a:t>
            </a:r>
            <a:r>
              <a:rPr lang="en-US" sz="2400" baseline="-25000" dirty="0" err="1">
                <a:latin typeface="Tahoma" charset="0"/>
                <a:ea typeface="ＭＳ Ｐゴシック" charset="0"/>
              </a:rPr>
              <a:t>interact</a:t>
            </a:r>
            <a:r>
              <a:rPr lang="en-US" sz="2400" dirty="0">
                <a:latin typeface="Tahoma" charset="0"/>
                <a:ea typeface="ＭＳ Ｐゴシック" charset="0"/>
              </a:rPr>
              <a:t>(NT)(NBA)</a:t>
            </a:r>
          </a:p>
          <a:p>
            <a:pPr eaLnBrk="1" hangingPunct="1">
              <a:buFont typeface="Wingdings" charset="0"/>
              <a:buNone/>
            </a:pPr>
            <a:r>
              <a:rPr lang="en-US" sz="2400" dirty="0">
                <a:latin typeface="Tahoma" charset="0"/>
                <a:ea typeface="ＭＳ Ｐゴシック" charset="0"/>
              </a:rPr>
              <a:t>“+” = 1</a:t>
            </a:r>
          </a:p>
          <a:p>
            <a:pPr eaLnBrk="1" hangingPunct="1">
              <a:buFont typeface="Wingdings" charset="0"/>
              <a:buNone/>
            </a:pPr>
            <a:r>
              <a:rPr lang="en-US" sz="2400" dirty="0">
                <a:latin typeface="Tahoma" charset="0"/>
                <a:ea typeface="ＭＳ Ｐゴシック" charset="0"/>
              </a:rPr>
              <a:t>“-” = 0</a:t>
            </a:r>
          </a:p>
          <a:p>
            <a:pPr eaLnBrk="1" hangingPunct="1">
              <a:buFont typeface="Wingdings" charset="0"/>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45</a:t>
            </a:fld>
            <a:endParaRPr lang="en-US" sz="1400"/>
          </a:p>
        </p:txBody>
      </p:sp>
    </p:spTree>
    <p:extLst>
      <p:ext uri="{BB962C8B-B14F-4D97-AF65-F5344CB8AC3E}">
        <p14:creationId xmlns:p14="http://schemas.microsoft.com/office/powerpoint/2010/main" val="2987961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Logarithms</a:t>
            </a:r>
          </a:p>
        </p:txBody>
      </p:sp>
      <p:sp>
        <p:nvSpPr>
          <p:cNvPr id="3" name="Content Placeholder 2"/>
          <p:cNvSpPr>
            <a:spLocks noGrp="1"/>
          </p:cNvSpPr>
          <p:nvPr>
            <p:ph idx="1"/>
          </p:nvPr>
        </p:nvSpPr>
        <p:spPr/>
        <p:txBody>
          <a:bodyPr/>
          <a:lstStyle/>
          <a:p>
            <a:pPr marL="0" indent="0">
              <a:buNone/>
            </a:pPr>
            <a:r>
              <a:rPr lang="en-US" sz="4400" dirty="0"/>
              <a:t>10</a:t>
            </a:r>
            <a:r>
              <a:rPr lang="en-US" sz="4400" baseline="30000" dirty="0"/>
              <a:t>b</a:t>
            </a:r>
            <a:r>
              <a:rPr lang="en-US" sz="4400" dirty="0"/>
              <a:t> = a;  b = </a:t>
            </a:r>
            <a:r>
              <a:rPr lang="en-US" sz="4400"/>
              <a:t>log(a)</a:t>
            </a:r>
            <a:endParaRPr lang="en-US" sz="4400" dirty="0"/>
          </a:p>
          <a:p>
            <a:pPr marL="0" indent="0">
              <a:buNone/>
            </a:pPr>
            <a:r>
              <a:rPr lang="en-US" sz="4400" dirty="0" err="1"/>
              <a:t>e</a:t>
            </a:r>
            <a:r>
              <a:rPr lang="en-US" sz="4400" baseline="30000" dirty="0" err="1"/>
              <a:t>b</a:t>
            </a:r>
            <a:r>
              <a:rPr lang="en-US" sz="4400" baseline="30000" dirty="0"/>
              <a:t>’</a:t>
            </a:r>
            <a:r>
              <a:rPr lang="en-US" sz="4400" dirty="0"/>
              <a:t> = a’;  b’ = </a:t>
            </a:r>
            <a:r>
              <a:rPr lang="en-US" sz="4400" dirty="0" err="1"/>
              <a:t>ln</a:t>
            </a:r>
            <a:r>
              <a:rPr lang="en-US" sz="4400" dirty="0"/>
              <a:t>(a’)</a:t>
            </a:r>
          </a:p>
          <a:p>
            <a:pPr marL="0" indent="0">
              <a:buNone/>
            </a:pPr>
            <a:r>
              <a:rPr lang="en-US" sz="4400" dirty="0" err="1"/>
              <a:t>ln</a:t>
            </a:r>
            <a:r>
              <a:rPr lang="en-US" sz="4400" dirty="0"/>
              <a:t>(10) = 2.3</a:t>
            </a:r>
          </a:p>
          <a:p>
            <a:pPr marL="0" indent="0">
              <a:buNone/>
            </a:pPr>
            <a:r>
              <a:rPr lang="en-US" sz="4400" dirty="0" err="1"/>
              <a:t>ln</a:t>
            </a:r>
            <a:r>
              <a:rPr lang="en-US" sz="4400" dirty="0"/>
              <a:t>(a’) = 2.3×log(a’)</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46</a:t>
            </a:fld>
            <a:endParaRPr lang="en-US"/>
          </a:p>
        </p:txBody>
      </p:sp>
    </p:spTree>
    <p:extLst>
      <p:ext uri="{BB962C8B-B14F-4D97-AF65-F5344CB8AC3E}">
        <p14:creationId xmlns:p14="http://schemas.microsoft.com/office/powerpoint/2010/main" val="2368454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1947720507"/>
              </p:ext>
            </p:extLst>
          </p:nvPr>
        </p:nvGraphicFramePr>
        <p:xfrm>
          <a:off x="1524000" y="1917782"/>
          <a:ext cx="6553200" cy="4777740"/>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523823655"/>
                    </a:ext>
                  </a:extLst>
                </a:gridCol>
                <a:gridCol w="2184400">
                  <a:extLst>
                    <a:ext uri="{9D8B030D-6E8A-4147-A177-3AD203B41FA5}">
                      <a16:colId xmlns:a16="http://schemas.microsoft.com/office/drawing/2014/main" val="2880667623"/>
                    </a:ext>
                  </a:extLst>
                </a:gridCol>
                <a:gridCol w="2184400">
                  <a:extLst>
                    <a:ext uri="{9D8B030D-6E8A-4147-A177-3AD203B41FA5}">
                      <a16:colId xmlns:a16="http://schemas.microsoft.com/office/drawing/2014/main" val="20002"/>
                    </a:ext>
                  </a:extLst>
                </a:gridCol>
              </a:tblGrid>
              <a:tr h="408709">
                <a:tc>
                  <a:txBody>
                    <a:bodyPr/>
                    <a:lstStyle/>
                    <a:p>
                      <a:pPr algn="ctr" fontAlgn="b"/>
                      <a:r>
                        <a:rPr lang="en-US" sz="2800" u="none" strike="noStrike" dirty="0">
                          <a:effectLst/>
                        </a:rPr>
                        <a:t>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Log(a)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i="0" u="none" strike="noStrike" dirty="0">
                          <a:solidFill>
                            <a:srgbClr val="000000"/>
                          </a:solidFill>
                          <a:effectLst/>
                          <a:latin typeface="Calibri" panose="020F0502020204030204" pitchFamily="34" charset="0"/>
                        </a:rPr>
                        <a:t>Ln(a)</a:t>
                      </a: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0.30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0.69</a:t>
                      </a: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0.48*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1.10</a:t>
                      </a: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0.60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1.38</a:t>
                      </a: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1.61</a:t>
                      </a: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1.79</a:t>
                      </a: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0.85</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1.96</a:t>
                      </a: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2.07</a:t>
                      </a: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2.19</a:t>
                      </a: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47</a:t>
            </a:fld>
            <a:endParaRPr lang="en-US"/>
          </a:p>
        </p:txBody>
      </p:sp>
      <p:sp>
        <p:nvSpPr>
          <p:cNvPr id="3" name="Rectangle 2"/>
          <p:cNvSpPr/>
          <p:nvPr/>
        </p:nvSpPr>
        <p:spPr>
          <a:xfrm>
            <a:off x="1905000" y="609600"/>
            <a:ext cx="5839609" cy="923330"/>
          </a:xfrm>
          <a:prstGeom prst="rect">
            <a:avLst/>
          </a:prstGeom>
        </p:spPr>
        <p:txBody>
          <a:bodyPr wrap="none">
            <a:spAutoFit/>
          </a:bodyPr>
          <a:lstStyle/>
          <a:p>
            <a:pPr marL="0" indent="0">
              <a:buNone/>
            </a:pPr>
            <a:r>
              <a:rPr lang="en-US" sz="5400" dirty="0" err="1"/>
              <a:t>ln</a:t>
            </a:r>
            <a:r>
              <a:rPr lang="en-US" sz="5400" dirty="0"/>
              <a:t>(a) = 2.3×log(a)</a:t>
            </a:r>
          </a:p>
        </p:txBody>
      </p:sp>
    </p:spTree>
    <p:extLst>
      <p:ext uri="{BB962C8B-B14F-4D97-AF65-F5344CB8AC3E}">
        <p14:creationId xmlns:p14="http://schemas.microsoft.com/office/powerpoint/2010/main" val="26243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0"/>
            <a:ext cx="6019800" cy="2300287"/>
          </a:xfrm>
        </p:spPr>
        <p:txBody>
          <a:bodyPr/>
          <a:lstStyle/>
          <a:p>
            <a:pPr marL="0" indent="0"/>
            <a:r>
              <a:rPr lang="en-US" dirty="0" err="1"/>
              <a:t>ln</a:t>
            </a:r>
            <a:r>
              <a:rPr lang="en-US" dirty="0"/>
              <a:t>(</a:t>
            </a:r>
            <a:r>
              <a:rPr lang="en-US" dirty="0" err="1"/>
              <a:t>xy</a:t>
            </a:r>
            <a:r>
              <a:rPr lang="en-US" dirty="0"/>
              <a:t>) = </a:t>
            </a:r>
            <a:r>
              <a:rPr lang="en-US" dirty="0" err="1"/>
              <a:t>ln</a:t>
            </a:r>
            <a:r>
              <a:rPr lang="en-US" dirty="0"/>
              <a:t>(x) + </a:t>
            </a:r>
            <a:r>
              <a:rPr lang="en-US" dirty="0" err="1"/>
              <a:t>ln</a:t>
            </a:r>
            <a:r>
              <a:rPr lang="en-US" dirty="0"/>
              <a:t>(y)</a:t>
            </a:r>
            <a:br>
              <a:rPr lang="en-US" dirty="0"/>
            </a:br>
            <a:br>
              <a:rPr lang="en-US" dirty="0"/>
            </a:br>
            <a:r>
              <a:rPr lang="en-US" dirty="0" err="1"/>
              <a:t>ln</a:t>
            </a:r>
            <a:r>
              <a:rPr lang="en-US" dirty="0"/>
              <a:t>(x/y) = </a:t>
            </a:r>
            <a:r>
              <a:rPr lang="en-US" dirty="0" err="1"/>
              <a:t>ln</a:t>
            </a:r>
            <a:r>
              <a:rPr lang="en-US" dirty="0"/>
              <a:t>(x) </a:t>
            </a:r>
            <a:r>
              <a:rPr lang="mr-IN" dirty="0"/>
              <a:t>–</a:t>
            </a:r>
            <a:r>
              <a:rPr lang="en-US" dirty="0"/>
              <a:t> </a:t>
            </a:r>
            <a:r>
              <a:rPr lang="en-US" dirty="0" err="1"/>
              <a:t>ln</a:t>
            </a:r>
            <a:r>
              <a:rPr lang="en-US" dirty="0"/>
              <a:t>(y)</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48</a:t>
            </a:fld>
            <a:endParaRPr lang="en-US"/>
          </a:p>
        </p:txBody>
      </p:sp>
    </p:spTree>
    <p:extLst>
      <p:ext uri="{BB962C8B-B14F-4D97-AF65-F5344CB8AC3E}">
        <p14:creationId xmlns:p14="http://schemas.microsoft.com/office/powerpoint/2010/main" val="3852633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08-10_from_pdf"/>
          <p:cNvPicPr>
            <a:picLocks noChangeAspect="1" noChangeArrowheads="1"/>
          </p:cNvPicPr>
          <p:nvPr/>
        </p:nvPicPr>
        <p:blipFill>
          <a:blip r:embed="rId3">
            <a:extLst>
              <a:ext uri="{28A0092B-C50C-407E-A947-70E740481C1C}">
                <a14:useLocalDpi xmlns:a14="http://schemas.microsoft.com/office/drawing/2010/main" val="0"/>
              </a:ext>
            </a:extLst>
          </a:blip>
          <a:srcRect l="23039" t="16716" r="21576" b="56824"/>
          <a:stretch>
            <a:fillRect/>
          </a:stretch>
        </p:blipFill>
        <p:spPr bwMode="auto">
          <a:xfrm>
            <a:off x="381000" y="1600200"/>
            <a:ext cx="8153400" cy="503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0"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Probability of Trisomy 21 vs. Maternal Age</a:t>
            </a:r>
          </a:p>
        </p:txBody>
      </p:sp>
      <p:sp>
        <p:nvSpPr>
          <p:cNvPr id="10957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F89679-DA70-9F49-B8CB-56EF0D49ED33}" type="slidenum">
              <a:rPr lang="en-US" sz="1400"/>
              <a:pPr/>
              <a:t>49</a:t>
            </a:fld>
            <a:endParaRPr lang="en-US" sz="1400"/>
          </a:p>
        </p:txBody>
      </p:sp>
    </p:spTree>
    <p:extLst>
      <p:ext uri="{BB962C8B-B14F-4D97-AF65-F5344CB8AC3E}">
        <p14:creationId xmlns:p14="http://schemas.microsoft.com/office/powerpoint/2010/main" val="317155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Object 2"/>
          <p:cNvGraphicFramePr>
            <a:graphicFrameLocks noChangeAspect="1"/>
          </p:cNvGraphicFramePr>
          <p:nvPr/>
        </p:nvGraphicFramePr>
        <p:xfrm>
          <a:off x="609600" y="474663"/>
          <a:ext cx="7924800" cy="5908675"/>
        </p:xfrm>
        <a:graphic>
          <a:graphicData uri="http://schemas.openxmlformats.org/presentationml/2006/ole">
            <mc:AlternateContent xmlns:mc="http://schemas.openxmlformats.org/markup-compatibility/2006">
              <mc:Choice xmlns:v="urn:schemas-microsoft-com:vml" Requires="v">
                <p:oleObj spid="_x0000_s1106" name="Worksheet" r:id="rId3" imgW="4686300" imgH="3492500" progId="Excel.Sheet.8">
                  <p:embed/>
                </p:oleObj>
              </mc:Choice>
              <mc:Fallback>
                <p:oleObj name="Worksheet" r:id="rId3" imgW="4686300" imgH="3492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3"/>
                        <a:ext cx="7924800" cy="590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0178" name="Oval 3"/>
          <p:cNvSpPr>
            <a:spLocks noChangeArrowheads="1"/>
          </p:cNvSpPr>
          <p:nvPr/>
        </p:nvSpPr>
        <p:spPr bwMode="auto">
          <a:xfrm>
            <a:off x="2286000" y="2057400"/>
            <a:ext cx="2057400" cy="9906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01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96A8C4B-299A-5645-9E99-8A65D5A7D7D0}" type="slidenum">
              <a:rPr lang="en-US" sz="1400"/>
              <a:pPr/>
              <a:t>5</a:t>
            </a:fld>
            <a:endParaRPr lang="en-US" sz="1400"/>
          </a:p>
        </p:txBody>
      </p:sp>
    </p:spTree>
    <p:extLst>
      <p:ext uri="{BB962C8B-B14F-4D97-AF65-F5344CB8AC3E}">
        <p14:creationId xmlns:p14="http://schemas.microsoft.com/office/powerpoint/2010/main" val="1862009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08-10_from_pdf"/>
          <p:cNvPicPr>
            <a:picLocks noChangeAspect="1" noChangeArrowheads="1"/>
          </p:cNvPicPr>
          <p:nvPr/>
        </p:nvPicPr>
        <p:blipFill>
          <a:blip r:embed="rId2">
            <a:extLst>
              <a:ext uri="{28A0092B-C50C-407E-A947-70E740481C1C}">
                <a14:useLocalDpi xmlns:a14="http://schemas.microsoft.com/office/drawing/2010/main" val="0"/>
              </a:ext>
            </a:extLst>
          </a:blip>
          <a:srcRect l="26207" t="41663" r="22556" b="31012"/>
          <a:stretch>
            <a:fillRect/>
          </a:stretch>
        </p:blipFill>
        <p:spPr bwMode="auto">
          <a:xfrm>
            <a:off x="685800" y="1371600"/>
            <a:ext cx="7620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4"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Ln(Odds) of Trisomy 21 vs. Maternal Age</a:t>
            </a:r>
          </a:p>
        </p:txBody>
      </p:sp>
      <p:sp>
        <p:nvSpPr>
          <p:cNvPr id="11059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4818231-A2D7-C94B-8245-0F3E56F8E40D}" type="slidenum">
              <a:rPr lang="en-US" sz="1400"/>
              <a:pPr/>
              <a:t>50</a:t>
            </a:fld>
            <a:endParaRPr lang="en-US" sz="1400"/>
          </a:p>
        </p:txBody>
      </p:sp>
    </p:spTree>
    <p:extLst>
      <p:ext uri="{BB962C8B-B14F-4D97-AF65-F5344CB8AC3E}">
        <p14:creationId xmlns:p14="http://schemas.microsoft.com/office/powerpoint/2010/main" val="1223832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533400" y="152400"/>
            <a:ext cx="8229600" cy="1143000"/>
          </a:xfrm>
        </p:spPr>
        <p:txBody>
          <a:bodyPr anchor="ctr"/>
          <a:lstStyle/>
          <a:p>
            <a:pPr eaLnBrk="1" hangingPunct="1"/>
            <a:r>
              <a:rPr lang="en-US">
                <a:latin typeface="Tahoma" charset="0"/>
                <a:ea typeface="ＭＳ Ｐゴシック" charset="0"/>
              </a:rPr>
              <a:t>Combining 2 Continuous Tests</a:t>
            </a:r>
          </a:p>
        </p:txBody>
      </p:sp>
      <p:pic>
        <p:nvPicPr>
          <p:cNvPr id="111618" name="Picture 3" descr="08-11_from_page_proof"/>
          <p:cNvPicPr>
            <a:picLocks noChangeAspect="1" noChangeArrowheads="1"/>
          </p:cNvPicPr>
          <p:nvPr/>
        </p:nvPicPr>
        <p:blipFill>
          <a:blip r:embed="rId3">
            <a:extLst>
              <a:ext uri="{28A0092B-C50C-407E-A947-70E740481C1C}">
                <a14:useLocalDpi xmlns:a14="http://schemas.microsoft.com/office/drawing/2010/main" val="0"/>
              </a:ext>
            </a:extLst>
          </a:blip>
          <a:srcRect l="23555" t="10617" r="10799" b="57581"/>
          <a:stretch>
            <a:fillRect/>
          </a:stretch>
        </p:blipFill>
        <p:spPr bwMode="auto">
          <a:xfrm>
            <a:off x="838200" y="1219200"/>
            <a:ext cx="8305800"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Text Box 4"/>
          <p:cNvSpPr txBox="1">
            <a:spLocks noChangeArrowheads="1"/>
          </p:cNvSpPr>
          <p:nvPr/>
        </p:nvSpPr>
        <p:spPr bwMode="auto">
          <a:xfrm>
            <a:off x="3352800" y="2209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&gt; 1% Probability of Trisomy 21</a:t>
            </a:r>
          </a:p>
        </p:txBody>
      </p:sp>
      <p:sp>
        <p:nvSpPr>
          <p:cNvPr id="111620" name="Text Box 5"/>
          <p:cNvSpPr txBox="1">
            <a:spLocks noChangeArrowheads="1"/>
          </p:cNvSpPr>
          <p:nvPr/>
        </p:nvSpPr>
        <p:spPr bwMode="auto">
          <a:xfrm>
            <a:off x="3276600" y="4876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&lt; 1% Probability of Trisomy 21</a:t>
            </a:r>
          </a:p>
        </p:txBody>
      </p:sp>
      <p:sp>
        <p:nvSpPr>
          <p:cNvPr id="111621" name="Text Box 6"/>
          <p:cNvSpPr txBox="1">
            <a:spLocks noChangeArrowheads="1"/>
          </p:cNvSpPr>
          <p:nvPr/>
        </p:nvSpPr>
        <p:spPr bwMode="auto">
          <a:xfrm>
            <a:off x="914400" y="6248400"/>
            <a:ext cx="769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11162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BDFDEC-26BF-0E4B-9E67-77EF8CE8A9D2}" type="slidenum">
              <a:rPr lang="en-US" sz="1400"/>
              <a:pPr/>
              <a:t>51</a:t>
            </a:fld>
            <a:endParaRPr lang="en-US" sz="1400"/>
          </a:p>
        </p:txBody>
      </p:sp>
    </p:spTree>
    <p:extLst>
      <p:ext uri="{BB962C8B-B14F-4D97-AF65-F5344CB8AC3E}">
        <p14:creationId xmlns:p14="http://schemas.microsoft.com/office/powerpoint/2010/main" val="3390768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a:t>
            </a:r>
          </a:p>
        </p:txBody>
      </p:sp>
      <p:sp>
        <p:nvSpPr>
          <p:cNvPr id="107522" name="Rectangle 3"/>
          <p:cNvSpPr>
            <a:spLocks noGrp="1" noChangeArrowheads="1"/>
          </p:cNvSpPr>
          <p:nvPr>
            <p:ph type="body" idx="1"/>
          </p:nvPr>
        </p:nvSpPr>
        <p:spPr>
          <a:xfrm>
            <a:off x="11430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Used to create risk scores, </a:t>
            </a:r>
            <a:r>
              <a:rPr lang="en-US" dirty="0" err="1">
                <a:latin typeface="Tahoma" charset="0"/>
                <a:ea typeface="ＭＳ Ｐゴシック" charset="0"/>
              </a:rPr>
              <a:t>formulas,or</a:t>
            </a:r>
            <a:r>
              <a:rPr lang="en-US" dirty="0">
                <a:latin typeface="Tahoma" charset="0"/>
                <a:ea typeface="ＭＳ Ｐゴシック" charset="0"/>
              </a:rPr>
              <a:t> </a:t>
            </a:r>
            <a:r>
              <a:rPr lang="en-US" dirty="0" err="1">
                <a:latin typeface="Tahoma" charset="0"/>
                <a:ea typeface="ＭＳ Ｐゴシック" charset="0"/>
              </a:rPr>
              <a:t>nomograms</a:t>
            </a:r>
            <a:r>
              <a:rPr lang="en-US" dirty="0">
                <a:latin typeface="Tahoma" charset="0"/>
                <a:ea typeface="ＭＳ Ｐゴシック" charset="0"/>
              </a:rPr>
              <a:t>, not trees.</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Evaluation with calibration plots, ROC curves, net benefit calculations, and decision curves is natural</a:t>
            </a:r>
          </a:p>
          <a:p>
            <a:pPr eaLnBrk="1" hangingPunct="1">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52</a:t>
            </a:fld>
            <a:endParaRPr lang="en-US" sz="1400"/>
          </a:p>
        </p:txBody>
      </p:sp>
    </p:spTree>
    <p:extLst>
      <p:ext uri="{BB962C8B-B14F-4D97-AF65-F5344CB8AC3E}">
        <p14:creationId xmlns:p14="http://schemas.microsoft.com/office/powerpoint/2010/main" val="124234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9906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Coefficient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a:latin typeface="Tahoma" charset="0"/>
                <a:ea typeface="ＭＳ Ｐゴシック" charset="0"/>
              </a:rPr>
              <a:t>= </a:t>
            </a:r>
            <a:r>
              <a:rPr lang="en-US" dirty="0" err="1">
                <a:latin typeface="Tahoma" charset="0"/>
                <a:ea typeface="ＭＳ Ｐゴシック" charset="0"/>
              </a:rPr>
              <a:t>ln</a:t>
            </a:r>
            <a:r>
              <a:rPr lang="en-US" dirty="0">
                <a:latin typeface="Tahoma" charset="0"/>
                <a:ea typeface="ＭＳ Ｐゴシック" charset="0"/>
              </a:rPr>
              <a:t>(OR</a:t>
            </a:r>
            <a:r>
              <a:rPr lang="en-US" baseline="-25000" dirty="0">
                <a:latin typeface="Tahoma" charset="0"/>
                <a:ea typeface="ＭＳ Ｐゴシック" charset="0"/>
              </a:rPr>
              <a:t>NBA</a:t>
            </a:r>
            <a:r>
              <a:rPr lang="en-US" dirty="0">
                <a:latin typeface="Tahoma" charset="0"/>
                <a:ea typeface="ＭＳ Ｐゴシック" charset="0"/>
              </a:rPr>
              <a:t>)</a:t>
            </a:r>
          </a:p>
          <a:p>
            <a:pPr eaLnBrk="1" hangingPunct="1">
              <a:buNone/>
            </a:pPr>
            <a:r>
              <a:rPr lang="en-US" dirty="0" err="1">
                <a:latin typeface="Tahoma" charset="0"/>
                <a:ea typeface="ＭＳ Ｐゴシック" charset="0"/>
              </a:rPr>
              <a:t>e</a:t>
            </a:r>
            <a:r>
              <a:rPr lang="en-US" sz="3600" baseline="30000" dirty="0" err="1">
                <a:latin typeface="Tahoma" charset="0"/>
                <a:ea typeface="ＭＳ Ｐゴシック" charset="0"/>
              </a:rPr>
              <a:t>b</a:t>
            </a:r>
            <a:r>
              <a:rPr lang="en-US" baseline="30000" dirty="0">
                <a:latin typeface="Tahoma" charset="0"/>
                <a:ea typeface="ＭＳ Ｐゴシック" charset="0"/>
              </a:rPr>
              <a:t> </a:t>
            </a:r>
            <a:r>
              <a:rPr lang="en-US" dirty="0">
                <a:latin typeface="Tahoma" charset="0"/>
                <a:ea typeface="ＭＳ Ｐゴシック" charset="0"/>
              </a:rPr>
              <a:t>= OR</a:t>
            </a:r>
            <a:r>
              <a:rPr lang="en-US" baseline="-25000" dirty="0">
                <a:latin typeface="Tahoma" charset="0"/>
                <a:ea typeface="ＭＳ Ｐゴシック" charset="0"/>
              </a:rPr>
              <a:t>NBA</a:t>
            </a:r>
            <a:endParaRPr lang="en-US" dirty="0">
              <a:latin typeface="Tahoma" charset="0"/>
              <a:ea typeface="ＭＳ Ｐゴシック" charset="0"/>
            </a:endParaRPr>
          </a:p>
          <a:p>
            <a:pPr eaLnBrk="1" hangingPunct="1">
              <a:buNone/>
            </a:pPr>
            <a:r>
              <a:rPr lang="en-US" sz="2800" dirty="0">
                <a:latin typeface="Tahoma" charset="0"/>
                <a:ea typeface="ＭＳ Ｐゴシック" charset="0"/>
              </a:rPr>
              <a:t>OR</a:t>
            </a:r>
            <a:r>
              <a:rPr lang="en-US" sz="2800" baseline="-25000" dirty="0">
                <a:latin typeface="Tahoma" charset="0"/>
                <a:ea typeface="ＭＳ Ｐゴシック" charset="0"/>
              </a:rPr>
              <a:t>NBA </a:t>
            </a:r>
            <a:r>
              <a:rPr lang="en-US" sz="2800" dirty="0">
                <a:latin typeface="Tahoma" charset="0"/>
                <a:ea typeface="ＭＳ Ｐゴシック" charset="0"/>
              </a:rPr>
              <a:t>= Odds(D+|NBA+) / Odds(D+|NBA-)</a:t>
            </a: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53</a:t>
            </a:fld>
            <a:endParaRPr lang="en-US" sz="1400"/>
          </a:p>
        </p:txBody>
      </p:sp>
    </p:spTree>
    <p:extLst>
      <p:ext uri="{BB962C8B-B14F-4D97-AF65-F5344CB8AC3E}">
        <p14:creationId xmlns:p14="http://schemas.microsoft.com/office/powerpoint/2010/main" val="6611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54</a:t>
            </a:fld>
            <a:endParaRPr lang="en-US"/>
          </a:p>
        </p:txBody>
      </p:sp>
      <p:sp>
        <p:nvSpPr>
          <p:cNvPr id="3" name="Rectangle 2"/>
          <p:cNvSpPr/>
          <p:nvPr/>
        </p:nvSpPr>
        <p:spPr>
          <a:xfrm>
            <a:off x="1143000" y="1828800"/>
            <a:ext cx="7086600" cy="3785652"/>
          </a:xfrm>
          <a:prstGeom prst="rect">
            <a:avLst/>
          </a:prstGeom>
        </p:spPr>
        <p:txBody>
          <a:bodyPr wrap="square">
            <a:spAutoFit/>
          </a:bodyPr>
          <a:lstStyle/>
          <a:p>
            <a:r>
              <a:rPr lang="en-US" sz="4000" dirty="0"/>
              <a:t>“Use well-established theory, past research, clinical observations, preliminary statistical analysis, or some sensible combination of these </a:t>
            </a:r>
            <a:r>
              <a:rPr lang="mr-IN" sz="4000" dirty="0"/>
              <a:t>…</a:t>
            </a:r>
            <a:r>
              <a:rPr lang="en-US" sz="4000" dirty="0"/>
              <a:t>.”</a:t>
            </a:r>
          </a:p>
        </p:txBody>
      </p:sp>
      <p:sp>
        <p:nvSpPr>
          <p:cNvPr id="5" name="Rectangle 4"/>
          <p:cNvSpPr/>
          <p:nvPr/>
        </p:nvSpPr>
        <p:spPr>
          <a:xfrm>
            <a:off x="3124200" y="5410200"/>
            <a:ext cx="4572000" cy="923330"/>
          </a:xfrm>
          <a:prstGeom prst="rect">
            <a:avLst/>
          </a:prstGeom>
        </p:spPr>
        <p:txBody>
          <a:bodyPr>
            <a:spAutoFit/>
          </a:bodyPr>
          <a:lstStyle/>
          <a:p>
            <a:pPr>
              <a:spcBef>
                <a:spcPct val="30000"/>
              </a:spcBef>
              <a:defRPr/>
            </a:pPr>
            <a:r>
              <a:rPr lang="en-US" dirty="0" err="1">
                <a:latin typeface="Arial" charset="0"/>
                <a:ea typeface="MS PGothic" pitchFamily="34" charset="-128"/>
              </a:rPr>
              <a:t>Stoltzfus</a:t>
            </a:r>
            <a:r>
              <a:rPr lang="en-US" dirty="0">
                <a:latin typeface="Arial" charset="0"/>
                <a:ea typeface="MS PGothic" pitchFamily="34" charset="-128"/>
              </a:rPr>
              <a:t>, J. C. (2011). "Logistic regression: a brief primer." </a:t>
            </a:r>
            <a:r>
              <a:rPr lang="en-US" u="sng" dirty="0" err="1">
                <a:latin typeface="Arial" charset="0"/>
                <a:ea typeface="MS PGothic" pitchFamily="34" charset="-128"/>
              </a:rPr>
              <a:t>Acad</a:t>
            </a:r>
            <a:r>
              <a:rPr lang="en-US" u="sng" dirty="0">
                <a:latin typeface="Arial" charset="0"/>
                <a:ea typeface="MS PGothic" pitchFamily="34" charset="-128"/>
              </a:rPr>
              <a:t> </a:t>
            </a:r>
            <a:r>
              <a:rPr lang="en-US" u="sng" dirty="0" err="1">
                <a:latin typeface="Arial" charset="0"/>
                <a:ea typeface="MS PGothic" pitchFamily="34" charset="-128"/>
              </a:rPr>
              <a:t>Emerg</a:t>
            </a:r>
            <a:r>
              <a:rPr lang="en-US" u="sng" dirty="0">
                <a:latin typeface="Arial" charset="0"/>
                <a:ea typeface="MS PGothic" pitchFamily="34" charset="-128"/>
              </a:rPr>
              <a:t> Med </a:t>
            </a:r>
            <a:r>
              <a:rPr lang="en-US" b="1" u="sng" dirty="0">
                <a:latin typeface="Arial" charset="0"/>
                <a:ea typeface="MS PGothic" pitchFamily="34" charset="-128"/>
              </a:rPr>
              <a:t>18</a:t>
            </a:r>
            <a:r>
              <a:rPr lang="en-US" u="sng" dirty="0">
                <a:latin typeface="Arial" charset="0"/>
                <a:ea typeface="MS PGothic" pitchFamily="34" charset="-128"/>
              </a:rPr>
              <a:t>(10): 1099-1104.</a:t>
            </a:r>
          </a:p>
        </p:txBody>
      </p:sp>
      <p:sp>
        <p:nvSpPr>
          <p:cNvPr id="6" name="Rectangle 2"/>
          <p:cNvSpPr txBox="1">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4000">
                <a:latin typeface="Tahoma" charset="0"/>
                <a:ea typeface="ＭＳ Ｐゴシック" charset="0"/>
              </a:rPr>
              <a:t>Choosing Which Tests to Include in the Decision Rule</a:t>
            </a:r>
            <a:endParaRPr lang="en-US" sz="4000" dirty="0">
              <a:latin typeface="Tahoma" charset="0"/>
              <a:ea typeface="ＭＳ Ｐゴシック" charset="0"/>
            </a:endParaRPr>
          </a:p>
        </p:txBody>
      </p:sp>
    </p:spTree>
    <p:extLst>
      <p:ext uri="{BB962C8B-B14F-4D97-AF65-F5344CB8AC3E}">
        <p14:creationId xmlns:p14="http://schemas.microsoft.com/office/powerpoint/2010/main" val="2601723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title" idx="4294967295"/>
          </p:nvPr>
        </p:nvSpPr>
        <p:spPr/>
        <p:txBody>
          <a:bodyPr anchor="ctr"/>
          <a:lstStyle/>
          <a:p>
            <a:pPr eaLnBrk="1" hangingPunct="1"/>
            <a:r>
              <a:rPr lang="en-US">
                <a:latin typeface="Tahoma" charset="0"/>
              </a:rPr>
              <a:t>Need for Validation</a:t>
            </a:r>
          </a:p>
        </p:txBody>
      </p:sp>
      <p:sp>
        <p:nvSpPr>
          <p:cNvPr id="245762" name="Rectangle 3"/>
          <p:cNvSpPr>
            <a:spLocks noGrp="1" noChangeArrowheads="1"/>
          </p:cNvSpPr>
          <p:nvPr>
            <p:ph type="body" idx="4294967295"/>
          </p:nvPr>
        </p:nvSpPr>
        <p:spPr>
          <a:xfrm>
            <a:off x="685800" y="1752600"/>
            <a:ext cx="8229600" cy="4525963"/>
          </a:xfrm>
        </p:spPr>
        <p:txBody>
          <a:bodyPr/>
          <a:lstStyle/>
          <a:p>
            <a:pPr eaLnBrk="1" hangingPunct="1">
              <a:lnSpc>
                <a:spcPct val="90000"/>
              </a:lnSpc>
              <a:buFont typeface="Wingdings" charset="0"/>
              <a:buNone/>
            </a:pPr>
            <a:r>
              <a:rPr lang="en-US" dirty="0">
                <a:latin typeface="Tahoma" charset="0"/>
              </a:rPr>
              <a:t>Develop prediction rule by choosing a few tests and findings from a large number of candidates, based on which work the best.</a:t>
            </a:r>
          </a:p>
          <a:p>
            <a:pPr eaLnBrk="1" hangingPunct="1">
              <a:lnSpc>
                <a:spcPct val="90000"/>
              </a:lnSpc>
              <a:buFont typeface="Wingdings" charset="0"/>
              <a:buNone/>
            </a:pPr>
            <a:r>
              <a:rPr lang="en-US" dirty="0">
                <a:latin typeface="Tahoma" charset="0"/>
              </a:rPr>
              <a:t>Takes advantage of chance variations in the data.</a:t>
            </a:r>
          </a:p>
          <a:p>
            <a:pPr eaLnBrk="1" hangingPunct="1">
              <a:lnSpc>
                <a:spcPct val="90000"/>
              </a:lnSpc>
              <a:buFont typeface="Wingdings" charset="0"/>
              <a:buNone/>
            </a:pPr>
            <a:r>
              <a:rPr lang="en-US" dirty="0">
                <a:latin typeface="Tahoma" charset="0"/>
              </a:rPr>
              <a:t>Predictive ability of rule will probably decrease or even disappear when you try to validate on a new dataset.</a:t>
            </a:r>
          </a:p>
          <a:p>
            <a:pPr eaLnBrk="1" hangingPunct="1">
              <a:lnSpc>
                <a:spcPct val="90000"/>
              </a:lnSpc>
              <a:buFont typeface="Wingdings" charset="0"/>
              <a:buNone/>
            </a:pPr>
            <a:r>
              <a:rPr lang="en-US" dirty="0">
                <a:latin typeface="Tahoma" charset="0"/>
              </a:rPr>
              <a:t>Can be referred to as </a:t>
            </a:r>
            <a:r>
              <a:rPr lang="ja-JP" altLang="en-US" dirty="0">
                <a:latin typeface="Tahoma" charset="0"/>
              </a:rPr>
              <a:t>“</a:t>
            </a:r>
            <a:r>
              <a:rPr lang="en-US" altLang="ja-JP" dirty="0" err="1">
                <a:latin typeface="Tahoma" charset="0"/>
              </a:rPr>
              <a:t>overfitting</a:t>
            </a:r>
            <a:r>
              <a:rPr lang="en-US" altLang="ja-JP" dirty="0">
                <a:latin typeface="Tahoma" charset="0"/>
              </a:rPr>
              <a:t>.</a:t>
            </a:r>
            <a:r>
              <a:rPr lang="ja-JP" altLang="en-US" dirty="0">
                <a:latin typeface="Tahoma" charset="0"/>
              </a:rPr>
              <a:t>”</a:t>
            </a:r>
            <a:r>
              <a:rPr lang="en-US" altLang="ja-JP" dirty="0">
                <a:latin typeface="Tahoma" charset="0"/>
              </a:rPr>
              <a:t> </a:t>
            </a:r>
            <a:endParaRPr lang="en-US" dirty="0">
              <a:latin typeface="Tahoma" charset="0"/>
            </a:endParaRPr>
          </a:p>
        </p:txBody>
      </p:sp>
    </p:spTree>
    <p:extLst>
      <p:ext uri="{BB962C8B-B14F-4D97-AF65-F5344CB8AC3E}">
        <p14:creationId xmlns:p14="http://schemas.microsoft.com/office/powerpoint/2010/main" val="742101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chor="ctr"/>
          <a:lstStyle/>
          <a:p>
            <a:pPr eaLnBrk="1" hangingPunct="1"/>
            <a:r>
              <a:rPr lang="en-US" sz="4000">
                <a:latin typeface="Tahoma" charset="0"/>
                <a:ea typeface="ＭＳ Ｐゴシック" charset="0"/>
              </a:rPr>
              <a:t>Need to Test the Rule in a Separate Dataset</a:t>
            </a:r>
          </a:p>
        </p:txBody>
      </p:sp>
      <p:sp>
        <p:nvSpPr>
          <p:cNvPr id="115714" name="Content Placeholder 1"/>
          <p:cNvSpPr>
            <a:spLocks noGrp="1"/>
          </p:cNvSpPr>
          <p:nvPr>
            <p:ph idx="1"/>
          </p:nvPr>
        </p:nvSpPr>
        <p:spPr/>
        <p:txBody>
          <a:bodyPr/>
          <a:lstStyle/>
          <a:p>
            <a:r>
              <a:rPr lang="en-US">
                <a:latin typeface="Tahoma" charset="0"/>
                <a:ea typeface="ＭＳ Ｐゴシック" charset="0"/>
              </a:rPr>
              <a:t>Derivation </a:t>
            </a:r>
            <a:r>
              <a:rPr lang="en-US">
                <a:latin typeface="Tahoma" charset="0"/>
                <a:ea typeface="ＭＳ Ｐゴシック" charset="0"/>
                <a:sym typeface="Wingdings" charset="0"/>
              </a:rPr>
              <a:t> Validation</a:t>
            </a:r>
          </a:p>
          <a:p>
            <a:r>
              <a:rPr lang="en-US">
                <a:latin typeface="Tahoma" charset="0"/>
                <a:ea typeface="ＭＳ Ｐゴシック" charset="0"/>
                <a:sym typeface="Wingdings" charset="0"/>
              </a:rPr>
              <a:t>Training  Test</a:t>
            </a:r>
          </a:p>
          <a:p>
            <a:endParaRPr lang="en-US">
              <a:latin typeface="Tahoma" charset="0"/>
              <a:ea typeface="ＭＳ Ｐゴシック" charset="0"/>
              <a:sym typeface="Wingdings" charset="0"/>
            </a:endParaRPr>
          </a:p>
          <a:p>
            <a:r>
              <a:rPr lang="en-US">
                <a:latin typeface="Tahoma" charset="0"/>
                <a:ea typeface="ＭＳ Ｐゴシック" charset="0"/>
                <a:sym typeface="Wingdings" charset="0"/>
              </a:rPr>
              <a:t>Beware of Tweaking the Rule</a:t>
            </a:r>
            <a:endParaRPr lang="en-US">
              <a:latin typeface="Tahoma" charset="0"/>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9F1A47-FC23-5648-A03F-2A06D7CBC2C0}" type="slidenum">
              <a:rPr lang="en-US" sz="1400"/>
              <a:pPr/>
              <a:t>56</a:t>
            </a:fld>
            <a:endParaRPr lang="en-US" sz="1400"/>
          </a:p>
        </p:txBody>
      </p:sp>
    </p:spTree>
    <p:extLst>
      <p:ext uri="{BB962C8B-B14F-4D97-AF65-F5344CB8AC3E}">
        <p14:creationId xmlns:p14="http://schemas.microsoft.com/office/powerpoint/2010/main" val="3114315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r>
              <a:rPr lang="en-US">
                <a:latin typeface="Tahoma" charset="0"/>
              </a:rPr>
              <a:t>Validation Dataset</a:t>
            </a:r>
          </a:p>
        </p:txBody>
      </p:sp>
      <p:sp>
        <p:nvSpPr>
          <p:cNvPr id="250882" name="Rectangle 3"/>
          <p:cNvSpPr>
            <a:spLocks noGrp="1" noChangeArrowheads="1"/>
          </p:cNvSpPr>
          <p:nvPr>
            <p:ph type="body" idx="1"/>
          </p:nvPr>
        </p:nvSpPr>
        <p:spPr/>
        <p:txBody>
          <a:bodyPr/>
          <a:lstStyle/>
          <a:p>
            <a:pPr eaLnBrk="1" hangingPunct="1">
              <a:buFont typeface="Wingdings" charset="0"/>
              <a:buNone/>
            </a:pPr>
            <a:r>
              <a:rPr lang="en-US" dirty="0">
                <a:latin typeface="Tahoma" charset="0"/>
              </a:rPr>
              <a:t>Measure all the variables needed for the model.</a:t>
            </a:r>
          </a:p>
          <a:p>
            <a:pPr eaLnBrk="1" hangingPunct="1">
              <a:buFont typeface="Wingdings" charset="0"/>
              <a:buNone/>
            </a:pPr>
            <a:r>
              <a:rPr lang="en-US" dirty="0">
                <a:latin typeface="Tahoma" charset="0"/>
              </a:rPr>
              <a:t>Determine disease/outcome status (D+ or D-) on all subjects.</a:t>
            </a:r>
          </a:p>
        </p:txBody>
      </p:sp>
    </p:spTree>
    <p:extLst>
      <p:ext uri="{BB962C8B-B14F-4D97-AF65-F5344CB8AC3E}">
        <p14:creationId xmlns:p14="http://schemas.microsoft.com/office/powerpoint/2010/main" val="2197770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8B881A4-D39C-9E4A-BCF4-41430D69EBEC}" type="slidenum">
              <a:rPr lang="en-US" sz="1400"/>
              <a:pPr/>
              <a:t>58</a:t>
            </a:fld>
            <a:endParaRPr lang="en-US" sz="1400"/>
          </a:p>
        </p:txBody>
      </p:sp>
    </p:spTree>
    <p:extLst>
      <p:ext uri="{BB962C8B-B14F-4D97-AF65-F5344CB8AC3E}">
        <p14:creationId xmlns:p14="http://schemas.microsoft.com/office/powerpoint/2010/main" val="3760633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a:xfrm>
            <a:off x="1295400" y="6400800"/>
            <a:ext cx="6381750" cy="320675"/>
          </a:xfrm>
        </p:spPr>
        <p:txBody>
          <a:bodyPr lIns="0" tIns="12211" rIns="0" bIns="0"/>
          <a:lstStyle/>
          <a:p>
            <a:pPr eaLnBrk="1" fontAlgn="auto" hangingPunct="1">
              <a:spcAft>
                <a:spcPts val="0"/>
              </a:spcAft>
              <a:tabLst>
                <a:tab pos="649628" algn="l"/>
                <a:tab pos="1299256" algn="l"/>
                <a:tab pos="1948884" algn="l"/>
                <a:tab pos="2598511" algn="l"/>
                <a:tab pos="3248139" algn="l"/>
                <a:tab pos="3897767" algn="l"/>
                <a:tab pos="4547395" algn="l"/>
                <a:tab pos="5197023" algn="l"/>
                <a:tab pos="5846651" algn="l"/>
              </a:tabLst>
              <a:defRPr/>
            </a:pPr>
            <a:r>
              <a:rPr lang="en-US" sz="1100" b="1" dirty="0" err="1">
                <a:ea typeface="+mj-ea"/>
                <a:cs typeface="Arial Unicode MS" charset="0"/>
              </a:rPr>
              <a:t>Kovalchik</a:t>
            </a:r>
            <a:r>
              <a:rPr lang="en-US" sz="1100" b="1" dirty="0">
                <a:ea typeface="+mj-ea"/>
                <a:cs typeface="Arial Unicode MS" charset="0"/>
              </a:rPr>
              <a:t> SA et al. N </a:t>
            </a:r>
            <a:r>
              <a:rPr lang="en-US" sz="1100" b="1" dirty="0" err="1">
                <a:ea typeface="+mj-ea"/>
                <a:cs typeface="Arial Unicode MS" charset="0"/>
              </a:rPr>
              <a:t>Engl</a:t>
            </a:r>
            <a:r>
              <a:rPr lang="en-US" sz="1100" b="1" dirty="0">
                <a:ea typeface="+mj-ea"/>
                <a:cs typeface="Arial Unicode MS" charset="0"/>
              </a:rPr>
              <a:t> J Med 2013;369:245-254.</a:t>
            </a:r>
          </a:p>
        </p:txBody>
      </p:sp>
      <p:pic>
        <p:nvPicPr>
          <p:cNvPr id="238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450"/>
            <a:ext cx="7696200" cy="632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2895600" y="1219200"/>
            <a:ext cx="1524000" cy="373380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0488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p:txBody>
          <a:bodyPr/>
          <a:lstStyle/>
          <a:p>
            <a:pPr eaLnBrk="1" hangingPunct="1"/>
            <a:r>
              <a:rPr lang="en-US">
                <a:latin typeface="Tahoma" charset="0"/>
                <a:ea typeface="ＭＳ Ｐゴシック" charset="0"/>
              </a:rPr>
              <a:t>In general, don’t make multi-level tests like NT into dichotomous tests by choosing a fixed cutoff</a:t>
            </a:r>
          </a:p>
          <a:p>
            <a:pPr eaLnBrk="1" hangingPunct="1"/>
            <a:r>
              <a:rPr lang="en-US">
                <a:latin typeface="Tahoma" charset="0"/>
                <a:ea typeface="ＭＳ Ｐゴシック" charset="0"/>
              </a:rPr>
              <a:t>I did it here to make the discussion of multiple tests easier</a:t>
            </a:r>
          </a:p>
          <a:p>
            <a:pPr eaLnBrk="1" hangingPunct="1"/>
            <a:r>
              <a:rPr lang="en-US">
                <a:latin typeface="Tahoma" charset="0"/>
                <a:ea typeface="ＭＳ Ｐゴシック" charset="0"/>
              </a:rPr>
              <a:t>I </a:t>
            </a:r>
            <a:r>
              <a:rPr lang="en-US" u="sng">
                <a:latin typeface="Tahoma" charset="0"/>
                <a:ea typeface="ＭＳ Ｐゴシック" charset="0"/>
              </a:rPr>
              <a:t>arbitrarily</a:t>
            </a:r>
            <a:r>
              <a:rPr lang="en-US">
                <a:latin typeface="Tahoma" charset="0"/>
                <a:ea typeface="ＭＳ Ｐゴシック" charset="0"/>
              </a:rPr>
              <a:t> chose to call </a:t>
            </a:r>
            <a:r>
              <a:rPr lang="en-US">
                <a:latin typeface="Tahoma" charset="0"/>
                <a:ea typeface="ＭＳ Ｐゴシック" charset="0"/>
                <a:cs typeface="Arial" charset="0"/>
              </a:rPr>
              <a:t>≥ 3.5 mm positive</a:t>
            </a:r>
          </a:p>
        </p:txBody>
      </p:sp>
      <p:sp>
        <p:nvSpPr>
          <p:cNvPr id="5120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4E914A-F97F-6B43-BC2F-BF0C50CEEDAE}" type="slidenum">
              <a:rPr lang="en-US" sz="1400"/>
              <a:pPr/>
              <a:t>6</a:t>
            </a:fld>
            <a:endParaRPr lang="en-US" sz="1400"/>
          </a:p>
        </p:txBody>
      </p:sp>
    </p:spTree>
    <p:extLst>
      <p:ext uri="{BB962C8B-B14F-4D97-AF65-F5344CB8AC3E}">
        <p14:creationId xmlns:p14="http://schemas.microsoft.com/office/powerpoint/2010/main" val="260101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title"/>
          </p:nvPr>
        </p:nvSpPr>
        <p:spPr/>
        <p:txBody>
          <a:bodyPr/>
          <a:lstStyle/>
          <a:p>
            <a:r>
              <a:rPr lang="en-US">
                <a:latin typeface="Tahoma" charset="0"/>
              </a:rPr>
              <a:t>NLST Lung CA Mortality </a:t>
            </a:r>
            <a:br>
              <a:rPr lang="en-US">
                <a:latin typeface="Tahoma" charset="0"/>
              </a:rPr>
            </a:br>
            <a:r>
              <a:rPr lang="en-US">
                <a:latin typeface="Tahoma" charset="0"/>
              </a:rPr>
              <a:t>Risk Prediction Model</a:t>
            </a:r>
          </a:p>
        </p:txBody>
      </p:sp>
      <p:graphicFrame>
        <p:nvGraphicFramePr>
          <p:cNvPr id="212010" name="Group 42"/>
          <p:cNvGraphicFramePr>
            <a:graphicFrameLocks noGrp="1"/>
          </p:cNvGraphicFramePr>
          <p:nvPr>
            <p:ph idx="1"/>
          </p:nvPr>
        </p:nvGraphicFramePr>
        <p:xfrm>
          <a:off x="1182688" y="2017713"/>
          <a:ext cx="7772400" cy="4230688"/>
        </p:xfrm>
        <a:graphic>
          <a:graphicData uri="http://schemas.openxmlformats.org/drawingml/2006/table">
            <a:tbl>
              <a:tblPr/>
              <a:tblGrid>
                <a:gridCol w="366077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11160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Risk Group</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6.5-year Mortality Risk</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ALL</a:t>
                      </a:r>
                      <a:endParaRPr kumimoji="0" lang="en-US" altLang="ja-JP" sz="2800" b="1"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1.66%</a:t>
                      </a:r>
                      <a:endParaRPr kumimoji="0" lang="en-US" altLang="ja-JP" sz="2800" b="1"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238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1</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0.4%</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2</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0.85%</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3</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1.1%</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4</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2.0%</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5</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4.0%</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8855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50938" y="214313"/>
            <a:ext cx="7793037" cy="1081087"/>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a:t>
            </a:r>
            <a:br>
              <a:rPr lang="en-US" sz="3600" dirty="0">
                <a:latin typeface="Tahoma" charset="0"/>
                <a:ea typeface="+mj-ea"/>
                <a:cs typeface="+mj-cs"/>
              </a:rPr>
            </a:br>
            <a:r>
              <a:rPr lang="en-US" sz="3600" dirty="0">
                <a:latin typeface="Tahoma" charset="0"/>
                <a:ea typeface="+mj-ea"/>
                <a:cs typeface="+mj-cs"/>
              </a:rPr>
              <a:t>Risk Prediction Model</a:t>
            </a:r>
          </a:p>
        </p:txBody>
      </p:sp>
      <p:graphicFrame>
        <p:nvGraphicFramePr>
          <p:cNvPr id="8" name="Chart 7"/>
          <p:cNvGraphicFramePr>
            <a:graphicFrameLocks/>
          </p:cNvGraphicFramePr>
          <p:nvPr/>
        </p:nvGraphicFramePr>
        <p:xfrm>
          <a:off x="1600200" y="1066800"/>
          <a:ext cx="6629400" cy="5537200"/>
        </p:xfrm>
        <a:graphic>
          <a:graphicData uri="http://schemas.openxmlformats.org/drawingml/2006/chart">
            <c:chart xmlns:c="http://schemas.openxmlformats.org/drawingml/2006/chart" xmlns:r="http://schemas.openxmlformats.org/officeDocument/2006/relationships" r:id="rId3"/>
          </a:graphicData>
        </a:graphic>
      </p:graphicFrame>
      <p:sp>
        <p:nvSpPr>
          <p:cNvPr id="240644"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ACAA790-0355-C94E-9B5E-A05F966AFEFD}" type="slidenum">
              <a:rPr lang="en-US" sz="1200">
                <a:solidFill>
                  <a:srgbClr val="898989"/>
                </a:solidFill>
              </a:rPr>
              <a:pPr/>
              <a:t>61</a:t>
            </a:fld>
            <a:endParaRPr lang="en-U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600669596"/>
              </p:ext>
            </p:extLst>
          </p:nvPr>
        </p:nvGraphicFramePr>
        <p:xfrm>
          <a:off x="1524000" y="914400"/>
          <a:ext cx="63373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25281" name="Rectangle 2"/>
          <p:cNvSpPr>
            <a:spLocks noGrp="1" noChangeArrowheads="1"/>
          </p:cNvSpPr>
          <p:nvPr>
            <p:ph type="title"/>
          </p:nvPr>
        </p:nvSpPr>
        <p:spPr>
          <a:xfrm>
            <a:off x="533400" y="34925"/>
            <a:ext cx="8410575" cy="1081088"/>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Risk Prediction Model</a:t>
            </a:r>
          </a:p>
        </p:txBody>
      </p:sp>
      <p:sp>
        <p:nvSpPr>
          <p:cNvPr id="241667" name="TextBox 1"/>
          <p:cNvSpPr txBox="1">
            <a:spLocks noChangeArrowheads="1"/>
          </p:cNvSpPr>
          <p:nvPr/>
        </p:nvSpPr>
        <p:spPr bwMode="auto">
          <a:xfrm>
            <a:off x="5410200" y="2971800"/>
            <a:ext cx="1828800" cy="12001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Both AUROC reported as 0.72 (0.69-0.75) Type III Error?</a:t>
            </a:r>
          </a:p>
        </p:txBody>
      </p:sp>
      <p:sp>
        <p:nvSpPr>
          <p:cNvPr id="24166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CAC668F-C2A1-A447-8A2C-B3B75BBC935E}" type="slidenum">
              <a:rPr lang="en-US" sz="1200">
                <a:solidFill>
                  <a:srgbClr val="898989"/>
                </a:solidFill>
              </a:rPr>
              <a:pPr/>
              <a:t>62</a:t>
            </a:fld>
            <a:endParaRPr lang="en-US" sz="120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63</a:t>
            </a:fld>
            <a:endParaRPr lang="en-US"/>
          </a:p>
        </p:txBody>
      </p:sp>
    </p:spTree>
    <p:extLst>
      <p:ext uri="{BB962C8B-B14F-4D97-AF65-F5344CB8AC3E}">
        <p14:creationId xmlns:p14="http://schemas.microsoft.com/office/powerpoint/2010/main" val="622807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3028789615"/>
              </p:ext>
            </p:extLst>
          </p:nvPr>
        </p:nvGraphicFramePr>
        <p:xfrm>
          <a:off x="381000" y="2341006"/>
          <a:ext cx="8305800" cy="3368059"/>
        </p:xfrm>
        <a:graphic>
          <a:graphicData uri="http://schemas.openxmlformats.org/drawingml/2006/table">
            <a:tbl>
              <a:tblPr/>
              <a:tblGrid>
                <a:gridCol w="2133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 (Treat All)</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65</a:t>
            </a:fld>
            <a:endParaRPr lang="en-US" sz="1400"/>
          </a:p>
        </p:txBody>
      </p:sp>
    </p:spTree>
    <p:extLst>
      <p:ext uri="{BB962C8B-B14F-4D97-AF65-F5344CB8AC3E}">
        <p14:creationId xmlns:p14="http://schemas.microsoft.com/office/powerpoint/2010/main" val="3163120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NLST Risk Model Decision Curve</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66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849735835"/>
              </p:ext>
            </p:extLst>
          </p:nvPr>
        </p:nvGraphicFramePr>
        <p:xfrm>
          <a:off x="1524000" y="2057400"/>
          <a:ext cx="6705600" cy="435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35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1150938" y="457200"/>
            <a:ext cx="7916862" cy="1219200"/>
          </a:xfrm>
        </p:spPr>
        <p:txBody>
          <a:bodyPr/>
          <a:lstStyle/>
          <a:p>
            <a:br>
              <a:rPr lang="en-US" sz="3600">
                <a:latin typeface="Tahoma" charset="0"/>
                <a:ea typeface="MS PGothic" charset="0"/>
              </a:rPr>
            </a:br>
            <a:r>
              <a:rPr lang="en-US" sz="3600">
                <a:latin typeface="Tahoma" charset="0"/>
                <a:ea typeface="MS PGothic" charset="0"/>
              </a:rPr>
              <a:t>Example of Recursive Partitioning: Kharbanda Low Risk Appendicitis Rule</a:t>
            </a:r>
          </a:p>
        </p:txBody>
      </p:sp>
      <p:sp>
        <p:nvSpPr>
          <p:cNvPr id="254978" name="Content Placeholder 2"/>
          <p:cNvSpPr>
            <a:spLocks noGrp="1"/>
          </p:cNvSpPr>
          <p:nvPr>
            <p:ph idx="1"/>
          </p:nvPr>
        </p:nvSpPr>
        <p:spPr/>
        <p:txBody>
          <a:bodyPr/>
          <a:lstStyle/>
          <a:p>
            <a:r>
              <a:rPr lang="en-US">
                <a:latin typeface="Tahoma" charset="0"/>
                <a:ea typeface="MS PGothic" charset="0"/>
              </a:rPr>
              <a:t>Multivariable rule to determine which children to CT scan for appendicitis</a:t>
            </a:r>
          </a:p>
          <a:p>
            <a:r>
              <a:rPr lang="en-US">
                <a:latin typeface="Tahoma" charset="0"/>
                <a:ea typeface="MS PGothic" charset="0"/>
              </a:rPr>
              <a:t>Objective: Identify patients at low risk</a:t>
            </a:r>
          </a:p>
          <a:p>
            <a:r>
              <a:rPr lang="en-US">
                <a:latin typeface="Tahoma" charset="0"/>
                <a:ea typeface="MS PGothic" charset="0"/>
              </a:rPr>
              <a:t>2005: Derivation (N=425) and initial validation (N=176) </a:t>
            </a:r>
          </a:p>
          <a:p>
            <a:r>
              <a:rPr lang="en-US">
                <a:latin typeface="Tahoma" charset="0"/>
                <a:ea typeface="MS PGothic" charset="0"/>
              </a:rPr>
              <a:t>2012: Repeat validation (N=2390) and “refinement” (N=2625) </a:t>
            </a:r>
          </a:p>
          <a:p>
            <a:endParaRPr lang="en-US">
              <a:latin typeface="Tahoma" charset="0"/>
              <a:ea typeface="MS PGothic" charset="0"/>
            </a:endParaRPr>
          </a:p>
        </p:txBody>
      </p:sp>
      <p:sp>
        <p:nvSpPr>
          <p:cNvPr id="2549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6847032-2C1E-4640-A863-6A026BD5DFEB}" type="slidenum">
              <a:rPr lang="en-US" sz="1400"/>
              <a:pPr/>
              <a:t>67</a:t>
            </a:fld>
            <a:endParaRPr lang="en-US" sz="1400"/>
          </a:p>
        </p:txBody>
      </p:sp>
    </p:spTree>
    <p:extLst>
      <p:ext uri="{BB962C8B-B14F-4D97-AF65-F5344CB8AC3E}">
        <p14:creationId xmlns:p14="http://schemas.microsoft.com/office/powerpoint/2010/main" val="776880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dirty="0">
                <a:solidFill>
                  <a:srgbClr val="000000"/>
                </a:solidFill>
                <a:latin typeface="Arial" charset="0"/>
              </a:rPr>
              <a:t>Low-risk decision tree that was created using classification trees</a:t>
            </a:r>
          </a:p>
        </p:txBody>
      </p:sp>
      <p:pic>
        <p:nvPicPr>
          <p:cNvPr id="256002" name="Picture 3"/>
          <p:cNvPicPr>
            <a:picLocks noChangeAspect="1" noChangeArrowheads="1"/>
          </p:cNvPicPr>
          <p:nvPr/>
        </p:nvPicPr>
        <p:blipFill>
          <a:blip r:embed="rId3">
            <a:extLst>
              <a:ext uri="{28A0092B-C50C-407E-A947-70E740481C1C}">
                <a14:useLocalDpi xmlns:a14="http://schemas.microsoft.com/office/drawing/2010/main" val="0"/>
              </a:ext>
            </a:extLst>
          </a:blip>
          <a:srcRect r="282" b="45900"/>
          <a:stretch>
            <a:fillRect/>
          </a:stretch>
        </p:blipFill>
        <p:spPr bwMode="auto">
          <a:xfrm>
            <a:off x="228600" y="838200"/>
            <a:ext cx="7467600" cy="479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3"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6004"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56005" name="TextBox 1"/>
          <p:cNvSpPr txBox="1">
            <a:spLocks noChangeArrowheads="1"/>
          </p:cNvSpPr>
          <p:nvPr/>
        </p:nvSpPr>
        <p:spPr bwMode="auto">
          <a:xfrm>
            <a:off x="228600" y="1143000"/>
            <a:ext cx="31242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21% assigned to Low Risk </a:t>
            </a:r>
          </a:p>
          <a:p>
            <a:r>
              <a:rPr lang="en-US" sz="1800"/>
              <a:t>Low Risk Group: 0%</a:t>
            </a:r>
          </a:p>
          <a:p>
            <a:r>
              <a:rPr lang="en-US" sz="1800"/>
              <a:t>Higher Risk Group: 47%</a:t>
            </a:r>
          </a:p>
          <a:p>
            <a:r>
              <a:rPr lang="en-US" sz="1800"/>
              <a:t>Overall Risk: 37%</a:t>
            </a:r>
          </a:p>
          <a:p>
            <a:endParaRPr lang="en-US" sz="1800"/>
          </a:p>
        </p:txBody>
      </p:sp>
      <p:sp>
        <p:nvSpPr>
          <p:cNvPr id="25600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E1C7120-DC6C-9A44-88F9-5440B1063A09}" type="slidenum">
              <a:rPr lang="en-US" sz="1400"/>
              <a:pPr/>
              <a:t>68</a:t>
            </a:fld>
            <a:endParaRPr lang="en-US" sz="1400"/>
          </a:p>
        </p:txBody>
      </p:sp>
    </p:spTree>
    <p:extLst>
      <p:ext uri="{BB962C8B-B14F-4D97-AF65-F5344CB8AC3E}">
        <p14:creationId xmlns:p14="http://schemas.microsoft.com/office/powerpoint/2010/main" val="2428564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dirty="0">
                <a:solidFill>
                  <a:srgbClr val="000000"/>
                </a:solidFill>
                <a:latin typeface="Arial" charset="0"/>
              </a:rPr>
              <a:t>Low-risk decision tree that was created using classification tree. </a:t>
            </a:r>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6107113"/>
            <a:ext cx="3590925"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8051" name="Picture 3"/>
          <p:cNvPicPr>
            <a:picLocks noChangeAspect="1" noChangeArrowheads="1"/>
          </p:cNvPicPr>
          <p:nvPr/>
        </p:nvPicPr>
        <p:blipFill>
          <a:blip r:embed="rId4">
            <a:extLst>
              <a:ext uri="{28A0092B-C50C-407E-A947-70E740481C1C}">
                <a14:useLocalDpi xmlns:a14="http://schemas.microsoft.com/office/drawing/2010/main" val="0"/>
              </a:ext>
            </a:extLst>
          </a:blip>
          <a:srcRect t="53008"/>
          <a:stretch>
            <a:fillRect/>
          </a:stretch>
        </p:blipFill>
        <p:spPr bwMode="auto">
          <a:xfrm>
            <a:off x="152400" y="990600"/>
            <a:ext cx="766921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8052"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8053"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 name="Oval 1"/>
          <p:cNvSpPr>
            <a:spLocks noChangeArrowheads="1"/>
          </p:cNvSpPr>
          <p:nvPr/>
        </p:nvSpPr>
        <p:spPr bwMode="auto">
          <a:xfrm>
            <a:off x="2667000" y="5029200"/>
            <a:ext cx="990600" cy="304800"/>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8055" name="TextBox 1"/>
          <p:cNvSpPr txBox="1">
            <a:spLocks noChangeArrowheads="1"/>
          </p:cNvSpPr>
          <p:nvPr/>
        </p:nvSpPr>
        <p:spPr bwMode="auto">
          <a:xfrm>
            <a:off x="228600" y="1371600"/>
            <a:ext cx="2895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58056"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E3BA6D0-2714-EB4E-8919-D343F1F437D5}" type="slidenum">
              <a:rPr lang="en-US" sz="1400"/>
              <a:pPr/>
              <a:t>69</a:t>
            </a:fld>
            <a:endParaRPr lang="en-US" sz="1400"/>
          </a:p>
        </p:txBody>
      </p:sp>
    </p:spTree>
    <p:extLst>
      <p:ext uri="{BB962C8B-B14F-4D97-AF65-F5344CB8AC3E}">
        <p14:creationId xmlns:p14="http://schemas.microsoft.com/office/powerpoint/2010/main" val="262185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4000">
                <a:latin typeface="Arial" charset="0"/>
                <a:ea typeface="ＭＳ Ｐゴシック" charset="0"/>
              </a:rPr>
              <a:t>One Dichotomous Test</a:t>
            </a:r>
          </a:p>
        </p:txBody>
      </p:sp>
      <p:sp>
        <p:nvSpPr>
          <p:cNvPr id="52226" name="Rectangle 3"/>
          <p:cNvSpPr>
            <a:spLocks noGrp="1" noChangeArrowheads="1"/>
          </p:cNvSpPr>
          <p:nvPr>
            <p:ph type="body" idx="1"/>
          </p:nvPr>
        </p:nvSpPr>
        <p:spPr>
          <a:xfrm>
            <a:off x="457200" y="1600200"/>
            <a:ext cx="8534400" cy="3657600"/>
          </a:xfrm>
        </p:spPr>
        <p:txBody>
          <a:bodyPr/>
          <a:lstStyle/>
          <a:p>
            <a:pPr eaLnBrk="1" hangingPunct="1">
              <a:buFontTx/>
              <a:buNone/>
            </a:pPr>
            <a:r>
              <a:rPr lang="en-US" sz="2800" b="1" dirty="0">
                <a:latin typeface="Arial" charset="0"/>
                <a:ea typeface="ＭＳ Ｐゴシック" charset="0"/>
              </a:rPr>
              <a:t>					    Trisomy 21</a:t>
            </a:r>
          </a:p>
          <a:p>
            <a:pPr eaLnBrk="1" hangingPunct="1">
              <a:buFontTx/>
              <a:buNone/>
            </a:pPr>
            <a:r>
              <a:rPr lang="en-US" sz="2800" b="1" dirty="0">
                <a:latin typeface="Arial" charset="0"/>
                <a:ea typeface="ＭＳ Ｐゴシック" charset="0"/>
              </a:rPr>
              <a:t>Nuchal      			D+	 	   D-	 	LR</a:t>
            </a:r>
            <a:endParaRPr lang="en-US" sz="2800" b="1" u="sng" dirty="0">
              <a:latin typeface="Arial" charset="0"/>
              <a:ea typeface="ＭＳ Ｐゴシック" charset="0"/>
            </a:endParaRPr>
          </a:p>
          <a:p>
            <a:pPr eaLnBrk="1" hangingPunct="1">
              <a:buFontTx/>
              <a:buNone/>
            </a:pPr>
            <a:r>
              <a:rPr lang="en-US" sz="2800" b="1" dirty="0">
                <a:latin typeface="Arial" charset="0"/>
                <a:ea typeface="ＭＳ Ｐゴシック" charset="0"/>
              </a:rPr>
              <a:t>Translucency</a:t>
            </a:r>
          </a:p>
          <a:p>
            <a:pPr eaLnBrk="1" hangingPunct="1">
              <a:buFontTx/>
              <a:buNone/>
            </a:pPr>
            <a:r>
              <a:rPr lang="en-US" sz="2800" b="1" dirty="0">
                <a:latin typeface="Arial" charset="0"/>
                <a:ea typeface="ＭＳ Ｐゴシック" charset="0"/>
                <a:cs typeface="Arial" charset="0"/>
              </a:rPr>
              <a:t>≥ 3.5 mm</a:t>
            </a:r>
            <a:r>
              <a:rPr lang="en-US" sz="2800" b="1" dirty="0">
                <a:latin typeface="Arial" charset="0"/>
                <a:ea typeface="ＭＳ Ｐゴシック" charset="0"/>
              </a:rPr>
              <a:t>			212		  478		7.0</a:t>
            </a:r>
          </a:p>
          <a:p>
            <a:pPr eaLnBrk="1" hangingPunct="1">
              <a:buFontTx/>
              <a:buNone/>
            </a:pPr>
            <a:r>
              <a:rPr lang="en-US" sz="2800" b="1" dirty="0">
                <a:latin typeface="Arial" charset="0"/>
                <a:ea typeface="ＭＳ Ｐゴシック" charset="0"/>
              </a:rPr>
              <a:t>&lt; 3.5 mm			121		4745		0.4</a:t>
            </a:r>
          </a:p>
          <a:p>
            <a:pPr eaLnBrk="1" hangingPunct="1">
              <a:buFontTx/>
              <a:buNone/>
            </a:pPr>
            <a:endParaRPr lang="en-US" sz="2800" b="1" dirty="0">
              <a:latin typeface="Arial" charset="0"/>
              <a:ea typeface="ＭＳ Ｐゴシック" charset="0"/>
            </a:endParaRPr>
          </a:p>
          <a:p>
            <a:pPr eaLnBrk="1" hangingPunct="1">
              <a:buFontTx/>
              <a:buNone/>
            </a:pPr>
            <a:r>
              <a:rPr lang="en-US" sz="2800" b="1" dirty="0">
                <a:latin typeface="Arial" charset="0"/>
                <a:ea typeface="ＭＳ Ｐゴシック" charset="0"/>
              </a:rPr>
              <a:t>Total				333		5223</a:t>
            </a:r>
          </a:p>
        </p:txBody>
      </p:sp>
      <p:sp>
        <p:nvSpPr>
          <p:cNvPr id="52227" name="Oval 4"/>
          <p:cNvSpPr>
            <a:spLocks noChangeArrowheads="1"/>
          </p:cNvSpPr>
          <p:nvPr/>
        </p:nvSpPr>
        <p:spPr bwMode="auto">
          <a:xfrm>
            <a:off x="7543800" y="31242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2228" name="Text Box 5"/>
          <p:cNvSpPr txBox="1">
            <a:spLocks noChangeArrowheads="1"/>
          </p:cNvSpPr>
          <p:nvPr/>
        </p:nvSpPr>
        <p:spPr bwMode="auto">
          <a:xfrm>
            <a:off x="5562600" y="2430463"/>
            <a:ext cx="2286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endParaRPr lang="en-US" sz="1600">
              <a:latin typeface="Arial" charset="0"/>
            </a:endParaRPr>
          </a:p>
        </p:txBody>
      </p:sp>
      <p:sp>
        <p:nvSpPr>
          <p:cNvPr id="52229" name="Text Box 6"/>
          <p:cNvSpPr txBox="1">
            <a:spLocks noChangeArrowheads="1"/>
          </p:cNvSpPr>
          <p:nvPr/>
        </p:nvSpPr>
        <p:spPr bwMode="auto">
          <a:xfrm>
            <a:off x="6858000" y="22098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a:latin typeface="Arial" charset="0"/>
            </a:endParaRPr>
          </a:p>
        </p:txBody>
      </p:sp>
      <p:sp>
        <p:nvSpPr>
          <p:cNvPr id="52230" name="Text Box 7"/>
          <p:cNvSpPr txBox="1">
            <a:spLocks noChangeArrowheads="1"/>
          </p:cNvSpPr>
          <p:nvPr/>
        </p:nvSpPr>
        <p:spPr bwMode="auto">
          <a:xfrm>
            <a:off x="6172200" y="2590800"/>
            <a:ext cx="2576513"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latin typeface="Arial" charset="0"/>
              </a:rPr>
              <a:t>(212/333)/(478/5223)</a:t>
            </a:r>
          </a:p>
        </p:txBody>
      </p:sp>
      <p:sp>
        <p:nvSpPr>
          <p:cNvPr id="52231" name="Line 8"/>
          <p:cNvSpPr>
            <a:spLocks noChangeShapeType="1"/>
          </p:cNvSpPr>
          <p:nvPr/>
        </p:nvSpPr>
        <p:spPr bwMode="auto">
          <a:xfrm>
            <a:off x="7696200" y="2971800"/>
            <a:ext cx="228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10775F1-9C93-6C48-BBB8-DAFDF0323BFF}" type="slidenum">
              <a:rPr lang="en-US" sz="1400">
                <a:latin typeface="Arial" charset="0"/>
              </a:rPr>
              <a:pPr/>
              <a:t>7</a:t>
            </a:fld>
            <a:endParaRPr lang="en-US" sz="1400">
              <a:latin typeface="Arial" charset="0"/>
            </a:endParaRPr>
          </a:p>
        </p:txBody>
      </p:sp>
    </p:spTree>
    <p:extLst>
      <p:ext uri="{BB962C8B-B14F-4D97-AF65-F5344CB8AC3E}">
        <p14:creationId xmlns:p14="http://schemas.microsoft.com/office/powerpoint/2010/main" val="92515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Footer Placeholder 4"/>
          <p:cNvSpPr txBox="1">
            <a:spLocks noGrp="1"/>
          </p:cNvSpPr>
          <p:nvPr/>
        </p:nvSpPr>
        <p:spPr bwMode="auto">
          <a:xfrm>
            <a:off x="5410200" y="6400800"/>
            <a:ext cx="3657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0098" name="Text Placeholder 2"/>
          <p:cNvSpPr txBox="1">
            <a:spLocks/>
          </p:cNvSpPr>
          <p:nvPr/>
        </p:nvSpPr>
        <p:spPr bwMode="auto">
          <a:xfrm>
            <a:off x="-26988" y="76200"/>
            <a:ext cx="9144001"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sp>
        <p:nvSpPr>
          <p:cNvPr id="260099" name="Text Placeholder 2"/>
          <p:cNvSpPr txBox="1">
            <a:spLocks/>
          </p:cNvSpPr>
          <p:nvPr/>
        </p:nvSpPr>
        <p:spPr bwMode="auto">
          <a:xfrm>
            <a:off x="0" y="381000"/>
            <a:ext cx="914400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0100" name="Text Placeholder 2"/>
          <p:cNvSpPr txBox="1">
            <a:spLocks/>
          </p:cNvSpPr>
          <p:nvPr/>
        </p:nvSpPr>
        <p:spPr bwMode="auto">
          <a:xfrm>
            <a:off x="0" y="6096000"/>
            <a:ext cx="91440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2. Effect of hypothetical application of the Low-Risk Appendicitis Rule.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0101"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 xmlns:a14="http://schemas.microsoft.com/office/drawing/2010/main">
                <a:noFill/>
              </a14:hiddenFill>
            </a:ext>
          </a:extLst>
        </p:spPr>
      </p:cxnSp>
      <p:pic>
        <p:nvPicPr>
          <p:cNvPr id="260102"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5410200" cy="528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0103" name="TextBox 1"/>
          <p:cNvSpPr txBox="1">
            <a:spLocks noChangeArrowheads="1"/>
          </p:cNvSpPr>
          <p:nvPr/>
        </p:nvSpPr>
        <p:spPr bwMode="auto">
          <a:xfrm>
            <a:off x="381000" y="990600"/>
            <a:ext cx="32004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0104" name="TextBox 1"/>
          <p:cNvSpPr txBox="1">
            <a:spLocks noChangeArrowheads="1"/>
          </p:cNvSpPr>
          <p:nvPr/>
        </p:nvSpPr>
        <p:spPr bwMode="auto">
          <a:xfrm>
            <a:off x="6096000" y="914400"/>
            <a:ext cx="28956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2005 Validation:</a:t>
            </a:r>
          </a:p>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 name="Oval 1"/>
          <p:cNvSpPr>
            <a:spLocks noChangeArrowheads="1"/>
          </p:cNvSpPr>
          <p:nvPr/>
        </p:nvSpPr>
        <p:spPr bwMode="auto">
          <a:xfrm>
            <a:off x="2819400" y="2438400"/>
            <a:ext cx="1752600" cy="1066800"/>
          </a:xfrm>
          <a:prstGeom prst="ellipse">
            <a:avLst/>
          </a:prstGeom>
          <a:noFill/>
          <a:ln w="127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Oval 10"/>
          <p:cNvSpPr>
            <a:spLocks noChangeArrowheads="1"/>
          </p:cNvSpPr>
          <p:nvPr/>
        </p:nvSpPr>
        <p:spPr bwMode="auto">
          <a:xfrm>
            <a:off x="3886200" y="3581400"/>
            <a:ext cx="1752600" cy="1143000"/>
          </a:xfrm>
          <a:prstGeom prst="ellipse">
            <a:avLst/>
          </a:pr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60107"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F64C570-6A69-5C4B-A2D3-8AB44A601F1F}" type="slidenum">
              <a:rPr lang="en-US" sz="1400"/>
              <a:pPr/>
              <a:t>70</a:t>
            </a:fld>
            <a:endParaRPr lang="en-US" sz="1400"/>
          </a:p>
        </p:txBody>
      </p:sp>
    </p:spTree>
    <p:extLst>
      <p:ext uri="{BB962C8B-B14F-4D97-AF65-F5344CB8AC3E}">
        <p14:creationId xmlns:p14="http://schemas.microsoft.com/office/powerpoint/2010/main" val="396962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71</a:t>
            </a:fld>
            <a:endParaRPr lang="en-US"/>
          </a:p>
        </p:txBody>
      </p:sp>
      <p:graphicFrame>
        <p:nvGraphicFramePr>
          <p:cNvPr id="4" name="Chart 3"/>
          <p:cNvGraphicFramePr>
            <a:graphicFrameLocks/>
          </p:cNvGraphicFramePr>
          <p:nvPr>
            <p:extLst>
              <p:ext uri="{D42A27DB-BD31-4B8C-83A1-F6EECF244321}">
                <p14:modId xmlns:p14="http://schemas.microsoft.com/office/powerpoint/2010/main" val="3879629051"/>
              </p:ext>
            </p:extLst>
          </p:nvPr>
        </p:nvGraphicFramePr>
        <p:xfrm>
          <a:off x="152400" y="2057400"/>
          <a:ext cx="4572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39981613"/>
              </p:ext>
            </p:extLst>
          </p:nvPr>
        </p:nvGraphicFramePr>
        <p:xfrm>
          <a:off x="4953000" y="2209800"/>
          <a:ext cx="3886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018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Footer Placeholder 4"/>
          <p:cNvSpPr txBox="1">
            <a:spLocks noGrp="1"/>
          </p:cNvSpPr>
          <p:nvPr/>
        </p:nvSpPr>
        <p:spPr bwMode="auto">
          <a:xfrm>
            <a:off x="5181600" y="6477000"/>
            <a:ext cx="3733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1122" name="Text Placeholder 2"/>
          <p:cNvSpPr txBox="1">
            <a:spLocks/>
          </p:cNvSpPr>
          <p:nvPr/>
        </p:nvSpPr>
        <p:spPr bwMode="auto">
          <a:xfrm>
            <a:off x="0" y="34925"/>
            <a:ext cx="91440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cxnSp>
        <p:nvCxnSpPr>
          <p:cNvPr id="261123"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 xmlns:a14="http://schemas.microsoft.com/office/drawing/2010/main">
                <a:noFill/>
              </a14:hiddenFill>
            </a:ext>
          </a:extLst>
        </p:spPr>
      </p:cxnSp>
      <p:sp>
        <p:nvSpPr>
          <p:cNvPr id="261124" name="Text Placeholder 2"/>
          <p:cNvSpPr txBox="1">
            <a:spLocks/>
          </p:cNvSpPr>
          <p:nvPr/>
        </p:nvSpPr>
        <p:spPr bwMode="auto">
          <a:xfrm>
            <a:off x="0" y="304800"/>
            <a:ext cx="914400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1125" name="Text Placeholder 2"/>
          <p:cNvSpPr txBox="1">
            <a:spLocks/>
          </p:cNvSpPr>
          <p:nvPr/>
        </p:nvSpPr>
        <p:spPr bwMode="auto">
          <a:xfrm>
            <a:off x="0" y="6223000"/>
            <a:ext cx="91440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3. Refined Low-Risk Appendicitis Rule and rule performance.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1126"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 xmlns:a14="http://schemas.microsoft.com/office/drawing/2010/main">
                <a:noFill/>
              </a14:hiddenFill>
            </a:ext>
          </a:extLst>
        </p:spPr>
      </p:cxnSp>
      <p:pic>
        <p:nvPicPr>
          <p:cNvPr id="26112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95325"/>
            <a:ext cx="5603875" cy="547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1128" name="TextBox 1"/>
          <p:cNvSpPr txBox="1">
            <a:spLocks noChangeArrowheads="1"/>
          </p:cNvSpPr>
          <p:nvPr/>
        </p:nvSpPr>
        <p:spPr bwMode="auto">
          <a:xfrm>
            <a:off x="6477000" y="838200"/>
            <a:ext cx="2590800" cy="18161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1129" name="TextBox 1"/>
          <p:cNvSpPr txBox="1">
            <a:spLocks noChangeArrowheads="1"/>
          </p:cNvSpPr>
          <p:nvPr/>
        </p:nvSpPr>
        <p:spPr bwMode="auto">
          <a:xfrm>
            <a:off x="228600" y="990600"/>
            <a:ext cx="32004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Refinement:</a:t>
            </a:r>
          </a:p>
          <a:p>
            <a:r>
              <a:rPr lang="en-US" sz="1600"/>
              <a:t>15% assigned to Low Risk </a:t>
            </a:r>
          </a:p>
          <a:p>
            <a:r>
              <a:rPr lang="en-US" sz="1600"/>
              <a:t>Low Risk Group: 19/400 = 4.8%</a:t>
            </a:r>
          </a:p>
          <a:p>
            <a:r>
              <a:rPr lang="en-US" sz="1600"/>
              <a:t>Higher </a:t>
            </a:r>
            <a:r>
              <a:rPr lang="en-US" sz="1400"/>
              <a:t>Risk</a:t>
            </a:r>
            <a:r>
              <a:rPr lang="en-US" sz="1600"/>
              <a:t> Group: 45%</a:t>
            </a:r>
          </a:p>
          <a:p>
            <a:r>
              <a:rPr lang="en-US" sz="1600"/>
              <a:t>Overall Risk: 39%</a:t>
            </a:r>
          </a:p>
          <a:p>
            <a:endParaRPr lang="en-US" sz="1600"/>
          </a:p>
        </p:txBody>
      </p:sp>
      <p:sp>
        <p:nvSpPr>
          <p:cNvPr id="11" name="Oval 10"/>
          <p:cNvSpPr>
            <a:spLocks noChangeArrowheads="1"/>
          </p:cNvSpPr>
          <p:nvPr/>
        </p:nvSpPr>
        <p:spPr bwMode="auto">
          <a:xfrm>
            <a:off x="2743200" y="2286000"/>
            <a:ext cx="1981200" cy="1295400"/>
          </a:xfrm>
          <a:prstGeom prst="ellipse">
            <a:avLst/>
          </a:pr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 name="Oval 11"/>
          <p:cNvSpPr>
            <a:spLocks noChangeArrowheads="1"/>
          </p:cNvSpPr>
          <p:nvPr/>
        </p:nvSpPr>
        <p:spPr bwMode="auto">
          <a:xfrm>
            <a:off x="4114800" y="3429000"/>
            <a:ext cx="1905000" cy="1600200"/>
          </a:xfrm>
          <a:prstGeom prst="ellipse">
            <a:avLst/>
          </a:prstGeom>
          <a:noFill/>
          <a:ln w="12700">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611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70793A7-84D9-174A-8E8F-D080E3F4E1FF}" type="slidenum">
              <a:rPr lang="en-US" sz="1400"/>
              <a:pPr/>
              <a:t>72</a:t>
            </a:fld>
            <a:endParaRPr lang="en-US" sz="1400"/>
          </a:p>
        </p:txBody>
      </p:sp>
    </p:spTree>
    <p:extLst>
      <p:ext uri="{BB962C8B-B14F-4D97-AF65-F5344CB8AC3E}">
        <p14:creationId xmlns:p14="http://schemas.microsoft.com/office/powerpoint/2010/main" val="148837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Evaluating Predictions/Decision Curves Addendum</a:t>
            </a:r>
          </a:p>
          <a:p>
            <a:r>
              <a:rPr lang="en-US" sz="2800" dirty="0"/>
              <a:t>Independence Conditional on D+/D- (Hard!)</a:t>
            </a:r>
          </a:p>
          <a:p>
            <a:r>
              <a:rPr lang="en-US" sz="2800" dirty="0"/>
              <a:t>Classification Trees</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73</a:t>
            </a:fld>
            <a:endParaRPr lang="en-US"/>
          </a:p>
        </p:txBody>
      </p:sp>
    </p:spTree>
    <p:extLst>
      <p:ext uri="{BB962C8B-B14F-4D97-AF65-F5344CB8AC3E}">
        <p14:creationId xmlns:p14="http://schemas.microsoft.com/office/powerpoint/2010/main" val="335064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atin typeface="Arial" charset="0"/>
                <a:ea typeface="ＭＳ Ｐゴシック" charset="0"/>
              </a:rPr>
              <a:t>NT Positive</a:t>
            </a:r>
          </a:p>
        </p:txBody>
      </p:sp>
      <p:sp>
        <p:nvSpPr>
          <p:cNvPr id="54274" name="Rectangle 3"/>
          <p:cNvSpPr>
            <a:spLocks noGrp="1" noChangeArrowheads="1"/>
          </p:cNvSpPr>
          <p:nvPr>
            <p:ph type="body" idx="1"/>
          </p:nvPr>
        </p:nvSpPr>
        <p:spPr>
          <a:xfrm>
            <a:off x="838200" y="2590801"/>
            <a:ext cx="5943600" cy="2285999"/>
          </a:xfrm>
        </p:spPr>
        <p:txBody>
          <a:bodyPr/>
          <a:lstStyle/>
          <a:p>
            <a:pPr eaLnBrk="1" hangingPunct="1"/>
            <a:r>
              <a:rPr lang="en-US" dirty="0">
                <a:latin typeface="Arial" charset="0"/>
                <a:ea typeface="ＭＳ Ｐゴシック" charset="0"/>
              </a:rPr>
              <a:t>Pre-test </a:t>
            </a:r>
            <a:r>
              <a:rPr lang="en-US" dirty="0" err="1">
                <a:latin typeface="Arial" charset="0"/>
                <a:ea typeface="ＭＳ Ｐゴシック" charset="0"/>
              </a:rPr>
              <a:t>Prob</a:t>
            </a:r>
            <a:r>
              <a:rPr lang="en-US" dirty="0">
                <a:latin typeface="Arial" charset="0"/>
                <a:ea typeface="ＭＳ Ｐゴシック" charset="0"/>
              </a:rPr>
              <a:t> = 0.06</a:t>
            </a:r>
          </a:p>
          <a:p>
            <a:pPr eaLnBrk="1" hangingPunct="1"/>
            <a:r>
              <a:rPr lang="en-US" dirty="0">
                <a:latin typeface="Arial" charset="0"/>
                <a:ea typeface="ＭＳ Ｐゴシック" charset="0"/>
              </a:rPr>
              <a:t>LR(Result) = 7.0</a:t>
            </a:r>
          </a:p>
          <a:p>
            <a:pPr eaLnBrk="1" hangingPunct="1"/>
            <a:r>
              <a:rPr lang="en-US" dirty="0">
                <a:latin typeface="Arial" charset="0"/>
                <a:ea typeface="ＭＳ Ｐゴシック" charset="0"/>
              </a:rPr>
              <a:t>Post-Test </a:t>
            </a:r>
            <a:r>
              <a:rPr lang="en-US" dirty="0" err="1">
                <a:latin typeface="Arial" charset="0"/>
                <a:ea typeface="ＭＳ Ｐゴシック" charset="0"/>
              </a:rPr>
              <a:t>Prob</a:t>
            </a:r>
            <a:r>
              <a:rPr lang="en-US" dirty="0">
                <a:latin typeface="Arial" charset="0"/>
                <a:ea typeface="ＭＳ Ｐゴシック" charset="0"/>
              </a:rPr>
              <a:t> = ?</a:t>
            </a:r>
          </a:p>
          <a:p>
            <a:pPr eaLnBrk="1" hangingPunct="1">
              <a:buFontTx/>
              <a:buNone/>
            </a:pPr>
            <a:endParaRPr lang="en-US" dirty="0">
              <a:latin typeface="Arial" charset="0"/>
              <a:ea typeface="ＭＳ Ｐゴシック" charset="0"/>
            </a:endParaRPr>
          </a:p>
        </p:txBody>
      </p:sp>
      <p:sp>
        <p:nvSpPr>
          <p:cNvPr id="542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1CC790C-2A09-E64B-BD8C-C754E3D6DC4A}" type="slidenum">
              <a:rPr lang="en-US" sz="1400">
                <a:latin typeface="Arial" charset="0"/>
              </a:rPr>
              <a:pPr/>
              <a:t>8</a:t>
            </a:fld>
            <a:endParaRPr lang="en-US" sz="1400">
              <a:latin typeface="Arial" charset="0"/>
            </a:endParaRPr>
          </a:p>
        </p:txBody>
      </p:sp>
    </p:spTree>
    <p:extLst>
      <p:ext uri="{BB962C8B-B14F-4D97-AF65-F5344CB8AC3E}">
        <p14:creationId xmlns:p14="http://schemas.microsoft.com/office/powerpoint/2010/main" val="316245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3600">
                <a:latin typeface="Tahoma" charset="0"/>
                <a:ea typeface="ＭＳ Ｐゴシック" charset="0"/>
              </a:rPr>
              <a:t>Clinical Scenario – One Test</a:t>
            </a:r>
            <a:br>
              <a:rPr lang="en-US" sz="3600">
                <a:latin typeface="Tahoma" charset="0"/>
                <a:ea typeface="ＭＳ Ｐゴシック" charset="0"/>
              </a:rPr>
            </a:br>
            <a:r>
              <a:rPr lang="en-US" sz="3600">
                <a:latin typeface="Tahoma" charset="0"/>
                <a:ea typeface="ＭＳ Ｐゴシック" charset="0"/>
              </a:rPr>
              <a:t>Pre-Test Probability of Down’s = 6%</a:t>
            </a:r>
            <a:br>
              <a:rPr lang="en-US" sz="3600">
                <a:latin typeface="Tahoma" charset="0"/>
                <a:ea typeface="ＭＳ Ｐゴシック" charset="0"/>
              </a:rPr>
            </a:br>
            <a:r>
              <a:rPr lang="en-US" sz="3600">
                <a:latin typeface="Tahoma" charset="0"/>
                <a:ea typeface="ＭＳ Ｐゴシック" charset="0"/>
              </a:rPr>
              <a:t>NT Positive</a:t>
            </a:r>
          </a:p>
        </p:txBody>
      </p:sp>
      <p:sp>
        <p:nvSpPr>
          <p:cNvPr id="14339"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0.06</a:t>
            </a:r>
          </a:p>
          <a:p>
            <a:pPr eaLnBrk="1" hangingPunct="1">
              <a:buFont typeface="Wingdings" charset="0"/>
              <a:buNone/>
            </a:pPr>
            <a:r>
              <a:rPr lang="en-US">
                <a:latin typeface="Tahoma" charset="0"/>
                <a:ea typeface="ＭＳ Ｐゴシック" charset="0"/>
              </a:rPr>
              <a:t>Pre-test odds: 0.06/0.94 = 0.064</a:t>
            </a:r>
          </a:p>
          <a:p>
            <a:pPr eaLnBrk="1" hangingPunct="1">
              <a:buFont typeface="Wingdings" charset="0"/>
              <a:buNone/>
            </a:pPr>
            <a:r>
              <a:rPr lang="en-US">
                <a:latin typeface="Tahoma" charset="0"/>
                <a:ea typeface="ＭＳ Ｐゴシック" charset="0"/>
              </a:rPr>
              <a:t>LR(+) = 7.0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0.064 x 7.0 = 0.44</a:t>
            </a:r>
          </a:p>
          <a:p>
            <a:pPr eaLnBrk="1" hangingPunct="1">
              <a:buFont typeface="Wingdings" charset="0"/>
              <a:buNone/>
            </a:pPr>
            <a:r>
              <a:rPr lang="en-US">
                <a:latin typeface="Tahoma" charset="0"/>
                <a:ea typeface="ＭＳ Ｐゴシック" charset="0"/>
              </a:rPr>
              <a:t>Post-Test prob = 0.44/(0.44 + 1) = 0.31</a:t>
            </a:r>
          </a:p>
          <a:p>
            <a:pPr eaLnBrk="1" hangingPunct="1">
              <a:buFont typeface="Wingdings" charset="0"/>
              <a:buNone/>
            </a:pPr>
            <a:endParaRPr lang="en-US">
              <a:latin typeface="Tahoma" charset="0"/>
              <a:ea typeface="ＭＳ Ｐゴシック" charset="0"/>
            </a:endParaRPr>
          </a:p>
        </p:txBody>
      </p:sp>
      <p:sp>
        <p:nvSpPr>
          <p:cNvPr id="563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89F362F-4C9C-6142-BA29-7AED03901C69}" type="slidenum">
              <a:rPr lang="en-US" sz="1400"/>
              <a:pPr/>
              <a:t>9</a:t>
            </a:fld>
            <a:endParaRPr lang="en-US" sz="1400"/>
          </a:p>
        </p:txBody>
      </p:sp>
    </p:spTree>
    <p:extLst>
      <p:ext uri="{BB962C8B-B14F-4D97-AF65-F5344CB8AC3E}">
        <p14:creationId xmlns:p14="http://schemas.microsoft.com/office/powerpoint/2010/main" val="1352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7" dur="500"/>
                                        <p:tgtEl>
                                          <p:spTgt spid="14339">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0" dur="500"/>
                                        <p:tgtEl>
                                          <p:spTgt spid="143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5"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29532</TotalTime>
  <Words>3236</Words>
  <Application>Microsoft Macintosh PowerPoint</Application>
  <PresentationFormat>On-screen Show (4:3)</PresentationFormat>
  <Paragraphs>729</Paragraphs>
  <Slides>73</Slides>
  <Notes>37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73</vt:i4>
      </vt:variant>
    </vt:vector>
  </HeadingPairs>
  <TitlesOfParts>
    <vt:vector size="91" baseType="lpstr">
      <vt:lpstr>Arial Unicode MS</vt:lpstr>
      <vt:lpstr>ＭＳ 明朝</vt:lpstr>
      <vt:lpstr>MS PGothic</vt:lpstr>
      <vt:lpstr>MS PGothic</vt:lpstr>
      <vt:lpstr>Arial</vt:lpstr>
      <vt:lpstr>Calibri</vt:lpstr>
      <vt:lpstr>Courier New</vt:lpstr>
      <vt:lpstr>Helvetica</vt:lpstr>
      <vt:lpstr>Tahoma</vt:lpstr>
      <vt:lpstr>Times New Roman</vt:lpstr>
      <vt:lpstr>Verdana</vt:lpstr>
      <vt:lpstr>Wingdings</vt:lpstr>
      <vt:lpstr>Blends</vt:lpstr>
      <vt:lpstr>3_Office Theme</vt:lpstr>
      <vt:lpstr>7_Office Theme</vt:lpstr>
      <vt:lpstr>8_Office Theme</vt:lpstr>
      <vt:lpstr>Worksheet</vt:lpstr>
      <vt:lpstr>Slide</vt:lpstr>
      <vt:lpstr>PowerPoint Presentation</vt:lpstr>
      <vt:lpstr>Outline: Combining Tests</vt:lpstr>
      <vt:lpstr>Combining Tests Example</vt:lpstr>
      <vt:lpstr>PowerPoint Presentation</vt:lpstr>
      <vt:lpstr>PowerPoint Presentation</vt:lpstr>
      <vt:lpstr>PowerPoint Presentation</vt:lpstr>
      <vt:lpstr>One Dichotomous Test</vt:lpstr>
      <vt:lpstr>NT Positive</vt:lpstr>
      <vt:lpstr>Clinical Scenario – One Test Pre-Test Probability of Down’s = 6% NT Positive</vt:lpstr>
      <vt:lpstr>PowerPoint Presentation</vt:lpstr>
      <vt:lpstr>Second Dichotomous Test</vt:lpstr>
      <vt:lpstr>Pre-Test Probability of Trisomy 21 = 6% NT Positive for Trisomy 21 (≥ 3.5 mm) Post-NT Probability of Trisomy 21 = 31% Nasal Bone Absent LR(NBA) = 27.8 Post-NBA Probability of Trisomy 21 = ?</vt:lpstr>
      <vt:lpstr>PowerPoint Presentation</vt:lpstr>
      <vt:lpstr>Clinical Scenario – Two Tests Pre-Test Probability of Trisomy 21 = 6% NT ≥ 3.5 mm AND Nasal Bone Absent</vt:lpstr>
      <vt:lpstr>Question</vt:lpstr>
      <vt:lpstr>Answer</vt:lpstr>
      <vt:lpstr>Question</vt:lpstr>
      <vt:lpstr>Answer = No</vt:lpstr>
      <vt:lpstr>Non-Independence</vt:lpstr>
      <vt:lpstr>Non-Independence</vt:lpstr>
      <vt:lpstr>Non-Independence of NT and NBA</vt:lpstr>
      <vt:lpstr>Non-Independence of NT and NBA</vt:lpstr>
      <vt:lpstr>Non-Independence of NT and NBA</vt:lpstr>
      <vt:lpstr>Non-Independence</vt:lpstr>
      <vt:lpstr>Reasons for Non-Independence</vt:lpstr>
      <vt:lpstr>Reasons for Non-Independence</vt:lpstr>
      <vt:lpstr>Unless tests are independent (conditional on D+/D-), we can’t combine results by multiplying LRs.  </vt:lpstr>
      <vt:lpstr>Independence Conditional On Disease Status</vt:lpstr>
      <vt:lpstr>Ways to Combine Multiple Tests</vt:lpstr>
      <vt:lpstr>Determine LR for Each Result Combination</vt:lpstr>
      <vt:lpstr>Sort by LR (Descending)</vt:lpstr>
      <vt:lpstr>Apply Chapter 4 – Multilevel Tests</vt:lpstr>
      <vt:lpstr>Create ROC Table</vt:lpstr>
      <vt:lpstr>PowerPoint Presentation</vt:lpstr>
      <vt:lpstr>Optimal Cutoff</vt:lpstr>
      <vt:lpstr>Determine LR for Each Result Combination</vt:lpstr>
      <vt:lpstr>Determine LR for Each Result Combination</vt:lpstr>
      <vt:lpstr>Classification Tree Measure NT First</vt:lpstr>
      <vt:lpstr> Classification Tree Examine Nasal Bone First</vt:lpstr>
      <vt:lpstr>Do Nasal Bone Exam First</vt:lpstr>
      <vt:lpstr>Classification Tree Examine Nasal Bone First CVS if P(Trisomy 21 &gt; 5%)</vt:lpstr>
      <vt:lpstr>Classification Tree Examine Nasal Bone First CVS if P(Trisomy 21 &gt; 5%)</vt:lpstr>
      <vt:lpstr>Classification Tree</vt:lpstr>
      <vt:lpstr>Classification Trees</vt:lpstr>
      <vt:lpstr>Logistic Regression</vt:lpstr>
      <vt:lpstr>Natural Logarithms</vt:lpstr>
      <vt:lpstr>PowerPoint Presentation</vt:lpstr>
      <vt:lpstr>ln(xy) = ln(x) + ln(y)  ln(x/y) = ln(x) – ln(y)</vt:lpstr>
      <vt:lpstr>PowerPoint Presentation</vt:lpstr>
      <vt:lpstr>PowerPoint Presentation</vt:lpstr>
      <vt:lpstr>Combining 2 Continuous Tests</vt:lpstr>
      <vt:lpstr>Logistic Regression</vt:lpstr>
      <vt:lpstr>Logistic Regression Coefficients</vt:lpstr>
      <vt:lpstr>PowerPoint Presentation</vt:lpstr>
      <vt:lpstr>Need for Validation</vt:lpstr>
      <vt:lpstr>Need to Test the Rule in a Separate Dataset</vt:lpstr>
      <vt:lpstr>Validation Dataset</vt:lpstr>
      <vt:lpstr>NLST Lung CA Mortality  Risk Prediction Model</vt:lpstr>
      <vt:lpstr>Kovalchik SA et al. N Engl J Med 2013;369:245-254.</vt:lpstr>
      <vt:lpstr>NLST Lung CA Mortality  Risk Prediction Model</vt:lpstr>
      <vt:lpstr>NLST Lung CA Mortality  Risk Prediction Model</vt:lpstr>
      <vt:lpstr>NLST Lung CA Mortality Risk Prediction Model</vt:lpstr>
      <vt:lpstr>Binary Decision: CT Yes/No</vt:lpstr>
      <vt:lpstr>Kovalchik SA et al. N Engl J Med 2013;369:245-254.</vt:lpstr>
      <vt:lpstr>Net Benefit of Risk Model</vt:lpstr>
      <vt:lpstr>NLST Risk Model Decision Curve</vt:lpstr>
      <vt:lpstr> Example of Recursive Partitioning: Kharbanda Low Risk Appendicitis Rule</vt:lpstr>
      <vt:lpstr>PowerPoint Presentation</vt:lpstr>
      <vt:lpstr>PowerPoint Presentation</vt:lpstr>
      <vt:lpstr>PowerPoint Presentation</vt:lpstr>
      <vt:lpstr>PowerPoint Presentation</vt:lpstr>
      <vt:lpstr>PowerPoint Presentation</vt:lpstr>
      <vt:lpstr>Outline: Combining Tests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Kohn</cp:lastModifiedBy>
  <cp:revision>811</cp:revision>
  <cp:lastPrinted>2014-10-23T06:02:15Z</cp:lastPrinted>
  <dcterms:created xsi:type="dcterms:W3CDTF">2010-10-28T15:27:07Z</dcterms:created>
  <dcterms:modified xsi:type="dcterms:W3CDTF">2018-10-25T05:56:02Z</dcterms:modified>
</cp:coreProperties>
</file>