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embeddings/oleObject1.bin" ContentType="application/vnd.openxmlformats-officedocument.oleObject"/>
  <Override PartName="/ppt/notesSlides/notesSlide9.xml" ContentType="application/vnd.openxmlformats-officedocument.presentationml.notesSlide+xml"/>
  <Override PartName="/ppt/notesSlides/notesSlide10.xml" ContentType="application/vnd.openxmlformats-officedocument.presentationml.notesSlide+xml"/>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615" r:id="rId2"/>
    <p:sldId id="574" r:id="rId3"/>
    <p:sldId id="575" r:id="rId4"/>
    <p:sldId id="576" r:id="rId5"/>
    <p:sldId id="577" r:id="rId6"/>
    <p:sldId id="578" r:id="rId7"/>
    <p:sldId id="579" r:id="rId8"/>
    <p:sldId id="580" r:id="rId9"/>
    <p:sldId id="581" r:id="rId10"/>
    <p:sldId id="583" r:id="rId11"/>
    <p:sldId id="584" r:id="rId12"/>
    <p:sldId id="585" r:id="rId13"/>
    <p:sldId id="586" r:id="rId14"/>
    <p:sldId id="587" r:id="rId15"/>
    <p:sldId id="592" r:id="rId16"/>
    <p:sldId id="593" r:id="rId17"/>
    <p:sldId id="594" r:id="rId18"/>
    <p:sldId id="595" r:id="rId19"/>
    <p:sldId id="596" r:id="rId20"/>
    <p:sldId id="597" r:id="rId21"/>
    <p:sldId id="598" r:id="rId22"/>
    <p:sldId id="599" r:id="rId23"/>
    <p:sldId id="600" r:id="rId24"/>
    <p:sldId id="608" r:id="rId25"/>
    <p:sldId id="618" r:id="rId26"/>
    <p:sldId id="619" r:id="rId27"/>
    <p:sldId id="621" r:id="rId28"/>
    <p:sldId id="622" r:id="rId29"/>
    <p:sldId id="623" r:id="rId30"/>
    <p:sldId id="624" r:id="rId31"/>
    <p:sldId id="627" r:id="rId32"/>
    <p:sldId id="628" r:id="rId33"/>
    <p:sldId id="629" r:id="rId34"/>
    <p:sldId id="630" r:id="rId35"/>
    <p:sldId id="631" r:id="rId36"/>
    <p:sldId id="632" r:id="rId37"/>
    <p:sldId id="633" r:id="rId38"/>
    <p:sldId id="634" r:id="rId39"/>
    <p:sldId id="635" r:id="rId40"/>
    <p:sldId id="636" r:id="rId41"/>
    <p:sldId id="637" r:id="rId42"/>
    <p:sldId id="638" r:id="rId43"/>
    <p:sldId id="639" r:id="rId44"/>
    <p:sldId id="640" r:id="rId45"/>
    <p:sldId id="641" r:id="rId46"/>
    <p:sldId id="642" r:id="rId47"/>
    <p:sldId id="643" r:id="rId48"/>
    <p:sldId id="644" r:id="rId49"/>
    <p:sldId id="645"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93" d="100"/>
          <a:sy n="93" d="100"/>
        </p:scale>
        <p:origin x="-1360" y="-104"/>
      </p:cViewPr>
      <p:guideLst>
        <p:guide orient="horz" pos="2403"/>
        <p:guide pos="1224"/>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emf"/><Relationship Id="rId1" Type="http://schemas.openxmlformats.org/officeDocument/2006/relationships/image" Target="../media/image8.emf"/><Relationship Id="rId2"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4D15CB-5716-8B46-86BE-EAAB894D134B}" type="datetimeFigureOut">
              <a:rPr lang="en-US" smtClean="0"/>
              <a:t>2/27/17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705B67-6CD6-5A45-B896-CBF891F1A219}" type="slidenum">
              <a:rPr lang="en-US" smtClean="0"/>
              <a:t>‹#›</a:t>
            </a:fld>
            <a:endParaRPr lang="en-US"/>
          </a:p>
        </p:txBody>
      </p:sp>
    </p:spTree>
    <p:extLst>
      <p:ext uri="{BB962C8B-B14F-4D97-AF65-F5344CB8AC3E}">
        <p14:creationId xmlns:p14="http://schemas.microsoft.com/office/powerpoint/2010/main" val="5121738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cs typeface="Arial" charset="0"/>
              </a:rPr>
              <a:t>If RR</a:t>
            </a:r>
            <a:r>
              <a:rPr lang="en-US" baseline="-25000" dirty="0" smtClean="0">
                <a:latin typeface="Arial" charset="0"/>
                <a:cs typeface="Arial" charset="0"/>
              </a:rPr>
              <a:t>G+E-</a:t>
            </a:r>
            <a:r>
              <a:rPr lang="en-US" dirty="0" smtClean="0">
                <a:latin typeface="Arial" charset="0"/>
                <a:cs typeface="Arial" charset="0"/>
              </a:rPr>
              <a:t>≠1 and RR</a:t>
            </a:r>
            <a:r>
              <a:rPr lang="en-US" baseline="-25000" dirty="0" smtClean="0">
                <a:latin typeface="Arial" charset="0"/>
                <a:cs typeface="Arial" charset="0"/>
              </a:rPr>
              <a:t>G-E+</a:t>
            </a:r>
            <a:r>
              <a:rPr lang="en-US" dirty="0" smtClean="0">
                <a:latin typeface="Arial" charset="0"/>
                <a:cs typeface="Arial" charset="0"/>
              </a:rPr>
              <a:t>≠1, then no interaction on one scale implies interaction on the other!</a:t>
            </a:r>
          </a:p>
          <a:p>
            <a:pPr eaLnBrk="1" hangingPunct="1"/>
            <a:r>
              <a:rPr lang="en-US" dirty="0" smtClean="0">
                <a:latin typeface="Arial" charset="0"/>
                <a:cs typeface="Arial" charset="0"/>
              </a:rPr>
              <a:t>So different conclusions depending on the scale assumed (multiplicative vs. additive). </a:t>
            </a:r>
          </a:p>
          <a:p>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7</a:t>
            </a:fld>
            <a:endParaRPr lang="en-US"/>
          </a:p>
        </p:txBody>
      </p:sp>
    </p:spTree>
    <p:extLst>
      <p:ext uri="{BB962C8B-B14F-4D97-AF65-F5344CB8AC3E}">
        <p14:creationId xmlns:p14="http://schemas.microsoft.com/office/powerpoint/2010/main" val="2142981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6963" y="676275"/>
            <a:ext cx="4610100" cy="3459163"/>
          </a:xfrm>
        </p:spPr>
      </p:sp>
      <p:sp>
        <p:nvSpPr>
          <p:cNvPr id="3" name="Notes Placeholder 2"/>
          <p:cNvSpPr>
            <a:spLocks noGrp="1"/>
          </p:cNvSpPr>
          <p:nvPr>
            <p:ph type="body" idx="1"/>
          </p:nvPr>
        </p:nvSpPr>
        <p:spPr/>
        <p:txBody>
          <a:bodyPr/>
          <a:lstStyle/>
          <a:p>
            <a:r>
              <a:rPr lang="en-US" dirty="0" smtClean="0"/>
              <a:t>standard fixed-effects model: a powerfu</a:t>
            </a:r>
            <a:r>
              <a:rPr lang="en-US" baseline="0" dirty="0" smtClean="0"/>
              <a:t>l tool for combining distinct GWAS on a single trait</a:t>
            </a:r>
          </a:p>
          <a:p>
            <a:r>
              <a:rPr lang="en-US" baseline="0" dirty="0" smtClean="0"/>
              <a:t>based on summary level data</a:t>
            </a:r>
          </a:p>
          <a:p>
            <a:r>
              <a:rPr lang="en-US" dirty="0" smtClean="0"/>
              <a:t>weighted combination of the Z statistics</a:t>
            </a:r>
          </a:p>
          <a:p>
            <a:endParaRPr lang="en-US" dirty="0" smtClean="0"/>
          </a:p>
          <a:p>
            <a:pPr defTabSz="457175">
              <a:defRPr/>
            </a:pPr>
            <a:r>
              <a:rPr lang="en-US" dirty="0"/>
              <a:t>Cycle through different  combinations of traits and maximizes meta-analysis test statistic.</a:t>
            </a:r>
          </a:p>
          <a:p>
            <a:endParaRPr lang="en-US" dirty="0"/>
          </a:p>
        </p:txBody>
      </p:sp>
      <p:sp>
        <p:nvSpPr>
          <p:cNvPr id="4" name="Slide Number Placeholder 3"/>
          <p:cNvSpPr>
            <a:spLocks noGrp="1"/>
          </p:cNvSpPr>
          <p:nvPr>
            <p:ph type="sldNum" sz="quarter" idx="10"/>
          </p:nvPr>
        </p:nvSpPr>
        <p:spPr/>
        <p:txBody>
          <a:bodyPr/>
          <a:lstStyle/>
          <a:p>
            <a:fld id="{0CAE946A-4D02-6E49-8E48-A1B3E7AAEA07}" type="slidenum">
              <a:rPr lang="en-US" smtClean="0"/>
              <a:t>41</a:t>
            </a:fld>
            <a:endParaRPr lang="en-US"/>
          </a:p>
        </p:txBody>
      </p:sp>
    </p:spTree>
    <p:extLst>
      <p:ext uri="{BB962C8B-B14F-4D97-AF65-F5344CB8AC3E}">
        <p14:creationId xmlns:p14="http://schemas.microsoft.com/office/powerpoint/2010/main" val="42089171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897301" eaLnBrk="0" fontAlgn="base" hangingPunct="0">
              <a:spcBef>
                <a:spcPct val="30000"/>
              </a:spcBef>
              <a:spcAft>
                <a:spcPct val="0"/>
              </a:spcAft>
              <a:defRPr/>
            </a:pPr>
            <a:r>
              <a:rPr lang="en-US" sz="2400" dirty="0"/>
              <a:t>What if we have different types of traits: binary, discrete, or continuous?</a:t>
            </a:r>
          </a:p>
          <a:p>
            <a:endParaRPr lang="en-US" dirty="0"/>
          </a:p>
        </p:txBody>
      </p:sp>
      <p:sp>
        <p:nvSpPr>
          <p:cNvPr id="4" name="Slide Number Placeholder 3"/>
          <p:cNvSpPr>
            <a:spLocks noGrp="1"/>
          </p:cNvSpPr>
          <p:nvPr>
            <p:ph type="sldNum" sz="quarter" idx="10"/>
          </p:nvPr>
        </p:nvSpPr>
        <p:spPr/>
        <p:txBody>
          <a:bodyPr/>
          <a:lstStyle/>
          <a:p>
            <a:pPr>
              <a:defRPr/>
            </a:pPr>
            <a:fld id="{D14EC3AF-F419-FE4B-8A81-7DF5FB696149}" type="slidenum">
              <a:rPr lang="en-US" smtClean="0"/>
              <a:pPr>
                <a:defRPr/>
              </a:pPr>
              <a:t>47</a:t>
            </a:fld>
            <a:endParaRPr lang="en-US"/>
          </a:p>
        </p:txBody>
      </p:sp>
    </p:spTree>
    <p:extLst>
      <p:ext uri="{BB962C8B-B14F-4D97-AF65-F5344CB8AC3E}">
        <p14:creationId xmlns:p14="http://schemas.microsoft.com/office/powerpoint/2010/main" val="3437341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1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9pPr>
          </a:lstStyle>
          <a:p>
            <a:pPr eaLnBrk="1" hangingPunct="1"/>
            <a:fld id="{BA523572-FF04-634C-9A0F-643E578784D9}" type="slidenum">
              <a:rPr lang="en-US" sz="1200">
                <a:solidFill>
                  <a:srgbClr val="000000"/>
                </a:solidFill>
                <a:latin typeface="Calibri" charset="0"/>
              </a:rPr>
              <a:pPr eaLnBrk="1" hangingPunct="1"/>
              <a:t>8</a:t>
            </a:fld>
            <a:endParaRPr lang="en-US" sz="1200">
              <a:solidFill>
                <a:srgbClr val="000000"/>
              </a:solidFill>
              <a:latin typeface="Calibri" charset="0"/>
            </a:endParaRPr>
          </a:p>
        </p:txBody>
      </p:sp>
      <p:sp>
        <p:nvSpPr>
          <p:cNvPr id="29699" name="Text Box 1"/>
          <p:cNvSpPr>
            <a:spLocks noGrp="1" noRot="1" noChangeAspect="1" noChangeArrowheads="1"/>
          </p:cNvSpPr>
          <p:nvPr>
            <p:ph type="sldImg"/>
          </p:nvPr>
        </p:nvSpPr>
        <p:spPr>
          <a:xfrm>
            <a:off x="1144588" y="685800"/>
            <a:ext cx="4562475" cy="3422650"/>
          </a:xfrm>
          <a:solidFill>
            <a:srgbClr val="FFFFFF"/>
          </a:solidFill>
          <a:ln/>
        </p:spPr>
      </p:sp>
      <p:sp>
        <p:nvSpPr>
          <p:cNvPr id="29700" name="Text Box 2"/>
          <p:cNvSpPr>
            <a:spLocks noGrp="1" noChangeArrowheads="1"/>
          </p:cNvSpPr>
          <p:nvPr>
            <p:ph type="body" idx="1"/>
          </p:nvPr>
        </p:nvSpPr>
        <p:spPr>
          <a:xfrm>
            <a:off x="685800" y="4343400"/>
            <a:ext cx="5480050" cy="4108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the models that appear most powerful for detecting </a:t>
            </a:r>
            <a:r>
              <a:rPr lang="en-US" sz="1200" kern="12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 interactions in simulation studies may not necessarily find the most interactions in real data. For example, the conventional case-control </a:t>
            </a:r>
            <a:r>
              <a:rPr lang="en-US" sz="1200" kern="12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 design appears the least powerful in simulation studies; but in a recent study of colorectal cancer, this approach detected more of the </a:t>
            </a:r>
            <a:r>
              <a:rPr lang="en-US" sz="1200" kern="12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 interactions than other putatively more powerful models. This counterintuitive observation may reflect limitations of the simulation studies’ applicability, or false positives in the colorectal study. Understanding what is underlying this conflicting result might help clarify the strengths and weaknesses of different methods for detecting </a:t>
            </a:r>
            <a:r>
              <a:rPr lang="en-US" sz="1200" kern="12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 interactions.</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10</a:t>
            </a:fld>
            <a:endParaRPr lang="en-US"/>
          </a:p>
        </p:txBody>
      </p:sp>
    </p:spTree>
    <p:extLst>
      <p:ext uri="{BB962C8B-B14F-4D97-AF65-F5344CB8AC3E}">
        <p14:creationId xmlns:p14="http://schemas.microsoft.com/office/powerpoint/2010/main" val="3553413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Assume independence of G-E in source population.</a:t>
            </a:r>
          </a:p>
          <a:p>
            <a:r>
              <a:rPr lang="en-US" dirty="0" smtClean="0"/>
              <a:t>Can’t look at main effects.</a:t>
            </a:r>
          </a:p>
          <a:p>
            <a:r>
              <a:rPr lang="en-US" dirty="0" smtClean="0"/>
              <a:t>Can only look at multiplicative departures.</a:t>
            </a:r>
          </a:p>
          <a:p>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11</a:t>
            </a:fld>
            <a:endParaRPr lang="en-US"/>
          </a:p>
        </p:txBody>
      </p:sp>
    </p:spTree>
    <p:extLst>
      <p:ext uri="{BB962C8B-B14F-4D97-AF65-F5344CB8AC3E}">
        <p14:creationId xmlns:p14="http://schemas.microsoft.com/office/powerpoint/2010/main" val="2252585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 there is G-E independence in the population (i.e. </a:t>
            </a:r>
            <a:r>
              <a:rPr lang="en-US" sz="1200" i="1" kern="1200" dirty="0" err="1" smtClean="0">
                <a:solidFill>
                  <a:schemeClr val="tx1"/>
                </a:solidFill>
                <a:effectLst/>
                <a:latin typeface="+mn-lt"/>
                <a:ea typeface="+mn-ea"/>
                <a:cs typeface="+mn-cs"/>
              </a:rPr>
              <a:t>θgE</a:t>
            </a:r>
            <a:r>
              <a:rPr lang="en-US" sz="1200" i="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t>
            </a:r>
            <a:r>
              <a:rPr lang="en-US" sz="1200" kern="1200" baseline="-25000" dirty="0" err="1" smtClean="0">
                <a:solidFill>
                  <a:schemeClr val="tx1"/>
                </a:solidFill>
                <a:effectLst/>
                <a:latin typeface="+mn-lt"/>
                <a:ea typeface="+mn-ea"/>
                <a:cs typeface="+mn-cs"/>
              </a:rPr>
              <a:t>gE</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b</a:t>
            </a:r>
            <a:r>
              <a:rPr lang="en-US" sz="1200" kern="1200" baseline="-250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  will be approximately equal, and one should favor the case-only estimate </a:t>
            </a:r>
            <a:r>
              <a:rPr lang="en-US" sz="1200" i="1" kern="1200" dirty="0" err="1" smtClean="0">
                <a:solidFill>
                  <a:schemeClr val="tx1"/>
                </a:solidFill>
                <a:effectLst/>
                <a:latin typeface="+mn-lt"/>
                <a:ea typeface="+mn-ea"/>
                <a:cs typeface="+mn-cs"/>
              </a:rPr>
              <a:t>γgE</a:t>
            </a:r>
            <a:r>
              <a:rPr lang="en-US" sz="1200" kern="1200" dirty="0" smtClean="0">
                <a:solidFill>
                  <a:schemeClr val="tx1"/>
                </a:solidFill>
                <a:effectLst/>
                <a:latin typeface="+mn-lt"/>
                <a:ea typeface="+mn-ea"/>
                <a:cs typeface="+mn-cs"/>
              </a:rPr>
              <a:t> for its increased efficiency.  On the other hand, if the data provide evidence of gene-environment association via a value of </a:t>
            </a:r>
            <a:r>
              <a:rPr lang="en-US" sz="1200" i="1" kern="1200" dirty="0" err="1" smtClean="0">
                <a:solidFill>
                  <a:schemeClr val="tx1"/>
                </a:solidFill>
                <a:effectLst/>
                <a:latin typeface="+mn-lt"/>
                <a:ea typeface="+mn-ea"/>
                <a:cs typeface="+mn-cs"/>
              </a:rPr>
              <a:t>θgE</a:t>
            </a:r>
            <a:r>
              <a:rPr lang="en-US" sz="1200" kern="1200" dirty="0" smtClean="0">
                <a:solidFill>
                  <a:schemeClr val="tx1"/>
                </a:solidFill>
                <a:effectLst/>
                <a:latin typeface="+mn-lt"/>
                <a:ea typeface="+mn-ea"/>
                <a:cs typeface="+mn-cs"/>
              </a:rPr>
              <a:t> that is further from zero or if the variance of the standard case-control estimate is already very small </a:t>
            </a:r>
            <a:r>
              <a:rPr lang="en-US" sz="1200" i="1" kern="1200" dirty="0" smtClean="0">
                <a:solidFill>
                  <a:schemeClr val="tx1"/>
                </a:solidFill>
                <a:effectLst/>
                <a:latin typeface="+mn-lt"/>
                <a:ea typeface="+mn-ea"/>
                <a:cs typeface="+mn-cs"/>
              </a:rPr>
              <a:t>(σGxE2→0)</a:t>
            </a:r>
            <a:r>
              <a:rPr lang="en-US" sz="1200" kern="1200" dirty="0" smtClean="0">
                <a:solidFill>
                  <a:schemeClr val="tx1"/>
                </a:solidFill>
                <a:effectLst/>
                <a:latin typeface="+mn-lt"/>
                <a:ea typeface="+mn-ea"/>
                <a:cs typeface="+mn-cs"/>
              </a:rPr>
              <a:t>, larger weight is assigned to </a:t>
            </a:r>
            <a:r>
              <a:rPr lang="en-US" sz="1200" i="1" kern="1200" dirty="0" smtClean="0">
                <a:solidFill>
                  <a:schemeClr val="tx1"/>
                </a:solidFill>
                <a:effectLst/>
                <a:latin typeface="+mn-lt"/>
                <a:ea typeface="+mn-ea"/>
                <a:cs typeface="+mn-cs"/>
              </a:rPr>
              <a:t>β</a:t>
            </a:r>
            <a:r>
              <a:rPr lang="en-US" sz="1200" i="1" kern="1200" dirty="0" err="1" smtClean="0">
                <a:solidFill>
                  <a:schemeClr val="tx1"/>
                </a:solidFill>
                <a:effectLst/>
                <a:latin typeface="+mn-lt"/>
                <a:ea typeface="+mn-ea"/>
                <a:cs typeface="+mn-cs"/>
              </a:rPr>
              <a:t>GxE</a:t>
            </a:r>
            <a:r>
              <a:rPr lang="en-US" sz="1200" kern="1200" dirty="0" smtClean="0">
                <a:solidFill>
                  <a:schemeClr val="tx1"/>
                </a:solidFill>
                <a:effectLst/>
                <a:latin typeface="+mn-lt"/>
                <a:ea typeface="+mn-ea"/>
                <a:cs typeface="+mn-cs"/>
              </a:rPr>
              <a:t>.</a:t>
            </a:r>
            <a:r>
              <a:rPr lang="en-US" dirty="0" smtClean="0">
                <a:effectLst/>
              </a:rPr>
              <a:t> </a:t>
            </a:r>
          </a:p>
          <a:p>
            <a:r>
              <a:rPr lang="en-US" sz="1200" kern="1200" dirty="0" smtClean="0">
                <a:solidFill>
                  <a:schemeClr val="tx1"/>
                </a:solidFill>
                <a:effectLst/>
                <a:latin typeface="+mn-lt"/>
                <a:ea typeface="+mn-ea"/>
                <a:cs typeface="+mn-cs"/>
              </a:rPr>
              <a:t>The EB-Wald test provides power gain compared to standard case-control test and provides superior (although not perfect) control of Type 1 error compared to a case-only type test in the presence of population G-E association.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14</a:t>
            </a:fld>
            <a:endParaRPr lang="en-US"/>
          </a:p>
        </p:txBody>
      </p:sp>
    </p:spTree>
    <p:extLst>
      <p:ext uri="{BB962C8B-B14F-4D97-AF65-F5344CB8AC3E}">
        <p14:creationId xmlns:p14="http://schemas.microsoft.com/office/powerpoint/2010/main" val="2675270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Three additional 2-step methods have been proposed, including H2 (22), Cocktail (20), and EDGE (19)</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16</a:t>
            </a:fld>
            <a:endParaRPr lang="en-US"/>
          </a:p>
        </p:txBody>
      </p:sp>
    </p:spTree>
    <p:extLst>
      <p:ext uri="{BB962C8B-B14F-4D97-AF65-F5344CB8AC3E}">
        <p14:creationId xmlns:p14="http://schemas.microsoft.com/office/powerpoint/2010/main" val="1083907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Combine with summary</a:t>
            </a:r>
            <a:r>
              <a:rPr lang="en-US" baseline="0" dirty="0" smtClean="0"/>
              <a:t> approaches.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24</a:t>
            </a:fld>
            <a:endParaRPr lang="en-US"/>
          </a:p>
        </p:txBody>
      </p:sp>
    </p:spTree>
    <p:extLst>
      <p:ext uri="{BB962C8B-B14F-4D97-AF65-F5344CB8AC3E}">
        <p14:creationId xmlns:p14="http://schemas.microsoft.com/office/powerpoint/2010/main" val="3141663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9pPr>
          </a:lstStyle>
          <a:p>
            <a:pPr eaLnBrk="1" hangingPunct="1"/>
            <a:fld id="{596F5987-3134-DA4B-8B2D-748D87E21569}" type="slidenum">
              <a:rPr lang="en-US" sz="1200">
                <a:solidFill>
                  <a:srgbClr val="000000"/>
                </a:solidFill>
                <a:latin typeface="Calibri" charset="0"/>
              </a:rPr>
              <a:pPr eaLnBrk="1" hangingPunct="1"/>
              <a:t>25</a:t>
            </a:fld>
            <a:endParaRPr lang="en-US" sz="1200">
              <a:solidFill>
                <a:srgbClr val="000000"/>
              </a:solidFill>
              <a:latin typeface="Calibri" charset="0"/>
            </a:endParaRPr>
          </a:p>
        </p:txBody>
      </p:sp>
      <p:sp>
        <p:nvSpPr>
          <p:cNvPr id="48131" name="Text Box 1"/>
          <p:cNvSpPr>
            <a:spLocks noGrp="1" noRot="1" noChangeAspect="1" noChangeArrowheads="1"/>
          </p:cNvSpPr>
          <p:nvPr>
            <p:ph type="sldImg"/>
          </p:nvPr>
        </p:nvSpPr>
        <p:spPr>
          <a:xfrm>
            <a:off x="1143000" y="685800"/>
            <a:ext cx="4568825" cy="3425825"/>
          </a:xfrm>
          <a:solidFill>
            <a:srgbClr val="FFFFFF"/>
          </a:solidFill>
          <a:ln/>
        </p:spPr>
      </p:sp>
      <p:sp>
        <p:nvSpPr>
          <p:cNvPr id="48132" name="Text Box 2"/>
          <p:cNvSpPr>
            <a:spLocks noGrp="1" noChangeArrowheads="1"/>
          </p:cNvSpPr>
          <p:nvPr>
            <p:ph type="body" idx="1"/>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9pPr>
          </a:lstStyle>
          <a:p>
            <a:pPr eaLnBrk="1" hangingPunct="1"/>
            <a:fld id="{208C6B90-35CA-C14E-A397-40E4D87D3CE5}" type="slidenum">
              <a:rPr lang="en-US" sz="1200">
                <a:solidFill>
                  <a:srgbClr val="000000"/>
                </a:solidFill>
                <a:latin typeface="Calibri" charset="0"/>
              </a:rPr>
              <a:pPr eaLnBrk="1" hangingPunct="1"/>
              <a:t>31</a:t>
            </a:fld>
            <a:endParaRPr lang="en-US" sz="1200">
              <a:solidFill>
                <a:srgbClr val="000000"/>
              </a:solidFill>
              <a:latin typeface="Calibri" charset="0"/>
            </a:endParaRPr>
          </a:p>
        </p:txBody>
      </p:sp>
      <p:sp>
        <p:nvSpPr>
          <p:cNvPr id="60419" name="Text Box 1"/>
          <p:cNvSpPr>
            <a:spLocks noGrp="1" noRot="1" noChangeAspect="1" noChangeArrowheads="1"/>
          </p:cNvSpPr>
          <p:nvPr>
            <p:ph type="sldImg"/>
          </p:nvPr>
        </p:nvSpPr>
        <p:spPr>
          <a:xfrm>
            <a:off x="1143000" y="685800"/>
            <a:ext cx="4568825" cy="3425825"/>
          </a:xfrm>
          <a:solidFill>
            <a:srgbClr val="FFFFFF"/>
          </a:solidFill>
          <a:ln/>
        </p:spPr>
      </p:sp>
      <p:sp>
        <p:nvSpPr>
          <p:cNvPr id="60420" name="Text Box 2"/>
          <p:cNvSpPr>
            <a:spLocks noGrp="1" noChangeArrowheads="1"/>
          </p:cNvSpPr>
          <p:nvPr>
            <p:ph type="body" idx="1"/>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CAC303-50B7-FF45-B7C6-D3280B530A1B}" type="datetimeFigureOut">
              <a:rPr lang="en-US" smtClean="0"/>
              <a:t>2/27/17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52923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AC303-50B7-FF45-B7C6-D3280B530A1B}" type="datetimeFigureOut">
              <a:rPr lang="en-US" smtClean="0"/>
              <a:t>2/27/17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336619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AC303-50B7-FF45-B7C6-D3280B530A1B}" type="datetimeFigureOut">
              <a:rPr lang="en-US" smtClean="0"/>
              <a:t>2/27/17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98233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CAC303-50B7-FF45-B7C6-D3280B530A1B}" type="datetimeFigureOut">
              <a:rPr lang="en-US" smtClean="0"/>
              <a:t>2/27/17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4277741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CAC303-50B7-FF45-B7C6-D3280B530A1B}" type="datetimeFigureOut">
              <a:rPr lang="en-US" smtClean="0"/>
              <a:t>2/27/17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735553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CAC303-50B7-FF45-B7C6-D3280B530A1B}" type="datetimeFigureOut">
              <a:rPr lang="en-US" smtClean="0"/>
              <a:t>2/27/17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2829014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CAC303-50B7-FF45-B7C6-D3280B530A1B}" type="datetimeFigureOut">
              <a:rPr lang="en-US" smtClean="0"/>
              <a:t>2/27/17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66655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CAC303-50B7-FF45-B7C6-D3280B530A1B}" type="datetimeFigureOut">
              <a:rPr lang="en-US" smtClean="0"/>
              <a:t>2/27/17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62084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AC303-50B7-FF45-B7C6-D3280B530A1B}" type="datetimeFigureOut">
              <a:rPr lang="en-US" smtClean="0"/>
              <a:t>2/27/17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412096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CAC303-50B7-FF45-B7C6-D3280B530A1B}" type="datetimeFigureOut">
              <a:rPr lang="en-US" smtClean="0"/>
              <a:t>2/27/17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135456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CAC303-50B7-FF45-B7C6-D3280B530A1B}" type="datetimeFigureOut">
              <a:rPr lang="en-US" smtClean="0"/>
              <a:t>2/27/17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29386002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AC303-50B7-FF45-B7C6-D3280B530A1B}" type="datetimeFigureOut">
              <a:rPr lang="en-US" smtClean="0"/>
              <a:t>2/27/17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B0CB2-4768-5C4D-8229-22C9203D5630}" type="slidenum">
              <a:rPr lang="en-US" smtClean="0"/>
              <a:t>‹#›</a:t>
            </a:fld>
            <a:endParaRPr lang="en-US"/>
          </a:p>
        </p:txBody>
      </p:sp>
    </p:spTree>
    <p:extLst>
      <p:ext uri="{BB962C8B-B14F-4D97-AF65-F5344CB8AC3E}">
        <p14:creationId xmlns:p14="http://schemas.microsoft.com/office/powerpoint/2010/main" val="83844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2.bin"/><Relationship Id="rId5" Type="http://schemas.openxmlformats.org/officeDocument/2006/relationships/image" Target="../media/image8.emf"/><Relationship Id="rId6" Type="http://schemas.openxmlformats.org/officeDocument/2006/relationships/oleObject" Target="../embeddings/oleObject3.bin"/><Relationship Id="rId7" Type="http://schemas.openxmlformats.org/officeDocument/2006/relationships/image" Target="../media/image9.emf"/><Relationship Id="rId8" Type="http://schemas.openxmlformats.org/officeDocument/2006/relationships/oleObject" Target="../embeddings/oleObject4.bin"/><Relationship Id="rId9" Type="http://schemas.openxmlformats.org/officeDocument/2006/relationships/image" Target="../media/image10.emf"/><Relationship Id="rId10" Type="http://schemas.openxmlformats.org/officeDocument/2006/relationships/oleObject" Target="../embeddings/oleObject5.bin"/><Relationship Id="rId11" Type="http://schemas.openxmlformats.org/officeDocument/2006/relationships/image" Target="../media/image11.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ctrTitle"/>
          </p:nvPr>
        </p:nvSpPr>
        <p:spPr>
          <a:xfrm>
            <a:off x="182880" y="2130267"/>
            <a:ext cx="8846820" cy="1470183"/>
          </a:xfrm>
        </p:spPr>
        <p:txBody>
          <a:bodyPr>
            <a:normAutofit/>
          </a:bodyPr>
          <a:lstStyle/>
          <a:p>
            <a:r>
              <a:rPr lang="en-US" dirty="0">
                <a:solidFill>
                  <a:srgbClr val="000000"/>
                </a:solidFill>
                <a:latin typeface="Arial" charset="0"/>
              </a:rPr>
              <a:t>Gene-Environment Interactions, </a:t>
            </a:r>
            <a:r>
              <a:rPr lang="en-US" dirty="0" smtClean="0">
                <a:solidFill>
                  <a:srgbClr val="000000"/>
                </a:solidFill>
                <a:latin typeface="Arial" charset="0"/>
              </a:rPr>
              <a:t>Rare </a:t>
            </a:r>
            <a:r>
              <a:rPr lang="en-US" dirty="0">
                <a:solidFill>
                  <a:srgbClr val="000000"/>
                </a:solidFill>
                <a:latin typeface="Arial" charset="0"/>
              </a:rPr>
              <a:t>Variants, </a:t>
            </a:r>
            <a:r>
              <a:rPr lang="en-US" dirty="0" err="1">
                <a:solidFill>
                  <a:srgbClr val="000000"/>
                </a:solidFill>
                <a:latin typeface="Arial" charset="0"/>
              </a:rPr>
              <a:t>Pleiotropy</a:t>
            </a:r>
            <a:endParaRPr lang="en-US" dirty="0">
              <a:latin typeface="Arial" charset="0"/>
            </a:endParaRPr>
          </a:p>
        </p:txBody>
      </p:sp>
      <p:sp>
        <p:nvSpPr>
          <p:cNvPr id="15362" name="Subtitle 4"/>
          <p:cNvSpPr>
            <a:spLocks noGrp="1"/>
          </p:cNvSpPr>
          <p:nvPr>
            <p:ph type="subTitle" idx="1"/>
          </p:nvPr>
        </p:nvSpPr>
        <p:spPr/>
        <p:txBody>
          <a:bodyPr/>
          <a:lstStyle/>
          <a:p>
            <a:r>
              <a:rPr lang="en-US">
                <a:latin typeface="Arial" charset="0"/>
              </a:rPr>
              <a:t>John Witte</a:t>
            </a:r>
          </a:p>
        </p:txBody>
      </p:sp>
    </p:spTree>
    <p:extLst>
      <p:ext uri="{BB962C8B-B14F-4D97-AF65-F5344CB8AC3E}">
        <p14:creationId xmlns:p14="http://schemas.microsoft.com/office/powerpoint/2010/main" val="2251638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274638"/>
            <a:ext cx="9017000" cy="1143000"/>
          </a:xfrm>
        </p:spPr>
        <p:txBody>
          <a:bodyPr>
            <a:normAutofit fontScale="90000"/>
          </a:bodyPr>
          <a:lstStyle/>
          <a:p>
            <a:r>
              <a:rPr lang="en-US" dirty="0" smtClean="0"/>
              <a:t>Why so few </a:t>
            </a:r>
            <a:r>
              <a:rPr lang="en-US" dirty="0" err="1" smtClean="0"/>
              <a:t>GxE</a:t>
            </a:r>
            <a:r>
              <a:rPr lang="en-US" dirty="0" smtClean="0"/>
              <a:t> Interactions detected?</a:t>
            </a:r>
            <a:endParaRPr lang="en-US" dirty="0"/>
          </a:p>
        </p:txBody>
      </p:sp>
      <p:sp>
        <p:nvSpPr>
          <p:cNvPr id="3" name="Content Placeholder 2"/>
          <p:cNvSpPr>
            <a:spLocks noGrp="1"/>
          </p:cNvSpPr>
          <p:nvPr>
            <p:ph idx="1"/>
          </p:nvPr>
        </p:nvSpPr>
        <p:spPr/>
        <p:txBody>
          <a:bodyPr>
            <a:normAutofit/>
          </a:bodyPr>
          <a:lstStyle/>
          <a:p>
            <a:r>
              <a:rPr lang="en-US" sz="2800" dirty="0" smtClean="0">
                <a:latin typeface="Arial"/>
                <a:cs typeface="Arial"/>
              </a:rPr>
              <a:t>Limited power.</a:t>
            </a:r>
          </a:p>
          <a:p>
            <a:r>
              <a:rPr lang="en-US" sz="2800" dirty="0" smtClean="0">
                <a:latin typeface="Arial"/>
                <a:cs typeface="Arial"/>
              </a:rPr>
              <a:t>Challenges measuring E (both for discovery and replication).</a:t>
            </a:r>
          </a:p>
          <a:p>
            <a:r>
              <a:rPr lang="en-US" sz="2800" dirty="0" smtClean="0">
                <a:latin typeface="Arial"/>
                <a:cs typeface="Arial"/>
              </a:rPr>
              <a:t>Model misspecification.</a:t>
            </a:r>
          </a:p>
          <a:p>
            <a:endParaRPr lang="en-US" sz="2800" dirty="0">
              <a:latin typeface="Arial"/>
              <a:cs typeface="Arial"/>
            </a:endParaRPr>
          </a:p>
          <a:p>
            <a:r>
              <a:rPr lang="en-US" sz="2800" dirty="0" smtClean="0">
                <a:latin typeface="Arial"/>
                <a:cs typeface="Arial"/>
              </a:rPr>
              <a:t>A number of approaches can increase power.</a:t>
            </a:r>
            <a:endParaRPr lang="en-US" sz="2800" dirty="0">
              <a:latin typeface="Arial"/>
              <a:cs typeface="Arial"/>
            </a:endParaRPr>
          </a:p>
        </p:txBody>
      </p:sp>
    </p:spTree>
    <p:extLst>
      <p:ext uri="{BB962C8B-B14F-4D97-AF65-F5344CB8AC3E}">
        <p14:creationId xmlns:p14="http://schemas.microsoft.com/office/powerpoint/2010/main" val="124164018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685800" y="68580"/>
            <a:ext cx="7772400" cy="1144429"/>
          </a:xfrm>
        </p:spPr>
        <p:txBody>
          <a:bodyPr>
            <a:normAutofit/>
          </a:bodyPr>
          <a:lstStyle/>
          <a:p>
            <a:r>
              <a:rPr lang="en-US" sz="3600" dirty="0" smtClean="0">
                <a:solidFill>
                  <a:srgbClr val="000000"/>
                </a:solidFill>
                <a:latin typeface="Arial" charset="0"/>
              </a:rPr>
              <a:t>2. G</a:t>
            </a:r>
            <a:r>
              <a:rPr lang="en-US" sz="3600" dirty="0">
                <a:solidFill>
                  <a:srgbClr val="000000"/>
                </a:solidFill>
                <a:latin typeface="Arial" charset="0"/>
              </a:rPr>
              <a:t>-E Interaction: Case-Only</a:t>
            </a:r>
            <a:endParaRPr lang="en-US" sz="3600" dirty="0">
              <a:latin typeface="Arial" charset="0"/>
            </a:endParaRPr>
          </a:p>
        </p:txBody>
      </p:sp>
      <p:sp>
        <p:nvSpPr>
          <p:cNvPr id="33794" name="TextBox 2"/>
          <p:cNvSpPr txBox="1">
            <a:spLocks noChangeArrowheads="1"/>
          </p:cNvSpPr>
          <p:nvPr/>
        </p:nvSpPr>
        <p:spPr bwMode="auto">
          <a:xfrm>
            <a:off x="1048921" y="3909060"/>
            <a:ext cx="7807583" cy="276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296" tIns="41148" rIns="82296" bIns="41148">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sz="2500" dirty="0">
                <a:solidFill>
                  <a:srgbClr val="000000"/>
                </a:solidFill>
                <a:latin typeface="Arial" charset="0"/>
              </a:rPr>
              <a:t>OR </a:t>
            </a:r>
            <a:r>
              <a:rPr lang="en-US" sz="2500" baseline="-25000" dirty="0">
                <a:solidFill>
                  <a:srgbClr val="000000"/>
                </a:solidFill>
                <a:latin typeface="Arial" charset="0"/>
              </a:rPr>
              <a:t>Interaction</a:t>
            </a:r>
            <a:r>
              <a:rPr lang="en-US" sz="2500" dirty="0">
                <a:solidFill>
                  <a:srgbClr val="000000"/>
                </a:solidFill>
                <a:latin typeface="Arial" charset="0"/>
              </a:rPr>
              <a:t> = OR</a:t>
            </a:r>
            <a:r>
              <a:rPr lang="en-US" sz="2500" baseline="-25000" dirty="0">
                <a:solidFill>
                  <a:srgbClr val="000000"/>
                </a:solidFill>
                <a:latin typeface="Arial" charset="0"/>
              </a:rPr>
              <a:t>G+E+ </a:t>
            </a:r>
            <a:r>
              <a:rPr lang="en-US" sz="2500" dirty="0">
                <a:solidFill>
                  <a:srgbClr val="000000"/>
                </a:solidFill>
                <a:latin typeface="Arial" charset="0"/>
              </a:rPr>
              <a:t>/ OR</a:t>
            </a:r>
            <a:r>
              <a:rPr lang="en-US" sz="2500" baseline="-25000" dirty="0">
                <a:solidFill>
                  <a:srgbClr val="000000"/>
                </a:solidFill>
                <a:latin typeface="Arial" charset="0"/>
              </a:rPr>
              <a:t>G+E-</a:t>
            </a:r>
            <a:r>
              <a:rPr lang="en-US" sz="2500" dirty="0">
                <a:solidFill>
                  <a:srgbClr val="000000"/>
                </a:solidFill>
                <a:latin typeface="Arial" charset="0"/>
              </a:rPr>
              <a:t> OR</a:t>
            </a:r>
            <a:r>
              <a:rPr lang="en-US" sz="2500" baseline="-25000" dirty="0">
                <a:solidFill>
                  <a:srgbClr val="000000"/>
                </a:solidFill>
                <a:latin typeface="Arial" charset="0"/>
              </a:rPr>
              <a:t>G-E+</a:t>
            </a:r>
          </a:p>
          <a:p>
            <a:pPr eaLnBrk="1" hangingPunct="1"/>
            <a:r>
              <a:rPr lang="en-US" sz="2500" dirty="0">
                <a:solidFill>
                  <a:srgbClr val="000000"/>
                </a:solidFill>
                <a:latin typeface="Arial" charset="0"/>
              </a:rPr>
              <a:t>		= ah/</a:t>
            </a:r>
            <a:r>
              <a:rPr lang="en-US" sz="2500" dirty="0" err="1">
                <a:solidFill>
                  <a:srgbClr val="000000"/>
                </a:solidFill>
                <a:latin typeface="Arial" charset="0"/>
              </a:rPr>
              <a:t>bg</a:t>
            </a:r>
            <a:r>
              <a:rPr lang="en-US" sz="2500" dirty="0">
                <a:solidFill>
                  <a:srgbClr val="000000"/>
                </a:solidFill>
                <a:latin typeface="Arial" charset="0"/>
              </a:rPr>
              <a:t> / (</a:t>
            </a:r>
            <a:r>
              <a:rPr lang="en-US" sz="2500" dirty="0" err="1">
                <a:solidFill>
                  <a:srgbClr val="000000"/>
                </a:solidFill>
                <a:latin typeface="Arial" charset="0"/>
              </a:rPr>
              <a:t>ch</a:t>
            </a:r>
            <a:r>
              <a:rPr lang="en-US" sz="2500" dirty="0">
                <a:solidFill>
                  <a:srgbClr val="000000"/>
                </a:solidFill>
                <a:latin typeface="Arial" charset="0"/>
              </a:rPr>
              <a:t>/dg) (eh/</a:t>
            </a:r>
            <a:r>
              <a:rPr lang="en-US" sz="2500" dirty="0" err="1">
                <a:solidFill>
                  <a:srgbClr val="000000"/>
                </a:solidFill>
                <a:latin typeface="Arial" charset="0"/>
              </a:rPr>
              <a:t>fg</a:t>
            </a:r>
            <a:r>
              <a:rPr lang="en-US" sz="2500" dirty="0">
                <a:solidFill>
                  <a:srgbClr val="000000"/>
                </a:solidFill>
                <a:latin typeface="Arial" charset="0"/>
              </a:rPr>
              <a:t>) </a:t>
            </a:r>
          </a:p>
          <a:p>
            <a:pPr eaLnBrk="1" hangingPunct="1"/>
            <a:r>
              <a:rPr lang="en-US" sz="2500" dirty="0">
                <a:solidFill>
                  <a:srgbClr val="000000"/>
                </a:solidFill>
                <a:latin typeface="Arial" charset="0"/>
              </a:rPr>
              <a:t>		= (</a:t>
            </a:r>
            <a:r>
              <a:rPr lang="en-US" sz="2500" dirty="0" err="1">
                <a:solidFill>
                  <a:srgbClr val="000000"/>
                </a:solidFill>
                <a:latin typeface="Arial" charset="0"/>
              </a:rPr>
              <a:t>ag</a:t>
            </a:r>
            <a:r>
              <a:rPr lang="en-US" sz="2500" dirty="0">
                <a:solidFill>
                  <a:srgbClr val="000000"/>
                </a:solidFill>
                <a:latin typeface="Arial" charset="0"/>
              </a:rPr>
              <a:t>/</a:t>
            </a:r>
            <a:r>
              <a:rPr lang="en-US" sz="2500" dirty="0" err="1">
                <a:solidFill>
                  <a:srgbClr val="000000"/>
                </a:solidFill>
                <a:latin typeface="Arial" charset="0"/>
              </a:rPr>
              <a:t>ce</a:t>
            </a:r>
            <a:r>
              <a:rPr lang="en-US" sz="2500" dirty="0">
                <a:solidFill>
                  <a:srgbClr val="000000"/>
                </a:solidFill>
                <a:latin typeface="Arial" charset="0"/>
              </a:rPr>
              <a:t>) / (</a:t>
            </a:r>
            <a:r>
              <a:rPr lang="en-US" sz="2500" dirty="0" err="1">
                <a:solidFill>
                  <a:srgbClr val="000000"/>
                </a:solidFill>
                <a:latin typeface="Arial" charset="0"/>
              </a:rPr>
              <a:t>bh</a:t>
            </a:r>
            <a:r>
              <a:rPr lang="en-US" sz="2500" dirty="0">
                <a:solidFill>
                  <a:srgbClr val="000000"/>
                </a:solidFill>
                <a:latin typeface="Arial" charset="0"/>
              </a:rPr>
              <a:t>/</a:t>
            </a:r>
            <a:r>
              <a:rPr lang="en-US" sz="2500" dirty="0" err="1">
                <a:solidFill>
                  <a:srgbClr val="000000"/>
                </a:solidFill>
                <a:latin typeface="Arial" charset="0"/>
              </a:rPr>
              <a:t>df</a:t>
            </a:r>
            <a:r>
              <a:rPr lang="en-US" sz="2500" dirty="0">
                <a:solidFill>
                  <a:srgbClr val="000000"/>
                </a:solidFill>
                <a:latin typeface="Arial" charset="0"/>
              </a:rPr>
              <a:t>) </a:t>
            </a:r>
          </a:p>
          <a:p>
            <a:pPr eaLnBrk="1" hangingPunct="1"/>
            <a:r>
              <a:rPr lang="en-US" sz="2500" dirty="0">
                <a:solidFill>
                  <a:srgbClr val="000000"/>
                </a:solidFill>
                <a:latin typeface="Arial" charset="0"/>
              </a:rPr>
              <a:t>		= </a:t>
            </a:r>
            <a:r>
              <a:rPr lang="en-US" sz="2500" dirty="0" err="1">
                <a:solidFill>
                  <a:srgbClr val="000000"/>
                </a:solidFill>
                <a:latin typeface="Arial" charset="0"/>
              </a:rPr>
              <a:t>ag</a:t>
            </a:r>
            <a:r>
              <a:rPr lang="en-US" sz="2500" dirty="0">
                <a:solidFill>
                  <a:srgbClr val="000000"/>
                </a:solidFill>
                <a:latin typeface="Arial" charset="0"/>
              </a:rPr>
              <a:t>/</a:t>
            </a:r>
            <a:r>
              <a:rPr lang="en-US" sz="2500" dirty="0" err="1">
                <a:solidFill>
                  <a:srgbClr val="000000"/>
                </a:solidFill>
                <a:latin typeface="Arial" charset="0"/>
              </a:rPr>
              <a:t>ce</a:t>
            </a:r>
            <a:r>
              <a:rPr lang="en-US" sz="2500" dirty="0">
                <a:solidFill>
                  <a:srgbClr val="000000"/>
                </a:solidFill>
                <a:latin typeface="Arial" charset="0"/>
              </a:rPr>
              <a:t>   if no G-E </a:t>
            </a:r>
            <a:r>
              <a:rPr lang="en-US" sz="2500" dirty="0" err="1">
                <a:solidFill>
                  <a:srgbClr val="000000"/>
                </a:solidFill>
                <a:latin typeface="Arial" charset="0"/>
              </a:rPr>
              <a:t>assoc</a:t>
            </a:r>
            <a:r>
              <a:rPr lang="en-US" sz="2500" dirty="0">
                <a:solidFill>
                  <a:srgbClr val="000000"/>
                </a:solidFill>
                <a:latin typeface="Arial" charset="0"/>
              </a:rPr>
              <a:t> </a:t>
            </a:r>
            <a:r>
              <a:rPr lang="en-US" sz="2500" dirty="0" smtClean="0">
                <a:solidFill>
                  <a:srgbClr val="000000"/>
                </a:solidFill>
                <a:latin typeface="Arial" charset="0"/>
              </a:rPr>
              <a:t>in controls (</a:t>
            </a:r>
            <a:r>
              <a:rPr lang="en-US" sz="2500" dirty="0" err="1">
                <a:solidFill>
                  <a:srgbClr val="000000"/>
                </a:solidFill>
                <a:latin typeface="Arial" charset="0"/>
              </a:rPr>
              <a:t>bh</a:t>
            </a:r>
            <a:r>
              <a:rPr lang="en-US" sz="2500" dirty="0">
                <a:solidFill>
                  <a:srgbClr val="000000"/>
                </a:solidFill>
                <a:latin typeface="Arial" charset="0"/>
              </a:rPr>
              <a:t>/</a:t>
            </a:r>
            <a:r>
              <a:rPr lang="en-US" sz="2500" dirty="0" err="1">
                <a:solidFill>
                  <a:srgbClr val="000000"/>
                </a:solidFill>
                <a:latin typeface="Arial" charset="0"/>
              </a:rPr>
              <a:t>df</a:t>
            </a:r>
            <a:r>
              <a:rPr lang="en-US" sz="2500" dirty="0">
                <a:solidFill>
                  <a:srgbClr val="000000"/>
                </a:solidFill>
                <a:latin typeface="Arial" charset="0"/>
              </a:rPr>
              <a:t> = 1). </a:t>
            </a:r>
            <a:endParaRPr lang="en-US" sz="2500" dirty="0" smtClean="0">
              <a:solidFill>
                <a:srgbClr val="000000"/>
              </a:solidFill>
              <a:latin typeface="Arial" charset="0"/>
            </a:endParaRPr>
          </a:p>
          <a:p>
            <a:pPr eaLnBrk="1" hangingPunct="1"/>
            <a:endParaRPr lang="en-US" sz="2500" dirty="0">
              <a:solidFill>
                <a:srgbClr val="000000"/>
              </a:solidFill>
              <a:latin typeface="Arial" charset="0"/>
            </a:endParaRPr>
          </a:p>
          <a:p>
            <a:pPr eaLnBrk="1" hangingPunct="1"/>
            <a:r>
              <a:rPr lang="en-US" sz="2500" dirty="0" smtClean="0">
                <a:solidFill>
                  <a:srgbClr val="000000"/>
                </a:solidFill>
                <a:latin typeface="Arial" charset="0"/>
              </a:rPr>
              <a:t> </a:t>
            </a:r>
            <a:endParaRPr lang="en-US" sz="2500" dirty="0"/>
          </a:p>
          <a:p>
            <a:pPr eaLnBrk="1" hangingPunct="1"/>
            <a:endParaRPr lang="en-US" dirty="0"/>
          </a:p>
        </p:txBody>
      </p:sp>
      <p:grpSp>
        <p:nvGrpSpPr>
          <p:cNvPr id="33795" name="Group 2"/>
          <p:cNvGrpSpPr>
            <a:grpSpLocks/>
          </p:cNvGrpSpPr>
          <p:nvPr/>
        </p:nvGrpSpPr>
        <p:grpSpPr bwMode="auto">
          <a:xfrm>
            <a:off x="640080" y="1577340"/>
            <a:ext cx="4219099" cy="1857375"/>
            <a:chOff x="403" y="1306"/>
            <a:chExt cx="2658" cy="1170"/>
          </a:xfrm>
        </p:grpSpPr>
        <p:sp>
          <p:nvSpPr>
            <p:cNvPr id="33797" name="Rectangle 3"/>
            <p:cNvSpPr>
              <a:spLocks noChangeArrowheads="1"/>
            </p:cNvSpPr>
            <p:nvPr/>
          </p:nvSpPr>
          <p:spPr bwMode="auto">
            <a:xfrm>
              <a:off x="403" y="1306"/>
              <a:ext cx="851"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Strata</a:t>
              </a:r>
            </a:p>
          </p:txBody>
        </p:sp>
        <p:sp>
          <p:nvSpPr>
            <p:cNvPr id="33798" name="Rectangle 4"/>
            <p:cNvSpPr>
              <a:spLocks noChangeArrowheads="1"/>
            </p:cNvSpPr>
            <p:nvPr/>
          </p:nvSpPr>
          <p:spPr bwMode="auto">
            <a:xfrm>
              <a:off x="1258" y="1306"/>
              <a:ext cx="78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Cases</a:t>
              </a:r>
            </a:p>
          </p:txBody>
        </p:sp>
        <p:sp>
          <p:nvSpPr>
            <p:cNvPr id="33799" name="Rectangle 5"/>
            <p:cNvSpPr>
              <a:spLocks noChangeArrowheads="1"/>
            </p:cNvSpPr>
            <p:nvPr/>
          </p:nvSpPr>
          <p:spPr bwMode="auto">
            <a:xfrm>
              <a:off x="2043" y="1306"/>
              <a:ext cx="1015"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Controls</a:t>
              </a:r>
            </a:p>
          </p:txBody>
        </p:sp>
        <p:sp>
          <p:nvSpPr>
            <p:cNvPr id="33800" name="Rectangle 6"/>
            <p:cNvSpPr>
              <a:spLocks noChangeArrowheads="1"/>
            </p:cNvSpPr>
            <p:nvPr/>
          </p:nvSpPr>
          <p:spPr bwMode="auto">
            <a:xfrm>
              <a:off x="403" y="1540"/>
              <a:ext cx="851"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01" name="Rectangle 7"/>
            <p:cNvSpPr>
              <a:spLocks noChangeArrowheads="1"/>
            </p:cNvSpPr>
            <p:nvPr/>
          </p:nvSpPr>
          <p:spPr bwMode="auto">
            <a:xfrm>
              <a:off x="1258" y="1540"/>
              <a:ext cx="78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a</a:t>
              </a:r>
            </a:p>
          </p:txBody>
        </p:sp>
        <p:sp>
          <p:nvSpPr>
            <p:cNvPr id="33802" name="Rectangle 8"/>
            <p:cNvSpPr>
              <a:spLocks noChangeArrowheads="1"/>
            </p:cNvSpPr>
            <p:nvPr/>
          </p:nvSpPr>
          <p:spPr bwMode="auto">
            <a:xfrm>
              <a:off x="2043" y="1540"/>
              <a:ext cx="1015"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b</a:t>
              </a:r>
            </a:p>
          </p:txBody>
        </p:sp>
        <p:sp>
          <p:nvSpPr>
            <p:cNvPr id="33803" name="Rectangle 9"/>
            <p:cNvSpPr>
              <a:spLocks noChangeArrowheads="1"/>
            </p:cNvSpPr>
            <p:nvPr/>
          </p:nvSpPr>
          <p:spPr bwMode="auto">
            <a:xfrm>
              <a:off x="403" y="1774"/>
              <a:ext cx="851"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04" name="Rectangle 10"/>
            <p:cNvSpPr>
              <a:spLocks noChangeArrowheads="1"/>
            </p:cNvSpPr>
            <p:nvPr/>
          </p:nvSpPr>
          <p:spPr bwMode="auto">
            <a:xfrm>
              <a:off x="1258" y="1774"/>
              <a:ext cx="78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t>
              </a:r>
            </a:p>
          </p:txBody>
        </p:sp>
        <p:sp>
          <p:nvSpPr>
            <p:cNvPr id="33805" name="Rectangle 11"/>
            <p:cNvSpPr>
              <a:spLocks noChangeArrowheads="1"/>
            </p:cNvSpPr>
            <p:nvPr/>
          </p:nvSpPr>
          <p:spPr bwMode="auto">
            <a:xfrm>
              <a:off x="2043" y="1774"/>
              <a:ext cx="1015"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d</a:t>
              </a:r>
            </a:p>
          </p:txBody>
        </p:sp>
        <p:sp>
          <p:nvSpPr>
            <p:cNvPr id="33806" name="Rectangle 12"/>
            <p:cNvSpPr>
              <a:spLocks noChangeArrowheads="1"/>
            </p:cNvSpPr>
            <p:nvPr/>
          </p:nvSpPr>
          <p:spPr bwMode="auto">
            <a:xfrm>
              <a:off x="403" y="2008"/>
              <a:ext cx="8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a:solidFill>
                    <a:srgbClr val="000000"/>
                  </a:solidFill>
                  <a:latin typeface="Arial" charset="0"/>
                </a:rPr>
                <a:t>G-E+</a:t>
              </a:r>
            </a:p>
          </p:txBody>
        </p:sp>
        <p:sp>
          <p:nvSpPr>
            <p:cNvPr id="33807" name="Rectangle 13"/>
            <p:cNvSpPr>
              <a:spLocks noChangeArrowheads="1"/>
            </p:cNvSpPr>
            <p:nvPr/>
          </p:nvSpPr>
          <p:spPr bwMode="auto">
            <a:xfrm>
              <a:off x="1258" y="2008"/>
              <a:ext cx="78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e</a:t>
              </a:r>
            </a:p>
          </p:txBody>
        </p:sp>
        <p:sp>
          <p:nvSpPr>
            <p:cNvPr id="33808" name="Rectangle 14"/>
            <p:cNvSpPr>
              <a:spLocks noChangeArrowheads="1"/>
            </p:cNvSpPr>
            <p:nvPr/>
          </p:nvSpPr>
          <p:spPr bwMode="auto">
            <a:xfrm>
              <a:off x="2043" y="2008"/>
              <a:ext cx="101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f</a:t>
              </a:r>
            </a:p>
          </p:txBody>
        </p:sp>
        <p:sp>
          <p:nvSpPr>
            <p:cNvPr id="33809" name="Rectangle 15"/>
            <p:cNvSpPr>
              <a:spLocks noChangeArrowheads="1"/>
            </p:cNvSpPr>
            <p:nvPr/>
          </p:nvSpPr>
          <p:spPr bwMode="auto">
            <a:xfrm>
              <a:off x="403" y="2242"/>
              <a:ext cx="851"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10" name="Rectangle 16"/>
            <p:cNvSpPr>
              <a:spLocks noChangeArrowheads="1"/>
            </p:cNvSpPr>
            <p:nvPr/>
          </p:nvSpPr>
          <p:spPr bwMode="auto">
            <a:xfrm>
              <a:off x="1258" y="2242"/>
              <a:ext cx="78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g</a:t>
              </a:r>
            </a:p>
          </p:txBody>
        </p:sp>
        <p:sp>
          <p:nvSpPr>
            <p:cNvPr id="33811" name="Rectangle 17"/>
            <p:cNvSpPr>
              <a:spLocks noChangeArrowheads="1"/>
            </p:cNvSpPr>
            <p:nvPr/>
          </p:nvSpPr>
          <p:spPr bwMode="auto">
            <a:xfrm>
              <a:off x="2043" y="2242"/>
              <a:ext cx="1015"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h</a:t>
              </a:r>
            </a:p>
          </p:txBody>
        </p:sp>
        <p:sp>
          <p:nvSpPr>
            <p:cNvPr id="33812" name="Line 18"/>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3" name="Line 19"/>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4" name="Line 20"/>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5" name="Line 21"/>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6" name="Line 22"/>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7" name="Line 23"/>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8" name="Line 24"/>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19" name="Line 25"/>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0" name="Line 26"/>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1" name="Line 27"/>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2" name="Line 28"/>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3" name="Line 29"/>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4" name="Line 30"/>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5" name="Line 31"/>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6" name="Line 32"/>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7" name="Line 33"/>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8" name="Line 34"/>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29" name="Line 35"/>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0" name="Line 36"/>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1" name="Line 37"/>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2" name="Line 38"/>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3" name="Line 39"/>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4" name="Line 40"/>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5" name="Line 41"/>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6" name="Line 42"/>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7" name="Line 43"/>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8" name="Line 44"/>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39" name="Line 45"/>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0" name="Line 46"/>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1" name="Line 47"/>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2" name="Line 48"/>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3" name="Line 49"/>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4" name="Line 50"/>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5" name="Line 51"/>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6" name="Line 52"/>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7" name="Line 53"/>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8" name="Line 54"/>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49" name="Line 55"/>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0" name="Line 56"/>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1" name="Line 57"/>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2" name="Line 58"/>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3" name="Line 59"/>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4" name="Line 60"/>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5" name="Line 61"/>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6" name="Line 62"/>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7" name="Line 63"/>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8" name="Line 64"/>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59" name="Line 65"/>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0" name="Line 66"/>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1" name="Line 67"/>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2" name="Line 68"/>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3" name="Line 69"/>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4" name="Line 70"/>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5" name="Line 71"/>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6" name="Line 72"/>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7" name="Line 73"/>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8" name="Line 74"/>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69" name="Line 75"/>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0" name="Line 76"/>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1" name="Line 77"/>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2" name="Line 78"/>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3" name="Line 79"/>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4" name="Line 80"/>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5" name="Line 81"/>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6" name="Line 82"/>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7" name="Line 83"/>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8" name="Line 84"/>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79" name="Line 85"/>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0" name="Line 86"/>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1" name="Line 87"/>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2" name="Line 88"/>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3" name="Line 89"/>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4" name="Line 90"/>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5" name="Line 91"/>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6" name="Line 92"/>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7" name="Line 93"/>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8" name="Line 94"/>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89" name="Line 95"/>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0" name="Line 96"/>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1" name="Line 97"/>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2" name="Line 98"/>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3" name="Line 99"/>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4" name="Line 100"/>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5" name="Line 101"/>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6" name="Line 102"/>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7" name="Line 103"/>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8" name="Line 104"/>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899" name="Line 105"/>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0" name="Line 106"/>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1" name="Line 107"/>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2" name="Line 108"/>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3" name="Line 109"/>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4" name="Line 110"/>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5" name="Line 111"/>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6" name="Line 112"/>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7" name="Line 113"/>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8" name="Line 114"/>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09" name="Line 115"/>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0" name="Line 116"/>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1" name="Line 117"/>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2" name="Line 118"/>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3" name="Line 119"/>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4" name="Line 120"/>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5" name="Line 121"/>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6" name="Line 122"/>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7" name="Line 123"/>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8" name="Line 124"/>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19" name="Line 125"/>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0" name="Line 126"/>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1" name="Line 127"/>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2" name="Line 128"/>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3" name="Line 129"/>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4" name="Line 130"/>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3925" name="Line 131"/>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33796" name="Text Box 132"/>
          <p:cNvSpPr txBox="1">
            <a:spLocks noChangeArrowheads="1"/>
          </p:cNvSpPr>
          <p:nvPr/>
        </p:nvSpPr>
        <p:spPr bwMode="auto">
          <a:xfrm>
            <a:off x="5153502" y="1710214"/>
            <a:ext cx="2750343" cy="1757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u="sng">
                <a:solidFill>
                  <a:srgbClr val="000000"/>
                </a:solidFill>
                <a:latin typeface="Arial" charset="0"/>
                <a:cs typeface="Droid Sans Fallback" charset="0"/>
              </a:rPr>
              <a:t>Odds Ratio (OR)</a:t>
            </a:r>
          </a:p>
          <a:p>
            <a:pPr eaLnBrk="1" hangingPunct="1">
              <a:lnSpc>
                <a:spcPct val="95000"/>
              </a:lnSpc>
            </a:pPr>
            <a:r>
              <a:rPr lang="en-US">
                <a:solidFill>
                  <a:srgbClr val="000000"/>
                </a:solidFill>
                <a:latin typeface="Arial" charset="0"/>
                <a:cs typeface="Droid Sans Fallback" charset="0"/>
              </a:rPr>
              <a:t>ah / bg</a:t>
            </a:r>
          </a:p>
          <a:p>
            <a:pPr eaLnBrk="1" hangingPunct="1">
              <a:lnSpc>
                <a:spcPct val="95000"/>
              </a:lnSpc>
            </a:pPr>
            <a:r>
              <a:rPr lang="en-US">
                <a:solidFill>
                  <a:srgbClr val="000000"/>
                </a:solidFill>
                <a:latin typeface="Arial" charset="0"/>
                <a:cs typeface="Droid Sans Fallback" charset="0"/>
              </a:rPr>
              <a:t>ch / dg</a:t>
            </a:r>
          </a:p>
          <a:p>
            <a:pPr eaLnBrk="1" hangingPunct="1">
              <a:lnSpc>
                <a:spcPct val="95000"/>
              </a:lnSpc>
            </a:pPr>
            <a:r>
              <a:rPr lang="en-US">
                <a:solidFill>
                  <a:srgbClr val="000000"/>
                </a:solidFill>
                <a:latin typeface="Arial" charset="0"/>
                <a:cs typeface="Droid Sans Fallback" charset="0"/>
              </a:rPr>
              <a:t>eh / fg</a:t>
            </a:r>
          </a:p>
          <a:p>
            <a:pPr eaLnBrk="1" hangingPunct="1">
              <a:lnSpc>
                <a:spcPct val="95000"/>
              </a:lnSpc>
            </a:pPr>
            <a:r>
              <a:rPr lang="en-US">
                <a:solidFill>
                  <a:srgbClr val="000000"/>
                </a:solidFill>
                <a:latin typeface="Arial" charset="0"/>
                <a:cs typeface="Droid Sans Fallback" charset="0"/>
              </a:rPr>
              <a:t>1</a:t>
            </a:r>
          </a:p>
        </p:txBody>
      </p:sp>
      <p:sp>
        <p:nvSpPr>
          <p:cNvPr id="2" name="TextBox 1"/>
          <p:cNvSpPr txBox="1"/>
          <p:nvPr/>
        </p:nvSpPr>
        <p:spPr>
          <a:xfrm>
            <a:off x="5691947" y="6156728"/>
            <a:ext cx="2766253" cy="369332"/>
          </a:xfrm>
          <a:prstGeom prst="rect">
            <a:avLst/>
          </a:prstGeom>
          <a:noFill/>
        </p:spPr>
        <p:txBody>
          <a:bodyPr wrap="square" rtlCol="0">
            <a:spAutoFit/>
          </a:bodyPr>
          <a:lstStyle/>
          <a:p>
            <a:r>
              <a:rPr lang="en-US" dirty="0" err="1" smtClean="0"/>
              <a:t>Piegorsch</a:t>
            </a:r>
            <a:r>
              <a:rPr lang="en-US" dirty="0" smtClean="0"/>
              <a:t> et al., 1994</a:t>
            </a:r>
            <a:endParaRPr lang="en-US" dirty="0"/>
          </a:p>
        </p:txBody>
      </p:sp>
    </p:spTree>
    <p:extLst>
      <p:ext uri="{BB962C8B-B14F-4D97-AF65-F5344CB8AC3E}">
        <p14:creationId xmlns:p14="http://schemas.microsoft.com/office/powerpoint/2010/main" val="23277192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Case-Only Model</a:t>
            </a:r>
            <a:endParaRPr lang="en-US" dirty="0"/>
          </a:p>
        </p:txBody>
      </p:sp>
      <p:sp>
        <p:nvSpPr>
          <p:cNvPr id="3" name="Content Placeholder 2"/>
          <p:cNvSpPr>
            <a:spLocks noGrp="1"/>
          </p:cNvSpPr>
          <p:nvPr>
            <p:ph idx="1"/>
          </p:nvPr>
        </p:nvSpPr>
        <p:spPr/>
        <p:txBody>
          <a:bodyPr>
            <a:noAutofit/>
          </a:bodyPr>
          <a:lstStyle/>
          <a:p>
            <a:pPr marL="0" indent="0" algn="ctr">
              <a:buNone/>
            </a:pPr>
            <a:r>
              <a:rPr lang="en-US" sz="2400" dirty="0" err="1" smtClean="0">
                <a:latin typeface="Arial" charset="0"/>
              </a:rPr>
              <a:t>Logit</a:t>
            </a:r>
            <a:r>
              <a:rPr lang="en-US" sz="2400" dirty="0" smtClean="0">
                <a:latin typeface="Arial" charset="0"/>
              </a:rPr>
              <a:t>(P(G=</a:t>
            </a:r>
            <a:r>
              <a:rPr lang="en-US" sz="2400" dirty="0" err="1" smtClean="0">
                <a:latin typeface="Arial" charset="0"/>
              </a:rPr>
              <a:t>g|E,D</a:t>
            </a:r>
            <a:r>
              <a:rPr lang="en-US" sz="2400" dirty="0" smtClean="0">
                <a:latin typeface="Arial" charset="0"/>
              </a:rPr>
              <a:t>=1)) = </a:t>
            </a:r>
            <a:r>
              <a:rPr lang="en-US" sz="2400" i="1" dirty="0" smtClean="0">
                <a:latin typeface="Arial"/>
                <a:cs typeface="Arial"/>
              </a:rPr>
              <a:t>γ</a:t>
            </a:r>
            <a:r>
              <a:rPr lang="en-US" sz="2400" i="1" baseline="-25000" dirty="0" smtClean="0">
                <a:latin typeface="Arial"/>
                <a:cs typeface="Arial"/>
              </a:rPr>
              <a:t>0</a:t>
            </a:r>
            <a:r>
              <a:rPr lang="en-US" sz="2400" dirty="0" smtClean="0">
                <a:latin typeface="Arial" charset="0"/>
              </a:rPr>
              <a:t>+ </a:t>
            </a:r>
            <a:r>
              <a:rPr lang="en-US" sz="2400" i="1" dirty="0" err="1" smtClean="0">
                <a:latin typeface="Arial"/>
                <a:cs typeface="Arial"/>
              </a:rPr>
              <a:t>γ</a:t>
            </a:r>
            <a:r>
              <a:rPr lang="en-US" sz="2400" i="1" baseline="-25000" dirty="0" err="1" smtClean="0">
                <a:latin typeface="Arial"/>
                <a:cs typeface="Arial"/>
              </a:rPr>
              <a:t>GxE</a:t>
            </a:r>
            <a:r>
              <a:rPr lang="en-US" sz="2400" dirty="0" err="1" smtClean="0">
                <a:latin typeface="Arial" charset="0"/>
              </a:rPr>
              <a:t>E</a:t>
            </a:r>
            <a:endParaRPr lang="en-US" sz="2400" dirty="0" smtClean="0">
              <a:latin typeface="Arial" charset="0"/>
            </a:endParaRPr>
          </a:p>
          <a:p>
            <a:endParaRPr lang="en-US" sz="2400" dirty="0" smtClean="0">
              <a:latin typeface="Arial"/>
              <a:cs typeface="Arial"/>
            </a:endParaRPr>
          </a:p>
          <a:p>
            <a:pPr marL="0" indent="0">
              <a:buNone/>
            </a:pPr>
            <a:r>
              <a:rPr lang="en-US" sz="2400" dirty="0" err="1" smtClean="0">
                <a:latin typeface="Arial"/>
                <a:cs typeface="Arial"/>
              </a:rPr>
              <a:t>exp</a:t>
            </a:r>
            <a:r>
              <a:rPr lang="en-US" sz="2400" dirty="0" smtClean="0">
                <a:latin typeface="Arial"/>
                <a:cs typeface="Arial"/>
              </a:rPr>
              <a:t>(</a:t>
            </a:r>
            <a:r>
              <a:rPr lang="en-US" sz="2400" i="1" dirty="0" err="1" smtClean="0">
                <a:latin typeface="Arial"/>
                <a:cs typeface="Arial"/>
              </a:rPr>
              <a:t>γ</a:t>
            </a:r>
            <a:r>
              <a:rPr lang="en-US" sz="2400" i="1" baseline="-25000" dirty="0" err="1" smtClean="0">
                <a:latin typeface="Arial"/>
                <a:cs typeface="Arial"/>
              </a:rPr>
              <a:t>GxE</a:t>
            </a:r>
            <a:r>
              <a:rPr lang="en-US" sz="2400" dirty="0" smtClean="0">
                <a:latin typeface="Arial"/>
                <a:cs typeface="Arial"/>
              </a:rPr>
              <a:t>) = </a:t>
            </a:r>
            <a:r>
              <a:rPr lang="en-US" sz="2400" dirty="0" err="1" smtClean="0">
                <a:latin typeface="Arial"/>
                <a:cs typeface="Arial"/>
              </a:rPr>
              <a:t>GxE</a:t>
            </a:r>
            <a:r>
              <a:rPr lang="en-US" sz="2400" dirty="0" smtClean="0">
                <a:latin typeface="Arial"/>
                <a:cs typeface="Arial"/>
              </a:rPr>
              <a:t> interaction effect</a:t>
            </a:r>
          </a:p>
          <a:p>
            <a:endParaRPr lang="en-US" sz="2400" dirty="0" smtClean="0">
              <a:latin typeface="Arial"/>
              <a:cs typeface="Arial"/>
            </a:endParaRPr>
          </a:p>
          <a:p>
            <a:r>
              <a:rPr lang="en-US" sz="2400" dirty="0" smtClean="0">
                <a:latin typeface="Arial"/>
                <a:cs typeface="Arial"/>
              </a:rPr>
              <a:t>H</a:t>
            </a:r>
            <a:r>
              <a:rPr lang="en-US" sz="2400" baseline="-25000" dirty="0" smtClean="0">
                <a:latin typeface="Arial"/>
                <a:cs typeface="Arial"/>
              </a:rPr>
              <a:t>0</a:t>
            </a:r>
            <a:r>
              <a:rPr lang="en-US" sz="2400" i="1" dirty="0" smtClean="0">
                <a:latin typeface="Arial"/>
                <a:cs typeface="Arial"/>
              </a:rPr>
              <a:t>: </a:t>
            </a:r>
            <a:r>
              <a:rPr lang="en-US" sz="2400" i="1" dirty="0" err="1" smtClean="0">
                <a:latin typeface="Arial"/>
                <a:cs typeface="Arial"/>
              </a:rPr>
              <a:t>γ</a:t>
            </a:r>
            <a:r>
              <a:rPr lang="en-US" sz="2400" i="1" baseline="-25000" dirty="0" err="1" smtClean="0">
                <a:latin typeface="Arial"/>
                <a:cs typeface="Arial"/>
              </a:rPr>
              <a:t>GxE</a:t>
            </a:r>
            <a:r>
              <a:rPr lang="en-US" sz="2400" i="1" baseline="-25000" dirty="0" smtClean="0">
                <a:latin typeface="Arial"/>
                <a:cs typeface="Arial"/>
              </a:rPr>
              <a:t> </a:t>
            </a:r>
            <a:r>
              <a:rPr lang="en-US" sz="2400" dirty="0" smtClean="0">
                <a:latin typeface="Arial"/>
                <a:cs typeface="Arial"/>
              </a:rPr>
              <a:t>= 0.</a:t>
            </a:r>
          </a:p>
          <a:p>
            <a:r>
              <a:rPr lang="en-US" sz="2400" dirty="0" smtClean="0">
                <a:latin typeface="Arial"/>
                <a:cs typeface="Arial"/>
              </a:rPr>
              <a:t>Wald test asymptotically equivalent to H</a:t>
            </a:r>
            <a:r>
              <a:rPr lang="en-US" sz="2400" baseline="-25000" dirty="0" smtClean="0">
                <a:latin typeface="Arial"/>
                <a:cs typeface="Arial"/>
              </a:rPr>
              <a:t>0</a:t>
            </a:r>
            <a:r>
              <a:rPr lang="en-US" sz="2400" dirty="0" smtClean="0">
                <a:latin typeface="Arial"/>
                <a:cs typeface="Arial"/>
              </a:rPr>
              <a:t>: </a:t>
            </a:r>
            <a:r>
              <a:rPr lang="el-GR" sz="2400" dirty="0" smtClean="0">
                <a:latin typeface="Arial"/>
                <a:cs typeface="Arial"/>
              </a:rPr>
              <a:t>β</a:t>
            </a:r>
            <a:r>
              <a:rPr lang="en-US" sz="2400" baseline="-25000" dirty="0" err="1" smtClean="0">
                <a:latin typeface="Arial"/>
                <a:cs typeface="Arial"/>
              </a:rPr>
              <a:t>GxE</a:t>
            </a:r>
            <a:r>
              <a:rPr lang="en-US" sz="2400" dirty="0" smtClean="0">
                <a:latin typeface="Arial"/>
                <a:cs typeface="Arial"/>
              </a:rPr>
              <a:t> = 0 (assuming log-additive coding for g, 0,1,2).</a:t>
            </a:r>
          </a:p>
          <a:p>
            <a:pPr marL="0" indent="0">
              <a:buNone/>
            </a:pPr>
            <a:endParaRPr lang="en-US" sz="2400" dirty="0" smtClean="0">
              <a:latin typeface="Arial"/>
              <a:cs typeface="Arial"/>
            </a:endParaRPr>
          </a:p>
          <a:p>
            <a:pPr marL="0" indent="0">
              <a:buNone/>
            </a:pPr>
            <a:r>
              <a:rPr lang="en-US" sz="2400" dirty="0" smtClean="0">
                <a:latin typeface="Arial"/>
                <a:cs typeface="Arial"/>
              </a:rPr>
              <a:t>If G-E are associated in source population, then can give high false positive rate.</a:t>
            </a: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220139862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solidFill>
                  <a:schemeClr val="bg1">
                    <a:lumMod val="75000"/>
                  </a:schemeClr>
                </a:solidFill>
                <a:latin typeface="Arial"/>
                <a:cs typeface="Arial"/>
              </a:rPr>
              <a:t>Conventional approaches</a:t>
            </a:r>
          </a:p>
          <a:p>
            <a:pPr marL="514350" indent="-514350">
              <a:buFont typeface="+mj-lt"/>
              <a:buAutoNum type="arabicPeriod"/>
            </a:pPr>
            <a:r>
              <a:rPr lang="en-US" dirty="0" smtClean="0">
                <a:solidFill>
                  <a:schemeClr val="bg1">
                    <a:lumMod val="75000"/>
                  </a:schemeClr>
                </a:solidFill>
                <a:latin typeface="Arial"/>
                <a:cs typeface="Arial"/>
              </a:rPr>
              <a:t>Case-only </a:t>
            </a:r>
            <a:r>
              <a:rPr lang="en-US" dirty="0" err="1" smtClean="0">
                <a:solidFill>
                  <a:schemeClr val="bg1">
                    <a:lumMod val="75000"/>
                  </a:schemeClr>
                </a:solidFill>
                <a:latin typeface="Arial"/>
                <a:cs typeface="Arial"/>
              </a:rPr>
              <a:t>GxE</a:t>
            </a:r>
            <a:endParaRPr lang="en-US" dirty="0" smtClean="0">
              <a:solidFill>
                <a:schemeClr val="bg1">
                  <a:lumMod val="75000"/>
                </a:schemeClr>
              </a:solidFill>
              <a:latin typeface="Arial"/>
              <a:cs typeface="Arial"/>
            </a:endParaRPr>
          </a:p>
          <a:p>
            <a:pPr marL="514350" indent="-514350">
              <a:buFont typeface="+mj-lt"/>
              <a:buAutoNum type="arabicPeriod"/>
            </a:pPr>
            <a:r>
              <a:rPr lang="en-US" dirty="0" smtClean="0">
                <a:latin typeface="Arial"/>
                <a:cs typeface="Arial"/>
              </a:rPr>
              <a:t>Empirical-Bayes case-only / case-control</a:t>
            </a:r>
          </a:p>
          <a:p>
            <a:pPr marL="514350" indent="-514350">
              <a:buFont typeface="+mj-lt"/>
              <a:buAutoNum type="arabicPeriod"/>
            </a:pPr>
            <a:r>
              <a:rPr lang="en-US" dirty="0" smtClean="0">
                <a:latin typeface="Arial"/>
                <a:cs typeface="Arial"/>
              </a:rPr>
              <a:t>Two-step </a:t>
            </a:r>
            <a:r>
              <a:rPr lang="en-US" dirty="0" smtClean="0">
                <a:latin typeface="Arial"/>
                <a:cs typeface="Arial"/>
              </a:rPr>
              <a:t>approaches</a:t>
            </a:r>
            <a:endParaRPr lang="en-US" dirty="0" smtClean="0">
              <a:latin typeface="Arial"/>
              <a:cs typeface="Arial"/>
            </a:endParaRPr>
          </a:p>
        </p:txBody>
      </p:sp>
    </p:spTree>
    <p:extLst>
      <p:ext uri="{BB962C8B-B14F-4D97-AF65-F5344CB8AC3E}">
        <p14:creationId xmlns:p14="http://schemas.microsoft.com/office/powerpoint/2010/main" val="91588192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787"/>
            <a:ext cx="8229600" cy="1143000"/>
          </a:xfrm>
        </p:spPr>
        <p:txBody>
          <a:bodyPr>
            <a:normAutofit/>
          </a:bodyPr>
          <a:lstStyle/>
          <a:p>
            <a:r>
              <a:rPr lang="en-US" dirty="0" smtClean="0"/>
              <a:t>3. Empirical-Bayes </a:t>
            </a:r>
            <a:r>
              <a:rPr lang="en-US" dirty="0" err="1" smtClean="0"/>
              <a:t>GxE</a:t>
            </a:r>
            <a:r>
              <a:rPr lang="en-US" dirty="0" smtClean="0"/>
              <a:t> Test </a:t>
            </a:r>
            <a:endParaRPr lang="en-US" dirty="0"/>
          </a:p>
        </p:txBody>
      </p:sp>
      <p:sp>
        <p:nvSpPr>
          <p:cNvPr id="3" name="Content Placeholder 2"/>
          <p:cNvSpPr>
            <a:spLocks noGrp="1"/>
          </p:cNvSpPr>
          <p:nvPr>
            <p:ph idx="1"/>
          </p:nvPr>
        </p:nvSpPr>
        <p:spPr>
          <a:xfrm>
            <a:off x="177520" y="1047912"/>
            <a:ext cx="8753114" cy="5403687"/>
          </a:xfrm>
        </p:spPr>
        <p:txBody>
          <a:bodyPr>
            <a:normAutofit fontScale="92500" lnSpcReduction="20000"/>
          </a:bodyPr>
          <a:lstStyle/>
          <a:p>
            <a:r>
              <a:rPr lang="en-US" sz="2400" dirty="0" smtClean="0">
                <a:latin typeface="Arial"/>
                <a:cs typeface="Arial"/>
              </a:rPr>
              <a:t>Case-only more efficient than case-control, but can give biased results (e.g., if G-E assumption violated). </a:t>
            </a:r>
          </a:p>
          <a:p>
            <a:r>
              <a:rPr lang="en-US" sz="2400" dirty="0" smtClean="0">
                <a:latin typeface="Arial"/>
                <a:cs typeface="Arial"/>
              </a:rPr>
              <a:t>Use EB hybrid model to combine </a:t>
            </a:r>
            <a:r>
              <a:rPr lang="en-US" sz="2400" dirty="0">
                <a:latin typeface="Arial"/>
                <a:cs typeface="Arial"/>
              </a:rPr>
              <a:t>case-control </a:t>
            </a:r>
            <a:r>
              <a:rPr lang="en-US" sz="2400" dirty="0" smtClean="0">
                <a:latin typeface="Arial"/>
                <a:cs typeface="Arial"/>
              </a:rPr>
              <a:t>and case-only approaches (bias versus efficiency trade-off).</a:t>
            </a:r>
            <a:endParaRPr lang="en-US" sz="2400" i="1" dirty="0" smtClean="0">
              <a:latin typeface="Arial"/>
              <a:cs typeface="Arial"/>
            </a:endParaRPr>
          </a:p>
          <a:p>
            <a:pPr marL="0" indent="0" algn="ctr">
              <a:buNone/>
            </a:pPr>
            <a:endParaRPr lang="en-US" sz="2400" i="1" dirty="0" smtClean="0">
              <a:latin typeface="Arial"/>
              <a:cs typeface="Arial"/>
            </a:endParaRPr>
          </a:p>
          <a:p>
            <a:pPr marL="0" indent="0" algn="ctr">
              <a:buNone/>
            </a:pPr>
            <a:r>
              <a:rPr lang="en-US" sz="2400" i="1" dirty="0" smtClean="0">
                <a:latin typeface="Arial"/>
                <a:cs typeface="Arial"/>
              </a:rPr>
              <a:t>	β</a:t>
            </a:r>
            <a:r>
              <a:rPr lang="en-US" sz="2400" i="1" baseline="-25000" dirty="0" smtClean="0">
                <a:latin typeface="Arial"/>
                <a:cs typeface="Arial"/>
              </a:rPr>
              <a:t>EB </a:t>
            </a:r>
            <a:r>
              <a:rPr lang="en-US" sz="2400" i="1" dirty="0" smtClean="0">
                <a:latin typeface="Arial"/>
                <a:cs typeface="Arial"/>
              </a:rPr>
              <a:t>= K</a:t>
            </a:r>
            <a:r>
              <a:rPr lang="en-US" sz="2400" i="1" dirty="0">
                <a:latin typeface="Arial"/>
                <a:cs typeface="Arial"/>
              </a:rPr>
              <a:t>(β</a:t>
            </a:r>
            <a:r>
              <a:rPr lang="en-US" sz="2400" i="1" baseline="-25000" dirty="0" err="1">
                <a:latin typeface="Arial"/>
                <a:cs typeface="Arial"/>
              </a:rPr>
              <a:t>GxE</a:t>
            </a:r>
            <a:r>
              <a:rPr lang="en-US" sz="2400" i="1" dirty="0">
                <a:latin typeface="Arial"/>
                <a:cs typeface="Arial"/>
              </a:rPr>
              <a:t>) </a:t>
            </a:r>
            <a:r>
              <a:rPr lang="en-US" sz="2400" i="1" dirty="0" smtClean="0">
                <a:latin typeface="Arial"/>
                <a:cs typeface="Arial"/>
              </a:rPr>
              <a:t>+ (1-K)</a:t>
            </a:r>
            <a:r>
              <a:rPr lang="en-US" sz="2400" i="1" dirty="0" err="1" smtClean="0">
                <a:latin typeface="Arial"/>
                <a:cs typeface="Arial"/>
              </a:rPr>
              <a:t>γ</a:t>
            </a:r>
            <a:r>
              <a:rPr lang="en-US" sz="2400" i="1" baseline="-25000" dirty="0" err="1" smtClean="0">
                <a:latin typeface="Arial"/>
                <a:cs typeface="Arial"/>
              </a:rPr>
              <a:t>GxE</a:t>
            </a:r>
            <a:endParaRPr lang="en-US" sz="2400" i="1" dirty="0">
              <a:latin typeface="Arial"/>
              <a:cs typeface="Arial"/>
            </a:endParaRPr>
          </a:p>
          <a:p>
            <a:pPr marL="0" indent="0">
              <a:buNone/>
            </a:pPr>
            <a:r>
              <a:rPr lang="en-US" sz="2400" i="1" dirty="0" smtClean="0">
                <a:latin typeface="Arial"/>
                <a:cs typeface="Arial"/>
              </a:rPr>
              <a:t>	</a:t>
            </a:r>
          </a:p>
          <a:p>
            <a:pPr marL="0" indent="0">
              <a:buNone/>
            </a:pPr>
            <a:r>
              <a:rPr lang="en-US" sz="2400" i="1" dirty="0">
                <a:latin typeface="Arial"/>
                <a:cs typeface="Arial"/>
              </a:rPr>
              <a:t>	</a:t>
            </a:r>
            <a:r>
              <a:rPr lang="en-US" sz="2400" i="1" dirty="0" smtClean="0">
                <a:latin typeface="Arial"/>
                <a:cs typeface="Arial"/>
              </a:rPr>
              <a:t>					</a:t>
            </a:r>
            <a:r>
              <a:rPr lang="en-US" sz="2400" dirty="0" smtClean="0">
                <a:latin typeface="Arial"/>
                <a:cs typeface="Arial"/>
              </a:rPr>
              <a:t>where	</a:t>
            </a:r>
            <a:r>
              <a:rPr lang="en-US" sz="2400" i="1" dirty="0" smtClean="0">
                <a:latin typeface="Arial"/>
                <a:cs typeface="Arial"/>
              </a:rPr>
              <a:t>K</a:t>
            </a:r>
            <a:r>
              <a:rPr lang="en-US" sz="2400" i="1" dirty="0">
                <a:latin typeface="Arial"/>
                <a:cs typeface="Arial"/>
              </a:rPr>
              <a:t>=</a:t>
            </a:r>
            <a:r>
              <a:rPr lang="en-US" sz="2400" i="1" dirty="0" smtClean="0">
                <a:latin typeface="Arial"/>
                <a:cs typeface="Arial"/>
              </a:rPr>
              <a:t>θ</a:t>
            </a:r>
            <a:r>
              <a:rPr lang="en-US" sz="2400" i="1" baseline="-25000" dirty="0" smtClean="0">
                <a:latin typeface="Arial"/>
                <a:cs typeface="Arial"/>
              </a:rPr>
              <a:t>GE</a:t>
            </a:r>
            <a:r>
              <a:rPr lang="en-US" sz="2400" i="1" baseline="30000" dirty="0" smtClean="0">
                <a:latin typeface="Arial"/>
                <a:cs typeface="Arial"/>
              </a:rPr>
              <a:t>2</a:t>
            </a:r>
            <a:r>
              <a:rPr lang="en-US" sz="2400" i="1" dirty="0">
                <a:latin typeface="Arial"/>
                <a:cs typeface="Arial"/>
              </a:rPr>
              <a:t>/(σ</a:t>
            </a:r>
            <a:r>
              <a:rPr lang="en-US" sz="2400" i="1" baseline="-25000" dirty="0">
                <a:latin typeface="Arial"/>
                <a:cs typeface="Arial"/>
              </a:rPr>
              <a:t>GxE</a:t>
            </a:r>
            <a:r>
              <a:rPr lang="en-US" sz="2400" i="1" baseline="30000" dirty="0">
                <a:latin typeface="Arial"/>
                <a:cs typeface="Arial"/>
              </a:rPr>
              <a:t>2</a:t>
            </a:r>
            <a:r>
              <a:rPr lang="en-US" sz="2400" i="1" dirty="0">
                <a:latin typeface="Arial"/>
                <a:cs typeface="Arial"/>
              </a:rPr>
              <a:t>+</a:t>
            </a:r>
            <a:r>
              <a:rPr lang="en-US" sz="2400" i="1" dirty="0" smtClean="0">
                <a:latin typeface="Arial"/>
                <a:cs typeface="Arial"/>
              </a:rPr>
              <a:t>θ</a:t>
            </a:r>
            <a:r>
              <a:rPr lang="en-US" sz="2400" i="1" baseline="-25000" dirty="0" smtClean="0">
                <a:latin typeface="Arial"/>
                <a:cs typeface="Arial"/>
              </a:rPr>
              <a:t>GE</a:t>
            </a:r>
            <a:r>
              <a:rPr lang="en-US" sz="2400" i="1" baseline="30000" dirty="0" smtClean="0">
                <a:latin typeface="Arial"/>
                <a:cs typeface="Arial"/>
              </a:rPr>
              <a:t>2</a:t>
            </a:r>
            <a:r>
              <a:rPr lang="en-US" sz="2400" i="1" dirty="0" smtClean="0">
                <a:latin typeface="Arial"/>
                <a:cs typeface="Arial"/>
              </a:rPr>
              <a:t>)</a:t>
            </a:r>
          </a:p>
          <a:p>
            <a:pPr marL="0" indent="0">
              <a:buNone/>
            </a:pPr>
            <a:r>
              <a:rPr lang="en-US" sz="2400" dirty="0" smtClean="0">
                <a:effectLst/>
                <a:latin typeface="Arial"/>
                <a:cs typeface="Arial"/>
              </a:rPr>
              <a:t>						</a:t>
            </a:r>
            <a:r>
              <a:rPr lang="en-US" sz="2400" i="1" dirty="0" err="1" smtClean="0">
                <a:latin typeface="Arial"/>
                <a:cs typeface="Arial"/>
              </a:rPr>
              <a:t>θ</a:t>
            </a:r>
            <a:r>
              <a:rPr lang="en-US" sz="2400" i="1" baseline="-25000" dirty="0" err="1" smtClean="0">
                <a:latin typeface="Arial"/>
                <a:cs typeface="Arial"/>
              </a:rPr>
              <a:t>GE</a:t>
            </a:r>
            <a:r>
              <a:rPr lang="en-US" sz="2400" dirty="0" smtClean="0">
                <a:latin typeface="Arial"/>
                <a:cs typeface="Arial"/>
              </a:rPr>
              <a:t> = G-E association</a:t>
            </a:r>
          </a:p>
          <a:p>
            <a:endParaRPr lang="en-US" sz="2400" dirty="0" smtClean="0">
              <a:latin typeface="Arial"/>
              <a:cs typeface="Arial"/>
            </a:endParaRPr>
          </a:p>
          <a:p>
            <a:r>
              <a:rPr lang="en-US" sz="2400" dirty="0">
                <a:latin typeface="Arial"/>
                <a:cs typeface="Arial"/>
              </a:rPr>
              <a:t>If </a:t>
            </a:r>
            <a:r>
              <a:rPr lang="en-US" sz="2400" i="1" dirty="0" err="1">
                <a:latin typeface="Arial"/>
                <a:cs typeface="Arial"/>
              </a:rPr>
              <a:t>θ</a:t>
            </a:r>
            <a:r>
              <a:rPr lang="en-US" sz="2400" i="1" baseline="-25000" dirty="0" err="1">
                <a:latin typeface="Arial"/>
                <a:cs typeface="Arial"/>
              </a:rPr>
              <a:t>GE</a:t>
            </a:r>
            <a:r>
              <a:rPr lang="en-US" sz="2400" dirty="0">
                <a:latin typeface="Arial"/>
                <a:cs typeface="Arial"/>
              </a:rPr>
              <a:t> ≠ 0 </a:t>
            </a:r>
            <a:r>
              <a:rPr lang="en-US" sz="2400" dirty="0"/>
              <a:t>or if </a:t>
            </a:r>
            <a:r>
              <a:rPr lang="en-US" sz="2400" i="1" dirty="0">
                <a:latin typeface="Arial"/>
                <a:cs typeface="Arial"/>
              </a:rPr>
              <a:t>σ</a:t>
            </a:r>
            <a:r>
              <a:rPr lang="en-US" sz="2400" i="1" baseline="-25000" dirty="0">
                <a:latin typeface="Arial"/>
                <a:cs typeface="Arial"/>
              </a:rPr>
              <a:t>GxE</a:t>
            </a:r>
            <a:r>
              <a:rPr lang="en-US" sz="2400" i="1" baseline="30000" dirty="0">
                <a:latin typeface="Arial"/>
                <a:cs typeface="Arial"/>
              </a:rPr>
              <a:t>2</a:t>
            </a:r>
            <a:r>
              <a:rPr lang="en-US" sz="2400" dirty="0"/>
              <a:t> is small, larger weight assigned to </a:t>
            </a:r>
            <a:r>
              <a:rPr lang="en-US" sz="2400" i="1" dirty="0">
                <a:latin typeface="Arial"/>
                <a:cs typeface="Arial"/>
              </a:rPr>
              <a:t>β</a:t>
            </a:r>
            <a:r>
              <a:rPr lang="en-US" sz="2400" i="1" baseline="-25000" dirty="0" err="1">
                <a:latin typeface="Arial"/>
                <a:cs typeface="Arial"/>
              </a:rPr>
              <a:t>GxE</a:t>
            </a:r>
            <a:r>
              <a:rPr lang="en-US" sz="2400" dirty="0"/>
              <a:t>. </a:t>
            </a:r>
            <a:endParaRPr lang="en-US" sz="2400" dirty="0" smtClean="0">
              <a:latin typeface="Arial"/>
              <a:cs typeface="Arial"/>
            </a:endParaRPr>
          </a:p>
          <a:p>
            <a:r>
              <a:rPr lang="en-US" sz="2400" dirty="0" smtClean="0">
                <a:latin typeface="Arial"/>
                <a:cs typeface="Arial"/>
              </a:rPr>
              <a:t>If </a:t>
            </a:r>
            <a:r>
              <a:rPr lang="en-US" sz="2400" i="1" dirty="0" err="1" smtClean="0">
                <a:latin typeface="Arial"/>
                <a:cs typeface="Arial"/>
              </a:rPr>
              <a:t>θ</a:t>
            </a:r>
            <a:r>
              <a:rPr lang="en-US" sz="2400" i="1" baseline="-25000" dirty="0" err="1">
                <a:latin typeface="Arial"/>
                <a:cs typeface="Arial"/>
              </a:rPr>
              <a:t>G</a:t>
            </a:r>
            <a:r>
              <a:rPr lang="en-US" sz="2400" i="1" baseline="-25000" dirty="0" err="1" smtClean="0">
                <a:latin typeface="Arial"/>
                <a:cs typeface="Arial"/>
              </a:rPr>
              <a:t>E</a:t>
            </a:r>
            <a:r>
              <a:rPr lang="en-US" sz="2400" dirty="0" smtClean="0">
                <a:latin typeface="Arial"/>
                <a:cs typeface="Arial"/>
              </a:rPr>
              <a:t> = 0 (</a:t>
            </a:r>
            <a:r>
              <a:rPr lang="en-US" sz="2400" dirty="0" smtClean="0"/>
              <a:t>G</a:t>
            </a:r>
            <a:r>
              <a:rPr lang="en-US" sz="2400" dirty="0"/>
              <a:t>-E </a:t>
            </a:r>
            <a:r>
              <a:rPr lang="en-US" sz="2400" dirty="0" smtClean="0"/>
              <a:t>independence), </a:t>
            </a:r>
            <a:r>
              <a:rPr lang="en-US" sz="2400" i="1" dirty="0" err="1" smtClean="0">
                <a:latin typeface="Arial"/>
                <a:cs typeface="Arial"/>
              </a:rPr>
              <a:t>γ</a:t>
            </a:r>
            <a:r>
              <a:rPr lang="en-US" sz="2400" i="1" baseline="-25000" dirty="0" err="1" smtClean="0">
                <a:latin typeface="Arial"/>
                <a:cs typeface="Arial"/>
              </a:rPr>
              <a:t>GxE</a:t>
            </a:r>
            <a:r>
              <a:rPr lang="en-US" sz="2400" dirty="0" smtClean="0"/>
              <a:t> </a:t>
            </a:r>
            <a:r>
              <a:rPr lang="en-US" sz="2400" dirty="0" smtClean="0">
                <a:latin typeface="ＭＳ ゴシック"/>
                <a:ea typeface="ＭＳ ゴシック"/>
                <a:cs typeface="ＭＳ ゴシック"/>
              </a:rPr>
              <a:t>≅</a:t>
            </a:r>
            <a:r>
              <a:rPr lang="en-US" sz="2400" dirty="0" smtClean="0"/>
              <a:t> </a:t>
            </a:r>
            <a:r>
              <a:rPr lang="en-US" sz="2400" i="1" dirty="0" smtClean="0">
                <a:latin typeface="Arial"/>
                <a:cs typeface="Arial"/>
              </a:rPr>
              <a:t>β</a:t>
            </a:r>
            <a:r>
              <a:rPr lang="en-US" sz="2400" i="1" baseline="-25000" dirty="0" err="1" smtClean="0">
                <a:latin typeface="Arial"/>
                <a:cs typeface="Arial"/>
              </a:rPr>
              <a:t>GxE</a:t>
            </a:r>
            <a:r>
              <a:rPr lang="en-US" sz="2400" dirty="0" smtClean="0"/>
              <a:t>, use </a:t>
            </a:r>
            <a:r>
              <a:rPr lang="en-US" sz="2400" i="1" dirty="0" err="1" smtClean="0">
                <a:latin typeface="Arial"/>
                <a:cs typeface="Arial"/>
              </a:rPr>
              <a:t>γ</a:t>
            </a:r>
            <a:r>
              <a:rPr lang="en-US" sz="2400" i="1" baseline="-25000" dirty="0" err="1" smtClean="0">
                <a:latin typeface="Arial"/>
                <a:cs typeface="Arial"/>
              </a:rPr>
              <a:t>GxE</a:t>
            </a:r>
            <a:r>
              <a:rPr lang="en-US" sz="2400" i="1" baseline="-25000" dirty="0" smtClean="0">
                <a:latin typeface="Arial"/>
                <a:cs typeface="Arial"/>
              </a:rPr>
              <a:t> </a:t>
            </a:r>
            <a:r>
              <a:rPr lang="en-US" sz="2400" dirty="0" smtClean="0">
                <a:latin typeface="Arial"/>
                <a:cs typeface="Arial"/>
              </a:rPr>
              <a:t>(more efficient).</a:t>
            </a:r>
          </a:p>
          <a:p>
            <a:endParaRPr lang="en-US" sz="2400" dirty="0" smtClean="0">
              <a:latin typeface="Arial"/>
              <a:cs typeface="Arial"/>
            </a:endParaRPr>
          </a:p>
          <a:p>
            <a:r>
              <a:rPr lang="en-US" sz="2400" dirty="0" smtClean="0">
                <a:latin typeface="Arial"/>
                <a:cs typeface="Arial"/>
              </a:rPr>
              <a:t>H</a:t>
            </a:r>
            <a:r>
              <a:rPr lang="en-US" sz="2400" baseline="-25000" dirty="0" smtClean="0">
                <a:latin typeface="Arial"/>
                <a:cs typeface="Arial"/>
              </a:rPr>
              <a:t>0</a:t>
            </a:r>
            <a:r>
              <a:rPr lang="en-US" sz="2400" dirty="0" smtClean="0">
                <a:latin typeface="Arial"/>
                <a:cs typeface="Arial"/>
              </a:rPr>
              <a:t>: </a:t>
            </a:r>
            <a:r>
              <a:rPr lang="en-US" sz="2400" i="1" dirty="0" smtClean="0">
                <a:latin typeface="Arial"/>
                <a:cs typeface="Arial"/>
              </a:rPr>
              <a:t>β</a:t>
            </a:r>
            <a:r>
              <a:rPr lang="en-US" sz="2400" i="1" baseline="-25000" dirty="0" smtClean="0">
                <a:latin typeface="Arial"/>
                <a:cs typeface="Arial"/>
              </a:rPr>
              <a:t>EB </a:t>
            </a:r>
            <a:r>
              <a:rPr lang="en-US" sz="2400" dirty="0" smtClean="0">
                <a:latin typeface="Arial"/>
                <a:cs typeface="Arial"/>
              </a:rPr>
              <a:t>= 0. More power than case-control, helps control type I error from case-only.</a:t>
            </a:r>
          </a:p>
          <a:p>
            <a:endParaRPr lang="en-US" sz="2400" dirty="0">
              <a:latin typeface="Arial"/>
              <a:cs typeface="Arial"/>
            </a:endParaRPr>
          </a:p>
        </p:txBody>
      </p:sp>
      <p:sp>
        <p:nvSpPr>
          <p:cNvPr id="5" name="TextBox 4"/>
          <p:cNvSpPr txBox="1"/>
          <p:nvPr/>
        </p:nvSpPr>
        <p:spPr>
          <a:xfrm>
            <a:off x="5530611" y="6349628"/>
            <a:ext cx="3226627" cy="369332"/>
          </a:xfrm>
          <a:prstGeom prst="rect">
            <a:avLst/>
          </a:prstGeom>
          <a:noFill/>
        </p:spPr>
        <p:txBody>
          <a:bodyPr wrap="none" rtlCol="0">
            <a:spAutoFit/>
          </a:bodyPr>
          <a:lstStyle/>
          <a:p>
            <a:r>
              <a:rPr lang="en-US" dirty="0" smtClean="0"/>
              <a:t>Mukherjee and </a:t>
            </a:r>
            <a:r>
              <a:rPr lang="en-US" dirty="0" err="1" smtClean="0"/>
              <a:t>Chatterjee</a:t>
            </a:r>
            <a:r>
              <a:rPr lang="en-US" dirty="0" smtClean="0"/>
              <a:t>, 2008</a:t>
            </a:r>
            <a:endParaRPr lang="en-US" dirty="0"/>
          </a:p>
        </p:txBody>
      </p:sp>
    </p:spTree>
    <p:extLst>
      <p:ext uri="{BB962C8B-B14F-4D97-AF65-F5344CB8AC3E}">
        <p14:creationId xmlns:p14="http://schemas.microsoft.com/office/powerpoint/2010/main" val="12983802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Two-Step </a:t>
            </a:r>
            <a:r>
              <a:rPr lang="en-US" dirty="0" err="1" smtClean="0"/>
              <a:t>GxE</a:t>
            </a:r>
            <a:r>
              <a:rPr lang="en-US" dirty="0" smtClean="0"/>
              <a:t> Tests</a:t>
            </a:r>
            <a:endParaRPr lang="en-US" dirty="0"/>
          </a:p>
        </p:txBody>
      </p:sp>
      <p:sp>
        <p:nvSpPr>
          <p:cNvPr id="3" name="Content Placeholder 2"/>
          <p:cNvSpPr>
            <a:spLocks noGrp="1"/>
          </p:cNvSpPr>
          <p:nvPr>
            <p:ph idx="1"/>
          </p:nvPr>
        </p:nvSpPr>
        <p:spPr/>
        <p:txBody>
          <a:bodyPr>
            <a:normAutofit/>
          </a:bodyPr>
          <a:lstStyle/>
          <a:p>
            <a:r>
              <a:rPr lang="en-US" sz="2400" u="sng" dirty="0">
                <a:latin typeface="Arial"/>
                <a:cs typeface="Arial"/>
              </a:rPr>
              <a:t>Step 1 </a:t>
            </a:r>
            <a:r>
              <a:rPr lang="en-US" sz="2400" u="sng" dirty="0" smtClean="0">
                <a:latin typeface="Arial"/>
                <a:cs typeface="Arial"/>
              </a:rPr>
              <a:t>screen</a:t>
            </a:r>
            <a:r>
              <a:rPr lang="en-US" sz="2400" dirty="0" smtClean="0">
                <a:latin typeface="Arial"/>
                <a:cs typeface="Arial"/>
              </a:rPr>
              <a:t>: For </a:t>
            </a:r>
            <a:r>
              <a:rPr lang="en-US" sz="2400" dirty="0">
                <a:latin typeface="Arial"/>
                <a:cs typeface="Arial"/>
              </a:rPr>
              <a:t>each SNP, compute screening test statistic T</a:t>
            </a:r>
            <a:r>
              <a:rPr lang="en-US" sz="2400" baseline="-25000" dirty="0">
                <a:latin typeface="Arial"/>
                <a:cs typeface="Arial"/>
              </a:rPr>
              <a:t>1</a:t>
            </a:r>
            <a:r>
              <a:rPr lang="en-US" sz="2400" dirty="0">
                <a:latin typeface="Arial"/>
                <a:cs typeface="Arial"/>
              </a:rPr>
              <a:t> and corresponding p-value p</a:t>
            </a:r>
            <a:r>
              <a:rPr lang="en-US" sz="2400" baseline="-25000" dirty="0">
                <a:latin typeface="Arial"/>
                <a:cs typeface="Arial"/>
              </a:rPr>
              <a:t>1</a:t>
            </a:r>
            <a:r>
              <a:rPr lang="en-US" sz="2400" dirty="0">
                <a:latin typeface="Arial"/>
                <a:cs typeface="Arial"/>
              </a:rPr>
              <a:t>.  </a:t>
            </a:r>
          </a:p>
          <a:p>
            <a:endParaRPr lang="en-US" sz="2400" u="sng" dirty="0" smtClean="0">
              <a:latin typeface="Arial"/>
              <a:cs typeface="Arial"/>
            </a:endParaRPr>
          </a:p>
          <a:p>
            <a:r>
              <a:rPr lang="en-US" sz="2400" u="sng" dirty="0" smtClean="0">
                <a:latin typeface="Arial"/>
                <a:cs typeface="Arial"/>
              </a:rPr>
              <a:t>Step </a:t>
            </a:r>
            <a:r>
              <a:rPr lang="en-US" sz="2400" u="sng" dirty="0">
                <a:latin typeface="Arial"/>
                <a:cs typeface="Arial"/>
              </a:rPr>
              <a:t>2 test</a:t>
            </a:r>
            <a:r>
              <a:rPr lang="en-US" sz="2400" dirty="0">
                <a:latin typeface="Arial"/>
                <a:cs typeface="Arial"/>
              </a:rPr>
              <a:t>: Prioritize SNPs based on p</a:t>
            </a:r>
            <a:r>
              <a:rPr lang="en-US" sz="2400" baseline="-25000" dirty="0">
                <a:latin typeface="Arial"/>
                <a:cs typeface="Arial"/>
              </a:rPr>
              <a:t>1</a:t>
            </a:r>
            <a:r>
              <a:rPr lang="en-US" sz="2400" dirty="0">
                <a:latin typeface="Arial"/>
                <a:cs typeface="Arial"/>
              </a:rPr>
              <a:t>, and conduct </a:t>
            </a:r>
            <a:r>
              <a:rPr lang="en-US" sz="2400" dirty="0" err="1">
                <a:latin typeface="Arial"/>
                <a:cs typeface="Arial"/>
              </a:rPr>
              <a:t>GxE</a:t>
            </a:r>
            <a:r>
              <a:rPr lang="en-US" sz="2400" dirty="0">
                <a:latin typeface="Arial"/>
                <a:cs typeface="Arial"/>
              </a:rPr>
              <a:t> interaction test T</a:t>
            </a:r>
            <a:r>
              <a:rPr lang="en-US" sz="2400" baseline="-25000" dirty="0">
                <a:latin typeface="Arial"/>
                <a:cs typeface="Arial"/>
              </a:rPr>
              <a:t>2</a:t>
            </a:r>
            <a:r>
              <a:rPr lang="en-US" sz="2400" dirty="0">
                <a:latin typeface="Arial"/>
                <a:cs typeface="Arial"/>
              </a:rPr>
              <a:t> with corresponding p-value p</a:t>
            </a:r>
            <a:r>
              <a:rPr lang="en-US" sz="2400" baseline="-25000" dirty="0">
                <a:latin typeface="Arial"/>
                <a:cs typeface="Arial"/>
              </a:rPr>
              <a:t>2</a:t>
            </a:r>
            <a:r>
              <a:rPr lang="en-US" sz="2400" dirty="0">
                <a:latin typeface="Arial"/>
                <a:cs typeface="Arial"/>
              </a:rPr>
              <a:t>.  </a:t>
            </a:r>
            <a:endParaRPr lang="en-US" sz="2400" dirty="0" smtClean="0">
              <a:latin typeface="Arial"/>
              <a:cs typeface="Arial"/>
            </a:endParaRPr>
          </a:p>
          <a:p>
            <a:endParaRPr lang="en-US" sz="2400" dirty="0" smtClean="0">
              <a:latin typeface="Arial"/>
              <a:cs typeface="Arial"/>
            </a:endParaRPr>
          </a:p>
          <a:p>
            <a:r>
              <a:rPr lang="en-US" sz="2400" dirty="0" smtClean="0">
                <a:latin typeface="Arial"/>
                <a:cs typeface="Arial"/>
              </a:rPr>
              <a:t>Key requirement: T</a:t>
            </a:r>
            <a:r>
              <a:rPr lang="en-US" sz="2400" baseline="-25000" dirty="0" smtClean="0">
                <a:latin typeface="Arial"/>
                <a:cs typeface="Arial"/>
              </a:rPr>
              <a:t>1</a:t>
            </a:r>
            <a:r>
              <a:rPr lang="en-US" sz="2400" dirty="0" smtClean="0">
                <a:latin typeface="Arial"/>
                <a:cs typeface="Arial"/>
              </a:rPr>
              <a:t> and T</a:t>
            </a:r>
            <a:r>
              <a:rPr lang="en-US" sz="2400" baseline="-25000" dirty="0" smtClean="0">
                <a:latin typeface="Arial"/>
                <a:cs typeface="Arial"/>
              </a:rPr>
              <a:t>2</a:t>
            </a:r>
            <a:r>
              <a:rPr lang="en-US" sz="2400" dirty="0" smtClean="0">
                <a:latin typeface="Arial"/>
                <a:cs typeface="Arial"/>
              </a:rPr>
              <a:t> are independent. </a:t>
            </a:r>
            <a:endParaRPr lang="en-US" sz="2400" dirty="0">
              <a:latin typeface="Arial"/>
              <a:cs typeface="Arial"/>
            </a:endParaRPr>
          </a:p>
        </p:txBody>
      </p:sp>
      <p:sp>
        <p:nvSpPr>
          <p:cNvPr id="4" name="TextBox 3"/>
          <p:cNvSpPr txBox="1"/>
          <p:nvPr/>
        </p:nvSpPr>
        <p:spPr>
          <a:xfrm>
            <a:off x="828152" y="6126163"/>
            <a:ext cx="7304516" cy="369332"/>
          </a:xfrm>
          <a:prstGeom prst="rect">
            <a:avLst/>
          </a:prstGeom>
          <a:noFill/>
        </p:spPr>
        <p:txBody>
          <a:bodyPr wrap="none" rtlCol="0">
            <a:spAutoFit/>
          </a:bodyPr>
          <a:lstStyle/>
          <a:p>
            <a:r>
              <a:rPr lang="en-US" dirty="0" err="1" smtClean="0"/>
              <a:t>Kooperberg</a:t>
            </a:r>
            <a:r>
              <a:rPr lang="en-US" dirty="0" smtClean="0"/>
              <a:t> and LeBlanc, 2008; </a:t>
            </a:r>
            <a:r>
              <a:rPr lang="en-US" dirty="0" err="1" smtClean="0"/>
              <a:t>Murcray</a:t>
            </a:r>
            <a:r>
              <a:rPr lang="en-US" dirty="0" smtClean="0"/>
              <a:t> et al., 2009; 2011; Hsu et al., 2012</a:t>
            </a:r>
            <a:endParaRPr lang="en-US" dirty="0"/>
          </a:p>
        </p:txBody>
      </p:sp>
    </p:spTree>
    <p:extLst>
      <p:ext uri="{BB962C8B-B14F-4D97-AF65-F5344CB8AC3E}">
        <p14:creationId xmlns:p14="http://schemas.microsoft.com/office/powerpoint/2010/main" val="256761397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Step </a:t>
            </a:r>
            <a:r>
              <a:rPr lang="en-US" dirty="0" err="1" smtClean="0"/>
              <a:t>GxE</a:t>
            </a:r>
            <a:r>
              <a:rPr lang="en-US" dirty="0" smtClean="0"/>
              <a:t>: Case-Control Data</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latin typeface="Arial"/>
                <a:cs typeface="Arial"/>
              </a:rPr>
              <a:t>Step 1:</a:t>
            </a:r>
          </a:p>
          <a:p>
            <a:r>
              <a:rPr lang="en-US" sz="2400" dirty="0" smtClean="0">
                <a:latin typeface="Arial"/>
                <a:cs typeface="Arial"/>
              </a:rPr>
              <a:t>Test for </a:t>
            </a:r>
            <a:r>
              <a:rPr lang="en-US" sz="2400" dirty="0">
                <a:latin typeface="Arial"/>
                <a:cs typeface="Arial"/>
              </a:rPr>
              <a:t>marginal D-G </a:t>
            </a:r>
            <a:r>
              <a:rPr lang="en-US" sz="2400" dirty="0" smtClean="0">
                <a:latin typeface="Arial"/>
                <a:cs typeface="Arial"/>
              </a:rPr>
              <a:t>association</a:t>
            </a:r>
          </a:p>
          <a:p>
            <a:pPr marL="0" indent="0">
              <a:buNone/>
            </a:pPr>
            <a:r>
              <a:rPr lang="en-US" sz="2400" dirty="0" smtClean="0">
                <a:latin typeface="Arial"/>
                <a:cs typeface="Arial"/>
              </a:rPr>
              <a:t>	</a:t>
            </a:r>
            <a:r>
              <a:rPr lang="en-US" sz="2400" dirty="0" err="1" smtClean="0">
                <a:latin typeface="Arial"/>
                <a:cs typeface="Arial"/>
              </a:rPr>
              <a:t>Logit</a:t>
            </a:r>
            <a:r>
              <a:rPr lang="en-US" sz="2400" dirty="0">
                <a:latin typeface="Arial"/>
                <a:cs typeface="Arial"/>
              </a:rPr>
              <a:t>(</a:t>
            </a:r>
            <a:r>
              <a:rPr lang="en-US" sz="2400" dirty="0" err="1">
                <a:latin typeface="Arial"/>
                <a:cs typeface="Arial"/>
              </a:rPr>
              <a:t>Pr</a:t>
            </a:r>
            <a:r>
              <a:rPr lang="en-US" sz="2400" dirty="0" smtClean="0">
                <a:latin typeface="Arial"/>
                <a:cs typeface="Arial"/>
              </a:rPr>
              <a:t>(D=1 </a:t>
            </a:r>
            <a:r>
              <a:rPr lang="en-US" sz="2400" dirty="0">
                <a:latin typeface="Arial"/>
                <a:cs typeface="Arial"/>
              </a:rPr>
              <a:t>| G) = l</a:t>
            </a:r>
            <a:r>
              <a:rPr lang="en-US" sz="2400" baseline="-25000" dirty="0">
                <a:latin typeface="Arial"/>
                <a:cs typeface="Arial"/>
              </a:rPr>
              <a:t>0</a:t>
            </a:r>
            <a:r>
              <a:rPr lang="en-US" sz="2400" dirty="0">
                <a:latin typeface="Arial"/>
                <a:cs typeface="Arial"/>
              </a:rPr>
              <a:t> + </a:t>
            </a:r>
            <a:r>
              <a:rPr lang="en-US" sz="2400" dirty="0" err="1" smtClean="0">
                <a:latin typeface="Arial"/>
                <a:cs typeface="Arial"/>
              </a:rPr>
              <a:t>l</a:t>
            </a:r>
            <a:r>
              <a:rPr lang="en-US" sz="2400" baseline="-25000" dirty="0" err="1" smtClean="0">
                <a:latin typeface="Arial"/>
                <a:cs typeface="Arial"/>
              </a:rPr>
              <a:t>G</a:t>
            </a:r>
            <a:r>
              <a:rPr lang="en-US" sz="2400" dirty="0" err="1" smtClean="0">
                <a:latin typeface="Arial"/>
                <a:cs typeface="Arial"/>
              </a:rPr>
              <a:t>G</a:t>
            </a:r>
            <a:r>
              <a:rPr lang="en-US" sz="2400" dirty="0" smtClean="0">
                <a:latin typeface="Arial"/>
                <a:cs typeface="Arial"/>
              </a:rPr>
              <a:t>, and/or</a:t>
            </a:r>
          </a:p>
          <a:p>
            <a:r>
              <a:rPr lang="en-US" sz="2400" dirty="0" smtClean="0">
                <a:latin typeface="Arial"/>
                <a:cs typeface="Arial"/>
              </a:rPr>
              <a:t>Test for E</a:t>
            </a:r>
            <a:r>
              <a:rPr lang="en-US" sz="2400" dirty="0">
                <a:latin typeface="Arial"/>
                <a:cs typeface="Arial"/>
              </a:rPr>
              <a:t>-G </a:t>
            </a:r>
            <a:r>
              <a:rPr lang="en-US" sz="2400" dirty="0" smtClean="0">
                <a:latin typeface="Arial"/>
                <a:cs typeface="Arial"/>
              </a:rPr>
              <a:t>association</a:t>
            </a:r>
          </a:p>
          <a:p>
            <a:pPr marL="0" indent="0">
              <a:buNone/>
            </a:pPr>
            <a:r>
              <a:rPr lang="en-US" sz="2400" dirty="0" smtClean="0">
                <a:latin typeface="Arial"/>
                <a:cs typeface="Arial"/>
              </a:rPr>
              <a:t>	</a:t>
            </a:r>
            <a:r>
              <a:rPr lang="en-US" sz="2400" dirty="0" err="1" smtClean="0">
                <a:latin typeface="Arial"/>
                <a:cs typeface="Arial"/>
              </a:rPr>
              <a:t>Logit</a:t>
            </a:r>
            <a:r>
              <a:rPr lang="en-US" sz="2400" dirty="0">
                <a:latin typeface="Arial"/>
                <a:cs typeface="Arial"/>
              </a:rPr>
              <a:t>(</a:t>
            </a:r>
            <a:r>
              <a:rPr lang="en-US" sz="2400" dirty="0" err="1">
                <a:latin typeface="Arial"/>
                <a:cs typeface="Arial"/>
              </a:rPr>
              <a:t>Pr</a:t>
            </a:r>
            <a:r>
              <a:rPr lang="en-US" sz="2400" dirty="0">
                <a:latin typeface="Arial"/>
                <a:cs typeface="Arial"/>
              </a:rPr>
              <a:t>(G | E) = d</a:t>
            </a:r>
            <a:r>
              <a:rPr lang="en-US" sz="2400" baseline="-25000" dirty="0">
                <a:latin typeface="Arial"/>
                <a:cs typeface="Arial"/>
              </a:rPr>
              <a:t>0</a:t>
            </a:r>
            <a:r>
              <a:rPr lang="en-US" sz="2400" dirty="0">
                <a:latin typeface="Arial"/>
                <a:cs typeface="Arial"/>
              </a:rPr>
              <a:t> + </a:t>
            </a:r>
            <a:r>
              <a:rPr lang="en-US" sz="2400" dirty="0" err="1">
                <a:latin typeface="Arial"/>
                <a:cs typeface="Arial"/>
              </a:rPr>
              <a:t>d</a:t>
            </a:r>
            <a:r>
              <a:rPr lang="en-US" sz="2400" baseline="-25000" dirty="0" err="1">
                <a:latin typeface="Arial"/>
                <a:cs typeface="Arial"/>
              </a:rPr>
              <a:t>E</a:t>
            </a:r>
            <a:r>
              <a:rPr lang="en-US" sz="2400" dirty="0" err="1">
                <a:latin typeface="Arial"/>
                <a:cs typeface="Arial"/>
              </a:rPr>
              <a:t>E</a:t>
            </a:r>
            <a:r>
              <a:rPr lang="en-US" sz="2400" dirty="0">
                <a:latin typeface="Arial"/>
                <a:cs typeface="Arial"/>
              </a:rPr>
              <a:t> </a:t>
            </a:r>
            <a:endParaRPr lang="en-US" sz="2400" dirty="0" smtClean="0">
              <a:latin typeface="Arial"/>
              <a:cs typeface="Arial"/>
            </a:endParaRPr>
          </a:p>
          <a:p>
            <a:pPr marL="0" indent="0">
              <a:buNone/>
            </a:pPr>
            <a:r>
              <a:rPr lang="en-US" sz="2400" dirty="0" smtClean="0">
                <a:latin typeface="Arial"/>
                <a:cs typeface="Arial"/>
              </a:rPr>
              <a:t>Step 2: </a:t>
            </a:r>
          </a:p>
          <a:p>
            <a:r>
              <a:rPr lang="en-US" sz="2400" dirty="0" smtClean="0">
                <a:latin typeface="Arial"/>
                <a:cs typeface="Arial"/>
              </a:rPr>
              <a:t>Test for </a:t>
            </a:r>
            <a:r>
              <a:rPr lang="en-US" sz="2400" dirty="0" err="1" smtClean="0">
                <a:latin typeface="Arial"/>
                <a:cs typeface="Arial"/>
              </a:rPr>
              <a:t>GxE</a:t>
            </a:r>
            <a:r>
              <a:rPr lang="en-US" sz="2400" dirty="0" smtClean="0">
                <a:latin typeface="Arial"/>
                <a:cs typeface="Arial"/>
              </a:rPr>
              <a:t> interaction, only using SNPs passing Step 1 threshold (fewer comparisons).</a:t>
            </a:r>
          </a:p>
          <a:p>
            <a:r>
              <a:rPr lang="en-US" sz="2400" dirty="0" smtClean="0">
                <a:latin typeface="Arial"/>
                <a:cs typeface="Arial"/>
              </a:rPr>
              <a:t>Can use an E Bayes procedure here.  </a:t>
            </a:r>
          </a:p>
          <a:p>
            <a:r>
              <a:rPr lang="en-US" sz="2400" dirty="0" smtClean="0">
                <a:effectLst/>
                <a:latin typeface="Arial"/>
                <a:cs typeface="Arial"/>
              </a:rPr>
              <a:t>Additional info from Step 1 increases power by up to 50% over conventional approach.  </a:t>
            </a:r>
            <a:endParaRPr lang="en-US" sz="2400" dirty="0" smtClean="0">
              <a:latin typeface="Arial"/>
              <a:cs typeface="Arial"/>
            </a:endParaRPr>
          </a:p>
          <a:p>
            <a:pPr marL="0" indent="0">
              <a:buNone/>
            </a:pPr>
            <a:endParaRPr lang="en-US" sz="2400" dirty="0">
              <a:latin typeface="Arial"/>
              <a:cs typeface="Arial"/>
            </a:endParaRPr>
          </a:p>
        </p:txBody>
      </p:sp>
    </p:spTree>
    <p:extLst>
      <p:ext uri="{BB962C8B-B14F-4D97-AF65-F5344CB8AC3E}">
        <p14:creationId xmlns:p14="http://schemas.microsoft.com/office/powerpoint/2010/main" val="146485949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Hybrid 2-Step Approach</a:t>
            </a:r>
            <a:endParaRPr lang="en-US" dirty="0"/>
          </a:p>
        </p:txBody>
      </p:sp>
      <p:sp>
        <p:nvSpPr>
          <p:cNvPr id="3" name="Content Placeholder 2"/>
          <p:cNvSpPr>
            <a:spLocks noGrp="1"/>
          </p:cNvSpPr>
          <p:nvPr>
            <p:ph idx="1"/>
          </p:nvPr>
        </p:nvSpPr>
        <p:spPr/>
        <p:txBody>
          <a:bodyPr/>
          <a:lstStyle/>
          <a:p>
            <a:r>
              <a:rPr lang="en-US" sz="2800" dirty="0" smtClean="0">
                <a:latin typeface="Arial"/>
                <a:cs typeface="Arial"/>
              </a:rPr>
              <a:t>Step 1: test DG and EG.</a:t>
            </a:r>
          </a:p>
          <a:p>
            <a:r>
              <a:rPr lang="en-US" sz="2800" dirty="0" smtClean="0">
                <a:latin typeface="Arial"/>
                <a:cs typeface="Arial"/>
              </a:rPr>
              <a:t>Retain SNPs that pass at least one of these tests.</a:t>
            </a:r>
          </a:p>
          <a:p>
            <a:endParaRPr lang="en-US" sz="2800" dirty="0" smtClean="0">
              <a:latin typeface="Arial"/>
              <a:cs typeface="Arial"/>
            </a:endParaRPr>
          </a:p>
          <a:p>
            <a:r>
              <a:rPr lang="en-US" sz="2800" dirty="0" smtClean="0">
                <a:latin typeface="Arial"/>
                <a:cs typeface="Arial"/>
              </a:rPr>
              <a:t>Step 2: Apply case-control analysis and test </a:t>
            </a:r>
            <a:r>
              <a:rPr lang="en-US" sz="2800" dirty="0" err="1" smtClean="0">
                <a:latin typeface="Arial"/>
                <a:cs typeface="Arial"/>
              </a:rPr>
              <a:t>GxE</a:t>
            </a:r>
            <a:r>
              <a:rPr lang="en-US" sz="2800" dirty="0" smtClean="0">
                <a:latin typeface="Arial"/>
                <a:cs typeface="Arial"/>
              </a:rPr>
              <a:t>, correcting for the number of SNPs retained from step 1.</a:t>
            </a:r>
          </a:p>
          <a:p>
            <a:endParaRPr lang="en-US" dirty="0"/>
          </a:p>
        </p:txBody>
      </p:sp>
      <p:sp>
        <p:nvSpPr>
          <p:cNvPr id="4" name="TextBox 3"/>
          <p:cNvSpPr txBox="1"/>
          <p:nvPr/>
        </p:nvSpPr>
        <p:spPr>
          <a:xfrm>
            <a:off x="6676879" y="5975232"/>
            <a:ext cx="2134794" cy="369332"/>
          </a:xfrm>
          <a:prstGeom prst="rect">
            <a:avLst/>
          </a:prstGeom>
          <a:noFill/>
        </p:spPr>
        <p:txBody>
          <a:bodyPr wrap="none" rtlCol="0">
            <a:spAutoFit/>
          </a:bodyPr>
          <a:lstStyle/>
          <a:p>
            <a:r>
              <a:rPr lang="en-US" dirty="0" err="1" smtClean="0"/>
              <a:t>Murcray</a:t>
            </a:r>
            <a:r>
              <a:rPr lang="en-US" dirty="0" smtClean="0"/>
              <a:t> et al., 2011;</a:t>
            </a:r>
            <a:endParaRPr lang="en-US" dirty="0"/>
          </a:p>
        </p:txBody>
      </p:sp>
    </p:spTree>
    <p:extLst>
      <p:ext uri="{BB962C8B-B14F-4D97-AF65-F5344CB8AC3E}">
        <p14:creationId xmlns:p14="http://schemas.microsoft.com/office/powerpoint/2010/main" val="428953732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Cocktail Method</a:t>
            </a:r>
            <a:endParaRPr lang="en-US" dirty="0"/>
          </a:p>
        </p:txBody>
      </p:sp>
      <p:sp>
        <p:nvSpPr>
          <p:cNvPr id="3" name="Content Placeholder 2"/>
          <p:cNvSpPr>
            <a:spLocks noGrp="1"/>
          </p:cNvSpPr>
          <p:nvPr>
            <p:ph idx="1"/>
          </p:nvPr>
        </p:nvSpPr>
        <p:spPr/>
        <p:txBody>
          <a:bodyPr>
            <a:normAutofit/>
          </a:bodyPr>
          <a:lstStyle/>
          <a:p>
            <a:r>
              <a:rPr lang="en-US" sz="2600" dirty="0" smtClean="0">
                <a:latin typeface="Arial"/>
                <a:cs typeface="Arial"/>
              </a:rPr>
              <a:t>Step 1: If p&lt;threshold for EG, assign SNP that p.</a:t>
            </a:r>
          </a:p>
          <a:p>
            <a:r>
              <a:rPr lang="en-US" sz="2600" dirty="0" smtClean="0">
                <a:latin typeface="Arial"/>
                <a:cs typeface="Arial"/>
              </a:rPr>
              <a:t>Else, assign SNP from DG (marginal) analysis.</a:t>
            </a:r>
          </a:p>
          <a:p>
            <a:endParaRPr lang="en-US" sz="2600" dirty="0" smtClean="0">
              <a:latin typeface="Arial"/>
              <a:cs typeface="Arial"/>
            </a:endParaRPr>
          </a:p>
          <a:p>
            <a:r>
              <a:rPr lang="en-US" sz="2600" dirty="0" smtClean="0">
                <a:latin typeface="Arial"/>
                <a:cs typeface="Arial"/>
              </a:rPr>
              <a:t>Step 2: </a:t>
            </a:r>
          </a:p>
          <a:p>
            <a:pPr lvl="1"/>
            <a:r>
              <a:rPr lang="en-US" sz="2600" dirty="0" smtClean="0">
                <a:latin typeface="Arial"/>
                <a:cs typeface="Arial"/>
              </a:rPr>
              <a:t>If p from DG, then test for </a:t>
            </a:r>
            <a:r>
              <a:rPr lang="en-US" sz="2600" dirty="0" err="1" smtClean="0">
                <a:latin typeface="Arial"/>
                <a:cs typeface="Arial"/>
              </a:rPr>
              <a:t>GxE</a:t>
            </a:r>
            <a:r>
              <a:rPr lang="en-US" sz="2600" dirty="0" smtClean="0">
                <a:latin typeface="Arial"/>
                <a:cs typeface="Arial"/>
              </a:rPr>
              <a:t> using case-only model.</a:t>
            </a:r>
          </a:p>
          <a:p>
            <a:pPr lvl="1"/>
            <a:r>
              <a:rPr lang="en-US" sz="2600" dirty="0" smtClean="0">
                <a:latin typeface="Arial"/>
                <a:cs typeface="Arial"/>
              </a:rPr>
              <a:t>If p from EG, then test </a:t>
            </a:r>
            <a:r>
              <a:rPr lang="en-US" sz="2600" dirty="0" err="1" smtClean="0">
                <a:latin typeface="Arial"/>
                <a:cs typeface="Arial"/>
              </a:rPr>
              <a:t>GxE</a:t>
            </a:r>
            <a:r>
              <a:rPr lang="en-US" sz="2600" dirty="0" smtClean="0">
                <a:latin typeface="Arial"/>
                <a:cs typeface="Arial"/>
              </a:rPr>
              <a:t> using case-control analysis.</a:t>
            </a:r>
          </a:p>
          <a:p>
            <a:pPr lvl="1"/>
            <a:r>
              <a:rPr lang="en-US" sz="2600" dirty="0" smtClean="0">
                <a:latin typeface="Arial"/>
                <a:cs typeface="Arial"/>
              </a:rPr>
              <a:t>Use weighted hypothesis testing.</a:t>
            </a:r>
          </a:p>
          <a:p>
            <a:pPr lvl="1"/>
            <a:endParaRPr lang="en-US" dirty="0"/>
          </a:p>
        </p:txBody>
      </p:sp>
      <p:sp>
        <p:nvSpPr>
          <p:cNvPr id="4" name="TextBox 3"/>
          <p:cNvSpPr txBox="1"/>
          <p:nvPr/>
        </p:nvSpPr>
        <p:spPr>
          <a:xfrm>
            <a:off x="7159479" y="6164661"/>
            <a:ext cx="1636160" cy="369332"/>
          </a:xfrm>
          <a:prstGeom prst="rect">
            <a:avLst/>
          </a:prstGeom>
          <a:noFill/>
        </p:spPr>
        <p:txBody>
          <a:bodyPr wrap="none" rtlCol="0">
            <a:spAutoFit/>
          </a:bodyPr>
          <a:lstStyle/>
          <a:p>
            <a:r>
              <a:rPr lang="en-US" dirty="0" smtClean="0"/>
              <a:t>Hsu et al., 2012</a:t>
            </a:r>
            <a:endParaRPr lang="en-US" dirty="0"/>
          </a:p>
        </p:txBody>
      </p:sp>
    </p:spTree>
    <p:extLst>
      <p:ext uri="{BB962C8B-B14F-4D97-AF65-F5344CB8AC3E}">
        <p14:creationId xmlns:p14="http://schemas.microsoft.com/office/powerpoint/2010/main" val="222554613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EDGxE</a:t>
            </a:r>
            <a:r>
              <a:rPr lang="en-US" dirty="0" smtClean="0"/>
              <a:t> Approach	</a:t>
            </a:r>
            <a:endParaRPr lang="en-US" dirty="0"/>
          </a:p>
        </p:txBody>
      </p:sp>
      <p:sp>
        <p:nvSpPr>
          <p:cNvPr id="3" name="Content Placeholder 2"/>
          <p:cNvSpPr>
            <a:spLocks noGrp="1"/>
          </p:cNvSpPr>
          <p:nvPr>
            <p:ph idx="1"/>
          </p:nvPr>
        </p:nvSpPr>
        <p:spPr/>
        <p:txBody>
          <a:bodyPr>
            <a:normAutofit/>
          </a:bodyPr>
          <a:lstStyle/>
          <a:p>
            <a:r>
              <a:rPr lang="en-US" sz="2800" dirty="0" smtClean="0">
                <a:latin typeface="Arial"/>
                <a:cs typeface="Arial"/>
              </a:rPr>
              <a:t>Step 1: combines the DG and EG tests into single 2 </a:t>
            </a:r>
            <a:r>
              <a:rPr lang="en-US" sz="2800" dirty="0" err="1" smtClean="0">
                <a:latin typeface="Arial"/>
                <a:cs typeface="Arial"/>
              </a:rPr>
              <a:t>df</a:t>
            </a:r>
            <a:r>
              <a:rPr lang="en-US" sz="2800" dirty="0" smtClean="0">
                <a:latin typeface="Arial"/>
                <a:cs typeface="Arial"/>
              </a:rPr>
              <a:t> test. </a:t>
            </a:r>
          </a:p>
          <a:p>
            <a:r>
              <a:rPr lang="en-US" sz="2800" dirty="0" smtClean="0">
                <a:latin typeface="Arial"/>
                <a:cs typeface="Arial"/>
              </a:rPr>
              <a:t>Step 2: weighted hypothesis testing of case-control analysis.</a:t>
            </a:r>
          </a:p>
        </p:txBody>
      </p:sp>
      <p:sp>
        <p:nvSpPr>
          <p:cNvPr id="4" name="TextBox 3"/>
          <p:cNvSpPr txBox="1"/>
          <p:nvPr/>
        </p:nvSpPr>
        <p:spPr>
          <a:xfrm>
            <a:off x="6295701" y="6037263"/>
            <a:ext cx="2391099" cy="369332"/>
          </a:xfrm>
          <a:prstGeom prst="rect">
            <a:avLst/>
          </a:prstGeom>
          <a:noFill/>
        </p:spPr>
        <p:txBody>
          <a:bodyPr wrap="none" rtlCol="0">
            <a:spAutoFit/>
          </a:bodyPr>
          <a:lstStyle/>
          <a:p>
            <a:r>
              <a:rPr lang="en-US" dirty="0" err="1" smtClean="0"/>
              <a:t>Gauderman</a:t>
            </a:r>
            <a:r>
              <a:rPr lang="en-US" dirty="0" smtClean="0"/>
              <a:t> et al., 2013</a:t>
            </a:r>
            <a:endParaRPr lang="en-US" dirty="0"/>
          </a:p>
        </p:txBody>
      </p:sp>
    </p:spTree>
    <p:extLst>
      <p:ext uri="{BB962C8B-B14F-4D97-AF65-F5344CB8AC3E}">
        <p14:creationId xmlns:p14="http://schemas.microsoft.com/office/powerpoint/2010/main" val="12755429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t>
            </a:r>
            <a:r>
              <a:rPr lang="en-US" dirty="0" smtClean="0"/>
              <a:t>. </a:t>
            </a:r>
            <a:r>
              <a:rPr lang="en-US" dirty="0" err="1" smtClean="0"/>
              <a:t>GxE</a:t>
            </a:r>
            <a:r>
              <a:rPr lang="en-US" dirty="0" smtClean="0"/>
              <a:t> Interactions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Arial"/>
                <a:cs typeface="Arial"/>
              </a:rPr>
              <a:t>Conventional approaches</a:t>
            </a:r>
          </a:p>
          <a:p>
            <a:pPr marL="514350" indent="-514350">
              <a:buFont typeface="+mj-lt"/>
              <a:buAutoNum type="arabicPeriod"/>
            </a:pPr>
            <a:r>
              <a:rPr lang="en-US" dirty="0" smtClean="0">
                <a:latin typeface="Arial"/>
                <a:cs typeface="Arial"/>
              </a:rPr>
              <a:t>Case-only </a:t>
            </a:r>
            <a:r>
              <a:rPr lang="en-US" dirty="0" err="1" smtClean="0">
                <a:latin typeface="Arial"/>
                <a:cs typeface="Arial"/>
              </a:rPr>
              <a:t>GxE</a:t>
            </a:r>
            <a:endParaRPr lang="en-US" dirty="0" smtClean="0">
              <a:latin typeface="Arial"/>
              <a:cs typeface="Arial"/>
            </a:endParaRPr>
          </a:p>
          <a:p>
            <a:pPr marL="514350" indent="-514350">
              <a:buFont typeface="+mj-lt"/>
              <a:buAutoNum type="arabicPeriod"/>
            </a:pPr>
            <a:r>
              <a:rPr lang="en-US" dirty="0" smtClean="0">
                <a:latin typeface="Arial"/>
                <a:cs typeface="Arial"/>
              </a:rPr>
              <a:t>Empirical-Bayes case-only / case-control</a:t>
            </a:r>
          </a:p>
          <a:p>
            <a:pPr marL="514350" indent="-514350">
              <a:buFont typeface="+mj-lt"/>
              <a:buAutoNum type="arabicPeriod"/>
            </a:pPr>
            <a:r>
              <a:rPr lang="en-US" dirty="0" smtClean="0">
                <a:latin typeface="Arial"/>
                <a:cs typeface="Arial"/>
              </a:rPr>
              <a:t>Two-step </a:t>
            </a:r>
            <a:r>
              <a:rPr lang="en-US" dirty="0" smtClean="0">
                <a:latin typeface="Arial"/>
                <a:cs typeface="Arial"/>
              </a:rPr>
              <a:t>approaches</a:t>
            </a:r>
            <a:endParaRPr lang="en-US" dirty="0" smtClean="0">
              <a:latin typeface="Arial"/>
              <a:cs typeface="Arial"/>
            </a:endParaRPr>
          </a:p>
        </p:txBody>
      </p:sp>
      <p:sp>
        <p:nvSpPr>
          <p:cNvPr id="4" name="TextBox 3"/>
          <p:cNvSpPr txBox="1"/>
          <p:nvPr/>
        </p:nvSpPr>
        <p:spPr>
          <a:xfrm>
            <a:off x="5410200" y="5969000"/>
            <a:ext cx="3674879" cy="369332"/>
          </a:xfrm>
          <a:prstGeom prst="rect">
            <a:avLst/>
          </a:prstGeom>
          <a:noFill/>
        </p:spPr>
        <p:txBody>
          <a:bodyPr wrap="none" rtlCol="0">
            <a:spAutoFit/>
          </a:bodyPr>
          <a:lstStyle/>
          <a:p>
            <a:r>
              <a:rPr lang="en-US" dirty="0" err="1" smtClean="0"/>
              <a:t>Gauderman</a:t>
            </a:r>
            <a:r>
              <a:rPr lang="en-US" dirty="0" smtClean="0"/>
              <a:t> et al., submitted 2016</a:t>
            </a:r>
            <a:endParaRPr lang="en-US" dirty="0"/>
          </a:p>
        </p:txBody>
      </p:sp>
    </p:spTree>
    <p:extLst>
      <p:ext uri="{BB962C8B-B14F-4D97-AF65-F5344CB8AC3E}">
        <p14:creationId xmlns:p14="http://schemas.microsoft.com/office/powerpoint/2010/main" val="15734402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Gains for Two-step</a:t>
            </a:r>
            <a:endParaRPr lang="en-US" dirty="0"/>
          </a:p>
        </p:txBody>
      </p:sp>
      <p:sp>
        <p:nvSpPr>
          <p:cNvPr id="3" name="Content Placeholder 2"/>
          <p:cNvSpPr>
            <a:spLocks noGrp="1"/>
          </p:cNvSpPr>
          <p:nvPr>
            <p:ph idx="1"/>
          </p:nvPr>
        </p:nvSpPr>
        <p:spPr/>
        <p:txBody>
          <a:bodyPr>
            <a:noAutofit/>
          </a:bodyPr>
          <a:lstStyle/>
          <a:p>
            <a:r>
              <a:rPr lang="en-US" sz="2800" dirty="0" smtClean="0">
                <a:latin typeface="Arial"/>
                <a:cs typeface="Arial"/>
              </a:rPr>
              <a:t>Assume G has MAF = 0.3, and for E 30</a:t>
            </a:r>
            <a:r>
              <a:rPr lang="en-US" sz="2800" dirty="0">
                <a:latin typeface="Arial"/>
                <a:cs typeface="Arial"/>
              </a:rPr>
              <a:t>% </a:t>
            </a:r>
            <a:r>
              <a:rPr lang="en-US" sz="2800" dirty="0" smtClean="0">
                <a:latin typeface="Arial"/>
                <a:cs typeface="Arial"/>
              </a:rPr>
              <a:t>exposed</a:t>
            </a:r>
          </a:p>
          <a:p>
            <a:r>
              <a:rPr lang="en-US" sz="2800" dirty="0" err="1" smtClean="0">
                <a:latin typeface="Arial"/>
                <a:cs typeface="Arial"/>
              </a:rPr>
              <a:t>exp</a:t>
            </a:r>
            <a:r>
              <a:rPr lang="en-US" sz="2800" dirty="0">
                <a:latin typeface="Arial"/>
                <a:cs typeface="Arial"/>
              </a:rPr>
              <a:t>(</a:t>
            </a:r>
            <a:r>
              <a:rPr lang="en-US" sz="2800" dirty="0" err="1">
                <a:latin typeface="Arial"/>
                <a:cs typeface="Arial"/>
              </a:rPr>
              <a:t>b</a:t>
            </a:r>
            <a:r>
              <a:rPr lang="en-US" sz="2800" baseline="-25000" dirty="0" err="1">
                <a:latin typeface="Arial"/>
                <a:cs typeface="Arial"/>
              </a:rPr>
              <a:t>G</a:t>
            </a:r>
            <a:r>
              <a:rPr lang="en-US" sz="2800" dirty="0">
                <a:latin typeface="Arial"/>
                <a:cs typeface="Arial"/>
              </a:rPr>
              <a:t>) = </a:t>
            </a:r>
            <a:r>
              <a:rPr lang="en-US" sz="2800" dirty="0" err="1">
                <a:latin typeface="Arial"/>
                <a:cs typeface="Arial"/>
              </a:rPr>
              <a:t>exp</a:t>
            </a:r>
            <a:r>
              <a:rPr lang="en-US" sz="2800" dirty="0" smtClean="0">
                <a:latin typeface="Arial"/>
                <a:cs typeface="Arial"/>
              </a:rPr>
              <a:t>(</a:t>
            </a:r>
            <a:r>
              <a:rPr lang="en-US" sz="2800" dirty="0" err="1" smtClean="0">
                <a:latin typeface="Arial"/>
                <a:cs typeface="Arial"/>
              </a:rPr>
              <a:t>b</a:t>
            </a:r>
            <a:r>
              <a:rPr lang="en-US" sz="2800" baseline="-25000" dirty="0" err="1" smtClean="0">
                <a:latin typeface="Arial"/>
                <a:cs typeface="Arial"/>
              </a:rPr>
              <a:t>E</a:t>
            </a:r>
            <a:r>
              <a:rPr lang="en-US" sz="2800" dirty="0" smtClean="0">
                <a:latin typeface="Arial"/>
                <a:cs typeface="Arial"/>
              </a:rPr>
              <a:t>) = 1.0, </a:t>
            </a:r>
            <a:r>
              <a:rPr lang="en-US" sz="2800" dirty="0" err="1" smtClean="0">
                <a:latin typeface="Arial"/>
                <a:cs typeface="Arial"/>
              </a:rPr>
              <a:t>exp</a:t>
            </a:r>
            <a:r>
              <a:rPr lang="en-US" sz="2800" dirty="0">
                <a:latin typeface="Arial"/>
                <a:cs typeface="Arial"/>
              </a:rPr>
              <a:t>(</a:t>
            </a:r>
            <a:r>
              <a:rPr lang="en-US" sz="2800" dirty="0" err="1">
                <a:latin typeface="Arial"/>
                <a:cs typeface="Arial"/>
              </a:rPr>
              <a:t>b</a:t>
            </a:r>
            <a:r>
              <a:rPr lang="en-US" sz="2800" baseline="-25000" dirty="0" err="1">
                <a:latin typeface="Arial"/>
                <a:cs typeface="Arial"/>
              </a:rPr>
              <a:t>GxE</a:t>
            </a:r>
            <a:r>
              <a:rPr lang="en-US" sz="2800" dirty="0">
                <a:latin typeface="Arial"/>
                <a:cs typeface="Arial"/>
              </a:rPr>
              <a:t>) = 1.5.  </a:t>
            </a:r>
            <a:endParaRPr lang="en-US" sz="2800" dirty="0" smtClean="0">
              <a:latin typeface="Arial"/>
              <a:cs typeface="Arial"/>
            </a:endParaRPr>
          </a:p>
          <a:p>
            <a:r>
              <a:rPr lang="en-US" sz="2800" dirty="0" smtClean="0">
                <a:latin typeface="Arial"/>
                <a:cs typeface="Arial"/>
              </a:rPr>
              <a:t>For a GWAS, 80</a:t>
            </a:r>
            <a:r>
              <a:rPr lang="en-US" sz="2800" dirty="0">
                <a:latin typeface="Arial"/>
                <a:cs typeface="Arial"/>
              </a:rPr>
              <a:t>% power </a:t>
            </a:r>
            <a:r>
              <a:rPr lang="en-US" sz="2800" dirty="0" smtClean="0">
                <a:latin typeface="Arial"/>
                <a:cs typeface="Arial"/>
              </a:rPr>
              <a:t>(alpha = 0.05)</a:t>
            </a:r>
          </a:p>
          <a:p>
            <a:r>
              <a:rPr lang="en-US" sz="2800" dirty="0" smtClean="0">
                <a:latin typeface="Arial"/>
                <a:cs typeface="Arial"/>
              </a:rPr>
              <a:t>For conventional </a:t>
            </a:r>
            <a:r>
              <a:rPr lang="en-US" sz="2800" dirty="0" err="1" smtClean="0">
                <a:latin typeface="Arial"/>
                <a:cs typeface="Arial"/>
              </a:rPr>
              <a:t>GxE</a:t>
            </a:r>
            <a:r>
              <a:rPr lang="en-US" sz="2800" dirty="0" smtClean="0">
                <a:latin typeface="Arial"/>
                <a:cs typeface="Arial"/>
              </a:rPr>
              <a:t> model, N</a:t>
            </a:r>
            <a:r>
              <a:rPr lang="en-US" sz="2800" dirty="0">
                <a:latin typeface="Arial"/>
                <a:cs typeface="Arial"/>
              </a:rPr>
              <a:t>=</a:t>
            </a:r>
            <a:r>
              <a:rPr lang="en-US" sz="2800" dirty="0" smtClean="0">
                <a:latin typeface="Arial"/>
                <a:cs typeface="Arial"/>
              </a:rPr>
              <a:t>10,060.</a:t>
            </a:r>
          </a:p>
          <a:p>
            <a:r>
              <a:rPr lang="en-US" sz="2800" dirty="0" smtClean="0">
                <a:latin typeface="Arial"/>
                <a:cs typeface="Arial"/>
              </a:rPr>
              <a:t>Two-step approaches:</a:t>
            </a:r>
          </a:p>
          <a:p>
            <a:pPr lvl="1"/>
            <a:r>
              <a:rPr lang="en-US" dirty="0" smtClean="0">
                <a:latin typeface="Arial"/>
                <a:cs typeface="Arial"/>
              </a:rPr>
              <a:t>D-G screening, N</a:t>
            </a:r>
            <a:r>
              <a:rPr lang="en-US" dirty="0">
                <a:latin typeface="Arial"/>
                <a:cs typeface="Arial"/>
              </a:rPr>
              <a:t>=</a:t>
            </a:r>
            <a:r>
              <a:rPr lang="en-US" dirty="0" smtClean="0">
                <a:latin typeface="Arial"/>
                <a:cs typeface="Arial"/>
              </a:rPr>
              <a:t>6,630</a:t>
            </a:r>
          </a:p>
          <a:p>
            <a:pPr lvl="1"/>
            <a:r>
              <a:rPr lang="en-US" dirty="0" smtClean="0">
                <a:latin typeface="Arial"/>
                <a:cs typeface="Arial"/>
              </a:rPr>
              <a:t>E-G screening, </a:t>
            </a:r>
            <a:r>
              <a:rPr lang="en-US" dirty="0">
                <a:latin typeface="Arial"/>
                <a:cs typeface="Arial"/>
              </a:rPr>
              <a:t>N=</a:t>
            </a:r>
            <a:r>
              <a:rPr lang="en-US" dirty="0" smtClean="0">
                <a:latin typeface="Arial"/>
                <a:cs typeface="Arial"/>
              </a:rPr>
              <a:t>4,472</a:t>
            </a:r>
          </a:p>
          <a:p>
            <a:pPr lvl="1"/>
            <a:r>
              <a:rPr lang="en-US" dirty="0" smtClean="0">
                <a:latin typeface="Arial"/>
                <a:cs typeface="Arial"/>
              </a:rPr>
              <a:t>EDGE screening, </a:t>
            </a:r>
            <a:r>
              <a:rPr lang="en-US" dirty="0">
                <a:latin typeface="Arial"/>
                <a:cs typeface="Arial"/>
              </a:rPr>
              <a:t>N=</a:t>
            </a:r>
            <a:r>
              <a:rPr lang="en-US" dirty="0" smtClean="0">
                <a:latin typeface="Arial"/>
                <a:cs typeface="Arial"/>
              </a:rPr>
              <a:t>3,994. </a:t>
            </a:r>
            <a:endParaRPr lang="en-US" dirty="0">
              <a:latin typeface="Arial"/>
              <a:cs typeface="Arial"/>
            </a:endParaRPr>
          </a:p>
        </p:txBody>
      </p:sp>
    </p:spTree>
    <p:extLst>
      <p:ext uri="{BB962C8B-B14F-4D97-AF65-F5344CB8AC3E}">
        <p14:creationId xmlns:p14="http://schemas.microsoft.com/office/powerpoint/2010/main" val="351455048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of </a:t>
            </a:r>
            <a:r>
              <a:rPr lang="en-US" dirty="0" err="1" smtClean="0"/>
              <a:t>GxE</a:t>
            </a:r>
            <a:r>
              <a:rPr lang="en-US" dirty="0" smtClean="0"/>
              <a:t> Tests</a:t>
            </a:r>
            <a:endParaRPr lang="en-US" dirty="0"/>
          </a:p>
        </p:txBody>
      </p:sp>
      <p:pic>
        <p:nvPicPr>
          <p:cNvPr id="4" name="Content Placeholder 3"/>
          <p:cNvPicPr>
            <a:picLocks noGrp="1" noChangeAspect="1"/>
          </p:cNvPicPr>
          <p:nvPr>
            <p:ph idx="1"/>
          </p:nvPr>
        </p:nvPicPr>
        <p:blipFill>
          <a:blip r:embed="rId2"/>
          <a:srcRect l="-59852" r="-59852"/>
          <a:stretch>
            <a:fillRect/>
          </a:stretch>
        </p:blipFill>
        <p:spPr>
          <a:xfrm>
            <a:off x="-3999532" y="2002541"/>
            <a:ext cx="17133591" cy="9422815"/>
          </a:xfrm>
        </p:spPr>
      </p:pic>
      <p:sp>
        <p:nvSpPr>
          <p:cNvPr id="5" name="TextBox 4"/>
          <p:cNvSpPr txBox="1"/>
          <p:nvPr/>
        </p:nvSpPr>
        <p:spPr>
          <a:xfrm>
            <a:off x="6633473" y="6488668"/>
            <a:ext cx="2391099" cy="369332"/>
          </a:xfrm>
          <a:prstGeom prst="rect">
            <a:avLst/>
          </a:prstGeom>
          <a:noFill/>
        </p:spPr>
        <p:txBody>
          <a:bodyPr wrap="none" rtlCol="0">
            <a:spAutoFit/>
          </a:bodyPr>
          <a:lstStyle/>
          <a:p>
            <a:r>
              <a:rPr lang="en-US" dirty="0" err="1" smtClean="0"/>
              <a:t>Gauderman</a:t>
            </a:r>
            <a:r>
              <a:rPr lang="en-US" dirty="0" smtClean="0"/>
              <a:t> et al., 2013</a:t>
            </a:r>
            <a:endParaRPr lang="en-US" dirty="0"/>
          </a:p>
        </p:txBody>
      </p:sp>
    </p:spTree>
    <p:extLst>
      <p:ext uri="{BB962C8B-B14F-4D97-AF65-F5344CB8AC3E}">
        <p14:creationId xmlns:p14="http://schemas.microsoft.com/office/powerpoint/2010/main" val="17863741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rcRect l="-59852" r="-59852"/>
          <a:stretch>
            <a:fillRect/>
          </a:stretch>
        </p:blipFill>
        <p:spPr>
          <a:xfrm>
            <a:off x="-4116495" y="-2944076"/>
            <a:ext cx="17133591" cy="9422815"/>
          </a:xfrm>
        </p:spPr>
      </p:pic>
      <p:sp>
        <p:nvSpPr>
          <p:cNvPr id="5" name="TextBox 4"/>
          <p:cNvSpPr txBox="1"/>
          <p:nvPr/>
        </p:nvSpPr>
        <p:spPr>
          <a:xfrm>
            <a:off x="6633473" y="6488668"/>
            <a:ext cx="2391099" cy="369332"/>
          </a:xfrm>
          <a:prstGeom prst="rect">
            <a:avLst/>
          </a:prstGeom>
          <a:noFill/>
        </p:spPr>
        <p:txBody>
          <a:bodyPr wrap="none" rtlCol="0">
            <a:spAutoFit/>
          </a:bodyPr>
          <a:lstStyle/>
          <a:p>
            <a:r>
              <a:rPr lang="en-US" dirty="0" err="1" smtClean="0"/>
              <a:t>Gauderman</a:t>
            </a:r>
            <a:r>
              <a:rPr lang="en-US" dirty="0" smtClean="0"/>
              <a:t> et al., 2013</a:t>
            </a:r>
            <a:endParaRPr lang="en-US" dirty="0"/>
          </a:p>
        </p:txBody>
      </p:sp>
      <p:sp>
        <p:nvSpPr>
          <p:cNvPr id="3" name="Rectangle 2"/>
          <p:cNvSpPr/>
          <p:nvPr/>
        </p:nvSpPr>
        <p:spPr>
          <a:xfrm>
            <a:off x="300762" y="-116979"/>
            <a:ext cx="8386038" cy="17547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531620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74638"/>
            <a:ext cx="8686800" cy="1143000"/>
          </a:xfrm>
        </p:spPr>
        <p:txBody>
          <a:bodyPr>
            <a:normAutofit fontScale="90000"/>
          </a:bodyPr>
          <a:lstStyle/>
          <a:p>
            <a:r>
              <a:rPr lang="en-US" dirty="0" smtClean="0"/>
              <a:t>Step 2: Weighted hypothesis testing</a:t>
            </a:r>
            <a:endParaRPr lang="en-US" dirty="0"/>
          </a:p>
        </p:txBody>
      </p:sp>
      <p:sp>
        <p:nvSpPr>
          <p:cNvPr id="3" name="Content Placeholder 2"/>
          <p:cNvSpPr>
            <a:spLocks noGrp="1"/>
          </p:cNvSpPr>
          <p:nvPr>
            <p:ph idx="1"/>
          </p:nvPr>
        </p:nvSpPr>
        <p:spPr/>
        <p:txBody>
          <a:bodyPr>
            <a:normAutofit lnSpcReduction="10000"/>
          </a:bodyPr>
          <a:lstStyle/>
          <a:p>
            <a:r>
              <a:rPr lang="en-US" sz="2800" dirty="0" smtClean="0">
                <a:latin typeface="Arial"/>
                <a:cs typeface="Arial"/>
              </a:rPr>
              <a:t>Partition SNPs into groups, where higher ranked SNPs have less stringent alpha level.</a:t>
            </a:r>
          </a:p>
          <a:p>
            <a:endParaRPr lang="en-US" sz="2800" dirty="0" smtClean="0">
              <a:latin typeface="Arial"/>
              <a:cs typeface="Arial"/>
            </a:endParaRPr>
          </a:p>
          <a:p>
            <a:r>
              <a:rPr lang="en-US" sz="2800" dirty="0" smtClean="0">
                <a:latin typeface="Arial"/>
                <a:cs typeface="Arial"/>
              </a:rPr>
              <a:t>B most significant SNPs in step 1 tested in step 2 at significance level (α/2)/B, next 2B at (α/4)/2B, next 4B at (α/8)/4B, etc.</a:t>
            </a:r>
          </a:p>
          <a:p>
            <a:endParaRPr lang="en-US" sz="2800" dirty="0" smtClean="0">
              <a:latin typeface="Arial"/>
              <a:cs typeface="Arial"/>
            </a:endParaRPr>
          </a:p>
          <a:p>
            <a:r>
              <a:rPr lang="en-US" sz="2800" dirty="0" smtClean="0">
                <a:latin typeface="Arial"/>
                <a:cs typeface="Arial"/>
              </a:rPr>
              <a:t>Maintains overall GWAS alpha level, but uses larger alpha level for most promising interactions. </a:t>
            </a:r>
            <a:endParaRPr lang="en-US" sz="2800" dirty="0">
              <a:latin typeface="Arial"/>
              <a:cs typeface="Arial"/>
            </a:endParaRPr>
          </a:p>
        </p:txBody>
      </p:sp>
      <p:sp>
        <p:nvSpPr>
          <p:cNvPr id="4" name="TextBox 3"/>
          <p:cNvSpPr txBox="1"/>
          <p:nvPr/>
        </p:nvSpPr>
        <p:spPr>
          <a:xfrm>
            <a:off x="5549900" y="6350000"/>
            <a:ext cx="2245251" cy="369332"/>
          </a:xfrm>
          <a:prstGeom prst="rect">
            <a:avLst/>
          </a:prstGeom>
          <a:noFill/>
        </p:spPr>
        <p:txBody>
          <a:bodyPr wrap="none" rtlCol="0">
            <a:spAutoFit/>
          </a:bodyPr>
          <a:lstStyle/>
          <a:p>
            <a:r>
              <a:rPr lang="en-US" dirty="0" err="1" smtClean="0"/>
              <a:t>Ionita-Laza</a:t>
            </a:r>
            <a:r>
              <a:rPr lang="en-US" dirty="0" smtClean="0"/>
              <a:t> et al. 2007</a:t>
            </a:r>
            <a:endParaRPr lang="en-US" dirty="0"/>
          </a:p>
        </p:txBody>
      </p:sp>
    </p:spTree>
    <p:extLst>
      <p:ext uri="{BB962C8B-B14F-4D97-AF65-F5344CB8AC3E}">
        <p14:creationId xmlns:p14="http://schemas.microsoft.com/office/powerpoint/2010/main" val="97045725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GxE</a:t>
            </a:r>
            <a:r>
              <a:rPr lang="en-US" dirty="0" smtClean="0"/>
              <a:t> Software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286678591"/>
              </p:ext>
            </p:extLst>
          </p:nvPr>
        </p:nvGraphicFramePr>
        <p:xfrm>
          <a:off x="749302" y="1866900"/>
          <a:ext cx="7937497" cy="3085531"/>
        </p:xfrm>
        <a:graphic>
          <a:graphicData uri="http://schemas.openxmlformats.org/drawingml/2006/table">
            <a:tbl>
              <a:tblPr firstRow="1" bandRow="1">
                <a:tableStyleId>{9D7B26C5-4107-4FEC-AEDC-1716B250A1EF}</a:tableStyleId>
              </a:tblPr>
              <a:tblGrid>
                <a:gridCol w="1731568"/>
                <a:gridCol w="1140013"/>
                <a:gridCol w="1140013"/>
                <a:gridCol w="1140013"/>
                <a:gridCol w="1140013"/>
                <a:gridCol w="1645877"/>
              </a:tblGrid>
              <a:tr h="1432567">
                <a:tc>
                  <a:txBody>
                    <a:bodyPr/>
                    <a:lstStyle/>
                    <a:p>
                      <a:r>
                        <a:rPr lang="en-US" sz="2400" dirty="0" smtClean="0">
                          <a:latin typeface="Arial"/>
                          <a:cs typeface="Arial"/>
                        </a:rPr>
                        <a:t>Program</a:t>
                      </a:r>
                      <a:endParaRPr lang="en-US" sz="2400" dirty="0">
                        <a:latin typeface="Arial"/>
                        <a:cs typeface="Arial"/>
                      </a:endParaRPr>
                    </a:p>
                  </a:txBody>
                  <a:tcPr/>
                </a:tc>
                <a:tc>
                  <a:txBody>
                    <a:bodyPr/>
                    <a:lstStyle/>
                    <a:p>
                      <a:r>
                        <a:rPr lang="en-US" sz="2400" dirty="0" err="1" smtClean="0">
                          <a:latin typeface="Arial"/>
                          <a:cs typeface="Arial"/>
                        </a:rPr>
                        <a:t>GxE</a:t>
                      </a:r>
                      <a:endParaRPr lang="en-US" sz="2400" dirty="0">
                        <a:latin typeface="Arial"/>
                        <a:cs typeface="Arial"/>
                      </a:endParaRPr>
                    </a:p>
                  </a:txBody>
                  <a:tcPr/>
                </a:tc>
                <a:tc>
                  <a:txBody>
                    <a:bodyPr/>
                    <a:lstStyle/>
                    <a:p>
                      <a:r>
                        <a:rPr lang="en-US" sz="2400" dirty="0" smtClean="0">
                          <a:latin typeface="Arial"/>
                          <a:cs typeface="Arial"/>
                        </a:rPr>
                        <a:t>Case-only</a:t>
                      </a:r>
                      <a:endParaRPr lang="en-US" sz="2400" dirty="0">
                        <a:latin typeface="Arial"/>
                        <a:cs typeface="Aria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latin typeface="Arial"/>
                          <a:cs typeface="Arial"/>
                        </a:rPr>
                        <a:t>EB</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latin typeface="Arial"/>
                          <a:cs typeface="Arial"/>
                        </a:rPr>
                        <a:t>2-Step</a:t>
                      </a:r>
                    </a:p>
                    <a:p>
                      <a:endParaRPr lang="en-US" sz="2400" dirty="0">
                        <a:latin typeface="Arial"/>
                        <a:cs typeface="Arial"/>
                      </a:endParaRPr>
                    </a:p>
                  </a:txBody>
                  <a:tcPr/>
                </a:tc>
                <a:tc>
                  <a:txBody>
                    <a:bodyPr/>
                    <a:lstStyle/>
                    <a:p>
                      <a:r>
                        <a:rPr lang="en-US" sz="2400" dirty="0" smtClean="0">
                          <a:latin typeface="Arial"/>
                          <a:cs typeface="Arial"/>
                        </a:rPr>
                        <a:t>Additive models</a:t>
                      </a:r>
                      <a:endParaRPr lang="en-US" sz="2400" dirty="0">
                        <a:latin typeface="Arial"/>
                        <a:cs typeface="Arial"/>
                      </a:endParaRPr>
                    </a:p>
                  </a:txBody>
                  <a:tcPr/>
                </a:tc>
              </a:tr>
              <a:tr h="550988">
                <a:tc>
                  <a:txBody>
                    <a:bodyPr/>
                    <a:lstStyle/>
                    <a:p>
                      <a:r>
                        <a:rPr lang="en-US" sz="2400" dirty="0" smtClean="0">
                          <a:latin typeface="Arial"/>
                          <a:cs typeface="Arial"/>
                        </a:rPr>
                        <a:t>PLINK</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endParaRPr lang="en-US" sz="2400">
                        <a:latin typeface="Arial"/>
                        <a:cs typeface="Arial"/>
                      </a:endParaRPr>
                    </a:p>
                  </a:txBody>
                  <a:tcPr/>
                </a:tc>
                <a:tc>
                  <a:txBody>
                    <a:bodyPr/>
                    <a:lstStyle/>
                    <a:p>
                      <a:endParaRPr lang="en-US" sz="2400">
                        <a:latin typeface="Arial"/>
                        <a:cs typeface="Arial"/>
                      </a:endParaRPr>
                    </a:p>
                  </a:txBody>
                  <a:tcPr/>
                </a:tc>
                <a:tc>
                  <a:txBody>
                    <a:bodyPr/>
                    <a:lstStyle/>
                    <a:p>
                      <a:endParaRPr lang="en-US" sz="2400">
                        <a:latin typeface="Arial"/>
                        <a:cs typeface="Arial"/>
                      </a:endParaRPr>
                    </a:p>
                  </a:txBody>
                  <a:tcPr/>
                </a:tc>
                <a:tc>
                  <a:txBody>
                    <a:bodyPr/>
                    <a:lstStyle/>
                    <a:p>
                      <a:endParaRPr lang="en-US" sz="2400">
                        <a:latin typeface="Arial"/>
                        <a:cs typeface="Arial"/>
                      </a:endParaRPr>
                    </a:p>
                  </a:txBody>
                  <a:tcPr/>
                </a:tc>
              </a:tr>
              <a:tr h="550988">
                <a:tc>
                  <a:txBody>
                    <a:bodyPr/>
                    <a:lstStyle/>
                    <a:p>
                      <a:r>
                        <a:rPr lang="en-US" sz="2400" dirty="0" err="1" smtClean="0">
                          <a:latin typeface="Arial"/>
                          <a:cs typeface="Arial"/>
                        </a:rPr>
                        <a:t>GxEScan</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endParaRPr lang="en-US" sz="2400">
                        <a:latin typeface="Arial"/>
                        <a:cs typeface="Arial"/>
                      </a:endParaRPr>
                    </a:p>
                  </a:txBody>
                  <a:tcPr/>
                </a:tc>
              </a:tr>
              <a:tr h="550988">
                <a:tc>
                  <a:txBody>
                    <a:bodyPr/>
                    <a:lstStyle/>
                    <a:p>
                      <a:r>
                        <a:rPr lang="en-US" sz="2400" dirty="0" smtClean="0">
                          <a:latin typeface="Arial"/>
                          <a:cs typeface="Arial"/>
                        </a:rPr>
                        <a:t>CGEN</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c>
                  <a:txBody>
                    <a:bodyPr/>
                    <a:lstStyle/>
                    <a:p>
                      <a:endParaRPr lang="en-US" sz="2400" dirty="0">
                        <a:latin typeface="Arial"/>
                        <a:cs typeface="Arial"/>
                      </a:endParaRPr>
                    </a:p>
                  </a:txBody>
                  <a:tcPr/>
                </a:tc>
                <a:tc>
                  <a:txBody>
                    <a:bodyPr/>
                    <a:lstStyle/>
                    <a:p>
                      <a:r>
                        <a:rPr lang="en-US" sz="2400" dirty="0" smtClean="0">
                          <a:latin typeface="Arial"/>
                          <a:cs typeface="Arial"/>
                        </a:rPr>
                        <a:t>X</a:t>
                      </a:r>
                      <a:endParaRPr lang="en-US" sz="2400" dirty="0">
                        <a:latin typeface="Arial"/>
                        <a:cs typeface="Arial"/>
                      </a:endParaRPr>
                    </a:p>
                  </a:txBody>
                  <a:tcPr/>
                </a:tc>
              </a:tr>
            </a:tbl>
          </a:graphicData>
        </a:graphic>
      </p:graphicFrame>
    </p:spTree>
    <p:extLst>
      <p:ext uri="{BB962C8B-B14F-4D97-AF65-F5344CB8AC3E}">
        <p14:creationId xmlns:p14="http://schemas.microsoft.com/office/powerpoint/2010/main" val="60325102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idx="4294967295"/>
          </p:nvPr>
        </p:nvSpPr>
        <p:spPr>
          <a:xfrm>
            <a:off x="457200" y="274320"/>
            <a:ext cx="8226743" cy="1140143"/>
          </a:xfrm>
        </p:spPr>
        <p:txBody>
          <a:bodyPr/>
          <a:lstStyle/>
          <a:p>
            <a:pPr>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smtClean="0">
                <a:latin typeface="Arial" charset="0"/>
              </a:rPr>
              <a:t>II. Rare </a:t>
            </a:r>
            <a:r>
              <a:rPr lang="en-US" dirty="0" smtClean="0">
                <a:latin typeface="Arial" charset="0"/>
              </a:rPr>
              <a:t>Variants</a:t>
            </a:r>
            <a:endParaRPr lang="en-US" dirty="0">
              <a:latin typeface="Arial" charset="0"/>
            </a:endParaRPr>
          </a:p>
        </p:txBody>
      </p:sp>
      <p:sp>
        <p:nvSpPr>
          <p:cNvPr id="47106" name="Rectangle 2"/>
          <p:cNvSpPr>
            <a:spLocks noGrp="1" noChangeArrowheads="1"/>
          </p:cNvSpPr>
          <p:nvPr>
            <p:ph type="body" idx="4294967295"/>
          </p:nvPr>
        </p:nvSpPr>
        <p:spPr>
          <a:xfrm>
            <a:off x="457200" y="1600200"/>
            <a:ext cx="8226743" cy="5290662"/>
          </a:xfrm>
        </p:spPr>
        <p:txBody>
          <a:bodyPr/>
          <a:lstStyle/>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a:latin typeface="Arial" charset="0"/>
              </a:rPr>
              <a:t>Previous GWAS focused on chips designed for MAF &gt; </a:t>
            </a:r>
            <a:r>
              <a:rPr lang="en-US" dirty="0" smtClean="0">
                <a:latin typeface="Arial" charset="0"/>
              </a:rPr>
              <a:t>0.05 (most powered for MAF &gt; 0.10)</a:t>
            </a:r>
            <a:endParaRPr lang="en-US" dirty="0">
              <a:latin typeface="Arial" charset="0"/>
            </a:endParaRP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err="1">
                <a:latin typeface="Arial" charset="0"/>
              </a:rPr>
              <a:t>Exome</a:t>
            </a:r>
            <a:r>
              <a:rPr lang="en-US" dirty="0">
                <a:latin typeface="Arial" charset="0"/>
              </a:rPr>
              <a:t> </a:t>
            </a:r>
            <a:r>
              <a:rPr lang="en-US" dirty="0" smtClean="0">
                <a:latin typeface="Arial" charset="0"/>
              </a:rPr>
              <a:t>arrays</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smtClean="0">
                <a:latin typeface="Arial" charset="0"/>
              </a:rPr>
              <a:t>Sequencing </a:t>
            </a:r>
            <a:r>
              <a:rPr lang="en-US" dirty="0">
                <a:latin typeface="Arial" charset="0"/>
              </a:rPr>
              <a:t>(de novo</a:t>
            </a:r>
            <a:r>
              <a:rPr lang="en-US" dirty="0" smtClean="0">
                <a:latin typeface="Arial" charset="0"/>
              </a:rPr>
              <a:t>)</a:t>
            </a:r>
            <a:endParaRPr lang="en-US" dirty="0">
              <a:latin typeface="Arial" charset="0"/>
            </a:endParaRPr>
          </a:p>
        </p:txBody>
      </p:sp>
    </p:spTree>
    <p:extLst>
      <p:ext uri="{BB962C8B-B14F-4D97-AF65-F5344CB8AC3E}">
        <p14:creationId xmlns:p14="http://schemas.microsoft.com/office/powerpoint/2010/main" val="102241353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152400"/>
            <a:ext cx="8229600" cy="1143000"/>
          </a:xfrm>
        </p:spPr>
        <p:txBody>
          <a:bodyPr>
            <a:normAutofit/>
          </a:bodyPr>
          <a:lstStyle/>
          <a:p>
            <a:pPr eaLnBrk="1" hangingPunct="1"/>
            <a:r>
              <a:rPr lang="en-US" sz="4000" dirty="0" smtClean="0"/>
              <a:t>Analysis of Rare Variants</a:t>
            </a:r>
          </a:p>
        </p:txBody>
      </p:sp>
      <p:sp>
        <p:nvSpPr>
          <p:cNvPr id="454659" name="Rectangle 3"/>
          <p:cNvSpPr>
            <a:spLocks noGrp="1" noChangeArrowheads="1"/>
          </p:cNvSpPr>
          <p:nvPr>
            <p:ph type="body" idx="4294967295"/>
          </p:nvPr>
        </p:nvSpPr>
        <p:spPr>
          <a:xfrm>
            <a:off x="762000" y="1730900"/>
            <a:ext cx="7924800" cy="1935163"/>
          </a:xfrm>
        </p:spPr>
        <p:txBody>
          <a:bodyPr/>
          <a:lstStyle/>
          <a:p>
            <a:pPr marL="609600" indent="-609600" eaLnBrk="1" hangingPunct="1">
              <a:buNone/>
            </a:pPr>
            <a:r>
              <a:rPr lang="en-US" dirty="0" smtClean="0"/>
              <a:t>Focus on a set of k variants</a:t>
            </a:r>
            <a:endParaRPr lang="en-US" b="1" dirty="0" smtClean="0"/>
          </a:p>
          <a:p>
            <a:pPr marL="609600" indent="-609600" eaLnBrk="1" hangingPunct="1">
              <a:buFontTx/>
              <a:buNone/>
            </a:pPr>
            <a:endParaRPr lang="en-US" sz="2800" dirty="0" smtClean="0"/>
          </a:p>
          <a:p>
            <a:pPr marL="609600" indent="-609600" eaLnBrk="1" hangingPunct="1">
              <a:buFontTx/>
              <a:buNone/>
            </a:pPr>
            <a:endParaRPr lang="en-US" sz="2800" dirty="0" smtClean="0"/>
          </a:p>
        </p:txBody>
      </p:sp>
      <p:sp>
        <p:nvSpPr>
          <p:cNvPr id="6" name="TextBox 5"/>
          <p:cNvSpPr txBox="1"/>
          <p:nvPr/>
        </p:nvSpPr>
        <p:spPr>
          <a:xfrm>
            <a:off x="903111" y="4333186"/>
            <a:ext cx="7543800" cy="1175706"/>
          </a:xfrm>
          <a:prstGeom prst="rect">
            <a:avLst/>
          </a:prstGeom>
          <a:noFill/>
        </p:spPr>
        <p:txBody>
          <a:bodyPr wrap="square" rtlCol="0">
            <a:spAutoFit/>
          </a:bodyPr>
          <a:lstStyle/>
          <a:p>
            <a:pPr marL="457200" indent="-457200">
              <a:spcBef>
                <a:spcPct val="20000"/>
              </a:spcBef>
              <a:buFont typeface="Arial"/>
              <a:buChar char="•"/>
            </a:pPr>
            <a:r>
              <a:rPr lang="en-US" sz="3200" dirty="0" smtClean="0"/>
              <a:t>Difficult to model due to </a:t>
            </a:r>
            <a:r>
              <a:rPr lang="en-US" sz="3200" dirty="0" err="1" smtClean="0"/>
              <a:t>sparsity</a:t>
            </a:r>
            <a:r>
              <a:rPr lang="en-US" sz="3200" dirty="0" smtClean="0"/>
              <a:t>.</a:t>
            </a:r>
          </a:p>
          <a:p>
            <a:pPr marL="457200" indent="-457200">
              <a:spcBef>
                <a:spcPct val="20000"/>
              </a:spcBef>
              <a:buFont typeface="Arial"/>
              <a:buChar char="•"/>
            </a:pPr>
            <a:r>
              <a:rPr lang="en-US" sz="3200" dirty="0"/>
              <a:t>Limited power</a:t>
            </a:r>
            <a:r>
              <a:rPr lang="en-US" sz="3200" dirty="0" smtClean="0"/>
              <a:t>.</a:t>
            </a:r>
            <a:endParaRPr lang="en-US" sz="3200" dirty="0"/>
          </a:p>
        </p:txBody>
      </p:sp>
      <p:pic>
        <p:nvPicPr>
          <p:cNvPr id="9" name="Picture 1"/>
          <p:cNvPicPr>
            <a:picLocks noChangeAspect="1" noChangeArrowheads="1"/>
          </p:cNvPicPr>
          <p:nvPr/>
        </p:nvPicPr>
        <p:blipFill>
          <a:blip r:embed="rId2" cstate="print"/>
          <a:srcRect/>
          <a:stretch>
            <a:fillRect/>
          </a:stretch>
        </p:blipFill>
        <p:spPr bwMode="auto">
          <a:xfrm>
            <a:off x="1905001" y="2215577"/>
            <a:ext cx="4572000" cy="1450486"/>
          </a:xfrm>
          <a:prstGeom prst="rect">
            <a:avLst/>
          </a:prstGeom>
          <a:noFill/>
          <a:ln w="9525">
            <a:noFill/>
            <a:miter lim="800000"/>
            <a:headEnd/>
            <a:tailEnd/>
          </a:ln>
          <a:effectLst/>
        </p:spPr>
      </p:pic>
    </p:spTree>
    <p:extLst>
      <p:ext uri="{BB962C8B-B14F-4D97-AF65-F5344CB8AC3E}">
        <p14:creationId xmlns:p14="http://schemas.microsoft.com/office/powerpoint/2010/main" val="102629055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862"/>
            <a:ext cx="8229600" cy="1143000"/>
          </a:xfrm>
        </p:spPr>
        <p:txBody>
          <a:bodyPr/>
          <a:lstStyle/>
          <a:p>
            <a:r>
              <a:rPr lang="en-US" dirty="0" smtClean="0"/>
              <a:t>Rare Variant Tests</a:t>
            </a:r>
            <a:endParaRPr lang="en-US" dirty="0"/>
          </a:p>
        </p:txBody>
      </p:sp>
      <p:sp>
        <p:nvSpPr>
          <p:cNvPr id="3" name="Content Placeholder 2"/>
          <p:cNvSpPr>
            <a:spLocks noGrp="1"/>
          </p:cNvSpPr>
          <p:nvPr>
            <p:ph idx="1"/>
          </p:nvPr>
        </p:nvSpPr>
        <p:spPr>
          <a:xfrm>
            <a:off x="457200" y="1360312"/>
            <a:ext cx="8503356" cy="4919133"/>
          </a:xfrm>
        </p:spPr>
        <p:txBody>
          <a:bodyPr>
            <a:normAutofit fontScale="70000" lnSpcReduction="20000"/>
          </a:bodyPr>
          <a:lstStyle/>
          <a:p>
            <a:pPr marL="457200" indent="-457200">
              <a:spcBef>
                <a:spcPts val="3000"/>
              </a:spcBef>
            </a:pPr>
            <a:r>
              <a:rPr lang="en-US" sz="3400" dirty="0" smtClean="0"/>
              <a:t>‘Up</a:t>
            </a:r>
            <a:r>
              <a:rPr lang="en-US" sz="3400" dirty="0"/>
              <a:t>-</a:t>
            </a:r>
            <a:r>
              <a:rPr lang="en-US" sz="3400" dirty="0" smtClean="0"/>
              <a:t>weight’ </a:t>
            </a:r>
            <a:r>
              <a:rPr lang="en-US" sz="3400" dirty="0"/>
              <a:t>analyses for most likely causal variants</a:t>
            </a:r>
            <a:r>
              <a:rPr lang="en-US" sz="3400" dirty="0" smtClean="0"/>
              <a:t>.</a:t>
            </a:r>
          </a:p>
          <a:p>
            <a:pPr marL="457200" indent="-457200">
              <a:spcBef>
                <a:spcPts val="3000"/>
              </a:spcBef>
            </a:pPr>
            <a:r>
              <a:rPr lang="en-US" sz="3400" dirty="0" smtClean="0"/>
              <a:t>Burden </a:t>
            </a:r>
            <a:r>
              <a:rPr lang="en-US" sz="3400" dirty="0"/>
              <a:t>tests (CAST, Collapsing, WSS</a:t>
            </a:r>
            <a:r>
              <a:rPr lang="en-US" sz="3400" dirty="0" smtClean="0"/>
              <a:t>).</a:t>
            </a:r>
            <a:endParaRPr lang="en-US" sz="3400" dirty="0"/>
          </a:p>
          <a:p>
            <a:pPr marL="457200" indent="-457200">
              <a:spcBef>
                <a:spcPts val="3000"/>
              </a:spcBef>
            </a:pPr>
            <a:r>
              <a:rPr lang="en-US" sz="3400" dirty="0"/>
              <a:t>Variance </a:t>
            </a:r>
            <a:r>
              <a:rPr lang="en-US" sz="3400" dirty="0" smtClean="0"/>
              <a:t>component </a:t>
            </a:r>
            <a:r>
              <a:rPr lang="en-US" sz="3400" dirty="0"/>
              <a:t>(dispersion) </a:t>
            </a:r>
            <a:r>
              <a:rPr lang="en-US" sz="3400" dirty="0" smtClean="0"/>
              <a:t>tests </a:t>
            </a:r>
            <a:r>
              <a:rPr lang="en-US" sz="3400" dirty="0"/>
              <a:t>(SKAT, SKAT-O, C-alpha</a:t>
            </a:r>
            <a:r>
              <a:rPr lang="en-US" sz="3400" dirty="0" smtClean="0"/>
              <a:t>).</a:t>
            </a:r>
            <a:endParaRPr lang="en-US" sz="3400" dirty="0"/>
          </a:p>
          <a:p>
            <a:pPr marL="0" indent="0">
              <a:buNone/>
            </a:pPr>
            <a:endParaRPr lang="en-US" sz="3400" dirty="0" smtClean="0"/>
          </a:p>
          <a:p>
            <a:r>
              <a:rPr lang="en-US" sz="3400" dirty="0" smtClean="0"/>
              <a:t>Burden </a:t>
            </a:r>
            <a:r>
              <a:rPr lang="en-US" sz="3400" dirty="0"/>
              <a:t>tests more powerful when </a:t>
            </a:r>
            <a:r>
              <a:rPr lang="en-US" sz="3400" dirty="0" smtClean="0"/>
              <a:t>a large percentage of rare variants are causal and have the same sign (direction of association).</a:t>
            </a:r>
          </a:p>
          <a:p>
            <a:endParaRPr lang="en-US" sz="3400" dirty="0"/>
          </a:p>
          <a:p>
            <a:r>
              <a:rPr lang="en-US" sz="3400" dirty="0" smtClean="0"/>
              <a:t>Variance </a:t>
            </a:r>
            <a:r>
              <a:rPr lang="en-US" sz="3400" dirty="0"/>
              <a:t>component </a:t>
            </a:r>
            <a:r>
              <a:rPr lang="en-US" sz="3400" dirty="0" smtClean="0"/>
              <a:t>more </a:t>
            </a:r>
            <a:r>
              <a:rPr lang="en-US" sz="3400" dirty="0"/>
              <a:t>powerful when </a:t>
            </a:r>
            <a:r>
              <a:rPr lang="en-US" sz="3400" dirty="0" smtClean="0"/>
              <a:t>there is a mixture of risk and protective variants, and most rare variants are not causal.</a:t>
            </a:r>
          </a:p>
          <a:p>
            <a:endParaRPr lang="en-US" dirty="0"/>
          </a:p>
        </p:txBody>
      </p:sp>
    </p:spTree>
    <p:extLst>
      <p:ext uri="{BB962C8B-B14F-4D97-AF65-F5344CB8AC3E}">
        <p14:creationId xmlns:p14="http://schemas.microsoft.com/office/powerpoint/2010/main" val="364074816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152400"/>
            <a:ext cx="8229600" cy="1143000"/>
          </a:xfrm>
        </p:spPr>
        <p:txBody>
          <a:bodyPr>
            <a:normAutofit/>
          </a:bodyPr>
          <a:lstStyle/>
          <a:p>
            <a:pPr eaLnBrk="1" hangingPunct="1"/>
            <a:r>
              <a:rPr lang="en-US" sz="4000" dirty="0" smtClean="0"/>
              <a:t>Burden Tests for Rare Variants</a:t>
            </a:r>
          </a:p>
        </p:txBody>
      </p:sp>
      <p:pic>
        <p:nvPicPr>
          <p:cNvPr id="10" name="Picture 2"/>
          <p:cNvPicPr>
            <a:picLocks noChangeAspect="1" noChangeArrowheads="1"/>
          </p:cNvPicPr>
          <p:nvPr/>
        </p:nvPicPr>
        <p:blipFill>
          <a:blip r:embed="rId2" cstate="print"/>
          <a:srcRect/>
          <a:stretch>
            <a:fillRect/>
          </a:stretch>
        </p:blipFill>
        <p:spPr bwMode="auto">
          <a:xfrm>
            <a:off x="1752600" y="1638720"/>
            <a:ext cx="5715000" cy="1899138"/>
          </a:xfrm>
          <a:prstGeom prst="rect">
            <a:avLst/>
          </a:prstGeom>
          <a:noFill/>
          <a:ln w="9525">
            <a:noFill/>
            <a:miter lim="800000"/>
            <a:headEnd/>
            <a:tailEnd/>
          </a:ln>
          <a:effectLst/>
        </p:spPr>
      </p:pic>
      <p:sp>
        <p:nvSpPr>
          <p:cNvPr id="11" name="TextBox 10"/>
          <p:cNvSpPr txBox="1"/>
          <p:nvPr/>
        </p:nvSpPr>
        <p:spPr>
          <a:xfrm>
            <a:off x="533400" y="3578186"/>
            <a:ext cx="8153400" cy="2246769"/>
          </a:xfrm>
          <a:prstGeom prst="rect">
            <a:avLst/>
          </a:prstGeom>
          <a:noFill/>
        </p:spPr>
        <p:txBody>
          <a:bodyPr wrap="square" rtlCol="0">
            <a:spAutoFit/>
          </a:bodyPr>
          <a:lstStyle/>
          <a:p>
            <a:r>
              <a:rPr lang="en-US" sz="2800" dirty="0" smtClean="0"/>
              <a:t>Where </a:t>
            </a:r>
            <a:r>
              <a:rPr lang="en-US" sz="2800" i="1" dirty="0" err="1" smtClean="0"/>
              <a:t>w</a:t>
            </a:r>
            <a:r>
              <a:rPr lang="en-US" sz="2800" i="1" baseline="-25000" dirty="0" err="1" smtClean="0"/>
              <a:t>k</a:t>
            </a:r>
            <a:r>
              <a:rPr lang="en-US" sz="2800" dirty="0" smtClean="0"/>
              <a:t> </a:t>
            </a:r>
            <a:r>
              <a:rPr lang="en-US" sz="2800" dirty="0"/>
              <a:t>defines similarities among the </a:t>
            </a:r>
            <a:r>
              <a:rPr lang="en-US" sz="2800" dirty="0" smtClean="0"/>
              <a:t>variants </a:t>
            </a:r>
            <a:r>
              <a:rPr lang="en-US" sz="2800" dirty="0"/>
              <a:t>for their aggregation / modeling</a:t>
            </a:r>
            <a:endParaRPr lang="en-US" sz="2400" dirty="0"/>
          </a:p>
          <a:p>
            <a:endParaRPr lang="en-US" sz="2800" dirty="0" smtClean="0"/>
          </a:p>
          <a:p>
            <a:r>
              <a:rPr lang="en-US" sz="2800" dirty="0" smtClean="0"/>
              <a:t>Estimate the effect of a weighted summary ‘score’</a:t>
            </a:r>
          </a:p>
          <a:p>
            <a:r>
              <a:rPr lang="en-US" sz="2800" dirty="0" smtClean="0"/>
              <a:t>across each individuals’ rare variants on outcome.</a:t>
            </a:r>
          </a:p>
        </p:txBody>
      </p:sp>
    </p:spTree>
    <p:extLst>
      <p:ext uri="{BB962C8B-B14F-4D97-AF65-F5344CB8AC3E}">
        <p14:creationId xmlns:p14="http://schemas.microsoft.com/office/powerpoint/2010/main" val="299020216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50544"/>
            <a:ext cx="8229600" cy="1143000"/>
          </a:xfrm>
        </p:spPr>
        <p:txBody>
          <a:bodyPr/>
          <a:lstStyle/>
          <a:p>
            <a:pPr eaLnBrk="1" hangingPunct="1"/>
            <a:r>
              <a:rPr lang="en-US" sz="3600" dirty="0" smtClean="0"/>
              <a:t>Key Aspect: Specifying </a:t>
            </a:r>
            <a:r>
              <a:rPr lang="en-US" sz="3600" i="1" dirty="0" smtClean="0">
                <a:latin typeface="Times New Roman" pitchFamily="18" charset="0"/>
                <a:cs typeface="Times New Roman" pitchFamily="18" charset="0"/>
              </a:rPr>
              <a:t>w</a:t>
            </a:r>
            <a:r>
              <a:rPr lang="en-US" sz="3600" i="1" baseline="-25000" dirty="0" smtClean="0">
                <a:latin typeface="Times New Roman" pitchFamily="18" charset="0"/>
                <a:cs typeface="Times New Roman" pitchFamily="18" charset="0"/>
              </a:rPr>
              <a:t>k</a:t>
            </a:r>
            <a:endParaRPr lang="en-US" sz="3600" dirty="0" smtClean="0"/>
          </a:p>
        </p:txBody>
      </p:sp>
      <p:sp>
        <p:nvSpPr>
          <p:cNvPr id="454659" name="Rectangle 3"/>
          <p:cNvSpPr>
            <a:spLocks noGrp="1" noChangeArrowheads="1"/>
          </p:cNvSpPr>
          <p:nvPr>
            <p:ph type="body" idx="4294967295"/>
          </p:nvPr>
        </p:nvSpPr>
        <p:spPr>
          <a:xfrm>
            <a:off x="762000" y="1975555"/>
            <a:ext cx="8915400" cy="1935163"/>
          </a:xfrm>
        </p:spPr>
        <p:txBody>
          <a:bodyPr>
            <a:noAutofit/>
          </a:bodyPr>
          <a:lstStyle/>
          <a:p>
            <a:pPr marL="609600" indent="-609600" eaLnBrk="1" hangingPunct="1">
              <a:buNone/>
            </a:pPr>
            <a:r>
              <a:rPr lang="en-US" sz="2400" dirty="0" smtClean="0"/>
              <a:t>where</a:t>
            </a:r>
          </a:p>
          <a:p>
            <a:pPr marL="1009650" lvl="1" indent="-609600" eaLnBrk="1" hangingPunct="1">
              <a:buNone/>
            </a:pPr>
            <a:r>
              <a:rPr lang="en-US" sz="2400" i="1" dirty="0" err="1" smtClean="0">
                <a:latin typeface="Times New Roman" pitchFamily="18" charset="0"/>
                <a:cs typeface="Times New Roman" pitchFamily="18" charset="0"/>
              </a:rPr>
              <a:t>a</a:t>
            </a:r>
            <a:r>
              <a:rPr lang="en-US" sz="2400" i="1" baseline="-25000" dirty="0" err="1" smtClean="0">
                <a:latin typeface="Times New Roman" pitchFamily="18" charset="0"/>
                <a:cs typeface="Times New Roman" pitchFamily="18" charset="0"/>
              </a:rPr>
              <a:t>k</a:t>
            </a:r>
            <a:r>
              <a:rPr lang="en-US" sz="2400" dirty="0" smtClean="0"/>
              <a:t> inverse variance weighting, controls’ MAF</a:t>
            </a:r>
          </a:p>
          <a:p>
            <a:pPr marL="1009650" lvl="1" indent="-609600" eaLnBrk="1" hangingPunct="1">
              <a:buNone/>
            </a:pPr>
            <a:r>
              <a:rPr lang="en-US" sz="2400" i="1" dirty="0" err="1" smtClean="0">
                <a:latin typeface="Times New Roman" pitchFamily="18" charset="0"/>
                <a:cs typeface="Times New Roman" pitchFamily="18" charset="0"/>
              </a:rPr>
              <a:t>s</a:t>
            </a:r>
            <a:r>
              <a:rPr lang="en-US" sz="2400" i="1" baseline="-25000" dirty="0" err="1" smtClean="0">
                <a:latin typeface="Times New Roman" pitchFamily="18" charset="0"/>
                <a:cs typeface="Times New Roman" pitchFamily="18" charset="0"/>
              </a:rPr>
              <a:t>k</a:t>
            </a:r>
            <a:r>
              <a:rPr lang="en-US" sz="2400" dirty="0" smtClean="0"/>
              <a:t> direction of association; positive / negative</a:t>
            </a:r>
          </a:p>
          <a:p>
            <a:pPr marL="1009650" lvl="1" indent="-609600" eaLnBrk="1" hangingPunct="1">
              <a:buNone/>
            </a:pPr>
            <a:r>
              <a:rPr lang="en-US" sz="2400" i="1" dirty="0" err="1" smtClean="0">
                <a:latin typeface="Times New Roman" pitchFamily="18" charset="0"/>
                <a:cs typeface="Times New Roman" pitchFamily="18" charset="0"/>
              </a:rPr>
              <a:t>i</a:t>
            </a:r>
            <a:r>
              <a:rPr lang="en-US" sz="2400" i="1" baseline="-25000" dirty="0" err="1" smtClean="0">
                <a:latin typeface="Times New Roman" pitchFamily="18" charset="0"/>
                <a:cs typeface="Times New Roman" pitchFamily="18" charset="0"/>
              </a:rPr>
              <a:t>k</a:t>
            </a:r>
            <a:r>
              <a:rPr lang="en-US" sz="2400" dirty="0" smtClean="0"/>
              <a:t> Indicators for whether to aggregate</a:t>
            </a:r>
          </a:p>
          <a:p>
            <a:pPr marL="1409700" lvl="2" indent="-609600" eaLnBrk="1" hangingPunct="1"/>
            <a:r>
              <a:rPr lang="en-US" dirty="0" smtClean="0"/>
              <a:t>Overall MAF </a:t>
            </a:r>
          </a:p>
          <a:p>
            <a:pPr marL="1866900" lvl="3" indent="-609600" eaLnBrk="1" hangingPunct="1"/>
            <a:r>
              <a:rPr lang="en-US" sz="2400" dirty="0" smtClean="0"/>
              <a:t>Hard </a:t>
            </a:r>
            <a:r>
              <a:rPr lang="en-US" sz="2400" dirty="0" err="1" smtClean="0"/>
              <a:t>cutpoint</a:t>
            </a:r>
            <a:r>
              <a:rPr lang="en-US" sz="2400" dirty="0" smtClean="0"/>
              <a:t> (e.g., MAF &lt; 0.01)</a:t>
            </a:r>
          </a:p>
          <a:p>
            <a:pPr marL="1409700" lvl="2" indent="-609600" eaLnBrk="1" hangingPunct="1"/>
            <a:r>
              <a:rPr lang="en-US" dirty="0" smtClean="0"/>
              <a:t>Functional information</a:t>
            </a:r>
          </a:p>
          <a:p>
            <a:pPr marL="1866900" lvl="3" indent="-609600" eaLnBrk="1" hangingPunct="1"/>
            <a:r>
              <a:rPr lang="en-US" sz="2400" dirty="0" smtClean="0"/>
              <a:t>Non-synonymous</a:t>
            </a:r>
          </a:p>
          <a:p>
            <a:pPr marL="1866900" lvl="3" indent="-609600" eaLnBrk="1" hangingPunct="1"/>
            <a:r>
              <a:rPr lang="en-US" sz="2400" dirty="0" smtClean="0"/>
              <a:t>Deleterious (SIFT)</a:t>
            </a:r>
          </a:p>
        </p:txBody>
      </p:sp>
      <p:graphicFrame>
        <p:nvGraphicFramePr>
          <p:cNvPr id="539649" name="Object 53"/>
          <p:cNvGraphicFramePr>
            <a:graphicFrameLocks noChangeAspect="1"/>
          </p:cNvGraphicFramePr>
          <p:nvPr>
            <p:extLst>
              <p:ext uri="{D42A27DB-BD31-4B8C-83A1-F6EECF244321}">
                <p14:modId xmlns:p14="http://schemas.microsoft.com/office/powerpoint/2010/main" val="2456516440"/>
              </p:ext>
            </p:extLst>
          </p:nvPr>
        </p:nvGraphicFramePr>
        <p:xfrm>
          <a:off x="2743200" y="1148388"/>
          <a:ext cx="3200400" cy="772776"/>
        </p:xfrm>
        <a:graphic>
          <a:graphicData uri="http://schemas.openxmlformats.org/presentationml/2006/ole">
            <mc:AlternateContent xmlns:mc="http://schemas.openxmlformats.org/markup-compatibility/2006">
              <mc:Choice xmlns:v="urn:schemas-microsoft-com:vml" Requires="v">
                <p:oleObj spid="_x0000_s377859" name="Equation" r:id="rId3" imgW="965160" imgH="228600" progId="Equation.DSMT4">
                  <p:embed/>
                </p:oleObj>
              </mc:Choice>
              <mc:Fallback>
                <p:oleObj name="Equation" r:id="rId3" imgW="965160" imgH="228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148388"/>
                        <a:ext cx="3200400" cy="772776"/>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68741620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31800" y="-68580"/>
            <a:ext cx="8343900" cy="1144429"/>
          </a:xfrm>
        </p:spPr>
        <p:txBody>
          <a:bodyPr>
            <a:normAutofit/>
          </a:bodyPr>
          <a:lstStyle/>
          <a:p>
            <a:r>
              <a:rPr lang="en-US" dirty="0" smtClean="0">
                <a:latin typeface="Arial" charset="0"/>
              </a:rPr>
              <a:t>Gene</a:t>
            </a:r>
            <a:r>
              <a:rPr lang="en-US" dirty="0">
                <a:latin typeface="Arial" charset="0"/>
              </a:rPr>
              <a:t>-Environment Interactions</a:t>
            </a:r>
          </a:p>
        </p:txBody>
      </p:sp>
      <p:sp>
        <p:nvSpPr>
          <p:cNvPr id="21506" name="Content Placeholder 2"/>
          <p:cNvSpPr>
            <a:spLocks noGrp="1"/>
          </p:cNvSpPr>
          <p:nvPr>
            <p:ph idx="1"/>
          </p:nvPr>
        </p:nvSpPr>
        <p:spPr>
          <a:xfrm>
            <a:off x="685800" y="1389380"/>
            <a:ext cx="7772400" cy="4116229"/>
          </a:xfrm>
        </p:spPr>
        <p:txBody>
          <a:bodyPr>
            <a:normAutofit fontScale="85000" lnSpcReduction="20000"/>
          </a:bodyPr>
          <a:lstStyle/>
          <a:p>
            <a:r>
              <a:rPr lang="en-US" dirty="0">
                <a:latin typeface="Arial" charset="0"/>
              </a:rPr>
              <a:t>Difference in the magnitude or direction of effect of an environmental exposure on disease risk in people with different genotypes (or vice-versa). </a:t>
            </a:r>
          </a:p>
          <a:p>
            <a:r>
              <a:rPr lang="en-US" dirty="0">
                <a:latin typeface="Arial" charset="0"/>
              </a:rPr>
              <a:t>Effect modification</a:t>
            </a:r>
          </a:p>
          <a:p>
            <a:r>
              <a:rPr lang="en-US" dirty="0">
                <a:latin typeface="Arial" charset="0"/>
              </a:rPr>
              <a:t>Important because it may:</a:t>
            </a:r>
          </a:p>
          <a:p>
            <a:pPr lvl="1"/>
            <a:r>
              <a:rPr lang="en-US" dirty="0">
                <a:latin typeface="Arial" charset="0"/>
                <a:ea typeface="ＭＳ Ｐゴシック" charset="0"/>
              </a:rPr>
              <a:t>Identify populations with environmental exposures at increased risk</a:t>
            </a:r>
            <a:r>
              <a:rPr lang="en-US" dirty="0" smtClean="0">
                <a:latin typeface="Arial" charset="0"/>
                <a:ea typeface="ＭＳ Ｐゴシック" charset="0"/>
              </a:rPr>
              <a:t>.</a:t>
            </a:r>
            <a:endParaRPr lang="en-US" dirty="0">
              <a:latin typeface="Arial" charset="0"/>
              <a:ea typeface="ＭＳ Ｐゴシック" charset="0"/>
            </a:endParaRPr>
          </a:p>
          <a:p>
            <a:pPr lvl="1"/>
            <a:r>
              <a:rPr lang="en-US" dirty="0">
                <a:latin typeface="Arial" charset="0"/>
                <a:ea typeface="ＭＳ Ｐゴシック" charset="0"/>
              </a:rPr>
              <a:t>Increase power and/or statistical </a:t>
            </a:r>
            <a:r>
              <a:rPr lang="en-US" dirty="0" smtClean="0">
                <a:latin typeface="Arial" charset="0"/>
                <a:ea typeface="ＭＳ Ｐゴシック" charset="0"/>
              </a:rPr>
              <a:t>accuracy.</a:t>
            </a:r>
            <a:endParaRPr lang="en-US" dirty="0">
              <a:latin typeface="Arial" charset="0"/>
              <a:ea typeface="ＭＳ Ｐゴシック" charset="0"/>
            </a:endParaRPr>
          </a:p>
          <a:p>
            <a:pPr lvl="1"/>
            <a:r>
              <a:rPr lang="en-US" dirty="0">
                <a:latin typeface="Arial" charset="0"/>
                <a:ea typeface="ＭＳ Ｐゴシック" charset="0"/>
              </a:rPr>
              <a:t>Clarify biological mechanisms of disease </a:t>
            </a:r>
            <a:r>
              <a:rPr lang="en-US" dirty="0" smtClean="0">
                <a:latin typeface="Arial" charset="0"/>
                <a:ea typeface="ＭＳ Ｐゴシック" charset="0"/>
              </a:rPr>
              <a:t>risk.</a:t>
            </a:r>
            <a:endParaRPr lang="en-US" dirty="0">
              <a:latin typeface="Arial" charset="0"/>
              <a:ea typeface="ＭＳ Ｐゴシック" charset="0"/>
            </a:endParaRPr>
          </a:p>
          <a:p>
            <a:pPr lvl="1"/>
            <a:r>
              <a:rPr lang="en-US" dirty="0" smtClean="0">
                <a:latin typeface="Arial" charset="0"/>
                <a:ea typeface="ＭＳ Ｐゴシック" charset="0"/>
              </a:rPr>
              <a:t>Explain </a:t>
            </a:r>
            <a:r>
              <a:rPr lang="en-US" dirty="0">
                <a:latin typeface="Arial" charset="0"/>
                <a:ea typeface="ＭＳ Ｐゴシック" charset="0"/>
              </a:rPr>
              <a:t>some of the missing </a:t>
            </a:r>
            <a:r>
              <a:rPr lang="en-US" dirty="0" smtClean="0">
                <a:latin typeface="Arial" charset="0"/>
                <a:ea typeface="ＭＳ Ｐゴシック" charset="0"/>
              </a:rPr>
              <a:t>heritability.</a:t>
            </a:r>
            <a:endParaRPr lang="en-US" dirty="0">
              <a:latin typeface="Arial" charset="0"/>
              <a:ea typeface="ＭＳ Ｐゴシック" charset="0"/>
            </a:endParaRPr>
          </a:p>
        </p:txBody>
      </p:sp>
    </p:spTree>
    <p:extLst>
      <p:ext uri="{BB962C8B-B14F-4D97-AF65-F5344CB8AC3E}">
        <p14:creationId xmlns:p14="http://schemas.microsoft.com/office/powerpoint/2010/main" val="425671569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idx="4294967295"/>
          </p:nvPr>
        </p:nvSpPr>
        <p:spPr>
          <a:xfrm>
            <a:off x="0" y="457200"/>
            <a:ext cx="9144000" cy="1143000"/>
          </a:xfrm>
        </p:spPr>
        <p:txBody>
          <a:bodyPr>
            <a:normAutofit fontScale="90000"/>
          </a:bodyPr>
          <a:lstStyle/>
          <a:p>
            <a:pPr eaLnBrk="1" hangingPunct="1"/>
            <a:r>
              <a:rPr lang="en-GB" sz="4000" dirty="0" smtClean="0">
                <a:latin typeface="Calibri"/>
                <a:cs typeface="Calibri"/>
              </a:rPr>
              <a:t>Example: Cohort Allelic Sums Test (CAST)</a:t>
            </a:r>
            <a:r>
              <a:rPr lang="en-US" sz="4000" dirty="0" smtClean="0">
                <a:solidFill>
                  <a:schemeClr val="tx1"/>
                </a:solidFill>
                <a:latin typeface="Calibri"/>
                <a:cs typeface="Calibri"/>
              </a:rPr>
              <a:t/>
            </a:r>
            <a:br>
              <a:rPr lang="en-US" sz="4000" dirty="0" smtClean="0">
                <a:solidFill>
                  <a:schemeClr val="tx1"/>
                </a:solidFill>
                <a:latin typeface="Calibri"/>
                <a:cs typeface="Calibri"/>
              </a:rPr>
            </a:br>
            <a:endParaRPr lang="en-GB" sz="4000" dirty="0" smtClean="0">
              <a:solidFill>
                <a:schemeClr val="tx1"/>
              </a:solidFill>
              <a:latin typeface="Calibri"/>
              <a:cs typeface="Calibri"/>
            </a:endParaRPr>
          </a:p>
        </p:txBody>
      </p:sp>
      <p:graphicFrame>
        <p:nvGraphicFramePr>
          <p:cNvPr id="2093135" name="Group 79"/>
          <p:cNvGraphicFramePr>
            <a:graphicFrameLocks noGrp="1"/>
          </p:cNvGraphicFramePr>
          <p:nvPr>
            <p:ph sz="half" idx="4294967295"/>
          </p:nvPr>
        </p:nvGraphicFramePr>
        <p:xfrm>
          <a:off x="914400" y="3171825"/>
          <a:ext cx="7370763" cy="2771775"/>
        </p:xfrm>
        <a:graphic>
          <a:graphicData uri="http://schemas.openxmlformats.org/drawingml/2006/table">
            <a:tbl>
              <a:tblPr/>
              <a:tblGrid>
                <a:gridCol w="1579563"/>
                <a:gridCol w="1676400"/>
                <a:gridCol w="1676400"/>
                <a:gridCol w="2438400"/>
              </a:tblGrid>
              <a:tr h="1057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1" u="none" strike="noStrike" cap="none" normalizeH="0" baseline="0" dirty="0" smtClean="0">
                          <a:ln>
                            <a:noFill/>
                          </a:ln>
                          <a:solidFill>
                            <a:schemeClr val="tx1"/>
                          </a:solidFill>
                          <a:effectLst/>
                          <a:latin typeface="Arial" charset="0"/>
                        </a:rPr>
                        <a:t>ABCa1, APOA1, or LCAT</a:t>
                      </a:r>
                      <a:endParaRPr kumimoji="0" lang="en-GB" sz="2000" b="0" i="0" u="none" strike="noStrike" cap="none" normalizeH="0" baseline="0" dirty="0" smtClean="0">
                        <a:ln>
                          <a:noFill/>
                        </a:ln>
                        <a:solidFill>
                          <a:schemeClr val="tx1"/>
                        </a:solidFill>
                        <a:effectLst/>
                        <a:latin typeface="Arial" charset="0"/>
                      </a:endParaRP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&gt;95% HDL</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&lt;5%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HDL</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OR (p-value)</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r>
              <a:tr h="857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No ns variants</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rPr>
                        <a:t>125</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107</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rPr>
                        <a:t>1.0</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r>
              <a:tr h="857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ns variants</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3</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21</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rPr>
                        <a:t>8.1 (1x10</a:t>
                      </a:r>
                      <a:r>
                        <a:rPr kumimoji="0" lang="en-GB" sz="2000" b="0" i="0" u="none" strike="noStrike" cap="none" normalizeH="0" baseline="30000" dirty="0" smtClean="0">
                          <a:ln>
                            <a:noFill/>
                          </a:ln>
                          <a:solidFill>
                            <a:schemeClr val="tx1"/>
                          </a:solidFill>
                          <a:effectLst/>
                          <a:latin typeface="Arial" charset="0"/>
                        </a:rPr>
                        <a:t>-4</a:t>
                      </a:r>
                      <a:r>
                        <a:rPr kumimoji="0" lang="en-GB" sz="2000" b="0" i="0" u="none" strike="noStrike" cap="none" normalizeH="0" baseline="0" dirty="0" smtClean="0">
                          <a:ln>
                            <a:noFill/>
                          </a:ln>
                          <a:solidFill>
                            <a:schemeClr val="tx1"/>
                          </a:solidFill>
                          <a:effectLst/>
                          <a:latin typeface="Arial" charset="0"/>
                        </a:rPr>
                        <a:t>)</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457753" name="Text Box 30"/>
          <p:cNvSpPr txBox="1">
            <a:spLocks noChangeArrowheads="1"/>
          </p:cNvSpPr>
          <p:nvPr/>
        </p:nvSpPr>
        <p:spPr bwMode="auto">
          <a:xfrm>
            <a:off x="533400" y="1143000"/>
            <a:ext cx="8180445" cy="2369880"/>
          </a:xfrm>
          <a:prstGeom prst="rect">
            <a:avLst/>
          </a:prstGeom>
          <a:noFill/>
          <a:ln w="9525">
            <a:noFill/>
            <a:miter lim="800000"/>
            <a:headEnd/>
            <a:tailEnd/>
          </a:ln>
        </p:spPr>
        <p:txBody>
          <a:bodyPr wrap="none">
            <a:spAutoFit/>
          </a:bodyPr>
          <a:lstStyle/>
          <a:p>
            <a:pPr defTabSz="914400" fontAlgn="base">
              <a:spcBef>
                <a:spcPct val="0"/>
              </a:spcBef>
              <a:spcAft>
                <a:spcPct val="0"/>
              </a:spcAft>
            </a:pPr>
            <a:r>
              <a:rPr lang="en-US" sz="3200" dirty="0" smtClean="0">
                <a:solidFill>
                  <a:srgbClr val="000000"/>
                </a:solidFill>
                <a:latin typeface="Arial" charset="0"/>
              </a:rPr>
              <a:t>Aggregate rare variants within three genes</a:t>
            </a:r>
          </a:p>
          <a:p>
            <a:pPr marL="1009650" lvl="1" indent="-609600" defTabSz="914400" fontAlgn="base">
              <a:spcBef>
                <a:spcPct val="0"/>
              </a:spcBef>
              <a:spcAft>
                <a:spcPct val="0"/>
              </a:spcAft>
            </a:pPr>
            <a:r>
              <a:rPr lang="en-US" sz="2800" i="1" dirty="0" smtClean="0">
                <a:solidFill>
                  <a:srgbClr val="000000"/>
                </a:solidFill>
                <a:latin typeface="Times New Roman" pitchFamily="18" charset="0"/>
                <a:cs typeface="Times New Roman" pitchFamily="18" charset="0"/>
              </a:rPr>
              <a:t>	</a:t>
            </a:r>
            <a:r>
              <a:rPr lang="en-US" sz="2800" i="1" dirty="0" err="1" smtClean="0">
                <a:solidFill>
                  <a:srgbClr val="000000"/>
                </a:solidFill>
                <a:latin typeface="Times New Roman" pitchFamily="18" charset="0"/>
                <a:cs typeface="Times New Roman" pitchFamily="18" charset="0"/>
              </a:rPr>
              <a:t>a</a:t>
            </a:r>
            <a:r>
              <a:rPr lang="en-US" sz="2800" i="1" baseline="-25000" dirty="0" err="1" smtClean="0">
                <a:solidFill>
                  <a:srgbClr val="000000"/>
                </a:solidFill>
                <a:latin typeface="Times New Roman" pitchFamily="18" charset="0"/>
                <a:cs typeface="Times New Roman" pitchFamily="18" charset="0"/>
              </a:rPr>
              <a:t>k</a:t>
            </a:r>
            <a:r>
              <a:rPr lang="en-US" sz="2800" dirty="0" smtClean="0">
                <a:solidFill>
                  <a:srgbClr val="000000"/>
                </a:solidFill>
                <a:latin typeface="Arial" charset="0"/>
              </a:rPr>
              <a:t> = 1</a:t>
            </a:r>
          </a:p>
          <a:p>
            <a:pPr marL="1009650" lvl="1" indent="-609600" defTabSz="914400" fontAlgn="base">
              <a:spcBef>
                <a:spcPct val="0"/>
              </a:spcBef>
              <a:spcAft>
                <a:spcPct val="0"/>
              </a:spcAft>
            </a:pPr>
            <a:r>
              <a:rPr lang="en-US" sz="2800" i="1" dirty="0" smtClean="0">
                <a:solidFill>
                  <a:srgbClr val="000000"/>
                </a:solidFill>
                <a:latin typeface="Times New Roman" pitchFamily="18" charset="0"/>
                <a:cs typeface="Times New Roman" pitchFamily="18" charset="0"/>
              </a:rPr>
              <a:t>	</a:t>
            </a:r>
            <a:r>
              <a:rPr lang="en-US" sz="2800" i="1" dirty="0" err="1" smtClean="0">
                <a:solidFill>
                  <a:srgbClr val="000000"/>
                </a:solidFill>
                <a:latin typeface="Times New Roman" pitchFamily="18" charset="0"/>
                <a:cs typeface="Times New Roman" pitchFamily="18" charset="0"/>
              </a:rPr>
              <a:t>s</a:t>
            </a:r>
            <a:r>
              <a:rPr lang="en-US" sz="2800" i="1" baseline="-25000" dirty="0" err="1" smtClean="0">
                <a:solidFill>
                  <a:srgbClr val="000000"/>
                </a:solidFill>
                <a:latin typeface="Times New Roman" pitchFamily="18" charset="0"/>
                <a:cs typeface="Times New Roman" pitchFamily="18" charset="0"/>
              </a:rPr>
              <a:t>k</a:t>
            </a:r>
            <a:r>
              <a:rPr lang="en-US" sz="2800" dirty="0" smtClean="0">
                <a:solidFill>
                  <a:srgbClr val="000000"/>
                </a:solidFill>
                <a:latin typeface="Arial" charset="0"/>
              </a:rPr>
              <a:t> = 1</a:t>
            </a:r>
          </a:p>
          <a:p>
            <a:pPr marL="1009650" lvl="1" indent="-609600" defTabSz="914400" fontAlgn="base">
              <a:spcBef>
                <a:spcPct val="0"/>
              </a:spcBef>
              <a:spcAft>
                <a:spcPct val="0"/>
              </a:spcAft>
            </a:pPr>
            <a:r>
              <a:rPr lang="en-US" sz="2800" i="1" dirty="0" smtClean="0">
                <a:solidFill>
                  <a:srgbClr val="000000"/>
                </a:solidFill>
                <a:latin typeface="Times New Roman" pitchFamily="18" charset="0"/>
                <a:cs typeface="Times New Roman" pitchFamily="18" charset="0"/>
              </a:rPr>
              <a:t>	</a:t>
            </a:r>
            <a:r>
              <a:rPr lang="en-US" sz="2800" i="1" dirty="0" err="1" smtClean="0">
                <a:solidFill>
                  <a:srgbClr val="000000"/>
                </a:solidFill>
                <a:latin typeface="Times New Roman" pitchFamily="18" charset="0"/>
                <a:cs typeface="Times New Roman" pitchFamily="18" charset="0"/>
              </a:rPr>
              <a:t>i</a:t>
            </a:r>
            <a:r>
              <a:rPr lang="en-US" sz="2800" i="1" baseline="-25000" dirty="0" err="1" smtClean="0">
                <a:solidFill>
                  <a:srgbClr val="000000"/>
                </a:solidFill>
                <a:latin typeface="Times New Roman" pitchFamily="18" charset="0"/>
                <a:cs typeface="Times New Roman" pitchFamily="18" charset="0"/>
              </a:rPr>
              <a:t>k</a:t>
            </a:r>
            <a:r>
              <a:rPr lang="en-US" sz="2800" dirty="0" smtClean="0">
                <a:solidFill>
                  <a:srgbClr val="000000"/>
                </a:solidFill>
                <a:latin typeface="Arial" charset="0"/>
              </a:rPr>
              <a:t> = 1 if rare, </a:t>
            </a:r>
            <a:r>
              <a:rPr lang="en-US" sz="2800" dirty="0" err="1" smtClean="0">
                <a:solidFill>
                  <a:srgbClr val="000000"/>
                </a:solidFill>
                <a:latin typeface="Arial" charset="0"/>
              </a:rPr>
              <a:t>nonsynonymous</a:t>
            </a:r>
            <a:endParaRPr lang="en-US" sz="2800" dirty="0" smtClean="0">
              <a:solidFill>
                <a:srgbClr val="000000"/>
              </a:solidFill>
              <a:latin typeface="Arial" charset="0"/>
            </a:endParaRPr>
          </a:p>
          <a:p>
            <a:pPr defTabSz="914400" fontAlgn="base">
              <a:spcBef>
                <a:spcPct val="0"/>
              </a:spcBef>
              <a:spcAft>
                <a:spcPct val="0"/>
              </a:spcAft>
            </a:pPr>
            <a:r>
              <a:rPr lang="en-US" sz="3200" dirty="0" smtClean="0">
                <a:solidFill>
                  <a:srgbClr val="000000"/>
                </a:solidFill>
                <a:latin typeface="Arial" charset="0"/>
              </a:rPr>
              <a:t> </a:t>
            </a:r>
            <a:endParaRPr lang="en-US" sz="3200" dirty="0">
              <a:solidFill>
                <a:srgbClr val="000000"/>
              </a:solidFill>
              <a:latin typeface="Arial" charset="0"/>
            </a:endParaRPr>
          </a:p>
        </p:txBody>
      </p:sp>
      <p:sp>
        <p:nvSpPr>
          <p:cNvPr id="457754" name="Text Box 31"/>
          <p:cNvSpPr txBox="1">
            <a:spLocks noChangeArrowheads="1"/>
          </p:cNvSpPr>
          <p:nvPr/>
        </p:nvSpPr>
        <p:spPr bwMode="auto">
          <a:xfrm>
            <a:off x="5264150" y="6096000"/>
            <a:ext cx="3879850" cy="915988"/>
          </a:xfrm>
          <a:prstGeom prst="rect">
            <a:avLst/>
          </a:prstGeom>
          <a:noFill/>
          <a:ln w="9525" algn="ctr">
            <a:noFill/>
            <a:miter lim="800000"/>
            <a:headEnd/>
            <a:tailEnd/>
          </a:ln>
        </p:spPr>
        <p:txBody>
          <a:bodyPr wrap="none">
            <a:spAutoFit/>
          </a:bodyPr>
          <a:lstStyle/>
          <a:p>
            <a:pPr defTabSz="914400" fontAlgn="base">
              <a:spcBef>
                <a:spcPct val="0"/>
              </a:spcBef>
              <a:spcAft>
                <a:spcPct val="0"/>
              </a:spcAft>
            </a:pPr>
            <a:r>
              <a:rPr lang="en-US" dirty="0">
                <a:solidFill>
                  <a:srgbClr val="000000"/>
                </a:solidFill>
                <a:latin typeface="Arial" charset="0"/>
              </a:rPr>
              <a:t>Cohen et al., Science 2004;305:869.</a:t>
            </a:r>
          </a:p>
          <a:p>
            <a:pPr defTabSz="914400" fontAlgn="base">
              <a:spcBef>
                <a:spcPct val="0"/>
              </a:spcBef>
              <a:spcAft>
                <a:spcPct val="0"/>
              </a:spcAft>
            </a:pPr>
            <a:r>
              <a:rPr lang="en-US" dirty="0" err="1">
                <a:solidFill>
                  <a:srgbClr val="000000"/>
                </a:solidFill>
                <a:latin typeface="Arial" charset="0"/>
              </a:rPr>
              <a:t>Morgenthaler</a:t>
            </a:r>
            <a:r>
              <a:rPr lang="en-US" dirty="0">
                <a:solidFill>
                  <a:srgbClr val="000000"/>
                </a:solidFill>
                <a:latin typeface="Arial" charset="0"/>
              </a:rPr>
              <a:t> </a:t>
            </a:r>
            <a:r>
              <a:rPr lang="en-US" dirty="0" err="1">
                <a:solidFill>
                  <a:srgbClr val="000000"/>
                </a:solidFill>
                <a:latin typeface="Arial" charset="0"/>
              </a:rPr>
              <a:t>Mut</a:t>
            </a:r>
            <a:r>
              <a:rPr lang="en-US" dirty="0">
                <a:solidFill>
                  <a:srgbClr val="000000"/>
                </a:solidFill>
                <a:latin typeface="Arial" charset="0"/>
              </a:rPr>
              <a:t> Res 2007;615:28.</a:t>
            </a:r>
          </a:p>
          <a:p>
            <a:pPr defTabSz="914400" fontAlgn="base">
              <a:spcBef>
                <a:spcPct val="0"/>
              </a:spcBef>
              <a:spcAft>
                <a:spcPct val="0"/>
              </a:spcAft>
            </a:pPr>
            <a:endParaRPr lang="en-US" dirty="0">
              <a:solidFill>
                <a:srgbClr val="000000"/>
              </a:solidFill>
              <a:latin typeface="Arial" charset="0"/>
            </a:endParaRPr>
          </a:p>
        </p:txBody>
      </p:sp>
    </p:spTree>
    <p:extLst>
      <p:ext uri="{BB962C8B-B14F-4D97-AF65-F5344CB8AC3E}">
        <p14:creationId xmlns:p14="http://schemas.microsoft.com/office/powerpoint/2010/main" val="321923806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Grp="1" noChangeArrowheads="1"/>
          </p:cNvSpPr>
          <p:nvPr>
            <p:ph type="title" idx="4294967295"/>
          </p:nvPr>
        </p:nvSpPr>
        <p:spPr>
          <a:xfrm>
            <a:off x="457200" y="274320"/>
            <a:ext cx="8226743" cy="1140143"/>
          </a:xfrm>
        </p:spPr>
        <p:txBody>
          <a:bodyPr>
            <a:normAutofit/>
          </a:bodyPr>
          <a:lstStyle/>
          <a:p>
            <a:pPr>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smtClean="0">
                <a:latin typeface="Arial" charset="0"/>
              </a:rPr>
              <a:t>Variance Components </a:t>
            </a:r>
            <a:r>
              <a:rPr lang="en-US" dirty="0">
                <a:latin typeface="Arial" charset="0"/>
              </a:rPr>
              <a:t>Approach</a:t>
            </a:r>
          </a:p>
        </p:txBody>
      </p:sp>
      <p:sp>
        <p:nvSpPr>
          <p:cNvPr id="59394" name="Rectangle 2"/>
          <p:cNvSpPr>
            <a:spLocks noGrp="1" noChangeArrowheads="1"/>
          </p:cNvSpPr>
          <p:nvPr>
            <p:ph type="body" idx="4294967295"/>
          </p:nvPr>
        </p:nvSpPr>
        <p:spPr>
          <a:xfrm>
            <a:off x="457200" y="1670755"/>
            <a:ext cx="8226743" cy="5290662"/>
          </a:xfrm>
        </p:spPr>
        <p:txBody>
          <a:bodyPr>
            <a:normAutofit/>
          </a:bodyPr>
          <a:lstStyle/>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smtClean="0">
                <a:latin typeface="Calibri" charset="0"/>
                <a:cs typeface="Droid Sans Fallback" charset="0"/>
              </a:rPr>
              <a:t>SNP</a:t>
            </a:r>
            <a:r>
              <a:rPr lang="en-US" sz="2800" dirty="0">
                <a:latin typeface="Calibri" charset="0"/>
                <a:cs typeface="Droid Sans Fallback" charset="0"/>
              </a:rPr>
              <a:t>-set (Sequence) Kernel Association Test (SKAT) </a:t>
            </a:r>
            <a:r>
              <a:rPr lang="en-US" sz="2800" dirty="0" smtClean="0">
                <a:latin typeface="Calibri" charset="0"/>
                <a:cs typeface="Droid Sans Fallback" charset="0"/>
              </a:rPr>
              <a:t>(</a:t>
            </a:r>
            <a:r>
              <a:rPr lang="en-US" sz="2800" dirty="0">
                <a:latin typeface="Calibri" charset="0"/>
                <a:cs typeface="Droid Sans Fallback" charset="0"/>
              </a:rPr>
              <a:t>Wu et al., </a:t>
            </a:r>
            <a:r>
              <a:rPr lang="en-US" sz="2800" dirty="0" smtClean="0">
                <a:latin typeface="Calibri" charset="0"/>
                <a:cs typeface="Droid Sans Fallback" charset="0"/>
              </a:rPr>
              <a:t>AJHG </a:t>
            </a:r>
            <a:r>
              <a:rPr lang="en-US" sz="2800" dirty="0">
                <a:latin typeface="Calibri" charset="0"/>
                <a:cs typeface="Droid Sans Fallback" charset="0"/>
              </a:rPr>
              <a:t>2011).</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a:latin typeface="Calibri" charset="0"/>
                <a:cs typeface="Droid Sans Fallback" charset="0"/>
              </a:rPr>
              <a:t>Uses flexible weight kernels, which reflect different assumptions underlying the rare variant tests. </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a:latin typeface="Calibri" charset="0"/>
                <a:cs typeface="Droid Sans Fallback" charset="0"/>
              </a:rPr>
              <a:t>For example, </a:t>
            </a:r>
            <a:r>
              <a:rPr lang="en-US" sz="2800" dirty="0" smtClean="0">
                <a:latin typeface="Calibri" charset="0"/>
                <a:cs typeface="Droid Sans Fallback" charset="0"/>
              </a:rPr>
              <a:t>that </a:t>
            </a:r>
            <a:r>
              <a:rPr lang="en-US" sz="2800" dirty="0">
                <a:latin typeface="Calibri" charset="0"/>
                <a:cs typeface="Droid Sans Fallback" charset="0"/>
              </a:rPr>
              <a:t>rarer variants have larger effect sizes. </a:t>
            </a:r>
          </a:p>
        </p:txBody>
      </p:sp>
    </p:spTree>
    <p:extLst>
      <p:ext uri="{BB962C8B-B14F-4D97-AF65-F5344CB8AC3E}">
        <p14:creationId xmlns:p14="http://schemas.microsoft.com/office/powerpoint/2010/main" val="398768176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smtClean="0">
                <a:latin typeface="Arial" charset="0"/>
              </a:rPr>
              <a:t>Test Stats for SKAT </a:t>
            </a:r>
            <a:r>
              <a:rPr lang="en-US" dirty="0">
                <a:latin typeface="Arial" charset="0"/>
              </a:rPr>
              <a:t>vs. Burden</a:t>
            </a:r>
          </a:p>
        </p:txBody>
      </p:sp>
      <p:pic>
        <p:nvPicPr>
          <p:cNvPr id="78850" name="Content Placeholder 3" descr="Screenshot 2015-02-23 12.51.11.png"/>
          <p:cNvPicPr>
            <a:picLocks noGrp="1" noChangeAspect="1"/>
          </p:cNvPicPr>
          <p:nvPr>
            <p:ph idx="1"/>
          </p:nvPr>
        </p:nvPicPr>
        <p:blipFill>
          <a:blip r:embed="rId2">
            <a:extLst>
              <a:ext uri="{28A0092B-C50C-407E-A947-70E740481C1C}">
                <a14:useLocalDpi xmlns:a14="http://schemas.microsoft.com/office/drawing/2010/main" val="0"/>
              </a:ext>
            </a:extLst>
          </a:blip>
          <a:srcRect t="-29681" b="-29681"/>
          <a:stretch>
            <a:fillRect/>
          </a:stretch>
        </p:blipFill>
        <p:spPr/>
      </p:pic>
    </p:spTree>
    <p:extLst>
      <p:ext uri="{BB962C8B-B14F-4D97-AF65-F5344CB8AC3E}">
        <p14:creationId xmlns:p14="http://schemas.microsoft.com/office/powerpoint/2010/main" val="900872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a:t>
            </a:r>
            <a:r>
              <a:rPr lang="en-US" dirty="0" err="1" smtClean="0"/>
              <a:t>Pleiotropy</a:t>
            </a:r>
            <a:endParaRPr lang="en-US" dirty="0"/>
          </a:p>
        </p:txBody>
      </p:sp>
      <p:sp>
        <p:nvSpPr>
          <p:cNvPr id="3" name="Content Placeholder 2"/>
          <p:cNvSpPr>
            <a:spLocks noGrp="1"/>
          </p:cNvSpPr>
          <p:nvPr>
            <p:ph idx="1"/>
          </p:nvPr>
        </p:nvSpPr>
        <p:spPr>
          <a:xfrm>
            <a:off x="227934" y="1453680"/>
            <a:ext cx="8686800" cy="5042088"/>
          </a:xfrm>
        </p:spPr>
        <p:txBody>
          <a:bodyPr>
            <a:normAutofit/>
          </a:bodyPr>
          <a:lstStyle/>
          <a:p>
            <a:r>
              <a:rPr lang="en-US" sz="2800" dirty="0" smtClean="0"/>
              <a:t>From Greek: </a:t>
            </a:r>
            <a:r>
              <a:rPr lang="en-US" sz="2800" dirty="0" err="1" smtClean="0"/>
              <a:t>Pleio</a:t>
            </a:r>
            <a:r>
              <a:rPr lang="en-US" sz="2800" dirty="0" smtClean="0"/>
              <a:t> (many) and tropic (affecting).</a:t>
            </a:r>
          </a:p>
          <a:p>
            <a:pPr marL="0" indent="0">
              <a:buNone/>
            </a:pPr>
            <a:endParaRPr lang="en-US" dirty="0" smtClean="0"/>
          </a:p>
          <a:p>
            <a:endParaRPr lang="en-US" dirty="0" smtClean="0"/>
          </a:p>
          <a:p>
            <a:endParaRPr lang="en-US" dirty="0"/>
          </a:p>
          <a:p>
            <a:endParaRPr lang="en-US" dirty="0" smtClean="0"/>
          </a:p>
          <a:p>
            <a:endParaRPr lang="en-US" dirty="0"/>
          </a:p>
          <a:p>
            <a:r>
              <a:rPr lang="en-US" sz="2800" dirty="0" smtClean="0"/>
              <a:t>One gene, multiple traits.</a:t>
            </a:r>
          </a:p>
          <a:p>
            <a:endParaRPr lang="en-US" dirty="0" smtClean="0"/>
          </a:p>
          <a:p>
            <a:endParaRPr lang="en-US" dirty="0" smtClean="0"/>
          </a:p>
          <a:p>
            <a:endParaRPr lang="en-US" dirty="0"/>
          </a:p>
          <a:p>
            <a:endParaRPr lang="en-US" dirty="0" smtClean="0"/>
          </a:p>
          <a:p>
            <a:endParaRPr lang="en-US" dirty="0" smtClean="0"/>
          </a:p>
        </p:txBody>
      </p:sp>
      <p:pic>
        <p:nvPicPr>
          <p:cNvPr id="5" name="Picture 4"/>
          <p:cNvPicPr>
            <a:picLocks noChangeAspect="1"/>
          </p:cNvPicPr>
          <p:nvPr/>
        </p:nvPicPr>
        <p:blipFill>
          <a:blip r:embed="rId2"/>
          <a:stretch>
            <a:fillRect/>
          </a:stretch>
        </p:blipFill>
        <p:spPr>
          <a:xfrm>
            <a:off x="1908632" y="2084428"/>
            <a:ext cx="5563207" cy="2962408"/>
          </a:xfrm>
          <a:prstGeom prst="rect">
            <a:avLst/>
          </a:prstGeom>
        </p:spPr>
      </p:pic>
    </p:spTree>
    <p:extLst>
      <p:ext uri="{BB962C8B-B14F-4D97-AF65-F5344CB8AC3E}">
        <p14:creationId xmlns:p14="http://schemas.microsoft.com/office/powerpoint/2010/main" val="293421650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071"/>
            <a:ext cx="8229600" cy="1143000"/>
          </a:xfrm>
        </p:spPr>
        <p:txBody>
          <a:bodyPr/>
          <a:lstStyle/>
          <a:p>
            <a:r>
              <a:rPr lang="en-US" dirty="0"/>
              <a:t>Assessing </a:t>
            </a:r>
            <a:r>
              <a:rPr lang="en-US" dirty="0" err="1" smtClean="0"/>
              <a:t>Pleiotropy</a:t>
            </a:r>
            <a:endParaRPr lang="en-US" dirty="0"/>
          </a:p>
        </p:txBody>
      </p:sp>
      <p:sp>
        <p:nvSpPr>
          <p:cNvPr id="3" name="Content Placeholder 2"/>
          <p:cNvSpPr>
            <a:spLocks noGrp="1"/>
          </p:cNvSpPr>
          <p:nvPr>
            <p:ph idx="1"/>
          </p:nvPr>
        </p:nvSpPr>
        <p:spPr>
          <a:xfrm>
            <a:off x="1092201" y="1397000"/>
            <a:ext cx="8229600" cy="4525963"/>
          </a:xfrm>
        </p:spPr>
        <p:txBody>
          <a:bodyPr>
            <a:normAutofit/>
          </a:bodyPr>
          <a:lstStyle/>
          <a:p>
            <a:pPr marL="0" indent="0">
              <a:buNone/>
            </a:pPr>
            <a:r>
              <a:rPr lang="en-US" dirty="0" smtClean="0"/>
              <a:t> 	1. </a:t>
            </a:r>
            <a:r>
              <a:rPr lang="en-US" dirty="0" err="1" smtClean="0"/>
              <a:t>Pleiotropy</a:t>
            </a:r>
            <a:r>
              <a:rPr lang="en-US" dirty="0" smtClean="0"/>
              <a:t> ‘look-ups’</a:t>
            </a:r>
          </a:p>
          <a:p>
            <a:pPr marL="0" indent="0">
              <a:buNone/>
            </a:pPr>
            <a:r>
              <a:rPr lang="en-US" dirty="0" smtClean="0"/>
              <a:t>	2. Meta-analysis (ASSET)</a:t>
            </a:r>
            <a:endParaRPr lang="en-US" dirty="0"/>
          </a:p>
          <a:p>
            <a:pPr marL="0" indent="0">
              <a:buNone/>
            </a:pPr>
            <a:r>
              <a:rPr lang="en-US" dirty="0" smtClean="0"/>
              <a:t>	3. </a:t>
            </a:r>
            <a:r>
              <a:rPr lang="en-US" dirty="0" err="1" smtClean="0"/>
              <a:t>Multiphenotype</a:t>
            </a:r>
            <a:endParaRPr lang="en-US" i="1" dirty="0"/>
          </a:p>
          <a:p>
            <a:pPr marL="0" indent="0">
              <a:buNone/>
            </a:pPr>
            <a:r>
              <a:rPr lang="en-US" dirty="0" smtClean="0"/>
              <a:t>	4. Multilevel </a:t>
            </a:r>
            <a:r>
              <a:rPr lang="en-US" dirty="0" err="1"/>
              <a:t>p</a:t>
            </a:r>
            <a:r>
              <a:rPr lang="en-US" dirty="0" err="1" smtClean="0"/>
              <a:t>leiotropy</a:t>
            </a:r>
            <a:endParaRPr lang="en-US" dirty="0" smtClean="0"/>
          </a:p>
          <a:p>
            <a:pPr marL="0" indent="0">
              <a:buNone/>
            </a:pPr>
            <a:endParaRPr lang="en-US" dirty="0"/>
          </a:p>
        </p:txBody>
      </p:sp>
    </p:spTree>
    <p:extLst>
      <p:ext uri="{BB962C8B-B14F-4D97-AF65-F5344CB8AC3E}">
        <p14:creationId xmlns:p14="http://schemas.microsoft.com/office/powerpoint/2010/main" val="342417602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505198616"/>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50894164"/>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32403638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9" name="Title 3"/>
          <p:cNvSpPr txBox="1">
            <a:spLocks/>
          </p:cNvSpPr>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smtClean="0">
                <a:solidFill>
                  <a:srgbClr val="000000"/>
                </a:solidFill>
              </a:rPr>
              <a:t>1. </a:t>
            </a:r>
            <a:r>
              <a:rPr lang="en-US" dirty="0" err="1" smtClean="0">
                <a:solidFill>
                  <a:srgbClr val="000000"/>
                </a:solidFill>
              </a:rPr>
              <a:t>Pleiotropy</a:t>
            </a:r>
            <a:r>
              <a:rPr lang="en-US" dirty="0" smtClean="0">
                <a:solidFill>
                  <a:srgbClr val="000000"/>
                </a:solidFill>
              </a:rPr>
              <a:t> “Look-ups”</a:t>
            </a:r>
            <a:endParaRPr lang="en-US" dirty="0">
              <a:solidFill>
                <a:srgbClr val="000000"/>
              </a:solidFill>
            </a:endParaRPr>
          </a:p>
        </p:txBody>
      </p:sp>
    </p:spTree>
    <p:extLst>
      <p:ext uri="{BB962C8B-B14F-4D97-AF65-F5344CB8AC3E}">
        <p14:creationId xmlns:p14="http://schemas.microsoft.com/office/powerpoint/2010/main" val="51464410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233717355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934959010"/>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507004017"/>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2" name="Title 3"/>
          <p:cNvSpPr txBox="1">
            <a:spLocks/>
          </p:cNvSpPr>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smtClean="0">
                <a:solidFill>
                  <a:srgbClr val="000000"/>
                </a:solidFill>
              </a:rPr>
              <a:t>Pleiotropy</a:t>
            </a:r>
            <a:r>
              <a:rPr lang="en-US" dirty="0" smtClean="0">
                <a:solidFill>
                  <a:srgbClr val="000000"/>
                </a:solidFill>
              </a:rPr>
              <a:t> “Look-ups”</a:t>
            </a:r>
            <a:endParaRPr lang="en-US" dirty="0">
              <a:solidFill>
                <a:srgbClr val="000000"/>
              </a:solidFill>
            </a:endParaRPr>
          </a:p>
        </p:txBody>
      </p:sp>
    </p:spTree>
    <p:extLst>
      <p:ext uri="{BB962C8B-B14F-4D97-AF65-F5344CB8AC3E}">
        <p14:creationId xmlns:p14="http://schemas.microsoft.com/office/powerpoint/2010/main" val="179129482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230888894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130305986"/>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531882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2" name="Title 3"/>
          <p:cNvSpPr txBox="1">
            <a:spLocks/>
          </p:cNvSpPr>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smtClean="0">
                <a:solidFill>
                  <a:srgbClr val="000000"/>
                </a:solidFill>
              </a:rPr>
              <a:t>Pleiotropy</a:t>
            </a:r>
            <a:r>
              <a:rPr lang="en-US" dirty="0" smtClean="0">
                <a:solidFill>
                  <a:srgbClr val="000000"/>
                </a:solidFill>
              </a:rPr>
              <a:t> “Look-ups”</a:t>
            </a:r>
            <a:endParaRPr lang="en-US" dirty="0">
              <a:solidFill>
                <a:srgbClr val="000000"/>
              </a:solidFill>
            </a:endParaRPr>
          </a:p>
        </p:txBody>
      </p:sp>
    </p:spTree>
    <p:extLst>
      <p:ext uri="{BB962C8B-B14F-4D97-AF65-F5344CB8AC3E}">
        <p14:creationId xmlns:p14="http://schemas.microsoft.com/office/powerpoint/2010/main" val="95144413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714955152"/>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538987577"/>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28553479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2" name="Title 3"/>
          <p:cNvSpPr txBox="1">
            <a:spLocks/>
          </p:cNvSpPr>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smtClean="0">
                <a:solidFill>
                  <a:srgbClr val="000000"/>
                </a:solidFill>
              </a:rPr>
              <a:t>Pleiotropy</a:t>
            </a:r>
            <a:r>
              <a:rPr lang="en-US" dirty="0" smtClean="0">
                <a:solidFill>
                  <a:srgbClr val="000000"/>
                </a:solidFill>
              </a:rPr>
              <a:t> “Look-ups”</a:t>
            </a:r>
            <a:endParaRPr lang="en-US" dirty="0">
              <a:solidFill>
                <a:srgbClr val="000000"/>
              </a:solidFill>
            </a:endParaRPr>
          </a:p>
        </p:txBody>
      </p:sp>
    </p:spTree>
    <p:extLst>
      <p:ext uri="{BB962C8B-B14F-4D97-AF65-F5344CB8AC3E}">
        <p14:creationId xmlns:p14="http://schemas.microsoft.com/office/powerpoint/2010/main" val="80455591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765410945"/>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10471837"/>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654995046"/>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2" name="Title 3"/>
          <p:cNvSpPr txBox="1">
            <a:spLocks/>
          </p:cNvSpPr>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smtClean="0">
                <a:solidFill>
                  <a:srgbClr val="000000"/>
                </a:solidFill>
              </a:rPr>
              <a:t>Pleiotropy</a:t>
            </a:r>
            <a:r>
              <a:rPr lang="en-US" dirty="0" smtClean="0">
                <a:solidFill>
                  <a:srgbClr val="000000"/>
                </a:solidFill>
              </a:rPr>
              <a:t> “Look-ups”</a:t>
            </a:r>
            <a:endParaRPr lang="en-US" dirty="0">
              <a:solidFill>
                <a:srgbClr val="000000"/>
              </a:solidFill>
            </a:endParaRPr>
          </a:p>
        </p:txBody>
      </p:sp>
      <p:sp>
        <p:nvSpPr>
          <p:cNvPr id="3" name="TextBox 2"/>
          <p:cNvSpPr txBox="1"/>
          <p:nvPr/>
        </p:nvSpPr>
        <p:spPr>
          <a:xfrm>
            <a:off x="3886200" y="1828800"/>
            <a:ext cx="5724644" cy="2677656"/>
          </a:xfrm>
          <a:prstGeom prst="rect">
            <a:avLst/>
          </a:prstGeom>
          <a:noFill/>
        </p:spPr>
        <p:txBody>
          <a:bodyPr wrap="none" rtlCol="0">
            <a:spAutoFit/>
          </a:bodyPr>
          <a:lstStyle/>
          <a:p>
            <a:r>
              <a:rPr lang="en-US" sz="2400" dirty="0" err="1" smtClean="0"/>
              <a:t>Univariate</a:t>
            </a:r>
            <a:r>
              <a:rPr lang="en-US" sz="2400" dirty="0" smtClean="0"/>
              <a:t> analyses:</a:t>
            </a:r>
          </a:p>
          <a:p>
            <a:endParaRPr lang="en-US" sz="2400" dirty="0"/>
          </a:p>
          <a:p>
            <a:pPr marL="0" indent="0">
              <a:buNone/>
            </a:pPr>
            <a:r>
              <a:rPr lang="en-US" sz="2400" dirty="0" err="1"/>
              <a:t>logit</a:t>
            </a:r>
            <a:r>
              <a:rPr lang="en-US" sz="2400" dirty="0"/>
              <a:t> (</a:t>
            </a:r>
            <a:r>
              <a:rPr lang="en-US" sz="2400" dirty="0" err="1"/>
              <a:t>Pr</a:t>
            </a:r>
            <a:r>
              <a:rPr lang="en-US" sz="2400" dirty="0"/>
              <a:t>(</a:t>
            </a:r>
            <a:r>
              <a:rPr lang="en-US" sz="2400" b="1" dirty="0" smtClean="0"/>
              <a:t>Y</a:t>
            </a:r>
            <a:r>
              <a:rPr lang="en-US" sz="2400" dirty="0" smtClean="0"/>
              <a:t>=</a:t>
            </a:r>
            <a:r>
              <a:rPr lang="en-US" sz="2400" dirty="0"/>
              <a:t>1|</a:t>
            </a:r>
            <a:r>
              <a:rPr lang="en-US" sz="2400" b="1" dirty="0"/>
              <a:t>G, C</a:t>
            </a:r>
            <a:r>
              <a:rPr lang="en-US" sz="2400" dirty="0"/>
              <a:t>)) = </a:t>
            </a:r>
            <a:r>
              <a:rPr lang="en-US" sz="2400" dirty="0" smtClean="0"/>
              <a:t>α </a:t>
            </a:r>
            <a:r>
              <a:rPr lang="en-US" sz="2400" dirty="0"/>
              <a:t>+ </a:t>
            </a:r>
            <a:r>
              <a:rPr lang="en-US" sz="2400" b="1" dirty="0" smtClean="0"/>
              <a:t>Gβ</a:t>
            </a:r>
            <a:r>
              <a:rPr lang="en-US" sz="2400" dirty="0" smtClean="0"/>
              <a:t> </a:t>
            </a:r>
            <a:r>
              <a:rPr lang="en-US" sz="2400" dirty="0"/>
              <a:t>+ </a:t>
            </a:r>
            <a:r>
              <a:rPr lang="en-US" sz="2400" b="1" dirty="0" err="1" smtClean="0"/>
              <a:t>Cγ</a:t>
            </a:r>
            <a:r>
              <a:rPr lang="en-US" sz="2400" dirty="0"/>
              <a:t>	</a:t>
            </a:r>
          </a:p>
          <a:p>
            <a:pPr marL="0" indent="0">
              <a:buNone/>
            </a:pPr>
            <a:endParaRPr lang="en-US" sz="2400" dirty="0"/>
          </a:p>
          <a:p>
            <a:pPr marL="0" indent="0">
              <a:buNone/>
            </a:pPr>
            <a:r>
              <a:rPr lang="en-US" sz="2400" dirty="0" smtClean="0"/>
              <a:t>One-at-a-time for each SNP / cancer</a:t>
            </a:r>
          </a:p>
          <a:p>
            <a:pPr marL="0" indent="0">
              <a:buNone/>
            </a:pPr>
            <a:endParaRPr lang="en-US" sz="2400" dirty="0"/>
          </a:p>
          <a:p>
            <a:pPr marL="0" indent="0">
              <a:buNone/>
            </a:pPr>
            <a:r>
              <a:rPr lang="en-US" sz="2400" b="1" dirty="0" smtClean="0"/>
              <a:t>β,</a:t>
            </a:r>
            <a:r>
              <a:rPr lang="en-US" sz="2400" dirty="0" smtClean="0"/>
              <a:t> P-values, FDR</a:t>
            </a:r>
          </a:p>
        </p:txBody>
      </p:sp>
    </p:spTree>
    <p:extLst>
      <p:ext uri="{BB962C8B-B14F-4D97-AF65-F5344CB8AC3E}">
        <p14:creationId xmlns:p14="http://schemas.microsoft.com/office/powerpoint/2010/main" val="338757226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Conventional Analysis</a:t>
            </a:r>
            <a:endParaRPr lang="en-US" dirty="0"/>
          </a:p>
        </p:txBody>
      </p:sp>
      <p:sp>
        <p:nvSpPr>
          <p:cNvPr id="3" name="Content Placeholder 2"/>
          <p:cNvSpPr>
            <a:spLocks noGrp="1"/>
          </p:cNvSpPr>
          <p:nvPr>
            <p:ph idx="1"/>
          </p:nvPr>
        </p:nvSpPr>
        <p:spPr/>
        <p:txBody>
          <a:bodyPr>
            <a:noAutofit/>
          </a:bodyPr>
          <a:lstStyle/>
          <a:p>
            <a:r>
              <a:rPr lang="fr-FR" sz="2400" dirty="0" smtClean="0">
                <a:latin typeface="Arial"/>
                <a:cs typeface="Arial"/>
              </a:rPr>
              <a:t>Assume case-control data.</a:t>
            </a:r>
          </a:p>
          <a:p>
            <a:pPr marL="0" indent="0">
              <a:buNone/>
            </a:pPr>
            <a:r>
              <a:rPr lang="fr-FR" sz="2400" dirty="0" smtClean="0">
                <a:latin typeface="Arial"/>
                <a:cs typeface="Arial"/>
              </a:rPr>
              <a:t>	Logit</a:t>
            </a:r>
            <a:r>
              <a:rPr lang="fr-FR" sz="2400" dirty="0">
                <a:latin typeface="Arial"/>
                <a:cs typeface="Arial"/>
              </a:rPr>
              <a:t>(Pr</a:t>
            </a:r>
            <a:r>
              <a:rPr lang="fr-FR" sz="2400" dirty="0" smtClean="0">
                <a:latin typeface="Arial"/>
                <a:cs typeface="Arial"/>
              </a:rPr>
              <a:t>(D=</a:t>
            </a:r>
            <a:r>
              <a:rPr lang="fr-FR" sz="2400" dirty="0">
                <a:latin typeface="Arial"/>
                <a:cs typeface="Arial"/>
              </a:rPr>
              <a:t>1|G,C) = </a:t>
            </a:r>
            <a:r>
              <a:rPr lang="en-US" sz="2400" dirty="0" smtClean="0">
                <a:latin typeface="Calibri" charset="0"/>
                <a:cs typeface="Droid Sans Fallback" charset="0"/>
              </a:rPr>
              <a:t>α</a:t>
            </a:r>
            <a:r>
              <a:rPr lang="fr-FR" sz="2400" baseline="-25000" dirty="0" smtClean="0">
                <a:latin typeface="Arial"/>
                <a:cs typeface="Arial"/>
              </a:rPr>
              <a:t>0</a:t>
            </a:r>
            <a:r>
              <a:rPr lang="fr-FR" sz="2400" dirty="0" smtClean="0">
                <a:latin typeface="Arial"/>
                <a:cs typeface="Arial"/>
              </a:rPr>
              <a:t> </a:t>
            </a:r>
            <a:r>
              <a:rPr lang="fr-FR" sz="2400" dirty="0">
                <a:latin typeface="Arial"/>
                <a:cs typeface="Arial"/>
              </a:rPr>
              <a:t>+ </a:t>
            </a:r>
            <a:r>
              <a:rPr lang="el-GR" sz="2400" dirty="0" smtClean="0">
                <a:latin typeface="Arial" charset="0"/>
              </a:rPr>
              <a:t>β</a:t>
            </a:r>
            <a:r>
              <a:rPr lang="fr-FR" sz="2400" baseline="-25000" dirty="0" smtClean="0">
                <a:latin typeface="Arial"/>
                <a:cs typeface="Arial"/>
              </a:rPr>
              <a:t>G</a:t>
            </a:r>
            <a:r>
              <a:rPr lang="fr-FR" sz="2400" dirty="0" smtClean="0">
                <a:latin typeface="Arial"/>
                <a:cs typeface="Arial"/>
              </a:rPr>
              <a:t>G </a:t>
            </a:r>
            <a:r>
              <a:rPr lang="fr-FR" sz="2400" dirty="0">
                <a:latin typeface="Arial"/>
                <a:cs typeface="Arial"/>
              </a:rPr>
              <a:t>+ </a:t>
            </a:r>
            <a:r>
              <a:rPr lang="el-GR" sz="2400" dirty="0" smtClean="0">
                <a:latin typeface="Arial" charset="0"/>
              </a:rPr>
              <a:t>β</a:t>
            </a:r>
            <a:r>
              <a:rPr lang="fr-FR" sz="2400" baseline="-25000" dirty="0" smtClean="0">
                <a:latin typeface="Arial"/>
                <a:cs typeface="Arial"/>
              </a:rPr>
              <a:t>C</a:t>
            </a:r>
            <a:r>
              <a:rPr lang="fr-FR" sz="2400" dirty="0" smtClean="0">
                <a:latin typeface="Arial"/>
                <a:cs typeface="Arial"/>
              </a:rPr>
              <a:t>C</a:t>
            </a:r>
            <a:r>
              <a:rPr lang="fr-FR" sz="2400" b="1" dirty="0">
                <a:latin typeface="Arial"/>
                <a:cs typeface="Arial"/>
              </a:rPr>
              <a:t>	</a:t>
            </a:r>
            <a:endParaRPr lang="fr-FR" sz="2400" b="1" dirty="0" smtClean="0">
              <a:latin typeface="Arial"/>
              <a:cs typeface="Arial"/>
            </a:endParaRPr>
          </a:p>
          <a:p>
            <a:pPr lvl="1"/>
            <a:r>
              <a:rPr lang="en-US" sz="2400" dirty="0">
                <a:latin typeface="Arial"/>
                <a:cs typeface="Arial"/>
              </a:rPr>
              <a:t>D</a:t>
            </a:r>
            <a:r>
              <a:rPr lang="en-US" sz="2400" dirty="0" smtClean="0">
                <a:latin typeface="Arial"/>
                <a:cs typeface="Arial"/>
              </a:rPr>
              <a:t> = binary trait or disease outcome </a:t>
            </a:r>
          </a:p>
          <a:p>
            <a:pPr lvl="1"/>
            <a:r>
              <a:rPr lang="en-US" sz="2400" dirty="0" smtClean="0">
                <a:latin typeface="Arial"/>
                <a:cs typeface="Arial"/>
              </a:rPr>
              <a:t>G = genetic variant (e.g., SNP coded 0, 1, 2)</a:t>
            </a:r>
          </a:p>
          <a:p>
            <a:pPr lvl="1"/>
            <a:r>
              <a:rPr lang="en-US" sz="2400" dirty="0" smtClean="0">
                <a:latin typeface="Arial"/>
                <a:cs typeface="Arial"/>
              </a:rPr>
              <a:t>C</a:t>
            </a:r>
            <a:r>
              <a:rPr lang="en-US" sz="2400" b="1" dirty="0" smtClean="0">
                <a:latin typeface="Arial"/>
                <a:cs typeface="Arial"/>
              </a:rPr>
              <a:t> </a:t>
            </a:r>
            <a:r>
              <a:rPr lang="en-US" sz="2400" dirty="0" smtClean="0">
                <a:latin typeface="Arial"/>
                <a:cs typeface="Arial"/>
              </a:rPr>
              <a:t>= set of potential confounders</a:t>
            </a:r>
          </a:p>
          <a:p>
            <a:endParaRPr lang="en-US" sz="2400" dirty="0" smtClean="0">
              <a:latin typeface="Arial"/>
              <a:cs typeface="Arial"/>
            </a:endParaRPr>
          </a:p>
          <a:p>
            <a:pPr marL="0" indent="0">
              <a:buNone/>
            </a:pPr>
            <a:r>
              <a:rPr lang="en-US" sz="2400" dirty="0" err="1">
                <a:latin typeface="Arial"/>
                <a:cs typeface="Arial"/>
              </a:rPr>
              <a:t>e</a:t>
            </a:r>
            <a:r>
              <a:rPr lang="en-US" sz="2400" dirty="0" err="1" smtClean="0">
                <a:latin typeface="Arial"/>
                <a:cs typeface="Arial"/>
              </a:rPr>
              <a:t>xp</a:t>
            </a:r>
            <a:r>
              <a:rPr lang="en-US" sz="2400" dirty="0" smtClean="0">
                <a:latin typeface="Arial"/>
                <a:cs typeface="Arial"/>
              </a:rPr>
              <a:t>(</a:t>
            </a:r>
            <a:r>
              <a:rPr lang="el-GR" sz="2400" dirty="0" smtClean="0">
                <a:latin typeface="Arial" charset="0"/>
              </a:rPr>
              <a:t>β</a:t>
            </a:r>
            <a:r>
              <a:rPr lang="en-US" sz="2400" baseline="-25000" dirty="0" smtClean="0">
                <a:latin typeface="Arial"/>
                <a:cs typeface="Arial"/>
              </a:rPr>
              <a:t>G</a:t>
            </a:r>
            <a:r>
              <a:rPr lang="en-US" sz="2400" dirty="0" smtClean="0">
                <a:latin typeface="Arial"/>
                <a:cs typeface="Arial"/>
              </a:rPr>
              <a:t>) = ‘</a:t>
            </a:r>
            <a:r>
              <a:rPr lang="en-US" sz="2400" dirty="0">
                <a:latin typeface="Arial"/>
                <a:cs typeface="Arial"/>
              </a:rPr>
              <a:t>marginal effect’ of </a:t>
            </a:r>
            <a:r>
              <a:rPr lang="en-US" sz="2400" dirty="0" smtClean="0">
                <a:latin typeface="Arial"/>
                <a:cs typeface="Arial"/>
              </a:rPr>
              <a:t>G on D </a:t>
            </a:r>
          </a:p>
          <a:p>
            <a:pPr lvl="1"/>
            <a:r>
              <a:rPr lang="en-US" sz="2400" dirty="0" smtClean="0">
                <a:latin typeface="Arial"/>
                <a:cs typeface="Arial"/>
              </a:rPr>
              <a:t>averaging </a:t>
            </a:r>
            <a:r>
              <a:rPr lang="en-US" sz="2400" dirty="0">
                <a:latin typeface="Arial"/>
                <a:cs typeface="Arial"/>
              </a:rPr>
              <a:t>(or marginalizing) over the </a:t>
            </a:r>
            <a:r>
              <a:rPr lang="en-US" sz="2400" dirty="0" smtClean="0">
                <a:latin typeface="Arial"/>
                <a:cs typeface="Arial"/>
              </a:rPr>
              <a:t>environmental (E) exposure</a:t>
            </a:r>
            <a:r>
              <a:rPr lang="en-US" sz="2400" dirty="0">
                <a:latin typeface="Arial"/>
                <a:cs typeface="Arial"/>
              </a:rPr>
              <a:t>-specific effects of G.  </a:t>
            </a:r>
          </a:p>
          <a:p>
            <a:endParaRPr lang="en-US" sz="2400" dirty="0" smtClean="0">
              <a:latin typeface="Arial"/>
              <a:cs typeface="Arial"/>
            </a:endParaRPr>
          </a:p>
          <a:p>
            <a:r>
              <a:rPr lang="en-US" sz="2400" dirty="0" smtClean="0">
                <a:latin typeface="Arial"/>
                <a:cs typeface="Arial"/>
              </a:rPr>
              <a:t>E may or may not be included in </a:t>
            </a:r>
            <a:r>
              <a:rPr lang="en-US" sz="2400" b="1" dirty="0" smtClean="0">
                <a:latin typeface="Arial"/>
                <a:cs typeface="Arial"/>
              </a:rPr>
              <a:t>C</a:t>
            </a:r>
            <a:endParaRPr lang="en-US" sz="2400" dirty="0">
              <a:latin typeface="Arial"/>
              <a:cs typeface="Arial"/>
            </a:endParaRPr>
          </a:p>
        </p:txBody>
      </p:sp>
    </p:spTree>
    <p:extLst>
      <p:ext uri="{BB962C8B-B14F-4D97-AF65-F5344CB8AC3E}">
        <p14:creationId xmlns:p14="http://schemas.microsoft.com/office/powerpoint/2010/main" val="425666921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679975691"/>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321289703"/>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48510034"/>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0" y="152400"/>
            <a:ext cx="9144000" cy="1143000"/>
          </a:xfrm>
        </p:spPr>
        <p:txBody>
          <a:bodyPr/>
          <a:lstStyle/>
          <a:p>
            <a:r>
              <a:rPr lang="en-US" sz="4000" dirty="0" smtClean="0"/>
              <a:t>2. Meta-Analysis Approach</a:t>
            </a:r>
            <a:endParaRPr lang="en-US" sz="4000"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cxnSp>
        <p:nvCxnSpPr>
          <p:cNvPr id="3" name="Straight Arrow Connector 2"/>
          <p:cNvCxnSpPr/>
          <p:nvPr/>
        </p:nvCxnSpPr>
        <p:spPr bwMode="auto">
          <a:xfrm>
            <a:off x="2590800" y="1828800"/>
            <a:ext cx="1447800" cy="12192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7" name="Straight Arrow Connector 6"/>
          <p:cNvCxnSpPr/>
          <p:nvPr/>
        </p:nvCxnSpPr>
        <p:spPr bwMode="auto">
          <a:xfrm>
            <a:off x="2590800" y="3352800"/>
            <a:ext cx="13716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flipV="1">
            <a:off x="2667000" y="3581400"/>
            <a:ext cx="1295400" cy="16002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7" name="TextBox 16"/>
          <p:cNvSpPr txBox="1"/>
          <p:nvPr/>
        </p:nvSpPr>
        <p:spPr>
          <a:xfrm>
            <a:off x="4191000" y="3124200"/>
            <a:ext cx="3467616" cy="461665"/>
          </a:xfrm>
          <a:prstGeom prst="rect">
            <a:avLst/>
          </a:prstGeom>
          <a:noFill/>
        </p:spPr>
        <p:txBody>
          <a:bodyPr wrap="none" rtlCol="0">
            <a:spAutoFit/>
          </a:bodyPr>
          <a:lstStyle/>
          <a:p>
            <a:r>
              <a:rPr lang="en-US" sz="2400" dirty="0" smtClean="0"/>
              <a:t>Single estimate of effect</a:t>
            </a:r>
            <a:endParaRPr lang="en-US" sz="2400" dirty="0"/>
          </a:p>
        </p:txBody>
      </p:sp>
    </p:spTree>
    <p:extLst>
      <p:ext uri="{BB962C8B-B14F-4D97-AF65-F5344CB8AC3E}">
        <p14:creationId xmlns:p14="http://schemas.microsoft.com/office/powerpoint/2010/main" val="1129485420"/>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07962"/>
            <a:ext cx="8229600" cy="1143000"/>
          </a:xfrm>
        </p:spPr>
        <p:txBody>
          <a:bodyPr>
            <a:normAutofit/>
          </a:bodyPr>
          <a:lstStyle/>
          <a:p>
            <a:r>
              <a:rPr lang="en-US" dirty="0" smtClean="0"/>
              <a:t>ASSET</a:t>
            </a:r>
            <a:endParaRPr lang="en-US" i="1" dirty="0"/>
          </a:p>
        </p:txBody>
      </p:sp>
      <p:sp>
        <p:nvSpPr>
          <p:cNvPr id="3" name="Content Placeholder 2"/>
          <p:cNvSpPr>
            <a:spLocks noGrp="1"/>
          </p:cNvSpPr>
          <p:nvPr>
            <p:ph idx="1"/>
          </p:nvPr>
        </p:nvSpPr>
        <p:spPr>
          <a:xfrm>
            <a:off x="457200" y="1765300"/>
            <a:ext cx="8229600" cy="4525963"/>
          </a:xfrm>
        </p:spPr>
        <p:txBody>
          <a:bodyPr/>
          <a:lstStyle/>
          <a:p>
            <a:pPr marL="0" indent="0">
              <a:buNone/>
            </a:pPr>
            <a:r>
              <a:rPr lang="en-US" dirty="0" smtClean="0"/>
              <a:t>Standard fixed-effects</a:t>
            </a:r>
          </a:p>
          <a:p>
            <a:endParaRPr lang="en-US" dirty="0"/>
          </a:p>
          <a:p>
            <a:endParaRPr lang="en-US" dirty="0" smtClean="0"/>
          </a:p>
          <a:p>
            <a:endParaRPr lang="en-US" dirty="0"/>
          </a:p>
          <a:p>
            <a:pPr marL="0" indent="0">
              <a:buNone/>
            </a:pPr>
            <a:r>
              <a:rPr lang="en-US" dirty="0" smtClean="0"/>
              <a:t>Subset-based</a:t>
            </a:r>
          </a:p>
          <a:p>
            <a:endParaRPr lang="en-US" dirty="0"/>
          </a:p>
          <a:p>
            <a:endParaRPr lang="en-US" dirty="0" smtClean="0"/>
          </a:p>
          <a:p>
            <a:endParaRPr lang="en-US" dirty="0" smtClean="0"/>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150854505"/>
              </p:ext>
            </p:extLst>
          </p:nvPr>
        </p:nvGraphicFramePr>
        <p:xfrm>
          <a:off x="822326" y="2305050"/>
          <a:ext cx="2847975" cy="1276350"/>
        </p:xfrm>
        <a:graphic>
          <a:graphicData uri="http://schemas.openxmlformats.org/presentationml/2006/ole">
            <mc:AlternateContent xmlns:mc="http://schemas.openxmlformats.org/markup-compatibility/2006">
              <mc:Choice xmlns:v="urn:schemas-microsoft-com:vml" Requires="v">
                <p:oleObj spid="_x0000_s378889" name="Equation" r:id="rId4" imgW="1104900" imgH="495300" progId="Equation.3">
                  <p:embed/>
                </p:oleObj>
              </mc:Choice>
              <mc:Fallback>
                <p:oleObj name="Equation" r:id="rId4" imgW="1104900" imgH="495300" progId="Equation.3">
                  <p:embed/>
                  <p:pic>
                    <p:nvPicPr>
                      <p:cNvPr id="0" name=""/>
                      <p:cNvPicPr/>
                      <p:nvPr/>
                    </p:nvPicPr>
                    <p:blipFill>
                      <a:blip r:embed="rId5"/>
                      <a:stretch>
                        <a:fillRect/>
                      </a:stretch>
                    </p:blipFill>
                    <p:spPr>
                      <a:xfrm>
                        <a:off x="822326" y="2305050"/>
                        <a:ext cx="2847975" cy="127635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56081130"/>
              </p:ext>
            </p:extLst>
          </p:nvPr>
        </p:nvGraphicFramePr>
        <p:xfrm>
          <a:off x="5092701" y="2211388"/>
          <a:ext cx="2965450" cy="1568450"/>
        </p:xfrm>
        <a:graphic>
          <a:graphicData uri="http://schemas.openxmlformats.org/presentationml/2006/ole">
            <mc:AlternateContent xmlns:mc="http://schemas.openxmlformats.org/markup-compatibility/2006">
              <mc:Choice xmlns:v="urn:schemas-microsoft-com:vml" Requires="v">
                <p:oleObj spid="_x0000_s378890" name="Equation" r:id="rId6" imgW="1054100" imgH="558800" progId="Equation.3">
                  <p:embed/>
                </p:oleObj>
              </mc:Choice>
              <mc:Fallback>
                <p:oleObj name="Equation" r:id="rId6" imgW="1054100" imgH="558800" progId="Equation.3">
                  <p:embed/>
                  <p:pic>
                    <p:nvPicPr>
                      <p:cNvPr id="0" name=""/>
                      <p:cNvPicPr/>
                      <p:nvPr/>
                    </p:nvPicPr>
                    <p:blipFill>
                      <a:blip r:embed="rId7"/>
                      <a:stretch>
                        <a:fillRect/>
                      </a:stretch>
                    </p:blipFill>
                    <p:spPr>
                      <a:xfrm>
                        <a:off x="5092701" y="2211388"/>
                        <a:ext cx="2965450" cy="1568450"/>
                      </a:xfrm>
                      <a:prstGeom prst="rect">
                        <a:avLst/>
                      </a:prstGeom>
                    </p:spPr>
                  </p:pic>
                </p:oleObj>
              </mc:Fallback>
            </mc:AlternateContent>
          </a:graphicData>
        </a:graphic>
      </p:graphicFrame>
      <p:sp>
        <p:nvSpPr>
          <p:cNvPr id="6" name="TextBox 5"/>
          <p:cNvSpPr txBox="1"/>
          <p:nvPr/>
        </p:nvSpPr>
        <p:spPr>
          <a:xfrm>
            <a:off x="3725863" y="2692402"/>
            <a:ext cx="1227137" cy="461665"/>
          </a:xfrm>
          <a:prstGeom prst="rect">
            <a:avLst/>
          </a:prstGeom>
          <a:noFill/>
        </p:spPr>
        <p:txBody>
          <a:bodyPr wrap="square" rtlCol="0">
            <a:spAutoFit/>
          </a:bodyPr>
          <a:lstStyle/>
          <a:p>
            <a:pPr algn="ctr"/>
            <a:r>
              <a:rPr lang="en-US" sz="2400" dirty="0"/>
              <a:t>w</a:t>
            </a:r>
            <a:r>
              <a:rPr lang="en-US" sz="2400" dirty="0" smtClean="0"/>
              <a:t>here</a:t>
            </a:r>
            <a:endParaRPr lang="en-US" sz="2400" dirty="0"/>
          </a:p>
        </p:txBody>
      </p:sp>
      <p:sp>
        <p:nvSpPr>
          <p:cNvPr id="7" name="Rectangle 6"/>
          <p:cNvSpPr/>
          <p:nvPr/>
        </p:nvSpPr>
        <p:spPr>
          <a:xfrm>
            <a:off x="5572582" y="6412468"/>
            <a:ext cx="3495218" cy="369332"/>
          </a:xfrm>
          <a:prstGeom prst="rect">
            <a:avLst/>
          </a:prstGeom>
        </p:spPr>
        <p:txBody>
          <a:bodyPr wrap="none">
            <a:spAutoFit/>
          </a:bodyPr>
          <a:lstStyle/>
          <a:p>
            <a:r>
              <a:rPr lang="en-US" dirty="0" err="1" smtClean="0"/>
              <a:t>Bhattacharjee</a:t>
            </a:r>
            <a:r>
              <a:rPr lang="en-US" dirty="0" smtClean="0"/>
              <a:t> </a:t>
            </a:r>
            <a:r>
              <a:rPr lang="en-US" i="1" dirty="0" smtClean="0"/>
              <a:t>et al.</a:t>
            </a:r>
            <a:r>
              <a:rPr lang="en-US" dirty="0" smtClean="0"/>
              <a:t> </a:t>
            </a:r>
            <a:r>
              <a:rPr lang="en-US" i="1" dirty="0" smtClean="0"/>
              <a:t>AJHG,</a:t>
            </a:r>
            <a:r>
              <a:rPr lang="en-US" dirty="0" smtClean="0"/>
              <a:t> 2012</a:t>
            </a:r>
            <a:endParaRPr lang="en-US" dirty="0"/>
          </a:p>
        </p:txBody>
      </p:sp>
      <p:graphicFrame>
        <p:nvGraphicFramePr>
          <p:cNvPr id="8" name="Object 7"/>
          <p:cNvGraphicFramePr>
            <a:graphicFrameLocks noChangeAspect="1"/>
          </p:cNvGraphicFramePr>
          <p:nvPr>
            <p:extLst>
              <p:ext uri="{D42A27DB-BD31-4B8C-83A1-F6EECF244321}">
                <p14:modId xmlns:p14="http://schemas.microsoft.com/office/powerpoint/2010/main" val="3688535867"/>
              </p:ext>
            </p:extLst>
          </p:nvPr>
        </p:nvGraphicFramePr>
        <p:xfrm>
          <a:off x="822325" y="4778376"/>
          <a:ext cx="3992562" cy="620713"/>
        </p:xfrm>
        <a:graphic>
          <a:graphicData uri="http://schemas.openxmlformats.org/presentationml/2006/ole">
            <mc:AlternateContent xmlns:mc="http://schemas.openxmlformats.org/markup-compatibility/2006">
              <mc:Choice xmlns:v="urn:schemas-microsoft-com:vml" Requires="v">
                <p:oleObj spid="_x0000_s378891" name="Equation" r:id="rId8" imgW="1549400" imgH="241300" progId="Equation.3">
                  <p:embed/>
                </p:oleObj>
              </mc:Choice>
              <mc:Fallback>
                <p:oleObj name="Equation" r:id="rId8" imgW="1549400" imgH="241300" progId="Equation.3">
                  <p:embed/>
                  <p:pic>
                    <p:nvPicPr>
                      <p:cNvPr id="0" name=""/>
                      <p:cNvPicPr/>
                      <p:nvPr/>
                    </p:nvPicPr>
                    <p:blipFill>
                      <a:blip r:embed="rId9"/>
                      <a:stretch>
                        <a:fillRect/>
                      </a:stretch>
                    </p:blipFill>
                    <p:spPr>
                      <a:xfrm>
                        <a:off x="822325" y="4778376"/>
                        <a:ext cx="3992562" cy="620713"/>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011791823"/>
              </p:ext>
            </p:extLst>
          </p:nvPr>
        </p:nvGraphicFramePr>
        <p:xfrm>
          <a:off x="2089151" y="5727900"/>
          <a:ext cx="3273425" cy="1014413"/>
        </p:xfrm>
        <a:graphic>
          <a:graphicData uri="http://schemas.openxmlformats.org/presentationml/2006/ole">
            <mc:AlternateContent xmlns:mc="http://schemas.openxmlformats.org/markup-compatibility/2006">
              <mc:Choice xmlns:v="urn:schemas-microsoft-com:vml" Requires="v">
                <p:oleObj spid="_x0000_s378892" name="Equation" r:id="rId10" imgW="1270000" imgH="393700" progId="Equation.DSMT4">
                  <p:embed/>
                </p:oleObj>
              </mc:Choice>
              <mc:Fallback>
                <p:oleObj name="Equation" r:id="rId10" imgW="1270000" imgH="393700" progId="Equation.DSMT4">
                  <p:embed/>
                  <p:pic>
                    <p:nvPicPr>
                      <p:cNvPr id="0" name=""/>
                      <p:cNvPicPr/>
                      <p:nvPr/>
                    </p:nvPicPr>
                    <p:blipFill>
                      <a:blip r:embed="rId11"/>
                      <a:stretch>
                        <a:fillRect/>
                      </a:stretch>
                    </p:blipFill>
                    <p:spPr>
                      <a:xfrm>
                        <a:off x="2089151" y="5727900"/>
                        <a:ext cx="3273425" cy="1014413"/>
                      </a:xfrm>
                      <a:prstGeom prst="rect">
                        <a:avLst/>
                      </a:prstGeom>
                    </p:spPr>
                  </p:pic>
                </p:oleObj>
              </mc:Fallback>
            </mc:AlternateContent>
          </a:graphicData>
        </a:graphic>
      </p:graphicFrame>
      <p:sp>
        <p:nvSpPr>
          <p:cNvPr id="11" name="TextBox 10"/>
          <p:cNvSpPr txBox="1"/>
          <p:nvPr/>
        </p:nvSpPr>
        <p:spPr>
          <a:xfrm>
            <a:off x="879476" y="5862937"/>
            <a:ext cx="1177925" cy="461665"/>
          </a:xfrm>
          <a:prstGeom prst="rect">
            <a:avLst/>
          </a:prstGeom>
          <a:noFill/>
        </p:spPr>
        <p:txBody>
          <a:bodyPr wrap="square" rtlCol="0">
            <a:spAutoFit/>
          </a:bodyPr>
          <a:lstStyle/>
          <a:p>
            <a:pPr algn="ctr"/>
            <a:r>
              <a:rPr lang="en-US" sz="2400" dirty="0"/>
              <a:t>w</a:t>
            </a:r>
            <a:r>
              <a:rPr lang="en-US" sz="2400" dirty="0" smtClean="0"/>
              <a:t>here</a:t>
            </a:r>
            <a:endParaRPr lang="en-US" sz="2400" dirty="0"/>
          </a:p>
        </p:txBody>
      </p:sp>
      <p:sp>
        <p:nvSpPr>
          <p:cNvPr id="12" name="TextBox 5"/>
          <p:cNvSpPr txBox="1">
            <a:spLocks noChangeArrowheads="1"/>
          </p:cNvSpPr>
          <p:nvPr/>
        </p:nvSpPr>
        <p:spPr bwMode="auto">
          <a:xfrm>
            <a:off x="161982" y="666986"/>
            <a:ext cx="90043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cs typeface="ＭＳ Ｐゴシック" charset="0"/>
              </a:defRPr>
            </a:lvl2pPr>
            <a:lvl3pPr marL="1143000" indent="-228600" eaLnBrk="0" hangingPunct="0">
              <a:defRPr sz="2400">
                <a:solidFill>
                  <a:schemeClr val="tx1"/>
                </a:solidFill>
                <a:latin typeface="Arial" charset="0"/>
                <a:ea typeface="ＭＳ Ｐゴシック" charset="0"/>
                <a:cs typeface="ＭＳ Ｐゴシック" charset="0"/>
              </a:defRPr>
            </a:lvl3pPr>
            <a:lvl4pPr marL="1600200" indent="-228600" eaLnBrk="0" hangingPunct="0">
              <a:defRPr sz="2400">
                <a:solidFill>
                  <a:schemeClr val="tx1"/>
                </a:solidFill>
                <a:latin typeface="Arial" charset="0"/>
                <a:ea typeface="ＭＳ Ｐゴシック" charset="0"/>
                <a:cs typeface="ＭＳ Ｐゴシック" charset="0"/>
              </a:defRPr>
            </a:lvl4pPr>
            <a:lvl5pPr marL="2057400" indent="-228600" eaLnBrk="0" hangingPunct="0">
              <a:defRPr sz="2400">
                <a:solidFill>
                  <a:schemeClr val="tx1"/>
                </a:solidFill>
                <a:latin typeface="Arial"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9pPr>
          </a:lstStyle>
          <a:p>
            <a:pPr eaLnBrk="1" hangingPunct="1"/>
            <a:r>
              <a:rPr lang="en-US" sz="3200" dirty="0" smtClean="0"/>
              <a:t>Cycle </a:t>
            </a:r>
            <a:r>
              <a:rPr lang="en-US" sz="3200" dirty="0"/>
              <a:t>through different </a:t>
            </a:r>
            <a:r>
              <a:rPr lang="en-US" sz="3200" dirty="0" smtClean="0"/>
              <a:t>combinations </a:t>
            </a:r>
            <a:r>
              <a:rPr lang="en-US" sz="3200" dirty="0"/>
              <a:t>of traits </a:t>
            </a:r>
            <a:endParaRPr lang="en-US" sz="3200" dirty="0" smtClean="0"/>
          </a:p>
          <a:p>
            <a:pPr eaLnBrk="1" hangingPunct="1"/>
            <a:r>
              <a:rPr lang="en-US" sz="3200" dirty="0" smtClean="0"/>
              <a:t>and maximize </a:t>
            </a:r>
            <a:r>
              <a:rPr lang="en-US" sz="3200" dirty="0"/>
              <a:t>meta-analysis test statistic.</a:t>
            </a:r>
          </a:p>
        </p:txBody>
      </p:sp>
    </p:spTree>
    <p:extLst>
      <p:ext uri="{BB962C8B-B14F-4D97-AF65-F5344CB8AC3E}">
        <p14:creationId xmlns:p14="http://schemas.microsoft.com/office/powerpoint/2010/main" val="134712103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1018367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65918375"/>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3122032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3</a:t>
            </a:r>
            <a:r>
              <a:rPr lang="en-US" dirty="0" smtClean="0">
                <a:latin typeface="Arial" charset="0"/>
              </a:rPr>
              <a:t>. </a:t>
            </a:r>
            <a:r>
              <a:rPr lang="en-US" dirty="0" err="1">
                <a:latin typeface="Arial" charset="0"/>
              </a:rPr>
              <a:t>Multiphenotype</a:t>
            </a:r>
            <a:r>
              <a:rPr lang="en-US" dirty="0">
                <a:latin typeface="Arial" charset="0"/>
              </a:rPr>
              <a:t> Approach</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2" name="TextBox 1"/>
          <p:cNvSpPr txBox="1"/>
          <p:nvPr/>
        </p:nvSpPr>
        <p:spPr>
          <a:xfrm>
            <a:off x="3048000" y="1981200"/>
            <a:ext cx="5943600" cy="2677656"/>
          </a:xfrm>
          <a:prstGeom prst="rect">
            <a:avLst/>
          </a:prstGeom>
          <a:noFill/>
        </p:spPr>
        <p:txBody>
          <a:bodyPr wrap="square" rtlCol="0">
            <a:spAutoFit/>
          </a:bodyPr>
          <a:lstStyle/>
          <a:p>
            <a:pPr marL="342900" indent="-342900">
              <a:buFont typeface="Arial"/>
              <a:buChar char="•"/>
            </a:pPr>
            <a:r>
              <a:rPr lang="en-US" sz="2400" dirty="0"/>
              <a:t>Model all traits simultaneously.</a:t>
            </a:r>
          </a:p>
          <a:p>
            <a:pPr marL="342900" indent="-342900">
              <a:buFont typeface="Arial"/>
              <a:buChar char="•"/>
            </a:pPr>
            <a:r>
              <a:rPr lang="en-US" sz="2400" dirty="0" smtClean="0"/>
              <a:t>Can </a:t>
            </a:r>
            <a:r>
              <a:rPr lang="en-US" sz="2400" dirty="0"/>
              <a:t>be more: </a:t>
            </a:r>
            <a:endParaRPr lang="en-US" sz="2400" dirty="0" smtClean="0"/>
          </a:p>
          <a:p>
            <a:pPr marL="800100" lvl="1" indent="-342900">
              <a:buFont typeface="Arial"/>
              <a:buChar char="•"/>
            </a:pPr>
            <a:r>
              <a:rPr lang="en-US" sz="2400" dirty="0" smtClean="0"/>
              <a:t>consistent </a:t>
            </a:r>
            <a:r>
              <a:rPr lang="en-US" sz="2400" dirty="0"/>
              <a:t>with underlying biology</a:t>
            </a:r>
            <a:r>
              <a:rPr lang="en-US" sz="2400" dirty="0" smtClean="0"/>
              <a:t>;</a:t>
            </a:r>
          </a:p>
          <a:p>
            <a:pPr marL="800100" lvl="1" indent="-342900">
              <a:buFont typeface="Arial"/>
              <a:buChar char="•"/>
            </a:pPr>
            <a:r>
              <a:rPr lang="en-US" sz="2400" dirty="0" smtClean="0"/>
              <a:t>powerful </a:t>
            </a:r>
            <a:r>
              <a:rPr lang="en-US" sz="2400" dirty="0"/>
              <a:t>than </a:t>
            </a:r>
            <a:r>
              <a:rPr lang="en-US" sz="2400" dirty="0" err="1"/>
              <a:t>univariate</a:t>
            </a:r>
            <a:r>
              <a:rPr lang="en-US" sz="2400" dirty="0"/>
              <a:t>.</a:t>
            </a:r>
          </a:p>
          <a:p>
            <a:pPr marL="342900" indent="-342900">
              <a:buFont typeface="Arial"/>
              <a:buChar char="•"/>
            </a:pPr>
            <a:r>
              <a:rPr lang="en-US" sz="2400" dirty="0"/>
              <a:t>Power gain due to: </a:t>
            </a:r>
            <a:endParaRPr lang="en-US" sz="2400" dirty="0" smtClean="0"/>
          </a:p>
          <a:p>
            <a:pPr marL="800100" lvl="1" indent="-342900">
              <a:buFont typeface="Arial"/>
              <a:buChar char="•"/>
            </a:pPr>
            <a:r>
              <a:rPr lang="en-US" sz="2400" dirty="0" smtClean="0"/>
              <a:t>genetic </a:t>
            </a:r>
            <a:r>
              <a:rPr lang="en-US" sz="2400" dirty="0"/>
              <a:t>correlations among traits</a:t>
            </a:r>
            <a:r>
              <a:rPr lang="en-US" sz="2400" dirty="0" smtClean="0"/>
              <a:t>;</a:t>
            </a:r>
          </a:p>
          <a:p>
            <a:pPr marL="800100" lvl="1" indent="-342900">
              <a:buFont typeface="Arial"/>
              <a:buChar char="•"/>
            </a:pPr>
            <a:r>
              <a:rPr lang="en-US" sz="2400" dirty="0" smtClean="0"/>
              <a:t>fewer tests.</a:t>
            </a:r>
            <a:endParaRPr lang="en-US" sz="2400" dirty="0"/>
          </a:p>
        </p:txBody>
      </p:sp>
    </p:spTree>
    <p:extLst>
      <p:ext uri="{BB962C8B-B14F-4D97-AF65-F5344CB8AC3E}">
        <p14:creationId xmlns:p14="http://schemas.microsoft.com/office/powerpoint/2010/main" val="3741023150"/>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457200" y="381000"/>
            <a:ext cx="8229600" cy="1143000"/>
          </a:xfrm>
        </p:spPr>
        <p:txBody>
          <a:bodyPr/>
          <a:lstStyle/>
          <a:p>
            <a:r>
              <a:rPr lang="en-US" dirty="0">
                <a:latin typeface="Arial" charset="0"/>
              </a:rPr>
              <a:t>Multinomial Regression</a:t>
            </a:r>
          </a:p>
        </p:txBody>
      </p:sp>
      <p:sp>
        <p:nvSpPr>
          <p:cNvPr id="50178" name="Content Placeholder 2"/>
          <p:cNvSpPr>
            <a:spLocks noGrp="1"/>
          </p:cNvSpPr>
          <p:nvPr>
            <p:ph idx="1"/>
          </p:nvPr>
        </p:nvSpPr>
        <p:spPr>
          <a:xfrm>
            <a:off x="914400" y="1905000"/>
            <a:ext cx="8229600" cy="4525963"/>
          </a:xfrm>
        </p:spPr>
        <p:txBody>
          <a:bodyPr/>
          <a:lstStyle/>
          <a:p>
            <a:pPr marL="0" indent="0">
              <a:buNone/>
            </a:pPr>
            <a:r>
              <a:rPr lang="en-US" dirty="0" err="1">
                <a:latin typeface="Arial" charset="0"/>
              </a:rPr>
              <a:t>logit</a:t>
            </a:r>
            <a:r>
              <a:rPr lang="en-US" dirty="0">
                <a:latin typeface="Arial" charset="0"/>
              </a:rPr>
              <a:t> (</a:t>
            </a:r>
            <a:r>
              <a:rPr lang="en-US" dirty="0" err="1" smtClean="0">
                <a:latin typeface="Arial" charset="0"/>
              </a:rPr>
              <a:t>Pr</a:t>
            </a:r>
            <a:r>
              <a:rPr lang="en-US" dirty="0" smtClean="0">
                <a:latin typeface="Arial" charset="0"/>
              </a:rPr>
              <a:t>(</a:t>
            </a:r>
            <a:r>
              <a:rPr lang="en-US" b="1" dirty="0" smtClean="0">
                <a:latin typeface="Arial" charset="0"/>
              </a:rPr>
              <a:t>Y</a:t>
            </a:r>
            <a:r>
              <a:rPr lang="en-US" b="1" baseline="-25000" dirty="0" smtClean="0">
                <a:latin typeface="Arial" charset="0"/>
              </a:rPr>
              <a:t>i</a:t>
            </a:r>
            <a:r>
              <a:rPr lang="en-US" dirty="0">
                <a:latin typeface="Arial" charset="0"/>
              </a:rPr>
              <a:t>=1</a:t>
            </a:r>
            <a:r>
              <a:rPr lang="en-US" dirty="0" smtClean="0">
                <a:latin typeface="Arial" charset="0"/>
              </a:rPr>
              <a:t>|</a:t>
            </a:r>
            <a:r>
              <a:rPr lang="en-US" b="1" dirty="0" smtClean="0">
                <a:latin typeface="Arial" charset="0"/>
              </a:rPr>
              <a:t>G, </a:t>
            </a:r>
            <a:r>
              <a:rPr lang="en-US" b="1" dirty="0">
                <a:latin typeface="Arial" charset="0"/>
              </a:rPr>
              <a:t>C</a:t>
            </a:r>
            <a:r>
              <a:rPr lang="en-US" dirty="0">
                <a:latin typeface="Arial" charset="0"/>
              </a:rPr>
              <a:t>)) = α</a:t>
            </a:r>
            <a:r>
              <a:rPr lang="en-US" baseline="-25000" dirty="0" err="1">
                <a:latin typeface="Arial" charset="0"/>
              </a:rPr>
              <a:t>i</a:t>
            </a:r>
            <a:r>
              <a:rPr lang="en-US" dirty="0">
                <a:latin typeface="Arial" charset="0"/>
              </a:rPr>
              <a:t> + </a:t>
            </a:r>
            <a:r>
              <a:rPr lang="en-US" b="1" dirty="0" err="1" smtClean="0">
                <a:latin typeface="Arial" charset="0"/>
              </a:rPr>
              <a:t>G</a:t>
            </a:r>
            <a:r>
              <a:rPr lang="en-US" b="1" baseline="-25000" dirty="0" err="1" smtClean="0">
                <a:latin typeface="Arial" charset="0"/>
              </a:rPr>
              <a:t>i</a:t>
            </a:r>
            <a:r>
              <a:rPr lang="en-US" b="1" dirty="0" smtClean="0">
                <a:latin typeface="Arial" charset="0"/>
              </a:rPr>
              <a:t>β</a:t>
            </a:r>
            <a:r>
              <a:rPr lang="en-US" baseline="-25000" dirty="0" err="1" smtClean="0">
                <a:latin typeface="Arial" charset="0"/>
              </a:rPr>
              <a:t>i</a:t>
            </a:r>
            <a:r>
              <a:rPr lang="en-US" dirty="0" smtClean="0">
                <a:latin typeface="Arial" charset="0"/>
              </a:rPr>
              <a:t> </a:t>
            </a:r>
            <a:r>
              <a:rPr lang="en-US" dirty="0">
                <a:latin typeface="Arial" charset="0"/>
              </a:rPr>
              <a:t>+ </a:t>
            </a:r>
            <a:r>
              <a:rPr lang="en-US" b="1" dirty="0" err="1" smtClean="0">
                <a:latin typeface="Arial" charset="0"/>
              </a:rPr>
              <a:t>Cγ</a:t>
            </a:r>
            <a:r>
              <a:rPr lang="en-US" b="1" baseline="-25000" dirty="0" err="1" smtClean="0">
                <a:latin typeface="Arial" charset="0"/>
              </a:rPr>
              <a:t>i</a:t>
            </a:r>
            <a:r>
              <a:rPr lang="en-US" dirty="0">
                <a:latin typeface="Arial" charset="0"/>
              </a:rPr>
              <a:t>	</a:t>
            </a:r>
          </a:p>
          <a:p>
            <a:pPr marL="0" indent="0">
              <a:buNone/>
            </a:pPr>
            <a:endParaRPr lang="en-US" b="1" dirty="0" smtClean="0">
              <a:latin typeface="Arial" charset="0"/>
            </a:endParaRPr>
          </a:p>
          <a:p>
            <a:pPr marL="0" indent="0">
              <a:buNone/>
            </a:pPr>
            <a:r>
              <a:rPr lang="en-US" b="1" dirty="0" smtClean="0">
                <a:latin typeface="Arial" charset="0"/>
              </a:rPr>
              <a:t>Y</a:t>
            </a:r>
            <a:r>
              <a:rPr lang="en-US" dirty="0" smtClean="0">
                <a:latin typeface="Arial" charset="0"/>
              </a:rPr>
              <a:t> </a:t>
            </a:r>
            <a:r>
              <a:rPr lang="en-US" dirty="0">
                <a:latin typeface="Arial" charset="0"/>
              </a:rPr>
              <a:t>is multivariate with </a:t>
            </a:r>
            <a:r>
              <a:rPr lang="en-US" dirty="0" smtClean="0">
                <a:latin typeface="Arial" charset="0"/>
              </a:rPr>
              <a:t>dimension = # traits</a:t>
            </a:r>
          </a:p>
          <a:p>
            <a:pPr marL="0" indent="0">
              <a:buNone/>
            </a:pPr>
            <a:endParaRPr lang="en-US" dirty="0" smtClean="0">
              <a:latin typeface="Arial" charset="0"/>
            </a:endParaRPr>
          </a:p>
          <a:p>
            <a:pPr marL="0" indent="0">
              <a:buNone/>
            </a:pPr>
            <a:r>
              <a:rPr lang="en-US" dirty="0" smtClean="0">
                <a:latin typeface="Arial" charset="0"/>
              </a:rPr>
              <a:t>Test </a:t>
            </a:r>
            <a:r>
              <a:rPr lang="en-US" dirty="0">
                <a:latin typeface="Arial" charset="0"/>
              </a:rPr>
              <a:t>different pleiotropic models by specifying assumptions about the </a:t>
            </a:r>
            <a:r>
              <a:rPr lang="en-US" b="1" dirty="0" smtClean="0">
                <a:latin typeface="Arial" charset="0"/>
              </a:rPr>
              <a:t>β</a:t>
            </a:r>
            <a:r>
              <a:rPr lang="en-US" baseline="-25000" dirty="0" err="1" smtClean="0">
                <a:latin typeface="Arial" charset="0"/>
              </a:rPr>
              <a:t>i</a:t>
            </a:r>
            <a:r>
              <a:rPr lang="en-US" dirty="0">
                <a:latin typeface="Arial" charset="0"/>
              </a:rPr>
              <a:t>. </a:t>
            </a:r>
          </a:p>
        </p:txBody>
      </p:sp>
    </p:spTree>
    <p:extLst>
      <p:ext uri="{BB962C8B-B14F-4D97-AF65-F5344CB8AC3E}">
        <p14:creationId xmlns:p14="http://schemas.microsoft.com/office/powerpoint/2010/main" val="255055317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635711465"/>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469810948"/>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092121513"/>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smtClean="0">
                <a:latin typeface="Arial" charset="0"/>
              </a:rPr>
              <a:t>Null Model</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3" name="TextBox 12"/>
          <p:cNvSpPr txBox="1"/>
          <p:nvPr/>
        </p:nvSpPr>
        <p:spPr>
          <a:xfrm>
            <a:off x="3048000" y="2209800"/>
            <a:ext cx="4876800" cy="461665"/>
          </a:xfrm>
          <a:prstGeom prst="rect">
            <a:avLst/>
          </a:prstGeom>
          <a:noFill/>
        </p:spPr>
        <p:txBody>
          <a:bodyPr wrap="square" rtlCol="0">
            <a:spAutoFit/>
          </a:bodyPr>
          <a:lstStyle/>
          <a:p>
            <a:r>
              <a:rPr lang="en-US" sz="2400" dirty="0"/>
              <a:t> </a:t>
            </a:r>
            <a:r>
              <a:rPr lang="en-US" sz="2400" dirty="0" smtClean="0"/>
              <a:t>    </a:t>
            </a:r>
            <a:r>
              <a:rPr lang="en-US" sz="2400" dirty="0"/>
              <a:t>H</a:t>
            </a:r>
            <a:r>
              <a:rPr lang="en-US" sz="2400" baseline="-25000" dirty="0"/>
              <a:t>0</a:t>
            </a:r>
            <a:r>
              <a:rPr lang="en-US" sz="2400" dirty="0"/>
              <a:t>: </a:t>
            </a:r>
            <a:r>
              <a:rPr lang="en-US" sz="2400" b="1" dirty="0"/>
              <a:t>β</a:t>
            </a:r>
            <a:r>
              <a:rPr lang="en-US" sz="2400" baseline="-25000" dirty="0"/>
              <a:t>1</a:t>
            </a:r>
            <a:r>
              <a:rPr lang="en-US" sz="2400" dirty="0"/>
              <a:t>=</a:t>
            </a:r>
            <a:r>
              <a:rPr lang="en-US" sz="2400" b="1" dirty="0"/>
              <a:t>β</a:t>
            </a:r>
            <a:r>
              <a:rPr lang="en-US" sz="2400" baseline="-25000" dirty="0"/>
              <a:t>2</a:t>
            </a:r>
            <a:r>
              <a:rPr lang="en-US" sz="2400" dirty="0"/>
              <a:t>=...=</a:t>
            </a:r>
            <a:r>
              <a:rPr lang="en-US" sz="2400" b="1" dirty="0"/>
              <a:t>β</a:t>
            </a:r>
            <a:r>
              <a:rPr lang="en-US" sz="2400" baseline="-25000" dirty="0"/>
              <a:t>k</a:t>
            </a:r>
            <a:r>
              <a:rPr lang="en-US" sz="2400" dirty="0"/>
              <a:t>=0 </a:t>
            </a:r>
            <a:endParaRPr lang="en-US" dirty="0"/>
          </a:p>
        </p:txBody>
      </p:sp>
    </p:spTree>
    <p:extLst>
      <p:ext uri="{BB962C8B-B14F-4D97-AF65-F5344CB8AC3E}">
        <p14:creationId xmlns:p14="http://schemas.microsoft.com/office/powerpoint/2010/main" val="3958946546"/>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36119217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059096722"/>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5792646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13" name="TextBox 12"/>
          <p:cNvSpPr txBox="1"/>
          <p:nvPr/>
        </p:nvSpPr>
        <p:spPr>
          <a:xfrm>
            <a:off x="3048000" y="2209800"/>
            <a:ext cx="4876800" cy="461665"/>
          </a:xfrm>
          <a:prstGeom prst="rect">
            <a:avLst/>
          </a:prstGeom>
          <a:noFill/>
        </p:spPr>
        <p:txBody>
          <a:bodyPr wrap="square" rtlCol="0">
            <a:spAutoFit/>
          </a:bodyPr>
          <a:lstStyle/>
          <a:p>
            <a:r>
              <a:rPr lang="en-US" sz="2400" dirty="0"/>
              <a:t> </a:t>
            </a:r>
            <a:r>
              <a:rPr lang="en-US" sz="2400" dirty="0" smtClean="0"/>
              <a:t>    At least one </a:t>
            </a:r>
            <a:r>
              <a:rPr lang="en-US" sz="2400" b="1" dirty="0" smtClean="0"/>
              <a:t>β</a:t>
            </a:r>
            <a:r>
              <a:rPr lang="en-US" sz="2400" baseline="-25000" dirty="0" smtClean="0"/>
              <a:t>i</a:t>
            </a:r>
            <a:r>
              <a:rPr lang="en-US" sz="2400" dirty="0" smtClean="0"/>
              <a:t>≠0 </a:t>
            </a:r>
            <a:endParaRPr lang="en-US" dirty="0"/>
          </a:p>
        </p:txBody>
      </p:sp>
      <p:sp>
        <p:nvSpPr>
          <p:cNvPr id="17" name="Title 3"/>
          <p:cNvSpPr>
            <a:spLocks noGrp="1"/>
          </p:cNvSpPr>
          <p:nvPr>
            <p:ph type="title"/>
          </p:nvPr>
        </p:nvSpPr>
        <p:spPr>
          <a:xfrm>
            <a:off x="457200" y="152400"/>
            <a:ext cx="8229600" cy="1143000"/>
          </a:xfrm>
        </p:spPr>
        <p:txBody>
          <a:bodyPr/>
          <a:lstStyle/>
          <a:p>
            <a:r>
              <a:rPr lang="en-US" dirty="0" smtClean="0">
                <a:latin typeface="Arial" charset="0"/>
              </a:rPr>
              <a:t>Alternative Hypotheses</a:t>
            </a:r>
            <a:endParaRPr lang="en-US" dirty="0"/>
          </a:p>
        </p:txBody>
      </p:sp>
    </p:spTree>
    <p:extLst>
      <p:ext uri="{BB962C8B-B14F-4D97-AF65-F5344CB8AC3E}">
        <p14:creationId xmlns:p14="http://schemas.microsoft.com/office/powerpoint/2010/main" val="143361288"/>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89846516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600247408"/>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2996188"/>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smtClean="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2" name="TextBox 1"/>
          <p:cNvSpPr txBox="1"/>
          <p:nvPr/>
        </p:nvSpPr>
        <p:spPr>
          <a:xfrm>
            <a:off x="3048000" y="2209800"/>
            <a:ext cx="4876800" cy="461665"/>
          </a:xfrm>
          <a:prstGeom prst="rect">
            <a:avLst/>
          </a:prstGeom>
          <a:noFill/>
        </p:spPr>
        <p:txBody>
          <a:bodyPr wrap="square" rtlCol="0">
            <a:spAutoFit/>
          </a:bodyPr>
          <a:lstStyle/>
          <a:p>
            <a:pPr lvl="1"/>
            <a:r>
              <a:rPr lang="en-US" sz="2400" dirty="0" smtClean="0"/>
              <a:t>All </a:t>
            </a:r>
            <a:r>
              <a:rPr lang="en-US" sz="2400" b="1" dirty="0"/>
              <a:t>β</a:t>
            </a:r>
            <a:r>
              <a:rPr lang="en-US" sz="2400" baseline="-25000" dirty="0"/>
              <a:t>I</a:t>
            </a:r>
            <a:r>
              <a:rPr lang="en-US" sz="2400" dirty="0"/>
              <a:t> are equal and non-</a:t>
            </a:r>
            <a:r>
              <a:rPr lang="en-US" sz="2400" dirty="0" smtClean="0"/>
              <a:t>zero</a:t>
            </a:r>
          </a:p>
        </p:txBody>
      </p:sp>
    </p:spTree>
    <p:extLst>
      <p:ext uri="{BB962C8B-B14F-4D97-AF65-F5344CB8AC3E}">
        <p14:creationId xmlns:p14="http://schemas.microsoft.com/office/powerpoint/2010/main" val="357451591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76459914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0066"/>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636967511"/>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109833966"/>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smtClean="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2" name="TextBox 1"/>
          <p:cNvSpPr txBox="1"/>
          <p:nvPr/>
        </p:nvSpPr>
        <p:spPr>
          <a:xfrm>
            <a:off x="3048000" y="2286000"/>
            <a:ext cx="4876800" cy="1200328"/>
          </a:xfrm>
          <a:prstGeom prst="rect">
            <a:avLst/>
          </a:prstGeom>
          <a:noFill/>
        </p:spPr>
        <p:txBody>
          <a:bodyPr wrap="square" rtlCol="0">
            <a:spAutoFit/>
          </a:bodyPr>
          <a:lstStyle/>
          <a:p>
            <a:pPr lvl="1"/>
            <a:r>
              <a:rPr lang="en-US" sz="2400" dirty="0"/>
              <a:t>A</a:t>
            </a:r>
            <a:r>
              <a:rPr lang="en-US" sz="2400" dirty="0" smtClean="0"/>
              <a:t> </a:t>
            </a:r>
            <a:r>
              <a:rPr lang="en-US" sz="2400" dirty="0"/>
              <a:t>pre-specified subset of </a:t>
            </a:r>
            <a:r>
              <a:rPr lang="en-US" sz="2400" b="1" dirty="0"/>
              <a:t>β</a:t>
            </a:r>
            <a:r>
              <a:rPr lang="en-US" sz="2400" baseline="-25000" dirty="0"/>
              <a:t>I </a:t>
            </a:r>
            <a:r>
              <a:rPr lang="en-US" sz="2400" dirty="0"/>
              <a:t>are non-zero. </a:t>
            </a:r>
            <a:endParaRPr lang="en-US" sz="2400" dirty="0" smtClean="0"/>
          </a:p>
          <a:p>
            <a:pPr lvl="1"/>
            <a:endParaRPr lang="en-US" sz="2400" dirty="0"/>
          </a:p>
        </p:txBody>
      </p:sp>
    </p:spTree>
    <p:extLst>
      <p:ext uri="{BB962C8B-B14F-4D97-AF65-F5344CB8AC3E}">
        <p14:creationId xmlns:p14="http://schemas.microsoft.com/office/powerpoint/2010/main" val="6539701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505423561"/>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3FF08"/>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66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0066"/>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0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9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1EE"/>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65925765"/>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370840">
                <a:tc>
                  <a:txBody>
                    <a:bodyPr/>
                    <a:lstStyle/>
                    <a:p>
                      <a:pPr algn="ct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100</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101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1K</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1M</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smtClean="0"/>
                        <a: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74531709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tblGrid>
              <a:tr h="370840">
                <a:tc>
                  <a:txBody>
                    <a:bodyPr/>
                    <a:lstStyle/>
                    <a:p>
                      <a:pPr algn="ctr" fontAlgn="b"/>
                      <a:r>
                        <a:rPr lang="en-US" sz="2000" b="0" i="0" u="none" strike="noStrike" dirty="0" smtClean="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b="0" i="0" u="none" strike="noStrike" dirty="0" smtClean="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ctr" fontAlgn="b"/>
                      <a:r>
                        <a:rPr lang="en-US" sz="2000" u="none" strike="noStrike" dirty="0" smtClean="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smtClean="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smtClean="0"/>
              <a:t>Cancers</a:t>
            </a:r>
            <a:endParaRPr lang="en-US" sz="2400" dirty="0"/>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smtClean="0"/>
              <a:t>Variants / SNPs</a:t>
            </a:r>
            <a:endParaRPr lang="en-US" sz="2400" dirty="0"/>
          </a:p>
        </p:txBody>
      </p:sp>
      <p:sp>
        <p:nvSpPr>
          <p:cNvPr id="2" name="TextBox 1"/>
          <p:cNvSpPr txBox="1"/>
          <p:nvPr/>
        </p:nvSpPr>
        <p:spPr>
          <a:xfrm>
            <a:off x="3048000" y="2209800"/>
            <a:ext cx="4876800" cy="461665"/>
          </a:xfrm>
          <a:prstGeom prst="rect">
            <a:avLst/>
          </a:prstGeom>
          <a:noFill/>
        </p:spPr>
        <p:txBody>
          <a:bodyPr wrap="square" rtlCol="0">
            <a:spAutoFit/>
          </a:bodyPr>
          <a:lstStyle/>
          <a:p>
            <a:pPr lvl="1"/>
            <a:r>
              <a:rPr lang="en-US" sz="2400" dirty="0"/>
              <a:t>All traits have different </a:t>
            </a:r>
            <a:r>
              <a:rPr lang="en-US" sz="2400" dirty="0" smtClean="0"/>
              <a:t>effects</a:t>
            </a:r>
            <a:endParaRPr lang="en-US" sz="2400" dirty="0"/>
          </a:p>
        </p:txBody>
      </p:sp>
      <p:sp>
        <p:nvSpPr>
          <p:cNvPr id="12" name="TextBox 11"/>
          <p:cNvSpPr txBox="1"/>
          <p:nvPr/>
        </p:nvSpPr>
        <p:spPr>
          <a:xfrm>
            <a:off x="3048000" y="3600272"/>
            <a:ext cx="4876800" cy="1569660"/>
          </a:xfrm>
          <a:prstGeom prst="rect">
            <a:avLst/>
          </a:prstGeom>
          <a:noFill/>
        </p:spPr>
        <p:txBody>
          <a:bodyPr wrap="square" rtlCol="0">
            <a:spAutoFit/>
          </a:bodyPr>
          <a:lstStyle/>
          <a:p>
            <a:pPr lvl="1"/>
            <a:r>
              <a:rPr lang="en-US" sz="2400" dirty="0"/>
              <a:t>What if we have different types of traits: binary, discrete, or continuous?</a:t>
            </a:r>
          </a:p>
          <a:p>
            <a:pPr lvl="1"/>
            <a:endParaRPr lang="en-US" sz="2400" dirty="0"/>
          </a:p>
        </p:txBody>
      </p:sp>
    </p:spTree>
    <p:extLst>
      <p:ext uri="{BB962C8B-B14F-4D97-AF65-F5344CB8AC3E}">
        <p14:creationId xmlns:p14="http://schemas.microsoft.com/office/powerpoint/2010/main" val="13015303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975302860"/>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418796089"/>
              </p:ext>
            </p:extLst>
          </p:nvPr>
        </p:nvGraphicFramePr>
        <p:xfrm>
          <a:off x="1871583" y="5426912"/>
          <a:ext cx="6172200" cy="1431088"/>
        </p:xfrm>
        <a:graphic>
          <a:graphicData uri="http://schemas.openxmlformats.org/drawingml/2006/table">
            <a:tbl>
              <a:tblPr firstRow="1" bandRow="1">
                <a:tableStyleId>{2D5ABB26-0587-4C30-8999-92F81FD0307C}</a:tableStyleId>
              </a:tblPr>
              <a:tblGrid>
                <a:gridCol w="617220"/>
                <a:gridCol w="617220"/>
                <a:gridCol w="617220"/>
                <a:gridCol w="617220"/>
                <a:gridCol w="617220"/>
                <a:gridCol w="617220"/>
                <a:gridCol w="617220"/>
                <a:gridCol w="617220"/>
                <a:gridCol w="617220"/>
                <a:gridCol w="617220"/>
              </a:tblGrid>
              <a:tr h="1431088">
                <a:tc>
                  <a:txBody>
                    <a:bodyPr/>
                    <a:lstStyle/>
                    <a:p>
                      <a:pPr algn="ctr"/>
                      <a:r>
                        <a:rPr lang="en-US" dirty="0" smtClean="0"/>
                        <a:t>Prostate</a:t>
                      </a:r>
                      <a:endParaRPr lang="en-US" dirty="0"/>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dirty="0" smtClean="0">
                          <a:solidFill>
                            <a:schemeClr val="dk1"/>
                          </a:solidFill>
                          <a:effectLst/>
                          <a:latin typeface="+mn-lt"/>
                          <a:cs typeface="+mn-cs"/>
                        </a:rPr>
                        <a:t>Breast</a:t>
                      </a:r>
                      <a:endParaRPr lang="en-US" dirty="0"/>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Testicular</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Melanoma</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Colon</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Bladder</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Lung</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Rectum</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NHL</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smtClean="0">
                          <a:effectLst/>
                        </a:rPr>
                        <a:t>Ovary</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326562327"/>
              </p:ext>
            </p:extLst>
          </p:nvPr>
        </p:nvGraphicFramePr>
        <p:xfrm>
          <a:off x="990600" y="1676400"/>
          <a:ext cx="838200" cy="3708400"/>
        </p:xfrm>
        <a:graphic>
          <a:graphicData uri="http://schemas.openxmlformats.org/drawingml/2006/table">
            <a:tbl>
              <a:tblPr firstRow="1" bandRow="1">
                <a:tableStyleId>{5C22544A-7EE6-4342-B048-85BDC9FD1C3A}</a:tableStyleId>
              </a:tblPr>
              <a:tblGrid>
                <a:gridCol w="838200"/>
              </a:tblGrid>
              <a:tr h="370840">
                <a:tc>
                  <a:txBody>
                    <a:bodyPr/>
                    <a:lstStyle/>
                    <a:p>
                      <a:pPr algn="r"/>
                      <a:r>
                        <a:rPr lang="en-US" dirty="0" smtClean="0">
                          <a:solidFill>
                            <a:srgbClr val="000000"/>
                          </a:solidFill>
                        </a:rPr>
                        <a:t>…</a:t>
                      </a:r>
                      <a:endParaRPr lang="en-US" dirty="0">
                        <a:solidFill>
                          <a:srgbClr val="000000"/>
                        </a:solidFil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1M</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1K</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101</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100</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2</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370840">
                <a:tc>
                  <a:txBody>
                    <a:bodyPr/>
                    <a:lstStyle/>
                    <a:p>
                      <a:pPr algn="r"/>
                      <a:r>
                        <a:rPr lang="en-US" dirty="0" smtClean="0"/>
                        <a:t>1</a:t>
                      </a:r>
                      <a:endParaRPr lang="en-US" dirty="0"/>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4" name="Title 3"/>
          <p:cNvSpPr>
            <a:spLocks noGrp="1"/>
          </p:cNvSpPr>
          <p:nvPr>
            <p:ph type="title"/>
          </p:nvPr>
        </p:nvSpPr>
        <p:spPr>
          <a:xfrm>
            <a:off x="457200" y="152400"/>
            <a:ext cx="8229600" cy="1143000"/>
          </a:xfrm>
        </p:spPr>
        <p:txBody>
          <a:bodyPr/>
          <a:lstStyle/>
          <a:p>
            <a:r>
              <a:rPr lang="en-US" dirty="0" err="1">
                <a:latin typeface="Arial" charset="0"/>
              </a:rPr>
              <a:t>MultiPhen</a:t>
            </a:r>
            <a:r>
              <a:rPr lang="en-US" dirty="0">
                <a:latin typeface="Arial" charset="0"/>
              </a:rPr>
              <a:t>: </a:t>
            </a:r>
            <a:r>
              <a:rPr lang="en-US" dirty="0" smtClean="0">
                <a:latin typeface="Arial" charset="0"/>
              </a:rPr>
              <a:t>‘Inverse Regression’</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26638" y="3402696"/>
            <a:ext cx="2334143" cy="461665"/>
          </a:xfrm>
          <a:prstGeom prst="rect">
            <a:avLst/>
          </a:prstGeom>
          <a:noFill/>
        </p:spPr>
        <p:txBody>
          <a:bodyPr wrap="none" rtlCol="0">
            <a:spAutoFit/>
          </a:bodyPr>
          <a:lstStyle/>
          <a:p>
            <a:r>
              <a:rPr lang="en-US" sz="2400" dirty="0" smtClean="0"/>
              <a:t>Variants </a:t>
            </a:r>
            <a:r>
              <a:rPr lang="en-US" sz="2400" dirty="0"/>
              <a:t>/ SNPs</a:t>
            </a:r>
          </a:p>
        </p:txBody>
      </p:sp>
      <p:sp>
        <p:nvSpPr>
          <p:cNvPr id="11" name="TextBox 10"/>
          <p:cNvSpPr txBox="1"/>
          <p:nvPr/>
        </p:nvSpPr>
        <p:spPr>
          <a:xfrm>
            <a:off x="7847436" y="6248400"/>
            <a:ext cx="1330713" cy="461665"/>
          </a:xfrm>
          <a:prstGeom prst="rect">
            <a:avLst/>
          </a:prstGeom>
          <a:noFill/>
        </p:spPr>
        <p:txBody>
          <a:bodyPr wrap="none" rtlCol="0">
            <a:spAutoFit/>
          </a:bodyPr>
          <a:lstStyle/>
          <a:p>
            <a:r>
              <a:rPr lang="en-US" sz="2400" dirty="0" smtClean="0"/>
              <a:t>Cancers</a:t>
            </a:r>
            <a:endParaRPr lang="en-US" sz="2400" dirty="0"/>
          </a:p>
        </p:txBody>
      </p:sp>
      <p:sp>
        <p:nvSpPr>
          <p:cNvPr id="3" name="TextBox 2"/>
          <p:cNvSpPr txBox="1"/>
          <p:nvPr/>
        </p:nvSpPr>
        <p:spPr>
          <a:xfrm>
            <a:off x="2057400" y="2142899"/>
            <a:ext cx="7086600" cy="2591479"/>
          </a:xfrm>
          <a:prstGeom prst="rect">
            <a:avLst/>
          </a:prstGeom>
          <a:noFill/>
        </p:spPr>
        <p:txBody>
          <a:bodyPr wrap="square" rtlCol="0">
            <a:spAutoFit/>
          </a:bodyPr>
          <a:lstStyle/>
          <a:p>
            <a:pPr lvl="0" eaLnBrk="0" hangingPunct="0">
              <a:spcBef>
                <a:spcPct val="20000"/>
              </a:spcBef>
            </a:pPr>
            <a:r>
              <a:rPr lang="en-US" sz="2400" kern="0" dirty="0" smtClean="0">
                <a:solidFill>
                  <a:srgbClr val="000000"/>
                </a:solidFill>
              </a:rPr>
              <a:t>Proportional odds logistic regression of genotype on cancers:</a:t>
            </a:r>
            <a:endParaRPr lang="en-US" sz="2400" kern="0" dirty="0">
              <a:solidFill>
                <a:srgbClr val="000000"/>
              </a:solidFill>
            </a:endParaRP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a:solidFill>
                  <a:srgbClr val="000000"/>
                </a:solidFill>
              </a:rPr>
              <a:t> </a:t>
            </a: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smtClean="0">
                <a:solidFill>
                  <a:srgbClr val="000000"/>
                </a:solidFill>
              </a:rPr>
              <a:t>log (</a:t>
            </a:r>
            <a:r>
              <a:rPr lang="en-US" sz="2400" kern="0" dirty="0" err="1" smtClean="0">
                <a:solidFill>
                  <a:srgbClr val="000000"/>
                </a:solidFill>
              </a:rPr>
              <a:t>Pr</a:t>
            </a:r>
            <a:r>
              <a:rPr lang="en-US" sz="2400" kern="0" dirty="0" smtClean="0">
                <a:solidFill>
                  <a:srgbClr val="000000"/>
                </a:solidFill>
              </a:rPr>
              <a:t>(</a:t>
            </a:r>
            <a:r>
              <a:rPr lang="en-US" sz="2400" b="1" kern="0" dirty="0" smtClean="0">
                <a:solidFill>
                  <a:srgbClr val="000000"/>
                </a:solidFill>
                <a:latin typeface="Arial"/>
              </a:rPr>
              <a:t>G&gt;</a:t>
            </a:r>
            <a:r>
              <a:rPr lang="en-US" sz="2400" kern="0" dirty="0" err="1" smtClean="0">
                <a:solidFill>
                  <a:srgbClr val="000000"/>
                </a:solidFill>
                <a:latin typeface="Arial"/>
                <a:cs typeface="Ubuntu" charset="0"/>
              </a:rPr>
              <a:t>m|</a:t>
            </a:r>
            <a:r>
              <a:rPr lang="en-US" sz="2400" b="1" kern="0" dirty="0" err="1" smtClean="0">
                <a:solidFill>
                  <a:srgbClr val="000000"/>
                </a:solidFill>
                <a:latin typeface="Arial"/>
                <a:cs typeface="Ubuntu" charset="0"/>
              </a:rPr>
              <a:t>Y</a:t>
            </a:r>
            <a:r>
              <a:rPr lang="en-US" sz="2400" kern="0" dirty="0" smtClean="0">
                <a:solidFill>
                  <a:srgbClr val="000000"/>
                </a:solidFill>
                <a:latin typeface="Arial"/>
              </a:rPr>
              <a:t>)/</a:t>
            </a:r>
            <a:r>
              <a:rPr lang="en-US" sz="2400" kern="0" dirty="0" err="1" smtClean="0">
                <a:solidFill>
                  <a:srgbClr val="000000"/>
                </a:solidFill>
                <a:latin typeface="Arial"/>
              </a:rPr>
              <a:t>Pr</a:t>
            </a:r>
            <a:r>
              <a:rPr lang="en-US" sz="2400" kern="0" dirty="0" smtClean="0">
                <a:solidFill>
                  <a:srgbClr val="000000"/>
                </a:solidFill>
                <a:latin typeface="Arial"/>
              </a:rPr>
              <a:t>(</a:t>
            </a:r>
            <a:r>
              <a:rPr lang="en-US" sz="2400" b="1" kern="0" dirty="0" err="1" smtClean="0">
                <a:solidFill>
                  <a:srgbClr val="000000"/>
                </a:solidFill>
                <a:latin typeface="Arial"/>
              </a:rPr>
              <a:t>G</a:t>
            </a:r>
            <a:r>
              <a:rPr lang="en-US" sz="2400" kern="0" dirty="0" err="1">
                <a:solidFill>
                  <a:srgbClr val="000000"/>
                </a:solidFill>
                <a:latin typeface="Arial"/>
                <a:cs typeface="Ubuntu" charset="0"/>
              </a:rPr>
              <a:t>≤</a:t>
            </a:r>
            <a:r>
              <a:rPr lang="en-US" sz="2400" kern="0" dirty="0" err="1" smtClean="0">
                <a:solidFill>
                  <a:srgbClr val="000000"/>
                </a:solidFill>
                <a:latin typeface="Arial"/>
              </a:rPr>
              <a:t>m|</a:t>
            </a:r>
            <a:r>
              <a:rPr lang="en-US" sz="2400" b="1" kern="0" dirty="0" err="1" smtClean="0">
                <a:solidFill>
                  <a:srgbClr val="000000"/>
                </a:solidFill>
                <a:latin typeface="Arial"/>
              </a:rPr>
              <a:t>Y</a:t>
            </a:r>
            <a:r>
              <a:rPr lang="en-US" sz="2400" kern="0" dirty="0" smtClean="0">
                <a:solidFill>
                  <a:srgbClr val="000000"/>
                </a:solidFill>
                <a:latin typeface="Arial"/>
              </a:rPr>
              <a:t>)) </a:t>
            </a:r>
            <a:r>
              <a:rPr lang="en-US" sz="2400" kern="0" dirty="0" smtClean="0">
                <a:solidFill>
                  <a:srgbClr val="000000"/>
                </a:solidFill>
              </a:rPr>
              <a:t>= α</a:t>
            </a:r>
            <a:r>
              <a:rPr lang="en-US" sz="2400" kern="0" baseline="-25000" dirty="0" err="1" smtClean="0">
                <a:solidFill>
                  <a:srgbClr val="000000"/>
                </a:solidFill>
              </a:rPr>
              <a:t>m</a:t>
            </a:r>
            <a:r>
              <a:rPr lang="en-US" sz="2400" kern="0" dirty="0" err="1" smtClean="0">
                <a:solidFill>
                  <a:srgbClr val="000000"/>
                </a:solidFill>
              </a:rPr>
              <a:t>+</a:t>
            </a:r>
            <a:r>
              <a:rPr lang="en-US" sz="2400" b="1" kern="0" dirty="0" err="1" smtClean="0">
                <a:solidFill>
                  <a:srgbClr val="000000"/>
                </a:solidFill>
              </a:rPr>
              <a:t>Y</a:t>
            </a:r>
            <a:r>
              <a:rPr lang="en-US" sz="2400" b="1" kern="0" dirty="0" smtClean="0">
                <a:solidFill>
                  <a:srgbClr val="000000"/>
                </a:solidFill>
              </a:rPr>
              <a:t>’β</a:t>
            </a:r>
            <a:r>
              <a:rPr lang="en-US" sz="2400" kern="0" dirty="0" smtClean="0">
                <a:solidFill>
                  <a:srgbClr val="000000"/>
                </a:solidFill>
              </a:rPr>
              <a:t>+</a:t>
            </a:r>
            <a:r>
              <a:rPr lang="en-US" sz="2400" b="1" kern="0" dirty="0" err="1" smtClean="0">
                <a:solidFill>
                  <a:srgbClr val="000000"/>
                </a:solidFill>
              </a:rPr>
              <a:t>Cγ</a:t>
            </a:r>
            <a:endParaRPr lang="en-US" sz="2400" kern="0" dirty="0" smtClean="0">
              <a:solidFill>
                <a:srgbClr val="000000"/>
              </a:solidFill>
              <a:latin typeface="Arial"/>
              <a:cs typeface="Symbol" charset="0"/>
            </a:endParaRP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smtClean="0">
                <a:solidFill>
                  <a:srgbClr val="000000"/>
                </a:solidFill>
                <a:latin typeface="Arial"/>
                <a:cs typeface="Symbol" charset="0"/>
              </a:rPr>
              <a:t>			m = 0,1 </a:t>
            </a:r>
          </a:p>
          <a:p>
            <a:endParaRPr lang="en-US" sz="2800" dirty="0"/>
          </a:p>
        </p:txBody>
      </p:sp>
      <p:sp>
        <p:nvSpPr>
          <p:cNvPr id="10" name="TextBox 9"/>
          <p:cNvSpPr txBox="1"/>
          <p:nvPr/>
        </p:nvSpPr>
        <p:spPr>
          <a:xfrm>
            <a:off x="-28127" y="6487925"/>
            <a:ext cx="3372362" cy="369332"/>
          </a:xfrm>
          <a:prstGeom prst="rect">
            <a:avLst/>
          </a:prstGeom>
          <a:noFill/>
        </p:spPr>
        <p:txBody>
          <a:bodyPr wrap="none" rtlCol="0">
            <a:spAutoFit/>
          </a:bodyPr>
          <a:lstStyle/>
          <a:p>
            <a:r>
              <a:rPr lang="en-US" dirty="0"/>
              <a:t> </a:t>
            </a:r>
            <a:r>
              <a:rPr lang="en-US" dirty="0" smtClean="0"/>
              <a:t>O'Reilly </a:t>
            </a:r>
            <a:r>
              <a:rPr lang="en-US" dirty="0"/>
              <a:t>et al.</a:t>
            </a:r>
            <a:r>
              <a:rPr lang="en-US" dirty="0" smtClean="0"/>
              <a:t>,</a:t>
            </a:r>
            <a:r>
              <a:rPr lang="en-US" dirty="0" err="1" smtClean="0"/>
              <a:t>PLoS</a:t>
            </a:r>
            <a:r>
              <a:rPr lang="en-US" dirty="0" smtClean="0"/>
              <a:t> One 2012</a:t>
            </a:r>
            <a:endParaRPr lang="en-US" dirty="0"/>
          </a:p>
        </p:txBody>
      </p:sp>
    </p:spTree>
    <p:extLst>
      <p:ext uri="{BB962C8B-B14F-4D97-AF65-F5344CB8AC3E}">
        <p14:creationId xmlns:p14="http://schemas.microsoft.com/office/powerpoint/2010/main" val="23494253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Conventional </a:t>
            </a:r>
            <a:r>
              <a:rPr lang="en-US" dirty="0" err="1" smtClean="0"/>
              <a:t>GxE</a:t>
            </a:r>
            <a:r>
              <a:rPr lang="en-US" dirty="0" smtClean="0"/>
              <a:t> Model</a:t>
            </a:r>
            <a:endParaRPr lang="en-US" dirty="0"/>
          </a:p>
        </p:txBody>
      </p:sp>
      <p:sp>
        <p:nvSpPr>
          <p:cNvPr id="3" name="Content Placeholder 2"/>
          <p:cNvSpPr>
            <a:spLocks noGrp="1"/>
          </p:cNvSpPr>
          <p:nvPr>
            <p:ph idx="1"/>
          </p:nvPr>
        </p:nvSpPr>
        <p:spPr/>
        <p:txBody>
          <a:bodyPr>
            <a:noAutofit/>
          </a:bodyPr>
          <a:lstStyle/>
          <a:p>
            <a:pPr marL="0" indent="0">
              <a:buNone/>
            </a:pPr>
            <a:r>
              <a:rPr lang="en-US" sz="2400" dirty="0" err="1" smtClean="0">
                <a:latin typeface="Arial" charset="0"/>
              </a:rPr>
              <a:t>Logit</a:t>
            </a:r>
            <a:r>
              <a:rPr lang="en-US" sz="2400" dirty="0">
                <a:latin typeface="Arial" charset="0"/>
              </a:rPr>
              <a:t>(</a:t>
            </a:r>
            <a:r>
              <a:rPr lang="en-US" sz="2400" dirty="0" smtClean="0">
                <a:latin typeface="Arial" charset="0"/>
              </a:rPr>
              <a:t>P(D=1|G,E,C))=</a:t>
            </a:r>
            <a:r>
              <a:rPr lang="en-US" sz="2400" dirty="0" smtClean="0">
                <a:latin typeface="Calibri" charset="0"/>
                <a:cs typeface="Droid Sans Fallback" charset="0"/>
              </a:rPr>
              <a:t>α</a:t>
            </a:r>
            <a:r>
              <a:rPr lang="en-US" sz="2400" baseline="-25000" dirty="0" smtClean="0">
                <a:latin typeface="Arial" charset="0"/>
              </a:rPr>
              <a:t>0</a:t>
            </a:r>
            <a:r>
              <a:rPr lang="en-US" sz="2400" dirty="0" smtClean="0">
                <a:latin typeface="Arial" charset="0"/>
              </a:rPr>
              <a:t>+ </a:t>
            </a:r>
            <a:r>
              <a:rPr lang="el-GR" sz="2400" dirty="0" smtClean="0">
                <a:latin typeface="Arial" charset="0"/>
              </a:rPr>
              <a:t>β</a:t>
            </a:r>
            <a:r>
              <a:rPr lang="en-US" sz="2400" baseline="-25000" dirty="0" smtClean="0">
                <a:latin typeface="Arial" charset="0"/>
              </a:rPr>
              <a:t>G</a:t>
            </a:r>
            <a:r>
              <a:rPr lang="en-US" sz="2400" dirty="0" smtClean="0">
                <a:latin typeface="Arial" charset="0"/>
              </a:rPr>
              <a:t>G+ </a:t>
            </a:r>
            <a:r>
              <a:rPr lang="el-GR" sz="2400" dirty="0" smtClean="0">
                <a:latin typeface="Arial" charset="0"/>
              </a:rPr>
              <a:t>β</a:t>
            </a:r>
            <a:r>
              <a:rPr lang="en-US" sz="2400" baseline="-25000" dirty="0" smtClean="0">
                <a:latin typeface="Arial" charset="0"/>
              </a:rPr>
              <a:t>E</a:t>
            </a:r>
            <a:r>
              <a:rPr lang="en-US" sz="2400" dirty="0" smtClean="0">
                <a:latin typeface="Arial" charset="0"/>
              </a:rPr>
              <a:t>E+ </a:t>
            </a:r>
            <a:r>
              <a:rPr lang="el-GR" sz="2400" dirty="0" smtClean="0">
                <a:latin typeface="Arial" charset="0"/>
              </a:rPr>
              <a:t>β</a:t>
            </a:r>
            <a:r>
              <a:rPr lang="en-US" sz="2400" baseline="-25000" dirty="0" err="1" smtClean="0">
                <a:latin typeface="Arial" charset="0"/>
              </a:rPr>
              <a:t>GxE</a:t>
            </a:r>
            <a:r>
              <a:rPr lang="en-US" sz="2400" dirty="0" err="1" smtClean="0">
                <a:latin typeface="Arial" charset="0"/>
              </a:rPr>
              <a:t>GxE</a:t>
            </a:r>
            <a:r>
              <a:rPr lang="en-US" sz="2400" dirty="0" smtClean="0">
                <a:latin typeface="Arial" charset="0"/>
              </a:rPr>
              <a:t>+</a:t>
            </a:r>
            <a:r>
              <a:rPr lang="el-GR" sz="2400" dirty="0" smtClean="0">
                <a:latin typeface="Arial" charset="0"/>
              </a:rPr>
              <a:t>β</a:t>
            </a:r>
            <a:r>
              <a:rPr lang="en-US" sz="2400" baseline="-25000" dirty="0" smtClean="0">
                <a:latin typeface="Arial" charset="0"/>
              </a:rPr>
              <a:t>C</a:t>
            </a:r>
            <a:r>
              <a:rPr lang="en-US" sz="2400" dirty="0" smtClean="0">
                <a:latin typeface="Arial" charset="0"/>
              </a:rPr>
              <a:t>C</a:t>
            </a:r>
          </a:p>
          <a:p>
            <a:endParaRPr lang="en-US" sz="2400" dirty="0" smtClean="0">
              <a:effectLst/>
            </a:endParaRPr>
          </a:p>
          <a:p>
            <a:pPr marL="0" indent="0">
              <a:buNone/>
            </a:pPr>
            <a:r>
              <a:rPr lang="en-US" sz="2400" dirty="0" err="1" smtClean="0">
                <a:latin typeface="Arial"/>
                <a:cs typeface="Arial"/>
              </a:rPr>
              <a:t>exp</a:t>
            </a:r>
            <a:r>
              <a:rPr lang="en-US" sz="2400" dirty="0" smtClean="0">
                <a:latin typeface="Arial"/>
                <a:cs typeface="Arial"/>
              </a:rPr>
              <a:t>(</a:t>
            </a:r>
            <a:r>
              <a:rPr lang="el-GR" sz="2400" dirty="0" smtClean="0">
                <a:latin typeface="Arial"/>
                <a:cs typeface="Arial"/>
              </a:rPr>
              <a:t>β</a:t>
            </a:r>
            <a:r>
              <a:rPr lang="en-US" sz="2400" baseline="-25000" dirty="0" smtClean="0">
                <a:latin typeface="Arial"/>
                <a:cs typeface="Arial"/>
              </a:rPr>
              <a:t>G</a:t>
            </a:r>
            <a:r>
              <a:rPr lang="en-US" sz="2400" dirty="0" smtClean="0">
                <a:latin typeface="Arial"/>
                <a:cs typeface="Arial"/>
              </a:rPr>
              <a:t>) = main effect </a:t>
            </a:r>
            <a:r>
              <a:rPr lang="en-US" sz="2400" dirty="0">
                <a:latin typeface="Arial"/>
                <a:cs typeface="Arial"/>
              </a:rPr>
              <a:t>of G </a:t>
            </a:r>
            <a:r>
              <a:rPr lang="en-US" sz="2400" dirty="0" smtClean="0">
                <a:latin typeface="Arial"/>
                <a:cs typeface="Arial"/>
              </a:rPr>
              <a:t>on D (G</a:t>
            </a:r>
            <a:r>
              <a:rPr lang="en-US" sz="2400" dirty="0">
                <a:latin typeface="Arial"/>
                <a:cs typeface="Arial"/>
              </a:rPr>
              <a:t>=</a:t>
            </a:r>
            <a:r>
              <a:rPr lang="en-US" sz="2400" dirty="0" smtClean="0">
                <a:latin typeface="Arial"/>
                <a:cs typeface="Arial"/>
              </a:rPr>
              <a:t>1, E=0) </a:t>
            </a:r>
          </a:p>
          <a:p>
            <a:pPr marL="0" indent="0">
              <a:buNone/>
            </a:pPr>
            <a:r>
              <a:rPr lang="en-US" sz="2400" dirty="0" err="1" smtClean="0">
                <a:latin typeface="Arial"/>
                <a:cs typeface="Arial"/>
              </a:rPr>
              <a:t>exp</a:t>
            </a:r>
            <a:r>
              <a:rPr lang="en-US" sz="2400" dirty="0" smtClean="0">
                <a:latin typeface="Arial"/>
                <a:cs typeface="Arial"/>
              </a:rPr>
              <a:t>(</a:t>
            </a:r>
            <a:r>
              <a:rPr lang="el-GR" sz="2400" dirty="0" smtClean="0">
                <a:latin typeface="Arial"/>
                <a:cs typeface="Arial"/>
              </a:rPr>
              <a:t>β</a:t>
            </a:r>
            <a:r>
              <a:rPr lang="en-US" sz="2400" baseline="-25000" dirty="0" smtClean="0">
                <a:latin typeface="Arial"/>
                <a:cs typeface="Arial"/>
              </a:rPr>
              <a:t>E</a:t>
            </a:r>
            <a:r>
              <a:rPr lang="en-US" sz="2400" dirty="0" smtClean="0">
                <a:latin typeface="Arial"/>
                <a:cs typeface="Arial"/>
              </a:rPr>
              <a:t>) = main </a:t>
            </a:r>
            <a:r>
              <a:rPr lang="en-US" sz="2400" dirty="0">
                <a:latin typeface="Arial"/>
                <a:cs typeface="Arial"/>
              </a:rPr>
              <a:t>effect of E </a:t>
            </a:r>
            <a:r>
              <a:rPr lang="en-US" sz="2400" dirty="0" smtClean="0">
                <a:latin typeface="Arial"/>
                <a:cs typeface="Arial"/>
              </a:rPr>
              <a:t>on D (G=0, E</a:t>
            </a:r>
            <a:r>
              <a:rPr lang="en-US" sz="2400" dirty="0">
                <a:latin typeface="Arial"/>
                <a:cs typeface="Arial"/>
              </a:rPr>
              <a:t>=</a:t>
            </a:r>
            <a:r>
              <a:rPr lang="en-US" sz="2400" dirty="0" smtClean="0">
                <a:latin typeface="Arial"/>
                <a:cs typeface="Arial"/>
              </a:rPr>
              <a:t>1)</a:t>
            </a:r>
          </a:p>
          <a:p>
            <a:pPr marL="0" indent="0">
              <a:buNone/>
            </a:pPr>
            <a:r>
              <a:rPr lang="en-US" sz="2400" dirty="0" err="1" smtClean="0">
                <a:latin typeface="Arial"/>
                <a:cs typeface="Arial"/>
              </a:rPr>
              <a:t>exp</a:t>
            </a:r>
            <a:r>
              <a:rPr lang="en-US" sz="2400" dirty="0" smtClean="0">
                <a:latin typeface="Arial"/>
                <a:cs typeface="Arial"/>
              </a:rPr>
              <a:t>(</a:t>
            </a:r>
            <a:r>
              <a:rPr lang="el-GR" sz="2400" dirty="0" smtClean="0">
                <a:latin typeface="Arial"/>
                <a:cs typeface="Arial"/>
              </a:rPr>
              <a:t>β</a:t>
            </a:r>
            <a:r>
              <a:rPr lang="en-US" sz="2400" baseline="-25000" dirty="0" err="1" smtClean="0">
                <a:latin typeface="Arial"/>
                <a:cs typeface="Arial"/>
              </a:rPr>
              <a:t>GxE</a:t>
            </a:r>
            <a:r>
              <a:rPr lang="en-US" sz="2400" dirty="0" smtClean="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a:t>
            </a:r>
            <a:r>
              <a:rPr lang="en-US" sz="2400" dirty="0" smtClean="0">
                <a:latin typeface="Arial"/>
                <a:cs typeface="Arial"/>
              </a:rPr>
              <a:t>= overall effect (G=1, E=1) </a:t>
            </a:r>
          </a:p>
          <a:p>
            <a:endParaRPr lang="en-US" sz="2400" dirty="0"/>
          </a:p>
        </p:txBody>
      </p:sp>
    </p:spTree>
    <p:extLst>
      <p:ext uri="{BB962C8B-B14F-4D97-AF65-F5344CB8AC3E}">
        <p14:creationId xmlns:p14="http://schemas.microsoft.com/office/powerpoint/2010/main" val="398973654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 Scale</a:t>
            </a:r>
            <a:endParaRPr lang="en-US" dirty="0"/>
          </a:p>
        </p:txBody>
      </p:sp>
      <p:sp>
        <p:nvSpPr>
          <p:cNvPr id="3" name="Content Placeholder 2"/>
          <p:cNvSpPr>
            <a:spLocks noGrp="1"/>
          </p:cNvSpPr>
          <p:nvPr>
            <p:ph idx="1"/>
          </p:nvPr>
        </p:nvSpPr>
        <p:spPr/>
        <p:txBody>
          <a:bodyPr>
            <a:noAutofit/>
          </a:bodyPr>
          <a:lstStyle/>
          <a:p>
            <a:pPr marL="0" lvl="1" indent="0">
              <a:buNone/>
            </a:pPr>
            <a:r>
              <a:rPr lang="en-US" sz="2000" b="1" dirty="0" smtClean="0">
                <a:latin typeface="Arial"/>
                <a:cs typeface="Arial"/>
              </a:rPr>
              <a:t>Multiplicative </a:t>
            </a:r>
          </a:p>
          <a:p>
            <a:pPr marL="0" lvl="1" indent="0">
              <a:buNone/>
            </a:pPr>
            <a:r>
              <a:rPr lang="en-US" sz="2000" dirty="0" smtClean="0">
                <a:latin typeface="Arial"/>
                <a:cs typeface="Arial"/>
              </a:rPr>
              <a:t>Departure </a:t>
            </a:r>
            <a:r>
              <a:rPr lang="en-US" sz="2000" dirty="0">
                <a:latin typeface="Arial"/>
                <a:cs typeface="Arial"/>
              </a:rPr>
              <a:t>from multiplicative effects implies odds-ratios associated with one risk-factor varies by the level of the other risk-factor and vice-versa. </a:t>
            </a:r>
            <a:endParaRPr lang="en-US" sz="2000" dirty="0" smtClean="0">
              <a:latin typeface="Arial"/>
              <a:cs typeface="Arial"/>
            </a:endParaRPr>
          </a:p>
          <a:p>
            <a:pPr marL="0" lvl="1" indent="0">
              <a:buNone/>
            </a:pPr>
            <a:endParaRPr lang="en-US" sz="2000" dirty="0" smtClean="0">
              <a:latin typeface="Arial"/>
              <a:cs typeface="Arial"/>
            </a:endParaRPr>
          </a:p>
          <a:p>
            <a:pPr marL="0" lvl="1" indent="0">
              <a:buNone/>
            </a:pPr>
            <a:r>
              <a:rPr lang="en-US" sz="2000" dirty="0">
                <a:latin typeface="Arial"/>
                <a:cs typeface="Arial"/>
              </a:rPr>
              <a:t>	</a:t>
            </a:r>
            <a:r>
              <a:rPr lang="en-US" sz="2000" dirty="0" err="1" smtClean="0">
                <a:latin typeface="Arial"/>
                <a:cs typeface="Arial"/>
              </a:rPr>
              <a:t>GxE</a:t>
            </a:r>
            <a:r>
              <a:rPr lang="en-US" sz="2000" baseline="-25000" dirty="0" err="1" smtClean="0">
                <a:latin typeface="Arial"/>
                <a:cs typeface="Arial"/>
              </a:rPr>
              <a:t>Multp</a:t>
            </a:r>
            <a:r>
              <a:rPr lang="en-US" sz="2000" dirty="0" smtClean="0">
                <a:latin typeface="Arial"/>
                <a:cs typeface="Arial"/>
              </a:rPr>
              <a:t> 	=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err="1" smtClean="0">
                <a:latin typeface="Arial"/>
                <a:cs typeface="Arial"/>
              </a:rPr>
              <a:t>GxE</a:t>
            </a:r>
            <a:r>
              <a:rPr lang="en-US" sz="2000" dirty="0" smtClean="0">
                <a:latin typeface="Arial"/>
                <a:cs typeface="Arial"/>
              </a:rPr>
              <a:t>)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G</a:t>
            </a:r>
            <a:r>
              <a:rPr lang="en-US" sz="2000" dirty="0" smtClean="0">
                <a:latin typeface="Arial"/>
                <a:cs typeface="Arial"/>
              </a:rPr>
              <a:t>)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E</a:t>
            </a:r>
            <a:r>
              <a:rPr lang="en-US" sz="2000" dirty="0" smtClean="0">
                <a:latin typeface="Arial"/>
                <a:cs typeface="Arial"/>
              </a:rPr>
              <a:t>) /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G</a:t>
            </a:r>
            <a:r>
              <a:rPr lang="en-US" sz="2000" dirty="0" smtClean="0">
                <a:latin typeface="Arial"/>
                <a:cs typeface="Arial"/>
              </a:rPr>
              <a:t>)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E</a:t>
            </a:r>
            <a:r>
              <a:rPr lang="en-US" sz="2000" dirty="0" smtClean="0">
                <a:latin typeface="Arial"/>
                <a:cs typeface="Arial"/>
              </a:rPr>
              <a:t>)) </a:t>
            </a:r>
          </a:p>
          <a:p>
            <a:pPr marL="400050" lvl="2" indent="0">
              <a:buNone/>
            </a:pPr>
            <a:r>
              <a:rPr lang="en-US" sz="2000" dirty="0" smtClean="0">
                <a:latin typeface="Arial"/>
                <a:cs typeface="Arial"/>
              </a:rPr>
              <a:t>				= </a:t>
            </a:r>
            <a:r>
              <a:rPr lang="en-US" sz="2000" dirty="0" err="1" smtClean="0">
                <a:latin typeface="Arial"/>
                <a:cs typeface="Arial"/>
              </a:rPr>
              <a:t>exp</a:t>
            </a:r>
            <a:r>
              <a:rPr lang="en-US" sz="2000" dirty="0">
                <a:latin typeface="Arial"/>
                <a:cs typeface="Arial"/>
              </a:rPr>
              <a:t>(</a:t>
            </a:r>
            <a:r>
              <a:rPr lang="el-GR" sz="2000" dirty="0">
                <a:latin typeface="Arial"/>
                <a:cs typeface="Arial"/>
              </a:rPr>
              <a:t>β</a:t>
            </a:r>
            <a:r>
              <a:rPr lang="en-US" sz="2000" baseline="-25000" dirty="0" err="1">
                <a:latin typeface="Arial"/>
                <a:cs typeface="Arial"/>
              </a:rPr>
              <a:t>GxE</a:t>
            </a:r>
            <a:r>
              <a:rPr lang="en-US" sz="2000" dirty="0">
                <a:latin typeface="Arial"/>
                <a:cs typeface="Arial"/>
              </a:rPr>
              <a:t>) = interaction effect </a:t>
            </a:r>
          </a:p>
          <a:p>
            <a:endParaRPr lang="en-US" sz="2000" b="1" dirty="0" smtClean="0">
              <a:latin typeface="Arial"/>
              <a:cs typeface="Arial"/>
            </a:endParaRPr>
          </a:p>
          <a:p>
            <a:pPr marL="0" indent="0">
              <a:buNone/>
            </a:pPr>
            <a:r>
              <a:rPr lang="en-US" sz="2000" b="1" dirty="0" smtClean="0">
                <a:latin typeface="Arial"/>
                <a:cs typeface="Arial"/>
              </a:rPr>
              <a:t>Additive</a:t>
            </a:r>
            <a:endParaRPr lang="en-US" sz="2000" dirty="0" smtClean="0">
              <a:latin typeface="Arial"/>
              <a:cs typeface="Arial"/>
            </a:endParaRPr>
          </a:p>
          <a:p>
            <a:pPr marL="0" indent="0">
              <a:buNone/>
            </a:pPr>
            <a:r>
              <a:rPr lang="en-US" sz="2000" dirty="0" smtClean="0">
                <a:latin typeface="Arial"/>
                <a:cs typeface="Arial"/>
              </a:rPr>
              <a:t>Departure </a:t>
            </a:r>
            <a:r>
              <a:rPr lang="en-US" sz="2000" dirty="0">
                <a:latin typeface="Arial"/>
                <a:cs typeface="Arial"/>
              </a:rPr>
              <a:t>from </a:t>
            </a:r>
            <a:r>
              <a:rPr lang="en-US" sz="2000" dirty="0" err="1">
                <a:latin typeface="Arial"/>
                <a:cs typeface="Arial"/>
              </a:rPr>
              <a:t>additivity</a:t>
            </a:r>
            <a:r>
              <a:rPr lang="en-US" sz="2000" dirty="0">
                <a:latin typeface="Arial"/>
                <a:cs typeface="Arial"/>
              </a:rPr>
              <a:t> implies that absolute risk-reduction associated with removal of one risk-factor depends on the levels of another and vice-versa. </a:t>
            </a:r>
          </a:p>
          <a:p>
            <a:pPr marL="0" indent="0">
              <a:buNone/>
            </a:pPr>
            <a:r>
              <a:rPr lang="en-US" sz="2000" dirty="0" smtClean="0">
                <a:latin typeface="Arial"/>
                <a:cs typeface="Arial"/>
              </a:rPr>
              <a:t>	</a:t>
            </a:r>
          </a:p>
          <a:p>
            <a:pPr marL="0" indent="0">
              <a:buNone/>
            </a:pPr>
            <a:r>
              <a:rPr lang="en-US" sz="2000" dirty="0">
                <a:latin typeface="Arial"/>
                <a:cs typeface="Arial"/>
              </a:rPr>
              <a:t>	</a:t>
            </a:r>
            <a:r>
              <a:rPr lang="en-US" sz="2000" dirty="0" err="1" smtClean="0">
                <a:latin typeface="Arial"/>
                <a:cs typeface="Arial"/>
              </a:rPr>
              <a:t>GxE</a:t>
            </a:r>
            <a:r>
              <a:rPr lang="en-US" sz="2000" baseline="-25000" dirty="0" err="1" smtClean="0">
                <a:latin typeface="Arial"/>
                <a:cs typeface="Arial"/>
              </a:rPr>
              <a:t>ADD</a:t>
            </a:r>
            <a:r>
              <a:rPr lang="en-US" sz="2000" dirty="0" smtClean="0">
                <a:latin typeface="Arial"/>
                <a:cs typeface="Arial"/>
              </a:rPr>
              <a:t> =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err="1" smtClean="0">
                <a:latin typeface="Arial"/>
                <a:cs typeface="Arial"/>
              </a:rPr>
              <a:t>GxE</a:t>
            </a:r>
            <a:r>
              <a:rPr lang="en-US" sz="2000" dirty="0" smtClean="0">
                <a:latin typeface="Arial"/>
                <a:cs typeface="Arial"/>
              </a:rPr>
              <a:t>)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G</a:t>
            </a:r>
            <a:r>
              <a:rPr lang="en-US" sz="2000" dirty="0" smtClean="0">
                <a:latin typeface="Arial"/>
                <a:cs typeface="Arial"/>
              </a:rPr>
              <a:t>)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E</a:t>
            </a:r>
            <a:r>
              <a:rPr lang="en-US" sz="2000" dirty="0" smtClean="0">
                <a:latin typeface="Arial"/>
                <a:cs typeface="Arial"/>
              </a:rPr>
              <a:t>)  -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G</a:t>
            </a:r>
            <a:r>
              <a:rPr lang="en-US" sz="2000" dirty="0" smtClean="0">
                <a:latin typeface="Arial"/>
                <a:cs typeface="Arial"/>
              </a:rPr>
              <a:t>) - </a:t>
            </a:r>
            <a:r>
              <a:rPr lang="en-US" sz="2000" dirty="0" err="1" smtClean="0">
                <a:latin typeface="Arial"/>
                <a:cs typeface="Arial"/>
              </a:rPr>
              <a:t>exp</a:t>
            </a:r>
            <a:r>
              <a:rPr lang="en-US" sz="2000" dirty="0" smtClean="0">
                <a:latin typeface="Arial"/>
                <a:cs typeface="Arial"/>
              </a:rPr>
              <a:t>(</a:t>
            </a:r>
            <a:r>
              <a:rPr lang="el-GR" sz="2000" dirty="0" smtClean="0">
                <a:latin typeface="Arial"/>
                <a:cs typeface="Arial"/>
              </a:rPr>
              <a:t>β</a:t>
            </a:r>
            <a:r>
              <a:rPr lang="en-US" sz="2000" baseline="-25000" dirty="0" smtClean="0">
                <a:latin typeface="Arial"/>
                <a:cs typeface="Arial"/>
              </a:rPr>
              <a:t>E</a:t>
            </a:r>
            <a:r>
              <a:rPr lang="en-US" sz="2000" dirty="0" smtClean="0">
                <a:latin typeface="Arial"/>
                <a:cs typeface="Arial"/>
              </a:rPr>
              <a:t>) +1 </a:t>
            </a:r>
          </a:p>
        </p:txBody>
      </p:sp>
    </p:spTree>
    <p:extLst>
      <p:ext uri="{BB962C8B-B14F-4D97-AF65-F5344CB8AC3E}">
        <p14:creationId xmlns:p14="http://schemas.microsoft.com/office/powerpoint/2010/main" val="27658268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308966" y="286742"/>
            <a:ext cx="8480004" cy="6294751"/>
          </a:xfrm>
          <a:prstGeom prst="rect">
            <a:avLst/>
          </a:prstGeom>
          <a:noFill/>
          <a:ln>
            <a:noFill/>
          </a:ln>
        </p:spPr>
      </p:pic>
    </p:spTree>
    <p:extLst>
      <p:ext uri="{BB962C8B-B14F-4D97-AF65-F5344CB8AC3E}">
        <p14:creationId xmlns:p14="http://schemas.microsoft.com/office/powerpoint/2010/main" val="66687947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114300" y="320040"/>
            <a:ext cx="9029700" cy="1048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algn="ctr" eaLnBrk="1" hangingPunct="1">
              <a:lnSpc>
                <a:spcPct val="95000"/>
              </a:lnSpc>
            </a:pPr>
            <a:r>
              <a:rPr lang="en-US" sz="3600">
                <a:solidFill>
                  <a:srgbClr val="000000"/>
                </a:solidFill>
                <a:latin typeface="Arial" charset="0"/>
                <a:cs typeface="Droid Sans Fallback" charset="0"/>
              </a:rPr>
              <a:t>Factor V Leiden Mutations, Oral Contraceptive Use, and Venous Thrombosis</a:t>
            </a:r>
          </a:p>
        </p:txBody>
      </p:sp>
      <p:grpSp>
        <p:nvGrpSpPr>
          <p:cNvPr id="28674" name="Group 2"/>
          <p:cNvGrpSpPr>
            <a:grpSpLocks/>
          </p:cNvGrpSpPr>
          <p:nvPr/>
        </p:nvGrpSpPr>
        <p:grpSpPr bwMode="auto">
          <a:xfrm>
            <a:off x="484347" y="2341722"/>
            <a:ext cx="3384708" cy="3426143"/>
            <a:chOff x="305" y="1475"/>
            <a:chExt cx="2132" cy="2158"/>
          </a:xfrm>
        </p:grpSpPr>
        <p:sp>
          <p:nvSpPr>
            <p:cNvPr id="28679" name="Rectangle 3"/>
            <p:cNvSpPr>
              <a:spLocks noChangeArrowheads="1"/>
            </p:cNvSpPr>
            <p:nvPr/>
          </p:nvSpPr>
          <p:spPr bwMode="auto">
            <a:xfrm>
              <a:off x="305" y="1475"/>
              <a:ext cx="682"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Strata</a:t>
              </a:r>
            </a:p>
          </p:txBody>
        </p:sp>
        <p:sp>
          <p:nvSpPr>
            <p:cNvPr id="28680" name="Rectangle 4"/>
            <p:cNvSpPr>
              <a:spLocks noChangeArrowheads="1"/>
            </p:cNvSpPr>
            <p:nvPr/>
          </p:nvSpPr>
          <p:spPr bwMode="auto">
            <a:xfrm>
              <a:off x="991" y="1475"/>
              <a:ext cx="627"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Cases</a:t>
              </a:r>
            </a:p>
          </p:txBody>
        </p:sp>
        <p:sp>
          <p:nvSpPr>
            <p:cNvPr id="28681" name="Rectangle 5"/>
            <p:cNvSpPr>
              <a:spLocks noChangeArrowheads="1"/>
            </p:cNvSpPr>
            <p:nvPr/>
          </p:nvSpPr>
          <p:spPr bwMode="auto">
            <a:xfrm>
              <a:off x="1621" y="1475"/>
              <a:ext cx="814"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Controls</a:t>
              </a:r>
            </a:p>
          </p:txBody>
        </p:sp>
        <p:sp>
          <p:nvSpPr>
            <p:cNvPr id="28682" name="Rectangle 6"/>
            <p:cNvSpPr>
              <a:spLocks noChangeArrowheads="1"/>
            </p:cNvSpPr>
            <p:nvPr/>
          </p:nvSpPr>
          <p:spPr bwMode="auto">
            <a:xfrm>
              <a:off x="305" y="1906"/>
              <a:ext cx="682"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3" name="Rectangle 7"/>
            <p:cNvSpPr>
              <a:spLocks noChangeArrowheads="1"/>
            </p:cNvSpPr>
            <p:nvPr/>
          </p:nvSpPr>
          <p:spPr bwMode="auto">
            <a:xfrm>
              <a:off x="991" y="1906"/>
              <a:ext cx="627"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25</a:t>
              </a:r>
            </a:p>
          </p:txBody>
        </p:sp>
        <p:sp>
          <p:nvSpPr>
            <p:cNvPr id="28684" name="Rectangle 8"/>
            <p:cNvSpPr>
              <a:spLocks noChangeArrowheads="1"/>
            </p:cNvSpPr>
            <p:nvPr/>
          </p:nvSpPr>
          <p:spPr bwMode="auto">
            <a:xfrm>
              <a:off x="1621" y="1906"/>
              <a:ext cx="814"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2</a:t>
              </a:r>
            </a:p>
          </p:txBody>
        </p:sp>
        <p:sp>
          <p:nvSpPr>
            <p:cNvPr id="28685" name="Rectangle 9"/>
            <p:cNvSpPr>
              <a:spLocks noChangeArrowheads="1"/>
            </p:cNvSpPr>
            <p:nvPr/>
          </p:nvSpPr>
          <p:spPr bwMode="auto">
            <a:xfrm>
              <a:off x="305" y="2339"/>
              <a:ext cx="682"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6" name="Rectangle 10"/>
            <p:cNvSpPr>
              <a:spLocks noChangeArrowheads="1"/>
            </p:cNvSpPr>
            <p:nvPr/>
          </p:nvSpPr>
          <p:spPr bwMode="auto">
            <a:xfrm>
              <a:off x="991" y="2339"/>
              <a:ext cx="627"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10</a:t>
              </a:r>
            </a:p>
          </p:txBody>
        </p:sp>
        <p:sp>
          <p:nvSpPr>
            <p:cNvPr id="28687" name="Rectangle 11"/>
            <p:cNvSpPr>
              <a:spLocks noChangeArrowheads="1"/>
            </p:cNvSpPr>
            <p:nvPr/>
          </p:nvSpPr>
          <p:spPr bwMode="auto">
            <a:xfrm>
              <a:off x="1621" y="2339"/>
              <a:ext cx="814"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4</a:t>
              </a:r>
            </a:p>
          </p:txBody>
        </p:sp>
        <p:sp>
          <p:nvSpPr>
            <p:cNvPr id="28688" name="Rectangle 12"/>
            <p:cNvSpPr>
              <a:spLocks noChangeArrowheads="1"/>
            </p:cNvSpPr>
            <p:nvPr/>
          </p:nvSpPr>
          <p:spPr bwMode="auto">
            <a:xfrm>
              <a:off x="305" y="2770"/>
              <a:ext cx="682" cy="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9" name="Rectangle 13"/>
            <p:cNvSpPr>
              <a:spLocks noChangeArrowheads="1"/>
            </p:cNvSpPr>
            <p:nvPr/>
          </p:nvSpPr>
          <p:spPr bwMode="auto">
            <a:xfrm>
              <a:off x="991" y="2770"/>
              <a:ext cx="627" cy="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84</a:t>
              </a:r>
            </a:p>
          </p:txBody>
        </p:sp>
        <p:sp>
          <p:nvSpPr>
            <p:cNvPr id="28690" name="Rectangle 14"/>
            <p:cNvSpPr>
              <a:spLocks noChangeArrowheads="1"/>
            </p:cNvSpPr>
            <p:nvPr/>
          </p:nvSpPr>
          <p:spPr bwMode="auto">
            <a:xfrm>
              <a:off x="1621" y="2770"/>
              <a:ext cx="814" cy="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63</a:t>
              </a:r>
            </a:p>
          </p:txBody>
        </p:sp>
        <p:sp>
          <p:nvSpPr>
            <p:cNvPr id="28691" name="Rectangle 15"/>
            <p:cNvSpPr>
              <a:spLocks noChangeArrowheads="1"/>
            </p:cNvSpPr>
            <p:nvPr/>
          </p:nvSpPr>
          <p:spPr bwMode="auto">
            <a:xfrm>
              <a:off x="305" y="3202"/>
              <a:ext cx="682"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92" name="Rectangle 16"/>
            <p:cNvSpPr>
              <a:spLocks noChangeArrowheads="1"/>
            </p:cNvSpPr>
            <p:nvPr/>
          </p:nvSpPr>
          <p:spPr bwMode="auto">
            <a:xfrm>
              <a:off x="991" y="3202"/>
              <a:ext cx="627"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36</a:t>
              </a:r>
            </a:p>
          </p:txBody>
        </p:sp>
        <p:sp>
          <p:nvSpPr>
            <p:cNvPr id="28693" name="Rectangle 17"/>
            <p:cNvSpPr>
              <a:spLocks noChangeArrowheads="1"/>
            </p:cNvSpPr>
            <p:nvPr/>
          </p:nvSpPr>
          <p:spPr bwMode="auto">
            <a:xfrm>
              <a:off x="1621" y="3202"/>
              <a:ext cx="814"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100</a:t>
              </a:r>
            </a:p>
          </p:txBody>
        </p:sp>
        <p:sp>
          <p:nvSpPr>
            <p:cNvPr id="28694" name="Line 18"/>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19"/>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20"/>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21"/>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22"/>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699" name="Line 23"/>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0" name="Line 24"/>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1" name="Line 25"/>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2" name="Line 26"/>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3" name="Line 27"/>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4" name="Line 28"/>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5" name="Line 29"/>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6" name="Line 30"/>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7" name="Line 31"/>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8" name="Line 32"/>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09" name="Line 33"/>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0" name="Line 34"/>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1" name="Line 35"/>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2" name="Line 36"/>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3" name="Line 37"/>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4" name="Line 38"/>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5" name="Line 39"/>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6" name="Line 40"/>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7" name="Line 41"/>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8" name="Line 42"/>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19" name="Line 43"/>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0" name="Line 44"/>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1" name="Line 45"/>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2" name="Line 46"/>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3" name="Line 47"/>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4" name="Line 48"/>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5" name="Line 49"/>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6" name="Line 50"/>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7" name="Line 51"/>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8" name="Line 52"/>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29" name="Line 53"/>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0" name="Line 54"/>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1" name="Line 55"/>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2" name="Line 56"/>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3" name="Line 57"/>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4" name="Line 58"/>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5" name="Line 59"/>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6" name="Line 60"/>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7" name="Line 61"/>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8" name="Line 62"/>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39" name="Line 63"/>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0" name="Line 64"/>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1" name="Line 65"/>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2" name="Line 66"/>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3" name="Line 67"/>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4" name="Line 68"/>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5" name="Line 69"/>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6" name="Line 70"/>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7" name="Line 71"/>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8" name="Line 72"/>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49" name="Line 73"/>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0" name="Line 74"/>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1" name="Line 75"/>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2" name="Line 76"/>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3" name="Line 77"/>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4" name="Line 78"/>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5" name="Line 79"/>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6" name="Line 80"/>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7" name="Line 81"/>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8" name="Line 82"/>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59" name="Line 83"/>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0" name="Line 84"/>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1" name="Line 85"/>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2" name="Line 86"/>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3" name="Line 87"/>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4" name="Line 88"/>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5" name="Line 89"/>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6" name="Line 90"/>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7" name="Line 91"/>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8" name="Line 92"/>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69" name="Line 93"/>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0" name="Line 94"/>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1" name="Line 95"/>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2" name="Line 96"/>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3" name="Line 97"/>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4" name="Line 98"/>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5" name="Line 99"/>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6" name="Line 100"/>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7" name="Line 101"/>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8" name="Line 102"/>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79" name="Line 103"/>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0" name="Line 104"/>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1" name="Line 105"/>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2" name="Line 106"/>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3" name="Line 107"/>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4" name="Line 108"/>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5" name="Line 109"/>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6" name="Line 110"/>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7" name="Line 111"/>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8" name="Line 112"/>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89" name="Line 113"/>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0" name="Line 114"/>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1" name="Line 115"/>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2" name="Line 116"/>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3" name="Line 117"/>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4" name="Line 118"/>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5" name="Line 119"/>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6" name="Line 120"/>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7" name="Line 121"/>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8" name="Line 122"/>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799" name="Line 123"/>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0" name="Line 124"/>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1" name="Line 125"/>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2" name="Line 126"/>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3" name="Line 127"/>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4" name="Line 128"/>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5" name="Line 129"/>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6" name="Line 130"/>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8807" name="Line 131"/>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28675" name="Text Box 132"/>
          <p:cNvSpPr txBox="1">
            <a:spLocks noChangeArrowheads="1"/>
          </p:cNvSpPr>
          <p:nvPr/>
        </p:nvSpPr>
        <p:spPr bwMode="auto">
          <a:xfrm>
            <a:off x="3947637" y="2660333"/>
            <a:ext cx="1843088" cy="2950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1800" u="sng">
                <a:solidFill>
                  <a:srgbClr val="000000"/>
                </a:solidFill>
                <a:latin typeface="Arial" charset="0"/>
                <a:cs typeface="Droid Sans Fallback" charset="0"/>
              </a:rPr>
              <a:t>OR</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34.7</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6.9</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3.7</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Reference</a:t>
            </a:r>
          </a:p>
        </p:txBody>
      </p:sp>
      <p:sp>
        <p:nvSpPr>
          <p:cNvPr id="28676" name="Text Box 133"/>
          <p:cNvSpPr txBox="1">
            <a:spLocks noChangeArrowheads="1"/>
          </p:cNvSpPr>
          <p:nvPr/>
        </p:nvSpPr>
        <p:spPr bwMode="auto">
          <a:xfrm>
            <a:off x="745808" y="5860733"/>
            <a:ext cx="3216117" cy="238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2pPr>
            <a:lvl3pPr marL="11430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3pPr>
            <a:lvl4pPr marL="16002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4pPr>
            <a:lvl5pPr marL="20574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9pPr>
          </a:lstStyle>
          <a:p>
            <a:pPr eaLnBrk="1" hangingPunct="1">
              <a:lnSpc>
                <a:spcPct val="95000"/>
              </a:lnSpc>
            </a:pPr>
            <a:r>
              <a:rPr lang="en-US" sz="1600">
                <a:solidFill>
                  <a:srgbClr val="000000"/>
                </a:solidFill>
                <a:latin typeface="Arial" charset="0"/>
                <a:cs typeface="Droid Sans Fallback" charset="0"/>
              </a:rPr>
              <a:t>Total 	   155	             169</a:t>
            </a:r>
          </a:p>
        </p:txBody>
      </p:sp>
      <p:sp>
        <p:nvSpPr>
          <p:cNvPr id="28677" name="Text Box 134"/>
          <p:cNvSpPr txBox="1">
            <a:spLocks noChangeArrowheads="1"/>
          </p:cNvSpPr>
          <p:nvPr/>
        </p:nvSpPr>
        <p:spPr bwMode="auto">
          <a:xfrm>
            <a:off x="4612005" y="6506528"/>
            <a:ext cx="4491990" cy="24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1600">
                <a:solidFill>
                  <a:srgbClr val="000000"/>
                </a:solidFill>
                <a:latin typeface="Arial" charset="0"/>
                <a:cs typeface="Droid Sans Fallback" charset="0"/>
              </a:rPr>
              <a:t>Vandenbroucke et al., The Lancet 1994</a:t>
            </a:r>
          </a:p>
        </p:txBody>
      </p:sp>
      <p:sp>
        <p:nvSpPr>
          <p:cNvPr id="28678" name="Text Box 135"/>
          <p:cNvSpPr txBox="1">
            <a:spLocks noChangeArrowheads="1"/>
          </p:cNvSpPr>
          <p:nvPr/>
        </p:nvSpPr>
        <p:spPr bwMode="auto">
          <a:xfrm>
            <a:off x="5737860" y="3243263"/>
            <a:ext cx="3291840" cy="305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2000">
                <a:solidFill>
                  <a:srgbClr val="000000"/>
                </a:solidFill>
                <a:latin typeface="Arial" charset="0"/>
                <a:cs typeface="Droid Sans Fallback" charset="0"/>
              </a:rPr>
              <a:t>OR </a:t>
            </a:r>
            <a:r>
              <a:rPr lang="en-US" sz="2000" baseline="-25000">
                <a:solidFill>
                  <a:srgbClr val="000000"/>
                </a:solidFill>
                <a:latin typeface="Arial" charset="0"/>
                <a:cs typeface="Droid Sans Fallback" charset="0"/>
              </a:rPr>
              <a:t>Interaction (mult)</a:t>
            </a:r>
          </a:p>
          <a:p>
            <a:pPr eaLnBrk="1" hangingPunct="1">
              <a:lnSpc>
                <a:spcPct val="95000"/>
              </a:lnSpc>
            </a:pPr>
            <a:r>
              <a:rPr lang="en-US" sz="2000">
                <a:solidFill>
                  <a:srgbClr val="000000"/>
                </a:solidFill>
                <a:latin typeface="Arial" charset="0"/>
                <a:cs typeface="Droid Sans Fallback" charset="0"/>
              </a:rPr>
              <a:t> = OR</a:t>
            </a:r>
            <a:r>
              <a:rPr lang="en-US" sz="2000" baseline="-25000">
                <a:solidFill>
                  <a:srgbClr val="000000"/>
                </a:solidFill>
                <a:latin typeface="Arial" charset="0"/>
                <a:cs typeface="Droid Sans Fallback" charset="0"/>
              </a:rPr>
              <a:t>G+E+ </a:t>
            </a:r>
            <a:r>
              <a:rPr lang="en-US" sz="2000">
                <a:solidFill>
                  <a:srgbClr val="000000"/>
                </a:solidFill>
                <a:latin typeface="Arial" charset="0"/>
                <a:cs typeface="Droid Sans Fallback" charset="0"/>
              </a:rPr>
              <a:t>/ OR</a:t>
            </a:r>
            <a:r>
              <a:rPr lang="en-US" sz="2000" baseline="-25000">
                <a:solidFill>
                  <a:srgbClr val="000000"/>
                </a:solidFill>
                <a:latin typeface="Arial" charset="0"/>
                <a:cs typeface="Droid Sans Fallback" charset="0"/>
              </a:rPr>
              <a:t>G+E-</a:t>
            </a:r>
            <a:r>
              <a:rPr lang="en-US" sz="2000">
                <a:solidFill>
                  <a:srgbClr val="000000"/>
                </a:solidFill>
                <a:latin typeface="Arial" charset="0"/>
                <a:cs typeface="Droid Sans Fallback" charset="0"/>
              </a:rPr>
              <a:t> OR</a:t>
            </a:r>
            <a:r>
              <a:rPr lang="en-US" sz="2000" baseline="-25000">
                <a:solidFill>
                  <a:srgbClr val="000000"/>
                </a:solidFill>
                <a:latin typeface="Arial" charset="0"/>
                <a:cs typeface="Droid Sans Fallback" charset="0"/>
              </a:rPr>
              <a:t>G-E+</a:t>
            </a:r>
            <a:r>
              <a:rPr lang="en-US" sz="2000">
                <a:solidFill>
                  <a:srgbClr val="000000"/>
                </a:solidFill>
                <a:latin typeface="Arial" charset="0"/>
                <a:cs typeface="Droid Sans Fallback" charset="0"/>
              </a:rPr>
              <a:t> </a:t>
            </a:r>
          </a:p>
          <a:p>
            <a:pPr eaLnBrk="1" hangingPunct="1">
              <a:lnSpc>
                <a:spcPct val="95000"/>
              </a:lnSpc>
            </a:pPr>
            <a:r>
              <a:rPr lang="en-US" sz="2000">
                <a:solidFill>
                  <a:srgbClr val="000000"/>
                </a:solidFill>
                <a:latin typeface="Arial" charset="0"/>
                <a:cs typeface="Droid Sans Fallback" charset="0"/>
              </a:rPr>
              <a:t> = 34.7 / 6.9 x 3.7</a:t>
            </a:r>
          </a:p>
          <a:p>
            <a:pPr eaLnBrk="1" hangingPunct="1">
              <a:lnSpc>
                <a:spcPct val="95000"/>
              </a:lnSpc>
            </a:pPr>
            <a:r>
              <a:rPr lang="en-US" sz="2000">
                <a:solidFill>
                  <a:srgbClr val="000000"/>
                </a:solidFill>
                <a:latin typeface="Arial" charset="0"/>
                <a:cs typeface="Droid Sans Fallback" charset="0"/>
              </a:rPr>
              <a:t> = 1.4</a:t>
            </a:r>
          </a:p>
          <a:p>
            <a:pPr eaLnBrk="1" hangingPunct="1">
              <a:lnSpc>
                <a:spcPct val="95000"/>
              </a:lnSpc>
            </a:pPr>
            <a:endParaRPr lang="en-US" sz="20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OR </a:t>
            </a:r>
            <a:r>
              <a:rPr lang="en-US" sz="1800" baseline="-25000">
                <a:solidFill>
                  <a:srgbClr val="000000"/>
                </a:solidFill>
                <a:latin typeface="Arial" charset="0"/>
                <a:cs typeface="Droid Sans Fallback" charset="0"/>
              </a:rPr>
              <a:t>Interaction (add)</a:t>
            </a:r>
          </a:p>
          <a:p>
            <a:pPr eaLnBrk="1" hangingPunct="1">
              <a:lnSpc>
                <a:spcPct val="95000"/>
              </a:lnSpc>
            </a:pPr>
            <a:r>
              <a:rPr lang="en-US" sz="1800">
                <a:solidFill>
                  <a:srgbClr val="000000"/>
                </a:solidFill>
                <a:latin typeface="Arial" charset="0"/>
                <a:cs typeface="Droid Sans Fallback" charset="0"/>
              </a:rPr>
              <a:t> = OR</a:t>
            </a:r>
            <a:r>
              <a:rPr lang="en-US" sz="1800" baseline="-25000">
                <a:solidFill>
                  <a:srgbClr val="000000"/>
                </a:solidFill>
                <a:latin typeface="Arial" charset="0"/>
                <a:cs typeface="Droid Sans Fallback" charset="0"/>
              </a:rPr>
              <a:t>G+E+ </a:t>
            </a:r>
            <a:r>
              <a:rPr lang="en-US" sz="1800">
                <a:solidFill>
                  <a:srgbClr val="000000"/>
                </a:solidFill>
                <a:latin typeface="Arial" charset="0"/>
                <a:cs typeface="Droid Sans Fallback" charset="0"/>
              </a:rPr>
              <a:t>- OR</a:t>
            </a:r>
            <a:r>
              <a:rPr lang="en-US" sz="1800" baseline="-25000">
                <a:solidFill>
                  <a:srgbClr val="000000"/>
                </a:solidFill>
                <a:latin typeface="Arial" charset="0"/>
                <a:cs typeface="Droid Sans Fallback" charset="0"/>
              </a:rPr>
              <a:t>G+E-</a:t>
            </a:r>
            <a:r>
              <a:rPr lang="en-US" sz="1800">
                <a:solidFill>
                  <a:srgbClr val="000000"/>
                </a:solidFill>
                <a:latin typeface="Arial" charset="0"/>
                <a:cs typeface="Droid Sans Fallback" charset="0"/>
              </a:rPr>
              <a:t> - OR</a:t>
            </a:r>
            <a:r>
              <a:rPr lang="en-US" sz="1800" baseline="-25000">
                <a:solidFill>
                  <a:srgbClr val="000000"/>
                </a:solidFill>
                <a:latin typeface="Arial" charset="0"/>
                <a:cs typeface="Droid Sans Fallback" charset="0"/>
              </a:rPr>
              <a:t>G-E+</a:t>
            </a:r>
            <a:r>
              <a:rPr lang="en-US" sz="1800">
                <a:solidFill>
                  <a:srgbClr val="000000"/>
                </a:solidFill>
                <a:latin typeface="Arial" charset="0"/>
                <a:cs typeface="Droid Sans Fallback" charset="0"/>
              </a:rPr>
              <a:t> +1</a:t>
            </a:r>
          </a:p>
          <a:p>
            <a:pPr eaLnBrk="1" hangingPunct="1">
              <a:lnSpc>
                <a:spcPct val="95000"/>
              </a:lnSpc>
            </a:pPr>
            <a:r>
              <a:rPr lang="en-US" sz="1800">
                <a:solidFill>
                  <a:srgbClr val="000000"/>
                </a:solidFill>
                <a:latin typeface="Arial" charset="0"/>
                <a:cs typeface="Droid Sans Fallback" charset="0"/>
              </a:rPr>
              <a:t> = 34.7 - 6.9 - 3.7 +1</a:t>
            </a:r>
          </a:p>
          <a:p>
            <a:pPr eaLnBrk="1" hangingPunct="1">
              <a:lnSpc>
                <a:spcPct val="95000"/>
              </a:lnSpc>
            </a:pPr>
            <a:r>
              <a:rPr lang="en-US" sz="1800">
                <a:solidFill>
                  <a:srgbClr val="000000"/>
                </a:solidFill>
                <a:latin typeface="Arial" charset="0"/>
                <a:cs typeface="Droid Sans Fallback" charset="0"/>
              </a:rPr>
              <a:t> = 25.1</a:t>
            </a:r>
          </a:p>
          <a:p>
            <a:pPr eaLnBrk="1" hangingPunct="1">
              <a:lnSpc>
                <a:spcPct val="95000"/>
              </a:lnSpc>
            </a:pPr>
            <a:endParaRPr lang="en-US" sz="1800">
              <a:solidFill>
                <a:srgbClr val="000000"/>
              </a:solidFill>
              <a:latin typeface="Arial" charset="0"/>
              <a:cs typeface="Droid Sans Fallback" charset="0"/>
            </a:endParaRPr>
          </a:p>
          <a:p>
            <a:pPr eaLnBrk="1" hangingPunct="1">
              <a:lnSpc>
                <a:spcPct val="95000"/>
              </a:lnSpc>
            </a:pPr>
            <a:endParaRPr lang="en-US" sz="2000">
              <a:solidFill>
                <a:srgbClr val="000000"/>
              </a:solidFill>
              <a:latin typeface="Arial" charset="0"/>
              <a:cs typeface="Droid Sans Fallback" charset="0"/>
            </a:endParaRPr>
          </a:p>
        </p:txBody>
      </p:sp>
    </p:spTree>
    <p:extLst>
      <p:ext uri="{BB962C8B-B14F-4D97-AF65-F5344CB8AC3E}">
        <p14:creationId xmlns:p14="http://schemas.microsoft.com/office/powerpoint/2010/main" val="235008942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 y="274638"/>
            <a:ext cx="9004300" cy="1143000"/>
          </a:xfrm>
        </p:spPr>
        <p:txBody>
          <a:bodyPr>
            <a:normAutofit fontScale="90000"/>
          </a:bodyPr>
          <a:lstStyle/>
          <a:p>
            <a:r>
              <a:rPr lang="en-US" dirty="0" smtClean="0"/>
              <a:t>Testing for Multiplicative </a:t>
            </a:r>
            <a:r>
              <a:rPr lang="en-US" dirty="0" err="1" smtClean="0"/>
              <a:t>GxE</a:t>
            </a:r>
            <a:r>
              <a:rPr lang="en-US" dirty="0" smtClean="0"/>
              <a:t> Interactions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err="1" smtClean="0">
                <a:latin typeface="Arial"/>
                <a:cs typeface="Arial"/>
              </a:rPr>
              <a:t>Logit</a:t>
            </a:r>
            <a:r>
              <a:rPr lang="en-US" sz="2400" dirty="0">
                <a:latin typeface="Arial"/>
                <a:cs typeface="Arial"/>
              </a:rPr>
              <a:t>(</a:t>
            </a:r>
            <a:r>
              <a:rPr lang="en-US" sz="2400" dirty="0" smtClean="0">
                <a:latin typeface="Arial"/>
                <a:cs typeface="Arial"/>
              </a:rPr>
              <a:t>P(D=1|G,E,C))=α</a:t>
            </a:r>
            <a:r>
              <a:rPr lang="en-US" sz="2400" baseline="-25000" dirty="0" smtClean="0">
                <a:latin typeface="Arial"/>
                <a:cs typeface="Arial"/>
              </a:rPr>
              <a:t>0</a:t>
            </a:r>
            <a:r>
              <a:rPr lang="en-US" sz="2400" dirty="0" smtClean="0">
                <a:latin typeface="Arial"/>
                <a:cs typeface="Arial"/>
              </a:rPr>
              <a:t>+ </a:t>
            </a:r>
            <a:r>
              <a:rPr lang="el-GR" sz="2400" dirty="0" smtClean="0">
                <a:latin typeface="Arial"/>
                <a:cs typeface="Arial"/>
              </a:rPr>
              <a:t>β</a:t>
            </a:r>
            <a:r>
              <a:rPr lang="en-US" sz="2400" baseline="-25000" dirty="0" smtClean="0">
                <a:latin typeface="Arial"/>
                <a:cs typeface="Arial"/>
              </a:rPr>
              <a:t>G</a:t>
            </a:r>
            <a:r>
              <a:rPr lang="en-US" sz="2400" dirty="0" smtClean="0">
                <a:latin typeface="Arial"/>
                <a:cs typeface="Arial"/>
              </a:rPr>
              <a:t>G+ </a:t>
            </a:r>
            <a:r>
              <a:rPr lang="el-GR" sz="2400" dirty="0" smtClean="0">
                <a:latin typeface="Arial"/>
                <a:cs typeface="Arial"/>
              </a:rPr>
              <a:t>β</a:t>
            </a:r>
            <a:r>
              <a:rPr lang="en-US" sz="2400" baseline="-25000" dirty="0" smtClean="0">
                <a:latin typeface="Arial"/>
                <a:cs typeface="Arial"/>
              </a:rPr>
              <a:t>E</a:t>
            </a:r>
            <a:r>
              <a:rPr lang="en-US" sz="2400" dirty="0" smtClean="0">
                <a:latin typeface="Arial"/>
                <a:cs typeface="Arial"/>
              </a:rPr>
              <a:t>E+ </a:t>
            </a:r>
            <a:r>
              <a:rPr lang="el-GR" sz="2400" dirty="0" smtClean="0">
                <a:latin typeface="Arial"/>
                <a:cs typeface="Arial"/>
              </a:rPr>
              <a:t>β</a:t>
            </a:r>
            <a:r>
              <a:rPr lang="en-US" sz="2400" baseline="-25000" dirty="0" err="1" smtClean="0">
                <a:latin typeface="Arial"/>
                <a:cs typeface="Arial"/>
              </a:rPr>
              <a:t>GxE</a:t>
            </a:r>
            <a:r>
              <a:rPr lang="en-US" sz="2400" dirty="0" err="1" smtClean="0">
                <a:latin typeface="Arial"/>
                <a:cs typeface="Arial"/>
              </a:rPr>
              <a:t>GxE</a:t>
            </a:r>
            <a:r>
              <a:rPr lang="en-US" sz="2400" dirty="0" smtClean="0">
                <a:latin typeface="Arial"/>
                <a:cs typeface="Arial"/>
              </a:rPr>
              <a:t>+</a:t>
            </a:r>
            <a:r>
              <a:rPr lang="el-GR" sz="2400" dirty="0" smtClean="0">
                <a:latin typeface="Arial"/>
                <a:cs typeface="Arial"/>
              </a:rPr>
              <a:t>β</a:t>
            </a:r>
            <a:r>
              <a:rPr lang="en-US" sz="2400" baseline="-25000" dirty="0" smtClean="0">
                <a:latin typeface="Arial"/>
                <a:cs typeface="Arial"/>
              </a:rPr>
              <a:t>C</a:t>
            </a:r>
            <a:r>
              <a:rPr lang="en-US" sz="2400" dirty="0" smtClean="0">
                <a:latin typeface="Arial"/>
                <a:cs typeface="Arial"/>
              </a:rPr>
              <a:t>C</a:t>
            </a:r>
          </a:p>
          <a:p>
            <a:pPr marL="0" indent="0">
              <a:buNone/>
            </a:pPr>
            <a:endParaRPr lang="en-US" sz="2400" dirty="0" smtClean="0">
              <a:latin typeface="Arial"/>
              <a:cs typeface="Arial"/>
            </a:endParaRPr>
          </a:p>
          <a:p>
            <a:r>
              <a:rPr lang="en-US" sz="2400" dirty="0" smtClean="0">
                <a:latin typeface="Arial"/>
                <a:cs typeface="Arial"/>
              </a:rPr>
              <a:t>1 </a:t>
            </a:r>
            <a:r>
              <a:rPr lang="en-US" sz="2400" dirty="0" err="1" smtClean="0">
                <a:latin typeface="Arial"/>
                <a:cs typeface="Arial"/>
              </a:rPr>
              <a:t>df</a:t>
            </a:r>
            <a:r>
              <a:rPr lang="en-US" sz="2400" dirty="0" smtClean="0">
                <a:latin typeface="Arial"/>
                <a:cs typeface="Arial"/>
              </a:rPr>
              <a:t> test. H</a:t>
            </a:r>
            <a:r>
              <a:rPr lang="en-US" sz="2400" baseline="-25000" dirty="0" smtClean="0">
                <a:latin typeface="Arial"/>
                <a:cs typeface="Arial"/>
              </a:rPr>
              <a:t>0</a:t>
            </a:r>
            <a:r>
              <a:rPr lang="en-US" sz="2400" dirty="0" smtClean="0">
                <a:latin typeface="Arial"/>
                <a:cs typeface="Arial"/>
              </a:rPr>
              <a:t>: </a:t>
            </a:r>
            <a:r>
              <a:rPr lang="el-GR" sz="2400" dirty="0" smtClean="0">
                <a:latin typeface="Arial"/>
                <a:cs typeface="Arial"/>
              </a:rPr>
              <a:t>β</a:t>
            </a:r>
            <a:r>
              <a:rPr lang="en-US" sz="2400" baseline="-25000" dirty="0" err="1" smtClean="0">
                <a:latin typeface="Arial"/>
                <a:cs typeface="Arial"/>
              </a:rPr>
              <a:t>GxE</a:t>
            </a:r>
            <a:r>
              <a:rPr lang="en-US" sz="2400" dirty="0" smtClean="0">
                <a:latin typeface="Arial"/>
                <a:cs typeface="Arial"/>
              </a:rPr>
              <a:t> = 0.</a:t>
            </a:r>
            <a:r>
              <a:rPr lang="en-US" sz="2400" dirty="0" smtClean="0">
                <a:effectLst/>
                <a:latin typeface="Arial"/>
                <a:cs typeface="Arial"/>
              </a:rPr>
              <a:t> </a:t>
            </a:r>
          </a:p>
          <a:p>
            <a:r>
              <a:rPr lang="en-US" sz="2400" dirty="0" smtClean="0">
                <a:latin typeface="Arial"/>
                <a:cs typeface="Arial"/>
              </a:rPr>
              <a:t>2 </a:t>
            </a:r>
            <a:r>
              <a:rPr lang="en-US" sz="2400" dirty="0" err="1" smtClean="0">
                <a:latin typeface="Arial"/>
                <a:cs typeface="Arial"/>
              </a:rPr>
              <a:t>df</a:t>
            </a:r>
            <a:r>
              <a:rPr lang="en-US" sz="2400" dirty="0" smtClean="0">
                <a:latin typeface="Arial"/>
                <a:cs typeface="Arial"/>
              </a:rPr>
              <a:t> test. Joint null H</a:t>
            </a:r>
            <a:r>
              <a:rPr lang="en-US" sz="2400" baseline="-25000" dirty="0" smtClean="0">
                <a:latin typeface="Arial"/>
                <a:cs typeface="Arial"/>
              </a:rPr>
              <a:t>0</a:t>
            </a:r>
            <a:r>
              <a:rPr lang="en-US" sz="2400" dirty="0" smtClean="0">
                <a:latin typeface="Arial"/>
                <a:cs typeface="Arial"/>
              </a:rPr>
              <a:t>: </a:t>
            </a:r>
            <a:r>
              <a:rPr lang="el-GR" sz="2400" dirty="0" smtClean="0">
                <a:latin typeface="Arial"/>
                <a:cs typeface="Arial"/>
              </a:rPr>
              <a:t>β</a:t>
            </a:r>
            <a:r>
              <a:rPr lang="en-US" sz="2400" baseline="-25000" dirty="0" smtClean="0">
                <a:latin typeface="Arial"/>
                <a:cs typeface="Arial"/>
              </a:rPr>
              <a:t>G</a:t>
            </a:r>
            <a:r>
              <a:rPr lang="en-US" sz="2400" dirty="0" smtClean="0">
                <a:latin typeface="Arial"/>
                <a:cs typeface="Arial"/>
              </a:rPr>
              <a:t>= </a:t>
            </a:r>
            <a:r>
              <a:rPr lang="el-GR" sz="2400" dirty="0" smtClean="0">
                <a:latin typeface="Arial"/>
                <a:cs typeface="Arial"/>
              </a:rPr>
              <a:t>β</a:t>
            </a:r>
            <a:r>
              <a:rPr lang="en-US" sz="2400" baseline="-25000" dirty="0" err="1" smtClean="0">
                <a:latin typeface="Arial"/>
                <a:cs typeface="Arial"/>
              </a:rPr>
              <a:t>GxE</a:t>
            </a:r>
            <a:r>
              <a:rPr lang="en-US" sz="2400" dirty="0" smtClean="0">
                <a:latin typeface="Arial"/>
                <a:cs typeface="Arial"/>
              </a:rPr>
              <a:t> = 0.</a:t>
            </a:r>
            <a:r>
              <a:rPr lang="en-US" sz="2400" dirty="0" smtClean="0">
                <a:effectLst/>
                <a:latin typeface="Arial"/>
                <a:cs typeface="Arial"/>
              </a:rPr>
              <a:t> </a:t>
            </a:r>
          </a:p>
          <a:p>
            <a:r>
              <a:rPr lang="en-US" sz="2400" dirty="0" smtClean="0">
                <a:latin typeface="Arial"/>
                <a:cs typeface="Arial"/>
              </a:rPr>
              <a:t>2 </a:t>
            </a:r>
            <a:r>
              <a:rPr lang="en-US" sz="2400" dirty="0" err="1" smtClean="0">
                <a:latin typeface="Arial"/>
                <a:cs typeface="Arial"/>
              </a:rPr>
              <a:t>df</a:t>
            </a:r>
            <a:r>
              <a:rPr lang="en-US" sz="2400" dirty="0" smtClean="0">
                <a:latin typeface="Arial"/>
                <a:cs typeface="Arial"/>
              </a:rPr>
              <a:t> often more powerful than 1 </a:t>
            </a:r>
            <a:r>
              <a:rPr lang="en-US" sz="2400" dirty="0" err="1" smtClean="0">
                <a:latin typeface="Arial"/>
                <a:cs typeface="Arial"/>
              </a:rPr>
              <a:t>df</a:t>
            </a:r>
            <a:r>
              <a:rPr lang="en-US" sz="2400" dirty="0" smtClean="0">
                <a:latin typeface="Arial"/>
                <a:cs typeface="Arial"/>
              </a:rPr>
              <a:t> test.</a:t>
            </a:r>
          </a:p>
          <a:p>
            <a:pPr marL="0" indent="0">
              <a:buNone/>
            </a:pPr>
            <a:endParaRPr lang="en-US" sz="2400" dirty="0" smtClean="0"/>
          </a:p>
          <a:p>
            <a:pPr marL="0" indent="0">
              <a:buNone/>
            </a:pPr>
            <a:endParaRPr lang="en-US" sz="2400" dirty="0"/>
          </a:p>
        </p:txBody>
      </p:sp>
    </p:spTree>
    <p:extLst>
      <p:ext uri="{BB962C8B-B14F-4D97-AF65-F5344CB8AC3E}">
        <p14:creationId xmlns:p14="http://schemas.microsoft.com/office/powerpoint/2010/main" val="383841146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32396</TotalTime>
  <Words>2614</Words>
  <Application>Microsoft Macintosh PowerPoint</Application>
  <PresentationFormat>On-screen Show (4:3)</PresentationFormat>
  <Paragraphs>665</Paragraphs>
  <Slides>49</Slides>
  <Notes>11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52" baseType="lpstr">
      <vt:lpstr>Office Theme</vt:lpstr>
      <vt:lpstr>MathType 6.0 Equation</vt:lpstr>
      <vt:lpstr>Equation</vt:lpstr>
      <vt:lpstr>Gene-Environment Interactions, Rare Variants, Pleiotropy</vt:lpstr>
      <vt:lpstr>I. GxE Interactions</vt:lpstr>
      <vt:lpstr>Gene-Environment Interactions</vt:lpstr>
      <vt:lpstr>1. Conventional Analysis</vt:lpstr>
      <vt:lpstr>Conventional GxE Model</vt:lpstr>
      <vt:lpstr>Interaction Scale</vt:lpstr>
      <vt:lpstr>PowerPoint Presentation</vt:lpstr>
      <vt:lpstr>PowerPoint Presentation</vt:lpstr>
      <vt:lpstr>Testing for Multiplicative GxE Interactions</vt:lpstr>
      <vt:lpstr>Why so few GxE Interactions detected?</vt:lpstr>
      <vt:lpstr>2. G-E Interaction: Case-Only</vt:lpstr>
      <vt:lpstr>Case-Only Model</vt:lpstr>
      <vt:lpstr>Overview</vt:lpstr>
      <vt:lpstr>3. Empirical-Bayes GxE Test </vt:lpstr>
      <vt:lpstr>4. Two-Step GxE Tests</vt:lpstr>
      <vt:lpstr>Two Step GxE: Case-Control Data</vt:lpstr>
      <vt:lpstr>Hybrid 2-Step Approach</vt:lpstr>
      <vt:lpstr>Cocktail Method</vt:lpstr>
      <vt:lpstr>EDGxE Approach </vt:lpstr>
      <vt:lpstr>Power Gains for Two-step</vt:lpstr>
      <vt:lpstr>Comparison of GxE Tests</vt:lpstr>
      <vt:lpstr>PowerPoint Presentation</vt:lpstr>
      <vt:lpstr>Step 2: Weighted hypothesis testing</vt:lpstr>
      <vt:lpstr>GxE Software</vt:lpstr>
      <vt:lpstr>II. Rare Variants</vt:lpstr>
      <vt:lpstr>Analysis of Rare Variants</vt:lpstr>
      <vt:lpstr>Rare Variant Tests</vt:lpstr>
      <vt:lpstr>Burden Tests for Rare Variants</vt:lpstr>
      <vt:lpstr>Key Aspect: Specifying wk</vt:lpstr>
      <vt:lpstr>Example: Cohort Allelic Sums Test (CAST) </vt:lpstr>
      <vt:lpstr>Variance Components Approach</vt:lpstr>
      <vt:lpstr>Test Stats for SKAT vs. Burden</vt:lpstr>
      <vt:lpstr>III. Pleiotropy</vt:lpstr>
      <vt:lpstr>Assessing Pleiotropy</vt:lpstr>
      <vt:lpstr>PowerPoint Presentation</vt:lpstr>
      <vt:lpstr>PowerPoint Presentation</vt:lpstr>
      <vt:lpstr>PowerPoint Presentation</vt:lpstr>
      <vt:lpstr>PowerPoint Presentation</vt:lpstr>
      <vt:lpstr>PowerPoint Presentation</vt:lpstr>
      <vt:lpstr>2. Meta-Analysis Approach</vt:lpstr>
      <vt:lpstr>ASSET</vt:lpstr>
      <vt:lpstr>3. Multiphenotype Approach</vt:lpstr>
      <vt:lpstr>Multinomial Regression</vt:lpstr>
      <vt:lpstr>Null Model</vt:lpstr>
      <vt:lpstr>Alternative Hypotheses</vt:lpstr>
      <vt:lpstr>Alternative Hypotheses</vt:lpstr>
      <vt:lpstr>Alternative Hypotheses</vt:lpstr>
      <vt:lpstr>Alternative Hypotheses</vt:lpstr>
      <vt:lpstr>MultiPhen: ‘Inverse Regression’</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Witte</dc:creator>
  <cp:lastModifiedBy>John Witte</cp:lastModifiedBy>
  <cp:revision>134</cp:revision>
  <dcterms:created xsi:type="dcterms:W3CDTF">2014-07-02T18:22:12Z</dcterms:created>
  <dcterms:modified xsi:type="dcterms:W3CDTF">2017-02-28T01:15:17Z</dcterms:modified>
</cp:coreProperties>
</file>