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5"/>
  </p:notesMasterIdLst>
  <p:sldIdLst>
    <p:sldId id="256" r:id="rId2"/>
    <p:sldId id="301" r:id="rId3"/>
    <p:sldId id="302" r:id="rId4"/>
    <p:sldId id="304" r:id="rId5"/>
    <p:sldId id="338" r:id="rId6"/>
    <p:sldId id="336" r:id="rId7"/>
    <p:sldId id="337" r:id="rId8"/>
    <p:sldId id="352" r:id="rId9"/>
    <p:sldId id="339" r:id="rId10"/>
    <p:sldId id="257" r:id="rId11"/>
    <p:sldId id="262" r:id="rId12"/>
    <p:sldId id="324" r:id="rId13"/>
    <p:sldId id="327" r:id="rId14"/>
    <p:sldId id="267" r:id="rId15"/>
    <p:sldId id="268" r:id="rId16"/>
    <p:sldId id="269" r:id="rId17"/>
    <p:sldId id="272" r:id="rId18"/>
    <p:sldId id="266" r:id="rId19"/>
    <p:sldId id="273" r:id="rId20"/>
    <p:sldId id="274" r:id="rId21"/>
    <p:sldId id="275" r:id="rId22"/>
    <p:sldId id="277" r:id="rId23"/>
    <p:sldId id="278" r:id="rId24"/>
    <p:sldId id="279" r:id="rId25"/>
    <p:sldId id="280" r:id="rId26"/>
    <p:sldId id="284" r:id="rId27"/>
    <p:sldId id="285" r:id="rId28"/>
    <p:sldId id="286" r:id="rId29"/>
    <p:sldId id="287" r:id="rId30"/>
    <p:sldId id="325" r:id="rId31"/>
    <p:sldId id="328" r:id="rId32"/>
    <p:sldId id="329" r:id="rId33"/>
    <p:sldId id="340" r:id="rId34"/>
    <p:sldId id="305" r:id="rId35"/>
    <p:sldId id="306" r:id="rId36"/>
    <p:sldId id="330" r:id="rId37"/>
    <p:sldId id="353" r:id="rId38"/>
    <p:sldId id="354" r:id="rId39"/>
    <p:sldId id="318" r:id="rId40"/>
    <p:sldId id="319" r:id="rId41"/>
    <p:sldId id="321" r:id="rId42"/>
    <p:sldId id="355" r:id="rId43"/>
    <p:sldId id="320" r:id="rId44"/>
    <p:sldId id="311" r:id="rId45"/>
    <p:sldId id="332" r:id="rId46"/>
    <p:sldId id="342" r:id="rId47"/>
    <p:sldId id="356" r:id="rId48"/>
    <p:sldId id="317" r:id="rId49"/>
    <p:sldId id="358" r:id="rId50"/>
    <p:sldId id="346" r:id="rId51"/>
    <p:sldId id="357" r:id="rId52"/>
    <p:sldId id="348" r:id="rId53"/>
    <p:sldId id="347" r:id="rId54"/>
    <p:sldId id="315" r:id="rId55"/>
    <p:sldId id="360" r:id="rId56"/>
    <p:sldId id="361" r:id="rId57"/>
    <p:sldId id="359" r:id="rId58"/>
    <p:sldId id="333" r:id="rId59"/>
    <p:sldId id="366" r:id="rId60"/>
    <p:sldId id="362" r:id="rId61"/>
    <p:sldId id="364" r:id="rId62"/>
    <p:sldId id="367" r:id="rId63"/>
    <p:sldId id="363"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71"/>
    <p:restoredTop sz="72031"/>
  </p:normalViewPr>
  <p:slideViewPr>
    <p:cSldViewPr snapToGrid="0" snapToObjects="1">
      <p:cViewPr varScale="1">
        <p:scale>
          <a:sx n="77" d="100"/>
          <a:sy n="77" d="100"/>
        </p:scale>
        <p:origin x="1440" y="192"/>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notesMaster" Target="notesMasters/notesMaster1.xml"/><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Users\nancyczaicki\Dropbox\Zambia\Zambia_NC_EG\Analyses\Venn%20Diagrams\Reasons%20for%20stopping%2028Nov16.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azanolini\Dropbox\tiered%20care\better%20info\DCEs\tables_results\final_presentation_croi.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Pt>
            <c:idx val="0"/>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01-0D27-4D02-8086-C812444E7A07}"/>
              </c:ext>
            </c:extLst>
          </c:dPt>
          <c:dPt>
            <c:idx val="1"/>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03-0D27-4D02-8086-C812444E7A07}"/>
              </c:ext>
            </c:extLst>
          </c:dPt>
          <c:dPt>
            <c:idx val="2"/>
            <c:invertIfNegative val="0"/>
            <c:bubble3D val="0"/>
            <c:spPr>
              <a:solidFill>
                <a:srgbClr val="FFC000"/>
              </a:solidFill>
              <a:ln>
                <a:noFill/>
              </a:ln>
              <a:effectLst/>
            </c:spPr>
            <c:extLst xmlns:c16r2="http://schemas.microsoft.com/office/drawing/2015/06/chart">
              <c:ext xmlns:c16="http://schemas.microsoft.com/office/drawing/2014/chart" uri="{C3380CC4-5D6E-409C-BE32-E72D297353CC}">
                <c16:uniqueId val="{00000005-0D27-4D02-8086-C812444E7A07}"/>
              </c:ext>
            </c:extLst>
          </c:dPt>
          <c:dPt>
            <c:idx val="3"/>
            <c:invertIfNegative val="0"/>
            <c:bubble3D val="0"/>
            <c:spPr>
              <a:solidFill>
                <a:srgbClr val="00B050"/>
              </a:solidFill>
              <a:ln>
                <a:noFill/>
              </a:ln>
              <a:effectLst/>
            </c:spPr>
            <c:extLst xmlns:c16r2="http://schemas.microsoft.com/office/drawing/2015/06/chart">
              <c:ext xmlns:c16="http://schemas.microsoft.com/office/drawing/2014/chart" uri="{C3380CC4-5D6E-409C-BE32-E72D297353CC}">
                <c16:uniqueId val="{00000007-0D27-4D02-8086-C812444E7A07}"/>
              </c:ext>
            </c:extLst>
          </c:dPt>
          <c:dPt>
            <c:idx val="4"/>
            <c:invertIfNegative val="0"/>
            <c:bubble3D val="0"/>
            <c:spPr>
              <a:solidFill>
                <a:srgbClr val="00B050"/>
              </a:solidFill>
              <a:ln>
                <a:noFill/>
              </a:ln>
              <a:effectLst/>
            </c:spPr>
            <c:extLst xmlns:c16r2="http://schemas.microsoft.com/office/drawing/2015/06/chart">
              <c:ext xmlns:c16="http://schemas.microsoft.com/office/drawing/2014/chart" uri="{C3380CC4-5D6E-409C-BE32-E72D297353CC}">
                <c16:uniqueId val="{00000009-0D27-4D02-8086-C812444E7A07}"/>
              </c:ext>
            </c:extLst>
          </c:dPt>
          <c:dPt>
            <c:idx val="5"/>
            <c:invertIfNegative val="0"/>
            <c:bubble3D val="0"/>
            <c:spPr>
              <a:solidFill>
                <a:srgbClr val="00B050"/>
              </a:solidFill>
              <a:ln>
                <a:noFill/>
              </a:ln>
              <a:effectLst/>
            </c:spPr>
            <c:extLst xmlns:c16r2="http://schemas.microsoft.com/office/drawing/2015/06/chart">
              <c:ext xmlns:c16="http://schemas.microsoft.com/office/drawing/2014/chart" uri="{C3380CC4-5D6E-409C-BE32-E72D297353CC}">
                <c16:uniqueId val="{0000000B-0D27-4D02-8086-C812444E7A07}"/>
              </c:ext>
            </c:extLst>
          </c:dPt>
          <c:dPt>
            <c:idx val="6"/>
            <c:invertIfNegative val="0"/>
            <c:bubble3D val="0"/>
            <c:spPr>
              <a:solidFill>
                <a:srgbClr val="00B050"/>
              </a:solidFill>
              <a:ln>
                <a:noFill/>
              </a:ln>
              <a:effectLst/>
            </c:spPr>
            <c:extLst xmlns:c16r2="http://schemas.microsoft.com/office/drawing/2015/06/chart">
              <c:ext xmlns:c16="http://schemas.microsoft.com/office/drawing/2014/chart" uri="{C3380CC4-5D6E-409C-BE32-E72D297353CC}">
                <c16:uniqueId val="{0000000D-0D27-4D02-8086-C812444E7A07}"/>
              </c:ext>
            </c:extLst>
          </c:dPt>
          <c:dPt>
            <c:idx val="7"/>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0F-0D27-4D02-8086-C812444E7A07}"/>
              </c:ext>
            </c:extLst>
          </c:dPt>
          <c:dPt>
            <c:idx val="8"/>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11-0D27-4D02-8086-C812444E7A07}"/>
              </c:ext>
            </c:extLst>
          </c:dPt>
          <c:dPt>
            <c:idx val="9"/>
            <c:invertIfNegative val="0"/>
            <c:bubble3D val="0"/>
            <c:spPr>
              <a:solidFill>
                <a:srgbClr val="FFC000"/>
              </a:solidFill>
              <a:ln>
                <a:noFill/>
              </a:ln>
              <a:effectLst/>
            </c:spPr>
            <c:extLst xmlns:c16r2="http://schemas.microsoft.com/office/drawing/2015/06/chart">
              <c:ext xmlns:c16="http://schemas.microsoft.com/office/drawing/2014/chart" uri="{C3380CC4-5D6E-409C-BE32-E72D297353CC}">
                <c16:uniqueId val="{00000013-0D27-4D02-8086-C812444E7A07}"/>
              </c:ext>
            </c:extLst>
          </c:dPt>
          <c:dPt>
            <c:idx val="10"/>
            <c:invertIfNegative val="0"/>
            <c:bubble3D val="0"/>
            <c:spPr>
              <a:solidFill>
                <a:srgbClr val="00B050"/>
              </a:solidFill>
              <a:ln>
                <a:noFill/>
              </a:ln>
              <a:effectLst/>
            </c:spPr>
            <c:extLst xmlns:c16r2="http://schemas.microsoft.com/office/drawing/2015/06/chart">
              <c:ext xmlns:c16="http://schemas.microsoft.com/office/drawing/2014/chart" uri="{C3380CC4-5D6E-409C-BE32-E72D297353CC}">
                <c16:uniqueId val="{00000015-0D27-4D02-8086-C812444E7A07}"/>
              </c:ext>
            </c:extLst>
          </c:dPt>
          <c:dPt>
            <c:idx val="11"/>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17-0D27-4D02-8086-C812444E7A07}"/>
              </c:ext>
            </c:extLst>
          </c:dPt>
          <c:dPt>
            <c:idx val="12"/>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19-0D27-4D02-8086-C812444E7A07}"/>
              </c:ext>
            </c:extLst>
          </c:dPt>
          <c:dPt>
            <c:idx val="13"/>
            <c:invertIfNegative val="0"/>
            <c:bubble3D val="0"/>
            <c:spPr>
              <a:solidFill>
                <a:srgbClr val="FFC000"/>
              </a:solidFill>
              <a:ln>
                <a:noFill/>
              </a:ln>
              <a:effectLst/>
            </c:spPr>
            <c:extLst xmlns:c16r2="http://schemas.microsoft.com/office/drawing/2015/06/chart">
              <c:ext xmlns:c16="http://schemas.microsoft.com/office/drawing/2014/chart" uri="{C3380CC4-5D6E-409C-BE32-E72D297353CC}">
                <c16:uniqueId val="{0000001B-0D27-4D02-8086-C812444E7A07}"/>
              </c:ext>
            </c:extLst>
          </c:dPt>
          <c:dPt>
            <c:idx val="14"/>
            <c:invertIfNegative val="0"/>
            <c:bubble3D val="0"/>
            <c:spPr>
              <a:solidFill>
                <a:srgbClr val="FFC000"/>
              </a:solidFill>
              <a:ln>
                <a:noFill/>
              </a:ln>
              <a:effectLst/>
            </c:spPr>
            <c:extLst xmlns:c16r2="http://schemas.microsoft.com/office/drawing/2015/06/chart">
              <c:ext xmlns:c16="http://schemas.microsoft.com/office/drawing/2014/chart" uri="{C3380CC4-5D6E-409C-BE32-E72D297353CC}">
                <c16:uniqueId val="{0000001D-0D27-4D02-8086-C812444E7A07}"/>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'Top reasons'!$B$1:$B$15</c:f>
              <c:strCache>
                <c:ptCount val="15"/>
                <c:pt idx="0">
                  <c:v>I came to believe I do not actually have HIV</c:v>
                </c:pt>
                <c:pt idx="1">
                  <c:v>I had family obligations</c:v>
                </c:pt>
                <c:pt idx="2">
                  <c:v>Moved to a new place, no mention if ART available there</c:v>
                </c:pt>
                <c:pt idx="3">
                  <c:v>The staff did not treat me with respect</c:v>
                </c:pt>
                <c:pt idx="4">
                  <c:v>It was taking too long to start ART</c:v>
                </c:pt>
                <c:pt idx="5">
                  <c:v>I lost my card for ART Care</c:v>
                </c:pt>
                <c:pt idx="6">
                  <c:v>I was afraid clinic would scold me for missing my appointment</c:v>
                </c:pt>
                <c:pt idx="7">
                  <c:v>Had high CD4 and didn't see a reason to attend clinic</c:v>
                </c:pt>
                <c:pt idx="8">
                  <c:v>I intended to go but was too lazy</c:v>
                </c:pt>
                <c:pt idx="9">
                  <c:v>I moved and there was no care available in this area</c:v>
                </c:pt>
                <c:pt idx="10">
                  <c:v>I spent too much time at clinic</c:v>
                </c:pt>
                <c:pt idx="11">
                  <c:v>Attending clinic risked disclosure to someone I know that I have HIV</c:v>
                </c:pt>
                <c:pt idx="12">
                  <c:v>I felt well and thought I didn’t need care or medicine</c:v>
                </c:pt>
                <c:pt idx="13">
                  <c:v>Transportation was too difficult or expensive</c:v>
                </c:pt>
                <c:pt idx="14">
                  <c:v>Work requirements interfered with picking up medications or visiting clinic</c:v>
                </c:pt>
              </c:strCache>
            </c:strRef>
          </c:cat>
          <c:val>
            <c:numRef>
              <c:f>'Top reasons'!$C$1:$C$15</c:f>
              <c:numCache>
                <c:formatCode>General</c:formatCode>
                <c:ptCount val="15"/>
                <c:pt idx="0">
                  <c:v>36.0</c:v>
                </c:pt>
                <c:pt idx="1">
                  <c:v>37.0</c:v>
                </c:pt>
                <c:pt idx="2">
                  <c:v>39.0</c:v>
                </c:pt>
                <c:pt idx="3">
                  <c:v>40.0</c:v>
                </c:pt>
                <c:pt idx="4">
                  <c:v>46.0</c:v>
                </c:pt>
                <c:pt idx="5">
                  <c:v>46.0</c:v>
                </c:pt>
                <c:pt idx="6">
                  <c:v>51.0</c:v>
                </c:pt>
                <c:pt idx="7">
                  <c:v>51.0</c:v>
                </c:pt>
                <c:pt idx="8">
                  <c:v>55.0</c:v>
                </c:pt>
                <c:pt idx="9">
                  <c:v>55.0</c:v>
                </c:pt>
                <c:pt idx="10">
                  <c:v>58.0</c:v>
                </c:pt>
                <c:pt idx="11">
                  <c:v>62.0</c:v>
                </c:pt>
                <c:pt idx="12">
                  <c:v>71.0</c:v>
                </c:pt>
                <c:pt idx="13">
                  <c:v>90.0</c:v>
                </c:pt>
                <c:pt idx="14">
                  <c:v>121.0</c:v>
                </c:pt>
              </c:numCache>
            </c:numRef>
          </c:val>
          <c:extLst xmlns:c16r2="http://schemas.microsoft.com/office/drawing/2015/06/chart">
            <c:ext xmlns:c16="http://schemas.microsoft.com/office/drawing/2014/chart" uri="{C3380CC4-5D6E-409C-BE32-E72D297353CC}">
              <c16:uniqueId val="{0000001E-0D27-4D02-8086-C812444E7A07}"/>
            </c:ext>
          </c:extLst>
        </c:ser>
        <c:dLbls>
          <c:showLegendKey val="0"/>
          <c:showVal val="0"/>
          <c:showCatName val="0"/>
          <c:showSerName val="0"/>
          <c:showPercent val="0"/>
          <c:showBubbleSize val="0"/>
        </c:dLbls>
        <c:gapWidth val="25"/>
        <c:axId val="2095615760"/>
        <c:axId val="2095328272"/>
      </c:barChart>
      <c:catAx>
        <c:axId val="2095615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2095328272"/>
        <c:crosses val="autoZero"/>
        <c:auto val="1"/>
        <c:lblAlgn val="ctr"/>
        <c:lblOffset val="100"/>
        <c:noMultiLvlLbl val="0"/>
      </c:catAx>
      <c:valAx>
        <c:axId val="209532827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2095615760"/>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solidFill>
      <a:round/>
    </a:ln>
    <a:effectLst/>
  </c:spPr>
  <c:txPr>
    <a:bodyPr/>
    <a:lstStyle/>
    <a:p>
      <a:pPr>
        <a:defRPr sz="105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cap="none" spc="20" baseline="0">
                <a:solidFill>
                  <a:schemeClr val="tx1"/>
                </a:solidFill>
                <a:latin typeface="Arial" panose="020B0604020202020204" pitchFamily="34" charset="0"/>
                <a:ea typeface="+mn-ea"/>
                <a:cs typeface="Arial" panose="020B0604020202020204" pitchFamily="34" charset="0"/>
              </a:defRPr>
            </a:pPr>
            <a:r>
              <a:rPr lang="en-US" sz="1600" b="1" dirty="0">
                <a:solidFill>
                  <a:schemeClr val="tx1"/>
                </a:solidFill>
              </a:rPr>
              <a:t>Attributes'</a:t>
            </a:r>
            <a:r>
              <a:rPr lang="en-US" sz="1600" b="1" baseline="0" dirty="0">
                <a:solidFill>
                  <a:schemeClr val="tx1"/>
                </a:solidFill>
              </a:rPr>
              <a:t> contribution to marginal utility</a:t>
            </a:r>
            <a:endParaRPr lang="en-US" sz="1600" b="1" dirty="0">
              <a:solidFill>
                <a:schemeClr val="tx1"/>
              </a:solidFill>
            </a:endParaRPr>
          </a:p>
        </c:rich>
      </c:tx>
      <c:layout/>
      <c:overlay val="0"/>
      <c:spPr>
        <a:noFill/>
        <a:ln>
          <a:noFill/>
        </a:ln>
        <a:effectLst/>
      </c:spPr>
    </c:title>
    <c:autoTitleDeleted val="0"/>
    <c:plotArea>
      <c:layout>
        <c:manualLayout>
          <c:layoutTarget val="inner"/>
          <c:xMode val="edge"/>
          <c:yMode val="edge"/>
          <c:x val="0.0564469033110352"/>
          <c:y val="0.134402427517574"/>
          <c:w val="0.878769043334641"/>
          <c:h val="0.795402850110747"/>
        </c:manualLayout>
      </c:layout>
      <c:barChart>
        <c:barDir val="bar"/>
        <c:grouping val="clustered"/>
        <c:varyColors val="0"/>
        <c:ser>
          <c:idx val="0"/>
          <c:order val="0"/>
          <c:spPr>
            <a:solidFill>
              <a:schemeClr val="bg2"/>
            </a:solidFill>
            <a:ln w="9525" cap="flat" cmpd="sng" algn="ctr">
              <a:solidFill>
                <a:schemeClr val="bg2">
                  <a:lumMod val="50000"/>
                </a:schemeClr>
              </a:solidFill>
              <a:round/>
            </a:ln>
            <a:effectLst>
              <a:outerShdw blurRad="40000" dist="20000" dir="5400000" rotWithShape="0">
                <a:srgbClr val="000000">
                  <a:alpha val="38000"/>
                </a:srgbClr>
              </a:outerShdw>
            </a:effectLst>
          </c:spPr>
          <c:invertIfNegative val="0"/>
          <c:errBars>
            <c:errBarType val="both"/>
            <c:errValType val="cust"/>
            <c:noEndCap val="0"/>
            <c:plus>
              <c:numRef>
                <c:f>FINAL!$I$5:$I$11</c:f>
                <c:numCache>
                  <c:formatCode>General</c:formatCode>
                  <c:ptCount val="7"/>
                  <c:pt idx="0">
                    <c:v>0.171538</c:v>
                  </c:pt>
                  <c:pt idx="1">
                    <c:v>0.0374534</c:v>
                  </c:pt>
                  <c:pt idx="2">
                    <c:v>1.2371626</c:v>
                  </c:pt>
                  <c:pt idx="3">
                    <c:v>0.9753906</c:v>
                  </c:pt>
                  <c:pt idx="4">
                    <c:v>0.4168188</c:v>
                  </c:pt>
                  <c:pt idx="5">
                    <c:v>0.4790414</c:v>
                  </c:pt>
                  <c:pt idx="6">
                    <c:v>2.489844</c:v>
                  </c:pt>
                </c:numCache>
              </c:numRef>
            </c:plus>
            <c:minus>
              <c:numRef>
                <c:f>FINAL!$J$5:$J$11</c:f>
                <c:numCache>
                  <c:formatCode>General</c:formatCode>
                  <c:ptCount val="7"/>
                  <c:pt idx="0">
                    <c:v>0.171538</c:v>
                  </c:pt>
                  <c:pt idx="1">
                    <c:v>0.0374534</c:v>
                  </c:pt>
                  <c:pt idx="2">
                    <c:v>1.2371626</c:v>
                  </c:pt>
                  <c:pt idx="3">
                    <c:v>0.9753906</c:v>
                  </c:pt>
                  <c:pt idx="4">
                    <c:v>0.4168188</c:v>
                  </c:pt>
                  <c:pt idx="5">
                    <c:v>0.4790414</c:v>
                  </c:pt>
                  <c:pt idx="6">
                    <c:v>2.489844</c:v>
                  </c:pt>
                </c:numCache>
              </c:numRef>
            </c:minus>
            <c:spPr>
              <a:noFill/>
              <a:ln w="9525">
                <a:solidFill>
                  <a:schemeClr val="bg2">
                    <a:lumMod val="75000"/>
                  </a:schemeClr>
                </a:solidFill>
                <a:prstDash val="sysDash"/>
              </a:ln>
              <a:effectLst/>
            </c:spPr>
          </c:errBars>
          <c:cat>
            <c:strRef>
              <c:f>FINAL!$A$5:$A$11</c:f>
              <c:strCache>
                <c:ptCount val="7"/>
                <c:pt idx="0">
                  <c:v>Wait (additional hour)*</c:v>
                </c:pt>
                <c:pt idx="1">
                  <c:v>Distance (additional Km)***</c:v>
                </c:pt>
                <c:pt idx="2">
                  <c:v>Refill is every month (vs 3 months)***</c:v>
                </c:pt>
                <c:pt idx="3">
                  <c:v>Refill is every 5 months (vs 3 months)***</c:v>
                </c:pt>
                <c:pt idx="4">
                  <c:v>Open in the afternoon (vs regular hours)</c:v>
                </c:pt>
                <c:pt idx="5">
                  <c:v>Open also on Saturday (vs regular hours)</c:v>
                </c:pt>
                <c:pt idx="6">
                  <c:v>Staff is nice (vs rude)**</c:v>
                </c:pt>
              </c:strCache>
            </c:strRef>
          </c:cat>
          <c:val>
            <c:numRef>
              <c:f>FINAL!$B$5:$B$11</c:f>
              <c:numCache>
                <c:formatCode>0.00</c:formatCode>
                <c:ptCount val="7"/>
                <c:pt idx="0">
                  <c:v>-0.2181743</c:v>
                </c:pt>
                <c:pt idx="1">
                  <c:v>-0.0731154</c:v>
                </c:pt>
                <c:pt idx="2">
                  <c:v>-3.199787</c:v>
                </c:pt>
                <c:pt idx="3">
                  <c:v>1.801235</c:v>
                </c:pt>
                <c:pt idx="4">
                  <c:v>0.1946995</c:v>
                </c:pt>
                <c:pt idx="5">
                  <c:v>0.3954481</c:v>
                </c:pt>
                <c:pt idx="6">
                  <c:v>3.920379</c:v>
                </c:pt>
              </c:numCache>
            </c:numRef>
          </c:val>
          <c:extLst xmlns:c16r2="http://schemas.microsoft.com/office/drawing/2015/06/chart">
            <c:ext xmlns:c16="http://schemas.microsoft.com/office/drawing/2014/chart" uri="{C3380CC4-5D6E-409C-BE32-E72D297353CC}">
              <c16:uniqueId val="{00000000-7C4D-41A8-8CFF-64BE50D8DAC0}"/>
            </c:ext>
          </c:extLst>
        </c:ser>
        <c:dLbls>
          <c:showLegendKey val="0"/>
          <c:showVal val="0"/>
          <c:showCatName val="0"/>
          <c:showSerName val="0"/>
          <c:showPercent val="0"/>
          <c:showBubbleSize val="0"/>
        </c:dLbls>
        <c:gapWidth val="20"/>
        <c:axId val="-2022523744"/>
        <c:axId val="-2121232768"/>
      </c:barChart>
      <c:catAx>
        <c:axId val="-2022523744"/>
        <c:scaling>
          <c:orientation val="minMax"/>
        </c:scaling>
        <c:delete val="0"/>
        <c:axPos val="l"/>
        <c:numFmt formatCode="General" sourceLinked="1"/>
        <c:majorTickMark val="none"/>
        <c:minorTickMark val="none"/>
        <c:tickLblPos val="nextTo"/>
        <c:spPr>
          <a:noFill/>
          <a:ln w="9525" cap="flat" cmpd="sng" algn="ctr">
            <a:noFill/>
            <a:round/>
          </a:ln>
          <a:effectLst/>
        </c:spPr>
        <c:txPr>
          <a:bodyPr rot="0" spcFirstLastPara="1" vertOverflow="ellipsis" wrap="square" anchor="t" anchorCtr="0"/>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121232768"/>
        <c:crosses val="autoZero"/>
        <c:auto val="1"/>
        <c:lblAlgn val="ctr"/>
        <c:lblOffset val="100"/>
        <c:noMultiLvlLbl val="0"/>
      </c:catAx>
      <c:valAx>
        <c:axId val="-2121232768"/>
        <c:scaling>
          <c:orientation val="minMax"/>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50000"/>
                    <a:lumOff val="50000"/>
                  </a:schemeClr>
                </a:solidFill>
                <a:latin typeface="Arial" panose="020B0604020202020204" pitchFamily="34" charset="0"/>
                <a:ea typeface="+mn-ea"/>
                <a:cs typeface="Arial" panose="020B0604020202020204" pitchFamily="34" charset="0"/>
              </a:defRPr>
            </a:pPr>
            <a:endParaRPr lang="en-US"/>
          </a:p>
        </c:txPr>
        <c:crossAx val="-2022523744"/>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solidFill>
      <a:round/>
    </a:ln>
    <a:effectLst/>
  </c:spPr>
  <c:txPr>
    <a:bodyPr/>
    <a:lstStyle/>
    <a:p>
      <a:pPr>
        <a:defRPr>
          <a:latin typeface="Arial" panose="020B0604020202020204" pitchFamily="34" charset="0"/>
          <a:cs typeface="Arial" panose="020B0604020202020204" pitchFamily="34" charset="0"/>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EED065-8A66-F04F-B186-882ADC1D502C}" type="datetimeFigureOut">
              <a:rPr lang="en-US" smtClean="0"/>
              <a:t>4/18/18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C450F8-C399-E04E-97F6-23A3372434FB}" type="slidenum">
              <a:rPr lang="en-US" smtClean="0"/>
              <a:t>‹#›</a:t>
            </a:fld>
            <a:endParaRPr lang="en-US"/>
          </a:p>
        </p:txBody>
      </p:sp>
    </p:spTree>
    <p:extLst>
      <p:ext uri="{BB962C8B-B14F-4D97-AF65-F5344CB8AC3E}">
        <p14:creationId xmlns:p14="http://schemas.microsoft.com/office/powerpoint/2010/main" val="1087087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What’s the problem?</a:t>
            </a:r>
            <a:endParaRPr lang="en-US" dirty="0"/>
          </a:p>
        </p:txBody>
      </p:sp>
      <p:sp>
        <p:nvSpPr>
          <p:cNvPr id="4" name="Slide Number Placeholder 3"/>
          <p:cNvSpPr>
            <a:spLocks noGrp="1"/>
          </p:cNvSpPr>
          <p:nvPr>
            <p:ph type="sldNum" sz="quarter" idx="10"/>
          </p:nvPr>
        </p:nvSpPr>
        <p:spPr/>
        <p:txBody>
          <a:bodyPr/>
          <a:lstStyle/>
          <a:p>
            <a:fld id="{CE704D9F-6451-4F0B-BBA1-C7EEFAC38026}" type="slidenum">
              <a:rPr lang="en-US" smtClean="0"/>
              <a:t>6</a:t>
            </a:fld>
            <a:endParaRPr lang="en-US"/>
          </a:p>
        </p:txBody>
      </p:sp>
    </p:spTree>
    <p:extLst>
      <p:ext uri="{BB962C8B-B14F-4D97-AF65-F5344CB8AC3E}">
        <p14:creationId xmlns:p14="http://schemas.microsoft.com/office/powerpoint/2010/main" val="7317654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90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spcBef>
                <a:spcPct val="0"/>
              </a:spcBef>
            </a:pPr>
            <a:r>
              <a:rPr lang="en-US" altLang="en-US" dirty="0" smtClean="0"/>
              <a:t>In a further attempt to quantify preferences,  In</a:t>
            </a:r>
            <a:r>
              <a:rPr lang="en-US" altLang="en-US" baseline="0" dirty="0" smtClean="0"/>
              <a:t> a sub sample of the patients we sought, we also conducted a choice experiment, which can provide further information about relative strength of patient preferences.  In this choice experiment patients were provided with a series of two clinics based on five attributes: time spent at the facility, distance, supply or ART, hours, attitude…</a:t>
            </a:r>
            <a:endParaRPr lang="en-US" altLang="en-US" dirty="0"/>
          </a:p>
        </p:txBody>
      </p:sp>
      <p:sp>
        <p:nvSpPr>
          <p:cNvPr id="890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defRPr>
            </a:lvl1pPr>
            <a:lvl2pPr marL="742950" indent="-285750">
              <a:spcBef>
                <a:spcPct val="30000"/>
              </a:spcBef>
              <a:defRPr sz="1200">
                <a:solidFill>
                  <a:schemeClr val="tx1"/>
                </a:solidFill>
                <a:latin typeface="Calibri" charset="0"/>
              </a:defRPr>
            </a:lvl2pPr>
            <a:lvl3pPr marL="1143000" indent="-228600">
              <a:spcBef>
                <a:spcPct val="30000"/>
              </a:spcBef>
              <a:defRPr sz="1200">
                <a:solidFill>
                  <a:schemeClr val="tx1"/>
                </a:solidFill>
                <a:latin typeface="Calibri" charset="0"/>
              </a:defRPr>
            </a:lvl3pPr>
            <a:lvl4pPr marL="1600200" indent="-228600">
              <a:spcBef>
                <a:spcPct val="30000"/>
              </a:spcBef>
              <a:defRPr sz="1200">
                <a:solidFill>
                  <a:schemeClr val="tx1"/>
                </a:solidFill>
                <a:latin typeface="Calibri" charset="0"/>
              </a:defRPr>
            </a:lvl4pPr>
            <a:lvl5pPr marL="2057400" indent="-228600">
              <a:spcBef>
                <a:spcPct val="30000"/>
              </a:spcBef>
              <a:defRPr sz="1200">
                <a:solidFill>
                  <a:schemeClr val="tx1"/>
                </a:solidFill>
                <a:latin typeface="Calibri" charset="0"/>
              </a:defRPr>
            </a:lvl5pPr>
            <a:lvl6pPr marL="2514600" indent="-228600" eaLnBrk="0" fontAlgn="base" hangingPunct="0">
              <a:spcBef>
                <a:spcPct val="30000"/>
              </a:spcBef>
              <a:spcAft>
                <a:spcPct val="0"/>
              </a:spcAft>
              <a:defRPr sz="1200">
                <a:solidFill>
                  <a:schemeClr val="tx1"/>
                </a:solidFill>
                <a:latin typeface="Calibri" charset="0"/>
              </a:defRPr>
            </a:lvl6pPr>
            <a:lvl7pPr marL="2971800" indent="-228600" eaLnBrk="0" fontAlgn="base" hangingPunct="0">
              <a:spcBef>
                <a:spcPct val="30000"/>
              </a:spcBef>
              <a:spcAft>
                <a:spcPct val="0"/>
              </a:spcAft>
              <a:defRPr sz="1200">
                <a:solidFill>
                  <a:schemeClr val="tx1"/>
                </a:solidFill>
                <a:latin typeface="Calibri" charset="0"/>
              </a:defRPr>
            </a:lvl7pPr>
            <a:lvl8pPr marL="3429000" indent="-228600" eaLnBrk="0" fontAlgn="base" hangingPunct="0">
              <a:spcBef>
                <a:spcPct val="30000"/>
              </a:spcBef>
              <a:spcAft>
                <a:spcPct val="0"/>
              </a:spcAft>
              <a:defRPr sz="1200">
                <a:solidFill>
                  <a:schemeClr val="tx1"/>
                </a:solidFill>
                <a:latin typeface="Calibri" charset="0"/>
              </a:defRPr>
            </a:lvl8pPr>
            <a:lvl9pPr marL="3886200" indent="-228600" eaLnBrk="0" fontAlgn="base" hangingPunct="0">
              <a:spcBef>
                <a:spcPct val="30000"/>
              </a:spcBef>
              <a:spcAft>
                <a:spcPct val="0"/>
              </a:spcAft>
              <a:defRPr sz="1200">
                <a:solidFill>
                  <a:schemeClr val="tx1"/>
                </a:solidFill>
                <a:latin typeface="Calibri" charset="0"/>
              </a:defRPr>
            </a:lvl9pPr>
          </a:lstStyle>
          <a:p>
            <a:pPr>
              <a:spcBef>
                <a:spcPct val="0"/>
              </a:spcBef>
            </a:pPr>
            <a:fld id="{D0A04C31-A13F-5949-A89C-1106AF273067}" type="slidenum">
              <a:rPr lang="en-US" altLang="en-US"/>
              <a:pPr>
                <a:spcBef>
                  <a:spcPct val="0"/>
                </a:spcBef>
              </a:pPr>
              <a:t>27</a:t>
            </a:fld>
            <a:endParaRPr lang="en-US" altLang="en-US"/>
          </a:p>
        </p:txBody>
      </p:sp>
    </p:spTree>
    <p:extLst>
      <p:ext uri="{BB962C8B-B14F-4D97-AF65-F5344CB8AC3E}">
        <p14:creationId xmlns:p14="http://schemas.microsoft.com/office/powerpoint/2010/main" val="1272388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fontAlgn="auto" hangingPunct="1">
              <a:spcBef>
                <a:spcPts val="0"/>
              </a:spcBef>
              <a:spcAft>
                <a:spcPts val="0"/>
              </a:spcAft>
              <a:buFont typeface="Arial"/>
              <a:buChar char="•"/>
              <a:defRPr/>
            </a:pPr>
            <a:endParaRPr lang="en-US" dirty="0" smtClean="0"/>
          </a:p>
          <a:p>
            <a:pPr marL="171450" indent="-171450" eaLnBrk="1" fontAlgn="auto" hangingPunct="1">
              <a:spcBef>
                <a:spcPts val="0"/>
              </a:spcBef>
              <a:spcAft>
                <a:spcPts val="0"/>
              </a:spcAft>
              <a:buFont typeface="Arial"/>
              <a:buChar char="•"/>
              <a:defRPr/>
            </a:pPr>
            <a:r>
              <a:rPr lang="en-US" dirty="0" smtClean="0"/>
              <a:t>Here </a:t>
            </a:r>
            <a:r>
              <a:rPr lang="en-US" dirty="0"/>
              <a:t>the actual numbers aren’t crucial, but rather we want to look at the relative magnitude. For example, staff is nice is the most important quality of a clinic according to patients’ stated preferences. </a:t>
            </a:r>
          </a:p>
          <a:p>
            <a:pPr eaLnBrk="1" fontAlgn="auto" hangingPunct="1">
              <a:spcBef>
                <a:spcPts val="0"/>
              </a:spcBef>
              <a:spcAft>
                <a:spcPts val="0"/>
              </a:spcAft>
              <a:buFont typeface="Arial"/>
              <a:buNone/>
              <a:defRPr/>
            </a:pPr>
            <a:endParaRPr lang="en-US" dirty="0"/>
          </a:p>
          <a:p>
            <a:pPr marL="171450" indent="-171450" eaLnBrk="1" fontAlgn="auto" hangingPunct="1">
              <a:spcBef>
                <a:spcPts val="0"/>
              </a:spcBef>
              <a:spcAft>
                <a:spcPts val="0"/>
              </a:spcAft>
              <a:buFont typeface="Arial"/>
              <a:buChar char="•"/>
              <a:defRPr/>
            </a:pPr>
            <a:r>
              <a:rPr lang="en-US" dirty="0"/>
              <a:t>Next in line is longer refill lengths. So, patients preferred receiving a refill every 3 months versus every month and also every 5 months was preferred to every 3 months. Additional opening hours and shorter distance and wait time were also preferable, but not nearly as much as nice staff and longer refill periods</a:t>
            </a:r>
            <a:r>
              <a:rPr lang="en-US" dirty="0" smtClean="0"/>
              <a:t>.</a:t>
            </a:r>
          </a:p>
          <a:p>
            <a:pPr marL="171450" indent="-171450" eaLnBrk="1" fontAlgn="auto" hangingPunct="1">
              <a:spcBef>
                <a:spcPts val="0"/>
              </a:spcBef>
              <a:spcAft>
                <a:spcPts val="0"/>
              </a:spcAft>
              <a:buFont typeface="Arial"/>
              <a:buChar char="•"/>
              <a:defRPr/>
            </a:pPr>
            <a:r>
              <a:rPr lang="en-US" dirty="0" smtClean="0"/>
              <a:t>This was</a:t>
            </a:r>
            <a:r>
              <a:rPr lang="en-US" baseline="0" dirty="0" smtClean="0"/>
              <a:t> not an altogether expected finding and really brought our attention to this issue</a:t>
            </a: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Model was Mixed logit.</a:t>
            </a:r>
          </a:p>
          <a:p>
            <a:endParaRPr lang="en-US" dirty="0"/>
          </a:p>
        </p:txBody>
      </p:sp>
      <p:sp>
        <p:nvSpPr>
          <p:cNvPr id="4" name="Slide Number Placeholder 3"/>
          <p:cNvSpPr>
            <a:spLocks noGrp="1"/>
          </p:cNvSpPr>
          <p:nvPr>
            <p:ph type="sldNum" sz="quarter" idx="10"/>
          </p:nvPr>
        </p:nvSpPr>
        <p:spPr/>
        <p:txBody>
          <a:bodyPr/>
          <a:lstStyle/>
          <a:p>
            <a:fld id="{69557912-3EA4-47B1-9CC0-B0A93E89449C}" type="slidenum">
              <a:rPr lang="en-US" smtClean="0"/>
              <a:t>28</a:t>
            </a:fld>
            <a:endParaRPr lang="en-US"/>
          </a:p>
        </p:txBody>
      </p:sp>
    </p:spTree>
    <p:extLst>
      <p:ext uri="{BB962C8B-B14F-4D97-AF65-F5344CB8AC3E}">
        <p14:creationId xmlns:p14="http://schemas.microsoft.com/office/powerpoint/2010/main" val="9755486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CAA49F-2539-7F43-BFBD-EF55ED91C03A}" type="slidenum">
              <a:rPr lang="en-US" smtClean="0"/>
              <a:t>29</a:t>
            </a:fld>
            <a:endParaRPr lang="en-US"/>
          </a:p>
        </p:txBody>
      </p:sp>
    </p:spTree>
    <p:extLst>
      <p:ext uri="{BB962C8B-B14F-4D97-AF65-F5344CB8AC3E}">
        <p14:creationId xmlns:p14="http://schemas.microsoft.com/office/powerpoint/2010/main" val="8212239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Point out</a:t>
            </a:r>
            <a:r>
              <a:rPr lang="en-US" baseline="0" dirty="0" smtClean="0"/>
              <a:t> how this means people would change their minds</a:t>
            </a:r>
          </a:p>
          <a:p>
            <a:endParaRPr lang="en-US" baseline="0" dirty="0" smtClean="0"/>
          </a:p>
          <a:p>
            <a:r>
              <a:rPr lang="en-US" baseline="0" dirty="0" smtClean="0"/>
              <a:t>Inconsistent</a:t>
            </a:r>
            <a:endParaRPr lang="en-US" dirty="0"/>
          </a:p>
        </p:txBody>
      </p:sp>
      <p:sp>
        <p:nvSpPr>
          <p:cNvPr id="4" name="Slide Number Placeholder 3"/>
          <p:cNvSpPr>
            <a:spLocks noGrp="1"/>
          </p:cNvSpPr>
          <p:nvPr>
            <p:ph type="sldNum" sz="quarter" idx="10"/>
          </p:nvPr>
        </p:nvSpPr>
        <p:spPr/>
        <p:txBody>
          <a:bodyPr/>
          <a:lstStyle/>
          <a:p>
            <a:fld id="{8FC450F8-C399-E04E-97F6-23A3372434FB}" type="slidenum">
              <a:rPr lang="en-US" smtClean="0"/>
              <a:t>35</a:t>
            </a:fld>
            <a:endParaRPr lang="en-US"/>
          </a:p>
        </p:txBody>
      </p:sp>
    </p:spTree>
    <p:extLst>
      <p:ext uri="{BB962C8B-B14F-4D97-AF65-F5344CB8AC3E}">
        <p14:creationId xmlns:p14="http://schemas.microsoft.com/office/powerpoint/2010/main" val="21169617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means that the way it looses value to you is the same for</a:t>
            </a:r>
            <a:r>
              <a:rPr lang="en-US" baseline="0" dirty="0" smtClean="0"/>
              <a:t> now you and future you</a:t>
            </a:r>
          </a:p>
          <a:p>
            <a:endParaRPr lang="en-US" baseline="0" dirty="0" smtClean="0"/>
          </a:p>
          <a:p>
            <a:r>
              <a:rPr lang="en-US" baseline="0" dirty="0" smtClean="0"/>
              <a:t>But in reality we are willing to wait for things in the future, that future you is not willing to wait for when you almost get there</a:t>
            </a:r>
          </a:p>
          <a:p>
            <a:endParaRPr lang="en-US" baseline="0" dirty="0" smtClean="0"/>
          </a:p>
          <a:p>
            <a:r>
              <a:rPr lang="en-US" baseline="0" dirty="0" smtClean="0"/>
              <a:t>Let’s say you plan today, that on Friday you will not go drinking and on Saturday morning you will go on a long run </a:t>
            </a:r>
          </a:p>
          <a:p>
            <a:endParaRPr lang="en-US" baseline="0" dirty="0" smtClean="0"/>
          </a:p>
          <a:p>
            <a:r>
              <a:rPr lang="en-US" baseline="0" dirty="0" smtClean="0"/>
              <a:t>Today, deferring bar hopping with your friends on Friday seems like a good idea </a:t>
            </a:r>
            <a:r>
              <a:rPr lang="mr-IN" baseline="0" dirty="0" smtClean="0"/>
              <a:t>–</a:t>
            </a:r>
            <a:r>
              <a:rPr lang="en-US" baseline="0" dirty="0" smtClean="0"/>
              <a:t> and overall will make you happiest</a:t>
            </a:r>
          </a:p>
          <a:p>
            <a:endParaRPr lang="en-US" baseline="0" dirty="0" smtClean="0"/>
          </a:p>
          <a:p>
            <a:r>
              <a:rPr lang="en-US" baseline="0" dirty="0" smtClean="0"/>
              <a:t>From today’s vantage point you think you are willing to give up cake for a day to go exercise (because waiting another day for cake doesn’t look that bad from your vantage point)</a:t>
            </a:r>
          </a:p>
          <a:p>
            <a:endParaRPr lang="en-US" baseline="0" dirty="0" smtClean="0"/>
          </a:p>
          <a:p>
            <a:r>
              <a:rPr lang="en-US" baseline="0" dirty="0" smtClean="0"/>
              <a:t>But when you get to tomorrow, the way the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FC450F8-C399-E04E-97F6-23A3372434FB}" type="slidenum">
              <a:rPr lang="en-US" smtClean="0"/>
              <a:t>38</a:t>
            </a:fld>
            <a:endParaRPr lang="en-US"/>
          </a:p>
        </p:txBody>
      </p:sp>
    </p:spTree>
    <p:extLst>
      <p:ext uri="{BB962C8B-B14F-4D97-AF65-F5344CB8AC3E}">
        <p14:creationId xmlns:p14="http://schemas.microsoft.com/office/powerpoint/2010/main" val="18265910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Threw her reward chart away </a:t>
            </a:r>
          </a:p>
          <a:p>
            <a:endParaRPr lang="en-US" dirty="0"/>
          </a:p>
        </p:txBody>
      </p:sp>
      <p:sp>
        <p:nvSpPr>
          <p:cNvPr id="4" name="Slide Number Placeholder 3"/>
          <p:cNvSpPr>
            <a:spLocks noGrp="1"/>
          </p:cNvSpPr>
          <p:nvPr>
            <p:ph type="sldNum" sz="quarter" idx="10"/>
          </p:nvPr>
        </p:nvSpPr>
        <p:spPr/>
        <p:txBody>
          <a:bodyPr/>
          <a:lstStyle/>
          <a:p>
            <a:fld id="{8FC450F8-C399-E04E-97F6-23A3372434FB}" type="slidenum">
              <a:rPr lang="en-US" smtClean="0"/>
              <a:t>40</a:t>
            </a:fld>
            <a:endParaRPr lang="en-US"/>
          </a:p>
        </p:txBody>
      </p:sp>
    </p:spTree>
    <p:extLst>
      <p:ext uri="{BB962C8B-B14F-4D97-AF65-F5344CB8AC3E}">
        <p14:creationId xmlns:p14="http://schemas.microsoft.com/office/powerpoint/2010/main" val="9700811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C450F8-C399-E04E-97F6-23A3372434FB}" type="slidenum">
              <a:rPr lang="en-US" smtClean="0"/>
              <a:t>42</a:t>
            </a:fld>
            <a:endParaRPr lang="en-US"/>
          </a:p>
        </p:txBody>
      </p:sp>
    </p:spTree>
    <p:extLst>
      <p:ext uri="{BB962C8B-B14F-4D97-AF65-F5344CB8AC3E}">
        <p14:creationId xmlns:p14="http://schemas.microsoft.com/office/powerpoint/2010/main" val="6790782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C278067-7009-C347-AA68-5CB825F09F48}" type="slidenum">
              <a:rPr lang="en-US" altLang="x-none"/>
              <a:pPr/>
              <a:t>57</a:t>
            </a:fld>
            <a:endParaRPr lang="en-US" altLang="x-none"/>
          </a:p>
        </p:txBody>
      </p:sp>
      <p:sp>
        <p:nvSpPr>
          <p:cNvPr id="4097" name="Text Box 1"/>
          <p:cNvSpPr txBox="1">
            <a:spLocks noGrp="1" noRot="1" noChangeAspect="1" noChangeArrowheads="1"/>
          </p:cNvSpPr>
          <p:nvPr>
            <p:ph type="sldImg"/>
          </p:nvPr>
        </p:nvSpPr>
        <p:spPr bwMode="auto">
          <a:xfrm>
            <a:off x="423863" y="704850"/>
            <a:ext cx="6186487" cy="34813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098" name="Text Box 2"/>
          <p:cNvSpPr txBox="1">
            <a:spLocks noGrp="1" noChangeArrowheads="1"/>
          </p:cNvSpPr>
          <p:nvPr>
            <p:ph type="body" idx="1"/>
          </p:nvPr>
        </p:nvSpPr>
        <p:spPr bwMode="auto">
          <a:xfrm>
            <a:off x="703263" y="4410075"/>
            <a:ext cx="5627687" cy="4178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eaLnBrk="1">
              <a:lnSpc>
                <a:spcPct val="104000"/>
              </a:lnSpc>
              <a:spcBef>
                <a:spcPct val="0"/>
              </a:spcBef>
              <a:tabLst>
                <a:tab pos="723900" algn="l"/>
                <a:tab pos="1447800" algn="l"/>
                <a:tab pos="2171700" algn="l"/>
                <a:tab pos="2895600" algn="l"/>
                <a:tab pos="3619500" algn="l"/>
                <a:tab pos="4343400" algn="l"/>
                <a:tab pos="5067300" algn="l"/>
              </a:tabLst>
            </a:pPr>
            <a:r>
              <a:rPr lang="en-US" altLang="x-none" sz="1000" dirty="0">
                <a:latin typeface="Arial Unicode MS" charset="0"/>
                <a:ea typeface="Arial Unicode MS" charset="0"/>
                <a:cs typeface="Arial Unicode MS" charset="0"/>
              </a:rPr>
              <a:t>Figure 2. Part of the Social Network from the Framingham Heart Study with Information about Body-Mass Index According to Year. Each circle (node) represents one person in the data set. Circles with red borders denote women, and circles with blue borders denote men. The size of each circle is proportional to the person's body-mass index. The interior color of the circles indicates the person's obesity status: yellow denotes an obese person (body-mass index, ≥30) and green denotes a </a:t>
            </a:r>
            <a:r>
              <a:rPr lang="en-US" altLang="x-none" sz="1000" dirty="0" err="1">
                <a:latin typeface="Arial Unicode MS" charset="0"/>
                <a:ea typeface="Arial Unicode MS" charset="0"/>
                <a:cs typeface="Arial Unicode MS" charset="0"/>
              </a:rPr>
              <a:t>nonobese</a:t>
            </a:r>
            <a:r>
              <a:rPr lang="en-US" altLang="x-none" sz="1000" dirty="0">
                <a:latin typeface="Arial Unicode MS" charset="0"/>
                <a:ea typeface="Arial Unicode MS" charset="0"/>
                <a:cs typeface="Arial Unicode MS" charset="0"/>
              </a:rPr>
              <a:t> person. The colors of the ties between the circles indicate the relationship between them: purple denotes a friendship or a marital tie and orange denotes a familial tie. The disappearance of a circle from one year to another indicates the person's death, and the disappearance of a tie between the circles indicates that the relationship between the two persons no longer exists. The largest connected subcomponent of the whole network and the change in obesity over the 32-year study period are shown in an animation that is available with the full text of this article at </a:t>
            </a:r>
            <a:r>
              <a:rPr lang="en-US" altLang="x-none" sz="1000" dirty="0" err="1">
                <a:latin typeface="Arial Unicode MS" charset="0"/>
                <a:ea typeface="Arial Unicode MS" charset="0"/>
                <a:cs typeface="Arial Unicode MS" charset="0"/>
              </a:rPr>
              <a:t>www.nejm.org</a:t>
            </a:r>
            <a:r>
              <a:rPr lang="en-US" altLang="x-none" sz="1000" dirty="0" smtClean="0">
                <a:latin typeface="Arial Unicode MS" charset="0"/>
                <a:ea typeface="Arial Unicode MS" charset="0"/>
                <a:cs typeface="Arial Unicode MS" charset="0"/>
              </a:rPr>
              <a:t>.</a:t>
            </a:r>
          </a:p>
          <a:p>
            <a:pPr eaLnBrk="1">
              <a:lnSpc>
                <a:spcPct val="104000"/>
              </a:lnSpc>
              <a:spcBef>
                <a:spcPct val="0"/>
              </a:spcBef>
              <a:tabLst>
                <a:tab pos="723900" algn="l"/>
                <a:tab pos="1447800" algn="l"/>
                <a:tab pos="2171700" algn="l"/>
                <a:tab pos="2895600" algn="l"/>
                <a:tab pos="3619500" algn="l"/>
                <a:tab pos="4343400" algn="l"/>
                <a:tab pos="5067300" algn="l"/>
              </a:tabLst>
            </a:pPr>
            <a:endParaRPr lang="en-US" altLang="x-none" sz="1000" dirty="0" smtClean="0">
              <a:latin typeface="Arial Unicode MS" charset="0"/>
              <a:ea typeface="Arial Unicode MS" charset="0"/>
              <a:cs typeface="Arial Unicode MS" charset="0"/>
            </a:endParaRPr>
          </a:p>
          <a:p>
            <a:pPr eaLnBrk="1">
              <a:lnSpc>
                <a:spcPct val="104000"/>
              </a:lnSpc>
              <a:spcBef>
                <a:spcPct val="0"/>
              </a:spcBef>
              <a:tabLst>
                <a:tab pos="723900" algn="l"/>
                <a:tab pos="1447800" algn="l"/>
                <a:tab pos="2171700" algn="l"/>
                <a:tab pos="2895600" algn="l"/>
                <a:tab pos="3619500" algn="l"/>
                <a:tab pos="4343400" algn="l"/>
                <a:tab pos="5067300" algn="l"/>
              </a:tabLst>
            </a:pPr>
            <a:r>
              <a:rPr lang="en-US" sz="1200" b="0" i="0" kern="1200" dirty="0" smtClean="0">
                <a:solidFill>
                  <a:schemeClr val="tx1"/>
                </a:solidFill>
                <a:effectLst/>
                <a:latin typeface="+mn-lt"/>
                <a:ea typeface="+mn-ea"/>
                <a:cs typeface="+mn-cs"/>
              </a:rPr>
              <a:t>A person's chances of becoming obese increased by 57% (95% confidence interval [CI], 6 to 123) if he or she had a friend who became obese in a given interval. Among pairs of adult siblings, if one sibling became obese, the chance that the other would become obese increased by 40% (95% CI, 21 to 60). If one spouse became obese, the likelihood that the other spouse would become obese increased by 37% (95% CI, 7 to 73). These effects were not seen among neighbors in the immediate geographic location.</a:t>
            </a:r>
            <a:endParaRPr lang="en-US" altLang="x-none" sz="1000" dirty="0">
              <a:latin typeface="Arial Unicode MS" charset="0"/>
              <a:ea typeface="Arial Unicode MS" charset="0"/>
              <a:cs typeface="Arial Unicode MS" charset="0"/>
            </a:endParaRPr>
          </a:p>
        </p:txBody>
      </p:sp>
    </p:spTree>
    <p:extLst>
      <p:ext uri="{BB962C8B-B14F-4D97-AF65-F5344CB8AC3E}">
        <p14:creationId xmlns:p14="http://schemas.microsoft.com/office/powerpoint/2010/main" val="2235252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Halpern, Scott D., et al. "Default options in advance directives influence how patients set goals for end-of-life care." </a:t>
            </a:r>
            <a:r>
              <a:rPr lang="en-US" sz="1200" b="0" i="1" kern="1200" dirty="0" smtClean="0">
                <a:solidFill>
                  <a:schemeClr val="tx1"/>
                </a:solidFill>
                <a:effectLst/>
                <a:latin typeface="+mn-lt"/>
                <a:ea typeface="+mn-ea"/>
                <a:cs typeface="+mn-cs"/>
              </a:rPr>
              <a:t>Health Affairs</a:t>
            </a:r>
            <a:r>
              <a:rPr lang="en-US" sz="1200" b="0" i="0" kern="1200" dirty="0" smtClean="0">
                <a:solidFill>
                  <a:schemeClr val="tx1"/>
                </a:solidFill>
                <a:effectLst/>
                <a:latin typeface="+mn-lt"/>
                <a:ea typeface="+mn-ea"/>
                <a:cs typeface="+mn-cs"/>
              </a:rPr>
              <a:t> 32.2 (2013): 408-417.</a:t>
            </a:r>
            <a:endParaRPr lang="en-US" dirty="0"/>
          </a:p>
        </p:txBody>
      </p:sp>
      <p:sp>
        <p:nvSpPr>
          <p:cNvPr id="4" name="Slide Number Placeholder 3"/>
          <p:cNvSpPr>
            <a:spLocks noGrp="1"/>
          </p:cNvSpPr>
          <p:nvPr>
            <p:ph type="sldNum" sz="quarter" idx="10"/>
          </p:nvPr>
        </p:nvSpPr>
        <p:spPr/>
        <p:txBody>
          <a:bodyPr/>
          <a:lstStyle/>
          <a:p>
            <a:fld id="{8FC450F8-C399-E04E-97F6-23A3372434FB}" type="slidenum">
              <a:rPr lang="en-US" smtClean="0"/>
              <a:t>60</a:t>
            </a:fld>
            <a:endParaRPr lang="en-US"/>
          </a:p>
        </p:txBody>
      </p:sp>
    </p:spTree>
    <p:extLst>
      <p:ext uri="{BB962C8B-B14F-4D97-AF65-F5344CB8AC3E}">
        <p14:creationId xmlns:p14="http://schemas.microsoft.com/office/powerpoint/2010/main" val="1233833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Laws</a:t>
            </a:r>
          </a:p>
          <a:p>
            <a:r>
              <a:rPr lang="en-US" dirty="0" smtClean="0"/>
              <a:t>Demand: how much consumers want</a:t>
            </a:r>
          </a:p>
          <a:p>
            <a:r>
              <a:rPr lang="en-US" dirty="0" smtClean="0"/>
              <a:t>Supply: how much producers make</a:t>
            </a:r>
          </a:p>
          <a:p>
            <a:endParaRPr lang="en-US" dirty="0" smtClean="0"/>
          </a:p>
          <a:p>
            <a:r>
              <a:rPr lang="en-US" dirty="0" smtClean="0"/>
              <a:t>This theory says that the market will allocate</a:t>
            </a:r>
            <a:r>
              <a:rPr lang="en-US" baseline="0" dirty="0" smtClean="0"/>
              <a:t> supply and demand in most efficient way</a:t>
            </a:r>
          </a:p>
          <a:p>
            <a:r>
              <a:rPr lang="en-US" baseline="0" dirty="0" smtClean="0"/>
              <a:t>That is to say, that for a given demand and a given supply, </a:t>
            </a:r>
            <a:endParaRPr lang="en-US" dirty="0"/>
          </a:p>
        </p:txBody>
      </p:sp>
      <p:sp>
        <p:nvSpPr>
          <p:cNvPr id="4" name="Slide Number Placeholder 3"/>
          <p:cNvSpPr>
            <a:spLocks noGrp="1"/>
          </p:cNvSpPr>
          <p:nvPr>
            <p:ph type="sldNum" sz="quarter" idx="10"/>
          </p:nvPr>
        </p:nvSpPr>
        <p:spPr/>
        <p:txBody>
          <a:bodyPr/>
          <a:lstStyle/>
          <a:p>
            <a:fld id="{8FC450F8-C399-E04E-97F6-23A3372434FB}" type="slidenum">
              <a:rPr lang="en-US" smtClean="0"/>
              <a:t>12</a:t>
            </a:fld>
            <a:endParaRPr lang="en-US"/>
          </a:p>
        </p:txBody>
      </p:sp>
    </p:spTree>
    <p:extLst>
      <p:ext uri="{BB962C8B-B14F-4D97-AF65-F5344CB8AC3E}">
        <p14:creationId xmlns:p14="http://schemas.microsoft.com/office/powerpoint/2010/main" val="1918259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PrEP</a:t>
            </a:r>
            <a:r>
              <a:rPr lang="en-US" dirty="0" smtClean="0"/>
              <a:t> Pill</a:t>
            </a:r>
            <a:endParaRPr lang="en-US" dirty="0"/>
          </a:p>
        </p:txBody>
      </p:sp>
      <p:sp>
        <p:nvSpPr>
          <p:cNvPr id="4" name="Slide Number Placeholder 3"/>
          <p:cNvSpPr>
            <a:spLocks noGrp="1"/>
          </p:cNvSpPr>
          <p:nvPr>
            <p:ph type="sldNum" sz="quarter" idx="10"/>
          </p:nvPr>
        </p:nvSpPr>
        <p:spPr/>
        <p:txBody>
          <a:bodyPr/>
          <a:lstStyle/>
          <a:p>
            <a:fld id="{44CAA49F-2539-7F43-BFBD-EF55ED91C03A}" type="slidenum">
              <a:rPr lang="en-US" smtClean="0"/>
              <a:t>15</a:t>
            </a:fld>
            <a:endParaRPr lang="en-US"/>
          </a:p>
        </p:txBody>
      </p:sp>
    </p:spTree>
    <p:extLst>
      <p:ext uri="{BB962C8B-B14F-4D97-AF65-F5344CB8AC3E}">
        <p14:creationId xmlns:p14="http://schemas.microsoft.com/office/powerpoint/2010/main" val="2042479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 you want</a:t>
            </a:r>
          </a:p>
          <a:p>
            <a:r>
              <a:rPr lang="en-US" dirty="0" smtClean="0"/>
              <a:t>What kinds of things do you like</a:t>
            </a:r>
          </a:p>
          <a:p>
            <a:r>
              <a:rPr lang="en-US" dirty="0" smtClean="0"/>
              <a:t>What attributes of things do you like</a:t>
            </a:r>
          </a:p>
          <a:p>
            <a:r>
              <a:rPr lang="en-US" dirty="0" smtClean="0"/>
              <a:t>How much do you value those things?</a:t>
            </a:r>
          </a:p>
          <a:p>
            <a:r>
              <a:rPr lang="en-US" dirty="0" smtClean="0"/>
              <a:t>Want to find out quickly</a:t>
            </a:r>
          </a:p>
          <a:p>
            <a:endParaRPr lang="en-US" dirty="0" smtClean="0"/>
          </a:p>
          <a:p>
            <a:r>
              <a:rPr lang="en-US" i="1" dirty="0" smtClean="0"/>
              <a:t>What do you want?</a:t>
            </a:r>
          </a:p>
          <a:p>
            <a:pPr lvl="1"/>
            <a:r>
              <a:rPr lang="en-US" i="1" dirty="0" smtClean="0"/>
              <a:t>What kinds of things do you like?</a:t>
            </a:r>
          </a:p>
          <a:p>
            <a:pPr lvl="1"/>
            <a:r>
              <a:rPr lang="en-US" i="1" dirty="0" smtClean="0"/>
              <a:t>What attributes of things do you like</a:t>
            </a:r>
          </a:p>
          <a:p>
            <a:pPr lvl="1"/>
            <a:r>
              <a:rPr lang="en-US" i="1" dirty="0" smtClean="0"/>
              <a:t>How much do you value those things?</a:t>
            </a:r>
          </a:p>
          <a:p>
            <a:pPr lvl="1"/>
            <a:endParaRPr lang="en-US" i="1" dirty="0" smtClean="0"/>
          </a:p>
          <a:p>
            <a:pPr lvl="1"/>
            <a:endParaRPr lang="en-US" i="1" dirty="0" smtClean="0"/>
          </a:p>
          <a:p>
            <a:pPr lvl="1"/>
            <a:r>
              <a:rPr lang="en-US" i="1" dirty="0" smtClean="0"/>
              <a:t>Shift the demand curve</a:t>
            </a:r>
          </a:p>
          <a:p>
            <a:endParaRPr lang="en-US" dirty="0" smtClean="0"/>
          </a:p>
        </p:txBody>
      </p:sp>
      <p:sp>
        <p:nvSpPr>
          <p:cNvPr id="4" name="Slide Number Placeholder 3"/>
          <p:cNvSpPr>
            <a:spLocks noGrp="1"/>
          </p:cNvSpPr>
          <p:nvPr>
            <p:ph type="sldNum" sz="quarter" idx="10"/>
          </p:nvPr>
        </p:nvSpPr>
        <p:spPr/>
        <p:txBody>
          <a:bodyPr/>
          <a:lstStyle/>
          <a:p>
            <a:fld id="{44CAA49F-2539-7F43-BFBD-EF55ED91C03A}" type="slidenum">
              <a:rPr lang="en-US" smtClean="0"/>
              <a:t>17</a:t>
            </a:fld>
            <a:endParaRPr lang="en-US"/>
          </a:p>
        </p:txBody>
      </p:sp>
    </p:spTree>
    <p:extLst>
      <p:ext uri="{BB962C8B-B14F-4D97-AF65-F5344CB8AC3E}">
        <p14:creationId xmlns:p14="http://schemas.microsoft.com/office/powerpoint/2010/main" val="936868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Revealing, but not what</a:t>
            </a:r>
            <a:r>
              <a:rPr lang="en-US" baseline="0" dirty="0" smtClean="0"/>
              <a:t> we want because</a:t>
            </a:r>
            <a:r>
              <a:rPr lang="mr-IN" baseline="0" dirty="0" smtClean="0"/>
              <a:t>…</a:t>
            </a:r>
            <a:r>
              <a:rPr lang="en-US" baseline="0" dirty="0" smtClean="0"/>
              <a:t>.. Not sure sample, no quantification of strength, </a:t>
            </a:r>
            <a:r>
              <a:rPr lang="en-US" baseline="0" dirty="0" err="1" smtClean="0"/>
              <a:t>etc</a:t>
            </a:r>
            <a:r>
              <a:rPr lang="mr-IN" baseline="0" dirty="0" smtClean="0"/>
              <a:t>…</a:t>
            </a:r>
            <a:r>
              <a:rPr lang="en-US" baseline="0" dirty="0" smtClean="0"/>
              <a:t> depth but </a:t>
            </a:r>
            <a:r>
              <a:rPr lang="en-US" baseline="0" dirty="0" err="1" smtClean="0"/>
              <a:t>sacrific</a:t>
            </a:r>
            <a:r>
              <a:rPr lang="en-US" baseline="0" dirty="0" smtClean="0"/>
              <a:t> representativeness</a:t>
            </a:r>
            <a:endParaRPr lang="en-US" dirty="0"/>
          </a:p>
        </p:txBody>
      </p:sp>
      <p:sp>
        <p:nvSpPr>
          <p:cNvPr id="4" name="Slide Number Placeholder 3"/>
          <p:cNvSpPr>
            <a:spLocks noGrp="1"/>
          </p:cNvSpPr>
          <p:nvPr>
            <p:ph type="sldNum" sz="quarter" idx="10"/>
          </p:nvPr>
        </p:nvSpPr>
        <p:spPr/>
        <p:txBody>
          <a:bodyPr/>
          <a:lstStyle/>
          <a:p>
            <a:fld id="{44CAA49F-2539-7F43-BFBD-EF55ED91C03A}" type="slidenum">
              <a:rPr lang="en-US" smtClean="0"/>
              <a:t>19</a:t>
            </a:fld>
            <a:endParaRPr lang="en-US"/>
          </a:p>
        </p:txBody>
      </p:sp>
    </p:spTree>
    <p:extLst>
      <p:ext uri="{BB962C8B-B14F-4D97-AF65-F5344CB8AC3E}">
        <p14:creationId xmlns:p14="http://schemas.microsoft.com/office/powerpoint/2010/main" val="476380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 to assessing outcomes</a:t>
            </a:r>
            <a:r>
              <a:rPr lang="en-US" baseline="0" dirty="0" smtClean="0"/>
              <a:t> such as mortality and vital status – we solicited reasons for stopping among those patients we found in person – we asked an open ended question, recorded responses, mapped to codes,</a:t>
            </a:r>
          </a:p>
          <a:p>
            <a:endParaRPr lang="en-US" baseline="0" dirty="0" smtClean="0"/>
          </a:p>
        </p:txBody>
      </p:sp>
      <p:sp>
        <p:nvSpPr>
          <p:cNvPr id="4" name="Slide Number Placeholder 3"/>
          <p:cNvSpPr>
            <a:spLocks noGrp="1"/>
          </p:cNvSpPr>
          <p:nvPr>
            <p:ph type="sldNum" sz="quarter" idx="10"/>
          </p:nvPr>
        </p:nvSpPr>
        <p:spPr/>
        <p:txBody>
          <a:bodyPr/>
          <a:lstStyle/>
          <a:p>
            <a:fld id="{69557912-3EA4-47B1-9CC0-B0A93E89449C}" type="slidenum">
              <a:rPr lang="en-US" smtClean="0"/>
              <a:t>20</a:t>
            </a:fld>
            <a:endParaRPr lang="en-US"/>
          </a:p>
        </p:txBody>
      </p:sp>
    </p:spTree>
    <p:extLst>
      <p:ext uri="{BB962C8B-B14F-4D97-AF65-F5344CB8AC3E}">
        <p14:creationId xmlns:p14="http://schemas.microsoft.com/office/powerpoint/2010/main" val="1274129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Pretend UCSF covers your vacation</a:t>
            </a:r>
            <a:r>
              <a:rPr lang="en-US" baseline="0" dirty="0" smtClean="0"/>
              <a:t> every year</a:t>
            </a:r>
            <a:endParaRPr lang="en-US" dirty="0" smtClean="0"/>
          </a:p>
          <a:p>
            <a:endParaRPr lang="en-US" dirty="0" smtClean="0"/>
          </a:p>
          <a:p>
            <a:r>
              <a:rPr lang="en-US" dirty="0" smtClean="0"/>
              <a:t>Imagine something</a:t>
            </a:r>
            <a:r>
              <a:rPr lang="en-US" baseline="0" dirty="0" smtClean="0"/>
              <a:t> (three pictures)</a:t>
            </a:r>
            <a:endParaRPr lang="en-US" dirty="0" smtClean="0"/>
          </a:p>
          <a:p>
            <a:endParaRPr lang="en-US" baseline="0" dirty="0" smtClean="0"/>
          </a:p>
          <a:p>
            <a:r>
              <a:rPr lang="en-US" baseline="0" dirty="0" smtClean="0"/>
              <a:t>What you feel if you were there is a utility</a:t>
            </a:r>
          </a:p>
          <a:p>
            <a:r>
              <a:rPr lang="en-US" baseline="0" dirty="0" smtClean="0"/>
              <a:t>What you think you might feel is what we </a:t>
            </a:r>
            <a:r>
              <a:rPr lang="en-US" baseline="0" dirty="0" err="1" smtClean="0"/>
              <a:t>wold</a:t>
            </a:r>
            <a:r>
              <a:rPr lang="en-US" baseline="0" dirty="0" smtClean="0"/>
              <a:t> be getting at </a:t>
            </a:r>
            <a:r>
              <a:rPr lang="mr-IN" baseline="0" dirty="0" smtClean="0"/>
              <a:t>–</a:t>
            </a:r>
            <a:r>
              <a:rPr lang="en-US" baseline="0" dirty="0" smtClean="0"/>
              <a:t> stated preference </a:t>
            </a:r>
          </a:p>
          <a:p>
            <a:endParaRPr lang="en-US" dirty="0" smtClean="0"/>
          </a:p>
          <a:p>
            <a:r>
              <a:rPr lang="en-US" dirty="0" smtClean="0"/>
              <a:t>The utility</a:t>
            </a:r>
          </a:p>
          <a:p>
            <a:endParaRPr lang="en-US" dirty="0" smtClean="0"/>
          </a:p>
          <a:p>
            <a:r>
              <a:rPr lang="en-US" dirty="0" smtClean="0"/>
              <a:t>A concept about what you want</a:t>
            </a:r>
          </a:p>
          <a:p>
            <a:r>
              <a:rPr lang="en-US" dirty="0" smtClean="0"/>
              <a:t>What you feel when you get something</a:t>
            </a:r>
          </a:p>
          <a:p>
            <a:r>
              <a:rPr lang="en-US" dirty="0" smtClean="0"/>
              <a:t>Happiness</a:t>
            </a:r>
          </a:p>
          <a:p>
            <a:r>
              <a:rPr lang="en-US" dirty="0" smtClean="0"/>
              <a:t>Satisfaction</a:t>
            </a:r>
          </a:p>
          <a:p>
            <a:endParaRPr lang="en-US" dirty="0"/>
          </a:p>
        </p:txBody>
      </p:sp>
      <p:sp>
        <p:nvSpPr>
          <p:cNvPr id="4" name="Slide Number Placeholder 3"/>
          <p:cNvSpPr>
            <a:spLocks noGrp="1"/>
          </p:cNvSpPr>
          <p:nvPr>
            <p:ph type="sldNum" sz="quarter" idx="10"/>
          </p:nvPr>
        </p:nvSpPr>
        <p:spPr/>
        <p:txBody>
          <a:bodyPr/>
          <a:lstStyle/>
          <a:p>
            <a:fld id="{44CAA49F-2539-7F43-BFBD-EF55ED91C03A}" type="slidenum">
              <a:rPr lang="en-US" smtClean="0"/>
              <a:t>22</a:t>
            </a:fld>
            <a:endParaRPr lang="en-US"/>
          </a:p>
        </p:txBody>
      </p:sp>
    </p:spTree>
    <p:extLst>
      <p:ext uri="{BB962C8B-B14F-4D97-AF65-F5344CB8AC3E}">
        <p14:creationId xmlns:p14="http://schemas.microsoft.com/office/powerpoint/2010/main" val="1569037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of something desirable </a:t>
            </a:r>
            <a:r>
              <a:rPr lang="mr-IN" dirty="0" smtClean="0"/>
              <a:t>–</a:t>
            </a:r>
            <a:r>
              <a:rPr lang="en-US" dirty="0" smtClean="0"/>
              <a:t> two vacations </a:t>
            </a:r>
            <a:r>
              <a:rPr lang="mr-IN" dirty="0" smtClean="0"/>
              <a:t>–</a:t>
            </a:r>
            <a:r>
              <a:rPr lang="en-US" dirty="0" smtClean="0"/>
              <a:t> one to someplace</a:t>
            </a:r>
            <a:r>
              <a:rPr lang="en-US" baseline="0" dirty="0" smtClean="0"/>
              <a:t> hard and exotic and one to a beachy type place</a:t>
            </a:r>
          </a:p>
          <a:p>
            <a:r>
              <a:rPr lang="en-US" baseline="0" dirty="0" smtClean="0"/>
              <a:t>You want one of these things because you believe that if you were there it would make you feel a certain way (food, where you stay, how much it costs)</a:t>
            </a:r>
          </a:p>
          <a:p>
            <a:r>
              <a:rPr lang="en-US" baseline="0" dirty="0" smtClean="0"/>
              <a:t>1. You can always decide which one you want or are indifferent - completeness</a:t>
            </a:r>
          </a:p>
          <a:p>
            <a:r>
              <a:rPr lang="en-US" baseline="0" dirty="0" smtClean="0"/>
              <a:t>2. It has a quantity but it is ordinal not cardinal</a:t>
            </a:r>
          </a:p>
          <a:p>
            <a:r>
              <a:rPr lang="en-US" baseline="0" dirty="0" smtClean="0"/>
              <a:t>3. If you like something - more is better (two weeks is better than one)- monotonicity</a:t>
            </a:r>
          </a:p>
          <a:p>
            <a:r>
              <a:rPr lang="en-US" baseline="0" dirty="0" smtClean="0"/>
              <a:t>4. If you like A more than B and B more than C you like A more than C </a:t>
            </a:r>
            <a:r>
              <a:rPr lang="mr-IN" baseline="0" dirty="0" smtClean="0"/>
              <a:t>–</a:t>
            </a:r>
            <a:r>
              <a:rPr lang="en-US" baseline="0" dirty="0" smtClean="0"/>
              <a:t> rationality (or transitivity in our language)</a:t>
            </a:r>
          </a:p>
          <a:p>
            <a:endParaRPr lang="en-US" dirty="0"/>
          </a:p>
        </p:txBody>
      </p:sp>
      <p:sp>
        <p:nvSpPr>
          <p:cNvPr id="4" name="Slide Number Placeholder 3"/>
          <p:cNvSpPr>
            <a:spLocks noGrp="1"/>
          </p:cNvSpPr>
          <p:nvPr>
            <p:ph type="sldNum" sz="quarter" idx="10"/>
          </p:nvPr>
        </p:nvSpPr>
        <p:spPr/>
        <p:txBody>
          <a:bodyPr/>
          <a:lstStyle/>
          <a:p>
            <a:fld id="{44CAA49F-2539-7F43-BFBD-EF55ED91C03A}" type="slidenum">
              <a:rPr lang="en-US" smtClean="0"/>
              <a:t>23</a:t>
            </a:fld>
            <a:endParaRPr lang="en-US"/>
          </a:p>
        </p:txBody>
      </p:sp>
    </p:spTree>
    <p:extLst>
      <p:ext uri="{BB962C8B-B14F-4D97-AF65-F5344CB8AC3E}">
        <p14:creationId xmlns:p14="http://schemas.microsoft.com/office/powerpoint/2010/main" val="1869672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Random sample of lost patients</a:t>
            </a:r>
            <a:r>
              <a:rPr lang="en-US" baseline="0" dirty="0" smtClean="0"/>
              <a:t> </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4CAA49F-2539-7F43-BFBD-EF55ED91C03A}" type="slidenum">
              <a:rPr lang="en-US" smtClean="0"/>
              <a:t>26</a:t>
            </a:fld>
            <a:endParaRPr lang="en-US"/>
          </a:p>
        </p:txBody>
      </p:sp>
    </p:spTree>
    <p:extLst>
      <p:ext uri="{BB962C8B-B14F-4D97-AF65-F5344CB8AC3E}">
        <p14:creationId xmlns:p14="http://schemas.microsoft.com/office/powerpoint/2010/main" val="842560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D2F166B-F19B-8B4A-8EEE-05EA380F4A52}" type="datetimeFigureOut">
              <a:rPr lang="en-US" smtClean="0"/>
              <a:t>4/18/18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B82679-C6A6-6449-8040-0144FA02C4E5}" type="slidenum">
              <a:rPr lang="en-US" smtClean="0"/>
              <a:t>‹#›</a:t>
            </a:fld>
            <a:endParaRPr lang="en-US"/>
          </a:p>
        </p:txBody>
      </p:sp>
    </p:spTree>
    <p:extLst>
      <p:ext uri="{BB962C8B-B14F-4D97-AF65-F5344CB8AC3E}">
        <p14:creationId xmlns:p14="http://schemas.microsoft.com/office/powerpoint/2010/main" val="861292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2F166B-F19B-8B4A-8EEE-05EA380F4A52}" type="datetimeFigureOut">
              <a:rPr lang="en-US" smtClean="0"/>
              <a:t>4/18/18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B82679-C6A6-6449-8040-0144FA02C4E5}" type="slidenum">
              <a:rPr lang="en-US" smtClean="0"/>
              <a:t>‹#›</a:t>
            </a:fld>
            <a:endParaRPr lang="en-US"/>
          </a:p>
        </p:txBody>
      </p:sp>
    </p:spTree>
    <p:extLst>
      <p:ext uri="{BB962C8B-B14F-4D97-AF65-F5344CB8AC3E}">
        <p14:creationId xmlns:p14="http://schemas.microsoft.com/office/powerpoint/2010/main" val="1732427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2F166B-F19B-8B4A-8EEE-05EA380F4A52}" type="datetimeFigureOut">
              <a:rPr lang="en-US" smtClean="0"/>
              <a:t>4/18/18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B82679-C6A6-6449-8040-0144FA02C4E5}" type="slidenum">
              <a:rPr lang="en-US" smtClean="0"/>
              <a:t>‹#›</a:t>
            </a:fld>
            <a:endParaRPr lang="en-US"/>
          </a:p>
        </p:txBody>
      </p:sp>
    </p:spTree>
    <p:extLst>
      <p:ext uri="{BB962C8B-B14F-4D97-AF65-F5344CB8AC3E}">
        <p14:creationId xmlns:p14="http://schemas.microsoft.com/office/powerpoint/2010/main" val="13308494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970" y="365593"/>
            <a:ext cx="10514061" cy="1325096"/>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726225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2F166B-F19B-8B4A-8EEE-05EA380F4A52}" type="datetimeFigureOut">
              <a:rPr lang="en-US" smtClean="0"/>
              <a:t>4/18/18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B82679-C6A6-6449-8040-0144FA02C4E5}" type="slidenum">
              <a:rPr lang="en-US" smtClean="0"/>
              <a:t>‹#›</a:t>
            </a:fld>
            <a:endParaRPr lang="en-US"/>
          </a:p>
        </p:txBody>
      </p:sp>
    </p:spTree>
    <p:extLst>
      <p:ext uri="{BB962C8B-B14F-4D97-AF65-F5344CB8AC3E}">
        <p14:creationId xmlns:p14="http://schemas.microsoft.com/office/powerpoint/2010/main" val="1707502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D2F166B-F19B-8B4A-8EEE-05EA380F4A52}" type="datetimeFigureOut">
              <a:rPr lang="en-US" smtClean="0"/>
              <a:t>4/18/18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B82679-C6A6-6449-8040-0144FA02C4E5}" type="slidenum">
              <a:rPr lang="en-US" smtClean="0"/>
              <a:t>‹#›</a:t>
            </a:fld>
            <a:endParaRPr lang="en-US"/>
          </a:p>
        </p:txBody>
      </p:sp>
    </p:spTree>
    <p:extLst>
      <p:ext uri="{BB962C8B-B14F-4D97-AF65-F5344CB8AC3E}">
        <p14:creationId xmlns:p14="http://schemas.microsoft.com/office/powerpoint/2010/main" val="1163550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D2F166B-F19B-8B4A-8EEE-05EA380F4A52}" type="datetimeFigureOut">
              <a:rPr lang="en-US" smtClean="0"/>
              <a:t>4/18/18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B82679-C6A6-6449-8040-0144FA02C4E5}" type="slidenum">
              <a:rPr lang="en-US" smtClean="0"/>
              <a:t>‹#›</a:t>
            </a:fld>
            <a:endParaRPr lang="en-US"/>
          </a:p>
        </p:txBody>
      </p:sp>
    </p:spTree>
    <p:extLst>
      <p:ext uri="{BB962C8B-B14F-4D97-AF65-F5344CB8AC3E}">
        <p14:creationId xmlns:p14="http://schemas.microsoft.com/office/powerpoint/2010/main" val="814340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D2F166B-F19B-8B4A-8EEE-05EA380F4A52}" type="datetimeFigureOut">
              <a:rPr lang="en-US" smtClean="0"/>
              <a:t>4/18/18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B82679-C6A6-6449-8040-0144FA02C4E5}" type="slidenum">
              <a:rPr lang="en-US" smtClean="0"/>
              <a:t>‹#›</a:t>
            </a:fld>
            <a:endParaRPr lang="en-US"/>
          </a:p>
        </p:txBody>
      </p:sp>
    </p:spTree>
    <p:extLst>
      <p:ext uri="{BB962C8B-B14F-4D97-AF65-F5344CB8AC3E}">
        <p14:creationId xmlns:p14="http://schemas.microsoft.com/office/powerpoint/2010/main" val="707618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D2F166B-F19B-8B4A-8EEE-05EA380F4A52}" type="datetimeFigureOut">
              <a:rPr lang="en-US" smtClean="0"/>
              <a:t>4/18/18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B82679-C6A6-6449-8040-0144FA02C4E5}" type="slidenum">
              <a:rPr lang="en-US" smtClean="0"/>
              <a:t>‹#›</a:t>
            </a:fld>
            <a:endParaRPr lang="en-US"/>
          </a:p>
        </p:txBody>
      </p:sp>
    </p:spTree>
    <p:extLst>
      <p:ext uri="{BB962C8B-B14F-4D97-AF65-F5344CB8AC3E}">
        <p14:creationId xmlns:p14="http://schemas.microsoft.com/office/powerpoint/2010/main" val="185037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2F166B-F19B-8B4A-8EEE-05EA380F4A52}" type="datetimeFigureOut">
              <a:rPr lang="en-US" smtClean="0"/>
              <a:t>4/18/18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B82679-C6A6-6449-8040-0144FA02C4E5}" type="slidenum">
              <a:rPr lang="en-US" smtClean="0"/>
              <a:t>‹#›</a:t>
            </a:fld>
            <a:endParaRPr lang="en-US"/>
          </a:p>
        </p:txBody>
      </p:sp>
    </p:spTree>
    <p:extLst>
      <p:ext uri="{BB962C8B-B14F-4D97-AF65-F5344CB8AC3E}">
        <p14:creationId xmlns:p14="http://schemas.microsoft.com/office/powerpoint/2010/main" val="361210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2F166B-F19B-8B4A-8EEE-05EA380F4A52}" type="datetimeFigureOut">
              <a:rPr lang="en-US" smtClean="0"/>
              <a:t>4/18/18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B82679-C6A6-6449-8040-0144FA02C4E5}" type="slidenum">
              <a:rPr lang="en-US" smtClean="0"/>
              <a:t>‹#›</a:t>
            </a:fld>
            <a:endParaRPr lang="en-US"/>
          </a:p>
        </p:txBody>
      </p:sp>
    </p:spTree>
    <p:extLst>
      <p:ext uri="{BB962C8B-B14F-4D97-AF65-F5344CB8AC3E}">
        <p14:creationId xmlns:p14="http://schemas.microsoft.com/office/powerpoint/2010/main" val="2074809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2F166B-F19B-8B4A-8EEE-05EA380F4A52}" type="datetimeFigureOut">
              <a:rPr lang="en-US" smtClean="0"/>
              <a:t>4/18/18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B82679-C6A6-6449-8040-0144FA02C4E5}" type="slidenum">
              <a:rPr lang="en-US" smtClean="0"/>
              <a:t>‹#›</a:t>
            </a:fld>
            <a:endParaRPr lang="en-US"/>
          </a:p>
        </p:txBody>
      </p:sp>
    </p:spTree>
    <p:extLst>
      <p:ext uri="{BB962C8B-B14F-4D97-AF65-F5344CB8AC3E}">
        <p14:creationId xmlns:p14="http://schemas.microsoft.com/office/powerpoint/2010/main" val="48794103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2F166B-F19B-8B4A-8EEE-05EA380F4A52}" type="datetimeFigureOut">
              <a:rPr lang="en-US" smtClean="0"/>
              <a:t>4/18/18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B82679-C6A6-6449-8040-0144FA02C4E5}" type="slidenum">
              <a:rPr lang="en-US" smtClean="0"/>
              <a:t>‹#›</a:t>
            </a:fld>
            <a:endParaRPr lang="en-US"/>
          </a:p>
        </p:txBody>
      </p:sp>
    </p:spTree>
    <p:extLst>
      <p:ext uri="{BB962C8B-B14F-4D97-AF65-F5344CB8AC3E}">
        <p14:creationId xmlns:p14="http://schemas.microsoft.com/office/powerpoint/2010/main" val="5709417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chart" Target="../charts/char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6.jpeg"/></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6.jpeg"/><Relationship Id="rId5" Type="http://schemas.openxmlformats.org/officeDocument/2006/relationships/image" Target="../media/image8.jpe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chart" Target="../charts/char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hyperlink" Target="https://www.ncbi.nlm.nih.gov/pubmed/26262840" TargetMode="External"/><Relationship Id="rId4" Type="http://schemas.openxmlformats.org/officeDocument/2006/relationships/hyperlink" Target="https://www.ispor.org/ValueInHealth/ShowValueInHealth.aspx?issue=3551E3F3-83A8-4895-9415-5272AF29A9DF" TargetMode="External"/><Relationship Id="rId1" Type="http://schemas.openxmlformats.org/officeDocument/2006/relationships/slideLayout" Target="../slideLayouts/slideLayout2.xml"/><Relationship Id="rId2" Type="http://schemas.openxmlformats.org/officeDocument/2006/relationships/hyperlink" Target="https://www.ncbi.nlm.nih.gov/pmc/articles/PMC2724466/"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 Id="rId3" Type="http://schemas.openxmlformats.org/officeDocument/2006/relationships/image" Target="../media/image1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2.png"/></Relationships>
</file>

<file path=ppt/slides/_rels/slide39.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jpg"/><Relationship Id="rId5" Type="http://schemas.openxmlformats.org/officeDocument/2006/relationships/image" Target="../media/image16.jpg"/><Relationship Id="rId1" Type="http://schemas.openxmlformats.org/officeDocument/2006/relationships/slideLayout" Target="../slideLayouts/slideLayout6.xml"/><Relationship Id="rId2" Type="http://schemas.openxmlformats.org/officeDocument/2006/relationships/image" Target="../media/image1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8.jp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tif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tif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jpeg"/><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6.tif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science.gov/topicpages/i/implementation+research+cfir" TargetMode="External"/><Relationship Id="rId3" Type="http://schemas.openxmlformats.org/officeDocument/2006/relationships/hyperlink" Target="https://www.ncbi.nlm.nih.gov/pubmed/29297401"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Epidemiology 245 (2018)</a:t>
            </a:r>
            <a:endParaRPr lang="en-US" dirty="0"/>
          </a:p>
        </p:txBody>
      </p:sp>
      <p:sp>
        <p:nvSpPr>
          <p:cNvPr id="3" name="Subtitle 2"/>
          <p:cNvSpPr>
            <a:spLocks noGrp="1"/>
          </p:cNvSpPr>
          <p:nvPr>
            <p:ph type="subTitle" idx="1"/>
          </p:nvPr>
        </p:nvSpPr>
        <p:spPr/>
        <p:txBody>
          <a:bodyPr/>
          <a:lstStyle/>
          <a:p>
            <a:r>
              <a:rPr lang="en-US" dirty="0" smtClean="0"/>
              <a:t>Lecture 3 </a:t>
            </a:r>
            <a:r>
              <a:rPr lang="mr-IN" dirty="0" smtClean="0"/>
              <a:t>–</a:t>
            </a:r>
            <a:r>
              <a:rPr lang="en-US" dirty="0" smtClean="0"/>
              <a:t> Understanding the Gap Using Perspectives from the Social Sciences </a:t>
            </a:r>
          </a:p>
          <a:p>
            <a:r>
              <a:rPr lang="en-US" dirty="0" smtClean="0"/>
              <a:t>Elvin Geng </a:t>
            </a:r>
            <a:endParaRPr lang="en-US" dirty="0"/>
          </a:p>
        </p:txBody>
      </p:sp>
    </p:spTree>
    <p:extLst>
      <p:ext uri="{BB962C8B-B14F-4D97-AF65-F5344CB8AC3E}">
        <p14:creationId xmlns:p14="http://schemas.microsoft.com/office/powerpoint/2010/main" val="15439512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dirty="0" smtClean="0"/>
              <a:t>The Econ</a:t>
            </a:r>
          </a:p>
          <a:p>
            <a:pPr lvl="1"/>
            <a:r>
              <a:rPr lang="en-US" dirty="0" smtClean="0"/>
              <a:t>DCE</a:t>
            </a:r>
          </a:p>
          <a:p>
            <a:r>
              <a:rPr lang="en-US" dirty="0" smtClean="0"/>
              <a:t>The Human</a:t>
            </a:r>
          </a:p>
          <a:p>
            <a:pPr lvl="1"/>
            <a:r>
              <a:rPr lang="en-US" dirty="0" smtClean="0"/>
              <a:t>Temporal discounting </a:t>
            </a:r>
          </a:p>
          <a:p>
            <a:pPr lvl="1"/>
            <a:r>
              <a:rPr lang="en-US" dirty="0" smtClean="0"/>
              <a:t>Endowment  (give people something of some value?)</a:t>
            </a:r>
          </a:p>
          <a:p>
            <a:pPr lvl="1"/>
            <a:r>
              <a:rPr lang="en-US" dirty="0" smtClean="0"/>
              <a:t>Defaults</a:t>
            </a:r>
          </a:p>
          <a:p>
            <a:pPr lvl="1"/>
            <a:r>
              <a:rPr lang="en-US" dirty="0" smtClean="0"/>
              <a:t>Norms</a:t>
            </a:r>
          </a:p>
          <a:p>
            <a:pPr lvl="1"/>
            <a:r>
              <a:rPr lang="en-US" dirty="0" smtClean="0"/>
              <a:t>Commitments</a:t>
            </a:r>
          </a:p>
          <a:p>
            <a:r>
              <a:rPr lang="en-US" dirty="0" smtClean="0"/>
              <a:t>Caveats</a:t>
            </a:r>
          </a:p>
          <a:p>
            <a:pPr lvl="1"/>
            <a:r>
              <a:rPr lang="en-US" dirty="0" smtClean="0"/>
              <a:t>Nudges </a:t>
            </a:r>
            <a:r>
              <a:rPr lang="en-US" dirty="0" smtClean="0"/>
              <a:t>vs. a stiff </a:t>
            </a:r>
            <a:r>
              <a:rPr lang="en-US" dirty="0" smtClean="0"/>
              <a:t>kick</a:t>
            </a:r>
            <a:endParaRPr lang="en-US" dirty="0" smtClean="0"/>
          </a:p>
          <a:p>
            <a:pPr lvl="2"/>
            <a:endParaRPr lang="en-US" dirty="0" smtClean="0"/>
          </a:p>
          <a:p>
            <a:endParaRPr lang="en-US" dirty="0" smtClean="0"/>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12127816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Homo </a:t>
            </a:r>
            <a:r>
              <a:rPr lang="en-US" dirty="0" err="1" smtClean="0"/>
              <a:t>Economicus</a:t>
            </a:r>
            <a:endParaRPr lang="en-US" dirty="0"/>
          </a:p>
        </p:txBody>
      </p:sp>
      <p:sp>
        <p:nvSpPr>
          <p:cNvPr id="3" name="Content Placeholder 2"/>
          <p:cNvSpPr>
            <a:spLocks noGrp="1"/>
          </p:cNvSpPr>
          <p:nvPr>
            <p:ph idx="1"/>
          </p:nvPr>
        </p:nvSpPr>
        <p:spPr/>
        <p:txBody>
          <a:bodyPr/>
          <a:lstStyle/>
          <a:p>
            <a:r>
              <a:rPr lang="en-US" dirty="0" smtClean="0"/>
              <a:t>You have a limited budget</a:t>
            </a:r>
          </a:p>
          <a:p>
            <a:r>
              <a:rPr lang="en-US" dirty="0" smtClean="0"/>
              <a:t>You want to get stuff that makes you happy</a:t>
            </a:r>
          </a:p>
          <a:p>
            <a:r>
              <a:rPr lang="en-US" dirty="0" smtClean="0"/>
              <a:t>Whether you choose something depends on how much you want it and how much it costs</a:t>
            </a:r>
          </a:p>
          <a:p>
            <a:r>
              <a:rPr lang="en-US" i="1" dirty="0" smtClean="0"/>
              <a:t>You make rational choices</a:t>
            </a:r>
          </a:p>
          <a:p>
            <a:endParaRPr lang="en-US" dirty="0"/>
          </a:p>
        </p:txBody>
      </p:sp>
    </p:spTree>
    <p:extLst>
      <p:ext uri="{BB962C8B-B14F-4D97-AF65-F5344CB8AC3E}">
        <p14:creationId xmlns:p14="http://schemas.microsoft.com/office/powerpoint/2010/main" val="19170848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Supply and demand</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20331" y="1825625"/>
            <a:ext cx="4351338" cy="4351338"/>
          </a:xfrm>
        </p:spPr>
      </p:pic>
      <p:sp>
        <p:nvSpPr>
          <p:cNvPr id="5" name="TextBox 4"/>
          <p:cNvSpPr txBox="1"/>
          <p:nvPr/>
        </p:nvSpPr>
        <p:spPr>
          <a:xfrm>
            <a:off x="9934907" y="6368716"/>
            <a:ext cx="2257093" cy="369332"/>
          </a:xfrm>
          <a:prstGeom prst="rect">
            <a:avLst/>
          </a:prstGeom>
          <a:noFill/>
        </p:spPr>
        <p:txBody>
          <a:bodyPr wrap="none" rtlCol="0">
            <a:spAutoFit/>
          </a:bodyPr>
          <a:lstStyle/>
          <a:p>
            <a:r>
              <a:rPr lang="en-US" smtClean="0"/>
              <a:t>Wikipedia image bank</a:t>
            </a:r>
            <a:endParaRPr lang="en-US"/>
          </a:p>
        </p:txBody>
      </p:sp>
    </p:spTree>
    <p:extLst>
      <p:ext uri="{BB962C8B-B14F-4D97-AF65-F5344CB8AC3E}">
        <p14:creationId xmlns:p14="http://schemas.microsoft.com/office/powerpoint/2010/main" val="10259066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Medicine and public health</a:t>
            </a:r>
            <a:endParaRPr lang="en-US" dirty="0"/>
          </a:p>
        </p:txBody>
      </p:sp>
      <p:sp>
        <p:nvSpPr>
          <p:cNvPr id="3" name="Content Placeholder 2"/>
          <p:cNvSpPr>
            <a:spLocks noGrp="1"/>
          </p:cNvSpPr>
          <p:nvPr>
            <p:ph idx="1"/>
          </p:nvPr>
        </p:nvSpPr>
        <p:spPr/>
        <p:txBody>
          <a:bodyPr/>
          <a:lstStyle/>
          <a:p>
            <a:r>
              <a:rPr lang="en-US" dirty="0" smtClean="0"/>
              <a:t>We tend to think mostly of supply</a:t>
            </a:r>
          </a:p>
          <a:p>
            <a:r>
              <a:rPr lang="en-US" dirty="0" smtClean="0"/>
              <a:t>Take a poll of student projects</a:t>
            </a:r>
          </a:p>
          <a:p>
            <a:pPr lvl="1"/>
            <a:r>
              <a:rPr lang="en-US" dirty="0" smtClean="0"/>
              <a:t>Supply ?</a:t>
            </a:r>
          </a:p>
          <a:p>
            <a:pPr lvl="1"/>
            <a:r>
              <a:rPr lang="en-US" dirty="0" smtClean="0"/>
              <a:t>Demand ?</a:t>
            </a:r>
            <a:endParaRPr lang="en-US" dirty="0"/>
          </a:p>
        </p:txBody>
      </p:sp>
    </p:spTree>
    <p:extLst>
      <p:ext uri="{BB962C8B-B14F-4D97-AF65-F5344CB8AC3E}">
        <p14:creationId xmlns:p14="http://schemas.microsoft.com/office/powerpoint/2010/main" val="14618726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If you build it, they will come</a:t>
            </a:r>
            <a:r>
              <a:rPr lang="mr-IN" dirty="0" smtClean="0"/>
              <a:t>…</a:t>
            </a:r>
            <a:r>
              <a:rPr lang="en-US" dirty="0" smtClean="0"/>
              <a:t>.</a:t>
            </a:r>
            <a:br>
              <a:rPr lang="en-US" dirty="0" smtClean="0"/>
            </a:br>
            <a:r>
              <a:rPr lang="en-US" dirty="0" smtClean="0"/>
              <a:t>							</a:t>
            </a:r>
            <a:r>
              <a:rPr lang="mr-IN" dirty="0" smtClean="0"/>
              <a:t>…</a:t>
            </a:r>
            <a:r>
              <a:rPr lang="en-US" dirty="0"/>
              <a:t>o</a:t>
            </a:r>
            <a:r>
              <a:rPr lang="en-US" dirty="0" smtClean="0"/>
              <a:t>r maybe </a:t>
            </a:r>
            <a:r>
              <a:rPr lang="en-US" i="1" u="sng" dirty="0" smtClean="0"/>
              <a:t>not</a:t>
            </a:r>
            <a:endParaRPr lang="en-US" i="1" u="sng" dirty="0"/>
          </a:p>
        </p:txBody>
      </p:sp>
      <p:sp>
        <p:nvSpPr>
          <p:cNvPr id="3" name="Content Placeholder 2"/>
          <p:cNvSpPr>
            <a:spLocks noGrp="1"/>
          </p:cNvSpPr>
          <p:nvPr>
            <p:ph idx="1"/>
          </p:nvPr>
        </p:nvSpPr>
        <p:spPr>
          <a:xfrm>
            <a:off x="838200" y="2662989"/>
            <a:ext cx="10515600" cy="3513974"/>
          </a:xfrm>
        </p:spPr>
        <p:txBody>
          <a:bodyPr/>
          <a:lstStyle/>
          <a:p>
            <a:r>
              <a:rPr lang="en-US" dirty="0" smtClean="0"/>
              <a:t>We have highly efficacious biomedical tools</a:t>
            </a:r>
          </a:p>
          <a:p>
            <a:r>
              <a:rPr lang="en-US" dirty="0" smtClean="0"/>
              <a:t>We know that people want to be healthy</a:t>
            </a:r>
          </a:p>
          <a:p>
            <a:r>
              <a:rPr lang="en-US" dirty="0" smtClean="0"/>
              <a:t>What’s the problem? </a:t>
            </a:r>
          </a:p>
        </p:txBody>
      </p:sp>
    </p:spTree>
    <p:extLst>
      <p:ext uri="{BB962C8B-B14F-4D97-AF65-F5344CB8AC3E}">
        <p14:creationId xmlns:p14="http://schemas.microsoft.com/office/powerpoint/2010/main" val="4585681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7200" dirty="0" smtClean="0"/>
              <a:t>Exhibit A</a:t>
            </a:r>
            <a:r>
              <a:rPr lang="mr-IN" sz="7200" dirty="0" smtClean="0"/>
              <a:t>…</a:t>
            </a:r>
            <a:endParaRPr lang="en-US" sz="720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89220" y="1948275"/>
            <a:ext cx="7808495" cy="4484609"/>
          </a:xfrm>
          <a:ln>
            <a:solidFill>
              <a:schemeClr val="tx1"/>
            </a:solidFill>
          </a:ln>
        </p:spPr>
      </p:pic>
    </p:spTree>
    <p:extLst>
      <p:ext uri="{BB962C8B-B14F-4D97-AF65-F5344CB8AC3E}">
        <p14:creationId xmlns:p14="http://schemas.microsoft.com/office/powerpoint/2010/main" val="19834875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0779" y="417095"/>
            <a:ext cx="4347411" cy="6141581"/>
          </a:xfrm>
          <a:prstGeom prst="rect">
            <a:avLst/>
          </a:prstGeom>
          <a:ln>
            <a:solidFill>
              <a:schemeClr val="tx1"/>
            </a:solidFill>
          </a:ln>
        </p:spPr>
      </p:pic>
      <p:sp>
        <p:nvSpPr>
          <p:cNvPr id="3" name="TextBox 2"/>
          <p:cNvSpPr txBox="1"/>
          <p:nvPr/>
        </p:nvSpPr>
        <p:spPr>
          <a:xfrm>
            <a:off x="866274" y="417095"/>
            <a:ext cx="3873176" cy="1107996"/>
          </a:xfrm>
          <a:prstGeom prst="rect">
            <a:avLst/>
          </a:prstGeom>
          <a:noFill/>
        </p:spPr>
        <p:txBody>
          <a:bodyPr wrap="none" rtlCol="0">
            <a:spAutoFit/>
          </a:bodyPr>
          <a:lstStyle/>
          <a:p>
            <a:r>
              <a:rPr lang="en-US" sz="6600" dirty="0" smtClean="0"/>
              <a:t>Exhibit B</a:t>
            </a:r>
            <a:r>
              <a:rPr lang="mr-IN" sz="6600" dirty="0" smtClean="0"/>
              <a:t>…</a:t>
            </a:r>
            <a:endParaRPr lang="en-US" sz="6600" dirty="0"/>
          </a:p>
        </p:txBody>
      </p:sp>
    </p:spTree>
    <p:extLst>
      <p:ext uri="{BB962C8B-B14F-4D97-AF65-F5344CB8AC3E}">
        <p14:creationId xmlns:p14="http://schemas.microsoft.com/office/powerpoint/2010/main" val="4298004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What’s the differential diagnosis</a:t>
            </a:r>
            <a:r>
              <a:rPr lang="mr-IN" dirty="0" smtClean="0"/>
              <a:t>…</a:t>
            </a:r>
            <a:r>
              <a:rPr lang="en-US" dirty="0" smtClean="0"/>
              <a:t>?</a:t>
            </a:r>
            <a:endParaRPr lang="en-US" dirty="0"/>
          </a:p>
        </p:txBody>
      </p:sp>
      <p:sp>
        <p:nvSpPr>
          <p:cNvPr id="5" name="Subtitle 4"/>
          <p:cNvSpPr>
            <a:spLocks noGrp="1"/>
          </p:cNvSpPr>
          <p:nvPr>
            <p:ph idx="1"/>
          </p:nvPr>
        </p:nvSpPr>
        <p:spPr/>
        <p:txBody>
          <a:bodyPr>
            <a:normAutofit lnSpcReduction="10000"/>
          </a:bodyPr>
          <a:lstStyle/>
          <a:p>
            <a:r>
              <a:rPr lang="en-US" dirty="0"/>
              <a:t>Don’t know about </a:t>
            </a:r>
            <a:r>
              <a:rPr lang="en-US" dirty="0" smtClean="0"/>
              <a:t>it (unlikely </a:t>
            </a:r>
            <a:r>
              <a:rPr lang="mr-IN" dirty="0" smtClean="0"/>
              <a:t>–</a:t>
            </a:r>
            <a:r>
              <a:rPr lang="en-US" dirty="0" smtClean="0"/>
              <a:t> most people know about ART)</a:t>
            </a:r>
            <a:endParaRPr lang="en-US" dirty="0"/>
          </a:p>
          <a:p>
            <a:r>
              <a:rPr lang="en-US" dirty="0" smtClean="0"/>
              <a:t>Can’t get it (most people have geographical access)</a:t>
            </a:r>
          </a:p>
          <a:p>
            <a:r>
              <a:rPr lang="en-US" dirty="0" smtClean="0"/>
              <a:t>Don’t want it</a:t>
            </a:r>
            <a:r>
              <a:rPr lang="en-US" dirty="0"/>
              <a:t> </a:t>
            </a:r>
            <a:r>
              <a:rPr lang="en-US" dirty="0" smtClean="0"/>
              <a:t>(or don’t want it that much)</a:t>
            </a:r>
          </a:p>
          <a:p>
            <a:pPr marL="0" indent="0" algn="r">
              <a:buNone/>
            </a:pPr>
            <a:endParaRPr lang="en-US" dirty="0" smtClean="0"/>
          </a:p>
          <a:p>
            <a:pPr marL="0" indent="0" algn="r">
              <a:buNone/>
            </a:pPr>
            <a:endParaRPr lang="en-US" dirty="0"/>
          </a:p>
          <a:p>
            <a:pPr marL="0" indent="0" algn="r">
              <a:buNone/>
            </a:pPr>
            <a:endParaRPr lang="en-US" dirty="0" smtClean="0"/>
          </a:p>
          <a:p>
            <a:pPr marL="0" indent="0" algn="r">
              <a:buNone/>
            </a:pPr>
            <a:endParaRPr lang="en-US" dirty="0"/>
          </a:p>
          <a:p>
            <a:pPr marL="0" indent="0" algn="r">
              <a:buNone/>
            </a:pPr>
            <a:r>
              <a:rPr lang="mr-IN" dirty="0" smtClean="0"/>
              <a:t>…</a:t>
            </a:r>
            <a:r>
              <a:rPr lang="en-US" dirty="0" smtClean="0"/>
              <a:t>How can we find out more about the preferences of a </a:t>
            </a:r>
            <a:r>
              <a:rPr lang="en-US" i="1" u="sng" dirty="0" smtClean="0"/>
              <a:t>population </a:t>
            </a:r>
            <a:r>
              <a:rPr lang="en-US" dirty="0" smtClean="0"/>
              <a:t>of persons living with HIV want?</a:t>
            </a:r>
          </a:p>
          <a:p>
            <a:endParaRPr lang="en-US" dirty="0"/>
          </a:p>
          <a:p>
            <a:endParaRPr lang="en-US" dirty="0"/>
          </a:p>
        </p:txBody>
      </p:sp>
    </p:spTree>
    <p:extLst>
      <p:ext uri="{BB962C8B-B14F-4D97-AF65-F5344CB8AC3E}">
        <p14:creationId xmlns:p14="http://schemas.microsoft.com/office/powerpoint/2010/main" val="15669381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Choice experiments: Understanding the Econ</a:t>
            </a:r>
            <a:endParaRPr lang="en-US" dirty="0"/>
          </a:p>
        </p:txBody>
      </p:sp>
      <p:sp>
        <p:nvSpPr>
          <p:cNvPr id="3" name="Content Placeholder 2"/>
          <p:cNvSpPr>
            <a:spLocks noGrp="1"/>
          </p:cNvSpPr>
          <p:nvPr>
            <p:ph idx="1"/>
          </p:nvPr>
        </p:nvSpPr>
        <p:spPr/>
        <p:txBody>
          <a:bodyPr/>
          <a:lstStyle/>
          <a:p>
            <a:r>
              <a:rPr lang="en-US" dirty="0"/>
              <a:t>P</a:t>
            </a:r>
            <a:r>
              <a:rPr lang="en-US" dirty="0" smtClean="0"/>
              <a:t>atient preferences are inadequately understood and used in public health practice</a:t>
            </a:r>
          </a:p>
          <a:p>
            <a:r>
              <a:rPr lang="en-US" dirty="0" smtClean="0"/>
              <a:t>Demand is neglected</a:t>
            </a:r>
          </a:p>
          <a:p>
            <a:r>
              <a:rPr lang="en-US" dirty="0" smtClean="0"/>
              <a:t>A solution: the “utility” </a:t>
            </a:r>
          </a:p>
          <a:p>
            <a:r>
              <a:rPr lang="en-US" dirty="0" smtClean="0"/>
              <a:t>Choice experiments</a:t>
            </a:r>
          </a:p>
          <a:p>
            <a:pPr lvl="1"/>
            <a:r>
              <a:rPr lang="en-US" dirty="0" smtClean="0"/>
              <a:t>A choice experiment in Zambia for retention in HIV care</a:t>
            </a:r>
          </a:p>
          <a:p>
            <a:endParaRPr lang="en-US" dirty="0"/>
          </a:p>
        </p:txBody>
      </p:sp>
    </p:spTree>
    <p:extLst>
      <p:ext uri="{BB962C8B-B14F-4D97-AF65-F5344CB8AC3E}">
        <p14:creationId xmlns:p14="http://schemas.microsoft.com/office/powerpoint/2010/main" val="17557583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Alternative 1: Qualitative interviews</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16045" y="1825625"/>
            <a:ext cx="9359909" cy="4351338"/>
          </a:xfrm>
          <a:ln>
            <a:solidFill>
              <a:schemeClr val="tx1"/>
            </a:solidFill>
          </a:ln>
        </p:spPr>
      </p:pic>
    </p:spTree>
    <p:extLst>
      <p:ext uri="{BB962C8B-B14F-4D97-AF65-F5344CB8AC3E}">
        <p14:creationId xmlns:p14="http://schemas.microsoft.com/office/powerpoint/2010/main" val="5973679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Lecture 1 and 2 - Redux</a:t>
            </a:r>
            <a:endParaRPr lang="en-US" dirty="0"/>
          </a:p>
        </p:txBody>
      </p:sp>
      <p:sp>
        <p:nvSpPr>
          <p:cNvPr id="3" name="Content Placeholder 2"/>
          <p:cNvSpPr>
            <a:spLocks noGrp="1"/>
          </p:cNvSpPr>
          <p:nvPr>
            <p:ph idx="1"/>
          </p:nvPr>
        </p:nvSpPr>
        <p:spPr/>
        <p:txBody>
          <a:bodyPr/>
          <a:lstStyle/>
          <a:p>
            <a:r>
              <a:rPr lang="en-US" dirty="0" smtClean="0"/>
              <a:t>Conceptualizing the Gap</a:t>
            </a:r>
          </a:p>
          <a:p>
            <a:pPr lvl="1"/>
            <a:r>
              <a:rPr lang="en-US" dirty="0" smtClean="0"/>
              <a:t>Reformulate problem</a:t>
            </a:r>
          </a:p>
          <a:p>
            <a:pPr lvl="1"/>
            <a:r>
              <a:rPr lang="en-US" dirty="0" smtClean="0"/>
              <a:t>Make it bigger and more general </a:t>
            </a:r>
            <a:endParaRPr lang="en-US" dirty="0"/>
          </a:p>
        </p:txBody>
      </p:sp>
    </p:spTree>
    <p:extLst>
      <p:ext uri="{BB962C8B-B14F-4D97-AF65-F5344CB8AC3E}">
        <p14:creationId xmlns:p14="http://schemas.microsoft.com/office/powerpoint/2010/main" val="12499724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85420" y="404549"/>
            <a:ext cx="11075207" cy="707886"/>
          </a:xfrm>
          <a:prstGeom prst="rect">
            <a:avLst/>
          </a:prstGeom>
        </p:spPr>
        <p:txBody>
          <a:bodyPr wrap="square">
            <a:spAutoFit/>
          </a:bodyPr>
          <a:lstStyle/>
          <a:p>
            <a:r>
              <a:rPr lang="en-US" sz="4000" dirty="0" smtClean="0">
                <a:latin typeface="+mj-lt"/>
              </a:rPr>
              <a:t>Alternative 2: Surveys</a:t>
            </a:r>
            <a:r>
              <a:rPr lang="mr-IN" sz="4000" dirty="0" smtClean="0">
                <a:latin typeface="+mj-lt"/>
              </a:rPr>
              <a:t>…</a:t>
            </a:r>
            <a:r>
              <a:rPr lang="en-US" sz="4000" dirty="0" smtClean="0">
                <a:latin typeface="+mj-lt"/>
              </a:rPr>
              <a:t> </a:t>
            </a:r>
          </a:p>
        </p:txBody>
      </p:sp>
      <p:graphicFrame>
        <p:nvGraphicFramePr>
          <p:cNvPr id="5" name="Chart 4"/>
          <p:cNvGraphicFramePr>
            <a:graphicFrameLocks/>
          </p:cNvGraphicFramePr>
          <p:nvPr>
            <p:extLst/>
          </p:nvPr>
        </p:nvGraphicFramePr>
        <p:xfrm>
          <a:off x="1460531" y="2335426"/>
          <a:ext cx="9124987" cy="3476311"/>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7846766" y="6211273"/>
            <a:ext cx="781396" cy="22554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521650" y="6202655"/>
            <a:ext cx="781396" cy="22554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 name="Rectangle 6"/>
          <p:cNvSpPr/>
          <p:nvPr/>
        </p:nvSpPr>
        <p:spPr>
          <a:xfrm>
            <a:off x="1066800" y="6211273"/>
            <a:ext cx="781396" cy="22554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012908" y="6141167"/>
            <a:ext cx="1104982" cy="369332"/>
          </a:xfrm>
          <a:prstGeom prst="rect">
            <a:avLst/>
          </a:prstGeom>
          <a:noFill/>
        </p:spPr>
        <p:txBody>
          <a:bodyPr wrap="none" rtlCol="0">
            <a:spAutoFit/>
          </a:bodyPr>
          <a:lstStyle/>
          <a:p>
            <a:r>
              <a:rPr lang="en-US" dirty="0" smtClean="0"/>
              <a:t>Structural</a:t>
            </a:r>
            <a:endParaRPr lang="en-US" dirty="0"/>
          </a:p>
        </p:txBody>
      </p:sp>
      <p:sp>
        <p:nvSpPr>
          <p:cNvPr id="11" name="TextBox 10"/>
          <p:cNvSpPr txBox="1"/>
          <p:nvPr/>
        </p:nvSpPr>
        <p:spPr>
          <a:xfrm>
            <a:off x="5377287" y="6141167"/>
            <a:ext cx="1354089" cy="369332"/>
          </a:xfrm>
          <a:prstGeom prst="rect">
            <a:avLst/>
          </a:prstGeom>
          <a:noFill/>
        </p:spPr>
        <p:txBody>
          <a:bodyPr wrap="none" rtlCol="0">
            <a:spAutoFit/>
          </a:bodyPr>
          <a:lstStyle/>
          <a:p>
            <a:r>
              <a:rPr lang="en-US" dirty="0" smtClean="0"/>
              <a:t>Psychosocial</a:t>
            </a:r>
            <a:endParaRPr lang="en-US" dirty="0"/>
          </a:p>
        </p:txBody>
      </p:sp>
      <p:sp>
        <p:nvSpPr>
          <p:cNvPr id="12" name="TextBox 11"/>
          <p:cNvSpPr txBox="1"/>
          <p:nvPr/>
        </p:nvSpPr>
        <p:spPr>
          <a:xfrm>
            <a:off x="8687627" y="6141167"/>
            <a:ext cx="1316386" cy="369332"/>
          </a:xfrm>
          <a:prstGeom prst="rect">
            <a:avLst/>
          </a:prstGeom>
          <a:noFill/>
        </p:spPr>
        <p:txBody>
          <a:bodyPr wrap="none" rtlCol="0">
            <a:spAutoFit/>
          </a:bodyPr>
          <a:lstStyle/>
          <a:p>
            <a:r>
              <a:rPr lang="en-US" dirty="0" smtClean="0"/>
              <a:t>Clinic-based</a:t>
            </a:r>
            <a:endParaRPr lang="en-US" dirty="0"/>
          </a:p>
        </p:txBody>
      </p:sp>
      <p:sp>
        <p:nvSpPr>
          <p:cNvPr id="9" name="Rectangle 8"/>
          <p:cNvSpPr/>
          <p:nvPr/>
        </p:nvSpPr>
        <p:spPr>
          <a:xfrm>
            <a:off x="259054" y="3477188"/>
            <a:ext cx="1047082" cy="369332"/>
          </a:xfrm>
          <a:prstGeom prst="rect">
            <a:avLst/>
          </a:prstGeom>
        </p:spPr>
        <p:txBody>
          <a:bodyPr wrap="none">
            <a:spAutoFit/>
          </a:bodyPr>
          <a:lstStyle/>
          <a:p>
            <a:r>
              <a:rPr lang="en-US" dirty="0"/>
              <a:t>(N = 603)</a:t>
            </a:r>
          </a:p>
        </p:txBody>
      </p:sp>
    </p:spTree>
    <p:extLst>
      <p:ext uri="{BB962C8B-B14F-4D97-AF65-F5344CB8AC3E}">
        <p14:creationId xmlns:p14="http://schemas.microsoft.com/office/powerpoint/2010/main" val="7001450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Alternative 3: Quasi-experimental or experimental</a:t>
            </a:r>
            <a:endParaRPr lang="en-US" dirty="0"/>
          </a:p>
        </p:txBody>
      </p:sp>
      <p:sp>
        <p:nvSpPr>
          <p:cNvPr id="3" name="Content Placeholder 2"/>
          <p:cNvSpPr>
            <a:spLocks noGrp="1"/>
          </p:cNvSpPr>
          <p:nvPr>
            <p:ph idx="1"/>
          </p:nvPr>
        </p:nvSpPr>
        <p:spPr/>
        <p:txBody>
          <a:bodyPr/>
          <a:lstStyle/>
          <a:p>
            <a:r>
              <a:rPr lang="en-US" dirty="0" smtClean="0"/>
              <a:t>Randomize?  Expensive, time consuming</a:t>
            </a:r>
            <a:r>
              <a:rPr lang="mr-IN" dirty="0" smtClean="0"/>
              <a:t>…</a:t>
            </a:r>
            <a:r>
              <a:rPr lang="en-US" dirty="0" smtClean="0"/>
              <a:t>.</a:t>
            </a:r>
          </a:p>
          <a:p>
            <a:r>
              <a:rPr lang="en-US" dirty="0" smtClean="0"/>
              <a:t>Quasi experimental?  Hard to capture all the variability </a:t>
            </a:r>
            <a:endParaRPr lang="en-US" dirty="0"/>
          </a:p>
        </p:txBody>
      </p:sp>
    </p:spTree>
    <p:extLst>
      <p:ext uri="{BB962C8B-B14F-4D97-AF65-F5344CB8AC3E}">
        <p14:creationId xmlns:p14="http://schemas.microsoft.com/office/powerpoint/2010/main" val="17416842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326"/>
            <a:ext cx="12192000" cy="6891130"/>
          </a:xfrm>
          <a:prstGeom prst="rect">
            <a:avLst/>
          </a:prstGeom>
        </p:spPr>
      </p:pic>
    </p:spTree>
    <p:extLst>
      <p:ext uri="{BB962C8B-B14F-4D97-AF65-F5344CB8AC3E}">
        <p14:creationId xmlns:p14="http://schemas.microsoft.com/office/powerpoint/2010/main" val="20845848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81000" y="0"/>
            <a:ext cx="10515600" cy="1325563"/>
          </a:xfrm>
        </p:spPr>
        <p:txBody>
          <a:bodyPr/>
          <a:lstStyle/>
          <a:p>
            <a:r>
              <a:rPr lang="en-US" smtClean="0"/>
              <a:t>Some assumptions about preferences</a:t>
            </a:r>
            <a:endParaRPr lang="en-US"/>
          </a:p>
        </p:txBody>
      </p:sp>
      <p:pic>
        <p:nvPicPr>
          <p:cNvPr id="4" name="Content Placeholder 3"/>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495968" y="3617777"/>
            <a:ext cx="4319502" cy="2864686"/>
          </a:xfrm>
          <a:ln>
            <a:solidFill>
              <a:schemeClr val="tx1"/>
            </a:solidFill>
          </a:ln>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28205" b="13418"/>
          <a:stretch/>
        </p:blipFill>
        <p:spPr>
          <a:xfrm>
            <a:off x="4461124" y="1659189"/>
            <a:ext cx="4235115" cy="2886774"/>
          </a:xfrm>
          <a:prstGeom prst="rect">
            <a:avLst/>
          </a:prstGeom>
          <a:ln>
            <a:solidFill>
              <a:schemeClr val="tx1"/>
            </a:solidFill>
          </a:ln>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r="17858"/>
          <a:stretch/>
        </p:blipFill>
        <p:spPr>
          <a:xfrm>
            <a:off x="7450262" y="3617777"/>
            <a:ext cx="4580020" cy="3122402"/>
          </a:xfrm>
          <a:prstGeom prst="rect">
            <a:avLst/>
          </a:prstGeom>
          <a:ln>
            <a:solidFill>
              <a:schemeClr val="tx1"/>
            </a:solidFill>
          </a:ln>
        </p:spPr>
      </p:pic>
    </p:spTree>
    <p:extLst>
      <p:ext uri="{BB962C8B-B14F-4D97-AF65-F5344CB8AC3E}">
        <p14:creationId xmlns:p14="http://schemas.microsoft.com/office/powerpoint/2010/main" val="18608719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Choice experiment</a:t>
            </a:r>
            <a:endParaRPr lang="en-US" dirty="0"/>
          </a:p>
        </p:txBody>
      </p:sp>
      <p:sp>
        <p:nvSpPr>
          <p:cNvPr id="3" name="Content Placeholder 2"/>
          <p:cNvSpPr>
            <a:spLocks noGrp="1"/>
          </p:cNvSpPr>
          <p:nvPr>
            <p:ph idx="1"/>
          </p:nvPr>
        </p:nvSpPr>
        <p:spPr/>
        <p:txBody>
          <a:bodyPr/>
          <a:lstStyle/>
          <a:p>
            <a:r>
              <a:rPr lang="en-US" dirty="0" smtClean="0"/>
              <a:t>If utilities exist, can we measure them?</a:t>
            </a:r>
          </a:p>
          <a:p>
            <a:pPr lvl="1"/>
            <a:r>
              <a:rPr lang="en-US" dirty="0" smtClean="0"/>
              <a:t>Can’t ask about it</a:t>
            </a:r>
          </a:p>
          <a:p>
            <a:r>
              <a:rPr lang="en-US" i="1" u="sng" dirty="0" smtClean="0"/>
              <a:t>Revealed </a:t>
            </a:r>
            <a:r>
              <a:rPr lang="en-US" dirty="0" smtClean="0"/>
              <a:t>by our choices</a:t>
            </a:r>
          </a:p>
          <a:p>
            <a:r>
              <a:rPr lang="en-US" dirty="0" smtClean="0"/>
              <a:t>So, mimic the processes of choosing</a:t>
            </a:r>
          </a:p>
          <a:p>
            <a:r>
              <a:rPr lang="en-US" dirty="0" smtClean="0"/>
              <a:t>With a choice experiment</a:t>
            </a:r>
            <a:endParaRPr lang="en-US" dirty="0"/>
          </a:p>
        </p:txBody>
      </p:sp>
    </p:spTree>
    <p:extLst>
      <p:ext uri="{BB962C8B-B14F-4D97-AF65-F5344CB8AC3E}">
        <p14:creationId xmlns:p14="http://schemas.microsoft.com/office/powerpoint/2010/main" val="15972365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Choice experiment</a:t>
            </a:r>
            <a:endParaRPr lang="en-US" dirty="0"/>
          </a:p>
        </p:txBody>
      </p:sp>
      <p:sp>
        <p:nvSpPr>
          <p:cNvPr id="3" name="Content Placeholder 2"/>
          <p:cNvSpPr>
            <a:spLocks noGrp="1"/>
          </p:cNvSpPr>
          <p:nvPr>
            <p:ph idx="1"/>
          </p:nvPr>
        </p:nvSpPr>
        <p:spPr/>
        <p:txBody>
          <a:bodyPr/>
          <a:lstStyle/>
          <a:p>
            <a:r>
              <a:rPr lang="en-US" dirty="0" smtClean="0"/>
              <a:t>Widely used in marketing research</a:t>
            </a:r>
          </a:p>
          <a:p>
            <a:r>
              <a:rPr lang="en-US" dirty="0" smtClean="0"/>
              <a:t>Series of choice tasks</a:t>
            </a:r>
          </a:p>
          <a:p>
            <a:pPr lvl="1"/>
            <a:r>
              <a:rPr lang="en-US" dirty="0" smtClean="0"/>
              <a:t>Rapid</a:t>
            </a:r>
          </a:p>
          <a:p>
            <a:r>
              <a:rPr lang="en-US" dirty="0" smtClean="0"/>
              <a:t>Tells you both what and how much people prefer certain attributes</a:t>
            </a:r>
          </a:p>
          <a:p>
            <a:r>
              <a:rPr lang="en-US" dirty="0" smtClean="0"/>
              <a:t>Standardize against money and allow estimates of “willingness to pay” (how much additional someone would pay to get something)</a:t>
            </a:r>
          </a:p>
          <a:p>
            <a:pPr lvl="1"/>
            <a:r>
              <a:rPr lang="en-US" dirty="0" smtClean="0"/>
              <a:t>Pay 1000 extra dollars to get luxurious over rustic </a:t>
            </a:r>
            <a:endParaRPr lang="en-US" dirty="0"/>
          </a:p>
        </p:txBody>
      </p:sp>
    </p:spTree>
    <p:extLst>
      <p:ext uri="{BB962C8B-B14F-4D97-AF65-F5344CB8AC3E}">
        <p14:creationId xmlns:p14="http://schemas.microsoft.com/office/powerpoint/2010/main" val="12094276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2302" y="428625"/>
            <a:ext cx="8615164" cy="6150545"/>
          </a:xfrm>
          <a:prstGeom prst="rect">
            <a:avLst/>
          </a:prstGeom>
          <a:ln>
            <a:solidFill>
              <a:schemeClr val="tx1"/>
            </a:solidFill>
          </a:ln>
        </p:spPr>
      </p:pic>
    </p:spTree>
    <p:extLst>
      <p:ext uri="{BB962C8B-B14F-4D97-AF65-F5344CB8AC3E}">
        <p14:creationId xmlns:p14="http://schemas.microsoft.com/office/powerpoint/2010/main" val="11203652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7352" y="1371428"/>
            <a:ext cx="4957505" cy="5366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title"/>
          </p:nvPr>
        </p:nvSpPr>
        <p:spPr>
          <a:xfrm>
            <a:off x="385011" y="208798"/>
            <a:ext cx="11502189" cy="938213"/>
          </a:xfrm>
        </p:spPr>
        <p:txBody>
          <a:bodyPr>
            <a:noAutofit/>
          </a:bodyPr>
          <a:lstStyle/>
          <a:p>
            <a:pPr algn="ctr" eaLnBrk="1" hangingPunct="1">
              <a:defRPr/>
            </a:pPr>
            <a:r>
              <a:rPr sz="2800" b="1" i="1" dirty="0">
                <a:latin typeface="+mn-lt"/>
              </a:rPr>
              <a:t>“Do you prefer going to Clinic A, Clinic B, or would you rather not go to either </a:t>
            </a:r>
            <a:r>
              <a:rPr sz="2800" b="1" i="1" dirty="0" smtClean="0">
                <a:latin typeface="+mn-lt"/>
              </a:rPr>
              <a:t>one? </a:t>
            </a:r>
            <a:endParaRPr sz="3600" b="1" i="1" dirty="0">
              <a:latin typeface="+mn-lt"/>
            </a:endParaRPr>
          </a:p>
        </p:txBody>
      </p:sp>
    </p:spTree>
    <p:extLst>
      <p:ext uri="{BB962C8B-B14F-4D97-AF65-F5344CB8AC3E}">
        <p14:creationId xmlns:p14="http://schemas.microsoft.com/office/powerpoint/2010/main" val="3992390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236" y="271439"/>
            <a:ext cx="11459054" cy="1143000"/>
          </a:xfrm>
        </p:spPr>
        <p:txBody>
          <a:bodyPr/>
          <a:lstStyle/>
          <a:p>
            <a:pPr algn="ctr"/>
            <a:r>
              <a:rPr lang="en-US" b="1" dirty="0"/>
              <a:t>Choice Experiment Results (</a:t>
            </a:r>
            <a:r>
              <a:rPr lang="en-US" b="1" dirty="0" smtClean="0"/>
              <a:t>N=279)</a:t>
            </a:r>
            <a:endParaRPr lang="en-US" b="1" dirty="0"/>
          </a:p>
        </p:txBody>
      </p:sp>
      <p:graphicFrame>
        <p:nvGraphicFramePr>
          <p:cNvPr id="4" name="Content Placeholder 3"/>
          <p:cNvGraphicFramePr>
            <a:graphicFrameLocks noGrp="1"/>
          </p:cNvGraphicFramePr>
          <p:nvPr>
            <p:ph idx="1"/>
            <p:extLst/>
          </p:nvPr>
        </p:nvGraphicFramePr>
        <p:xfrm>
          <a:off x="700618" y="1414439"/>
          <a:ext cx="10689277" cy="46444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91273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p:cNvGraphicFramePr>
            <a:graphicFrameLocks/>
          </p:cNvGraphicFramePr>
          <p:nvPr>
            <p:extLst>
              <p:ext uri="{D42A27DB-BD31-4B8C-83A1-F6EECF244321}">
                <p14:modId xmlns:p14="http://schemas.microsoft.com/office/powerpoint/2010/main" val="1001142888"/>
              </p:ext>
            </p:extLst>
          </p:nvPr>
        </p:nvGraphicFramePr>
        <p:xfrm>
          <a:off x="352927" y="417098"/>
          <a:ext cx="10926762" cy="5775155"/>
        </p:xfrm>
        <a:graphic>
          <a:graphicData uri="http://schemas.openxmlformats.org/drawingml/2006/table">
            <a:tbl>
              <a:tblPr/>
              <a:tblGrid>
                <a:gridCol w="6513095">
                  <a:extLst>
                    <a:ext uri="{9D8B030D-6E8A-4147-A177-3AD203B41FA5}">
                      <a16:colId xmlns="" xmlns:a16="http://schemas.microsoft.com/office/drawing/2014/main" val="20000"/>
                    </a:ext>
                  </a:extLst>
                </a:gridCol>
                <a:gridCol w="1507958">
                  <a:extLst>
                    <a:ext uri="{9D8B030D-6E8A-4147-A177-3AD203B41FA5}">
                      <a16:colId xmlns="" xmlns:a16="http://schemas.microsoft.com/office/drawing/2014/main" val="20001"/>
                    </a:ext>
                  </a:extLst>
                </a:gridCol>
                <a:gridCol w="1363579">
                  <a:extLst>
                    <a:ext uri="{9D8B030D-6E8A-4147-A177-3AD203B41FA5}">
                      <a16:colId xmlns="" xmlns:a16="http://schemas.microsoft.com/office/drawing/2014/main" val="20002"/>
                    </a:ext>
                  </a:extLst>
                </a:gridCol>
                <a:gridCol w="1542130">
                  <a:extLst>
                    <a:ext uri="{9D8B030D-6E8A-4147-A177-3AD203B41FA5}">
                      <a16:colId xmlns="" xmlns:a16="http://schemas.microsoft.com/office/drawing/2014/main" val="20003"/>
                    </a:ext>
                  </a:extLst>
                </a:gridCol>
              </a:tblGrid>
              <a:tr h="834187">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panose="020B0604020202020204" pitchFamily="34" charset="0"/>
                          <a:ea typeface="Arial" charset="0"/>
                          <a:cs typeface="Arial" panose="020B0604020202020204" pitchFamily="34" charset="0"/>
                        </a:rPr>
                        <a:t>Willingness to Wait Analysis</a:t>
                      </a:r>
                      <a:endParaRPr kumimoji="0" lang="en-US" altLang="en-US" sz="2800" b="0"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L="68580" marR="68580" marT="34290" marB="34290" anchor="ctr" horzOverflow="overflow">
                    <a:lnL w="10000" cap="flat" cmpd="sng" algn="ctr">
                      <a:solidFill>
                        <a:schemeClr val="tx1"/>
                      </a:solidFill>
                      <a:prstDash val="solid"/>
                      <a:round/>
                      <a:headEnd type="none" w="med" len="med"/>
                      <a:tailEnd type="none" w="med" len="med"/>
                    </a:lnL>
                    <a:lnR w="10000" cap="flat" cmpd="sng" algn="ctr">
                      <a:solidFill>
                        <a:schemeClr val="tx1"/>
                      </a:solidFill>
                      <a:prstDash val="solid"/>
                      <a:round/>
                      <a:headEnd type="none" w="med" len="med"/>
                      <a:tailEnd type="none" w="med" len="med"/>
                    </a:lnR>
                    <a:lnT w="10000" cap="flat" cmpd="sng" algn="ctr">
                      <a:solidFill>
                        <a:schemeClr val="tx1"/>
                      </a:solidFill>
                      <a:prstDash val="solid"/>
                      <a:round/>
                      <a:headEnd type="none" w="med" len="med"/>
                      <a:tailEnd type="none" w="med" len="med"/>
                    </a:lnT>
                    <a:lnB w="100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dirty="0">
                        <a:ln>
                          <a:noFill/>
                        </a:ln>
                        <a:solidFill>
                          <a:schemeClr val="tx1"/>
                        </a:solidFill>
                        <a:effectLst/>
                        <a:latin typeface="Tw Cen MT" charset="0"/>
                        <a:ea typeface="Arial" charset="0"/>
                        <a:cs typeface="Arial" charset="0"/>
                      </a:endParaRPr>
                    </a:p>
                  </a:txBody>
                  <a:tcPr marL="68580" marR="68580" marT="34290" marB="34290" horzOverflow="overflow">
                    <a:lnL>
                      <a:noFill/>
                    </a:lnL>
                    <a:lnR>
                      <a:noFill/>
                    </a:lnR>
                    <a:lnT w="10000" cap="flat" cmpd="sng" algn="ctr">
                      <a:solidFill>
                        <a:schemeClr val="tx1"/>
                      </a:solidFill>
                      <a:prstDash val="solid"/>
                      <a:round/>
                      <a:headEnd type="none" w="med" len="med"/>
                      <a:tailEnd type="none" w="med" len="med"/>
                    </a:lnT>
                    <a:lnB w="100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dirty="0">
                        <a:ln>
                          <a:noFill/>
                        </a:ln>
                        <a:solidFill>
                          <a:schemeClr val="tx1"/>
                        </a:solidFill>
                        <a:effectLst/>
                        <a:latin typeface="Tw Cen MT" charset="0"/>
                        <a:ea typeface="Arial" charset="0"/>
                        <a:cs typeface="Arial" charset="0"/>
                      </a:endParaRPr>
                    </a:p>
                  </a:txBody>
                  <a:tcPr marL="68580" marR="68580" marT="34290" marB="34290" horzOverflow="overflow">
                    <a:lnL>
                      <a:noFill/>
                    </a:lnL>
                    <a:lnR>
                      <a:noFill/>
                    </a:lnR>
                    <a:lnT w="10000" cap="flat" cmpd="sng" algn="ctr">
                      <a:solidFill>
                        <a:schemeClr val="tx1"/>
                      </a:solidFill>
                      <a:prstDash val="solid"/>
                      <a:round/>
                      <a:headEnd type="none" w="med" len="med"/>
                      <a:tailEnd type="none" w="med" len="med"/>
                    </a:lnT>
                    <a:lnB w="100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dirty="0">
                        <a:ln>
                          <a:noFill/>
                        </a:ln>
                        <a:solidFill>
                          <a:schemeClr val="tx1"/>
                        </a:solidFill>
                        <a:effectLst/>
                        <a:latin typeface="Tw Cen MT" charset="0"/>
                        <a:ea typeface="Arial" charset="0"/>
                        <a:cs typeface="Arial" charset="0"/>
                      </a:endParaRPr>
                    </a:p>
                  </a:txBody>
                  <a:tcPr marL="68580" marR="68580" marT="34290" marB="34290" horzOverflow="overflow">
                    <a:lnL>
                      <a:noFill/>
                    </a:lnL>
                    <a:lnR w="10000" cap="flat" cmpd="sng" algn="ctr">
                      <a:solidFill>
                        <a:schemeClr val="tx1"/>
                      </a:solidFill>
                      <a:prstDash val="solid"/>
                      <a:round/>
                      <a:headEnd type="none" w="med" len="med"/>
                      <a:tailEnd type="none" w="med" len="med"/>
                    </a:lnR>
                    <a:lnT w="10000" cap="flat" cmpd="sng" algn="ctr">
                      <a:solidFill>
                        <a:schemeClr val="tx1"/>
                      </a:solidFill>
                      <a:prstDash val="solid"/>
                      <a:round/>
                      <a:headEnd type="none" w="med" len="med"/>
                      <a:tailEnd type="none" w="med" len="med"/>
                    </a:lnT>
                    <a:lnB w="100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 xmlns:a16="http://schemas.microsoft.com/office/drawing/2014/main" val="3872114647"/>
                  </a:ext>
                </a:extLst>
              </a:tr>
              <a:tr h="616744">
                <a:tc>
                  <a:txBody>
                    <a:bodyPr/>
                    <a:lstStyle>
                      <a:lvl1pPr>
                        <a:spcBef>
                          <a:spcPts val="700"/>
                        </a:spcBef>
                        <a:spcAft>
                          <a:spcPts val="500"/>
                        </a:spcAft>
                        <a:buSzPct val="125000"/>
                        <a:buFont typeface="Wingdings" charset="2"/>
                        <a:defRPr sz="1600">
                          <a:solidFill>
                            <a:schemeClr val="tx1"/>
                          </a:solidFill>
                          <a:latin typeface="Arial" charset="0"/>
                          <a:ea typeface="Arial" charset="0"/>
                          <a:cs typeface="Arial" charset="0"/>
                        </a:defRPr>
                      </a:lvl1pPr>
                      <a:lvl2pPr marL="742950" indent="-285750">
                        <a:spcBef>
                          <a:spcPts val="550"/>
                        </a:spcBef>
                        <a:spcAft>
                          <a:spcPts val="500"/>
                        </a:spcAft>
                        <a:buSzPct val="125000"/>
                        <a:buFont typeface="Wingdings" charset="2"/>
                        <a:defRPr sz="1600">
                          <a:solidFill>
                            <a:schemeClr val="tx1"/>
                          </a:solidFill>
                          <a:latin typeface="Arial" charset="0"/>
                          <a:ea typeface="Arial" charset="0"/>
                          <a:cs typeface="Arial" charset="0"/>
                        </a:defRPr>
                      </a:lvl2pPr>
                      <a:lvl3pPr marL="1143000" indent="-228600">
                        <a:spcBef>
                          <a:spcPts val="500"/>
                        </a:spcBef>
                        <a:spcAft>
                          <a:spcPts val="500"/>
                        </a:spcAft>
                        <a:buSzPct val="125000"/>
                        <a:buFont typeface="Wingdings" charset="2"/>
                        <a:defRPr sz="1600">
                          <a:solidFill>
                            <a:schemeClr val="tx1"/>
                          </a:solidFill>
                          <a:latin typeface="Arial" charset="0"/>
                          <a:ea typeface="Arial" charset="0"/>
                          <a:cs typeface="Arial" charset="0"/>
                        </a:defRPr>
                      </a:lvl3pPr>
                      <a:lvl4pPr marL="1600200" indent="-228600">
                        <a:spcBef>
                          <a:spcPts val="400"/>
                        </a:spcBef>
                        <a:spcAft>
                          <a:spcPts val="500"/>
                        </a:spcAft>
                        <a:buSzPct val="125000"/>
                        <a:buFont typeface="Wingdings" charset="2"/>
                        <a:defRPr sz="1600">
                          <a:solidFill>
                            <a:schemeClr val="tx1"/>
                          </a:solidFill>
                          <a:latin typeface="Arial" charset="0"/>
                          <a:ea typeface="Arial" charset="0"/>
                          <a:cs typeface="Arial" charset="0"/>
                        </a:defRPr>
                      </a:lvl4pPr>
                      <a:lvl5pPr marL="2057400" indent="-228600">
                        <a:spcBef>
                          <a:spcPts val="400"/>
                        </a:spcBef>
                        <a:spcAft>
                          <a:spcPts val="500"/>
                        </a:spcAft>
                        <a:buSzPct val="125000"/>
                        <a:buFont typeface="Wingdings" charset="2"/>
                        <a:defRPr sz="1600">
                          <a:solidFill>
                            <a:schemeClr val="tx1"/>
                          </a:solidFill>
                          <a:latin typeface="Arial" charset="0"/>
                          <a:ea typeface="Arial" charset="0"/>
                          <a:cs typeface="Arial" charset="0"/>
                        </a:defRPr>
                      </a:lvl5pPr>
                      <a:lvl6pPr marL="25146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6pPr>
                      <a:lvl7pPr marL="29718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7pPr>
                      <a:lvl8pPr marL="34290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8pPr>
                      <a:lvl9pPr marL="38862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endParaRPr>
                    </a:p>
                  </a:txBody>
                  <a:tcPr marL="68580" marR="68580" marT="34290" marB="34290" horzOverflow="overflow">
                    <a:lnL w="10000" cap="flat" cmpd="sng" algn="ctr">
                      <a:solidFill>
                        <a:schemeClr val="tx1"/>
                      </a:solidFill>
                      <a:prstDash val="solid"/>
                      <a:round/>
                      <a:headEnd type="none" w="med" len="med"/>
                      <a:tailEnd type="none" w="med" len="med"/>
                    </a:lnL>
                    <a:lnR>
                      <a:noFill/>
                    </a:lnR>
                    <a:lnT w="10000" cap="flat" cmpd="sng" algn="ctr">
                      <a:solidFill>
                        <a:schemeClr val="tx1"/>
                      </a:solidFill>
                      <a:prstDash val="solid"/>
                      <a:round/>
                      <a:headEnd type="none" w="med" len="med"/>
                      <a:tailEnd type="none" w="med" len="med"/>
                    </a:lnT>
                    <a:lnB w="100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lvl1pPr>
                        <a:spcBef>
                          <a:spcPts val="700"/>
                        </a:spcBef>
                        <a:spcAft>
                          <a:spcPts val="500"/>
                        </a:spcAft>
                        <a:buSzPct val="125000"/>
                        <a:buFont typeface="Wingdings" charset="2"/>
                        <a:defRPr sz="1600">
                          <a:solidFill>
                            <a:schemeClr val="tx1"/>
                          </a:solidFill>
                          <a:latin typeface="Arial" charset="0"/>
                          <a:ea typeface="Arial" charset="0"/>
                          <a:cs typeface="Arial" charset="0"/>
                        </a:defRPr>
                      </a:lvl1pPr>
                      <a:lvl2pPr marL="742950" indent="-285750">
                        <a:spcBef>
                          <a:spcPts val="550"/>
                        </a:spcBef>
                        <a:spcAft>
                          <a:spcPts val="500"/>
                        </a:spcAft>
                        <a:buSzPct val="125000"/>
                        <a:buFont typeface="Wingdings" charset="2"/>
                        <a:defRPr sz="1600">
                          <a:solidFill>
                            <a:schemeClr val="tx1"/>
                          </a:solidFill>
                          <a:latin typeface="Arial" charset="0"/>
                          <a:ea typeface="Arial" charset="0"/>
                          <a:cs typeface="Arial" charset="0"/>
                        </a:defRPr>
                      </a:lvl2pPr>
                      <a:lvl3pPr marL="1143000" indent="-228600">
                        <a:spcBef>
                          <a:spcPts val="500"/>
                        </a:spcBef>
                        <a:spcAft>
                          <a:spcPts val="500"/>
                        </a:spcAft>
                        <a:buSzPct val="125000"/>
                        <a:buFont typeface="Wingdings" charset="2"/>
                        <a:defRPr sz="1600">
                          <a:solidFill>
                            <a:schemeClr val="tx1"/>
                          </a:solidFill>
                          <a:latin typeface="Arial" charset="0"/>
                          <a:ea typeface="Arial" charset="0"/>
                          <a:cs typeface="Arial" charset="0"/>
                        </a:defRPr>
                      </a:lvl3pPr>
                      <a:lvl4pPr marL="1600200" indent="-228600">
                        <a:spcBef>
                          <a:spcPts val="400"/>
                        </a:spcBef>
                        <a:spcAft>
                          <a:spcPts val="500"/>
                        </a:spcAft>
                        <a:buSzPct val="125000"/>
                        <a:buFont typeface="Wingdings" charset="2"/>
                        <a:defRPr sz="1600">
                          <a:solidFill>
                            <a:schemeClr val="tx1"/>
                          </a:solidFill>
                          <a:latin typeface="Arial" charset="0"/>
                          <a:ea typeface="Arial" charset="0"/>
                          <a:cs typeface="Arial" charset="0"/>
                        </a:defRPr>
                      </a:lvl4pPr>
                      <a:lvl5pPr marL="2057400" indent="-228600">
                        <a:spcBef>
                          <a:spcPts val="400"/>
                        </a:spcBef>
                        <a:spcAft>
                          <a:spcPts val="500"/>
                        </a:spcAft>
                        <a:buSzPct val="125000"/>
                        <a:buFont typeface="Wingdings" charset="2"/>
                        <a:defRPr sz="1600">
                          <a:solidFill>
                            <a:schemeClr val="tx1"/>
                          </a:solidFill>
                          <a:latin typeface="Arial" charset="0"/>
                          <a:ea typeface="Arial" charset="0"/>
                          <a:cs typeface="Arial" charset="0"/>
                        </a:defRPr>
                      </a:lvl5pPr>
                      <a:lvl6pPr marL="25146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6pPr>
                      <a:lvl7pPr marL="29718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7pPr>
                      <a:lvl8pPr marL="34290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8pPr>
                      <a:lvl9pPr marL="38862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Coefficient</a:t>
                      </a:r>
                    </a:p>
                  </a:txBody>
                  <a:tcPr marL="68580" marR="68580" marT="34290" marB="34290" anchor="ctr" horzOverflow="overflow">
                    <a:lnL>
                      <a:noFill/>
                    </a:lnL>
                    <a:lnR>
                      <a:noFill/>
                    </a:lnR>
                    <a:lnT w="10000" cap="flat" cmpd="sng" algn="ctr">
                      <a:solidFill>
                        <a:schemeClr val="tx1"/>
                      </a:solidFill>
                      <a:prstDash val="solid"/>
                      <a:round/>
                      <a:headEnd type="none" w="med" len="med"/>
                      <a:tailEnd type="none" w="med" len="med"/>
                    </a:lnT>
                    <a:lnB w="100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lvl1pPr>
                        <a:spcBef>
                          <a:spcPts val="700"/>
                        </a:spcBef>
                        <a:spcAft>
                          <a:spcPts val="500"/>
                        </a:spcAft>
                        <a:buSzPct val="125000"/>
                        <a:buFont typeface="Wingdings" charset="2"/>
                        <a:defRPr sz="1600">
                          <a:solidFill>
                            <a:schemeClr val="tx1"/>
                          </a:solidFill>
                          <a:latin typeface="Arial" charset="0"/>
                          <a:ea typeface="Arial" charset="0"/>
                          <a:cs typeface="Arial" charset="0"/>
                        </a:defRPr>
                      </a:lvl1pPr>
                      <a:lvl2pPr marL="742950" indent="-285750">
                        <a:spcBef>
                          <a:spcPts val="550"/>
                        </a:spcBef>
                        <a:spcAft>
                          <a:spcPts val="500"/>
                        </a:spcAft>
                        <a:buSzPct val="125000"/>
                        <a:buFont typeface="Wingdings" charset="2"/>
                        <a:defRPr sz="1600">
                          <a:solidFill>
                            <a:schemeClr val="tx1"/>
                          </a:solidFill>
                          <a:latin typeface="Arial" charset="0"/>
                          <a:ea typeface="Arial" charset="0"/>
                          <a:cs typeface="Arial" charset="0"/>
                        </a:defRPr>
                      </a:lvl2pPr>
                      <a:lvl3pPr marL="1143000" indent="-228600">
                        <a:spcBef>
                          <a:spcPts val="500"/>
                        </a:spcBef>
                        <a:spcAft>
                          <a:spcPts val="500"/>
                        </a:spcAft>
                        <a:buSzPct val="125000"/>
                        <a:buFont typeface="Wingdings" charset="2"/>
                        <a:defRPr sz="1600">
                          <a:solidFill>
                            <a:schemeClr val="tx1"/>
                          </a:solidFill>
                          <a:latin typeface="Arial" charset="0"/>
                          <a:ea typeface="Arial" charset="0"/>
                          <a:cs typeface="Arial" charset="0"/>
                        </a:defRPr>
                      </a:lvl3pPr>
                      <a:lvl4pPr marL="1600200" indent="-228600">
                        <a:spcBef>
                          <a:spcPts val="400"/>
                        </a:spcBef>
                        <a:spcAft>
                          <a:spcPts val="500"/>
                        </a:spcAft>
                        <a:buSzPct val="125000"/>
                        <a:buFont typeface="Wingdings" charset="2"/>
                        <a:defRPr sz="1600">
                          <a:solidFill>
                            <a:schemeClr val="tx1"/>
                          </a:solidFill>
                          <a:latin typeface="Arial" charset="0"/>
                          <a:ea typeface="Arial" charset="0"/>
                          <a:cs typeface="Arial" charset="0"/>
                        </a:defRPr>
                      </a:lvl4pPr>
                      <a:lvl5pPr marL="2057400" indent="-228600">
                        <a:spcBef>
                          <a:spcPts val="400"/>
                        </a:spcBef>
                        <a:spcAft>
                          <a:spcPts val="500"/>
                        </a:spcAft>
                        <a:buSzPct val="125000"/>
                        <a:buFont typeface="Wingdings" charset="2"/>
                        <a:defRPr sz="1600">
                          <a:solidFill>
                            <a:schemeClr val="tx1"/>
                          </a:solidFill>
                          <a:latin typeface="Arial" charset="0"/>
                          <a:ea typeface="Arial" charset="0"/>
                          <a:cs typeface="Arial" charset="0"/>
                        </a:defRPr>
                      </a:lvl5pPr>
                      <a:lvl6pPr marL="25146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6pPr>
                      <a:lvl7pPr marL="29718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7pPr>
                      <a:lvl8pPr marL="34290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8pPr>
                      <a:lvl9pPr marL="38862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Std. Error</a:t>
                      </a:r>
                    </a:p>
                  </a:txBody>
                  <a:tcPr marL="68580" marR="68580" marT="34290" marB="34290" anchor="ctr" horzOverflow="overflow">
                    <a:lnL>
                      <a:noFill/>
                    </a:lnL>
                    <a:lnR>
                      <a:noFill/>
                    </a:lnR>
                    <a:lnT w="10000" cap="flat" cmpd="sng" algn="ctr">
                      <a:solidFill>
                        <a:schemeClr val="tx1"/>
                      </a:solidFill>
                      <a:prstDash val="solid"/>
                      <a:round/>
                      <a:headEnd type="none" w="med" len="med"/>
                      <a:tailEnd type="none" w="med" len="med"/>
                    </a:lnT>
                    <a:lnB w="100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lvl1pPr>
                        <a:spcBef>
                          <a:spcPts val="700"/>
                        </a:spcBef>
                        <a:spcAft>
                          <a:spcPts val="500"/>
                        </a:spcAft>
                        <a:buSzPct val="125000"/>
                        <a:buFont typeface="Wingdings" charset="2"/>
                        <a:defRPr sz="1600">
                          <a:solidFill>
                            <a:schemeClr val="tx1"/>
                          </a:solidFill>
                          <a:latin typeface="Arial" charset="0"/>
                          <a:ea typeface="Arial" charset="0"/>
                          <a:cs typeface="Arial" charset="0"/>
                        </a:defRPr>
                      </a:lvl1pPr>
                      <a:lvl2pPr marL="742950" indent="-285750">
                        <a:spcBef>
                          <a:spcPts val="550"/>
                        </a:spcBef>
                        <a:spcAft>
                          <a:spcPts val="500"/>
                        </a:spcAft>
                        <a:buSzPct val="125000"/>
                        <a:buFont typeface="Wingdings" charset="2"/>
                        <a:defRPr sz="1600">
                          <a:solidFill>
                            <a:schemeClr val="tx1"/>
                          </a:solidFill>
                          <a:latin typeface="Arial" charset="0"/>
                          <a:ea typeface="Arial" charset="0"/>
                          <a:cs typeface="Arial" charset="0"/>
                        </a:defRPr>
                      </a:lvl2pPr>
                      <a:lvl3pPr marL="1143000" indent="-228600">
                        <a:spcBef>
                          <a:spcPts val="500"/>
                        </a:spcBef>
                        <a:spcAft>
                          <a:spcPts val="500"/>
                        </a:spcAft>
                        <a:buSzPct val="125000"/>
                        <a:buFont typeface="Wingdings" charset="2"/>
                        <a:defRPr sz="1600">
                          <a:solidFill>
                            <a:schemeClr val="tx1"/>
                          </a:solidFill>
                          <a:latin typeface="Arial" charset="0"/>
                          <a:ea typeface="Arial" charset="0"/>
                          <a:cs typeface="Arial" charset="0"/>
                        </a:defRPr>
                      </a:lvl3pPr>
                      <a:lvl4pPr marL="1600200" indent="-228600">
                        <a:spcBef>
                          <a:spcPts val="400"/>
                        </a:spcBef>
                        <a:spcAft>
                          <a:spcPts val="500"/>
                        </a:spcAft>
                        <a:buSzPct val="125000"/>
                        <a:buFont typeface="Wingdings" charset="2"/>
                        <a:defRPr sz="1600">
                          <a:solidFill>
                            <a:schemeClr val="tx1"/>
                          </a:solidFill>
                          <a:latin typeface="Arial" charset="0"/>
                          <a:ea typeface="Arial" charset="0"/>
                          <a:cs typeface="Arial" charset="0"/>
                        </a:defRPr>
                      </a:lvl4pPr>
                      <a:lvl5pPr marL="2057400" indent="-228600">
                        <a:spcBef>
                          <a:spcPts val="400"/>
                        </a:spcBef>
                        <a:spcAft>
                          <a:spcPts val="500"/>
                        </a:spcAft>
                        <a:buSzPct val="125000"/>
                        <a:buFont typeface="Wingdings" charset="2"/>
                        <a:defRPr sz="1600">
                          <a:solidFill>
                            <a:schemeClr val="tx1"/>
                          </a:solidFill>
                          <a:latin typeface="Arial" charset="0"/>
                          <a:ea typeface="Arial" charset="0"/>
                          <a:cs typeface="Arial" charset="0"/>
                        </a:defRPr>
                      </a:lvl5pPr>
                      <a:lvl6pPr marL="25146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6pPr>
                      <a:lvl7pPr marL="29718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7pPr>
                      <a:lvl8pPr marL="34290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8pPr>
                      <a:lvl9pPr marL="38862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WT Wait</a:t>
                      </a:r>
                    </a:p>
                  </a:txBody>
                  <a:tcPr marL="68580" marR="68580" marT="34290" marB="34290" anchor="ctr" horzOverflow="overflow">
                    <a:lnL>
                      <a:noFill/>
                    </a:lnL>
                    <a:lnR w="10000" cap="flat" cmpd="sng" algn="ctr">
                      <a:solidFill>
                        <a:schemeClr val="tx1"/>
                      </a:solidFill>
                      <a:prstDash val="solid"/>
                      <a:round/>
                      <a:headEnd type="none" w="med" len="med"/>
                      <a:tailEnd type="none" w="med" len="med"/>
                    </a:lnR>
                    <a:lnT w="10000" cap="flat" cmpd="sng" algn="ctr">
                      <a:solidFill>
                        <a:schemeClr val="tx1"/>
                      </a:solidFill>
                      <a:prstDash val="solid"/>
                      <a:round/>
                      <a:headEnd type="none" w="med" len="med"/>
                      <a:tailEnd type="none" w="med" len="med"/>
                    </a:lnT>
                    <a:lnB w="100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 xmlns:a16="http://schemas.microsoft.com/office/drawing/2014/main" val="10000"/>
                  </a:ext>
                </a:extLst>
              </a:tr>
              <a:tr h="616744">
                <a:tc>
                  <a:txBody>
                    <a:bodyPr/>
                    <a:lstStyle>
                      <a:lvl1pPr>
                        <a:spcBef>
                          <a:spcPts val="700"/>
                        </a:spcBef>
                        <a:spcAft>
                          <a:spcPts val="500"/>
                        </a:spcAft>
                        <a:buSzPct val="125000"/>
                        <a:buFont typeface="Wingdings" charset="2"/>
                        <a:defRPr sz="1600">
                          <a:solidFill>
                            <a:schemeClr val="tx1"/>
                          </a:solidFill>
                          <a:latin typeface="Arial" charset="0"/>
                          <a:ea typeface="Arial" charset="0"/>
                          <a:cs typeface="Arial" charset="0"/>
                        </a:defRPr>
                      </a:lvl1pPr>
                      <a:lvl2pPr marL="742950" indent="-285750">
                        <a:spcBef>
                          <a:spcPts val="550"/>
                        </a:spcBef>
                        <a:spcAft>
                          <a:spcPts val="500"/>
                        </a:spcAft>
                        <a:buSzPct val="125000"/>
                        <a:buFont typeface="Wingdings" charset="2"/>
                        <a:defRPr sz="1600">
                          <a:solidFill>
                            <a:schemeClr val="tx1"/>
                          </a:solidFill>
                          <a:latin typeface="Arial" charset="0"/>
                          <a:ea typeface="Arial" charset="0"/>
                          <a:cs typeface="Arial" charset="0"/>
                        </a:defRPr>
                      </a:lvl2pPr>
                      <a:lvl3pPr marL="1143000" indent="-228600">
                        <a:spcBef>
                          <a:spcPts val="500"/>
                        </a:spcBef>
                        <a:spcAft>
                          <a:spcPts val="500"/>
                        </a:spcAft>
                        <a:buSzPct val="125000"/>
                        <a:buFont typeface="Wingdings" charset="2"/>
                        <a:defRPr sz="1600">
                          <a:solidFill>
                            <a:schemeClr val="tx1"/>
                          </a:solidFill>
                          <a:latin typeface="Arial" charset="0"/>
                          <a:ea typeface="Arial" charset="0"/>
                          <a:cs typeface="Arial" charset="0"/>
                        </a:defRPr>
                      </a:lvl3pPr>
                      <a:lvl4pPr marL="1600200" indent="-228600">
                        <a:spcBef>
                          <a:spcPts val="400"/>
                        </a:spcBef>
                        <a:spcAft>
                          <a:spcPts val="500"/>
                        </a:spcAft>
                        <a:buSzPct val="125000"/>
                        <a:buFont typeface="Wingdings" charset="2"/>
                        <a:defRPr sz="1600">
                          <a:solidFill>
                            <a:schemeClr val="tx1"/>
                          </a:solidFill>
                          <a:latin typeface="Arial" charset="0"/>
                          <a:ea typeface="Arial" charset="0"/>
                          <a:cs typeface="Arial" charset="0"/>
                        </a:defRPr>
                      </a:lvl4pPr>
                      <a:lvl5pPr marL="2057400" indent="-228600">
                        <a:spcBef>
                          <a:spcPts val="400"/>
                        </a:spcBef>
                        <a:spcAft>
                          <a:spcPts val="500"/>
                        </a:spcAft>
                        <a:buSzPct val="125000"/>
                        <a:buFont typeface="Wingdings" charset="2"/>
                        <a:defRPr sz="1600">
                          <a:solidFill>
                            <a:schemeClr val="tx1"/>
                          </a:solidFill>
                          <a:latin typeface="Arial" charset="0"/>
                          <a:ea typeface="Arial" charset="0"/>
                          <a:cs typeface="Arial" charset="0"/>
                        </a:defRPr>
                      </a:lvl5pPr>
                      <a:lvl6pPr marL="25146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6pPr>
                      <a:lvl7pPr marL="29718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7pPr>
                      <a:lvl8pPr marL="34290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8pPr>
                      <a:lvl9pPr marL="38862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Wait </a:t>
                      </a:r>
                      <a:r>
                        <a:rPr kumimoji="0" lang="en-US" altLang="en-US" sz="2000" b="0" i="0" u="none" strike="noStrike" cap="none" normalizeH="0" baseline="0" dirty="0" smtClean="0">
                          <a:ln>
                            <a:noFill/>
                          </a:ln>
                          <a:solidFill>
                            <a:schemeClr val="tx1"/>
                          </a:solidFill>
                          <a:effectLst/>
                          <a:latin typeface="Arial" panose="020B0604020202020204" pitchFamily="34" charset="0"/>
                          <a:ea typeface="Arial" charset="0"/>
                          <a:cs typeface="Arial" panose="020B0604020202020204" pitchFamily="34" charset="0"/>
                        </a:rPr>
                        <a:t>(</a:t>
                      </a:r>
                      <a:r>
                        <a:rPr kumimoji="0" lang="en-US" altLang="en-US" sz="2000" b="0"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additional hour)*</a:t>
                      </a:r>
                    </a:p>
                  </a:txBody>
                  <a:tcPr marL="85725" marR="7144" marT="7144" marB="0" anchor="ctr" horzOverflow="overflow">
                    <a:lnL w="100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0000" cap="flat" cmpd="sng" algn="ctr">
                      <a:solidFill>
                        <a:schemeClr val="tx1"/>
                      </a:solidFill>
                      <a:prstDash val="solid"/>
                      <a:round/>
                      <a:headEnd type="none" w="med" len="med"/>
                      <a:tailEnd type="none" w="med" len="med"/>
                    </a:lnT>
                    <a:lnB w="100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700"/>
                        </a:spcBef>
                        <a:spcAft>
                          <a:spcPts val="500"/>
                        </a:spcAft>
                        <a:buSzPct val="125000"/>
                        <a:buFont typeface="Wingdings" charset="2"/>
                        <a:defRPr sz="1600">
                          <a:solidFill>
                            <a:schemeClr val="tx1"/>
                          </a:solidFill>
                          <a:latin typeface="Arial" charset="0"/>
                          <a:ea typeface="Arial" charset="0"/>
                          <a:cs typeface="Arial" charset="0"/>
                        </a:defRPr>
                      </a:lvl1pPr>
                      <a:lvl2pPr marL="742950" indent="-285750">
                        <a:spcBef>
                          <a:spcPts val="550"/>
                        </a:spcBef>
                        <a:spcAft>
                          <a:spcPts val="500"/>
                        </a:spcAft>
                        <a:buSzPct val="125000"/>
                        <a:buFont typeface="Wingdings" charset="2"/>
                        <a:defRPr sz="1600">
                          <a:solidFill>
                            <a:schemeClr val="tx1"/>
                          </a:solidFill>
                          <a:latin typeface="Arial" charset="0"/>
                          <a:ea typeface="Arial" charset="0"/>
                          <a:cs typeface="Arial" charset="0"/>
                        </a:defRPr>
                      </a:lvl2pPr>
                      <a:lvl3pPr marL="1143000" indent="-228600">
                        <a:spcBef>
                          <a:spcPts val="500"/>
                        </a:spcBef>
                        <a:spcAft>
                          <a:spcPts val="500"/>
                        </a:spcAft>
                        <a:buSzPct val="125000"/>
                        <a:buFont typeface="Wingdings" charset="2"/>
                        <a:defRPr sz="1600">
                          <a:solidFill>
                            <a:schemeClr val="tx1"/>
                          </a:solidFill>
                          <a:latin typeface="Arial" charset="0"/>
                          <a:ea typeface="Arial" charset="0"/>
                          <a:cs typeface="Arial" charset="0"/>
                        </a:defRPr>
                      </a:lvl3pPr>
                      <a:lvl4pPr marL="1600200" indent="-228600">
                        <a:spcBef>
                          <a:spcPts val="400"/>
                        </a:spcBef>
                        <a:spcAft>
                          <a:spcPts val="500"/>
                        </a:spcAft>
                        <a:buSzPct val="125000"/>
                        <a:buFont typeface="Wingdings" charset="2"/>
                        <a:defRPr sz="1600">
                          <a:solidFill>
                            <a:schemeClr val="tx1"/>
                          </a:solidFill>
                          <a:latin typeface="Arial" charset="0"/>
                          <a:ea typeface="Arial" charset="0"/>
                          <a:cs typeface="Arial" charset="0"/>
                        </a:defRPr>
                      </a:lvl4pPr>
                      <a:lvl5pPr marL="2057400" indent="-228600">
                        <a:spcBef>
                          <a:spcPts val="400"/>
                        </a:spcBef>
                        <a:spcAft>
                          <a:spcPts val="500"/>
                        </a:spcAft>
                        <a:buSzPct val="125000"/>
                        <a:buFont typeface="Wingdings" charset="2"/>
                        <a:defRPr sz="1600">
                          <a:solidFill>
                            <a:schemeClr val="tx1"/>
                          </a:solidFill>
                          <a:latin typeface="Arial" charset="0"/>
                          <a:ea typeface="Arial" charset="0"/>
                          <a:cs typeface="Arial" charset="0"/>
                        </a:defRPr>
                      </a:lvl5pPr>
                      <a:lvl6pPr marL="25146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6pPr>
                      <a:lvl7pPr marL="29718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7pPr>
                      <a:lvl8pPr marL="34290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8pPr>
                      <a:lvl9pPr marL="38862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Arial" panose="020B0604020202020204" pitchFamily="34" charset="0"/>
                          <a:ea typeface="Arial" charset="0"/>
                          <a:cs typeface="Arial" panose="020B0604020202020204" pitchFamily="34" charset="0"/>
                        </a:rPr>
                        <a:t>-0.20</a:t>
                      </a:r>
                    </a:p>
                  </a:txBody>
                  <a:tcPr marL="7144" marR="7144" marT="7144" marB="0" anchor="ctr" horzOverflow="overflow">
                    <a:lnL w="12700" cap="flat" cmpd="sng" algn="ctr">
                      <a:solidFill>
                        <a:schemeClr val="tx1"/>
                      </a:solidFill>
                      <a:prstDash val="solid"/>
                      <a:round/>
                      <a:headEnd type="none" w="med" len="med"/>
                      <a:tailEnd type="none" w="med" len="med"/>
                    </a:lnL>
                    <a:lnR>
                      <a:noFill/>
                    </a:lnR>
                    <a:lnT w="10000" cap="flat" cmpd="sng" algn="ctr">
                      <a:solidFill>
                        <a:schemeClr val="tx1"/>
                      </a:solidFill>
                      <a:prstDash val="solid"/>
                      <a:round/>
                      <a:headEnd type="none" w="med" len="med"/>
                      <a:tailEnd type="none" w="med" len="med"/>
                    </a:lnT>
                    <a:lnB w="100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700"/>
                        </a:spcBef>
                        <a:spcAft>
                          <a:spcPts val="500"/>
                        </a:spcAft>
                        <a:buSzPct val="125000"/>
                        <a:buFont typeface="Wingdings" charset="2"/>
                        <a:defRPr sz="1600">
                          <a:solidFill>
                            <a:schemeClr val="tx1"/>
                          </a:solidFill>
                          <a:latin typeface="Arial" charset="0"/>
                          <a:ea typeface="Arial" charset="0"/>
                          <a:cs typeface="Arial" charset="0"/>
                        </a:defRPr>
                      </a:lvl1pPr>
                      <a:lvl2pPr marL="742950" indent="-285750">
                        <a:spcBef>
                          <a:spcPts val="550"/>
                        </a:spcBef>
                        <a:spcAft>
                          <a:spcPts val="500"/>
                        </a:spcAft>
                        <a:buSzPct val="125000"/>
                        <a:buFont typeface="Wingdings" charset="2"/>
                        <a:defRPr sz="1600">
                          <a:solidFill>
                            <a:schemeClr val="tx1"/>
                          </a:solidFill>
                          <a:latin typeface="Arial" charset="0"/>
                          <a:ea typeface="Arial" charset="0"/>
                          <a:cs typeface="Arial" charset="0"/>
                        </a:defRPr>
                      </a:lvl2pPr>
                      <a:lvl3pPr marL="1143000" indent="-228600">
                        <a:spcBef>
                          <a:spcPts val="500"/>
                        </a:spcBef>
                        <a:spcAft>
                          <a:spcPts val="500"/>
                        </a:spcAft>
                        <a:buSzPct val="125000"/>
                        <a:buFont typeface="Wingdings" charset="2"/>
                        <a:defRPr sz="1600">
                          <a:solidFill>
                            <a:schemeClr val="tx1"/>
                          </a:solidFill>
                          <a:latin typeface="Arial" charset="0"/>
                          <a:ea typeface="Arial" charset="0"/>
                          <a:cs typeface="Arial" charset="0"/>
                        </a:defRPr>
                      </a:lvl3pPr>
                      <a:lvl4pPr marL="1600200" indent="-228600">
                        <a:spcBef>
                          <a:spcPts val="400"/>
                        </a:spcBef>
                        <a:spcAft>
                          <a:spcPts val="500"/>
                        </a:spcAft>
                        <a:buSzPct val="125000"/>
                        <a:buFont typeface="Wingdings" charset="2"/>
                        <a:defRPr sz="1600">
                          <a:solidFill>
                            <a:schemeClr val="tx1"/>
                          </a:solidFill>
                          <a:latin typeface="Arial" charset="0"/>
                          <a:ea typeface="Arial" charset="0"/>
                          <a:cs typeface="Arial" charset="0"/>
                        </a:defRPr>
                      </a:lvl4pPr>
                      <a:lvl5pPr marL="2057400" indent="-228600">
                        <a:spcBef>
                          <a:spcPts val="400"/>
                        </a:spcBef>
                        <a:spcAft>
                          <a:spcPts val="500"/>
                        </a:spcAft>
                        <a:buSzPct val="125000"/>
                        <a:buFont typeface="Wingdings" charset="2"/>
                        <a:defRPr sz="1600">
                          <a:solidFill>
                            <a:schemeClr val="tx1"/>
                          </a:solidFill>
                          <a:latin typeface="Arial" charset="0"/>
                          <a:ea typeface="Arial" charset="0"/>
                          <a:cs typeface="Arial" charset="0"/>
                        </a:defRPr>
                      </a:lvl5pPr>
                      <a:lvl6pPr marL="25146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6pPr>
                      <a:lvl7pPr marL="29718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7pPr>
                      <a:lvl8pPr marL="34290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8pPr>
                      <a:lvl9pPr marL="38862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Arial" panose="020B0604020202020204" pitchFamily="34" charset="0"/>
                          <a:ea typeface="Arial" charset="0"/>
                          <a:cs typeface="Arial" panose="020B0604020202020204" pitchFamily="34" charset="0"/>
                        </a:rPr>
                        <a:t>0.09</a:t>
                      </a:r>
                    </a:p>
                  </a:txBody>
                  <a:tcPr marL="7144" marR="7144" marT="7144" marB="0" anchor="ctr" horzOverflow="overflow">
                    <a:lnL>
                      <a:noFill/>
                    </a:lnL>
                    <a:lnR>
                      <a:noFill/>
                    </a:lnR>
                    <a:lnT w="10000" cap="flat" cmpd="sng" algn="ctr">
                      <a:solidFill>
                        <a:schemeClr val="tx1"/>
                      </a:solidFill>
                      <a:prstDash val="solid"/>
                      <a:round/>
                      <a:headEnd type="none" w="med" len="med"/>
                      <a:tailEnd type="none" w="med" len="med"/>
                    </a:lnT>
                    <a:lnB w="100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700"/>
                        </a:spcBef>
                        <a:spcAft>
                          <a:spcPts val="500"/>
                        </a:spcAft>
                        <a:buSzPct val="125000"/>
                        <a:buFont typeface="Wingdings" charset="2"/>
                        <a:defRPr sz="1600">
                          <a:solidFill>
                            <a:schemeClr val="tx1"/>
                          </a:solidFill>
                          <a:latin typeface="Arial" charset="0"/>
                          <a:ea typeface="Arial" charset="0"/>
                          <a:cs typeface="Arial" charset="0"/>
                        </a:defRPr>
                      </a:lvl1pPr>
                      <a:lvl2pPr marL="742950" indent="-285750">
                        <a:spcBef>
                          <a:spcPts val="550"/>
                        </a:spcBef>
                        <a:spcAft>
                          <a:spcPts val="500"/>
                        </a:spcAft>
                        <a:buSzPct val="125000"/>
                        <a:buFont typeface="Wingdings" charset="2"/>
                        <a:defRPr sz="1600">
                          <a:solidFill>
                            <a:schemeClr val="tx1"/>
                          </a:solidFill>
                          <a:latin typeface="Arial" charset="0"/>
                          <a:ea typeface="Arial" charset="0"/>
                          <a:cs typeface="Arial" charset="0"/>
                        </a:defRPr>
                      </a:lvl2pPr>
                      <a:lvl3pPr marL="1143000" indent="-228600">
                        <a:spcBef>
                          <a:spcPts val="500"/>
                        </a:spcBef>
                        <a:spcAft>
                          <a:spcPts val="500"/>
                        </a:spcAft>
                        <a:buSzPct val="125000"/>
                        <a:buFont typeface="Wingdings" charset="2"/>
                        <a:defRPr sz="1600">
                          <a:solidFill>
                            <a:schemeClr val="tx1"/>
                          </a:solidFill>
                          <a:latin typeface="Arial" charset="0"/>
                          <a:ea typeface="Arial" charset="0"/>
                          <a:cs typeface="Arial" charset="0"/>
                        </a:defRPr>
                      </a:lvl3pPr>
                      <a:lvl4pPr marL="1600200" indent="-228600">
                        <a:spcBef>
                          <a:spcPts val="400"/>
                        </a:spcBef>
                        <a:spcAft>
                          <a:spcPts val="500"/>
                        </a:spcAft>
                        <a:buSzPct val="125000"/>
                        <a:buFont typeface="Wingdings" charset="2"/>
                        <a:defRPr sz="1600">
                          <a:solidFill>
                            <a:schemeClr val="tx1"/>
                          </a:solidFill>
                          <a:latin typeface="Arial" charset="0"/>
                          <a:ea typeface="Arial" charset="0"/>
                          <a:cs typeface="Arial" charset="0"/>
                        </a:defRPr>
                      </a:lvl4pPr>
                      <a:lvl5pPr marL="2057400" indent="-228600">
                        <a:spcBef>
                          <a:spcPts val="400"/>
                        </a:spcBef>
                        <a:spcAft>
                          <a:spcPts val="500"/>
                        </a:spcAft>
                        <a:buSzPct val="125000"/>
                        <a:buFont typeface="Wingdings" charset="2"/>
                        <a:defRPr sz="1600">
                          <a:solidFill>
                            <a:schemeClr val="tx1"/>
                          </a:solidFill>
                          <a:latin typeface="Arial" charset="0"/>
                          <a:ea typeface="Arial" charset="0"/>
                          <a:cs typeface="Arial" charset="0"/>
                        </a:defRPr>
                      </a:lvl5pPr>
                      <a:lvl6pPr marL="25146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6pPr>
                      <a:lvl7pPr marL="29718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7pPr>
                      <a:lvl8pPr marL="34290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8pPr>
                      <a:lvl9pPr marL="38862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2000" b="0" i="0" u="none" strike="noStrike" cap="none" normalizeH="0" baseline="0">
                        <a:ln>
                          <a:noFill/>
                        </a:ln>
                        <a:solidFill>
                          <a:schemeClr val="tx1"/>
                        </a:solidFill>
                        <a:effectLst/>
                        <a:latin typeface="Arial" panose="020B0604020202020204" pitchFamily="34" charset="0"/>
                        <a:ea typeface="Arial" charset="0"/>
                        <a:cs typeface="Arial" panose="020B0604020202020204" pitchFamily="34" charset="0"/>
                      </a:endParaRPr>
                    </a:p>
                  </a:txBody>
                  <a:tcPr marL="7144" marR="7144" marT="7144" marB="0" anchor="ctr" horzOverflow="overflow">
                    <a:lnL>
                      <a:noFill/>
                    </a:lnL>
                    <a:lnR w="10000" cap="flat" cmpd="sng" algn="ctr">
                      <a:solidFill>
                        <a:schemeClr val="tx1"/>
                      </a:solidFill>
                      <a:prstDash val="solid"/>
                      <a:round/>
                      <a:headEnd type="none" w="med" len="med"/>
                      <a:tailEnd type="none" w="med" len="med"/>
                    </a:lnR>
                    <a:lnT w="10000" cap="flat" cmpd="sng" algn="ctr">
                      <a:solidFill>
                        <a:schemeClr val="tx1"/>
                      </a:solidFill>
                      <a:prstDash val="solid"/>
                      <a:round/>
                      <a:headEnd type="none" w="med" len="med"/>
                      <a:tailEnd type="none" w="med" len="med"/>
                    </a:lnT>
                    <a:lnB w="10000" cap="flat" cmpd="sng" algn="ctr">
                      <a:solidFill>
                        <a:schemeClr val="tx1"/>
                      </a:solidFill>
                      <a:prstDash val="solid"/>
                      <a:round/>
                      <a:headEnd type="none" w="med" len="med"/>
                      <a:tailEnd type="none" w="med" len="med"/>
                    </a:lnB>
                    <a:lnTlToBr>
                      <a:noFill/>
                    </a:lnTlToBr>
                    <a:lnBlToTr>
                      <a:noFill/>
                    </a:lnBlToTr>
                    <a:solidFill>
                      <a:srgbClr val="D9D9D9"/>
                    </a:solidFill>
                  </a:tcPr>
                </a:tc>
                <a:extLst>
                  <a:ext uri="{0D108BD9-81ED-4DB2-BD59-A6C34878D82A}">
                    <a16:rowId xmlns="" xmlns:a16="http://schemas.microsoft.com/office/drawing/2014/main" val="10001"/>
                  </a:ext>
                </a:extLst>
              </a:tr>
              <a:tr h="616744">
                <a:tc>
                  <a:txBody>
                    <a:bodyPr/>
                    <a:lstStyle>
                      <a:lvl1pPr>
                        <a:spcBef>
                          <a:spcPts val="700"/>
                        </a:spcBef>
                        <a:spcAft>
                          <a:spcPts val="500"/>
                        </a:spcAft>
                        <a:buSzPct val="125000"/>
                        <a:buFont typeface="Wingdings" charset="2"/>
                        <a:defRPr sz="1600">
                          <a:solidFill>
                            <a:schemeClr val="tx1"/>
                          </a:solidFill>
                          <a:latin typeface="Arial" charset="0"/>
                          <a:ea typeface="Arial" charset="0"/>
                          <a:cs typeface="Arial" charset="0"/>
                        </a:defRPr>
                      </a:lvl1pPr>
                      <a:lvl2pPr marL="742950" indent="-285750">
                        <a:spcBef>
                          <a:spcPts val="550"/>
                        </a:spcBef>
                        <a:spcAft>
                          <a:spcPts val="500"/>
                        </a:spcAft>
                        <a:buSzPct val="125000"/>
                        <a:buFont typeface="Wingdings" charset="2"/>
                        <a:defRPr sz="1600">
                          <a:solidFill>
                            <a:schemeClr val="tx1"/>
                          </a:solidFill>
                          <a:latin typeface="Arial" charset="0"/>
                          <a:ea typeface="Arial" charset="0"/>
                          <a:cs typeface="Arial" charset="0"/>
                        </a:defRPr>
                      </a:lvl2pPr>
                      <a:lvl3pPr marL="1143000" indent="-228600">
                        <a:spcBef>
                          <a:spcPts val="500"/>
                        </a:spcBef>
                        <a:spcAft>
                          <a:spcPts val="500"/>
                        </a:spcAft>
                        <a:buSzPct val="125000"/>
                        <a:buFont typeface="Wingdings" charset="2"/>
                        <a:defRPr sz="1600">
                          <a:solidFill>
                            <a:schemeClr val="tx1"/>
                          </a:solidFill>
                          <a:latin typeface="Arial" charset="0"/>
                          <a:ea typeface="Arial" charset="0"/>
                          <a:cs typeface="Arial" charset="0"/>
                        </a:defRPr>
                      </a:lvl3pPr>
                      <a:lvl4pPr marL="1600200" indent="-228600">
                        <a:spcBef>
                          <a:spcPts val="400"/>
                        </a:spcBef>
                        <a:spcAft>
                          <a:spcPts val="500"/>
                        </a:spcAft>
                        <a:buSzPct val="125000"/>
                        <a:buFont typeface="Wingdings" charset="2"/>
                        <a:defRPr sz="1600">
                          <a:solidFill>
                            <a:schemeClr val="tx1"/>
                          </a:solidFill>
                          <a:latin typeface="Arial" charset="0"/>
                          <a:ea typeface="Arial" charset="0"/>
                          <a:cs typeface="Arial" charset="0"/>
                        </a:defRPr>
                      </a:lvl4pPr>
                      <a:lvl5pPr marL="2057400" indent="-228600">
                        <a:spcBef>
                          <a:spcPts val="400"/>
                        </a:spcBef>
                        <a:spcAft>
                          <a:spcPts val="500"/>
                        </a:spcAft>
                        <a:buSzPct val="125000"/>
                        <a:buFont typeface="Wingdings" charset="2"/>
                        <a:defRPr sz="1600">
                          <a:solidFill>
                            <a:schemeClr val="tx1"/>
                          </a:solidFill>
                          <a:latin typeface="Arial" charset="0"/>
                          <a:ea typeface="Arial" charset="0"/>
                          <a:cs typeface="Arial" charset="0"/>
                        </a:defRPr>
                      </a:lvl5pPr>
                      <a:lvl6pPr marL="25146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6pPr>
                      <a:lvl7pPr marL="29718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7pPr>
                      <a:lvl8pPr marL="34290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8pPr>
                      <a:lvl9pPr marL="38862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Distance </a:t>
                      </a:r>
                      <a:r>
                        <a:rPr kumimoji="0" lang="en-US" altLang="en-US" sz="2000" b="0" i="0" u="none" strike="noStrike" cap="none" normalizeH="0" baseline="0" dirty="0" smtClean="0">
                          <a:ln>
                            <a:noFill/>
                          </a:ln>
                          <a:solidFill>
                            <a:schemeClr val="tx1"/>
                          </a:solidFill>
                          <a:effectLst/>
                          <a:latin typeface="Arial" panose="020B0604020202020204" pitchFamily="34" charset="0"/>
                          <a:ea typeface="Arial" charset="0"/>
                          <a:cs typeface="Arial" panose="020B0604020202020204" pitchFamily="34" charset="0"/>
                        </a:rPr>
                        <a:t>(</a:t>
                      </a:r>
                      <a:r>
                        <a:rPr kumimoji="0" lang="en-US" altLang="en-US" sz="2000" b="0"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additional Km)***</a:t>
                      </a:r>
                    </a:p>
                  </a:txBody>
                  <a:tcPr marL="85725" marR="7144" marT="7144" marB="0" anchor="ctr" horzOverflow="overflow">
                    <a:lnL w="100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0000" cap="flat" cmpd="sng" algn="ctr">
                      <a:solidFill>
                        <a:schemeClr val="tx1"/>
                      </a:solidFill>
                      <a:prstDash val="solid"/>
                      <a:round/>
                      <a:headEnd type="none" w="med" len="med"/>
                      <a:tailEnd type="none" w="med" len="med"/>
                    </a:lnT>
                    <a:lnB w="100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700"/>
                        </a:spcBef>
                        <a:spcAft>
                          <a:spcPts val="500"/>
                        </a:spcAft>
                        <a:buSzPct val="125000"/>
                        <a:buFont typeface="Wingdings" charset="2"/>
                        <a:defRPr sz="1600">
                          <a:solidFill>
                            <a:schemeClr val="tx1"/>
                          </a:solidFill>
                          <a:latin typeface="Arial" charset="0"/>
                          <a:ea typeface="Arial" charset="0"/>
                          <a:cs typeface="Arial" charset="0"/>
                        </a:defRPr>
                      </a:lvl1pPr>
                      <a:lvl2pPr marL="742950" indent="-285750">
                        <a:spcBef>
                          <a:spcPts val="550"/>
                        </a:spcBef>
                        <a:spcAft>
                          <a:spcPts val="500"/>
                        </a:spcAft>
                        <a:buSzPct val="125000"/>
                        <a:buFont typeface="Wingdings" charset="2"/>
                        <a:defRPr sz="1600">
                          <a:solidFill>
                            <a:schemeClr val="tx1"/>
                          </a:solidFill>
                          <a:latin typeface="Arial" charset="0"/>
                          <a:ea typeface="Arial" charset="0"/>
                          <a:cs typeface="Arial" charset="0"/>
                        </a:defRPr>
                      </a:lvl2pPr>
                      <a:lvl3pPr marL="1143000" indent="-228600">
                        <a:spcBef>
                          <a:spcPts val="500"/>
                        </a:spcBef>
                        <a:spcAft>
                          <a:spcPts val="500"/>
                        </a:spcAft>
                        <a:buSzPct val="125000"/>
                        <a:buFont typeface="Wingdings" charset="2"/>
                        <a:defRPr sz="1600">
                          <a:solidFill>
                            <a:schemeClr val="tx1"/>
                          </a:solidFill>
                          <a:latin typeface="Arial" charset="0"/>
                          <a:ea typeface="Arial" charset="0"/>
                          <a:cs typeface="Arial" charset="0"/>
                        </a:defRPr>
                      </a:lvl3pPr>
                      <a:lvl4pPr marL="1600200" indent="-228600">
                        <a:spcBef>
                          <a:spcPts val="400"/>
                        </a:spcBef>
                        <a:spcAft>
                          <a:spcPts val="500"/>
                        </a:spcAft>
                        <a:buSzPct val="125000"/>
                        <a:buFont typeface="Wingdings" charset="2"/>
                        <a:defRPr sz="1600">
                          <a:solidFill>
                            <a:schemeClr val="tx1"/>
                          </a:solidFill>
                          <a:latin typeface="Arial" charset="0"/>
                          <a:ea typeface="Arial" charset="0"/>
                          <a:cs typeface="Arial" charset="0"/>
                        </a:defRPr>
                      </a:lvl4pPr>
                      <a:lvl5pPr marL="2057400" indent="-228600">
                        <a:spcBef>
                          <a:spcPts val="400"/>
                        </a:spcBef>
                        <a:spcAft>
                          <a:spcPts val="500"/>
                        </a:spcAft>
                        <a:buSzPct val="125000"/>
                        <a:buFont typeface="Wingdings" charset="2"/>
                        <a:defRPr sz="1600">
                          <a:solidFill>
                            <a:schemeClr val="tx1"/>
                          </a:solidFill>
                          <a:latin typeface="Arial" charset="0"/>
                          <a:ea typeface="Arial" charset="0"/>
                          <a:cs typeface="Arial" charset="0"/>
                        </a:defRPr>
                      </a:lvl5pPr>
                      <a:lvl6pPr marL="25146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6pPr>
                      <a:lvl7pPr marL="29718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7pPr>
                      <a:lvl8pPr marL="34290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8pPr>
                      <a:lvl9pPr marL="38862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Arial" panose="020B0604020202020204" pitchFamily="34" charset="0"/>
                          <a:ea typeface="Arial" charset="0"/>
                          <a:cs typeface="Arial" panose="020B0604020202020204" pitchFamily="34" charset="0"/>
                        </a:rPr>
                        <a:t>-0.07</a:t>
                      </a:r>
                    </a:p>
                  </a:txBody>
                  <a:tcPr marL="7144" marR="7144" marT="7144" marB="0" anchor="ctr" horzOverflow="overflow">
                    <a:lnL w="12700" cap="flat" cmpd="sng" algn="ctr">
                      <a:solidFill>
                        <a:schemeClr val="tx1"/>
                      </a:solidFill>
                      <a:prstDash val="solid"/>
                      <a:round/>
                      <a:headEnd type="none" w="med" len="med"/>
                      <a:tailEnd type="none" w="med" len="med"/>
                    </a:lnL>
                    <a:lnR>
                      <a:noFill/>
                    </a:lnR>
                    <a:lnT w="10000" cap="flat" cmpd="sng" algn="ctr">
                      <a:solidFill>
                        <a:schemeClr val="tx1"/>
                      </a:solidFill>
                      <a:prstDash val="solid"/>
                      <a:round/>
                      <a:headEnd type="none" w="med" len="med"/>
                      <a:tailEnd type="none" w="med" len="med"/>
                    </a:lnT>
                    <a:lnB w="100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700"/>
                        </a:spcBef>
                        <a:spcAft>
                          <a:spcPts val="500"/>
                        </a:spcAft>
                        <a:buSzPct val="125000"/>
                        <a:buFont typeface="Wingdings" charset="2"/>
                        <a:defRPr sz="1600">
                          <a:solidFill>
                            <a:schemeClr val="tx1"/>
                          </a:solidFill>
                          <a:latin typeface="Arial" charset="0"/>
                          <a:ea typeface="Arial" charset="0"/>
                          <a:cs typeface="Arial" charset="0"/>
                        </a:defRPr>
                      </a:lvl1pPr>
                      <a:lvl2pPr marL="742950" indent="-285750">
                        <a:spcBef>
                          <a:spcPts val="550"/>
                        </a:spcBef>
                        <a:spcAft>
                          <a:spcPts val="500"/>
                        </a:spcAft>
                        <a:buSzPct val="125000"/>
                        <a:buFont typeface="Wingdings" charset="2"/>
                        <a:defRPr sz="1600">
                          <a:solidFill>
                            <a:schemeClr val="tx1"/>
                          </a:solidFill>
                          <a:latin typeface="Arial" charset="0"/>
                          <a:ea typeface="Arial" charset="0"/>
                          <a:cs typeface="Arial" charset="0"/>
                        </a:defRPr>
                      </a:lvl2pPr>
                      <a:lvl3pPr marL="1143000" indent="-228600">
                        <a:spcBef>
                          <a:spcPts val="500"/>
                        </a:spcBef>
                        <a:spcAft>
                          <a:spcPts val="500"/>
                        </a:spcAft>
                        <a:buSzPct val="125000"/>
                        <a:buFont typeface="Wingdings" charset="2"/>
                        <a:defRPr sz="1600">
                          <a:solidFill>
                            <a:schemeClr val="tx1"/>
                          </a:solidFill>
                          <a:latin typeface="Arial" charset="0"/>
                          <a:ea typeface="Arial" charset="0"/>
                          <a:cs typeface="Arial" charset="0"/>
                        </a:defRPr>
                      </a:lvl3pPr>
                      <a:lvl4pPr marL="1600200" indent="-228600">
                        <a:spcBef>
                          <a:spcPts val="400"/>
                        </a:spcBef>
                        <a:spcAft>
                          <a:spcPts val="500"/>
                        </a:spcAft>
                        <a:buSzPct val="125000"/>
                        <a:buFont typeface="Wingdings" charset="2"/>
                        <a:defRPr sz="1600">
                          <a:solidFill>
                            <a:schemeClr val="tx1"/>
                          </a:solidFill>
                          <a:latin typeface="Arial" charset="0"/>
                          <a:ea typeface="Arial" charset="0"/>
                          <a:cs typeface="Arial" charset="0"/>
                        </a:defRPr>
                      </a:lvl4pPr>
                      <a:lvl5pPr marL="2057400" indent="-228600">
                        <a:spcBef>
                          <a:spcPts val="400"/>
                        </a:spcBef>
                        <a:spcAft>
                          <a:spcPts val="500"/>
                        </a:spcAft>
                        <a:buSzPct val="125000"/>
                        <a:buFont typeface="Wingdings" charset="2"/>
                        <a:defRPr sz="1600">
                          <a:solidFill>
                            <a:schemeClr val="tx1"/>
                          </a:solidFill>
                          <a:latin typeface="Arial" charset="0"/>
                          <a:ea typeface="Arial" charset="0"/>
                          <a:cs typeface="Arial" charset="0"/>
                        </a:defRPr>
                      </a:lvl5pPr>
                      <a:lvl6pPr marL="25146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6pPr>
                      <a:lvl7pPr marL="29718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7pPr>
                      <a:lvl8pPr marL="34290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8pPr>
                      <a:lvl9pPr marL="38862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Arial" panose="020B0604020202020204" pitchFamily="34" charset="0"/>
                          <a:ea typeface="Arial" charset="0"/>
                          <a:cs typeface="Arial" panose="020B0604020202020204" pitchFamily="34" charset="0"/>
                        </a:rPr>
                        <a:t>0.02</a:t>
                      </a:r>
                    </a:p>
                  </a:txBody>
                  <a:tcPr marL="7144" marR="7144" marT="7144" marB="0" anchor="ctr" horzOverflow="overflow">
                    <a:lnL>
                      <a:noFill/>
                    </a:lnL>
                    <a:lnR>
                      <a:noFill/>
                    </a:lnR>
                    <a:lnT w="10000" cap="flat" cmpd="sng" algn="ctr">
                      <a:solidFill>
                        <a:schemeClr val="tx1"/>
                      </a:solidFill>
                      <a:prstDash val="solid"/>
                      <a:round/>
                      <a:headEnd type="none" w="med" len="med"/>
                      <a:tailEnd type="none" w="med" len="med"/>
                    </a:lnT>
                    <a:lnB w="100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700"/>
                        </a:spcBef>
                        <a:spcAft>
                          <a:spcPts val="500"/>
                        </a:spcAft>
                        <a:buSzPct val="125000"/>
                        <a:buFont typeface="Wingdings" charset="2"/>
                        <a:defRPr sz="1600">
                          <a:solidFill>
                            <a:schemeClr val="tx1"/>
                          </a:solidFill>
                          <a:latin typeface="Arial" charset="0"/>
                          <a:ea typeface="Arial" charset="0"/>
                          <a:cs typeface="Arial" charset="0"/>
                        </a:defRPr>
                      </a:lvl1pPr>
                      <a:lvl2pPr marL="742950" indent="-285750">
                        <a:spcBef>
                          <a:spcPts val="550"/>
                        </a:spcBef>
                        <a:spcAft>
                          <a:spcPts val="500"/>
                        </a:spcAft>
                        <a:buSzPct val="125000"/>
                        <a:buFont typeface="Wingdings" charset="2"/>
                        <a:defRPr sz="1600">
                          <a:solidFill>
                            <a:schemeClr val="tx1"/>
                          </a:solidFill>
                          <a:latin typeface="Arial" charset="0"/>
                          <a:ea typeface="Arial" charset="0"/>
                          <a:cs typeface="Arial" charset="0"/>
                        </a:defRPr>
                      </a:lvl2pPr>
                      <a:lvl3pPr marL="1143000" indent="-228600">
                        <a:spcBef>
                          <a:spcPts val="500"/>
                        </a:spcBef>
                        <a:spcAft>
                          <a:spcPts val="500"/>
                        </a:spcAft>
                        <a:buSzPct val="125000"/>
                        <a:buFont typeface="Wingdings" charset="2"/>
                        <a:defRPr sz="1600">
                          <a:solidFill>
                            <a:schemeClr val="tx1"/>
                          </a:solidFill>
                          <a:latin typeface="Arial" charset="0"/>
                          <a:ea typeface="Arial" charset="0"/>
                          <a:cs typeface="Arial" charset="0"/>
                        </a:defRPr>
                      </a:lvl3pPr>
                      <a:lvl4pPr marL="1600200" indent="-228600">
                        <a:spcBef>
                          <a:spcPts val="400"/>
                        </a:spcBef>
                        <a:spcAft>
                          <a:spcPts val="500"/>
                        </a:spcAft>
                        <a:buSzPct val="125000"/>
                        <a:buFont typeface="Wingdings" charset="2"/>
                        <a:defRPr sz="1600">
                          <a:solidFill>
                            <a:schemeClr val="tx1"/>
                          </a:solidFill>
                          <a:latin typeface="Arial" charset="0"/>
                          <a:ea typeface="Arial" charset="0"/>
                          <a:cs typeface="Arial" charset="0"/>
                        </a:defRPr>
                      </a:lvl4pPr>
                      <a:lvl5pPr marL="2057400" indent="-228600">
                        <a:spcBef>
                          <a:spcPts val="400"/>
                        </a:spcBef>
                        <a:spcAft>
                          <a:spcPts val="500"/>
                        </a:spcAft>
                        <a:buSzPct val="125000"/>
                        <a:buFont typeface="Wingdings" charset="2"/>
                        <a:defRPr sz="1600">
                          <a:solidFill>
                            <a:schemeClr val="tx1"/>
                          </a:solidFill>
                          <a:latin typeface="Arial" charset="0"/>
                          <a:ea typeface="Arial" charset="0"/>
                          <a:cs typeface="Arial" charset="0"/>
                        </a:defRPr>
                      </a:lvl5pPr>
                      <a:lvl6pPr marL="25146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6pPr>
                      <a:lvl7pPr marL="29718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7pPr>
                      <a:lvl8pPr marL="34290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8pPr>
                      <a:lvl9pPr marL="38862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Arial" panose="020B0604020202020204" pitchFamily="34" charset="0"/>
                          <a:ea typeface="Arial" charset="0"/>
                          <a:cs typeface="Arial" panose="020B0604020202020204" pitchFamily="34" charset="0"/>
                        </a:rPr>
                        <a:t>-0.3</a:t>
                      </a:r>
                    </a:p>
                  </a:txBody>
                  <a:tcPr marL="7144" marR="7144" marT="7144" marB="0" anchor="ctr" horzOverflow="overflow">
                    <a:lnL>
                      <a:noFill/>
                    </a:lnL>
                    <a:lnR w="10000" cap="flat" cmpd="sng" algn="ctr">
                      <a:solidFill>
                        <a:schemeClr val="tx1"/>
                      </a:solidFill>
                      <a:prstDash val="solid"/>
                      <a:round/>
                      <a:headEnd type="none" w="med" len="med"/>
                      <a:tailEnd type="none" w="med" len="med"/>
                    </a:lnR>
                    <a:lnT w="10000" cap="flat" cmpd="sng" algn="ctr">
                      <a:solidFill>
                        <a:schemeClr val="tx1"/>
                      </a:solidFill>
                      <a:prstDash val="solid"/>
                      <a:round/>
                      <a:headEnd type="none" w="med" len="med"/>
                      <a:tailEnd type="none" w="med" len="med"/>
                    </a:lnT>
                    <a:lnB w="10000" cap="flat" cmpd="sng" algn="ctr">
                      <a:solidFill>
                        <a:schemeClr val="tx1"/>
                      </a:solidFill>
                      <a:prstDash val="solid"/>
                      <a:round/>
                      <a:headEnd type="none" w="med" len="med"/>
                      <a:tailEnd type="none" w="med" len="med"/>
                    </a:lnB>
                    <a:lnTlToBr>
                      <a:noFill/>
                    </a:lnTlToBr>
                    <a:lnBlToTr>
                      <a:noFill/>
                    </a:lnBlToTr>
                    <a:solidFill>
                      <a:srgbClr val="D9D9D9"/>
                    </a:solidFill>
                  </a:tcPr>
                </a:tc>
                <a:extLst>
                  <a:ext uri="{0D108BD9-81ED-4DB2-BD59-A6C34878D82A}">
                    <a16:rowId xmlns="" xmlns:a16="http://schemas.microsoft.com/office/drawing/2014/main" val="10002"/>
                  </a:ext>
                </a:extLst>
              </a:tr>
              <a:tr h="616744">
                <a:tc>
                  <a:txBody>
                    <a:bodyPr/>
                    <a:lstStyle>
                      <a:lvl1pPr>
                        <a:spcBef>
                          <a:spcPts val="700"/>
                        </a:spcBef>
                        <a:spcAft>
                          <a:spcPts val="500"/>
                        </a:spcAft>
                        <a:buSzPct val="125000"/>
                        <a:buFont typeface="Wingdings" charset="2"/>
                        <a:defRPr sz="1600">
                          <a:solidFill>
                            <a:schemeClr val="tx1"/>
                          </a:solidFill>
                          <a:latin typeface="Arial" charset="0"/>
                          <a:ea typeface="Arial" charset="0"/>
                          <a:cs typeface="Arial" charset="0"/>
                        </a:defRPr>
                      </a:lvl1pPr>
                      <a:lvl2pPr marL="742950" indent="-285750">
                        <a:spcBef>
                          <a:spcPts val="550"/>
                        </a:spcBef>
                        <a:spcAft>
                          <a:spcPts val="500"/>
                        </a:spcAft>
                        <a:buSzPct val="125000"/>
                        <a:buFont typeface="Wingdings" charset="2"/>
                        <a:defRPr sz="1600">
                          <a:solidFill>
                            <a:schemeClr val="tx1"/>
                          </a:solidFill>
                          <a:latin typeface="Arial" charset="0"/>
                          <a:ea typeface="Arial" charset="0"/>
                          <a:cs typeface="Arial" charset="0"/>
                        </a:defRPr>
                      </a:lvl2pPr>
                      <a:lvl3pPr marL="1143000" indent="-228600">
                        <a:spcBef>
                          <a:spcPts val="500"/>
                        </a:spcBef>
                        <a:spcAft>
                          <a:spcPts val="500"/>
                        </a:spcAft>
                        <a:buSzPct val="125000"/>
                        <a:buFont typeface="Wingdings" charset="2"/>
                        <a:defRPr sz="1600">
                          <a:solidFill>
                            <a:schemeClr val="tx1"/>
                          </a:solidFill>
                          <a:latin typeface="Arial" charset="0"/>
                          <a:ea typeface="Arial" charset="0"/>
                          <a:cs typeface="Arial" charset="0"/>
                        </a:defRPr>
                      </a:lvl3pPr>
                      <a:lvl4pPr marL="1600200" indent="-228600">
                        <a:spcBef>
                          <a:spcPts val="400"/>
                        </a:spcBef>
                        <a:spcAft>
                          <a:spcPts val="500"/>
                        </a:spcAft>
                        <a:buSzPct val="125000"/>
                        <a:buFont typeface="Wingdings" charset="2"/>
                        <a:defRPr sz="1600">
                          <a:solidFill>
                            <a:schemeClr val="tx1"/>
                          </a:solidFill>
                          <a:latin typeface="Arial" charset="0"/>
                          <a:ea typeface="Arial" charset="0"/>
                          <a:cs typeface="Arial" charset="0"/>
                        </a:defRPr>
                      </a:lvl4pPr>
                      <a:lvl5pPr marL="2057400" indent="-228600">
                        <a:spcBef>
                          <a:spcPts val="400"/>
                        </a:spcBef>
                        <a:spcAft>
                          <a:spcPts val="500"/>
                        </a:spcAft>
                        <a:buSzPct val="125000"/>
                        <a:buFont typeface="Wingdings" charset="2"/>
                        <a:defRPr sz="1600">
                          <a:solidFill>
                            <a:schemeClr val="tx1"/>
                          </a:solidFill>
                          <a:latin typeface="Arial" charset="0"/>
                          <a:ea typeface="Arial" charset="0"/>
                          <a:cs typeface="Arial" charset="0"/>
                        </a:defRPr>
                      </a:lvl5pPr>
                      <a:lvl6pPr marL="25146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6pPr>
                      <a:lvl7pPr marL="29718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7pPr>
                      <a:lvl8pPr marL="34290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8pPr>
                      <a:lvl9pPr marL="38862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Refill is every month </a:t>
                      </a:r>
                      <a:r>
                        <a:rPr kumimoji="0" lang="en-US" altLang="en-US" sz="2000" b="0" i="0" u="none" strike="noStrike" cap="none" normalizeH="0" baseline="0" dirty="0" smtClean="0">
                          <a:ln>
                            <a:noFill/>
                          </a:ln>
                          <a:solidFill>
                            <a:schemeClr val="tx1"/>
                          </a:solidFill>
                          <a:effectLst/>
                          <a:latin typeface="Arial" panose="020B0604020202020204" pitchFamily="34" charset="0"/>
                          <a:ea typeface="Arial" charset="0"/>
                          <a:cs typeface="Arial" panose="020B0604020202020204" pitchFamily="34" charset="0"/>
                        </a:rPr>
                        <a:t>(</a:t>
                      </a:r>
                      <a:r>
                        <a:rPr kumimoji="0" lang="en-US" altLang="en-US" sz="2000" b="0"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vs 3 months)***</a:t>
                      </a:r>
                    </a:p>
                  </a:txBody>
                  <a:tcPr marL="85725" marR="7144" marT="7144" marB="0" anchor="ctr" horzOverflow="overflow">
                    <a:lnL w="100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0000" cap="flat" cmpd="sng" algn="ctr">
                      <a:solidFill>
                        <a:schemeClr val="tx1"/>
                      </a:solidFill>
                      <a:prstDash val="solid"/>
                      <a:round/>
                      <a:headEnd type="none" w="med" len="med"/>
                      <a:tailEnd type="none" w="med" len="med"/>
                    </a:lnT>
                    <a:lnB w="100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700"/>
                        </a:spcBef>
                        <a:spcAft>
                          <a:spcPts val="500"/>
                        </a:spcAft>
                        <a:buSzPct val="125000"/>
                        <a:buFont typeface="Wingdings" charset="2"/>
                        <a:defRPr sz="1600">
                          <a:solidFill>
                            <a:schemeClr val="tx1"/>
                          </a:solidFill>
                          <a:latin typeface="Arial" charset="0"/>
                          <a:ea typeface="Arial" charset="0"/>
                          <a:cs typeface="Arial" charset="0"/>
                        </a:defRPr>
                      </a:lvl1pPr>
                      <a:lvl2pPr marL="742950" indent="-285750">
                        <a:spcBef>
                          <a:spcPts val="550"/>
                        </a:spcBef>
                        <a:spcAft>
                          <a:spcPts val="500"/>
                        </a:spcAft>
                        <a:buSzPct val="125000"/>
                        <a:buFont typeface="Wingdings" charset="2"/>
                        <a:defRPr sz="1600">
                          <a:solidFill>
                            <a:schemeClr val="tx1"/>
                          </a:solidFill>
                          <a:latin typeface="Arial" charset="0"/>
                          <a:ea typeface="Arial" charset="0"/>
                          <a:cs typeface="Arial" charset="0"/>
                        </a:defRPr>
                      </a:lvl2pPr>
                      <a:lvl3pPr marL="1143000" indent="-228600">
                        <a:spcBef>
                          <a:spcPts val="500"/>
                        </a:spcBef>
                        <a:spcAft>
                          <a:spcPts val="500"/>
                        </a:spcAft>
                        <a:buSzPct val="125000"/>
                        <a:buFont typeface="Wingdings" charset="2"/>
                        <a:defRPr sz="1600">
                          <a:solidFill>
                            <a:schemeClr val="tx1"/>
                          </a:solidFill>
                          <a:latin typeface="Arial" charset="0"/>
                          <a:ea typeface="Arial" charset="0"/>
                          <a:cs typeface="Arial" charset="0"/>
                        </a:defRPr>
                      </a:lvl3pPr>
                      <a:lvl4pPr marL="1600200" indent="-228600">
                        <a:spcBef>
                          <a:spcPts val="400"/>
                        </a:spcBef>
                        <a:spcAft>
                          <a:spcPts val="500"/>
                        </a:spcAft>
                        <a:buSzPct val="125000"/>
                        <a:buFont typeface="Wingdings" charset="2"/>
                        <a:defRPr sz="1600">
                          <a:solidFill>
                            <a:schemeClr val="tx1"/>
                          </a:solidFill>
                          <a:latin typeface="Arial" charset="0"/>
                          <a:ea typeface="Arial" charset="0"/>
                          <a:cs typeface="Arial" charset="0"/>
                        </a:defRPr>
                      </a:lvl4pPr>
                      <a:lvl5pPr marL="2057400" indent="-228600">
                        <a:spcBef>
                          <a:spcPts val="400"/>
                        </a:spcBef>
                        <a:spcAft>
                          <a:spcPts val="500"/>
                        </a:spcAft>
                        <a:buSzPct val="125000"/>
                        <a:buFont typeface="Wingdings" charset="2"/>
                        <a:defRPr sz="1600">
                          <a:solidFill>
                            <a:schemeClr val="tx1"/>
                          </a:solidFill>
                          <a:latin typeface="Arial" charset="0"/>
                          <a:ea typeface="Arial" charset="0"/>
                          <a:cs typeface="Arial" charset="0"/>
                        </a:defRPr>
                      </a:lvl5pPr>
                      <a:lvl6pPr marL="25146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6pPr>
                      <a:lvl7pPr marL="29718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7pPr>
                      <a:lvl8pPr marL="34290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8pPr>
                      <a:lvl9pPr marL="38862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Arial" panose="020B0604020202020204" pitchFamily="34" charset="0"/>
                          <a:ea typeface="Arial" charset="0"/>
                          <a:cs typeface="Arial" panose="020B0604020202020204" pitchFamily="34" charset="0"/>
                        </a:rPr>
                        <a:t>-3.10</a:t>
                      </a:r>
                    </a:p>
                  </a:txBody>
                  <a:tcPr marL="7144" marR="7144" marT="7144" marB="0" anchor="ctr" horzOverflow="overflow">
                    <a:lnL w="12700" cap="flat" cmpd="sng" algn="ctr">
                      <a:solidFill>
                        <a:schemeClr val="tx1"/>
                      </a:solidFill>
                      <a:prstDash val="solid"/>
                      <a:round/>
                      <a:headEnd type="none" w="med" len="med"/>
                      <a:tailEnd type="none" w="med" len="med"/>
                    </a:lnL>
                    <a:lnR>
                      <a:noFill/>
                    </a:lnR>
                    <a:lnT w="10000" cap="flat" cmpd="sng" algn="ctr">
                      <a:solidFill>
                        <a:schemeClr val="tx1"/>
                      </a:solidFill>
                      <a:prstDash val="solid"/>
                      <a:round/>
                      <a:headEnd type="none" w="med" len="med"/>
                      <a:tailEnd type="none" w="med" len="med"/>
                    </a:lnT>
                    <a:lnB w="100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700"/>
                        </a:spcBef>
                        <a:spcAft>
                          <a:spcPts val="500"/>
                        </a:spcAft>
                        <a:buSzPct val="125000"/>
                        <a:buFont typeface="Wingdings" charset="2"/>
                        <a:defRPr sz="1600">
                          <a:solidFill>
                            <a:schemeClr val="tx1"/>
                          </a:solidFill>
                          <a:latin typeface="Arial" charset="0"/>
                          <a:ea typeface="Arial" charset="0"/>
                          <a:cs typeface="Arial" charset="0"/>
                        </a:defRPr>
                      </a:lvl1pPr>
                      <a:lvl2pPr marL="742950" indent="-285750">
                        <a:spcBef>
                          <a:spcPts val="550"/>
                        </a:spcBef>
                        <a:spcAft>
                          <a:spcPts val="500"/>
                        </a:spcAft>
                        <a:buSzPct val="125000"/>
                        <a:buFont typeface="Wingdings" charset="2"/>
                        <a:defRPr sz="1600">
                          <a:solidFill>
                            <a:schemeClr val="tx1"/>
                          </a:solidFill>
                          <a:latin typeface="Arial" charset="0"/>
                          <a:ea typeface="Arial" charset="0"/>
                          <a:cs typeface="Arial" charset="0"/>
                        </a:defRPr>
                      </a:lvl2pPr>
                      <a:lvl3pPr marL="1143000" indent="-228600">
                        <a:spcBef>
                          <a:spcPts val="500"/>
                        </a:spcBef>
                        <a:spcAft>
                          <a:spcPts val="500"/>
                        </a:spcAft>
                        <a:buSzPct val="125000"/>
                        <a:buFont typeface="Wingdings" charset="2"/>
                        <a:defRPr sz="1600">
                          <a:solidFill>
                            <a:schemeClr val="tx1"/>
                          </a:solidFill>
                          <a:latin typeface="Arial" charset="0"/>
                          <a:ea typeface="Arial" charset="0"/>
                          <a:cs typeface="Arial" charset="0"/>
                        </a:defRPr>
                      </a:lvl3pPr>
                      <a:lvl4pPr marL="1600200" indent="-228600">
                        <a:spcBef>
                          <a:spcPts val="400"/>
                        </a:spcBef>
                        <a:spcAft>
                          <a:spcPts val="500"/>
                        </a:spcAft>
                        <a:buSzPct val="125000"/>
                        <a:buFont typeface="Wingdings" charset="2"/>
                        <a:defRPr sz="1600">
                          <a:solidFill>
                            <a:schemeClr val="tx1"/>
                          </a:solidFill>
                          <a:latin typeface="Arial" charset="0"/>
                          <a:ea typeface="Arial" charset="0"/>
                          <a:cs typeface="Arial" charset="0"/>
                        </a:defRPr>
                      </a:lvl4pPr>
                      <a:lvl5pPr marL="2057400" indent="-228600">
                        <a:spcBef>
                          <a:spcPts val="400"/>
                        </a:spcBef>
                        <a:spcAft>
                          <a:spcPts val="500"/>
                        </a:spcAft>
                        <a:buSzPct val="125000"/>
                        <a:buFont typeface="Wingdings" charset="2"/>
                        <a:defRPr sz="1600">
                          <a:solidFill>
                            <a:schemeClr val="tx1"/>
                          </a:solidFill>
                          <a:latin typeface="Arial" charset="0"/>
                          <a:ea typeface="Arial" charset="0"/>
                          <a:cs typeface="Arial" charset="0"/>
                        </a:defRPr>
                      </a:lvl5pPr>
                      <a:lvl6pPr marL="25146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6pPr>
                      <a:lvl7pPr marL="29718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7pPr>
                      <a:lvl8pPr marL="34290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8pPr>
                      <a:lvl9pPr marL="38862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Arial" panose="020B0604020202020204" pitchFamily="34" charset="0"/>
                          <a:ea typeface="Arial" charset="0"/>
                          <a:cs typeface="Arial" panose="020B0604020202020204" pitchFamily="34" charset="0"/>
                        </a:rPr>
                        <a:t>0.53</a:t>
                      </a:r>
                    </a:p>
                  </a:txBody>
                  <a:tcPr marL="7144" marR="7144" marT="7144" marB="0" anchor="ctr" horzOverflow="overflow">
                    <a:lnL>
                      <a:noFill/>
                    </a:lnL>
                    <a:lnR>
                      <a:noFill/>
                    </a:lnR>
                    <a:lnT w="10000" cap="flat" cmpd="sng" algn="ctr">
                      <a:solidFill>
                        <a:schemeClr val="tx1"/>
                      </a:solidFill>
                      <a:prstDash val="solid"/>
                      <a:round/>
                      <a:headEnd type="none" w="med" len="med"/>
                      <a:tailEnd type="none" w="med" len="med"/>
                    </a:lnT>
                    <a:lnB w="100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700"/>
                        </a:spcBef>
                        <a:spcAft>
                          <a:spcPts val="500"/>
                        </a:spcAft>
                        <a:buSzPct val="125000"/>
                        <a:buFont typeface="Wingdings" charset="2"/>
                        <a:defRPr sz="1600">
                          <a:solidFill>
                            <a:schemeClr val="tx1"/>
                          </a:solidFill>
                          <a:latin typeface="Arial" charset="0"/>
                          <a:ea typeface="Arial" charset="0"/>
                          <a:cs typeface="Arial" charset="0"/>
                        </a:defRPr>
                      </a:lvl1pPr>
                      <a:lvl2pPr marL="742950" indent="-285750">
                        <a:spcBef>
                          <a:spcPts val="550"/>
                        </a:spcBef>
                        <a:spcAft>
                          <a:spcPts val="500"/>
                        </a:spcAft>
                        <a:buSzPct val="125000"/>
                        <a:buFont typeface="Wingdings" charset="2"/>
                        <a:defRPr sz="1600">
                          <a:solidFill>
                            <a:schemeClr val="tx1"/>
                          </a:solidFill>
                          <a:latin typeface="Arial" charset="0"/>
                          <a:ea typeface="Arial" charset="0"/>
                          <a:cs typeface="Arial" charset="0"/>
                        </a:defRPr>
                      </a:lvl2pPr>
                      <a:lvl3pPr marL="1143000" indent="-228600">
                        <a:spcBef>
                          <a:spcPts val="500"/>
                        </a:spcBef>
                        <a:spcAft>
                          <a:spcPts val="500"/>
                        </a:spcAft>
                        <a:buSzPct val="125000"/>
                        <a:buFont typeface="Wingdings" charset="2"/>
                        <a:defRPr sz="1600">
                          <a:solidFill>
                            <a:schemeClr val="tx1"/>
                          </a:solidFill>
                          <a:latin typeface="Arial" charset="0"/>
                          <a:ea typeface="Arial" charset="0"/>
                          <a:cs typeface="Arial" charset="0"/>
                        </a:defRPr>
                      </a:lvl3pPr>
                      <a:lvl4pPr marL="1600200" indent="-228600">
                        <a:spcBef>
                          <a:spcPts val="400"/>
                        </a:spcBef>
                        <a:spcAft>
                          <a:spcPts val="500"/>
                        </a:spcAft>
                        <a:buSzPct val="125000"/>
                        <a:buFont typeface="Wingdings" charset="2"/>
                        <a:defRPr sz="1600">
                          <a:solidFill>
                            <a:schemeClr val="tx1"/>
                          </a:solidFill>
                          <a:latin typeface="Arial" charset="0"/>
                          <a:ea typeface="Arial" charset="0"/>
                          <a:cs typeface="Arial" charset="0"/>
                        </a:defRPr>
                      </a:lvl4pPr>
                      <a:lvl5pPr marL="2057400" indent="-228600">
                        <a:spcBef>
                          <a:spcPts val="400"/>
                        </a:spcBef>
                        <a:spcAft>
                          <a:spcPts val="500"/>
                        </a:spcAft>
                        <a:buSzPct val="125000"/>
                        <a:buFont typeface="Wingdings" charset="2"/>
                        <a:defRPr sz="1600">
                          <a:solidFill>
                            <a:schemeClr val="tx1"/>
                          </a:solidFill>
                          <a:latin typeface="Arial" charset="0"/>
                          <a:ea typeface="Arial" charset="0"/>
                          <a:cs typeface="Arial" charset="0"/>
                        </a:defRPr>
                      </a:lvl5pPr>
                      <a:lvl6pPr marL="25146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6pPr>
                      <a:lvl7pPr marL="29718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7pPr>
                      <a:lvl8pPr marL="34290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8pPr>
                      <a:lvl9pPr marL="38862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Arial" panose="020B0604020202020204" pitchFamily="34" charset="0"/>
                          <a:ea typeface="Arial" charset="0"/>
                          <a:cs typeface="Arial" panose="020B0604020202020204" pitchFamily="34" charset="0"/>
                        </a:rPr>
                        <a:t>-15.5</a:t>
                      </a:r>
                    </a:p>
                  </a:txBody>
                  <a:tcPr marL="7144" marR="7144" marT="7144" marB="0" anchor="ctr" horzOverflow="overflow">
                    <a:lnL>
                      <a:noFill/>
                    </a:lnL>
                    <a:lnR w="10000" cap="flat" cmpd="sng" algn="ctr">
                      <a:solidFill>
                        <a:schemeClr val="tx1"/>
                      </a:solidFill>
                      <a:prstDash val="solid"/>
                      <a:round/>
                      <a:headEnd type="none" w="med" len="med"/>
                      <a:tailEnd type="none" w="med" len="med"/>
                    </a:lnR>
                    <a:lnT w="10000" cap="flat" cmpd="sng" algn="ctr">
                      <a:solidFill>
                        <a:schemeClr val="tx1"/>
                      </a:solidFill>
                      <a:prstDash val="solid"/>
                      <a:round/>
                      <a:headEnd type="none" w="med" len="med"/>
                      <a:tailEnd type="none" w="med" len="med"/>
                    </a:lnT>
                    <a:lnB w="10000" cap="flat" cmpd="sng" algn="ctr">
                      <a:solidFill>
                        <a:schemeClr val="tx1"/>
                      </a:solidFill>
                      <a:prstDash val="solid"/>
                      <a:round/>
                      <a:headEnd type="none" w="med" len="med"/>
                      <a:tailEnd type="none" w="med" len="med"/>
                    </a:lnB>
                    <a:lnTlToBr>
                      <a:noFill/>
                    </a:lnTlToBr>
                    <a:lnBlToTr>
                      <a:noFill/>
                    </a:lnBlToTr>
                    <a:solidFill>
                      <a:srgbClr val="D9D9D9"/>
                    </a:solidFill>
                  </a:tcPr>
                </a:tc>
                <a:extLst>
                  <a:ext uri="{0D108BD9-81ED-4DB2-BD59-A6C34878D82A}">
                    <a16:rowId xmlns="" xmlns:a16="http://schemas.microsoft.com/office/drawing/2014/main" val="10003"/>
                  </a:ext>
                </a:extLst>
              </a:tr>
              <a:tr h="616744">
                <a:tc>
                  <a:txBody>
                    <a:bodyPr/>
                    <a:lstStyle>
                      <a:lvl1pPr>
                        <a:spcBef>
                          <a:spcPts val="700"/>
                        </a:spcBef>
                        <a:spcAft>
                          <a:spcPts val="500"/>
                        </a:spcAft>
                        <a:buSzPct val="125000"/>
                        <a:buFont typeface="Wingdings" charset="2"/>
                        <a:defRPr sz="1600">
                          <a:solidFill>
                            <a:schemeClr val="tx1"/>
                          </a:solidFill>
                          <a:latin typeface="Arial" charset="0"/>
                          <a:ea typeface="Arial" charset="0"/>
                          <a:cs typeface="Arial" charset="0"/>
                        </a:defRPr>
                      </a:lvl1pPr>
                      <a:lvl2pPr marL="742950" indent="-285750">
                        <a:spcBef>
                          <a:spcPts val="550"/>
                        </a:spcBef>
                        <a:spcAft>
                          <a:spcPts val="500"/>
                        </a:spcAft>
                        <a:buSzPct val="125000"/>
                        <a:buFont typeface="Wingdings" charset="2"/>
                        <a:defRPr sz="1600">
                          <a:solidFill>
                            <a:schemeClr val="tx1"/>
                          </a:solidFill>
                          <a:latin typeface="Arial" charset="0"/>
                          <a:ea typeface="Arial" charset="0"/>
                          <a:cs typeface="Arial" charset="0"/>
                        </a:defRPr>
                      </a:lvl2pPr>
                      <a:lvl3pPr marL="1143000" indent="-228600">
                        <a:spcBef>
                          <a:spcPts val="500"/>
                        </a:spcBef>
                        <a:spcAft>
                          <a:spcPts val="500"/>
                        </a:spcAft>
                        <a:buSzPct val="125000"/>
                        <a:buFont typeface="Wingdings" charset="2"/>
                        <a:defRPr sz="1600">
                          <a:solidFill>
                            <a:schemeClr val="tx1"/>
                          </a:solidFill>
                          <a:latin typeface="Arial" charset="0"/>
                          <a:ea typeface="Arial" charset="0"/>
                          <a:cs typeface="Arial" charset="0"/>
                        </a:defRPr>
                      </a:lvl3pPr>
                      <a:lvl4pPr marL="1600200" indent="-228600">
                        <a:spcBef>
                          <a:spcPts val="400"/>
                        </a:spcBef>
                        <a:spcAft>
                          <a:spcPts val="500"/>
                        </a:spcAft>
                        <a:buSzPct val="125000"/>
                        <a:buFont typeface="Wingdings" charset="2"/>
                        <a:defRPr sz="1600">
                          <a:solidFill>
                            <a:schemeClr val="tx1"/>
                          </a:solidFill>
                          <a:latin typeface="Arial" charset="0"/>
                          <a:ea typeface="Arial" charset="0"/>
                          <a:cs typeface="Arial" charset="0"/>
                        </a:defRPr>
                      </a:lvl4pPr>
                      <a:lvl5pPr marL="2057400" indent="-228600">
                        <a:spcBef>
                          <a:spcPts val="400"/>
                        </a:spcBef>
                        <a:spcAft>
                          <a:spcPts val="500"/>
                        </a:spcAft>
                        <a:buSzPct val="125000"/>
                        <a:buFont typeface="Wingdings" charset="2"/>
                        <a:defRPr sz="1600">
                          <a:solidFill>
                            <a:schemeClr val="tx1"/>
                          </a:solidFill>
                          <a:latin typeface="Arial" charset="0"/>
                          <a:ea typeface="Arial" charset="0"/>
                          <a:cs typeface="Arial" charset="0"/>
                        </a:defRPr>
                      </a:lvl5pPr>
                      <a:lvl6pPr marL="25146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6pPr>
                      <a:lvl7pPr marL="29718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7pPr>
                      <a:lvl8pPr marL="34290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8pPr>
                      <a:lvl9pPr marL="38862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Arial" panose="020B0604020202020204" pitchFamily="34" charset="0"/>
                          <a:ea typeface="Arial" charset="0"/>
                          <a:cs typeface="Arial" panose="020B0604020202020204" pitchFamily="34" charset="0"/>
                        </a:rPr>
                        <a:t>Refill is every 5 months (vs 3 months)***</a:t>
                      </a:r>
                    </a:p>
                  </a:txBody>
                  <a:tcPr marL="85725" marR="7144" marT="7144" marB="0" anchor="ctr" horzOverflow="overflow">
                    <a:lnL w="100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0000" cap="flat" cmpd="sng" algn="ctr">
                      <a:solidFill>
                        <a:schemeClr val="tx1"/>
                      </a:solidFill>
                      <a:prstDash val="solid"/>
                      <a:round/>
                      <a:headEnd type="none" w="med" len="med"/>
                      <a:tailEnd type="none" w="med" len="med"/>
                    </a:lnT>
                    <a:lnB w="100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700"/>
                        </a:spcBef>
                        <a:spcAft>
                          <a:spcPts val="500"/>
                        </a:spcAft>
                        <a:buSzPct val="125000"/>
                        <a:buFont typeface="Wingdings" charset="2"/>
                        <a:defRPr sz="1600">
                          <a:solidFill>
                            <a:schemeClr val="tx1"/>
                          </a:solidFill>
                          <a:latin typeface="Arial" charset="0"/>
                          <a:ea typeface="Arial" charset="0"/>
                          <a:cs typeface="Arial" charset="0"/>
                        </a:defRPr>
                      </a:lvl1pPr>
                      <a:lvl2pPr marL="742950" indent="-285750">
                        <a:spcBef>
                          <a:spcPts val="550"/>
                        </a:spcBef>
                        <a:spcAft>
                          <a:spcPts val="500"/>
                        </a:spcAft>
                        <a:buSzPct val="125000"/>
                        <a:buFont typeface="Wingdings" charset="2"/>
                        <a:defRPr sz="1600">
                          <a:solidFill>
                            <a:schemeClr val="tx1"/>
                          </a:solidFill>
                          <a:latin typeface="Arial" charset="0"/>
                          <a:ea typeface="Arial" charset="0"/>
                          <a:cs typeface="Arial" charset="0"/>
                        </a:defRPr>
                      </a:lvl2pPr>
                      <a:lvl3pPr marL="1143000" indent="-228600">
                        <a:spcBef>
                          <a:spcPts val="500"/>
                        </a:spcBef>
                        <a:spcAft>
                          <a:spcPts val="500"/>
                        </a:spcAft>
                        <a:buSzPct val="125000"/>
                        <a:buFont typeface="Wingdings" charset="2"/>
                        <a:defRPr sz="1600">
                          <a:solidFill>
                            <a:schemeClr val="tx1"/>
                          </a:solidFill>
                          <a:latin typeface="Arial" charset="0"/>
                          <a:ea typeface="Arial" charset="0"/>
                          <a:cs typeface="Arial" charset="0"/>
                        </a:defRPr>
                      </a:lvl3pPr>
                      <a:lvl4pPr marL="1600200" indent="-228600">
                        <a:spcBef>
                          <a:spcPts val="400"/>
                        </a:spcBef>
                        <a:spcAft>
                          <a:spcPts val="500"/>
                        </a:spcAft>
                        <a:buSzPct val="125000"/>
                        <a:buFont typeface="Wingdings" charset="2"/>
                        <a:defRPr sz="1600">
                          <a:solidFill>
                            <a:schemeClr val="tx1"/>
                          </a:solidFill>
                          <a:latin typeface="Arial" charset="0"/>
                          <a:ea typeface="Arial" charset="0"/>
                          <a:cs typeface="Arial" charset="0"/>
                        </a:defRPr>
                      </a:lvl4pPr>
                      <a:lvl5pPr marL="2057400" indent="-228600">
                        <a:spcBef>
                          <a:spcPts val="400"/>
                        </a:spcBef>
                        <a:spcAft>
                          <a:spcPts val="500"/>
                        </a:spcAft>
                        <a:buSzPct val="125000"/>
                        <a:buFont typeface="Wingdings" charset="2"/>
                        <a:defRPr sz="1600">
                          <a:solidFill>
                            <a:schemeClr val="tx1"/>
                          </a:solidFill>
                          <a:latin typeface="Arial" charset="0"/>
                          <a:ea typeface="Arial" charset="0"/>
                          <a:cs typeface="Arial" charset="0"/>
                        </a:defRPr>
                      </a:lvl5pPr>
                      <a:lvl6pPr marL="25146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6pPr>
                      <a:lvl7pPr marL="29718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7pPr>
                      <a:lvl8pPr marL="34290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8pPr>
                      <a:lvl9pPr marL="38862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1.51</a:t>
                      </a:r>
                    </a:p>
                  </a:txBody>
                  <a:tcPr marL="7144" marR="7144" marT="7144" marB="0" anchor="ctr" horzOverflow="overflow">
                    <a:lnL w="12700" cap="flat" cmpd="sng" algn="ctr">
                      <a:solidFill>
                        <a:schemeClr val="tx1"/>
                      </a:solidFill>
                      <a:prstDash val="solid"/>
                      <a:round/>
                      <a:headEnd type="none" w="med" len="med"/>
                      <a:tailEnd type="none" w="med" len="med"/>
                    </a:lnL>
                    <a:lnR>
                      <a:noFill/>
                    </a:lnR>
                    <a:lnT w="10000" cap="flat" cmpd="sng" algn="ctr">
                      <a:solidFill>
                        <a:schemeClr val="tx1"/>
                      </a:solidFill>
                      <a:prstDash val="solid"/>
                      <a:round/>
                      <a:headEnd type="none" w="med" len="med"/>
                      <a:tailEnd type="none" w="med" len="med"/>
                    </a:lnT>
                    <a:lnB w="100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700"/>
                        </a:spcBef>
                        <a:spcAft>
                          <a:spcPts val="500"/>
                        </a:spcAft>
                        <a:buSzPct val="125000"/>
                        <a:buFont typeface="Wingdings" charset="2"/>
                        <a:defRPr sz="1600">
                          <a:solidFill>
                            <a:schemeClr val="tx1"/>
                          </a:solidFill>
                          <a:latin typeface="Arial" charset="0"/>
                          <a:ea typeface="Arial" charset="0"/>
                          <a:cs typeface="Arial" charset="0"/>
                        </a:defRPr>
                      </a:lvl1pPr>
                      <a:lvl2pPr marL="742950" indent="-285750">
                        <a:spcBef>
                          <a:spcPts val="550"/>
                        </a:spcBef>
                        <a:spcAft>
                          <a:spcPts val="500"/>
                        </a:spcAft>
                        <a:buSzPct val="125000"/>
                        <a:buFont typeface="Wingdings" charset="2"/>
                        <a:defRPr sz="1600">
                          <a:solidFill>
                            <a:schemeClr val="tx1"/>
                          </a:solidFill>
                          <a:latin typeface="Arial" charset="0"/>
                          <a:ea typeface="Arial" charset="0"/>
                          <a:cs typeface="Arial" charset="0"/>
                        </a:defRPr>
                      </a:lvl2pPr>
                      <a:lvl3pPr marL="1143000" indent="-228600">
                        <a:spcBef>
                          <a:spcPts val="500"/>
                        </a:spcBef>
                        <a:spcAft>
                          <a:spcPts val="500"/>
                        </a:spcAft>
                        <a:buSzPct val="125000"/>
                        <a:buFont typeface="Wingdings" charset="2"/>
                        <a:defRPr sz="1600">
                          <a:solidFill>
                            <a:schemeClr val="tx1"/>
                          </a:solidFill>
                          <a:latin typeface="Arial" charset="0"/>
                          <a:ea typeface="Arial" charset="0"/>
                          <a:cs typeface="Arial" charset="0"/>
                        </a:defRPr>
                      </a:lvl3pPr>
                      <a:lvl4pPr marL="1600200" indent="-228600">
                        <a:spcBef>
                          <a:spcPts val="400"/>
                        </a:spcBef>
                        <a:spcAft>
                          <a:spcPts val="500"/>
                        </a:spcAft>
                        <a:buSzPct val="125000"/>
                        <a:buFont typeface="Wingdings" charset="2"/>
                        <a:defRPr sz="1600">
                          <a:solidFill>
                            <a:schemeClr val="tx1"/>
                          </a:solidFill>
                          <a:latin typeface="Arial" charset="0"/>
                          <a:ea typeface="Arial" charset="0"/>
                          <a:cs typeface="Arial" charset="0"/>
                        </a:defRPr>
                      </a:lvl4pPr>
                      <a:lvl5pPr marL="2057400" indent="-228600">
                        <a:spcBef>
                          <a:spcPts val="400"/>
                        </a:spcBef>
                        <a:spcAft>
                          <a:spcPts val="500"/>
                        </a:spcAft>
                        <a:buSzPct val="125000"/>
                        <a:buFont typeface="Wingdings" charset="2"/>
                        <a:defRPr sz="1600">
                          <a:solidFill>
                            <a:schemeClr val="tx1"/>
                          </a:solidFill>
                          <a:latin typeface="Arial" charset="0"/>
                          <a:ea typeface="Arial" charset="0"/>
                          <a:cs typeface="Arial" charset="0"/>
                        </a:defRPr>
                      </a:lvl5pPr>
                      <a:lvl6pPr marL="25146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6pPr>
                      <a:lvl7pPr marL="29718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7pPr>
                      <a:lvl8pPr marL="34290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8pPr>
                      <a:lvl9pPr marL="38862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0.40</a:t>
                      </a:r>
                    </a:p>
                  </a:txBody>
                  <a:tcPr marL="7144" marR="7144" marT="7144" marB="0" anchor="ctr" horzOverflow="overflow">
                    <a:lnL>
                      <a:noFill/>
                    </a:lnL>
                    <a:lnR>
                      <a:noFill/>
                    </a:lnR>
                    <a:lnT w="10000" cap="flat" cmpd="sng" algn="ctr">
                      <a:solidFill>
                        <a:schemeClr val="tx1"/>
                      </a:solidFill>
                      <a:prstDash val="solid"/>
                      <a:round/>
                      <a:headEnd type="none" w="med" len="med"/>
                      <a:tailEnd type="none" w="med" len="med"/>
                    </a:lnT>
                    <a:lnB w="100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700"/>
                        </a:spcBef>
                        <a:spcAft>
                          <a:spcPts val="500"/>
                        </a:spcAft>
                        <a:buSzPct val="125000"/>
                        <a:buFont typeface="Wingdings" charset="2"/>
                        <a:defRPr sz="1600">
                          <a:solidFill>
                            <a:schemeClr val="tx1"/>
                          </a:solidFill>
                          <a:latin typeface="Arial" charset="0"/>
                          <a:ea typeface="Arial" charset="0"/>
                          <a:cs typeface="Arial" charset="0"/>
                        </a:defRPr>
                      </a:lvl1pPr>
                      <a:lvl2pPr marL="742950" indent="-285750">
                        <a:spcBef>
                          <a:spcPts val="550"/>
                        </a:spcBef>
                        <a:spcAft>
                          <a:spcPts val="500"/>
                        </a:spcAft>
                        <a:buSzPct val="125000"/>
                        <a:buFont typeface="Wingdings" charset="2"/>
                        <a:defRPr sz="1600">
                          <a:solidFill>
                            <a:schemeClr val="tx1"/>
                          </a:solidFill>
                          <a:latin typeface="Arial" charset="0"/>
                          <a:ea typeface="Arial" charset="0"/>
                          <a:cs typeface="Arial" charset="0"/>
                        </a:defRPr>
                      </a:lvl2pPr>
                      <a:lvl3pPr marL="1143000" indent="-228600">
                        <a:spcBef>
                          <a:spcPts val="500"/>
                        </a:spcBef>
                        <a:spcAft>
                          <a:spcPts val="500"/>
                        </a:spcAft>
                        <a:buSzPct val="125000"/>
                        <a:buFont typeface="Wingdings" charset="2"/>
                        <a:defRPr sz="1600">
                          <a:solidFill>
                            <a:schemeClr val="tx1"/>
                          </a:solidFill>
                          <a:latin typeface="Arial" charset="0"/>
                          <a:ea typeface="Arial" charset="0"/>
                          <a:cs typeface="Arial" charset="0"/>
                        </a:defRPr>
                      </a:lvl3pPr>
                      <a:lvl4pPr marL="1600200" indent="-228600">
                        <a:spcBef>
                          <a:spcPts val="400"/>
                        </a:spcBef>
                        <a:spcAft>
                          <a:spcPts val="500"/>
                        </a:spcAft>
                        <a:buSzPct val="125000"/>
                        <a:buFont typeface="Wingdings" charset="2"/>
                        <a:defRPr sz="1600">
                          <a:solidFill>
                            <a:schemeClr val="tx1"/>
                          </a:solidFill>
                          <a:latin typeface="Arial" charset="0"/>
                          <a:ea typeface="Arial" charset="0"/>
                          <a:cs typeface="Arial" charset="0"/>
                        </a:defRPr>
                      </a:lvl4pPr>
                      <a:lvl5pPr marL="2057400" indent="-228600">
                        <a:spcBef>
                          <a:spcPts val="400"/>
                        </a:spcBef>
                        <a:spcAft>
                          <a:spcPts val="500"/>
                        </a:spcAft>
                        <a:buSzPct val="125000"/>
                        <a:buFont typeface="Wingdings" charset="2"/>
                        <a:defRPr sz="1600">
                          <a:solidFill>
                            <a:schemeClr val="tx1"/>
                          </a:solidFill>
                          <a:latin typeface="Arial" charset="0"/>
                          <a:ea typeface="Arial" charset="0"/>
                          <a:cs typeface="Arial" charset="0"/>
                        </a:defRPr>
                      </a:lvl5pPr>
                      <a:lvl6pPr marL="25146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6pPr>
                      <a:lvl7pPr marL="29718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7pPr>
                      <a:lvl8pPr marL="34290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8pPr>
                      <a:lvl9pPr marL="38862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7.6</a:t>
                      </a:r>
                    </a:p>
                  </a:txBody>
                  <a:tcPr marL="7144" marR="7144" marT="7144" marB="0" anchor="ctr" horzOverflow="overflow">
                    <a:lnL>
                      <a:noFill/>
                    </a:lnL>
                    <a:lnR w="10000" cap="flat" cmpd="sng" algn="ctr">
                      <a:solidFill>
                        <a:schemeClr val="tx1"/>
                      </a:solidFill>
                      <a:prstDash val="solid"/>
                      <a:round/>
                      <a:headEnd type="none" w="med" len="med"/>
                      <a:tailEnd type="none" w="med" len="med"/>
                    </a:lnR>
                    <a:lnT w="10000" cap="flat" cmpd="sng" algn="ctr">
                      <a:solidFill>
                        <a:schemeClr val="tx1"/>
                      </a:solidFill>
                      <a:prstDash val="solid"/>
                      <a:round/>
                      <a:headEnd type="none" w="med" len="med"/>
                      <a:tailEnd type="none" w="med" len="med"/>
                    </a:lnT>
                    <a:lnB w="10000" cap="flat" cmpd="sng" algn="ctr">
                      <a:solidFill>
                        <a:schemeClr val="tx1"/>
                      </a:solidFill>
                      <a:prstDash val="solid"/>
                      <a:round/>
                      <a:headEnd type="none" w="med" len="med"/>
                      <a:tailEnd type="none" w="med" len="med"/>
                    </a:lnB>
                    <a:lnTlToBr>
                      <a:noFill/>
                    </a:lnTlToBr>
                    <a:lnBlToTr>
                      <a:noFill/>
                    </a:lnBlToTr>
                    <a:solidFill>
                      <a:srgbClr val="D9D9D9"/>
                    </a:solidFill>
                  </a:tcPr>
                </a:tc>
                <a:extLst>
                  <a:ext uri="{0D108BD9-81ED-4DB2-BD59-A6C34878D82A}">
                    <a16:rowId xmlns="" xmlns:a16="http://schemas.microsoft.com/office/drawing/2014/main" val="10004"/>
                  </a:ext>
                </a:extLst>
              </a:tr>
              <a:tr h="616744">
                <a:tc>
                  <a:txBody>
                    <a:bodyPr/>
                    <a:lstStyle>
                      <a:lvl1pPr>
                        <a:spcBef>
                          <a:spcPts val="700"/>
                        </a:spcBef>
                        <a:spcAft>
                          <a:spcPts val="500"/>
                        </a:spcAft>
                        <a:buSzPct val="125000"/>
                        <a:buFont typeface="Wingdings" charset="2"/>
                        <a:defRPr sz="1600">
                          <a:solidFill>
                            <a:schemeClr val="tx1"/>
                          </a:solidFill>
                          <a:latin typeface="Arial" charset="0"/>
                          <a:ea typeface="Arial" charset="0"/>
                          <a:cs typeface="Arial" charset="0"/>
                        </a:defRPr>
                      </a:lvl1pPr>
                      <a:lvl2pPr marL="742950" indent="-285750">
                        <a:spcBef>
                          <a:spcPts val="550"/>
                        </a:spcBef>
                        <a:spcAft>
                          <a:spcPts val="500"/>
                        </a:spcAft>
                        <a:buSzPct val="125000"/>
                        <a:buFont typeface="Wingdings" charset="2"/>
                        <a:defRPr sz="1600">
                          <a:solidFill>
                            <a:schemeClr val="tx1"/>
                          </a:solidFill>
                          <a:latin typeface="Arial" charset="0"/>
                          <a:ea typeface="Arial" charset="0"/>
                          <a:cs typeface="Arial" charset="0"/>
                        </a:defRPr>
                      </a:lvl2pPr>
                      <a:lvl3pPr marL="1143000" indent="-228600">
                        <a:spcBef>
                          <a:spcPts val="500"/>
                        </a:spcBef>
                        <a:spcAft>
                          <a:spcPts val="500"/>
                        </a:spcAft>
                        <a:buSzPct val="125000"/>
                        <a:buFont typeface="Wingdings" charset="2"/>
                        <a:defRPr sz="1600">
                          <a:solidFill>
                            <a:schemeClr val="tx1"/>
                          </a:solidFill>
                          <a:latin typeface="Arial" charset="0"/>
                          <a:ea typeface="Arial" charset="0"/>
                          <a:cs typeface="Arial" charset="0"/>
                        </a:defRPr>
                      </a:lvl3pPr>
                      <a:lvl4pPr marL="1600200" indent="-228600">
                        <a:spcBef>
                          <a:spcPts val="400"/>
                        </a:spcBef>
                        <a:spcAft>
                          <a:spcPts val="500"/>
                        </a:spcAft>
                        <a:buSzPct val="125000"/>
                        <a:buFont typeface="Wingdings" charset="2"/>
                        <a:defRPr sz="1600">
                          <a:solidFill>
                            <a:schemeClr val="tx1"/>
                          </a:solidFill>
                          <a:latin typeface="Arial" charset="0"/>
                          <a:ea typeface="Arial" charset="0"/>
                          <a:cs typeface="Arial" charset="0"/>
                        </a:defRPr>
                      </a:lvl4pPr>
                      <a:lvl5pPr marL="2057400" indent="-228600">
                        <a:spcBef>
                          <a:spcPts val="400"/>
                        </a:spcBef>
                        <a:spcAft>
                          <a:spcPts val="500"/>
                        </a:spcAft>
                        <a:buSzPct val="125000"/>
                        <a:buFont typeface="Wingdings" charset="2"/>
                        <a:defRPr sz="1600">
                          <a:solidFill>
                            <a:schemeClr val="tx1"/>
                          </a:solidFill>
                          <a:latin typeface="Arial" charset="0"/>
                          <a:ea typeface="Arial" charset="0"/>
                          <a:cs typeface="Arial" charset="0"/>
                        </a:defRPr>
                      </a:lvl5pPr>
                      <a:lvl6pPr marL="25146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6pPr>
                      <a:lvl7pPr marL="29718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7pPr>
                      <a:lvl8pPr marL="34290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8pPr>
                      <a:lvl9pPr marL="38862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Open in the </a:t>
                      </a:r>
                      <a:r>
                        <a:rPr kumimoji="0" lang="en-US" altLang="en-US" sz="2000" b="0" i="0" u="none" strike="noStrike" cap="none" normalizeH="0" baseline="0" dirty="0" smtClean="0">
                          <a:ln>
                            <a:noFill/>
                          </a:ln>
                          <a:solidFill>
                            <a:schemeClr val="tx1"/>
                          </a:solidFill>
                          <a:effectLst/>
                          <a:latin typeface="Arial" panose="020B0604020202020204" pitchFamily="34" charset="0"/>
                          <a:ea typeface="Arial" charset="0"/>
                          <a:cs typeface="Arial" panose="020B0604020202020204" pitchFamily="34" charset="0"/>
                        </a:rPr>
                        <a:t>afternoon </a:t>
                      </a:r>
                      <a:r>
                        <a:rPr kumimoji="0" lang="en-US" altLang="en-US" sz="2000" b="0"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(vs regular hours)</a:t>
                      </a:r>
                    </a:p>
                  </a:txBody>
                  <a:tcPr marL="85725" marR="7144" marT="7144" marB="0" anchor="ctr" horzOverflow="overflow">
                    <a:lnL w="100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0000" cap="flat" cmpd="sng" algn="ctr">
                      <a:solidFill>
                        <a:schemeClr val="tx1"/>
                      </a:solidFill>
                      <a:prstDash val="solid"/>
                      <a:round/>
                      <a:headEnd type="none" w="med" len="med"/>
                      <a:tailEnd type="none" w="med" len="med"/>
                    </a:lnT>
                    <a:lnB w="100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700"/>
                        </a:spcBef>
                        <a:spcAft>
                          <a:spcPts val="500"/>
                        </a:spcAft>
                        <a:buSzPct val="125000"/>
                        <a:buFont typeface="Wingdings" charset="2"/>
                        <a:defRPr sz="1600">
                          <a:solidFill>
                            <a:schemeClr val="tx1"/>
                          </a:solidFill>
                          <a:latin typeface="Arial" charset="0"/>
                          <a:ea typeface="Arial" charset="0"/>
                          <a:cs typeface="Arial" charset="0"/>
                        </a:defRPr>
                      </a:lvl1pPr>
                      <a:lvl2pPr marL="742950" indent="-285750">
                        <a:spcBef>
                          <a:spcPts val="550"/>
                        </a:spcBef>
                        <a:spcAft>
                          <a:spcPts val="500"/>
                        </a:spcAft>
                        <a:buSzPct val="125000"/>
                        <a:buFont typeface="Wingdings" charset="2"/>
                        <a:defRPr sz="1600">
                          <a:solidFill>
                            <a:schemeClr val="tx1"/>
                          </a:solidFill>
                          <a:latin typeface="Arial" charset="0"/>
                          <a:ea typeface="Arial" charset="0"/>
                          <a:cs typeface="Arial" charset="0"/>
                        </a:defRPr>
                      </a:lvl2pPr>
                      <a:lvl3pPr marL="1143000" indent="-228600">
                        <a:spcBef>
                          <a:spcPts val="500"/>
                        </a:spcBef>
                        <a:spcAft>
                          <a:spcPts val="500"/>
                        </a:spcAft>
                        <a:buSzPct val="125000"/>
                        <a:buFont typeface="Wingdings" charset="2"/>
                        <a:defRPr sz="1600">
                          <a:solidFill>
                            <a:schemeClr val="tx1"/>
                          </a:solidFill>
                          <a:latin typeface="Arial" charset="0"/>
                          <a:ea typeface="Arial" charset="0"/>
                          <a:cs typeface="Arial" charset="0"/>
                        </a:defRPr>
                      </a:lvl3pPr>
                      <a:lvl4pPr marL="1600200" indent="-228600">
                        <a:spcBef>
                          <a:spcPts val="400"/>
                        </a:spcBef>
                        <a:spcAft>
                          <a:spcPts val="500"/>
                        </a:spcAft>
                        <a:buSzPct val="125000"/>
                        <a:buFont typeface="Wingdings" charset="2"/>
                        <a:defRPr sz="1600">
                          <a:solidFill>
                            <a:schemeClr val="tx1"/>
                          </a:solidFill>
                          <a:latin typeface="Arial" charset="0"/>
                          <a:ea typeface="Arial" charset="0"/>
                          <a:cs typeface="Arial" charset="0"/>
                        </a:defRPr>
                      </a:lvl4pPr>
                      <a:lvl5pPr marL="2057400" indent="-228600">
                        <a:spcBef>
                          <a:spcPts val="400"/>
                        </a:spcBef>
                        <a:spcAft>
                          <a:spcPts val="500"/>
                        </a:spcAft>
                        <a:buSzPct val="125000"/>
                        <a:buFont typeface="Wingdings" charset="2"/>
                        <a:defRPr sz="1600">
                          <a:solidFill>
                            <a:schemeClr val="tx1"/>
                          </a:solidFill>
                          <a:latin typeface="Arial" charset="0"/>
                          <a:ea typeface="Arial" charset="0"/>
                          <a:cs typeface="Arial" charset="0"/>
                        </a:defRPr>
                      </a:lvl5pPr>
                      <a:lvl6pPr marL="25146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6pPr>
                      <a:lvl7pPr marL="29718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7pPr>
                      <a:lvl8pPr marL="34290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8pPr>
                      <a:lvl9pPr marL="38862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Arial" panose="020B0604020202020204" pitchFamily="34" charset="0"/>
                          <a:ea typeface="Arial" charset="0"/>
                          <a:cs typeface="Arial" panose="020B0604020202020204" pitchFamily="34" charset="0"/>
                        </a:rPr>
                        <a:t>0.16</a:t>
                      </a:r>
                    </a:p>
                  </a:txBody>
                  <a:tcPr marL="7144" marR="7144" marT="7144" marB="0" anchor="ctr" horzOverflow="overflow">
                    <a:lnL w="12700" cap="flat" cmpd="sng" algn="ctr">
                      <a:solidFill>
                        <a:schemeClr val="tx1"/>
                      </a:solidFill>
                      <a:prstDash val="solid"/>
                      <a:round/>
                      <a:headEnd type="none" w="med" len="med"/>
                      <a:tailEnd type="none" w="med" len="med"/>
                    </a:lnL>
                    <a:lnR>
                      <a:noFill/>
                    </a:lnR>
                    <a:lnT w="10000" cap="flat" cmpd="sng" algn="ctr">
                      <a:solidFill>
                        <a:schemeClr val="tx1"/>
                      </a:solidFill>
                      <a:prstDash val="solid"/>
                      <a:round/>
                      <a:headEnd type="none" w="med" len="med"/>
                      <a:tailEnd type="none" w="med" len="med"/>
                    </a:lnT>
                    <a:lnB w="100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700"/>
                        </a:spcBef>
                        <a:spcAft>
                          <a:spcPts val="500"/>
                        </a:spcAft>
                        <a:buSzPct val="125000"/>
                        <a:buFont typeface="Wingdings" charset="2"/>
                        <a:defRPr sz="1600">
                          <a:solidFill>
                            <a:schemeClr val="tx1"/>
                          </a:solidFill>
                          <a:latin typeface="Arial" charset="0"/>
                          <a:ea typeface="Arial" charset="0"/>
                          <a:cs typeface="Arial" charset="0"/>
                        </a:defRPr>
                      </a:lvl1pPr>
                      <a:lvl2pPr marL="742950" indent="-285750">
                        <a:spcBef>
                          <a:spcPts val="550"/>
                        </a:spcBef>
                        <a:spcAft>
                          <a:spcPts val="500"/>
                        </a:spcAft>
                        <a:buSzPct val="125000"/>
                        <a:buFont typeface="Wingdings" charset="2"/>
                        <a:defRPr sz="1600">
                          <a:solidFill>
                            <a:schemeClr val="tx1"/>
                          </a:solidFill>
                          <a:latin typeface="Arial" charset="0"/>
                          <a:ea typeface="Arial" charset="0"/>
                          <a:cs typeface="Arial" charset="0"/>
                        </a:defRPr>
                      </a:lvl2pPr>
                      <a:lvl3pPr marL="1143000" indent="-228600">
                        <a:spcBef>
                          <a:spcPts val="500"/>
                        </a:spcBef>
                        <a:spcAft>
                          <a:spcPts val="500"/>
                        </a:spcAft>
                        <a:buSzPct val="125000"/>
                        <a:buFont typeface="Wingdings" charset="2"/>
                        <a:defRPr sz="1600">
                          <a:solidFill>
                            <a:schemeClr val="tx1"/>
                          </a:solidFill>
                          <a:latin typeface="Arial" charset="0"/>
                          <a:ea typeface="Arial" charset="0"/>
                          <a:cs typeface="Arial" charset="0"/>
                        </a:defRPr>
                      </a:lvl3pPr>
                      <a:lvl4pPr marL="1600200" indent="-228600">
                        <a:spcBef>
                          <a:spcPts val="400"/>
                        </a:spcBef>
                        <a:spcAft>
                          <a:spcPts val="500"/>
                        </a:spcAft>
                        <a:buSzPct val="125000"/>
                        <a:buFont typeface="Wingdings" charset="2"/>
                        <a:defRPr sz="1600">
                          <a:solidFill>
                            <a:schemeClr val="tx1"/>
                          </a:solidFill>
                          <a:latin typeface="Arial" charset="0"/>
                          <a:ea typeface="Arial" charset="0"/>
                          <a:cs typeface="Arial" charset="0"/>
                        </a:defRPr>
                      </a:lvl4pPr>
                      <a:lvl5pPr marL="2057400" indent="-228600">
                        <a:spcBef>
                          <a:spcPts val="400"/>
                        </a:spcBef>
                        <a:spcAft>
                          <a:spcPts val="500"/>
                        </a:spcAft>
                        <a:buSzPct val="125000"/>
                        <a:buFont typeface="Wingdings" charset="2"/>
                        <a:defRPr sz="1600">
                          <a:solidFill>
                            <a:schemeClr val="tx1"/>
                          </a:solidFill>
                          <a:latin typeface="Arial" charset="0"/>
                          <a:ea typeface="Arial" charset="0"/>
                          <a:cs typeface="Arial" charset="0"/>
                        </a:defRPr>
                      </a:lvl5pPr>
                      <a:lvl6pPr marL="25146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6pPr>
                      <a:lvl7pPr marL="29718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7pPr>
                      <a:lvl8pPr marL="34290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8pPr>
                      <a:lvl9pPr marL="38862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Arial" panose="020B0604020202020204" pitchFamily="34" charset="0"/>
                          <a:ea typeface="Arial" charset="0"/>
                          <a:cs typeface="Arial" panose="020B0604020202020204" pitchFamily="34" charset="0"/>
                        </a:rPr>
                        <a:t>0.18</a:t>
                      </a:r>
                    </a:p>
                  </a:txBody>
                  <a:tcPr marL="7144" marR="7144" marT="7144" marB="0" anchor="ctr" horzOverflow="overflow">
                    <a:lnL>
                      <a:noFill/>
                    </a:lnL>
                    <a:lnR>
                      <a:noFill/>
                    </a:lnR>
                    <a:lnT w="10000" cap="flat" cmpd="sng" algn="ctr">
                      <a:solidFill>
                        <a:schemeClr val="tx1"/>
                      </a:solidFill>
                      <a:prstDash val="solid"/>
                      <a:round/>
                      <a:headEnd type="none" w="med" len="med"/>
                      <a:tailEnd type="none" w="med" len="med"/>
                    </a:lnT>
                    <a:lnB w="100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700"/>
                        </a:spcBef>
                        <a:spcAft>
                          <a:spcPts val="500"/>
                        </a:spcAft>
                        <a:buSzPct val="125000"/>
                        <a:buFont typeface="Wingdings" charset="2"/>
                        <a:defRPr sz="1600">
                          <a:solidFill>
                            <a:schemeClr val="tx1"/>
                          </a:solidFill>
                          <a:latin typeface="Arial" charset="0"/>
                          <a:ea typeface="Arial" charset="0"/>
                          <a:cs typeface="Arial" charset="0"/>
                        </a:defRPr>
                      </a:lvl1pPr>
                      <a:lvl2pPr marL="742950" indent="-285750">
                        <a:spcBef>
                          <a:spcPts val="550"/>
                        </a:spcBef>
                        <a:spcAft>
                          <a:spcPts val="500"/>
                        </a:spcAft>
                        <a:buSzPct val="125000"/>
                        <a:buFont typeface="Wingdings" charset="2"/>
                        <a:defRPr sz="1600">
                          <a:solidFill>
                            <a:schemeClr val="tx1"/>
                          </a:solidFill>
                          <a:latin typeface="Arial" charset="0"/>
                          <a:ea typeface="Arial" charset="0"/>
                          <a:cs typeface="Arial" charset="0"/>
                        </a:defRPr>
                      </a:lvl2pPr>
                      <a:lvl3pPr marL="1143000" indent="-228600">
                        <a:spcBef>
                          <a:spcPts val="500"/>
                        </a:spcBef>
                        <a:spcAft>
                          <a:spcPts val="500"/>
                        </a:spcAft>
                        <a:buSzPct val="125000"/>
                        <a:buFont typeface="Wingdings" charset="2"/>
                        <a:defRPr sz="1600">
                          <a:solidFill>
                            <a:schemeClr val="tx1"/>
                          </a:solidFill>
                          <a:latin typeface="Arial" charset="0"/>
                          <a:ea typeface="Arial" charset="0"/>
                          <a:cs typeface="Arial" charset="0"/>
                        </a:defRPr>
                      </a:lvl3pPr>
                      <a:lvl4pPr marL="1600200" indent="-228600">
                        <a:spcBef>
                          <a:spcPts val="400"/>
                        </a:spcBef>
                        <a:spcAft>
                          <a:spcPts val="500"/>
                        </a:spcAft>
                        <a:buSzPct val="125000"/>
                        <a:buFont typeface="Wingdings" charset="2"/>
                        <a:defRPr sz="1600">
                          <a:solidFill>
                            <a:schemeClr val="tx1"/>
                          </a:solidFill>
                          <a:latin typeface="Arial" charset="0"/>
                          <a:ea typeface="Arial" charset="0"/>
                          <a:cs typeface="Arial" charset="0"/>
                        </a:defRPr>
                      </a:lvl4pPr>
                      <a:lvl5pPr marL="2057400" indent="-228600">
                        <a:spcBef>
                          <a:spcPts val="400"/>
                        </a:spcBef>
                        <a:spcAft>
                          <a:spcPts val="500"/>
                        </a:spcAft>
                        <a:buSzPct val="125000"/>
                        <a:buFont typeface="Wingdings" charset="2"/>
                        <a:defRPr sz="1600">
                          <a:solidFill>
                            <a:schemeClr val="tx1"/>
                          </a:solidFill>
                          <a:latin typeface="Arial" charset="0"/>
                          <a:ea typeface="Arial" charset="0"/>
                          <a:cs typeface="Arial" charset="0"/>
                        </a:defRPr>
                      </a:lvl5pPr>
                      <a:lvl6pPr marL="25146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6pPr>
                      <a:lvl7pPr marL="29718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7pPr>
                      <a:lvl8pPr marL="34290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8pPr>
                      <a:lvl9pPr marL="38862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2000" b="0" i="0" u="none" strike="noStrike" cap="none" normalizeH="0" baseline="0">
                        <a:ln>
                          <a:noFill/>
                        </a:ln>
                        <a:solidFill>
                          <a:schemeClr val="tx1"/>
                        </a:solidFill>
                        <a:effectLst/>
                        <a:latin typeface="Arial" panose="020B0604020202020204" pitchFamily="34" charset="0"/>
                        <a:ea typeface="Arial" charset="0"/>
                        <a:cs typeface="Arial" panose="020B0604020202020204" pitchFamily="34" charset="0"/>
                      </a:endParaRPr>
                    </a:p>
                  </a:txBody>
                  <a:tcPr marL="7144" marR="7144" marT="7144" marB="0" anchor="ctr" horzOverflow="overflow">
                    <a:lnL>
                      <a:noFill/>
                    </a:lnL>
                    <a:lnR w="10000" cap="flat" cmpd="sng" algn="ctr">
                      <a:solidFill>
                        <a:schemeClr val="tx1"/>
                      </a:solidFill>
                      <a:prstDash val="solid"/>
                      <a:round/>
                      <a:headEnd type="none" w="med" len="med"/>
                      <a:tailEnd type="none" w="med" len="med"/>
                    </a:lnR>
                    <a:lnT w="10000" cap="flat" cmpd="sng" algn="ctr">
                      <a:solidFill>
                        <a:schemeClr val="tx1"/>
                      </a:solidFill>
                      <a:prstDash val="solid"/>
                      <a:round/>
                      <a:headEnd type="none" w="med" len="med"/>
                      <a:tailEnd type="none" w="med" len="med"/>
                    </a:lnT>
                    <a:lnB w="10000" cap="flat" cmpd="sng" algn="ctr">
                      <a:solidFill>
                        <a:schemeClr val="tx1"/>
                      </a:solidFill>
                      <a:prstDash val="solid"/>
                      <a:round/>
                      <a:headEnd type="none" w="med" len="med"/>
                      <a:tailEnd type="none" w="med" len="med"/>
                    </a:lnB>
                    <a:lnTlToBr>
                      <a:noFill/>
                    </a:lnTlToBr>
                    <a:lnBlToTr>
                      <a:noFill/>
                    </a:lnBlToTr>
                    <a:solidFill>
                      <a:srgbClr val="D9D9D9"/>
                    </a:solidFill>
                  </a:tcPr>
                </a:tc>
                <a:extLst>
                  <a:ext uri="{0D108BD9-81ED-4DB2-BD59-A6C34878D82A}">
                    <a16:rowId xmlns="" xmlns:a16="http://schemas.microsoft.com/office/drawing/2014/main" val="10005"/>
                  </a:ext>
                </a:extLst>
              </a:tr>
              <a:tr h="616744">
                <a:tc>
                  <a:txBody>
                    <a:bodyPr/>
                    <a:lstStyle>
                      <a:lvl1pPr>
                        <a:spcBef>
                          <a:spcPts val="700"/>
                        </a:spcBef>
                        <a:spcAft>
                          <a:spcPts val="500"/>
                        </a:spcAft>
                        <a:buSzPct val="125000"/>
                        <a:buFont typeface="Wingdings" charset="2"/>
                        <a:defRPr sz="1600">
                          <a:solidFill>
                            <a:schemeClr val="tx1"/>
                          </a:solidFill>
                          <a:latin typeface="Arial" charset="0"/>
                          <a:ea typeface="Arial" charset="0"/>
                          <a:cs typeface="Arial" charset="0"/>
                        </a:defRPr>
                      </a:lvl1pPr>
                      <a:lvl2pPr marL="742950" indent="-285750">
                        <a:spcBef>
                          <a:spcPts val="550"/>
                        </a:spcBef>
                        <a:spcAft>
                          <a:spcPts val="500"/>
                        </a:spcAft>
                        <a:buSzPct val="125000"/>
                        <a:buFont typeface="Wingdings" charset="2"/>
                        <a:defRPr sz="1600">
                          <a:solidFill>
                            <a:schemeClr val="tx1"/>
                          </a:solidFill>
                          <a:latin typeface="Arial" charset="0"/>
                          <a:ea typeface="Arial" charset="0"/>
                          <a:cs typeface="Arial" charset="0"/>
                        </a:defRPr>
                      </a:lvl2pPr>
                      <a:lvl3pPr marL="1143000" indent="-228600">
                        <a:spcBef>
                          <a:spcPts val="500"/>
                        </a:spcBef>
                        <a:spcAft>
                          <a:spcPts val="500"/>
                        </a:spcAft>
                        <a:buSzPct val="125000"/>
                        <a:buFont typeface="Wingdings" charset="2"/>
                        <a:defRPr sz="1600">
                          <a:solidFill>
                            <a:schemeClr val="tx1"/>
                          </a:solidFill>
                          <a:latin typeface="Arial" charset="0"/>
                          <a:ea typeface="Arial" charset="0"/>
                          <a:cs typeface="Arial" charset="0"/>
                        </a:defRPr>
                      </a:lvl3pPr>
                      <a:lvl4pPr marL="1600200" indent="-228600">
                        <a:spcBef>
                          <a:spcPts val="400"/>
                        </a:spcBef>
                        <a:spcAft>
                          <a:spcPts val="500"/>
                        </a:spcAft>
                        <a:buSzPct val="125000"/>
                        <a:buFont typeface="Wingdings" charset="2"/>
                        <a:defRPr sz="1600">
                          <a:solidFill>
                            <a:schemeClr val="tx1"/>
                          </a:solidFill>
                          <a:latin typeface="Arial" charset="0"/>
                          <a:ea typeface="Arial" charset="0"/>
                          <a:cs typeface="Arial" charset="0"/>
                        </a:defRPr>
                      </a:lvl4pPr>
                      <a:lvl5pPr marL="2057400" indent="-228600">
                        <a:spcBef>
                          <a:spcPts val="400"/>
                        </a:spcBef>
                        <a:spcAft>
                          <a:spcPts val="500"/>
                        </a:spcAft>
                        <a:buSzPct val="125000"/>
                        <a:buFont typeface="Wingdings" charset="2"/>
                        <a:defRPr sz="1600">
                          <a:solidFill>
                            <a:schemeClr val="tx1"/>
                          </a:solidFill>
                          <a:latin typeface="Arial" charset="0"/>
                          <a:ea typeface="Arial" charset="0"/>
                          <a:cs typeface="Arial" charset="0"/>
                        </a:defRPr>
                      </a:lvl5pPr>
                      <a:lvl6pPr marL="25146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6pPr>
                      <a:lvl7pPr marL="29718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7pPr>
                      <a:lvl8pPr marL="34290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8pPr>
                      <a:lvl9pPr marL="38862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Open also on Saturday </a:t>
                      </a:r>
                      <a:r>
                        <a:rPr kumimoji="0" lang="en-US" altLang="en-US" sz="2000" b="0" i="0" u="none" strike="noStrike" cap="none" normalizeH="0" baseline="0" dirty="0" smtClean="0">
                          <a:ln>
                            <a:noFill/>
                          </a:ln>
                          <a:solidFill>
                            <a:schemeClr val="tx1"/>
                          </a:solidFill>
                          <a:effectLst/>
                          <a:latin typeface="Arial" panose="020B0604020202020204" pitchFamily="34" charset="0"/>
                          <a:ea typeface="Arial" charset="0"/>
                          <a:cs typeface="Arial" panose="020B0604020202020204" pitchFamily="34" charset="0"/>
                        </a:rPr>
                        <a:t>(</a:t>
                      </a:r>
                      <a:r>
                        <a:rPr kumimoji="0" lang="en-US" altLang="en-US" sz="2000" b="0"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vs regular hours)</a:t>
                      </a:r>
                    </a:p>
                  </a:txBody>
                  <a:tcPr marL="85725" marR="7144" marT="7144" marB="0" anchor="ctr" horzOverflow="overflow">
                    <a:lnL w="100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0000" cap="flat" cmpd="sng" algn="ctr">
                      <a:solidFill>
                        <a:schemeClr val="tx1"/>
                      </a:solidFill>
                      <a:prstDash val="solid"/>
                      <a:round/>
                      <a:headEnd type="none" w="med" len="med"/>
                      <a:tailEnd type="none" w="med" len="med"/>
                    </a:lnT>
                    <a:lnB w="100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700"/>
                        </a:spcBef>
                        <a:spcAft>
                          <a:spcPts val="500"/>
                        </a:spcAft>
                        <a:buSzPct val="125000"/>
                        <a:buFont typeface="Wingdings" charset="2"/>
                        <a:defRPr sz="1600">
                          <a:solidFill>
                            <a:schemeClr val="tx1"/>
                          </a:solidFill>
                          <a:latin typeface="Arial" charset="0"/>
                          <a:ea typeface="Arial" charset="0"/>
                          <a:cs typeface="Arial" charset="0"/>
                        </a:defRPr>
                      </a:lvl1pPr>
                      <a:lvl2pPr marL="742950" indent="-285750">
                        <a:spcBef>
                          <a:spcPts val="550"/>
                        </a:spcBef>
                        <a:spcAft>
                          <a:spcPts val="500"/>
                        </a:spcAft>
                        <a:buSzPct val="125000"/>
                        <a:buFont typeface="Wingdings" charset="2"/>
                        <a:defRPr sz="1600">
                          <a:solidFill>
                            <a:schemeClr val="tx1"/>
                          </a:solidFill>
                          <a:latin typeface="Arial" charset="0"/>
                          <a:ea typeface="Arial" charset="0"/>
                          <a:cs typeface="Arial" charset="0"/>
                        </a:defRPr>
                      </a:lvl2pPr>
                      <a:lvl3pPr marL="1143000" indent="-228600">
                        <a:spcBef>
                          <a:spcPts val="500"/>
                        </a:spcBef>
                        <a:spcAft>
                          <a:spcPts val="500"/>
                        </a:spcAft>
                        <a:buSzPct val="125000"/>
                        <a:buFont typeface="Wingdings" charset="2"/>
                        <a:defRPr sz="1600">
                          <a:solidFill>
                            <a:schemeClr val="tx1"/>
                          </a:solidFill>
                          <a:latin typeface="Arial" charset="0"/>
                          <a:ea typeface="Arial" charset="0"/>
                          <a:cs typeface="Arial" charset="0"/>
                        </a:defRPr>
                      </a:lvl3pPr>
                      <a:lvl4pPr marL="1600200" indent="-228600">
                        <a:spcBef>
                          <a:spcPts val="400"/>
                        </a:spcBef>
                        <a:spcAft>
                          <a:spcPts val="500"/>
                        </a:spcAft>
                        <a:buSzPct val="125000"/>
                        <a:buFont typeface="Wingdings" charset="2"/>
                        <a:defRPr sz="1600">
                          <a:solidFill>
                            <a:schemeClr val="tx1"/>
                          </a:solidFill>
                          <a:latin typeface="Arial" charset="0"/>
                          <a:ea typeface="Arial" charset="0"/>
                          <a:cs typeface="Arial" charset="0"/>
                        </a:defRPr>
                      </a:lvl4pPr>
                      <a:lvl5pPr marL="2057400" indent="-228600">
                        <a:spcBef>
                          <a:spcPts val="400"/>
                        </a:spcBef>
                        <a:spcAft>
                          <a:spcPts val="500"/>
                        </a:spcAft>
                        <a:buSzPct val="125000"/>
                        <a:buFont typeface="Wingdings" charset="2"/>
                        <a:defRPr sz="1600">
                          <a:solidFill>
                            <a:schemeClr val="tx1"/>
                          </a:solidFill>
                          <a:latin typeface="Arial" charset="0"/>
                          <a:ea typeface="Arial" charset="0"/>
                          <a:cs typeface="Arial" charset="0"/>
                        </a:defRPr>
                      </a:lvl5pPr>
                      <a:lvl6pPr marL="25146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6pPr>
                      <a:lvl7pPr marL="29718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7pPr>
                      <a:lvl8pPr marL="34290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8pPr>
                      <a:lvl9pPr marL="38862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Arial" panose="020B0604020202020204" pitchFamily="34" charset="0"/>
                          <a:ea typeface="Arial" charset="0"/>
                          <a:cs typeface="Arial" panose="020B0604020202020204" pitchFamily="34" charset="0"/>
                        </a:rPr>
                        <a:t>0.42</a:t>
                      </a:r>
                    </a:p>
                  </a:txBody>
                  <a:tcPr marL="7144" marR="7144" marT="7144" marB="0" anchor="ctr" horzOverflow="overflow">
                    <a:lnL w="12700" cap="flat" cmpd="sng" algn="ctr">
                      <a:solidFill>
                        <a:schemeClr val="tx1"/>
                      </a:solidFill>
                      <a:prstDash val="solid"/>
                      <a:round/>
                      <a:headEnd type="none" w="med" len="med"/>
                      <a:tailEnd type="none" w="med" len="med"/>
                    </a:lnL>
                    <a:lnR>
                      <a:noFill/>
                    </a:lnR>
                    <a:lnT w="10000" cap="flat" cmpd="sng" algn="ctr">
                      <a:solidFill>
                        <a:schemeClr val="tx1"/>
                      </a:solidFill>
                      <a:prstDash val="solid"/>
                      <a:round/>
                      <a:headEnd type="none" w="med" len="med"/>
                      <a:tailEnd type="none" w="med" len="med"/>
                    </a:lnT>
                    <a:lnB w="100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700"/>
                        </a:spcBef>
                        <a:spcAft>
                          <a:spcPts val="500"/>
                        </a:spcAft>
                        <a:buSzPct val="125000"/>
                        <a:buFont typeface="Wingdings" charset="2"/>
                        <a:defRPr sz="1600">
                          <a:solidFill>
                            <a:schemeClr val="tx1"/>
                          </a:solidFill>
                          <a:latin typeface="Arial" charset="0"/>
                          <a:ea typeface="Arial" charset="0"/>
                          <a:cs typeface="Arial" charset="0"/>
                        </a:defRPr>
                      </a:lvl1pPr>
                      <a:lvl2pPr marL="742950" indent="-285750">
                        <a:spcBef>
                          <a:spcPts val="550"/>
                        </a:spcBef>
                        <a:spcAft>
                          <a:spcPts val="500"/>
                        </a:spcAft>
                        <a:buSzPct val="125000"/>
                        <a:buFont typeface="Wingdings" charset="2"/>
                        <a:defRPr sz="1600">
                          <a:solidFill>
                            <a:schemeClr val="tx1"/>
                          </a:solidFill>
                          <a:latin typeface="Arial" charset="0"/>
                          <a:ea typeface="Arial" charset="0"/>
                          <a:cs typeface="Arial" charset="0"/>
                        </a:defRPr>
                      </a:lvl2pPr>
                      <a:lvl3pPr marL="1143000" indent="-228600">
                        <a:spcBef>
                          <a:spcPts val="500"/>
                        </a:spcBef>
                        <a:spcAft>
                          <a:spcPts val="500"/>
                        </a:spcAft>
                        <a:buSzPct val="125000"/>
                        <a:buFont typeface="Wingdings" charset="2"/>
                        <a:defRPr sz="1600">
                          <a:solidFill>
                            <a:schemeClr val="tx1"/>
                          </a:solidFill>
                          <a:latin typeface="Arial" charset="0"/>
                          <a:ea typeface="Arial" charset="0"/>
                          <a:cs typeface="Arial" charset="0"/>
                        </a:defRPr>
                      </a:lvl3pPr>
                      <a:lvl4pPr marL="1600200" indent="-228600">
                        <a:spcBef>
                          <a:spcPts val="400"/>
                        </a:spcBef>
                        <a:spcAft>
                          <a:spcPts val="500"/>
                        </a:spcAft>
                        <a:buSzPct val="125000"/>
                        <a:buFont typeface="Wingdings" charset="2"/>
                        <a:defRPr sz="1600">
                          <a:solidFill>
                            <a:schemeClr val="tx1"/>
                          </a:solidFill>
                          <a:latin typeface="Arial" charset="0"/>
                          <a:ea typeface="Arial" charset="0"/>
                          <a:cs typeface="Arial" charset="0"/>
                        </a:defRPr>
                      </a:lvl4pPr>
                      <a:lvl5pPr marL="2057400" indent="-228600">
                        <a:spcBef>
                          <a:spcPts val="400"/>
                        </a:spcBef>
                        <a:spcAft>
                          <a:spcPts val="500"/>
                        </a:spcAft>
                        <a:buSzPct val="125000"/>
                        <a:buFont typeface="Wingdings" charset="2"/>
                        <a:defRPr sz="1600">
                          <a:solidFill>
                            <a:schemeClr val="tx1"/>
                          </a:solidFill>
                          <a:latin typeface="Arial" charset="0"/>
                          <a:ea typeface="Arial" charset="0"/>
                          <a:cs typeface="Arial" charset="0"/>
                        </a:defRPr>
                      </a:lvl5pPr>
                      <a:lvl6pPr marL="25146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6pPr>
                      <a:lvl7pPr marL="29718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7pPr>
                      <a:lvl8pPr marL="34290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8pPr>
                      <a:lvl9pPr marL="38862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Arial" panose="020B0604020202020204" pitchFamily="34" charset="0"/>
                          <a:ea typeface="Arial" charset="0"/>
                          <a:cs typeface="Arial" panose="020B0604020202020204" pitchFamily="34" charset="0"/>
                        </a:rPr>
                        <a:t>0.26</a:t>
                      </a:r>
                    </a:p>
                  </a:txBody>
                  <a:tcPr marL="7144" marR="7144" marT="7144" marB="0" anchor="ctr" horzOverflow="overflow">
                    <a:lnL>
                      <a:noFill/>
                    </a:lnL>
                    <a:lnR>
                      <a:noFill/>
                    </a:lnR>
                    <a:lnT w="10000" cap="flat" cmpd="sng" algn="ctr">
                      <a:solidFill>
                        <a:schemeClr val="tx1"/>
                      </a:solidFill>
                      <a:prstDash val="solid"/>
                      <a:round/>
                      <a:headEnd type="none" w="med" len="med"/>
                      <a:tailEnd type="none" w="med" len="med"/>
                    </a:lnT>
                    <a:lnB w="100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700"/>
                        </a:spcBef>
                        <a:spcAft>
                          <a:spcPts val="500"/>
                        </a:spcAft>
                        <a:buSzPct val="125000"/>
                        <a:buFont typeface="Wingdings" charset="2"/>
                        <a:defRPr sz="1600">
                          <a:solidFill>
                            <a:schemeClr val="tx1"/>
                          </a:solidFill>
                          <a:latin typeface="Arial" charset="0"/>
                          <a:ea typeface="Arial" charset="0"/>
                          <a:cs typeface="Arial" charset="0"/>
                        </a:defRPr>
                      </a:lvl1pPr>
                      <a:lvl2pPr marL="742950" indent="-285750">
                        <a:spcBef>
                          <a:spcPts val="550"/>
                        </a:spcBef>
                        <a:spcAft>
                          <a:spcPts val="500"/>
                        </a:spcAft>
                        <a:buSzPct val="125000"/>
                        <a:buFont typeface="Wingdings" charset="2"/>
                        <a:defRPr sz="1600">
                          <a:solidFill>
                            <a:schemeClr val="tx1"/>
                          </a:solidFill>
                          <a:latin typeface="Arial" charset="0"/>
                          <a:ea typeface="Arial" charset="0"/>
                          <a:cs typeface="Arial" charset="0"/>
                        </a:defRPr>
                      </a:lvl2pPr>
                      <a:lvl3pPr marL="1143000" indent="-228600">
                        <a:spcBef>
                          <a:spcPts val="500"/>
                        </a:spcBef>
                        <a:spcAft>
                          <a:spcPts val="500"/>
                        </a:spcAft>
                        <a:buSzPct val="125000"/>
                        <a:buFont typeface="Wingdings" charset="2"/>
                        <a:defRPr sz="1600">
                          <a:solidFill>
                            <a:schemeClr val="tx1"/>
                          </a:solidFill>
                          <a:latin typeface="Arial" charset="0"/>
                          <a:ea typeface="Arial" charset="0"/>
                          <a:cs typeface="Arial" charset="0"/>
                        </a:defRPr>
                      </a:lvl3pPr>
                      <a:lvl4pPr marL="1600200" indent="-228600">
                        <a:spcBef>
                          <a:spcPts val="400"/>
                        </a:spcBef>
                        <a:spcAft>
                          <a:spcPts val="500"/>
                        </a:spcAft>
                        <a:buSzPct val="125000"/>
                        <a:buFont typeface="Wingdings" charset="2"/>
                        <a:defRPr sz="1600">
                          <a:solidFill>
                            <a:schemeClr val="tx1"/>
                          </a:solidFill>
                          <a:latin typeface="Arial" charset="0"/>
                          <a:ea typeface="Arial" charset="0"/>
                          <a:cs typeface="Arial" charset="0"/>
                        </a:defRPr>
                      </a:lvl4pPr>
                      <a:lvl5pPr marL="2057400" indent="-228600">
                        <a:spcBef>
                          <a:spcPts val="400"/>
                        </a:spcBef>
                        <a:spcAft>
                          <a:spcPts val="500"/>
                        </a:spcAft>
                        <a:buSzPct val="125000"/>
                        <a:buFont typeface="Wingdings" charset="2"/>
                        <a:defRPr sz="1600">
                          <a:solidFill>
                            <a:schemeClr val="tx1"/>
                          </a:solidFill>
                          <a:latin typeface="Arial" charset="0"/>
                          <a:ea typeface="Arial" charset="0"/>
                          <a:cs typeface="Arial" charset="0"/>
                        </a:defRPr>
                      </a:lvl5pPr>
                      <a:lvl6pPr marL="25146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6pPr>
                      <a:lvl7pPr marL="29718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7pPr>
                      <a:lvl8pPr marL="34290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8pPr>
                      <a:lvl9pPr marL="38862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altLang="en-US" sz="2000" b="0" i="0" u="none" strike="noStrike" cap="none" normalizeH="0" baseline="0">
                        <a:ln>
                          <a:noFill/>
                        </a:ln>
                        <a:solidFill>
                          <a:schemeClr val="tx1"/>
                        </a:solidFill>
                        <a:effectLst/>
                        <a:latin typeface="Arial" panose="020B0604020202020204" pitchFamily="34" charset="0"/>
                        <a:ea typeface="Arial" charset="0"/>
                        <a:cs typeface="Arial" panose="020B0604020202020204" pitchFamily="34" charset="0"/>
                      </a:endParaRPr>
                    </a:p>
                  </a:txBody>
                  <a:tcPr marL="7144" marR="7144" marT="7144" marB="0" anchor="ctr" horzOverflow="overflow">
                    <a:lnL>
                      <a:noFill/>
                    </a:lnL>
                    <a:lnR w="10000" cap="flat" cmpd="sng" algn="ctr">
                      <a:solidFill>
                        <a:schemeClr val="tx1"/>
                      </a:solidFill>
                      <a:prstDash val="solid"/>
                      <a:round/>
                      <a:headEnd type="none" w="med" len="med"/>
                      <a:tailEnd type="none" w="med" len="med"/>
                    </a:lnR>
                    <a:lnT w="10000" cap="flat" cmpd="sng" algn="ctr">
                      <a:solidFill>
                        <a:schemeClr val="tx1"/>
                      </a:solidFill>
                      <a:prstDash val="solid"/>
                      <a:round/>
                      <a:headEnd type="none" w="med" len="med"/>
                      <a:tailEnd type="none" w="med" len="med"/>
                    </a:lnT>
                    <a:lnB w="10000" cap="flat" cmpd="sng" algn="ctr">
                      <a:solidFill>
                        <a:schemeClr val="tx1"/>
                      </a:solidFill>
                      <a:prstDash val="solid"/>
                      <a:round/>
                      <a:headEnd type="none" w="med" len="med"/>
                      <a:tailEnd type="none" w="med" len="med"/>
                    </a:lnB>
                    <a:lnTlToBr>
                      <a:noFill/>
                    </a:lnTlToBr>
                    <a:lnBlToTr>
                      <a:noFill/>
                    </a:lnBlToTr>
                    <a:solidFill>
                      <a:srgbClr val="D9D9D9"/>
                    </a:solidFill>
                  </a:tcPr>
                </a:tc>
                <a:extLst>
                  <a:ext uri="{0D108BD9-81ED-4DB2-BD59-A6C34878D82A}">
                    <a16:rowId xmlns="" xmlns:a16="http://schemas.microsoft.com/office/drawing/2014/main" val="10006"/>
                  </a:ext>
                </a:extLst>
              </a:tr>
              <a:tr h="623760">
                <a:tc>
                  <a:txBody>
                    <a:bodyPr/>
                    <a:lstStyle>
                      <a:lvl1pPr>
                        <a:spcBef>
                          <a:spcPts val="700"/>
                        </a:spcBef>
                        <a:spcAft>
                          <a:spcPts val="500"/>
                        </a:spcAft>
                        <a:buSzPct val="125000"/>
                        <a:buFont typeface="Wingdings" charset="2"/>
                        <a:defRPr sz="1600">
                          <a:solidFill>
                            <a:schemeClr val="tx1"/>
                          </a:solidFill>
                          <a:latin typeface="Arial" charset="0"/>
                          <a:ea typeface="Arial" charset="0"/>
                          <a:cs typeface="Arial" charset="0"/>
                        </a:defRPr>
                      </a:lvl1pPr>
                      <a:lvl2pPr marL="742950" indent="-285750">
                        <a:spcBef>
                          <a:spcPts val="550"/>
                        </a:spcBef>
                        <a:spcAft>
                          <a:spcPts val="500"/>
                        </a:spcAft>
                        <a:buSzPct val="125000"/>
                        <a:buFont typeface="Wingdings" charset="2"/>
                        <a:defRPr sz="1600">
                          <a:solidFill>
                            <a:schemeClr val="tx1"/>
                          </a:solidFill>
                          <a:latin typeface="Arial" charset="0"/>
                          <a:ea typeface="Arial" charset="0"/>
                          <a:cs typeface="Arial" charset="0"/>
                        </a:defRPr>
                      </a:lvl2pPr>
                      <a:lvl3pPr marL="1143000" indent="-228600">
                        <a:spcBef>
                          <a:spcPts val="500"/>
                        </a:spcBef>
                        <a:spcAft>
                          <a:spcPts val="500"/>
                        </a:spcAft>
                        <a:buSzPct val="125000"/>
                        <a:buFont typeface="Wingdings" charset="2"/>
                        <a:defRPr sz="1600">
                          <a:solidFill>
                            <a:schemeClr val="tx1"/>
                          </a:solidFill>
                          <a:latin typeface="Arial" charset="0"/>
                          <a:ea typeface="Arial" charset="0"/>
                          <a:cs typeface="Arial" charset="0"/>
                        </a:defRPr>
                      </a:lvl3pPr>
                      <a:lvl4pPr marL="1600200" indent="-228600">
                        <a:spcBef>
                          <a:spcPts val="400"/>
                        </a:spcBef>
                        <a:spcAft>
                          <a:spcPts val="500"/>
                        </a:spcAft>
                        <a:buSzPct val="125000"/>
                        <a:buFont typeface="Wingdings" charset="2"/>
                        <a:defRPr sz="1600">
                          <a:solidFill>
                            <a:schemeClr val="tx1"/>
                          </a:solidFill>
                          <a:latin typeface="Arial" charset="0"/>
                          <a:ea typeface="Arial" charset="0"/>
                          <a:cs typeface="Arial" charset="0"/>
                        </a:defRPr>
                      </a:lvl4pPr>
                      <a:lvl5pPr marL="2057400" indent="-228600">
                        <a:spcBef>
                          <a:spcPts val="400"/>
                        </a:spcBef>
                        <a:spcAft>
                          <a:spcPts val="500"/>
                        </a:spcAft>
                        <a:buSzPct val="125000"/>
                        <a:buFont typeface="Wingdings" charset="2"/>
                        <a:defRPr sz="1600">
                          <a:solidFill>
                            <a:schemeClr val="tx1"/>
                          </a:solidFill>
                          <a:latin typeface="Arial" charset="0"/>
                          <a:ea typeface="Arial" charset="0"/>
                          <a:cs typeface="Arial" charset="0"/>
                        </a:defRPr>
                      </a:lvl5pPr>
                      <a:lvl6pPr marL="25146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6pPr>
                      <a:lvl7pPr marL="29718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7pPr>
                      <a:lvl8pPr marL="34290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8pPr>
                      <a:lvl9pPr marL="38862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Arial" panose="020B0604020202020204" pitchFamily="34" charset="0"/>
                          <a:ea typeface="Arial" charset="0"/>
                          <a:cs typeface="Arial" panose="020B0604020202020204" pitchFamily="34" charset="0"/>
                        </a:rPr>
                        <a:t> Staff </a:t>
                      </a:r>
                      <a:r>
                        <a:rPr kumimoji="0" lang="en-US" altLang="en-US" sz="2000" b="0"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is nice**</a:t>
                      </a:r>
                    </a:p>
                  </a:txBody>
                  <a:tcPr marL="7144" marR="7144" marT="7144" marB="0" anchor="ctr" horzOverflow="overflow">
                    <a:lnL w="100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0000" cap="flat" cmpd="sng" algn="ctr">
                      <a:solidFill>
                        <a:schemeClr val="tx1"/>
                      </a:solidFill>
                      <a:prstDash val="solid"/>
                      <a:round/>
                      <a:headEnd type="none" w="med" len="med"/>
                      <a:tailEnd type="none" w="med" len="med"/>
                    </a:lnT>
                    <a:lnB w="100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700"/>
                        </a:spcBef>
                        <a:spcAft>
                          <a:spcPts val="500"/>
                        </a:spcAft>
                        <a:buSzPct val="125000"/>
                        <a:buFont typeface="Wingdings" charset="2"/>
                        <a:defRPr sz="1600">
                          <a:solidFill>
                            <a:schemeClr val="tx1"/>
                          </a:solidFill>
                          <a:latin typeface="Arial" charset="0"/>
                          <a:ea typeface="Arial" charset="0"/>
                          <a:cs typeface="Arial" charset="0"/>
                        </a:defRPr>
                      </a:lvl1pPr>
                      <a:lvl2pPr marL="742950" indent="-285750">
                        <a:spcBef>
                          <a:spcPts val="550"/>
                        </a:spcBef>
                        <a:spcAft>
                          <a:spcPts val="500"/>
                        </a:spcAft>
                        <a:buSzPct val="125000"/>
                        <a:buFont typeface="Wingdings" charset="2"/>
                        <a:defRPr sz="1600">
                          <a:solidFill>
                            <a:schemeClr val="tx1"/>
                          </a:solidFill>
                          <a:latin typeface="Arial" charset="0"/>
                          <a:ea typeface="Arial" charset="0"/>
                          <a:cs typeface="Arial" charset="0"/>
                        </a:defRPr>
                      </a:lvl2pPr>
                      <a:lvl3pPr marL="1143000" indent="-228600">
                        <a:spcBef>
                          <a:spcPts val="500"/>
                        </a:spcBef>
                        <a:spcAft>
                          <a:spcPts val="500"/>
                        </a:spcAft>
                        <a:buSzPct val="125000"/>
                        <a:buFont typeface="Wingdings" charset="2"/>
                        <a:defRPr sz="1600">
                          <a:solidFill>
                            <a:schemeClr val="tx1"/>
                          </a:solidFill>
                          <a:latin typeface="Arial" charset="0"/>
                          <a:ea typeface="Arial" charset="0"/>
                          <a:cs typeface="Arial" charset="0"/>
                        </a:defRPr>
                      </a:lvl3pPr>
                      <a:lvl4pPr marL="1600200" indent="-228600">
                        <a:spcBef>
                          <a:spcPts val="400"/>
                        </a:spcBef>
                        <a:spcAft>
                          <a:spcPts val="500"/>
                        </a:spcAft>
                        <a:buSzPct val="125000"/>
                        <a:buFont typeface="Wingdings" charset="2"/>
                        <a:defRPr sz="1600">
                          <a:solidFill>
                            <a:schemeClr val="tx1"/>
                          </a:solidFill>
                          <a:latin typeface="Arial" charset="0"/>
                          <a:ea typeface="Arial" charset="0"/>
                          <a:cs typeface="Arial" charset="0"/>
                        </a:defRPr>
                      </a:lvl4pPr>
                      <a:lvl5pPr marL="2057400" indent="-228600">
                        <a:spcBef>
                          <a:spcPts val="400"/>
                        </a:spcBef>
                        <a:spcAft>
                          <a:spcPts val="500"/>
                        </a:spcAft>
                        <a:buSzPct val="125000"/>
                        <a:buFont typeface="Wingdings" charset="2"/>
                        <a:defRPr sz="1600">
                          <a:solidFill>
                            <a:schemeClr val="tx1"/>
                          </a:solidFill>
                          <a:latin typeface="Arial" charset="0"/>
                          <a:ea typeface="Arial" charset="0"/>
                          <a:cs typeface="Arial" charset="0"/>
                        </a:defRPr>
                      </a:lvl5pPr>
                      <a:lvl6pPr marL="25146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6pPr>
                      <a:lvl7pPr marL="29718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7pPr>
                      <a:lvl8pPr marL="34290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8pPr>
                      <a:lvl9pPr marL="38862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Arial" panose="020B0604020202020204" pitchFamily="34" charset="0"/>
                          <a:ea typeface="Arial" charset="0"/>
                          <a:cs typeface="Arial" panose="020B0604020202020204" pitchFamily="34" charset="0"/>
                        </a:rPr>
                        <a:t>3.15</a:t>
                      </a:r>
                    </a:p>
                  </a:txBody>
                  <a:tcPr marL="7144" marR="7144" marT="7144" marB="0" anchor="ctr" horzOverflow="overflow">
                    <a:lnL w="12700" cap="flat" cmpd="sng" algn="ctr">
                      <a:solidFill>
                        <a:schemeClr val="tx1"/>
                      </a:solidFill>
                      <a:prstDash val="solid"/>
                      <a:round/>
                      <a:headEnd type="none" w="med" len="med"/>
                      <a:tailEnd type="none" w="med" len="med"/>
                    </a:lnL>
                    <a:lnR>
                      <a:noFill/>
                    </a:lnR>
                    <a:lnT w="10000" cap="flat" cmpd="sng" algn="ctr">
                      <a:solidFill>
                        <a:schemeClr val="tx1"/>
                      </a:solidFill>
                      <a:prstDash val="solid"/>
                      <a:round/>
                      <a:headEnd type="none" w="med" len="med"/>
                      <a:tailEnd type="none" w="med" len="med"/>
                    </a:lnT>
                    <a:lnB w="100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700"/>
                        </a:spcBef>
                        <a:spcAft>
                          <a:spcPts val="500"/>
                        </a:spcAft>
                        <a:buSzPct val="125000"/>
                        <a:buFont typeface="Wingdings" charset="2"/>
                        <a:defRPr sz="1600">
                          <a:solidFill>
                            <a:schemeClr val="tx1"/>
                          </a:solidFill>
                          <a:latin typeface="Arial" charset="0"/>
                          <a:ea typeface="Arial" charset="0"/>
                          <a:cs typeface="Arial" charset="0"/>
                        </a:defRPr>
                      </a:lvl1pPr>
                      <a:lvl2pPr marL="742950" indent="-285750">
                        <a:spcBef>
                          <a:spcPts val="550"/>
                        </a:spcBef>
                        <a:spcAft>
                          <a:spcPts val="500"/>
                        </a:spcAft>
                        <a:buSzPct val="125000"/>
                        <a:buFont typeface="Wingdings" charset="2"/>
                        <a:defRPr sz="1600">
                          <a:solidFill>
                            <a:schemeClr val="tx1"/>
                          </a:solidFill>
                          <a:latin typeface="Arial" charset="0"/>
                          <a:ea typeface="Arial" charset="0"/>
                          <a:cs typeface="Arial" charset="0"/>
                        </a:defRPr>
                      </a:lvl2pPr>
                      <a:lvl3pPr marL="1143000" indent="-228600">
                        <a:spcBef>
                          <a:spcPts val="500"/>
                        </a:spcBef>
                        <a:spcAft>
                          <a:spcPts val="500"/>
                        </a:spcAft>
                        <a:buSzPct val="125000"/>
                        <a:buFont typeface="Wingdings" charset="2"/>
                        <a:defRPr sz="1600">
                          <a:solidFill>
                            <a:schemeClr val="tx1"/>
                          </a:solidFill>
                          <a:latin typeface="Arial" charset="0"/>
                          <a:ea typeface="Arial" charset="0"/>
                          <a:cs typeface="Arial" charset="0"/>
                        </a:defRPr>
                      </a:lvl3pPr>
                      <a:lvl4pPr marL="1600200" indent="-228600">
                        <a:spcBef>
                          <a:spcPts val="400"/>
                        </a:spcBef>
                        <a:spcAft>
                          <a:spcPts val="500"/>
                        </a:spcAft>
                        <a:buSzPct val="125000"/>
                        <a:buFont typeface="Wingdings" charset="2"/>
                        <a:defRPr sz="1600">
                          <a:solidFill>
                            <a:schemeClr val="tx1"/>
                          </a:solidFill>
                          <a:latin typeface="Arial" charset="0"/>
                          <a:ea typeface="Arial" charset="0"/>
                          <a:cs typeface="Arial" charset="0"/>
                        </a:defRPr>
                      </a:lvl4pPr>
                      <a:lvl5pPr marL="2057400" indent="-228600">
                        <a:spcBef>
                          <a:spcPts val="400"/>
                        </a:spcBef>
                        <a:spcAft>
                          <a:spcPts val="500"/>
                        </a:spcAft>
                        <a:buSzPct val="125000"/>
                        <a:buFont typeface="Wingdings" charset="2"/>
                        <a:defRPr sz="1600">
                          <a:solidFill>
                            <a:schemeClr val="tx1"/>
                          </a:solidFill>
                          <a:latin typeface="Arial" charset="0"/>
                          <a:ea typeface="Arial" charset="0"/>
                          <a:cs typeface="Arial" charset="0"/>
                        </a:defRPr>
                      </a:lvl5pPr>
                      <a:lvl6pPr marL="25146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6pPr>
                      <a:lvl7pPr marL="29718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7pPr>
                      <a:lvl8pPr marL="34290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8pPr>
                      <a:lvl9pPr marL="38862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Arial" panose="020B0604020202020204" pitchFamily="34" charset="0"/>
                          <a:ea typeface="Arial" charset="0"/>
                          <a:cs typeface="Arial" panose="020B0604020202020204" pitchFamily="34" charset="0"/>
                        </a:rPr>
                        <a:t>1.20</a:t>
                      </a:r>
                    </a:p>
                  </a:txBody>
                  <a:tcPr marL="7144" marR="7144" marT="7144" marB="0" anchor="ctr" horzOverflow="overflow">
                    <a:lnL>
                      <a:noFill/>
                    </a:lnL>
                    <a:lnR>
                      <a:noFill/>
                    </a:lnR>
                    <a:lnT w="10000" cap="flat" cmpd="sng" algn="ctr">
                      <a:solidFill>
                        <a:schemeClr val="tx1"/>
                      </a:solidFill>
                      <a:prstDash val="solid"/>
                      <a:round/>
                      <a:headEnd type="none" w="med" len="med"/>
                      <a:tailEnd type="none" w="med" len="med"/>
                    </a:lnT>
                    <a:lnB w="100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700"/>
                        </a:spcBef>
                        <a:spcAft>
                          <a:spcPts val="500"/>
                        </a:spcAft>
                        <a:buSzPct val="125000"/>
                        <a:buFont typeface="Wingdings" charset="2"/>
                        <a:defRPr sz="1600">
                          <a:solidFill>
                            <a:schemeClr val="tx1"/>
                          </a:solidFill>
                          <a:latin typeface="Arial" charset="0"/>
                          <a:ea typeface="Arial" charset="0"/>
                          <a:cs typeface="Arial" charset="0"/>
                        </a:defRPr>
                      </a:lvl1pPr>
                      <a:lvl2pPr marL="742950" indent="-285750">
                        <a:spcBef>
                          <a:spcPts val="550"/>
                        </a:spcBef>
                        <a:spcAft>
                          <a:spcPts val="500"/>
                        </a:spcAft>
                        <a:buSzPct val="125000"/>
                        <a:buFont typeface="Wingdings" charset="2"/>
                        <a:defRPr sz="1600">
                          <a:solidFill>
                            <a:schemeClr val="tx1"/>
                          </a:solidFill>
                          <a:latin typeface="Arial" charset="0"/>
                          <a:ea typeface="Arial" charset="0"/>
                          <a:cs typeface="Arial" charset="0"/>
                        </a:defRPr>
                      </a:lvl2pPr>
                      <a:lvl3pPr marL="1143000" indent="-228600">
                        <a:spcBef>
                          <a:spcPts val="500"/>
                        </a:spcBef>
                        <a:spcAft>
                          <a:spcPts val="500"/>
                        </a:spcAft>
                        <a:buSzPct val="125000"/>
                        <a:buFont typeface="Wingdings" charset="2"/>
                        <a:defRPr sz="1600">
                          <a:solidFill>
                            <a:schemeClr val="tx1"/>
                          </a:solidFill>
                          <a:latin typeface="Arial" charset="0"/>
                          <a:ea typeface="Arial" charset="0"/>
                          <a:cs typeface="Arial" charset="0"/>
                        </a:defRPr>
                      </a:lvl3pPr>
                      <a:lvl4pPr marL="1600200" indent="-228600">
                        <a:spcBef>
                          <a:spcPts val="400"/>
                        </a:spcBef>
                        <a:spcAft>
                          <a:spcPts val="500"/>
                        </a:spcAft>
                        <a:buSzPct val="125000"/>
                        <a:buFont typeface="Wingdings" charset="2"/>
                        <a:defRPr sz="1600">
                          <a:solidFill>
                            <a:schemeClr val="tx1"/>
                          </a:solidFill>
                          <a:latin typeface="Arial" charset="0"/>
                          <a:ea typeface="Arial" charset="0"/>
                          <a:cs typeface="Arial" charset="0"/>
                        </a:defRPr>
                      </a:lvl4pPr>
                      <a:lvl5pPr marL="2057400" indent="-228600">
                        <a:spcBef>
                          <a:spcPts val="400"/>
                        </a:spcBef>
                        <a:spcAft>
                          <a:spcPts val="500"/>
                        </a:spcAft>
                        <a:buSzPct val="125000"/>
                        <a:buFont typeface="Wingdings" charset="2"/>
                        <a:defRPr sz="1600">
                          <a:solidFill>
                            <a:schemeClr val="tx1"/>
                          </a:solidFill>
                          <a:latin typeface="Arial" charset="0"/>
                          <a:ea typeface="Arial" charset="0"/>
                          <a:cs typeface="Arial" charset="0"/>
                        </a:defRPr>
                      </a:lvl5pPr>
                      <a:lvl6pPr marL="25146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6pPr>
                      <a:lvl7pPr marL="29718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7pPr>
                      <a:lvl8pPr marL="34290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8pPr>
                      <a:lvl9pPr marL="3886200" indent="-228600" eaLnBrk="0" fontAlgn="base" hangingPunct="0">
                        <a:spcBef>
                          <a:spcPts val="400"/>
                        </a:spcBef>
                        <a:spcAft>
                          <a:spcPts val="500"/>
                        </a:spcAft>
                        <a:buSzPct val="125000"/>
                        <a:buFont typeface="Wingdings" charset="2"/>
                        <a:defRPr sz="1600">
                          <a:solidFill>
                            <a:schemeClr val="tx1"/>
                          </a:solidFill>
                          <a:latin typeface="Arial" charset="0"/>
                          <a:ea typeface="Arial" charset="0"/>
                          <a:cs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panose="020B0604020202020204" pitchFamily="34" charset="0"/>
                          <a:ea typeface="Arial" charset="0"/>
                          <a:cs typeface="Arial" panose="020B0604020202020204" pitchFamily="34" charset="0"/>
                        </a:rPr>
                        <a:t>15.8</a:t>
                      </a:r>
                    </a:p>
                  </a:txBody>
                  <a:tcPr marL="7144" marR="7144" marT="7144" marB="0" anchor="ctr" horzOverflow="overflow">
                    <a:lnL>
                      <a:noFill/>
                    </a:lnL>
                    <a:lnR w="10000" cap="flat" cmpd="sng" algn="ctr">
                      <a:solidFill>
                        <a:schemeClr val="tx1"/>
                      </a:solidFill>
                      <a:prstDash val="solid"/>
                      <a:round/>
                      <a:headEnd type="none" w="med" len="med"/>
                      <a:tailEnd type="none" w="med" len="med"/>
                    </a:lnR>
                    <a:lnT w="10000" cap="flat" cmpd="sng" algn="ctr">
                      <a:solidFill>
                        <a:schemeClr val="tx1"/>
                      </a:solidFill>
                      <a:prstDash val="solid"/>
                      <a:round/>
                      <a:headEnd type="none" w="med" len="med"/>
                      <a:tailEnd type="none" w="med" len="med"/>
                    </a:lnT>
                    <a:lnB w="10000" cap="flat" cmpd="sng" algn="ctr">
                      <a:solidFill>
                        <a:schemeClr val="tx1"/>
                      </a:solidFill>
                      <a:prstDash val="solid"/>
                      <a:round/>
                      <a:headEnd type="none" w="med" len="med"/>
                      <a:tailEnd type="none" w="med" len="med"/>
                    </a:lnB>
                    <a:lnTlToBr>
                      <a:noFill/>
                    </a:lnTlToBr>
                    <a:lnBlToTr>
                      <a:noFill/>
                    </a:lnBlToTr>
                    <a:solidFill>
                      <a:srgbClr val="D9D9D9"/>
                    </a:solidFill>
                  </a:tcPr>
                </a:tc>
                <a:extLst>
                  <a:ext uri="{0D108BD9-81ED-4DB2-BD59-A6C34878D82A}">
                    <a16:rowId xmlns="" xmlns:a16="http://schemas.microsoft.com/office/drawing/2014/main" val="10007"/>
                  </a:ext>
                </a:extLst>
              </a:tr>
            </a:tbl>
          </a:graphicData>
        </a:graphic>
      </p:graphicFrame>
    </p:spTree>
    <p:extLst>
      <p:ext uri="{BB962C8B-B14F-4D97-AF65-F5344CB8AC3E}">
        <p14:creationId xmlns:p14="http://schemas.microsoft.com/office/powerpoint/2010/main" val="91207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Making implementation problems research-y by putting them into context</a:t>
            </a:r>
            <a:endParaRPr lang="en-US" dirty="0"/>
          </a:p>
        </p:txBody>
      </p:sp>
      <p:sp>
        <p:nvSpPr>
          <p:cNvPr id="3" name="TextBox 2"/>
          <p:cNvSpPr txBox="1"/>
          <p:nvPr/>
        </p:nvSpPr>
        <p:spPr>
          <a:xfrm>
            <a:off x="838200" y="1969163"/>
            <a:ext cx="2121408" cy="923330"/>
          </a:xfrm>
          <a:prstGeom prst="rect">
            <a:avLst/>
          </a:prstGeom>
          <a:noFill/>
        </p:spPr>
        <p:txBody>
          <a:bodyPr wrap="square" rtlCol="0">
            <a:spAutoFit/>
          </a:bodyPr>
          <a:lstStyle/>
          <a:p>
            <a:pPr algn="ctr"/>
            <a:r>
              <a:rPr lang="en-US" dirty="0" smtClean="0"/>
              <a:t>False documentation of allergy </a:t>
            </a:r>
            <a:endParaRPr lang="en-US" dirty="0"/>
          </a:p>
        </p:txBody>
      </p:sp>
      <p:sp>
        <p:nvSpPr>
          <p:cNvPr id="5" name="TextBox 4"/>
          <p:cNvSpPr txBox="1"/>
          <p:nvPr/>
        </p:nvSpPr>
        <p:spPr>
          <a:xfrm>
            <a:off x="1549688" y="4180672"/>
            <a:ext cx="3270651" cy="646331"/>
          </a:xfrm>
          <a:prstGeom prst="rect">
            <a:avLst/>
          </a:prstGeom>
          <a:noFill/>
        </p:spPr>
        <p:txBody>
          <a:bodyPr wrap="square" rtlCol="0">
            <a:spAutoFit/>
          </a:bodyPr>
          <a:lstStyle/>
          <a:p>
            <a:pPr algn="ctr"/>
            <a:r>
              <a:rPr lang="en-US" dirty="0" smtClean="0"/>
              <a:t>Self report of allergies and misclassification</a:t>
            </a:r>
            <a:endParaRPr lang="en-US" dirty="0"/>
          </a:p>
        </p:txBody>
      </p:sp>
      <p:sp>
        <p:nvSpPr>
          <p:cNvPr id="7" name="TextBox 6"/>
          <p:cNvSpPr txBox="1"/>
          <p:nvPr/>
        </p:nvSpPr>
        <p:spPr>
          <a:xfrm>
            <a:off x="5380238" y="3282667"/>
            <a:ext cx="2178802" cy="369332"/>
          </a:xfrm>
          <a:prstGeom prst="rect">
            <a:avLst/>
          </a:prstGeom>
          <a:noFill/>
        </p:spPr>
        <p:txBody>
          <a:bodyPr wrap="none" rtlCol="0">
            <a:spAutoFit/>
          </a:bodyPr>
          <a:lstStyle/>
          <a:p>
            <a:r>
              <a:rPr lang="en-US" dirty="0" smtClean="0"/>
              <a:t>A tool to help classify</a:t>
            </a:r>
            <a:endParaRPr lang="en-US" dirty="0"/>
          </a:p>
        </p:txBody>
      </p:sp>
      <p:sp>
        <p:nvSpPr>
          <p:cNvPr id="8" name="TextBox 7"/>
          <p:cNvSpPr txBox="1"/>
          <p:nvPr/>
        </p:nvSpPr>
        <p:spPr>
          <a:xfrm>
            <a:off x="8412480" y="2107662"/>
            <a:ext cx="2560320" cy="646331"/>
          </a:xfrm>
          <a:prstGeom prst="rect">
            <a:avLst/>
          </a:prstGeom>
          <a:noFill/>
        </p:spPr>
        <p:txBody>
          <a:bodyPr wrap="square" rtlCol="0">
            <a:spAutoFit/>
          </a:bodyPr>
          <a:lstStyle/>
          <a:p>
            <a:pPr algn="ctr"/>
            <a:r>
              <a:rPr lang="en-US" dirty="0" smtClean="0"/>
              <a:t>An app or training to facilitate classification </a:t>
            </a:r>
            <a:endParaRPr lang="en-US" dirty="0"/>
          </a:p>
        </p:txBody>
      </p:sp>
      <p:cxnSp>
        <p:nvCxnSpPr>
          <p:cNvPr id="10" name="Curved Connector 9"/>
          <p:cNvCxnSpPr>
            <a:stCxn id="3" idx="3"/>
            <a:endCxn id="5" idx="1"/>
          </p:cNvCxnSpPr>
          <p:nvPr/>
        </p:nvCxnSpPr>
        <p:spPr>
          <a:xfrm flipH="1">
            <a:off x="1549688" y="2430828"/>
            <a:ext cx="1409920" cy="2073010"/>
          </a:xfrm>
          <a:prstGeom prst="curvedConnector5">
            <a:avLst>
              <a:gd name="adj1" fmla="val -16214"/>
              <a:gd name="adj2" fmla="val 53341"/>
              <a:gd name="adj3" fmla="val 116214"/>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urved Connector 11"/>
          <p:cNvCxnSpPr>
            <a:stCxn id="5" idx="3"/>
            <a:endCxn id="7" idx="1"/>
          </p:cNvCxnSpPr>
          <p:nvPr/>
        </p:nvCxnSpPr>
        <p:spPr>
          <a:xfrm flipV="1">
            <a:off x="4820339" y="3467333"/>
            <a:ext cx="559899" cy="1036505"/>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urved Connector 13"/>
          <p:cNvCxnSpPr>
            <a:stCxn id="7" idx="3"/>
            <a:endCxn id="8" idx="0"/>
          </p:cNvCxnSpPr>
          <p:nvPr/>
        </p:nvCxnSpPr>
        <p:spPr>
          <a:xfrm flipV="1">
            <a:off x="7559040" y="2107662"/>
            <a:ext cx="2133600" cy="1359671"/>
          </a:xfrm>
          <a:prstGeom prst="curvedConnector4">
            <a:avLst>
              <a:gd name="adj1" fmla="val 20000"/>
              <a:gd name="adj2" fmla="val 116813"/>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9205970" y="6119636"/>
            <a:ext cx="1766830" cy="369332"/>
          </a:xfrm>
          <a:prstGeom prst="rect">
            <a:avLst/>
          </a:prstGeom>
          <a:noFill/>
        </p:spPr>
        <p:txBody>
          <a:bodyPr wrap="none" rtlCol="0">
            <a:spAutoFit/>
          </a:bodyPr>
          <a:lstStyle/>
          <a:p>
            <a:r>
              <a:rPr lang="en-US" smtClean="0"/>
              <a:t>Decision support</a:t>
            </a:r>
            <a:endParaRPr lang="en-US"/>
          </a:p>
        </p:txBody>
      </p:sp>
      <p:cxnSp>
        <p:nvCxnSpPr>
          <p:cNvPr id="17" name="Curved Connector 16"/>
          <p:cNvCxnSpPr>
            <a:stCxn id="13" idx="2"/>
            <a:endCxn id="15" idx="1"/>
          </p:cNvCxnSpPr>
          <p:nvPr/>
        </p:nvCxnSpPr>
        <p:spPr>
          <a:xfrm rot="16200000" flipH="1">
            <a:off x="7940452" y="5038784"/>
            <a:ext cx="884106" cy="1646930"/>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278880" y="5050864"/>
            <a:ext cx="2560320" cy="369332"/>
          </a:xfrm>
          <a:prstGeom prst="rect">
            <a:avLst/>
          </a:prstGeom>
          <a:noFill/>
        </p:spPr>
        <p:txBody>
          <a:bodyPr wrap="square" rtlCol="0">
            <a:spAutoFit/>
          </a:bodyPr>
          <a:lstStyle/>
          <a:p>
            <a:pPr algn="ctr"/>
            <a:r>
              <a:rPr lang="en-US" smtClean="0"/>
              <a:t>Principal-agent problem</a:t>
            </a:r>
            <a:endParaRPr lang="en-US" dirty="0"/>
          </a:p>
        </p:txBody>
      </p:sp>
      <p:cxnSp>
        <p:nvCxnSpPr>
          <p:cNvPr id="6" name="Curved Connector 5"/>
          <p:cNvCxnSpPr>
            <a:stCxn id="8" idx="2"/>
            <a:endCxn id="13" idx="0"/>
          </p:cNvCxnSpPr>
          <p:nvPr/>
        </p:nvCxnSpPr>
        <p:spPr>
          <a:xfrm rot="5400000">
            <a:off x="7477405" y="2835628"/>
            <a:ext cx="2296871" cy="213360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455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5"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DCE for implementation science</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A technique for understanding patient perspectives</a:t>
            </a:r>
          </a:p>
          <a:p>
            <a:r>
              <a:rPr lang="en-US" dirty="0" smtClean="0"/>
              <a:t>A philosophy that what people wants matters </a:t>
            </a:r>
          </a:p>
          <a:p>
            <a:r>
              <a:rPr lang="en-US" dirty="0" smtClean="0"/>
              <a:t>A big change in paradigm for public health</a:t>
            </a:r>
          </a:p>
          <a:p>
            <a:r>
              <a:rPr lang="en-US" dirty="0"/>
              <a:t>Broadening our disciplinary lens can be </a:t>
            </a:r>
            <a:r>
              <a:rPr lang="en-US" dirty="0" smtClean="0"/>
              <a:t>useful</a:t>
            </a:r>
          </a:p>
          <a:p>
            <a:r>
              <a:rPr lang="en-US" dirty="0" smtClean="0"/>
              <a:t>Examples</a:t>
            </a:r>
          </a:p>
          <a:p>
            <a:pPr lvl="1"/>
            <a:r>
              <a:rPr lang="en-US" dirty="0" smtClean="0"/>
              <a:t>Place </a:t>
            </a:r>
            <a:r>
              <a:rPr lang="en-US" dirty="0"/>
              <a:t>of childbirth </a:t>
            </a:r>
            <a:r>
              <a:rPr lang="en-US" dirty="0" smtClean="0"/>
              <a:t>Tanzania</a:t>
            </a:r>
          </a:p>
          <a:p>
            <a:pPr lvl="1"/>
            <a:r>
              <a:rPr lang="en-US" dirty="0" smtClean="0">
                <a:hlinkClick r:id="rId2"/>
              </a:rPr>
              <a:t>https</a:t>
            </a:r>
            <a:r>
              <a:rPr lang="en-US" dirty="0">
                <a:hlinkClick r:id="rId2"/>
              </a:rPr>
              <a:t>://www.ncbi.nlm.nih.gov/pmc/articles/PMC2724466</a:t>
            </a:r>
            <a:r>
              <a:rPr lang="en-US" dirty="0" smtClean="0">
                <a:hlinkClick r:id="rId2"/>
              </a:rPr>
              <a:t>/</a:t>
            </a:r>
            <a:endParaRPr lang="en-US" dirty="0" smtClean="0"/>
          </a:p>
          <a:p>
            <a:pPr lvl="1"/>
            <a:r>
              <a:rPr lang="en-US" dirty="0">
                <a:hlinkClick r:id="rId3"/>
              </a:rPr>
              <a:t>https://</a:t>
            </a:r>
            <a:r>
              <a:rPr lang="en-US" dirty="0" smtClean="0">
                <a:hlinkClick r:id="rId3"/>
              </a:rPr>
              <a:t>www.ncbi.nlm.nih.gov/pubmed/26262840</a:t>
            </a:r>
            <a:endParaRPr lang="en-US" dirty="0" smtClean="0"/>
          </a:p>
          <a:p>
            <a:pPr lvl="1"/>
            <a:endParaRPr lang="en-US" dirty="0" smtClean="0"/>
          </a:p>
          <a:p>
            <a:r>
              <a:rPr lang="en-US" dirty="0" smtClean="0"/>
              <a:t>Standards</a:t>
            </a:r>
          </a:p>
          <a:p>
            <a:pPr lvl="1"/>
            <a:r>
              <a:rPr lang="en-US" dirty="0">
                <a:hlinkClick r:id="rId4"/>
              </a:rPr>
              <a:t>https://</a:t>
            </a:r>
            <a:r>
              <a:rPr lang="en-US" dirty="0" smtClean="0">
                <a:hlinkClick r:id="rId4"/>
              </a:rPr>
              <a:t>www.ispor.org/ValueInHealth/ShowValueInHealth.aspx?issue=3551E3F3-83A8-4895-9415-5272AF29A9DF</a:t>
            </a:r>
            <a:endParaRPr lang="en-US" dirty="0" smtClean="0"/>
          </a:p>
          <a:p>
            <a:pPr lvl="1"/>
            <a:r>
              <a:rPr lang="en-US" dirty="0"/>
              <a:t>https://</a:t>
            </a:r>
            <a:r>
              <a:rPr lang="en-US" dirty="0" err="1"/>
              <a:t>www.ispor.org</a:t>
            </a:r>
            <a:r>
              <a:rPr lang="en-US" dirty="0"/>
              <a:t>/Conjoint-Analysis-Statistical-Methods-</a:t>
            </a:r>
            <a:r>
              <a:rPr lang="en-US" dirty="0" err="1"/>
              <a:t>Guidelines.pdf</a:t>
            </a:r>
            <a:endParaRPr lang="en-US" dirty="0"/>
          </a:p>
          <a:p>
            <a:endParaRPr lang="en-US" dirty="0"/>
          </a:p>
        </p:txBody>
      </p:sp>
    </p:spTree>
    <p:extLst>
      <p:ext uri="{BB962C8B-B14F-4D97-AF65-F5344CB8AC3E}">
        <p14:creationId xmlns:p14="http://schemas.microsoft.com/office/powerpoint/2010/main" val="6164755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From Econ to Human</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1116678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Econ vs. Human</a:t>
            </a:r>
            <a:endParaRPr lang="en-US" dirty="0"/>
          </a:p>
        </p:txBody>
      </p:sp>
      <p:sp>
        <p:nvSpPr>
          <p:cNvPr id="3" name="Content Placeholder 2"/>
          <p:cNvSpPr>
            <a:spLocks noGrp="1"/>
          </p:cNvSpPr>
          <p:nvPr>
            <p:ph idx="1"/>
          </p:nvPr>
        </p:nvSpPr>
        <p:spPr/>
        <p:txBody>
          <a:bodyPr/>
          <a:lstStyle/>
          <a:p>
            <a:r>
              <a:rPr lang="en-US" dirty="0" smtClean="0"/>
              <a:t>Even though basic economic theory is powerful, there is a lot of interest in a new understanding of behavior </a:t>
            </a:r>
          </a:p>
          <a:p>
            <a:r>
              <a:rPr lang="en-US" dirty="0" smtClean="0"/>
              <a:t>Predictably irrational </a:t>
            </a:r>
            <a:r>
              <a:rPr lang="mr-IN" dirty="0" smtClean="0"/>
              <a:t>–</a:t>
            </a:r>
            <a:r>
              <a:rPr lang="en-US" dirty="0" smtClean="0"/>
              <a:t> more useful than economic “laws”</a:t>
            </a:r>
          </a:p>
          <a:p>
            <a:r>
              <a:rPr lang="en-US" dirty="0" smtClean="0"/>
              <a:t>Review salient concept </a:t>
            </a:r>
          </a:p>
          <a:p>
            <a:r>
              <a:rPr lang="en-US" dirty="0" smtClean="0"/>
              <a:t>Review applications in health</a:t>
            </a:r>
            <a:endParaRPr lang="en-US" dirty="0"/>
          </a:p>
        </p:txBody>
      </p:sp>
    </p:spTree>
    <p:extLst>
      <p:ext uri="{BB962C8B-B14F-4D97-AF65-F5344CB8AC3E}">
        <p14:creationId xmlns:p14="http://schemas.microsoft.com/office/powerpoint/2010/main" val="13807358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we don’t do what we want to do</a:t>
            </a:r>
            <a:endParaRPr lang="en-US" dirty="0"/>
          </a:p>
        </p:txBody>
      </p:sp>
      <p:sp>
        <p:nvSpPr>
          <p:cNvPr id="3" name="Content Placeholder 2"/>
          <p:cNvSpPr>
            <a:spLocks noGrp="1"/>
          </p:cNvSpPr>
          <p:nvPr>
            <p:ph idx="1"/>
          </p:nvPr>
        </p:nvSpPr>
        <p:spPr/>
        <p:txBody>
          <a:bodyPr>
            <a:normAutofit lnSpcReduction="10000"/>
          </a:bodyPr>
          <a:lstStyle/>
          <a:p>
            <a:r>
              <a:rPr lang="en-US" dirty="0" smtClean="0"/>
              <a:t>General issue in health</a:t>
            </a:r>
            <a:r>
              <a:rPr lang="mr-IN" dirty="0" smtClean="0"/>
              <a:t>…</a:t>
            </a:r>
            <a:r>
              <a:rPr lang="en-US" dirty="0" smtClean="0"/>
              <a:t>.</a:t>
            </a:r>
          </a:p>
          <a:p>
            <a:endParaRPr lang="en-US" dirty="0"/>
          </a:p>
          <a:p>
            <a:endParaRPr lang="en-US" dirty="0" smtClean="0"/>
          </a:p>
          <a:p>
            <a:r>
              <a:rPr lang="en-US" dirty="0" smtClean="0"/>
              <a:t>Exercise</a:t>
            </a:r>
          </a:p>
          <a:p>
            <a:r>
              <a:rPr lang="en-US" dirty="0" smtClean="0"/>
              <a:t>Obesity</a:t>
            </a:r>
          </a:p>
          <a:p>
            <a:r>
              <a:rPr lang="en-US" dirty="0" smtClean="0"/>
              <a:t>Smoking cessation </a:t>
            </a:r>
          </a:p>
          <a:p>
            <a:r>
              <a:rPr lang="en-US" dirty="0" smtClean="0"/>
              <a:t>Drug use</a:t>
            </a:r>
          </a:p>
          <a:p>
            <a:r>
              <a:rPr lang="en-US" dirty="0" smtClean="0"/>
              <a:t>Medication adherence </a:t>
            </a:r>
          </a:p>
          <a:p>
            <a:r>
              <a:rPr lang="en-US" dirty="0" err="1" smtClean="0"/>
              <a:t>Etc</a:t>
            </a:r>
            <a:r>
              <a:rPr lang="mr-IN" dirty="0" smtClean="0"/>
              <a:t>…</a:t>
            </a:r>
            <a:r>
              <a:rPr lang="en-US" dirty="0" smtClean="0"/>
              <a:t>.</a:t>
            </a:r>
          </a:p>
          <a:p>
            <a:endParaRPr lang="en-US" dirty="0"/>
          </a:p>
        </p:txBody>
      </p:sp>
    </p:spTree>
    <p:extLst>
      <p:ext uri="{BB962C8B-B14F-4D97-AF65-F5344CB8AC3E}">
        <p14:creationId xmlns:p14="http://schemas.microsoft.com/office/powerpoint/2010/main" val="13685497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Temporal discounting</a:t>
            </a:r>
            <a:endParaRPr lang="en-US" dirty="0"/>
          </a:p>
        </p:txBody>
      </p:sp>
      <p:sp>
        <p:nvSpPr>
          <p:cNvPr id="3" name="Content Placeholder 2"/>
          <p:cNvSpPr>
            <a:spLocks noGrp="1"/>
          </p:cNvSpPr>
          <p:nvPr>
            <p:ph idx="1"/>
          </p:nvPr>
        </p:nvSpPr>
        <p:spPr/>
        <p:txBody>
          <a:bodyPr>
            <a:normAutofit/>
          </a:bodyPr>
          <a:lstStyle/>
          <a:p>
            <a:r>
              <a:rPr lang="en-US" dirty="0" smtClean="0"/>
              <a:t>500 in six months or 200 today</a:t>
            </a:r>
          </a:p>
          <a:p>
            <a:r>
              <a:rPr lang="en-US" dirty="0" smtClean="0"/>
              <a:t>500 in six months or 300 today</a:t>
            </a:r>
          </a:p>
          <a:p>
            <a:r>
              <a:rPr lang="en-US" dirty="0" smtClean="0"/>
              <a:t>500 in six months or 400 today</a:t>
            </a:r>
          </a:p>
          <a:p>
            <a:r>
              <a:rPr lang="en-US" dirty="0" smtClean="0"/>
              <a:t>500 in six months or 450 today </a:t>
            </a:r>
          </a:p>
          <a:p>
            <a:r>
              <a:rPr lang="en-US" dirty="0"/>
              <a:t>500 in six months or </a:t>
            </a:r>
            <a:r>
              <a:rPr lang="en-US" dirty="0" smtClean="0"/>
              <a:t>475 </a:t>
            </a:r>
            <a:r>
              <a:rPr lang="en-US" dirty="0"/>
              <a:t>today </a:t>
            </a:r>
            <a:endParaRPr lang="en-US" dirty="0" smtClean="0"/>
          </a:p>
          <a:p>
            <a:r>
              <a:rPr lang="en-US" dirty="0" smtClean="0"/>
              <a:t>500 in six months or 490 today</a:t>
            </a:r>
          </a:p>
          <a:p>
            <a:endParaRPr lang="en-US" dirty="0"/>
          </a:p>
        </p:txBody>
      </p:sp>
    </p:spTree>
    <p:extLst>
      <p:ext uri="{BB962C8B-B14F-4D97-AF65-F5344CB8AC3E}">
        <p14:creationId xmlns:p14="http://schemas.microsoft.com/office/powerpoint/2010/main" val="1583142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Temporal discounting: Hyperbolic</a:t>
            </a:r>
            <a:endParaRPr lang="en-US" dirty="0"/>
          </a:p>
        </p:txBody>
      </p:sp>
      <p:sp>
        <p:nvSpPr>
          <p:cNvPr id="3" name="Content Placeholder 2"/>
          <p:cNvSpPr>
            <a:spLocks noGrp="1"/>
          </p:cNvSpPr>
          <p:nvPr>
            <p:ph idx="1"/>
          </p:nvPr>
        </p:nvSpPr>
        <p:spPr/>
        <p:txBody>
          <a:bodyPr/>
          <a:lstStyle/>
          <a:p>
            <a:r>
              <a:rPr lang="en-US" dirty="0" smtClean="0"/>
              <a:t>95 today vs. 100 in one week</a:t>
            </a:r>
          </a:p>
          <a:p>
            <a:endParaRPr lang="en-US" dirty="0"/>
          </a:p>
          <a:p>
            <a:endParaRPr lang="en-US" dirty="0" smtClean="0"/>
          </a:p>
          <a:p>
            <a:r>
              <a:rPr lang="en-US" dirty="0" smtClean="0"/>
              <a:t>95 on April 16 2019 vs. 100 on April 21, 2019</a:t>
            </a:r>
            <a:endParaRPr lang="en-US" dirty="0"/>
          </a:p>
        </p:txBody>
      </p:sp>
    </p:spTree>
    <p:extLst>
      <p:ext uri="{BB962C8B-B14F-4D97-AF65-F5344CB8AC3E}">
        <p14:creationId xmlns:p14="http://schemas.microsoft.com/office/powerpoint/2010/main" val="1623354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Temporal discounting</a:t>
            </a:r>
            <a:endParaRPr lang="en-US" dirty="0"/>
          </a:p>
        </p:txBody>
      </p:sp>
      <p:sp>
        <p:nvSpPr>
          <p:cNvPr id="3" name="Content Placeholder 2"/>
          <p:cNvSpPr>
            <a:spLocks noGrp="1"/>
          </p:cNvSpPr>
          <p:nvPr>
            <p:ph idx="1"/>
          </p:nvPr>
        </p:nvSpPr>
        <p:spPr/>
        <p:txBody>
          <a:bodyPr/>
          <a:lstStyle/>
          <a:p>
            <a:r>
              <a:rPr lang="en-US" dirty="0"/>
              <a:t>Everyone discounts</a:t>
            </a:r>
          </a:p>
          <a:p>
            <a:r>
              <a:rPr lang="en-US" dirty="0" smtClean="0"/>
              <a:t>Different </a:t>
            </a:r>
            <a:r>
              <a:rPr lang="en-US" dirty="0"/>
              <a:t>people have different discount rates</a:t>
            </a:r>
          </a:p>
          <a:p>
            <a:r>
              <a:rPr lang="en-US" dirty="0" smtClean="0"/>
              <a:t>That discount rate is not exponential but rather hyperbolic</a:t>
            </a:r>
            <a:endParaRPr lang="en-US" dirty="0"/>
          </a:p>
          <a:p>
            <a:endParaRPr lang="en-US" dirty="0"/>
          </a:p>
        </p:txBody>
      </p:sp>
    </p:spTree>
    <p:extLst>
      <p:ext uri="{BB962C8B-B14F-4D97-AF65-F5344CB8AC3E}">
        <p14:creationId xmlns:p14="http://schemas.microsoft.com/office/powerpoint/2010/main" val="9761458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43789" y="1459832"/>
            <a:ext cx="9368590" cy="417094"/>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411705" y="721895"/>
            <a:ext cx="1039002" cy="369332"/>
          </a:xfrm>
          <a:prstGeom prst="rect">
            <a:avLst/>
          </a:prstGeom>
          <a:noFill/>
        </p:spPr>
        <p:txBody>
          <a:bodyPr wrap="none" rtlCol="0">
            <a:spAutoFit/>
          </a:bodyPr>
          <a:lstStyle/>
          <a:p>
            <a:r>
              <a:rPr lang="en-US" dirty="0" smtClean="0"/>
              <a:t>Thursday</a:t>
            </a:r>
            <a:endParaRPr lang="en-US" dirty="0"/>
          </a:p>
        </p:txBody>
      </p:sp>
      <p:sp>
        <p:nvSpPr>
          <p:cNvPr id="6" name="TextBox 5"/>
          <p:cNvSpPr txBox="1"/>
          <p:nvPr/>
        </p:nvSpPr>
        <p:spPr>
          <a:xfrm>
            <a:off x="3962400" y="818147"/>
            <a:ext cx="755976" cy="369332"/>
          </a:xfrm>
          <a:prstGeom prst="rect">
            <a:avLst/>
          </a:prstGeom>
          <a:noFill/>
        </p:spPr>
        <p:txBody>
          <a:bodyPr wrap="none" rtlCol="0">
            <a:spAutoFit/>
          </a:bodyPr>
          <a:lstStyle/>
          <a:p>
            <a:r>
              <a:rPr lang="en-US" dirty="0" smtClean="0"/>
              <a:t>Friday</a:t>
            </a:r>
            <a:endParaRPr lang="en-US" dirty="0"/>
          </a:p>
        </p:txBody>
      </p:sp>
      <p:sp>
        <p:nvSpPr>
          <p:cNvPr id="7" name="TextBox 6"/>
          <p:cNvSpPr txBox="1"/>
          <p:nvPr/>
        </p:nvSpPr>
        <p:spPr>
          <a:xfrm>
            <a:off x="6031832" y="866274"/>
            <a:ext cx="1007392" cy="369332"/>
          </a:xfrm>
          <a:prstGeom prst="rect">
            <a:avLst/>
          </a:prstGeom>
          <a:noFill/>
        </p:spPr>
        <p:txBody>
          <a:bodyPr wrap="none" rtlCol="0">
            <a:spAutoFit/>
          </a:bodyPr>
          <a:lstStyle/>
          <a:p>
            <a:r>
              <a:rPr lang="en-US" dirty="0" smtClean="0"/>
              <a:t>Saturday</a:t>
            </a:r>
            <a:endParaRPr lang="en-US" dirty="0"/>
          </a:p>
        </p:txBody>
      </p:sp>
      <p:sp>
        <p:nvSpPr>
          <p:cNvPr id="8" name="TextBox 7"/>
          <p:cNvSpPr txBox="1"/>
          <p:nvPr/>
        </p:nvSpPr>
        <p:spPr>
          <a:xfrm>
            <a:off x="9384632" y="818147"/>
            <a:ext cx="1111779" cy="369332"/>
          </a:xfrm>
          <a:prstGeom prst="rect">
            <a:avLst/>
          </a:prstGeom>
          <a:noFill/>
        </p:spPr>
        <p:txBody>
          <a:bodyPr wrap="none" rtlCol="0">
            <a:spAutoFit/>
          </a:bodyPr>
          <a:lstStyle/>
          <a:p>
            <a:r>
              <a:rPr lang="en-US" dirty="0" smtClean="0"/>
              <a:t>Far future</a:t>
            </a:r>
            <a:endParaRPr lang="en-US" dirty="0"/>
          </a:p>
        </p:txBody>
      </p:sp>
      <p:sp>
        <p:nvSpPr>
          <p:cNvPr id="9" name="TextBox 8"/>
          <p:cNvSpPr txBox="1"/>
          <p:nvPr/>
        </p:nvSpPr>
        <p:spPr>
          <a:xfrm>
            <a:off x="501701" y="2430196"/>
            <a:ext cx="1839495" cy="923330"/>
          </a:xfrm>
          <a:prstGeom prst="rect">
            <a:avLst/>
          </a:prstGeom>
          <a:noFill/>
        </p:spPr>
        <p:txBody>
          <a:bodyPr wrap="square" rtlCol="0">
            <a:spAutoFit/>
          </a:bodyPr>
          <a:lstStyle/>
          <a:p>
            <a:pPr algn="ctr"/>
            <a:r>
              <a:rPr lang="en-US" dirty="0" smtClean="0"/>
              <a:t>Stressful week for a 19 year old in college</a:t>
            </a:r>
            <a:endParaRPr lang="en-US" dirty="0"/>
          </a:p>
        </p:txBody>
      </p:sp>
      <p:sp>
        <p:nvSpPr>
          <p:cNvPr id="10" name="TextBox 9"/>
          <p:cNvSpPr txBox="1"/>
          <p:nvPr/>
        </p:nvSpPr>
        <p:spPr>
          <a:xfrm>
            <a:off x="3673642" y="4619486"/>
            <a:ext cx="2454442" cy="1477328"/>
          </a:xfrm>
          <a:prstGeom prst="rect">
            <a:avLst/>
          </a:prstGeom>
          <a:noFill/>
        </p:spPr>
        <p:txBody>
          <a:bodyPr wrap="square" rtlCol="0">
            <a:spAutoFit/>
          </a:bodyPr>
          <a:lstStyle/>
          <a:p>
            <a:pPr algn="ctr"/>
            <a:r>
              <a:rPr lang="en-US" dirty="0" smtClean="0"/>
              <a:t>Friends are going drinking and partying all night </a:t>
            </a:r>
            <a:r>
              <a:rPr lang="mr-IN" dirty="0" smtClean="0"/>
              <a:t>–</a:t>
            </a:r>
            <a:r>
              <a:rPr lang="en-US" dirty="0" smtClean="0"/>
              <a:t> but you decide to stay home and be healthy and </a:t>
            </a:r>
            <a:r>
              <a:rPr lang="en-US" dirty="0" smtClean="0"/>
              <a:t>study</a:t>
            </a:r>
            <a:endParaRPr lang="en-US" dirty="0"/>
          </a:p>
        </p:txBody>
      </p:sp>
      <p:sp>
        <p:nvSpPr>
          <p:cNvPr id="11" name="TextBox 10"/>
          <p:cNvSpPr txBox="1"/>
          <p:nvPr/>
        </p:nvSpPr>
        <p:spPr>
          <a:xfrm>
            <a:off x="6236778" y="2865160"/>
            <a:ext cx="1718839" cy="1754326"/>
          </a:xfrm>
          <a:prstGeom prst="rect">
            <a:avLst/>
          </a:prstGeom>
          <a:noFill/>
        </p:spPr>
        <p:txBody>
          <a:bodyPr wrap="square" rtlCol="0">
            <a:spAutoFit/>
          </a:bodyPr>
          <a:lstStyle/>
          <a:p>
            <a:pPr algn="ctr"/>
            <a:r>
              <a:rPr lang="en-US" dirty="0" smtClean="0"/>
              <a:t>Plan to go on a trail running in </a:t>
            </a:r>
            <a:r>
              <a:rPr lang="en-US" dirty="0" smtClean="0"/>
              <a:t>morning to be fit and then </a:t>
            </a:r>
            <a:r>
              <a:rPr lang="en-US" dirty="0" err="1" smtClean="0"/>
              <a:t>goto</a:t>
            </a:r>
            <a:r>
              <a:rPr lang="en-US" dirty="0" smtClean="0"/>
              <a:t> cross fit after</a:t>
            </a:r>
            <a:endParaRPr lang="en-US" dirty="0"/>
          </a:p>
        </p:txBody>
      </p:sp>
      <p:sp>
        <p:nvSpPr>
          <p:cNvPr id="12" name="TextBox 11"/>
          <p:cNvSpPr txBox="1"/>
          <p:nvPr/>
        </p:nvSpPr>
        <p:spPr>
          <a:xfrm>
            <a:off x="8841128" y="2541994"/>
            <a:ext cx="2696938" cy="646331"/>
          </a:xfrm>
          <a:prstGeom prst="rect">
            <a:avLst/>
          </a:prstGeom>
          <a:noFill/>
        </p:spPr>
        <p:txBody>
          <a:bodyPr wrap="square" rtlCol="0">
            <a:spAutoFit/>
          </a:bodyPr>
          <a:lstStyle/>
          <a:p>
            <a:pPr algn="ctr"/>
            <a:r>
              <a:rPr lang="en-US" b="1" u="sng" dirty="0" smtClean="0"/>
              <a:t>Be healthy and smart and fit and buff!!</a:t>
            </a:r>
            <a:endParaRPr lang="en-US" b="1" u="sng" dirty="0"/>
          </a:p>
        </p:txBody>
      </p:sp>
      <p:sp>
        <p:nvSpPr>
          <p:cNvPr id="13" name="Oval 12"/>
          <p:cNvSpPr>
            <a:spLocks noChangeAspect="1"/>
          </p:cNvSpPr>
          <p:nvPr/>
        </p:nvSpPr>
        <p:spPr>
          <a:xfrm>
            <a:off x="2007683" y="1476417"/>
            <a:ext cx="37152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3726" y="3417332"/>
            <a:ext cx="3251200" cy="32512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25" y="3385610"/>
            <a:ext cx="3251200" cy="3251200"/>
          </a:xfrm>
          <a:prstGeom prst="rect">
            <a:avLst/>
          </a:prstGeom>
        </p:spPr>
      </p:pic>
      <p:sp>
        <p:nvSpPr>
          <p:cNvPr id="14" name="Oval 13"/>
          <p:cNvSpPr>
            <a:spLocks noChangeAspect="1"/>
          </p:cNvSpPr>
          <p:nvPr/>
        </p:nvSpPr>
        <p:spPr>
          <a:xfrm>
            <a:off x="4325526" y="1476417"/>
            <a:ext cx="37152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a:spLocks noChangeAspect="1"/>
          </p:cNvSpPr>
          <p:nvPr/>
        </p:nvSpPr>
        <p:spPr>
          <a:xfrm>
            <a:off x="6406778" y="1476417"/>
            <a:ext cx="37152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a:spLocks noChangeAspect="1"/>
          </p:cNvSpPr>
          <p:nvPr/>
        </p:nvSpPr>
        <p:spPr>
          <a:xfrm>
            <a:off x="8724621" y="1476417"/>
            <a:ext cx="37152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Elbow Connector 17"/>
          <p:cNvCxnSpPr>
            <a:stCxn id="9" idx="0"/>
            <a:endCxn id="13" idx="2"/>
          </p:cNvCxnSpPr>
          <p:nvPr/>
        </p:nvCxnSpPr>
        <p:spPr>
          <a:xfrm rot="5400000" flipH="1" flipV="1">
            <a:off x="1329117" y="1751630"/>
            <a:ext cx="770899" cy="586234"/>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20" name="Elbow Connector 19"/>
          <p:cNvCxnSpPr>
            <a:stCxn id="10" idx="0"/>
            <a:endCxn id="14" idx="4"/>
          </p:cNvCxnSpPr>
          <p:nvPr/>
        </p:nvCxnSpPr>
        <p:spPr>
          <a:xfrm rot="16200000" flipV="1">
            <a:off x="3317421" y="3036043"/>
            <a:ext cx="2777309" cy="389577"/>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2" name="Elbow Connector 21"/>
          <p:cNvCxnSpPr>
            <a:stCxn id="11" idx="0"/>
            <a:endCxn id="15" idx="4"/>
          </p:cNvCxnSpPr>
          <p:nvPr/>
        </p:nvCxnSpPr>
        <p:spPr>
          <a:xfrm rot="16200000" flipV="1">
            <a:off x="6332877" y="2101839"/>
            <a:ext cx="1022983" cy="50366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4" name="Elbow Connector 23"/>
          <p:cNvCxnSpPr>
            <a:stCxn id="12" idx="0"/>
            <a:endCxn id="16" idx="6"/>
          </p:cNvCxnSpPr>
          <p:nvPr/>
        </p:nvCxnSpPr>
        <p:spPr>
          <a:xfrm rot="16200000" flipV="1">
            <a:off x="9201521" y="1553918"/>
            <a:ext cx="882697" cy="1093456"/>
          </a:xfrm>
          <a:prstGeom prst="bentConnector2">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4083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1" grpId="0"/>
      <p:bldP spid="12" grpId="0"/>
      <p:bldP spid="14" grpId="0" animBg="1"/>
      <p:bldP spid="15" grpId="0" animBg="1"/>
      <p:bldP spid="1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3041100" y="5021215"/>
            <a:ext cx="1039002" cy="369332"/>
          </a:xfrm>
          <a:prstGeom prst="rect">
            <a:avLst/>
          </a:prstGeom>
          <a:noFill/>
        </p:spPr>
        <p:txBody>
          <a:bodyPr wrap="none" rtlCol="0">
            <a:spAutoFit/>
          </a:bodyPr>
          <a:lstStyle/>
          <a:p>
            <a:r>
              <a:rPr lang="en-US" dirty="0" smtClean="0"/>
              <a:t>Thursday</a:t>
            </a:r>
            <a:endParaRPr lang="en-US" dirty="0"/>
          </a:p>
        </p:txBody>
      </p:sp>
      <p:sp>
        <p:nvSpPr>
          <p:cNvPr id="21" name="TextBox 20"/>
          <p:cNvSpPr txBox="1"/>
          <p:nvPr/>
        </p:nvSpPr>
        <p:spPr>
          <a:xfrm>
            <a:off x="4720215" y="5021215"/>
            <a:ext cx="755976" cy="369332"/>
          </a:xfrm>
          <a:prstGeom prst="rect">
            <a:avLst/>
          </a:prstGeom>
          <a:noFill/>
        </p:spPr>
        <p:txBody>
          <a:bodyPr wrap="none" rtlCol="0">
            <a:spAutoFit/>
          </a:bodyPr>
          <a:lstStyle/>
          <a:p>
            <a:r>
              <a:rPr lang="en-US" dirty="0" smtClean="0"/>
              <a:t>Friday</a:t>
            </a:r>
            <a:endParaRPr lang="en-US" dirty="0"/>
          </a:p>
        </p:txBody>
      </p:sp>
      <p:sp>
        <p:nvSpPr>
          <p:cNvPr id="22" name="TextBox 21"/>
          <p:cNvSpPr txBox="1"/>
          <p:nvPr/>
        </p:nvSpPr>
        <p:spPr>
          <a:xfrm>
            <a:off x="6182627" y="5021215"/>
            <a:ext cx="1020278" cy="369332"/>
          </a:xfrm>
          <a:prstGeom prst="rect">
            <a:avLst/>
          </a:prstGeom>
          <a:noFill/>
        </p:spPr>
        <p:txBody>
          <a:bodyPr wrap="square" rtlCol="0">
            <a:spAutoFit/>
          </a:bodyPr>
          <a:lstStyle/>
          <a:p>
            <a:r>
              <a:rPr lang="en-US" smtClean="0"/>
              <a:t>Saturday </a:t>
            </a:r>
            <a:endParaRPr lang="en-US" dirty="0"/>
          </a:p>
        </p:txBody>
      </p:sp>
      <p:sp>
        <p:nvSpPr>
          <p:cNvPr id="3" name="Freeform 2"/>
          <p:cNvSpPr/>
          <p:nvPr/>
        </p:nvSpPr>
        <p:spPr>
          <a:xfrm flipH="1">
            <a:off x="2848347" y="555666"/>
            <a:ext cx="5353427" cy="2919664"/>
          </a:xfrm>
          <a:custGeom>
            <a:avLst/>
            <a:gdLst>
              <a:gd name="connsiteX0" fmla="*/ 0 w 5919537"/>
              <a:gd name="connsiteY0" fmla="*/ 0 h 2919664"/>
              <a:gd name="connsiteX1" fmla="*/ 1732548 w 5919537"/>
              <a:gd name="connsiteY1" fmla="*/ 2390274 h 2919664"/>
              <a:gd name="connsiteX2" fmla="*/ 5919537 w 5919537"/>
              <a:gd name="connsiteY2" fmla="*/ 2919664 h 2919664"/>
            </a:gdLst>
            <a:ahLst/>
            <a:cxnLst>
              <a:cxn ang="0">
                <a:pos x="connsiteX0" y="connsiteY0"/>
              </a:cxn>
              <a:cxn ang="0">
                <a:pos x="connsiteX1" y="connsiteY1"/>
              </a:cxn>
              <a:cxn ang="0">
                <a:pos x="connsiteX2" y="connsiteY2"/>
              </a:cxn>
            </a:cxnLst>
            <a:rect l="l" t="t" r="r" b="b"/>
            <a:pathLst>
              <a:path w="5919537" h="2919664">
                <a:moveTo>
                  <a:pt x="0" y="0"/>
                </a:moveTo>
                <a:cubicBezTo>
                  <a:pt x="372979" y="951831"/>
                  <a:pt x="745958" y="1903663"/>
                  <a:pt x="1732548" y="2390274"/>
                </a:cubicBezTo>
                <a:cubicBezTo>
                  <a:pt x="2719138" y="2876885"/>
                  <a:pt x="5919537" y="2919664"/>
                  <a:pt x="5919537" y="291966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a:spLocks/>
          </p:cNvSpPr>
          <p:nvPr/>
        </p:nvSpPr>
        <p:spPr>
          <a:xfrm flipH="1">
            <a:off x="8129251" y="475452"/>
            <a:ext cx="82695"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flipH="1">
            <a:off x="2928557" y="507541"/>
            <a:ext cx="5251872" cy="3625515"/>
          </a:xfrm>
          <a:custGeom>
            <a:avLst/>
            <a:gdLst>
              <a:gd name="connsiteX0" fmla="*/ 0 w 5807243"/>
              <a:gd name="connsiteY0" fmla="*/ 0 h 3625515"/>
              <a:gd name="connsiteX1" fmla="*/ 2358190 w 5807243"/>
              <a:gd name="connsiteY1" fmla="*/ 2342147 h 3625515"/>
              <a:gd name="connsiteX2" fmla="*/ 5807243 w 5807243"/>
              <a:gd name="connsiteY2" fmla="*/ 3625515 h 3625515"/>
            </a:gdLst>
            <a:ahLst/>
            <a:cxnLst>
              <a:cxn ang="0">
                <a:pos x="connsiteX0" y="connsiteY0"/>
              </a:cxn>
              <a:cxn ang="0">
                <a:pos x="connsiteX1" y="connsiteY1"/>
              </a:cxn>
              <a:cxn ang="0">
                <a:pos x="connsiteX2" y="connsiteY2"/>
              </a:cxn>
            </a:cxnLst>
            <a:rect l="l" t="t" r="r" b="b"/>
            <a:pathLst>
              <a:path w="5807243" h="3625515">
                <a:moveTo>
                  <a:pt x="0" y="0"/>
                </a:moveTo>
                <a:cubicBezTo>
                  <a:pt x="695158" y="868947"/>
                  <a:pt x="1390316" y="1737895"/>
                  <a:pt x="2358190" y="2342147"/>
                </a:cubicBezTo>
                <a:cubicBezTo>
                  <a:pt x="3326064" y="2946399"/>
                  <a:pt x="5807243" y="3625515"/>
                  <a:pt x="5807243" y="362551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a:spLocks/>
          </p:cNvSpPr>
          <p:nvPr/>
        </p:nvSpPr>
        <p:spPr>
          <a:xfrm flipH="1">
            <a:off x="6400303" y="2496765"/>
            <a:ext cx="82695"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flipH="1">
            <a:off x="2885035" y="2574570"/>
            <a:ext cx="3561696" cy="1459822"/>
          </a:xfrm>
          <a:custGeom>
            <a:avLst/>
            <a:gdLst>
              <a:gd name="connsiteX0" fmla="*/ 0 w 5919537"/>
              <a:gd name="connsiteY0" fmla="*/ 0 h 2919664"/>
              <a:gd name="connsiteX1" fmla="*/ 1732548 w 5919537"/>
              <a:gd name="connsiteY1" fmla="*/ 2390274 h 2919664"/>
              <a:gd name="connsiteX2" fmla="*/ 5919537 w 5919537"/>
              <a:gd name="connsiteY2" fmla="*/ 2919664 h 2919664"/>
            </a:gdLst>
            <a:ahLst/>
            <a:cxnLst>
              <a:cxn ang="0">
                <a:pos x="connsiteX0" y="connsiteY0"/>
              </a:cxn>
              <a:cxn ang="0">
                <a:pos x="connsiteX1" y="connsiteY1"/>
              </a:cxn>
              <a:cxn ang="0">
                <a:pos x="connsiteX2" y="connsiteY2"/>
              </a:cxn>
            </a:cxnLst>
            <a:rect l="l" t="t" r="r" b="b"/>
            <a:pathLst>
              <a:path w="5919537" h="2919664">
                <a:moveTo>
                  <a:pt x="0" y="0"/>
                </a:moveTo>
                <a:cubicBezTo>
                  <a:pt x="372979" y="951831"/>
                  <a:pt x="745958" y="1903663"/>
                  <a:pt x="1732548" y="2390274"/>
                </a:cubicBezTo>
                <a:cubicBezTo>
                  <a:pt x="2719138" y="2876885"/>
                  <a:pt x="5919537" y="2919664"/>
                  <a:pt x="5919537" y="2919664"/>
                </a:cubicBezTo>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flipH="1">
            <a:off x="2873428" y="4511649"/>
            <a:ext cx="5582652" cy="48127"/>
          </a:xfrm>
          <a:prstGeom prst="line">
            <a:avLst/>
          </a:prstGeom>
          <a:ln w="28575">
            <a:solidFill>
              <a:srgbClr val="00206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7742423" y="5021215"/>
            <a:ext cx="2548733" cy="369332"/>
          </a:xfrm>
          <a:prstGeom prst="rect">
            <a:avLst/>
          </a:prstGeom>
          <a:noFill/>
        </p:spPr>
        <p:txBody>
          <a:bodyPr wrap="square" rtlCol="0">
            <a:spAutoFit/>
          </a:bodyPr>
          <a:lstStyle/>
          <a:p>
            <a:r>
              <a:rPr lang="en-US" dirty="0" smtClean="0"/>
              <a:t>Sunday and beyond </a:t>
            </a:r>
            <a:endParaRPr lang="en-US" dirty="0"/>
          </a:p>
        </p:txBody>
      </p:sp>
      <p:sp>
        <p:nvSpPr>
          <p:cNvPr id="38" name="TextBox 37"/>
          <p:cNvSpPr txBox="1"/>
          <p:nvPr/>
        </p:nvSpPr>
        <p:spPr>
          <a:xfrm rot="16200000">
            <a:off x="1110880" y="2177629"/>
            <a:ext cx="1351973" cy="369332"/>
          </a:xfrm>
          <a:prstGeom prst="rect">
            <a:avLst/>
          </a:prstGeom>
          <a:noFill/>
        </p:spPr>
        <p:txBody>
          <a:bodyPr wrap="none" rtlCol="0">
            <a:spAutoFit/>
          </a:bodyPr>
          <a:lstStyle/>
          <a:p>
            <a:r>
              <a:rPr lang="en-US" smtClean="0"/>
              <a:t>Value to you</a:t>
            </a:r>
            <a:endParaRPr lang="en-US" dirty="0"/>
          </a:p>
        </p:txBody>
      </p:sp>
      <p:sp>
        <p:nvSpPr>
          <p:cNvPr id="7" name="TextBox 6"/>
          <p:cNvSpPr txBox="1"/>
          <p:nvPr/>
        </p:nvSpPr>
        <p:spPr>
          <a:xfrm>
            <a:off x="9238998" y="430522"/>
            <a:ext cx="2548439" cy="923330"/>
          </a:xfrm>
          <a:prstGeom prst="rect">
            <a:avLst/>
          </a:prstGeom>
          <a:noFill/>
        </p:spPr>
        <p:txBody>
          <a:bodyPr wrap="square" rtlCol="0">
            <a:spAutoFit/>
          </a:bodyPr>
          <a:lstStyle/>
          <a:p>
            <a:r>
              <a:rPr lang="en-US" dirty="0" smtClean="0"/>
              <a:t>Delayed but bigger reward (</a:t>
            </a:r>
            <a:r>
              <a:rPr lang="en-US" smtClean="0"/>
              <a:t>be healthy and fit and smart)</a:t>
            </a:r>
            <a:endParaRPr lang="en-US" dirty="0"/>
          </a:p>
        </p:txBody>
      </p:sp>
      <p:sp>
        <p:nvSpPr>
          <p:cNvPr id="8" name="TextBox 7"/>
          <p:cNvSpPr txBox="1"/>
          <p:nvPr/>
        </p:nvSpPr>
        <p:spPr>
          <a:xfrm>
            <a:off x="8934113" y="1967371"/>
            <a:ext cx="2354572" cy="923330"/>
          </a:xfrm>
          <a:prstGeom prst="rect">
            <a:avLst/>
          </a:prstGeom>
          <a:noFill/>
        </p:spPr>
        <p:txBody>
          <a:bodyPr wrap="square" rtlCol="0">
            <a:spAutoFit/>
          </a:bodyPr>
          <a:lstStyle/>
          <a:p>
            <a:pPr algn="ctr"/>
            <a:r>
              <a:rPr lang="en-US" dirty="0" smtClean="0"/>
              <a:t>Sooner but smaller reward (get drunk and have </a:t>
            </a:r>
            <a:r>
              <a:rPr lang="en-US" dirty="0" smtClean="0"/>
              <a:t>fun)</a:t>
            </a:r>
            <a:endParaRPr lang="en-US" dirty="0"/>
          </a:p>
        </p:txBody>
      </p:sp>
      <p:cxnSp>
        <p:nvCxnSpPr>
          <p:cNvPr id="11" name="Curved Connector 10"/>
          <p:cNvCxnSpPr>
            <a:stCxn id="7" idx="0"/>
          </p:cNvCxnSpPr>
          <p:nvPr/>
        </p:nvCxnSpPr>
        <p:spPr>
          <a:xfrm rot="16200000" flipH="1" flipV="1">
            <a:off x="9250952" y="-608484"/>
            <a:ext cx="223260" cy="2301272"/>
          </a:xfrm>
          <a:prstGeom prst="curvedConnector4">
            <a:avLst>
              <a:gd name="adj1" fmla="val -102392"/>
              <a:gd name="adj2" fmla="val 77685"/>
            </a:avLst>
          </a:prstGeom>
          <a:ln>
            <a:solidFill>
              <a:schemeClr val="bg1">
                <a:lumMod val="8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9" name="Curved Connector 28"/>
          <p:cNvCxnSpPr>
            <a:stCxn id="8" idx="1"/>
            <a:endCxn id="13" idx="3"/>
          </p:cNvCxnSpPr>
          <p:nvPr/>
        </p:nvCxnSpPr>
        <p:spPr>
          <a:xfrm rot="10800000" flipV="1">
            <a:off x="6470889" y="2429036"/>
            <a:ext cx="2463225" cy="145778"/>
          </a:xfrm>
          <a:prstGeom prst="curvedConnector4">
            <a:avLst>
              <a:gd name="adj1" fmla="val 49754"/>
              <a:gd name="adj2" fmla="val 473504"/>
            </a:avLst>
          </a:prstGeom>
          <a:ln>
            <a:solidFill>
              <a:schemeClr val="bg1">
                <a:lumMod val="85000"/>
              </a:schemeClr>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0071" y="5528828"/>
            <a:ext cx="1246263" cy="1246263"/>
          </a:xfrm>
          <a:prstGeom prst="rect">
            <a:avLst/>
          </a:prstGeom>
        </p:spPr>
      </p:pic>
    </p:spTree>
    <p:extLst>
      <p:ext uri="{BB962C8B-B14F-4D97-AF65-F5344CB8AC3E}">
        <p14:creationId xmlns:p14="http://schemas.microsoft.com/office/powerpoint/2010/main" val="33679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06537 -7.40741E-7 L 0.25573 -7.40741E-7 " pathEditMode="relative" ptsTypes="AA">
                                      <p:cBhvr>
                                        <p:cTn id="16" dur="2000" fill="hold"/>
                                        <p:tgtEl>
                                          <p:spTgt spid="2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Explaining real world behavior</a:t>
            </a:r>
            <a:endParaRPr lang="en-US" dirty="0"/>
          </a:p>
        </p:txBody>
      </p:sp>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738187" y="2061654"/>
            <a:ext cx="2620963" cy="3495675"/>
          </a:xfrm>
          <a:ln>
            <a:solidFill>
              <a:schemeClr val="tx1"/>
            </a:solid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7240" y="4190936"/>
            <a:ext cx="4226560" cy="2377440"/>
          </a:xfrm>
          <a:prstGeom prst="rect">
            <a:avLst/>
          </a:prstGeom>
          <a:ln>
            <a:solidFill>
              <a:schemeClr val="tx1"/>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7446" y="2346452"/>
            <a:ext cx="1783080" cy="2377440"/>
          </a:xfrm>
          <a:prstGeom prst="rect">
            <a:avLst/>
          </a:prstGeom>
          <a:ln>
            <a:solidFill>
              <a:schemeClr val="tx1"/>
            </a:solidFill>
          </a:ln>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1758" y="4041140"/>
            <a:ext cx="1783080" cy="2377440"/>
          </a:xfrm>
          <a:prstGeom prst="rect">
            <a:avLst/>
          </a:prstGeom>
          <a:ln>
            <a:solidFill>
              <a:schemeClr val="tx1"/>
            </a:solidFill>
          </a:ln>
        </p:spPr>
      </p:pic>
    </p:spTree>
    <p:extLst>
      <p:ext uri="{BB962C8B-B14F-4D97-AF65-F5344CB8AC3E}">
        <p14:creationId xmlns:p14="http://schemas.microsoft.com/office/powerpoint/2010/main" val="9083109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Making implementation problems research-y by putting them into context</a:t>
            </a:r>
            <a:endParaRPr lang="en-US" dirty="0"/>
          </a:p>
        </p:txBody>
      </p:sp>
      <p:sp>
        <p:nvSpPr>
          <p:cNvPr id="3" name="TextBox 2"/>
          <p:cNvSpPr txBox="1"/>
          <p:nvPr/>
        </p:nvSpPr>
        <p:spPr>
          <a:xfrm>
            <a:off x="838200" y="1969163"/>
            <a:ext cx="2121408" cy="646331"/>
          </a:xfrm>
          <a:prstGeom prst="rect">
            <a:avLst/>
          </a:prstGeom>
          <a:noFill/>
        </p:spPr>
        <p:txBody>
          <a:bodyPr wrap="square" rtlCol="0">
            <a:spAutoFit/>
          </a:bodyPr>
          <a:lstStyle/>
          <a:p>
            <a:pPr algn="ctr"/>
            <a:r>
              <a:rPr lang="en-US" dirty="0" smtClean="0"/>
              <a:t>No fluids for Ebola patients</a:t>
            </a:r>
            <a:endParaRPr lang="en-US" dirty="0"/>
          </a:p>
        </p:txBody>
      </p:sp>
      <p:sp>
        <p:nvSpPr>
          <p:cNvPr id="5" name="TextBox 4"/>
          <p:cNvSpPr txBox="1"/>
          <p:nvPr/>
        </p:nvSpPr>
        <p:spPr>
          <a:xfrm>
            <a:off x="2186742" y="3580876"/>
            <a:ext cx="2344059" cy="369332"/>
          </a:xfrm>
          <a:prstGeom prst="rect">
            <a:avLst/>
          </a:prstGeom>
          <a:noFill/>
        </p:spPr>
        <p:txBody>
          <a:bodyPr wrap="square" rtlCol="0">
            <a:spAutoFit/>
          </a:bodyPr>
          <a:lstStyle/>
          <a:p>
            <a:r>
              <a:rPr lang="en-US" dirty="0" smtClean="0"/>
              <a:t>Emergency responses</a:t>
            </a:r>
            <a:endParaRPr lang="en-US" dirty="0"/>
          </a:p>
        </p:txBody>
      </p:sp>
      <p:sp>
        <p:nvSpPr>
          <p:cNvPr id="7" name="TextBox 6"/>
          <p:cNvSpPr txBox="1"/>
          <p:nvPr/>
        </p:nvSpPr>
        <p:spPr>
          <a:xfrm>
            <a:off x="5340096" y="2174117"/>
            <a:ext cx="2572512" cy="923330"/>
          </a:xfrm>
          <a:prstGeom prst="rect">
            <a:avLst/>
          </a:prstGeom>
          <a:noFill/>
        </p:spPr>
        <p:txBody>
          <a:bodyPr wrap="square" rtlCol="0">
            <a:spAutoFit/>
          </a:bodyPr>
          <a:lstStyle/>
          <a:p>
            <a:pPr algn="ctr"/>
            <a:r>
              <a:rPr lang="en-US" dirty="0" smtClean="0"/>
              <a:t>A device or a technology to delivery, or a rule for deciding</a:t>
            </a:r>
            <a:endParaRPr lang="en-US" dirty="0"/>
          </a:p>
        </p:txBody>
      </p:sp>
      <p:sp>
        <p:nvSpPr>
          <p:cNvPr id="8" name="TextBox 7"/>
          <p:cNvSpPr txBox="1"/>
          <p:nvPr/>
        </p:nvSpPr>
        <p:spPr>
          <a:xfrm>
            <a:off x="7595616" y="3950208"/>
            <a:ext cx="2560320" cy="646331"/>
          </a:xfrm>
          <a:prstGeom prst="rect">
            <a:avLst/>
          </a:prstGeom>
          <a:noFill/>
        </p:spPr>
        <p:txBody>
          <a:bodyPr wrap="square" rtlCol="0">
            <a:spAutoFit/>
          </a:bodyPr>
          <a:lstStyle/>
          <a:p>
            <a:pPr algn="ctr"/>
            <a:r>
              <a:rPr lang="en-US" dirty="0" smtClean="0"/>
              <a:t>A package for rapid deployment and delivery</a:t>
            </a:r>
            <a:endParaRPr lang="en-US" dirty="0"/>
          </a:p>
        </p:txBody>
      </p:sp>
      <p:cxnSp>
        <p:nvCxnSpPr>
          <p:cNvPr id="10" name="Curved Connector 9"/>
          <p:cNvCxnSpPr>
            <a:stCxn id="3" idx="3"/>
            <a:endCxn id="5" idx="1"/>
          </p:cNvCxnSpPr>
          <p:nvPr/>
        </p:nvCxnSpPr>
        <p:spPr>
          <a:xfrm flipH="1">
            <a:off x="2186742" y="2292329"/>
            <a:ext cx="772866" cy="1473213"/>
          </a:xfrm>
          <a:prstGeom prst="curvedConnector5">
            <a:avLst>
              <a:gd name="adj1" fmla="val -29578"/>
              <a:gd name="adj2" fmla="val 54701"/>
              <a:gd name="adj3" fmla="val 12957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urved Connector 11"/>
          <p:cNvCxnSpPr>
            <a:stCxn id="5" idx="3"/>
            <a:endCxn id="7" idx="1"/>
          </p:cNvCxnSpPr>
          <p:nvPr/>
        </p:nvCxnSpPr>
        <p:spPr>
          <a:xfrm flipV="1">
            <a:off x="4530801" y="2635782"/>
            <a:ext cx="809295" cy="1129760"/>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urved Connector 13"/>
          <p:cNvCxnSpPr>
            <a:stCxn id="7" idx="3"/>
            <a:endCxn id="8" idx="0"/>
          </p:cNvCxnSpPr>
          <p:nvPr/>
        </p:nvCxnSpPr>
        <p:spPr>
          <a:xfrm>
            <a:off x="7912608" y="2635782"/>
            <a:ext cx="963168" cy="1314426"/>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8790432" y="5726299"/>
            <a:ext cx="2563368" cy="646331"/>
          </a:xfrm>
          <a:prstGeom prst="rect">
            <a:avLst/>
          </a:prstGeom>
          <a:noFill/>
        </p:spPr>
        <p:txBody>
          <a:bodyPr wrap="square" rtlCol="0">
            <a:spAutoFit/>
          </a:bodyPr>
          <a:lstStyle/>
          <a:p>
            <a:pPr algn="ctr"/>
            <a:r>
              <a:rPr lang="en-US" dirty="0" smtClean="0"/>
              <a:t>Humanitarian and emergency response</a:t>
            </a:r>
            <a:endParaRPr lang="en-US" dirty="0"/>
          </a:p>
        </p:txBody>
      </p:sp>
      <p:cxnSp>
        <p:nvCxnSpPr>
          <p:cNvPr id="22" name="Curved Connector 21"/>
          <p:cNvCxnSpPr>
            <a:stCxn id="8" idx="2"/>
            <a:endCxn id="20" idx="1"/>
          </p:cNvCxnSpPr>
          <p:nvPr/>
        </p:nvCxnSpPr>
        <p:spPr>
          <a:xfrm rot="5400000">
            <a:off x="8106641" y="5280330"/>
            <a:ext cx="1452926" cy="85344"/>
          </a:xfrm>
          <a:prstGeom prst="curvedConnector4">
            <a:avLst>
              <a:gd name="adj1" fmla="val 38879"/>
              <a:gd name="adj2" fmla="val 367857"/>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466120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6088" y="1644904"/>
            <a:ext cx="3657600" cy="2743200"/>
          </a:xfrm>
          <a:prstGeom prst="rect">
            <a:avLst/>
          </a:prstGeom>
          <a:ln>
            <a:solidFill>
              <a:schemeClr val="tx1"/>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8036" y="1644904"/>
            <a:ext cx="3657600" cy="2743200"/>
          </a:xfrm>
          <a:prstGeom prst="rect">
            <a:avLst/>
          </a:prstGeom>
          <a:ln>
            <a:solidFill>
              <a:schemeClr val="tx1"/>
            </a:solidFill>
          </a:ln>
        </p:spPr>
      </p:pic>
      <p:sp>
        <p:nvSpPr>
          <p:cNvPr id="6" name="TextBox 5"/>
          <p:cNvSpPr txBox="1"/>
          <p:nvPr/>
        </p:nvSpPr>
        <p:spPr>
          <a:xfrm>
            <a:off x="1673352" y="5230368"/>
            <a:ext cx="8714232" cy="954107"/>
          </a:xfrm>
          <a:prstGeom prst="rect">
            <a:avLst/>
          </a:prstGeom>
          <a:noFill/>
        </p:spPr>
        <p:txBody>
          <a:bodyPr wrap="square" rtlCol="0">
            <a:spAutoFit/>
          </a:bodyPr>
          <a:lstStyle/>
          <a:p>
            <a:pPr algn="ctr"/>
            <a:r>
              <a:rPr lang="en-US" sz="2800" dirty="0" smtClean="0"/>
              <a:t>“If you get me one of these </a:t>
            </a:r>
            <a:r>
              <a:rPr lang="en-US" sz="2800" dirty="0" err="1" smtClean="0"/>
              <a:t>stuffies</a:t>
            </a:r>
            <a:r>
              <a:rPr lang="en-US" sz="2800" dirty="0" smtClean="0"/>
              <a:t>, I promise I will never want to get another one.  I PROMISE!”</a:t>
            </a:r>
            <a:endParaRPr lang="en-US" sz="2800" dirty="0"/>
          </a:p>
        </p:txBody>
      </p:sp>
      <p:sp>
        <p:nvSpPr>
          <p:cNvPr id="7" name="Oval 6"/>
          <p:cNvSpPr/>
          <p:nvPr/>
        </p:nvSpPr>
        <p:spPr>
          <a:xfrm>
            <a:off x="2913888" y="1438656"/>
            <a:ext cx="2109216" cy="7071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573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Explanation </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First, there is absolutely no way that statement is true</a:t>
            </a:r>
          </a:p>
          <a:p>
            <a:r>
              <a:rPr lang="en-US" dirty="0" smtClean="0"/>
              <a:t>But, she is not lying to me</a:t>
            </a:r>
          </a:p>
          <a:p>
            <a:r>
              <a:rPr lang="en-US" dirty="0" smtClean="0"/>
              <a:t>What is she saying?</a:t>
            </a:r>
          </a:p>
          <a:p>
            <a:pPr lvl="1"/>
            <a:r>
              <a:rPr lang="en-US" dirty="0" smtClean="0"/>
              <a:t>I want something now (vs. later)  </a:t>
            </a:r>
          </a:p>
          <a:p>
            <a:pPr lvl="1"/>
            <a:r>
              <a:rPr lang="en-US" dirty="0" smtClean="0"/>
              <a:t>If it is later, it doesn’t matter what it is worth, it’s value is zero</a:t>
            </a:r>
          </a:p>
          <a:p>
            <a:r>
              <a:rPr lang="en-US" dirty="0" smtClean="0"/>
              <a:t>How do we explain this? </a:t>
            </a:r>
          </a:p>
          <a:p>
            <a:pPr marL="0" indent="0" algn="r">
              <a:buNone/>
            </a:pPr>
            <a:endParaRPr lang="en-US" dirty="0" smtClean="0"/>
          </a:p>
          <a:p>
            <a:pPr marL="0" indent="0" algn="r">
              <a:buNone/>
            </a:pPr>
            <a:endParaRPr lang="en-US" dirty="0"/>
          </a:p>
          <a:p>
            <a:pPr marL="0" indent="0" algn="r">
              <a:buNone/>
            </a:pPr>
            <a:endParaRPr lang="en-US" dirty="0" smtClean="0"/>
          </a:p>
          <a:p>
            <a:pPr marL="0" indent="0" algn="r">
              <a:buNone/>
            </a:pPr>
            <a:r>
              <a:rPr lang="mr-IN" dirty="0" smtClean="0"/>
              <a:t>…</a:t>
            </a:r>
            <a:r>
              <a:rPr lang="en-US" dirty="0" smtClean="0"/>
              <a:t>.Hyperbolic temporal discounting </a:t>
            </a:r>
          </a:p>
          <a:p>
            <a:endParaRPr lang="en-US" dirty="0"/>
          </a:p>
        </p:txBody>
      </p:sp>
    </p:spTree>
    <p:extLst>
      <p:ext uri="{BB962C8B-B14F-4D97-AF65-F5344CB8AC3E}">
        <p14:creationId xmlns:p14="http://schemas.microsoft.com/office/powerpoint/2010/main" val="5831086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2824970" y="5885736"/>
            <a:ext cx="1039002" cy="369332"/>
          </a:xfrm>
          <a:prstGeom prst="rect">
            <a:avLst/>
          </a:prstGeom>
          <a:noFill/>
        </p:spPr>
        <p:txBody>
          <a:bodyPr wrap="none" rtlCol="0">
            <a:spAutoFit/>
          </a:bodyPr>
          <a:lstStyle/>
          <a:p>
            <a:r>
              <a:rPr lang="en-US" dirty="0" smtClean="0"/>
              <a:t>Thursday</a:t>
            </a:r>
            <a:endParaRPr lang="en-US" dirty="0"/>
          </a:p>
        </p:txBody>
      </p:sp>
      <p:sp>
        <p:nvSpPr>
          <p:cNvPr id="21" name="TextBox 20"/>
          <p:cNvSpPr txBox="1"/>
          <p:nvPr/>
        </p:nvSpPr>
        <p:spPr>
          <a:xfrm>
            <a:off x="4504085" y="5885736"/>
            <a:ext cx="755976" cy="369332"/>
          </a:xfrm>
          <a:prstGeom prst="rect">
            <a:avLst/>
          </a:prstGeom>
          <a:noFill/>
        </p:spPr>
        <p:txBody>
          <a:bodyPr wrap="none" rtlCol="0">
            <a:spAutoFit/>
          </a:bodyPr>
          <a:lstStyle/>
          <a:p>
            <a:r>
              <a:rPr lang="en-US" dirty="0" smtClean="0"/>
              <a:t>Friday</a:t>
            </a:r>
            <a:endParaRPr lang="en-US" dirty="0"/>
          </a:p>
        </p:txBody>
      </p:sp>
      <p:sp>
        <p:nvSpPr>
          <p:cNvPr id="22" name="TextBox 21"/>
          <p:cNvSpPr txBox="1"/>
          <p:nvPr/>
        </p:nvSpPr>
        <p:spPr>
          <a:xfrm>
            <a:off x="5966497" y="5885736"/>
            <a:ext cx="1020278" cy="369332"/>
          </a:xfrm>
          <a:prstGeom prst="rect">
            <a:avLst/>
          </a:prstGeom>
          <a:noFill/>
        </p:spPr>
        <p:txBody>
          <a:bodyPr wrap="square" rtlCol="0">
            <a:spAutoFit/>
          </a:bodyPr>
          <a:lstStyle/>
          <a:p>
            <a:r>
              <a:rPr lang="en-US" smtClean="0"/>
              <a:t>Saturday </a:t>
            </a:r>
            <a:endParaRPr lang="en-US" dirty="0"/>
          </a:p>
        </p:txBody>
      </p:sp>
      <p:sp>
        <p:nvSpPr>
          <p:cNvPr id="4" name="Oval 3"/>
          <p:cNvSpPr>
            <a:spLocks/>
          </p:cNvSpPr>
          <p:nvPr/>
        </p:nvSpPr>
        <p:spPr>
          <a:xfrm flipH="1">
            <a:off x="7913121" y="1339973"/>
            <a:ext cx="82695"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flipH="1">
            <a:off x="2712427" y="1372062"/>
            <a:ext cx="5251872" cy="3625515"/>
          </a:xfrm>
          <a:custGeom>
            <a:avLst/>
            <a:gdLst>
              <a:gd name="connsiteX0" fmla="*/ 0 w 5807243"/>
              <a:gd name="connsiteY0" fmla="*/ 0 h 3625515"/>
              <a:gd name="connsiteX1" fmla="*/ 2358190 w 5807243"/>
              <a:gd name="connsiteY1" fmla="*/ 2342147 h 3625515"/>
              <a:gd name="connsiteX2" fmla="*/ 5807243 w 5807243"/>
              <a:gd name="connsiteY2" fmla="*/ 3625515 h 3625515"/>
            </a:gdLst>
            <a:ahLst/>
            <a:cxnLst>
              <a:cxn ang="0">
                <a:pos x="connsiteX0" y="connsiteY0"/>
              </a:cxn>
              <a:cxn ang="0">
                <a:pos x="connsiteX1" y="connsiteY1"/>
              </a:cxn>
              <a:cxn ang="0">
                <a:pos x="connsiteX2" y="connsiteY2"/>
              </a:cxn>
            </a:cxnLst>
            <a:rect l="l" t="t" r="r" b="b"/>
            <a:pathLst>
              <a:path w="5807243" h="3625515">
                <a:moveTo>
                  <a:pt x="0" y="0"/>
                </a:moveTo>
                <a:cubicBezTo>
                  <a:pt x="695158" y="868947"/>
                  <a:pt x="1390316" y="1737895"/>
                  <a:pt x="2358190" y="2342147"/>
                </a:cubicBezTo>
                <a:cubicBezTo>
                  <a:pt x="3326064" y="2946399"/>
                  <a:pt x="5807243" y="3625515"/>
                  <a:pt x="5807243" y="362551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a:spLocks/>
          </p:cNvSpPr>
          <p:nvPr/>
        </p:nvSpPr>
        <p:spPr>
          <a:xfrm flipH="1">
            <a:off x="6184173" y="3361286"/>
            <a:ext cx="82695"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flipH="1">
            <a:off x="2657298" y="5376170"/>
            <a:ext cx="5582652" cy="48127"/>
          </a:xfrm>
          <a:prstGeom prst="line">
            <a:avLst/>
          </a:prstGeom>
          <a:ln w="28575">
            <a:solidFill>
              <a:srgbClr val="00206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7526293" y="5885736"/>
            <a:ext cx="2548733" cy="369332"/>
          </a:xfrm>
          <a:prstGeom prst="rect">
            <a:avLst/>
          </a:prstGeom>
          <a:noFill/>
        </p:spPr>
        <p:txBody>
          <a:bodyPr wrap="square" rtlCol="0">
            <a:spAutoFit/>
          </a:bodyPr>
          <a:lstStyle/>
          <a:p>
            <a:r>
              <a:rPr lang="en-US" dirty="0" smtClean="0"/>
              <a:t>Sunday and beyond </a:t>
            </a:r>
            <a:endParaRPr lang="en-US" dirty="0"/>
          </a:p>
        </p:txBody>
      </p:sp>
      <p:sp>
        <p:nvSpPr>
          <p:cNvPr id="38" name="TextBox 37"/>
          <p:cNvSpPr txBox="1"/>
          <p:nvPr/>
        </p:nvSpPr>
        <p:spPr>
          <a:xfrm rot="16200000">
            <a:off x="1718938" y="2970546"/>
            <a:ext cx="704167" cy="369332"/>
          </a:xfrm>
          <a:prstGeom prst="rect">
            <a:avLst/>
          </a:prstGeom>
          <a:noFill/>
        </p:spPr>
        <p:txBody>
          <a:bodyPr wrap="none" rtlCol="0">
            <a:spAutoFit/>
          </a:bodyPr>
          <a:lstStyle/>
          <a:p>
            <a:r>
              <a:rPr lang="en-US" dirty="0" smtClean="0"/>
              <a:t>Value</a:t>
            </a:r>
            <a:endParaRPr lang="en-US" dirty="0"/>
          </a:p>
        </p:txBody>
      </p:sp>
      <p:sp>
        <p:nvSpPr>
          <p:cNvPr id="7" name="TextBox 6"/>
          <p:cNvSpPr txBox="1"/>
          <p:nvPr/>
        </p:nvSpPr>
        <p:spPr>
          <a:xfrm>
            <a:off x="9022868" y="1295043"/>
            <a:ext cx="2548439" cy="923330"/>
          </a:xfrm>
          <a:prstGeom prst="rect">
            <a:avLst/>
          </a:prstGeom>
          <a:noFill/>
        </p:spPr>
        <p:txBody>
          <a:bodyPr wrap="square" rtlCol="0">
            <a:spAutoFit/>
          </a:bodyPr>
          <a:lstStyle/>
          <a:p>
            <a:r>
              <a:rPr lang="en-US" dirty="0" smtClean="0"/>
              <a:t>Delayed but bigger reward (more stuffed animals)</a:t>
            </a:r>
            <a:endParaRPr lang="en-US" dirty="0"/>
          </a:p>
        </p:txBody>
      </p:sp>
      <p:sp>
        <p:nvSpPr>
          <p:cNvPr id="8" name="TextBox 7"/>
          <p:cNvSpPr txBox="1"/>
          <p:nvPr/>
        </p:nvSpPr>
        <p:spPr>
          <a:xfrm>
            <a:off x="8717983" y="2831892"/>
            <a:ext cx="2354572" cy="923330"/>
          </a:xfrm>
          <a:prstGeom prst="rect">
            <a:avLst/>
          </a:prstGeom>
          <a:noFill/>
        </p:spPr>
        <p:txBody>
          <a:bodyPr wrap="square" rtlCol="0">
            <a:spAutoFit/>
          </a:bodyPr>
          <a:lstStyle/>
          <a:p>
            <a:pPr algn="ctr"/>
            <a:r>
              <a:rPr lang="en-US" dirty="0" smtClean="0"/>
              <a:t>Sooner but smaller reward (one stuffed animal)</a:t>
            </a:r>
            <a:endParaRPr lang="en-US" dirty="0"/>
          </a:p>
        </p:txBody>
      </p:sp>
      <p:cxnSp>
        <p:nvCxnSpPr>
          <p:cNvPr id="11" name="Curved Connector 10"/>
          <p:cNvCxnSpPr>
            <a:stCxn id="7" idx="0"/>
          </p:cNvCxnSpPr>
          <p:nvPr/>
        </p:nvCxnSpPr>
        <p:spPr>
          <a:xfrm rot="16200000" flipH="1" flipV="1">
            <a:off x="9034822" y="256037"/>
            <a:ext cx="223260" cy="2301272"/>
          </a:xfrm>
          <a:prstGeom prst="curvedConnector4">
            <a:avLst>
              <a:gd name="adj1" fmla="val -102392"/>
              <a:gd name="adj2" fmla="val 77685"/>
            </a:avLst>
          </a:prstGeom>
          <a:ln>
            <a:solidFill>
              <a:schemeClr val="bg1">
                <a:lumMod val="8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9" name="Curved Connector 28"/>
          <p:cNvCxnSpPr>
            <a:stCxn id="8" idx="1"/>
            <a:endCxn id="13" idx="3"/>
          </p:cNvCxnSpPr>
          <p:nvPr/>
        </p:nvCxnSpPr>
        <p:spPr>
          <a:xfrm rot="10800000" flipV="1">
            <a:off x="6254759" y="3293557"/>
            <a:ext cx="2463225" cy="145778"/>
          </a:xfrm>
          <a:prstGeom prst="curvedConnector4">
            <a:avLst>
              <a:gd name="adj1" fmla="val 49754"/>
              <a:gd name="adj2" fmla="val 473504"/>
            </a:avLst>
          </a:prstGeom>
          <a:ln>
            <a:solidFill>
              <a:schemeClr val="bg1">
                <a:lumMod val="8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7" name="Freeform 16"/>
          <p:cNvSpPr/>
          <p:nvPr/>
        </p:nvSpPr>
        <p:spPr>
          <a:xfrm>
            <a:off x="2460570" y="3358339"/>
            <a:ext cx="3799765" cy="1712422"/>
          </a:xfrm>
          <a:custGeom>
            <a:avLst/>
            <a:gdLst>
              <a:gd name="connsiteX0" fmla="*/ 0 w 3799765"/>
              <a:gd name="connsiteY0" fmla="*/ 1712422 h 1712422"/>
              <a:gd name="connsiteX1" fmla="*/ 2992582 w 3799765"/>
              <a:gd name="connsiteY1" fmla="*/ 1562793 h 1712422"/>
              <a:gd name="connsiteX2" fmla="*/ 3707477 w 3799765"/>
              <a:gd name="connsiteY2" fmla="*/ 1379913 h 1712422"/>
              <a:gd name="connsiteX3" fmla="*/ 3790604 w 3799765"/>
              <a:gd name="connsiteY3" fmla="*/ 0 h 1712422"/>
            </a:gdLst>
            <a:ahLst/>
            <a:cxnLst>
              <a:cxn ang="0">
                <a:pos x="connsiteX0" y="connsiteY0"/>
              </a:cxn>
              <a:cxn ang="0">
                <a:pos x="connsiteX1" y="connsiteY1"/>
              </a:cxn>
              <a:cxn ang="0">
                <a:pos x="connsiteX2" y="connsiteY2"/>
              </a:cxn>
              <a:cxn ang="0">
                <a:pos x="connsiteX3" y="connsiteY3"/>
              </a:cxn>
            </a:cxnLst>
            <a:rect l="l" t="t" r="r" b="b"/>
            <a:pathLst>
              <a:path w="3799765" h="1712422">
                <a:moveTo>
                  <a:pt x="0" y="1712422"/>
                </a:moveTo>
                <a:cubicBezTo>
                  <a:pt x="1187334" y="1665316"/>
                  <a:pt x="2374669" y="1618211"/>
                  <a:pt x="2992582" y="1562793"/>
                </a:cubicBezTo>
                <a:cubicBezTo>
                  <a:pt x="3610495" y="1507375"/>
                  <a:pt x="3574473" y="1640378"/>
                  <a:pt x="3707477" y="1379913"/>
                </a:cubicBezTo>
                <a:cubicBezTo>
                  <a:pt x="3840481" y="1119447"/>
                  <a:pt x="3790604" y="0"/>
                  <a:pt x="3790604"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2553953" y="1407610"/>
            <a:ext cx="5441863" cy="3663151"/>
          </a:xfrm>
          <a:custGeom>
            <a:avLst/>
            <a:gdLst>
              <a:gd name="connsiteX0" fmla="*/ 0 w 3799765"/>
              <a:gd name="connsiteY0" fmla="*/ 1712422 h 1712422"/>
              <a:gd name="connsiteX1" fmla="*/ 2992582 w 3799765"/>
              <a:gd name="connsiteY1" fmla="*/ 1562793 h 1712422"/>
              <a:gd name="connsiteX2" fmla="*/ 3707477 w 3799765"/>
              <a:gd name="connsiteY2" fmla="*/ 1379913 h 1712422"/>
              <a:gd name="connsiteX3" fmla="*/ 3790604 w 3799765"/>
              <a:gd name="connsiteY3" fmla="*/ 0 h 1712422"/>
            </a:gdLst>
            <a:ahLst/>
            <a:cxnLst>
              <a:cxn ang="0">
                <a:pos x="connsiteX0" y="connsiteY0"/>
              </a:cxn>
              <a:cxn ang="0">
                <a:pos x="connsiteX1" y="connsiteY1"/>
              </a:cxn>
              <a:cxn ang="0">
                <a:pos x="connsiteX2" y="connsiteY2"/>
              </a:cxn>
              <a:cxn ang="0">
                <a:pos x="connsiteX3" y="connsiteY3"/>
              </a:cxn>
            </a:cxnLst>
            <a:rect l="l" t="t" r="r" b="b"/>
            <a:pathLst>
              <a:path w="3799765" h="1712422">
                <a:moveTo>
                  <a:pt x="0" y="1712422"/>
                </a:moveTo>
                <a:cubicBezTo>
                  <a:pt x="1187334" y="1665316"/>
                  <a:pt x="2374669" y="1618211"/>
                  <a:pt x="2992582" y="1562793"/>
                </a:cubicBezTo>
                <a:cubicBezTo>
                  <a:pt x="3610495" y="1507375"/>
                  <a:pt x="3574473" y="1640378"/>
                  <a:pt x="3707477" y="1379913"/>
                </a:cubicBezTo>
                <a:cubicBezTo>
                  <a:pt x="3840481" y="1119447"/>
                  <a:pt x="3790604" y="0"/>
                  <a:pt x="3790604"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765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Interpretation</a:t>
            </a:r>
            <a:r>
              <a:rPr lang="mr-IN" dirty="0" smtClean="0"/>
              <a:t>…</a:t>
            </a:r>
            <a:r>
              <a:rPr lang="en-US" dirty="0" smtClean="0"/>
              <a:t> </a:t>
            </a:r>
            <a:endParaRPr lang="en-US" dirty="0"/>
          </a:p>
        </p:txBody>
      </p:sp>
      <p:sp>
        <p:nvSpPr>
          <p:cNvPr id="3" name="Content Placeholder 2"/>
          <p:cNvSpPr>
            <a:spLocks noGrp="1"/>
          </p:cNvSpPr>
          <p:nvPr>
            <p:ph idx="1"/>
          </p:nvPr>
        </p:nvSpPr>
        <p:spPr/>
        <p:txBody>
          <a:bodyPr>
            <a:normAutofit/>
          </a:bodyPr>
          <a:lstStyle/>
          <a:p>
            <a:r>
              <a:rPr lang="en-US" dirty="0" smtClean="0"/>
              <a:t>She’s really saying</a:t>
            </a:r>
          </a:p>
          <a:p>
            <a:pPr lvl="1"/>
            <a:r>
              <a:rPr lang="en-US" dirty="0" smtClean="0"/>
              <a:t>From where I stand, getting something now </a:t>
            </a:r>
            <a:r>
              <a:rPr lang="en-US" dirty="0" smtClean="0"/>
              <a:t>has higher utilities (better) </a:t>
            </a:r>
            <a:r>
              <a:rPr lang="en-US" dirty="0" smtClean="0"/>
              <a:t>than any </a:t>
            </a:r>
            <a:r>
              <a:rPr lang="en-US" dirty="0" smtClean="0"/>
              <a:t>thing of any value in the future</a:t>
            </a:r>
            <a:endParaRPr lang="en-US" dirty="0" smtClean="0"/>
          </a:p>
          <a:p>
            <a:pPr lvl="1"/>
            <a:r>
              <a:rPr lang="en-US" dirty="0" smtClean="0"/>
              <a:t>The curve is flat until the time of the event</a:t>
            </a:r>
            <a:endParaRPr lang="en-US" dirty="0" smtClean="0"/>
          </a:p>
          <a:p>
            <a:r>
              <a:rPr lang="en-US" dirty="0" smtClean="0"/>
              <a:t>Something now is worth more than something else (of </a:t>
            </a:r>
            <a:r>
              <a:rPr lang="en-US" dirty="0" smtClean="0"/>
              <a:t>infinitely </a:t>
            </a:r>
            <a:r>
              <a:rPr lang="en-US" dirty="0" smtClean="0"/>
              <a:t>higher value) at any later time </a:t>
            </a:r>
            <a:endParaRPr lang="en-US" dirty="0" smtClean="0"/>
          </a:p>
          <a:p>
            <a:endParaRPr lang="en-US" dirty="0"/>
          </a:p>
        </p:txBody>
      </p:sp>
    </p:spTree>
    <p:extLst>
      <p:ext uri="{BB962C8B-B14F-4D97-AF65-F5344CB8AC3E}">
        <p14:creationId xmlns:p14="http://schemas.microsoft.com/office/powerpoint/2010/main" val="5116985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a:t>
            </a:r>
            <a:r>
              <a:rPr lang="mr-IN" dirty="0" smtClean="0"/>
              <a:t>…</a:t>
            </a:r>
            <a:endParaRPr lang="en-US" dirty="0"/>
          </a:p>
        </p:txBody>
      </p:sp>
      <p:sp>
        <p:nvSpPr>
          <p:cNvPr id="3" name="Content Placeholder 2"/>
          <p:cNvSpPr>
            <a:spLocks noGrp="1"/>
          </p:cNvSpPr>
          <p:nvPr>
            <p:ph idx="1"/>
          </p:nvPr>
        </p:nvSpPr>
        <p:spPr/>
        <p:txBody>
          <a:bodyPr>
            <a:normAutofit fontScale="92500"/>
          </a:bodyPr>
          <a:lstStyle/>
          <a:p>
            <a:r>
              <a:rPr lang="en-US" dirty="0" smtClean="0"/>
              <a:t>Incentives for weight loss</a:t>
            </a:r>
          </a:p>
          <a:p>
            <a:pPr lvl="1"/>
            <a:r>
              <a:rPr lang="en-US" dirty="0" err="1"/>
              <a:t>Kullgren</a:t>
            </a:r>
            <a:r>
              <a:rPr lang="en-US" dirty="0"/>
              <a:t>, Jeffrey T., et al. "Individual-versus group-based financial incentives for weight loss: a randomized, controlled trial." </a:t>
            </a:r>
            <a:r>
              <a:rPr lang="en-US" i="1" dirty="0"/>
              <a:t>Annals of internal medicine</a:t>
            </a:r>
            <a:r>
              <a:rPr lang="en-US" dirty="0"/>
              <a:t> 158.7 (2013): 505-514.</a:t>
            </a:r>
            <a:endParaRPr lang="en-US" dirty="0" smtClean="0"/>
          </a:p>
          <a:p>
            <a:r>
              <a:rPr lang="en-US" dirty="0" smtClean="0"/>
              <a:t>Incentives for male circumcision</a:t>
            </a:r>
          </a:p>
          <a:p>
            <a:pPr lvl="1"/>
            <a:r>
              <a:rPr lang="en-US" dirty="0" err="1"/>
              <a:t>Thirumurthy</a:t>
            </a:r>
            <a:r>
              <a:rPr lang="en-US" dirty="0"/>
              <a:t>, Harsha, et al. "Effect of providing conditional economic compensation on uptake of voluntary medical male circumcision in Kenya: a randomized clinical trial." </a:t>
            </a:r>
            <a:r>
              <a:rPr lang="en-US" i="1" dirty="0"/>
              <a:t>Jama</a:t>
            </a:r>
            <a:r>
              <a:rPr lang="en-US" dirty="0"/>
              <a:t> 312.7 (2014): 703-711.</a:t>
            </a:r>
            <a:endParaRPr lang="en-US" dirty="0" smtClean="0"/>
          </a:p>
          <a:p>
            <a:r>
              <a:rPr lang="en-US" dirty="0" smtClean="0"/>
              <a:t>Incentives for stopping smoking</a:t>
            </a:r>
          </a:p>
          <a:p>
            <a:pPr lvl="1"/>
            <a:r>
              <a:rPr lang="en-US" dirty="0" err="1"/>
              <a:t>Volpp</a:t>
            </a:r>
            <a:r>
              <a:rPr lang="en-US" dirty="0"/>
              <a:t> KG, </a:t>
            </a:r>
            <a:r>
              <a:rPr lang="en-US" dirty="0" err="1"/>
              <a:t>Troxel</a:t>
            </a:r>
            <a:r>
              <a:rPr lang="en-US" dirty="0"/>
              <a:t> AB, </a:t>
            </a:r>
            <a:r>
              <a:rPr lang="en-US" dirty="0" err="1"/>
              <a:t>Pauly</a:t>
            </a:r>
            <a:r>
              <a:rPr lang="en-US" dirty="0"/>
              <a:t> MV, Glick HA, </a:t>
            </a:r>
            <a:r>
              <a:rPr lang="en-US" dirty="0" err="1"/>
              <a:t>Puig</a:t>
            </a:r>
            <a:r>
              <a:rPr lang="en-US" dirty="0"/>
              <a:t> A, Asch DA, Galvin R, Zhu J, Wan F, </a:t>
            </a:r>
            <a:r>
              <a:rPr lang="en-US" dirty="0" err="1"/>
              <a:t>DeGuzman</a:t>
            </a:r>
            <a:r>
              <a:rPr lang="en-US" dirty="0"/>
              <a:t> J, Corbett E. A randomized, controlled trial of financial incentives for smoking cessation. New England Journal of Medicine. 2009 Feb 12;360(7):699-709.</a:t>
            </a:r>
            <a:endParaRPr lang="en-US" dirty="0" smtClean="0"/>
          </a:p>
          <a:p>
            <a:endParaRPr lang="en-US" dirty="0"/>
          </a:p>
        </p:txBody>
      </p:sp>
    </p:spTree>
    <p:extLst>
      <p:ext uri="{BB962C8B-B14F-4D97-AF65-F5344CB8AC3E}">
        <p14:creationId xmlns:p14="http://schemas.microsoft.com/office/powerpoint/2010/main" val="93718486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Norms</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79965008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People look to others for cues</a:t>
            </a:r>
            <a:endParaRPr lang="en-US" dirty="0"/>
          </a:p>
        </p:txBody>
      </p:sp>
      <p:sp>
        <p:nvSpPr>
          <p:cNvPr id="3" name="Content Placeholder 2"/>
          <p:cNvSpPr>
            <a:spLocks noGrp="1"/>
          </p:cNvSpPr>
          <p:nvPr>
            <p:ph idx="1"/>
          </p:nvPr>
        </p:nvSpPr>
        <p:spPr/>
        <p:txBody>
          <a:bodyPr>
            <a:normAutofit lnSpcReduction="10000"/>
          </a:bodyPr>
          <a:lstStyle/>
          <a:p>
            <a:r>
              <a:rPr lang="en-US" dirty="0" smtClean="0"/>
              <a:t>People tend to do what they think other people are doing (or thinking)</a:t>
            </a:r>
          </a:p>
          <a:p>
            <a:r>
              <a:rPr lang="en-US" dirty="0" smtClean="0"/>
              <a:t>If you are in a room with smoke alone </a:t>
            </a:r>
            <a:r>
              <a:rPr lang="mr-IN" dirty="0" smtClean="0"/>
              <a:t>–</a:t>
            </a:r>
            <a:r>
              <a:rPr lang="en-US" dirty="0" smtClean="0"/>
              <a:t> you report it, but if you are in a room with two other people doing nothing you won’t</a:t>
            </a:r>
          </a:p>
          <a:p>
            <a:endParaRPr lang="en-US" b="1" dirty="0" smtClean="0"/>
          </a:p>
          <a:p>
            <a:endParaRPr lang="en-US" b="1" dirty="0"/>
          </a:p>
          <a:p>
            <a:endParaRPr lang="en-US" b="1" dirty="0" smtClean="0"/>
          </a:p>
          <a:p>
            <a:endParaRPr lang="en-US" b="1" dirty="0"/>
          </a:p>
          <a:p>
            <a:r>
              <a:rPr lang="en-US" b="1" dirty="0" err="1" smtClean="0"/>
              <a:t>Latane</a:t>
            </a:r>
            <a:r>
              <a:rPr lang="en-US" b="1" dirty="0" smtClean="0"/>
              <a:t> </a:t>
            </a:r>
            <a:r>
              <a:rPr lang="en-US" dirty="0" smtClean="0"/>
              <a:t>Journal </a:t>
            </a:r>
            <a:r>
              <a:rPr lang="en-US" dirty="0"/>
              <a:t>of Personality and Social Psychology, Vol 10(3), Nov 1968, 215-221</a:t>
            </a:r>
          </a:p>
          <a:p>
            <a:endParaRPr lang="en-US" dirty="0"/>
          </a:p>
        </p:txBody>
      </p:sp>
    </p:spTree>
    <p:extLst>
      <p:ext uri="{BB962C8B-B14F-4D97-AF65-F5344CB8AC3E}">
        <p14:creationId xmlns:p14="http://schemas.microsoft.com/office/powerpoint/2010/main" val="83424552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Confession</a:t>
            </a:r>
            <a:r>
              <a:rPr lang="mr-IN" dirty="0" smtClean="0"/>
              <a:t>…</a:t>
            </a:r>
            <a:r>
              <a:rPr lang="en-US" dirty="0" smtClean="0"/>
              <a:t>.</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8442804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norms in Tanzania</a:t>
            </a:r>
            <a:endParaRPr lang="en-US" dirty="0"/>
          </a:p>
        </p:txBody>
      </p:sp>
      <p:sp>
        <p:nvSpPr>
          <p:cNvPr id="3" name="Content Placeholder 2"/>
          <p:cNvSpPr>
            <a:spLocks noGrp="1"/>
          </p:cNvSpPr>
          <p:nvPr>
            <p:ph idx="1"/>
          </p:nvPr>
        </p:nvSpPr>
        <p:spPr/>
        <p:txBody>
          <a:bodyPr/>
          <a:lstStyle/>
          <a:p>
            <a:r>
              <a:rPr lang="en-US" dirty="0" smtClean="0"/>
              <a:t>Circumcision</a:t>
            </a:r>
          </a:p>
          <a:p>
            <a:r>
              <a:rPr lang="en-US" dirty="0" smtClean="0"/>
              <a:t>50% risk reduction in HIV acquisition for men</a:t>
            </a:r>
          </a:p>
          <a:p>
            <a:r>
              <a:rPr lang="en-US" dirty="0" smtClean="0"/>
              <a:t>Like a vaccine</a:t>
            </a:r>
            <a:r>
              <a:rPr lang="mr-IN" dirty="0" smtClean="0"/>
              <a:t>…</a:t>
            </a:r>
            <a:r>
              <a:rPr lang="en-US" dirty="0" smtClean="0"/>
              <a:t>. (except not really)</a:t>
            </a:r>
          </a:p>
          <a:p>
            <a:endParaRPr lang="en-US" dirty="0"/>
          </a:p>
        </p:txBody>
      </p:sp>
    </p:spTree>
    <p:extLst>
      <p:ext uri="{BB962C8B-B14F-4D97-AF65-F5344CB8AC3E}">
        <p14:creationId xmlns:p14="http://schemas.microsoft.com/office/powerpoint/2010/main" val="52455526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472532"/>
            <a:ext cx="12192000" cy="3912936"/>
          </a:xfrm>
          <a:prstGeom prst="rect">
            <a:avLst/>
          </a:prstGeom>
          <a:ln>
            <a:solidFill>
              <a:schemeClr val="tx1"/>
            </a:solidFill>
          </a:ln>
        </p:spPr>
      </p:pic>
    </p:spTree>
    <p:extLst>
      <p:ext uri="{BB962C8B-B14F-4D97-AF65-F5344CB8AC3E}">
        <p14:creationId xmlns:p14="http://schemas.microsoft.com/office/powerpoint/2010/main" val="14296433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Box 2"/>
          <p:cNvSpPr txBox="1"/>
          <p:nvPr/>
        </p:nvSpPr>
        <p:spPr>
          <a:xfrm>
            <a:off x="1155032" y="2100002"/>
            <a:ext cx="2021305" cy="646331"/>
          </a:xfrm>
          <a:prstGeom prst="rect">
            <a:avLst/>
          </a:prstGeom>
          <a:noFill/>
        </p:spPr>
        <p:txBody>
          <a:bodyPr wrap="square" rtlCol="0">
            <a:spAutoFit/>
          </a:bodyPr>
          <a:lstStyle/>
          <a:p>
            <a:pPr algn="ctr"/>
            <a:r>
              <a:rPr lang="en-US" dirty="0" smtClean="0"/>
              <a:t>Genotyping HBV before treatment</a:t>
            </a:r>
            <a:endParaRPr lang="en-US" dirty="0"/>
          </a:p>
        </p:txBody>
      </p:sp>
      <p:sp>
        <p:nvSpPr>
          <p:cNvPr id="4" name="TextBox 3"/>
          <p:cNvSpPr txBox="1"/>
          <p:nvPr/>
        </p:nvSpPr>
        <p:spPr>
          <a:xfrm>
            <a:off x="3048000" y="3801979"/>
            <a:ext cx="1587038" cy="369332"/>
          </a:xfrm>
          <a:prstGeom prst="rect">
            <a:avLst/>
          </a:prstGeom>
          <a:noFill/>
        </p:spPr>
        <p:txBody>
          <a:bodyPr wrap="none" rtlCol="0">
            <a:spAutoFit/>
          </a:bodyPr>
          <a:lstStyle/>
          <a:p>
            <a:r>
              <a:rPr lang="en-US" dirty="0" smtClean="0"/>
              <a:t>HBV treatment</a:t>
            </a:r>
            <a:endParaRPr lang="en-US" dirty="0"/>
          </a:p>
        </p:txBody>
      </p:sp>
      <p:sp>
        <p:nvSpPr>
          <p:cNvPr id="5" name="TextBox 4"/>
          <p:cNvSpPr txBox="1"/>
          <p:nvPr/>
        </p:nvSpPr>
        <p:spPr>
          <a:xfrm>
            <a:off x="4764505" y="4924926"/>
            <a:ext cx="1505990" cy="369332"/>
          </a:xfrm>
          <a:prstGeom prst="rect">
            <a:avLst/>
          </a:prstGeom>
          <a:noFill/>
        </p:spPr>
        <p:txBody>
          <a:bodyPr wrap="none" rtlCol="0">
            <a:spAutoFit/>
          </a:bodyPr>
          <a:lstStyle/>
          <a:p>
            <a:r>
              <a:rPr lang="en-US" dirty="0" smtClean="0"/>
              <a:t>HBV diagnosis</a:t>
            </a:r>
            <a:endParaRPr lang="en-US" dirty="0"/>
          </a:p>
        </p:txBody>
      </p:sp>
      <p:sp>
        <p:nvSpPr>
          <p:cNvPr id="6" name="TextBox 5"/>
          <p:cNvSpPr txBox="1"/>
          <p:nvPr/>
        </p:nvSpPr>
        <p:spPr>
          <a:xfrm>
            <a:off x="7796463" y="5358063"/>
            <a:ext cx="1933671" cy="369332"/>
          </a:xfrm>
          <a:prstGeom prst="rect">
            <a:avLst/>
          </a:prstGeom>
          <a:noFill/>
        </p:spPr>
        <p:txBody>
          <a:bodyPr wrap="none" rtlCol="0">
            <a:spAutoFit/>
          </a:bodyPr>
          <a:lstStyle/>
          <a:p>
            <a:r>
              <a:rPr lang="en-US" dirty="0" smtClean="0"/>
              <a:t>HIV linkage to care</a:t>
            </a:r>
            <a:endParaRPr lang="en-US" dirty="0"/>
          </a:p>
        </p:txBody>
      </p:sp>
      <p:sp>
        <p:nvSpPr>
          <p:cNvPr id="7" name="TextBox 6"/>
          <p:cNvSpPr txBox="1"/>
          <p:nvPr/>
        </p:nvSpPr>
        <p:spPr>
          <a:xfrm>
            <a:off x="8793099" y="3569550"/>
            <a:ext cx="2560701" cy="369332"/>
          </a:xfrm>
          <a:prstGeom prst="rect">
            <a:avLst/>
          </a:prstGeom>
          <a:noFill/>
        </p:spPr>
        <p:txBody>
          <a:bodyPr wrap="none" rtlCol="0">
            <a:spAutoFit/>
          </a:bodyPr>
          <a:lstStyle/>
          <a:p>
            <a:r>
              <a:rPr lang="en-US" smtClean="0"/>
              <a:t>Retention and adherence</a:t>
            </a:r>
            <a:endParaRPr lang="en-US"/>
          </a:p>
        </p:txBody>
      </p:sp>
      <p:sp>
        <p:nvSpPr>
          <p:cNvPr id="8" name="TextBox 7"/>
          <p:cNvSpPr txBox="1"/>
          <p:nvPr/>
        </p:nvSpPr>
        <p:spPr>
          <a:xfrm>
            <a:off x="5743074" y="2438400"/>
            <a:ext cx="2274662" cy="369332"/>
          </a:xfrm>
          <a:prstGeom prst="rect">
            <a:avLst/>
          </a:prstGeom>
          <a:noFill/>
        </p:spPr>
        <p:txBody>
          <a:bodyPr wrap="none" rtlCol="0">
            <a:spAutoFit/>
          </a:bodyPr>
          <a:lstStyle/>
          <a:p>
            <a:r>
              <a:rPr lang="en-US" dirty="0" smtClean="0"/>
              <a:t>Cost of untreated HBV</a:t>
            </a:r>
            <a:endParaRPr lang="en-US" dirty="0"/>
          </a:p>
        </p:txBody>
      </p:sp>
      <p:cxnSp>
        <p:nvCxnSpPr>
          <p:cNvPr id="10" name="Curved Connector 9"/>
          <p:cNvCxnSpPr>
            <a:stCxn id="3" idx="3"/>
            <a:endCxn id="8" idx="1"/>
          </p:cNvCxnSpPr>
          <p:nvPr/>
        </p:nvCxnSpPr>
        <p:spPr>
          <a:xfrm>
            <a:off x="3176337" y="2423168"/>
            <a:ext cx="2566737" cy="199898"/>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urved Connector 11"/>
          <p:cNvCxnSpPr>
            <a:stCxn id="8" idx="2"/>
            <a:endCxn id="4" idx="0"/>
          </p:cNvCxnSpPr>
          <p:nvPr/>
        </p:nvCxnSpPr>
        <p:spPr>
          <a:xfrm rot="5400000">
            <a:off x="4863839" y="1785412"/>
            <a:ext cx="994247" cy="3038886"/>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urved Connector 13"/>
          <p:cNvCxnSpPr>
            <a:stCxn id="4" idx="2"/>
            <a:endCxn id="5" idx="1"/>
          </p:cNvCxnSpPr>
          <p:nvPr/>
        </p:nvCxnSpPr>
        <p:spPr>
          <a:xfrm rot="16200000" flipH="1">
            <a:off x="3833872" y="4178958"/>
            <a:ext cx="938281" cy="922986"/>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Curved Connector 15"/>
          <p:cNvCxnSpPr>
            <a:stCxn id="5" idx="3"/>
            <a:endCxn id="6" idx="1"/>
          </p:cNvCxnSpPr>
          <p:nvPr/>
        </p:nvCxnSpPr>
        <p:spPr>
          <a:xfrm>
            <a:off x="6270495" y="5109592"/>
            <a:ext cx="1525968" cy="433137"/>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urved Connector 17"/>
          <p:cNvCxnSpPr>
            <a:stCxn id="6" idx="3"/>
            <a:endCxn id="7" idx="1"/>
          </p:cNvCxnSpPr>
          <p:nvPr/>
        </p:nvCxnSpPr>
        <p:spPr>
          <a:xfrm flipH="1" flipV="1">
            <a:off x="8793099" y="3754216"/>
            <a:ext cx="937035" cy="1788513"/>
          </a:xfrm>
          <a:prstGeom prst="curvedConnector5">
            <a:avLst>
              <a:gd name="adj1" fmla="val -24396"/>
              <a:gd name="adj2" fmla="val 50000"/>
              <a:gd name="adj3" fmla="val 124396"/>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353608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4294967295"/>
          </p:nvPr>
        </p:nvPicPr>
        <p:blipFill>
          <a:blip r:embed="rId2"/>
          <a:stretch>
            <a:fillRect/>
          </a:stretch>
        </p:blipFill>
        <p:spPr>
          <a:xfrm>
            <a:off x="1712422" y="1285331"/>
            <a:ext cx="8961120" cy="4966504"/>
          </a:xfrm>
          <a:prstGeom prst="rect">
            <a:avLst/>
          </a:prstGeom>
        </p:spPr>
      </p:pic>
    </p:spTree>
    <p:extLst>
      <p:ext uri="{BB962C8B-B14F-4D97-AF65-F5344CB8AC3E}">
        <p14:creationId xmlns:p14="http://schemas.microsoft.com/office/powerpoint/2010/main" val="182204557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p:cNvPicPr>
            <a:picLocks noChangeAspect="1"/>
          </p:cNvPicPr>
          <p:nvPr/>
        </p:nvPicPr>
        <p:blipFill>
          <a:blip r:embed="rId2"/>
          <a:stretch>
            <a:fillRect/>
          </a:stretch>
        </p:blipFill>
        <p:spPr>
          <a:xfrm>
            <a:off x="2448097" y="731622"/>
            <a:ext cx="6912033" cy="5751402"/>
          </a:xfrm>
          <a:prstGeom prst="rect">
            <a:avLst/>
          </a:prstGeom>
        </p:spPr>
      </p:pic>
    </p:spTree>
    <p:extLst>
      <p:ext uri="{BB962C8B-B14F-4D97-AF65-F5344CB8AC3E}">
        <p14:creationId xmlns:p14="http://schemas.microsoft.com/office/powerpoint/2010/main" val="32859148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4549" y="695094"/>
            <a:ext cx="9976282" cy="5389822"/>
          </a:xfrm>
          <a:ln>
            <a:solidFill>
              <a:schemeClr val="tx1"/>
            </a:solidFill>
          </a:ln>
        </p:spPr>
      </p:pic>
    </p:spTree>
    <p:extLst>
      <p:ext uri="{BB962C8B-B14F-4D97-AF65-F5344CB8AC3E}">
        <p14:creationId xmlns:p14="http://schemas.microsoft.com/office/powerpoint/2010/main" val="71216387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88% of </a:t>
            </a:r>
            <a:r>
              <a:rPr lang="en-US" dirty="0"/>
              <a:t>people did the optional </a:t>
            </a:r>
            <a:r>
              <a:rPr lang="en-US" dirty="0" smtClean="0"/>
              <a:t>readings</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41803586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Norms</a:t>
            </a:r>
            <a:r>
              <a:rPr lang="mr-IN" dirty="0" smtClean="0"/>
              <a:t>…</a:t>
            </a:r>
            <a:endParaRPr lang="en-US" dirty="0"/>
          </a:p>
        </p:txBody>
      </p:sp>
      <p:sp>
        <p:nvSpPr>
          <p:cNvPr id="3" name="Content Placeholder 2"/>
          <p:cNvSpPr>
            <a:spLocks noGrp="1"/>
          </p:cNvSpPr>
          <p:nvPr>
            <p:ph idx="1"/>
          </p:nvPr>
        </p:nvSpPr>
        <p:spPr/>
        <p:txBody>
          <a:bodyPr>
            <a:normAutofit fontScale="85000" lnSpcReduction="20000"/>
          </a:bodyPr>
          <a:lstStyle/>
          <a:p>
            <a:r>
              <a:rPr lang="en-US" dirty="0" err="1" smtClean="0"/>
              <a:t>Cialdini’s</a:t>
            </a:r>
            <a:r>
              <a:rPr lang="en-US" dirty="0" smtClean="0"/>
              <a:t> error</a:t>
            </a:r>
          </a:p>
          <a:p>
            <a:pPr lvl="1"/>
            <a:r>
              <a:rPr lang="en-US" dirty="0" smtClean="0"/>
              <a:t>Statement: Drunk drivers are everywhere! </a:t>
            </a:r>
            <a:r>
              <a:rPr lang="en-US" dirty="0" smtClean="0"/>
              <a:t>It’s and urgent problem! We </a:t>
            </a:r>
            <a:r>
              <a:rPr lang="en-US" dirty="0" smtClean="0"/>
              <a:t>need to stop it!</a:t>
            </a:r>
          </a:p>
          <a:p>
            <a:pPr lvl="1"/>
            <a:r>
              <a:rPr lang="en-US" dirty="0" smtClean="0"/>
              <a:t>Subtext: Everyone is doing it.</a:t>
            </a:r>
          </a:p>
          <a:p>
            <a:pPr lvl="1"/>
            <a:endParaRPr lang="en-US" dirty="0" smtClean="0"/>
          </a:p>
          <a:p>
            <a:r>
              <a:rPr lang="en-US" dirty="0" smtClean="0"/>
              <a:t>What’s wrong with the following public health messages?</a:t>
            </a:r>
          </a:p>
          <a:p>
            <a:endParaRPr lang="en-US" dirty="0" smtClean="0"/>
          </a:p>
          <a:p>
            <a:endParaRPr lang="en-US" dirty="0" smtClean="0"/>
          </a:p>
          <a:p>
            <a:r>
              <a:rPr lang="en-US" dirty="0" smtClean="0"/>
              <a:t>“</a:t>
            </a:r>
            <a:r>
              <a:rPr lang="en-US" dirty="0" smtClean="0"/>
              <a:t>Syphilis rates are out of control! Use a condom!”</a:t>
            </a:r>
          </a:p>
          <a:p>
            <a:endParaRPr lang="en-US" dirty="0" smtClean="0"/>
          </a:p>
          <a:p>
            <a:endParaRPr lang="en-US" dirty="0" smtClean="0"/>
          </a:p>
          <a:p>
            <a:r>
              <a:rPr lang="en-US" dirty="0" smtClean="0"/>
              <a:t>“Young African-American MSM are at high risk (i.e., having </a:t>
            </a:r>
            <a:r>
              <a:rPr lang="en-US" dirty="0" err="1" smtClean="0"/>
              <a:t>condomless</a:t>
            </a:r>
            <a:r>
              <a:rPr lang="en-US" dirty="0" smtClean="0"/>
              <a:t> sex) for HIV so use </a:t>
            </a:r>
            <a:r>
              <a:rPr lang="en-US" dirty="0" err="1" smtClean="0"/>
              <a:t>PrEP</a:t>
            </a:r>
            <a:r>
              <a:rPr lang="en-US" dirty="0" smtClean="0"/>
              <a:t>!”</a:t>
            </a:r>
          </a:p>
        </p:txBody>
      </p:sp>
    </p:spTree>
    <p:extLst>
      <p:ext uri="{BB962C8B-B14F-4D97-AF65-F5344CB8AC3E}">
        <p14:creationId xmlns:p14="http://schemas.microsoft.com/office/powerpoint/2010/main" val="121093110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From Norms to Social Networks</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84039832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Sociometric</a:t>
            </a:r>
            <a:r>
              <a:rPr lang="en-US" dirty="0" smtClean="0"/>
              <a:t> mapping </a:t>
            </a:r>
            <a:endParaRPr lang="en-US" dirty="0"/>
          </a:p>
        </p:txBody>
      </p:sp>
      <p:sp>
        <p:nvSpPr>
          <p:cNvPr id="3" name="Content Placeholder 2"/>
          <p:cNvSpPr>
            <a:spLocks noGrp="1"/>
          </p:cNvSpPr>
          <p:nvPr>
            <p:ph idx="1"/>
          </p:nvPr>
        </p:nvSpPr>
        <p:spPr>
          <a:xfrm>
            <a:off x="838200" y="1825625"/>
            <a:ext cx="6676505" cy="4351338"/>
          </a:xfrm>
        </p:spPr>
        <p:txBody>
          <a:bodyPr/>
          <a:lstStyle/>
          <a:p>
            <a:r>
              <a:rPr lang="en-US" dirty="0" smtClean="0"/>
              <a:t>Name generators to identify ties</a:t>
            </a:r>
          </a:p>
          <a:p>
            <a:pPr lvl="1"/>
            <a:r>
              <a:rPr lang="en-US" dirty="0" smtClean="0"/>
              <a:t>“If you had a problem with [X], whose value or opinion do you most value?”</a:t>
            </a:r>
          </a:p>
          <a:p>
            <a:r>
              <a:rPr lang="en-US" dirty="0" smtClean="0"/>
              <a:t>Yields “nodes” and “edges” (which can be directed or non directed)</a:t>
            </a:r>
          </a:p>
          <a:p>
            <a:r>
              <a:rPr lang="en-US" dirty="0" smtClean="0"/>
              <a:t>Node characteristics </a:t>
            </a:r>
          </a:p>
          <a:p>
            <a:pPr lvl="1"/>
            <a:r>
              <a:rPr lang="en-US" dirty="0" smtClean="0"/>
              <a:t>How many nodes is a given node connected to</a:t>
            </a:r>
          </a:p>
          <a:p>
            <a:r>
              <a:rPr lang="en-US" dirty="0" smtClean="0"/>
              <a:t>Network characteristics</a:t>
            </a:r>
          </a:p>
          <a:p>
            <a:pPr lvl="1"/>
            <a:r>
              <a:rPr lang="en-US" dirty="0" smtClean="0"/>
              <a:t>The characteristics of the network</a:t>
            </a:r>
            <a:endParaRPr lang="en-US" dirty="0"/>
          </a:p>
          <a:p>
            <a:pPr lvl="1"/>
            <a:endParaRPr lang="en-US" dirty="0" smtClean="0"/>
          </a:p>
        </p:txBody>
      </p:sp>
      <p:sp>
        <p:nvSpPr>
          <p:cNvPr id="4" name="Oval 3"/>
          <p:cNvSpPr/>
          <p:nvPr/>
        </p:nvSpPr>
        <p:spPr>
          <a:xfrm>
            <a:off x="9343505" y="3108960"/>
            <a:ext cx="482139" cy="4322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0393675" y="3261360"/>
            <a:ext cx="482139" cy="4322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1112730" y="2729346"/>
            <a:ext cx="482139" cy="4322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9495905" y="5007029"/>
            <a:ext cx="482139" cy="4322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9648305" y="4095402"/>
            <a:ext cx="482139" cy="43226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0546075" y="5159429"/>
            <a:ext cx="482139" cy="4322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8713120" y="5744701"/>
            <a:ext cx="482139" cy="4322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a:stCxn id="6" idx="7"/>
            <a:endCxn id="7" idx="3"/>
          </p:cNvCxnSpPr>
          <p:nvPr/>
        </p:nvCxnSpPr>
        <p:spPr>
          <a:xfrm flipV="1">
            <a:off x="10805206" y="3098305"/>
            <a:ext cx="378132" cy="226358"/>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6" idx="2"/>
          </p:cNvCxnSpPr>
          <p:nvPr/>
        </p:nvCxnSpPr>
        <p:spPr>
          <a:xfrm flipH="1" flipV="1">
            <a:off x="9648305" y="3336175"/>
            <a:ext cx="745370" cy="1413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6" idx="3"/>
            <a:endCxn id="9" idx="7"/>
          </p:cNvCxnSpPr>
          <p:nvPr/>
        </p:nvCxnSpPr>
        <p:spPr>
          <a:xfrm flipH="1">
            <a:off x="10059836" y="3630319"/>
            <a:ext cx="404447" cy="52838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9" idx="4"/>
          </p:cNvCxnSpPr>
          <p:nvPr/>
        </p:nvCxnSpPr>
        <p:spPr>
          <a:xfrm flipH="1">
            <a:off x="9825644" y="4527664"/>
            <a:ext cx="63731" cy="61791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8" idx="6"/>
            <a:endCxn id="10" idx="2"/>
          </p:cNvCxnSpPr>
          <p:nvPr/>
        </p:nvCxnSpPr>
        <p:spPr>
          <a:xfrm>
            <a:off x="9978044" y="5223160"/>
            <a:ext cx="5680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8" idx="3"/>
            <a:endCxn id="11" idx="7"/>
          </p:cNvCxnSpPr>
          <p:nvPr/>
        </p:nvCxnSpPr>
        <p:spPr>
          <a:xfrm flipH="1">
            <a:off x="9124651" y="5375988"/>
            <a:ext cx="441862" cy="432016"/>
          </a:xfrm>
          <a:prstGeom prst="line">
            <a:avLst/>
          </a:prstGeom>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8146475" y="4374179"/>
            <a:ext cx="482139" cy="4322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7452359" y="5897101"/>
            <a:ext cx="482139" cy="4322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p:cNvCxnSpPr>
            <a:stCxn id="9" idx="2"/>
            <a:endCxn id="29" idx="6"/>
          </p:cNvCxnSpPr>
          <p:nvPr/>
        </p:nvCxnSpPr>
        <p:spPr>
          <a:xfrm flipH="1">
            <a:off x="8628614" y="4311533"/>
            <a:ext cx="1019691" cy="278777"/>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29" idx="4"/>
            <a:endCxn id="30" idx="7"/>
          </p:cNvCxnSpPr>
          <p:nvPr/>
        </p:nvCxnSpPr>
        <p:spPr>
          <a:xfrm flipH="1">
            <a:off x="7863890" y="4806441"/>
            <a:ext cx="523655" cy="1153963"/>
          </a:xfrm>
          <a:prstGeom prst="line">
            <a:avLst/>
          </a:prstGeom>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9495905" y="1282930"/>
            <a:ext cx="482139" cy="4322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9648305" y="371303"/>
            <a:ext cx="482139" cy="4322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10546075" y="1435330"/>
            <a:ext cx="482139" cy="43226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11265130" y="903316"/>
            <a:ext cx="482139" cy="4322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p:cNvCxnSpPr>
            <a:stCxn id="42" idx="1"/>
            <a:endCxn id="41" idx="5"/>
          </p:cNvCxnSpPr>
          <p:nvPr/>
        </p:nvCxnSpPr>
        <p:spPr>
          <a:xfrm flipH="1" flipV="1">
            <a:off x="10059836" y="740262"/>
            <a:ext cx="556847" cy="758371"/>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42" idx="7"/>
            <a:endCxn id="43" idx="3"/>
          </p:cNvCxnSpPr>
          <p:nvPr/>
        </p:nvCxnSpPr>
        <p:spPr>
          <a:xfrm flipV="1">
            <a:off x="10957606" y="1272275"/>
            <a:ext cx="378132" cy="226358"/>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42" idx="2"/>
          </p:cNvCxnSpPr>
          <p:nvPr/>
        </p:nvCxnSpPr>
        <p:spPr>
          <a:xfrm flipH="1" flipV="1">
            <a:off x="9800705" y="1510145"/>
            <a:ext cx="745370" cy="14131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839321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6056" y="6447585"/>
            <a:ext cx="2255184" cy="3487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4" name="Rectangle 2"/>
          <p:cNvSpPr>
            <a:spLocks noGrp="1" noChangeArrowheads="1"/>
          </p:cNvSpPr>
          <p:nvPr>
            <p:ph type="title"/>
          </p:nvPr>
        </p:nvSpPr>
        <p:spPr bwMode="auto">
          <a:xfrm>
            <a:off x="5009030" y="6396853"/>
            <a:ext cx="6194051" cy="32076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0" tIns="12006" rIns="0" bIns="0" numCol="1" rtlCol="0" anchor="ctr" anchorCtr="0" compatLnSpc="1">
            <a:prstTxWarp prst="textNoShape">
              <a:avLst/>
            </a:prstTxWarp>
            <a:normAutofit/>
          </a:bodyPr>
          <a:lstStyle/>
          <a:p>
            <a:pPr algn="r">
              <a:tabLst>
                <a:tab pos="638769" algn="l"/>
                <a:tab pos="1277539" algn="l"/>
                <a:tab pos="1916308" algn="l"/>
                <a:tab pos="2555077" algn="l"/>
                <a:tab pos="3193847" algn="l"/>
                <a:tab pos="3832616" algn="l"/>
                <a:tab pos="4471386" algn="l"/>
                <a:tab pos="5110155" algn="l"/>
                <a:tab pos="5748924" algn="l"/>
              </a:tabLst>
            </a:pPr>
            <a:r>
              <a:rPr lang="en-US" altLang="x-none" sz="1059" b="1" dirty="0" smtClean="0">
                <a:ea typeface="Arial Unicode MS" charset="0"/>
                <a:cs typeface="Arial Unicode MS" charset="0"/>
              </a:rPr>
              <a:t>Christakis NA, Fowler JH. N </a:t>
            </a:r>
            <a:r>
              <a:rPr lang="en-US" altLang="x-none" sz="1059" b="1" dirty="0" err="1" smtClean="0">
                <a:ea typeface="Arial Unicode MS" charset="0"/>
                <a:cs typeface="Arial Unicode MS" charset="0"/>
              </a:rPr>
              <a:t>Engl</a:t>
            </a:r>
            <a:r>
              <a:rPr lang="en-US" altLang="x-none" sz="1059" b="1" dirty="0" smtClean="0">
                <a:ea typeface="Arial Unicode MS" charset="0"/>
                <a:cs typeface="Arial Unicode MS" charset="0"/>
              </a:rPr>
              <a:t> J Med 2007;357:370-379.</a:t>
            </a:r>
            <a:endParaRPr lang="en-US" altLang="x-none" sz="1059" b="1" dirty="0">
              <a:ea typeface="Arial Unicode MS" charset="0"/>
              <a:cs typeface="Arial Unicode MS" charset="0"/>
            </a:endParaRP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2337" y="13259"/>
            <a:ext cx="5823284" cy="6704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6" name="AutoShape 4"/>
          <p:cNvSpPr>
            <a:spLocks noChangeArrowheads="1"/>
          </p:cNvSpPr>
          <p:nvPr/>
        </p:nvSpPr>
        <p:spPr bwMode="auto">
          <a:xfrm>
            <a:off x="2061883" y="292754"/>
            <a:ext cx="8068235" cy="645739"/>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nchorCtr="1"/>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charset="0"/>
                <a:ea typeface="ＭＳ Ｐゴシック" charset="-128"/>
                <a:cs typeface="ＭＳ Ｐゴシック"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charset="0"/>
                <a:ea typeface="ＭＳ Ｐゴシック" charset="-128"/>
                <a:cs typeface="ＭＳ Ｐゴシック"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charset="0"/>
                <a:ea typeface="ＭＳ Ｐゴシック" charset="-128"/>
                <a:cs typeface="ＭＳ Ｐゴシック"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charset="0"/>
                <a:ea typeface="ＭＳ Ｐゴシック" charset="-128"/>
                <a:cs typeface="ＭＳ Ｐゴシック"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charset="0"/>
                <a:ea typeface="ＭＳ Ｐゴシック" charset="-128"/>
                <a:cs typeface="ＭＳ Ｐゴシック" charset="-128"/>
              </a:defRPr>
            </a:lvl5pPr>
            <a:lvl6pPr marL="2514600" indent="-228600" defTabSz="4572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charset="0"/>
                <a:ea typeface="ＭＳ Ｐゴシック" charset="-128"/>
                <a:cs typeface="ＭＳ Ｐゴシック" charset="-128"/>
              </a:defRPr>
            </a:lvl6pPr>
            <a:lvl7pPr marL="2971800" indent="-228600" defTabSz="4572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charset="0"/>
                <a:ea typeface="ＭＳ Ｐゴシック" charset="-128"/>
                <a:cs typeface="ＭＳ Ｐゴシック" charset="-128"/>
              </a:defRPr>
            </a:lvl7pPr>
            <a:lvl8pPr marL="3429000" indent="-228600" defTabSz="4572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charset="0"/>
                <a:ea typeface="ＭＳ Ｐゴシック" charset="-128"/>
                <a:cs typeface="ＭＳ Ｐゴシック" charset="-128"/>
              </a:defRPr>
            </a:lvl8pPr>
            <a:lvl9pPr marL="3886200" indent="-228600" defTabSz="4572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charset="0"/>
                <a:ea typeface="ＭＳ Ｐゴシック" charset="-128"/>
                <a:cs typeface="ＭＳ Ｐゴシック" charset="-128"/>
              </a:defRPr>
            </a:lvl9pPr>
          </a:lstStyle>
          <a:p>
            <a:pPr algn="ctr">
              <a:lnSpc>
                <a:spcPct val="97000"/>
              </a:lnSpc>
            </a:pPr>
            <a:r>
              <a:rPr lang="en-US" altLang="x-none" sz="2118" b="1">
                <a:ea typeface="Arial Unicode MS" charset="0"/>
                <a:cs typeface="Arial Unicode MS" charset="0"/>
              </a:rPr>
              <a:t>Part of the Social Network from the Framingham Heart Study with Information about Body-Mass Index According to Year.</a:t>
            </a:r>
          </a:p>
        </p:txBody>
      </p:sp>
    </p:spTree>
    <p:extLst>
      <p:ext uri="{BB962C8B-B14F-4D97-AF65-F5344CB8AC3E}">
        <p14:creationId xmlns:p14="http://schemas.microsoft.com/office/powerpoint/2010/main" val="15185974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Defaults</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31140246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21776"/>
            <a:ext cx="12192000" cy="6414448"/>
          </a:xfrm>
          <a:prstGeom prst="rect">
            <a:avLst/>
          </a:prstGeom>
        </p:spPr>
      </p:pic>
      <p:sp>
        <p:nvSpPr>
          <p:cNvPr id="3" name="TextBox 2"/>
          <p:cNvSpPr txBox="1"/>
          <p:nvPr/>
        </p:nvSpPr>
        <p:spPr>
          <a:xfrm>
            <a:off x="9692640" y="6317673"/>
            <a:ext cx="2113079" cy="369332"/>
          </a:xfrm>
          <a:prstGeom prst="rect">
            <a:avLst/>
          </a:prstGeom>
          <a:noFill/>
        </p:spPr>
        <p:txBody>
          <a:bodyPr wrap="none" rtlCol="0">
            <a:spAutoFit/>
          </a:bodyPr>
          <a:lstStyle/>
          <a:p>
            <a:r>
              <a:rPr lang="en-US" dirty="0" smtClean="0"/>
              <a:t>Eric Johnson Science</a:t>
            </a:r>
            <a:endParaRPr lang="en-US" dirty="0"/>
          </a:p>
        </p:txBody>
      </p:sp>
    </p:spTree>
    <p:extLst>
      <p:ext uri="{BB962C8B-B14F-4D97-AF65-F5344CB8AC3E}">
        <p14:creationId xmlns:p14="http://schemas.microsoft.com/office/powerpoint/2010/main" val="18060302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0400" y="2311400"/>
            <a:ext cx="108712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Box 4"/>
          <p:cNvSpPr txBox="1"/>
          <p:nvPr/>
        </p:nvSpPr>
        <p:spPr>
          <a:xfrm>
            <a:off x="1673781" y="3809230"/>
            <a:ext cx="1596078" cy="461665"/>
          </a:xfrm>
          <a:prstGeom prst="rect">
            <a:avLst/>
          </a:prstGeom>
          <a:noFill/>
        </p:spPr>
        <p:txBody>
          <a:bodyPr wrap="none" rtlCol="0">
            <a:spAutoFit/>
          </a:bodyPr>
          <a:lstStyle/>
          <a:p>
            <a:pPr algn="ctr"/>
            <a:r>
              <a:rPr lang="en-US" sz="2400" dirty="0"/>
              <a:t>Managerial</a:t>
            </a:r>
          </a:p>
        </p:txBody>
      </p:sp>
      <p:sp>
        <p:nvSpPr>
          <p:cNvPr id="6" name="TextBox 5"/>
          <p:cNvSpPr txBox="1"/>
          <p:nvPr/>
        </p:nvSpPr>
        <p:spPr>
          <a:xfrm>
            <a:off x="3705126" y="4749801"/>
            <a:ext cx="1952329" cy="830997"/>
          </a:xfrm>
          <a:prstGeom prst="rect">
            <a:avLst/>
          </a:prstGeom>
          <a:noFill/>
        </p:spPr>
        <p:txBody>
          <a:bodyPr wrap="none" rtlCol="0">
            <a:spAutoFit/>
          </a:bodyPr>
          <a:lstStyle/>
          <a:p>
            <a:pPr algn="ctr"/>
            <a:r>
              <a:rPr lang="en-US" sz="2400" dirty="0"/>
              <a:t>Quality </a:t>
            </a:r>
          </a:p>
          <a:p>
            <a:pPr algn="ctr"/>
            <a:r>
              <a:rPr lang="en-US" sz="2400" dirty="0"/>
              <a:t>Improvement </a:t>
            </a:r>
          </a:p>
        </p:txBody>
      </p:sp>
      <p:sp>
        <p:nvSpPr>
          <p:cNvPr id="7" name="TextBox 6"/>
          <p:cNvSpPr txBox="1"/>
          <p:nvPr/>
        </p:nvSpPr>
        <p:spPr>
          <a:xfrm>
            <a:off x="9876795" y="4062994"/>
            <a:ext cx="2192010" cy="830997"/>
          </a:xfrm>
          <a:prstGeom prst="rect">
            <a:avLst/>
          </a:prstGeom>
          <a:noFill/>
        </p:spPr>
        <p:txBody>
          <a:bodyPr wrap="none" rtlCol="0">
            <a:spAutoFit/>
          </a:bodyPr>
          <a:lstStyle/>
          <a:p>
            <a:pPr algn="ctr"/>
            <a:r>
              <a:rPr lang="en-US" sz="2400" dirty="0"/>
              <a:t>Implementation</a:t>
            </a:r>
          </a:p>
          <a:p>
            <a:pPr algn="ctr"/>
            <a:r>
              <a:rPr lang="en-US" sz="2400" dirty="0"/>
              <a:t>Science</a:t>
            </a:r>
          </a:p>
        </p:txBody>
      </p:sp>
      <p:sp>
        <p:nvSpPr>
          <p:cNvPr id="8" name="TextBox 7"/>
          <p:cNvSpPr txBox="1"/>
          <p:nvPr/>
        </p:nvSpPr>
        <p:spPr>
          <a:xfrm>
            <a:off x="23963" y="975086"/>
            <a:ext cx="2548027" cy="954300"/>
          </a:xfrm>
          <a:prstGeom prst="rect">
            <a:avLst/>
          </a:prstGeom>
          <a:noFill/>
        </p:spPr>
        <p:txBody>
          <a:bodyPr wrap="square" rtlCol="0">
            <a:spAutoFit/>
          </a:bodyPr>
          <a:lstStyle/>
          <a:p>
            <a:r>
              <a:rPr lang="en-US" sz="1867" dirty="0"/>
              <a:t>88 year old, community dwelling, admitted for pneumonia</a:t>
            </a:r>
          </a:p>
        </p:txBody>
      </p:sp>
      <p:sp>
        <p:nvSpPr>
          <p:cNvPr id="9" name="TextBox 8"/>
          <p:cNvSpPr txBox="1"/>
          <p:nvPr/>
        </p:nvSpPr>
        <p:spPr>
          <a:xfrm>
            <a:off x="2204329" y="89772"/>
            <a:ext cx="2774071" cy="1241622"/>
          </a:xfrm>
          <a:prstGeom prst="rect">
            <a:avLst/>
          </a:prstGeom>
          <a:noFill/>
        </p:spPr>
        <p:txBody>
          <a:bodyPr wrap="square" rtlCol="0">
            <a:spAutoFit/>
          </a:bodyPr>
          <a:lstStyle/>
          <a:p>
            <a:pPr algn="ctr"/>
            <a:r>
              <a:rPr lang="en-US" sz="1867" dirty="0"/>
              <a:t>Frail, confused, sun-downing; tries to get out of bed to go bathroom and has a fall</a:t>
            </a:r>
          </a:p>
        </p:txBody>
      </p:sp>
      <p:sp>
        <p:nvSpPr>
          <p:cNvPr id="10" name="TextBox 9"/>
          <p:cNvSpPr txBox="1"/>
          <p:nvPr/>
        </p:nvSpPr>
        <p:spPr>
          <a:xfrm>
            <a:off x="4978399" y="420884"/>
            <a:ext cx="2844800" cy="1241622"/>
          </a:xfrm>
          <a:prstGeom prst="rect">
            <a:avLst/>
          </a:prstGeom>
          <a:noFill/>
        </p:spPr>
        <p:txBody>
          <a:bodyPr wrap="square" rtlCol="0">
            <a:spAutoFit/>
          </a:bodyPr>
          <a:lstStyle/>
          <a:p>
            <a:pPr algn="ctr"/>
            <a:r>
              <a:rPr lang="en-US" sz="1867" dirty="0"/>
              <a:t>MERT called; everyone is annoyed, sitter ordered; keeps trying to get out of bed</a:t>
            </a:r>
          </a:p>
        </p:txBody>
      </p:sp>
      <p:sp>
        <p:nvSpPr>
          <p:cNvPr id="11" name="TextBox 10"/>
          <p:cNvSpPr txBox="1"/>
          <p:nvPr/>
        </p:nvSpPr>
        <p:spPr>
          <a:xfrm>
            <a:off x="7850036" y="126949"/>
            <a:ext cx="2032000" cy="1241622"/>
          </a:xfrm>
          <a:prstGeom prst="rect">
            <a:avLst/>
          </a:prstGeom>
          <a:noFill/>
        </p:spPr>
        <p:txBody>
          <a:bodyPr wrap="square" rtlCol="0">
            <a:spAutoFit/>
          </a:bodyPr>
          <a:lstStyle/>
          <a:p>
            <a:pPr algn="ctr"/>
            <a:r>
              <a:rPr lang="en-US" sz="1867" dirty="0"/>
              <a:t>Becomes combative and agitated; given </a:t>
            </a:r>
            <a:r>
              <a:rPr lang="en-US" sz="1867" dirty="0" err="1"/>
              <a:t>haldol</a:t>
            </a:r>
            <a:endParaRPr lang="en-US" sz="1867" dirty="0"/>
          </a:p>
        </p:txBody>
      </p:sp>
      <p:sp>
        <p:nvSpPr>
          <p:cNvPr id="12" name="TextBox 11"/>
          <p:cNvSpPr txBox="1"/>
          <p:nvPr/>
        </p:nvSpPr>
        <p:spPr>
          <a:xfrm>
            <a:off x="9635067" y="294955"/>
            <a:ext cx="2032000" cy="379656"/>
          </a:xfrm>
          <a:prstGeom prst="rect">
            <a:avLst/>
          </a:prstGeom>
          <a:noFill/>
        </p:spPr>
        <p:txBody>
          <a:bodyPr wrap="square" rtlCol="0">
            <a:spAutoFit/>
          </a:bodyPr>
          <a:lstStyle/>
          <a:p>
            <a:pPr algn="ctr"/>
            <a:endParaRPr lang="en-US" sz="1867" dirty="0"/>
          </a:p>
        </p:txBody>
      </p:sp>
      <p:sp>
        <p:nvSpPr>
          <p:cNvPr id="2" name="Rounded Rectangular Callout 1"/>
          <p:cNvSpPr/>
          <p:nvPr/>
        </p:nvSpPr>
        <p:spPr>
          <a:xfrm>
            <a:off x="178305" y="2812965"/>
            <a:ext cx="2583771" cy="816864"/>
          </a:xfrm>
          <a:prstGeom prst="wedgeRoundRectCallout">
            <a:avLst>
              <a:gd name="adj1" fmla="val -703"/>
              <a:gd name="adj2" fmla="val 10396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t>“I know that nurse, he’s slow and lazy, didn’t respond on time. What a jerk.”</a:t>
            </a:r>
          </a:p>
        </p:txBody>
      </p:sp>
      <p:sp>
        <p:nvSpPr>
          <p:cNvPr id="13" name="Rounded Rectangular Callout 12"/>
          <p:cNvSpPr/>
          <p:nvPr/>
        </p:nvSpPr>
        <p:spPr>
          <a:xfrm>
            <a:off x="3557496" y="2992365"/>
            <a:ext cx="2075771" cy="816864"/>
          </a:xfrm>
          <a:prstGeom prst="wedgeRoundRectCallout">
            <a:avLst>
              <a:gd name="adj1" fmla="val -72866"/>
              <a:gd name="adj2" fmla="val 5213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t>“Unit manager is too lenient, the nurses get away with anything”</a:t>
            </a:r>
          </a:p>
        </p:txBody>
      </p:sp>
      <p:sp>
        <p:nvSpPr>
          <p:cNvPr id="14" name="Rounded Rectangular Callout 13"/>
          <p:cNvSpPr/>
          <p:nvPr/>
        </p:nvSpPr>
        <p:spPr>
          <a:xfrm>
            <a:off x="260091" y="4652565"/>
            <a:ext cx="2075771" cy="1079459"/>
          </a:xfrm>
          <a:prstGeom prst="wedgeRoundRectCallout">
            <a:avLst>
              <a:gd name="adj1" fmla="val 28288"/>
              <a:gd name="adj2" fmla="val -8725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t>That intern is terrible – he’ll order </a:t>
            </a:r>
            <a:r>
              <a:rPr lang="en-US" sz="1467" dirty="0" err="1"/>
              <a:t>haldol</a:t>
            </a:r>
            <a:r>
              <a:rPr lang="en-US" sz="1467" dirty="0"/>
              <a:t> on anyone just so he can go back to bed</a:t>
            </a:r>
          </a:p>
        </p:txBody>
      </p:sp>
      <p:sp>
        <p:nvSpPr>
          <p:cNvPr id="15" name="Rounded Rectangular Callout 14"/>
          <p:cNvSpPr/>
          <p:nvPr/>
        </p:nvSpPr>
        <p:spPr>
          <a:xfrm>
            <a:off x="1735667" y="6182919"/>
            <a:ext cx="2523067" cy="525191"/>
          </a:xfrm>
          <a:prstGeom prst="wedgeRoundRectCallout">
            <a:avLst>
              <a:gd name="adj1" fmla="val 31158"/>
              <a:gd name="adj2" fmla="val -168510"/>
              <a:gd name="adj3" fmla="val 16667"/>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t>We need to start measuring the number of falls</a:t>
            </a:r>
          </a:p>
        </p:txBody>
      </p:sp>
      <p:sp>
        <p:nvSpPr>
          <p:cNvPr id="16" name="Rounded Rectangular Callout 15"/>
          <p:cNvSpPr/>
          <p:nvPr/>
        </p:nvSpPr>
        <p:spPr>
          <a:xfrm>
            <a:off x="4651715" y="3937002"/>
            <a:ext cx="2460285" cy="689093"/>
          </a:xfrm>
          <a:prstGeom prst="wedgeRoundRectCallout">
            <a:avLst>
              <a:gd name="adj1" fmla="val -32894"/>
              <a:gd name="adj2" fmla="val 108105"/>
              <a:gd name="adj3" fmla="val 16667"/>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t>Review admission criteria; set up committee to do root cause analysis on all falls</a:t>
            </a:r>
          </a:p>
        </p:txBody>
      </p:sp>
      <p:sp>
        <p:nvSpPr>
          <p:cNvPr id="17" name="Rounded Rectangular Callout 16"/>
          <p:cNvSpPr/>
          <p:nvPr/>
        </p:nvSpPr>
        <p:spPr>
          <a:xfrm>
            <a:off x="4886703" y="5852401"/>
            <a:ext cx="2963333" cy="816864"/>
          </a:xfrm>
          <a:prstGeom prst="wedgeRoundRectCallout">
            <a:avLst>
              <a:gd name="adj1" fmla="val -39929"/>
              <a:gd name="adj2" fmla="val -97118"/>
              <a:gd name="adj3" fmla="val 16667"/>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t>Restrict use of restraints; require sign off for any sedating agents from chief resident</a:t>
            </a:r>
          </a:p>
        </p:txBody>
      </p:sp>
      <p:sp>
        <p:nvSpPr>
          <p:cNvPr id="3" name="Oval 2"/>
          <p:cNvSpPr/>
          <p:nvPr/>
        </p:nvSpPr>
        <p:spPr>
          <a:xfrm>
            <a:off x="1625600" y="2311400"/>
            <a:ext cx="254000" cy="304800"/>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Oval 17"/>
          <p:cNvSpPr/>
          <p:nvPr/>
        </p:nvSpPr>
        <p:spPr>
          <a:xfrm>
            <a:off x="3708400" y="2311400"/>
            <a:ext cx="254000" cy="304800"/>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Oval 18"/>
          <p:cNvSpPr/>
          <p:nvPr/>
        </p:nvSpPr>
        <p:spPr>
          <a:xfrm>
            <a:off x="5130800" y="2311400"/>
            <a:ext cx="254000" cy="304800"/>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Oval 19"/>
          <p:cNvSpPr/>
          <p:nvPr/>
        </p:nvSpPr>
        <p:spPr>
          <a:xfrm>
            <a:off x="8331200" y="2311400"/>
            <a:ext cx="254000" cy="304800"/>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TextBox 20"/>
          <p:cNvSpPr txBox="1"/>
          <p:nvPr/>
        </p:nvSpPr>
        <p:spPr>
          <a:xfrm>
            <a:off x="9956800" y="524629"/>
            <a:ext cx="2032000" cy="954300"/>
          </a:xfrm>
          <a:prstGeom prst="rect">
            <a:avLst/>
          </a:prstGeom>
          <a:noFill/>
        </p:spPr>
        <p:txBody>
          <a:bodyPr wrap="square" rtlCol="0">
            <a:spAutoFit/>
          </a:bodyPr>
          <a:lstStyle/>
          <a:p>
            <a:pPr algn="ctr"/>
            <a:r>
              <a:rPr lang="en-US" sz="1867" dirty="0"/>
              <a:t>Hospital stay goes up; cost goes up; outcomes worsen</a:t>
            </a:r>
          </a:p>
        </p:txBody>
      </p:sp>
      <p:cxnSp>
        <p:nvCxnSpPr>
          <p:cNvPr id="23" name="Elbow Connector 22"/>
          <p:cNvCxnSpPr>
            <a:stCxn id="8" idx="2"/>
            <a:endCxn id="3" idx="0"/>
          </p:cNvCxnSpPr>
          <p:nvPr/>
        </p:nvCxnSpPr>
        <p:spPr>
          <a:xfrm rot="16200000" flipH="1">
            <a:off x="1334281" y="1893081"/>
            <a:ext cx="382014" cy="454623"/>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26" name="Elbow Connector 25"/>
          <p:cNvCxnSpPr>
            <a:stCxn id="9" idx="2"/>
            <a:endCxn id="18" idx="0"/>
          </p:cNvCxnSpPr>
          <p:nvPr/>
        </p:nvCxnSpPr>
        <p:spPr>
          <a:xfrm rot="16200000" flipH="1">
            <a:off x="3223379" y="1699379"/>
            <a:ext cx="980006" cy="244035"/>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33" name="Elbow Connector 32"/>
          <p:cNvCxnSpPr>
            <a:stCxn id="10" idx="2"/>
            <a:endCxn id="19" idx="0"/>
          </p:cNvCxnSpPr>
          <p:nvPr/>
        </p:nvCxnSpPr>
        <p:spPr>
          <a:xfrm rot="5400000">
            <a:off x="5504853" y="1415454"/>
            <a:ext cx="648894" cy="1142999"/>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37" name="Elbow Connector 36"/>
          <p:cNvCxnSpPr>
            <a:stCxn id="20" idx="0"/>
            <a:endCxn id="11" idx="2"/>
          </p:cNvCxnSpPr>
          <p:nvPr/>
        </p:nvCxnSpPr>
        <p:spPr>
          <a:xfrm rot="5400000" flipH="1" flipV="1">
            <a:off x="8190704" y="1636068"/>
            <a:ext cx="942829" cy="407836"/>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39" name="Rounded Rectangular Callout 38"/>
          <p:cNvSpPr/>
          <p:nvPr/>
        </p:nvSpPr>
        <p:spPr>
          <a:xfrm>
            <a:off x="7604503" y="4449720"/>
            <a:ext cx="2523067" cy="755453"/>
          </a:xfrm>
          <a:prstGeom prst="wedgeRoundRectCallout">
            <a:avLst>
              <a:gd name="adj1" fmla="val 34514"/>
              <a:gd name="adj2" fmla="val -70445"/>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t>Apply CFIR – consider policy, systems, environment; interventions, etc.</a:t>
            </a:r>
          </a:p>
        </p:txBody>
      </p:sp>
      <p:sp>
        <p:nvSpPr>
          <p:cNvPr id="40" name="Rounded Rectangular Callout 39"/>
          <p:cNvSpPr/>
          <p:nvPr/>
        </p:nvSpPr>
        <p:spPr>
          <a:xfrm>
            <a:off x="9237133" y="2812965"/>
            <a:ext cx="2548467" cy="816864"/>
          </a:xfrm>
          <a:prstGeom prst="wedgeRoundRectCallout">
            <a:avLst>
              <a:gd name="adj1" fmla="val 4481"/>
              <a:gd name="adj2" fmla="val 114324"/>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t>Restructure the environment (ACE unit); home based care;  policy change</a:t>
            </a:r>
          </a:p>
        </p:txBody>
      </p:sp>
      <p:sp>
        <p:nvSpPr>
          <p:cNvPr id="41" name="Rounded Rectangular Callout 40"/>
          <p:cNvSpPr/>
          <p:nvPr/>
        </p:nvSpPr>
        <p:spPr>
          <a:xfrm>
            <a:off x="9427633" y="5377116"/>
            <a:ext cx="2726267" cy="709816"/>
          </a:xfrm>
          <a:prstGeom prst="wedgeRoundRectCallout">
            <a:avLst>
              <a:gd name="adj1" fmla="val 14996"/>
              <a:gd name="adj2" fmla="val -125942"/>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t>Understand health worker psychology – look at TDF </a:t>
            </a:r>
          </a:p>
        </p:txBody>
      </p:sp>
    </p:spTree>
    <p:extLst>
      <p:ext uri="{BB962C8B-B14F-4D97-AF65-F5344CB8AC3E}">
        <p14:creationId xmlns:p14="http://schemas.microsoft.com/office/powerpoint/2010/main" val="554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2" grpId="0" animBg="1"/>
      <p:bldP spid="13" grpId="0" animBg="1"/>
      <p:bldP spid="14" grpId="0" animBg="1"/>
      <p:bldP spid="15" grpId="0" animBg="1"/>
      <p:bldP spid="16" grpId="0" animBg="1"/>
      <p:bldP spid="17" grpId="0" animBg="1"/>
      <p:bldP spid="39" grpId="0" animBg="1"/>
      <p:bldP spid="40" grpId="0" animBg="1"/>
      <p:bldP spid="4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92150" y="1981200"/>
            <a:ext cx="10807700" cy="2895600"/>
          </a:xfrm>
          <a:prstGeom prst="rect">
            <a:avLst/>
          </a:prstGeom>
        </p:spPr>
      </p:pic>
      <p:sp>
        <p:nvSpPr>
          <p:cNvPr id="3" name="Rectangle 2"/>
          <p:cNvSpPr/>
          <p:nvPr/>
        </p:nvSpPr>
        <p:spPr>
          <a:xfrm>
            <a:off x="692150" y="5461153"/>
            <a:ext cx="6096000" cy="923330"/>
          </a:xfrm>
          <a:prstGeom prst="rect">
            <a:avLst/>
          </a:prstGeom>
        </p:spPr>
        <p:txBody>
          <a:bodyPr>
            <a:spAutoFit/>
          </a:bodyPr>
          <a:lstStyle/>
          <a:p>
            <a:r>
              <a:rPr lang="en-US" dirty="0"/>
              <a:t>Halpern, Scott D., et al. "Default options in advance directives influence how patients set goals for end-of-life care." </a:t>
            </a:r>
            <a:r>
              <a:rPr lang="en-US" i="1" dirty="0"/>
              <a:t>Health Affairs</a:t>
            </a:r>
            <a:r>
              <a:rPr lang="en-US" dirty="0"/>
              <a:t> 32.2 (2013): 408-417.</a:t>
            </a:r>
          </a:p>
        </p:txBody>
      </p:sp>
    </p:spTree>
    <p:extLst>
      <p:ext uri="{BB962C8B-B14F-4D97-AF65-F5344CB8AC3E}">
        <p14:creationId xmlns:p14="http://schemas.microsoft.com/office/powerpoint/2010/main" val="34544428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Limitations</a:t>
            </a:r>
            <a:endParaRPr lang="en-US" dirty="0"/>
          </a:p>
        </p:txBody>
      </p:sp>
      <p:sp>
        <p:nvSpPr>
          <p:cNvPr id="3" name="Content Placeholder 2"/>
          <p:cNvSpPr>
            <a:spLocks noGrp="1"/>
          </p:cNvSpPr>
          <p:nvPr>
            <p:ph idx="1"/>
          </p:nvPr>
        </p:nvSpPr>
        <p:spPr/>
        <p:txBody>
          <a:bodyPr/>
          <a:lstStyle/>
          <a:p>
            <a:r>
              <a:rPr lang="en-US" dirty="0" smtClean="0"/>
              <a:t>A nudge vs. a stiff kick</a:t>
            </a:r>
          </a:p>
          <a:p>
            <a:r>
              <a:rPr lang="en-US" dirty="0" smtClean="0"/>
              <a:t>Organizational vs. individual behavior</a:t>
            </a:r>
          </a:p>
          <a:p>
            <a:endParaRPr lang="en-US" dirty="0"/>
          </a:p>
        </p:txBody>
      </p:sp>
    </p:spTree>
    <p:extLst>
      <p:ext uri="{BB962C8B-B14F-4D97-AF65-F5344CB8AC3E}">
        <p14:creationId xmlns:p14="http://schemas.microsoft.com/office/powerpoint/2010/main" val="15299556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a:t>
            </a:r>
            <a:endParaRPr lang="en-US" dirty="0"/>
          </a:p>
        </p:txBody>
      </p:sp>
      <p:sp>
        <p:nvSpPr>
          <p:cNvPr id="3" name="Content Placeholder 2"/>
          <p:cNvSpPr>
            <a:spLocks noGrp="1"/>
          </p:cNvSpPr>
          <p:nvPr>
            <p:ph idx="1"/>
          </p:nvPr>
        </p:nvSpPr>
        <p:spPr/>
        <p:txBody>
          <a:bodyPr/>
          <a:lstStyle/>
          <a:p>
            <a:r>
              <a:rPr lang="en-US" dirty="0">
                <a:hlinkClick r:id="rId2"/>
              </a:rPr>
              <a:t>https://</a:t>
            </a:r>
            <a:r>
              <a:rPr lang="en-US" dirty="0" smtClean="0">
                <a:hlinkClick r:id="rId2"/>
              </a:rPr>
              <a:t>www.science.gov/topicpages/i/implementation+research+cfir</a:t>
            </a:r>
            <a:endParaRPr lang="en-US" dirty="0" smtClean="0"/>
          </a:p>
          <a:p>
            <a:endParaRPr lang="en-US" dirty="0"/>
          </a:p>
          <a:p>
            <a:r>
              <a:rPr lang="en-US" dirty="0">
                <a:hlinkClick r:id="rId3"/>
              </a:rPr>
              <a:t>https://</a:t>
            </a:r>
            <a:r>
              <a:rPr lang="en-US" dirty="0" smtClean="0">
                <a:hlinkClick r:id="rId3"/>
              </a:rPr>
              <a:t>www.ncbi.nlm.nih.gov/pubmed/29297401</a:t>
            </a:r>
            <a:endParaRPr lang="en-US" dirty="0" smtClean="0"/>
          </a:p>
          <a:p>
            <a:endParaRPr lang="en-US" dirty="0"/>
          </a:p>
        </p:txBody>
      </p:sp>
    </p:spTree>
    <p:extLst>
      <p:ext uri="{BB962C8B-B14F-4D97-AF65-F5344CB8AC3E}">
        <p14:creationId xmlns:p14="http://schemas.microsoft.com/office/powerpoint/2010/main" val="101581273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lstStyle/>
          <a:p>
            <a:r>
              <a:rPr lang="en-US" dirty="0" smtClean="0"/>
              <a:t>If you want to change behavior</a:t>
            </a:r>
          </a:p>
          <a:p>
            <a:r>
              <a:rPr lang="en-US" dirty="0" smtClean="0"/>
              <a:t>Think demand side</a:t>
            </a:r>
          </a:p>
          <a:p>
            <a:r>
              <a:rPr lang="en-US" dirty="0" smtClean="0"/>
              <a:t>Consider using insights about behaviors from behavioral economics</a:t>
            </a:r>
          </a:p>
          <a:p>
            <a:endParaRPr lang="en-US" dirty="0" smtClean="0"/>
          </a:p>
          <a:p>
            <a:endParaRPr lang="en-US" dirty="0"/>
          </a:p>
          <a:p>
            <a:r>
              <a:rPr lang="en-US" dirty="0" smtClean="0"/>
              <a:t>For homework, revisit diagnosis. </a:t>
            </a:r>
          </a:p>
          <a:p>
            <a:endParaRPr lang="en-US" dirty="0" smtClean="0"/>
          </a:p>
          <a:p>
            <a:endParaRPr lang="en-US" dirty="0"/>
          </a:p>
        </p:txBody>
      </p:sp>
    </p:spTree>
    <p:extLst>
      <p:ext uri="{BB962C8B-B14F-4D97-AF65-F5344CB8AC3E}">
        <p14:creationId xmlns:p14="http://schemas.microsoft.com/office/powerpoint/2010/main" val="9420433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5166"/>
            <a:ext cx="10972800" cy="855135"/>
          </a:xfrm>
          <a:solidFill>
            <a:schemeClr val="tx2"/>
          </a:solidFill>
        </p:spPr>
        <p:txBody>
          <a:bodyPr/>
          <a:lstStyle/>
          <a:p>
            <a:r>
              <a:rPr lang="en-US" sz="3733" b="1" dirty="0">
                <a:solidFill>
                  <a:schemeClr val="bg1"/>
                </a:solidFill>
              </a:rPr>
              <a:t>Ways of Solving Problems with Implementation</a:t>
            </a:r>
          </a:p>
        </p:txBody>
      </p:sp>
      <p:pic>
        <p:nvPicPr>
          <p:cNvPr id="7"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674825" y="2286682"/>
            <a:ext cx="3354024" cy="2899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203200" y="1295401"/>
            <a:ext cx="3365938" cy="2444353"/>
          </a:xfrm>
        </p:spPr>
        <p:txBody>
          <a:bodyPr>
            <a:normAutofit/>
          </a:bodyPr>
          <a:lstStyle/>
          <a:p>
            <a:pPr marL="0" indent="0">
              <a:buNone/>
            </a:pPr>
            <a:r>
              <a:rPr lang="en-US" sz="1600" dirty="0"/>
              <a:t>Science</a:t>
            </a:r>
          </a:p>
          <a:p>
            <a:pPr lvl="1"/>
            <a:r>
              <a:rPr lang="en-US" sz="1600" dirty="0"/>
              <a:t>Generalizable inferences</a:t>
            </a:r>
          </a:p>
          <a:p>
            <a:pPr lvl="1"/>
            <a:r>
              <a:rPr lang="en-US" sz="1600" dirty="0"/>
              <a:t>Public knowledge</a:t>
            </a:r>
          </a:p>
          <a:p>
            <a:pPr lvl="1"/>
            <a:r>
              <a:rPr lang="en-US" sz="1600" dirty="0"/>
              <a:t>Use of theories and framework links to a larger and longer discourse</a:t>
            </a:r>
          </a:p>
          <a:p>
            <a:pPr lvl="1"/>
            <a:r>
              <a:rPr lang="en-US" sz="1600" dirty="0"/>
              <a:t>Draw from and contribute to general, public knowledge</a:t>
            </a:r>
          </a:p>
        </p:txBody>
      </p:sp>
      <p:sp>
        <p:nvSpPr>
          <p:cNvPr id="8" name="Rectangle 7"/>
          <p:cNvSpPr/>
          <p:nvPr/>
        </p:nvSpPr>
        <p:spPr>
          <a:xfrm>
            <a:off x="9459502" y="4995154"/>
            <a:ext cx="2470484" cy="1600438"/>
          </a:xfrm>
          <a:prstGeom prst="rect">
            <a:avLst/>
          </a:prstGeom>
        </p:spPr>
        <p:txBody>
          <a:bodyPr wrap="square">
            <a:spAutoFit/>
          </a:bodyPr>
          <a:lstStyle/>
          <a:p>
            <a:r>
              <a:rPr lang="en-US" sz="1600" dirty="0"/>
              <a:t>Organized strategies based on systematic assessments</a:t>
            </a:r>
          </a:p>
          <a:p>
            <a:pPr marL="990575" lvl="1" indent="-380990">
              <a:buFont typeface="Arial" panose="020B0604020202020204" pitchFamily="34" charset="0"/>
              <a:buChar char="•"/>
            </a:pPr>
            <a:r>
              <a:rPr lang="en-US" sz="1600" dirty="0"/>
              <a:t>Quality improvement </a:t>
            </a:r>
          </a:p>
          <a:p>
            <a:pPr marL="990575" lvl="1" indent="-380990">
              <a:buFont typeface="Arial" panose="020B0604020202020204" pitchFamily="34" charset="0"/>
              <a:buChar char="•"/>
            </a:pPr>
            <a:r>
              <a:rPr lang="en-US" sz="1600" dirty="0" err="1"/>
              <a:t>Incentivization</a:t>
            </a:r>
            <a:endParaRPr lang="en-US" sz="1600" dirty="0"/>
          </a:p>
          <a:p>
            <a:pPr marL="990575" lvl="1" indent="-380990">
              <a:buFont typeface="Arial" panose="020B0604020202020204" pitchFamily="34" charset="0"/>
              <a:buChar char="•"/>
            </a:pPr>
            <a:r>
              <a:rPr lang="en-US" sz="1600" dirty="0"/>
              <a:t>McKinsey</a:t>
            </a:r>
          </a:p>
        </p:txBody>
      </p:sp>
      <p:sp>
        <p:nvSpPr>
          <p:cNvPr id="9" name="Rectangle 8"/>
          <p:cNvSpPr/>
          <p:nvPr/>
        </p:nvSpPr>
        <p:spPr>
          <a:xfrm>
            <a:off x="406401" y="5186516"/>
            <a:ext cx="4368801" cy="861774"/>
          </a:xfrm>
          <a:prstGeom prst="rect">
            <a:avLst/>
          </a:prstGeom>
        </p:spPr>
        <p:txBody>
          <a:bodyPr wrap="square">
            <a:spAutoFit/>
          </a:bodyPr>
          <a:lstStyle/>
          <a:p>
            <a:r>
              <a:rPr lang="en-US" sz="1600" dirty="0"/>
              <a:t>Day to day managerial practices</a:t>
            </a:r>
          </a:p>
          <a:p>
            <a:pPr marL="990575" lvl="1" indent="-380990">
              <a:buFont typeface="Arial" panose="020B0604020202020204" pitchFamily="34" charset="0"/>
              <a:buChar char="•"/>
            </a:pPr>
            <a:r>
              <a:rPr lang="en-US" sz="1600" dirty="0"/>
              <a:t>Business world</a:t>
            </a:r>
          </a:p>
          <a:p>
            <a:pPr marL="990575" lvl="1" indent="-380990">
              <a:buFont typeface="Arial" panose="020B0604020202020204" pitchFamily="34" charset="0"/>
              <a:buChar char="•"/>
            </a:pPr>
            <a:r>
              <a:rPr lang="en-US" sz="1600" dirty="0"/>
              <a:t>“Leadership”</a:t>
            </a:r>
          </a:p>
        </p:txBody>
      </p:sp>
      <p:cxnSp>
        <p:nvCxnSpPr>
          <p:cNvPr id="11" name="Elbow Connector 10"/>
          <p:cNvCxnSpPr>
            <a:stCxn id="3" idx="3"/>
          </p:cNvCxnSpPr>
          <p:nvPr/>
        </p:nvCxnSpPr>
        <p:spPr>
          <a:xfrm>
            <a:off x="3569138" y="2517578"/>
            <a:ext cx="2933262" cy="301822"/>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Elbow Connector 12"/>
          <p:cNvCxnSpPr>
            <a:stCxn id="8" idx="1"/>
            <a:endCxn id="7" idx="3"/>
          </p:cNvCxnSpPr>
          <p:nvPr/>
        </p:nvCxnSpPr>
        <p:spPr>
          <a:xfrm rot="10800000">
            <a:off x="8028850" y="3736599"/>
            <a:ext cx="1430653" cy="2058774"/>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Elbow Connector 17"/>
          <p:cNvCxnSpPr>
            <a:endCxn id="7" idx="2"/>
          </p:cNvCxnSpPr>
          <p:nvPr/>
        </p:nvCxnSpPr>
        <p:spPr>
          <a:xfrm flipV="1">
            <a:off x="2924170" y="5186515"/>
            <a:ext cx="3427667" cy="430889"/>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4" name="Curved Left Arrow 3"/>
          <p:cNvSpPr/>
          <p:nvPr/>
        </p:nvSpPr>
        <p:spPr>
          <a:xfrm>
            <a:off x="7837562" y="2517578"/>
            <a:ext cx="2363534" cy="2619503"/>
          </a:xfrm>
          <a:prstGeom prst="curvedLeftArrow">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28364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Drill down on the diagnosis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Conceive of the nature of the problem grandly</a:t>
            </a:r>
          </a:p>
          <a:p>
            <a:r>
              <a:rPr lang="en-US" dirty="0" smtClean="0"/>
              <a:t>Offer a nuanced, compelling understanding of the problem – does not have to be the whole problem</a:t>
            </a:r>
          </a:p>
          <a:p>
            <a:endParaRPr lang="en-US" dirty="0"/>
          </a:p>
          <a:p>
            <a:r>
              <a:rPr lang="en-US" dirty="0" smtClean="0"/>
              <a:t>Magnitude</a:t>
            </a:r>
          </a:p>
          <a:p>
            <a:r>
              <a:rPr lang="en-US" dirty="0" smtClean="0"/>
              <a:t>Tractability</a:t>
            </a:r>
          </a:p>
          <a:p>
            <a:r>
              <a:rPr lang="en-US" dirty="0" smtClean="0"/>
              <a:t>Opportunity</a:t>
            </a:r>
          </a:p>
          <a:p>
            <a:r>
              <a:rPr lang="en-US" dirty="0" smtClean="0"/>
              <a:t>New analysis</a:t>
            </a:r>
          </a:p>
          <a:p>
            <a:endParaRPr lang="en-US" dirty="0" smtClean="0"/>
          </a:p>
          <a:p>
            <a:r>
              <a:rPr lang="en-US" dirty="0"/>
              <a:t>Also need to specify who the barriers apply to… </a:t>
            </a:r>
          </a:p>
          <a:p>
            <a:pPr lvl="1"/>
            <a:r>
              <a:rPr lang="en-US" dirty="0"/>
              <a:t>The relative advantage of a multi-component support intervention for dementia (advantage to who?)</a:t>
            </a:r>
          </a:p>
          <a:p>
            <a:endParaRPr lang="en-US" dirty="0" smtClean="0"/>
          </a:p>
          <a:p>
            <a:endParaRPr lang="en-US" dirty="0"/>
          </a:p>
        </p:txBody>
      </p:sp>
    </p:spTree>
    <p:extLst>
      <p:ext uri="{BB962C8B-B14F-4D97-AF65-F5344CB8AC3E}">
        <p14:creationId xmlns:p14="http://schemas.microsoft.com/office/powerpoint/2010/main" val="15793707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implementation gap: what can we learn from perspectives from the social sciences</a:t>
            </a:r>
            <a:r>
              <a:rPr lang="mr-IN" dirty="0" smtClean="0"/>
              <a:t>…</a:t>
            </a:r>
            <a:r>
              <a:rPr lang="en-US" dirty="0" smtClean="0"/>
              <a:t>?</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3599942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6323</TotalTime>
  <Words>2544</Words>
  <Application>Microsoft Macintosh PowerPoint</Application>
  <PresentationFormat>Widescreen</PresentationFormat>
  <Paragraphs>409</Paragraphs>
  <Slides>63</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63</vt:i4>
      </vt:variant>
    </vt:vector>
  </HeadingPairs>
  <TitlesOfParts>
    <vt:vector size="69" baseType="lpstr">
      <vt:lpstr>Arial Unicode MS</vt:lpstr>
      <vt:lpstr>Calibri</vt:lpstr>
      <vt:lpstr>Calibri Light</vt:lpstr>
      <vt:lpstr>Mangal</vt:lpstr>
      <vt:lpstr>Arial</vt:lpstr>
      <vt:lpstr>Office Theme</vt:lpstr>
      <vt:lpstr>Epidemiology 245 (2018)</vt:lpstr>
      <vt:lpstr>Lecture 1 and 2 - Redux</vt:lpstr>
      <vt:lpstr>Making implementation problems research-y by putting them into context</vt:lpstr>
      <vt:lpstr>Making implementation problems research-y by putting them into context</vt:lpstr>
      <vt:lpstr>PowerPoint Presentation</vt:lpstr>
      <vt:lpstr>PowerPoint Presentation</vt:lpstr>
      <vt:lpstr>Ways of Solving Problems with Implementation</vt:lpstr>
      <vt:lpstr>Drill down on the diagnosis</vt:lpstr>
      <vt:lpstr>The implementation gap: what can we learn from perspectives from the social sciences…?</vt:lpstr>
      <vt:lpstr>Outline</vt:lpstr>
      <vt:lpstr>Homo Economicus</vt:lpstr>
      <vt:lpstr>Supply and demand</vt:lpstr>
      <vt:lpstr>Medicine and public health</vt:lpstr>
      <vt:lpstr>If you build it, they will come….        …or maybe not</vt:lpstr>
      <vt:lpstr>Exhibit A…</vt:lpstr>
      <vt:lpstr>PowerPoint Presentation</vt:lpstr>
      <vt:lpstr>What’s the differential diagnosis…?</vt:lpstr>
      <vt:lpstr>Choice experiments: Understanding the Econ</vt:lpstr>
      <vt:lpstr>Alternative 1: Qualitative interviews</vt:lpstr>
      <vt:lpstr>PowerPoint Presentation</vt:lpstr>
      <vt:lpstr>Alternative 3: Quasi-experimental or experimental</vt:lpstr>
      <vt:lpstr>PowerPoint Presentation</vt:lpstr>
      <vt:lpstr>Some assumptions about preferences</vt:lpstr>
      <vt:lpstr>Choice experiment</vt:lpstr>
      <vt:lpstr>Choice experiment</vt:lpstr>
      <vt:lpstr>PowerPoint Presentation</vt:lpstr>
      <vt:lpstr>“Do you prefer going to Clinic A, Clinic B, or would you rather not go to either one? </vt:lpstr>
      <vt:lpstr>Choice Experiment Results (N=279)</vt:lpstr>
      <vt:lpstr>PowerPoint Presentation</vt:lpstr>
      <vt:lpstr>DCE for implementation science</vt:lpstr>
      <vt:lpstr>From Econ to Human</vt:lpstr>
      <vt:lpstr>Econ vs. Human</vt:lpstr>
      <vt:lpstr>Problem: we don’t do what we want to do</vt:lpstr>
      <vt:lpstr>Temporal discounting</vt:lpstr>
      <vt:lpstr>Temporal discounting: Hyperbolic</vt:lpstr>
      <vt:lpstr>Temporal discounting</vt:lpstr>
      <vt:lpstr>PowerPoint Presentation</vt:lpstr>
      <vt:lpstr>PowerPoint Presentation</vt:lpstr>
      <vt:lpstr>Explaining real world behavior</vt:lpstr>
      <vt:lpstr>PowerPoint Presentation</vt:lpstr>
      <vt:lpstr>Explanation </vt:lpstr>
      <vt:lpstr>PowerPoint Presentation</vt:lpstr>
      <vt:lpstr>Interpretation… </vt:lpstr>
      <vt:lpstr>Examples…</vt:lpstr>
      <vt:lpstr>Norms</vt:lpstr>
      <vt:lpstr>People look to others for cues</vt:lpstr>
      <vt:lpstr>Confession….</vt:lpstr>
      <vt:lpstr>Social norms in Tanzania</vt:lpstr>
      <vt:lpstr>PowerPoint Presentation</vt:lpstr>
      <vt:lpstr>PowerPoint Presentation</vt:lpstr>
      <vt:lpstr>PowerPoint Presentation</vt:lpstr>
      <vt:lpstr>PowerPoint Presentation</vt:lpstr>
      <vt:lpstr>88% of people did the optional readings</vt:lpstr>
      <vt:lpstr>Norms…</vt:lpstr>
      <vt:lpstr>From Norms to Social Networks</vt:lpstr>
      <vt:lpstr>Sociometric mapping </vt:lpstr>
      <vt:lpstr>Christakis NA, Fowler JH. N Engl J Med 2007;357:370-379.</vt:lpstr>
      <vt:lpstr>Defaults</vt:lpstr>
      <vt:lpstr>PowerPoint Presentation</vt:lpstr>
      <vt:lpstr>PowerPoint Presentation</vt:lpstr>
      <vt:lpstr>Limitations</vt:lpstr>
      <vt:lpstr>Examples</vt:lpstr>
      <vt:lpstr>Conclusions</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Epidemiology 245</dc:title>
  <dc:creator>Microsoft Office User</dc:creator>
  <cp:lastModifiedBy>Microsoft Office User</cp:lastModifiedBy>
  <cp:revision>73</cp:revision>
  <dcterms:created xsi:type="dcterms:W3CDTF">2018-04-13T15:43:20Z</dcterms:created>
  <dcterms:modified xsi:type="dcterms:W3CDTF">2018-04-19T17:50:58Z</dcterms:modified>
</cp:coreProperties>
</file>