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8"/>
  </p:notesMasterIdLst>
  <p:sldIdLst>
    <p:sldId id="322" r:id="rId2"/>
    <p:sldId id="257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328" r:id="rId11"/>
    <p:sldId id="270" r:id="rId12"/>
    <p:sldId id="271" r:id="rId13"/>
    <p:sldId id="272" r:id="rId14"/>
    <p:sldId id="273" r:id="rId15"/>
    <p:sldId id="277" r:id="rId16"/>
    <p:sldId id="279" r:id="rId17"/>
    <p:sldId id="280" r:id="rId18"/>
    <p:sldId id="281" r:id="rId19"/>
    <p:sldId id="282" r:id="rId20"/>
    <p:sldId id="283" r:id="rId21"/>
    <p:sldId id="284" r:id="rId22"/>
    <p:sldId id="323" r:id="rId23"/>
    <p:sldId id="324" r:id="rId24"/>
    <p:sldId id="294" r:id="rId25"/>
    <p:sldId id="295" r:id="rId26"/>
    <p:sldId id="296" r:id="rId27"/>
    <p:sldId id="297" r:id="rId28"/>
    <p:sldId id="325" r:id="rId29"/>
    <p:sldId id="299" r:id="rId30"/>
    <p:sldId id="326" r:id="rId31"/>
    <p:sldId id="329" r:id="rId32"/>
    <p:sldId id="301" r:id="rId33"/>
    <p:sldId id="302" r:id="rId34"/>
    <p:sldId id="303" r:id="rId35"/>
    <p:sldId id="304" r:id="rId36"/>
    <p:sldId id="305" r:id="rId37"/>
    <p:sldId id="307" r:id="rId38"/>
    <p:sldId id="306" r:id="rId39"/>
    <p:sldId id="327" r:id="rId40"/>
    <p:sldId id="311" r:id="rId41"/>
    <p:sldId id="312" r:id="rId42"/>
    <p:sldId id="313" r:id="rId43"/>
    <p:sldId id="314" r:id="rId44"/>
    <p:sldId id="315" r:id="rId45"/>
    <p:sldId id="316" r:id="rId46"/>
    <p:sldId id="309" r:id="rId47"/>
  </p:sldIdLst>
  <p:sldSz cx="9144000" cy="6858000" type="screen4x3"/>
  <p:notesSz cx="7008813" cy="92948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2" autoAdjust="0"/>
    <p:restoredTop sz="80495" autoAdjust="0"/>
  </p:normalViewPr>
  <p:slideViewPr>
    <p:cSldViewPr>
      <p:cViewPr varScale="1">
        <p:scale>
          <a:sx n="101" d="100"/>
          <a:sy n="101" d="100"/>
        </p:scale>
        <p:origin x="1768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3475" y="687388"/>
            <a:ext cx="4679950" cy="35067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432300"/>
            <a:ext cx="5113337" cy="41925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886460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76688" y="8864600"/>
            <a:ext cx="3049587" cy="4476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pPr>
              <a:defRPr/>
            </a:pPr>
            <a:fld id="{C594414D-FC71-F440-920C-F161B3224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4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761B776-C1A1-4341-AD1B-C9ACF6FEC6D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71D2397-4A41-FC46-BDB1-936A28728186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6300" cy="35147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3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42045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CBE977F-950C-FC48-B9B5-2ABEA9CDA00A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49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49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6DC2AC34-1657-B24F-A47D-003C01AB40D5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11</a:t>
            </a:fld>
            <a:endParaRPr lang="en-US" sz="12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89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AEBA71-B13C-5D44-ABD0-AD51A253BA4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60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601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74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11D2B4-96C7-4E4B-95EC-ABC48E3C89E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704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70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0640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BF05910-23BD-2C43-A48D-76743BF5B09E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806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806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284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01D8974-145D-B246-8624-A3D42DDC7C0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921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21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55335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998D1B1-4AD6-5E4E-803F-48B4BD366853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6BD80C7-BC78-5548-8EDD-592074A9EB82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16</a:t>
            </a:fld>
            <a:endParaRPr lang="en-US" sz="1200">
              <a:latin typeface="Times New Roman" charset="0"/>
            </a:endParaRPr>
          </a:p>
        </p:txBody>
      </p:sp>
      <p:sp>
        <p:nvSpPr>
          <p:cNvPr id="942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42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985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5338076-9500-9044-8420-6C7ADF458C4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95233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489F740-2892-C443-B826-3BDDD7D75FC7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17</a:t>
            </a:fld>
            <a:endParaRPr lang="en-US" sz="1200">
              <a:latin typeface="Times New Roman" charset="0"/>
            </a:endParaRPr>
          </a:p>
        </p:txBody>
      </p:sp>
      <p:sp>
        <p:nvSpPr>
          <p:cNvPr id="952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52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575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A57E760-1BA4-F848-8A28-05D302A37342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3D6802A-E1F7-E141-8101-07EFB8FED42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18</a:t>
            </a:fld>
            <a:endParaRPr lang="en-US" sz="1200">
              <a:latin typeface="Times New Roman" charset="0"/>
            </a:endParaRPr>
          </a:p>
        </p:txBody>
      </p:sp>
      <p:sp>
        <p:nvSpPr>
          <p:cNvPr id="962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62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7438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6C4B0A8-0461-BB40-8270-1061388FAB81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972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72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66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7367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5D3084D-6CD8-3F4A-91FC-FB3ED2AD15C8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983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830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739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ECC3A4-F677-0A46-B214-453996CA4C71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9DD793-9BB5-7442-BFF0-E8FE93C7071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21</a:t>
            </a:fld>
            <a:endParaRPr lang="en-US" sz="1200">
              <a:latin typeface="Times New Roman" charset="0"/>
            </a:endParaRPr>
          </a:p>
        </p:txBody>
      </p:sp>
      <p:sp>
        <p:nvSpPr>
          <p:cNvPr id="993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93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570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B9943D0-61E5-E64F-B5C3-28858D83AE00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42312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8E469A8-1C24-1849-96FA-2207ECA1F6C6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8E0B58F-1D1B-264E-B7E8-95154E4EC4CD}" type="slidenum">
              <a:rPr lang="en-US" sz="1200" smtClean="0"/>
              <a:pPr algn="r">
                <a:buClrTx/>
                <a:buFontTx/>
                <a:buNone/>
                <a:defRPr/>
              </a:pPr>
              <a:t>24</a:t>
            </a:fld>
            <a:endParaRPr lang="en-US" sz="1200"/>
          </a:p>
        </p:txBody>
      </p:sp>
      <p:sp>
        <p:nvSpPr>
          <p:cNvPr id="10957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957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054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CA8F154-8976-B444-9D09-14880552ECAC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CBD6F2-7ED7-6E40-9198-870DC79973B7}" type="slidenum">
              <a:rPr lang="en-US" sz="1200" smtClean="0"/>
              <a:pPr algn="r">
                <a:buClrTx/>
                <a:buFontTx/>
                <a:buNone/>
                <a:defRPr/>
              </a:pPr>
              <a:t>25</a:t>
            </a:fld>
            <a:endParaRPr lang="en-US" sz="1200"/>
          </a:p>
        </p:txBody>
      </p:sp>
      <p:sp>
        <p:nvSpPr>
          <p:cNvPr id="11059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059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37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59C0798-3EE7-AD4B-935E-BF6E3C803F4E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1161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C53D885-CA61-8945-92B4-DBC04110E193}" type="slidenum">
              <a:rPr lang="en-US" sz="1200" smtClean="0"/>
              <a:pPr algn="r">
                <a:buClrTx/>
                <a:buFontTx/>
                <a:buNone/>
                <a:defRPr/>
              </a:pPr>
              <a:t>26</a:t>
            </a:fld>
            <a:endParaRPr lang="en-US" sz="1200"/>
          </a:p>
        </p:txBody>
      </p:sp>
      <p:sp>
        <p:nvSpPr>
          <p:cNvPr id="11161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16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382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9CEBD9E-BF52-3D4B-86F1-D9795E5FF655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8C5510E-6A62-4F47-97BA-8D29CCDB04A5}" type="slidenum">
              <a:rPr lang="en-US" sz="1200" smtClean="0"/>
              <a:pPr algn="r">
                <a:buClrTx/>
                <a:buFontTx/>
                <a:buNone/>
                <a:defRPr/>
              </a:pPr>
              <a:t>27</a:t>
            </a:fld>
            <a:endParaRPr lang="en-US" sz="1200"/>
          </a:p>
        </p:txBody>
      </p:sp>
      <p:sp>
        <p:nvSpPr>
          <p:cNvPr id="11264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264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979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C1D90A-4CC8-614F-941E-AFD2B1C113EA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531ADAE-EAEB-FD47-9F55-D1143C9A47E6}" type="slidenum">
              <a:rPr lang="en-US" sz="1200" smtClean="0"/>
              <a:pPr algn="r">
                <a:buClrTx/>
                <a:buFontTx/>
                <a:buNone/>
                <a:defRPr/>
              </a:pPr>
              <a:t>28</a:t>
            </a:fld>
            <a:endParaRPr lang="en-US" sz="120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/>
              <a:t>Population 1: p= 0.45+0.1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/>
              <a:t>		q = 0.45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err="1"/>
              <a:t>Popln</a:t>
            </a:r>
            <a:r>
              <a:rPr lang="en-US" dirty="0"/>
              <a:t> 2: p = 0.225+0.325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/>
              <a:t>	q = 0.125+0.325 = 0.45</a:t>
            </a:r>
          </a:p>
        </p:txBody>
      </p:sp>
    </p:spTree>
    <p:extLst>
      <p:ext uri="{BB962C8B-B14F-4D97-AF65-F5344CB8AC3E}">
        <p14:creationId xmlns:p14="http://schemas.microsoft.com/office/powerpoint/2010/main" val="15849067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22C1376-09B2-794B-BC78-6009342BEC95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5575F09-76C9-374A-ADF0-447B8DB54E67}" type="slidenum">
              <a:rPr lang="en-US" sz="1200" smtClean="0"/>
              <a:pPr algn="r">
                <a:buClrTx/>
                <a:buFontTx/>
                <a:buNone/>
                <a:defRPr/>
              </a:pPr>
              <a:t>29</a:t>
            </a:fld>
            <a:endParaRPr lang="en-US" sz="1200"/>
          </a:p>
        </p:txBody>
      </p:sp>
      <p:sp>
        <p:nvSpPr>
          <p:cNvPr id="11469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59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57068DA-69A7-884D-8D59-87B21F5CA2DA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343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D7CD9D1-A811-8D4F-B451-72A5B5D830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9E0883-03BD-364F-A325-2FF6D9F140FC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3</a:t>
            </a:fld>
            <a:endParaRPr lang="en-US" sz="1200">
              <a:latin typeface="Times New Roman" charset="0"/>
            </a:endParaRPr>
          </a:p>
        </p:txBody>
      </p:sp>
      <p:sp>
        <p:nvSpPr>
          <p:cNvPr id="757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228600" indent="-2190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a common disease or one that manifests as a continuous trait, one might simply enroll a random series of families and look at the pattern of correlations in the disease between different types of relatives (e.g., sibling-sibling, parent-offspring, etc.).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a rare dichotomous disease, one would generally begin with the identification of </a:t>
            </a:r>
            <a:r>
              <a:rPr lang="en-US" dirty="0" err="1">
                <a:cs typeface="Microsoft YaHei" charset="0"/>
              </a:rPr>
              <a:t>probands</a:t>
            </a:r>
            <a:r>
              <a:rPr lang="en-US" dirty="0">
                <a:cs typeface="Microsoft YaHei" charset="0"/>
              </a:rPr>
              <a:t>, preferably in some population-based fashion, together with a comparable control series from the same population.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each subject, one can then obtain a structured family history (i.e., to generate a pedigree), collecting disease and other (e.g., age, time at risk, etc.) information.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One could then consider two approaches to the analysis of such data.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336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31</a:t>
            </a:fld>
            <a:endParaRPr lang="en-US" sz="120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409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32</a:t>
            </a:fld>
            <a:endParaRPr lang="en-US" sz="120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647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34604BBC-99C3-B943-9B8C-711D16AD7D53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D221226-7AED-E34A-9AC1-46ADA0C7A984}" type="slidenum">
              <a:rPr lang="en-US" sz="1200" smtClean="0"/>
              <a:pPr algn="r">
                <a:buClrTx/>
                <a:buFontTx/>
                <a:buNone/>
                <a:defRPr/>
              </a:pPr>
              <a:t>33</a:t>
            </a:fld>
            <a:endParaRPr lang="en-US" sz="1200"/>
          </a:p>
        </p:txBody>
      </p:sp>
      <p:sp>
        <p:nvSpPr>
          <p:cNvPr id="11776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776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56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A1DBEE-9291-DF47-9ECC-BC501D63EF86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9EAE534-0CCB-2345-8BF7-8A7C088359EC}" type="slidenum">
              <a:rPr lang="en-US" sz="1200" smtClean="0"/>
              <a:pPr algn="r">
                <a:buClrTx/>
                <a:buFontTx/>
                <a:buNone/>
                <a:defRPr/>
              </a:pPr>
              <a:t>34</a:t>
            </a:fld>
            <a:endParaRPr lang="en-US" sz="1200"/>
          </a:p>
        </p:txBody>
      </p:sp>
      <p:sp>
        <p:nvSpPr>
          <p:cNvPr id="1187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87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842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3C5139C-D28F-6940-B40E-4811F66F317A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783F4C4-2F2F-4C4F-8C8F-E3A88814C0A8}" type="slidenum">
              <a:rPr lang="en-US" sz="1200" smtClean="0"/>
              <a:pPr algn="r">
                <a:buClrTx/>
                <a:buFontTx/>
                <a:buNone/>
                <a:defRPr/>
              </a:pPr>
              <a:t>35</a:t>
            </a:fld>
            <a:endParaRPr lang="en-US" sz="1200"/>
          </a:p>
        </p:txBody>
      </p:sp>
      <p:sp>
        <p:nvSpPr>
          <p:cNvPr id="1198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98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308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0253ABE-30A9-4848-9365-9C462FB6BDA3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FD40FC0-221D-F54E-A807-1EA0DEED24CF}" type="slidenum">
              <a:rPr lang="en-US" sz="1200" smtClean="0"/>
              <a:pPr algn="r">
                <a:buClrTx/>
                <a:buFontTx/>
                <a:buNone/>
                <a:defRPr/>
              </a:pPr>
              <a:t>36</a:t>
            </a:fld>
            <a:endParaRPr lang="en-US" sz="1200"/>
          </a:p>
        </p:txBody>
      </p:sp>
      <p:sp>
        <p:nvSpPr>
          <p:cNvPr id="1208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344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A35D251-D613-3B43-878A-622E2D5FC5D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F6B263F-545A-334B-85FD-9C1A1B0AD5D6}" type="slidenum">
              <a:rPr lang="en-US" sz="1200" smtClean="0"/>
              <a:pPr algn="r">
                <a:buClrTx/>
                <a:buFontTx/>
                <a:buNone/>
                <a:defRPr/>
              </a:pPr>
              <a:t>37</a:t>
            </a:fld>
            <a:endParaRPr lang="en-US" sz="1200"/>
          </a:p>
        </p:txBody>
      </p:sp>
      <p:sp>
        <p:nvSpPr>
          <p:cNvPr id="12288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953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DD212CC-2C54-E94B-91A2-763D1985F25E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DFA79E-5A08-284F-ABEE-7B85C5CCD2D7}" type="slidenum">
              <a:rPr lang="en-US" sz="1200" smtClean="0"/>
              <a:pPr algn="r">
                <a:buClrTx/>
                <a:buFontTx/>
                <a:buNone/>
                <a:defRPr/>
              </a:pPr>
              <a:t>38</a:t>
            </a:fld>
            <a:endParaRPr lang="en-US" sz="1200"/>
          </a:p>
        </p:txBody>
      </p:sp>
      <p:sp>
        <p:nvSpPr>
          <p:cNvPr id="1218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18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992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4FC262C-A014-334E-9B5A-2F71FA9BED8E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2284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4219F13-F5B6-0849-A71B-9B86FDB56F1B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41AD5F1-AFAF-4840-8928-648EB9E82961}" type="slidenum">
              <a:rPr lang="en-US" sz="1200" smtClean="0"/>
              <a:pPr algn="r">
                <a:buClrTx/>
                <a:buFontTx/>
                <a:buNone/>
                <a:defRPr/>
              </a:pPr>
              <a:t>40</a:t>
            </a:fld>
            <a:endParaRPr lang="en-US" sz="1200"/>
          </a:p>
        </p:txBody>
      </p:sp>
      <p:sp>
        <p:nvSpPr>
          <p:cNvPr id="1269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49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739506C-124E-4545-9B6B-FFEAF87B02F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68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68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2035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35E1589-C1CC-FC44-8D7E-0722F89DF4DA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A1A4E0A-B97C-904D-8B27-37F4A1D32E8F}" type="slidenum">
              <a:rPr lang="en-US" sz="1200" smtClean="0"/>
              <a:pPr algn="r">
                <a:buClrTx/>
                <a:buFontTx/>
                <a:buNone/>
                <a:defRPr/>
              </a:pPr>
              <a:t>41</a:t>
            </a:fld>
            <a:endParaRPr lang="en-US" sz="1200"/>
          </a:p>
        </p:txBody>
      </p:sp>
      <p:sp>
        <p:nvSpPr>
          <p:cNvPr id="12800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5273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BD24F20-D241-4946-9CFF-8F42A7FD3539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7094553-75F3-9C4B-A8A6-C6B0DC9C6C2B}" type="slidenum">
              <a:rPr lang="en-US" sz="1200" smtClean="0"/>
              <a:pPr algn="r">
                <a:buClrTx/>
                <a:buFontTx/>
                <a:buNone/>
                <a:defRPr/>
              </a:pPr>
              <a:t>42</a:t>
            </a:fld>
            <a:endParaRPr lang="en-US" sz="1200"/>
          </a:p>
        </p:txBody>
      </p:sp>
      <p:sp>
        <p:nvSpPr>
          <p:cNvPr id="12902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902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5177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DCFAFA-56C7-074A-9E46-BBE49F2B3118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1300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D2B653EA-AD21-444F-8FB7-03F817FEDA27}" type="slidenum">
              <a:rPr lang="en-US" sz="1200" smtClean="0"/>
              <a:pPr algn="r">
                <a:buClrTx/>
                <a:buFontTx/>
                <a:buNone/>
                <a:defRPr/>
              </a:pPr>
              <a:t>43</a:t>
            </a:fld>
            <a:endParaRPr lang="en-US" sz="1200"/>
          </a:p>
        </p:txBody>
      </p:sp>
      <p:sp>
        <p:nvSpPr>
          <p:cNvPr id="13005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005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260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6F8E8F5-B64B-DA4D-A921-336EB51581A0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B34369-F3FF-0C47-8F9D-0176DBEA5EA8}" type="slidenum">
              <a:rPr lang="en-US" sz="1200" smtClean="0"/>
              <a:pPr algn="r">
                <a:buClrTx/>
                <a:buFontTx/>
                <a:buNone/>
                <a:defRPr/>
              </a:pPr>
              <a:t>44</a:t>
            </a:fld>
            <a:endParaRPr lang="en-US" sz="1200"/>
          </a:p>
        </p:txBody>
      </p:sp>
      <p:sp>
        <p:nvSpPr>
          <p:cNvPr id="13107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107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4656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FE3E98-07CA-5946-8781-93C6B917AFC6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13209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499E0A8-B8DD-DA44-9CA5-820DF97FC00D}" type="slidenum">
              <a:rPr lang="en-US" sz="1200" smtClean="0"/>
              <a:pPr algn="r">
                <a:buClrTx/>
                <a:buFontTx/>
                <a:buNone/>
                <a:defRPr/>
              </a:pPr>
              <a:t>45</a:t>
            </a:fld>
            <a:endParaRPr lang="en-US" sz="1200"/>
          </a:p>
        </p:txBody>
      </p:sp>
      <p:sp>
        <p:nvSpPr>
          <p:cNvPr id="13209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209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5724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04E476-7B18-8C42-9AB9-72294C4AB76C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F2D0A91-4DBF-C14A-9026-B61D0AFAB0CE}" type="slidenum">
              <a:rPr lang="en-US" sz="1200" smtClean="0"/>
              <a:pPr algn="r">
                <a:buClrTx/>
                <a:buFontTx/>
                <a:buNone/>
                <a:defRPr/>
              </a:pPr>
              <a:t>46</a:t>
            </a:fld>
            <a:endParaRPr lang="en-US" sz="1200"/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71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8F4150-14AC-D14C-B1E4-B3497EB5A2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88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779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992EEC7-35D8-EB40-B912-45BAEED25E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987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36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CB11FD4-230A-A048-B697-4F05512BB34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08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720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E122260-C1B9-954A-946D-A58AA1A1BDA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2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538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13A0A3A-8359-4347-8B60-8EE23F9978C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29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294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96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F8141-BFB9-F745-A6A9-4668EB702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24F1-8529-C641-965E-D9E0CD2BE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50F3-F096-AF45-87A1-F99C3E6B1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512D-820C-8443-BA43-E3ABDCD3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B0E8-220C-F041-B02E-611268711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156-AC27-D245-843C-F5DBACA45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3DB5-A8B0-204D-A997-06D30EF9A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DBDF-6B0F-2047-A520-9FB86DD5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15115-066B-504B-83D1-931CB52A9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D4E2-0D91-9848-B94C-78390E2F1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556-6876-7240-AC27-46A8BF178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4075" cy="4667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cs typeface="Microsoft YaHei" charset="0"/>
              </a:defRPr>
            </a:lvl1pPr>
          </a:lstStyle>
          <a:p>
            <a:pPr>
              <a:defRPr/>
            </a:pPr>
            <a:fld id="{F8FFDD72-F380-7C4E-A600-CB59B35A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99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0" y="204788"/>
            <a:ext cx="93726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b="1" dirty="0"/>
              <a:t>Epidemiology 217</a:t>
            </a:r>
            <a:br>
              <a:rPr lang="en-US" sz="3600" b="1" dirty="0"/>
            </a:br>
            <a:r>
              <a:rPr lang="en-US" sz="3600" b="1" dirty="0"/>
              <a:t>Lecture #2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598613" y="1143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463675"/>
            <a:ext cx="674687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Several methods to answer the question: Is the trait genetic? </a:t>
            </a:r>
          </a:p>
          <a:p>
            <a:pPr marL="457200" lvl="1" indent="0">
              <a:defRPr/>
            </a:pPr>
            <a:r>
              <a:rPr lang="en-US" sz="2800" dirty="0"/>
              <a:t>1. </a:t>
            </a:r>
            <a:r>
              <a:rPr lang="en-US" sz="2800" dirty="0">
                <a:solidFill>
                  <a:schemeClr val="tx1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</a:t>
            </a:r>
            <a:r>
              <a:rPr lang="en-US" sz="2800" dirty="0">
                <a:solidFill>
                  <a:srgbClr val="FF0000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dirty="0"/>
              <a:t>Genetic concepts </a:t>
            </a:r>
          </a:p>
          <a:p>
            <a:pPr marL="457200" lvl="1" indent="0">
              <a:defRPr/>
            </a:pPr>
            <a:r>
              <a:rPr lang="en-US" sz="2800" dirty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 (HWE)</a:t>
            </a:r>
          </a:p>
          <a:p>
            <a:pPr marL="457200" lvl="1" indent="0">
              <a:defRPr/>
            </a:pPr>
            <a:r>
              <a:rPr lang="en-US" sz="2800" dirty="0"/>
              <a:t>5. Population Substructure/Stratification</a:t>
            </a:r>
          </a:p>
        </p:txBody>
      </p:sp>
    </p:spTree>
    <p:extLst>
      <p:ext uri="{BB962C8B-B14F-4D97-AF65-F5344CB8AC3E}">
        <p14:creationId xmlns:p14="http://schemas.microsoft.com/office/powerpoint/2010/main" val="1272374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2. Heritability Analysis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70815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4963" indent="-333375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1076325" indent="-617538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Evaluates the genetic contribution to a trait in terms of variance explained.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endParaRPr lang="en-US" sz="2800" dirty="0"/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Phenotype = Mean + Genetics + Environment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2800" dirty="0"/>
              <a:t>                 P = </a:t>
            </a:r>
            <a:r>
              <a:rPr lang="en-US" sz="2800" dirty="0">
                <a:cs typeface="Arial" charset="0"/>
              </a:rPr>
              <a:t>µ</a:t>
            </a:r>
            <a:r>
              <a:rPr lang="en-US" sz="2800" dirty="0"/>
              <a:t> + G + E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Overall variation in Phenotype P</a:t>
            </a:r>
          </a:p>
          <a:p>
            <a:pPr marL="1588" indent="0">
              <a:spcBef>
                <a:spcPts val="800"/>
              </a:spcBef>
              <a:buClrTx/>
              <a:defRPr/>
            </a:pPr>
            <a:r>
              <a:rPr lang="en-US" sz="2800" dirty="0"/>
              <a:t>			</a:t>
            </a:r>
            <a:r>
              <a:rPr lang="en-US" sz="2800" dirty="0" err="1"/>
              <a:t>Var</a:t>
            </a:r>
            <a:r>
              <a:rPr lang="en-US" sz="2800" dirty="0"/>
              <a:t>(P)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</a:t>
            </a:r>
            <a:r>
              <a:rPr lang="en-US" sz="2800" dirty="0"/>
              <a:t>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G</a:t>
            </a:r>
            <a:r>
              <a:rPr lang="en-US" sz="2800" dirty="0"/>
              <a:t> 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E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	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Broad Sense Heritability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Proportion of the overall phenotypic variance attributable to genetic influences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			H</a:t>
            </a:r>
            <a:r>
              <a:rPr lang="en-US" sz="2800" baseline="33000" dirty="0"/>
              <a:t>2</a:t>
            </a:r>
            <a:r>
              <a:rPr lang="en-US" sz="2800" dirty="0"/>
              <a:t>=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G</a:t>
            </a:r>
            <a:r>
              <a:rPr lang="en-US" sz="2800" dirty="0"/>
              <a:t>/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 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514350" indent="-514350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Ranges from 0 (little or no genetic influence) to 1 (strong genetic influence)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Narrow Sense Heritability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384300"/>
            <a:ext cx="85344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>
                <a:cs typeface="Arial" charset="0"/>
              </a:rPr>
              <a:t>Proportion of variance explained only by additive genetic effects</a:t>
            </a:r>
            <a:r>
              <a:rPr lang="en-US" sz="2800" dirty="0"/>
              <a:t>.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Most commonly calculated estimate since additive explains most variation.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(Recall: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  <a:r>
              <a:rPr lang="en-US" sz="2600" dirty="0"/>
              <a:t> 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</a:t>
            </a:r>
            <a:r>
              <a:rPr lang="en-US" sz="2600" dirty="0"/>
              <a:t> 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E</a:t>
            </a:r>
            <a:r>
              <a:rPr lang="en-US" sz="2800" dirty="0"/>
              <a:t>)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 </a:t>
            </a:r>
            <a:r>
              <a:rPr lang="en-US" sz="2800" dirty="0"/>
              <a:t>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/>
              <a:t>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D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	A: Additive effect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	D: Dominance effect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“Broad sense”: H</a:t>
            </a:r>
            <a:r>
              <a:rPr lang="en-US" sz="2800" baseline="33000" dirty="0"/>
              <a:t>2</a:t>
            </a:r>
            <a:r>
              <a:rPr lang="en-US" sz="2800" dirty="0"/>
              <a:t>=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</a:t>
            </a:r>
            <a:r>
              <a:rPr lang="en-US" sz="2800" dirty="0"/>
              <a:t>/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  <a:r>
              <a:rPr lang="en-US" sz="2800" dirty="0">
                <a:cs typeface="Arial" charset="0"/>
              </a:rPr>
              <a:t>=(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>
                <a:cs typeface="Arial" charset="0"/>
              </a:rPr>
              <a:t>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D</a:t>
            </a:r>
            <a:r>
              <a:rPr lang="en-US" sz="2800" dirty="0">
                <a:cs typeface="Arial" charset="0"/>
              </a:rPr>
              <a:t>)/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/>
              <a:t>“Narrow sense”: h</a:t>
            </a:r>
            <a:r>
              <a:rPr lang="en-US" sz="2600" baseline="30000" dirty="0"/>
              <a:t>2</a:t>
            </a:r>
            <a:r>
              <a:rPr lang="en-US" sz="2600" dirty="0"/>
              <a:t> 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>
                <a:cs typeface="Arial" charset="0"/>
              </a:rPr>
              <a:t>/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Narrow Sense Heritability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112838"/>
            <a:ext cx="82296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/>
              <a:t>Can estimate from regression: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/>
              <a:t> Additive: 0, 1, 2 for alleles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/>
              <a:t> Dominance: 0, 1, 0 for departure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i="1" dirty="0"/>
              <a:t>Or estimate from twin studies...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609600" y="-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Twin Studies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77724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/>
              <a:t>Compare the phenotype correlation or disease concordance rates of MZ (identical) and DZ (fraternal) twins.</a:t>
            </a:r>
          </a:p>
          <a:p>
            <a:pPr>
              <a:spcBef>
                <a:spcPts val="700"/>
              </a:spcBef>
              <a:buClrTx/>
              <a:buFontTx/>
              <a:buNone/>
              <a:defRPr/>
            </a:pPr>
            <a:endParaRPr lang="en-US" sz="2800"/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1371600" y="2971800"/>
            <a:ext cx="6238875" cy="3571875"/>
            <a:chOff x="864" y="1872"/>
            <a:chExt cx="3930" cy="2250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143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1" name="AutoShape 5"/>
            <p:cNvSpPr>
              <a:spLocks noChangeArrowheads="1"/>
            </p:cNvSpPr>
            <p:nvPr/>
          </p:nvSpPr>
          <p:spPr bwMode="auto">
            <a:xfrm>
              <a:off x="4057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2701" y="2194"/>
              <a:ext cx="694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flipH="1">
              <a:off x="2694" y="2194"/>
              <a:ext cx="706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3051" y="2637"/>
              <a:ext cx="0" cy="47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5" name="AutoShape 9"/>
            <p:cNvSpPr>
              <a:spLocks noChangeArrowheads="1"/>
            </p:cNvSpPr>
            <p:nvPr/>
          </p:nvSpPr>
          <p:spPr bwMode="auto">
            <a:xfrm>
              <a:off x="191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6" name="AutoShape 10"/>
            <p:cNvSpPr>
              <a:spLocks noChangeArrowheads="1"/>
            </p:cNvSpPr>
            <p:nvPr/>
          </p:nvSpPr>
          <p:spPr bwMode="auto">
            <a:xfrm>
              <a:off x="326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7" name="AutoShape 11"/>
            <p:cNvSpPr>
              <a:spLocks noChangeArrowheads="1"/>
            </p:cNvSpPr>
            <p:nvPr/>
          </p:nvSpPr>
          <p:spPr bwMode="auto">
            <a:xfrm>
              <a:off x="1870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8" name="AutoShape 12"/>
            <p:cNvSpPr>
              <a:spLocks noChangeArrowheads="1"/>
            </p:cNvSpPr>
            <p:nvPr/>
          </p:nvSpPr>
          <p:spPr bwMode="auto">
            <a:xfrm>
              <a:off x="4494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9" name="AutoShape 13"/>
            <p:cNvSpPr>
              <a:spLocks noChangeArrowheads="1"/>
            </p:cNvSpPr>
            <p:nvPr/>
          </p:nvSpPr>
          <p:spPr bwMode="auto">
            <a:xfrm>
              <a:off x="23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0" name="AutoShape 14"/>
            <p:cNvSpPr>
              <a:spLocks noChangeArrowheads="1"/>
            </p:cNvSpPr>
            <p:nvPr/>
          </p:nvSpPr>
          <p:spPr bwMode="auto">
            <a:xfrm>
              <a:off x="37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1" name="AutoShape 15"/>
            <p:cNvSpPr>
              <a:spLocks noChangeArrowheads="1"/>
            </p:cNvSpPr>
            <p:nvPr/>
          </p:nvSpPr>
          <p:spPr bwMode="auto">
            <a:xfrm>
              <a:off x="431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2" name="AutoShape 16"/>
            <p:cNvSpPr>
              <a:spLocks noChangeArrowheads="1"/>
            </p:cNvSpPr>
            <p:nvPr/>
          </p:nvSpPr>
          <p:spPr bwMode="auto">
            <a:xfrm>
              <a:off x="86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3" name="AutoShape 17"/>
            <p:cNvSpPr>
              <a:spLocks noChangeArrowheads="1"/>
            </p:cNvSpPr>
            <p:nvPr/>
          </p:nvSpPr>
          <p:spPr bwMode="auto">
            <a:xfrm>
              <a:off x="4713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121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</p:grp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65125" y="3475038"/>
            <a:ext cx="1279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/>
              <a:t>Parents: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92075" y="5394325"/>
            <a:ext cx="109696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/>
              <a:t>Possible offspring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MZ Twins (Identical)</a:t>
            </a:r>
          </a:p>
        </p:txBody>
      </p:sp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311275" y="1522413"/>
            <a:ext cx="28956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>
                <a:latin typeface="Garamond" charset="0"/>
              </a:rPr>
              <a:t>If twin 1 is</a:t>
            </a: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762000" y="4267200"/>
            <a:ext cx="1219200" cy="2590800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2971800" y="3581400"/>
            <a:ext cx="525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>
                <a:latin typeface="Garamond" charset="0"/>
              </a:rPr>
              <a:t>Then twin 2 must be: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581400" y="2346325"/>
            <a:ext cx="53340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dirty="0"/>
              <a:t>Both alleles are shared identical by descent (IBD)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H="1">
            <a:off x="1819275" y="4206875"/>
            <a:ext cx="1162050" cy="4572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  <p:bldP spid="26638" grpId="0"/>
      <p:bldP spid="266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DZ Twins (Fraternal)</a:t>
            </a:r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>
                <a:latin typeface="Garamond" charset="0"/>
              </a:rPr>
              <a:t>Twin 1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143000" y="3962400"/>
            <a:ext cx="68580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>
                <a:latin typeface="Garamond" charset="0"/>
              </a:rPr>
              <a:t>2		1		    1		    0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794125" y="2011363"/>
            <a:ext cx="525780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/>
              <a:t>Twin 2: any of the four</a:t>
            </a:r>
          </a:p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/>
              <a:t>IBD can be 2, 1, or 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2" grpId="0" animBg="1"/>
      <p:bldP spid="27653" grpId="0" animBg="1"/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/>
              <a:t>DZ Twins (Fraternal)</a:t>
            </a:r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>
                <a:latin typeface="Garamond" charset="0"/>
              </a:rPr>
              <a:t>Twin 1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838200" y="4054475"/>
            <a:ext cx="77724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>
                <a:latin typeface="Garamond" charset="0"/>
              </a:rPr>
              <a:t>100%	 50%	     50%		0%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505200" y="2879725"/>
            <a:ext cx="525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/>
              <a:t>Average sharing is 50%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549275" y="205581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IBD Sharing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87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2900" indent="-33337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					# of alleles shared IBD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					2	1	0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					</a:t>
            </a:r>
            <a:r>
              <a:rPr lang="en-US" sz="2400" dirty="0" err="1">
                <a:latin typeface="CMSS10~23" charset="0"/>
              </a:rPr>
              <a:t>Pr</a:t>
            </a:r>
            <a:r>
              <a:rPr lang="en-US" sz="2400" dirty="0">
                <a:latin typeface="CMSS10~23" charset="0"/>
              </a:rPr>
              <a:t>(2)	</a:t>
            </a:r>
            <a:r>
              <a:rPr lang="en-US" sz="2400" dirty="0" err="1">
                <a:latin typeface="CMSS10~23" charset="0"/>
              </a:rPr>
              <a:t>Pr</a:t>
            </a:r>
            <a:r>
              <a:rPr lang="en-US" sz="2400" dirty="0">
                <a:latin typeface="CMSS10~23" charset="0"/>
              </a:rPr>
              <a:t>(1)	</a:t>
            </a:r>
            <a:r>
              <a:rPr lang="en-US" sz="2400" dirty="0" err="1">
                <a:latin typeface="CMSS10~23" charset="0"/>
              </a:rPr>
              <a:t>Pr</a:t>
            </a:r>
            <a:r>
              <a:rPr lang="en-US" sz="2400" dirty="0">
                <a:latin typeface="CMSS10~23" charset="0"/>
              </a:rPr>
              <a:t>(0)	   Prop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Relationship 		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Self, MZ twins	 		1 	0	0 		1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Parent, Offspring 		0 	1 	0 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Full siblings 			1/4 	1/2 	1/4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Gr-child, Gr-</a:t>
            </a:r>
            <a:r>
              <a:rPr lang="en-US" sz="2400" dirty="0" err="1">
                <a:latin typeface="CMSS10~23" charset="0"/>
              </a:rPr>
              <a:t>prt</a:t>
            </a:r>
            <a:r>
              <a:rPr lang="en-US" sz="2400" dirty="0">
                <a:latin typeface="CMSS10~23" charset="0"/>
              </a:rPr>
              <a:t>		0	1/2	1/2		1/4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First cousins 			0 	1/4 	3/4 		1/8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endParaRPr lang="en-US" sz="2400" dirty="0">
              <a:latin typeface="CMSS10~23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Proportion of alleles shared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>
                <a:latin typeface="CMSS10~23" charset="0"/>
              </a:rPr>
              <a:t>             =  # alleles x </a:t>
            </a:r>
            <a:r>
              <a:rPr lang="en-US" sz="2400" dirty="0" err="1">
                <a:latin typeface="CMSS10~23" charset="0"/>
              </a:rPr>
              <a:t>Pr</a:t>
            </a:r>
            <a:r>
              <a:rPr lang="en-US" sz="2400" dirty="0">
                <a:latin typeface="CMSS10~23" charset="0"/>
              </a:rPr>
              <a:t>(# alleles) / 2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Several methods to answer the question: Is the trait genetic? </a:t>
            </a:r>
          </a:p>
          <a:p>
            <a:pPr marL="457200" lvl="1" indent="0">
              <a:defRPr/>
            </a:pPr>
            <a:r>
              <a:rPr lang="en-US" sz="2800" dirty="0"/>
              <a:t>1. </a:t>
            </a:r>
            <a:r>
              <a:rPr lang="en-US" sz="2800" dirty="0">
                <a:solidFill>
                  <a:srgbClr val="FF0000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</a:t>
            </a:r>
            <a:r>
              <a:rPr lang="en-US" sz="2800" dirty="0">
                <a:solidFill>
                  <a:schemeClr val="tx1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dirty="0"/>
              <a:t>Genetic concepts</a:t>
            </a:r>
          </a:p>
          <a:p>
            <a:pPr marL="457200" lvl="1" indent="0">
              <a:defRPr/>
            </a:pPr>
            <a:r>
              <a:rPr lang="en-US" sz="2800" dirty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 (HWE)</a:t>
            </a:r>
          </a:p>
          <a:p>
            <a:pPr marL="457200" lvl="1" indent="0">
              <a:defRPr/>
            </a:pPr>
            <a:r>
              <a:rPr lang="en-US" sz="2800" dirty="0"/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Twin Studies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534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sz="2800" dirty="0"/>
              <a:t>ACE Model: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</a:t>
            </a:r>
            <a:r>
              <a:rPr lang="en-US" sz="2800" dirty="0"/>
              <a:t>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A</a:t>
            </a:r>
            <a:r>
              <a:rPr lang="en-US" sz="2800" dirty="0"/>
              <a:t> 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C</a:t>
            </a:r>
            <a:r>
              <a:rPr lang="en-US" sz="2800" dirty="0"/>
              <a:t>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E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A: Additive genetics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C: Common Environment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/>
              <a:t>	E: Unique Environment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err="1"/>
              <a:t>Correlation</a:t>
            </a:r>
            <a:r>
              <a:rPr lang="pt-BR" sz="2800" dirty="0"/>
              <a:t> in </a:t>
            </a:r>
            <a:r>
              <a:rPr lang="pt-BR" sz="2800" dirty="0" err="1"/>
              <a:t>phenotype</a:t>
            </a:r>
            <a:r>
              <a:rPr lang="pt-BR" sz="2800" dirty="0"/>
              <a:t> (P</a:t>
            </a:r>
            <a:r>
              <a:rPr lang="pt-BR" sz="2800" baseline="-25000" dirty="0"/>
              <a:t>1</a:t>
            </a:r>
            <a:r>
              <a:rPr lang="pt-BR" sz="2800" dirty="0"/>
              <a:t>, P</a:t>
            </a:r>
            <a:r>
              <a:rPr lang="pt-BR" sz="2800" baseline="-25000" dirty="0"/>
              <a:t>2</a:t>
            </a:r>
            <a:r>
              <a:rPr lang="pt-BR" sz="2800" dirty="0"/>
              <a:t>) </a:t>
            </a:r>
            <a:r>
              <a:rPr lang="pt-BR" sz="2800" dirty="0" err="1"/>
              <a:t>among</a:t>
            </a:r>
            <a:r>
              <a:rPr lang="pt-BR" sz="2800" dirty="0"/>
              <a:t> </a:t>
            </a:r>
            <a:r>
              <a:rPr lang="pt-BR" sz="2800" dirty="0" err="1"/>
              <a:t>twins</a:t>
            </a:r>
            <a:r>
              <a:rPr lang="pt-BR" sz="2800" dirty="0"/>
              <a:t>: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/>
              <a:t>	- </a:t>
            </a:r>
            <a:r>
              <a:rPr lang="pt-BR" sz="2600" dirty="0"/>
              <a:t>Corr</a:t>
            </a:r>
            <a:r>
              <a:rPr lang="pt-BR" sz="2600" baseline="-25000" dirty="0"/>
              <a:t>mz</a:t>
            </a:r>
            <a:r>
              <a:rPr lang="pt-BR" sz="2600" dirty="0"/>
              <a:t>(P</a:t>
            </a:r>
            <a:r>
              <a:rPr lang="pt-BR" sz="2600" baseline="-25000" dirty="0"/>
              <a:t>1</a:t>
            </a:r>
            <a:r>
              <a:rPr lang="pt-BR" sz="2600" dirty="0"/>
              <a:t>, P</a:t>
            </a:r>
            <a:r>
              <a:rPr lang="pt-BR" sz="2600" baseline="-25000" dirty="0"/>
              <a:t>2</a:t>
            </a:r>
            <a:r>
              <a:rPr lang="pt-BR" sz="2600" dirty="0"/>
              <a:t>) = </a:t>
            </a:r>
            <a:r>
              <a:rPr lang="pt-BR" sz="2600" i="1" dirty="0"/>
              <a:t>r</a:t>
            </a:r>
            <a:r>
              <a:rPr lang="pt-BR" sz="2600" baseline="-25000" dirty="0"/>
              <a:t>mz</a:t>
            </a:r>
            <a:r>
              <a:rPr lang="pt-BR" sz="2600" dirty="0"/>
              <a:t> = A + C     [100% genes + Env]</a:t>
            </a:r>
          </a:p>
          <a:p>
            <a:pPr>
              <a:spcBef>
                <a:spcPts val="800"/>
              </a:spcBef>
              <a:defRPr/>
            </a:pPr>
            <a:r>
              <a:rPr lang="pt-BR" sz="2600" dirty="0"/>
              <a:t>	- Corr</a:t>
            </a:r>
            <a:r>
              <a:rPr lang="pt-BR" sz="2600" baseline="-25000" dirty="0"/>
              <a:t>dz</a:t>
            </a:r>
            <a:r>
              <a:rPr lang="pt-BR" sz="2600" dirty="0"/>
              <a:t>(P</a:t>
            </a:r>
            <a:r>
              <a:rPr lang="pt-BR" sz="2600" baseline="-25000" dirty="0"/>
              <a:t>1</a:t>
            </a:r>
            <a:r>
              <a:rPr lang="pt-BR" sz="2600" dirty="0"/>
              <a:t>, P</a:t>
            </a:r>
            <a:r>
              <a:rPr lang="pt-BR" sz="2600" baseline="-25000" dirty="0"/>
              <a:t>2</a:t>
            </a:r>
            <a:r>
              <a:rPr lang="pt-BR" sz="2600" dirty="0"/>
              <a:t>) = </a:t>
            </a:r>
            <a:r>
              <a:rPr lang="pt-BR" sz="2600" i="1" dirty="0"/>
              <a:t>r</a:t>
            </a:r>
            <a:r>
              <a:rPr lang="pt-BR" sz="2600" baseline="-25000" dirty="0"/>
              <a:t>dz</a:t>
            </a:r>
            <a:r>
              <a:rPr lang="pt-BR" sz="2600" dirty="0"/>
              <a:t> = ½A + C   [50% genes + Env]</a:t>
            </a:r>
          </a:p>
          <a:p>
            <a:pPr>
              <a:spcBef>
                <a:spcPts val="800"/>
              </a:spcBef>
              <a:defRPr/>
            </a:pPr>
            <a:endParaRPr lang="pt-BR" sz="2600" dirty="0"/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Heritability: h</a:t>
            </a:r>
            <a:r>
              <a:rPr lang="en-US" sz="2800" baseline="30000" dirty="0"/>
              <a:t>2</a:t>
            </a:r>
            <a:r>
              <a:rPr lang="en-US" sz="2800" dirty="0"/>
              <a:t> = 2(</a:t>
            </a:r>
            <a:r>
              <a:rPr lang="pt-BR" sz="2800" i="1" dirty="0"/>
              <a:t>r</a:t>
            </a:r>
            <a:r>
              <a:rPr lang="pt-BR" sz="2800" baseline="-25000" dirty="0"/>
              <a:t>mz</a:t>
            </a:r>
            <a:r>
              <a:rPr lang="pt-BR" sz="2800" dirty="0"/>
              <a:t>- </a:t>
            </a:r>
            <a:r>
              <a:rPr lang="pt-BR" sz="2800" i="1" dirty="0"/>
              <a:t>r</a:t>
            </a:r>
            <a:r>
              <a:rPr lang="pt-BR" sz="2800" baseline="-25000" dirty="0"/>
              <a:t>dz</a:t>
            </a:r>
            <a:r>
              <a:rPr lang="pt-BR" sz="2800" dirty="0"/>
              <a:t> ) </a:t>
            </a:r>
          </a:p>
          <a:p>
            <a:pPr>
              <a:spcBef>
                <a:spcPts val="800"/>
              </a:spcBef>
              <a:defRPr/>
            </a:pPr>
            <a:endParaRPr lang="pt-BR" sz="2800" dirty="0"/>
          </a:p>
          <a:p>
            <a:pPr>
              <a:spcBef>
                <a:spcPts val="800"/>
              </a:spcBef>
              <a:defRPr/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256822" y="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800" dirty="0"/>
              <a:t>Example of Twin Study: Prostate Cancer</a:t>
            </a:r>
          </a:p>
        </p:txBody>
      </p:sp>
      <p:graphicFrame>
        <p:nvGraphicFramePr>
          <p:cNvPr id="3174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469368"/>
              </p:ext>
            </p:extLst>
          </p:nvPr>
        </p:nvGraphicFramePr>
        <p:xfrm>
          <a:off x="685800" y="1905000"/>
          <a:ext cx="7773988" cy="2816225"/>
        </p:xfrm>
        <a:graphic>
          <a:graphicData uri="http://schemas.openxmlformats.org/drawingml/2006/table">
            <a:tbl>
              <a:tblPr/>
              <a:tblGrid>
                <a:gridCol w="1519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3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101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Twin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Concordant pairs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Discordant pairs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2cp / (2cp+dp)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8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MZ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197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807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0.33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mz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21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148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1719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0.15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dz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219200" y="4724400"/>
            <a:ext cx="73152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heritability = 2(</a:t>
            </a:r>
            <a:r>
              <a:rPr lang="pt-BR" sz="2400" i="1" dirty="0"/>
              <a:t>r</a:t>
            </a:r>
            <a:r>
              <a:rPr lang="pt-BR" sz="2400" baseline="-25000" dirty="0"/>
              <a:t>mz</a:t>
            </a:r>
            <a:r>
              <a:rPr lang="pt-BR" sz="2400" dirty="0"/>
              <a:t>- </a:t>
            </a:r>
            <a:r>
              <a:rPr lang="pt-BR" sz="2400" i="1" dirty="0"/>
              <a:t>r</a:t>
            </a:r>
            <a:r>
              <a:rPr lang="pt-BR" sz="2400" baseline="-25000" dirty="0"/>
              <a:t>dz</a:t>
            </a:r>
            <a:r>
              <a:rPr lang="pt-BR" sz="2400" dirty="0"/>
              <a:t> ) = 2(0.33-0.15)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                  = 0.36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 err="1"/>
              <a:t>Mucci</a:t>
            </a:r>
            <a:r>
              <a:rPr lang="en-US" sz="1200" dirty="0"/>
              <a:t> et al. JAMA 2016;315:68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/>
              <a:t>(actual paper estimate uses Structural Equation Modeling, so differs)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149350" y="914400"/>
            <a:ext cx="66436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Char char="•"/>
              <a:defRPr/>
            </a:pP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/>
              <a:t>Twin registry (Sweden, Denmark, and Finland)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Heritability from GWAS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Extensive recent work using linear mixed models to estimate heritability from GWAS array data.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Called ‘chip heritability.’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TCGA and other software (Visscher paper for next week).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4185" y="457200"/>
            <a:ext cx="1948267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Several methods to answer the question: Is the trait genetic?</a:t>
            </a:r>
          </a:p>
          <a:p>
            <a:pPr marL="457200" lvl="1" indent="0">
              <a:defRPr/>
            </a:pPr>
            <a:r>
              <a:rPr lang="en-US" sz="2800" dirty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b="1" dirty="0"/>
              <a:t>Genetic concepts</a:t>
            </a:r>
            <a:endParaRPr lang="en-US" sz="2800" dirty="0"/>
          </a:p>
          <a:p>
            <a:pPr marL="457200" lvl="1" indent="0">
              <a:defRPr/>
            </a:pPr>
            <a:r>
              <a:rPr lang="en-US" sz="2800" dirty="0"/>
              <a:t>3. </a:t>
            </a:r>
            <a:r>
              <a:rPr lang="en-US" sz="2800" dirty="0">
                <a:solidFill>
                  <a:srgbClr val="FF0000"/>
                </a:solidFill>
              </a:rPr>
              <a:t>Allele Frequency Estimation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 (HWE)</a:t>
            </a:r>
          </a:p>
          <a:p>
            <a:pPr marL="457200" lvl="1" indent="0">
              <a:defRPr/>
            </a:pPr>
            <a:r>
              <a:rPr lang="en-US" sz="2800" dirty="0"/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28600" y="479425"/>
            <a:ext cx="89154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b="1" dirty="0"/>
              <a:t>3. Allele Frequency Estimation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6200" y="1597025"/>
            <a:ext cx="81534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Diploid, autosomal locus with 2 alleles: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Allele frequency is the fraction: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743200" y="2663825"/>
            <a:ext cx="3810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No. of particular allele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322513" y="3349625"/>
            <a:ext cx="444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/>
              <a:t>No. of all alleles in population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362200" y="3197225"/>
            <a:ext cx="396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Allele (Gamete) Frequency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1905000"/>
            <a:ext cx="8763000" cy="1864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/>
              <a:t>Let p = Freq(A) frequency of the dominant allele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/>
              <a:t>Let q = </a:t>
            </a:r>
            <a:r>
              <a:rPr lang="en-US" sz="3000" dirty="0" err="1"/>
              <a:t>Freq</a:t>
            </a:r>
            <a:r>
              <a:rPr lang="en-US" sz="3000" dirty="0"/>
              <a:t>(a) frequency of the recessive allele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3000" dirty="0"/>
              <a:t>				Then, p + q =1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Genotype Frequency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763000" cy="269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p</a:t>
            </a:r>
            <a:r>
              <a:rPr lang="en-US" sz="2800" baseline="30000" dirty="0"/>
              <a:t>2</a:t>
            </a:r>
            <a:r>
              <a:rPr lang="en-US" sz="2800" dirty="0"/>
              <a:t> = frequency of homozygous dominant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q</a:t>
            </a:r>
            <a:r>
              <a:rPr lang="en-US" sz="2800" baseline="30000" dirty="0"/>
              <a:t>2</a:t>
            </a:r>
            <a:r>
              <a:rPr lang="en-US" sz="2800" dirty="0"/>
              <a:t>	= frequency of homozygous recessive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2pq = frequency of heterozygous genotype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r>
              <a:rPr lang="en-US" sz="2800" dirty="0"/>
              <a:t>			Then, p</a:t>
            </a:r>
            <a:r>
              <a:rPr lang="en-US" sz="2800" baseline="30000" dirty="0"/>
              <a:t>2 </a:t>
            </a:r>
            <a:r>
              <a:rPr lang="en-US" sz="2800" dirty="0"/>
              <a:t>+2pq + q</a:t>
            </a:r>
            <a:r>
              <a:rPr lang="en-US" sz="2800" baseline="30000" dirty="0"/>
              <a:t>2</a:t>
            </a:r>
            <a:r>
              <a:rPr lang="en-US" sz="2800" dirty="0"/>
              <a:t> =1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Estimating Allele Frequencies from Genotype Frequencies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990600" y="3505200"/>
            <a:ext cx="8153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752600"/>
            <a:ext cx="5867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Genotypes:	AA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endParaRPr lang="en-US" sz="32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Frequency:	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2pq	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465137" y="128133"/>
            <a:ext cx="83740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1000" y="27432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In Pop 1: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590800" y="1676400"/>
            <a:ext cx="7110043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  70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14400" y="3276600"/>
            <a:ext cx="82296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90/200 + ½ (40/200) = 0.45 + 0.10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70/200 + ½ (40/200) = 0.35 + 0.10 = 0.45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81000" y="44958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In Pop 2: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914400" y="5029200"/>
            <a:ext cx="8534400" cy="111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45/200 + ½ (130/200) = 0.225 + 0.325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25/200 + ½ (130/200) = 0.125 + 0.325 = 0.45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Take home points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-228600" y="1295400"/>
            <a:ext cx="9372600" cy="3322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+ q =1 (sum of the allele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+ 2pq + q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=1 (sum of the genotype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Two populations with markedly different genotype frequencies can have the same allele frequencies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685800" y="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1. Familial Aggregation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096963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/>
              <a:t>Does the phenotype tend to run in families?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/>
              <a:t>Ascertain family members by “probands”, i.e., affected individuals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4185" y="457200"/>
            <a:ext cx="1948267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Several methods to answer the question: Is the trait genetic? </a:t>
            </a:r>
          </a:p>
          <a:p>
            <a:pPr marL="457200" lvl="1" indent="0">
              <a:defRPr/>
            </a:pPr>
            <a:r>
              <a:rPr lang="en-US" sz="2800" dirty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b="1" dirty="0"/>
              <a:t>Genetic concepts </a:t>
            </a:r>
            <a:endParaRPr lang="en-US" sz="2800" dirty="0"/>
          </a:p>
          <a:p>
            <a:pPr marL="457200" lvl="1" indent="0">
              <a:defRPr/>
            </a:pPr>
            <a:r>
              <a:rPr lang="en-US" sz="2800" dirty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/>
              <a:t>4. </a:t>
            </a:r>
            <a:r>
              <a:rPr lang="en-US" sz="2800" dirty="0">
                <a:solidFill>
                  <a:srgbClr val="FF0000"/>
                </a:solidFill>
              </a:rPr>
              <a:t>Mendel’s laws &amp; Hardy-Weinberg equilibrium (HWE)</a:t>
            </a:r>
          </a:p>
          <a:p>
            <a:pPr marL="457200" lvl="1" indent="0">
              <a:defRPr/>
            </a:pPr>
            <a:r>
              <a:rPr lang="en-US" sz="2800" dirty="0"/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b="1" dirty="0"/>
              <a:t>4. Mendel’s Laws of Inheritance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1136297"/>
            <a:ext cx="8534400" cy="4506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Key principles of genetics: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>
                <a:solidFill>
                  <a:srgbClr val="000000"/>
                </a:solidFill>
                <a:latin typeface="+mn-lt"/>
                <a:cs typeface="Microsoft YaHei" charset="0"/>
              </a:rPr>
              <a:t>Equal Segregation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Two alleles at a genetic locus segregate from one another and are passed to offspring with equal probability</a:t>
            </a:r>
          </a:p>
          <a:p>
            <a:pPr marL="0" lvl="2" indent="0">
              <a:lnSpc>
                <a:spcPct val="140000"/>
              </a:lnSpc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519113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>
                <a:solidFill>
                  <a:srgbClr val="000000"/>
                </a:solidFill>
                <a:latin typeface="+mn-lt"/>
                <a:cs typeface="Microsoft YaHei" charset="0"/>
              </a:rPr>
              <a:t>Independent assortment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Genes on different chromosomes are inherited independently</a:t>
            </a:r>
          </a:p>
        </p:txBody>
      </p:sp>
    </p:spTree>
    <p:extLst>
      <p:ext uri="{BB962C8B-B14F-4D97-AF65-F5344CB8AC3E}">
        <p14:creationId xmlns:p14="http://schemas.microsoft.com/office/powerpoint/2010/main" val="98337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Hardy-Weinberg Equilibrium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1000" y="1295400"/>
            <a:ext cx="8153400" cy="2665474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Hardy–Weinberg principle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Both allele and genotype frequencies in a population remain constant (i.e., in equilibrium) from generation to generation unless specific disturbing influences are introduced.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895600" y="4419600"/>
            <a:ext cx="3082925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p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+ 2pq + q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=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Hardy-Weinberg Assumptions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417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Allele frequencies do not vary </a:t>
            </a:r>
            <a:r>
              <a:rPr lang="en-US" sz="3200" dirty="0">
                <a:solidFill>
                  <a:srgbClr val="000000"/>
                </a:solidFill>
                <a:cs typeface="Microsoft YaHei" charset="0"/>
              </a:rPr>
              <a:t>if</a:t>
            </a: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: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Large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Random mating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in or out migration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isolated groups within the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mutation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selection (no allele is advantageous)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Example: Test of Hardy-Weinberg Equilibrium (HWE)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84860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Assume we have the following </a:t>
            </a:r>
            <a:r>
              <a:rPr lang="en-US" sz="2600" u="sng" dirty="0"/>
              <a:t>observed</a:t>
            </a:r>
            <a:r>
              <a:rPr lang="en-US" sz="2600" dirty="0"/>
              <a:t> genotype frequencies: 100 GG, 30 AG, 20AA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Frequency of the G allele: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/>
              <a:t> p = 100/150 + 0.5(30/150) = 0.767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Frequency of the A allele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/>
              <a:t> q = 20/150 + 0.5(30/150) = 0.233     = 1-p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6200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/>
              <a:t>Calculate </a:t>
            </a:r>
            <a:r>
              <a:rPr lang="en-US" sz="3000" u="sng" dirty="0"/>
              <a:t>expected</a:t>
            </a:r>
            <a:r>
              <a:rPr lang="en-US" sz="3000" dirty="0"/>
              <a:t> genotype frequencies based on HW: p</a:t>
            </a:r>
            <a:r>
              <a:rPr lang="en-US" sz="3000" baseline="30000" dirty="0"/>
              <a:t>2</a:t>
            </a:r>
            <a:r>
              <a:rPr lang="en-US" sz="3000" dirty="0"/>
              <a:t> + 2pq + q</a:t>
            </a:r>
            <a:r>
              <a:rPr lang="en-US" sz="3000" baseline="30000" dirty="0"/>
              <a:t>2</a:t>
            </a:r>
            <a:r>
              <a:rPr lang="en-US" sz="3000" dirty="0"/>
              <a:t> =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295400" y="2362200"/>
            <a:ext cx="59912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GG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p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     	= 0.767*0.767   		= 0.588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n(p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)  	= 150(0.588)    		= 88.2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AG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2pq	    	= 2*0.767*0.233			= 0.357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n(2pq) 	= 150(0.357)    		= 53.6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AA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q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     	= 0.233*0.233   		= 0.054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n(q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)  	= 150(0.054)    		= 8.1</a:t>
            </a:r>
          </a:p>
          <a:p>
            <a:pPr>
              <a:buClrTx/>
              <a:buFontTx/>
              <a:buNone/>
              <a:defRPr/>
            </a:pPr>
            <a:endParaRPr lang="en-US" sz="2600" dirty="0">
              <a:latin typeface="Consolas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229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ClrTx/>
              <a:buFontTx/>
              <a:buNone/>
              <a:defRPr/>
            </a:pPr>
            <a:r>
              <a:rPr lang="en-US" sz="2600" dirty="0"/>
              <a:t>Compare observed genotype counts (O) to expected genotype counts (E)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7630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/>
              <a:t>Chi-square test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/>
              <a:t>= </a:t>
            </a:r>
            <a:r>
              <a:rPr lang="el-GR" sz="2000"/>
              <a:t>Σ</a:t>
            </a:r>
            <a:r>
              <a:rPr lang="en-US" sz="2000" baseline="-33000"/>
              <a:t>i </a:t>
            </a:r>
            <a:r>
              <a:rPr lang="en-US" sz="2000"/>
              <a:t>(O</a:t>
            </a:r>
            <a:r>
              <a:rPr lang="en-US" sz="2000" baseline="-33000"/>
              <a:t>i</a:t>
            </a:r>
            <a:r>
              <a:rPr lang="en-US" sz="2000"/>
              <a:t> – E</a:t>
            </a:r>
            <a:r>
              <a:rPr lang="en-US" sz="2000" baseline="-33000"/>
              <a:t>i</a:t>
            </a:r>
            <a:r>
              <a:rPr lang="en-US" sz="2000"/>
              <a:t>)</a:t>
            </a:r>
            <a:r>
              <a:rPr lang="en-US" sz="2000" baseline="30000"/>
              <a:t>2</a:t>
            </a:r>
            <a:r>
              <a:rPr lang="en-US" sz="2000"/>
              <a:t>/E</a:t>
            </a:r>
            <a:r>
              <a:rPr lang="en-US" sz="2000" baseline="-33000"/>
              <a:t>i </a:t>
            </a:r>
            <a:r>
              <a:rPr lang="en-US" sz="2000"/>
              <a:t>= 29.4 (chi square distribution with 1 degree of freedom)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i="1"/>
              <a:t>		p</a:t>
            </a:r>
            <a:r>
              <a:rPr lang="en-US" sz="2000"/>
              <a:t> = 6.6 x 10</a:t>
            </a:r>
            <a:r>
              <a:rPr lang="en-US" sz="2000" baseline="30000"/>
              <a:t>-8  </a:t>
            </a:r>
            <a:r>
              <a:rPr lang="en-US" sz="2000"/>
              <a:t>&gt; Out of H-W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597573"/>
              </p:ext>
            </p:extLst>
          </p:nvPr>
        </p:nvGraphicFramePr>
        <p:xfrm>
          <a:off x="1249680" y="2344914"/>
          <a:ext cx="6644640" cy="2593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1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(O-E)</a:t>
                      </a:r>
                      <a:r>
                        <a:rPr lang="en-US" sz="2400" baseline="30000" dirty="0"/>
                        <a:t>2</a:t>
                      </a:r>
                      <a:r>
                        <a:rPr lang="en-US" sz="2400" baseline="0" dirty="0"/>
                        <a:t>/E</a:t>
                      </a:r>
                      <a:endParaRPr lang="en-US" sz="24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10.39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17.48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29.9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6169378" y="4419600"/>
            <a:ext cx="1724942" cy="0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4582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Application of HWE</a:t>
            </a: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010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/>
              <a:t>For genetic association studies: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Used as QC measure to assess the accuracy of the genotyping method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Expect SNPs to be in HWE among control populations (ethnic-specific)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Violations of HWE could indicate genotyping errors or bias in data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/>
              <a:t>HWE can be easily expanded to account for any number of alleles at a locus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57200" y="1554163"/>
            <a:ext cx="8504238" cy="5233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- 3 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5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- 4 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 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6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4185" y="457200"/>
            <a:ext cx="1948267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Several methods to answer the question: Is the trait genetic? </a:t>
            </a:r>
          </a:p>
          <a:p>
            <a:pPr marL="457200" lvl="1" indent="0">
              <a:defRPr/>
            </a:pPr>
            <a:r>
              <a:rPr lang="en-US" sz="2800" dirty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b="1" dirty="0"/>
              <a:t>Genetic concepts </a:t>
            </a:r>
            <a:endParaRPr lang="en-US" sz="2800" dirty="0"/>
          </a:p>
          <a:p>
            <a:pPr marL="457200" lvl="1" indent="0">
              <a:defRPr/>
            </a:pPr>
            <a:r>
              <a:rPr lang="en-US" sz="2800" dirty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>
                <a:solidFill>
                  <a:srgbClr val="FF0000"/>
                </a:solidFill>
              </a:rPr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Familial aggregation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1646238"/>
            <a:ext cx="3565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dirty="0"/>
              <a:t>“Family case-control” approach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11763" y="1646238"/>
            <a:ext cx="3200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/>
              <a:t>“Family cohort” approach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2209800"/>
            <a:ext cx="3840163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>
                <a:latin typeface="Consolas" charset="0"/>
              </a:rPr>
              <a:t>Family history of disease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         	Yes  No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Cases     	a    b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Controls  	c    d</a:t>
            </a:r>
          </a:p>
          <a:p>
            <a:pPr>
              <a:defRPr/>
            </a:pPr>
            <a:endParaRPr lang="en-US" dirty="0">
              <a:latin typeface="Consolas" charset="0"/>
            </a:endParaRPr>
          </a:p>
          <a:p>
            <a:pPr>
              <a:defRPr/>
            </a:pPr>
            <a:r>
              <a:rPr lang="en-US" dirty="0">
                <a:latin typeface="Consolas" charset="0"/>
              </a:rPr>
              <a:t>Odds Ratio = OR 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= (a/b)/(c/d) = ad/</a:t>
            </a:r>
            <a:r>
              <a:rPr lang="en-US" dirty="0" err="1">
                <a:latin typeface="Consolas" charset="0"/>
              </a:rPr>
              <a:t>bc</a:t>
            </a:r>
            <a:endParaRPr lang="en-US" dirty="0">
              <a:latin typeface="Consola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770437" y="1981200"/>
            <a:ext cx="384016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>
                <a:latin typeface="Consolas" charset="0"/>
              </a:rPr>
              <a:t>    	Relative has disease?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                Yes  No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Relatives of     a    b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Cases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Relatives of     c    d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Controls</a:t>
            </a:r>
          </a:p>
          <a:p>
            <a:pPr>
              <a:defRPr/>
            </a:pPr>
            <a:endParaRPr lang="en-US" dirty="0">
              <a:latin typeface="Consolas" charset="0"/>
            </a:endParaRPr>
          </a:p>
          <a:p>
            <a:pPr>
              <a:defRPr/>
            </a:pPr>
            <a:r>
              <a:rPr lang="en-US" dirty="0">
                <a:latin typeface="Consolas" charset="0"/>
              </a:rPr>
              <a:t>Relative Risk = RR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= (a/(</a:t>
            </a:r>
            <a:r>
              <a:rPr lang="en-US" dirty="0" err="1">
                <a:latin typeface="Consolas" charset="0"/>
              </a:rPr>
              <a:t>a+b</a:t>
            </a:r>
            <a:r>
              <a:rPr lang="en-US" dirty="0">
                <a:latin typeface="Consolas" charset="0"/>
              </a:rPr>
              <a:t>))/(c/(</a:t>
            </a:r>
            <a:r>
              <a:rPr lang="en-US" dirty="0" err="1">
                <a:latin typeface="Consolas" charset="0"/>
              </a:rPr>
              <a:t>c+d</a:t>
            </a:r>
            <a:r>
              <a:rPr lang="en-US" dirty="0">
                <a:latin typeface="Consolas" charset="0"/>
              </a:rPr>
              <a:t>))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9275" y="4664075"/>
            <a:ext cx="82296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/>
              <a:t>- Be careful with “family history”</a:t>
            </a:r>
          </a:p>
          <a:p>
            <a:pPr>
              <a:defRPr/>
            </a:pPr>
            <a:r>
              <a:rPr lang="en-US" dirty="0"/>
              <a:t>     - E.g., ovarian cancer, only females</a:t>
            </a:r>
          </a:p>
          <a:p>
            <a:pPr>
              <a:defRPr/>
            </a:pPr>
            <a:r>
              <a:rPr lang="en-US" dirty="0"/>
              <a:t>     - E.g., late onset diseases, relative may not generally have disease</a:t>
            </a:r>
          </a:p>
          <a:p>
            <a:pPr>
              <a:defRPr/>
            </a:pPr>
            <a:r>
              <a:rPr lang="en-US" dirty="0"/>
              <a:t>- Generally done by interview (cost reasons), though medical records would be more accurate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5. Population Substructure / Stratification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Population stratification: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	Confounding due to gene having marked variation in allele frequency across subgroups of a population and these subgroups differ in their baseline risk of disease.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0" y="150813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Population Stratification: Confounding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79953" y="2431090"/>
            <a:ext cx="3382963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Exposure</a:t>
            </a:r>
          </a:p>
          <a:p>
            <a:pPr>
              <a:buClrTx/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Genotype of Interest</a:t>
            </a:r>
            <a:r>
              <a:rPr lang="en-US" sz="2800" dirty="0"/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47557" y="2551217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Disease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3733800" y="5742089"/>
            <a:ext cx="19208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Ethnicity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3484979" y="5216688"/>
            <a:ext cx="2590800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Confounder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V="1">
            <a:off x="5280095" y="3333542"/>
            <a:ext cx="1297394" cy="1589296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 flipV="1">
            <a:off x="2733673" y="2819399"/>
            <a:ext cx="3027364" cy="1217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 flipV="1">
            <a:off x="2249884" y="3645378"/>
            <a:ext cx="1483916" cy="1400969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1534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153400" cy="378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/>
              <a:t>Study Population</a:t>
            </a:r>
            <a:r>
              <a:rPr lang="en-US" sz="2800" dirty="0"/>
              <a:t>: 4,290 Pima and </a:t>
            </a:r>
            <a:r>
              <a:rPr lang="en-US" sz="2800" dirty="0" err="1"/>
              <a:t>Papago</a:t>
            </a:r>
            <a:r>
              <a:rPr lang="en-US" sz="2800" dirty="0"/>
              <a:t> Native Americans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/>
              <a:t>Genetic Variant</a:t>
            </a:r>
            <a:r>
              <a:rPr lang="en-US" sz="2800" dirty="0"/>
              <a:t>: </a:t>
            </a:r>
            <a:r>
              <a:rPr lang="en-US" sz="2800" dirty="0" err="1"/>
              <a:t>Gm</a:t>
            </a:r>
            <a:r>
              <a:rPr lang="en-US" sz="2800" dirty="0"/>
              <a:t> 3;5,13, 15 haplotype (</a:t>
            </a:r>
            <a:r>
              <a:rPr lang="en-US" sz="2800" dirty="0" err="1"/>
              <a:t>Gm</a:t>
            </a:r>
            <a:r>
              <a:rPr lang="en-US" sz="2800" dirty="0"/>
              <a:t> system of human immunoglobulin G)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/>
              <a:t>Outcome</a:t>
            </a:r>
            <a:r>
              <a:rPr lang="en-US" sz="2800" dirty="0"/>
              <a:t>: Type 2 diabetes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/>
              <a:t>Question</a:t>
            </a:r>
            <a:r>
              <a:rPr lang="en-US" sz="2800" dirty="0"/>
              <a:t>: Is the </a:t>
            </a:r>
            <a:r>
              <a:rPr lang="en-US" sz="2800" dirty="0" err="1"/>
              <a:t>Gm</a:t>
            </a:r>
            <a:r>
              <a:rPr lang="en-US" sz="2800" dirty="0"/>
              <a:t> 3; 5,13, 15 haplotype associated with Type 2 diabetes?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715000" y="6172200"/>
            <a:ext cx="28956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200"/>
              <a:t>Knowler, </a:t>
            </a:r>
            <a:r>
              <a:rPr lang="en-US" sz="2200" i="1"/>
              <a:t>AJHG</a:t>
            </a:r>
            <a:r>
              <a:rPr lang="en-US" sz="2200"/>
              <a:t>, 1998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/>
              <a:t>Population Stratification: Gm3;5,13,14 in admixed sample of Native Americans of the Pima and Papago tribes</a:t>
            </a: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69863" y="5962650"/>
            <a:ext cx="4754562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/>
              <a:t>Unadjusted for ethnic background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/>
              <a:t>OR = 0.27 (95% 0.18-0.40)</a:t>
            </a:r>
          </a:p>
        </p:txBody>
      </p:sp>
      <p:graphicFrame>
        <p:nvGraphicFramePr>
          <p:cNvPr id="6246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094573"/>
              </p:ext>
            </p:extLst>
          </p:nvPr>
        </p:nvGraphicFramePr>
        <p:xfrm>
          <a:off x="1581150" y="1011238"/>
          <a:ext cx="3373438" cy="2819560"/>
        </p:xfrm>
        <a:graphic>
          <a:graphicData uri="http://schemas.openxmlformats.org/drawingml/2006/table">
            <a:tbl>
              <a:tblPr/>
              <a:tblGrid>
                <a:gridCol w="17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3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354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Full heritage American Indian population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35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~1%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~99%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35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~40%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2478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769346"/>
              </p:ext>
            </p:extLst>
          </p:nvPr>
        </p:nvGraphicFramePr>
        <p:xfrm>
          <a:off x="5205413" y="1200150"/>
          <a:ext cx="3643312" cy="2479368"/>
        </p:xfrm>
        <a:graphic>
          <a:graphicData uri="http://schemas.openxmlformats.org/drawingml/2006/table">
            <a:tbl>
              <a:tblPr/>
              <a:tblGrid>
                <a:gridCol w="189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European population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~66%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~34%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~15%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2487" name="Group 23"/>
          <p:cNvGraphicFramePr>
            <a:graphicFrameLocks noGrp="1"/>
          </p:cNvGraphicFramePr>
          <p:nvPr/>
        </p:nvGraphicFramePr>
        <p:xfrm>
          <a:off x="2438400" y="3917950"/>
          <a:ext cx="4192588" cy="2060703"/>
        </p:xfrm>
        <a:graphic>
          <a:graphicData uri="http://schemas.openxmlformats.org/drawingml/2006/table">
            <a:tbl>
              <a:tblPr/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2497" name="Line 33"/>
          <p:cNvSpPr>
            <a:spLocks noChangeShapeType="1"/>
          </p:cNvSpPr>
          <p:nvPr/>
        </p:nvSpPr>
        <p:spPr bwMode="auto">
          <a:xfrm>
            <a:off x="1736725" y="4022725"/>
            <a:ext cx="533400" cy="381000"/>
          </a:xfrm>
          <a:prstGeom prst="line">
            <a:avLst/>
          </a:prstGeom>
          <a:noFill/>
          <a:ln w="88920">
            <a:solidFill>
              <a:srgbClr val="99CC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H="1">
            <a:off x="6673850" y="3749675"/>
            <a:ext cx="735013" cy="1189038"/>
          </a:xfrm>
          <a:prstGeom prst="line">
            <a:avLst/>
          </a:prstGeom>
          <a:noFill/>
          <a:ln w="88920">
            <a:solidFill>
              <a:srgbClr val="FFCC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5029200" y="5953125"/>
            <a:ext cx="4022725" cy="81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/>
              <a:t>Different genotype frequency,</a:t>
            </a:r>
          </a:p>
          <a:p>
            <a:pPr>
              <a:defRPr/>
            </a:pPr>
            <a:r>
              <a:rPr lang="en-US"/>
              <a:t> different phenotype frequency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/>
              <a:t>Population Stratification: Gm3;5,13,14 in admixed sample of Native Americans of the Pima and Papago tribes</a:t>
            </a: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graphicFrame>
        <p:nvGraphicFramePr>
          <p:cNvPr id="63491" name="Group 3"/>
          <p:cNvGraphicFramePr>
            <a:graphicFrameLocks noGrp="1"/>
          </p:cNvGraphicFramePr>
          <p:nvPr/>
        </p:nvGraphicFramePr>
        <p:xfrm>
          <a:off x="2362200" y="3810000"/>
          <a:ext cx="4192588" cy="2060703"/>
        </p:xfrm>
        <a:graphic>
          <a:graphicData uri="http://schemas.openxmlformats.org/drawingml/2006/table">
            <a:tbl>
              <a:tblPr/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304800" y="5984875"/>
            <a:ext cx="86868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/>
              <a:t>Adjusted for ethnic background 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/>
              <a:t>OR = 0.83 (95% 0.58-1.18)</a:t>
            </a:r>
          </a:p>
        </p:txBody>
      </p:sp>
      <p:graphicFrame>
        <p:nvGraphicFramePr>
          <p:cNvPr id="63502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720526"/>
              </p:ext>
            </p:extLst>
          </p:nvPr>
        </p:nvGraphicFramePr>
        <p:xfrm>
          <a:off x="1655057" y="1040829"/>
          <a:ext cx="5686425" cy="2679552"/>
        </p:xfrm>
        <a:graphic>
          <a:graphicData uri="http://schemas.openxmlformats.org/drawingml/2006/table">
            <a:tbl>
              <a:tblPr/>
              <a:tblGrid>
                <a:gridCol w="2307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3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5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325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Index of American Indian ancestry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 haplotype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% Diabetes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65.8%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42.1%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1.6%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39.2%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664075" y="6126163"/>
            <a:ext cx="41148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/>
              <a:t>Previous result just picked out race/ethnicity!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Ancestry Informative Markers</a:t>
            </a: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7924800" cy="5126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/>
              <a:t>Polymorphisms with known allele frequency differences across ancestral groups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/>
              <a:t>Useful in estimating ancestry in admixed individuals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/>
              <a:t>Example: Duffy locus (codes for blood group)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>
                <a:latin typeface="Calibri" charset="0"/>
              </a:rPr>
              <a:t>- 100% sub-Saharan Africans vs. low AF in other groups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>
                <a:latin typeface="Calibri" charset="0"/>
              </a:rPr>
              <a:t>- Protects against </a:t>
            </a:r>
            <a:r>
              <a:rPr lang="en-US" sz="2800" i="1" dirty="0">
                <a:latin typeface="Calibri" charset="0"/>
              </a:rPr>
              <a:t>P. </a:t>
            </a:r>
            <a:r>
              <a:rPr lang="en-US" sz="2800" i="1" dirty="0" err="1">
                <a:latin typeface="Calibri" charset="0"/>
              </a:rPr>
              <a:t>vivax</a:t>
            </a:r>
            <a:r>
              <a:rPr lang="en-US" sz="2800" dirty="0">
                <a:latin typeface="Calibri" charset="0"/>
              </a:rPr>
              <a:t> (malaria)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endParaRPr lang="en-US" sz="2800" dirty="0">
              <a:latin typeface="Calibr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617537" y="231775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b="1" dirty="0"/>
              <a:t>HWE Game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1000" y="2743200"/>
            <a:ext cx="8153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2400" y="1295400"/>
            <a:ext cx="8839200" cy="438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Everyone receives ~5 pairs of cards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Two allele model: Red (R allele) &amp; Black (B allele)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Random Mating: Exchange one card from each pair with another person (keep cards face down)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Determine genotype frequency: RR, RB, BB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/>
              <a:t> Determine allele frequency: R, B</a:t>
            </a:r>
          </a:p>
        </p:txBody>
      </p:sp>
    </p:spTree>
    <p:extLst>
      <p:ext uri="{BB962C8B-B14F-4D97-AF65-F5344CB8AC3E}">
        <p14:creationId xmlns:p14="http://schemas.microsoft.com/office/powerpoint/2010/main" val="2228380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1044" y="274638"/>
            <a:ext cx="8839200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Familial aggregation (PANSCAN)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668963" y="6492875"/>
            <a:ext cx="34750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/>
              <a:t>Jacobs et al., 2010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693748"/>
              </p:ext>
            </p:extLst>
          </p:nvPr>
        </p:nvGraphicFramePr>
        <p:xfrm>
          <a:off x="152400" y="1409700"/>
          <a:ext cx="8867424" cy="43967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71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1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Cases (%)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Controls (%)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Adjusted</a:t>
                      </a:r>
                      <a:r>
                        <a:rPr lang="en-US" baseline="0" dirty="0"/>
                        <a:t> OR (95% CI)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0546">
                <a:tc>
                  <a:txBody>
                    <a:bodyPr/>
                    <a:lstStyle/>
                    <a:p>
                      <a:r>
                        <a:rPr lang="en-US" sz="2000" dirty="0"/>
                        <a:t>Family history of pancreatic</a:t>
                      </a:r>
                      <a:r>
                        <a:rPr lang="en-US" sz="2000" baseline="0" dirty="0"/>
                        <a:t> cancer in 1</a:t>
                      </a:r>
                      <a:r>
                        <a:rPr lang="en-US" sz="2000" baseline="30000" dirty="0"/>
                        <a:t>st</a:t>
                      </a:r>
                      <a:r>
                        <a:rPr lang="en-US" sz="2000" baseline="0" dirty="0"/>
                        <a:t> degree relatives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1,107 (93.6)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1,162 (94.4)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76 (6.4)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43 (3.6)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1.76 (1.19-2.51)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247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Number of affected</a:t>
                      </a:r>
                      <a:r>
                        <a:rPr lang="en-US" sz="2000" baseline="0" dirty="0"/>
                        <a:t> 1</a:t>
                      </a:r>
                      <a:r>
                        <a:rPr lang="en-US" sz="2000" baseline="30000" dirty="0"/>
                        <a:t>st</a:t>
                      </a:r>
                      <a:r>
                        <a:rPr lang="en-US" sz="2000" baseline="0" dirty="0"/>
                        <a:t> degree relatives with pancreatic cancer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3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70 (92.1)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42 (97.7)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1.70 (1.14-2.51)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Two or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 (7.9)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 (2.3)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4.26 (0.48-37.79)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685800" y="-76200"/>
            <a:ext cx="8153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Recurrence (‘Familial’) Risk Ratios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9005888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/>
              <a:t>Compares the probability a subject is affected given they have an affected family member to the population risk: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>
                <a:latin typeface="Symbol" charset="0"/>
              </a:rPr>
              <a:t></a:t>
            </a:r>
            <a:r>
              <a:rPr lang="en-US" sz="3200" baseline="-25000" dirty="0"/>
              <a:t>R</a:t>
            </a:r>
            <a:r>
              <a:rPr lang="en-US" sz="3200" dirty="0"/>
              <a:t> = K</a:t>
            </a:r>
            <a:r>
              <a:rPr lang="en-US" sz="3200" baseline="-25000" dirty="0"/>
              <a:t>R</a:t>
            </a:r>
            <a:r>
              <a:rPr lang="en-US" sz="3200" dirty="0"/>
              <a:t>/K,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/>
              <a:t>		where K</a:t>
            </a:r>
            <a:r>
              <a:rPr lang="en-US" sz="3200" baseline="-25000" dirty="0"/>
              <a:t>R</a:t>
            </a:r>
            <a:r>
              <a:rPr lang="en-US" sz="3200" dirty="0"/>
              <a:t> is the risk to relatives of type R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/>
              <a:t>		K is the population risk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en-US" sz="3200" dirty="0">
              <a:latin typeface="Symbol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>
                <a:latin typeface="Symbol" charset="0"/>
              </a:rPr>
              <a:t></a:t>
            </a:r>
            <a:r>
              <a:rPr lang="en-US" sz="3200" baseline="-25000" dirty="0"/>
              <a:t>S </a:t>
            </a:r>
            <a:r>
              <a:rPr lang="en-US" sz="3200" dirty="0"/>
              <a:t>= recurrence risk to siblings of </a:t>
            </a:r>
            <a:r>
              <a:rPr lang="en-US" sz="3200" dirty="0" err="1"/>
              <a:t>probands</a:t>
            </a:r>
            <a:r>
              <a:rPr lang="en-US" sz="3200" dirty="0"/>
              <a:t> versus the general population risk.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Estimating Recurrence Risk Ratios (RRR)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/>
              <a:t>With case-control data, calculate RRR as: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Proportion of affected relatives of the cases (observed) / 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Proportion of affected relatives of controls (expected) </a:t>
            </a:r>
            <a:r>
              <a:rPr lang="en-US" sz="2800" dirty="0">
                <a:solidFill>
                  <a:srgbClr val="0084D1"/>
                </a:solidFill>
              </a:rPr>
              <a:t>(assumed to estimate K, the population prevalence of disease)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3200" dirty="0"/>
              <a:t>                    </a:t>
            </a:r>
            <a:r>
              <a:rPr lang="en-US" sz="2000" dirty="0"/>
              <a:t>Using </a:t>
            </a:r>
            <a:r>
              <a:rPr lang="en-US" sz="2000" dirty="0">
                <a:latin typeface="Symbol" charset="0"/>
              </a:rPr>
              <a:t></a:t>
            </a:r>
            <a:r>
              <a:rPr lang="en-US" sz="2000" baseline="-25000" dirty="0"/>
              <a:t>R</a:t>
            </a:r>
            <a:r>
              <a:rPr lang="en-US" sz="2000" dirty="0"/>
              <a:t> = P(Y</a:t>
            </a:r>
            <a:r>
              <a:rPr lang="en-US" sz="2000" baseline="-25000" dirty="0"/>
              <a:t>2</a:t>
            </a:r>
            <a:r>
              <a:rPr lang="en-US" sz="2000" dirty="0"/>
              <a:t> = 1 |Y</a:t>
            </a:r>
            <a:r>
              <a:rPr lang="en-US" sz="2200" baseline="-25000" dirty="0"/>
              <a:t>1</a:t>
            </a:r>
            <a:r>
              <a:rPr lang="en-US" sz="2200" dirty="0"/>
              <a:t> = 1) / K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/>
              <a:t>The higher the value of </a:t>
            </a:r>
            <a:r>
              <a:rPr lang="en-US" sz="3200" dirty="0">
                <a:latin typeface="Symbol" charset="0"/>
              </a:rPr>
              <a:t></a:t>
            </a:r>
            <a:r>
              <a:rPr lang="en-US" sz="3200" baseline="-25000" dirty="0"/>
              <a:t>R</a:t>
            </a:r>
            <a:r>
              <a:rPr lang="en-US" sz="3200" dirty="0"/>
              <a:t> the stronger the genetic effect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77813"/>
            <a:ext cx="77724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Examples of </a:t>
            </a:r>
            <a:r>
              <a:rPr lang="en-US" sz="4000" dirty="0">
                <a:latin typeface="Symbol" charset="0"/>
              </a:rPr>
              <a:t></a:t>
            </a:r>
            <a:r>
              <a:rPr lang="en-US" sz="4000" baseline="-25000" dirty="0"/>
              <a:t>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Alzheimer Disease				3-4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Rheumatoid Arthritis				12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Schizophrenia					13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Type I Diabetes				15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Multiple Sclerosis				20-30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Neural Tube Defects				25-50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Autism						75-150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609600"/>
            <a:ext cx="8332788" cy="559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4000" dirty="0"/>
              <a:t>Limitations of Recurrence Risks 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Depend on mode of inheritance and disease frequency.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Single gene diseases have high recurrence risks.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More common complex diseases have lower values (e.g., CHD).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Hard to distinguish genetic versus environmental effects.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2400" dirty="0"/>
              <a:t>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40329</TotalTime>
  <Words>2036</Words>
  <Application>Microsoft Macintosh PowerPoint</Application>
  <PresentationFormat>On-screen Show (4:3)</PresentationFormat>
  <Paragraphs>487</Paragraphs>
  <Slides>46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Calibri</vt:lpstr>
      <vt:lpstr>CMSS10~23</vt:lpstr>
      <vt:lpstr>Consolas</vt:lpstr>
      <vt:lpstr>Garamond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Familial aggregation</vt:lpstr>
      <vt:lpstr>Familial aggregation (PANSCAN)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Heritability from GWAS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Population Substructure / Stratification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Localization of genes for aggressiveness of prostate cancer</dc:title>
  <dc:creator>Thomas Hoffmann</dc:creator>
  <cp:lastModifiedBy>Witte, John</cp:lastModifiedBy>
  <cp:revision>72</cp:revision>
  <cp:lastPrinted>1601-01-01T00:00:00Z</cp:lastPrinted>
  <dcterms:created xsi:type="dcterms:W3CDTF">2013-01-27T03:36:22Z</dcterms:created>
  <dcterms:modified xsi:type="dcterms:W3CDTF">2019-01-15T20:43:49Z</dcterms:modified>
</cp:coreProperties>
</file>