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21"/>
  </p:notesMasterIdLst>
  <p:sldIdLst>
    <p:sldId id="257" r:id="rId3"/>
    <p:sldId id="283" r:id="rId4"/>
    <p:sldId id="363" r:id="rId5"/>
    <p:sldId id="387" r:id="rId6"/>
    <p:sldId id="369" r:id="rId7"/>
    <p:sldId id="367" r:id="rId8"/>
    <p:sldId id="374" r:id="rId9"/>
    <p:sldId id="384" r:id="rId10"/>
    <p:sldId id="375" r:id="rId11"/>
    <p:sldId id="377" r:id="rId12"/>
    <p:sldId id="378" r:id="rId13"/>
    <p:sldId id="379" r:id="rId14"/>
    <p:sldId id="380" r:id="rId15"/>
    <p:sldId id="385" r:id="rId16"/>
    <p:sldId id="386" r:id="rId17"/>
    <p:sldId id="370" r:id="rId18"/>
    <p:sldId id="383" r:id="rId19"/>
    <p:sldId id="3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man, Halemah" initials="SH" lastIdx="2" clrIdx="0">
    <p:extLst>
      <p:ext uri="{19B8F6BF-5375-455C-9EA6-DF929625EA0E}">
        <p15:presenceInfo xmlns:p15="http://schemas.microsoft.com/office/powerpoint/2012/main" userId="S::halemah.shuman@ucsf.edu::cc96209a-9d37-4a95-9ea6-81632ee9ce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3F3"/>
    <a:srgbClr val="FFFFCC"/>
    <a:srgbClr val="F6F3FF"/>
    <a:srgbClr val="ECE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 autoAdjust="0"/>
    <p:restoredTop sz="90347" autoAdjust="0"/>
  </p:normalViewPr>
  <p:slideViewPr>
    <p:cSldViewPr snapToGrid="0" snapToObjects="1">
      <p:cViewPr varScale="1">
        <p:scale>
          <a:sx n="103" d="100"/>
          <a:sy n="103" d="100"/>
        </p:scale>
        <p:origin x="1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B38C-5AE7-1F48-9309-399DA3C5231D}" type="slidenum">
              <a:rPr lang="en-AU"/>
              <a:pPr/>
              <a:t>2</a:t>
            </a:fld>
            <a:endParaRPr lang="en-A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000" dirty="0"/>
              <a:t>Meta: how to assess quant data, especially when different studies present different values (</a:t>
            </a:r>
            <a:r>
              <a:rPr lang="en-NZ" sz="1000" dirty="0" err="1"/>
              <a:t>OR,Pval</a:t>
            </a:r>
            <a:r>
              <a:rPr lang="en-NZ" sz="1000" dirty="0"/>
              <a:t>, etc)</a:t>
            </a:r>
          </a:p>
          <a:p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414329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short demo of Rayyan will be provided at the end of the session.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Develop RQ, criteria, </a:t>
            </a:r>
            <a:r>
              <a:rPr lang="en-US" dirty="0" err="1"/>
              <a:t>pico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Develop search strategy</a:t>
            </a:r>
          </a:p>
          <a:p>
            <a:pPr marL="228600" indent="-228600">
              <a:buAutoNum type="arabicPeriod"/>
            </a:pPr>
            <a:r>
              <a:rPr lang="en-US" dirty="0"/>
              <a:t>Search and get rid of duplicates</a:t>
            </a:r>
          </a:p>
          <a:p>
            <a:pPr marL="228600" indent="-228600">
              <a:buAutoNum type="arabicPeriod"/>
            </a:pPr>
            <a:r>
              <a:rPr lang="en-US" dirty="0"/>
              <a:t>Apply inclusion and exclusion criteria to see which studies to include and exclude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full text review you document why you are excluding and including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2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E2A3B-AC10-674A-9B18-099A891350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4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ayyan.qcri.org/welcome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1449420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EPI 214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8826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2-B: Citation Management &amp; </a:t>
            </a:r>
          </a:p>
          <a:p>
            <a:r>
              <a:rPr lang="en-US" dirty="0">
                <a:solidFill>
                  <a:srgbClr val="FFFF00"/>
                </a:solidFill>
              </a:rPr>
              <a:t>Study Screening</a:t>
            </a:r>
          </a:p>
          <a:p>
            <a:r>
              <a:rPr lang="en-US" dirty="0"/>
              <a:t>Mohsen Malekinejad, MD, DrPH</a:t>
            </a:r>
          </a:p>
        </p:txBody>
      </p:sp>
    </p:spTree>
    <p:extLst>
      <p:ext uri="{BB962C8B-B14F-4D97-AF65-F5344CB8AC3E}">
        <p14:creationId xmlns:p14="http://schemas.microsoft.com/office/powerpoint/2010/main" val="352126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their respective lists of yes and no and references, reviewers should meet to compare </a:t>
            </a:r>
          </a:p>
          <a:p>
            <a:r>
              <a:rPr lang="en-US" dirty="0"/>
              <a:t>Ideally, a perfect match</a:t>
            </a:r>
          </a:p>
          <a:p>
            <a:r>
              <a:rPr lang="en-US" dirty="0"/>
              <a:t>Usually, some discordance</a:t>
            </a:r>
          </a:p>
          <a:p>
            <a:r>
              <a:rPr lang="en-US" dirty="0"/>
              <a:t>Try to convince each other “why” before going to full texts; reason it out</a:t>
            </a:r>
          </a:p>
          <a:p>
            <a:r>
              <a:rPr lang="en-US" dirty="0"/>
              <a:t>If unable, neutral third person can help decide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7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1600200"/>
            <a:ext cx="8468436" cy="4923430"/>
          </a:xfrm>
        </p:spPr>
        <p:txBody>
          <a:bodyPr>
            <a:normAutofit fontScale="92500"/>
          </a:bodyPr>
          <a:lstStyle/>
          <a:p>
            <a:r>
              <a:rPr lang="en-US" dirty="0"/>
              <a:t>Obtain full text articles for all “yes”</a:t>
            </a:r>
          </a:p>
          <a:p>
            <a:r>
              <a:rPr lang="en-US" dirty="0"/>
              <a:t>Reviewers examine independently</a:t>
            </a:r>
          </a:p>
          <a:p>
            <a:r>
              <a:rPr lang="en-US" dirty="0"/>
              <a:t>Keep applying inclusion criteria!</a:t>
            </a:r>
          </a:p>
          <a:p>
            <a:r>
              <a:rPr lang="en-US" dirty="0"/>
              <a:t>Decide status for each</a:t>
            </a:r>
          </a:p>
          <a:p>
            <a:r>
              <a:rPr lang="en-US" dirty="0"/>
              <a:t>(bear in mind that one study can have several associated papers; consider the study as a whole)</a:t>
            </a:r>
          </a:p>
        </p:txBody>
      </p:sp>
    </p:spTree>
    <p:extLst>
      <p:ext uri="{BB962C8B-B14F-4D97-AF65-F5344CB8AC3E}">
        <p14:creationId xmlns:p14="http://schemas.microsoft.com/office/powerpoint/2010/main" val="70251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600200"/>
            <a:ext cx="8413845" cy="48961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Reviewers meet again to compare decision-making about all provisional “yes” papers</a:t>
            </a:r>
          </a:p>
          <a:p>
            <a:r>
              <a:rPr lang="en-US" dirty="0"/>
              <a:t>Ideally, a perfect match!</a:t>
            </a:r>
          </a:p>
          <a:p>
            <a:r>
              <a:rPr lang="en-US" dirty="0"/>
              <a:t>Often (usually?) some discordance</a:t>
            </a:r>
          </a:p>
          <a:p>
            <a:r>
              <a:rPr lang="en-US" dirty="0"/>
              <a:t>Try to reason it out, considering study characteristics in context of inclusion criteria</a:t>
            </a:r>
          </a:p>
          <a:p>
            <a:r>
              <a:rPr lang="en-US" dirty="0"/>
              <a:t>If unable, neutral third person can help decide</a:t>
            </a:r>
          </a:p>
        </p:txBody>
      </p:sp>
    </p:spTree>
    <p:extLst>
      <p:ext uri="{BB962C8B-B14F-4D97-AF65-F5344CB8AC3E}">
        <p14:creationId xmlns:p14="http://schemas.microsoft.com/office/powerpoint/2010/main" val="119304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Included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600200"/>
            <a:ext cx="8509379" cy="50326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should now have your included studies.</a:t>
            </a:r>
          </a:p>
          <a:p>
            <a:r>
              <a:rPr lang="en-US" dirty="0"/>
              <a:t>For all “provisional yes” studies that you eventually excluded after full text review, make a brief note about why you excluded it, e.g.</a:t>
            </a:r>
          </a:p>
          <a:p>
            <a:pPr lvl="1"/>
            <a:r>
              <a:rPr lang="en-US" dirty="0"/>
              <a:t> “Was not an RCT” </a:t>
            </a:r>
          </a:p>
          <a:p>
            <a:pPr lvl="1"/>
            <a:r>
              <a:rPr lang="en-US" dirty="0"/>
              <a:t>“No comparator group”</a:t>
            </a:r>
          </a:p>
          <a:p>
            <a:pPr lvl="1"/>
            <a:r>
              <a:rPr lang="en-US" dirty="0"/>
              <a:t>“Conducted in high-income country”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0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EE89-280A-7F4C-9745-C0F9FB9B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Automating Screening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C5DB-FCB0-B64B-AEC4-EB87C4E6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00200"/>
            <a:ext cx="8624046" cy="514004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Machine learning and text mining</a:t>
            </a:r>
          </a:p>
          <a:p>
            <a:pPr lvl="1"/>
            <a:r>
              <a:rPr lang="en-US" sz="2400" dirty="0"/>
              <a:t>Growing field of research </a:t>
            </a:r>
          </a:p>
          <a:p>
            <a:pPr lvl="1"/>
            <a:r>
              <a:rPr lang="en-US" sz="2400" dirty="0"/>
              <a:t>Potentially reduce screening work load 30-90%</a:t>
            </a:r>
          </a:p>
          <a:p>
            <a:pPr lvl="1"/>
            <a:r>
              <a:rPr lang="en-US" sz="2400" dirty="0"/>
              <a:t>Trade off: reduce sensitivity </a:t>
            </a:r>
          </a:p>
          <a:p>
            <a:r>
              <a:rPr lang="en-US" sz="2400" dirty="0"/>
              <a:t>Classifiers:  e.g., to identify RCTs - built on a large amount of accurate data </a:t>
            </a:r>
          </a:p>
          <a:p>
            <a:r>
              <a:rPr lang="en-US" sz="2400" dirty="0"/>
              <a:t>Active learning</a:t>
            </a:r>
          </a:p>
          <a:p>
            <a:pPr lvl="1"/>
            <a:r>
              <a:rPr lang="en-US" sz="2400" dirty="0"/>
              <a:t>Semi-automation of screening by prompting more relevant studies based on PICO</a:t>
            </a:r>
          </a:p>
          <a:p>
            <a:pPr lvl="1"/>
            <a:r>
              <a:rPr lang="en-US" sz="2400" dirty="0"/>
              <a:t>Can’t be used to eliminate others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4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9BE59-4E00-214C-AFF8-D5FF88B1EAD8}"/>
              </a:ext>
            </a:extLst>
          </p:cNvPr>
          <p:cNvSpPr txBox="1"/>
          <p:nvPr/>
        </p:nvSpPr>
        <p:spPr>
          <a:xfrm>
            <a:off x="457200" y="2476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latin typeface="+mj-lt"/>
                <a:ea typeface="+mj-ea"/>
                <a:cs typeface="+mj-cs"/>
                <a:hlinkClick r:id="rId2"/>
              </a:rPr>
              <a:t>Rayyan</a:t>
            </a:r>
            <a:endParaRPr lang="en-US" sz="5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ED8C9-A8AC-C346-AD99-EB488EF2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0650"/>
            <a:ext cx="82296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18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7325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" y="1883390"/>
            <a:ext cx="8857397" cy="48313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Just as with the searches, it is necessary to keep a log detailing disposition of search results. Keep track of the following:</a:t>
            </a:r>
          </a:p>
          <a:p>
            <a:r>
              <a:rPr lang="en-US" dirty="0"/>
              <a:t>Number of records downloaded from each database</a:t>
            </a:r>
          </a:p>
          <a:p>
            <a:r>
              <a:rPr lang="en-US" dirty="0"/>
              <a:t>Number of duplicate records removed</a:t>
            </a:r>
          </a:p>
          <a:p>
            <a:r>
              <a:rPr lang="en-US" dirty="0"/>
              <a:t>Number of clearly irrelevant records excluded in first cut, with brief and general note about nature of these studies (e.g. animal studies, in vitro studies etc.)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BE83D-E546-5D47-A6B4-B0D66A43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5"/>
            <a:ext cx="9144000" cy="68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8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records excluded by two reviewers looking at titles, abstracts &amp; keywords; again with brief and general note </a:t>
            </a:r>
          </a:p>
          <a:p>
            <a:r>
              <a:rPr lang="en-US" dirty="0"/>
              <a:t>Number  of records excluded after full-text review, with specific reasons for each</a:t>
            </a:r>
          </a:p>
        </p:txBody>
      </p:sp>
    </p:spTree>
    <p:extLst>
      <p:ext uri="{BB962C8B-B14F-4D97-AF65-F5344CB8AC3E}">
        <p14:creationId xmlns:p14="http://schemas.microsoft.com/office/powerpoint/2010/main" val="245541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800" b="1" dirty="0"/>
              <a:t>Main steps for conducting</a:t>
            </a:r>
            <a:r>
              <a:rPr lang="en-AU" sz="3800" b="1" baseline="0" dirty="0"/>
              <a:t> </a:t>
            </a:r>
            <a:r>
              <a:rPr lang="en-AU" sz="3800" b="1" dirty="0"/>
              <a:t>SR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10" y="1417638"/>
            <a:ext cx="8476793" cy="5087767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>
                <a:solidFill>
                  <a:srgbClr val="FF0000"/>
                </a:solidFill>
              </a:rPr>
              <a:t>Structured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FF0000"/>
                </a:solidFill>
              </a:rPr>
              <a:t>transparent</a:t>
            </a:r>
            <a:r>
              <a:rPr lang="en-AU" sz="2800" dirty="0"/>
              <a:t> 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process involving: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endParaRPr lang="en-AU" sz="1400" dirty="0"/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Formulate research question (s)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Plan the review (via a protocol)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Comprehensive search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solidFill>
                  <a:srgbClr val="FFFF00"/>
                </a:solidFill>
              </a:rPr>
              <a:t>Selection</a:t>
            </a:r>
            <a:r>
              <a:rPr lang="en-AU" sz="2400" baseline="0" dirty="0">
                <a:solidFill>
                  <a:srgbClr val="FFFF00"/>
                </a:solidFill>
              </a:rPr>
              <a:t> </a:t>
            </a:r>
            <a:r>
              <a:rPr lang="en-AU" sz="2400" dirty="0">
                <a:solidFill>
                  <a:srgbClr val="FFFF00"/>
                </a:solidFill>
              </a:rPr>
              <a:t>of studies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extraction 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Standardization of data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Assess risk of bias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synthesis (may include meta-analysis)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Interpretation of results</a:t>
            </a:r>
          </a:p>
          <a:p>
            <a:pPr marL="1009650" lvl="1" indent="-465138">
              <a:lnSpc>
                <a:spcPct val="9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130" b="-4148"/>
          <a:stretch/>
        </p:blipFill>
        <p:spPr>
          <a:xfrm>
            <a:off x="6547580" y="1567645"/>
            <a:ext cx="259642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6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searches…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Download search results from each database</a:t>
            </a:r>
          </a:p>
          <a:p>
            <a:r>
              <a:rPr lang="en-US" dirty="0"/>
              <a:t>How will you review them? You might have thousands.</a:t>
            </a:r>
          </a:p>
          <a:p>
            <a:r>
              <a:rPr lang="en-US" dirty="0"/>
              <a:t>Citation management software will help.</a:t>
            </a:r>
          </a:p>
          <a:p>
            <a:r>
              <a:rPr lang="en-US" dirty="0"/>
              <a:t>You and at least one co-author can use it to screen search results.</a:t>
            </a:r>
          </a:p>
        </p:txBody>
      </p:sp>
    </p:spTree>
    <p:extLst>
      <p:ext uri="{BB962C8B-B14F-4D97-AF65-F5344CB8AC3E}">
        <p14:creationId xmlns:p14="http://schemas.microsoft.com/office/powerpoint/2010/main" val="211533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D41E-8721-C844-837F-37247AA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28"/>
            <a:ext cx="8229600" cy="1143000"/>
          </a:xfrm>
        </p:spPr>
        <p:txBody>
          <a:bodyPr/>
          <a:lstStyle/>
          <a:p>
            <a:r>
              <a:rPr lang="en-US" dirty="0"/>
              <a:t>Software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0A2F71-82AE-C243-A01D-CBD1720F8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488416"/>
              </p:ext>
            </p:extLst>
          </p:nvPr>
        </p:nvGraphicFramePr>
        <p:xfrm>
          <a:off x="457200" y="1114238"/>
          <a:ext cx="8229600" cy="46295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8095">
                  <a:extLst>
                    <a:ext uri="{9D8B030D-6E8A-4147-A177-3AD203B41FA5}">
                      <a16:colId xmlns:a16="http://schemas.microsoft.com/office/drawing/2014/main" val="779789914"/>
                    </a:ext>
                  </a:extLst>
                </a:gridCol>
                <a:gridCol w="2169763">
                  <a:extLst>
                    <a:ext uri="{9D8B030D-6E8A-4147-A177-3AD203B41FA5}">
                      <a16:colId xmlns:a16="http://schemas.microsoft.com/office/drawing/2014/main" val="313634114"/>
                    </a:ext>
                  </a:extLst>
                </a:gridCol>
                <a:gridCol w="4641742">
                  <a:extLst>
                    <a:ext uri="{9D8B030D-6E8A-4147-A177-3AD203B41FA5}">
                      <a16:colId xmlns:a16="http://schemas.microsoft.com/office/drawing/2014/main" val="1241566052"/>
                    </a:ext>
                  </a:extLst>
                </a:gridCol>
              </a:tblGrid>
              <a:tr h="66247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47444"/>
                  </a:ext>
                </a:extLst>
              </a:tr>
              <a:tr h="81166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Mendeley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Free, through UCSF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Could not import search results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Seems oriented to individual citations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44400"/>
                  </a:ext>
                </a:extLst>
              </a:tr>
              <a:tr h="81166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Zotero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Unable to remove duplicate references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 Trouble uploading large number of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4738"/>
                  </a:ext>
                </a:extLst>
              </a:tr>
              <a:tr h="71651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Endnote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Complicated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327608"/>
                  </a:ext>
                </a:extLst>
              </a:tr>
              <a:tr h="71651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RefWorks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Not as robust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3575"/>
                  </a:ext>
                </a:extLst>
              </a:tr>
              <a:tr h="71651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Rayyan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There could be better handling of duplicates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130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F1C4965-F1A3-1342-BC2A-0B6F2C98507D}"/>
              </a:ext>
            </a:extLst>
          </p:cNvPr>
          <p:cNvSpPr/>
          <p:nvPr/>
        </p:nvSpPr>
        <p:spPr>
          <a:xfrm>
            <a:off x="457200" y="5864534"/>
            <a:ext cx="8361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Any of these software would be fine for managing records  &amp; screening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8955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Duplicates, and  clearly irrelevant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After the searches, pool search results from all databases in a citation management software.</a:t>
            </a:r>
          </a:p>
          <a:p>
            <a:r>
              <a:rPr lang="en-US" dirty="0"/>
              <a:t>Remove duplicate records</a:t>
            </a:r>
          </a:p>
          <a:p>
            <a:r>
              <a:rPr lang="en-US" dirty="0"/>
              <a:t>Remove clearly irrelevant records</a:t>
            </a:r>
          </a:p>
          <a:p>
            <a:r>
              <a:rPr lang="en-US" dirty="0"/>
              <a:t>It is acceptable for one reviewer to do the above</a:t>
            </a:r>
          </a:p>
        </p:txBody>
      </p:sp>
    </p:spTree>
    <p:extLst>
      <p:ext uri="{BB962C8B-B14F-4D97-AF65-F5344CB8AC3E}">
        <p14:creationId xmlns:p14="http://schemas.microsoft.com/office/powerpoint/2010/main" val="252835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2" y="1353064"/>
            <a:ext cx="8748215" cy="5141794"/>
          </a:xfrm>
        </p:spPr>
        <p:txBody>
          <a:bodyPr/>
          <a:lstStyle/>
          <a:p>
            <a:r>
              <a:rPr lang="en-US" dirty="0"/>
              <a:t>With duplicate records and clearly irrelevant records removed, two reviewers working independently will review titles, abstracts and keywords of all remaining records</a:t>
            </a:r>
          </a:p>
          <a:p>
            <a:r>
              <a:rPr lang="en-US" dirty="0"/>
              <a:t>Independent dual screening protects against accidental oversight</a:t>
            </a:r>
          </a:p>
        </p:txBody>
      </p:sp>
    </p:spTree>
    <p:extLst>
      <p:ext uri="{BB962C8B-B14F-4D97-AF65-F5344CB8AC3E}">
        <p14:creationId xmlns:p14="http://schemas.microsoft.com/office/powerpoint/2010/main" val="272852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600200"/>
            <a:ext cx="8898340" cy="4991669"/>
          </a:xfrm>
        </p:spPr>
        <p:txBody>
          <a:bodyPr/>
          <a:lstStyle/>
          <a:p>
            <a:r>
              <a:rPr lang="en-US" dirty="0"/>
              <a:t>While screening records, it is helpful to have your detailed inclusion criteria close at hand</a:t>
            </a:r>
          </a:p>
          <a:p>
            <a:r>
              <a:rPr lang="en-US" dirty="0"/>
              <a:t>Be fairly strict in applying the inclusion criteria</a:t>
            </a:r>
          </a:p>
          <a:p>
            <a:r>
              <a:rPr lang="en-US" dirty="0"/>
              <a:t>Studies that are interesting but are clearly not what you’re looking for should be excluded</a:t>
            </a:r>
          </a:p>
        </p:txBody>
      </p:sp>
    </p:spTree>
    <p:extLst>
      <p:ext uri="{BB962C8B-B14F-4D97-AF65-F5344CB8AC3E}">
        <p14:creationId xmlns:p14="http://schemas.microsoft.com/office/powerpoint/2010/main" val="116983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E641-8C1F-984D-AF22-B8FFDA81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-37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Systematic Review Process Management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F1D6D-B070-F94C-973D-4BFF5B67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51"/>
          <a:stretch/>
        </p:blipFill>
        <p:spPr>
          <a:xfrm>
            <a:off x="429208" y="1481896"/>
            <a:ext cx="3041780" cy="1497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2AD8B-1002-3B47-85B0-D8CF6D24A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958" y="1456750"/>
            <a:ext cx="3060441" cy="1664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18A8B-AD26-2244-A0E2-85AD65C00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48"/>
          <a:stretch/>
        </p:blipFill>
        <p:spPr>
          <a:xfrm>
            <a:off x="6150482" y="4557660"/>
            <a:ext cx="2770915" cy="108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632CA-BE3D-7B41-B12D-25A0D2482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662" y="3079899"/>
            <a:ext cx="2761861" cy="1408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D49D37-2D62-2842-92B6-6051FEF15C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3474"/>
          <a:stretch/>
        </p:blipFill>
        <p:spPr>
          <a:xfrm>
            <a:off x="368249" y="4736190"/>
            <a:ext cx="2743198" cy="1221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3BE099-6008-EE4D-8AC2-0FBA4E7DBDD2}"/>
              </a:ext>
            </a:extLst>
          </p:cNvPr>
          <p:cNvSpPr txBox="1"/>
          <p:nvPr/>
        </p:nvSpPr>
        <p:spPr>
          <a:xfrm>
            <a:off x="5822523" y="3120784"/>
            <a:ext cx="342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for Cochrane Authors o/w subscription based  –   A-Z including collaborative platform for screening.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D7057-67C0-3E49-B28D-6C1FA57561F0}"/>
              </a:ext>
            </a:extLst>
          </p:cNvPr>
          <p:cNvSpPr txBox="1"/>
          <p:nvPr/>
        </p:nvSpPr>
        <p:spPr>
          <a:xfrm>
            <a:off x="6150482" y="5782480"/>
            <a:ext cx="267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–  machine learning prioritizing citations for screening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ECB56-CA42-B242-992D-7819D555F36D}"/>
              </a:ext>
            </a:extLst>
          </p:cNvPr>
          <p:cNvSpPr txBox="1"/>
          <p:nvPr/>
        </p:nvSpPr>
        <p:spPr>
          <a:xfrm>
            <a:off x="3320324" y="4572527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Fee based –  A-Z including data synthesis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768CD-C6E4-BA4B-A690-44D473EF51C2}"/>
              </a:ext>
            </a:extLst>
          </p:cNvPr>
          <p:cNvSpPr txBox="1"/>
          <p:nvPr/>
        </p:nvSpPr>
        <p:spPr>
          <a:xfrm>
            <a:off x="329950" y="3079899"/>
            <a:ext cx="2721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for Cochrane Authors o/w subscription based  –   A-Z including collaborative platform for screening + active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87E1D-1EE5-6444-BD4A-F16D771F33D7}"/>
              </a:ext>
            </a:extLst>
          </p:cNvPr>
          <p:cNvSpPr txBox="1"/>
          <p:nvPr/>
        </p:nvSpPr>
        <p:spPr>
          <a:xfrm>
            <a:off x="438530" y="5957523"/>
            <a:ext cx="267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–citation management &amp; screening tool +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42726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35"/>
            <a:ext cx="8229600" cy="1143000"/>
          </a:xfrm>
        </p:spPr>
        <p:txBody>
          <a:bodyPr/>
          <a:lstStyle/>
          <a:p>
            <a:r>
              <a:rPr lang="en-US" dirty="0"/>
              <a:t>Process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160061"/>
            <a:ext cx="8830101" cy="54591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Frist review titles, abstracts and keywords (without yet going to full text</a:t>
            </a:r>
          </a:p>
          <a:p>
            <a:r>
              <a:rPr lang="en-US" dirty="0"/>
              <a:t>While screening, each reviewer should denote the provisional eligibility or ineligibility of each study – basically “provisional yes”  and “no” </a:t>
            </a:r>
          </a:p>
          <a:p>
            <a:pPr lvl="1"/>
            <a:r>
              <a:rPr lang="en-US" dirty="0"/>
              <a:t>So for the title and abstract review, “yes” means “maybe” – because the next step is to get the full text</a:t>
            </a:r>
          </a:p>
          <a:p>
            <a:r>
              <a:rPr lang="en-US" dirty="0"/>
              <a:t>Within software, you can create sub-folders for each category</a:t>
            </a:r>
          </a:p>
        </p:txBody>
      </p:sp>
    </p:spTree>
    <p:extLst>
      <p:ext uri="{BB962C8B-B14F-4D97-AF65-F5344CB8AC3E}">
        <p14:creationId xmlns:p14="http://schemas.microsoft.com/office/powerpoint/2010/main" val="36874894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905</Words>
  <Application>Microsoft Macintosh PowerPoint</Application>
  <PresentationFormat>On-screen Show (4:3)</PresentationFormat>
  <Paragraphs>124</Paragraphs>
  <Slides>18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Custom Design</vt:lpstr>
      <vt:lpstr>Twilight</vt:lpstr>
      <vt:lpstr>Systematic Reviews EPI 214</vt:lpstr>
      <vt:lpstr>Main steps for conducting SR</vt:lpstr>
      <vt:lpstr>After the searches…</vt:lpstr>
      <vt:lpstr>Software</vt:lpstr>
      <vt:lpstr>Duplicates, and  clearly irrelevant records</vt:lpstr>
      <vt:lpstr>Two reviewers</vt:lpstr>
      <vt:lpstr>Inclusion criteria</vt:lpstr>
      <vt:lpstr>Systematic Review Process Management Tools</vt:lpstr>
      <vt:lpstr>Process (1)</vt:lpstr>
      <vt:lpstr>Process (2)</vt:lpstr>
      <vt:lpstr>Process (3)</vt:lpstr>
      <vt:lpstr>The big decisions</vt:lpstr>
      <vt:lpstr>Included studies</vt:lpstr>
      <vt:lpstr>Automating Screening Process</vt:lpstr>
      <vt:lpstr>PowerPoint Presentation</vt:lpstr>
      <vt:lpstr>Numbers (1)</vt:lpstr>
      <vt:lpstr>PowerPoint Presentation</vt:lpstr>
      <vt:lpstr>Numbers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Reviews for Global Health Decision-making (GHS 213)</dc:title>
  <dc:creator>Shuman, Halemah</dc:creator>
  <cp:lastModifiedBy>Malekinejad, Mohsen</cp:lastModifiedBy>
  <cp:revision>9</cp:revision>
  <dcterms:created xsi:type="dcterms:W3CDTF">2020-12-28T05:39:06Z</dcterms:created>
  <dcterms:modified xsi:type="dcterms:W3CDTF">2022-03-29T00:19:03Z</dcterms:modified>
</cp:coreProperties>
</file>