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notesMasterIdLst>
    <p:notesMasterId r:id="rId59"/>
  </p:notesMasterIdLst>
  <p:handoutMasterIdLst>
    <p:handoutMasterId r:id="rId60"/>
  </p:handoutMasterIdLst>
  <p:sldIdLst>
    <p:sldId id="256" r:id="rId2"/>
    <p:sldId id="259" r:id="rId3"/>
    <p:sldId id="257" r:id="rId4"/>
    <p:sldId id="656" r:id="rId5"/>
    <p:sldId id="657" r:id="rId6"/>
    <p:sldId id="668" r:id="rId7"/>
    <p:sldId id="258" r:id="rId8"/>
    <p:sldId id="680" r:id="rId9"/>
    <p:sldId id="691" r:id="rId10"/>
    <p:sldId id="677" r:id="rId11"/>
    <p:sldId id="708" r:id="rId12"/>
    <p:sldId id="710" r:id="rId13"/>
    <p:sldId id="260" r:id="rId14"/>
    <p:sldId id="730" r:id="rId15"/>
    <p:sldId id="261" r:id="rId16"/>
    <p:sldId id="667" r:id="rId17"/>
    <p:sldId id="683" r:id="rId18"/>
    <p:sldId id="262" r:id="rId19"/>
    <p:sldId id="684" r:id="rId20"/>
    <p:sldId id="669" r:id="rId21"/>
    <p:sldId id="692" r:id="rId22"/>
    <p:sldId id="704" r:id="rId23"/>
    <p:sldId id="685" r:id="rId24"/>
    <p:sldId id="686" r:id="rId25"/>
    <p:sldId id="264" r:id="rId26"/>
    <p:sldId id="687" r:id="rId27"/>
    <p:sldId id="265" r:id="rId28"/>
    <p:sldId id="731" r:id="rId29"/>
    <p:sldId id="268" r:id="rId30"/>
    <p:sldId id="705" r:id="rId31"/>
    <p:sldId id="671" r:id="rId32"/>
    <p:sldId id="732" r:id="rId33"/>
    <p:sldId id="269" r:id="rId34"/>
    <p:sldId id="715" r:id="rId35"/>
    <p:sldId id="721" r:id="rId36"/>
    <p:sldId id="733" r:id="rId37"/>
    <p:sldId id="267" r:id="rId38"/>
    <p:sldId id="682" r:id="rId39"/>
    <p:sldId id="670" r:id="rId40"/>
    <p:sldId id="716" r:id="rId41"/>
    <p:sldId id="712" r:id="rId42"/>
    <p:sldId id="479" r:id="rId43"/>
    <p:sldId id="734" r:id="rId44"/>
    <p:sldId id="280" r:id="rId45"/>
    <p:sldId id="655" r:id="rId46"/>
    <p:sldId id="722" r:id="rId47"/>
    <p:sldId id="276" r:id="rId48"/>
    <p:sldId id="266" r:id="rId49"/>
    <p:sldId id="278" r:id="rId50"/>
    <p:sldId id="723" r:id="rId51"/>
    <p:sldId id="706" r:id="rId52"/>
    <p:sldId id="735" r:id="rId53"/>
    <p:sldId id="701" r:id="rId54"/>
    <p:sldId id="702" r:id="rId55"/>
    <p:sldId id="703" r:id="rId56"/>
    <p:sldId id="729" r:id="rId57"/>
    <p:sldId id="381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66"/>
    <a:srgbClr val="FFCC66"/>
    <a:srgbClr val="FF9933"/>
    <a:srgbClr val="CCECFF"/>
    <a:srgbClr val="6699FF"/>
    <a:srgbClr val="3333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35" autoAdjust="0"/>
    <p:restoredTop sz="79058" autoAdjust="0"/>
  </p:normalViewPr>
  <p:slideViewPr>
    <p:cSldViewPr>
      <p:cViewPr>
        <p:scale>
          <a:sx n="75" d="100"/>
          <a:sy n="75" d="100"/>
        </p:scale>
        <p:origin x="1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7695458A-E5DE-4165-AF7A-D14A77B3C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4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3D3F0A1-B7D1-468D-8D07-3D12EFBF0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2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43BB01-A797-4BD5-8AA2-0922CD1867E7}" type="slidenum">
              <a:rPr lang="en-US" altLang="en-US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32446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E9BE78-A43E-4540-8BCD-F0C9BEB2EDD2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9466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58DBE5-391E-45F3-B1DE-405830E46AE5}" type="slidenum">
              <a:rPr lang="en-US" altLang="en-US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90150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15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54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04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576137-7432-4B89-9FF6-7093128BAC0F}" type="slidenum">
              <a:rPr lang="en-US" altLang="en-US" smtClean="0"/>
              <a:pPr eaLnBrk="1" hangingPunct="1">
                <a:spcBef>
                  <a:spcPct val="0"/>
                </a:spcBef>
              </a:pPr>
              <a:t>49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5890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6AECB1-F2A7-47B6-BEF1-9CCEFB35BBF8}" type="slidenum">
              <a:rPr lang="en-US" altLang="en-US" smtClean="0"/>
              <a:pPr eaLnBrk="1" hangingPunct="1">
                <a:spcBef>
                  <a:spcPct val="0"/>
                </a:spcBef>
              </a:pPr>
              <a:t>51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452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410223-ADCB-4E80-9C9E-DA54B016B4A4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6458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49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C7E0BA-F8F5-4F17-92B9-0FE45240FAF7}" type="slidenum">
              <a:rPr lang="en-US" altLang="en-US" b="0" smtClean="0"/>
              <a:pPr eaLnBrk="1" hangingPunct="1"/>
              <a:t>24</a:t>
            </a:fld>
            <a:endParaRPr lang="en-US" altLang="en-US" b="0" smtClean="0"/>
          </a:p>
        </p:txBody>
      </p:sp>
    </p:spTree>
    <p:extLst>
      <p:ext uri="{BB962C8B-B14F-4D97-AF65-F5344CB8AC3E}">
        <p14:creationId xmlns:p14="http://schemas.microsoft.com/office/powerpoint/2010/main" val="1916872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proportion of this sample is female?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5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7C7FA1-28CF-49A6-90D1-7A6F6A982031}" type="slidenum">
              <a:rPr lang="en-US" altLang="en-US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14699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6B5F2F-E9BE-4331-94D1-C29279DDF380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901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3F8A19-53FA-4F21-B666-8C8D90C50564}" type="slidenum">
              <a:rPr lang="en-US" altLang="en-US" smtClean="0"/>
              <a:pPr eaLnBrk="1" hangingPunct="1"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4090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4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F82A-6A09-46D8-8123-233BBF3A3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9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54FA-87F8-4733-906D-559FB1953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AF16-1A79-42DB-8EBE-FFA76C277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63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AA61-6FE7-4DB4-9D3E-AD5B06D8D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9037-BDC7-48A3-B10A-2DDB0D1CD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0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25D9-B2A0-4C0B-958B-D7EC9DE26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1A00-1313-4D8E-9C33-3FBF29E0E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6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2CBED-3F4A-4DB1-96F4-66F0558E6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507C9-D2D6-42C4-A8B6-8DF8042A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476D-0884-4E1F-9D25-C0F313415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21C5F-135E-44FD-8A6C-A41F57CE0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C183B-CA81-4984-BCCF-3B68FFD39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E696-79D4-498C-9D2A-F04B2F607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5C908-1604-4DD6-90DF-F7768F26B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C231CB0-C548-4AB3-B6AE-35BA56EE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Isabel.allen@ucsf.edu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5.e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2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urses.ucsf.edu/mod/forum/view.php?id=37119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2270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000000"/>
                </a:solidFill>
              </a:rPr>
              <a:t>Biostat 200</a:t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/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>Introduction to Biostatistics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F09F6-464B-41C8-94C9-57BC1F3EAC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533400" y="5486400"/>
            <a:ext cx="8382000" cy="86995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b="0" i="1" smtClean="0">
                <a:latin typeface="+mn-lt"/>
                <a:cs typeface="Times New Roman" pitchFamily="18" charset="0"/>
              </a:rPr>
              <a:t/>
            </a:r>
            <a:br>
              <a:rPr lang="en-US" sz="2800" b="0" i="1" smtClean="0">
                <a:latin typeface="+mn-lt"/>
                <a:cs typeface="Times New Roman" pitchFamily="18" charset="0"/>
              </a:rPr>
            </a:br>
            <a:r>
              <a:rPr lang="en-US" sz="2000" b="0" i="1" smtClean="0">
                <a:latin typeface="+mn-lt"/>
                <a:cs typeface="Times New Roman" pitchFamily="18" charset="0"/>
              </a:rPr>
              <a:t>“</a:t>
            </a:r>
            <a:r>
              <a:rPr lang="en-US" sz="2000" b="0" i="1" dirty="0" smtClean="0">
                <a:latin typeface="+mn-lt"/>
                <a:cs typeface="Times New Roman" pitchFamily="18" charset="0"/>
              </a:rPr>
              <a:t>No amount of experimentation can ever prove me right;  a single experiment can prove me wrong</a:t>
            </a:r>
            <a:r>
              <a:rPr lang="en-US" sz="2000" b="0" i="1" smtClean="0">
                <a:latin typeface="+mn-lt"/>
                <a:cs typeface="Times New Roman" pitchFamily="18" charset="0"/>
              </a:rPr>
              <a:t>.”                                                  </a:t>
            </a:r>
            <a:r>
              <a:rPr lang="en-US" sz="2000" b="0" smtClean="0">
                <a:latin typeface="+mn-lt"/>
                <a:cs typeface="Times New Roman" pitchFamily="18" charset="0"/>
              </a:rPr>
              <a:t>Albert </a:t>
            </a:r>
            <a:r>
              <a:rPr lang="en-US" sz="2000" b="0" dirty="0" smtClean="0">
                <a:latin typeface="+mn-lt"/>
                <a:cs typeface="Times New Roman" pitchFamily="18" charset="0"/>
              </a:rPr>
              <a:t>Einstein (1879-1955)</a:t>
            </a:r>
            <a:br>
              <a:rPr lang="en-US" sz="2000" b="0" dirty="0" smtClean="0">
                <a:latin typeface="+mn-lt"/>
                <a:cs typeface="Times New Roman" pitchFamily="18" charset="0"/>
              </a:rPr>
            </a:br>
            <a:endParaRPr lang="en-US" sz="2000" b="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TICR Professional Conduct Statement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2400" smtClean="0"/>
              <a:t>Clarifications for this class</a:t>
            </a:r>
            <a:endParaRPr lang="en-US" altLang="en-US" sz="160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maintain the highest standards of academic honesty.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am allowed to collaborate with my classmates on assignments, however I will work through each problem myself and turn in my own work (no cutting and pasting from others).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neither give nor receive help from other students on the final examination.  </a:t>
            </a:r>
            <a:endParaRPr lang="en-US" alt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not use questions or answer keys from prior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95912-2540-477D-A1A9-1071CCCE02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Who am I?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297362"/>
          </a:xfrm>
        </p:spPr>
        <p:txBody>
          <a:bodyPr/>
          <a:lstStyle/>
          <a:p>
            <a:r>
              <a:rPr lang="en-US" altLang="en-US" dirty="0" smtClean="0"/>
              <a:t>PhD in </a:t>
            </a:r>
            <a:r>
              <a:rPr lang="en-US" altLang="en-US" dirty="0"/>
              <a:t>s</a:t>
            </a:r>
            <a:r>
              <a:rPr lang="en-US" altLang="en-US" dirty="0" smtClean="0"/>
              <a:t>tatistics, MS in math</a:t>
            </a:r>
          </a:p>
          <a:p>
            <a:r>
              <a:rPr lang="en-US" altLang="en-US" dirty="0" smtClean="0"/>
              <a:t>UCSF since 2012</a:t>
            </a:r>
          </a:p>
          <a:p>
            <a:r>
              <a:rPr lang="en-US" altLang="en-US" dirty="0" smtClean="0"/>
              <a:t>Pre-UCSF in Boston @ Harvard &amp; Babson &amp; starting Biotech companies</a:t>
            </a:r>
          </a:p>
          <a:p>
            <a:r>
              <a:rPr lang="en-US" altLang="en-US" dirty="0" smtClean="0"/>
              <a:t>Part of DEB, GBHI, MAC, ICHS, QB3, CTSI &amp; Catalyst @ UCSF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7F315-2971-407A-8B84-724A7746B96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74638"/>
            <a:ext cx="2987752" cy="2011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03338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Stage in training</a:t>
            </a:r>
          </a:p>
          <a:p>
            <a:pPr lvl="1" eaLnBrk="1" hangingPunct="1">
              <a:defRPr/>
            </a:pPr>
            <a:r>
              <a:rPr lang="en-US" dirty="0" smtClean="0"/>
              <a:t>Resident</a:t>
            </a:r>
          </a:p>
          <a:p>
            <a:pPr lvl="1" eaLnBrk="1" hangingPunct="1">
              <a:defRPr/>
            </a:pPr>
            <a:r>
              <a:rPr lang="en-US" dirty="0" smtClean="0"/>
              <a:t>Fellow</a:t>
            </a:r>
          </a:p>
          <a:p>
            <a:pPr lvl="1" eaLnBrk="1" hangingPunct="1">
              <a:defRPr/>
            </a:pPr>
            <a:r>
              <a:rPr lang="en-US" dirty="0" smtClean="0"/>
              <a:t>Faculty</a:t>
            </a:r>
          </a:p>
          <a:p>
            <a:pPr lvl="1" eaLnBrk="1" hangingPunct="1">
              <a:defRPr/>
            </a:pPr>
            <a:r>
              <a:rPr lang="en-US" dirty="0" smtClean="0"/>
              <a:t>PhD Student</a:t>
            </a:r>
          </a:p>
          <a:p>
            <a:pPr eaLnBrk="1" hangingPunct="1">
              <a:defRPr/>
            </a:pPr>
            <a:r>
              <a:rPr lang="en-US" sz="2800" dirty="0" smtClean="0"/>
              <a:t>Outside of UCSF?</a:t>
            </a:r>
          </a:p>
          <a:p>
            <a:pPr eaLnBrk="1" hangingPunct="1">
              <a:defRPr/>
            </a:pPr>
            <a:r>
              <a:rPr lang="en-US" sz="2800" dirty="0" smtClean="0"/>
              <a:t>Are you designing a study?</a:t>
            </a:r>
          </a:p>
          <a:p>
            <a:pPr eaLnBrk="1" hangingPunct="1">
              <a:defRPr/>
            </a:pPr>
            <a:r>
              <a:rPr lang="en-US" sz="2800" dirty="0" smtClean="0"/>
              <a:t>Do you have a data set that you are analyzing?</a:t>
            </a:r>
          </a:p>
          <a:p>
            <a:pPr eaLnBrk="1" hangingPunct="1">
              <a:defRPr/>
            </a:pPr>
            <a:r>
              <a:rPr lang="en-US" sz="2800" dirty="0" smtClean="0"/>
              <a:t>Are you in the process of collecting your own data?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7B2FC5-7491-423A-BCDA-FCE423E26ED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66800" y="533400"/>
            <a:ext cx="6934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0" dirty="0">
                <a:latin typeface="+mn-lt"/>
              </a:rPr>
              <a:t>Who are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Course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91067" y="1295400"/>
            <a:ext cx="8229600" cy="475615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Knowledge of basic biostatistics terms and notation</a:t>
            </a:r>
          </a:p>
          <a:p>
            <a:pPr eaLnBrk="1" hangingPunct="1"/>
            <a:r>
              <a:rPr lang="en-US" altLang="en-US" sz="2800" dirty="0" smtClean="0"/>
              <a:t>Understanding of concepts underlying most statistical analyses, as a foundation for more advanced methods</a:t>
            </a:r>
          </a:p>
          <a:p>
            <a:pPr eaLnBrk="1" hangingPunct="1"/>
            <a:r>
              <a:rPr lang="en-US" altLang="en-US" sz="2800" dirty="0" smtClean="0"/>
              <a:t>Ability to summarize data and conduct basic statistical analyses using STATA</a:t>
            </a:r>
          </a:p>
          <a:p>
            <a:pPr eaLnBrk="1" hangingPunct="1"/>
            <a:r>
              <a:rPr lang="en-US" altLang="en-US" sz="2800" dirty="0" smtClean="0"/>
              <a:t>Ability to present and visualize data</a:t>
            </a:r>
          </a:p>
          <a:p>
            <a:pPr eaLnBrk="1" hangingPunct="1"/>
            <a:r>
              <a:rPr lang="en-US" altLang="en-US" sz="2800" dirty="0" smtClean="0"/>
              <a:t>Ability to understand basic statistical analyses in published journals</a:t>
            </a:r>
          </a:p>
          <a:p>
            <a:pPr eaLnBrk="1" hangingPunct="1"/>
            <a:r>
              <a:rPr lang="en-US" altLang="en-US" sz="2800" dirty="0" smtClean="0"/>
              <a:t>More details are in the Syllabus</a:t>
            </a:r>
            <a:endParaRPr lang="en-US" alt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D538F-301D-4014-8186-0FEAD0A6D19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377825"/>
            <a:ext cx="7772400" cy="765175"/>
          </a:xfrm>
        </p:spPr>
        <p:txBody>
          <a:bodyPr/>
          <a:lstStyle/>
          <a:p>
            <a:r>
              <a:rPr lang="en-AU" altLang="en-US" b="0" dirty="0"/>
              <a:t>Why Do Statistics?</a:t>
            </a:r>
            <a:endParaRPr lang="en-AU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3340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/>
              <a:t>Extrapolate from data collected to make general conclusions about </a:t>
            </a:r>
            <a:r>
              <a:rPr lang="en-AU" altLang="en-US" sz="2800" dirty="0" smtClean="0"/>
              <a:t>a larger </a:t>
            </a:r>
            <a:r>
              <a:rPr lang="en-AU" altLang="en-US" sz="2800" dirty="0"/>
              <a:t>population </a:t>
            </a:r>
            <a:endParaRPr lang="en-AU" altLang="en-US" sz="2800" dirty="0" smtClean="0"/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 smtClean="0"/>
              <a:t>Allows </a:t>
            </a:r>
            <a:r>
              <a:rPr lang="en-AU" altLang="en-US" sz="2800" dirty="0"/>
              <a:t>general conclusions to be made from limited amounts of data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 smtClean="0"/>
              <a:t>Often we must assume </a:t>
            </a:r>
            <a:r>
              <a:rPr lang="en-AU" altLang="en-US" sz="2800" dirty="0"/>
              <a:t>that </a:t>
            </a:r>
            <a:r>
              <a:rPr lang="en-AU" altLang="en-US" sz="2800" dirty="0" smtClean="0"/>
              <a:t>data are randomly </a:t>
            </a:r>
            <a:r>
              <a:rPr lang="en-AU" altLang="en-US" sz="2800" dirty="0"/>
              <a:t>sampled from an infinitely large population, </a:t>
            </a:r>
            <a:r>
              <a:rPr lang="en-AU" altLang="en-US" sz="2800" dirty="0" smtClean="0"/>
              <a:t>analyse </a:t>
            </a:r>
            <a:r>
              <a:rPr lang="en-AU" altLang="en-US" sz="2800" dirty="0"/>
              <a:t>this sample and use</a:t>
            </a:r>
            <a:r>
              <a:rPr lang="en-NZ" altLang="en-US" sz="2800" dirty="0"/>
              <a:t> </a:t>
            </a:r>
            <a:r>
              <a:rPr lang="en-AU" altLang="en-US" sz="2800" dirty="0"/>
              <a:t>results to make inferences about the population </a:t>
            </a:r>
            <a:endParaRPr lang="en-AU" altLang="en-US" sz="2800" dirty="0" smtClean="0"/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 smtClean="0"/>
              <a:t>Sometimes we don’t have a random sample but use the data that are available</a:t>
            </a:r>
            <a:endParaRPr lang="en-AU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3993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What we’ll cover today</a:t>
            </a: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Variables - numerical versus categorical</a:t>
            </a:r>
          </a:p>
          <a:p>
            <a:pPr eaLnBrk="1" hangingPunct="1"/>
            <a:r>
              <a:rPr lang="en-US" altLang="en-US" dirty="0" smtClean="0"/>
              <a:t>Tables (frequencies) </a:t>
            </a:r>
          </a:p>
          <a:p>
            <a:pPr eaLnBrk="1" hangingPunct="1"/>
            <a:r>
              <a:rPr lang="en-US" altLang="en-US" dirty="0" smtClean="0"/>
              <a:t>Graphs (histograms, box plots, scatter plots, line graphs) </a:t>
            </a:r>
          </a:p>
          <a:p>
            <a:pPr eaLnBrk="1" hangingPunct="1"/>
            <a:r>
              <a:rPr lang="en-US" altLang="en-US" dirty="0" smtClean="0"/>
              <a:t>Summaries of numerical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B5178-F679-4D67-A7FE-158E2462F0A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Variables are what you are measuring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Data sets are made up of a set of measured variables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838200" y="3276600"/>
          <a:ext cx="7239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3" name="Organization Chart" r:id="rId3" imgW="3657600" imgH="1292420" progId="OrgPlusWOPX.4">
                  <p:embed followColorScheme="full"/>
                </p:oleObj>
              </mc:Choice>
              <mc:Fallback>
                <p:oleObj name="Organization Chart" r:id="rId3" imgW="3657600" imgH="129242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72390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75FB3-15ED-4F89-9288-6C81670E7D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u="sng" smtClean="0"/>
              <a:t>Categorical variable</a:t>
            </a:r>
            <a:r>
              <a:rPr lang="en-US" altLang="en-US" sz="3600" smtClean="0"/>
              <a:t>: any variable that is not numerical (values have no numerical meaning)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Examples: gender, race, drug, disease status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65FA0-793B-4D66-9AD0-5A28EE52F11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u="sng" dirty="0" smtClean="0"/>
              <a:t>Nominal variables</a:t>
            </a:r>
            <a:r>
              <a:rPr lang="en-US" altLang="en-US" sz="3200" dirty="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The data are unordered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For example:   RACE: 1=Caucasian, 2=Asian American, 3=African American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A subset of these variables are </a:t>
            </a:r>
            <a:r>
              <a:rPr lang="en-US" altLang="en-US" sz="2800" u="sng" dirty="0" smtClean="0"/>
              <a:t>binary or dichotomous variables</a:t>
            </a:r>
            <a:r>
              <a:rPr lang="en-US" altLang="en-US" sz="2800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Binary variables have only two categories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For example:     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Biological sex: 1=male, 2=female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 0=No 1=Yes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DB52C-7CD9-425B-A314-DC039FDA0DA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31800" y="1345143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dirty="0" smtClean="0"/>
              <a:t>Nominal variables</a:t>
            </a:r>
            <a:r>
              <a:rPr lang="en-US" altLang="en-US" dirty="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The data are unordered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dirty="0" smtClean="0"/>
              <a:t>Ordinal variables</a:t>
            </a:r>
            <a:r>
              <a:rPr lang="en-US" altLang="en-US" dirty="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The data are 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For example: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AGE: 1=10-19 years, 2=20-29 years, 3=30-39 years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Likelihood of participating in a vaccine trial  1=Not at all likely 2=somewhat likely 3=very </a:t>
            </a:r>
            <a:r>
              <a:rPr lang="en-US" altLang="en-US" sz="2400" dirty="0" smtClean="0"/>
              <a:t>likely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Sometimes we will treat these as pseudo-continuous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97332-F286-4C85-B22E-882C8E2847A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700087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Course instructors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98550"/>
            <a:ext cx="8229600" cy="5257800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3500" dirty="0" smtClean="0"/>
              <a:t>Course director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3500" b="1" dirty="0" smtClean="0"/>
              <a:t>    </a:t>
            </a:r>
            <a:r>
              <a:rPr lang="en-US" sz="3500" dirty="0" smtClean="0"/>
              <a:t>Isabel Elaine Allen, PhD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Professor of Biostatistics &amp; Epidemiology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Phone: 508-6677737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Office:  550 16</a:t>
            </a:r>
            <a:r>
              <a:rPr lang="en-US" baseline="30000" dirty="0" smtClean="0"/>
              <a:t>th</a:t>
            </a:r>
            <a:r>
              <a:rPr lang="en-US" dirty="0" smtClean="0"/>
              <a:t> St., 2</a:t>
            </a:r>
            <a:r>
              <a:rPr lang="en-US" baseline="30000" dirty="0" smtClean="0"/>
              <a:t>nd</a:t>
            </a:r>
            <a:r>
              <a:rPr lang="en-US" dirty="0" smtClean="0"/>
              <a:t> Floor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hlinkClick r:id="rId3"/>
              </a:rPr>
              <a:t>Isabel.allen@ucsf.edu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TAs</a:t>
            </a:r>
          </a:p>
          <a:p>
            <a:pPr>
              <a:defRPr/>
            </a:pPr>
            <a:r>
              <a:rPr lang="en-US" dirty="0" smtClean="0"/>
              <a:t>Branden Barger, BA</a:t>
            </a:r>
          </a:p>
          <a:p>
            <a:pPr>
              <a:defRPr/>
            </a:pPr>
            <a:r>
              <a:rPr lang="en-US" dirty="0" err="1" smtClean="0"/>
              <a:t>Sanithia</a:t>
            </a:r>
            <a:r>
              <a:rPr lang="en-US" dirty="0" smtClean="0"/>
              <a:t> Williams, MD</a:t>
            </a:r>
          </a:p>
          <a:p>
            <a:pPr>
              <a:defRPr/>
            </a:pPr>
            <a:r>
              <a:rPr lang="en-US" dirty="0" smtClean="0"/>
              <a:t>Samuel </a:t>
            </a:r>
            <a:r>
              <a:rPr lang="en-US" dirty="0" err="1" smtClean="0"/>
              <a:t>Zetumer</a:t>
            </a:r>
            <a:r>
              <a:rPr lang="en-US" dirty="0" smtClean="0"/>
              <a:t>, BA</a:t>
            </a:r>
          </a:p>
          <a:p>
            <a:pPr>
              <a:defRPr/>
            </a:pPr>
            <a:r>
              <a:rPr lang="en-US" dirty="0" err="1" smtClean="0"/>
              <a:t>Ekland</a:t>
            </a:r>
            <a:r>
              <a:rPr lang="en-US" dirty="0" smtClean="0"/>
              <a:t> Abdiwahab, MPH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1EEBF-5674-4FB6-9FC0-1CFB6C123B4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u="sng" dirty="0" smtClean="0"/>
              <a:t>Numerical (quantitative) variables</a:t>
            </a:r>
            <a:r>
              <a:rPr lang="en-US" altLang="en-US" sz="2800" dirty="0" smtClean="0"/>
              <a:t>:  naturally measured as numbers for which arithmetic operations are meaningful </a:t>
            </a:r>
          </a:p>
          <a:p>
            <a:pPr eaLnBrk="1" hangingPunct="1"/>
            <a:r>
              <a:rPr lang="en-US" altLang="en-US" sz="2800" dirty="0" smtClean="0"/>
              <a:t>E.g. height, weight, age, salary, viral load, CD4 cell counts, hemoglobin A1c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Discrete variables</a:t>
            </a:r>
            <a:r>
              <a:rPr lang="en-US" altLang="en-US" sz="2400" dirty="0" smtClean="0"/>
              <a:t>: can be counted (e.g. number of goats owned by a household: 0, 1, 2, 3, etc.) but fractions do not make sense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Continuous variables</a:t>
            </a:r>
            <a:r>
              <a:rPr lang="en-US" altLang="en-US" sz="2400" dirty="0" smtClean="0"/>
              <a:t>: can take any value within a given range (e.g. weight: 2974.5 g, 3012.6 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8A8B7-F9F0-49F8-9670-7304AF51C84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dirty="0" smtClean="0"/>
              <a:t>Dichotomous variables 0=No, 1=Yes</a:t>
            </a:r>
          </a:p>
          <a:p>
            <a:pPr lvl="1"/>
            <a:r>
              <a:rPr lang="en-US" altLang="en-US" dirty="0" smtClean="0"/>
              <a:t>Doing arithmetic operations actually does make sense</a:t>
            </a:r>
          </a:p>
          <a:p>
            <a:pPr lvl="1"/>
            <a:r>
              <a:rPr lang="en-US" altLang="en-US" dirty="0" smtClean="0"/>
              <a:t>If you take the mean of the 0’s and 1’s you get the proportion= yes</a:t>
            </a:r>
          </a:p>
          <a:p>
            <a:pPr lvl="1"/>
            <a:r>
              <a:rPr lang="en-US" altLang="en-US" dirty="0" smtClean="0"/>
              <a:t>And even if you correlate dichotomous and continuous variables you get the point </a:t>
            </a:r>
            <a:r>
              <a:rPr lang="en-US" altLang="en-US" dirty="0" err="1" smtClean="0"/>
              <a:t>biserial</a:t>
            </a:r>
            <a:r>
              <a:rPr lang="en-US" altLang="en-US" dirty="0" smtClean="0"/>
              <a:t> coefficient so not impossible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1E69-651F-446A-ACC6-17F99FFCB36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443038"/>
            <a:ext cx="8229600" cy="4800600"/>
          </a:xfrm>
        </p:spPr>
        <p:txBody>
          <a:bodyPr/>
          <a:lstStyle/>
          <a:p>
            <a:r>
              <a:rPr lang="en-US" altLang="en-US" dirty="0" smtClean="0"/>
              <a:t>Continuous variables are always truncated at the level of the precision of the measurement.  </a:t>
            </a:r>
          </a:p>
          <a:p>
            <a:pPr lvl="1"/>
            <a:r>
              <a:rPr lang="en-US" altLang="en-US" dirty="0" smtClean="0"/>
              <a:t>They may be truncated at integer values but if a fraction makes sense it is still a continuous variable</a:t>
            </a:r>
          </a:p>
          <a:p>
            <a:pPr lvl="1"/>
            <a:r>
              <a:rPr lang="en-US" altLang="en-US" dirty="0" smtClean="0"/>
              <a:t>e.g. Age=33 years old (really 33 years, 17 days, 12 hours, 23 minutes, </a:t>
            </a:r>
            <a:r>
              <a:rPr lang="en-US" altLang="en-US" dirty="0" err="1" smtClean="0"/>
              <a:t>etc</a:t>
            </a:r>
            <a:r>
              <a:rPr lang="en-US" altLang="en-US" dirty="0" smtClean="0"/>
              <a:t>…)</a:t>
            </a:r>
          </a:p>
          <a:p>
            <a:pPr lvl="1"/>
            <a:r>
              <a:rPr lang="en-US" altLang="en-US" dirty="0" smtClean="0"/>
              <a:t>Making continuous variables into categories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B0814-52D8-474D-BE26-B46BDB1F736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does it matter?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Knowing what type of variable you are dealing with will help you choose your method of statistical analysis</a:t>
            </a:r>
          </a:p>
          <a:p>
            <a:endParaRPr lang="en-US" altLang="en-US" smtClean="0"/>
          </a:p>
          <a:p>
            <a:r>
              <a:rPr lang="en-US" altLang="en-US" smtClean="0"/>
              <a:t>The most important/common distinction is between categorical and numerical</a:t>
            </a:r>
          </a:p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82F9A-71F3-4F1A-87F5-32ACB3FEAE7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discretized </a:t>
            </a:r>
          </a:p>
          <a:p>
            <a:pPr lvl="1" eaLnBrk="1" hangingPunct="1"/>
            <a:r>
              <a:rPr lang="en-US" altLang="en-US" smtClean="0"/>
              <a:t>E.g., age can be rounded to whole numbers</a:t>
            </a:r>
          </a:p>
          <a:p>
            <a:pPr eaLnBrk="1" hangingPunct="1"/>
            <a:r>
              <a:rPr lang="en-US" altLang="en-US" smtClean="0"/>
              <a:t>Continuous or discrete variables can be categorized </a:t>
            </a:r>
          </a:p>
          <a:p>
            <a:pPr lvl="1" eaLnBrk="1" hangingPunct="1"/>
            <a:r>
              <a:rPr lang="en-US" altLang="en-US" smtClean="0"/>
              <a:t>E.g., age categories</a:t>
            </a:r>
          </a:p>
          <a:p>
            <a:pPr eaLnBrk="1" hangingPunct="1"/>
            <a:r>
              <a:rPr lang="en-US" altLang="en-US" smtClean="0"/>
              <a:t>Categorical variables can be re-categorized</a:t>
            </a:r>
          </a:p>
          <a:p>
            <a:pPr lvl="1" eaLnBrk="1" hangingPunct="1"/>
            <a:r>
              <a:rPr lang="en-US" altLang="en-US" smtClean="0"/>
              <a:t>E.g., lumping from 5 categories down to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FF651-D77A-4C06-A15A-2956D91C82C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Why discretize/categorize a continuous variable or re-categorize a categorical variable?</a:t>
            </a:r>
          </a:p>
          <a:p>
            <a:pPr lvl="1" eaLnBrk="1" hangingPunct="1"/>
            <a:r>
              <a:rPr lang="en-US" altLang="en-US" dirty="0" smtClean="0"/>
              <a:t>Ease of interpretation</a:t>
            </a:r>
          </a:p>
          <a:p>
            <a:pPr lvl="1" eaLnBrk="1" hangingPunct="1"/>
            <a:r>
              <a:rPr lang="en-US" altLang="en-US" dirty="0" smtClean="0"/>
              <a:t>Ease of statistical methodology</a:t>
            </a:r>
          </a:p>
          <a:p>
            <a:pPr lvl="1" eaLnBrk="1" hangingPunct="1"/>
            <a:r>
              <a:rPr lang="en-US" altLang="en-US" dirty="0" smtClean="0"/>
              <a:t>Some groups are too small to make conclusions about</a:t>
            </a:r>
          </a:p>
          <a:p>
            <a:pPr lvl="1" eaLnBrk="1" hangingPunct="1"/>
            <a:r>
              <a:rPr lang="en-US" altLang="en-US" dirty="0" smtClean="0"/>
              <a:t>But discretizing/categorizing or lumping can have a statistical cost – loss of information</a:t>
            </a:r>
          </a:p>
          <a:p>
            <a:pPr eaLnBrk="1" hangingPunct="1"/>
            <a:r>
              <a:rPr lang="en-US" altLang="en-US" dirty="0" smtClean="0"/>
              <a:t>We will do some of this in lab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88F2A-22B1-4C79-B551-DF23E2DD5DD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Tables to summarize data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CB115-E1F1-4154-9C1E-20B3151DFD6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altLang="en-US" smtClean="0"/>
              <a:t>Frequency tables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25562"/>
            <a:ext cx="8382000" cy="19050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Categorical variables are summarized by</a:t>
            </a:r>
          </a:p>
          <a:p>
            <a:pPr lvl="1" eaLnBrk="1" hangingPunct="1"/>
            <a:r>
              <a:rPr lang="en-US" altLang="en-US" sz="2400" dirty="0" smtClean="0"/>
              <a:t>Frequency counts – how many are in each category</a:t>
            </a:r>
          </a:p>
          <a:p>
            <a:pPr lvl="1" eaLnBrk="1" hangingPunct="1"/>
            <a:r>
              <a:rPr lang="en-US" altLang="en-US" sz="2400" dirty="0" smtClean="0"/>
              <a:t>Relative frequency or percent (a number from 0 to 100)</a:t>
            </a:r>
          </a:p>
          <a:p>
            <a:pPr lvl="1" eaLnBrk="1" hangingPunct="1"/>
            <a:r>
              <a:rPr lang="en-US" altLang="en-US" sz="2400" dirty="0" smtClean="0"/>
              <a:t>Proportion (a number from 0 to 1)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graphicFrame>
        <p:nvGraphicFramePr>
          <p:cNvPr id="55385" name="Group 8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6025537"/>
              </p:ext>
            </p:extLst>
          </p:nvPr>
        </p:nvGraphicFramePr>
        <p:xfrm>
          <a:off x="1981200" y="3413124"/>
          <a:ext cx="5486400" cy="3064576"/>
        </p:xfrm>
        <a:graphic>
          <a:graphicData uri="http://schemas.openxmlformats.org/drawingml/2006/table">
            <a:tbl>
              <a:tblPr/>
              <a:tblGrid>
                <a:gridCol w="3416300"/>
                <a:gridCol w="2070100"/>
              </a:tblGrid>
              <a:tr h="7778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 of persons in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Biostat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200 - 2016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 or other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C2B19-92D5-4EF4-9825-5D4769AB8E6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672" y="2209752"/>
            <a:ext cx="10365056" cy="299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summarized in frequency tables but must be categorized in meaningful ways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A0F91-632D-41DA-AC62-6F4FBAA6DC5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42912"/>
            <a:ext cx="8229600" cy="60960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Lectures:  Tuesdays 10:30-12:00 </a:t>
            </a: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Videos of lectures are posted usually within a few hours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11 </a:t>
            </a:r>
            <a:r>
              <a:rPr lang="en-US" dirty="0" smtClean="0"/>
              <a:t>lectures (Sept 12-Nov 28, no lecture Nov. 21)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Attendance encouraged but optional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Labs: Thursdays 10:30-12 (no lab Nov 23)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Allen office hours: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Tuesday 12:00-1:00 Room MH 2105 and by appointment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Wednesday 8:00-9:30 Virtual office hours (GoToMeeting)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Course credits: 3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Some STATA in class – Please bring your laptop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9EA77-0271-4937-883E-800B353522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Choice of </a:t>
            </a:r>
            <a:r>
              <a:rPr lang="en-US" dirty="0" err="1" smtClean="0"/>
              <a:t>cutpoints</a:t>
            </a:r>
            <a:r>
              <a:rPr lang="en-US" dirty="0" smtClean="0"/>
              <a:t> for categories</a:t>
            </a:r>
          </a:p>
          <a:p>
            <a:pPr lvl="1" eaLnBrk="1" hangingPunct="1">
              <a:defRPr/>
            </a:pPr>
            <a:r>
              <a:rPr lang="en-US" dirty="0" smtClean="0"/>
              <a:t>Even intervals </a:t>
            </a:r>
          </a:p>
          <a:p>
            <a:pPr lvl="2" eaLnBrk="1" hangingPunct="1">
              <a:defRPr/>
            </a:pPr>
            <a:r>
              <a:rPr lang="en-US" dirty="0" smtClean="0"/>
              <a:t>E.g. 10-year age categories</a:t>
            </a:r>
          </a:p>
          <a:p>
            <a:pPr lvl="1" eaLnBrk="1" hangingPunct="1">
              <a:defRPr/>
            </a:pPr>
            <a:r>
              <a:rPr lang="en-US" dirty="0" smtClean="0"/>
              <a:t>Meaningful </a:t>
            </a:r>
            <a:r>
              <a:rPr lang="en-US" dirty="0" err="1" smtClean="0"/>
              <a:t>cutpoints</a:t>
            </a:r>
            <a:r>
              <a:rPr lang="en-US" dirty="0" smtClean="0"/>
              <a:t> related to a health outcome or decision</a:t>
            </a:r>
          </a:p>
          <a:p>
            <a:pPr lvl="2" eaLnBrk="1" hangingPunct="1">
              <a:defRPr/>
            </a:pPr>
            <a:r>
              <a:rPr lang="en-US" dirty="0" smtClean="0"/>
              <a:t>E.g. CD4&lt;50 cells/mm</a:t>
            </a:r>
            <a:r>
              <a:rPr lang="en-US" baseline="30000" dirty="0" smtClean="0"/>
              <a:t>3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Equal percentage of the data falling into each category </a:t>
            </a:r>
          </a:p>
          <a:p>
            <a:pPr lvl="2" eaLnBrk="1" hangingPunct="1">
              <a:defRPr/>
            </a:pPr>
            <a:r>
              <a:rPr lang="en-US" dirty="0" err="1" smtClean="0"/>
              <a:t>Tertiles</a:t>
            </a:r>
            <a:r>
              <a:rPr lang="en-US" dirty="0" smtClean="0"/>
              <a:t> – 33% </a:t>
            </a:r>
          </a:p>
          <a:p>
            <a:pPr lvl="2" eaLnBrk="1" hangingPunct="1">
              <a:defRPr/>
            </a:pPr>
            <a:r>
              <a:rPr lang="en-US" dirty="0" smtClean="0"/>
              <a:t>Quartiles – 25%</a:t>
            </a:r>
          </a:p>
          <a:p>
            <a:pPr lvl="2" eaLnBrk="1" hangingPunct="1">
              <a:defRPr/>
            </a:pPr>
            <a:r>
              <a:rPr lang="en-US" dirty="0" err="1" smtClean="0"/>
              <a:t>Quantiles</a:t>
            </a:r>
            <a:r>
              <a:rPr lang="en-US" dirty="0" smtClean="0"/>
              <a:t> – </a:t>
            </a:r>
            <a:r>
              <a:rPr lang="en-US" smtClean="0"/>
              <a:t>20%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EEC2-32DE-4A60-B0F7-08039CF98C4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Frequency tables – categorizing a continuous variable</a:t>
            </a:r>
          </a:p>
        </p:txBody>
      </p:sp>
      <p:graphicFrame>
        <p:nvGraphicFramePr>
          <p:cNvPr id="63543" name="Group 5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70133226"/>
              </p:ext>
            </p:extLst>
          </p:nvPr>
        </p:nvGraphicFramePr>
        <p:xfrm>
          <a:off x="1447800" y="1812925"/>
          <a:ext cx="6553200" cy="3701873"/>
        </p:xfrm>
        <a:graphic>
          <a:graphicData uri="http://schemas.openxmlformats.org/drawingml/2006/table">
            <a:tbl>
              <a:tblPr/>
              <a:tblGrid>
                <a:gridCol w="4562354"/>
                <a:gridCol w="1990846"/>
              </a:tblGrid>
              <a:tr h="777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of class participants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Category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4AEB8-89BC-44F8-BD5F-0AE78CEE35A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38200"/>
            <a:ext cx="9144000" cy="330925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4666" y="4728683"/>
            <a:ext cx="8569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 smtClean="0">
                <a:latin typeface="+mn-lt"/>
              </a:rPr>
              <a:t>Do you think there is a better way to categorize this data?</a:t>
            </a:r>
            <a:endParaRPr lang="en-US" sz="2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615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Bar charts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General graph for </a:t>
            </a:r>
            <a:r>
              <a:rPr lang="en-US" altLang="en-US" sz="2800" u="sng" dirty="0" smtClean="0"/>
              <a:t>categorical variables</a:t>
            </a:r>
          </a:p>
          <a:p>
            <a:pPr eaLnBrk="1" hangingPunct="1"/>
            <a:r>
              <a:rPr lang="en-US" altLang="en-US" sz="2800" dirty="0" smtClean="0"/>
              <a:t>Graphical equivalent of a frequency table</a:t>
            </a:r>
          </a:p>
          <a:p>
            <a:pPr eaLnBrk="1" hangingPunct="1"/>
            <a:r>
              <a:rPr lang="en-US" altLang="en-US" sz="2800" dirty="0" smtClean="0"/>
              <a:t>The x-axis does not have to be numerical</a:t>
            </a:r>
          </a:p>
          <a:p>
            <a:pPr eaLnBrk="1" hangingPunct="1"/>
            <a:r>
              <a:rPr lang="en-US" altLang="en-US" sz="2800" dirty="0" smtClean="0"/>
              <a:t>The height of the bars add up to 1 (if using percent options)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C3A6-AB29-4E7E-86C7-41416E3CEE1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Bar charts, gender of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85CB-3D78-4FB1-B5CD-445FDCE0278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898" y="2754457"/>
            <a:ext cx="4952603" cy="360189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19200" y="6381750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graph bar (count), over(gender)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052513"/>
            <a:ext cx="4629745" cy="336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1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Summarizing Data: The </a:t>
            </a:r>
            <a:r>
              <a:rPr lang="en-US" dirty="0" smtClean="0"/>
              <a:t>mode is the most common value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3333" y="1830387"/>
            <a:ext cx="8229600" cy="4525963"/>
          </a:xfrm>
        </p:spPr>
        <p:txBody>
          <a:bodyPr/>
          <a:lstStyle/>
          <a:p>
            <a:r>
              <a:rPr lang="en-US" dirty="0" smtClean="0"/>
              <a:t>Used for nominal variables</a:t>
            </a:r>
          </a:p>
          <a:p>
            <a:r>
              <a:rPr lang="en-US" dirty="0" smtClean="0"/>
              <a:t>Can be found by making bar charts or frequency tables</a:t>
            </a:r>
          </a:p>
          <a:p>
            <a:r>
              <a:rPr lang="en-US" dirty="0" smtClean="0"/>
              <a:t>Mode of # of apple devices own by class members? Mode of age?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3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04800"/>
            <a:ext cx="8229600" cy="38277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467" y="1426817"/>
            <a:ext cx="9144000" cy="510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6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Bar chart for </a:t>
            </a:r>
            <a:r>
              <a:rPr lang="en-US" altLang="en-US" sz="2800" u="sng" dirty="0" smtClean="0"/>
              <a:t>numerical data</a:t>
            </a:r>
          </a:p>
          <a:p>
            <a:pPr eaLnBrk="1" hangingPunct="1"/>
            <a:r>
              <a:rPr lang="en-US" altLang="en-US" sz="2800" dirty="0" smtClean="0"/>
              <a:t>The number of bins and the bin width will make a difference in the appearance of this plot </a:t>
            </a:r>
          </a:p>
          <a:p>
            <a:pPr eaLnBrk="1" hangingPunct="1"/>
            <a:r>
              <a:rPr lang="en-US" altLang="en-US" sz="2800" dirty="0" smtClean="0"/>
              <a:t>Width and number of bins may affect interpretation</a:t>
            </a:r>
          </a:p>
          <a:p>
            <a:pPr eaLnBrk="1" hangingPunct="1"/>
            <a:r>
              <a:rPr lang="en-US" altLang="en-US" sz="2800" dirty="0" smtClean="0"/>
              <a:t>Options such as percent, frequency will change the y-axis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3B6DD-8612-4B27-84D1-92761FF15C9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"/>
          <p:cNvSpPr>
            <a:spLocks noChangeArrowheads="1"/>
          </p:cNvSpPr>
          <p:nvPr/>
        </p:nvSpPr>
        <p:spPr bwMode="auto">
          <a:xfrm>
            <a:off x="809625" y="5105400"/>
            <a:ext cx="76485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** Stata code for this histogram **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histogram cd4count,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(black) width(50) title(CD4 among new HIV positives at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Mulago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xtitle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(CD4 cell count) percent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D7844-24F6-4ED9-AEAB-106968304B55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4403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655955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Placeholder 7"/>
          <p:cNvSpPr>
            <a:spLocks noGrp="1"/>
          </p:cNvSpPr>
          <p:nvPr>
            <p:ph type="body" sz="half" idx="1"/>
          </p:nvPr>
        </p:nvSpPr>
        <p:spPr>
          <a:xfrm>
            <a:off x="457200" y="3048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This histogram has less detail but gives us the % of persons with CD4 &lt;350 cells/mm</a:t>
            </a:r>
            <a:r>
              <a:rPr lang="en-US" altLang="en-US" baseline="30000" smtClean="0"/>
              <a:t>3</a:t>
            </a:r>
            <a:r>
              <a:rPr lang="en-US" altLang="en-US" smtClean="0"/>
              <a:t> </a:t>
            </a:r>
          </a:p>
        </p:txBody>
      </p:sp>
      <p:sp>
        <p:nvSpPr>
          <p:cNvPr id="45059" name="Rectangle 11"/>
          <p:cNvSpPr>
            <a:spLocks noChangeArrowheads="1"/>
          </p:cNvSpPr>
          <p:nvPr/>
        </p:nvSpPr>
        <p:spPr bwMode="auto">
          <a:xfrm>
            <a:off x="685800" y="5570538"/>
            <a:ext cx="8153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histogram cd4count, fcolor(blue) lcolor(black)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width(350)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title(CD4 among new HIV positives at Mulago) xtitle(CD4 cell count) percent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19F12-EF4F-408D-87E5-349EF07A35A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4506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58925"/>
            <a:ext cx="5114925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27037"/>
            <a:ext cx="8229600" cy="592931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Readings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Required readings will be from </a:t>
            </a:r>
            <a:r>
              <a:rPr lang="en-US" altLang="en-US" b="1" i="1" dirty="0" smtClean="0"/>
              <a:t>Introduction to Medical Statistics</a:t>
            </a:r>
            <a:r>
              <a:rPr lang="en-US" altLang="en-US" dirty="0" smtClean="0"/>
              <a:t> by Martin Bland. Oxford University Press. 4th edition.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Please read the assigned chapters </a:t>
            </a:r>
            <a:r>
              <a:rPr lang="en-US" altLang="en-US" i="1" dirty="0" smtClean="0"/>
              <a:t>before</a:t>
            </a:r>
            <a:r>
              <a:rPr lang="en-US" altLang="en-US" dirty="0" smtClean="0"/>
              <a:t> lecture, and review them after lecture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There will be papers &amp; articles also assigned for class &amp; homework periodically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925B0-7694-4E0E-949B-8CCB6C6B41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Histogram of class cash in </a:t>
            </a:r>
            <a:r>
              <a:rPr lang="en-US" sz="3600" dirty="0" smtClean="0"/>
              <a:t>pocket (</a:t>
            </a:r>
            <a:r>
              <a:rPr lang="en-US" sz="3600" dirty="0" err="1" smtClean="0"/>
              <a:t>Biostat</a:t>
            </a:r>
            <a:r>
              <a:rPr lang="en-US" sz="3600" dirty="0" smtClean="0"/>
              <a:t> 200-2016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49037-BDC7-48A3-B10A-2DDB0D1CD7D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157008"/>
            <a:ext cx="5029200" cy="3657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7638"/>
            <a:ext cx="5029200" cy="3657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49902" y="5903912"/>
            <a:ext cx="2852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histogram cash, percent</a:t>
            </a:r>
          </a:p>
        </p:txBody>
      </p:sp>
    </p:spTree>
    <p:extLst>
      <p:ext uri="{BB962C8B-B14F-4D97-AF65-F5344CB8AC3E}">
        <p14:creationId xmlns:p14="http://schemas.microsoft.com/office/powerpoint/2010/main" val="31291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6689"/>
            <a:ext cx="8229600" cy="664607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Box </a:t>
            </a:r>
            <a:r>
              <a:rPr lang="en-US" altLang="en-US" dirty="0" smtClean="0">
                <a:solidFill>
                  <a:srgbClr val="000000"/>
                </a:solidFill>
              </a:rPr>
              <a:t>plots </a:t>
            </a:r>
            <a:r>
              <a:rPr lang="mr-IN" altLang="en-US" dirty="0" smtClean="0">
                <a:solidFill>
                  <a:srgbClr val="000000"/>
                </a:solidFill>
              </a:rPr>
              <a:t>–</a:t>
            </a:r>
            <a:r>
              <a:rPr lang="en-US" altLang="en-US" dirty="0" smtClean="0">
                <a:solidFill>
                  <a:srgbClr val="000000"/>
                </a:solidFill>
              </a:rPr>
              <a:t> who invented them?</a:t>
            </a: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399" y="936573"/>
            <a:ext cx="3940175" cy="578490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1800" dirty="0" smtClean="0"/>
              <a:t>Middle line=median (50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percentile)</a:t>
            </a:r>
          </a:p>
          <a:p>
            <a:pPr eaLnBrk="1" hangingPunct="1">
              <a:defRPr/>
            </a:pPr>
            <a:endParaRPr lang="en-US" altLang="en-US" sz="1800" dirty="0" smtClean="0"/>
          </a:p>
          <a:p>
            <a:pPr eaLnBrk="1" hangingPunct="1">
              <a:defRPr/>
            </a:pPr>
            <a:r>
              <a:rPr lang="en-US" altLang="en-US" sz="1800" dirty="0" smtClean="0"/>
              <a:t>Box covers the 25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to 75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percentiles (interquartile range)</a:t>
            </a:r>
          </a:p>
          <a:p>
            <a:pPr eaLnBrk="1" hangingPunct="1">
              <a:defRPr/>
            </a:pPr>
            <a:endParaRPr lang="en-US" altLang="en-US" sz="1800" dirty="0" smtClean="0"/>
          </a:p>
          <a:p>
            <a:pPr eaLnBrk="1" hangingPunct="1"/>
            <a:r>
              <a:rPr lang="en-US" altLang="en-US" sz="1800" dirty="0"/>
              <a:t>Bottom whisker: Data point at or above 25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 – 1.5*IQR or the minimum, whichever is greater</a:t>
            </a:r>
          </a:p>
          <a:p>
            <a:pPr lvl="1" eaLnBrk="1" hangingPunct="1"/>
            <a:r>
              <a:rPr lang="en-US" altLang="en-US" sz="1800" dirty="0"/>
              <a:t>25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%</a:t>
            </a:r>
            <a:r>
              <a:rPr lang="en-US" altLang="en-US" sz="1800" dirty="0" err="1"/>
              <a:t>ile</a:t>
            </a:r>
            <a:r>
              <a:rPr lang="en-US" altLang="en-US" sz="1800" dirty="0"/>
              <a:t>=130, IQR=333   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130-1.5*333=-</a:t>
            </a:r>
            <a:r>
              <a:rPr lang="en-US" altLang="en-US" sz="1800" dirty="0" smtClean="0"/>
              <a:t>369.5 (Hinge spread)</a:t>
            </a:r>
          </a:p>
          <a:p>
            <a:pPr lvl="1"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Top whisker: Data point at or below 75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  + 1.5*IQR or the maximum, whichever is greater</a:t>
            </a:r>
          </a:p>
          <a:p>
            <a:pPr lvl="1" eaLnBrk="1" hangingPunct="1"/>
            <a:r>
              <a:rPr lang="en-US" altLang="en-US" sz="1800" dirty="0"/>
              <a:t>-75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%</a:t>
            </a:r>
            <a:r>
              <a:rPr lang="en-US" altLang="en-US" sz="1800" dirty="0" err="1"/>
              <a:t>ile</a:t>
            </a:r>
            <a:r>
              <a:rPr lang="en-US" altLang="en-US" sz="1800" dirty="0"/>
              <a:t>=463, IQR=333  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463+1.5*333=962.5</a:t>
            </a:r>
          </a:p>
          <a:p>
            <a:pPr lvl="1" eaLnBrk="1" hangingPunct="1"/>
            <a:endParaRPr lang="en-US" altLang="en-US" sz="18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altLang="en-US" sz="1800" dirty="0" smtClean="0"/>
          </a:p>
          <a:p>
            <a:pPr lvl="1" eaLnBrk="1" hangingPunct="1">
              <a:defRPr/>
            </a:pPr>
            <a:endParaRPr lang="en-US" altLang="en-US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01040-019F-4E8E-9B85-9D976478DE45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6086" name="TextBox 1"/>
          <p:cNvSpPr txBox="1">
            <a:spLocks noChangeArrowheads="1"/>
          </p:cNvSpPr>
          <p:nvPr/>
        </p:nvSpPr>
        <p:spPr bwMode="auto">
          <a:xfrm>
            <a:off x="4572000" y="4914887"/>
            <a:ext cx="27302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 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graph box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cd4count</a:t>
            </a:r>
            <a:endParaRPr lang="en-US" altLang="en-US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575" y="1257287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0000"/>
                </a:solidFill>
              </a:rPr>
              <a:t>Box plots by another variable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458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We can divide up our graphs by another variable</a:t>
            </a:r>
          </a:p>
          <a:p>
            <a:pPr eaLnBrk="1" hangingPunct="1"/>
            <a:r>
              <a:rPr lang="en-US" altLang="en-US" sz="2800" dirty="0" smtClean="0"/>
              <a:t>A way to describe the relationship between a numerical and categorical variable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838200" y="6027738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graph box cd4count, box(1,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 by(, title(CD4 count by sex)) </a:t>
            </a:r>
            <a:r>
              <a:rPr lang="en-US" altLang="en-US" sz="1600" b="0" dirty="0" smtClean="0">
                <a:latin typeface="Courier New" pitchFamily="49" charset="0"/>
                <a:cs typeface="Courier New" pitchFamily="49" charset="0"/>
              </a:rPr>
              <a:t>by(sex)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graphregion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3D918-50D9-4C30-A372-055FA27F254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362200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57199"/>
            <a:ext cx="7794824" cy="56689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6171684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graph box cash, by(gender)</a:t>
            </a:r>
          </a:p>
        </p:txBody>
      </p:sp>
    </p:spTree>
    <p:extLst>
      <p:ext uri="{BB962C8B-B14F-4D97-AF65-F5344CB8AC3E}">
        <p14:creationId xmlns:p14="http://schemas.microsoft.com/office/powerpoint/2010/main" val="161533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0000"/>
                </a:solidFill>
              </a:rPr>
              <a:t>Scatter plots – 2 numerical variables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D5C8-AE6C-4AB2-A7A6-26209FE4DC0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14399"/>
            <a:ext cx="7086600" cy="51538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66800" y="6171684"/>
            <a:ext cx="3044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twoway</a:t>
            </a:r>
            <a:r>
              <a:rPr lang="en-US" dirty="0"/>
              <a:t> (scatter age cash)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Measures of central tendency – where is the center of the data?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Median – the 50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 == the middle value</a:t>
            </a:r>
          </a:p>
          <a:p>
            <a:pPr lvl="2" eaLnBrk="1" hangingPunct="1"/>
            <a:r>
              <a:rPr lang="en-US" altLang="en-US" sz="2000" dirty="0" smtClean="0"/>
              <a:t>If n is odd:  the median is the (n+1)/2 observations (e.g. if n=31 then median is the 16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highest observation)</a:t>
            </a:r>
          </a:p>
          <a:p>
            <a:pPr lvl="2" eaLnBrk="1" hangingPunct="1"/>
            <a:r>
              <a:rPr lang="en-US" altLang="en-US" sz="2000" dirty="0" smtClean="0"/>
              <a:t>If n is even:  the median is the average of the two middle observations (e.g. if n=30 then the median is the average of the 15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and16th observation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F8A5D-4C4A-4E05-8DB5-E3546877875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Median cash on hand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405467"/>
            <a:ext cx="11205162" cy="469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8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Range</a:t>
            </a:r>
          </a:p>
          <a:p>
            <a:pPr lvl="1" eaLnBrk="1" hangingPunct="1"/>
            <a:r>
              <a:rPr lang="en-US" altLang="en-US" sz="2400" dirty="0" smtClean="0"/>
              <a:t>Minimum to maximum or difference</a:t>
            </a:r>
          </a:p>
          <a:p>
            <a:pPr lvl="2" eaLnBrk="1" hangingPunct="1"/>
            <a:r>
              <a:rPr lang="en-US" altLang="en-US" sz="2000" dirty="0" smtClean="0"/>
              <a:t>CD4 cell count range:  (1-1932)</a:t>
            </a:r>
          </a:p>
          <a:p>
            <a:pPr eaLnBrk="1" hangingPunct="1"/>
            <a:r>
              <a:rPr lang="en-US" altLang="en-US" sz="2800" dirty="0" smtClean="0"/>
              <a:t>Interquartile range (IQR)</a:t>
            </a:r>
          </a:p>
          <a:p>
            <a:pPr lvl="1" eaLnBrk="1" hangingPunct="1"/>
            <a:r>
              <a:rPr lang="en-US" altLang="en-US" sz="2400" dirty="0" smtClean="0"/>
              <a:t>25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and 75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percentiles or difference </a:t>
            </a:r>
          </a:p>
          <a:p>
            <a:pPr lvl="1" eaLnBrk="1" hangingPunct="1"/>
            <a:r>
              <a:rPr lang="en-US" altLang="en-US" sz="2400" dirty="0" smtClean="0"/>
              <a:t>Less sensitive to extreme values</a:t>
            </a:r>
          </a:p>
          <a:p>
            <a:pPr lvl="2" eaLnBrk="1" hangingPunct="1"/>
            <a:r>
              <a:rPr lang="en-US" altLang="en-US" sz="2000" dirty="0" smtClean="0"/>
              <a:t>CD4 cell count IQR: (130-463)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EDE36-F44F-4423-A18A-B3D95C8989B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Measures of central tendency – where is the center of the data?</a:t>
            </a:r>
          </a:p>
          <a:p>
            <a:pPr lvl="1" eaLnBrk="1" hangingPunct="1"/>
            <a:r>
              <a:rPr lang="en-US" altLang="en-US" sz="2400" smtClean="0"/>
              <a:t>Mean – arithmetic average</a:t>
            </a:r>
          </a:p>
          <a:p>
            <a:pPr lvl="2" eaLnBrk="1" hangingPunct="1"/>
            <a:r>
              <a:rPr lang="en-US" altLang="en-US" sz="2000" smtClean="0"/>
              <a:t>Means are sensitive to very large or small values</a:t>
            </a:r>
          </a:p>
          <a:p>
            <a:pPr lvl="2" eaLnBrk="1" hangingPunct="1"/>
            <a:r>
              <a:rPr lang="en-US" altLang="en-US" sz="2000" smtClean="0"/>
              <a:t>Mean CD4 cell count:  329.2</a:t>
            </a:r>
          </a:p>
          <a:p>
            <a:pPr lvl="2" eaLnBrk="1" hangingPunct="1"/>
            <a:r>
              <a:rPr lang="en-US" altLang="en-US" sz="2000" smtClean="0"/>
              <a:t>Mean age: 31.7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673491"/>
              </p:ext>
            </p:extLst>
          </p:nvPr>
        </p:nvGraphicFramePr>
        <p:xfrm>
          <a:off x="1447799" y="4191000"/>
          <a:ext cx="420874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14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799" y="4191000"/>
                        <a:ext cx="4208745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BF8E3-CD3E-4924-81BC-92A68B69D0F7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656123"/>
              </p:ext>
            </p:extLst>
          </p:nvPr>
        </p:nvGraphicFramePr>
        <p:xfrm>
          <a:off x="2590801" y="3557587"/>
          <a:ext cx="4168972" cy="2223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2" name="Equation" r:id="rId4" imgW="1143000" imgH="609600" progId="Equation.3">
                  <p:embed/>
                </p:oleObj>
              </mc:Choice>
              <mc:Fallback>
                <p:oleObj name="Equation" r:id="rId4" imgW="1143000" imgH="60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3557587"/>
                        <a:ext cx="4168972" cy="22234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60BE5E-3542-4AFB-B6DD-C29EEC8F28D7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5486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Sample variance </a:t>
            </a:r>
          </a:p>
          <a:p>
            <a:pPr lvl="1" eaLnBrk="1" hangingPunct="1">
              <a:defRPr/>
            </a:pPr>
            <a:r>
              <a:rPr lang="en-US" sz="2400" dirty="0" smtClean="0"/>
              <a:t>Amount of spread around the mean</a:t>
            </a:r>
            <a:endParaRPr lang="en-US" sz="20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3911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Assignments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48733" y="994832"/>
            <a:ext cx="8229600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9</a:t>
            </a:r>
            <a:r>
              <a:rPr lang="en-US" sz="3000" dirty="0" smtClean="0"/>
              <a:t> assignments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Each assignment will be posted at least one week before it is due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Assignments will be due weekly on Thursdays at 10:30 a.m.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Answers will be posted within one week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Assignments will consist of: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dirty="0" smtClean="0"/>
              <a:t>Data analysis and interpretation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dirty="0" smtClean="0"/>
              <a:t>Exercises in the book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dirty="0" smtClean="0"/>
              <a:t>Reading and interpretation of scientific publications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D8385-0C33-454E-A292-189384F1CA3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Why </a:t>
            </a:r>
            <a:r>
              <a:rPr lang="en-US" altLang="en-US" sz="3600" dirty="0" smtClean="0"/>
              <a:t>we </a:t>
            </a:r>
            <a:r>
              <a:rPr lang="en-US" altLang="en-US" sz="3600" dirty="0"/>
              <a:t>divide by n-1 rather than n?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000" dirty="0" smtClean="0"/>
              <a:t>“Because the sum of deviations is always zero, the last deviation can be found once we know the other n-1.  So we are not averaging n unrelated numbers. Only n-1 of the squared deviations can vary freely, and we average by dividing by the total by n-1.  So we have n-1 pieces of information.  The n-1 is called the degrees of freedom of the variance or standard deviation.”</a:t>
            </a:r>
          </a:p>
          <a:p>
            <a:pPr marL="0" indent="0">
              <a:buNone/>
            </a:pPr>
            <a:r>
              <a:rPr lang="en-US" altLang="en-US" sz="3000" u="sng" dirty="0" smtClean="0"/>
              <a:t>The Practice of Statistics </a:t>
            </a:r>
            <a:r>
              <a:rPr lang="en-US" altLang="en-US" sz="3000" dirty="0" smtClean="0"/>
              <a:t> Yates, Moore, McCabe  </a:t>
            </a:r>
          </a:p>
          <a:p>
            <a:endParaRPr lang="en-US" altLang="en-US" sz="30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7848600" cy="48006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Sample standard deviation </a:t>
            </a:r>
            <a:r>
              <a:rPr lang="en-US" sz="2800" dirty="0" smtClean="0"/>
              <a:t>(SD) is the square root of the variance</a:t>
            </a:r>
          </a:p>
          <a:p>
            <a:pPr lvl="1" eaLnBrk="1" hangingPunct="1">
              <a:defRPr/>
            </a:pPr>
            <a:r>
              <a:rPr lang="en-US" sz="2400" dirty="0" smtClean="0"/>
              <a:t>The standard deviation has the same units as the mean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400" dirty="0" smtClean="0"/>
              <a:t>SD of CD4 cell count = 266.1 cells/mm</a:t>
            </a:r>
            <a:r>
              <a:rPr lang="en-US" sz="2400" baseline="30000" dirty="0" smtClean="0"/>
              <a:t>3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SD of Age = 9.9 years</a:t>
            </a:r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61444" name="Object 9"/>
          <p:cNvGraphicFramePr>
            <a:graphicFrameLocks noChangeAspect="1"/>
          </p:cNvGraphicFramePr>
          <p:nvPr/>
        </p:nvGraphicFramePr>
        <p:xfrm>
          <a:off x="1828800" y="3276600"/>
          <a:ext cx="3505200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5" name="Equation" r:id="rId4" imgW="1244600" imgH="660400" progId="Equation.3">
                  <p:embed/>
                </p:oleObj>
              </mc:Choice>
              <mc:Fallback>
                <p:oleObj name="Equation" r:id="rId4" imgW="1244600" imgH="66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3505200" cy="185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8F8A6-8ADA-4D15-BBE5-CE3196F5CA8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Median cash on hand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405467"/>
            <a:ext cx="11205162" cy="469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92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data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Sometimes you are given data in aggregate form</a:t>
            </a:r>
          </a:p>
          <a:p>
            <a:r>
              <a:rPr lang="en-US" altLang="en-US" smtClean="0"/>
              <a:t>The data consist of frequencies of each individual value or range of values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54662-8AA4-49C6-AB87-47FB7923DFBC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graphicFrame>
        <p:nvGraphicFramePr>
          <p:cNvPr id="7" name="Group 55"/>
          <p:cNvGraphicFramePr>
            <a:graphicFrameLocks/>
          </p:cNvGraphicFramePr>
          <p:nvPr/>
        </p:nvGraphicFramePr>
        <p:xfrm>
          <a:off x="914400" y="3505200"/>
          <a:ext cx="7543800" cy="3124201"/>
        </p:xfrm>
        <a:graphic>
          <a:graphicData uri="http://schemas.openxmlformats.org/drawingml/2006/table">
            <a:tbl>
              <a:tblPr/>
              <a:tblGrid>
                <a:gridCol w="5252012"/>
                <a:gridCol w="2291788"/>
              </a:tblGrid>
              <a:tr h="7486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mean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mean uses the midpoint of each group</a:t>
            </a:r>
          </a:p>
          <a:p>
            <a:pPr>
              <a:defRPr/>
            </a:pPr>
            <a:r>
              <a:rPr lang="en-US" dirty="0" smtClean="0"/>
              <a:t>For the highest group, the use the midpoint between the </a:t>
            </a:r>
            <a:r>
              <a:rPr lang="en-US" dirty="0" err="1" smtClean="0"/>
              <a:t>cutpoint</a:t>
            </a:r>
            <a:r>
              <a:rPr lang="en-US" dirty="0" smtClean="0"/>
              <a:t> and the maximum</a:t>
            </a:r>
          </a:p>
          <a:p>
            <a:pPr>
              <a:defRPr/>
            </a:pPr>
            <a:r>
              <a:rPr lang="en-US" sz="2400" dirty="0" smtClean="0"/>
              <a:t>Grouped Mean </a:t>
            </a:r>
            <a:r>
              <a:rPr lang="en-US" sz="2400" i="1" dirty="0" smtClean="0"/>
              <a:t>m</a:t>
            </a:r>
            <a:r>
              <a:rPr lang="en-US" sz="2400" i="1" baseline="-25000" dirty="0" smtClean="0"/>
              <a:t>i</a:t>
            </a:r>
            <a:r>
              <a:rPr lang="en-US" sz="2400" i="1" dirty="0" smtClean="0"/>
              <a:t> = the midpoint of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/>
              <a:t>	</a:t>
            </a:r>
            <a:r>
              <a:rPr lang="en-US" sz="2400" i="1" dirty="0" smtClean="0"/>
              <a:t>	      f</a:t>
            </a:r>
            <a:r>
              <a:rPr lang="en-US" sz="2400" i="1" baseline="-25000" dirty="0" smtClean="0"/>
              <a:t>i </a:t>
            </a:r>
            <a:r>
              <a:rPr lang="en-US" sz="2400" i="1" dirty="0" smtClean="0"/>
              <a:t>= the frequency in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</a:t>
            </a:r>
          </a:p>
          <a:p>
            <a:pPr>
              <a:buFont typeface="Arial" charset="0"/>
              <a:buNone/>
              <a:defRPr/>
            </a:pPr>
            <a:r>
              <a:rPr lang="en-US" sz="2400" i="1" dirty="0" smtClean="0"/>
              <a:t>			</a:t>
            </a:r>
            <a:endParaRPr lang="en-US" sz="2400" dirty="0" smtClean="0"/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(25*121 + 150*339 + 375*339 + 1216*200) / 999 </a:t>
            </a:r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424.6 cells/mm</a:t>
            </a:r>
            <a:r>
              <a:rPr lang="en-US" sz="2400" baseline="30000" dirty="0" smtClean="0"/>
              <a:t>3   </a:t>
            </a:r>
            <a:r>
              <a:rPr lang="en-US" sz="2400" dirty="0" smtClean="0"/>
              <a:t>(mean from original data was 329.2)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endParaRPr lang="en-US" dirty="0" smtClean="0"/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7086600" y="2895600"/>
          <a:ext cx="16716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05" name="Equation" r:id="rId3" imgW="876300" imgH="558800" progId="Equation.3">
                  <p:embed/>
                </p:oleObj>
              </mc:Choice>
              <mc:Fallback>
                <p:oleObj name="Equation" r:id="rId3" imgW="876300" imgH="55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6716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996DE-5002-4421-9408-944CCA9946C4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standard deviation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The standard deviation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	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</a:t>
            </a:r>
          </a:p>
          <a:p>
            <a:pPr>
              <a:buFont typeface="Arial" charset="0"/>
              <a:buNone/>
            </a:pPr>
            <a:endParaRPr lang="en-US" altLang="en-US" sz="2400" smtClean="0"/>
          </a:p>
          <a:p>
            <a:pPr>
              <a:buFont typeface="Arial" charset="0"/>
              <a:buNone/>
            </a:pPr>
            <a:r>
              <a:rPr lang="en-US" altLang="en-US" sz="2400" smtClean="0"/>
              <a:t>= sqrt ( (25-424.6)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*121 + (150-424.6)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(375-424.6)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(1216-424.6)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*200 ) / 998 ) = 413.9 cells/mm</a:t>
            </a:r>
            <a:r>
              <a:rPr lang="en-US" altLang="en-US" sz="2400" baseline="30000" smtClean="0"/>
              <a:t>3 </a:t>
            </a:r>
          </a:p>
          <a:p>
            <a:pPr>
              <a:buFont typeface="Arial" charset="0"/>
              <a:buNone/>
            </a:pPr>
            <a:r>
              <a:rPr lang="en-US" altLang="en-US" sz="2400" baseline="30000" smtClean="0"/>
              <a:t>		</a:t>
            </a:r>
            <a:r>
              <a:rPr lang="en-US" altLang="en-US" sz="2400" smtClean="0"/>
              <a:t>(SD</a:t>
            </a:r>
            <a:r>
              <a:rPr lang="en-US" altLang="en-US" sz="2400" baseline="30000" smtClean="0"/>
              <a:t> </a:t>
            </a:r>
            <a:r>
              <a:rPr lang="en-US" altLang="en-US" sz="2400" smtClean="0"/>
              <a:t>from original data was 266.1)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graphicFrame>
        <p:nvGraphicFramePr>
          <p:cNvPr id="67588" name="Object 2"/>
          <p:cNvGraphicFramePr>
            <a:graphicFrameLocks noChangeAspect="1"/>
          </p:cNvGraphicFramePr>
          <p:nvPr/>
        </p:nvGraphicFramePr>
        <p:xfrm>
          <a:off x="3352800" y="1905000"/>
          <a:ext cx="22669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29" name="Equation" r:id="rId3" imgW="1371600" imgH="596900" progId="Equation.3">
                  <p:embed/>
                </p:oleObj>
              </mc:Choice>
              <mc:Fallback>
                <p:oleObj name="Equation" r:id="rId3" imgW="13716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22669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A154C-AD9F-4F2D-B6A5-E33896C03DC9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logistics</a:t>
            </a:r>
          </a:p>
          <a:p>
            <a:r>
              <a:rPr lang="en-US" dirty="0" smtClean="0"/>
              <a:t>Types of variables</a:t>
            </a:r>
          </a:p>
          <a:p>
            <a:r>
              <a:rPr lang="en-US" dirty="0" smtClean="0"/>
              <a:t>Tables to describe categorical data</a:t>
            </a:r>
          </a:p>
          <a:p>
            <a:r>
              <a:rPr lang="en-US" dirty="0" smtClean="0"/>
              <a:t>Graphs to describe categorical and numerical data</a:t>
            </a:r>
          </a:p>
          <a:p>
            <a:r>
              <a:rPr lang="en-US" dirty="0" smtClean="0"/>
              <a:t>Statistics to summarize numerical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next time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Review today’s material</a:t>
            </a:r>
          </a:p>
          <a:p>
            <a:pPr lvl="1" eaLnBrk="1" hangingPunct="1"/>
            <a:r>
              <a:rPr lang="en-US" altLang="en-US" dirty="0" smtClean="0"/>
              <a:t>Read Bland Chapters 4-5</a:t>
            </a:r>
          </a:p>
          <a:p>
            <a:pPr eaLnBrk="1" hangingPunct="1"/>
            <a:r>
              <a:rPr lang="en-US" altLang="en-US" dirty="0" smtClean="0"/>
              <a:t>Next week’s material (</a:t>
            </a:r>
            <a:r>
              <a:rPr lang="en-US" altLang="en-US" dirty="0" smtClean="0"/>
              <a:t>Probability &amp; Clean Data)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Read Chapter 6</a:t>
            </a:r>
          </a:p>
          <a:p>
            <a:pPr eaLnBrk="1" hangingPunct="1"/>
            <a:r>
              <a:rPr lang="en-US" altLang="en-US" dirty="0" smtClean="0"/>
              <a:t>Lab this Thursday – Stata review, exploratory data analysis. No Homework this week.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22BD4-9E6E-4247-898E-E51B8D4A0303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Assignments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211763"/>
          </a:xfrm>
        </p:spPr>
        <p:txBody>
          <a:bodyPr>
            <a:normAutofit fontScale="77500" lnSpcReduction="20000"/>
          </a:bodyPr>
          <a:lstStyle/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sz="3100" dirty="0" smtClean="0"/>
              <a:t>All assignments will be posted on the Thursday lab section of the CLE. Turn in all assignments to the CLE where it is assigned.</a:t>
            </a:r>
          </a:p>
          <a:p>
            <a:pPr eaLnBrk="1" hangingPunct="1"/>
            <a:endParaRPr lang="en-US" altLang="en-US" sz="3100" dirty="0" smtClean="0"/>
          </a:p>
          <a:p>
            <a:pPr eaLnBrk="1" hangingPunct="1"/>
            <a:r>
              <a:rPr lang="en-US" altLang="en-US" sz="3100" dirty="0" smtClean="0"/>
              <a:t>Turn in your assignments as a word document or a pdf.  Please do not forget to put your name on the document.</a:t>
            </a:r>
          </a:p>
          <a:p>
            <a:pPr eaLnBrk="1" hangingPunct="1"/>
            <a:endParaRPr lang="en-US" altLang="en-US" sz="3100" dirty="0" smtClean="0"/>
          </a:p>
          <a:p>
            <a:pPr eaLnBrk="1" hangingPunct="1"/>
            <a:r>
              <a:rPr lang="en-US" altLang="en-US" sz="3100" dirty="0" smtClean="0"/>
              <a:t>Name the file with assignment # and your last name:  e.g.   “Assignment 3_Allen.docx”. Include your name within the Assignment as well</a:t>
            </a:r>
          </a:p>
          <a:p>
            <a:pPr eaLnBrk="1" hangingPunct="1"/>
            <a:endParaRPr lang="en-US" altLang="en-US" sz="3100" dirty="0" smtClean="0"/>
          </a:p>
          <a:p>
            <a:pPr eaLnBrk="1" hangingPunct="1"/>
            <a:r>
              <a:rPr lang="en-US" altLang="en-US" sz="3100" dirty="0" smtClean="0"/>
              <a:t>No late assignments accepted BUT you can drop your lowest grade (or skip an assignment)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3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E5A46-4FA1-409D-AFEF-5FE828A82A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2009" y="139922"/>
            <a:ext cx="8229600" cy="825722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Grading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18213" y="965644"/>
            <a:ext cx="8357191" cy="51212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3000" dirty="0" smtClean="0"/>
              <a:t>Assignments (70%)</a:t>
            </a:r>
          </a:p>
          <a:p>
            <a:pPr lvl="1" eaLnBrk="1" hangingPunct="1"/>
            <a:r>
              <a:rPr lang="en-US" altLang="en-US" sz="2600" dirty="0"/>
              <a:t>9</a:t>
            </a:r>
            <a:r>
              <a:rPr lang="en-US" altLang="en-US" sz="2600" dirty="0" smtClean="0"/>
              <a:t> assignments/problem sets</a:t>
            </a:r>
          </a:p>
          <a:p>
            <a:pPr lvl="1" eaLnBrk="1" hangingPunct="1"/>
            <a:r>
              <a:rPr lang="en-US" altLang="en-US" sz="2600" u="sng" dirty="0" smtClean="0"/>
              <a:t>8/9 </a:t>
            </a:r>
            <a:r>
              <a:rPr lang="en-US" altLang="en-US" sz="2600" dirty="0" smtClean="0"/>
              <a:t>assignments count towards your grade</a:t>
            </a:r>
          </a:p>
          <a:p>
            <a:pPr eaLnBrk="1" hangingPunct="1"/>
            <a:r>
              <a:rPr lang="en-US" altLang="en-US" sz="3000" dirty="0" smtClean="0"/>
              <a:t>Answer keys will be posted soon after assignments are due.</a:t>
            </a:r>
          </a:p>
          <a:p>
            <a:pPr eaLnBrk="1" hangingPunct="1"/>
            <a:r>
              <a:rPr lang="en-US" altLang="en-US" sz="3000" dirty="0" smtClean="0"/>
              <a:t>Graded assignments will be returned on the CLE 1-2 </a:t>
            </a:r>
            <a:r>
              <a:rPr lang="en-US" altLang="en-US" sz="3000" dirty="0" smtClean="0"/>
              <a:t>weeks </a:t>
            </a:r>
            <a:r>
              <a:rPr lang="en-US" altLang="en-US" sz="3000" dirty="0" smtClean="0"/>
              <a:t>after they are due.</a:t>
            </a:r>
          </a:p>
          <a:p>
            <a:pPr eaLnBrk="1" hangingPunct="1"/>
            <a:r>
              <a:rPr lang="en-US" altLang="en-US" sz="3000" dirty="0" smtClean="0"/>
              <a:t>Grading is done by TAs who are students in the MCR program</a:t>
            </a:r>
          </a:p>
          <a:p>
            <a:pPr eaLnBrk="1" hangingPunct="1"/>
            <a:r>
              <a:rPr lang="en-US" altLang="en-US" sz="3000" dirty="0" smtClean="0"/>
              <a:t>Final exam will be a take home exam (30% of grade)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BC0FA-7F66-4CC2-8EEF-94724C1B96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 smtClean="0"/>
              <a:t>Labs</a:t>
            </a:r>
            <a:endParaRPr lang="en-US" alt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Labs will be every Thursday 10:30 -12</a:t>
            </a:r>
          </a:p>
          <a:p>
            <a:pPr>
              <a:defRPr/>
            </a:pPr>
            <a:r>
              <a:rPr lang="en-US" dirty="0" smtClean="0"/>
              <a:t>No lab 11/23</a:t>
            </a:r>
          </a:p>
          <a:p>
            <a:pPr>
              <a:defRPr/>
            </a:pPr>
            <a:r>
              <a:rPr lang="en-US" dirty="0" smtClean="0"/>
              <a:t> Lab content</a:t>
            </a:r>
          </a:p>
          <a:p>
            <a:pPr lvl="1">
              <a:defRPr/>
            </a:pPr>
            <a:r>
              <a:rPr lang="en-US" dirty="0" smtClean="0"/>
              <a:t>Labs 1-2: Stata familiarity, exploratory data analysis</a:t>
            </a:r>
          </a:p>
          <a:p>
            <a:pPr lvl="1">
              <a:defRPr/>
            </a:pPr>
            <a:r>
              <a:rPr lang="en-US" dirty="0" smtClean="0"/>
              <a:t>Labs 3-11 </a:t>
            </a:r>
          </a:p>
          <a:p>
            <a:pPr lvl="2">
              <a:defRPr/>
            </a:pPr>
            <a:r>
              <a:rPr lang="en-US" dirty="0" smtClean="0"/>
              <a:t>Lecture review</a:t>
            </a:r>
          </a:p>
          <a:p>
            <a:pPr lvl="2">
              <a:defRPr/>
            </a:pPr>
            <a:r>
              <a:rPr lang="en-US" dirty="0" smtClean="0"/>
              <a:t>Examples from TAs own work or the literature</a:t>
            </a:r>
          </a:p>
          <a:p>
            <a:pPr lvl="2">
              <a:defRPr/>
            </a:pPr>
            <a:r>
              <a:rPr lang="en-US" dirty="0" smtClean="0"/>
              <a:t>Review of more challenging homework problems</a:t>
            </a:r>
          </a:p>
          <a:p>
            <a:pPr lvl="2">
              <a:defRPr/>
            </a:pPr>
            <a:r>
              <a:rPr lang="en-US" dirty="0" smtClean="0"/>
              <a:t>Time to get started and ask questions on new assignment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Attendance encouraged but </a:t>
            </a:r>
            <a:r>
              <a:rPr lang="en-US" dirty="0" smtClean="0"/>
              <a:t>optional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These lab exercises will not be turned in or graded</a:t>
            </a:r>
          </a:p>
          <a:p>
            <a:pPr marL="342900" lvl="1" indent="-342900">
              <a:buFont typeface="Arial" charset="0"/>
              <a:buChar char="•"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852BF-5A60-457B-8DA8-ED5A10A9DD4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Forum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5667" y="1426105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hlinkClick r:id="rId2"/>
              </a:rPr>
              <a:t>https://</a:t>
            </a:r>
            <a:r>
              <a:rPr lang="en-US" altLang="en-US" dirty="0" smtClean="0">
                <a:hlinkClick r:id="rId2"/>
              </a:rPr>
              <a:t>courses.ucsf.edu/mod/forum/view.php?id=371198</a:t>
            </a: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Will be used for class communications, like assignment clarifications, etc.</a:t>
            </a:r>
          </a:p>
          <a:p>
            <a:pPr>
              <a:defRPr/>
            </a:pPr>
            <a:r>
              <a:rPr lang="en-US" altLang="en-US" dirty="0" smtClean="0"/>
              <a:t>Please use for clarification questions that others in the class may also have</a:t>
            </a:r>
          </a:p>
          <a:p>
            <a:pPr>
              <a:buFont typeface="Arial" charset="0"/>
              <a:buNone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7C5C1-5251-4129-AA7E-46093504072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44853</TotalTime>
  <Words>2364</Words>
  <Application>Microsoft Macintosh PowerPoint</Application>
  <PresentationFormat>On-screen Show (4:3)</PresentationFormat>
  <Paragraphs>405</Paragraphs>
  <Slides>57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6" baseType="lpstr">
      <vt:lpstr>Calibri</vt:lpstr>
      <vt:lpstr>Courier New</vt:lpstr>
      <vt:lpstr>Mangal</vt:lpstr>
      <vt:lpstr>Times New Roman</vt:lpstr>
      <vt:lpstr>Wingdings</vt:lpstr>
      <vt:lpstr>Arial</vt:lpstr>
      <vt:lpstr>Office Theme</vt:lpstr>
      <vt:lpstr>Organization Chart</vt:lpstr>
      <vt:lpstr>Equation</vt:lpstr>
      <vt:lpstr>Biostat 200  Introduction to Biostatistics</vt:lpstr>
      <vt:lpstr>Course instructors</vt:lpstr>
      <vt:lpstr>PowerPoint Presentation</vt:lpstr>
      <vt:lpstr>PowerPoint Presentation</vt:lpstr>
      <vt:lpstr>Assignments</vt:lpstr>
      <vt:lpstr>Assignments</vt:lpstr>
      <vt:lpstr>Grading</vt:lpstr>
      <vt:lpstr>Labs</vt:lpstr>
      <vt:lpstr>Forum</vt:lpstr>
      <vt:lpstr>TICR Professional Conduct Statement Clarifications for this class</vt:lpstr>
      <vt:lpstr>Who am I?</vt:lpstr>
      <vt:lpstr>PowerPoint Presentation</vt:lpstr>
      <vt:lpstr>Course goals</vt:lpstr>
      <vt:lpstr>Why Do Statistics?</vt:lpstr>
      <vt:lpstr>What we’ll cover today</vt:lpstr>
      <vt:lpstr>Types of variables</vt:lpstr>
      <vt:lpstr>Types of variables</vt:lpstr>
      <vt:lpstr>Types of variables</vt:lpstr>
      <vt:lpstr>Types of variables</vt:lpstr>
      <vt:lpstr>Types of variables</vt:lpstr>
      <vt:lpstr>Grey zone</vt:lpstr>
      <vt:lpstr>Grey zone</vt:lpstr>
      <vt:lpstr>Why does it matter?</vt:lpstr>
      <vt:lpstr>Manipulation of variables</vt:lpstr>
      <vt:lpstr>Manipulation of variables</vt:lpstr>
      <vt:lpstr>Tables to summarize data</vt:lpstr>
      <vt:lpstr>Frequency tables</vt:lpstr>
      <vt:lpstr>PowerPoint Presentation</vt:lpstr>
      <vt:lpstr>Frequency tables</vt:lpstr>
      <vt:lpstr>Frequency tables</vt:lpstr>
      <vt:lpstr>Frequency tables – categorizing a continuous variable</vt:lpstr>
      <vt:lpstr>PowerPoint Presentation</vt:lpstr>
      <vt:lpstr>Bar charts</vt:lpstr>
      <vt:lpstr>Bar charts, gender of class</vt:lpstr>
      <vt:lpstr>Summarizing Data: The mode is the most common value</vt:lpstr>
      <vt:lpstr>PowerPoint Presentation</vt:lpstr>
      <vt:lpstr>Histograms</vt:lpstr>
      <vt:lpstr>PowerPoint Presentation</vt:lpstr>
      <vt:lpstr>PowerPoint Presentation</vt:lpstr>
      <vt:lpstr>Histogram of class cash in pocket (Biostat 200-2016</vt:lpstr>
      <vt:lpstr>Box plots – who invented them?</vt:lpstr>
      <vt:lpstr>Box plots by another variable</vt:lpstr>
      <vt:lpstr>PowerPoint Presentation</vt:lpstr>
      <vt:lpstr>Scatter plots – 2 numerical variables</vt:lpstr>
      <vt:lpstr>Numerical variable summaries</vt:lpstr>
      <vt:lpstr>Median cash on hand</vt:lpstr>
      <vt:lpstr>Numerical variable summaries</vt:lpstr>
      <vt:lpstr>Numerical variable summaries</vt:lpstr>
      <vt:lpstr>Numerical variable summaries</vt:lpstr>
      <vt:lpstr>Why we divide by n-1 rather than n?</vt:lpstr>
      <vt:lpstr>Numerical variable summaries</vt:lpstr>
      <vt:lpstr>Median cash on hand</vt:lpstr>
      <vt:lpstr>Grouped data</vt:lpstr>
      <vt:lpstr>Grouped mean</vt:lpstr>
      <vt:lpstr>Grouped standard deviation</vt:lpstr>
      <vt:lpstr>Recap of today</vt:lpstr>
      <vt:lpstr>For next time</vt:lpstr>
    </vt:vector>
  </TitlesOfParts>
  <Manager/>
  <Company>UCSF</Company>
  <LinksUpToDate>false</LinksUpToDate>
  <SharedDoc>false</SharedDoc>
  <HyperlinkBase/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200  Introduction to Biostatistics</dc:title>
  <dc:subject/>
  <dc:creator>IEA</dc:creator>
  <cp:keywords/>
  <dc:description/>
  <cp:lastModifiedBy>Isabel Allen</cp:lastModifiedBy>
  <cp:revision>284</cp:revision>
  <dcterms:created xsi:type="dcterms:W3CDTF">2010-09-17T11:26:19Z</dcterms:created>
  <dcterms:modified xsi:type="dcterms:W3CDTF">2017-09-12T04:44:18Z</dcterms:modified>
  <cp:category/>
</cp:coreProperties>
</file>