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302" r:id="rId2"/>
    <p:sldId id="455" r:id="rId3"/>
    <p:sldId id="474" r:id="rId4"/>
    <p:sldId id="257" r:id="rId5"/>
    <p:sldId id="475" r:id="rId6"/>
    <p:sldId id="259" r:id="rId7"/>
    <p:sldId id="292" r:id="rId8"/>
    <p:sldId id="476" r:id="rId9"/>
    <p:sldId id="458" r:id="rId10"/>
    <p:sldId id="477" r:id="rId11"/>
    <p:sldId id="479" r:id="rId12"/>
    <p:sldId id="480" r:id="rId13"/>
    <p:sldId id="481" r:id="rId14"/>
    <p:sldId id="478" r:id="rId15"/>
    <p:sldId id="495" r:id="rId16"/>
    <p:sldId id="494" r:id="rId17"/>
    <p:sldId id="483" r:id="rId18"/>
    <p:sldId id="482" r:id="rId19"/>
    <p:sldId id="484" r:id="rId20"/>
    <p:sldId id="485" r:id="rId21"/>
    <p:sldId id="486" r:id="rId22"/>
    <p:sldId id="487" r:id="rId23"/>
    <p:sldId id="488" r:id="rId24"/>
    <p:sldId id="489" r:id="rId25"/>
    <p:sldId id="490" r:id="rId26"/>
    <p:sldId id="491" r:id="rId27"/>
    <p:sldId id="492" r:id="rId28"/>
    <p:sldId id="344" r:id="rId29"/>
    <p:sldId id="336" r:id="rId30"/>
    <p:sldId id="345" r:id="rId31"/>
    <p:sldId id="331" r:id="rId32"/>
    <p:sldId id="343" r:id="rId33"/>
    <p:sldId id="319" r:id="rId34"/>
    <p:sldId id="323" r:id="rId35"/>
    <p:sldId id="321" r:id="rId36"/>
    <p:sldId id="322" r:id="rId37"/>
    <p:sldId id="346" r:id="rId38"/>
    <p:sldId id="347" r:id="rId39"/>
    <p:sldId id="364" r:id="rId40"/>
    <p:sldId id="437" r:id="rId41"/>
    <p:sldId id="438" r:id="rId42"/>
    <p:sldId id="286" r:id="rId43"/>
    <p:sldId id="320" r:id="rId44"/>
    <p:sldId id="268" r:id="rId45"/>
    <p:sldId id="326" r:id="rId46"/>
    <p:sldId id="327" r:id="rId47"/>
    <p:sldId id="442" r:id="rId48"/>
    <p:sldId id="313" r:id="rId49"/>
    <p:sldId id="410" r:id="rId50"/>
    <p:sldId id="399" r:id="rId51"/>
    <p:sldId id="463" r:id="rId52"/>
    <p:sldId id="472" r:id="rId53"/>
    <p:sldId id="471" r:id="rId54"/>
    <p:sldId id="400" r:id="rId55"/>
    <p:sldId id="401" r:id="rId56"/>
    <p:sldId id="404" r:id="rId57"/>
    <p:sldId id="405" r:id="rId58"/>
    <p:sldId id="380" r:id="rId59"/>
    <p:sldId id="416" r:id="rId60"/>
    <p:sldId id="372" r:id="rId61"/>
    <p:sldId id="374" r:id="rId62"/>
    <p:sldId id="375" r:id="rId63"/>
    <p:sldId id="376" r:id="rId64"/>
    <p:sldId id="377" r:id="rId65"/>
    <p:sldId id="426" r:id="rId66"/>
    <p:sldId id="378" r:id="rId67"/>
    <p:sldId id="407" r:id="rId68"/>
    <p:sldId id="473" r:id="rId69"/>
    <p:sldId id="423" r:id="rId70"/>
    <p:sldId id="408" r:id="rId71"/>
    <p:sldId id="277" r:id="rId72"/>
    <p:sldId id="276" r:id="rId73"/>
    <p:sldId id="451" r:id="rId74"/>
    <p:sldId id="452" r:id="rId75"/>
    <p:sldId id="453" r:id="rId76"/>
    <p:sldId id="432" r:id="rId77"/>
    <p:sldId id="454" r:id="rId78"/>
    <p:sldId id="420" r:id="rId79"/>
    <p:sldId id="446" r:id="rId80"/>
    <p:sldId id="447" r:id="rId81"/>
    <p:sldId id="448" r:id="rId82"/>
    <p:sldId id="449" r:id="rId83"/>
    <p:sldId id="450" r:id="rId84"/>
    <p:sldId id="421" r:id="rId85"/>
    <p:sldId id="422" r:id="rId86"/>
    <p:sldId id="428" r:id="rId87"/>
    <p:sldId id="433" r:id="rId88"/>
    <p:sldId id="280" r:id="rId89"/>
    <p:sldId id="443" r:id="rId90"/>
    <p:sldId id="441" r:id="rId91"/>
    <p:sldId id="418" r:id="rId92"/>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82" clrIdx="0"/>
  <p:cmAuthor id="1" name="jmartin" initials="" lastIdx="87" clrIdx="1"/>
  <p:cmAuthor id="2" name="ASchwartz" initials="" lastIdx="5" clrIdx="2"/>
  <p:cmAuthor id="3" name="Ann Schwartz" initials="" lastIdx="8" clrIdx="3"/>
  <p:cmAuthor id="4" name="Schwartz, Ann" initials="AVS" lastIdx="8" clrIdx="4"/>
  <p:cmAuthor id="5" name="Schwartz, Ann" initials="xx" lastIdx="24" clrIdx="5"/>
  <p:cmAuthor id="6" name="Martin, Jeff" initials="JM"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7122" autoAdjust="0"/>
  </p:normalViewPr>
  <p:slideViewPr>
    <p:cSldViewPr>
      <p:cViewPr>
        <p:scale>
          <a:sx n="66" d="100"/>
          <a:sy n="66" d="100"/>
        </p:scale>
        <p:origin x="-1608"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8388"/>
    </p:cViewPr>
  </p:sorterViewPr>
  <p:notesViewPr>
    <p:cSldViewPr>
      <p:cViewPr>
        <p:scale>
          <a:sx n="100" d="100"/>
          <a:sy n="100" d="100"/>
        </p:scale>
        <p:origin x="-792" y="30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48.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Kaplan-Meier</a:t>
          </a:r>
        </a:p>
        <a:p>
          <a:pPr algn="l"/>
          <a:r>
            <a:rPr lang="en-US" dirty="0" smtClean="0"/>
            <a:t>Life table</a:t>
          </a:r>
        </a:p>
        <a:p>
          <a:pPr algn="l"/>
          <a:r>
            <a:rPr lang="en-US" dirty="0" smtClean="0"/>
            <a:t>Cumulative incidence function [today]</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Average incidence rate</a:t>
          </a:r>
        </a:p>
        <a:p>
          <a:pPr algn="l"/>
          <a:r>
            <a:rPr lang="en-US" dirty="0" smtClean="0"/>
            <a:t>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53BB4687-282B-4D2E-90DC-94ACD3FAE0ED}" type="presOf" srcId="{690B377E-54EB-426E-99F0-687C4D4C1F1F}" destId="{3632C5A1-9B48-4C2F-B8DD-5E8A5A817E07}" srcOrd="1"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B17949E9-A230-443D-A5A7-B8A13DC4A1B8}" type="presOf" srcId="{440E62FC-F87B-4234-A595-69BE92522468}" destId="{A5CC26DD-5B3E-4647-8F89-280D8BB1D9DC}" srcOrd="0" destOrd="0" presId="urn:microsoft.com/office/officeart/2005/8/layout/orgChart1"/>
    <dgm:cxn modelId="{EF86C935-7DA9-41C1-A966-E9AE35C2CEC3}" type="presOf" srcId="{27B1691D-36CB-45F3-ABE6-9282F3F8D3FB}" destId="{C5E65C88-E3FF-42DE-A60E-8F77415A70D0}" srcOrd="0" destOrd="0" presId="urn:microsoft.com/office/officeart/2005/8/layout/orgChart1"/>
    <dgm:cxn modelId="{CB270DCB-43D0-4A71-A16A-6D9E645E0ADD}" type="presOf" srcId="{2C46FE8C-A3BF-49AE-AA93-EF9213CA7555}" destId="{418912AB-6FED-4B26-9BE6-8844E6C06A38}" srcOrd="0" destOrd="0" presId="urn:microsoft.com/office/officeart/2005/8/layout/orgChart1"/>
    <dgm:cxn modelId="{4481BCF4-56D1-4C5C-8372-0385AB2D4D6C}" type="presOf" srcId="{2BCCA590-A21E-4E1C-B4B7-5536B4F71719}" destId="{5C72C958-63D5-44CB-85BA-4B182A1B5398}" srcOrd="0" destOrd="0" presId="urn:microsoft.com/office/officeart/2005/8/layout/orgChart1"/>
    <dgm:cxn modelId="{FC25024E-C4F7-4E72-813F-14D174818234}" type="presOf" srcId="{61ED6F64-1037-41AA-99CB-0FD1CE5C42CA}" destId="{BC295BA2-0479-4757-8A7E-FA48C65BD863}" srcOrd="1"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C20178A-7341-49A1-A126-758925BD66D6}" srcId="{1554F028-DB5F-432C-9B50-69F58D98F06D}" destId="{06C2A45B-B1B3-40B3-8951-FB5B1CF82137}" srcOrd="0" destOrd="0" parTransId="{0B6AB93F-CC09-4216-BD7B-C4881C39C942}" sibTransId="{B5C65E50-4ED4-49F1-BAAD-044F57A57DF1}"/>
    <dgm:cxn modelId="{0723A3E1-9C14-456D-9130-D1EA4C3FDB2E}" type="presOf" srcId="{2C46FE8C-A3BF-49AE-AA93-EF9213CA7555}" destId="{509DC3CD-47FA-4517-9131-7C493EC2D145}" srcOrd="1"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7DBC4D45-ED45-4340-95CE-811C8951D445}" type="presOf" srcId="{1554F028-DB5F-432C-9B50-69F58D98F06D}" destId="{F18612F7-9F80-4BAF-836A-8CE26497C6F0}"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B6F462BA-8824-4958-891D-24A2DCDD96DE}" type="presOf" srcId="{3BAA9B65-7C6D-4488-96B7-B397BA372791}" destId="{CAF06C15-1277-4981-8E5C-97F5864241B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D3002C87-1EE8-45EB-A46B-77D4AE1B9785}" type="presOf" srcId="{0B6AB93F-CC09-4216-BD7B-C4881C39C942}" destId="{2FFD1C5D-5DCC-475F-AACB-5C9E428978FF}"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240279EA-8E4B-436C-935F-7576D7BCD5E4}" type="presOf" srcId="{1554F028-DB5F-432C-9B50-69F58D98F06D}" destId="{32F2B371-0E68-46C4-99E1-8950E0AA59F3}"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17F1BD52-3AF3-424A-B75C-08EAFDB7C06A}" srcId="{2C46FE8C-A3BF-49AE-AA93-EF9213CA7555}" destId="{2AF65186-30D4-4803-ACB9-BC2284D25B3D}" srcOrd="1" destOrd="0" parTransId="{D43DF74B-DE34-4A39-8393-CFA044E97EC7}" sibTransId="{F83005D6-6F72-44DD-8AF7-4AC790629926}"/>
    <dgm:cxn modelId="{2758D64F-A7B5-42F0-B331-C0738EB48167}" type="presOf" srcId="{D43DF74B-DE34-4A39-8393-CFA044E97EC7}" destId="{5FFECCD6-3878-4991-ABE3-D522F3523DCA}"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82576" y="4459291"/>
          <a:ext cx="329125" cy="1009317"/>
        </a:xfrm>
        <a:custGeom>
          <a:avLst/>
          <a:gdLst/>
          <a:ahLst/>
          <a:cxnLst/>
          <a:rect l="0" t="0" r="0" b="0"/>
          <a:pathLst>
            <a:path>
              <a:moveTo>
                <a:pt x="0" y="0"/>
              </a:moveTo>
              <a:lnTo>
                <a:pt x="0" y="1009317"/>
              </a:lnTo>
              <a:lnTo>
                <a:pt x="329125" y="1009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32771" y="2901432"/>
          <a:ext cx="1327471" cy="460775"/>
        </a:xfrm>
        <a:custGeom>
          <a:avLst/>
          <a:gdLst/>
          <a:ahLst/>
          <a:cxnLst/>
          <a:rect l="0" t="0" r="0" b="0"/>
          <a:pathLst>
            <a:path>
              <a:moveTo>
                <a:pt x="0" y="0"/>
              </a:moveTo>
              <a:lnTo>
                <a:pt x="0" y="230387"/>
              </a:lnTo>
              <a:lnTo>
                <a:pt x="1327471" y="230387"/>
              </a:lnTo>
              <a:lnTo>
                <a:pt x="1327471" y="460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27632" y="4459291"/>
          <a:ext cx="329125" cy="1009317"/>
        </a:xfrm>
        <a:custGeom>
          <a:avLst/>
          <a:gdLst/>
          <a:ahLst/>
          <a:cxnLst/>
          <a:rect l="0" t="0" r="0" b="0"/>
          <a:pathLst>
            <a:path>
              <a:moveTo>
                <a:pt x="0" y="0"/>
              </a:moveTo>
              <a:lnTo>
                <a:pt x="0" y="1009317"/>
              </a:lnTo>
              <a:lnTo>
                <a:pt x="329125" y="1009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05300" y="2901432"/>
          <a:ext cx="1327471" cy="460775"/>
        </a:xfrm>
        <a:custGeom>
          <a:avLst/>
          <a:gdLst/>
          <a:ahLst/>
          <a:cxnLst/>
          <a:rect l="0" t="0" r="0" b="0"/>
          <a:pathLst>
            <a:path>
              <a:moveTo>
                <a:pt x="1327471" y="0"/>
              </a:moveTo>
              <a:lnTo>
                <a:pt x="1327471" y="230387"/>
              </a:lnTo>
              <a:lnTo>
                <a:pt x="0" y="230387"/>
              </a:lnTo>
              <a:lnTo>
                <a:pt x="0" y="460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67293" y="1343572"/>
          <a:ext cx="2265478" cy="460775"/>
        </a:xfrm>
        <a:custGeom>
          <a:avLst/>
          <a:gdLst/>
          <a:ahLst/>
          <a:cxnLst/>
          <a:rect l="0" t="0" r="0" b="0"/>
          <a:pathLst>
            <a:path>
              <a:moveTo>
                <a:pt x="0" y="0"/>
              </a:moveTo>
              <a:lnTo>
                <a:pt x="0" y="230387"/>
              </a:lnTo>
              <a:lnTo>
                <a:pt x="2265478" y="230387"/>
              </a:lnTo>
              <a:lnTo>
                <a:pt x="2265478" y="460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4146" y="2901432"/>
          <a:ext cx="329125" cy="2567177"/>
        </a:xfrm>
        <a:custGeom>
          <a:avLst/>
          <a:gdLst/>
          <a:ahLst/>
          <a:cxnLst/>
          <a:rect l="0" t="0" r="0" b="0"/>
          <a:pathLst>
            <a:path>
              <a:moveTo>
                <a:pt x="0" y="0"/>
              </a:moveTo>
              <a:lnTo>
                <a:pt x="0" y="2567177"/>
              </a:lnTo>
              <a:lnTo>
                <a:pt x="329125" y="2567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4146" y="2901432"/>
          <a:ext cx="329125" cy="1009317"/>
        </a:xfrm>
        <a:custGeom>
          <a:avLst/>
          <a:gdLst/>
          <a:ahLst/>
          <a:cxnLst/>
          <a:rect l="0" t="0" r="0" b="0"/>
          <a:pathLst>
            <a:path>
              <a:moveTo>
                <a:pt x="0" y="0"/>
              </a:moveTo>
              <a:lnTo>
                <a:pt x="0" y="1009317"/>
              </a:lnTo>
              <a:lnTo>
                <a:pt x="329125" y="1009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01814" y="1343572"/>
          <a:ext cx="2265478" cy="460775"/>
        </a:xfrm>
        <a:custGeom>
          <a:avLst/>
          <a:gdLst/>
          <a:ahLst/>
          <a:cxnLst/>
          <a:rect l="0" t="0" r="0" b="0"/>
          <a:pathLst>
            <a:path>
              <a:moveTo>
                <a:pt x="2265478" y="0"/>
              </a:moveTo>
              <a:lnTo>
                <a:pt x="2265478" y="230387"/>
              </a:lnTo>
              <a:lnTo>
                <a:pt x="0" y="230387"/>
              </a:lnTo>
              <a:lnTo>
                <a:pt x="0" y="460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70208" y="246488"/>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70208" y="246488"/>
        <a:ext cx="2194168" cy="1097084"/>
      </dsp:txXfrm>
    </dsp:sp>
    <dsp:sp modelId="{C69C8D37-FE2E-479A-A600-591C22E74617}">
      <dsp:nvSpPr>
        <dsp:cNvPr id="0" name=""/>
        <dsp:cNvSpPr/>
      </dsp:nvSpPr>
      <dsp:spPr>
        <a:xfrm>
          <a:off x="4729" y="1804348"/>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29" y="1804348"/>
        <a:ext cx="2194168" cy="1097084"/>
      </dsp:txXfrm>
    </dsp:sp>
    <dsp:sp modelId="{5C72C958-63D5-44CB-85BA-4B182A1B5398}">
      <dsp:nvSpPr>
        <dsp:cNvPr id="0" name=""/>
        <dsp:cNvSpPr/>
      </dsp:nvSpPr>
      <dsp:spPr>
        <a:xfrm>
          <a:off x="553272" y="336220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3272" y="3362207"/>
        <a:ext cx="2194168" cy="1097084"/>
      </dsp:txXfrm>
    </dsp:sp>
    <dsp:sp modelId="{C7225B67-C8E8-47E1-A344-FF9C485061D0}">
      <dsp:nvSpPr>
        <dsp:cNvPr id="0" name=""/>
        <dsp:cNvSpPr/>
      </dsp:nvSpPr>
      <dsp:spPr>
        <a:xfrm>
          <a:off x="553272" y="492006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3272" y="4920067"/>
        <a:ext cx="2194168" cy="1097084"/>
      </dsp:txXfrm>
    </dsp:sp>
    <dsp:sp modelId="{0D9F4134-8C37-4D99-ACF9-C78485FA80EA}">
      <dsp:nvSpPr>
        <dsp:cNvPr id="0" name=""/>
        <dsp:cNvSpPr/>
      </dsp:nvSpPr>
      <dsp:spPr>
        <a:xfrm>
          <a:off x="4535687" y="1804348"/>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35687" y="1804348"/>
        <a:ext cx="2194168" cy="1097084"/>
      </dsp:txXfrm>
    </dsp:sp>
    <dsp:sp modelId="{3C272F1B-3561-416A-B664-6CCA419912BC}">
      <dsp:nvSpPr>
        <dsp:cNvPr id="0" name=""/>
        <dsp:cNvSpPr/>
      </dsp:nvSpPr>
      <dsp:spPr>
        <a:xfrm>
          <a:off x="3208215" y="336220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08215" y="3362207"/>
        <a:ext cx="2194168" cy="1097084"/>
      </dsp:txXfrm>
    </dsp:sp>
    <dsp:sp modelId="{8655159E-0738-41B1-AE7A-C0C5F763F4A7}">
      <dsp:nvSpPr>
        <dsp:cNvPr id="0" name=""/>
        <dsp:cNvSpPr/>
      </dsp:nvSpPr>
      <dsp:spPr>
        <a:xfrm>
          <a:off x="3756757" y="492006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Kaplan-Meier</a:t>
          </a:r>
        </a:p>
        <a:p>
          <a:pPr lvl="0" algn="l" defTabSz="755650">
            <a:lnSpc>
              <a:spcPct val="90000"/>
            </a:lnSpc>
            <a:spcBef>
              <a:spcPct val="0"/>
            </a:spcBef>
            <a:spcAft>
              <a:spcPct val="35000"/>
            </a:spcAft>
          </a:pPr>
          <a:r>
            <a:rPr lang="en-US" sz="1700" kern="1200" dirty="0" smtClean="0"/>
            <a:t>Life table</a:t>
          </a:r>
        </a:p>
        <a:p>
          <a:pPr lvl="0" algn="l" defTabSz="755650">
            <a:lnSpc>
              <a:spcPct val="90000"/>
            </a:lnSpc>
            <a:spcBef>
              <a:spcPct val="0"/>
            </a:spcBef>
            <a:spcAft>
              <a:spcPct val="35000"/>
            </a:spcAft>
          </a:pPr>
          <a:r>
            <a:rPr lang="en-US" sz="1700" kern="1200" dirty="0" smtClean="0"/>
            <a:t>Cumulative incidence function [today]</a:t>
          </a:r>
          <a:endParaRPr lang="en-US" sz="1700" kern="1200" dirty="0"/>
        </a:p>
      </dsp:txBody>
      <dsp:txXfrm>
        <a:off x="3756757" y="4920067"/>
        <a:ext cx="2194168" cy="1097084"/>
      </dsp:txXfrm>
    </dsp:sp>
    <dsp:sp modelId="{32F2B371-0E68-46C4-99E1-8950E0AA59F3}">
      <dsp:nvSpPr>
        <dsp:cNvPr id="0" name=""/>
        <dsp:cNvSpPr/>
      </dsp:nvSpPr>
      <dsp:spPr>
        <a:xfrm>
          <a:off x="5863159" y="336220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863159" y="3362207"/>
        <a:ext cx="2194168" cy="1097084"/>
      </dsp:txXfrm>
    </dsp:sp>
    <dsp:sp modelId="{E3787CC8-CF0F-442B-A518-2185CBC70DD0}">
      <dsp:nvSpPr>
        <dsp:cNvPr id="0" name=""/>
        <dsp:cNvSpPr/>
      </dsp:nvSpPr>
      <dsp:spPr>
        <a:xfrm>
          <a:off x="6411701" y="4920067"/>
          <a:ext cx="2194168" cy="109708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Average incidence rate</a:t>
          </a:r>
        </a:p>
        <a:p>
          <a:pPr lvl="0" algn="l" defTabSz="755650">
            <a:lnSpc>
              <a:spcPct val="90000"/>
            </a:lnSpc>
            <a:spcBef>
              <a:spcPct val="0"/>
            </a:spcBef>
            <a:spcAft>
              <a:spcPct val="35000"/>
            </a:spcAft>
          </a:pPr>
          <a:r>
            <a:rPr lang="en-US" sz="1700" kern="1200" dirty="0" smtClean="0"/>
            <a:t>Instantaneous (hazard) rate</a:t>
          </a:r>
          <a:endParaRPr lang="en-US" sz="1700" kern="1200" dirty="0"/>
        </a:p>
      </dsp:txBody>
      <dsp:txXfrm>
        <a:off x="6411701" y="4920067"/>
        <a:ext cx="2194168" cy="10970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bin"/></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In this lecture, we </a:t>
            </a:r>
            <a:r>
              <a:rPr lang="en-US" baseline="0" dirty="0" smtClean="0"/>
              <a:t>want to emphasize that we are going </a:t>
            </a:r>
            <a:r>
              <a:rPr lang="en-US" baseline="0" dirty="0" smtClean="0"/>
              <a:t>well beyond the concepts presented in the textbook.</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10</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(stroke in this study), and the occurrence and dates of any competing events, such as mortality.  With this information, the calculation of an average incidence rate is similar to the example that we just reviewed in a fixed cohort.  The investigators identify the number of events (incident stroke) in each group (HIV+ and HIV-).  They then add up the follow-up time on each individual member to obtain total person-years in each group.  Considering the HIV+ participants, there were 151 incident strokes.  The total follow-up time was 120,588 person-years on 24,768 individuals.  The incidence rate is 151/120,588 = 125 per 100,000 person-years.</a:t>
            </a:r>
          </a:p>
          <a:p>
            <a:endParaRPr lang="en-US" baseline="0"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11</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The cancer registry does an excellent job of capturing all of the new cancer diagnoses (E) for a large population.  California now has a statewide cancer registry.  But, how will an investigator determine the denominator for this rate? </a:t>
            </a:r>
          </a:p>
          <a:p>
            <a:endParaRPr lang="en-US" dirty="0" smtClean="0"/>
          </a:p>
          <a:p>
            <a:r>
              <a:rPr lang="en-US" dirty="0" smtClean="0"/>
              <a:t>The SEER registry is a program of the National Cancer Institute.  It covers particular areas of the country.  See the web page for detailed information on what areas are covered by SEER registries, what data are available, etc.  In California, the SF Bay Area registry has been established the longest (since 1973).  There is now a state-wide cancer registry (since 2001).</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12</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an investigator with access to the California cancer registry data is not going to have individual level data on when every new arrival entered the state and when every departure or death took place, so the problem is to obtain information that will allow calculation of a denominator.  The approach is to obtain an estimate of the average population size during the  time period.   Multiplied by the time period gives a person-time denominator for the rate.  Census data provides the information to form this person-time denominator.   This is often done over one year which leads to</a:t>
            </a:r>
            <a:r>
              <a:rPr lang="en-US" baseline="0" dirty="0" smtClean="0"/>
              <a:t> the phrase “annual rate”, but this should </a:t>
            </a:r>
            <a:r>
              <a:rPr lang="en-US" baseline="0" dirty="0" smtClean="0"/>
              <a:t>be </a:t>
            </a:r>
            <a:r>
              <a:rPr lang="en-US" baseline="0" dirty="0" smtClean="0"/>
              <a:t>avoided in that it is easily confused with a one year cumulative incidence.</a:t>
            </a:r>
          </a:p>
          <a:p>
            <a:endParaRPr lang="en-US" dirty="0" smtClean="0"/>
          </a:p>
          <a:p>
            <a:r>
              <a:rPr lang="en-US" dirty="0" smtClean="0"/>
              <a:t>A further advantage of using census data for forming rates from case counts collected by registries is that rates can be formed for any of the grouping variables recorded in the census, such as age groups, gender, ethnicity, income, geographic sub-regions, and many others.   This assumes such information is also collected on the cases.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13</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Number</a:t>
            </a:r>
            <a:r>
              <a:rPr lang="en-US" baseline="0" dirty="0" smtClean="0"/>
              <a:t> of pancreatic cancer casts in SF County in 2010 obtained from SEER.  Population of SF County in 2010 available from census data.  With this information, the incidence rate can be </a:t>
            </a:r>
            <a:r>
              <a:rPr lang="en-US" baseline="0" dirty="0" smtClean="0"/>
              <a:t>calculated.</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14</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is mainly applicable to a dynamic cohort.  However, i</a:t>
            </a:r>
            <a:r>
              <a:rPr lang="en-US" dirty="0" smtClean="0"/>
              <a:t>n a pinch, if you had a fixed cohort without</a:t>
            </a:r>
            <a:r>
              <a:rPr lang="en-US" baseline="0" dirty="0" smtClean="0"/>
              <a:t> detailed individual level data, this method could be used.  With the starting N, the final N, and the number of events (E), </a:t>
            </a:r>
            <a:r>
              <a:rPr lang="en-US" baseline="0" dirty="0" smtClean="0"/>
              <a:t>and a few assumptions, you </a:t>
            </a:r>
            <a:r>
              <a:rPr lang="en-US" baseline="0" dirty="0" smtClean="0"/>
              <a:t>could use the group level data method to estimate the incidence rate.  </a:t>
            </a:r>
          </a:p>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your text book.  In this graphic the cohort has been “shifted to the left.”  Imagine for this example that you only know how many people entered the study (N=10) and how many were remaining at the end of the longest follow-up time (</a:t>
            </a:r>
            <a:r>
              <a:rPr lang="en-US" dirty="0" smtClean="0"/>
              <a:t>N=1).</a:t>
            </a:r>
            <a:r>
              <a:rPr lang="en-US" baseline="0" dirty="0" smtClean="0"/>
              <a:t>  I</a:t>
            </a:r>
            <a:r>
              <a:rPr lang="en-US" dirty="0" smtClean="0"/>
              <a:t>n addition, you</a:t>
            </a:r>
            <a:r>
              <a:rPr lang="en-US" baseline="0" dirty="0" smtClean="0"/>
              <a:t> know the number </a:t>
            </a:r>
            <a:r>
              <a:rPr lang="en-US" baseline="0" dirty="0" smtClean="0"/>
              <a:t>of events (E=6)</a:t>
            </a:r>
            <a:r>
              <a:rPr lang="en-US" dirty="0" smtClean="0"/>
              <a:t>.</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15</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16</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smtClean="0"/>
          </a:p>
          <a:p>
            <a:r>
              <a:rPr lang="en-US" dirty="0" smtClean="0"/>
              <a:t>The numerator is 6</a:t>
            </a:r>
            <a:r>
              <a:rPr lang="en-US" baseline="0" dirty="0" smtClean="0"/>
              <a:t> events.</a:t>
            </a:r>
            <a:r>
              <a:rPr lang="en-US" dirty="0" smtClean="0"/>
              <a:t> </a:t>
            </a:r>
          </a:p>
          <a:p>
            <a:endParaRPr lang="en-US" dirty="0" smtClean="0"/>
          </a:p>
          <a:p>
            <a:r>
              <a:rPr lang="en-US" dirty="0" smtClean="0"/>
              <a:t>The average person-time for the denominator is calculated by </a:t>
            </a:r>
            <a:r>
              <a:rPr lang="en-US" dirty="0" smtClean="0"/>
              <a:t>our knowledge that there were</a:t>
            </a:r>
            <a:r>
              <a:rPr lang="en-US" baseline="0" dirty="0" smtClean="0"/>
              <a:t> 10 persons available at the beginning and 1 person at the end.  This equals 5.5 persons (derived from: (10 + 1)/2 ) available at any point in time.   If they are each followed for two years, this equals 11 persons-years.  </a:t>
            </a:r>
          </a:p>
          <a:p>
            <a:endParaRPr lang="en-US" baseline="0" dirty="0" smtClean="0"/>
          </a:p>
          <a:p>
            <a:r>
              <a:rPr lang="en-US" baseline="0" dirty="0" smtClean="0"/>
              <a:t>The rate calculation is therefore 6/11, which is equal to 0.545.  </a:t>
            </a:r>
            <a:r>
              <a:rPr lang="en-US" dirty="0" smtClean="0"/>
              <a:t>The </a:t>
            </a:r>
            <a:r>
              <a:rPr lang="en-US" dirty="0" smtClean="0"/>
              <a:t>rate calculated this way is 54.5 per 100 person-years.  In this example with only 10 persons the rate calculated by the average population method differs more from the rate calculated from individual data (62.6 per 100 person-years) than it will in larger datasets where the methods are usually very close.  As with the text book illustration of the life table method of calculating cumulative incidence, the text uses an example with very small numbers of persons for which they do have individual level data in order to make showing the calculations simple.  It has the effect, however, of making the method appear not very good as the assumption of uniform censoring during the interval clearly doesn’t hold.  In very large data sets, such as census data for large geographical areas, it is usually a perfectly good assumption.</a:t>
            </a:r>
          </a:p>
          <a:p>
            <a:endParaRPr lang="en-US" dirty="0" smtClean="0"/>
          </a:p>
          <a:p>
            <a:r>
              <a:rPr lang="en-US" dirty="0" smtClean="0"/>
              <a:t>Note that this method is described as using “grouped data.”  That phrase should not be confused here with an ecological study.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17</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text book example calculating the rate by individual data and by average population size results in different rates (62.6 versus 54.5 per 100 person-years), but the rates will differ very little for the large populations typically used to calculate rates from grouped data.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18</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made by the text book is a refinement that we do not think is necessary.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19</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An illustration of how the value changes when the time units are changed even though the data remain the same and the interpretation remains the same.  Person-years are the most conventionally used person-time denominator and are likely to be familiar, but other time units are possible.  Rates are usually presented in units that leave at least one integer to the left of the decimal points.   So 9 per 1,000 person-years would usually be preferred over 0.9 per 100 person-years.</a:t>
            </a:r>
          </a:p>
          <a:p>
            <a:endParaRPr lang="en-US" dirty="0" smtClean="0"/>
          </a:p>
          <a:p>
            <a:r>
              <a:rPr lang="en-US" dirty="0" smtClean="0"/>
              <a:t>Cumulative incidence does not have units since it is always between 0 and 1, and it therefore is not subject to this kind of alternative formulation.  But, contrary to incidence rates, the time period of observation has to be specified to make cumulative incidence meaningful (e.g., 34% at two years of follow-up).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we’ll cover today.</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20</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Calculating “annual” rates is a common practice as many statistics are gathered over the course of a calendar year and are repeated from year.  However, this does not make them an “annual rate”.  The way these rates are often reported might lead you to think they are proportions as they are frequently described as per some number of persons without making explicit that it is really per some number of person-years.  The years are buried in the word annual.   Also, not all</a:t>
            </a:r>
            <a:r>
              <a:rPr lang="en-US" baseline="0" dirty="0" smtClean="0"/>
              <a:t> “annual” rates were measured just over one year.</a:t>
            </a:r>
            <a:r>
              <a:rPr lang="en-US" dirty="0" smtClean="0"/>
              <a:t> More careful investigators are more precise and will specify rates as per person-years.</a:t>
            </a:r>
          </a:p>
          <a:p>
            <a:endParaRPr lang="en-US" dirty="0" smtClean="0"/>
          </a:p>
          <a:p>
            <a:r>
              <a:rPr lang="en-US" dirty="0" smtClean="0"/>
              <a:t>The choice of the denominator is usually determined by a desire to have at least one integer to the left of the decimal point.  So events that are relatively rare, such as the example of pediatric cardiomyopathy above, are often reported per 100,000 person-years.  For the same reason cancer rates are usually reported per 100,000 person-years.</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21</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pPr/>
              <a:t>22</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This property of incidence rates is useful in quantifying the average time until a new occurrence of the outcome.  It follows from the assumption that the incidence rate is constant during the time interval under consideration.  If there are 3 events per year and the events are occurring at a constant rate, then a new event must occur on average, depending on how exactly the constant rate assumption is met, every 4 months.  So waiting time = 1/ person-time rate, a property to keep in mind.  From the individual perspective, a waiting time of 4 months indicates that an individual, on average, will develop the event in 4 months.  A special case is the outcome of mortality.  In</a:t>
            </a:r>
            <a:r>
              <a:rPr lang="en-US" baseline="0" dirty="0" smtClean="0"/>
              <a:t> this case,</a:t>
            </a:r>
            <a:r>
              <a:rPr lang="en-US" dirty="0" smtClean="0"/>
              <a:t> the average waiting time is the average life expectancy.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dirty="0" smtClean="0"/>
              <a:t>The assumption that the denominator of person-time units for a rate does not depend on the proportion of persons and amount of time in the calculation may result in a rate that is hard to interpret if it is based on a long period of follow-up.  In the example on the slide, it would be difficult to meaningfully compare the rate from 10 years of follow-up with the rate based on 1 year of follow-up.  There is no simple rule about how much time is too long for a period in which to calculate a rate since it depends on how rapidly the outcome being measured may change over time.  For something that changes very little year to year, such as the overall mortality rate in the U.S., a period of time of several years might be reasonable.  But for this reason one seldom sees rates calculated over, for example, a 20-year period whereas that would not be unusual for a calculation of cumulative incidence.</a:t>
            </a:r>
          </a:p>
          <a:p>
            <a:endParaRPr lang="en-US" dirty="0" smtClean="0"/>
          </a:p>
        </p:txBody>
      </p:sp>
      <p:sp>
        <p:nvSpPr>
          <p:cNvPr id="52227" name="Slide Number Placeholder 3"/>
          <p:cNvSpPr>
            <a:spLocks noGrp="1"/>
          </p:cNvSpPr>
          <p:nvPr>
            <p:ph type="sldNum" sz="quarter" idx="5"/>
          </p:nvPr>
        </p:nvSpPr>
        <p:spPr>
          <a:noFill/>
        </p:spPr>
        <p:txBody>
          <a:bodyPr/>
          <a:lstStyle/>
          <a:p>
            <a:fld id="{4B134F92-E463-4575-BF52-ADC61C82BF10}" type="slidenum">
              <a:rPr lang="en-US" smtClean="0"/>
              <a:pPr/>
              <a:t>24</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25</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the period of study is long, there is more opportunity for the incidence rate to vary.  Common reasons for such variation in a fixed</a:t>
            </a:r>
            <a:r>
              <a:rPr lang="en-US" baseline="0" dirty="0" smtClean="0"/>
              <a:t> cohort</a:t>
            </a:r>
            <a:r>
              <a:rPr lang="en-US" dirty="0" smtClean="0"/>
              <a:t> include an age effect, i.e. rates change as the population under follow-up ages.  Or, cumulative effects of exposure are often different.  For example, a year of exposure to smoking in 1000 people is likely different than 10 years of exposure in 100 people, although both examples would have a total follow-up of 1000 person-years.   In</a:t>
            </a:r>
            <a:r>
              <a:rPr lang="en-US" baseline="0" dirty="0" smtClean="0"/>
              <a:t> a dynamic cohort, there</a:t>
            </a:r>
            <a:r>
              <a:rPr lang="en-US" dirty="0" smtClean="0"/>
              <a:t> can be secular trends in the environment that affect the incidence rate.  </a:t>
            </a:r>
          </a:p>
          <a:p>
            <a:endParaRPr lang="en-US" dirty="0" smtClean="0"/>
          </a:p>
          <a:p>
            <a:r>
              <a:rPr lang="en-US" dirty="0" smtClean="0"/>
              <a:t>When calculating an incidence rate in a fixed cohort, the susceptible participants will develop the event and then when the </a:t>
            </a:r>
            <a:r>
              <a:rPr lang="en-US" dirty="0" smtClean="0"/>
              <a:t>susceptible </a:t>
            </a:r>
            <a:r>
              <a:rPr lang="en-US" dirty="0" smtClean="0"/>
              <a:t>are depleted, we would expect incidence to fall.  In a dynamic population (cohort), the susceptible participants are continually replenished.  The average incidence rate calculated in the fixed population will be less than the average incidence rate in the dynamic.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27</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a paper that we’ll discuss later in today’s presentation [McDonald et al. (NEJM 2004)].  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These kind of temporal trends should always be considered whenever long-term survival is being considered and particularly when treatment may have changed over time for the disease in question.</a:t>
            </a:r>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28</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There are a number of advantages of rates.  The first is that rates</a:t>
            </a:r>
            <a:r>
              <a:rPr lang="en-US" sz="1300" baseline="0" dirty="0" smtClean="0"/>
              <a:t> are essential to describe</a:t>
            </a:r>
            <a:r>
              <a:rPr lang="en-US" sz="1300" dirty="0" smtClean="0"/>
              <a:t> disease/event burden in a dynamic population.</a:t>
            </a:r>
            <a:r>
              <a:rPr lang="en-US" sz="1300" baseline="0" dirty="0" smtClean="0"/>
              <a:t>   Rates tell us the pace of disease onset that is occurring in a population which, although at steady state, is constantly evolving in its composition of people.  </a:t>
            </a:r>
            <a:r>
              <a:rPr lang="en-US" sz="1300" dirty="0" smtClean="0"/>
              <a:t>If</a:t>
            </a:r>
            <a:r>
              <a:rPr lang="en-US" sz="1300" baseline="0" dirty="0" smtClean="0"/>
              <a:t> you wanted to understand the burden of new disease in a dynamic population, you would not want to use </a:t>
            </a:r>
            <a:r>
              <a:rPr lang="en-US" sz="1300" dirty="0" smtClean="0"/>
              <a:t>cumulative incidence because</a:t>
            </a:r>
            <a:r>
              <a:rPr lang="en-US" sz="1300" baseline="0" dirty="0" smtClean="0"/>
              <a:t> cumulative incidence is really a fixed cohort construct.  Cumulative incidence is what you see when you take a fixed group of people and then follow what happens to them over time.  While you can take the members of a dynamic population and then estimate cumulative incidence, the cumulative incidence estimate is not directly applicable to the underlying dynamic population.  Instead, it is merely applicable to some artificial fixed cohort that you have hypothetically constructed.  </a:t>
            </a:r>
            <a:r>
              <a:rPr lang="en-US" sz="1300" dirty="0" smtClean="0"/>
              <a:t>  </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if you tried to calculate a cumulative incidence at one year?  Individuals are entering and leaving the population throughout the year, but you have no ready way to record all that and link it with an outcome variable of diseased or censored, as you need to do for a Kaplan-Meier analysis.  </a:t>
            </a:r>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29</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Census data are a major resource for population-based</a:t>
            </a:r>
            <a:r>
              <a:rPr lang="en-US" baseline="0" dirty="0" smtClean="0"/>
              <a:t> dynamic cohorts</a:t>
            </a:r>
            <a:r>
              <a:rPr lang="en-US" dirty="0" smtClean="0"/>
              <a:t>.  Researchers using census data should be aware that the possibility of bias increases with time from the last census even though estimated adjustments using the current population survey are made annually by the U.S. census. In some cases this has resulted in incorrect rates.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30</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very good example of how census data can affect inferences is seen in the rates of breast cancer in Marin County compared to the rest of California.  Based on 1990 census data and extrapolations of the 1990 census the rates were significantly higher in Marin than the rest of California.  It now appears since the 2000 census became available that the population grew faster in the 1990’s in Marin County than the Census estimate, so the denominators used were too small and the rates higher than they should have been.  The rate for 2000 using the new census is not very different from the rest of California outside the Bay Area.  Note:  Rates were age adjusted to the 2000 census to account for any age differences in the underlying populations.  We will discuss this technique later in the lecture.</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31</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This and previous slide from a report published in 2001 by investigators at the Northern California Cancer Center.</a:t>
            </a:r>
          </a:p>
          <a:p>
            <a:r>
              <a:rPr lang="en-US" dirty="0" smtClean="0"/>
              <a:t>Clarke C, et al. “Update on breast cancer incidence patterns in Marin County and the San Francisco Bay Area, California”</a:t>
            </a:r>
          </a:p>
          <a:p>
            <a:r>
              <a:rPr lang="en-US" dirty="0" smtClean="0"/>
              <a:t>Available online: http://www.nccc.org/ResearchandTraining/studies/pdf/bcr_marin2001_0904.pdf 1</a:t>
            </a:r>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3</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these two measures is a central concept in this part of the course.  Both are important measures in clinical and epidemiologic research that are widely used.  Cumulative incidence may be more familiar because of the frequent use of Kaplan-Meier analysis in studies with individual follow-up data, but incidence rates are useful in a variety of other situations where you are comparing two or more populations where at least one population does not have individual-level data or where exposures are changing within subjects over time.  We will show </a:t>
            </a:r>
            <a:r>
              <a:rPr lang="en-US" dirty="0" smtClean="0"/>
              <a:t>examples </a:t>
            </a:r>
            <a:r>
              <a:rPr lang="en-US" dirty="0" smtClean="0"/>
              <a:t>of both situations later on.</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32</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and in the general population. This allows investigation of whether the events in the cohort are more or less frequent than would be expected from a sample of the general population.  We’ll go through an example of this next.</a:t>
            </a:r>
          </a:p>
          <a:p>
            <a:endParaRPr lang="en-US" dirty="0" smtClean="0"/>
          </a:p>
          <a:p>
            <a:r>
              <a:rPr lang="en-US" dirty="0" smtClean="0"/>
              <a:t>Incidence rates can also be used to compare disease occurrence in two or more different populations where you don’t have individual level data. Say you want to compare mortality in two different countries, but one country has a higher proportion of young people.  A straight comparison of incidence rates would be misleading.  The rates for each country can be age-adjusted to an external standard population distribution (such as the 2000 US census).  These two rates can then be compared as a rate ratio.  </a:t>
            </a:r>
          </a:p>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33</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It is easy enough to calculate the cumulative incidence from the cohort data since you will have follow-up on each person, but the question of what to compare it to is difficult.   Clearly survival is related to the original age distribution of the cohort as well as the 36 years of follow-up and there is no source from public data that would give individual level data with up to 36 years of follow-up.</a:t>
            </a:r>
          </a:p>
          <a:p>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34</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This is a typical cohort study in which it is relatively easy, by searching the National Death Index, to determine mortality over a long period of time in the cohort.  Enrollment was limited to 1941 to 1950 and then follow-up occurred to 1977.  The problem is how to interpret the findings.  Is the observed death rate high or low?  A comparison is needed and one possibility is to compare it to national mortality data.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35</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The approach of calculating cumulative incidence in the cohort is not so helpful because there is no clear comparison group with cumulative incidence at 36 years. Instead, age-sex-race-calendar period person-time rates from U.S. population data can be applied to the amount of person-time follow-up by those groups in the cohort to produce an expected number of deaths under U.S. rates for comparison with the observed number of deaths in the cohort.  U.S. population data are available from the National Center for Health Statistics.  This method of applying rates from a reference population to a study population is called indirect standardization, and the measure is the ratio of observed to expected outcomes, called the Standardized Mortality Ratio when the outcome is death.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36</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Similarly, it can also be viewed as comparison</a:t>
            </a:r>
            <a:r>
              <a:rPr lang="en-US" baseline="0" dirty="0" smtClean="0"/>
              <a:t> between the observed rate and the expected</a:t>
            </a:r>
            <a:r>
              <a:rPr lang="en-US" dirty="0" smtClean="0"/>
              <a:t> rate.</a:t>
            </a:r>
          </a:p>
          <a:p>
            <a:endParaRPr lang="en-US" dirty="0" smtClean="0"/>
          </a:p>
          <a:p>
            <a:r>
              <a:rPr lang="en-US" dirty="0" smtClean="0"/>
              <a:t>This is also more</a:t>
            </a:r>
            <a:r>
              <a:rPr lang="en-US" baseline="0" dirty="0" smtClean="0"/>
              <a:t> generally</a:t>
            </a:r>
            <a:r>
              <a:rPr lang="en-US" dirty="0" smtClean="0"/>
              <a:t> called the 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
            </a:r>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cohort studies of employed</a:t>
            </a:r>
            <a:r>
              <a:rPr lang="en-US" baseline="0" dirty="0" smtClean="0"/>
              <a:t> </a:t>
            </a:r>
            <a:r>
              <a:rPr lang="en-US" dirty="0" smtClean="0"/>
              <a:t>workers when they are compared to the general U.S. population because workers need to have a level of health in order to work which makes them generally healthier than the entire U.S. population in the same age groups.  Hence, if the real question is what is the causal</a:t>
            </a:r>
            <a:r>
              <a:rPr lang="en-US" baseline="0" dirty="0" smtClean="0"/>
              <a:t> effect of petrochemical exposure on mortality, the use of petrochemical workers brings in some bias because of the health worker effect.  </a:t>
            </a:r>
            <a:endParaRPr lang="en-US" dirty="0" smtClean="0"/>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37</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population race/sex/age/calendar period-specific rates are used to produce a comparison rate to the cohort rate.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  By using U.S. mortality rates specific to groups defined by those variables and applying them to the person-years at risk in each comparable group in the petrochemical workers cohort, the expected number of deaths that would have been seen if the U.S. rates applied are calculated. The actual cohort deaths gives the observed rate.  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A9C663FE-E982-445E-8B4D-17B66D434F9D}" type="slidenum">
              <a:rPr lang="en-US" smtClean="0"/>
              <a:pPr/>
              <a:t>38</a:t>
            </a:fld>
            <a:endParaRPr 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dirty="0" smtClean="0"/>
              <a:t>In this paper from the New England Journal of Medicine the authors reported cumulative incidence of mortality after 5, 10, and 15 years of follow-up among children being followed for end-stage renal disease in Australia.  The age groups are the ages at which the children were diagnosed with end-stage renal disease.  Because this is a cohort for which they have individual level data on each child and the focus was on the long-term probability of survival, cumulative incidence is a natural presentation (here shown as cumulative probability of death in the top table).  </a:t>
            </a:r>
          </a:p>
          <a:p>
            <a:endParaRPr lang="en-US" dirty="0" smtClean="0"/>
          </a:p>
          <a:p>
            <a:r>
              <a:rPr lang="en-US" dirty="0" smtClean="0"/>
              <a:t>In order to compare their data with age specific mortality with a relevant</a:t>
            </a:r>
            <a:r>
              <a:rPr lang="en-US" baseline="0" dirty="0" smtClean="0"/>
              <a:t> reference group, they chose the </a:t>
            </a:r>
            <a:r>
              <a:rPr lang="en-US" dirty="0" smtClean="0"/>
              <a:t>general Australian population.</a:t>
            </a:r>
            <a:r>
              <a:rPr lang="en-US" baseline="0" dirty="0" smtClean="0"/>
              <a:t> </a:t>
            </a:r>
            <a:r>
              <a:rPr lang="en-US" dirty="0" smtClean="0"/>
              <a:t> They calculated person-time incidence rates for mortality in their cohorts because they could easily obtain age-specific person-time incidence rates for comparison from general population data.  The values in the bottom table are the ratios of the age/period-specific mortality rates in the cohort with the population rates, so they are the Standardized Mortality Ratio we just examined from the petrochemical workers cohort study.  Because these are children at very high risk of dying, the ratios are very much greater than 1, but they show that the rates have declined substantially relative to national rates over several decades. </a:t>
            </a:r>
            <a:r>
              <a:rPr lang="en-US" baseline="0" dirty="0" smtClean="0"/>
              <a:t> </a:t>
            </a:r>
            <a:r>
              <a:rPr lang="en-US" dirty="0" smtClean="0"/>
              <a:t>Thus both methods of calculation disease incidence are useful in the presentation of the data.</a:t>
            </a:r>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1EA0A2D-3949-43E9-A152-1C89B504255A}" type="slidenum">
              <a:rPr lang="en-US" smtClean="0"/>
              <a:pPr/>
              <a:t>39</a:t>
            </a:fld>
            <a:endParaRPr 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This is another example of a study comparing mortality rates in a research cohort with mortality in the general population.  The investigators have data on mortality incidence after a fracture in the Dubbo Osteoporosis Epidemiology Study, a longitudinal study of 60+ year old residents of Dubbo Australia.  To determine if mortality incidence is increased post fracture, they compare the cohort rate with incidence of mortality in the general population (60 and older) in Dubbo.  In the entire Dubbo population 60 years and older, 1609 deaths were recorded in women and 1514 in men over 37 406 and 27 409 person-years, yielding mortality rates of 4.3 per 100 person-years (95% CI, 4.1-4.5) and 5.5 per 100 person-years (95% CI, 5.3-5.8) in women and men, respectively. Among the fracture participants, 461 deaths were observed in women and 197 in men, yielding mortality rates of 7.8 per 100 person-years (95% CI, 7.1-8.5) and 11.3 per 100 person-years (95% CI, 9.8-13.0) in women and men, respectively.  SMRs were calculated using 5-year age groups.  This translates into SMRs &gt;1. </a:t>
            </a:r>
          </a:p>
          <a:p>
            <a:endParaRPr lang="en-US" dirty="0" smtClean="0"/>
          </a:p>
          <a:p>
            <a:r>
              <a:rPr lang="en-US" dirty="0" smtClean="0"/>
              <a:t>Note that these SMR are only as good as the factors that they are standardized for.  In other words, we have to be concerned about residual confounding, a topic we will cover later in the course.  In other words, we can’t address whether the fracture per se is causally responsible for the increased mortality.  It’s possible that those who fracture are more frail in general and this frailty is the underlying cause of both more frequent fractures and increased mortality.  In this case, reducing fractures would not translate into reduced mortality.</a:t>
            </a:r>
          </a:p>
          <a:p>
            <a:endParaRPr lang="en-US" dirty="0" smtClean="0"/>
          </a:p>
          <a:p>
            <a:r>
              <a:rPr lang="en-US" dirty="0" smtClean="0"/>
              <a:t>Mortality Risk Associated With Low-Trauma Osteoporotic Fracture and Subsequent Fracture in Men and Women</a:t>
            </a:r>
            <a:r>
              <a:rPr lang="en-US" b="1" dirty="0" smtClean="0"/>
              <a:t> </a:t>
            </a:r>
            <a:r>
              <a:rPr lang="en-US" i="1" dirty="0" smtClean="0"/>
              <a:t>Bluic et al.  JAMA. 2009;301(5):513-521</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40</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for hip fracture in different countries.  Hip fracture events over a specific time period (one or two years) were ascertained for numerator.  Denominator based on census data.  First rows are age-specific incidence rates, calculated as the number of events in the specific age group divided by the number of person-years in the same age group.  </a:t>
            </a:r>
          </a:p>
          <a:p>
            <a:endParaRPr lang="en-US" dirty="0" smtClean="0"/>
          </a:p>
          <a:p>
            <a:r>
              <a:rPr lang="en-US" dirty="0" smtClean="0"/>
              <a:t>How to derive one number to compare across populations?  Age-adjusted incidence rates shown at the bottom for age 20+ and age 50+.  Incidence rates are standardized or adjusted to a reference population (in this study, the US non-Hispanic white population in 1990).   Note the very</a:t>
            </a:r>
            <a:r>
              <a:rPr lang="en-US" baseline="0" dirty="0" smtClean="0"/>
              <a:t> large difference between countries.  </a:t>
            </a:r>
            <a:r>
              <a:rPr lang="en-US" dirty="0" smtClean="0"/>
              <a:t>See the Extra Slides for how to perform standardization, a technique you should be aware of as a means of contending with confounding, although we won’t focus on it in this class.  </a:t>
            </a:r>
          </a:p>
          <a:p>
            <a:endParaRPr lang="en-US" i="1" dirty="0" smtClean="0"/>
          </a:p>
          <a:p>
            <a:r>
              <a:rPr lang="en-US" i="1" dirty="0" smtClean="0"/>
              <a:t>Schwartz et al.  Osteoporosis Intl 1999.</a:t>
            </a:r>
          </a:p>
          <a:p>
            <a:endParaRPr lang="en-US" i="1" dirty="0" smtClean="0"/>
          </a:p>
          <a:p>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41</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We can calculate unadjusted rates of hip fracture for these populations.  But, the unadjusted rates do not take into account the different age structures of the populations in Beijing and Budapest.  If we want to compare these rates, we need to adjust for the age structure.  We can do this with standardization, described in extra slides at end of lecture slides.</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92D2FAF-EC76-4559-9514-BB4B7851F022}" type="slidenum">
              <a:rPr lang="en-US" smtClean="0"/>
              <a:pPr/>
              <a:t>4</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US" dirty="0" smtClean="0"/>
              <a:t>We introduced these three elements last week.  They are the basis for any measure of disease occurrence.  The difference between cumulative incidence and incidence rates lies in how time is combined with the number of persons at risk in the measure.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42</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040" y="4387767"/>
            <a:ext cx="5764107" cy="4463472"/>
          </a:xfrm>
          <a:noFill/>
          <a:ln/>
        </p:spPr>
        <p:txBody>
          <a:bodyPr/>
          <a:lstStyle/>
          <a:p>
            <a:endParaRPr lang="en-US" sz="13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43</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 is a common type of problem in cohort studies that examine exposures which can change over time, such as smoking, changes in diet, exercise, medications, etc.  A database records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It is difficult to see how you would analyze such data using the cumulative incidence approach.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44</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exposures that are time-varying, adding up the total person-time of exposure and non-exposure to form two denominators is a very useful way of dealing with the problem of changing exposure groups.  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makes sense for exposures whose association with the outcome quickly disappears when the exposure is removed.  This assumption would not work very well for exposures which have lasting effects long after the actual exposure is removed.  For an exposure like smoking with known long-term health risks, linking events to time periods when an individual was and was not smoking would have little utility because it would be very contaminated by the long term effects of smoking.  </a:t>
            </a:r>
          </a:p>
          <a:p>
            <a:endParaRPr lang="en-US" dirty="0" smtClean="0"/>
          </a:p>
          <a:p>
            <a:r>
              <a:rPr lang="en-US" dirty="0" smtClean="0"/>
              <a:t>Of course, we sometimes don’t know if the effect</a:t>
            </a:r>
            <a:r>
              <a:rPr lang="en-US" baseline="0" dirty="0" smtClean="0"/>
              <a:t> of an exposure is long lasting or ephemeral.</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45</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Here is an example from a manuscript that analyzed Medicaid recipients in Tennessee over an eleven-year period.  In a prospective cohort with an exposure that can vary over time, subjects cannot be classified in groups by their amount of exposure at baseline because their future medication use cannot be known in advance. To place persons in baseline exposure groups in order to calculate and compare cumulative incidence, the changes in use that happen after baseline would be ignored, an obviously unsatisfactory approach for this research question. Calculating incidence rates during times of use and non-use that account for time of exposure is a way to deal with the problem of changing exposure over time.  The assumption is that NSAID use will have an effect during usage in lowering the incidence of cardiovascular events and that effect will “wash out” when use is stopped.  If the “wash out” is not thought to be immediate, a time period that approximates whatever the wash out time is thought to be can be added to avoid attributing time to non-exposure person-time before the exposure effect has been removed.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46</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Subjects with no history of prior NSAIDS use who began use after having been enrolled in the database for 365 days (in order to have data on prior illnesses) were compared with subjects not using NSAIDS. A subject who stopped using was eligible to be in the non-using group later, but to avoid any carryover effect, only after 365 days of non-use had elapsed.  In this study design, the choice of the </a:t>
            </a:r>
            <a:r>
              <a:rPr lang="en-US" i="1" dirty="0" smtClean="0"/>
              <a:t>washout period</a:t>
            </a:r>
            <a:r>
              <a:rPr lang="en-US" dirty="0" smtClean="0"/>
              <a:t> is a key substantive decision and should be varied in sensitivity analyses.</a:t>
            </a:r>
          </a:p>
          <a:p>
            <a:endParaRPr lang="en-US" dirty="0" smtClean="0"/>
          </a:p>
          <a:p>
            <a:r>
              <a:rPr lang="en-US" dirty="0" smtClean="0"/>
              <a:t>Substantive note:  Ideally, this is a question that could be resolved by a clinical trial, but a clinical trial of this question will likely never be done.  In the absence of a randomized trial, an observational cohort study is the second best choice.  Again, an entirely newly performed cohort with dedicated measurements of all the potential confounders, in particular aspirin use, would be preferable, but to get the numbers required would mean a very large cohort followed for a number of years.   Possible but very expensive.  Analyzing existing data is less desirable in terms of measurement quality, but it does provide an opportunity to assemble a cohort analysis on a large number over many years at minimal expense.  The question that remains is whether they were able to get adequate control of confounders, a topic we will cover later in the course.</a:t>
            </a:r>
          </a:p>
          <a:p>
            <a:endParaRPr lang="en-US" dirty="0" smtClean="0"/>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r>
              <a:rPr lang="en-US" dirty="0" smtClean="0"/>
              <a:t>Here is a graphical representation of how an</a:t>
            </a:r>
            <a:r>
              <a:rPr lang="en-US" baseline="0" dirty="0" smtClean="0"/>
              <a:t> individual </a:t>
            </a:r>
            <a:r>
              <a:rPr lang="en-US" dirty="0" smtClean="0"/>
              <a:t>participant can contribute follow-up time as unexposed, then exposed, and then (after a wash-out period) as unexposed.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48</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 table, or calculating incidence rates, you still begin with the STATA command that declares your data to be survival data (also</a:t>
            </a:r>
            <a:r>
              <a:rPr lang="en-US" baseline="0" dirty="0" smtClean="0"/>
              <a:t> known as “failure time data” or “</a:t>
            </a:r>
            <a:r>
              <a:rPr lang="en-US" dirty="0" smtClean="0"/>
              <a:t>time to an event data”) and it tells STATA the name of the time variable and the name of the failure (=outcome/censoring) variable.</a:t>
            </a:r>
          </a:p>
          <a:p>
            <a:endParaRPr lang="en-US" dirty="0" smtClean="0"/>
          </a:p>
          <a:p>
            <a:r>
              <a:rPr lang="en-US" dirty="0" smtClean="0"/>
              <a:t>The command</a:t>
            </a:r>
            <a:r>
              <a:rPr lang="en-US" baseline="0" dirty="0" smtClean="0"/>
              <a:t> strate will calculate the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vs. not-treated, will give the rates within each category of the predictor.    </a:t>
            </a:r>
          </a:p>
          <a:p>
            <a:endParaRPr lang="en-US" dirty="0" smtClean="0"/>
          </a:p>
          <a:p>
            <a:r>
              <a:rPr lang="en-US" dirty="0" smtClean="0"/>
              <a:t>The incidence rate in the total cohort is 0.1285 per person-year.  By convention, we typically express rates such that they easily to say, in this case, 12.8 cases per 100 person-years.  You could also say 1.28</a:t>
            </a:r>
            <a:r>
              <a:rPr lang="en-US" baseline="0" dirty="0" smtClean="0"/>
              <a:t> per 10 person-years but this is less conventional.  </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49</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 immediate commands in STATA obtain data not from a dataset stored in memory but from numbers that you type in.  So they use STATA like a calculator.  They have no effect on anything you have stored in memory.  All immediate commands end in “i”.  </a:t>
            </a:r>
          </a:p>
          <a:p>
            <a:endParaRPr lang="en-US" dirty="0" smtClean="0"/>
          </a:p>
          <a:p>
            <a:r>
              <a:rPr lang="en-US" dirty="0" smtClean="0"/>
              <a:t>The “cii” command can also be used to calculate other means and confidence intervals.  Here it is specifying “, poisson”, referring to the Poisson distribution  which is what is used for standard error generation of rates.   By specifying “poisson”, that tells STATA you have count data and want the mean and 95% confidence interval of a rate.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50</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51</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assuming that it</a:t>
            </a:r>
            <a:r>
              <a:rPr lang="en-US" baseline="0" dirty="0" smtClean="0"/>
              <a:t> is constant throughout the study of mortality in the biliary cirrhosis cohort.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 Because of censoring, however, we rarely can just plug an N into the denominator.  Instead, via Kaplan-Meier or life table techniques, we derive an effective N by taking into account each person’s follow-up until it is censored.  In any case, the proportion can be interpreted as the percentage of N persons who develop disease in a given time period. An incidence rate also has the number of events (E) as the numerator but its denominator is different: it is the product of the number of persons x the number of time units they were observed (NT).  Both measures have to account for time, but cumulative incidence accounts for it by specifying the time period during which the persons were observed.  For example, 40% of subjects experienced the outcome during 3 years of follow-up.  Incidence rate accounts for time by making it an element of the denominator.   Incidence</a:t>
            </a:r>
            <a:r>
              <a:rPr lang="en-US" baseline="0" dirty="0" smtClean="0"/>
              <a:t> rates come in two flavors: </a:t>
            </a:r>
            <a:r>
              <a:rPr lang="en-US" dirty="0" smtClean="0"/>
              <a:t>average incidence rate, which we discuss first, and an instantaneous hazard rate, which we will discuss a bit later.  </a:t>
            </a:r>
          </a:p>
          <a:p>
            <a:endParaRPr lang="en-US" dirty="0" smtClean="0"/>
          </a:p>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52</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incidence rate (hazard rate), estimated without assuming a constant incidence rate.  It’s clear from this plot that the incidence rate of mortality in this cohort was not a constant rate throughout </a:t>
            </a:r>
            <a:r>
              <a:rPr lang="en-US" baseline="0" dirty="0" smtClean="0"/>
              <a:t>follow-up</a:t>
            </a:r>
            <a:r>
              <a:rPr lang="en-US" baseline="0" dirty="0" smtClean="0"/>
              <a:t>.</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53</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Another way to define incidence rate is the hazard.  You may be aware of this term, hazard, from the regression technique called the proportional hazards model.  </a:t>
            </a:r>
            <a:endParaRPr lang="en-US" dirty="0" smtClean="0">
              <a:solidFill>
                <a:srgbClr val="FF0000"/>
              </a:solidFill>
            </a:endParaRPr>
          </a:p>
          <a:p>
            <a:r>
              <a:rPr lang="en-US" dirty="0" smtClean="0"/>
              <a:t>The hazard function is 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54</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In mathematical terms, the given part of the formula for the hazard function is found in the probability statement-the numerator to the right of the limit sign. This statement is a conditional probability because it is of the form, P of A, given B, where the P denotes probability and where the long vertical line separating A from B denotes “given” In the hazard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Because of the given sign here, the hazard function is sometimes called a conditional failure rate.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55</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depends on whether time is measured in days, weeks, months, or years, etc.</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56</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essentially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easily hand calculated directly from the data – as we did for the average incidence rate.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57</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As with a survivor function, the hazard function h(t) can be graphed as t ranges over various values. The graph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r>
              <a:rPr lang="en-US" dirty="0" smtClean="0"/>
              <a:t>These two features follow from the ratio expression in the formula for h(t), 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 and since </a:t>
            </a:r>
            <a:r>
              <a:rPr lang="el-GR" i="1" dirty="0" smtClean="0">
                <a:cs typeface="Times New Roman" pitchFamily="18" charset="0"/>
              </a:rPr>
              <a:t>Δ</a:t>
            </a:r>
            <a:r>
              <a:rPr lang="en-US" i="1" dirty="0" smtClean="0"/>
              <a:t>t</a:t>
            </a:r>
            <a:r>
              <a:rPr lang="en-US" dirty="0" smtClean="0"/>
              <a:t> can range between 0 and infinity.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58</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population.  Hazard is high shortly after birth but drops rapidly and remains at a relatively low level during youth and middle age.   Hazard starts to rise later in life and increases steadily.  </a:t>
            </a:r>
          </a:p>
          <a:p>
            <a:endParaRPr lang="en-US" dirty="0" smtClean="0"/>
          </a:p>
          <a:p>
            <a:r>
              <a:rPr lang="en-US" dirty="0" smtClean="0"/>
              <a:t>Other indicators of interest, such as the survival function, can be derived from the hazard. Once we have modeled the hazard we can easily obtain these other functions of interest.   The hazard function is the basis for proportional hazards regression model.  Useful to understand the concept of the hazard function and to be able to interpret the shape of a hazard function.   </a:t>
            </a:r>
            <a:br>
              <a:rPr lang="en-US" dirty="0" smtClean="0"/>
            </a:br>
            <a:endParaRPr lang="en-US" dirty="0" smtClean="0"/>
          </a:p>
          <a:p>
            <a:r>
              <a:rPr lang="en-US" dirty="0" smtClean="0"/>
              <a:t>Note how much more this tells you than can be understood from an average incidence rate.</a:t>
            </a:r>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59</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rates. U</a:t>
            </a:r>
            <a:r>
              <a:rPr lang="en-US" sz="1000" dirty="0" smtClean="0"/>
              <a:t>se of these is growing in the literature now that software has caught up to the computationally heavy procedure of doing the calculation and then the smoothing.</a:t>
            </a:r>
          </a:p>
          <a:p>
            <a:endParaRPr lang="en-US" sz="1000" dirty="0" smtClean="0"/>
          </a:p>
          <a:p>
            <a:r>
              <a:rPr lang="en-US" sz="1000" dirty="0" smtClean="0"/>
              <a:t>The aim of this study was to quantify the incidence of </a:t>
            </a:r>
            <a:r>
              <a:rPr lang="en-US" sz="1000" dirty="0" smtClean="0"/>
              <a:t>hypoglycemic </a:t>
            </a:r>
            <a:r>
              <a:rPr lang="en-US" sz="1000" dirty="0" smtClean="0"/>
              <a:t>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60</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The</a:t>
            </a:r>
            <a:r>
              <a:rPr lang="en-US" baseline="0" dirty="0" smtClean="0"/>
              <a:t> plot on the right is the hazard function that we showed earlier today for mortality in biliary cirrhosis cohort.  On the left</a:t>
            </a:r>
            <a:r>
              <a:rPr lang="en-US" dirty="0" smtClean="0"/>
              <a:t> is the KM survival curve that we saw last week for the same data.  Cumulative incidence over 10 years was 0.2375.</a:t>
            </a:r>
          </a:p>
          <a:p>
            <a:endParaRPr lang="en-US" dirty="0" smtClean="0"/>
          </a:p>
          <a:p>
            <a:r>
              <a:rPr lang="en-US" dirty="0" smtClean="0"/>
              <a:t>As discussed earlier, the plot</a:t>
            </a:r>
            <a:r>
              <a:rPr lang="en-US" baseline="0" dirty="0" smtClean="0"/>
              <a:t> of the hazard rate provides much more information than </a:t>
            </a:r>
            <a:r>
              <a:rPr lang="en-US" dirty="0" smtClean="0"/>
              <a:t>the average incidence rate.   </a:t>
            </a:r>
          </a:p>
          <a:p>
            <a:endParaRPr lang="en-US" dirty="0" smtClean="0"/>
          </a:p>
          <a:p>
            <a:r>
              <a:rPr lang="en-US" dirty="0" smtClean="0"/>
              <a:t>The KM curve also provides substantially more information than the cumulative incidence expressed as one number (e.g. 0.2375).  The information is different than the hazard function.  For most of us, it is difficult to make the mental leap from this cumulative survival curve to the underlying hazard rate, or vice versa.  </a:t>
            </a:r>
          </a:p>
          <a:p>
            <a:endParaRPr lang="en-US" dirty="0" smtClean="0"/>
          </a:p>
          <a:p>
            <a:r>
              <a:rPr lang="en-US" dirty="0" smtClean="0"/>
              <a:t>Which</a:t>
            </a:r>
            <a:r>
              <a:rPr lang="en-US" baseline="0" dirty="0" smtClean="0"/>
              <a:t> plot to show in a manuscript?  If space allows, showing both plots would be the best solution since they provide different information.  If that is not possible, the best approach will depend on the particular subject matter and study design.</a:t>
            </a:r>
            <a:endParaRPr lang="en-US" dirty="0" smtClean="0"/>
          </a:p>
          <a:p>
            <a:endParaRPr lang="en-US" dirty="0" smtClean="0"/>
          </a:p>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61</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(a kind of instantaneous risk) and to think of the cumulative incidence as the result of applying that instantaneous rate to a fixed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is among a fixed (closed) cohort of persons for a specified time period.</a:t>
            </a:r>
          </a:p>
          <a:p>
            <a:endParaRPr lang="en-US" dirty="0" smtClean="0"/>
          </a:p>
          <a:p>
            <a:r>
              <a:rPr lang="en-US" dirty="0" smtClean="0"/>
              <a:t>As an analogy, consider the difference between the velocity of a car (a rate) and the distance traveled within a certain time period.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6</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If the incidence rate of the event was 35 per 100 person-years, remember that 100 person-years could mean 100 persons followed for 1 year or 50 persons followed for 2 years or 200 persons followed for 6 months or many other combinations of persons and years whose product equals 100.  All 3 give 100 person years of time at risk.  And in this example the time units are person-years but person-years could be replaced by person-days, person-months, and so forth and the rate would change accordingly.  So the absolute value of the rate is determined by the units used in the denominator.</a:t>
            </a:r>
          </a:p>
          <a:p>
            <a:endParaRPr lang="en-US" dirty="0" smtClean="0"/>
          </a:p>
          <a:p>
            <a:r>
              <a:rPr lang="en-US" dirty="0" smtClean="0"/>
              <a:t>In a dynamic cohort, with people entering and</a:t>
            </a:r>
            <a:r>
              <a:rPr lang="en-US" baseline="0" dirty="0" smtClean="0"/>
              <a:t> leaving</a:t>
            </a:r>
            <a:r>
              <a:rPr lang="en-US" dirty="0" smtClean="0"/>
              <a:t> the cohort throughout the follow-up time, calculation of cumulative</a:t>
            </a:r>
            <a:r>
              <a:rPr lang="en-US" baseline="0" dirty="0" smtClean="0"/>
              <a:t> incidence does not make sense.  An incidence rate is the more applicable measure in a dynamic </a:t>
            </a:r>
            <a:r>
              <a:rPr lang="en-US" baseline="0" dirty="0" smtClean="0"/>
              <a:t>cohort, particularly one at steady state.</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7"/>
          <p:cNvSpPr>
            <a:spLocks noGrp="1" noChangeArrowheads="1"/>
          </p:cNvSpPr>
          <p:nvPr>
            <p:ph type="sldNum" sz="quarter" idx="5"/>
          </p:nvPr>
        </p:nvSpPr>
        <p:spPr>
          <a:noFill/>
        </p:spPr>
        <p:txBody>
          <a:bodyPr/>
          <a:lstStyle/>
          <a:p>
            <a:fld id="{5FB3AF13-BEAD-4D15-86B1-5116FEA1FFE2}" type="slidenum">
              <a:rPr lang="en-US" smtClean="0"/>
              <a:pPr/>
              <a:t>62</a:t>
            </a:fld>
            <a:endParaRPr lang="en-US" dirty="0" smtClean="0"/>
          </a:p>
        </p:txBody>
      </p:sp>
      <p:sp>
        <p:nvSpPr>
          <p:cNvPr id="1046" name="Rectangle 2"/>
          <p:cNvSpPr>
            <a:spLocks noGrp="1" noRot="1" noChangeAspect="1" noChangeArrowheads="1" noTextEdit="1"/>
          </p:cNvSpPr>
          <p:nvPr>
            <p:ph type="sldImg"/>
          </p:nvPr>
        </p:nvSpPr>
        <p:spPr>
          <a:ln/>
        </p:spPr>
      </p:sp>
      <p:sp>
        <p:nvSpPr>
          <p:cNvPr id="1047" name="Rectangle 3"/>
          <p:cNvSpPr>
            <a:spLocks noGrp="1" noChangeArrowheads="1"/>
          </p:cNvSpPr>
          <p:nvPr>
            <p:ph type="body" idx="1"/>
          </p:nvPr>
        </p:nvSpPr>
        <p:spPr>
          <a:xfrm>
            <a:off x="701040" y="4387766"/>
            <a:ext cx="5608320" cy="4618038"/>
          </a:xfrm>
          <a:noFill/>
          <a:ln/>
        </p:spPr>
        <p:txBody>
          <a:bodyPr/>
          <a:lstStyle/>
          <a:p>
            <a:pPr>
              <a:lnSpc>
                <a:spcPct val="90000"/>
              </a:lnSpc>
            </a:pPr>
            <a:r>
              <a:rPr lang="en-US" dirty="0" smtClean="0"/>
              <a:t>In 2001 the mortality rate was estimated at 855 per 100,000 person-years.  Part of the confusion around rate is that it is often described with the use of the word “annual”, as the U.S. mortality rate is in “the annual U.S. mortality rate.”  The use of the word “annual” suggests that the rate is per one year, but this is misleading. The word “annual” comes in because we calculate the rate for 2001 by using data from an entire year, but the estimate of the rate is based on the assumption that it was constant throughout the year (a reasonable approximation to reality for something that changes as slowly as the mortality rate).  This assumption is saying that mortality rate is the same at any moment in time in 2001.  If the rate remains constant, applying that rate to a given number of persons for a given time period produces a cumulative incidence that follows an exponential distribution.  We’ll give you the formula on the next slide.  The key point here is that the incidence rate and cumulative incidence diverge more over longer time periods.   For a short time period, the rate (expressed per 100 person-years) and the cumulative incidence will be very close, but not identical.  For a 1 year period mortality rate of 0.855 per 100 person-years produces a cumulative incidence = 0.851%, very slightly different numerically from the rate.  But if the U.S. mortality rate of 0.855 per 100 person-years applies to everyone alive at this moment and stays constant for five years, the cumulative incidence of mortality at five years would be 4.2%.  At 10 years the cumulative incidence would be 8.2%, both quite different from the rate.  And if the rate is high the cumulative incidence will differ significantly faster.  A rate of 30 per 100 person-years gives a 1-year cumulative incidence of 25.9%.  Of course, in a closed cohort the mortality rate would increase over time as the cohort ages.  This does not pose a problem.  There are other mathematical formulas for dealing with an increasing rate.  Increasing rate would cause the cumulative incidence to increase faster.</a:t>
            </a:r>
          </a:p>
        </p:txBody>
      </p:sp>
      <p:graphicFrame>
        <p:nvGraphicFramePr>
          <p:cNvPr id="1044" name="Object 20"/>
          <p:cNvGraphicFramePr>
            <a:graphicFrameLocks noChangeAspect="1"/>
          </p:cNvGraphicFramePr>
          <p:nvPr/>
        </p:nvGraphicFramePr>
        <p:xfrm>
          <a:off x="3109242" y="6234667"/>
          <a:ext cx="934720" cy="230271"/>
        </p:xfrm>
        <a:graphic>
          <a:graphicData uri="http://schemas.openxmlformats.org/presentationml/2006/ole">
            <mc:AlternateContent xmlns:mc="http://schemas.openxmlformats.org/markup-compatibility/2006">
              <mc:Choice xmlns:v="urn:schemas-microsoft-com:vml" Requires="v">
                <p:oleObj spid="_x0000_s1095" name="Equation" r:id="rId4" imgW="901309" imgH="228501" progId="Equation.3">
                  <p:embed/>
                </p:oleObj>
              </mc:Choice>
              <mc:Fallback>
                <p:oleObj name="Equation" r:id="rId4" imgW="901309" imgH="228501"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242" y="6234667"/>
                        <a:ext cx="934720" cy="230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63</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This formula is called the “exponential formula.”  The proof for this can be found in advanced textbooks. </a:t>
            </a:r>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64</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incidence.  A constant incidence rate (top panel) produces an exponential survival curve (lower panel).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65</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pPr/>
              <a:t>66</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formula from the earlier slide,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67</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rate is constant. </a:t>
            </a:r>
            <a:r>
              <a:rPr lang="en-US" dirty="0" smtClean="0"/>
              <a:t>Of</a:t>
            </a:r>
            <a:r>
              <a:rPr lang="en-US" baseline="0" dirty="0" smtClean="0"/>
              <a:t> note, t</a:t>
            </a:r>
            <a:r>
              <a:rPr lang="en-US" dirty="0" smtClean="0"/>
              <a:t>his </a:t>
            </a:r>
            <a:r>
              <a:rPr lang="en-US" dirty="0" smtClean="0"/>
              <a:t>also assumes no competing events</a:t>
            </a:r>
            <a:r>
              <a:rPr lang="en-US" dirty="0" smtClean="0"/>
              <a:t>.  </a:t>
            </a:r>
            <a:r>
              <a:rPr lang="en-US" dirty="0" smtClean="0"/>
              <a:t>If the hazard function is constant-i.e.,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t>-then it can be shown that the corresponding survival function is given by the following formula: S ( t) equals e to the power minus </a:t>
            </a:r>
            <a:r>
              <a:rPr lang="el-GR" dirty="0" smtClean="0">
                <a:cs typeface="Times New Roman" pitchFamily="18" charset="0"/>
              </a:rPr>
              <a:t>λ</a:t>
            </a:r>
            <a:r>
              <a:rPr lang="en-US" dirty="0" smtClean="0"/>
              <a:t> times t.</a:t>
            </a:r>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68</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smtClean="0"/>
              <a:t>The average incidence rate = 0.1285 deaths per person-year.  We are interested in a time interval of 10 years.  The estimated cumulative survival over 10 years with this equation is 0.277, close to the value based on Kaplan Meier calculations (0.237).</a:t>
            </a:r>
          </a:p>
          <a:p>
            <a:endParaRPr lang="it-IT" smtClean="0"/>
          </a:p>
          <a:p>
            <a:r>
              <a:rPr lang="en-US" dirty="0" smtClean="0"/>
              <a:t>The reason that the result from the exponential formula does not exactly match the K-M estimate is because the hazard is not truly constant (as shown on earlier slide)</a:t>
            </a:r>
            <a:endParaRPr lang="it-IT" smtClean="0"/>
          </a:p>
          <a:p>
            <a:endParaRPr lang="it-IT" smtClean="0"/>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79885AA6-159F-441B-AD6D-420EB95CD862}" type="slidenum">
              <a:rPr lang="en-US" smtClean="0"/>
              <a:pPr/>
              <a:t>69</a:t>
            </a:fld>
            <a:endParaRPr lang="en-US" dirty="0" smtClean="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dirty="0" smtClean="0"/>
              <a:t>Another example.  Here we want to calculate cumulative incidence of breast cancer cases in Marin over 20 years, given the incidence rate in 2000.  Use previous formula to calculate survival S(t).  Then calculate cumulative incidence as 1-S(t) = F(t)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70</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smtClean="0"/>
              <a:t>More generally, the relationship between S(t) and h(t) can be expressed equivalently in either of two calculus-looking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a:t>
            </a:r>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a:t>
            </a:r>
          </a:p>
          <a:p>
            <a:endParaRPr lang="en-US" dirty="0" smtClean="0"/>
          </a:p>
          <a:p>
            <a:r>
              <a:rPr lang="en-US" dirty="0" smtClean="0"/>
              <a:t>Note that this general formula no longer requires the hazard to be constant.</a:t>
            </a:r>
          </a:p>
          <a:p>
            <a:endParaRPr lang="en-US" dirty="0" smtClean="0"/>
          </a:p>
          <a:p>
            <a:r>
              <a:rPr lang="en-US" dirty="0" smtClean="0"/>
              <a:t>The quantity in the integral is what is called the "cumulative hazard", an entity that is used in other survival analysis contexts (which we won't discuss in this class)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71</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your text that summarizes the characteristics of cumulative incidence versus incidence rate.  You should thoroughly familiarize yourself with this.</a:t>
            </a:r>
          </a:p>
          <a:p>
            <a:endParaRPr lang="en-US" dirty="0" smtClean="0"/>
          </a:p>
          <a:p>
            <a:r>
              <a:rPr lang="en-US" dirty="0" smtClean="0"/>
              <a:t>Note that 'incidence proportion' is a reasonable synonym for cumulative incidence.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7</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In a cohort study, even a very large cohort study, the investigators record individual level data on when each person was enrolled and each date seen or each date when the person’s outcome status was checked (such as doing a check of the National Death Index for mortality in a cohort).  In a cohort study, therefore, both cumulative incidence and incidence rates can be calculated using individual data, and there is no reason to use grouped data.  One of the reasons rates are attractive is that in other settings this kind of individual level information is not available.  </a:t>
            </a:r>
          </a:p>
          <a:p>
            <a:endParaRPr lang="en-US" dirty="0" smtClean="0"/>
          </a:p>
          <a:p>
            <a:r>
              <a:rPr lang="en-US" dirty="0" smtClean="0"/>
              <a:t>Since the rate is assumed to be constant during the period for which the data are collected (say, one year), using the average population size assumes that additions and losses are approximately equal during the year.  If losses and additions occur uniformly throughout the year, the total amount of person-time will be the same whether it is calculated by summing each person’s individual time in the population or by multiplying the average size of the population during the year by one year.  Since E remains the same for both methods and NT will be equal if the uniformity assumption is valid, the same rate is obtained by either method.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44389413-A6F8-416A-9DBF-A145D36BFCB5}" type="slidenum">
              <a:rPr lang="en-US" smtClean="0"/>
              <a:pPr/>
              <a:t>72</a:t>
            </a:fld>
            <a:endParaRPr lang="en-US"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US" dirty="0" smtClean="0"/>
              <a:t>Note that the text is here using the headings “Survival Analysis” and “Person-time” for the cumulative incidence and incidence rate approaches, respectively, to analyzing data that features time to an event.  This is the graphic from the text that gives the assumptions of both methods.  Note that they have the same assumptions with the exception of how the risk is calculated over intervals.  Thus, the issues of informative censoring and of secular trends are important to keep in mind with both of these approaches.  These potential sources of bias cannot be avoided by choosing one or the other of these methods of estimating disease occurrence.</a:t>
            </a:r>
          </a:p>
          <a:p>
            <a:endParaRPr lang="en-US" dirty="0" smtClean="0"/>
          </a:p>
          <a:p>
            <a:r>
              <a:rPr lang="en-US" dirty="0" smtClean="0"/>
              <a:t>Note: in rows 2 and 3 of the table, the phrase</a:t>
            </a:r>
            <a:r>
              <a:rPr lang="en-US" baseline="0" dirty="0" smtClean="0"/>
              <a:t> if “intervals” are used, in the context of survival analysis, refers to the specific use of life tables</a:t>
            </a: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pPr/>
              <a:t>73</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endParaRPr lang="en-US" dirty="0" smtClean="0"/>
          </a:p>
          <a:p>
            <a:r>
              <a:rPr lang="en-US" dirty="0" smtClean="0"/>
              <a:t>Let’s talk more about the assumption that censored observation have an outcome probability that is similar to that of individuals remaining under observation.  More generally, when calculating rates, how should we handle losses to follow-up and competing events.  </a:t>
            </a:r>
          </a:p>
          <a:p>
            <a:endParaRPr lang="en-US" dirty="0" smtClean="0"/>
          </a:p>
          <a:p>
            <a:r>
              <a:rPr lang="en-US" dirty="0" smtClean="0"/>
              <a:t>If we step back for a moment, remember that in the calculation of rates, subjects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 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 for them.  </a:t>
            </a:r>
          </a:p>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pPr/>
              <a:t>74</a:t>
            </a:fld>
            <a:endParaRPr lang="en-US"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satisfying and meaningful?  In other words, how do we feel about accommodation?  Or, would we prefer if these things never happened, in other words, if they were eliminated?</a:t>
            </a:r>
          </a:p>
          <a:p>
            <a:endParaRPr lang="en-US" dirty="0" smtClean="0"/>
          </a:p>
          <a:p>
            <a:r>
              <a:rPr lang="en-US" dirty="0" smtClean="0"/>
              <a:t>Let’s look at all 3 of them individually.  First, administrative censoring.  We recognize that all studies must end, and the end of a study really has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case, we are typically fine with accommodating this situation.</a:t>
            </a:r>
            <a:endParaRPr lang="en-US" dirty="0" smtClean="0"/>
          </a:p>
          <a:p>
            <a:endParaRPr lang="en-US" dirty="0" smtClean="0"/>
          </a:p>
          <a:p>
            <a:r>
              <a:rPr lang="en-US" dirty="0" smtClean="0"/>
              <a:t>Second, competing events.  We recognize that competing events are a fact of life.  It is difficult to envision a reality without such events.  Thus, we are willing to and it is appropriate to accommodate competing events.</a:t>
            </a:r>
          </a:p>
          <a:p>
            <a:endParaRPr lang="en-US" dirty="0" smtClean="0"/>
          </a:p>
          <a:p>
            <a:r>
              <a:rPr lang="en-US" dirty="0" smtClean="0"/>
              <a:t>Finally, how about drop-out?  Drop out is an unfortunate manifestation of studying humans.  We are always wary about how often the event occurs after drop out.  We also have a sense that a little harder work on our part could have prevented drop out.  Because of this, we wish we could eliminate drop out and are not willing to accommodate for it.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pPr/>
              <a:t>75</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Let’s get into this latter idea a bit more.  What does it mean in a rate calculation to hope for elimination of losses to follow-up (drop outs)?  It means that you are not satisfied with the native interpretation of a rate, which is that “Rate of the event E given that drop-out has not happened first”.  If you are unsatisfied with this interpretation of rate, you should be because it is a messy statement.  What you would be prefer to be saying is that it is the rate of event assuming drop-outs don’t occur.  </a:t>
            </a:r>
          </a:p>
          <a:p>
            <a:endParaRPr lang="en-US" dirty="0" smtClean="0"/>
          </a:p>
          <a:p>
            <a:r>
              <a:rPr lang="en-US" dirty="0" smtClean="0"/>
              <a:t>Yet, in reality, drop outs do occur.  One way to deal with this is to assume that we know what is happening to these losses.  The most expedient assumption is to say that the event of the interest in the lost is the same as those who remain.  And, so this is the origin of the assumption:</a:t>
            </a:r>
          </a:p>
          <a:p>
            <a:endParaRPr lang="en-US" dirty="0" smtClean="0"/>
          </a:p>
          <a:p>
            <a:r>
              <a:rPr lang="en-US" dirty="0" smtClean="0"/>
              <a:t>censored observations have an outcome probability that is similar to that of individuals remaining under observation. </a:t>
            </a:r>
          </a:p>
          <a:p>
            <a:endParaRPr lang="en-US" dirty="0" smtClean="0"/>
          </a:p>
          <a:p>
            <a:r>
              <a:rPr lang="en-US" dirty="0" smtClean="0"/>
              <a:t>This is the assumption of non-informative censoring.  </a:t>
            </a:r>
          </a:p>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pPr/>
              <a:t>76</a:t>
            </a:fld>
            <a:endParaRPr lang="en-US"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a:t>
            </a:r>
          </a:p>
          <a:p>
            <a:r>
              <a:rPr lang="en-US" dirty="0" smtClean="0"/>
              <a:t>Given that competing events are a fact of life, this is a reasonable scenario.</a:t>
            </a:r>
          </a:p>
          <a:p>
            <a:endParaRPr lang="en-US" dirty="0" smtClean="0"/>
          </a:p>
          <a:p>
            <a:r>
              <a:rPr lang="en-US" dirty="0" smtClean="0"/>
              <a:t>Thus, the good news is that without any effort – i.e., just the usual rate calculation, rates naturally account for competing events.   We don’t have to live in a make 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  </a:t>
            </a:r>
          </a:p>
          <a:p>
            <a:endParaRPr lang="en-US" dirty="0" smtClean="0"/>
          </a:p>
          <a:p>
            <a:r>
              <a:rPr lang="en-US" dirty="0" smtClean="0"/>
              <a:t>This more natural handling of rates is another reason to like rate and appreciate why they are so fundamental.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pPr/>
              <a:t>77</a:t>
            </a:fld>
            <a:endParaRPr lang="en-US" dirty="0"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a:lnSpc>
                <a:spcPct val="90000"/>
              </a:lnSpc>
            </a:pPr>
            <a:r>
              <a:rPr lang="en-US" dirty="0" smtClean="0"/>
              <a:t>With this definition of competing risk events in mind, let’s</a:t>
            </a:r>
            <a:r>
              <a:rPr lang="en-US" baseline="0" dirty="0" smtClean="0"/>
              <a:t> think back to the calculation of cumulative incidence with the Kaplan-Meier estimator.  W</a:t>
            </a:r>
            <a:r>
              <a:rPr lang="en-US" dirty="0" smtClean="0"/>
              <a:t>hy cannot we just censor individuals at the time of the competing event, like we perform censoring in Kaplan-Meier calculations?  This is the elimination approach, in which we perform the calculation under the assumption that competing events could be eliminated.  </a:t>
            </a:r>
          </a:p>
          <a:p>
            <a:pPr>
              <a:lnSpc>
                <a:spcPct val="90000"/>
              </a:lnSpc>
            </a:pPr>
            <a:endParaRPr lang="en-US" dirty="0" smtClean="0"/>
          </a:p>
          <a:p>
            <a:pPr>
              <a:lnSpc>
                <a:spcPct val="90000"/>
              </a:lnSpc>
            </a:pPr>
            <a:r>
              <a:rPr lang="en-US" dirty="0" smtClean="0"/>
              <a:t>The answer to this can be given for each of the two flavors of competing risk events.  For competing risk events that are independent of the event of interest (e.g., death by being struck from</a:t>
            </a:r>
            <a:r>
              <a:rPr lang="en-US" baseline="0" dirty="0" smtClean="0"/>
              <a:t> lightening)</a:t>
            </a:r>
            <a:r>
              <a:rPr lang="en-US" dirty="0" smtClean="0"/>
              <a:t>, when you censor you first must say that you believe in</a:t>
            </a:r>
            <a:r>
              <a:rPr lang="en-US" baseline="0" dirty="0" smtClean="0"/>
              <a:t> a world where these competing events don’t occur (or, you could also pitch this as believing in a world where </a:t>
            </a:r>
            <a:r>
              <a:rPr lang="en-US" dirty="0" smtClean="0"/>
              <a:t>the event of interest can occur after death).  But, of course, this does</a:t>
            </a:r>
            <a:r>
              <a:rPr lang="en-US" baseline="0" dirty="0" smtClean="0"/>
              <a:t> not pertain</a:t>
            </a:r>
            <a:r>
              <a:rPr lang="en-US" dirty="0" smtClean="0"/>
              <a:t> to our world’s reality.  </a:t>
            </a:r>
            <a:r>
              <a:rPr lang="en-US" baseline="0" dirty="0" smtClean="0"/>
              <a:t> </a:t>
            </a:r>
            <a:endParaRPr lang="en-US" dirty="0" smtClean="0"/>
          </a:p>
          <a:p>
            <a:pPr>
              <a:lnSpc>
                <a:spcPct val="90000"/>
              </a:lnSpc>
            </a:pPr>
            <a:endParaRPr lang="en-US" dirty="0" smtClean="0"/>
          </a:p>
          <a:p>
            <a:pPr>
              <a:lnSpc>
                <a:spcPct val="90000"/>
              </a:lnSpc>
            </a:pPr>
            <a:r>
              <a:rPr lang="en-US" dirty="0" smtClean="0"/>
              <a:t>What if you have a non-independent competing event.  Again, to censor means you want to know what happens to your event of interest assuming that competing events don’t occur.  So, again, you must believe in a world where competing events don’t occur.  Even if you could get your head around this altered reality, you would then need to state what the new rate of the event E would be if the competing event was eliminated.  This is typically just an act of pure speculation.  </a:t>
            </a:r>
          </a:p>
          <a:p>
            <a:pPr>
              <a:lnSpc>
                <a:spcPct val="90000"/>
              </a:lnSpc>
            </a:pPr>
            <a:endParaRPr lang="en-US" dirty="0" smtClean="0"/>
          </a:p>
          <a:p>
            <a:pPr>
              <a:lnSpc>
                <a:spcPct val="90000"/>
              </a:lnSpc>
            </a:pPr>
            <a:r>
              <a:rPr lang="en-US" dirty="0" smtClean="0"/>
              <a:t>So, in both scenarios – independent competing events and non-independent events – censoring does not look to be appropriate.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pPr/>
              <a:t>78</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is to account for the competing risk events explicitly as additional separate outcomes in the analysis.  This technique is most often called the cumulative incidence estimate (or</a:t>
            </a:r>
            <a:r>
              <a:rPr lang="en-US" baseline="0" dirty="0" smtClean="0"/>
              <a:t> estimator) </a:t>
            </a:r>
            <a:r>
              <a:rPr lang="en-US" dirty="0" smtClean="0"/>
              <a:t>or cumulative incidence function.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a:t>
            </a:r>
            <a:r>
              <a:rPr lang="en-US" dirty="0" smtClean="0"/>
              <a:t>It is a somewhat unfortunate name because it does not give you much to remember it by (as compared to the Kaplan-Meier or life table approaches, which are more distinctive and less generic.)</a:t>
            </a:r>
          </a:p>
          <a:p>
            <a:endParaRPr lang="en-US" dirty="0" smtClean="0"/>
          </a:p>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required reading for this week.  We’ll walk through one of the examples from the article</a:t>
            </a:r>
            <a:r>
              <a:rPr lang="en-US" dirty="0" smtClean="0"/>
              <a:t>.</a:t>
            </a:r>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a:t>
            </a:r>
          </a:p>
          <a:p>
            <a:r>
              <a:rPr lang="en-US" sz="1200" kern="1200" dirty="0" smtClean="0">
                <a:solidFill>
                  <a:schemeClr val="tx1"/>
                </a:solidFill>
                <a:effectLst/>
                <a:latin typeface="Times New Roman" pitchFamily="18" charset="0"/>
                <a:ea typeface="+mn-ea"/>
                <a:cs typeface="+mn-cs"/>
              </a:rPr>
              <a:t>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dirty="0" smtClean="0"/>
          </a:p>
          <a:p>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cumulative incidence function (CIF) with death as a competing event and with the Kaplan-Meier method.  The first column (“adjusted”) for Cumulative incidence presents the cumulative incidence with death treated as a competing event, using CIF.  We don’t like this word “adjusting”; we would rather say “accounting for the competing event of death”.  The last column provides the incidence based on the Kaplan-Meier method.  The authors likely show this t</a:t>
            </a:r>
            <a:r>
              <a:rPr lang="en-US" baseline="0" dirty="0" smtClean="0"/>
              <a:t>o illustrate the need to account for competing risk but it is not clearly</a:t>
            </a:r>
            <a:r>
              <a:rPr lang="en-US" dirty="0" smtClean="0"/>
              <a:t> interpretable.  We would not typically recommend including KM</a:t>
            </a:r>
            <a:r>
              <a:rPr lang="en-US" baseline="0" dirty="0" smtClean="0"/>
              <a:t> when cumulative incidence function is provided. </a:t>
            </a:r>
            <a:r>
              <a:rPr lang="en-US" dirty="0" smtClean="0"/>
              <a:t>The follow-up period starts at age 50 and is then reported for intervals to age 55, to age 60, etc.  This nicely illustrates the difference in the estimate using CIF versus KM when there are a substantial number of competing events.  For example, at age 90 for women, the cumulative incidence estimates vary by almost 15 percentage points (53.8% versus 68.4%).</a:t>
            </a:r>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pPr/>
              <a:t>79</a:t>
            </a:fld>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We are going to walk through an example of calculating cumulative incidence taking into account competing events, taken from the Satagopan et al. article in your reading for this week.</a:t>
            </a:r>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pPr/>
              <a:t>80</a:t>
            </a:fld>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lowest follow-up times.   The first participant was followed for 7 months and was alive at that time.  The subject</a:t>
            </a:r>
            <a:r>
              <a:rPr lang="en-US" baseline="0" dirty="0" smtClean="0"/>
              <a:t> is called a “C” for censored.  </a:t>
            </a:r>
            <a:r>
              <a:rPr lang="en-US" dirty="0" smtClean="0"/>
              <a:t>The second participant was followed for 10 months until death from breast cancer.  The subject is called E for event.  Patient number 5 experienced a competing event – death due to a cause other than breast cancer – at 18 months.  The notation</a:t>
            </a:r>
            <a:r>
              <a:rPr lang="en-US" baseline="0" dirty="0" smtClean="0"/>
              <a:t> is CR.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pPr/>
              <a:t>81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a:lnSpc>
                <a:spcPct val="90000"/>
              </a:lnSpc>
            </a:pPr>
            <a:r>
              <a:rPr lang="en-US" dirty="0" smtClean="0"/>
              <a:t>This is the hypothetical example of a 10 person cohort study given in your text book.  This has “Calendar Time” on the x-axis.  This illustrates the ways that follow-up time can differ among individual participants in a fixed cohort study even when the study has one “end date.”</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34819" name="Slide Number Placeholder 3"/>
          <p:cNvSpPr txBox="1">
            <a:spLocks noGrp="1"/>
          </p:cNvSpPr>
          <p:nvPr/>
        </p:nvSpPr>
        <p:spPr bwMode="auto">
          <a:xfrm>
            <a:off x="3970938" y="8772378"/>
            <a:ext cx="3037840" cy="462120"/>
          </a:xfrm>
          <a:prstGeom prst="rect">
            <a:avLst/>
          </a:prstGeom>
          <a:noFill/>
          <a:ln w="9525">
            <a:noFill/>
            <a:miter lim="800000"/>
            <a:headEnd/>
            <a:tailEnd/>
          </a:ln>
        </p:spPr>
        <p:txBody>
          <a:bodyPr anchor="b"/>
          <a:lstStyle/>
          <a:p>
            <a:pPr algn="r"/>
            <a:fld id="{3DB02674-FE97-4AF1-8D86-6C525CECBB0E}" type="slidenum">
              <a:rPr lang="en-US" sz="1200">
                <a:latin typeface="Calibri" pitchFamily="34" charset="0"/>
              </a:rPr>
              <a:pPr algn="r"/>
              <a:t>8</a:t>
            </a:fld>
            <a:endParaRPr lang="en-US" sz="1200" dirty="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cumulative incidence function method is to calculate the cumulative survival (overall survival) for each time interval that an event or competing event occurs.  The KM method of 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is 1.00*0.997*0.997*0.997 = 99.0%</a:t>
            </a:r>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pPr/>
              <a:t>82</a:t>
            </a:fld>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(BC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pPr/>
              <a:t>83</a:t>
            </a:fld>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pPr/>
              <a:t>84</a:t>
            </a:fld>
            <a:endParaRPr lang="en-US"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Cumulative incidence function can also be implemented in Stata, but it is inexplicably not included in the base software.  One has to add the function by downloading a free file that has been written by a Stata user.  We won’t have time to go over this in detail now, but these notes are provided for reference.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pPr/>
              <a:t>85</a:t>
            </a:fld>
            <a:endParaRPr lang="en-US"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We won’t have time to go over this in detail now, but these notes are provided for reference.   You will get a chance to work through this in your homework this week.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pPr/>
              <a:t>86</a:t>
            </a:fld>
            <a:endParaRPr lang="en-US" dirty="0"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dirty="0" smtClean="0"/>
              <a:t>Here is a summary of how to handle competing events when calculating incidence,</a:t>
            </a:r>
            <a:r>
              <a:rPr lang="en-US" baseline="0" dirty="0" smtClean="0"/>
              <a:t> depending upon our goal is cumulative incidence estimation or rate estimation.</a:t>
            </a:r>
            <a:r>
              <a:rPr lang="en-US" dirty="0" smtClean="0"/>
              <a:t>  And,</a:t>
            </a:r>
            <a:r>
              <a:rPr lang="en-US" baseline="0" dirty="0" smtClean="0"/>
              <a:t> let’s assume our philosophical goal is to accommodate the competing event, in other words, recognize that it occurs and accept it.   This is most often our philosophical goal.  </a:t>
            </a:r>
            <a:r>
              <a:rPr lang="en-US" dirty="0" smtClean="0"/>
              <a:t>We don’t try to pretend that competing events don’t occur.  To accommodate for them, we perform what is called the cumulative incidence function or cumulative incidence estimate when we seek to estimate cumulative incidence.  Note:  this is a different technique than K-M estimation, where natively we are calculating cumulative survival and take the complement to get cumulative incidence.  </a:t>
            </a:r>
          </a:p>
          <a:p>
            <a:endParaRPr lang="en-US" dirty="0" smtClean="0"/>
          </a:p>
          <a:p>
            <a:r>
              <a:rPr lang="en-US" dirty="0" smtClean="0"/>
              <a:t>When the goal is to estimate incidence rate, there is actually nothing special to do.  We just perform our usual rate calculation.  </a:t>
            </a:r>
          </a:p>
          <a:p>
            <a:endParaRPr lang="en-US" dirty="0" smtClean="0"/>
          </a:p>
          <a:p>
            <a:r>
              <a:rPr lang="en-US" dirty="0" smtClean="0"/>
              <a:t>Note:</a:t>
            </a:r>
            <a:r>
              <a:rPr lang="en-US" baseline="0" dirty="0" smtClean="0"/>
              <a:t>  We won’t be focusing in this class on situations where we seek to eliminate competing events, but they occasionally occur.  The Grunkemeier et al. article in the Optional Reading section illustrates one such situation, in which the research question is:  How long do heart valve replacements last?  In this case, things </a:t>
            </a:r>
            <a:r>
              <a:rPr lang="en-US" baseline="0" dirty="0" smtClean="0"/>
              <a:t>like </a:t>
            </a:r>
            <a:r>
              <a:rPr lang="en-US" baseline="0" dirty="0" smtClean="0"/>
              <a:t>death in the human host are a real nuisance that seek to be eliminated.  </a:t>
            </a:r>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pPr/>
              <a:t>87</a:t>
            </a:fld>
            <a:endParaRPr lang="en-US" dirty="0" smtClean="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measurement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This means recruitment, sensitive and specific detection of event onset, and retaining subjects.  We note that we ARE NOT covering this 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experienced colleagues.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pPr/>
              <a:t>88</a:t>
            </a:fld>
            <a:endParaRPr lang="en-US" dirty="0"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pPr/>
              <a:t>90</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Direct standardization or adjustment will give an overall age-standardized (adjusted) rate for each population.  We apply the age-specific rates from the 5-year age groups in Beijing, Budapest, etc. to the age distribution of an external population, in this case the 1990 non-Hispanic white population in the US census.  This gives the number of “expected” hip fractures -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age-differences are adjusted.  In this example, the age-adjusted rates for Beijing and Budapest appear different and a rate ratio comparing these two age-adjusted incidence rates (Budapest/Beijing rates) would be &gt; 1.00.</a:t>
            </a:r>
          </a:p>
          <a:p>
            <a:endParaRPr lang="en-US" sz="1000" dirty="0" smtClean="0"/>
          </a:p>
          <a:p>
            <a:r>
              <a:rPr lang="en-US" sz="1000" dirty="0" smtClean="0"/>
              <a:t>The actual value of the age-adjusted rate depends on the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the age structure of Budapest is older than the US population.</a:t>
            </a:r>
          </a:p>
          <a:p>
            <a:endParaRPr lang="en-US" sz="1000"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pPr/>
              <a:t>91</a:t>
            </a:fld>
            <a:endParaRPr lang="en-US" dirty="0"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Let’s now talk about competing risks some more in the estimation of cumulative incidence.  Recall that we said last week that we would return to this.  This slide simply reviews the definition of competing risks, also known as competing events.  </a:t>
            </a:r>
          </a:p>
          <a:p>
            <a:endParaRPr lang="en-US" dirty="0" smtClean="0"/>
          </a:p>
          <a:p>
            <a:r>
              <a:rPr lang="en-US" dirty="0" smtClean="0"/>
              <a:t>As you recall, in a study of incidence of some primary event of interest, a competing risk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events of interest.</a:t>
            </a:r>
          </a:p>
          <a:p>
            <a:endParaRPr lang="en-US" dirty="0" smtClean="0"/>
          </a:p>
          <a:p>
            <a:r>
              <a:rPr lang="en-US" dirty="0" smtClean="0"/>
              <a:t>Competing events come in two flavors.  One is a competing event that occurs independent of the event of interest.  When studying brain cancer incidence, accidental deaths (say from drowning)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9</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text’s example using individual level data to calculate the person-time rate.  Note that the person time in months is just the sum of the number of months from the previous graphic showing how long each person was observed in the study.  The text example shifts participants to the left but this is not necessary for the calculation of incidence rates.  The text also calculates incidence rates separately for the first year of follow-up and then for the second year of follow-up, but this is also not </a:t>
            </a:r>
            <a:r>
              <a:rPr lang="en-US" dirty="0" smtClean="0"/>
              <a:t>necessary</a:t>
            </a:r>
            <a:r>
              <a:rPr lang="en-US" baseline="0" dirty="0" smtClean="0"/>
              <a:t> if the rate is constant over time.</a:t>
            </a:r>
            <a:endParaRPr lang="en-US" dirty="0" smtClean="0"/>
          </a:p>
          <a:p>
            <a:endParaRPr lang="en-US" dirty="0" smtClean="0"/>
          </a:p>
          <a:p>
            <a:r>
              <a:rPr lang="en-US" dirty="0" smtClean="0"/>
              <a:t>Since they want to present the rate in the more conventional units of 100 person-years, the total months are converted to years.  The numerator is, as always, just the number of events; here, 6 deaths.  The decimal point is then moved for the fraction 6/9.583 to give the rate per 100 person-years.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5.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14.e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1524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152400" y="12192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dirty="0"/>
              <a:t>Incidence rates (person-time incidence)</a:t>
            </a:r>
          </a:p>
          <a:p>
            <a:pPr marL="342900" indent="-3429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“Average” incidence rate</a:t>
            </a:r>
          </a:p>
          <a:p>
            <a:pPr marL="742950" lvl="1" indent="-285750" eaLnBrk="0" hangingPunct="0">
              <a:lnSpc>
                <a:spcPct val="90000"/>
              </a:lnSpc>
              <a:spcBef>
                <a:spcPct val="20000"/>
              </a:spcBef>
              <a:buFontTx/>
              <a:buChar char="–"/>
            </a:pPr>
            <a:r>
              <a:rPr lang="en-US" sz="2800" dirty="0"/>
              <a:t>Calculating</a:t>
            </a:r>
          </a:p>
          <a:p>
            <a:pPr marL="742950" lvl="1" indent="-285750" eaLnBrk="0" hangingPunct="0">
              <a:lnSpc>
                <a:spcPct val="90000"/>
              </a:lnSpc>
              <a:spcBef>
                <a:spcPct val="20000"/>
              </a:spcBef>
              <a:buFontTx/>
              <a:buChar char="–"/>
            </a:pPr>
            <a:r>
              <a:rPr lang="en-US" sz="2800" dirty="0"/>
              <a:t>Uses</a:t>
            </a:r>
          </a:p>
          <a:p>
            <a:pPr marL="1600200" lvl="3" indent="-228600" eaLnBrk="0" hangingPunct="0">
              <a:lnSpc>
                <a:spcPct val="90000"/>
              </a:lnSpc>
              <a:spcBef>
                <a:spcPct val="20000"/>
              </a:spcBef>
              <a:buFontTx/>
              <a:buChar char="–"/>
            </a:pPr>
            <a:endParaRPr lang="en-US" sz="500" dirty="0"/>
          </a:p>
          <a:p>
            <a:pPr marL="342900" indent="-342900" eaLnBrk="0" hangingPunct="0">
              <a:lnSpc>
                <a:spcPct val="90000"/>
              </a:lnSpc>
              <a:spcBef>
                <a:spcPct val="20000"/>
              </a:spcBef>
              <a:buFontTx/>
              <a:buChar char="•"/>
            </a:pPr>
            <a:r>
              <a:rPr lang="en-US" sz="32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200" dirty="0"/>
              <a:t>Cumulative incidence and incidence rate</a:t>
            </a:r>
          </a:p>
          <a:p>
            <a:pPr marL="742950" lvl="1" indent="-285750" eaLnBrk="0" hangingPunct="0">
              <a:lnSpc>
                <a:spcPct val="90000"/>
              </a:lnSpc>
              <a:spcBef>
                <a:spcPct val="20000"/>
              </a:spcBef>
              <a:buFontTx/>
              <a:buChar char="–"/>
            </a:pPr>
            <a:r>
              <a:rPr lang="en-US" sz="2800"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3100" dirty="0"/>
              <a:t>Assumptions: cumulative incidence &amp; incidence rate</a:t>
            </a:r>
          </a:p>
          <a:p>
            <a:pPr marL="342900" indent="-342900" eaLnBrk="0" hangingPunct="0">
              <a:lnSpc>
                <a:spcPct val="90000"/>
              </a:lnSpc>
              <a:spcBef>
                <a:spcPct val="20000"/>
              </a:spcBef>
              <a:buFontTx/>
              <a:buChar char="•"/>
            </a:pPr>
            <a:r>
              <a:rPr lang="en-US" sz="3200" dirty="0"/>
              <a:t>Accommodating competing events in incidence estimates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19100" y="334714"/>
            <a:ext cx="8305800" cy="2862322"/>
          </a:xfrm>
          <a:prstGeom prst="rect">
            <a:avLst/>
          </a:prstGeom>
          <a:noFill/>
        </p:spPr>
        <p:txBody>
          <a:bodyPr wrap="square" rtlCol="0">
            <a:spAutoFit/>
          </a:bodyPr>
          <a:lstStyle/>
          <a:p>
            <a:pPr algn="ctr"/>
            <a:r>
              <a:rPr lang="en-US" sz="3600" b="1" dirty="0" smtClean="0"/>
              <a:t>Example: Calculating Incidence Rate </a:t>
            </a:r>
          </a:p>
          <a:p>
            <a:pPr algn="ctr"/>
            <a:r>
              <a:rPr lang="en-US" sz="3600" b="1" dirty="0" smtClean="0"/>
              <a:t>in a Dynamic Cohort</a:t>
            </a:r>
          </a:p>
          <a:p>
            <a:pPr algn="ctr"/>
            <a:r>
              <a:rPr lang="en-US" sz="3600" b="1" dirty="0" smtClean="0"/>
              <a:t>Individual </a:t>
            </a:r>
            <a:r>
              <a:rPr lang="en-US" sz="3600" b="1" dirty="0"/>
              <a:t>level follow-up </a:t>
            </a:r>
            <a:r>
              <a:rPr lang="en-US" sz="3600" b="1" dirty="0" smtClean="0"/>
              <a:t>available</a:t>
            </a:r>
            <a:endParaRPr lang="en-US" sz="3600" b="1" dirty="0"/>
          </a:p>
          <a:p>
            <a:pPr algn="ctr"/>
            <a:endParaRPr lang="en-US" sz="4000" dirty="0" smtClean="0"/>
          </a:p>
          <a:p>
            <a:r>
              <a:rPr lang="en-US" sz="3200" i="1" dirty="0" smtClean="0"/>
              <a:t>HIV infection and incidence of ischemic stroke</a:t>
            </a:r>
            <a:endParaRPr lang="en-US" sz="3200" i="1" dirty="0"/>
          </a:p>
        </p:txBody>
      </p:sp>
      <p:graphicFrame>
        <p:nvGraphicFramePr>
          <p:cNvPr id="3" name="Table 2"/>
          <p:cNvGraphicFramePr>
            <a:graphicFrameLocks noGrp="1"/>
          </p:cNvGraphicFramePr>
          <p:nvPr>
            <p:extLst>
              <p:ext uri="{D42A27DB-BD31-4B8C-83A1-F6EECF244321}">
                <p14:modId xmlns:p14="http://schemas.microsoft.com/office/powerpoint/2010/main" val="379675156"/>
              </p:ext>
            </p:extLst>
          </p:nvPr>
        </p:nvGraphicFramePr>
        <p:xfrm>
          <a:off x="1371600" y="3581400"/>
          <a:ext cx="6248400" cy="2514601"/>
        </p:xfrm>
        <a:graphic>
          <a:graphicData uri="http://schemas.openxmlformats.org/drawingml/2006/table">
            <a:tbl>
              <a:tblPr firstRow="1" bandRow="1">
                <a:tableStyleId>{5C22544A-7EE6-4342-B048-85BDC9FD1C3A}</a:tableStyleId>
              </a:tblPr>
              <a:tblGrid>
                <a:gridCol w="3534251"/>
                <a:gridCol w="1093470"/>
                <a:gridCol w="1620679"/>
              </a:tblGrid>
              <a:tr h="439153">
                <a:tc>
                  <a:txBody>
                    <a:bodyPr/>
                    <a:lstStyle/>
                    <a:p>
                      <a:endParaRPr lang="en-US" dirty="0"/>
                    </a:p>
                  </a:txBody>
                  <a:tcPr/>
                </a:tc>
                <a:tc>
                  <a:txBody>
                    <a:bodyPr/>
                    <a:lstStyle/>
                    <a:p>
                      <a:pPr algn="ctr"/>
                      <a:r>
                        <a:rPr lang="en-US" dirty="0" smtClean="0"/>
                        <a:t>HIV+</a:t>
                      </a:r>
                      <a:endParaRPr lang="en-US" dirty="0"/>
                    </a:p>
                  </a:txBody>
                  <a:tcPr/>
                </a:tc>
                <a:tc>
                  <a:txBody>
                    <a:bodyPr/>
                    <a:lstStyle/>
                    <a:p>
                      <a:pPr algn="ctr"/>
                      <a:r>
                        <a:rPr lang="en-US" dirty="0" smtClean="0"/>
                        <a:t>HIV-</a:t>
                      </a:r>
                      <a:endParaRPr lang="en-US" dirty="0"/>
                    </a:p>
                  </a:txBody>
                  <a:tcPr/>
                </a:tc>
              </a:tr>
              <a:tr h="439153">
                <a:tc>
                  <a:txBody>
                    <a:bodyPr/>
                    <a:lstStyle/>
                    <a:p>
                      <a:r>
                        <a:rPr lang="en-US" dirty="0" smtClean="0"/>
                        <a:t>N</a:t>
                      </a:r>
                      <a:endParaRPr lang="en-US" dirty="0"/>
                    </a:p>
                  </a:txBody>
                  <a:tcPr/>
                </a:tc>
                <a:tc>
                  <a:txBody>
                    <a:bodyPr/>
                    <a:lstStyle/>
                    <a:p>
                      <a:pPr algn="ctr"/>
                      <a:r>
                        <a:rPr lang="en-US" dirty="0" smtClean="0"/>
                        <a:t>24,768</a:t>
                      </a:r>
                      <a:endParaRPr lang="en-US" dirty="0"/>
                    </a:p>
                  </a:txBody>
                  <a:tcPr/>
                </a:tc>
                <a:tc>
                  <a:txBody>
                    <a:bodyPr/>
                    <a:lstStyle/>
                    <a:p>
                      <a:pPr algn="ctr"/>
                      <a:r>
                        <a:rPr lang="en-US" dirty="0" smtClean="0"/>
                        <a:t>257,600</a:t>
                      </a:r>
                      <a:endParaRPr lang="en-US" dirty="0"/>
                    </a:p>
                  </a:txBody>
                  <a:tcPr/>
                </a:tc>
              </a:tr>
              <a:tr h="439153">
                <a:tc>
                  <a:txBody>
                    <a:bodyPr/>
                    <a:lstStyle/>
                    <a:p>
                      <a:r>
                        <a:rPr lang="en-US" dirty="0" smtClean="0"/>
                        <a:t>Person-years</a:t>
                      </a:r>
                      <a:endParaRPr lang="en-US" dirty="0"/>
                    </a:p>
                  </a:txBody>
                  <a:tcPr/>
                </a:tc>
                <a:tc>
                  <a:txBody>
                    <a:bodyPr/>
                    <a:lstStyle/>
                    <a:p>
                      <a:pPr algn="ctr"/>
                      <a:r>
                        <a:rPr lang="en-US" dirty="0" smtClean="0"/>
                        <a:t>120,588</a:t>
                      </a:r>
                      <a:endParaRPr lang="en-US" dirty="0"/>
                    </a:p>
                  </a:txBody>
                  <a:tcPr/>
                </a:tc>
                <a:tc>
                  <a:txBody>
                    <a:bodyPr/>
                    <a:lstStyle/>
                    <a:p>
                      <a:pPr algn="ctr"/>
                      <a:r>
                        <a:rPr lang="en-US" dirty="0" smtClean="0"/>
                        <a:t>1,516,250</a:t>
                      </a:r>
                      <a:endParaRPr lang="en-US" dirty="0"/>
                    </a:p>
                  </a:txBody>
                  <a:tcPr/>
                </a:tc>
              </a:tr>
              <a:tr h="439153">
                <a:tc>
                  <a:txBody>
                    <a:bodyPr/>
                    <a:lstStyle/>
                    <a:p>
                      <a:r>
                        <a:rPr lang="en-US" dirty="0" smtClean="0"/>
                        <a:t>Events (stroke)</a:t>
                      </a:r>
                      <a:endParaRPr lang="en-US" dirty="0"/>
                    </a:p>
                  </a:txBody>
                  <a:tcPr/>
                </a:tc>
                <a:tc>
                  <a:txBody>
                    <a:bodyPr/>
                    <a:lstStyle/>
                    <a:p>
                      <a:pPr algn="ctr"/>
                      <a:r>
                        <a:rPr lang="en-US" dirty="0" smtClean="0"/>
                        <a:t>151</a:t>
                      </a:r>
                      <a:endParaRPr lang="en-US" dirty="0"/>
                    </a:p>
                  </a:txBody>
                  <a:tcPr/>
                </a:tc>
                <a:tc>
                  <a:txBody>
                    <a:bodyPr/>
                    <a:lstStyle/>
                    <a:p>
                      <a:pPr algn="ctr"/>
                      <a:r>
                        <a:rPr lang="en-US" dirty="0" smtClean="0"/>
                        <a:t>1128</a:t>
                      </a:r>
                      <a:endParaRPr lang="en-US" dirty="0"/>
                    </a:p>
                  </a:txBody>
                  <a:tcPr/>
                </a:tc>
              </a:tr>
              <a:tr h="757989">
                <a:tc>
                  <a:txBody>
                    <a:bodyPr/>
                    <a:lstStyle/>
                    <a:p>
                      <a:r>
                        <a:rPr lang="en-US" dirty="0" smtClean="0"/>
                        <a:t>Incidence rate (per 100,000 person-years)</a:t>
                      </a:r>
                      <a:endParaRPr lang="en-US" dirty="0"/>
                    </a:p>
                  </a:txBody>
                  <a:tcPr/>
                </a:tc>
                <a:tc>
                  <a:txBody>
                    <a:bodyPr/>
                    <a:lstStyle/>
                    <a:p>
                      <a:pPr algn="ctr"/>
                      <a:r>
                        <a:rPr lang="en-US" dirty="0" smtClean="0"/>
                        <a:t>125</a:t>
                      </a:r>
                      <a:endParaRPr lang="en-US" dirty="0"/>
                    </a:p>
                  </a:txBody>
                  <a:tcPr/>
                </a:tc>
                <a:tc>
                  <a:txBody>
                    <a:bodyPr/>
                    <a:lstStyle/>
                    <a:p>
                      <a:pPr algn="ctr"/>
                      <a:r>
                        <a:rPr lang="en-US" dirty="0" smtClean="0"/>
                        <a:t>74</a:t>
                      </a:r>
                      <a:endParaRPr lang="en-US" dirty="0"/>
                    </a:p>
                  </a:txBody>
                  <a:tcPr/>
                </a:tc>
              </a:tr>
            </a:tbl>
          </a:graphicData>
        </a:graphic>
      </p:graphicFrame>
      <p:sp>
        <p:nvSpPr>
          <p:cNvPr id="4" name="TextBox 3"/>
          <p:cNvSpPr txBox="1"/>
          <p:nvPr/>
        </p:nvSpPr>
        <p:spPr>
          <a:xfrm>
            <a:off x="5029200" y="6096000"/>
            <a:ext cx="3733800" cy="461665"/>
          </a:xfrm>
          <a:prstGeom prst="rect">
            <a:avLst/>
          </a:prstGeom>
          <a:noFill/>
        </p:spPr>
        <p:txBody>
          <a:bodyPr wrap="square" rtlCol="0">
            <a:spAutoFit/>
          </a:bodyPr>
          <a:lstStyle/>
          <a:p>
            <a:r>
              <a:rPr lang="en-US" dirty="0" smtClean="0"/>
              <a:t>Marcus et al </a:t>
            </a:r>
            <a:r>
              <a:rPr lang="en-US" i="1" dirty="0" smtClean="0"/>
              <a:t>AIDS</a:t>
            </a:r>
            <a:r>
              <a:rPr lang="en-US" dirty="0" smtClean="0"/>
              <a:t> 2014</a:t>
            </a:r>
            <a:endParaRPr lang="en-US" dirty="0"/>
          </a:p>
        </p:txBody>
      </p:sp>
    </p:spTree>
    <p:extLst>
      <p:ext uri="{BB962C8B-B14F-4D97-AF65-F5344CB8AC3E}">
        <p14:creationId xmlns:p14="http://schemas.microsoft.com/office/powerpoint/2010/main" val="1855432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457200"/>
            <a:ext cx="8915400" cy="1676400"/>
          </a:xfrm>
        </p:spPr>
        <p:txBody>
          <a:bodyPr/>
          <a:lstStyle/>
          <a:p>
            <a:r>
              <a:rPr lang="en-US" sz="3600" b="1" dirty="0" smtClean="0"/>
              <a:t>Method 2: Calculating </a:t>
            </a:r>
            <a:r>
              <a:rPr lang="en-US" sz="3600" b="1" dirty="0"/>
              <a:t>Incidence Rate </a:t>
            </a:r>
            <a:br>
              <a:rPr lang="en-US" sz="3600" b="1" dirty="0"/>
            </a:br>
            <a:r>
              <a:rPr lang="en-US" sz="3600" b="1" dirty="0" smtClean="0"/>
              <a:t>Without Individual-level Follow-up: </a:t>
            </a:r>
            <a:br>
              <a:rPr lang="en-US" sz="3600" b="1" dirty="0" smtClean="0"/>
            </a:br>
            <a:r>
              <a:rPr lang="en-US" sz="3600" b="1" dirty="0" smtClean="0"/>
              <a:t>Best Exemplified in a Dynamic Cohort</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534400" cy="4419600"/>
          </a:xfrm>
        </p:spPr>
        <p:txBody>
          <a:bodyPr/>
          <a:lstStyle/>
          <a:p>
            <a:pPr>
              <a:lnSpc>
                <a:spcPct val="90000"/>
              </a:lnSpc>
            </a:pPr>
            <a:r>
              <a:rPr lang="en-US" dirty="0" smtClean="0"/>
              <a:t>Research question: What is the incidence rate for first diagnoses of pancreatic cancer in SF County?</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762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304800" y="1371600"/>
            <a:ext cx="8686800" cy="4862870"/>
          </a:xfrm>
          <a:prstGeom prst="rect">
            <a:avLst/>
          </a:prstGeom>
          <a:noFill/>
          <a:ln w="9525">
            <a:noFill/>
            <a:miter lim="800000"/>
            <a:headEnd/>
            <a:tailEnd/>
          </a:ln>
        </p:spPr>
        <p:txBody>
          <a:bodyPr wrap="square">
            <a:spAutoFit/>
          </a:bodyPr>
          <a:lstStyle/>
          <a:p>
            <a:pPr eaLnBrk="0" hangingPunct="0">
              <a:buFontTx/>
              <a:buChar char="•"/>
            </a:pPr>
            <a:r>
              <a:rPr lang="en-US" sz="2600" dirty="0"/>
              <a:t>  The 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 a dynamic cohort). </a:t>
            </a:r>
          </a:p>
          <a:p>
            <a:pPr eaLnBrk="0" hangingPunct="0">
              <a:buFontTx/>
              <a:buChar char="•"/>
            </a:pPr>
            <a:endParaRPr lang="en-US" sz="2600" dirty="0"/>
          </a:p>
          <a:p>
            <a:pPr eaLnBrk="0" hangingPunct="0">
              <a:buFontTx/>
              <a:buChar char="•"/>
            </a:pPr>
            <a:r>
              <a:rPr lang="en-US" sz="2600" dirty="0"/>
              <a:t>  To get an incidence rate person-time denominator for a particular year by the group method requires only an estimate of the average population size during the year (=the population at mid-year).  The investigator does not need individual data.  </a:t>
            </a:r>
          </a:p>
          <a:p>
            <a:pPr eaLnBrk="0" hangingPunct="0">
              <a:buFontTx/>
              <a:buChar char="•"/>
            </a:pPr>
            <a:endParaRPr lang="en-US" sz="2600" dirty="0"/>
          </a:p>
          <a:p>
            <a:pPr eaLnBrk="0" hangingPunct="0">
              <a:buFontTx/>
              <a:buChar char="•"/>
            </a:pPr>
            <a:r>
              <a:rPr lang="en-US" sz="2600" dirty="0"/>
              <a:t>  Fortunately, that population has already been enumerated in government sponsored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76200"/>
            <a:ext cx="7772400" cy="1143000"/>
          </a:xfrm>
        </p:spPr>
        <p:txBody>
          <a:bodyPr/>
          <a:lstStyle/>
          <a:p>
            <a:r>
              <a:rPr lang="en-US" sz="3600" b="1" dirty="0" smtClean="0"/>
              <a:t>Pancreatic Cancer Rate – SF County</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3447098"/>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Incident rate for pancreatic cancer in SF </a:t>
            </a:r>
          </a:p>
          <a:p>
            <a:pPr lvl="1" eaLnBrk="0" hangingPunct="0"/>
            <a:endParaRPr lang="en-US" sz="3200" dirty="0" smtClean="0"/>
          </a:p>
          <a:p>
            <a:pPr lvl="1" algn="ctr" eaLnBrk="0" hangingPunct="0"/>
            <a:r>
              <a:rPr lang="en-US" sz="3200" dirty="0" smtClean="0"/>
              <a:t>123/805,340 = 15.3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457200" y="1485673"/>
            <a:ext cx="8001000" cy="3631763"/>
          </a:xfrm>
          <a:prstGeom prst="rect">
            <a:avLst/>
          </a:prstGeom>
          <a:noFill/>
          <a:ln w="9525">
            <a:noFill/>
            <a:miter lim="800000"/>
            <a:headEnd/>
            <a:tailEnd/>
          </a:ln>
        </p:spPr>
        <p:txBody>
          <a:bodyPr wrap="square">
            <a:spAutoFit/>
          </a:bodyPr>
          <a:lstStyle/>
          <a:p>
            <a:pPr eaLnBrk="0" hangingPunct="0"/>
            <a:r>
              <a:rPr lang="en-US" sz="2800" dirty="0" smtClean="0"/>
              <a:t>The average population method can also be used in a fixed cohort if individual information is, for some reason, not </a:t>
            </a:r>
            <a:r>
              <a:rPr lang="en-US" sz="2800" dirty="0" smtClean="0"/>
              <a:t>fully available</a:t>
            </a:r>
            <a:r>
              <a:rPr lang="en-US" sz="2800" dirty="0" smtClean="0"/>
              <a:t>.</a:t>
            </a:r>
          </a:p>
          <a:p>
            <a:pPr eaLnBrk="0" hangingPunct="0"/>
            <a:endParaRPr lang="en-US" sz="2800" dirty="0" smtClean="0"/>
          </a:p>
          <a:p>
            <a:pPr eaLnBrk="0" hangingPunct="0"/>
            <a:r>
              <a:rPr lang="en-US" sz="2800" dirty="0" smtClean="0"/>
              <a:t>Need to know</a:t>
            </a:r>
            <a:r>
              <a:rPr lang="en-US" sz="2800" dirty="0" smtClean="0"/>
              <a:t>:</a:t>
            </a:r>
          </a:p>
          <a:p>
            <a:pPr eaLnBrk="0" hangingPunct="0"/>
            <a:endParaRPr lang="en-US" sz="1000" dirty="0" smtClean="0"/>
          </a:p>
          <a:p>
            <a:pPr eaLnBrk="0" hangingPunct="0"/>
            <a:r>
              <a:rPr lang="en-US" sz="2800" dirty="0" smtClean="0"/>
              <a:t>- Number </a:t>
            </a:r>
            <a:r>
              <a:rPr lang="en-US" sz="2800" dirty="0" smtClean="0"/>
              <a:t>of events</a:t>
            </a:r>
          </a:p>
          <a:p>
            <a:pPr eaLnBrk="0" hangingPunct="0"/>
            <a:r>
              <a:rPr lang="en-US" sz="2800" dirty="0" smtClean="0"/>
              <a:t>-</a:t>
            </a:r>
            <a:r>
              <a:rPr lang="en-US" sz="2800" dirty="0"/>
              <a:t> </a:t>
            </a:r>
            <a:r>
              <a:rPr lang="en-US" sz="2800" dirty="0" smtClean="0"/>
              <a:t>Starting </a:t>
            </a:r>
            <a:r>
              <a:rPr lang="en-US" sz="2800" dirty="0" smtClean="0"/>
              <a:t>and ending population</a:t>
            </a:r>
            <a:endParaRPr lang="en-US" sz="2800" dirty="0"/>
          </a:p>
          <a:p>
            <a:pPr eaLnBrk="0" hangingPunct="0"/>
            <a:endParaRPr lang="en-US"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304800" y="990600"/>
            <a:ext cx="8382000" cy="5509200"/>
          </a:xfrm>
          <a:prstGeom prst="rect">
            <a:avLst/>
          </a:prstGeom>
          <a:noFill/>
          <a:ln w="9525">
            <a:noFill/>
            <a:miter lim="800000"/>
            <a:headEnd/>
            <a:tailEnd/>
          </a:ln>
        </p:spPr>
        <p:txBody>
          <a:bodyPr wrap="square">
            <a:spAutoFit/>
          </a:bodyPr>
          <a:lstStyle/>
          <a:p>
            <a:pPr eaLnBrk="0" hangingPunct="0"/>
            <a:r>
              <a:rPr lang="en-US" sz="2800" dirty="0"/>
              <a:t>Numerator: 6 events (deaths</a:t>
            </a:r>
            <a:r>
              <a:rPr lang="en-US" sz="2800" dirty="0" smtClean="0"/>
              <a:t>)</a:t>
            </a:r>
          </a:p>
          <a:p>
            <a:pPr eaLnBrk="0" hangingPunct="0"/>
            <a:endParaRPr lang="en-US" sz="1100" dirty="0"/>
          </a:p>
          <a:p>
            <a:pPr eaLnBrk="0" hangingPunct="0">
              <a:spcBef>
                <a:spcPts val="600"/>
              </a:spcBef>
            </a:pPr>
            <a:r>
              <a:rPr lang="en-US" sz="2800" dirty="0"/>
              <a:t>Denominator: </a:t>
            </a:r>
            <a:r>
              <a:rPr lang="en-US" sz="2800" dirty="0" smtClean="0"/>
              <a:t>10 persons at beginning; 1 person at end.  Average of (10 + 1)/2 = 5.5 persons at any point in time, each followed for 2 years = 11 person-years.  </a:t>
            </a:r>
            <a:endParaRPr lang="en-US" sz="2800" dirty="0"/>
          </a:p>
          <a:p>
            <a:pPr eaLnBrk="0" hangingPunct="0">
              <a:spcBef>
                <a:spcPts val="600"/>
              </a:spcBef>
            </a:pPr>
            <a:endParaRPr lang="en-US" sz="1100" dirty="0"/>
          </a:p>
          <a:p>
            <a:pPr eaLnBrk="0" hangingPunct="0">
              <a:spcBef>
                <a:spcPts val="600"/>
              </a:spcBef>
            </a:pPr>
            <a:r>
              <a:rPr lang="en-US" sz="2800" dirty="0"/>
              <a:t>Rate = 6/11 = 0.545 per person-year</a:t>
            </a:r>
          </a:p>
          <a:p>
            <a:pPr eaLnBrk="0" hangingPunct="0"/>
            <a:r>
              <a:rPr lang="en-US" sz="2800" dirty="0"/>
              <a:t>or 54.5 per 100 person-years</a:t>
            </a:r>
          </a:p>
          <a:p>
            <a:pPr eaLnBrk="0" hangingPunct="0"/>
            <a:endParaRPr lang="en-US" sz="1100" dirty="0"/>
          </a:p>
          <a:p>
            <a:pPr eaLnBrk="0" hangingPunct="0"/>
            <a:r>
              <a:rPr lang="en-US" sz="2800" dirty="0"/>
              <a:t>Average population method assumes uniform occurrence of events and of censoring during the </a:t>
            </a:r>
            <a:r>
              <a:rPr lang="en-US" sz="2800" dirty="0" smtClean="0"/>
              <a:t>interval</a:t>
            </a:r>
          </a:p>
          <a:p>
            <a:pPr eaLnBrk="0" hangingPunct="0"/>
            <a:r>
              <a:rPr lang="en-US" sz="2800" dirty="0" smtClean="0"/>
              <a:t>- </a:t>
            </a:r>
            <a:r>
              <a:rPr lang="en-US" sz="2800" dirty="0" smtClean="0"/>
              <a:t>like the life table method</a:t>
            </a:r>
            <a:endParaRPr lang="en-US" sz="2800" dirty="0"/>
          </a:p>
          <a:p>
            <a:pPr eaLnBrk="0" hangingPunct="0"/>
            <a:endParaRPr lang="en-US" sz="2800" dirty="0"/>
          </a:p>
          <a:p>
            <a:pPr eaLnBrk="0" hangingPunct="0"/>
            <a:endParaRPr lang="en-US" dirty="0"/>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152400"/>
            <a:ext cx="7772400" cy="1143000"/>
          </a:xfrm>
        </p:spPr>
        <p:txBody>
          <a:bodyPr/>
          <a:lstStyle/>
          <a:p>
            <a:r>
              <a:rPr lang="en-US" sz="4000" b="1" dirty="0" smtClean="0"/>
              <a:t>Average population (Group data) rates versus individual data rates</a:t>
            </a:r>
          </a:p>
        </p:txBody>
      </p:sp>
      <p:sp>
        <p:nvSpPr>
          <p:cNvPr id="64514" name="Rectangle 3"/>
          <p:cNvSpPr>
            <a:spLocks noGrp="1" noChangeArrowheads="1"/>
          </p:cNvSpPr>
          <p:nvPr>
            <p:ph type="body" idx="1"/>
          </p:nvPr>
        </p:nvSpPr>
        <p:spPr>
          <a:xfrm>
            <a:off x="228600" y="1600200"/>
            <a:ext cx="8229600" cy="4114800"/>
          </a:xfrm>
        </p:spPr>
        <p:txBody>
          <a:bodyPr/>
          <a:lstStyle/>
          <a:p>
            <a:pPr>
              <a:lnSpc>
                <a:spcPct val="90000"/>
              </a:lnSpc>
            </a:pPr>
            <a:r>
              <a:rPr lang="en-US" dirty="0" smtClean="0"/>
              <a:t>If losses are perfectly uniform, total person-time calculation for </a:t>
            </a:r>
            <a:r>
              <a:rPr lang="en-US" dirty="0" smtClean="0"/>
              <a:t>denominator </a:t>
            </a:r>
            <a:r>
              <a:rPr lang="en-US" dirty="0" smtClean="0"/>
              <a:t>(and thus the rate) is the same whether based on average population size or individual </a:t>
            </a:r>
            <a:r>
              <a:rPr lang="en-US" dirty="0" smtClean="0"/>
              <a:t>follow-up</a:t>
            </a:r>
          </a:p>
          <a:p>
            <a:pPr>
              <a:lnSpc>
                <a:spcPct val="90000"/>
              </a:lnSpc>
            </a:pPr>
            <a:endParaRPr lang="en-US" sz="1400" dirty="0" smtClean="0"/>
          </a:p>
          <a:p>
            <a:pPr>
              <a:lnSpc>
                <a:spcPct val="90000"/>
              </a:lnSpc>
            </a:pPr>
            <a:r>
              <a:rPr lang="en-US" dirty="0" smtClean="0"/>
              <a:t>In this example, estimates differ:  62.6 per 100 person-yrs compared with 54.5 per 100 person-yrs.  </a:t>
            </a:r>
            <a:r>
              <a:rPr lang="en-US" dirty="0" smtClean="0"/>
              <a:t>Reason:  small </a:t>
            </a:r>
            <a:r>
              <a:rPr lang="en-US" dirty="0" smtClean="0"/>
              <a:t>sample without uniform </a:t>
            </a:r>
            <a:r>
              <a:rPr lang="en-US" dirty="0" smtClean="0"/>
              <a:t>losses or events.  </a:t>
            </a:r>
            <a:endParaRPr lang="en-US" dirty="0" smtClean="0"/>
          </a:p>
          <a:p>
            <a:pPr marL="0" indent="0">
              <a:lnSpc>
                <a:spcPct val="90000"/>
              </a:lnSpc>
              <a:buNone/>
            </a:pPr>
            <a:endParaRPr lang="en-US" dirty="0" smtClean="0"/>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381000"/>
            <a:ext cx="7772400" cy="1143000"/>
          </a:xfrm>
        </p:spPr>
        <p:txBody>
          <a:bodyPr/>
          <a:lstStyle/>
          <a:p>
            <a:r>
              <a:rPr lang="en-US" sz="3600" b="1" dirty="0" smtClean="0"/>
              <a:t>Average incidence rate based on grouped vs. individual data</a:t>
            </a:r>
          </a:p>
        </p:txBody>
      </p:sp>
      <p:sp>
        <p:nvSpPr>
          <p:cNvPr id="39938" name="Rectangle 3"/>
          <p:cNvSpPr>
            <a:spLocks noGrp="1" noChangeArrowheads="1"/>
          </p:cNvSpPr>
          <p:nvPr>
            <p:ph type="body" idx="1"/>
          </p:nvPr>
        </p:nvSpPr>
        <p:spPr>
          <a:xfrm>
            <a:off x="152400" y="1905000"/>
            <a:ext cx="9144000" cy="4648200"/>
          </a:xfrm>
        </p:spPr>
        <p:txBody>
          <a:bodyPr/>
          <a:lstStyle/>
          <a:p>
            <a:pPr>
              <a:spcBef>
                <a:spcPct val="50000"/>
              </a:spcBef>
            </a:pPr>
            <a:r>
              <a:rPr lang="en-US" dirty="0" smtClean="0"/>
              <a:t>Szklo</a:t>
            </a:r>
            <a:r>
              <a:rPr lang="en-US" dirty="0" smtClean="0"/>
              <a:t> and Nieto use </a:t>
            </a:r>
            <a:r>
              <a:rPr lang="en-US" b="1" dirty="0" smtClean="0"/>
              <a:t>incidence rate</a:t>
            </a:r>
            <a:r>
              <a:rPr lang="en-US" dirty="0" smtClean="0"/>
              <a:t> when based on </a:t>
            </a:r>
            <a:r>
              <a:rPr lang="en-US" b="1" dirty="0" smtClean="0"/>
              <a:t>group data</a:t>
            </a:r>
            <a:r>
              <a:rPr lang="en-US" dirty="0" smtClean="0"/>
              <a:t> (average population at risk) and </a:t>
            </a:r>
            <a:r>
              <a:rPr lang="en-US" b="1" dirty="0" smtClean="0"/>
              <a:t>incidence density</a:t>
            </a:r>
            <a:r>
              <a:rPr lang="en-US" dirty="0" smtClean="0"/>
              <a:t> when based on </a:t>
            </a:r>
            <a:r>
              <a:rPr lang="en-US" b="1" dirty="0" smtClean="0"/>
              <a:t>individual data</a:t>
            </a:r>
          </a:p>
          <a:p>
            <a:pPr>
              <a:spcBef>
                <a:spcPct val="50000"/>
              </a:spcBef>
            </a:pPr>
            <a:endParaRPr lang="en-US" sz="1400" b="1" dirty="0" smtClean="0"/>
          </a:p>
          <a:p>
            <a:pPr>
              <a:spcBef>
                <a:spcPct val="50000"/>
              </a:spcBef>
            </a:pPr>
            <a:r>
              <a:rPr lang="en-US" dirty="0" smtClean="0"/>
              <a:t>This terminology distinction not followed by most, and we don't favor this distinction.  We call them both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76200"/>
            <a:ext cx="8610600" cy="838200"/>
          </a:xfrm>
        </p:spPr>
        <p:txBody>
          <a:bodyPr/>
          <a:lstStyle/>
          <a:p>
            <a:r>
              <a:rPr lang="en-US" sz="3600" b="1" dirty="0" smtClean="0"/>
              <a:t>Incidence rate value depends on time units</a:t>
            </a:r>
            <a:r>
              <a:rPr lang="en-US" sz="3600" dirty="0" smtClean="0"/>
              <a:t> </a:t>
            </a:r>
          </a:p>
        </p:txBody>
      </p:sp>
      <p:sp>
        <p:nvSpPr>
          <p:cNvPr id="41986" name="Rectangle 3"/>
          <p:cNvSpPr>
            <a:spLocks noGrp="1" noChangeArrowheads="1"/>
          </p:cNvSpPr>
          <p:nvPr>
            <p:ph type="body" idx="1"/>
          </p:nvPr>
        </p:nvSpPr>
        <p:spPr>
          <a:xfrm>
            <a:off x="381000" y="1143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800" dirty="0" smtClean="0"/>
          </a:p>
          <a:p>
            <a:r>
              <a:rPr lang="en-US" sz="2800" dirty="0" smtClean="0"/>
              <a:t>Could report as cases per 100 person-months:</a:t>
            </a:r>
          </a:p>
          <a:p>
            <a:pPr>
              <a:buFontTx/>
              <a:buNone/>
            </a:pPr>
            <a:r>
              <a:rPr lang="en-US" sz="2800" dirty="0" smtClean="0"/>
              <a:t>	(8/100 person-yrs) * (1 yr/12 </a:t>
            </a:r>
            <a:r>
              <a:rPr lang="en-US" sz="2800" dirty="0" smtClean="0"/>
              <a:t>mos</a:t>
            </a:r>
            <a:r>
              <a:rPr lang="en-US" sz="2800" dirty="0" smtClean="0"/>
              <a:t>)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pPr>
              <a:buFontTx/>
              <a:buNone/>
            </a:pPr>
            <a:r>
              <a:rPr lang="en-US" b="1" dirty="0" smtClean="0"/>
              <a:t>All estimates identify the same incidence rate</a:t>
            </a:r>
          </a:p>
          <a:p>
            <a:pPr>
              <a:buFontTx/>
              <a:buNone/>
            </a:pPr>
            <a:r>
              <a:rPr lang="en-US" b="1" dirty="0" smtClean="0"/>
              <a:t>Usually presented with at least one non-zero integer to the left of the decimal point</a:t>
            </a:r>
          </a:p>
          <a:p>
            <a:pPr>
              <a:buFontTx/>
              <a:buNone/>
            </a:pPr>
            <a:endParaRPr lang="en-US" b="1" dirty="0" smtClean="0"/>
          </a:p>
        </p:txBody>
      </p:sp>
      <p:sp>
        <p:nvSpPr>
          <p:cNvPr id="2" name="Oval 1"/>
          <p:cNvSpPr>
            <a:spLocks noChangeArrowheads="1"/>
          </p:cNvSpPr>
          <p:nvPr/>
        </p:nvSpPr>
        <p:spPr bwMode="auto">
          <a:xfrm>
            <a:off x="3200400" y="1066800"/>
            <a:ext cx="5181600" cy="762000"/>
          </a:xfrm>
          <a:prstGeom prst="ellipse">
            <a:avLst/>
          </a:prstGeom>
          <a:noFill/>
          <a:ln w="9525" algn="ctr">
            <a:solidFill>
              <a:srgbClr val="FF0000"/>
            </a:solidFill>
            <a:round/>
            <a:headEnd/>
            <a:tailEnd/>
          </a:ln>
        </p:spPr>
        <p:txBody>
          <a:bodyPr/>
          <a:lstStyle/>
          <a:p>
            <a:pPr eaLnBrk="0" hangingPunct="0"/>
            <a:endParaRPr lang="en-US" dirty="0"/>
          </a:p>
        </p:txBody>
      </p:sp>
    </p:spTree>
    <p:extLst>
      <p:ext uri="{BB962C8B-B14F-4D97-AF65-F5344CB8AC3E}">
        <p14:creationId xmlns:p14="http://schemas.microsoft.com/office/powerpoint/2010/main" val="31354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6968"/>
              </p:ext>
            </p:extLst>
          </p:nvPr>
        </p:nvGraphicFramePr>
        <p:xfrm>
          <a:off x="304800" y="228600"/>
          <a:ext cx="86106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228600" y="762000"/>
            <a:ext cx="8534400" cy="5715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Person-time concept may seem unfamiliar because often erroneously described as “annual rate” or “annual rate per 100,000 persons” or “per 100,000 persons” (i.e., person-time denominator </a:t>
            </a:r>
            <a:r>
              <a:rPr lang="en-US" sz="2800" dirty="0" smtClean="0"/>
              <a:t>not </a:t>
            </a:r>
            <a:r>
              <a:rPr lang="en-US" sz="2800" dirty="0"/>
              <a:t>explicit)</a:t>
            </a:r>
            <a:endParaRPr lang="en-US" sz="2000" dirty="0"/>
          </a:p>
          <a:p>
            <a:pPr marL="342900" indent="-342900" eaLnBrk="0" hangingPunct="0">
              <a:lnSpc>
                <a:spcPct val="90000"/>
              </a:lnSpc>
              <a:spcBef>
                <a:spcPct val="40000"/>
              </a:spcBef>
              <a:buFontTx/>
              <a:buChar char="•"/>
            </a:pPr>
            <a:r>
              <a:rPr lang="en-US" sz="2800" dirty="0"/>
              <a:t>Example: “The incidence of pediatric cardiomyopathy in two regions of the United States” </a:t>
            </a:r>
            <a:r>
              <a:rPr lang="en-US" dirty="0"/>
              <a:t>(</a:t>
            </a:r>
            <a:r>
              <a:rPr lang="en-US" i="1" dirty="0"/>
              <a:t>NEJM</a:t>
            </a:r>
            <a:r>
              <a:rPr lang="en-US" dirty="0"/>
              <a:t>, 2003)</a:t>
            </a:r>
          </a:p>
          <a:p>
            <a:pPr marL="742950" lvl="1" indent="-285750" eaLnBrk="0" hangingPunct="0">
              <a:lnSpc>
                <a:spcPct val="90000"/>
              </a:lnSpc>
              <a:spcBef>
                <a:spcPct val="20000"/>
              </a:spcBef>
              <a:buFontTx/>
              <a:buChar char="–"/>
            </a:pPr>
            <a:r>
              <a:rPr lang="en-US" dirty="0"/>
              <a:t>467 cases of cardiomyopathy in registry of 38 centers (New England, Southwest) 1996 - 1999 </a:t>
            </a:r>
          </a:p>
          <a:p>
            <a:pPr marL="742950" lvl="1" indent="-285750" eaLnBrk="0" hangingPunct="0">
              <a:lnSpc>
                <a:spcPct val="90000"/>
              </a:lnSpc>
              <a:spcBef>
                <a:spcPct val="20000"/>
              </a:spcBef>
              <a:buFontTx/>
              <a:buChar char="–"/>
            </a:pPr>
            <a:r>
              <a:rPr lang="en-US" dirty="0"/>
              <a:t>denominator “population estimates…1990 census with an in- and out-migration algorithm” ages 1 - 18</a:t>
            </a:r>
          </a:p>
          <a:p>
            <a:pPr marL="742950" lvl="1" indent="-285750" eaLnBrk="0" hangingPunct="0">
              <a:lnSpc>
                <a:spcPct val="90000"/>
              </a:lnSpc>
              <a:spcBef>
                <a:spcPct val="20000"/>
              </a:spcBef>
              <a:buFontTx/>
              <a:buChar char="–"/>
            </a:pPr>
            <a:r>
              <a:rPr lang="en-US" dirty="0"/>
              <a:t>“overall annual incidence of 1.13 per 100,000 children”</a:t>
            </a:r>
            <a:endParaRPr lang="en-US" sz="1800" dirty="0"/>
          </a:p>
          <a:p>
            <a:pPr marL="342900" indent="-342900" eaLnBrk="0" hangingPunct="0">
              <a:lnSpc>
                <a:spcPct val="90000"/>
              </a:lnSpc>
              <a:spcBef>
                <a:spcPct val="40000"/>
              </a:spcBef>
              <a:buFontTx/>
              <a:buChar char="•"/>
            </a:pPr>
            <a:r>
              <a:rPr lang="en-US" sz="2800" dirty="0" smtClean="0"/>
              <a:t>Give substantive context and </a:t>
            </a:r>
            <a:r>
              <a:rPr lang="en-US" sz="2800" dirty="0"/>
              <a:t>m</a:t>
            </a:r>
            <a:r>
              <a:rPr lang="en-US" sz="2800" dirty="0" smtClean="0"/>
              <a:t>ake </a:t>
            </a:r>
            <a:r>
              <a:rPr lang="en-US" sz="2800" dirty="0"/>
              <a:t>person-time explicit: </a:t>
            </a:r>
            <a:r>
              <a:rPr lang="en-US" sz="2800" dirty="0" smtClean="0"/>
              <a:t>	“Measured from 1996 to 1999, incidence </a:t>
            </a:r>
            <a:r>
              <a:rPr lang="en-US" sz="2800" dirty="0"/>
              <a:t>among </a:t>
            </a:r>
            <a:r>
              <a:rPr lang="en-US" sz="2800" dirty="0" smtClean="0"/>
              <a:t>	children </a:t>
            </a:r>
            <a:r>
              <a:rPr lang="en-US" sz="2800" dirty="0"/>
              <a:t>was 1.13 </a:t>
            </a:r>
            <a:r>
              <a:rPr lang="en-US" sz="2800" b="1" dirty="0"/>
              <a:t>per 100,000 person-years</a:t>
            </a:r>
            <a:r>
              <a:rPr lang="en-US" sz="2800" dirty="0"/>
              <a:t>”</a:t>
            </a: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266700" y="990600"/>
            <a:ext cx="8382000" cy="5715000"/>
          </a:xfrm>
          <a:prstGeom prst="rect">
            <a:avLst/>
          </a:prstGeom>
          <a:noFill/>
          <a:ln w="9525">
            <a:noFill/>
            <a:miter lim="800000"/>
            <a:headEnd/>
            <a:tailEnd/>
          </a:ln>
        </p:spPr>
        <p:txBody>
          <a:bodyPr/>
          <a:lstStyle/>
          <a:p>
            <a:pPr marL="742950" lvl="1" indent="-285750" eaLnBrk="0" hangingPunct="0">
              <a:lnSpc>
                <a:spcPct val="90000"/>
              </a:lnSpc>
              <a:spcBef>
                <a:spcPct val="20000"/>
              </a:spcBef>
            </a:pPr>
            <a:r>
              <a:rPr lang="en-US" dirty="0"/>
              <a:t>Incidence rates are not immediately intuitive but you can develop a feel for them</a:t>
            </a:r>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r>
              <a:rPr lang="en-US" dirty="0"/>
              <a:t>Examples</a:t>
            </a:r>
          </a:p>
          <a:p>
            <a:pPr marL="742950" lvl="1" indent="-285750" eaLnBrk="0" hangingPunct="0">
              <a:lnSpc>
                <a:spcPct val="90000"/>
              </a:lnSpc>
              <a:spcBef>
                <a:spcPct val="20000"/>
              </a:spcBef>
            </a:pPr>
            <a:r>
              <a:rPr lang="en-US" b="1" dirty="0"/>
              <a:t>Prostate Cancer </a:t>
            </a:r>
            <a:r>
              <a:rPr lang="en-US" dirty="0"/>
              <a:t>(most common cancer in US)  </a:t>
            </a:r>
          </a:p>
          <a:p>
            <a:pPr marL="742950" lvl="1" indent="-285750" eaLnBrk="0" hangingPunct="0">
              <a:lnSpc>
                <a:spcPct val="90000"/>
              </a:lnSpc>
              <a:spcBef>
                <a:spcPct val="20000"/>
              </a:spcBef>
            </a:pPr>
            <a:r>
              <a:rPr lang="en-US" dirty="0"/>
              <a:t>	140 cases per 100,000 person-years (in men)</a:t>
            </a:r>
          </a:p>
          <a:p>
            <a:pPr marL="742950" lvl="1" indent="-285750" eaLnBrk="0" hangingPunct="0">
              <a:lnSpc>
                <a:spcPct val="90000"/>
              </a:lnSpc>
              <a:spcBef>
                <a:spcPts val="1200"/>
              </a:spcBef>
            </a:pPr>
            <a:r>
              <a:rPr lang="en-US" b="1" dirty="0"/>
              <a:t>Breast cancer </a:t>
            </a:r>
            <a:r>
              <a:rPr lang="en-US" dirty="0"/>
              <a:t>(most common cancer in women)</a:t>
            </a:r>
          </a:p>
          <a:p>
            <a:pPr marL="742950" lvl="1" indent="-285750" eaLnBrk="0" hangingPunct="0">
              <a:lnSpc>
                <a:spcPct val="90000"/>
              </a:lnSpc>
              <a:spcBef>
                <a:spcPct val="20000"/>
              </a:spcBef>
            </a:pPr>
            <a:r>
              <a:rPr lang="en-US" dirty="0"/>
              <a:t>	120 cases per 100,000 person-years (in women)</a:t>
            </a:r>
          </a:p>
          <a:p>
            <a:pPr marL="742950" lvl="1" indent="-285750" eaLnBrk="0" hangingPunct="0">
              <a:lnSpc>
                <a:spcPct val="90000"/>
              </a:lnSpc>
              <a:spcBef>
                <a:spcPts val="1200"/>
              </a:spcBef>
            </a:pPr>
            <a:r>
              <a:rPr lang="en-US" b="1" dirty="0"/>
              <a:t>Heart Attack</a:t>
            </a:r>
          </a:p>
          <a:p>
            <a:pPr marL="742950" lvl="1" indent="-285750" eaLnBrk="0" hangingPunct="0">
              <a:lnSpc>
                <a:spcPct val="90000"/>
              </a:lnSpc>
              <a:spcBef>
                <a:spcPct val="20000"/>
              </a:spcBef>
            </a:pPr>
            <a:r>
              <a:rPr lang="en-US" dirty="0"/>
              <a:t>	50 cases per 10,000 person-years (in men)</a:t>
            </a:r>
          </a:p>
          <a:p>
            <a:pPr marL="742950" lvl="1" indent="-285750" eaLnBrk="0" hangingPunct="0">
              <a:lnSpc>
                <a:spcPct val="90000"/>
              </a:lnSpc>
              <a:spcBef>
                <a:spcPct val="20000"/>
              </a:spcBef>
            </a:pPr>
            <a:r>
              <a:rPr lang="en-US" dirty="0"/>
              <a:t>	25 cases per 10,000 person-years (in women)</a:t>
            </a:r>
          </a:p>
          <a:p>
            <a:pPr marL="742950" lvl="1" indent="-285750" eaLnBrk="0" hangingPunct="0">
              <a:lnSpc>
                <a:spcPct val="90000"/>
              </a:lnSpc>
              <a:spcBef>
                <a:spcPts val="1200"/>
              </a:spcBef>
            </a:pPr>
            <a:r>
              <a:rPr lang="en-US" b="1" dirty="0"/>
              <a:t>HIV infection </a:t>
            </a:r>
            <a:r>
              <a:rPr lang="en-US" dirty="0"/>
              <a:t>in homosexual men  </a:t>
            </a:r>
          </a:p>
          <a:p>
            <a:pPr marL="742950" lvl="1" indent="-285750" eaLnBrk="0" hangingPunct="0">
              <a:lnSpc>
                <a:spcPct val="90000"/>
              </a:lnSpc>
            </a:pPr>
            <a:r>
              <a:rPr lang="en-US" dirty="0"/>
              <a:t>	4 per 100 person-years</a:t>
            </a:r>
          </a:p>
        </p:txBody>
      </p:sp>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381000" y="990600"/>
            <a:ext cx="8458200" cy="4114800"/>
          </a:xfrm>
        </p:spPr>
        <p:txBody>
          <a:bodyPr/>
          <a:lstStyle/>
          <a:p>
            <a:pPr>
              <a:buFontTx/>
              <a:buNone/>
            </a:pPr>
            <a:r>
              <a:rPr lang="en-US" dirty="0" smtClean="0"/>
              <a:t>“Waiting time” to an event is reciprocal of the incidence rate (1/rate)</a:t>
            </a:r>
          </a:p>
          <a:p>
            <a:pPr lvl="1"/>
            <a:r>
              <a:rPr lang="en-US" dirty="0" smtClean="0"/>
              <a:t>e.g., if rate 300 per 100 person-years, reciprocal is                		1   </a:t>
            </a:r>
            <a:r>
              <a:rPr lang="en-US" u="sng" dirty="0" smtClean="0"/>
              <a:t>       </a:t>
            </a:r>
          </a:p>
          <a:p>
            <a:pPr lvl="1">
              <a:buFontTx/>
              <a:buNone/>
            </a:pPr>
            <a:r>
              <a:rPr lang="en-US" dirty="0" smtClean="0"/>
              <a:t>    (300/100 person-years)       = (1/3) person-year</a:t>
            </a:r>
          </a:p>
          <a:p>
            <a:pPr>
              <a:buFontTx/>
              <a:buNone/>
            </a:pPr>
            <a:endParaRPr lang="en-US" sz="2000" dirty="0" smtClean="0"/>
          </a:p>
          <a:p>
            <a:pPr>
              <a:buFontTx/>
              <a:buNone/>
            </a:pPr>
            <a:r>
              <a:rPr lang="en-US" dirty="0" smtClean="0"/>
              <a:t>Average waiting time between events is 0.33 person-year = 4 person-months.  Or, on average, an individual will develop event every 4 mos.</a:t>
            </a:r>
          </a:p>
          <a:p>
            <a:pPr>
              <a:buFontTx/>
              <a:buNone/>
            </a:pPr>
            <a:endParaRPr lang="en-US" sz="1100" dirty="0" smtClean="0"/>
          </a:p>
          <a:p>
            <a:pPr>
              <a:buFontTx/>
              <a:buNone/>
            </a:pPr>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864541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6200" y="381000"/>
            <a:ext cx="8991600" cy="1143000"/>
          </a:xfrm>
        </p:spPr>
        <p:txBody>
          <a:bodyPr/>
          <a:lstStyle/>
          <a:p>
            <a:r>
              <a:rPr lang="en-US" sz="3600" b="1" dirty="0" smtClean="0"/>
              <a:t>Assumption for meaningful interpretation of average incidence rate</a:t>
            </a:r>
          </a:p>
        </p:txBody>
      </p:sp>
      <p:sp>
        <p:nvSpPr>
          <p:cNvPr id="50178" name="Content Placeholder 2"/>
          <p:cNvSpPr>
            <a:spLocks noGrp="1"/>
          </p:cNvSpPr>
          <p:nvPr>
            <p:ph idx="1"/>
          </p:nvPr>
        </p:nvSpPr>
        <p:spPr>
          <a:xfrm>
            <a:off x="457200" y="1752600"/>
            <a:ext cx="8229600" cy="4114800"/>
          </a:xfrm>
        </p:spPr>
        <p:txBody>
          <a:bodyPr/>
          <a:lstStyle/>
          <a:p>
            <a:r>
              <a:rPr lang="en-US" dirty="0" smtClean="0"/>
              <a:t>Average incidence rates have the most utility if they are constant over time</a:t>
            </a:r>
          </a:p>
          <a:p>
            <a:endParaRPr lang="en-US" sz="1400" dirty="0" smtClean="0"/>
          </a:p>
          <a:p>
            <a:r>
              <a:rPr lang="en-US" dirty="0" smtClean="0"/>
              <a:t>We still, in practice, use rates even if they are not constant but we should be cognizant when they are or are not constant</a:t>
            </a:r>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28600" y="228600"/>
            <a:ext cx="8686800" cy="1143000"/>
          </a:xfrm>
        </p:spPr>
        <p:txBody>
          <a:bodyPr/>
          <a:lstStyle/>
          <a:p>
            <a:r>
              <a:rPr lang="en-US" sz="3800" b="1" dirty="0" smtClean="0"/>
              <a:t>Assumption for meaningful interpretation of average incidence rate</a:t>
            </a:r>
          </a:p>
        </p:txBody>
      </p:sp>
      <p:sp>
        <p:nvSpPr>
          <p:cNvPr id="51202" name="Content Placeholder 2"/>
          <p:cNvSpPr>
            <a:spLocks noGrp="1"/>
          </p:cNvSpPr>
          <p:nvPr>
            <p:ph idx="1"/>
          </p:nvPr>
        </p:nvSpPr>
        <p:spPr>
          <a:xfrm>
            <a:off x="381000" y="1676400"/>
            <a:ext cx="8077200" cy="4572000"/>
          </a:xfrm>
        </p:spPr>
        <p:txBody>
          <a:bodyPr/>
          <a:lstStyle/>
          <a:p>
            <a:r>
              <a:rPr lang="en-US" dirty="0" smtClean="0"/>
              <a:t>Becomes more suspect for rates calculated over long time periods and reported for wide age ranges </a:t>
            </a:r>
          </a:p>
          <a:p>
            <a:endParaRPr lang="en-US" sz="1800" dirty="0" smtClean="0"/>
          </a:p>
          <a:p>
            <a:r>
              <a:rPr lang="en-US" dirty="0" smtClean="0"/>
              <a:t>If we observe 200 persons for 10 years that’s the equivalent of observing 400 persons for 5 years or 2000 persons for 1 year in terms of follow-up time (NT).  Will the rate be the same? </a:t>
            </a:r>
          </a:p>
        </p:txBody>
      </p:sp>
    </p:spTree>
    <p:extLst>
      <p:ext uri="{BB962C8B-B14F-4D97-AF65-F5344CB8AC3E}">
        <p14:creationId xmlns:p14="http://schemas.microsoft.com/office/powerpoint/2010/main" val="3713587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a:t>
            </a:r>
          </a:p>
        </p:txBody>
      </p:sp>
      <p:sp>
        <p:nvSpPr>
          <p:cNvPr id="21507" name="Rectangle 3"/>
          <p:cNvSpPr>
            <a:spLocks noGrp="1" noChangeArrowheads="1"/>
          </p:cNvSpPr>
          <p:nvPr>
            <p:ph type="body" idx="1"/>
          </p:nvPr>
        </p:nvSpPr>
        <p:spPr>
          <a:xfrm>
            <a:off x="533400" y="1676400"/>
            <a:ext cx="8229600" cy="4876800"/>
          </a:xfrm>
        </p:spPr>
        <p:txBody>
          <a:bodyPr/>
          <a:lstStyle/>
          <a:p>
            <a:pPr>
              <a:defRPr/>
            </a:pPr>
            <a:r>
              <a:rPr lang="en-US" dirty="0" smtClean="0"/>
              <a:t>When the period of study is long </a:t>
            </a:r>
          </a:p>
          <a:p>
            <a:pPr lvl="1">
              <a:defRPr/>
            </a:pPr>
            <a:r>
              <a:rPr lang="en-US" dirty="0" smtClean="0"/>
              <a:t>In a fixed cohort</a:t>
            </a:r>
          </a:p>
          <a:p>
            <a:pPr lvl="2">
              <a:defRPr/>
            </a:pPr>
            <a:r>
              <a:rPr lang="en-US" dirty="0" smtClean="0"/>
              <a:t>Age effect</a:t>
            </a:r>
          </a:p>
          <a:p>
            <a:pPr lvl="2">
              <a:defRPr/>
            </a:pPr>
            <a:r>
              <a:rPr lang="en-US" dirty="0" smtClean="0"/>
              <a:t>Cumulative effects of exposure</a:t>
            </a:r>
          </a:p>
          <a:p>
            <a:pPr lvl="1">
              <a:defRPr/>
            </a:pPr>
            <a:r>
              <a:rPr lang="en-US" dirty="0" smtClean="0"/>
              <a:t>In a dynamic cohort</a:t>
            </a:r>
          </a:p>
          <a:p>
            <a:pPr lvl="2">
              <a:defRPr/>
            </a:pPr>
            <a:r>
              <a:rPr lang="en-US" dirty="0" smtClean="0"/>
              <a:t>Secular </a:t>
            </a:r>
            <a:r>
              <a:rPr lang="en-US" dirty="0"/>
              <a:t>trends in the </a:t>
            </a:r>
            <a:r>
              <a:rPr lang="en-US" dirty="0" smtClean="0"/>
              <a:t>environment (period effects)</a:t>
            </a:r>
            <a:endParaRPr lang="en-US" dirty="0"/>
          </a:p>
          <a:p>
            <a:pPr marL="457200" lvl="1" indent="0">
              <a:buFontTx/>
              <a:buNone/>
              <a:defRPr/>
            </a:pPr>
            <a:endParaRPr lang="en-US" dirty="0" smtClean="0"/>
          </a:p>
          <a:p>
            <a:pPr>
              <a:defRPr/>
            </a:pPr>
            <a:r>
              <a:rPr lang="en-US" dirty="0" smtClean="0"/>
              <a:t>When </a:t>
            </a:r>
            <a:r>
              <a:rPr lang="en-US" dirty="0"/>
              <a:t>a fixed cohort is </a:t>
            </a:r>
            <a:r>
              <a:rPr lang="en-US" dirty="0" smtClean="0"/>
              <a:t>used, </a:t>
            </a:r>
            <a:r>
              <a:rPr lang="en-US" dirty="0"/>
              <a:t>and the </a:t>
            </a:r>
            <a:r>
              <a:rPr lang="en-US" dirty="0" smtClean="0"/>
              <a:t>susceptible participants </a:t>
            </a:r>
            <a:r>
              <a:rPr lang="en-US" dirty="0"/>
              <a:t>are </a:t>
            </a:r>
            <a:r>
              <a:rPr lang="en-US" dirty="0" smtClean="0"/>
              <a:t>depleted  </a:t>
            </a:r>
          </a:p>
          <a:p>
            <a:pPr>
              <a:buFontTx/>
              <a:buNone/>
              <a:defRPr/>
            </a:pPr>
            <a:endParaRPr lang="en-US" dirty="0" smtClean="0"/>
          </a:p>
          <a:p>
            <a:pPr>
              <a:defRPr/>
            </a:pPr>
            <a:endParaRPr lang="en-US"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04800" y="381000"/>
            <a:ext cx="8153400" cy="1143000"/>
          </a:xfrm>
        </p:spPr>
        <p:txBody>
          <a:bodyPr/>
          <a:lstStyle/>
          <a:p>
            <a:r>
              <a:rPr lang="en-US" sz="3600" b="1" dirty="0" smtClean="0"/>
              <a:t>Provide the context for an average incidence rate</a:t>
            </a:r>
          </a:p>
        </p:txBody>
      </p:sp>
      <p:sp>
        <p:nvSpPr>
          <p:cNvPr id="55298" name="Rectangle 3"/>
          <p:cNvSpPr>
            <a:spLocks noGrp="1" noChangeArrowheads="1"/>
          </p:cNvSpPr>
          <p:nvPr>
            <p:ph type="body" idx="1"/>
          </p:nvPr>
        </p:nvSpPr>
        <p:spPr>
          <a:xfrm>
            <a:off x="228600" y="1676400"/>
            <a:ext cx="8229600" cy="4114800"/>
          </a:xfrm>
        </p:spPr>
        <p:txBody>
          <a:bodyPr/>
          <a:lstStyle/>
          <a:p>
            <a:r>
              <a:rPr lang="en-US" dirty="0" smtClean="0"/>
              <a:t>Fixed cohort (and dynamic, if available)</a:t>
            </a:r>
          </a:p>
          <a:p>
            <a:pPr lvl="1"/>
            <a:r>
              <a:rPr lang="en-US" dirty="0" smtClean="0"/>
              <a:t>Describe distribution of individual-level follow-up time (e.g., median 3 years; IQR: 1 to 5 </a:t>
            </a:r>
            <a:r>
              <a:rPr lang="en-US" dirty="0" smtClean="0"/>
              <a:t>years; </a:t>
            </a:r>
            <a:r>
              <a:rPr lang="en-US" dirty="0" smtClean="0"/>
              <a:t>absolute range: 0.2 year to 7 years) </a:t>
            </a:r>
          </a:p>
          <a:p>
            <a:pPr>
              <a:buFontTx/>
              <a:buNone/>
            </a:pPr>
            <a:r>
              <a:rPr lang="en-US" sz="1200" dirty="0" smtClean="0"/>
              <a:t> </a:t>
            </a:r>
          </a:p>
          <a:p>
            <a:r>
              <a:rPr lang="en-US" dirty="0" smtClean="0"/>
              <a:t>Dynamic cohort </a:t>
            </a:r>
          </a:p>
          <a:p>
            <a:pPr lvl="1"/>
            <a:r>
              <a:rPr lang="en-US" dirty="0" smtClean="0"/>
              <a:t>Give the duration of time observed</a:t>
            </a:r>
          </a:p>
          <a:p>
            <a:pPr lvl="2"/>
            <a:r>
              <a:rPr lang="en-US" dirty="0" smtClean="0"/>
              <a:t>e.g., rate as measured from 1996-1999</a:t>
            </a:r>
          </a:p>
        </p:txBody>
      </p:sp>
    </p:spTree>
    <p:extLst>
      <p:ext uri="{BB962C8B-B14F-4D97-AF65-F5344CB8AC3E}">
        <p14:creationId xmlns:p14="http://schemas.microsoft.com/office/powerpoint/2010/main" val="353782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r>
              <a:rPr lang="en-US" sz="3200" dirty="0" smtClean="0"/>
              <a:t/>
            </a:r>
            <a:br>
              <a:rPr lang="en-US" sz="3200" dirty="0" smtClean="0"/>
            </a:br>
            <a:r>
              <a:rPr lang="en-US" sz="3200" b="1" dirty="0" smtClean="0"/>
              <a:t>Example: Children with End Stage Renal Disease</a:t>
            </a:r>
            <a:r>
              <a:rPr lang="en-US" sz="3200" dirty="0" smtClean="0"/>
              <a:t/>
            </a:r>
            <a:br>
              <a:rPr lang="en-US" sz="3200" dirty="0" smtClean="0"/>
            </a:br>
            <a:r>
              <a:rPr lang="en-US" sz="3200" dirty="0" smtClean="0"/>
              <a:t/>
            </a:r>
            <a:br>
              <a:rPr lang="en-US" sz="3200" dirty="0" smtClean="0"/>
            </a:br>
            <a:r>
              <a:rPr lang="en-US" sz="4000" dirty="0" smtClean="0"/>
              <a:t>Mortality rate changes over time</a:t>
            </a:r>
          </a:p>
        </p:txBody>
      </p:sp>
      <p:graphicFrame>
        <p:nvGraphicFramePr>
          <p:cNvPr id="393268" name="Group 52"/>
          <p:cNvGraphicFramePr>
            <a:graphicFrameLocks noGrp="1"/>
          </p:cNvGraphicFramePr>
          <p:nvPr>
            <p:ph idx="1"/>
            <p:extLst>
              <p:ext uri="{D42A27DB-BD31-4B8C-83A1-F6EECF244321}">
                <p14:modId xmlns:p14="http://schemas.microsoft.com/office/powerpoint/2010/main" val="1243182650"/>
              </p:ext>
            </p:extLst>
          </p:nvPr>
        </p:nvGraphicFramePr>
        <p:xfrm>
          <a:off x="1981200" y="1981200"/>
          <a:ext cx="5562600" cy="4237356"/>
        </p:xfrm>
        <a:graphic>
          <a:graphicData uri="http://schemas.openxmlformats.org/drawingml/2006/table">
            <a:tbl>
              <a:tblPr/>
              <a:tblGrid>
                <a:gridCol w="2590800"/>
                <a:gridCol w="29718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 Box 53"/>
          <p:cNvSpPr txBox="1">
            <a:spLocks noChangeArrowheads="1"/>
          </p:cNvSpPr>
          <p:nvPr/>
        </p:nvSpPr>
        <p:spPr bwMode="auto">
          <a:xfrm>
            <a:off x="4648200" y="62484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Tree>
    <p:extLst>
      <p:ext uri="{BB962C8B-B14F-4D97-AF65-F5344CB8AC3E}">
        <p14:creationId xmlns:p14="http://schemas.microsoft.com/office/powerpoint/2010/main" val="174085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533400" y="228600"/>
            <a:ext cx="80772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Why Use Average Incidence Rates?</a:t>
            </a:r>
          </a:p>
        </p:txBody>
      </p:sp>
      <p:sp>
        <p:nvSpPr>
          <p:cNvPr id="58370" name="Rectangle 5"/>
          <p:cNvSpPr>
            <a:spLocks noChangeArrowheads="1"/>
          </p:cNvSpPr>
          <p:nvPr/>
        </p:nvSpPr>
        <p:spPr bwMode="auto">
          <a:xfrm>
            <a:off x="228600" y="1524000"/>
            <a:ext cx="8305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population (cohort) </a:t>
            </a:r>
          </a:p>
          <a:p>
            <a:pPr marL="1066800" lvl="3" indent="-609600" eaLnBrk="0" hangingPunct="0">
              <a:spcBef>
                <a:spcPct val="20000"/>
              </a:spcBef>
              <a:buFont typeface="Arial" charset="0"/>
              <a:buChar char="•"/>
            </a:pPr>
            <a:r>
              <a:rPr lang="en-US" sz="3200" dirty="0"/>
              <a:t>A descriptive </a:t>
            </a:r>
            <a:r>
              <a:rPr lang="en-US" sz="3200" dirty="0" smtClean="0"/>
              <a:t>objective: gives fundamental understanding of disease </a:t>
            </a:r>
            <a:r>
              <a:rPr lang="en-US" sz="3200" dirty="0" smtClean="0"/>
              <a:t>burden</a:t>
            </a:r>
          </a:p>
          <a:p>
            <a:pPr marL="1371600" lvl="4" indent="-457200" eaLnBrk="0" hangingPunct="0">
              <a:spcBef>
                <a:spcPct val="20000"/>
              </a:spcBef>
              <a:buFontTx/>
              <a:buChar char="-"/>
            </a:pPr>
            <a:r>
              <a:rPr lang="en-US" sz="3200" dirty="0" smtClean="0"/>
              <a:t>Cumulative incidence makes little sense</a:t>
            </a:r>
          </a:p>
          <a:p>
            <a:pPr marL="914400" lvl="4" eaLnBrk="0" hangingPunct="0">
              <a:spcBef>
                <a:spcPct val="20000"/>
              </a:spcBef>
            </a:pPr>
            <a:endParaRPr lang="en-US" sz="1000" dirty="0" smtClean="0"/>
          </a:p>
          <a:p>
            <a:pPr marL="1066800" lvl="3" indent="-609600" eaLnBrk="0" hangingPunct="0">
              <a:spcBef>
                <a:spcPct val="20000"/>
              </a:spcBef>
              <a:buFont typeface="Arial" charset="0"/>
              <a:buChar char="•"/>
            </a:pPr>
            <a:r>
              <a:rPr lang="en-US" sz="3200" dirty="0" smtClean="0"/>
              <a:t>Gave example earlier of pancreatic cancer incidence rate in SF County</a:t>
            </a:r>
            <a:endParaRPr lang="en-US" sz="3200" dirty="0"/>
          </a:p>
          <a:p>
            <a:pPr lvl="1" eaLnBrk="0" hangingPunct="0">
              <a:spcBef>
                <a:spcPct val="20000"/>
              </a:spcBef>
            </a:pP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2286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381000" y="1371600"/>
            <a:ext cx="8382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228600"/>
            <a:ext cx="7772400" cy="838200"/>
          </a:xfrm>
        </p:spPr>
        <p:txBody>
          <a:bodyPr/>
          <a:lstStyle/>
          <a:p>
            <a:r>
              <a:rPr lang="en-US" sz="4000" b="1" dirty="0" smtClean="0"/>
              <a:t>Rate versus Risk</a:t>
            </a:r>
          </a:p>
        </p:txBody>
      </p:sp>
      <p:sp>
        <p:nvSpPr>
          <p:cNvPr id="23554" name="Rectangle 5"/>
          <p:cNvSpPr>
            <a:spLocks noGrp="1" noChangeArrowheads="1"/>
          </p:cNvSpPr>
          <p:nvPr>
            <p:ph type="body" idx="1"/>
          </p:nvPr>
        </p:nvSpPr>
        <p:spPr>
          <a:xfrm>
            <a:off x="228600" y="1066800"/>
            <a:ext cx="8534400" cy="5257800"/>
          </a:xfrm>
        </p:spPr>
        <p:txBody>
          <a:bodyPr/>
          <a:lstStyle/>
          <a:p>
            <a:pPr>
              <a:lnSpc>
                <a:spcPct val="90000"/>
              </a:lnSpc>
            </a:pPr>
            <a:r>
              <a:rPr lang="en-US" dirty="0" smtClean="0"/>
              <a:t>Two basic measures of occurrence of new events </a:t>
            </a:r>
          </a:p>
          <a:p>
            <a:pPr lvl="1">
              <a:lnSpc>
                <a:spcPct val="90000"/>
              </a:lnSpc>
            </a:pPr>
            <a:r>
              <a:rPr lang="en-US" b="1" dirty="0" smtClean="0"/>
              <a:t>Cumulative incidence </a:t>
            </a:r>
            <a:r>
              <a:rPr lang="en-US" dirty="0" smtClean="0"/>
              <a:t>= incidence proportion = </a:t>
            </a:r>
            <a:r>
              <a:rPr lang="en-US" b="1" dirty="0" smtClean="0"/>
              <a:t>Risk</a:t>
            </a:r>
            <a:r>
              <a:rPr lang="en-US" dirty="0" smtClean="0"/>
              <a:t> = Probability of event in a given time period</a:t>
            </a:r>
          </a:p>
          <a:p>
            <a:pPr lvl="1">
              <a:lnSpc>
                <a:spcPct val="90000"/>
              </a:lnSpc>
            </a:pPr>
            <a:r>
              <a:rPr lang="en-US" b="1" dirty="0" smtClean="0"/>
              <a:t>Incidence rate </a:t>
            </a:r>
            <a:r>
              <a:rPr lang="en-US" dirty="0" smtClean="0"/>
              <a:t>= </a:t>
            </a:r>
            <a:r>
              <a:rPr lang="en-US" b="1" dirty="0" smtClean="0"/>
              <a:t>Rate</a:t>
            </a:r>
            <a:r>
              <a:rPr lang="en-US" dirty="0" smtClean="0"/>
              <a:t> = events per unit person-time</a:t>
            </a:r>
          </a:p>
          <a:p>
            <a:pPr lvl="1">
              <a:lnSpc>
                <a:spcPct val="90000"/>
              </a:lnSpc>
            </a:pPr>
            <a:endParaRPr lang="en-US" sz="1200" dirty="0" smtClean="0"/>
          </a:p>
          <a:p>
            <a:pPr>
              <a:lnSpc>
                <a:spcPct val="90000"/>
              </a:lnSpc>
            </a:pPr>
            <a:r>
              <a:rPr lang="en-US" dirty="0" smtClean="0"/>
              <a:t>Last week we discussed the concept of cumulative incidence</a:t>
            </a:r>
          </a:p>
          <a:p>
            <a:pPr lvl="1">
              <a:lnSpc>
                <a:spcPct val="90000"/>
              </a:lnSpc>
            </a:pPr>
            <a:r>
              <a:rPr lang="en-US" dirty="0" smtClean="0"/>
              <a:t>Most commonly calculated by the Kaplan-Meier method. Can also use life table or cumulative incidence function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measure</a:t>
            </a:r>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1826131601"/>
              </p:ext>
            </p:extLst>
          </p:nvPr>
        </p:nvGraphicFramePr>
        <p:xfrm>
          <a:off x="685800" y="1676400"/>
          <a:ext cx="7924800" cy="4114803"/>
        </p:xfrm>
        <a:graphic>
          <a:graphicData uri="http://schemas.openxmlformats.org/drawingml/2006/table">
            <a:tbl>
              <a:tblPr/>
              <a:tblGrid>
                <a:gridCol w="2590800"/>
                <a:gridCol w="2590800"/>
                <a:gridCol w="2743200"/>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163286" y="248193"/>
            <a:ext cx="8458200" cy="1200329"/>
          </a:xfrm>
          <a:prstGeom prst="rect">
            <a:avLst/>
          </a:prstGeom>
          <a:noFill/>
          <a:ln w="9525">
            <a:noFill/>
            <a:miter lim="800000"/>
            <a:headEnd/>
            <a:tailEnd/>
          </a:ln>
        </p:spPr>
        <p:txBody>
          <a:bodyPr wrap="square">
            <a:spAutoFit/>
          </a:bodyPr>
          <a:lstStyle/>
          <a:p>
            <a:pPr algn="ctr" eaLnBrk="0" hangingPunct="0"/>
            <a:r>
              <a:rPr lang="en-US" sz="3600" b="1" dirty="0"/>
              <a:t>Census Denominators for </a:t>
            </a:r>
            <a:endParaRPr lang="en-US" sz="3600" b="1" dirty="0" smtClean="0"/>
          </a:p>
          <a:p>
            <a:pPr algn="ctr" eaLnBrk="0" hangingPunct="0"/>
            <a:r>
              <a:rPr lang="en-US" sz="3600" b="1" dirty="0" smtClean="0"/>
              <a:t>Incidence Rates </a:t>
            </a:r>
            <a:r>
              <a:rPr lang="en-US" sz="3600" b="1" dirty="0"/>
              <a:t>are Estimates</a:t>
            </a:r>
          </a:p>
        </p:txBody>
      </p:sp>
      <p:sp>
        <p:nvSpPr>
          <p:cNvPr id="70660" name="Text Box 5"/>
          <p:cNvSpPr txBox="1">
            <a:spLocks noChangeArrowheads="1"/>
          </p:cNvSpPr>
          <p:nvPr/>
        </p:nvSpPr>
        <p:spPr bwMode="auto">
          <a:xfrm>
            <a:off x="1752600" y="6035675"/>
            <a:ext cx="6934200" cy="457200"/>
          </a:xfrm>
          <a:prstGeom prst="rect">
            <a:avLst/>
          </a:prstGeom>
          <a:noFill/>
          <a:ln w="9525">
            <a:noFill/>
            <a:miter lim="800000"/>
            <a:headEnd/>
            <a:tailEnd/>
          </a:ln>
        </p:spPr>
        <p:txBody>
          <a:bodyPr>
            <a:spAutoFit/>
          </a:bodyPr>
          <a:lstStyle/>
          <a:p>
            <a:pPr eaLnBrk="0" hangingPunct="0">
              <a:spcBef>
                <a:spcPct val="50000"/>
              </a:spcBef>
            </a:pPr>
            <a:r>
              <a:rPr lang="en-US" dirty="0"/>
              <a:t>Clarke et </a:t>
            </a:r>
            <a:r>
              <a:rPr lang="en-US" dirty="0" smtClean="0"/>
              <a:t>al. </a:t>
            </a:r>
            <a:r>
              <a:rPr lang="en-US" dirty="0"/>
              <a:t>Report from No </a:t>
            </a:r>
            <a:r>
              <a:rPr lang="en-US" dirty="0"/>
              <a:t>Calif</a:t>
            </a:r>
            <a:r>
              <a:rPr lang="en-US" dirty="0"/>
              <a:t> Cancer </a:t>
            </a:r>
            <a:r>
              <a:rPr lang="en-US" dirty="0"/>
              <a:t>Ctr</a:t>
            </a:r>
            <a:r>
              <a:rPr lang="en-US" dirty="0"/>
              <a:t> 2001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13716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solidFill>
                  <a:schemeClr val="bg2"/>
                </a:solidFill>
              </a:rPr>
              <a:t>To calculate incidence </a:t>
            </a:r>
            <a:r>
              <a:rPr lang="en-US" sz="3200" dirty="0" smtClean="0">
                <a:solidFill>
                  <a:schemeClr val="bg2"/>
                </a:solidFill>
              </a:rPr>
              <a:t>in </a:t>
            </a:r>
            <a:r>
              <a:rPr lang="en-US" sz="3200" dirty="0">
                <a:solidFill>
                  <a:schemeClr val="bg2"/>
                </a:solidFill>
              </a:rPr>
              <a:t>a </a:t>
            </a:r>
            <a:r>
              <a:rPr lang="en-US" sz="3200" i="1" dirty="0">
                <a:solidFill>
                  <a:schemeClr val="bg2"/>
                </a:solidFill>
              </a:rPr>
              <a:t>dynamic</a:t>
            </a:r>
            <a:r>
              <a:rPr lang="en-US" sz="3200" dirty="0">
                <a:solidFill>
                  <a:schemeClr val="bg2"/>
                </a:solidFill>
              </a:rPr>
              <a:t> </a:t>
            </a:r>
            <a:r>
              <a:rPr lang="en-US" sz="3200" dirty="0" smtClean="0">
                <a:solidFill>
                  <a:schemeClr val="bg2"/>
                </a:solidFill>
              </a:rPr>
              <a:t>cohort </a:t>
            </a:r>
          </a:p>
          <a:p>
            <a:pPr marL="609600" indent="-609600" eaLnBrk="0" hangingPunct="0">
              <a:spcBef>
                <a:spcPct val="20000"/>
              </a:spcBef>
              <a:buFontTx/>
              <a:buAutoNum type="arabicPeriod"/>
            </a:pPr>
            <a:endParaRPr lang="en-US" sz="1200" dirty="0"/>
          </a:p>
          <a:p>
            <a:pPr marL="609600" indent="-609600" eaLnBrk="0" hangingPunct="0">
              <a:spcBef>
                <a:spcPct val="20000"/>
              </a:spcBef>
              <a:buFontTx/>
              <a:buAutoNum type="arabicPeriod"/>
            </a:pPr>
            <a:r>
              <a:rPr lang="en-US" sz="3200" dirty="0"/>
              <a:t>To compare disease incidence in a </a:t>
            </a:r>
            <a:r>
              <a:rPr lang="en-US" sz="3200" i="1" dirty="0"/>
              <a:t>fixed </a:t>
            </a:r>
            <a:r>
              <a:rPr lang="en-US" sz="3200" dirty="0"/>
              <a:t>cohort  (individual-level data) with rate from a </a:t>
            </a:r>
            <a:r>
              <a:rPr lang="en-US" sz="3200" i="1" dirty="0"/>
              <a:t>dynamic</a:t>
            </a:r>
            <a:r>
              <a:rPr lang="en-US" sz="3200" dirty="0"/>
              <a:t> cohort (e.g. the general population) </a:t>
            </a:r>
            <a:endParaRPr lang="en-US" sz="3200" dirty="0" smtClean="0"/>
          </a:p>
          <a:p>
            <a:pPr lvl="1" eaLnBrk="0" hangingPunct="0">
              <a:spcBef>
                <a:spcPct val="20000"/>
              </a:spcBef>
            </a:pPr>
            <a:r>
              <a:rPr lang="en-US" sz="3200" dirty="0"/>
              <a:t>	</a:t>
            </a:r>
            <a:r>
              <a:rPr lang="en-US" sz="3200" dirty="0" smtClean="0"/>
              <a:t>OR 	</a:t>
            </a:r>
          </a:p>
          <a:p>
            <a:pPr marL="914400" lvl="1" indent="-457200" eaLnBrk="0" hangingPunct="0">
              <a:spcBef>
                <a:spcPct val="20000"/>
              </a:spcBef>
            </a:pPr>
            <a:r>
              <a:rPr lang="en-US" sz="3200" dirty="0"/>
              <a:t>	</a:t>
            </a:r>
            <a:r>
              <a:rPr lang="en-US" sz="3200" dirty="0" smtClean="0"/>
              <a:t>to </a:t>
            </a:r>
            <a:r>
              <a:rPr lang="en-US" sz="3200" dirty="0"/>
              <a:t>compare incidences between 2 or more dynamic </a:t>
            </a:r>
            <a:r>
              <a:rPr lang="en-US" sz="3200" dirty="0" smtClean="0"/>
              <a:t>populations (e.g., two countries)</a:t>
            </a:r>
            <a:endParaRPr lang="en-US" sz="3200" dirty="0"/>
          </a:p>
          <a:p>
            <a:pPr marL="1371600" lvl="2" indent="-457200" eaLnBrk="0" hangingPunct="0">
              <a:spcBef>
                <a:spcPct val="20000"/>
              </a:spcBef>
              <a:buFontTx/>
              <a:buChar char="•"/>
            </a:pPr>
            <a:r>
              <a:rPr lang="en-US" dirty="0" smtClean="0"/>
              <a:t>These are “analytic” objectives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0" y="304800"/>
            <a:ext cx="8610600" cy="1143000"/>
          </a:xfrm>
        </p:spPr>
        <p:txBody>
          <a:bodyPr/>
          <a:lstStyle/>
          <a:p>
            <a:r>
              <a:rPr lang="en-US" sz="3600" b="1" dirty="0" smtClean="0"/>
              <a:t>(2a) Comparing a rate from a fixed cohort to the rate in the general population</a:t>
            </a:r>
          </a:p>
        </p:txBody>
      </p:sp>
      <p:sp>
        <p:nvSpPr>
          <p:cNvPr id="74754" name="Rectangle 5"/>
          <p:cNvSpPr>
            <a:spLocks noGrp="1" noChangeArrowheads="1"/>
          </p:cNvSpPr>
          <p:nvPr>
            <p:ph type="body" idx="1"/>
          </p:nvPr>
        </p:nvSpPr>
        <p:spPr>
          <a:xfrm>
            <a:off x="533400" y="1905000"/>
            <a:ext cx="8382000" cy="4724400"/>
          </a:xfrm>
        </p:spPr>
        <p:txBody>
          <a:bodyPr/>
          <a:lstStyle/>
          <a:p>
            <a:r>
              <a:rPr lang="en-US" sz="2800" dirty="0" smtClean="0"/>
              <a:t>Cohort study of petroleum refinery workers followed subjects for 36 years and found 765 deaths. </a:t>
            </a:r>
          </a:p>
          <a:p>
            <a:endParaRPr lang="en-US" sz="2800" dirty="0" smtClean="0"/>
          </a:p>
          <a:p>
            <a:r>
              <a:rPr lang="en-US" sz="2800" dirty="0" smtClean="0"/>
              <a:t>Research question: Was the mortality in these persons high, low, or just average?  </a:t>
            </a:r>
          </a:p>
          <a:p>
            <a:pPr lvl="1"/>
            <a:r>
              <a:rPr lang="en-US" sz="2400" dirty="0" smtClean="0"/>
              <a:t>Answer:  need a comparator group</a:t>
            </a:r>
          </a:p>
          <a:p>
            <a:pPr lvl="1"/>
            <a:endParaRPr lang="en-US" sz="2400" dirty="0" smtClean="0"/>
          </a:p>
          <a:p>
            <a:r>
              <a:rPr lang="en-US" sz="2800" dirty="0" smtClean="0"/>
              <a:t>How would you calculate the mortality incidence in the cohort?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533400" y="1676400"/>
            <a:ext cx="80010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workers</a:t>
            </a:r>
          </a:p>
          <a:p>
            <a:pPr marL="742950" lvl="1" indent="-285750" eaLnBrk="0" hangingPunct="0">
              <a:lnSpc>
                <a:spcPct val="90000"/>
              </a:lnSpc>
              <a:spcBef>
                <a:spcPct val="20000"/>
              </a:spcBef>
              <a:buFontTx/>
              <a:buChar char="–"/>
            </a:pPr>
            <a:r>
              <a:rPr lang="en-US" dirty="0"/>
              <a:t>6,588 white male employees of Texas plant</a:t>
            </a:r>
          </a:p>
          <a:p>
            <a:pPr marL="742950" lvl="1" indent="-285750" eaLnBrk="0" hangingPunct="0">
              <a:lnSpc>
                <a:spcPct val="90000"/>
              </a:lnSpc>
              <a:spcBef>
                <a:spcPct val="20000"/>
              </a:spcBef>
              <a:buFontTx/>
              <a:buChar char="–"/>
            </a:pPr>
            <a:r>
              <a:rPr lang="en-US" dirty="0"/>
              <a:t>Mortality determined from 1941-1977</a:t>
            </a:r>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304800" y="1295400"/>
            <a:ext cx="86106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Could calculate K-M estimate of cumulative incidence (for 36 years of follow-up), but </a:t>
            </a:r>
            <a:r>
              <a:rPr lang="en-US" sz="2800" dirty="0" smtClean="0"/>
              <a:t>for what </a:t>
            </a:r>
            <a:r>
              <a:rPr lang="en-US" sz="2800" dirty="0"/>
              <a:t>comparison </a:t>
            </a:r>
            <a:r>
              <a:rPr lang="en-US" sz="2800" dirty="0" smtClean="0"/>
              <a:t>group could you derive a 36 year K-M estimate?</a:t>
            </a:r>
            <a:endParaRPr lang="en-US" sz="2800" dirty="0"/>
          </a:p>
          <a:p>
            <a:pPr marL="342900" indent="-342900" eaLnBrk="0" hangingPunct="0">
              <a:spcBef>
                <a:spcPct val="20000"/>
              </a:spcBef>
              <a:buFontTx/>
              <a:buChar char="•"/>
            </a:pPr>
            <a:endParaRPr lang="en-US" sz="1100" dirty="0"/>
          </a:p>
          <a:p>
            <a:pPr marL="342900" indent="-342900" eaLnBrk="0" hangingPunct="0">
              <a:spcBef>
                <a:spcPct val="20000"/>
              </a:spcBef>
              <a:buFontTx/>
              <a:buChar char="•"/>
            </a:pPr>
            <a:r>
              <a:rPr lang="en-US" sz="2800" dirty="0" smtClean="0"/>
              <a:t>Solution:  compare rate of death in this population to rate in a reference population (e.g., US population)</a:t>
            </a:r>
          </a:p>
          <a:p>
            <a:pPr lvl="1" eaLnBrk="0" hangingPunct="0">
              <a:spcBef>
                <a:spcPct val="20000"/>
              </a:spcBef>
            </a:pPr>
            <a:r>
              <a:rPr lang="en-US" sz="2800" dirty="0" smtClean="0"/>
              <a:t>- Operationally: the </a:t>
            </a:r>
            <a:r>
              <a:rPr lang="en-US" sz="2800" dirty="0"/>
              <a:t>observed </a:t>
            </a:r>
            <a:r>
              <a:rPr lang="en-US" sz="2800" dirty="0" smtClean="0"/>
              <a:t>number of deaths in petro workers can </a:t>
            </a:r>
            <a:r>
              <a:rPr lang="en-US" sz="2800" dirty="0"/>
              <a:t>be compared to </a:t>
            </a:r>
            <a:r>
              <a:rPr lang="en-US" sz="2800" dirty="0" smtClean="0"/>
              <a:t>number of deaths that </a:t>
            </a:r>
            <a:r>
              <a:rPr lang="en-US" sz="2800" dirty="0"/>
              <a:t>would be expected if the rate </a:t>
            </a:r>
            <a:r>
              <a:rPr lang="en-US" sz="2800" dirty="0" smtClean="0"/>
              <a:t>from the </a:t>
            </a:r>
            <a:r>
              <a:rPr lang="en-US" sz="2800" dirty="0"/>
              <a:t>reference population (e.g., </a:t>
            </a:r>
            <a:r>
              <a:rPr lang="en-US" sz="2800" dirty="0" smtClean="0"/>
              <a:t>US </a:t>
            </a:r>
            <a:r>
              <a:rPr lang="en-US" sz="2800" dirty="0"/>
              <a:t>population) is applied to the cohort</a:t>
            </a:r>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t>
            </a:r>
            <a:r>
              <a:rPr lang="en-US" dirty="0" smtClean="0"/>
              <a:t>an SMR</a:t>
            </a:r>
            <a:r>
              <a:rPr lang="en-US" dirty="0" smtClean="0"/>
              <a:t>.  (This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Ratio of 765 observed/924 expected = 0.83.  This is called a </a:t>
            </a:r>
            <a:r>
              <a:rPr lang="en-US" b="1" dirty="0" smtClean="0"/>
              <a:t>Standardized Mortality Ratio (SMR).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7620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1234996259"/>
              </p:ext>
            </p:extLst>
          </p:nvPr>
        </p:nvGraphicFramePr>
        <p:xfrm>
          <a:off x="685800" y="685800"/>
          <a:ext cx="7772400" cy="5924042"/>
        </p:xfrm>
        <a:graphic>
          <a:graphicData uri="http://schemas.openxmlformats.org/drawingml/2006/table">
            <a:tbl>
              <a:tblPr/>
              <a:tblGrid>
                <a:gridCol w="1752600"/>
                <a:gridCol w="1447800"/>
                <a:gridCol w="1447800"/>
                <a:gridCol w="1524000"/>
                <a:gridCol w="1600200"/>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40 - 45,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45 - 50,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42"/>
          <p:cNvSpPr txBox="1">
            <a:spLocks noChangeArrowheads="1"/>
          </p:cNvSpPr>
          <p:nvPr/>
        </p:nvSpPr>
        <p:spPr bwMode="auto">
          <a:xfrm>
            <a:off x="331621" y="217468"/>
            <a:ext cx="4087979" cy="5878532"/>
          </a:xfrm>
          <a:prstGeom prst="rect">
            <a:avLst/>
          </a:prstGeom>
          <a:noFill/>
          <a:ln w="9525">
            <a:noFill/>
            <a:miter lim="800000"/>
            <a:headEnd/>
            <a:tailEnd/>
          </a:ln>
        </p:spPr>
        <p:txBody>
          <a:bodyPr wrap="none">
            <a:spAutoFit/>
          </a:bodyPr>
          <a:lstStyle/>
          <a:p>
            <a:pPr eaLnBrk="0" hangingPunct="0"/>
            <a:endParaRPr lang="en-US" sz="3200" dirty="0"/>
          </a:p>
          <a:p>
            <a:pPr eaLnBrk="0" hangingPunct="0"/>
            <a:endParaRPr lang="en-US" dirty="0"/>
          </a:p>
          <a:p>
            <a:pPr eaLnBrk="0" hangingPunct="0"/>
            <a:r>
              <a:rPr lang="en-US" sz="2800" dirty="0"/>
              <a:t>End stage renal disease:</a:t>
            </a:r>
          </a:p>
          <a:p>
            <a:pPr eaLnBrk="0" hangingPunct="0"/>
            <a:r>
              <a:rPr lang="en-US" sz="2800" dirty="0"/>
              <a:t>Cumulative incidence </a:t>
            </a:r>
          </a:p>
          <a:p>
            <a:pPr eaLnBrk="0" hangingPunct="0"/>
            <a:r>
              <a:rPr lang="en-US" sz="2800" dirty="0"/>
              <a:t>of mortality </a:t>
            </a:r>
          </a:p>
          <a:p>
            <a:pPr eaLnBrk="0" hangingPunct="0"/>
            <a:r>
              <a:rPr lang="en-US" sz="2800" dirty="0"/>
              <a:t>within cohorts </a:t>
            </a:r>
          </a:p>
          <a:p>
            <a:pPr eaLnBrk="0" hangingPunct="0"/>
            <a:r>
              <a:rPr lang="en-US" sz="2800" dirty="0"/>
              <a:t>defined by age at diagnosis</a:t>
            </a:r>
          </a:p>
          <a:p>
            <a:pPr eaLnBrk="0" hangingPunct="0"/>
            <a:endParaRPr lang="en-US" sz="800" dirty="0"/>
          </a:p>
          <a:p>
            <a:pPr eaLnBrk="0" hangingPunct="0"/>
            <a:endParaRPr lang="en-US" sz="3200" dirty="0"/>
          </a:p>
          <a:p>
            <a:pPr eaLnBrk="0" hangingPunct="0"/>
            <a:r>
              <a:rPr lang="en-US" sz="2800" dirty="0"/>
              <a:t>Standardized mortality</a:t>
            </a:r>
          </a:p>
          <a:p>
            <a:pPr eaLnBrk="0" hangingPunct="0"/>
            <a:r>
              <a:rPr lang="en-US" sz="2800" dirty="0"/>
              <a:t>ratios in </a:t>
            </a:r>
          </a:p>
          <a:p>
            <a:pPr eaLnBrk="0" hangingPunct="0"/>
            <a:r>
              <a:rPr lang="en-US" sz="2800" dirty="0"/>
              <a:t>renal disease children,</a:t>
            </a:r>
          </a:p>
          <a:p>
            <a:pPr eaLnBrk="0" hangingPunct="0"/>
            <a:r>
              <a:rPr lang="en-US" sz="2800" dirty="0"/>
              <a:t>compared with Australian</a:t>
            </a:r>
          </a:p>
          <a:p>
            <a:pPr eaLnBrk="0" hangingPunct="0"/>
            <a:r>
              <a:rPr lang="en-US" sz="2800" dirty="0"/>
              <a:t>population</a:t>
            </a:r>
          </a:p>
        </p:txBody>
      </p:sp>
      <p:sp>
        <p:nvSpPr>
          <p:cNvPr id="84994" name="Text Box 65"/>
          <p:cNvSpPr txBox="1">
            <a:spLocks noChangeArrowheads="1"/>
          </p:cNvSpPr>
          <p:nvPr/>
        </p:nvSpPr>
        <p:spPr bwMode="auto">
          <a:xfrm>
            <a:off x="457200" y="159603"/>
            <a:ext cx="8458200" cy="830997"/>
          </a:xfrm>
          <a:prstGeom prst="rect">
            <a:avLst/>
          </a:prstGeom>
          <a:noFill/>
          <a:ln w="9525">
            <a:noFill/>
            <a:miter lim="800000"/>
            <a:headEnd/>
            <a:tailEnd/>
          </a:ln>
        </p:spPr>
        <p:txBody>
          <a:bodyPr>
            <a:spAutoFit/>
          </a:bodyPr>
          <a:lstStyle/>
          <a:p>
            <a:pPr algn="ctr" eaLnBrk="0" hangingPunct="0"/>
            <a:r>
              <a:rPr lang="en-US" b="1" dirty="0"/>
              <a:t>Example of using both cumulative incidence and incidence rates in the same </a:t>
            </a:r>
            <a:r>
              <a:rPr lang="en-US" b="1" dirty="0" smtClean="0"/>
              <a:t>report for </a:t>
            </a:r>
            <a:r>
              <a:rPr lang="en-US" b="1" dirty="0"/>
              <a:t>different purposes</a:t>
            </a:r>
          </a:p>
        </p:txBody>
      </p:sp>
      <p:graphicFrame>
        <p:nvGraphicFramePr>
          <p:cNvPr id="180452" name="Group 228"/>
          <p:cNvGraphicFramePr>
            <a:graphicFrameLocks noGrp="1"/>
          </p:cNvGraphicFramePr>
          <p:nvPr>
            <p:extLst>
              <p:ext uri="{D42A27DB-BD31-4B8C-83A1-F6EECF244321}">
                <p14:modId xmlns:p14="http://schemas.microsoft.com/office/powerpoint/2010/main" val="2218760624"/>
              </p:ext>
            </p:extLst>
          </p:nvPr>
        </p:nvGraphicFramePr>
        <p:xfrm>
          <a:off x="4191000" y="990600"/>
          <a:ext cx="4724400" cy="1879600"/>
        </p:xfrm>
        <a:graphic>
          <a:graphicData uri="http://schemas.openxmlformats.org/drawingml/2006/table">
            <a:tbl>
              <a:tblPr/>
              <a:tblGrid>
                <a:gridCol w="1219200"/>
                <a:gridCol w="1143000"/>
                <a:gridCol w="1181100"/>
                <a:gridCol w="1181100"/>
              </a:tblGrid>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Age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yr</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5 - 9</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10 - 14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15 - 19</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14%</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0440" name="Group 216"/>
          <p:cNvGraphicFramePr>
            <a:graphicFrameLocks noGrp="1"/>
          </p:cNvGraphicFramePr>
          <p:nvPr>
            <p:extLst>
              <p:ext uri="{D42A27DB-BD31-4B8C-83A1-F6EECF244321}">
                <p14:modId xmlns:p14="http://schemas.microsoft.com/office/powerpoint/2010/main" val="4276954950"/>
              </p:ext>
            </p:extLst>
          </p:nvPr>
        </p:nvGraphicFramePr>
        <p:xfrm>
          <a:off x="4191000" y="3733800"/>
          <a:ext cx="4724400" cy="2232660"/>
        </p:xfrm>
        <a:graphic>
          <a:graphicData uri="http://schemas.openxmlformats.org/drawingml/2006/table">
            <a:tbl>
              <a:tblPr/>
              <a:tblGrid>
                <a:gridCol w="1181100"/>
                <a:gridCol w="1181100"/>
                <a:gridCol w="1181100"/>
                <a:gridCol w="1181100"/>
              </a:tblGrid>
              <a:tr h="774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Therapy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began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5 - 9   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10 - 14 yrs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15 - 19 yrs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1963 - 72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236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111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1973 - 82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1983 - 92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37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35" name="Text Box 141"/>
          <p:cNvSpPr txBox="1">
            <a:spLocks noChangeArrowheads="1"/>
          </p:cNvSpPr>
          <p:nvPr/>
        </p:nvSpPr>
        <p:spPr bwMode="auto">
          <a:xfrm>
            <a:off x="762000" y="3352800"/>
            <a:ext cx="7467600" cy="457200"/>
          </a:xfrm>
          <a:prstGeom prst="rect">
            <a:avLst/>
          </a:prstGeom>
          <a:noFill/>
          <a:ln w="9525">
            <a:noFill/>
            <a:miter lim="800000"/>
            <a:headEnd/>
            <a:tailEnd/>
          </a:ln>
        </p:spPr>
        <p:txBody>
          <a:bodyPr>
            <a:spAutoFit/>
          </a:bodyPr>
          <a:lstStyle/>
          <a:p>
            <a:pPr eaLnBrk="0" hangingPunct="0"/>
            <a:endParaRPr lang="en-US" dirty="0"/>
          </a:p>
        </p:txBody>
      </p:sp>
      <p:sp>
        <p:nvSpPr>
          <p:cNvPr id="85036" name="Text Box 143"/>
          <p:cNvSpPr txBox="1">
            <a:spLocks noChangeArrowheads="1"/>
          </p:cNvSpPr>
          <p:nvPr/>
        </p:nvSpPr>
        <p:spPr bwMode="auto">
          <a:xfrm>
            <a:off x="4724400" y="6172200"/>
            <a:ext cx="3770313" cy="822325"/>
          </a:xfrm>
          <a:prstGeom prst="rect">
            <a:avLst/>
          </a:prstGeom>
          <a:noFill/>
          <a:ln w="9525">
            <a:noFill/>
            <a:miter lim="800000"/>
            <a:headEnd/>
            <a:tailEnd/>
          </a:ln>
        </p:spPr>
        <p:txBody>
          <a:bodyPr wrap="none">
            <a:spAutoFit/>
          </a:bodyPr>
          <a:lstStyle/>
          <a:p>
            <a:pPr eaLnBrk="0" hangingPunct="0"/>
            <a:r>
              <a:rPr lang="en-US" dirty="0"/>
              <a:t>McDonald et al., </a:t>
            </a:r>
            <a:r>
              <a:rPr lang="en-US" i="1" dirty="0"/>
              <a:t>NEJM </a:t>
            </a:r>
            <a:r>
              <a:rPr lang="en-US" dirty="0"/>
              <a:t>2004</a:t>
            </a:r>
          </a:p>
          <a:p>
            <a:pPr eaLnBrk="0" hangingPunct="0"/>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152400"/>
            <a:ext cx="7772400" cy="1143000"/>
          </a:xfrm>
        </p:spPr>
        <p:txBody>
          <a:bodyPr/>
          <a:lstStyle/>
          <a:p>
            <a:r>
              <a:rPr lang="en-US" sz="2800" b="1" dirty="0" smtClean="0"/>
              <a:t>Another example of SMR: </a:t>
            </a:r>
            <a:br>
              <a:rPr lang="en-US" sz="2800" b="1" dirty="0" smtClean="0"/>
            </a:br>
            <a:r>
              <a:rPr lang="en-US" sz="2800" b="1" dirty="0" smtClean="0"/>
              <a:t>Is mortality higher after a fracture?</a:t>
            </a:r>
          </a:p>
        </p:txBody>
      </p:sp>
      <p:pic>
        <p:nvPicPr>
          <p:cNvPr id="87042" name="Picture 4"/>
          <p:cNvPicPr>
            <a:picLocks noGrp="1" noChangeAspect="1" noChangeArrowheads="1"/>
          </p:cNvPicPr>
          <p:nvPr>
            <p:ph type="body" idx="1"/>
          </p:nvPr>
        </p:nvPicPr>
        <p:blipFill>
          <a:blip r:embed="rId3"/>
          <a:srcRect/>
          <a:stretch>
            <a:fillRect/>
          </a:stretch>
        </p:blipFill>
        <p:spPr>
          <a:xfrm>
            <a:off x="914400" y="1219200"/>
            <a:ext cx="7467600" cy="5203825"/>
          </a:xfrm>
        </p:spPr>
      </p:pic>
      <p:sp>
        <p:nvSpPr>
          <p:cNvPr id="87043" name="Text Box 5"/>
          <p:cNvSpPr txBox="1">
            <a:spLocks noChangeArrowheads="1"/>
          </p:cNvSpPr>
          <p:nvPr/>
        </p:nvSpPr>
        <p:spPr bwMode="auto">
          <a:xfrm>
            <a:off x="5715000" y="6400800"/>
            <a:ext cx="2895600" cy="304800"/>
          </a:xfrm>
          <a:prstGeom prst="rect">
            <a:avLst/>
          </a:prstGeom>
          <a:noFill/>
          <a:ln w="9525">
            <a:noFill/>
            <a:miter lim="800000"/>
            <a:headEnd/>
            <a:tailEnd/>
          </a:ln>
        </p:spPr>
        <p:txBody>
          <a:bodyPr>
            <a:spAutoFit/>
          </a:bodyPr>
          <a:lstStyle/>
          <a:p>
            <a:pPr eaLnBrk="0" hangingPunct="0">
              <a:spcBef>
                <a:spcPct val="50000"/>
              </a:spcBef>
            </a:pPr>
            <a:r>
              <a:rPr lang="en-US" sz="1400" i="1" dirty="0"/>
              <a:t>Bluic</a:t>
            </a:r>
            <a:r>
              <a:rPr lang="en-US" sz="1400" i="1" dirty="0"/>
              <a:t> et al. JAMA 2009</a:t>
            </a:r>
          </a:p>
        </p:txBody>
      </p:sp>
      <p:sp>
        <p:nvSpPr>
          <p:cNvPr id="87044" name="Rectangle 6"/>
          <p:cNvSpPr>
            <a:spLocks noChangeArrowheads="1"/>
          </p:cNvSpPr>
          <p:nvPr/>
        </p:nvSpPr>
        <p:spPr bwMode="auto">
          <a:xfrm>
            <a:off x="914400" y="2438400"/>
            <a:ext cx="60960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5" name="Rectangle 8"/>
          <p:cNvSpPr>
            <a:spLocks noChangeArrowheads="1"/>
          </p:cNvSpPr>
          <p:nvPr/>
        </p:nvSpPr>
        <p:spPr bwMode="auto">
          <a:xfrm>
            <a:off x="914400" y="4191000"/>
            <a:ext cx="60960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87046" name="Text Box 10"/>
          <p:cNvSpPr txBox="1">
            <a:spLocks noChangeArrowheads="1"/>
          </p:cNvSpPr>
          <p:nvPr/>
        </p:nvSpPr>
        <p:spPr bwMode="auto">
          <a:xfrm>
            <a:off x="914400" y="5791200"/>
            <a:ext cx="7543800" cy="70802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2000" dirty="0"/>
              <a:t>Comparison for SMR is mortality rate in </a:t>
            </a:r>
            <a:r>
              <a:rPr lang="en-US" sz="2000" dirty="0"/>
              <a:t>Dubbo</a:t>
            </a:r>
            <a:r>
              <a:rPr lang="en-US" sz="2000" dirty="0"/>
              <a:t> research population  vs mortality in general population in </a:t>
            </a:r>
            <a:r>
              <a:rPr lang="en-US" sz="2000" dirty="0"/>
              <a:t>Dubbo</a:t>
            </a:r>
            <a:r>
              <a:rPr lang="en-US" sz="2000" dirty="0"/>
              <a:t>, Australia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The Three Elements in Measures of Disease Incidence</a:t>
            </a:r>
          </a:p>
        </p:txBody>
      </p:sp>
      <p:sp>
        <p:nvSpPr>
          <p:cNvPr id="25602" name="Rectangle 3"/>
          <p:cNvSpPr>
            <a:spLocks noChangeArrowheads="1"/>
          </p:cNvSpPr>
          <p:nvPr/>
        </p:nvSpPr>
        <p:spPr bwMode="auto">
          <a:xfrm>
            <a:off x="609600" y="20574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E = an event = a disease diagnosis or death</a:t>
            </a:r>
          </a:p>
          <a:p>
            <a:pPr marL="342900" indent="-342900" eaLnBrk="0" hangingPunct="0">
              <a:spcBef>
                <a:spcPct val="20000"/>
              </a:spcBef>
              <a:buFontTx/>
              <a:buChar char="•"/>
            </a:pPr>
            <a:endParaRPr lang="en-US" sz="3200" dirty="0"/>
          </a:p>
          <a:p>
            <a:pPr marL="342900" indent="-342900" eaLnBrk="0" hangingPunct="0">
              <a:spcBef>
                <a:spcPct val="20000"/>
              </a:spcBef>
              <a:buFontTx/>
              <a:buChar char="•"/>
            </a:pPr>
            <a:r>
              <a:rPr lang="en-US" sz="3200" dirty="0"/>
              <a:t>N = number of at-risk persons in the population under study</a:t>
            </a:r>
          </a:p>
          <a:p>
            <a:pPr marL="342900" indent="-342900" eaLnBrk="0" hangingPunct="0">
              <a:spcBef>
                <a:spcPct val="20000"/>
              </a:spcBef>
              <a:buFontTx/>
              <a:buChar char="•"/>
            </a:pPr>
            <a:endParaRPr lang="en-US" sz="3200" dirty="0"/>
          </a:p>
          <a:p>
            <a:pPr marL="342900" indent="-342900" eaLnBrk="0" hangingPunct="0">
              <a:spcBef>
                <a:spcPct val="20000"/>
              </a:spcBef>
              <a:buFontTx/>
              <a:buChar char="•"/>
            </a:pPr>
            <a:r>
              <a:rPr lang="en-US" sz="3200" dirty="0"/>
              <a:t>T = time period during which the events are observed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gridCol w="788988"/>
                <a:gridCol w="1241425"/>
                <a:gridCol w="1593850"/>
                <a:gridCol w="1328737"/>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9906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2286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838200" y="5200650"/>
            <a:ext cx="7772400" cy="1200150"/>
          </a:xfrm>
          <a:prstGeom prst="rect">
            <a:avLst/>
          </a:prstGeom>
          <a:noFill/>
          <a:ln w="9525">
            <a:noFill/>
            <a:miter lim="800000"/>
            <a:headEnd/>
            <a:tailEnd/>
          </a:ln>
        </p:spPr>
        <p:txBody>
          <a:bodyPr>
            <a:spAutoFit/>
          </a:bodyPr>
          <a:lstStyle/>
          <a:p>
            <a:pPr eaLnBrk="0" hangingPunct="0">
              <a:spcBef>
                <a:spcPct val="50000"/>
              </a:spcBef>
            </a:pPr>
            <a:r>
              <a:rPr lang="en-US" dirty="0"/>
              <a:t>Unadjusted rates do not take into account the different age structures of the populations in Beijing and Budapest. Use “direct standardization” to adjust for age (see Extra Slides).</a:t>
            </a:r>
          </a:p>
        </p:txBody>
      </p:sp>
      <p:graphicFrame>
        <p:nvGraphicFramePr>
          <p:cNvPr id="39983" name="Group 47"/>
          <p:cNvGraphicFramePr>
            <a:graphicFrameLocks noGrp="1"/>
          </p:cNvGraphicFramePr>
          <p:nvPr>
            <p:ph idx="1"/>
            <p:extLst>
              <p:ext uri="{D42A27DB-BD31-4B8C-83A1-F6EECF244321}">
                <p14:modId xmlns:p14="http://schemas.microsoft.com/office/powerpoint/2010/main" val="1365136090"/>
              </p:ext>
            </p:extLst>
          </p:nvPr>
        </p:nvGraphicFramePr>
        <p:xfrm>
          <a:off x="685800" y="1371600"/>
          <a:ext cx="7772400" cy="3322320"/>
        </p:xfrm>
        <a:graphic>
          <a:graphicData uri="http://schemas.openxmlformats.org/drawingml/2006/table">
            <a:tbl>
              <a:tblPr/>
              <a:tblGrid>
                <a:gridCol w="3886200"/>
                <a:gridCol w="1828800"/>
                <a:gridCol w="2057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popn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685800" y="1752600"/>
            <a:ext cx="7620000" cy="4191000"/>
          </a:xfrm>
        </p:spPr>
        <p:txBody>
          <a:bodyPr/>
          <a:lstStyle/>
          <a:p>
            <a:pPr marL="609600" indent="-609600">
              <a:lnSpc>
                <a:spcPct val="80000"/>
              </a:lnSpc>
              <a:buFontTx/>
              <a:buAutoNum type="arabicPeriod"/>
            </a:pPr>
            <a:r>
              <a:rPr lang="en-US" sz="2800" dirty="0" smtClean="0">
                <a:solidFill>
                  <a:schemeClr val="tx2">
                    <a:lumMod val="50000"/>
                    <a:lumOff val="50000"/>
                  </a:schemeClr>
                </a:solidFill>
              </a:rPr>
              <a:t>To calculate incidence from a dynamic cohort</a:t>
            </a:r>
          </a:p>
          <a:p>
            <a:pPr marL="609600" indent="-609600">
              <a:lnSpc>
                <a:spcPct val="80000"/>
              </a:lnSpc>
              <a:buFontTx/>
              <a:buAutoNum type="arabicPeriod"/>
            </a:pPr>
            <a:endParaRPr lang="en-US" sz="2800" dirty="0" smtClean="0">
              <a:solidFill>
                <a:schemeClr val="tx2">
                  <a:lumMod val="50000"/>
                  <a:lumOff val="50000"/>
                </a:schemeClr>
              </a:solidFill>
            </a:endParaRPr>
          </a:p>
          <a:p>
            <a:pPr marL="609600" indent="-609600">
              <a:lnSpc>
                <a:spcPct val="80000"/>
              </a:lnSpc>
              <a:buFontTx/>
              <a:buAutoNum type="arabicPeriod"/>
            </a:pPr>
            <a:r>
              <a:rPr lang="en-US" sz="2800" dirty="0" smtClean="0">
                <a:solidFill>
                  <a:schemeClr val="tx2">
                    <a:lumMod val="50000"/>
                    <a:lumOff val="50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associated with exposures that might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457200"/>
            <a:ext cx="8534400" cy="1143000"/>
          </a:xfrm>
        </p:spPr>
        <p:txBody>
          <a:bodyPr/>
          <a:lstStyle/>
          <a:p>
            <a:pPr marL="762000" indent="-762000"/>
            <a:r>
              <a:rPr lang="en-US" sz="3600" b="1" dirty="0" smtClean="0"/>
              <a:t>(3) To estimate incidence of outcomes associated with exposures that might change over time in individuals</a:t>
            </a:r>
          </a:p>
        </p:txBody>
      </p:sp>
      <p:sp>
        <p:nvSpPr>
          <p:cNvPr id="95234" name="Rectangle 3"/>
          <p:cNvSpPr>
            <a:spLocks noGrp="1" noChangeArrowheads="1"/>
          </p:cNvSpPr>
          <p:nvPr>
            <p:ph type="body" idx="1"/>
          </p:nvPr>
        </p:nvSpPr>
        <p:spPr>
          <a:xfrm>
            <a:off x="304800" y="2286000"/>
            <a:ext cx="8229600" cy="4114800"/>
          </a:xfrm>
        </p:spPr>
        <p:txBody>
          <a:bodyPr/>
          <a:lstStyle/>
          <a:p>
            <a:r>
              <a:rPr lang="en-US" dirty="0" smtClean="0"/>
              <a:t>Research question:  In a Medicaid database is there an association between use of non-steroidal anti-inflammatory drugs (NSAID) and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304800" y="1371600"/>
            <a:ext cx="86106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(time-variant, time-varying, time-dependent)</a:t>
            </a:r>
            <a:endParaRPr lang="en-US" dirty="0" smtClean="0"/>
          </a:p>
          <a:p>
            <a:pPr lvl="1"/>
            <a:r>
              <a:rPr lang="en-US" dirty="0" smtClean="0"/>
              <a:t>gender is fixed </a:t>
            </a:r>
          </a:p>
          <a:p>
            <a:pPr lvl="1"/>
            <a:r>
              <a:rPr lang="en-US" dirty="0" smtClean="0"/>
              <a:t>taking medications or getting regular exercise are behaviors that can change over time</a:t>
            </a:r>
          </a:p>
          <a:p>
            <a:pPr>
              <a:spcBef>
                <a:spcPct val="40000"/>
              </a:spcBef>
            </a:pPr>
            <a:r>
              <a:rPr lang="en-US" dirty="0" smtClean="0"/>
              <a:t>Adding up person-time </a:t>
            </a:r>
            <a:r>
              <a:rPr lang="en-US" i="1" dirty="0" smtClean="0"/>
              <a:t>in an exposure category</a:t>
            </a:r>
            <a:r>
              <a:rPr lang="en-US" dirty="0" smtClean="0"/>
              <a:t> to get a denominator of time at risk accommodates exposure that change over time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609600" y="2057400"/>
            <a:ext cx="80010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data base, 1987-1998: are NSAIDs associated with CAD?</a:t>
            </a:r>
          </a:p>
          <a:p>
            <a:pPr marL="342900" indent="-342900" eaLnBrk="0" hangingPunct="0">
              <a:spcBef>
                <a:spcPct val="40000"/>
              </a:spcBef>
              <a:buFontTx/>
              <a:buChar char="•"/>
            </a:pPr>
            <a:endParaRPr lang="en-US" sz="3200" dirty="0"/>
          </a:p>
          <a:p>
            <a:pPr marL="342900" indent="-342900" eaLnBrk="0" hangingPunct="0">
              <a:spcBef>
                <a:spcPct val="40000"/>
              </a:spcBef>
              <a:buFontTx/>
              <a:buChar char="•"/>
            </a:pPr>
            <a:r>
              <a:rPr lang="en-US" sz="3200" dirty="0"/>
              <a:t>Same person could both use and not use NSAIDs at different times over the 11 years 		</a:t>
            </a:r>
          </a:p>
        </p:txBody>
      </p:sp>
      <p:sp>
        <p:nvSpPr>
          <p:cNvPr id="99331" name="Rectangle 6"/>
          <p:cNvSpPr>
            <a:spLocks noChangeArrowheads="1"/>
          </p:cNvSpPr>
          <p:nvPr/>
        </p:nvSpPr>
        <p:spPr bwMode="auto">
          <a:xfrm>
            <a:off x="6477000" y="6172200"/>
            <a:ext cx="2417763" cy="457200"/>
          </a:xfrm>
          <a:prstGeom prst="rect">
            <a:avLst/>
          </a:prstGeom>
          <a:noFill/>
          <a:ln w="9525">
            <a:noFill/>
            <a:miter lim="800000"/>
            <a:headEnd/>
            <a:tailEnd/>
          </a:ln>
        </p:spPr>
        <p:txBody>
          <a:bodyPr wrap="none">
            <a:spAutoFit/>
          </a:bodyPr>
          <a:lstStyle/>
          <a:p>
            <a:pPr eaLnBrk="0" hangingPunct="0">
              <a:spcBef>
                <a:spcPct val="20000"/>
              </a:spcBef>
            </a:pPr>
            <a:r>
              <a:rPr lang="en-US" dirty="0"/>
              <a:t>Ray, </a:t>
            </a:r>
            <a:r>
              <a:rPr lang="en-US" i="1" dirty="0"/>
              <a:t>Lancet</a:t>
            </a:r>
            <a:r>
              <a:rPr lang="en-US" dirty="0"/>
              <a:t>, 2002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Analysis of changing exposure with average incidence rates</a:t>
            </a:r>
          </a:p>
        </p:txBody>
      </p:sp>
      <p:sp>
        <p:nvSpPr>
          <p:cNvPr id="101378" name="Rectangle 5"/>
          <p:cNvSpPr>
            <a:spLocks noChangeArrowheads="1"/>
          </p:cNvSpPr>
          <p:nvPr/>
        </p:nvSpPr>
        <p:spPr bwMode="auto">
          <a:xfrm>
            <a:off x="381000" y="1295400"/>
            <a:ext cx="8534400" cy="27432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Person-time totaled for using and not using NSAIDs; CHD outcomes tallied</a:t>
            </a:r>
          </a:p>
          <a:p>
            <a:pPr marL="342900" indent="-342900" eaLnBrk="0" hangingPunct="0">
              <a:spcBef>
                <a:spcPct val="40000"/>
              </a:spcBef>
              <a:buFontTx/>
              <a:buChar char="•"/>
            </a:pPr>
            <a:r>
              <a:rPr lang="en-US" sz="3200" dirty="0"/>
              <a:t>A person can contribute to the denominator both for use and non-use but only after a 365 day </a:t>
            </a:r>
            <a:r>
              <a:rPr lang="en-US" sz="3200" b="1" dirty="0"/>
              <a:t>“wash out” period</a:t>
            </a:r>
            <a:r>
              <a:rPr lang="en-US" sz="32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2994519725"/>
              </p:ext>
            </p:extLst>
          </p:nvPr>
        </p:nvGraphicFramePr>
        <p:xfrm>
          <a:off x="762000" y="4064000"/>
          <a:ext cx="7467600" cy="2641600"/>
        </p:xfrm>
        <a:graphic>
          <a:graphicData uri="http://schemas.openxmlformats.org/drawingml/2006/table">
            <a:tbl>
              <a:tblPr/>
              <a:tblGrid>
                <a:gridCol w="1828800"/>
                <a:gridCol w="1905000"/>
                <a:gridCol w="1524000"/>
                <a:gridCol w="2209800"/>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CHD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939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Rectangle 29"/>
          <p:cNvSpPr>
            <a:spLocks noChangeArrowheads="1"/>
          </p:cNvSpPr>
          <p:nvPr/>
        </p:nvSpPr>
        <p:spPr bwMode="auto">
          <a:xfrm>
            <a:off x="6553200" y="6248400"/>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sz="4000" b="1" dirty="0" smtClean="0"/>
              <a:t>Participant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STATA</a:t>
            </a:r>
          </a:p>
        </p:txBody>
      </p:sp>
      <p:sp>
        <p:nvSpPr>
          <p:cNvPr id="48131" name="Text Box 1027"/>
          <p:cNvSpPr txBox="1">
            <a:spLocks noChangeArrowheads="1"/>
          </p:cNvSpPr>
          <p:nvPr/>
        </p:nvSpPr>
        <p:spPr bwMode="auto">
          <a:xfrm>
            <a:off x="533400" y="685800"/>
            <a:ext cx="8077200" cy="5318125"/>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.strate     </a:t>
            </a:r>
            <a:r>
              <a:rPr lang="en-US" dirty="0" smtClean="0"/>
              <a:t>(gives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biliary cirrhosis data,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12.8 per 100 person-years</a:t>
            </a:r>
          </a:p>
        </p:txBody>
      </p:sp>
      <p:sp>
        <p:nvSpPr>
          <p:cNvPr id="7" name="TextBox 6"/>
          <p:cNvSpPr txBox="1">
            <a:spLocks noChangeArrowheads="1"/>
          </p:cNvSpPr>
          <p:nvPr/>
        </p:nvSpPr>
        <p:spPr bwMode="auto">
          <a:xfrm>
            <a:off x="5295900" y="3162300"/>
            <a:ext cx="3314700" cy="8302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(in whatever units 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STATA</a:t>
            </a: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b="1" dirty="0"/>
              <a:t>STATA has an option to use it like a calculator for</a:t>
            </a:r>
          </a:p>
          <a:p>
            <a:pPr eaLnBrk="0" hangingPunct="0"/>
            <a:r>
              <a:rPr lang="en-US" b="1" dirty="0"/>
              <a:t>various computations without using a data set.</a:t>
            </a:r>
          </a:p>
          <a:p>
            <a:pPr eaLnBrk="0" hangingPunct="0">
              <a:spcBef>
                <a:spcPct val="50000"/>
              </a:spcBef>
            </a:pPr>
            <a:r>
              <a:rPr lang="en-US" b="1" dirty="0" smtClean="0"/>
              <a:t>Termed “immediate” </a:t>
            </a:r>
            <a:r>
              <a:rPr lang="en-US" b="1" dirty="0"/>
              <a:t>commands.</a:t>
            </a:r>
          </a:p>
          <a:p>
            <a:pPr eaLnBrk="0" hangingPunct="0">
              <a:spcBef>
                <a:spcPct val="50000"/>
              </a:spcBef>
            </a:pPr>
            <a:r>
              <a:rPr lang="en-US" b="1" dirty="0" smtClean="0"/>
              <a:t>Example: </a:t>
            </a:r>
            <a:r>
              <a:rPr lang="en-US" b="1"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i="1" dirty="0"/>
              <a:t>#person-time units  #events, </a:t>
            </a:r>
            <a:r>
              <a:rPr lang="en-US" b="1" dirty="0"/>
              <a:t>poisson</a:t>
            </a:r>
            <a:endParaRPr lang="en-US" b="1" i="1" dirty="0"/>
          </a:p>
          <a:p>
            <a:pPr eaLnBrk="0" hangingPunct="0">
              <a:spcBef>
                <a:spcPct val="50000"/>
              </a:spcBef>
            </a:pPr>
            <a:r>
              <a:rPr lang="en-US" b="1" dirty="0"/>
              <a:t>e.g., 6 events occur in 10 person-years of follow-up:</a:t>
            </a:r>
          </a:p>
          <a:p>
            <a:pPr lvl="2" eaLnBrk="0" hangingPunct="0">
              <a:spcBef>
                <a:spcPct val="50000"/>
              </a:spcBef>
            </a:pPr>
            <a:r>
              <a:rPr lang="en-US" b="1" dirty="0"/>
              <a:t>. cii 10 6, poisson</a:t>
            </a:r>
          </a:p>
          <a:p>
            <a:pPr lvl="2" eaLnBrk="0" hangingPunct="0">
              <a:spcBef>
                <a:spcPct val="50000"/>
              </a:spcBef>
            </a:pPr>
            <a:r>
              <a:rPr lang="en-US" b="1" dirty="0"/>
              <a:t>Rate = 0.6 per person-year</a:t>
            </a:r>
          </a:p>
          <a:p>
            <a:pPr lvl="2" eaLnBrk="0" hangingPunct="0">
              <a:spcBef>
                <a:spcPct val="50000"/>
              </a:spcBef>
            </a:pPr>
            <a:r>
              <a:rPr lang="en-US" b="1" dirty="0"/>
              <a:t>95% CI = 0.220 – 1.306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Measures of Incidence</a:t>
            </a: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a:t>The </a:t>
            </a:r>
            <a:r>
              <a:rPr lang="en-US" sz="3200" b="1" dirty="0"/>
              <a:t>proportion</a:t>
            </a:r>
            <a:r>
              <a:rPr lang="en-US" sz="3200" dirty="0"/>
              <a:t> of individuals who experience the event in a defined time period (E/N during some time T) = </a:t>
            </a:r>
            <a:r>
              <a:rPr lang="en-US" sz="3200" b="1" dirty="0"/>
              <a:t>cumulative incidence = risk</a:t>
            </a:r>
          </a:p>
          <a:p>
            <a:pPr marL="342900" indent="-342900" eaLnBrk="0" hangingPunct="0">
              <a:spcBef>
                <a:spcPct val="20000"/>
              </a:spcBef>
              <a:buFontTx/>
              <a:buChar char="•"/>
            </a:pPr>
            <a:endParaRPr lang="en-US" sz="3200" dirty="0"/>
          </a:p>
          <a:p>
            <a:pPr marL="342900" indent="-342900" eaLnBrk="0" hangingPunct="0">
              <a:spcBef>
                <a:spcPct val="20000"/>
              </a:spcBef>
              <a:buFontTx/>
              <a:buChar char="•"/>
            </a:pPr>
            <a:r>
              <a:rPr lang="en-US" sz="3200" dirty="0"/>
              <a:t>The number of events per amount of </a:t>
            </a:r>
            <a:r>
              <a:rPr lang="en-US" sz="3200" b="1" dirty="0"/>
              <a:t>person-time</a:t>
            </a:r>
            <a:r>
              <a:rPr lang="en-US" sz="3200" dirty="0"/>
              <a:t> observed (E/NT) = </a:t>
            </a:r>
            <a:r>
              <a:rPr lang="en-US" sz="3200" b="1" dirty="0"/>
              <a:t>incidence</a:t>
            </a:r>
            <a:r>
              <a:rPr lang="en-US" sz="3200" dirty="0"/>
              <a:t> </a:t>
            </a:r>
            <a:r>
              <a:rPr lang="en-US" sz="3200" b="1" dirty="0"/>
              <a:t>rate</a:t>
            </a:r>
          </a:p>
          <a:p>
            <a:pPr marL="742950" lvl="1" indent="-285750" eaLnBrk="0" hangingPunct="0">
              <a:spcBef>
                <a:spcPct val="20000"/>
              </a:spcBef>
              <a:buFontTx/>
              <a:buChar char="–"/>
            </a:pPr>
            <a:r>
              <a:rPr lang="en-US" sz="2800" b="1" dirty="0"/>
              <a:t>Average incidence rate </a:t>
            </a:r>
            <a:r>
              <a:rPr lang="en-US" sz="2800" dirty="0"/>
              <a:t>(“incidence rate”)</a:t>
            </a:r>
          </a:p>
          <a:p>
            <a:pPr marL="742950" lvl="1" indent="-285750" eaLnBrk="0" hangingPunct="0">
              <a:spcBef>
                <a:spcPct val="20000"/>
              </a:spcBef>
              <a:buFontTx/>
              <a:buChar char="–"/>
            </a:pPr>
            <a:r>
              <a:rPr lang="en-US" sz="2800" b="1" dirty="0"/>
              <a:t>Instantaneous incidence rate </a:t>
            </a:r>
            <a:r>
              <a:rPr lang="en-US" sz="2800" dirty="0"/>
              <a:t>(“hazard”) </a:t>
            </a:r>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smtClean="0"/>
              <a:t>Assumptions in calculation of </a:t>
            </a:r>
            <a:br>
              <a:rPr lang="en-US" sz="3600" b="1" dirty="0" smtClean="0"/>
            </a:br>
            <a:r>
              <a:rPr lang="en-US" sz="3600" b="1" dirty="0" smtClean="0"/>
              <a:t>Average Incidence Rate</a:t>
            </a:r>
          </a:p>
        </p:txBody>
      </p:sp>
      <p:sp>
        <p:nvSpPr>
          <p:cNvPr id="109570" name="Rectangle 3"/>
          <p:cNvSpPr>
            <a:spLocks noGrp="1" noChangeArrowheads="1"/>
          </p:cNvSpPr>
          <p:nvPr>
            <p:ph type="body" idx="1"/>
          </p:nvPr>
        </p:nvSpPr>
        <p:spPr>
          <a:xfrm>
            <a:off x="228600" y="1676400"/>
            <a:ext cx="8763000" cy="3200400"/>
          </a:xfrm>
        </p:spPr>
        <p:txBody>
          <a:bodyPr/>
          <a:lstStyle/>
          <a:p>
            <a:r>
              <a:rPr lang="en-US" dirty="0" smtClean="0"/>
              <a:t>So far, we have considered the “average” incidence rate</a:t>
            </a:r>
          </a:p>
          <a:p>
            <a:pPr lvl="1"/>
            <a:r>
              <a:rPr lang="en-US" sz="3200" dirty="0" smtClean="0"/>
              <a:t>calculated over a discrete period of time</a:t>
            </a:r>
          </a:p>
          <a:p>
            <a:pPr lvl="1"/>
            <a:r>
              <a:rPr lang="en-US" sz="3200" i="1" dirty="0" smtClean="0"/>
              <a:t>assumed to be constant over that period of time</a:t>
            </a:r>
          </a:p>
          <a:p>
            <a:pPr lvl="1"/>
            <a:endParaRPr lang="en-US" sz="3200" i="1" dirty="0" smtClean="0"/>
          </a:p>
          <a:p>
            <a:r>
              <a:rPr lang="en-US" dirty="0" smtClean="0"/>
              <a:t>However, this assumption may not be met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228600"/>
            <a:ext cx="7772400" cy="609600"/>
          </a:xfrm>
        </p:spPr>
        <p:txBody>
          <a:bodyPr/>
          <a:lstStyle/>
          <a:p>
            <a:r>
              <a:rPr lang="en-US" sz="4000" b="1" dirty="0" smtClean="0"/>
              <a:t>Constant Rate</a:t>
            </a:r>
          </a:p>
        </p:txBody>
      </p:sp>
      <p:graphicFrame>
        <p:nvGraphicFramePr>
          <p:cNvPr id="5129" name="Object 9"/>
          <p:cNvGraphicFramePr>
            <a:graphicFrameLocks noGrp="1" noChangeAspect="1"/>
          </p:cNvGraphicFramePr>
          <p:nvPr>
            <p:ph sz="quarter" idx="2"/>
            <p:extLst>
              <p:ext uri="{D42A27DB-BD31-4B8C-83A1-F6EECF244321}">
                <p14:modId xmlns:p14="http://schemas.microsoft.com/office/powerpoint/2010/main" val="1014051389"/>
              </p:ext>
            </p:extLst>
          </p:nvPr>
        </p:nvGraphicFramePr>
        <p:xfrm>
          <a:off x="994568" y="1651575"/>
          <a:ext cx="7002463" cy="3302000"/>
        </p:xfrm>
        <a:graphic>
          <a:graphicData uri="http://schemas.openxmlformats.org/presentationml/2006/ole">
            <mc:AlternateContent xmlns:mc="http://schemas.openxmlformats.org/markup-compatibility/2006">
              <mc:Choice xmlns:v="urn:schemas-microsoft-com:vml" Requires="v">
                <p:oleObj spid="_x0000_s5193" name="Worksheet" r:id="rId4" imgW="2752725" imgH="1448003" progId="Excel.Sheet.8">
                  <p:embed/>
                </p:oleObj>
              </mc:Choice>
              <mc:Fallback>
                <p:oleObj name="Worksheet" r:id="rId4" imgW="2752725" imgH="1448003" progId="Excel.Sheet.8">
                  <p:embed/>
                  <p:pic>
                    <p:nvPicPr>
                      <p:cNvPr id="0" name="Picture 9"/>
                      <p:cNvPicPr>
                        <a:picLocks noGrp="1" noChangeAspect="1" noChangeArrowheads="1"/>
                      </p:cNvPicPr>
                      <p:nvPr/>
                    </p:nvPicPr>
                    <p:blipFill>
                      <a:blip r:embed="rId5"/>
                      <a:srcRect/>
                      <a:stretch>
                        <a:fillRect/>
                      </a:stretch>
                    </p:blipFill>
                    <p:spPr bwMode="auto">
                      <a:xfrm>
                        <a:off x="994568" y="1651575"/>
                        <a:ext cx="7002463" cy="3302000"/>
                      </a:xfrm>
                      <a:prstGeom prst="rect">
                        <a:avLst/>
                      </a:prstGeom>
                      <a:noFill/>
                      <a:ln>
                        <a:noFill/>
                      </a:ln>
                      <a:effectLst/>
                      <a:extLst/>
                    </p:spPr>
                  </p:pic>
                </p:oleObj>
              </mc:Fallback>
            </mc:AlternateContent>
          </a:graphicData>
        </a:graphic>
      </p:graphicFrame>
      <p:sp>
        <p:nvSpPr>
          <p:cNvPr id="3" name="TextBox 2"/>
          <p:cNvSpPr txBox="1"/>
          <p:nvPr/>
        </p:nvSpPr>
        <p:spPr>
          <a:xfrm>
            <a:off x="1143000" y="5257800"/>
            <a:ext cx="6705600" cy="584775"/>
          </a:xfrm>
          <a:prstGeom prst="rect">
            <a:avLst/>
          </a:prstGeom>
          <a:noFill/>
        </p:spPr>
        <p:txBody>
          <a:bodyPr wrap="square" rtlCol="0">
            <a:spAutoFit/>
          </a:bodyPr>
          <a:lstStyle/>
          <a:p>
            <a:r>
              <a:rPr lang="en-US" sz="3200" dirty="0" smtClean="0"/>
              <a:t>Average incidence rate = 0.13 </a:t>
            </a:r>
            <a:endParaRPr lang="en-US" sz="3200" dirty="0"/>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endParaRPr 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3" name="TextBox 2"/>
          <p:cNvSpPr txBox="1"/>
          <p:nvPr/>
        </p:nvSpPr>
        <p:spPr>
          <a:xfrm>
            <a:off x="1143000" y="5257800"/>
            <a:ext cx="2438400" cy="954107"/>
          </a:xfrm>
          <a:prstGeom prst="rect">
            <a:avLst/>
          </a:prstGeom>
          <a:noFill/>
        </p:spPr>
        <p:txBody>
          <a:bodyPr wrap="square" rtlCol="0">
            <a:spAutoFit/>
          </a:bodyPr>
          <a:lstStyle/>
          <a:p>
            <a:r>
              <a:rPr lang="en-US" sz="2800" dirty="0" smtClean="0"/>
              <a:t>Assuming a constant rate </a:t>
            </a:r>
            <a:endParaRPr lang="en-US" sz="2800" dirty="0"/>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endParaRPr lang="en-US" sz="3200" dirty="0"/>
          </a:p>
        </p:txBody>
      </p:sp>
      <p:pic>
        <p:nvPicPr>
          <p:cNvPr id="6" name="Picture 4" descr="hazard cirhosis data"/>
          <p:cNvPicPr>
            <a:picLocks noChangeAspect="1" noChangeArrowheads="1"/>
          </p:cNvPicPr>
          <p:nvPr/>
        </p:nvPicPr>
        <p:blipFill rotWithShape="1">
          <a:blip r:embed="rId4"/>
          <a:srcRect t="8999" b="-11000"/>
          <a:stretch/>
        </p:blipFill>
        <p:spPr bwMode="auto">
          <a:xfrm>
            <a:off x="4724400" y="2103120"/>
            <a:ext cx="4191000" cy="3108960"/>
          </a:xfrm>
          <a:prstGeom prst="rect">
            <a:avLst/>
          </a:prstGeom>
          <a:noFill/>
          <a:ln w="9525">
            <a:noFill/>
            <a:miter lim="800000"/>
            <a:headEnd/>
            <a:tailEnd/>
          </a:ln>
        </p:spPr>
      </p:pic>
      <p:graphicFrame>
        <p:nvGraphicFramePr>
          <p:cNvPr id="2" name="Object 1"/>
          <p:cNvGraphicFramePr>
            <a:graphicFrameLocks noGrp="1" noChangeAspect="1"/>
          </p:cNvGraphicFramePr>
          <p:nvPr>
            <p:extLst>
              <p:ext uri="{D42A27DB-BD31-4B8C-83A1-F6EECF244321}">
                <p14:modId xmlns:p14="http://schemas.microsoft.com/office/powerpoint/2010/main" val="4268072831"/>
              </p:ext>
            </p:extLst>
          </p:nvPr>
        </p:nvGraphicFramePr>
        <p:xfrm>
          <a:off x="38100" y="2219038"/>
          <a:ext cx="4808678" cy="2267524"/>
        </p:xfrm>
        <a:graphic>
          <a:graphicData uri="http://schemas.openxmlformats.org/presentationml/2006/ole">
            <mc:AlternateContent xmlns:mc="http://schemas.openxmlformats.org/markup-compatibility/2006">
              <mc:Choice xmlns:v="urn:schemas-microsoft-com:vml" Requires="v">
                <p:oleObj spid="_x0000_s7217" name="Worksheet" r:id="rId5" imgW="2752725" imgH="1448003" progId="Excel.Sheet.8">
                  <p:embed/>
                </p:oleObj>
              </mc:Choice>
              <mc:Fallback>
                <p:oleObj name="Worksheet" r:id="rId5" imgW="2752725" imgH="1448003" progId="Excel.Shee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2219038"/>
                        <a:ext cx="4808678" cy="2267524"/>
                      </a:xfrm>
                      <a:prstGeom prst="rect">
                        <a:avLst/>
                      </a:prstGeom>
                      <a:noFill/>
                      <a:ln>
                        <a:noFill/>
                      </a:ln>
                    </p:spPr>
                  </p:pic>
                </p:oleObj>
              </mc:Fallback>
            </mc:AlternateContent>
          </a:graphicData>
        </a:graphic>
      </p:graphicFrame>
      <p:sp>
        <p:nvSpPr>
          <p:cNvPr id="5" name="TextBox 4"/>
          <p:cNvSpPr txBox="1"/>
          <p:nvPr/>
        </p:nvSpPr>
        <p:spPr>
          <a:xfrm>
            <a:off x="4953000" y="5212080"/>
            <a:ext cx="3657600" cy="1384995"/>
          </a:xfrm>
          <a:prstGeom prst="rect">
            <a:avLst/>
          </a:prstGeom>
          <a:noFill/>
        </p:spPr>
        <p:txBody>
          <a:bodyPr wrap="square" rtlCol="0">
            <a:spAutoFit/>
          </a:bodyPr>
          <a:lstStyle/>
          <a:p>
            <a:r>
              <a:rPr lang="en-US" sz="2800" dirty="0" smtClean="0"/>
              <a:t>Reality: Incidence rate - without assuming a constant rate</a:t>
            </a:r>
            <a:endParaRPr lang="en-US" sz="2800" dirty="0"/>
          </a:p>
        </p:txBody>
      </p:sp>
    </p:spTree>
    <p:extLst>
      <p:ext uri="{BB962C8B-B14F-4D97-AF65-F5344CB8AC3E}">
        <p14:creationId xmlns:p14="http://schemas.microsoft.com/office/powerpoint/2010/main" val="37587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4000" b="1" dirty="0" smtClean="0"/>
              <a:t>Instantaneous Incidence Rate</a:t>
            </a:r>
          </a:p>
        </p:txBody>
      </p:sp>
      <p:sp>
        <p:nvSpPr>
          <p:cNvPr id="109570" name="Rectangle 3"/>
          <p:cNvSpPr>
            <a:spLocks noGrp="1" noChangeArrowheads="1"/>
          </p:cNvSpPr>
          <p:nvPr>
            <p:ph type="body" idx="1"/>
          </p:nvPr>
        </p:nvSpPr>
        <p:spPr>
          <a:xfrm>
            <a:off x="228600" y="1752600"/>
            <a:ext cx="8763000" cy="4267200"/>
          </a:xfrm>
        </p:spPr>
        <p:txBody>
          <a:bodyPr/>
          <a:lstStyle/>
          <a:p>
            <a:r>
              <a:rPr lang="en-US" dirty="0" smtClean="0"/>
              <a:t>The previous plot (on the right) provides the “hazard” (aka “instantaneous incidence rate”)</a:t>
            </a:r>
          </a:p>
          <a:p>
            <a:pPr marL="0" indent="0">
              <a:buNone/>
            </a:pPr>
            <a:endParaRPr lang="en-US" dirty="0" smtClean="0"/>
          </a:p>
          <a:p>
            <a:r>
              <a:rPr lang="en-US" dirty="0" smtClean="0"/>
              <a:t>The hazard function h(t) gives the </a:t>
            </a:r>
            <a:r>
              <a:rPr lang="en-US" i="1" dirty="0" smtClean="0"/>
              <a:t>instantaneous</a:t>
            </a:r>
            <a:r>
              <a:rPr lang="en-US" dirty="0" smtClean="0"/>
              <a:t> potential per unit time for the event to occur, given that the individual has survived up to time t.</a:t>
            </a:r>
          </a:p>
          <a:p>
            <a:pPr lvl="1"/>
            <a:r>
              <a:rPr lang="en-US" sz="3200" dirty="0" smtClean="0"/>
              <a:t>allows for change in incidence rate over time </a:t>
            </a:r>
          </a:p>
        </p:txBody>
      </p:sp>
    </p:spTree>
    <p:extLst>
      <p:ext uri="{BB962C8B-B14F-4D97-AF65-F5344CB8AC3E}">
        <p14:creationId xmlns:p14="http://schemas.microsoft.com/office/powerpoint/2010/main" val="245412555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724400"/>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228600"/>
            <a:ext cx="7772400" cy="1143000"/>
          </a:xfrm>
        </p:spPr>
        <p:txBody>
          <a:bodyPr/>
          <a:lstStyle/>
          <a:p>
            <a:r>
              <a:rPr lang="en-US" sz="4000" b="1" dirty="0" smtClean="0"/>
              <a:t>Hazard Function </a:t>
            </a:r>
            <a:r>
              <a:rPr lang="en-US" sz="4000" dirty="0" smtClean="0"/>
              <a:t/>
            </a:r>
            <a:br>
              <a:rPr lang="en-US" sz="4000" dirty="0" smtClean="0"/>
            </a:br>
            <a:r>
              <a:rPr lang="en-US" sz="4000" dirty="0" smtClean="0"/>
              <a:t>(</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443413"/>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381000" y="5486400"/>
            <a:ext cx="8153400" cy="118745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a:t>.</a:t>
            </a:r>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118786" name="Picture 3" descr="presentation"/>
          <p:cNvPicPr>
            <a:picLocks noChangeAspect="1" noChangeArrowheads="1"/>
          </p:cNvPicPr>
          <p:nvPr/>
        </p:nvPicPr>
        <p:blipFill>
          <a:blip r:embed="rId3"/>
          <a:srcRect l="34837" t="42249" r="31551" b="42755"/>
          <a:stretch>
            <a:fillRect/>
          </a:stretch>
        </p:blipFill>
        <p:spPr bwMode="auto">
          <a:xfrm>
            <a:off x="304800" y="1752600"/>
            <a:ext cx="8458200" cy="488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981200"/>
            <a:ext cx="8382000" cy="403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85800" y="22860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447800" y="1371600"/>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population</a:t>
            </a:r>
          </a:p>
        </p:txBody>
      </p:sp>
      <p:sp>
        <p:nvSpPr>
          <p:cNvPr id="124930" name="Rectangle 3"/>
          <p:cNvSpPr>
            <a:spLocks noGrp="1" noChangeArrowheads="1"/>
          </p:cNvSpPr>
          <p:nvPr>
            <p:ph type="body" idx="1"/>
          </p:nvPr>
        </p:nvSpPr>
        <p:spPr/>
        <p:txBody>
          <a:bodyPr/>
          <a:lstStyle/>
          <a:p>
            <a:endParaRPr lang="en-US" dirty="0" smtClean="0"/>
          </a:p>
        </p:txBody>
      </p:sp>
      <p:pic>
        <p:nvPicPr>
          <p:cNvPr id="124931" name="Picture 4" descr="haz1"/>
          <p:cNvPicPr>
            <a:picLocks noChangeAspect="1" noChangeArrowheads="1"/>
          </p:cNvPicPr>
          <p:nvPr/>
        </p:nvPicPr>
        <p:blipFill>
          <a:blip r:embed="rId3"/>
          <a:srcRect b="13715"/>
          <a:stretch>
            <a:fillRect/>
          </a:stretch>
        </p:blipFill>
        <p:spPr bwMode="auto">
          <a:xfrm>
            <a:off x="1676400" y="1419225"/>
            <a:ext cx="6043613" cy="3914775"/>
          </a:xfrm>
          <a:prstGeom prst="rect">
            <a:avLst/>
          </a:prstGeom>
          <a:noFill/>
          <a:ln w="9525">
            <a:noFill/>
            <a:miter lim="800000"/>
            <a:headEnd/>
            <a:tailEnd/>
          </a:ln>
        </p:spPr>
      </p:pic>
      <p:sp>
        <p:nvSpPr>
          <p:cNvPr id="124932" name="Text Box 5"/>
          <p:cNvSpPr txBox="1">
            <a:spLocks noChangeArrowheads="1"/>
          </p:cNvSpPr>
          <p:nvPr/>
        </p:nvSpPr>
        <p:spPr bwMode="auto">
          <a:xfrm>
            <a:off x="1524000" y="54102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dirty="0"/>
              <a:t>0                                     Age (years)      	                             100</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457200" y="169863"/>
            <a:ext cx="8229600" cy="668337"/>
          </a:xfrm>
        </p:spPr>
        <p:txBody>
          <a:bodyPr anchor="b"/>
          <a:lstStyle/>
          <a:p>
            <a:r>
              <a:rPr lang="en-US" sz="3200" b="1" dirty="0" smtClean="0"/>
              <a:t>Hypoglycemia with Oral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1000" y="1143000"/>
            <a:ext cx="5715000" cy="3343275"/>
          </a:xfrm>
          <a:ln>
            <a:solidFill>
              <a:schemeClr val="tx1">
                <a:lumMod val="50000"/>
                <a:lumOff val="50000"/>
              </a:schemeClr>
            </a:solidFill>
          </a:ln>
        </p:spPr>
      </p:pic>
      <p:sp>
        <p:nvSpPr>
          <p:cNvPr id="131075" name="Rectangle 2"/>
          <p:cNvSpPr>
            <a:spLocks noGrp="1"/>
          </p:cNvSpPr>
          <p:nvPr>
            <p:ph type="body" sz="half" idx="4294967295"/>
          </p:nvPr>
        </p:nvSpPr>
        <p:spPr>
          <a:xfrm>
            <a:off x="533400" y="4953000"/>
            <a:ext cx="6629400" cy="1295400"/>
          </a:xfrm>
        </p:spPr>
        <p:txBody>
          <a:bodyPr anchor="b"/>
          <a:lstStyle/>
          <a:p>
            <a:pPr marL="0" indent="0" algn="ctr">
              <a:lnSpc>
                <a:spcPct val="80000"/>
              </a:lnSpc>
              <a:buFontTx/>
              <a:buNone/>
            </a:pPr>
            <a:r>
              <a:rPr lang="en-US" sz="2800" dirty="0" smtClean="0"/>
              <a:t>Smoothed hazard estimate of </a:t>
            </a:r>
            <a:r>
              <a:rPr lang="en-US" sz="2800" dirty="0" smtClean="0"/>
              <a:t>hypoglycemia </a:t>
            </a:r>
            <a:r>
              <a:rPr lang="en-US" sz="2800" dirty="0" smtClean="0"/>
              <a:t>over time by drug cohort. </a:t>
            </a:r>
          </a:p>
          <a:p>
            <a:pPr marL="0" indent="0">
              <a:lnSpc>
                <a:spcPct val="80000"/>
              </a:lnSpc>
              <a:buFontTx/>
              <a:buNone/>
            </a:pPr>
            <a:r>
              <a:rPr lang="en-US" sz="2800" dirty="0" smtClean="0"/>
              <a:t>h(t) = hazard at time </a:t>
            </a:r>
            <a:r>
              <a:rPr lang="en-US" sz="2800" dirty="0" smtClean="0"/>
              <a:t>time</a:t>
            </a:r>
            <a:r>
              <a:rPr lang="en-US" sz="2800" dirty="0" smtClean="0"/>
              <a:t> t.</a:t>
            </a:r>
          </a:p>
        </p:txBody>
      </p:sp>
      <p:sp>
        <p:nvSpPr>
          <p:cNvPr id="131076" name="Text Placeholder 6"/>
          <p:cNvSpPr>
            <a:spLocks noGrp="1"/>
          </p:cNvSpPr>
          <p:nvPr>
            <p:ph type="body" sz="half" idx="4294967295"/>
          </p:nvPr>
        </p:nvSpPr>
        <p:spPr>
          <a:xfrm>
            <a:off x="4724400" y="6248400"/>
            <a:ext cx="4191000" cy="381000"/>
          </a:xfrm>
        </p:spPr>
        <p:txBody>
          <a:bodyPr/>
          <a:lstStyle/>
          <a:p>
            <a:pPr marL="0" indent="0">
              <a:buFontTx/>
              <a:buNone/>
            </a:pPr>
            <a:r>
              <a:rPr lang="en-US" sz="1600" dirty="0" smtClean="0"/>
              <a:t>Vlckova</a:t>
            </a:r>
            <a:r>
              <a:rPr lang="en-US" sz="1600" dirty="0" smtClean="0"/>
              <a:t> et al. Drug Safety. 32:409-418, 2009.</a:t>
            </a:r>
          </a:p>
        </p:txBody>
      </p:sp>
      <p:sp>
        <p:nvSpPr>
          <p:cNvPr id="131077" name="Text Box 6"/>
          <p:cNvSpPr txBox="1">
            <a:spLocks noChangeArrowheads="1"/>
          </p:cNvSpPr>
          <p:nvPr/>
        </p:nvSpPr>
        <p:spPr bwMode="auto">
          <a:xfrm>
            <a:off x="66294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76200"/>
            <a:ext cx="7772400" cy="1143000"/>
          </a:xfrm>
        </p:spPr>
        <p:txBody>
          <a:bodyPr/>
          <a:lstStyle/>
          <a:p>
            <a:r>
              <a:rPr lang="en-US" sz="4000" b="1" dirty="0" smtClean="0"/>
              <a:t>“Average” Incidence Rates</a:t>
            </a:r>
          </a:p>
        </p:txBody>
      </p:sp>
      <p:sp>
        <p:nvSpPr>
          <p:cNvPr id="29698" name="Rectangle 3"/>
          <p:cNvSpPr>
            <a:spLocks noGrp="1" noChangeArrowheads="1"/>
          </p:cNvSpPr>
          <p:nvPr>
            <p:ph type="body" idx="1"/>
          </p:nvPr>
        </p:nvSpPr>
        <p:spPr>
          <a:xfrm>
            <a:off x="381000" y="1066800"/>
            <a:ext cx="8458200" cy="4648200"/>
          </a:xfrm>
        </p:spPr>
        <p:txBody>
          <a:bodyPr/>
          <a:lstStyle/>
          <a:p>
            <a:pPr>
              <a:lnSpc>
                <a:spcPct val="80000"/>
              </a:lnSpc>
              <a:spcBef>
                <a:spcPts val="1800"/>
              </a:spcBef>
            </a:pPr>
            <a:r>
              <a:rPr lang="en-US" sz="2800" dirty="0" smtClean="0"/>
              <a:t>The </a:t>
            </a:r>
            <a:r>
              <a:rPr lang="en-US" sz="2800" dirty="0" smtClean="0"/>
              <a:t>numerator is the same as incidence based on proportion of persons = events (E)</a:t>
            </a:r>
          </a:p>
          <a:p>
            <a:pPr>
              <a:lnSpc>
                <a:spcPct val="80000"/>
              </a:lnSpc>
              <a:spcBef>
                <a:spcPts val="1800"/>
              </a:spcBef>
            </a:pPr>
            <a:r>
              <a:rPr lang="en-US" sz="2800" dirty="0" smtClean="0"/>
              <a:t>The denominator is the sum of the follow-up times for each individual under study</a:t>
            </a:r>
          </a:p>
          <a:p>
            <a:pPr>
              <a:lnSpc>
                <a:spcPct val="80000"/>
              </a:lnSpc>
              <a:spcBef>
                <a:spcPts val="1800"/>
              </a:spcBef>
            </a:pPr>
            <a:r>
              <a:rPr lang="en-US" sz="2800" dirty="0" smtClean="0"/>
              <a:t>The resulting ratio of E/NT is not a proportion--may be greater than 1</a:t>
            </a:r>
          </a:p>
          <a:p>
            <a:pPr>
              <a:lnSpc>
                <a:spcPct val="80000"/>
              </a:lnSpc>
              <a:spcBef>
                <a:spcPts val="1800"/>
              </a:spcBef>
            </a:pPr>
            <a:r>
              <a:rPr lang="en-US" sz="2800" dirty="0" smtClean="0"/>
              <a:t>Value depends on unit of time used  </a:t>
            </a:r>
          </a:p>
          <a:p>
            <a:pPr lvl="1">
              <a:lnSpc>
                <a:spcPct val="80000"/>
              </a:lnSpc>
              <a:spcBef>
                <a:spcPts val="1800"/>
              </a:spcBef>
            </a:pPr>
            <a:r>
              <a:rPr lang="en-US" sz="2400" dirty="0" smtClean="0"/>
              <a:t>person-days </a:t>
            </a:r>
            <a:r>
              <a:rPr lang="en-US" sz="2400" dirty="0"/>
              <a:t>vs </a:t>
            </a:r>
            <a:r>
              <a:rPr lang="en-US" sz="2400" dirty="0" smtClean="0"/>
              <a:t>person-months </a:t>
            </a:r>
            <a:r>
              <a:rPr lang="en-US" sz="2400" dirty="0"/>
              <a:t>vs </a:t>
            </a:r>
            <a:r>
              <a:rPr lang="en-US" sz="2400" dirty="0" smtClean="0"/>
              <a:t>person-years </a:t>
            </a:r>
            <a:r>
              <a:rPr lang="en-US" sz="2400" dirty="0"/>
              <a:t>vs </a:t>
            </a:r>
            <a:r>
              <a:rPr lang="en-US" sz="2400" dirty="0" smtClean="0"/>
              <a:t>           1000 </a:t>
            </a:r>
            <a:r>
              <a:rPr lang="en-US" sz="2400" dirty="0"/>
              <a:t>person-years vs 100,000 person-years, etc</a:t>
            </a:r>
            <a:r>
              <a:rPr lang="en-US" sz="2400" dirty="0" smtClean="0"/>
              <a:t>.</a:t>
            </a:r>
          </a:p>
          <a:p>
            <a:pPr>
              <a:lnSpc>
                <a:spcPct val="80000"/>
              </a:lnSpc>
              <a:spcBef>
                <a:spcPts val="1800"/>
              </a:spcBef>
            </a:pPr>
            <a:r>
              <a:rPr lang="en-US" sz="2800" dirty="0" smtClean="0"/>
              <a:t>Particularly well suited </a:t>
            </a:r>
            <a:r>
              <a:rPr lang="en-US" sz="2800" dirty="0"/>
              <a:t>to express incidence rate </a:t>
            </a:r>
            <a:r>
              <a:rPr lang="en-US" sz="2800" dirty="0" smtClean="0"/>
              <a:t>in a steady state </a:t>
            </a:r>
            <a:r>
              <a:rPr lang="en-US" sz="2800" i="1" dirty="0"/>
              <a:t>dynamic</a:t>
            </a:r>
            <a:r>
              <a:rPr lang="en-US" sz="2800" dirty="0"/>
              <a:t> cohort</a:t>
            </a:r>
          </a:p>
          <a:p>
            <a:pPr lvl="1">
              <a:lnSpc>
                <a:spcPct val="80000"/>
              </a:lnSpc>
              <a:spcBef>
                <a:spcPts val="1800"/>
              </a:spcBef>
            </a:pP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hazard function: Which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buFontTx/>
              <a:buChar char="•"/>
            </a:pPr>
            <a:r>
              <a:rPr lang="en-US" dirty="0"/>
              <a:t> </a:t>
            </a:r>
            <a:r>
              <a:rPr lang="en-US" dirty="0"/>
              <a:t>sts</a:t>
            </a:r>
            <a:r>
              <a:rPr lang="en-US" dirty="0"/>
              <a:t> graph, hazard</a:t>
            </a:r>
          </a:p>
        </p:txBody>
      </p:sp>
      <p:pic>
        <p:nvPicPr>
          <p:cNvPr id="129028" name="Picture 6" descr="Graph KM"/>
          <p:cNvPicPr>
            <a:picLocks noGrp="1" noChangeAspect="1" noChangeArrowheads="1"/>
          </p:cNvPicPr>
          <p:nvPr>
            <p:ph type="body" idx="1"/>
          </p:nvPr>
        </p:nvPicPr>
        <p:blipFill>
          <a:blip r:embed="rId4"/>
          <a:srcRect/>
          <a:stretch>
            <a:fillRect/>
          </a:stretch>
        </p:blipFill>
        <p:spPr>
          <a:xfrm>
            <a:off x="228600" y="1905000"/>
            <a:ext cx="4191000" cy="3048000"/>
          </a:xfrm>
        </p:spPr>
      </p:pic>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57200" y="1447800"/>
            <a:ext cx="3581400" cy="366713"/>
          </a:xfrm>
          <a:prstGeom prst="rect">
            <a:avLst/>
          </a:prstGeom>
          <a:noFill/>
          <a:ln w="9525">
            <a:noFill/>
            <a:miter lim="800000"/>
            <a:headEnd/>
            <a:tailEnd/>
          </a:ln>
        </p:spPr>
        <p:txBody>
          <a:bodyPr>
            <a:spAutoFit/>
          </a:bodyPr>
          <a:lstStyle/>
          <a:p>
            <a:pPr eaLnBrk="0" hangingPunct="0">
              <a:spcBef>
                <a:spcPct val="50000"/>
              </a:spcBef>
            </a:pPr>
            <a:r>
              <a:rPr lang="en-US" sz="1800" dirty="0">
                <a:solidFill>
                  <a:schemeClr val="tx2"/>
                </a:solidFill>
              </a:rPr>
              <a:t>K-M survival curve for same data</a:t>
            </a:r>
          </a:p>
        </p:txBody>
      </p:sp>
      <p:sp>
        <p:nvSpPr>
          <p:cNvPr id="129031" name="Text Box 9"/>
          <p:cNvSpPr txBox="1">
            <a:spLocks noChangeArrowheads="1"/>
          </p:cNvSpPr>
          <p:nvPr/>
        </p:nvSpPr>
        <p:spPr bwMode="auto">
          <a:xfrm>
            <a:off x="304800" y="5715000"/>
            <a:ext cx="3962400" cy="822325"/>
          </a:xfrm>
          <a:prstGeom prst="rect">
            <a:avLst/>
          </a:prstGeom>
          <a:noFill/>
          <a:ln w="9525">
            <a:noFill/>
            <a:miter lim="800000"/>
            <a:headEnd/>
            <a:tailEnd/>
          </a:ln>
        </p:spPr>
        <p:txBody>
          <a:bodyPr>
            <a:spAutoFit/>
          </a:bodyPr>
          <a:lstStyle/>
          <a:p>
            <a:pPr eaLnBrk="0" hangingPunct="0">
              <a:spcBef>
                <a:spcPct val="50000"/>
              </a:spcBef>
            </a:pPr>
            <a:r>
              <a:rPr lang="en-US" dirty="0"/>
              <a:t>Average incidence rate = 0.13 deaths per person-year</a:t>
            </a:r>
          </a:p>
        </p:txBody>
      </p:sp>
      <p:sp>
        <p:nvSpPr>
          <p:cNvPr id="129032" name="Text Box 10"/>
          <p:cNvSpPr txBox="1">
            <a:spLocks noChangeArrowheads="1"/>
          </p:cNvSpPr>
          <p:nvPr/>
        </p:nvSpPr>
        <p:spPr bwMode="auto">
          <a:xfrm>
            <a:off x="228600" y="5105400"/>
            <a:ext cx="4114800" cy="457200"/>
          </a:xfrm>
          <a:prstGeom prst="rect">
            <a:avLst/>
          </a:prstGeom>
          <a:noFill/>
          <a:ln w="9525">
            <a:noFill/>
            <a:miter lim="800000"/>
            <a:headEnd/>
            <a:tailEnd/>
          </a:ln>
        </p:spPr>
        <p:txBody>
          <a:bodyPr>
            <a:spAutoFit/>
          </a:bodyPr>
          <a:lstStyle/>
          <a:p>
            <a:pPr eaLnBrk="0" hangingPunct="0">
              <a:spcBef>
                <a:spcPct val="50000"/>
              </a:spcBef>
            </a:pPr>
            <a:r>
              <a:rPr lang="en-US" dirty="0"/>
              <a:t>10 yr cum incidence = 0.2375</a:t>
            </a:r>
          </a:p>
        </p:txBody>
      </p:sp>
      <p:sp>
        <p:nvSpPr>
          <p:cNvPr id="234507" name="Text Box 11"/>
          <p:cNvSpPr txBox="1">
            <a:spLocks noChangeArrowheads="1"/>
          </p:cNvSpPr>
          <p:nvPr/>
        </p:nvSpPr>
        <p:spPr bwMode="auto">
          <a:xfrm>
            <a:off x="4876800" y="5486400"/>
            <a:ext cx="3962400" cy="822325"/>
          </a:xfrm>
          <a:prstGeom prst="rect">
            <a:avLst/>
          </a:prstGeom>
          <a:noFill/>
          <a:ln w="9525">
            <a:noFill/>
            <a:miter lim="800000"/>
            <a:headEnd/>
            <a:tailEnd/>
          </a:ln>
        </p:spPr>
        <p:txBody>
          <a:bodyPr>
            <a:spAutoFit/>
          </a:bodyPr>
          <a:lstStyle/>
          <a:p>
            <a:pPr eaLnBrk="0" hangingPunct="0">
              <a:spcBef>
                <a:spcPct val="50000"/>
              </a:spcBef>
            </a:pPr>
            <a:r>
              <a:rPr lang="en-US" dirty="0"/>
              <a:t>Different information in this plot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1524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304800" y="1600200"/>
            <a:ext cx="8610600" cy="5257800"/>
          </a:xfrm>
        </p:spPr>
        <p:txBody>
          <a:bodyPr/>
          <a:lstStyle/>
          <a:p>
            <a:r>
              <a:rPr lang="en-US" sz="2800" dirty="0" smtClean="0"/>
              <a:t>Hazard can be thought of as how likely an event is to happen at any moment in time</a:t>
            </a:r>
          </a:p>
          <a:p>
            <a:endParaRPr lang="en-US" sz="900" dirty="0" smtClean="0"/>
          </a:p>
          <a:p>
            <a:r>
              <a:rPr lang="en-US" sz="2800" dirty="0" smtClean="0"/>
              <a:t>Cumulative incidence is the result of applying that hazard to a fixed cohort for a specified duration</a:t>
            </a:r>
          </a:p>
          <a:p>
            <a:endParaRPr lang="en-US" sz="1000" dirty="0" smtClean="0"/>
          </a:p>
          <a:p>
            <a:r>
              <a:rPr lang="en-US" sz="2800" dirty="0" smtClean="0"/>
              <a:t>Velocity of a car vs distance traveled in a certain time</a:t>
            </a:r>
          </a:p>
          <a:p>
            <a:endParaRPr lang="en-US" sz="1000" dirty="0" smtClean="0"/>
          </a:p>
          <a:p>
            <a:r>
              <a:rPr lang="en-US" sz="2800" dirty="0" smtClean="0"/>
              <a:t>Average incidence rate is calculated by using data from a time period, but it is just an average.  The average is more meaningful if rate is constant over time (constant hazard), but less useful if changes over time.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685800" y="304800"/>
            <a:ext cx="7772400" cy="1143000"/>
          </a:xfrm>
        </p:spPr>
        <p:txBody>
          <a:bodyPr/>
          <a:lstStyle/>
          <a:p>
            <a:r>
              <a:rPr lang="en-US" sz="3600" b="1" dirty="0" smtClean="0"/>
              <a:t>Illustration of Incidence Rate versus Cumulative Incidence</a:t>
            </a:r>
          </a:p>
        </p:txBody>
      </p:sp>
      <p:sp>
        <p:nvSpPr>
          <p:cNvPr id="135170" name="Rectangle 3"/>
          <p:cNvSpPr>
            <a:spLocks noGrp="1" noChangeArrowheads="1"/>
          </p:cNvSpPr>
          <p:nvPr>
            <p:ph type="body" idx="1"/>
          </p:nvPr>
        </p:nvSpPr>
        <p:spPr>
          <a:xfrm>
            <a:off x="228600" y="1676400"/>
            <a:ext cx="8305800" cy="4343400"/>
          </a:xfrm>
        </p:spPr>
        <p:txBody>
          <a:bodyPr/>
          <a:lstStyle/>
          <a:p>
            <a:r>
              <a:rPr lang="en-US" dirty="0" smtClean="0"/>
              <a:t>The mortality rate in the U.S. in 2001 was 855 per 100,000 person-years</a:t>
            </a:r>
          </a:p>
          <a:p>
            <a:endParaRPr lang="en-US" dirty="0" smtClean="0"/>
          </a:p>
          <a:p>
            <a:r>
              <a:rPr lang="en-US" dirty="0" smtClean="0"/>
              <a:t>If a fixed cohort of US citizens was followed for 5 years (and had this constant rate of death), the cumulative incidence of death can be shown to be 4.2% at 5 years; at 10 years it would be 8.2%.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Incidence Rate and Cumulative Incidence</a:t>
            </a:r>
          </a:p>
        </p:txBody>
      </p:sp>
      <p:sp>
        <p:nvSpPr>
          <p:cNvPr id="2070" name="Rectangle 3"/>
          <p:cNvSpPr>
            <a:spLocks noGrp="1" noChangeArrowheads="1"/>
          </p:cNvSpPr>
          <p:nvPr>
            <p:ph type="body" sz="half" idx="1"/>
          </p:nvPr>
        </p:nvSpPr>
        <p:spPr>
          <a:xfrm>
            <a:off x="304800" y="1524000"/>
            <a:ext cx="8458200" cy="5029200"/>
          </a:xfrm>
        </p:spPr>
        <p:txBody>
          <a:bodyPr/>
          <a:lstStyle/>
          <a:p>
            <a:r>
              <a:rPr lang="en-US" dirty="0" smtClean="0"/>
              <a:t>A constant rate produces an exponential cumulative incidence (or survival) distribution</a:t>
            </a:r>
            <a:r>
              <a:rPr lang="en-US" sz="2800" dirty="0" smtClean="0"/>
              <a:t> </a:t>
            </a:r>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121"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smtClean="0">
                <a:latin typeface="Arial" charset="0"/>
              </a:rPr>
              <a:t>Constant Rate Results in Exponential Survival</a:t>
            </a:r>
          </a:p>
        </p:txBody>
      </p:sp>
      <p:graphicFrame>
        <p:nvGraphicFramePr>
          <p:cNvPr id="3110" name="Object 38"/>
          <p:cNvGraphicFramePr>
            <a:graphicFrameLocks noGrp="1" noChangeAspect="1"/>
          </p:cNvGraphicFramePr>
          <p:nvPr>
            <p:ph sz="quarter" idx="1"/>
          </p:nvPr>
        </p:nvGraphicFramePr>
        <p:xfrm>
          <a:off x="4343400" y="3429000"/>
          <a:ext cx="4572000" cy="2971800"/>
        </p:xfrm>
        <a:graphic>
          <a:graphicData uri="http://schemas.openxmlformats.org/presentationml/2006/ole">
            <mc:AlternateContent xmlns:mc="http://schemas.openxmlformats.org/markup-compatibility/2006">
              <mc:Choice xmlns:v="urn:schemas-microsoft-com:vml" Requires="v">
                <p:oleObj spid="_x0000_s3214" name="Chart" r:id="rId4" imgW="4000500" imgH="2505050" progId="Excel.Sheet.8">
                  <p:embed/>
                </p:oleObj>
              </mc:Choice>
              <mc:Fallback>
                <p:oleObj name="Chart" r:id="rId4" imgW="4000500" imgH="2505050" progId="Excel.Sheet.8">
                  <p:embed/>
                  <p:pic>
                    <p:nvPicPr>
                      <p:cNvPr id="0" name="Picture 3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429000"/>
                        <a:ext cx="45720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215" name="Chart" r:id="rId6" imgW="3495580" imgH="1981090" progId="Excel.Sheet.8">
                  <p:embed/>
                </p:oleObj>
              </mc:Choice>
              <mc:Fallback>
                <p:oleObj name="Chart" r:id="rId6" imgW="3495580" imgH="1981090" progId="Excel.Sheet.8">
                  <p:embed/>
                  <p:pic>
                    <p:nvPicPr>
                      <p:cNvPr id="0" name="Picture 3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10668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a:t>Hazard Rate</a:t>
            </a:r>
          </a:p>
        </p:txBody>
      </p:sp>
      <p:sp>
        <p:nvSpPr>
          <p:cNvPr id="3114" name="Text Box 11"/>
          <p:cNvSpPr txBox="1">
            <a:spLocks noChangeArrowheads="1"/>
          </p:cNvSpPr>
          <p:nvPr/>
        </p:nvSpPr>
        <p:spPr bwMode="auto">
          <a:xfrm>
            <a:off x="5562600" y="38100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incidence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Thus, when </a:t>
            </a:r>
            <a:r>
              <a:rPr lang="en-US" dirty="0"/>
              <a:t>rates are low (1 per 100 </a:t>
            </a:r>
            <a:r>
              <a:rPr lang="en-US" dirty="0" smtClean="0"/>
              <a:t>person-years </a:t>
            </a:r>
            <a:r>
              <a:rPr lang="en-US" dirty="0"/>
              <a:t>or less</a:t>
            </a:r>
            <a:r>
              <a:rPr lang="en-US" dirty="0" smtClean="0"/>
              <a:t>), simply multiplying the follow-up time </a:t>
            </a:r>
            <a:r>
              <a:rPr lang="en-US" dirty="0"/>
              <a:t>x rate will give you about the right answer for </a:t>
            </a:r>
            <a:r>
              <a:rPr lang="en-US" dirty="0" smtClean="0"/>
              <a:t>cumulative incidence.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913353016"/>
              </p:ext>
            </p:extLst>
          </p:nvPr>
        </p:nvGraphicFramePr>
        <p:xfrm>
          <a:off x="685800" y="1901952"/>
          <a:ext cx="7772400" cy="3584448"/>
        </p:xfrm>
        <a:graphic>
          <a:graphicData uri="http://schemas.openxmlformats.org/drawingml/2006/table">
            <a:tbl>
              <a:tblPr/>
              <a:tblGrid>
                <a:gridCol w="1752600"/>
                <a:gridCol w="1524000"/>
                <a:gridCol w="1524000"/>
                <a:gridCol w="1417638"/>
                <a:gridCol w="1554162"/>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 per 100 pers.-yrs.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 per 100 pers.-yrs.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685800" y="838200"/>
            <a:ext cx="7772400" cy="1143000"/>
          </a:xfrm>
        </p:spPr>
        <p:txBody>
          <a:bodyPr/>
          <a:lstStyle/>
          <a:p>
            <a:r>
              <a:rPr lang="en-US" sz="3600" b="1" dirty="0" smtClean="0"/>
              <a:t>Relationship between hazard function and survival function with a </a:t>
            </a:r>
            <a:br>
              <a:rPr lang="en-US" sz="3600" b="1" dirty="0" smtClean="0"/>
            </a:br>
            <a:r>
              <a:rPr lang="en-US" sz="3600" b="1" dirty="0" smtClean="0"/>
              <a:t>Constant Hazard Rate</a:t>
            </a:r>
          </a:p>
        </p:txBody>
      </p:sp>
      <p:graphicFrame>
        <p:nvGraphicFramePr>
          <p:cNvPr id="4116" name="Object 20"/>
          <p:cNvGraphicFramePr>
            <a:graphicFrameLocks noGrp="1" noChangeAspect="1"/>
          </p:cNvGraphicFramePr>
          <p:nvPr>
            <p:ph sz="half" idx="2"/>
          </p:nvPr>
        </p:nvGraphicFramePr>
        <p:xfrm>
          <a:off x="1905000" y="3082925"/>
          <a:ext cx="5562600" cy="1011238"/>
        </p:xfrm>
        <a:graphic>
          <a:graphicData uri="http://schemas.openxmlformats.org/presentationml/2006/ole">
            <mc:AlternateContent xmlns:mc="http://schemas.openxmlformats.org/markup-compatibility/2006">
              <mc:Choice xmlns:v="urn:schemas-microsoft-com:vml" Requires="v">
                <p:oleObj spid="_x0000_s4169"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82925"/>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743200" y="47244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685800" y="5791200"/>
            <a:ext cx="7924800" cy="457200"/>
          </a:xfrm>
          <a:prstGeom prst="rect">
            <a:avLst/>
          </a:prstGeom>
          <a:noFill/>
          <a:ln w="9525">
            <a:noFill/>
            <a:miter lim="800000"/>
            <a:headEnd/>
            <a:tailEnd/>
          </a:ln>
        </p:spPr>
        <p:txBody>
          <a:bodyPr>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81000" y="228600"/>
            <a:ext cx="7772400" cy="1143000"/>
          </a:xfrm>
        </p:spPr>
        <p:txBody>
          <a:bodyPr/>
          <a:lstStyle/>
          <a:p>
            <a:r>
              <a:rPr lang="en-US" sz="3600" b="1" dirty="0" smtClean="0"/>
              <a:t>From average incidence rate to cumulative survival/incidence #1</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609600" y="1981200"/>
            <a:ext cx="7620000" cy="1552575"/>
          </a:xfrm>
          <a:prstGeom prst="rect">
            <a:avLst/>
          </a:prstGeom>
          <a:noFill/>
          <a:ln w="9525">
            <a:noFill/>
            <a:miter lim="800000"/>
            <a:headEnd/>
            <a:tailEnd/>
          </a:ln>
        </p:spPr>
        <p:txBody>
          <a:bodyPr>
            <a:spAutoFit/>
          </a:bodyPr>
          <a:lstStyle/>
          <a:p>
            <a:pPr eaLnBrk="0" hangingPunct="0"/>
            <a:r>
              <a:rPr lang="en-US" b="1" dirty="0"/>
              <a:t>Previous example: Biliary cirrhosis time to death data</a:t>
            </a:r>
          </a:p>
          <a:p>
            <a:pPr eaLnBrk="0" hangingPunct="0"/>
            <a:endParaRPr lang="en-US" b="1" dirty="0"/>
          </a:p>
          <a:p>
            <a:pPr eaLnBrk="0" hangingPunct="0"/>
            <a:r>
              <a:rPr lang="en-US" b="1" dirty="0"/>
              <a:t>Average incidence rate = 0.1285 deaths per person-year</a:t>
            </a:r>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609600" y="152400"/>
            <a:ext cx="7772400" cy="1143000"/>
          </a:xfrm>
        </p:spPr>
        <p:txBody>
          <a:bodyPr/>
          <a:lstStyle/>
          <a:p>
            <a:r>
              <a:rPr lang="en-US" sz="3600" b="1" dirty="0" smtClean="0"/>
              <a:t>From average incidence rate to cumulative survival/incidence #2</a:t>
            </a:r>
          </a:p>
        </p:txBody>
      </p:sp>
      <p:sp>
        <p:nvSpPr>
          <p:cNvPr id="151554" name="Rectangle 3"/>
          <p:cNvSpPr>
            <a:spLocks noGrp="1" noChangeArrowheads="1"/>
          </p:cNvSpPr>
          <p:nvPr>
            <p:ph type="body" idx="1"/>
          </p:nvPr>
        </p:nvSpPr>
        <p:spPr>
          <a:xfrm>
            <a:off x="362857" y="1600200"/>
            <a:ext cx="8763000" cy="4572000"/>
          </a:xfrm>
        </p:spPr>
        <p:txBody>
          <a:bodyPr/>
          <a:lstStyle/>
          <a:p>
            <a:pPr>
              <a:buFontTx/>
              <a:buNone/>
            </a:pPr>
            <a:r>
              <a:rPr lang="en-US" dirty="0" smtClean="0"/>
              <a:t>Breast cancer incidence rate in Marin in 2000:  </a:t>
            </a:r>
          </a:p>
          <a:p>
            <a:pPr>
              <a:buFontTx/>
              <a:buNone/>
            </a:pPr>
            <a:r>
              <a:rPr lang="en-US" dirty="0" smtClean="0"/>
              <a:t>157.5 cases per 100,000 person-years</a:t>
            </a:r>
          </a:p>
          <a:p>
            <a:pPr>
              <a:buFontTx/>
              <a:buNone/>
            </a:pPr>
            <a:r>
              <a:rPr lang="en-US" dirty="0" smtClean="0"/>
              <a:t>What is the cumulative incidence of breast cancer, assuming this constant rate, over 20 yrs?</a:t>
            </a:r>
          </a:p>
          <a:p>
            <a:pPr>
              <a:buFontTx/>
              <a:buNone/>
            </a:pPr>
            <a:endParaRPr lang="en-US" dirty="0" smtClean="0"/>
          </a:p>
          <a:p>
            <a:pPr>
              <a:buFontTx/>
              <a:buNone/>
            </a:pPr>
            <a:r>
              <a:rPr lang="en-US" dirty="0" smtClean="0"/>
              <a:t>S(20) = ℮</a:t>
            </a:r>
            <a:r>
              <a:rPr lang="en-US" baseline="30000" dirty="0" smtClean="0"/>
              <a:t>(-157.5 cases/100,000 person-yrs * 20 yrs) </a:t>
            </a:r>
            <a:r>
              <a:rPr lang="en-US" dirty="0" smtClean="0"/>
              <a:t>= 0.97 </a:t>
            </a:r>
          </a:p>
          <a:p>
            <a:pPr>
              <a:buFontTx/>
              <a:buNone/>
            </a:pPr>
            <a:r>
              <a:rPr lang="en-US" dirty="0" smtClean="0"/>
              <a:t>F(20) = 1 - 0.97 = 0.03  (incidence over 20 yrs)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228600"/>
            <a:ext cx="8610600" cy="1600200"/>
          </a:xfrm>
          <a:prstGeom prst="rect">
            <a:avLst/>
          </a:prstGeom>
          <a:noFill/>
          <a:ln w="9525">
            <a:noFill/>
            <a:miter lim="800000"/>
            <a:headEnd/>
            <a:tailEnd/>
          </a:ln>
        </p:spPr>
        <p:txBody>
          <a:bodyPr anchor="ctr"/>
          <a:lstStyle/>
          <a:p>
            <a:pPr algn="ctr" eaLnBrk="0" hangingPunct="0"/>
            <a:r>
              <a:rPr lang="en-US" sz="3600" b="1" dirty="0">
                <a:solidFill>
                  <a:schemeClr val="tx2"/>
                </a:solidFill>
              </a:rPr>
              <a:t>Calculating an Average Incidence Rate: Obtaining the Denominator</a:t>
            </a:r>
          </a:p>
        </p:txBody>
      </p:sp>
      <p:sp>
        <p:nvSpPr>
          <p:cNvPr id="31746"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t>Method 1:</a:t>
            </a:r>
            <a:r>
              <a:rPr lang="en-US" sz="3200" dirty="0"/>
              <a:t>  If have exact entry, censoring, and event times for each person, can sum person-time for each person for denominator</a:t>
            </a:r>
          </a:p>
          <a:p>
            <a:pPr marL="342900" indent="-342900" eaLnBrk="0" hangingPunct="0">
              <a:spcBef>
                <a:spcPct val="20000"/>
              </a:spcBef>
            </a:pPr>
            <a:r>
              <a:rPr lang="en-US" sz="3200" dirty="0"/>
              <a:t> </a:t>
            </a:r>
          </a:p>
          <a:p>
            <a:pPr marL="342900" indent="-342900" eaLnBrk="0" hangingPunct="0">
              <a:spcBef>
                <a:spcPct val="50000"/>
              </a:spcBef>
              <a:buFontTx/>
              <a:buChar char="•"/>
            </a:pPr>
            <a:r>
              <a:rPr lang="en-US" sz="3200" b="1" dirty="0"/>
              <a:t>Method 2:</a:t>
            </a:r>
            <a:r>
              <a:rPr lang="en-US" sz="3200" dirty="0"/>
              <a:t>  If no individual data but have the  time interval and average population size, can take their </a:t>
            </a:r>
            <a:r>
              <a:rPr lang="en-US" sz="3200" dirty="0" smtClean="0"/>
              <a:t>product (time X size) </a:t>
            </a:r>
            <a:r>
              <a:rPr lang="en-US" sz="3200" dirty="0"/>
              <a:t>as denominator</a:t>
            </a:r>
          </a:p>
          <a:p>
            <a:pPr marL="742950" lvl="1" indent="-285750" eaLnBrk="0" hangingPunct="0">
              <a:spcBef>
                <a:spcPct val="20000"/>
              </a:spcBef>
              <a:buFontTx/>
              <a:buChar char="–"/>
            </a:pPr>
            <a:r>
              <a:rPr lang="en-US" sz="2800" dirty="0"/>
              <a:t>Some datasets only have average population size at risk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838200" y="-76200"/>
            <a:ext cx="7772400" cy="1143000"/>
          </a:xfrm>
        </p:spPr>
        <p:txBody>
          <a:bodyPr/>
          <a:lstStyle/>
          <a:p>
            <a:r>
              <a:rPr lang="en-US" sz="3600" b="1" dirty="0" smtClean="0"/>
              <a:t>Survival and Hazard Functions</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6477000" y="4724400"/>
            <a:ext cx="2209800" cy="830997"/>
          </a:xfrm>
          <a:prstGeom prst="rect">
            <a:avLst/>
          </a:prstGeom>
          <a:noFill/>
          <a:ln w="9525">
            <a:noFill/>
            <a:miter lim="800000"/>
            <a:headEnd/>
            <a:tailEnd/>
          </a:ln>
        </p:spPr>
        <p:txBody>
          <a:bodyPr>
            <a:spAutoFit/>
          </a:bodyPr>
          <a:lstStyle/>
          <a:p>
            <a:pPr eaLnBrk="0" hangingPunct="0">
              <a:spcBef>
                <a:spcPct val="50000"/>
              </a:spcBef>
            </a:pPr>
            <a:r>
              <a:rPr lang="en-US" dirty="0"/>
              <a:t>Don’t 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a:blip r:embed="rId3"/>
          <a:srcRect/>
          <a:stretch>
            <a:fillRect/>
          </a:stretch>
        </p:blipFill>
        <p:spPr bwMode="auto">
          <a:xfrm>
            <a:off x="152400" y="228600"/>
            <a:ext cx="88392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4"/>
          <p:cNvPicPr>
            <a:picLocks noChangeAspect="1" noChangeArrowheads="1"/>
          </p:cNvPicPr>
          <p:nvPr/>
        </p:nvPicPr>
        <p:blipFill>
          <a:blip r:embed="rId3"/>
          <a:srcRect/>
          <a:stretch>
            <a:fillRect/>
          </a:stretch>
        </p:blipFill>
        <p:spPr bwMode="auto">
          <a:xfrm>
            <a:off x="228600" y="228600"/>
            <a:ext cx="8686800" cy="6400800"/>
          </a:xfrm>
          <a:prstGeom prst="rect">
            <a:avLst/>
          </a:prstGeom>
          <a:noFill/>
          <a:ln w="9525">
            <a:noFill/>
            <a:miter lim="800000"/>
            <a:headEnd/>
            <a:tailEnd/>
          </a:ln>
        </p:spPr>
      </p:pic>
      <p:sp>
        <p:nvSpPr>
          <p:cNvPr id="157698" name="AutoShape 5"/>
          <p:cNvSpPr>
            <a:spLocks/>
          </p:cNvSpPr>
          <p:nvPr/>
        </p:nvSpPr>
        <p:spPr bwMode="auto">
          <a:xfrm>
            <a:off x="4038600" y="571500"/>
            <a:ext cx="1524000" cy="609600"/>
          </a:xfrm>
          <a:prstGeom prst="borderCallout2">
            <a:avLst>
              <a:gd name="adj1" fmla="val 18750"/>
              <a:gd name="adj2" fmla="val -5000"/>
              <a:gd name="adj3" fmla="val 18750"/>
              <a:gd name="adj4" fmla="val -14792"/>
              <a:gd name="adj5" fmla="val 81250"/>
              <a:gd name="adj6" fmla="val -25000"/>
            </a:avLst>
          </a:prstGeom>
          <a:noFill/>
          <a:ln w="9525">
            <a:solidFill>
              <a:schemeClr val="tx1"/>
            </a:solidFill>
            <a:miter lim="800000"/>
            <a:headEnd/>
            <a:tailEnd/>
          </a:ln>
        </p:spPr>
        <p:txBody>
          <a:bodyPr/>
          <a:lstStyle/>
          <a:p>
            <a:pPr algn="ctr" eaLnBrk="0" hangingPunct="0"/>
            <a:r>
              <a:rPr lang="en-US" sz="1400" dirty="0"/>
              <a:t>Cumulative incidence</a:t>
            </a:r>
          </a:p>
        </p:txBody>
      </p:sp>
      <p:sp>
        <p:nvSpPr>
          <p:cNvPr id="157699" name="AutoShape 8"/>
          <p:cNvSpPr>
            <a:spLocks/>
          </p:cNvSpPr>
          <p:nvPr/>
        </p:nvSpPr>
        <p:spPr bwMode="auto">
          <a:xfrm>
            <a:off x="7162800" y="533400"/>
            <a:ext cx="1524000" cy="457200"/>
          </a:xfrm>
          <a:prstGeom prst="borderCallout2">
            <a:avLst>
              <a:gd name="adj1" fmla="val 25000"/>
              <a:gd name="adj2" fmla="val -5000"/>
              <a:gd name="adj3" fmla="val 25000"/>
              <a:gd name="adj4" fmla="val -14792"/>
              <a:gd name="adj5" fmla="val 108333"/>
              <a:gd name="adj6" fmla="val -25000"/>
            </a:avLst>
          </a:prstGeom>
          <a:noFill/>
          <a:ln w="9525">
            <a:solidFill>
              <a:schemeClr val="tx1"/>
            </a:solidFill>
            <a:miter lim="800000"/>
            <a:headEnd/>
            <a:tailEnd/>
          </a:ln>
        </p:spPr>
        <p:txBody>
          <a:bodyPr/>
          <a:lstStyle/>
          <a:p>
            <a:pPr algn="ctr" eaLnBrk="0" hangingPunct="0"/>
            <a:r>
              <a:rPr lang="en-US" sz="1400" dirty="0"/>
              <a:t>Incidence rate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85800" y="228600"/>
            <a:ext cx="7772400" cy="868363"/>
          </a:xfrm>
        </p:spPr>
        <p:txBody>
          <a:bodyPr/>
          <a:lstStyle/>
          <a:p>
            <a:r>
              <a:rPr lang="en-US" sz="3200" b="1" dirty="0" smtClean="0"/>
              <a:t>Rates:  What to do about </a:t>
            </a:r>
            <a:br>
              <a:rPr lang="en-US" sz="3200" b="1" dirty="0" smtClean="0"/>
            </a:br>
            <a:r>
              <a:rPr lang="en-US" sz="3200" b="1" dirty="0" smtClean="0"/>
              <a:t>Losses to Follow-up and Competing Events</a:t>
            </a:r>
          </a:p>
        </p:txBody>
      </p:sp>
      <p:sp>
        <p:nvSpPr>
          <p:cNvPr id="159746" name="Rectangle 3"/>
          <p:cNvSpPr>
            <a:spLocks noGrp="1" noChangeArrowheads="1"/>
          </p:cNvSpPr>
          <p:nvPr>
            <p:ph type="body" idx="1"/>
          </p:nvPr>
        </p:nvSpPr>
        <p:spPr>
          <a:xfrm>
            <a:off x="228600" y="1295400"/>
            <a:ext cx="8458200" cy="5410200"/>
          </a:xfrm>
        </p:spPr>
        <p:txBody>
          <a:bodyPr/>
          <a:lstStyle/>
          <a:p>
            <a:r>
              <a:rPr lang="en-US" sz="2800" dirty="0" smtClean="0"/>
              <a:t>In the calculation of rates, subjects contribute person-time until they either have the event of interest (E) or:</a:t>
            </a:r>
          </a:p>
          <a:p>
            <a:pPr lvl="1"/>
            <a:r>
              <a:rPr lang="en-US" sz="2400" dirty="0" smtClean="0"/>
              <a:t>drop out</a:t>
            </a:r>
          </a:p>
          <a:p>
            <a:pPr lvl="1"/>
            <a:r>
              <a:rPr lang="en-US" sz="2400" dirty="0" smtClean="0"/>
              <a:t>are administratively censored (i.e., study ends)</a:t>
            </a:r>
          </a:p>
          <a:p>
            <a:pPr lvl="1"/>
            <a:r>
              <a:rPr lang="en-US" sz="2400" dirty="0" smtClean="0"/>
              <a:t>have a competing event</a:t>
            </a:r>
          </a:p>
          <a:p>
            <a:pPr lvl="1"/>
            <a:endParaRPr lang="en-US" sz="1000" dirty="0" smtClean="0"/>
          </a:p>
          <a:p>
            <a:r>
              <a:rPr lang="en-US" sz="28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This interpretation is inherently </a:t>
            </a:r>
            <a:r>
              <a:rPr lang="en-US" sz="2400" i="1" dirty="0" smtClean="0"/>
              <a:t>accommodating</a:t>
            </a:r>
            <a:r>
              <a:rPr lang="en-US" sz="2400" dirty="0" smtClean="0"/>
              <a:t> (i.e. specifically recognizing and allowing for) the presence of drop-out; admin censoring; and competing events</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0" y="381000"/>
            <a:ext cx="9372600" cy="457200"/>
          </a:xfrm>
        </p:spPr>
        <p:txBody>
          <a:bodyPr/>
          <a:lstStyle/>
          <a:p>
            <a:r>
              <a:rPr lang="en-US" sz="2800" b="1" dirty="0" smtClean="0"/>
              <a:t>Is native interpretation of rate satisfying &amp; meaningful?</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381000"/>
            <a:ext cx="8686800" cy="1295400"/>
          </a:xfrm>
        </p:spPr>
        <p:txBody>
          <a:bodyPr/>
          <a:lstStyle/>
          <a:p>
            <a:pPr lvl="1">
              <a:lnSpc>
                <a:spcPct val="90000"/>
              </a:lnSpc>
            </a:pPr>
            <a:endParaRPr lang="en-US" sz="1200" dirty="0" smtClean="0"/>
          </a:p>
          <a:p>
            <a:pPr>
              <a:lnSpc>
                <a:spcPct val="90000"/>
              </a:lnSpc>
            </a:pPr>
            <a:r>
              <a:rPr lang="en-US" sz="2000" dirty="0" smtClean="0"/>
              <a:t>i.e.,  Do we want to </a:t>
            </a:r>
            <a:r>
              <a:rPr lang="en-US" sz="2000" i="1" dirty="0" smtClean="0"/>
              <a:t>accommodate</a:t>
            </a:r>
            <a:r>
              <a:rPr lang="en-US" sz="2000" dirty="0" smtClean="0"/>
              <a:t> (allow for) administrative censoring; competing events; and drop-out? </a:t>
            </a:r>
          </a:p>
          <a:p>
            <a:pPr lvl="1">
              <a:lnSpc>
                <a:spcPct val="90000"/>
              </a:lnSpc>
            </a:pPr>
            <a:r>
              <a:rPr lang="en-US" sz="2000" dirty="0" smtClean="0"/>
              <a:t>Or, would we prefer if they never happened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3345725551"/>
              </p:ext>
            </p:extLst>
          </p:nvPr>
        </p:nvGraphicFramePr>
        <p:xfrm>
          <a:off x="228600" y="1752600"/>
          <a:ext cx="8686800" cy="4759452"/>
        </p:xfrm>
        <a:graphic>
          <a:graphicData uri="http://schemas.openxmlformats.org/drawingml/2006/table">
            <a:tbl>
              <a:tblPr/>
              <a:tblGrid>
                <a:gridCol w="2895600"/>
                <a:gridCol w="3352800"/>
                <a:gridCol w="2438400"/>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unrelated to substance of study itself (i.e., just an artifact)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Preferable to have followed everyone throughout entire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  Appropriate to </a:t>
                      </a:r>
                      <a:r>
                        <a:rPr kumimoji="0" lang="en-US" sz="1800" b="1" i="1" u="none" strike="noStrike" cap="none" normalizeH="0" baseline="0" dirty="0" smtClean="0">
                          <a:ln>
                            <a:noFill/>
                          </a:ln>
                          <a:solidFill>
                            <a:schemeClr val="tx1"/>
                          </a:solidFill>
                          <a:effectLst/>
                          <a:latin typeface="Times New Roman" pitchFamily="18" charset="0"/>
                        </a:rPr>
                        <a:t>accommodate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a:t>
                      </a:r>
                      <a:r>
                        <a:rPr kumimoji="0" lang="en-US" sz="1800" b="1" i="1"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rPr>
                        <a:t>Prefer </a:t>
                      </a:r>
                      <a:r>
                        <a:rPr kumimoji="0" lang="en-US" sz="1800" b="1" i="1" u="none" strike="noStrike" cap="none" normalizeH="0" baseline="0" dirty="0" smtClean="0">
                          <a:ln>
                            <a:noFill/>
                          </a:ln>
                          <a:solidFill>
                            <a:schemeClr val="tx1"/>
                          </a:solidFill>
                          <a:effectLst/>
                          <a:latin typeface="Times New Roman" pitchFamily="18" charset="0"/>
                        </a:rPr>
                        <a:t>elimination </a:t>
                      </a:r>
                      <a:r>
                        <a:rPr kumimoji="0" lang="en-US" sz="1800" b="0" i="0" u="none" strike="noStrike" cap="none" normalizeH="0" baseline="0" dirty="0" smtClean="0">
                          <a:ln>
                            <a:noFill/>
                          </a:ln>
                          <a:solidFill>
                            <a:schemeClr val="tx1"/>
                          </a:solidFill>
                          <a:effectLst/>
                          <a:latin typeface="Times New Roman" pitchFamily="18" charset="0"/>
                        </a:rPr>
                        <a:t>accept</a:t>
                      </a:r>
                      <a:r>
                        <a:rPr kumimoji="0" lang="en-US" sz="1800" b="1" i="1" u="none" strike="noStrike" cap="none" normalizeH="0" baseline="0" dirty="0" smtClean="0">
                          <a:ln>
                            <a:noFill/>
                          </a:ln>
                          <a:solidFill>
                            <a:schemeClr val="tx1"/>
                          </a:solidFill>
                          <a:effectLst/>
                          <a:latin typeface="Times New Roman" pitchFamily="18" charset="0"/>
                        </a:rPr>
                        <a:t> accommodation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Prefer to </a:t>
                      </a:r>
                      <a:r>
                        <a:rPr kumimoji="0" lang="en-US" sz="1800" b="1" i="1" u="none" strike="noStrike" cap="none" normalizeH="0" baseline="0" dirty="0" smtClean="0">
                          <a:ln>
                            <a:noFill/>
                          </a:ln>
                          <a:solidFill>
                            <a:schemeClr val="tx1"/>
                          </a:solidFill>
                          <a:effectLst/>
                          <a:latin typeface="Times New Roman" pitchFamily="18" charset="0"/>
                        </a:rPr>
                        <a:t>eliminate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losses to follow-up?</a:t>
            </a:r>
          </a:p>
        </p:txBody>
      </p:sp>
      <p:sp>
        <p:nvSpPr>
          <p:cNvPr id="163842" name="Rectangle 3"/>
          <p:cNvSpPr>
            <a:spLocks noGrp="1" noChangeArrowheads="1"/>
          </p:cNvSpPr>
          <p:nvPr>
            <p:ph type="body" idx="1"/>
          </p:nvPr>
        </p:nvSpPr>
        <p:spPr>
          <a:xfrm>
            <a:off x="228600" y="1295400"/>
            <a:ext cx="8915400" cy="5410200"/>
          </a:xfrm>
        </p:spPr>
        <p:txBody>
          <a:bodyPr/>
          <a:lstStyle/>
          <a:p>
            <a:r>
              <a:rPr lang="en-US" sz="2800" dirty="0" smtClean="0"/>
              <a:t>Means that you are not satisfied with: </a:t>
            </a:r>
          </a:p>
          <a:p>
            <a:pPr lvl="1"/>
            <a:r>
              <a:rPr lang="en-US" sz="2400" dirty="0" smtClean="0"/>
              <a:t>“Rate of the event E given that drop-out has not happened first” </a:t>
            </a:r>
          </a:p>
          <a:p>
            <a:pPr lvl="1"/>
            <a:r>
              <a:rPr lang="en-US" sz="2400" dirty="0" smtClean="0"/>
              <a:t>Wise to be unsatisfied.  This is a very messy statement.</a:t>
            </a:r>
          </a:p>
          <a:p>
            <a:pPr lvl="1"/>
            <a:endParaRPr lang="en-US" sz="900" dirty="0" smtClean="0"/>
          </a:p>
          <a:p>
            <a:r>
              <a:rPr lang="en-US" sz="2800" dirty="0" smtClean="0"/>
              <a:t>You prefer to say: </a:t>
            </a:r>
          </a:p>
          <a:p>
            <a:pPr lvl="1"/>
            <a:r>
              <a:rPr lang="en-US" sz="2400" dirty="0" smtClean="0"/>
              <a:t>“Rate of the event E assuming drop-outs don’t occur”</a:t>
            </a:r>
          </a:p>
          <a:p>
            <a:pPr lvl="1"/>
            <a:endParaRPr lang="en-US" sz="900" dirty="0" smtClean="0"/>
          </a:p>
          <a:p>
            <a:r>
              <a:rPr lang="en-US" sz="2800" dirty="0" smtClean="0"/>
              <a:t>But because drop-outs, in reality, do occur, we typically have to assume that we know what is happening to them</a:t>
            </a:r>
          </a:p>
          <a:p>
            <a:pPr lvl="1"/>
            <a:r>
              <a:rPr lang="en-US" sz="2400" dirty="0" smtClean="0"/>
              <a:t>We assume that the rate of the event of interest in the lost is the same as those who remain</a:t>
            </a:r>
          </a:p>
          <a:p>
            <a:pPr lvl="1"/>
            <a:r>
              <a:rPr lang="en-US" sz="2400" dirty="0" smtClean="0"/>
              <a:t>The origin of the assumption of “non-informative censoring”</a:t>
            </a:r>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occur in study of cancer.</a:t>
            </a:r>
          </a:p>
          <a:p>
            <a:pPr lvl="1"/>
            <a:r>
              <a:rPr lang="en-US" sz="2400" dirty="0" smtClean="0"/>
              <a:t>This is a reasonable scenario.</a:t>
            </a:r>
          </a:p>
          <a:p>
            <a:pPr lvl="1"/>
            <a:endParaRPr lang="en-US" sz="900" dirty="0" smtClean="0"/>
          </a:p>
          <a:p>
            <a:r>
              <a:rPr lang="en-US" sz="2800" dirty="0" smtClean="0"/>
              <a:t>Thus, without any effort (i.e., usual calculation), rates naturally account for competing events </a:t>
            </a:r>
          </a:p>
          <a:p>
            <a:pPr lvl="1"/>
            <a:r>
              <a:rPr lang="en-US" sz="2400" dirty="0" smtClean="0"/>
              <a:t>Don’t need to assume competing events do not occur</a:t>
            </a:r>
          </a:p>
          <a:p>
            <a:pPr lvl="1"/>
            <a:endParaRPr lang="en-US" sz="900" dirty="0" smtClean="0"/>
          </a:p>
          <a:p>
            <a:r>
              <a:rPr lang="en-US" sz="2800" dirty="0" smtClean="0"/>
              <a:t>In contrast, recall that we had to assume no competing events (or independent ones) in a K-M estimation </a:t>
            </a:r>
          </a:p>
          <a:p>
            <a:endParaRPr lang="en-US" sz="1000" dirty="0" smtClean="0"/>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74638"/>
            <a:ext cx="8686800" cy="944562"/>
          </a:xfrm>
        </p:spPr>
        <p:txBody>
          <a:bodyPr/>
          <a:lstStyle/>
          <a:p>
            <a:r>
              <a:rPr lang="en-US" sz="3200" b="1" dirty="0" smtClean="0"/>
              <a:t>Why not just censor (i.e., eliminate) competing events in Kaplan-Meier calculation?</a:t>
            </a:r>
          </a:p>
        </p:txBody>
      </p:sp>
      <p:sp>
        <p:nvSpPr>
          <p:cNvPr id="167938" name="Rectangle 3"/>
          <p:cNvSpPr>
            <a:spLocks noGrp="1" noChangeArrowheads="1"/>
          </p:cNvSpPr>
          <p:nvPr>
            <p:ph type="body" idx="1"/>
          </p:nvPr>
        </p:nvSpPr>
        <p:spPr>
          <a:xfrm>
            <a:off x="228600" y="1447800"/>
            <a:ext cx="8458200" cy="4525963"/>
          </a:xfrm>
        </p:spPr>
        <p:txBody>
          <a:bodyPr/>
          <a:lstStyle/>
          <a:p>
            <a:r>
              <a:rPr lang="en-US" sz="2800" dirty="0" smtClean="0"/>
              <a:t>Independent competing events</a:t>
            </a:r>
          </a:p>
          <a:p>
            <a:pPr lvl="1"/>
            <a:r>
              <a:rPr lang="en-US" sz="2400" dirty="0" smtClean="0"/>
              <a:t>censoring means you believe in a reality where competing events don’t occur</a:t>
            </a:r>
          </a:p>
          <a:p>
            <a:pPr lvl="1"/>
            <a:r>
              <a:rPr lang="en-US" sz="2400" dirty="0" smtClean="0"/>
              <a:t>inferences do not pertain to our world’s reality</a:t>
            </a:r>
          </a:p>
          <a:p>
            <a:pPr lvl="1"/>
            <a:endParaRPr lang="en-US" sz="1800" dirty="0" smtClean="0"/>
          </a:p>
          <a:p>
            <a:r>
              <a:rPr lang="en-US" sz="2800" dirty="0" smtClean="0"/>
              <a:t>Non-independent competing events</a:t>
            </a:r>
          </a:p>
          <a:p>
            <a:pPr lvl="1"/>
            <a:r>
              <a:rPr lang="en-US" sz="2400" dirty="0" smtClean="0"/>
              <a:t>Must believe in a world where competing events don’t occur</a:t>
            </a:r>
          </a:p>
          <a:p>
            <a:pPr lvl="1"/>
            <a:r>
              <a:rPr lang="en-US" sz="2400" dirty="0" smtClean="0"/>
              <a:t>Must be able to state what the new rate of the event E would be if the competing event was eliminated</a:t>
            </a:r>
          </a:p>
          <a:p>
            <a:pPr lvl="2"/>
            <a:r>
              <a:rPr lang="en-US" dirty="0" smtClean="0"/>
              <a:t>An act of pure speculation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685800" y="304800"/>
            <a:ext cx="7772400" cy="715963"/>
          </a:xfrm>
        </p:spPr>
        <p:txBody>
          <a:bodyPr/>
          <a:lstStyle/>
          <a:p>
            <a:r>
              <a:rPr lang="en-US" sz="3200" b="1" dirty="0" smtClean="0"/>
              <a:t>Solution for Competing Events in Cumulative Incidence Estimation</a:t>
            </a:r>
          </a:p>
        </p:txBody>
      </p:sp>
      <p:sp>
        <p:nvSpPr>
          <p:cNvPr id="169986" name="Rectangle 3"/>
          <p:cNvSpPr>
            <a:spLocks noGrp="1" noChangeArrowheads="1"/>
          </p:cNvSpPr>
          <p:nvPr>
            <p:ph type="body" idx="1"/>
          </p:nvPr>
        </p:nvSpPr>
        <p:spPr>
          <a:xfrm>
            <a:off x="228600" y="1189038"/>
            <a:ext cx="8686800" cy="4525962"/>
          </a:xfrm>
        </p:spPr>
        <p:txBody>
          <a:bodyPr/>
          <a:lstStyle/>
          <a:p>
            <a:r>
              <a:rPr lang="en-US" sz="2400" dirty="0" smtClean="0"/>
              <a:t>Instead of censoring, account for competing risk events explicitly as additional separate outcomes in the analysis</a:t>
            </a:r>
          </a:p>
          <a:p>
            <a:endParaRPr lang="en-US" sz="1000" dirty="0" smtClean="0"/>
          </a:p>
          <a:p>
            <a:r>
              <a:rPr lang="en-US" sz="2400" dirty="0" smtClean="0"/>
              <a:t>Technique called “cumulative incidence estimate” or “cumulative incidence function”  (nice descriptive name but not distinctive!)</a:t>
            </a:r>
          </a:p>
          <a:p>
            <a:endParaRPr lang="en-US" sz="1000" dirty="0" smtClean="0"/>
          </a:p>
          <a:p>
            <a:r>
              <a:rPr lang="en-US" sz="2400" dirty="0" smtClean="0"/>
              <a:t>In successive time intervals:</a:t>
            </a:r>
          </a:p>
          <a:p>
            <a:pPr lvl="1"/>
            <a:r>
              <a:rPr lang="en-US" sz="2000" dirty="0" smtClean="0"/>
              <a:t>calculate joint probability of a) experiencing none of the events (either event of interest or any of competing events) up through beginning of interval </a:t>
            </a:r>
            <a:r>
              <a:rPr lang="en-US" sz="2000" i="1" dirty="0" smtClean="0"/>
              <a:t>and</a:t>
            </a:r>
            <a:r>
              <a:rPr lang="en-US" sz="2000" dirty="0" smtClean="0"/>
              <a:t> b) experiencing event of interest during the time interval</a:t>
            </a:r>
          </a:p>
          <a:p>
            <a:pPr lvl="1"/>
            <a:r>
              <a:rPr lang="en-US" sz="2000" dirty="0" smtClean="0"/>
              <a:t>add up these joint probabilities within successive time intervals to get cumulative incidence of the event of interest </a:t>
            </a:r>
            <a:endParaRPr lang="en-US" sz="1000" dirty="0" smtClean="0"/>
          </a:p>
          <a:p>
            <a:r>
              <a:rPr lang="en-US" sz="2400" dirty="0" smtClean="0"/>
              <a:t>An argument could be made that this technique is all you need for cumulative incidence.  It does everything that KM can do &amp; more.  </a:t>
            </a:r>
          </a:p>
          <a:p>
            <a:r>
              <a:rPr lang="en-US" sz="2400" dirty="0" smtClean="0"/>
              <a:t>Explained in detail in </a:t>
            </a:r>
            <a:r>
              <a:rPr lang="en-US" sz="2400" dirty="0" smtClean="0"/>
              <a:t>Satagopan</a:t>
            </a:r>
            <a:r>
              <a:rPr lang="en-US" sz="2400" dirty="0" smtClean="0"/>
              <a:t> et al. </a:t>
            </a:r>
            <a:r>
              <a:rPr lang="en-US" sz="2400" i="1" dirty="0" smtClean="0"/>
              <a:t>Brit. J. Cancer</a:t>
            </a:r>
            <a:r>
              <a:rPr lang="en-US" sz="2400" dirty="0" smtClean="0"/>
              <a:t>  2004</a:t>
            </a:r>
          </a:p>
          <a:p>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3200"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5410200" y="6477000"/>
            <a:ext cx="3048000" cy="338138"/>
          </a:xfrm>
          <a:prstGeom prst="rect">
            <a:avLst/>
          </a:prstGeom>
          <a:noFill/>
          <a:ln w="9525">
            <a:noFill/>
            <a:miter lim="800000"/>
            <a:headEnd/>
            <a:tailEnd/>
          </a:ln>
        </p:spPr>
        <p:txBody>
          <a:bodyPr>
            <a:spAutoFit/>
          </a:bodyPr>
          <a:lstStyle/>
          <a:p>
            <a:pPr eaLnBrk="0" hangingPunct="0"/>
            <a:r>
              <a:rPr lang="en-US" sz="1600" dirty="0"/>
              <a:t>Siggeirsdottir</a:t>
            </a:r>
            <a:r>
              <a:rPr lang="en-US" sz="1600" dirty="0"/>
              <a:t> et al 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584200"/>
          </a:xfrm>
          <a:prstGeom prst="rect">
            <a:avLst/>
          </a:prstGeom>
          <a:noFill/>
          <a:ln w="9525">
            <a:noFill/>
            <a:miter lim="800000"/>
            <a:headEnd/>
            <a:tailEnd/>
          </a:ln>
        </p:spPr>
        <p:txBody>
          <a:bodyPr>
            <a:spAutoFit/>
          </a:bodyPr>
          <a:lstStyle/>
          <a:p>
            <a:pPr eaLnBrk="0" hangingPunct="0"/>
            <a:r>
              <a:rPr lang="en-US" sz="1600" dirty="0"/>
              <a:t>Cumulative incidence function</a:t>
            </a:r>
          </a:p>
        </p:txBody>
      </p:sp>
      <p:sp>
        <p:nvSpPr>
          <p:cNvPr id="172039" name="TextBox 14"/>
          <p:cNvSpPr txBox="1">
            <a:spLocks noChangeArrowheads="1"/>
          </p:cNvSpPr>
          <p:nvPr/>
        </p:nvSpPr>
        <p:spPr bwMode="auto">
          <a:xfrm>
            <a:off x="7315200" y="2590800"/>
            <a:ext cx="1143000" cy="338138"/>
          </a:xfrm>
          <a:prstGeom prst="rect">
            <a:avLst/>
          </a:prstGeom>
          <a:noFill/>
          <a:ln w="9525">
            <a:noFill/>
            <a:miter lim="800000"/>
            <a:headEnd/>
            <a:tailEnd/>
          </a:ln>
        </p:spPr>
        <p:txBody>
          <a:bodyPr>
            <a:spAutoFit/>
          </a:bodyPr>
          <a:lstStyle/>
          <a:p>
            <a:pPr eaLnBrk="0" hangingPunct="0"/>
            <a:r>
              <a:rPr lang="en-US" sz="1600" dirty="0"/>
              <a:t>KM</a:t>
            </a: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l="2353" t="12959" r="2353" b="3482"/>
          <a:stretch>
            <a:fillRect/>
          </a:stretch>
        </p:blipFill>
        <p:spPr bwMode="auto">
          <a:xfrm>
            <a:off x="1143000" y="736600"/>
            <a:ext cx="6629400" cy="5892800"/>
          </a:xfrm>
          <a:prstGeom prst="rect">
            <a:avLst/>
          </a:prstGeom>
          <a:noFill/>
          <a:ln w="9525">
            <a:noFill/>
            <a:miter lim="800000"/>
            <a:headEnd/>
            <a:tailEnd/>
          </a:ln>
        </p:spPr>
      </p:pic>
      <p:sp>
        <p:nvSpPr>
          <p:cNvPr id="33794" name="Text Box 8"/>
          <p:cNvSpPr txBox="1">
            <a:spLocks noChangeArrowheads="1"/>
          </p:cNvSpPr>
          <p:nvPr/>
        </p:nvSpPr>
        <p:spPr bwMode="auto">
          <a:xfrm>
            <a:off x="1600200" y="152400"/>
            <a:ext cx="6248400" cy="584775"/>
          </a:xfrm>
          <a:prstGeom prst="rect">
            <a:avLst/>
          </a:prstGeom>
          <a:noFill/>
          <a:ln w="9525">
            <a:noFill/>
            <a:miter lim="800000"/>
            <a:headEnd/>
            <a:tailEnd/>
          </a:ln>
        </p:spPr>
        <p:txBody>
          <a:bodyPr wrap="square">
            <a:spAutoFit/>
          </a:bodyPr>
          <a:lstStyle/>
          <a:p>
            <a:pPr eaLnBrk="0" hangingPunct="0">
              <a:spcBef>
                <a:spcPct val="50000"/>
              </a:spcBef>
            </a:pPr>
            <a:r>
              <a:rPr lang="en-US" sz="3200" b="1" dirty="0" smtClean="0"/>
              <a:t>Fixed Cohort </a:t>
            </a:r>
            <a:r>
              <a:rPr lang="en-US" sz="3200" b="1" dirty="0"/>
              <a:t>with Calendar Time</a:t>
            </a:r>
          </a:p>
        </p:txBody>
      </p:sp>
    </p:spTree>
    <p:extLst>
      <p:ext uri="{BB962C8B-B14F-4D97-AF65-F5344CB8AC3E}">
        <p14:creationId xmlns:p14="http://schemas.microsoft.com/office/powerpoint/2010/main" val="12477448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200" dirty="0" smtClean="0"/>
              <a:t>Cumulative incidence function calculation</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858000" y="6550025"/>
            <a:ext cx="3048000" cy="307975"/>
          </a:xfrm>
          <a:prstGeom prst="rect">
            <a:avLst/>
          </a:prstGeom>
          <a:noFill/>
          <a:ln w="9525">
            <a:noFill/>
            <a:miter lim="800000"/>
            <a:headEnd/>
            <a:tailEnd/>
          </a:ln>
        </p:spPr>
        <p:txBody>
          <a:bodyPr>
            <a:spAutoFit/>
          </a:bodyPr>
          <a:lstStyle/>
          <a:p>
            <a:pPr eaLnBrk="0" hangingPunct="0"/>
            <a:r>
              <a:rPr lang="en-US" sz="1400" dirty="0"/>
              <a:t>Satagopan</a:t>
            </a:r>
            <a:r>
              <a:rPr lang="en-US" sz="1400" dirty="0"/>
              <a:t> et al 2004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t>Pt 1 alive at end of </a:t>
            </a:r>
            <a:r>
              <a:rPr lang="en-US" dirty="0" smtClean="0"/>
              <a:t>follow-up (C=censored); </a:t>
            </a:r>
          </a:p>
          <a:p>
            <a:r>
              <a:rPr lang="en-US" dirty="0" smtClean="0"/>
              <a:t>Pt </a:t>
            </a:r>
            <a:r>
              <a:rPr lang="en-US" dirty="0"/>
              <a:t>2 had event of interest (BC </a:t>
            </a:r>
            <a:r>
              <a:rPr lang="en-US" dirty="0" smtClean="0"/>
              <a:t>death; E=event);  </a:t>
            </a:r>
          </a:p>
          <a:p>
            <a:r>
              <a:rPr lang="en-US" dirty="0" smtClean="0"/>
              <a:t>Pt </a:t>
            </a:r>
            <a:r>
              <a:rPr lang="en-US" dirty="0"/>
              <a:t>5 had competing event (Other </a:t>
            </a:r>
            <a:r>
              <a:rPr lang="en-US" dirty="0" smtClean="0"/>
              <a:t>death; CR = competing </a:t>
            </a:r>
            <a:r>
              <a:rPr lang="en-US" dirty="0"/>
              <a:t>risk </a:t>
            </a:r>
            <a:r>
              <a:rPr lang="en-US" dirty="0" smtClean="0"/>
              <a:t>event)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228600" y="3048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36525" y="13716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a:t>KM way of thinking used to calculate overall (cumulative) survival without event or competing event.  Events column includes all deaths.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685800" y="0"/>
            <a:ext cx="7772400" cy="1143000"/>
          </a:xfrm>
        </p:spPr>
        <p:txBody>
          <a:bodyPr/>
          <a:lstStyle/>
          <a:p>
            <a:r>
              <a:rPr lang="en-US" sz="3600" b="1" dirty="0" smtClean="0"/>
              <a:t>Cumulative incidence of event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eaLnBrk="0" hangingPunct="0"/>
            <a:r>
              <a:rPr lang="en-US" sz="2000" dirty="0"/>
              <a:t>1. Failure (BC death) probability for “10-” is 1/304.  Survival to 10 </a:t>
            </a:r>
            <a:r>
              <a:rPr lang="en-US" sz="2000" dirty="0"/>
              <a:t>mos</a:t>
            </a:r>
            <a:r>
              <a:rPr lang="en-US" sz="2000" dirty="0"/>
              <a:t> is taken from previous KM calculation (overall survival) = 100%. </a:t>
            </a:r>
          </a:p>
          <a:p>
            <a:pPr eaLnBrk="0" hangingPunct="0"/>
            <a:r>
              <a:rPr lang="en-US" sz="2000" dirty="0"/>
              <a:t>Failure probability for “16-” is 1/302.  Survival to 16 </a:t>
            </a:r>
            <a:r>
              <a:rPr lang="en-US" sz="2000" dirty="0"/>
              <a:t>mos</a:t>
            </a:r>
            <a:r>
              <a:rPr lang="en-US" sz="2000" dirty="0"/>
              <a:t> is 99.7%.  Etc.</a:t>
            </a:r>
          </a:p>
          <a:p>
            <a:pPr eaLnBrk="0" hangingPunct="0"/>
            <a:endParaRPr lang="en-US" sz="2000" dirty="0"/>
          </a:p>
          <a:p>
            <a:pPr eaLnBrk="0" hangingPunct="0"/>
            <a:r>
              <a:rPr lang="en-US" sz="2000" dirty="0"/>
              <a:t>2. Incidence (of BC death) in interval:  F * S</a:t>
            </a:r>
          </a:p>
          <a:p>
            <a:pPr eaLnBrk="0" hangingPunct="0"/>
            <a:r>
              <a:rPr lang="en-US" sz="2000" dirty="0"/>
              <a:t>For “16-”, 0.003 * 0.997 = 0.3%</a:t>
            </a:r>
          </a:p>
          <a:p>
            <a:pPr eaLnBrk="0" hangingPunct="0"/>
            <a:endParaRPr lang="en-US" sz="2000" dirty="0"/>
          </a:p>
          <a:p>
            <a:pPr eaLnBrk="0" hangingPunct="0"/>
            <a:r>
              <a:rPr lang="en-US" sz="2000" dirty="0"/>
              <a:t>3. Cumulative incidence of BC death is sum of incidence in time intervals.</a:t>
            </a:r>
          </a:p>
          <a:p>
            <a:pPr eaLnBrk="0" hangingPunct="0"/>
            <a:r>
              <a:rPr lang="en-US" sz="2000" dirty="0"/>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t>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Cumulative Incidence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a:t>
            </a:r>
            <a:r>
              <a:rPr lang="en-US" sz="2200" b="1" dirty="0" smtClean="0"/>
              <a:t>stcompet</a:t>
            </a:r>
            <a:r>
              <a:rPr lang="en-US" sz="2200" b="1" dirty="0" smtClean="0"/>
              <a:t>” from internet</a:t>
            </a:r>
          </a:p>
          <a:p>
            <a:pPr lvl="1"/>
            <a:r>
              <a:rPr lang="en-US" sz="2200" dirty="0" smtClean="0"/>
              <a:t>command: </a:t>
            </a:r>
            <a:r>
              <a:rPr lang="en-US" sz="2200" dirty="0" smtClean="0"/>
              <a:t>ssc</a:t>
            </a:r>
            <a:r>
              <a:rPr lang="en-US" sz="2200" dirty="0" smtClean="0"/>
              <a:t> install </a:t>
            </a:r>
            <a:r>
              <a:rPr lang="en-US" sz="2200" dirty="0" smtClean="0"/>
              <a:t>stcompet</a:t>
            </a:r>
            <a:r>
              <a:rPr lang="en-US" sz="2200" dirty="0" smtClean="0"/>
              <a: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competing events &amp; calculate cumulative incidence</a:t>
            </a:r>
          </a:p>
          <a:p>
            <a:pPr lvl="1"/>
            <a:r>
              <a:rPr lang="en-US" sz="2000" dirty="0" smtClean="0"/>
              <a:t>command: </a:t>
            </a:r>
            <a:r>
              <a:rPr lang="en-US" sz="2000" dirty="0" smtClean="0"/>
              <a:t>stcompet</a:t>
            </a:r>
            <a:r>
              <a:rPr lang="en-US" sz="2000" dirty="0" smtClean="0"/>
              <a:t> </a:t>
            </a:r>
            <a:r>
              <a:rPr lang="en-US" sz="2000" dirty="0" smtClean="0"/>
              <a:t>cif</a:t>
            </a:r>
            <a:r>
              <a:rPr lang="en-US" sz="2000" dirty="0" smtClean="0"/>
              <a:t>=ci, compet1(2)</a:t>
            </a:r>
          </a:p>
          <a:p>
            <a:endParaRPr lang="en-US" sz="1000" dirty="0" smtClean="0"/>
          </a:p>
          <a:p>
            <a:r>
              <a:rPr lang="en-US" sz="2200" b="1" dirty="0" smtClean="0"/>
              <a:t>Tease out event of interest-specific cumulative incidence</a:t>
            </a:r>
          </a:p>
          <a:p>
            <a:pPr lvl="1"/>
            <a:r>
              <a:rPr lang="en-US" sz="2000" dirty="0" smtClean="0"/>
              <a:t>command: gen cuminc1 = </a:t>
            </a:r>
            <a:r>
              <a:rPr lang="en-US" sz="2000" dirty="0" smtClean="0"/>
              <a:t>cif</a:t>
            </a:r>
            <a:r>
              <a:rPr lang="en-US" sz="2000" dirty="0" smtClean="0"/>
              <a:t> if outcome==1</a:t>
            </a:r>
          </a:p>
          <a:p>
            <a:endParaRPr lang="en-US" sz="1000" dirty="0" smtClean="0"/>
          </a:p>
          <a:p>
            <a:endParaRPr lang="en-US" sz="2200" b="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600" b="1" dirty="0" smtClean="0"/>
              <a:t>Implementing Cumulative Incidence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200" b="1" dirty="0" smtClean="0"/>
              <a:t>List the cumulative incidence function for event of interest</a:t>
            </a:r>
          </a:p>
          <a:p>
            <a:pPr lvl="1"/>
            <a:r>
              <a:rPr lang="en-US" sz="2000" dirty="0" smtClean="0"/>
              <a:t>command:  sort time</a:t>
            </a:r>
          </a:p>
          <a:p>
            <a:pPr lvl="1">
              <a:buFontTx/>
              <a:buNone/>
            </a:pPr>
            <a:r>
              <a:rPr lang="en-US" sz="2000" dirty="0" smtClean="0"/>
              <a:t>			    list time cuminc1 if outcome==1	</a:t>
            </a:r>
          </a:p>
          <a:p>
            <a:pPr lvl="4">
              <a:buFontTx/>
              <a:buNone/>
            </a:pPr>
            <a:r>
              <a:rPr lang="en-US" b="1" dirty="0" smtClean="0"/>
              <a:t>     </a:t>
            </a:r>
          </a:p>
          <a:p>
            <a:r>
              <a:rPr lang="en-US" sz="2200" b="1" dirty="0" smtClean="0"/>
              <a:t>Graph the cumulative incidence function for event of interest</a:t>
            </a:r>
          </a:p>
          <a:p>
            <a:pPr lvl="1"/>
            <a:r>
              <a:rPr lang="en-US" sz="2000" dirty="0" smtClean="0"/>
              <a:t>command:  </a:t>
            </a:r>
            <a:r>
              <a:rPr lang="en-US" sz="2000" dirty="0" smtClean="0"/>
              <a:t>twoway</a:t>
            </a:r>
            <a:r>
              <a:rPr lang="en-US" sz="2000" dirty="0" smtClean="0"/>
              <a:t> line cuminc1  _t, connect(J) sort </a:t>
            </a:r>
          </a:p>
          <a:p>
            <a:pPr lvl="1">
              <a:buFontTx/>
              <a:buNone/>
            </a:pPr>
            <a:r>
              <a:rPr lang="en-US" sz="2000" dirty="0" smtClean="0"/>
              <a:t>			    </a:t>
            </a:r>
            <a:r>
              <a:rPr lang="en-US" sz="2000" dirty="0" smtClean="0"/>
              <a:t>ytitle</a:t>
            </a:r>
            <a:r>
              <a:rPr lang="en-US" sz="2000" dirty="0" smtClean="0"/>
              <a:t>(Cumulative incidence) </a:t>
            </a:r>
            <a:r>
              <a:rPr lang="en-US" sz="2000" dirty="0" smtClean="0"/>
              <a:t>xtitle</a:t>
            </a:r>
            <a:r>
              <a:rPr lang="en-US" sz="2000" dirty="0" smtClean="0"/>
              <a:t>(Time)</a:t>
            </a:r>
            <a:endParaRPr lang="en-US" sz="2000" b="1" dirty="0" smtClean="0"/>
          </a:p>
          <a:p>
            <a:pPr lvl="1"/>
            <a:endParaRPr lang="en-US" sz="2000" b="1" dirty="0" smtClean="0"/>
          </a:p>
          <a:p>
            <a:r>
              <a:rPr lang="en-US" sz="2200" b="1" dirty="0" smtClean="0"/>
              <a:t>For details</a:t>
            </a:r>
          </a:p>
          <a:p>
            <a:pPr lvl="1"/>
            <a:r>
              <a:rPr lang="en-US" sz="2000" dirty="0" smtClean="0"/>
              <a:t>command:  help </a:t>
            </a:r>
            <a:r>
              <a:rPr lang="en-US" sz="2000" dirty="0" smtClean="0"/>
              <a:t>stcompet</a:t>
            </a:r>
            <a:endParaRPr lang="en-US" sz="2000" dirty="0" smtClean="0"/>
          </a:p>
          <a:p>
            <a:endParaRPr lang="en-US" sz="2200" b="1" dirty="0" smtClean="0"/>
          </a:p>
          <a:p>
            <a:endParaRPr lang="en-US" sz="2200" b="1" dirty="0" smtClean="0"/>
          </a:p>
          <a:p>
            <a:endParaRPr lang="en-US" sz="2200" b="1"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0"/>
            <a:ext cx="9144000" cy="1143000"/>
          </a:xfrm>
        </p:spPr>
        <p:txBody>
          <a:bodyPr/>
          <a:lstStyle/>
          <a:p>
            <a:r>
              <a:rPr lang="en-US" sz="36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523258381"/>
              </p:ext>
            </p:extLst>
          </p:nvPr>
        </p:nvGraphicFramePr>
        <p:xfrm>
          <a:off x="381000" y="1249680"/>
          <a:ext cx="8458200" cy="4748784"/>
        </p:xfrm>
        <a:graphic>
          <a:graphicData uri="http://schemas.openxmlformats.org/drawingml/2006/table">
            <a:tbl>
              <a:tblPr/>
              <a:tblGrid>
                <a:gridCol w="2427288"/>
                <a:gridCol w="2720975"/>
                <a:gridCol w="3309937"/>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of incidence estimate desired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Accommodate or eliminate competing event?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What estimator to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Cumulative incidence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Cumulative incidence function (not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rate/hazard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Usual rate calculation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228600" y="304800"/>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subjects</a:t>
            </a:r>
          </a:p>
        </p:txBody>
      </p:sp>
      <p:sp>
        <p:nvSpPr>
          <p:cNvPr id="389126" name="Rectangle 6"/>
          <p:cNvSpPr>
            <a:spLocks noGrp="1" noChangeArrowheads="1"/>
          </p:cNvSpPr>
          <p:nvPr>
            <p:ph type="body" sz="half" idx="2"/>
          </p:nvPr>
        </p:nvSpPr>
        <p:spPr>
          <a:xfrm>
            <a:off x="4876800" y="1676400"/>
            <a:ext cx="3810000" cy="4114800"/>
          </a:xfrm>
        </p:spPr>
        <p:txBody>
          <a:bodyPr/>
          <a:lstStyle/>
          <a:p>
            <a:pPr algn="ctr">
              <a:buFontTx/>
              <a:buNone/>
            </a:pPr>
            <a:r>
              <a:rPr lang="en-US" u="sng" dirty="0" smtClean="0"/>
              <a:t>Manipulating and summarizing the data</a:t>
            </a:r>
          </a:p>
          <a:p>
            <a:endParaRPr lang="en-US" dirty="0" smtClean="0"/>
          </a:p>
        </p:txBody>
      </p:sp>
      <p:sp>
        <p:nvSpPr>
          <p:cNvPr id="389127" name="Text Box 7"/>
          <p:cNvSpPr txBox="1">
            <a:spLocks noChangeArrowheads="1"/>
          </p:cNvSpPr>
          <p:nvPr/>
        </p:nvSpPr>
        <p:spPr bwMode="auto">
          <a:xfrm>
            <a:off x="762000" y="4267200"/>
            <a:ext cx="4114800" cy="1917700"/>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colleagues</a:t>
            </a: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anim calcmode="lin" valueType="num">
                                      <p:cBhvr additive="base">
                                        <p:cTn id="13" dur="500" fill="hold"/>
                                        <p:tgtEl>
                                          <p:spTgt spid="3891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25">
                                            <p:txEl>
                                              <p:pRg st="0" end="0"/>
                                            </p:txEl>
                                          </p:spTgt>
                                        </p:tgtEl>
                                        <p:attrNameLst>
                                          <p:attrName>ppt_y</p:attrName>
                                        </p:attrNameLst>
                                      </p:cBhvr>
                                      <p:tavLst>
                                        <p:tav tm="0">
                                          <p:val>
                                            <p:strVal val="1+#ppt_h/2"/>
                                          </p:val>
                                        </p:tav>
                                        <p:tav tm="100000">
                                          <p:val>
                                            <p:strVal val="#ppt_y"/>
                                          </p:val>
                                        </p:tav>
                                      </p:tavLst>
                                    </p:anim>
                                  </p:childTnLst>
                                </p:cTn>
                              </p:par>
                              <p:par>
                                <p:cTn id="15" presetID="1" presetClass="entr" presetSubtype="0" fill="hold" grpId="1" nodeType="withEffect">
                                  <p:stCondLst>
                                    <p:cond delay="0"/>
                                  </p:stCondLst>
                                  <p:childTnLst>
                                    <p:set>
                                      <p:cBhvr>
                                        <p:cTn id="16" dur="1" fill="hold">
                                          <p:stCondLst>
                                            <p:cond delay="0"/>
                                          </p:stCondLst>
                                        </p:cTn>
                                        <p:tgtEl>
                                          <p:spTgt spid="389125">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89125">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8912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5" grpId="1" build="p"/>
      <p:bldP spid="389126" grpId="0" build="p"/>
      <p:bldP spid="389127" grpId="0"/>
      <p:bldP spid="38912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609600"/>
            <a:ext cx="8915400" cy="5257800"/>
          </a:xfrm>
        </p:spPr>
        <p:txBody>
          <a:bodyPr/>
          <a:lstStyle/>
          <a:p>
            <a:r>
              <a:rPr lang="en-US" sz="2200" b="1" dirty="0" smtClean="0"/>
              <a:t>Incidence rate (or density)</a:t>
            </a:r>
          </a:p>
          <a:p>
            <a:pPr lvl="1">
              <a:lnSpc>
                <a:spcPct val="70000"/>
              </a:lnSpc>
            </a:pPr>
            <a:r>
              <a:rPr lang="en-US" sz="2200" dirty="0" smtClean="0"/>
              <a:t>E/NT </a:t>
            </a:r>
          </a:p>
          <a:p>
            <a:pPr lvl="1">
              <a:lnSpc>
                <a:spcPct val="70000"/>
              </a:lnSpc>
            </a:pPr>
            <a:r>
              <a:rPr lang="en-US" sz="2200" dirty="0" smtClean="0"/>
              <a:t>Not a proportion, time in denominator</a:t>
            </a:r>
          </a:p>
          <a:p>
            <a:pPr>
              <a:spcBef>
                <a:spcPct val="40000"/>
              </a:spcBef>
            </a:pPr>
            <a:r>
              <a:rPr lang="en-US" sz="2200" b="1" dirty="0" smtClean="0"/>
              <a:t>Average incidence rate can be calculated with individual or average population data.  Allows:</a:t>
            </a:r>
          </a:p>
          <a:p>
            <a:pPr lvl="1">
              <a:lnSpc>
                <a:spcPct val="70000"/>
              </a:lnSpc>
            </a:pPr>
            <a:r>
              <a:rPr lang="en-US" sz="2200" dirty="0" smtClean="0"/>
              <a:t>Incidence estimates in dynamic populations, especially those that are not fully enumerated</a:t>
            </a:r>
          </a:p>
          <a:p>
            <a:pPr lvl="1">
              <a:lnSpc>
                <a:spcPct val="70000"/>
              </a:lnSpc>
            </a:pPr>
            <a:r>
              <a:rPr lang="en-US" sz="2200" dirty="0" smtClean="0"/>
              <a:t>Comparison with population reference rates </a:t>
            </a:r>
          </a:p>
          <a:p>
            <a:pPr lvl="1">
              <a:lnSpc>
                <a:spcPct val="70000"/>
              </a:lnSpc>
            </a:pPr>
            <a:r>
              <a:rPr lang="en-US" sz="2200" dirty="0" smtClean="0"/>
              <a:t>Accumulation of time at risk for different exposure strata</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Basis for proportional hazards regression</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70000"/>
              </a:lnSpc>
              <a:spcBef>
                <a:spcPct val="40000"/>
              </a:spcBef>
            </a:pPr>
            <a:r>
              <a:rPr lang="en-US" sz="2200" dirty="0" smtClean="0"/>
              <a:t>Rates natively accommodate competing events</a:t>
            </a:r>
          </a:p>
          <a:p>
            <a:pPr lvl="1">
              <a:lnSpc>
                <a:spcPct val="70000"/>
              </a:lnSpc>
              <a:spcBef>
                <a:spcPct val="40000"/>
              </a:spcBef>
            </a:pPr>
            <a:r>
              <a:rPr lang="en-US" sz="2200" dirty="0" smtClean="0"/>
              <a:t>Use cumulative incidence function to accommodate competing events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Extra Slides</a:t>
            </a:r>
          </a:p>
        </p:txBody>
      </p:sp>
      <p:sp>
        <p:nvSpPr>
          <p:cNvPr id="192514"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76200"/>
            <a:ext cx="8610600" cy="1600200"/>
          </a:xfrm>
          <a:prstGeom prst="rect">
            <a:avLst/>
          </a:prstGeom>
          <a:noFill/>
          <a:ln w="9525">
            <a:noFill/>
            <a:miter lim="800000"/>
            <a:headEnd/>
            <a:tailEnd/>
          </a:ln>
        </p:spPr>
        <p:txBody>
          <a:bodyPr anchor="ctr"/>
          <a:lstStyle/>
          <a:p>
            <a:pPr algn="ctr" eaLnBrk="0" hangingPunct="0"/>
            <a:r>
              <a:rPr lang="en-US" sz="3600" b="1" dirty="0">
                <a:solidFill>
                  <a:schemeClr val="tx2"/>
                </a:solidFill>
              </a:rPr>
              <a:t>Calculating an Average Incidence Rate: Obtaining 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nvGraphicFramePr>
        <p:xfrm>
          <a:off x="1219200" y="1447800"/>
          <a:ext cx="3124200" cy="5105402"/>
        </p:xfrm>
        <a:graphic>
          <a:graphicData uri="http://schemas.openxmlformats.org/drawingml/2006/table">
            <a:tbl>
              <a:tblPr firstRow="1" bandRow="1">
                <a:tableStyleId>{5C22544A-7EE6-4342-B048-85BDC9FD1C3A}</a:tableStyleId>
              </a:tblPr>
              <a:tblGrid>
                <a:gridCol w="1494182"/>
                <a:gridCol w="1630018"/>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r>
              <a:tr h="401178">
                <a:tc>
                  <a:txBody>
                    <a:bodyPr/>
                    <a:lstStyle/>
                    <a:p>
                      <a:pPr algn="ctr"/>
                      <a:r>
                        <a:rPr lang="en-US" dirty="0" smtClean="0"/>
                        <a:t>Total</a:t>
                      </a:r>
                      <a:endParaRPr lang="en-US" dirty="0"/>
                    </a:p>
                  </a:txBody>
                  <a:tcPr/>
                </a:tc>
                <a:tc>
                  <a:txBody>
                    <a:bodyPr/>
                    <a:lstStyle/>
                    <a:p>
                      <a:pPr algn="ctr"/>
                      <a:r>
                        <a:rPr lang="en-US" dirty="0" smtClean="0"/>
                        <a:t>115 months</a:t>
                      </a:r>
                      <a:endParaRPr lang="en-US" dirty="0"/>
                    </a:p>
                  </a:txBody>
                  <a:tcPr/>
                </a:tc>
              </a:tr>
            </a:tbl>
          </a:graphicData>
        </a:graphic>
      </p:graphicFrame>
      <p:sp>
        <p:nvSpPr>
          <p:cNvPr id="35884" name="TextBox 3"/>
          <p:cNvSpPr txBox="1">
            <a:spLocks noChangeArrowheads="1"/>
          </p:cNvSpPr>
          <p:nvPr/>
        </p:nvSpPr>
        <p:spPr bwMode="auto">
          <a:xfrm>
            <a:off x="4953000" y="2057400"/>
            <a:ext cx="3657600" cy="3785652"/>
          </a:xfrm>
          <a:prstGeom prst="rect">
            <a:avLst/>
          </a:prstGeom>
          <a:noFill/>
          <a:ln w="9525">
            <a:noFill/>
            <a:miter lim="800000"/>
            <a:headEnd/>
            <a:tailEnd/>
          </a:ln>
        </p:spPr>
        <p:txBody>
          <a:bodyPr>
            <a:spAutoFit/>
          </a:bodyPr>
          <a:lstStyle/>
          <a:p>
            <a:pPr eaLnBrk="0" hangingPunct="0"/>
            <a:r>
              <a:rPr lang="en-US" dirty="0"/>
              <a:t>6 deaths (events</a:t>
            </a:r>
            <a:r>
              <a:rPr lang="en-US" dirty="0" smtClean="0"/>
              <a:t>)</a:t>
            </a:r>
          </a:p>
          <a:p>
            <a:pPr eaLnBrk="0" hangingPunct="0"/>
            <a:endParaRPr lang="en-US" dirty="0"/>
          </a:p>
          <a:p>
            <a:pPr eaLnBrk="0" hangingPunct="0"/>
            <a:r>
              <a:rPr lang="en-US" dirty="0"/>
              <a:t>Incidence rate = E/NT</a:t>
            </a:r>
          </a:p>
          <a:p>
            <a:pPr eaLnBrk="0" hangingPunct="0"/>
            <a:endParaRPr lang="en-US" dirty="0"/>
          </a:p>
          <a:p>
            <a:pPr eaLnBrk="0" hangingPunct="0"/>
            <a:r>
              <a:rPr lang="en-US" dirty="0"/>
              <a:t>6/115 person-months</a:t>
            </a:r>
          </a:p>
          <a:p>
            <a:pPr eaLnBrk="0" hangingPunct="0"/>
            <a:r>
              <a:rPr lang="en-US" dirty="0"/>
              <a:t>6/9.583 person- years</a:t>
            </a:r>
          </a:p>
          <a:p>
            <a:pPr eaLnBrk="0" hangingPunct="0"/>
            <a:endParaRPr lang="en-US" dirty="0"/>
          </a:p>
          <a:p>
            <a:pPr eaLnBrk="0" hangingPunct="0"/>
            <a:r>
              <a:rPr lang="en-US" dirty="0"/>
              <a:t>= 0.626 per person-year</a:t>
            </a:r>
          </a:p>
          <a:p>
            <a:pPr eaLnBrk="0" hangingPunct="0"/>
            <a:r>
              <a:rPr lang="en-US" dirty="0"/>
              <a:t>= 62.6 per 100 person-years</a:t>
            </a:r>
          </a:p>
          <a:p>
            <a:pPr eaLnBrk="0" hangingPunct="0"/>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76200"/>
            <a:ext cx="7772400" cy="1143000"/>
          </a:xfrm>
        </p:spPr>
        <p:txBody>
          <a:bodyPr/>
          <a:lstStyle/>
          <a:p>
            <a:r>
              <a:rPr lang="en-US" sz="4000" b="1" dirty="0" smtClean="0"/>
              <a:t>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p>
        </p:txBody>
      </p:sp>
      <p:sp>
        <p:nvSpPr>
          <p:cNvPr id="412680" name="Text Box 8"/>
          <p:cNvSpPr txBox="1">
            <a:spLocks noChangeArrowheads="1"/>
          </p:cNvSpPr>
          <p:nvPr/>
        </p:nvSpPr>
        <p:spPr bwMode="auto">
          <a:xfrm>
            <a:off x="104775" y="5638800"/>
            <a:ext cx="3171825" cy="533400"/>
          </a:xfrm>
          <a:prstGeom prst="rect">
            <a:avLst/>
          </a:prstGeom>
          <a:solidFill>
            <a:srgbClr val="FFFFFF"/>
          </a:solidFill>
          <a:ln w="9525">
            <a:solidFill>
              <a:srgbClr val="000000"/>
            </a:solidFill>
            <a:miter lim="800000"/>
            <a:headEnd/>
            <a:tailEnd/>
          </a:ln>
        </p:spPr>
        <p:txBody>
          <a:bodyPr/>
          <a:lstStyle/>
          <a:p>
            <a:pPr eaLnBrk="0" hangingPunct="0"/>
            <a:r>
              <a:rPr lang="en-US" dirty="0"/>
              <a:t>55062 / total 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274638"/>
            <a:ext cx="9144000" cy="639762"/>
          </a:xfrm>
        </p:spPr>
        <p:txBody>
          <a:bodyPr/>
          <a:lstStyle/>
          <a:p>
            <a:r>
              <a:rPr lang="en-US" sz="2700" b="1" dirty="0" smtClean="0"/>
              <a:t>Competing Events in Cumulative Incidence</a:t>
            </a:r>
            <a:r>
              <a:rPr lang="en-US" sz="2400" b="1" dirty="0" smtClean="0"/>
              <a:t> </a:t>
            </a:r>
          </a:p>
        </p:txBody>
      </p:sp>
      <p:sp>
        <p:nvSpPr>
          <p:cNvPr id="195586" name="Rectangle 3"/>
          <p:cNvSpPr>
            <a:spLocks noGrp="1" noChangeArrowheads="1"/>
          </p:cNvSpPr>
          <p:nvPr>
            <p:ph type="body" idx="1"/>
          </p:nvPr>
        </p:nvSpPr>
        <p:spPr>
          <a:xfrm>
            <a:off x="76200" y="914400"/>
            <a:ext cx="8915400" cy="4525963"/>
          </a:xfrm>
        </p:spPr>
        <p:txBody>
          <a:bodyPr/>
          <a:lstStyle/>
          <a:p>
            <a:r>
              <a:rPr lang="en-US" sz="2400" dirty="0" smtClean="0"/>
              <a:t>Definition:  In a study of incidence of some event of interest, a “competing event” (aka “competing </a:t>
            </a:r>
            <a:r>
              <a:rPr lang="en-US" sz="2400" dirty="0" smtClean="0"/>
              <a:t>risk”,“competing</a:t>
            </a:r>
            <a:r>
              <a:rPr lang="en-US" sz="2400" dirty="0" smtClean="0"/>
              <a:t>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1000" dirty="0" smtClean="0"/>
          </a:p>
          <a:p>
            <a:r>
              <a:rPr lang="en-US" sz="2400" dirty="0" smtClean="0"/>
              <a:t>“Competing” because it occurs prior to event of interest</a:t>
            </a:r>
          </a:p>
          <a:p>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COPD in study of lung cancer incidence)</a:t>
            </a:r>
          </a:p>
          <a:p>
            <a:pPr lvl="1">
              <a:buFontTx/>
              <a:buNone/>
            </a:pPr>
            <a:endParaRPr lang="en-US" sz="2300" dirty="0" smtClean="0"/>
          </a:p>
          <a:p>
            <a:pPr lvl="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12838</TotalTime>
  <Words>17311</Words>
  <Application>Microsoft Office PowerPoint</Application>
  <PresentationFormat>On-screen Show (4:3)</PresentationFormat>
  <Paragraphs>1187</Paragraphs>
  <Slides>91</Slides>
  <Notes>88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91</vt:i4>
      </vt:variant>
    </vt:vector>
  </HeadingPairs>
  <TitlesOfParts>
    <vt:vector size="95" baseType="lpstr">
      <vt:lpstr>Blank Presentation</vt:lpstr>
      <vt:lpstr>Worksheet</vt:lpstr>
      <vt:lpstr>Equation</vt:lpstr>
      <vt:lpstr>Chart</vt:lpstr>
      <vt:lpstr>PowerPoint Presentation</vt:lpstr>
      <vt:lpstr>PowerPoint Presentation</vt:lpstr>
      <vt:lpstr>Rate versus Risk</vt:lpstr>
      <vt:lpstr>PowerPoint Presentation</vt:lpstr>
      <vt:lpstr>PowerPoint Presentation</vt:lpstr>
      <vt:lpstr>“Average” Incidence Rates</vt:lpstr>
      <vt:lpstr>PowerPoint Presentation</vt:lpstr>
      <vt:lpstr>PowerPoint Presentation</vt:lpstr>
      <vt:lpstr>PowerPoint Presentation</vt:lpstr>
      <vt:lpstr>PowerPoint Presentation</vt:lpstr>
      <vt:lpstr>Method 2: Calculating Incidence Rate  Without Individual-level Follow-up:  Best Exemplified in a Dynamic Cohort </vt:lpstr>
      <vt:lpstr>Large Population Incidence Rates</vt:lpstr>
      <vt:lpstr>Pancreatic Cancer Rate – SF County</vt:lpstr>
      <vt:lpstr>PowerPoint Presentation</vt:lpstr>
      <vt:lpstr>Example of Fixed Cohort</vt:lpstr>
      <vt:lpstr>PowerPoint Presentation</vt:lpstr>
      <vt:lpstr>Average population (Group data) rates versus individual data rates</vt:lpstr>
      <vt:lpstr>Average incidence rate based on grouped vs. individual data</vt:lpstr>
      <vt:lpstr>Incidence rate value depends on time units </vt:lpstr>
      <vt:lpstr>PowerPoint Presentation</vt:lpstr>
      <vt:lpstr>PowerPoint Presentation</vt:lpstr>
      <vt:lpstr>Waiting Time Property of Incidence Rates </vt:lpstr>
      <vt:lpstr>Assumption for meaningful interpretation of average incidence rate</vt:lpstr>
      <vt:lpstr>Assumption for meaningful interpretation of average incidence rate</vt:lpstr>
      <vt:lpstr>When to suspect that the rate is not constant?</vt:lpstr>
      <vt:lpstr>Provide the context for an average incidence rate</vt:lpstr>
      <vt:lpstr> Example: Children with End Stage Renal Disease  Mortality rate changes over time</vt:lpstr>
      <vt:lpstr>PowerPoint Presentation</vt:lpstr>
      <vt:lpstr>Potential Weakness of Census Data</vt:lpstr>
      <vt:lpstr>Invasive Breast Cancer Incidence Rates for Marin County versus Other California Counties, 1995-2000</vt:lpstr>
      <vt:lpstr>PowerPoint Presentation</vt:lpstr>
      <vt:lpstr>PowerPoint Presentation</vt:lpstr>
      <vt:lpstr>(2a) Comparing a rate from a fixed cohort to the rate in the general population</vt:lpstr>
      <vt:lpstr>PowerPoint Presentation</vt:lpstr>
      <vt:lpstr>PowerPoint Presentation</vt:lpstr>
      <vt:lpstr>Standardized Mortality Ratio</vt:lpstr>
      <vt:lpstr>Obtaining an expected # deaths for comparison</vt:lpstr>
      <vt:lpstr>PowerPoint Presentation</vt:lpstr>
      <vt:lpstr>Another example of SMR:  Is mortality higher after a fracture?</vt:lpstr>
      <vt:lpstr>(2b) Comparing hip fracture incidence in different dynamic populations</vt:lpstr>
      <vt:lpstr>Comparing Two Dynamic Populations</vt:lpstr>
      <vt:lpstr>Why Use Average Incidence Rates?</vt:lpstr>
      <vt:lpstr>(3) To estimate incidence of outcomes associated with exposures that might change over time in individuals</vt:lpstr>
      <vt:lpstr>Calculating stratified average incidence rates in cohorts</vt:lpstr>
      <vt:lpstr>PowerPoint Presentation</vt:lpstr>
      <vt:lpstr>PowerPoint Presentation</vt:lpstr>
      <vt:lpstr>Participant can contribute exposed and unexposed follow-up time</vt:lpstr>
      <vt:lpstr>PowerPoint Presentation</vt:lpstr>
      <vt:lpstr>PowerPoint Presentation</vt:lpstr>
      <vt:lpstr>Assumptions in calculation of  Average Incidence Rate</vt:lpstr>
      <vt:lpstr>Constant Rate</vt:lpstr>
      <vt:lpstr>Constant Rate</vt:lpstr>
      <vt:lpstr>Instantaneous Incidence Rate</vt:lpstr>
      <vt:lpstr>Hazard Function  (Conditional Failure Rate)</vt:lpstr>
      <vt:lpstr>Denominator is time</vt:lpstr>
      <vt:lpstr>Hazard  (Instantaneous probability of some event)</vt:lpstr>
      <vt:lpstr>Properties of Hazard Function</vt:lpstr>
      <vt:lpstr>Hazard function for mortality in general population</vt:lpstr>
      <vt:lpstr>Hypoglycemia with Oral Antidiabetic Drugs</vt:lpstr>
      <vt:lpstr>Cumulative incidence and  hazard function: Which is best to show?</vt:lpstr>
      <vt:lpstr>Difference between Hazard and Cumulative Incidence</vt:lpstr>
      <vt:lpstr>Illustration of Incidence Rate versus Cumulative Incidence</vt:lpstr>
      <vt:lpstr>Relationship between Incidence Rate and Cumulative Incidence</vt:lpstr>
      <vt:lpstr>Constant Rate Results in Exponential Survival</vt:lpstr>
      <vt:lpstr>High and low constant incidence rates and cumulative incidence</vt:lpstr>
      <vt:lpstr>Effect of high and low constant incidence rates on cumulative incidence</vt:lpstr>
      <vt:lpstr>Relationship between hazard function and survival function with a  Constant Hazard Rate</vt:lpstr>
      <vt:lpstr>From average incidence rate to cumulative survival/incidence #1</vt:lpstr>
      <vt:lpstr>From average incidence rate to cumulative survival/incidence #2</vt:lpstr>
      <vt:lpstr>Survival and Hazard Functions</vt:lpstr>
      <vt:lpstr>PowerPoint Presentation</vt:lpstr>
      <vt:lpstr>PowerPoint Presentation</vt:lpstr>
      <vt:lpstr>Rates:  What to do about  Losses to Follow-up and Competing Events</vt:lpstr>
      <vt:lpstr>Is native interpretation of rate satisfying &amp; meaningful? </vt:lpstr>
      <vt:lpstr>In a rate calculation, what does it mean to prefer elimination of losses to follow-up?</vt:lpstr>
      <vt:lpstr>In a rate calculation, what does it mean to accommodate competing events?</vt:lpstr>
      <vt:lpstr>Why not just censor (i.e., eliminate) competing events in Kaplan-Meier calculation?</vt:lpstr>
      <vt:lpstr>Solution for Competing Events in Cumulative Incidence Estimation</vt:lpstr>
      <vt:lpstr>Example: Cumulative incidence of fracture in Iceland after age 50</vt:lpstr>
      <vt:lpstr>Cumulative incidence function calculation</vt:lpstr>
      <vt:lpstr>Final status of first 9 patients</vt:lpstr>
      <vt:lpstr>Survival without event or competing event</vt:lpstr>
      <vt:lpstr>Cumulative incidence of event</vt:lpstr>
      <vt:lpstr>Implementing Cumulative Incidence Estimator in Stata</vt:lpstr>
      <vt:lpstr>Implementing Cumulative Incidence Estimator in Stata</vt:lpstr>
      <vt:lpstr>Competing Events in Incidence Estimation</vt:lpstr>
      <vt:lpstr>Incidence in Clinical Research/Epidemiology</vt:lpstr>
      <vt:lpstr>Summary</vt:lpstr>
      <vt:lpstr>Extra Slides</vt:lpstr>
      <vt:lpstr>Age Standardization</vt:lpstr>
      <vt:lpstr>Competing Events in Cumulative Incidence </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740</cp:revision>
  <cp:lastPrinted>2014-09-26T21:10:44Z</cp:lastPrinted>
  <dcterms:created xsi:type="dcterms:W3CDTF">2001-10-07T01:10:36Z</dcterms:created>
  <dcterms:modified xsi:type="dcterms:W3CDTF">2014-09-30T03:06:15Z</dcterms:modified>
</cp:coreProperties>
</file>