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3"/>
  </p:notesMasterIdLst>
  <p:handoutMasterIdLst>
    <p:handoutMasterId r:id="rId104"/>
  </p:handoutMasterIdLst>
  <p:sldIdLst>
    <p:sldId id="558" r:id="rId2"/>
    <p:sldId id="521" r:id="rId3"/>
    <p:sldId id="331" r:id="rId4"/>
    <p:sldId id="559" r:id="rId5"/>
    <p:sldId id="560" r:id="rId6"/>
    <p:sldId id="261" r:id="rId7"/>
    <p:sldId id="267" r:id="rId8"/>
    <p:sldId id="272" r:id="rId9"/>
    <p:sldId id="282" r:id="rId10"/>
    <p:sldId id="423" r:id="rId11"/>
    <p:sldId id="425" r:id="rId12"/>
    <p:sldId id="426" r:id="rId13"/>
    <p:sldId id="488" r:id="rId14"/>
    <p:sldId id="509" r:id="rId15"/>
    <p:sldId id="424" r:id="rId16"/>
    <p:sldId id="325" r:id="rId17"/>
    <p:sldId id="348" r:id="rId18"/>
    <p:sldId id="481" r:id="rId19"/>
    <p:sldId id="482" r:id="rId20"/>
    <p:sldId id="483" r:id="rId21"/>
    <p:sldId id="338" r:id="rId22"/>
    <p:sldId id="339" r:id="rId23"/>
    <p:sldId id="269" r:id="rId24"/>
    <p:sldId id="364" r:id="rId25"/>
    <p:sldId id="333" r:id="rId26"/>
    <p:sldId id="271" r:id="rId27"/>
    <p:sldId id="549" r:id="rId28"/>
    <p:sldId id="555" r:id="rId29"/>
    <p:sldId id="570" r:id="rId30"/>
    <p:sldId id="551" r:id="rId31"/>
    <p:sldId id="351" r:id="rId32"/>
    <p:sldId id="388" r:id="rId33"/>
    <p:sldId id="499" r:id="rId34"/>
    <p:sldId id="500" r:id="rId35"/>
    <p:sldId id="383" r:id="rId36"/>
    <p:sldId id="385" r:id="rId37"/>
    <p:sldId id="387" r:id="rId38"/>
    <p:sldId id="531" r:id="rId39"/>
    <p:sldId id="389" r:id="rId40"/>
    <p:sldId id="390" r:id="rId41"/>
    <p:sldId id="392" r:id="rId42"/>
    <p:sldId id="394" r:id="rId43"/>
    <p:sldId id="428" r:id="rId44"/>
    <p:sldId id="432" r:id="rId45"/>
    <p:sldId id="547" r:id="rId46"/>
    <p:sldId id="532" r:id="rId47"/>
    <p:sldId id="391" r:id="rId48"/>
    <p:sldId id="536" r:id="rId49"/>
    <p:sldId id="477" r:id="rId50"/>
    <p:sldId id="535" r:id="rId51"/>
    <p:sldId id="534" r:id="rId52"/>
    <p:sldId id="537" r:id="rId53"/>
    <p:sldId id="522" r:id="rId54"/>
    <p:sldId id="454" r:id="rId55"/>
    <p:sldId id="523" r:id="rId56"/>
    <p:sldId id="567" r:id="rId57"/>
    <p:sldId id="520" r:id="rId58"/>
    <p:sldId id="335" r:id="rId59"/>
    <p:sldId id="524" r:id="rId60"/>
    <p:sldId id="530" r:id="rId61"/>
    <p:sldId id="258" r:id="rId62"/>
    <p:sldId id="316" r:id="rId63"/>
    <p:sldId id="540" r:id="rId64"/>
    <p:sldId id="402" r:id="rId65"/>
    <p:sldId id="542" r:id="rId66"/>
    <p:sldId id="503" r:id="rId67"/>
    <p:sldId id="405" r:id="rId68"/>
    <p:sldId id="502" r:id="rId69"/>
    <p:sldId id="539" r:id="rId70"/>
    <p:sldId id="408" r:id="rId71"/>
    <p:sldId id="453" r:id="rId72"/>
    <p:sldId id="504" r:id="rId73"/>
    <p:sldId id="505" r:id="rId74"/>
    <p:sldId id="541" r:id="rId75"/>
    <p:sldId id="525" r:id="rId76"/>
    <p:sldId id="417" r:id="rId77"/>
    <p:sldId id="484" r:id="rId78"/>
    <p:sldId id="507" r:id="rId79"/>
    <p:sldId id="508" r:id="rId80"/>
    <p:sldId id="411" r:id="rId81"/>
    <p:sldId id="412" r:id="rId82"/>
    <p:sldId id="556" r:id="rId83"/>
    <p:sldId id="557" r:id="rId84"/>
    <p:sldId id="526" r:id="rId85"/>
    <p:sldId id="566" r:id="rId86"/>
    <p:sldId id="568" r:id="rId87"/>
    <p:sldId id="569" r:id="rId88"/>
    <p:sldId id="544" r:id="rId89"/>
    <p:sldId id="259" r:id="rId90"/>
    <p:sldId id="495" r:id="rId91"/>
    <p:sldId id="563" r:id="rId92"/>
    <p:sldId id="264" r:id="rId93"/>
    <p:sldId id="327" r:id="rId94"/>
    <p:sldId id="341" r:id="rId95"/>
    <p:sldId id="496" r:id="rId96"/>
    <p:sldId id="564" r:id="rId97"/>
    <p:sldId id="538" r:id="rId98"/>
    <p:sldId id="565" r:id="rId99"/>
    <p:sldId id="494" r:id="rId100"/>
    <p:sldId id="553" r:id="rId101"/>
    <p:sldId id="554" r:id="rId102"/>
  </p:sldIdLst>
  <p:sldSz cx="9144000" cy="6858000" type="screen4x3"/>
  <p:notesSz cx="7010400" cy="9236075"/>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7" name="Martin, Jeff" initials="MJ" lastIdx="2" clrIdx="7"/>
  <p:cmAuthor id="1" name="Ann Schwartz" initials="" lastIdx="12" clrIdx="1"/>
  <p:cmAuthor id="8" name="Martin, Jeff" initials="JM" lastIdx="2" clrIdx="8"/>
  <p:cmAuthor id="2" name="Jeff Martin" initials="" lastIdx="7" clrIdx="2"/>
  <p:cmAuthor id="9" name="Schwartz, Ann" initials="SA" lastIdx="46" clrIdx="9">
    <p:extLst/>
  </p:cmAuthor>
  <p:cmAuthor id="3" name="Jeff Martin" initials="JM" lastIdx="73" clrIdx="3"/>
  <p:cmAuthor id="4" name="Schwartz, Ann" initials="xx" lastIdx="10" clrIdx="4"/>
  <p:cmAuthor id="5" name="Schwartz, Ann" initials="AVS" lastIdx="15" clrIdx="5"/>
  <p:cmAuthor id="6" name="Ann Schwartz" initials="A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69353" autoAdjust="0"/>
  </p:normalViewPr>
  <p:slideViewPr>
    <p:cSldViewPr snapToGrid="0">
      <p:cViewPr>
        <p:scale>
          <a:sx n="52" d="100"/>
          <a:sy n="52" d="100"/>
        </p:scale>
        <p:origin x="-2166" y="-240"/>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 r:id="rId5" collapse="1"/>
    </p:sldLst>
  </p:outlineViewPr>
  <p:notesTextViewPr>
    <p:cViewPr>
      <p:scale>
        <a:sx n="118" d="100"/>
        <a:sy n="118" d="100"/>
      </p:scale>
      <p:origin x="0" y="0"/>
    </p:cViewPr>
  </p:notesTextViewPr>
  <p:sorterViewPr>
    <p:cViewPr>
      <p:scale>
        <a:sx n="100" d="100"/>
        <a:sy n="100" d="100"/>
      </p:scale>
      <p:origin x="0" y="0"/>
    </p:cViewPr>
  </p:sorterViewPr>
  <p:notesViewPr>
    <p:cSldViewPr snapToGrid="0">
      <p:cViewPr>
        <p:scale>
          <a:sx n="100" d="100"/>
          <a:sy n="100" d="100"/>
        </p:scale>
        <p:origin x="-1980" y="4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37.xml"/><Relationship Id="rId1" Type="http://schemas.openxmlformats.org/officeDocument/2006/relationships/slide" Target="slides/slide25.xml"/><Relationship Id="rId5" Type="http://schemas.openxmlformats.org/officeDocument/2006/relationships/slide" Target="slides/slide53.xml"/><Relationship Id="rId4"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97256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972560" y="8774271"/>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166"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has this local newspaper done in</a:t>
            </a:r>
            <a:r>
              <a:rPr lang="en-US" baseline="0" dirty="0" smtClean="0"/>
              <a:t> describing rates of heart failure in San Francisco?  Not as well as they could have.   The title says that these are rates between 2011 and 2013.  The legend says that the values are rates per 10,000 residents.   How do you think that an average reader of the newspaper will interpret these numbers?  It is hard to know but probably as the probability of being hospitalized any time in 2011, 2012, or 2013.  Thus, they would interpret 50 per 10,000 as 0.5% over 3 years.</a:t>
            </a:r>
          </a:p>
          <a:p>
            <a:endParaRPr lang="en-US" baseline="0" dirty="0" smtClean="0"/>
          </a:p>
          <a:p>
            <a:r>
              <a:rPr lang="en-US" baseline="0" dirty="0" smtClean="0"/>
              <a:t>We strongly suspect that what is being depicted here are average incidence rates.   Thus, “person-years” should have been included in the units.  This would have made it clear for sophisticated readers, but, of course, it would not have helped lay readers.  Thus, if the authors insist on depicting rates, at least make it technically correct.    If these are rates, then “50” translates into a cumulative incidence of 1.5% at 3 years using the exponential formula and assuming constant rate over the 3 year period.  </a:t>
            </a:r>
          </a:p>
          <a:p>
            <a:endParaRPr lang="en-US" baseline="0" dirty="0" smtClean="0"/>
          </a:p>
          <a:p>
            <a:r>
              <a:rPr lang="en-US" baseline="0" dirty="0" smtClean="0"/>
              <a:t>Given that the public does not understand rates, we think a better solution would have been to show cumulative incidences over a 3 year period.  </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a:t>
            </a:fld>
            <a:endParaRPr lang="en-US" dirty="0"/>
          </a:p>
        </p:txBody>
      </p:sp>
    </p:spTree>
    <p:extLst>
      <p:ext uri="{BB962C8B-B14F-4D97-AF65-F5344CB8AC3E}">
        <p14:creationId xmlns:p14="http://schemas.microsoft.com/office/powerpoint/2010/main" val="219210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Here are data arranged with outcome on top and exposure on the side.  We prefer this schematic because it emphasizes forward thinking in</a:t>
            </a:r>
            <a:r>
              <a:rPr lang="en-US" altLang="en-US" baseline="0" dirty="0" smtClean="0"/>
              <a:t> the  underlying </a:t>
            </a:r>
            <a:r>
              <a:rPr lang="en-US" altLang="en-US" dirty="0" smtClean="0"/>
              <a:t>cohort study</a:t>
            </a:r>
            <a:r>
              <a:rPr lang="en-US" altLang="en-US" baseline="0" dirty="0" smtClean="0"/>
              <a:t> base</a:t>
            </a:r>
            <a:r>
              <a:rPr lang="en-US" altLang="en-US" dirty="0" smtClean="0"/>
              <a:t>:  start with exposure status and assess the experience</a:t>
            </a:r>
            <a:r>
              <a:rPr lang="en-US" altLang="en-US" baseline="0" dirty="0" smtClean="0"/>
              <a:t> of</a:t>
            </a:r>
            <a:r>
              <a:rPr lang="en-US" altLang="en-US" dirty="0" smtClean="0"/>
              <a:t> the outcome.  However, the key point is to be aware of how a 2x2 table is set up</a:t>
            </a:r>
            <a:r>
              <a:rPr lang="en-US" altLang="en-US" baseline="0" dirty="0" smtClean="0"/>
              <a:t> because not everyone will follow this convention.</a:t>
            </a:r>
            <a:endParaRPr lang="en-US" altLang="en-US" dirty="0" smtClean="0"/>
          </a:p>
        </p:txBody>
      </p:sp>
    </p:spTree>
    <p:extLst>
      <p:ext uri="{BB962C8B-B14F-4D97-AF65-F5344CB8AC3E}">
        <p14:creationId xmlns:p14="http://schemas.microsoft.com/office/powerpoint/2010/main" val="314374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11</a:t>
            </a:fld>
            <a:endParaRPr lang="en-US" alt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smtClean="0"/>
              <a:t>To clearly convey the results of a study, it’s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it’s clearly communicated. </a:t>
            </a:r>
          </a:p>
          <a:p>
            <a:endParaRPr lang="en-US" altLang="en-US" dirty="0" smtClean="0"/>
          </a:p>
          <a:p>
            <a:r>
              <a:rPr lang="en-US" altLang="en-US" dirty="0" smtClean="0"/>
              <a:t>Describing this prevalence ratio in words:  Those who are exposed are 0.74 times as likely to have the disease (outcome) compared with those who are not exposed.  Although we</a:t>
            </a:r>
            <a:r>
              <a:rPr lang="en-US" altLang="en-US" baseline="0" dirty="0" smtClean="0"/>
              <a:t> believe this the clearest way to state this, we admit that it may not be understood by everyone.  This is why in later slides we suggest to flip the comparators to get a point estimate above 1, if at all possible.</a:t>
            </a:r>
          </a:p>
          <a:p>
            <a:endParaRPr lang="en-US" altLang="en-US" baseline="0" dirty="0" smtClean="0"/>
          </a:p>
          <a:p>
            <a:r>
              <a:rPr lang="en-US" altLang="en-US" dirty="0" smtClean="0"/>
              <a:t>You will sometimes see this described as those who are exposed are "26% less likely" to have the disease, but this can be confused with the absolute difference in prevalence.  In other words, readers may think that this applies to the prevalence difference between the exposed and unexposed, in this example 0.45-0.61 = -0.16.</a:t>
            </a:r>
          </a:p>
          <a:p>
            <a:endParaRPr lang="en-US" altLang="en-US" dirty="0" smtClean="0"/>
          </a:p>
          <a:p>
            <a:r>
              <a:rPr lang="en-US" altLang="en-US" dirty="0" smtClean="0"/>
              <a:t>The second description (that includes the PR) is technically correct but does not add much meaning in interpretation. It gives a qualitative picture but it does not help</a:t>
            </a:r>
            <a:r>
              <a:rPr lang="en-US" altLang="en-US" baseline="0" dirty="0" smtClean="0"/>
              <a:t> the reader quantitatively – unless they understand what a prevalence ratio is. </a:t>
            </a:r>
            <a:endParaRPr lang="en-US" altLang="en-US" dirty="0" smtClean="0"/>
          </a:p>
          <a:p>
            <a:endParaRPr lang="en-US" altLang="en-US" dirty="0" smtClean="0"/>
          </a:p>
        </p:txBody>
      </p:sp>
    </p:spTree>
    <p:extLst>
      <p:ext uri="{BB962C8B-B14F-4D97-AF65-F5344CB8AC3E}">
        <p14:creationId xmlns:p14="http://schemas.microsoft.com/office/powerpoint/2010/main" val="260664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12</a:t>
            </a:fld>
            <a:endParaRPr lang="en-US" alt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smtClean="0"/>
              <a:t>The first two options are the preferred way to describe a prevalence ratio greater than 1.  At the bottom of the slide, we note wording to be avoided because it could be easily misinterpreted as a difference rather than a ratio measure of association.  </a:t>
            </a:r>
          </a:p>
          <a:p>
            <a:endParaRPr lang="en-US" altLang="en-US" dirty="0" smtClean="0"/>
          </a:p>
          <a:p>
            <a:r>
              <a:rPr lang="en-US" altLang="en-US" dirty="0" smtClean="0"/>
              <a:t>The third option is OK but some would object, based on a concern that this could also be misinterpreted as the difference between the two prevalences rather than their ratio.</a:t>
            </a:r>
          </a:p>
        </p:txBody>
      </p:sp>
    </p:spTree>
    <p:extLst>
      <p:ext uri="{BB962C8B-B14F-4D97-AF65-F5344CB8AC3E}">
        <p14:creationId xmlns:p14="http://schemas.microsoft.com/office/powerpoint/2010/main" val="391457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14</a:t>
            </a:fld>
            <a:endParaRPr lang="en-US" alt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smtClean="0"/>
              <a:t>Here are the data recalculated in order to report a prevalence ratio greater than 1. </a:t>
            </a:r>
          </a:p>
        </p:txBody>
      </p:sp>
    </p:spTree>
    <p:extLst>
      <p:ext uri="{BB962C8B-B14F-4D97-AF65-F5344CB8AC3E}">
        <p14:creationId xmlns:p14="http://schemas.microsoft.com/office/powerpoint/2010/main" val="134371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F902C2F-126F-4E0C-B902-1DC0BA05A44A}" type="slidenum">
              <a:rPr lang="en-US" altLang="en-US" smtClean="0"/>
              <a:pPr/>
              <a:t>15</a:t>
            </a:fld>
            <a:endParaRPr lang="en-US" alt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altLang="en-US" dirty="0" smtClean="0"/>
              <a:t>As we noted before, Stata shows</a:t>
            </a:r>
            <a:r>
              <a:rPr lang="en-US" altLang="en-US" baseline="0" dirty="0" smtClean="0"/>
              <a:t> its 2 x 2 tables with exposure across the top (as columns) and outcome on the side (as rows).  This is unfortunate, so we do have to be aware of it when we interpret the tables. </a:t>
            </a:r>
            <a:endParaRPr lang="en-US" altLang="en-US" dirty="0" smtClean="0"/>
          </a:p>
        </p:txBody>
      </p:sp>
    </p:spTree>
    <p:extLst>
      <p:ext uri="{BB962C8B-B14F-4D97-AF65-F5344CB8AC3E}">
        <p14:creationId xmlns:p14="http://schemas.microsoft.com/office/powerpoint/2010/main" val="317960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16</a:t>
            </a:fld>
            <a:endParaRPr lang="en-US" alt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altLang="en-US" dirty="0" smtClean="0"/>
              <a:t>This illustrates output for a 2 x 2 table in Stata, which puts exposure across the top and disease on the side.  This results in the cells with 17 and 388 being interchanged in the table, but you can verify for yourself that it doesn’t affect the calculation of the prevalence ratio.  It is 0.740 no matter which way you arrange the table.  Stata calls this ratio a “risk ratio” (as the program has no way of knowing whether it is being given prevalence or incidence data), but we think it is important to be reminded that these are prevalent data from a cross-sectional sample.  If these data were from a cohort with the same amount of follow-up on everyone (such as our example of the investigation of an outbreak of gastroenteritis following a party), a risk ratio would be correct as the description of the ratio of the two proportions.</a:t>
            </a:r>
          </a:p>
          <a:p>
            <a:endParaRPr lang="en-US" altLang="en-US" dirty="0" smtClean="0"/>
          </a:p>
          <a:p>
            <a:r>
              <a:rPr lang="en-US" altLang="en-US" dirty="0" smtClean="0"/>
              <a:t>As we noted on an earlier slide, the prevalence ratio calculated here by Stata is a </a:t>
            </a:r>
            <a:r>
              <a:rPr lang="en-US" altLang="en-US" i="1" dirty="0" smtClean="0"/>
              <a:t>point estimate</a:t>
            </a:r>
            <a:r>
              <a:rPr lang="en-US" altLang="en-US" dirty="0" smtClean="0"/>
              <a:t> of the association between exposure and disease. The point estimate for a measure of association is the single best answer based on the available data and statistical model.  STATA  also provides the 95% confidence interval.  This indicates the range of results that are compatible with sampling error.   A p value is given as well which indicates statistical significance.</a:t>
            </a:r>
          </a:p>
        </p:txBody>
      </p:sp>
    </p:spTree>
    <p:extLst>
      <p:ext uri="{BB962C8B-B14F-4D97-AF65-F5344CB8AC3E}">
        <p14:creationId xmlns:p14="http://schemas.microsoft.com/office/powerpoint/2010/main" val="120764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17</a:t>
            </a:fld>
            <a:endParaRPr lang="en-US" alt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smtClean="0"/>
              <a:t>Just to prove that we are not alone in suggesting use of the term prevalence ratio, we cite a publication from a study comparing prevalence of osteoarthritis (OA) in Beijing and the US.  This study is reporting a ratio formed from the prevalences in two groups.  </a:t>
            </a:r>
          </a:p>
          <a:p>
            <a:r>
              <a:rPr lang="en-US" altLang="en-US" dirty="0" smtClean="0"/>
              <a:t> </a:t>
            </a:r>
          </a:p>
          <a:p>
            <a:r>
              <a:rPr lang="en-US" altLang="en-US" dirty="0" smtClean="0"/>
              <a:t>This study used age-standardization – discussed in previous lecture - to adjust the prevalences for the different age distributions in these three populations (Beijing, SOF and NHANES).</a:t>
            </a:r>
          </a:p>
        </p:txBody>
      </p:sp>
    </p:spTree>
    <p:extLst>
      <p:ext uri="{BB962C8B-B14F-4D97-AF65-F5344CB8AC3E}">
        <p14:creationId xmlns:p14="http://schemas.microsoft.com/office/powerpoint/2010/main" val="3035880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18</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Here is another example of the use of prevalence ratio. When we calculated a PR earlier, by hand or using Stata, we calculated what is called the unadjusted PR. We were able to used a simple 2 x 2 table for the calculations.  In this example, there was need to adjust for confounding and so a multivariable regression model was used.  In this example, a log binomial regression model was used to accomplish</a:t>
            </a:r>
            <a:r>
              <a:rPr lang="en-US" altLang="en-US" baseline="0" dirty="0" smtClean="0"/>
              <a:t> the adjustment and produce the adjusted prevalence  ratio</a:t>
            </a:r>
            <a:r>
              <a:rPr lang="en-US" altLang="en-US" dirty="0" smtClean="0"/>
              <a:t>.   </a:t>
            </a:r>
          </a:p>
          <a:p>
            <a:endParaRPr lang="en-US" altLang="en-US" dirty="0" smtClean="0"/>
          </a:p>
          <a:p>
            <a:r>
              <a:rPr lang="en-US" altLang="en-US" dirty="0" smtClean="0"/>
              <a:t>You might be more used to seeing an odds ratio calculated as the point estimate, calculated using a logistic regression model, in cross-sectional studies.  We will talk about this later, but software can now accommodate multivariable regression models to calculate prevalence ratios.</a:t>
            </a:r>
            <a:r>
              <a:rPr lang="en-US" altLang="en-US" baseline="0" dirty="0" smtClean="0"/>
              <a:t>  T</a:t>
            </a:r>
            <a:r>
              <a:rPr lang="en-US" altLang="en-US" dirty="0" smtClean="0"/>
              <a:t>his is what we strongly advocate.  </a:t>
            </a:r>
          </a:p>
          <a:p>
            <a:endParaRPr lang="en-US" altLang="en-US" dirty="0" smtClean="0"/>
          </a:p>
          <a:p>
            <a:r>
              <a:rPr lang="en-US" altLang="en-US" dirty="0" smtClean="0"/>
              <a:t>We have not yet formally introduced what adjustment is or how to do it, but we realize that some</a:t>
            </a:r>
            <a:r>
              <a:rPr lang="en-US" altLang="en-US" baseline="0" dirty="0" smtClean="0"/>
              <a:t> </a:t>
            </a:r>
            <a:r>
              <a:rPr lang="en-US" altLang="en-US" dirty="0" smtClean="0"/>
              <a:t>students know that adjustment is done to deal with differences in confounding variables or to evaluate mediation or effect modification.  We mention "adjustment" now to illustrate that the prevalence ratio can be calculated as a measure of association with adjustment in cross-sectional studies. Students should not be concerned at this point about the mechanics of adjustment but rather focus on what measures of association are available in particular study</a:t>
            </a:r>
            <a:r>
              <a:rPr lang="en-US" altLang="en-US" baseline="0" dirty="0" smtClean="0"/>
              <a:t> designs </a:t>
            </a:r>
            <a:r>
              <a:rPr lang="en-US" altLang="en-US" dirty="0" smtClean="0"/>
              <a:t>and how they are communicated. </a:t>
            </a:r>
          </a:p>
          <a:p>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19</a:t>
            </a:fld>
            <a:endParaRPr lang="en-US" alt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smtClean="0"/>
              <a:t>This vitamin D study is an example of a four level exposure variable.  To describe the measure of association between these 4 levels and peripheral arterial disease (PAD – the outcome</a:t>
            </a:r>
            <a:r>
              <a:rPr lang="en-US" altLang="en-US" baseline="0" dirty="0" smtClean="0"/>
              <a:t> in this study</a:t>
            </a:r>
            <a:r>
              <a:rPr lang="en-US" altLang="en-US" dirty="0" smtClean="0"/>
              <a:t>), we set one level (grouping, category) of the exposure as the reference category.  In this study, the authors chose to set the highest level of serum vitamin D as the reference level.  By convention, the reference level is given a prevalence ratio of 1.0.  Other exposure levels are compared with this reference level.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authors could have done better with the description of the association between Vitamin D and PAD.  “..the prevalence ratio of PAD for the lower, compared to the highest, 25(OH)D quartile…was 1.80..” is not that clear.  It would have been better to express the observed association more clearly in words.  For example, “those in the lowest quartile of 25(OH)D were 1.80 times as likely to have PAD than those in the highest quartile.”</a:t>
            </a:r>
          </a:p>
          <a:p>
            <a:endParaRPr lang="en-US" altLang="en-US" dirty="0" smtClean="0"/>
          </a:p>
          <a:p>
            <a:endParaRPr lang="en-US" altLang="en-US" dirty="0" smtClean="0"/>
          </a:p>
          <a:p>
            <a:endParaRPr lang="en-US" altLang="en-US" dirty="0" smtClean="0"/>
          </a:p>
          <a:p>
            <a:r>
              <a:rPr lang="en-US" altLang="en-US" dirty="0" smtClean="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a:t>
            </a:r>
          </a:p>
          <a:p>
            <a:endParaRPr lang="en-US" altLang="en-US" dirty="0" smtClean="0"/>
          </a:p>
        </p:txBody>
      </p:sp>
    </p:spTree>
    <p:extLst>
      <p:ext uri="{BB962C8B-B14F-4D97-AF65-F5344CB8AC3E}">
        <p14:creationId xmlns:p14="http://schemas.microsoft.com/office/powerpoint/2010/main" val="262993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association</a:t>
            </a:r>
            <a:r>
              <a:rPr lang="en-US" baseline="0" dirty="0" smtClean="0"/>
              <a:t> between exposure and  a dichotomous outcome in a cross-sectional study is best described with a prevalence ratio.  Yet, you will probably more often see an odds ratio.  The odds ratio is a legitimate description of association in cross-sectional studies, but is not easily or accurately understood by most scientists or lay observers. The reason for the popularity of the odds ratio is historical.  That is, historically, the odds ratio has been a popular choice for cross-sectional results because of the availability of software to perform logistic regression that allowed for multivariable adjustment for multiple confounding variables.   Logistic regression produces odds ratios.  This technical aspect has, however, changed.  Currently, it is possible to obtain adjusted regression models that estimate a prevalence ratio rather than an odds ratio.  </a:t>
            </a:r>
            <a:endParaRPr lang="en-US" dirty="0" smtClean="0"/>
          </a:p>
          <a:p>
            <a:endParaRPr lang="en-US" dirty="0" smtClean="0"/>
          </a:p>
          <a:p>
            <a:r>
              <a:rPr lang="en-US" dirty="0" smtClean="0"/>
              <a:t>We introduce odds ratio</a:t>
            </a:r>
            <a:r>
              <a:rPr lang="en-US" baseline="0" dirty="0" smtClean="0"/>
              <a:t> in this section on cross-sectional studies because of its historical popularity, but it is not the preferred approach.  Prevalence ratios are the preferred approach.  Next week, we will discuss assessment of associations in the case-control design.  In case-control design,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20</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2</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499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21</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occurrence</a:t>
            </a:r>
            <a:r>
              <a:rPr lang="en-US" altLang="en-US" baseline="0" dirty="0" smtClean="0"/>
              <a:t> </a:t>
            </a:r>
            <a:r>
              <a:rPr lang="en-US" altLang="en-US" dirty="0" smtClean="0"/>
              <a:t>of an event. Although odds are a way to measure disease occurrence, we did not introduce odds in our previous lectures on measures of disease occurrence because odds per se are rarely used.   As a measure of occurrence per se, odds are used in horse racing (where the terminology is correct) and in lotteries (“odds of winning lottery 1 in 100,000”) but what is really being described is probability.  While odds per se as a measure disease occurrence is rarely used in biomedical research, odds are used in biomedical research in the form of odds ratios.  </a:t>
            </a:r>
          </a:p>
          <a:p>
            <a:endParaRPr lang="en-US" altLang="en-US" dirty="0" smtClean="0"/>
          </a:p>
          <a:p>
            <a:r>
              <a:rPr lang="en-US" altLang="en-US" dirty="0" smtClean="0"/>
              <a:t>Odds are most simply calculated as the number of events divided by the number of non-events.   In contrast, probability is the number of events divided by the total of the number of events plus the number of non-events, which is the same as the number of events divided by the number of person</a:t>
            </a:r>
            <a:r>
              <a:rPr lang="en-US" altLang="en-US" baseline="0" dirty="0" smtClean="0"/>
              <a:t>s at risk</a:t>
            </a:r>
            <a:r>
              <a:rPr lang="en-US" altLang="en-US" dirty="0" smtClean="0"/>
              <a:t>.  It may appear that odds are just an unnecessary complication of the familiar probability as a proportion of total subjects, but odds have some favorable mathematical properties that we will explain shortly which make them useful in clinical research.</a:t>
            </a:r>
          </a:p>
        </p:txBody>
      </p:sp>
    </p:spTree>
    <p:extLst>
      <p:ext uri="{BB962C8B-B14F-4D97-AF65-F5344CB8AC3E}">
        <p14:creationId xmlns:p14="http://schemas.microsoft.com/office/powerpoint/2010/main" val="3676581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22</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The formal way to describe the odds is as the probability of the event divided by the probability of the non-event.  So odds are the ratio of two fractions: the number of events divided by the number of subjects (the probability of the event) and that fraction divided by the number of non-events divided by the number of subjects (the probability of the non-event).  So the formula for odds is p / (1 – p).   Since both fractions have the number of subjects in the denominator, they reduce to our first presentation of odds as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23</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To apply some numbers to the formulas, if the probability is 1 out of 5 = 0.2, then the odds are 1/5 / 4/5 = ¼ = 0.25.   Calculating the odds without the number of subjects by the ratio of the number of events (1) by the number of non-events (4), odds = ¼ = 0.25.</a:t>
            </a:r>
          </a:p>
          <a:p>
            <a:endParaRPr lang="en-US" altLang="en-US" dirty="0" smtClean="0"/>
          </a:p>
          <a:p>
            <a:r>
              <a:rPr lang="en-US" altLang="en-US" dirty="0" smtClean="0"/>
              <a:t>To go in the other direction from odds to probability, divide the odds by (1 + odds).  In this example, ¼ / 1+1/4 = ¼ / 5/4 = 1/5, the probability.</a:t>
            </a:r>
          </a:p>
          <a:p>
            <a:endParaRPr lang="en-US" altLang="en-US" dirty="0" smtClean="0"/>
          </a:p>
          <a:p>
            <a:r>
              <a:rPr lang="en-US" altLang="en-US" dirty="0" smtClean="0"/>
              <a:t>For those interested in why odds are used in gambling: odds give the ratio of the event to the non event, and the ratio of the event to the non-event tells you what the pay 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or 5:1 and spoken as “five to one.”  Of course, in gambling calculating the odds are usually used to ensure that the payout is not according to fair odds but odds that favor the casino.</a:t>
            </a:r>
          </a:p>
          <a:p>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24</a:t>
            </a:fld>
            <a:endParaRPr lang="en-US" alt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595134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25</a:t>
            </a:fld>
            <a:endParaRPr lang="en-US" alt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892853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26</a:t>
            </a:fld>
            <a:endParaRPr lang="en-US" alt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215711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27</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Odds are already the ratio of two probabilities, so the odds ratio involves four probabilities: p(event) / 1 – p(event) in the exposed, and p(event) / 1 – p(event) in the unexposed that yield a single ratio.  So in this example the p of the event in the exposed is 2/5, 1 – p of the event in the exposed is 3/5.  Similarly, p of the event in the unexposed is 1/5 and 1- p(event) in the unexposed is 4/5.  So the odds of the event in the exposed is 2/3 and the odds of the event in the unexposed is ¼.   The ratio of those two odds is 2/3 / ¼ = 2.67</a:t>
            </a:r>
          </a:p>
        </p:txBody>
      </p:sp>
    </p:spTree>
    <p:extLst>
      <p:ext uri="{BB962C8B-B14F-4D97-AF65-F5344CB8AC3E}">
        <p14:creationId xmlns:p14="http://schemas.microsoft.com/office/powerpoint/2010/main" val="46820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28</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Notice that the odds ratio is numerically larger than the prevalence ratio,</a:t>
            </a:r>
            <a:r>
              <a:rPr lang="en-US" altLang="en-US" baseline="0" dirty="0" smtClean="0"/>
              <a:t> i.e., farther away from the null value of 1.0. </a:t>
            </a:r>
            <a:r>
              <a:rPr lang="en-US" altLang="en-US" dirty="0" smtClean="0"/>
              <a:t>  Unless both ratios = 1.0, the odds ratio will always be farther from 1.0 than the prevalence ratio (greater if &gt; 1.0 and smaller if &lt; 1.0) because the prevalence ratio is the ratio of two probabilities and the odds ratio is the ratio of two probabilities each of which has been divided by (1 – probability), a quantity that is always &lt; 1 unless the probability is 1.0. </a:t>
            </a:r>
          </a:p>
        </p:txBody>
      </p:sp>
    </p:spTree>
    <p:extLst>
      <p:ext uri="{BB962C8B-B14F-4D97-AF65-F5344CB8AC3E}">
        <p14:creationId xmlns:p14="http://schemas.microsoft.com/office/powerpoint/2010/main" val="3564652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29</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i="0" dirty="0" smtClean="0"/>
              <a:t>Here is the odds ratio for</a:t>
            </a:r>
            <a:r>
              <a:rPr lang="en-US" altLang="en-US" i="0" baseline="0" dirty="0" smtClean="0"/>
              <a:t> disease in a cross-sectional study, presented using our notation for a 2x2 table.</a:t>
            </a:r>
            <a:endParaRPr lang="en-US" altLang="en-US" i="0" dirty="0" smtClean="0"/>
          </a:p>
        </p:txBody>
      </p:sp>
    </p:spTree>
    <p:extLst>
      <p:ext uri="{BB962C8B-B14F-4D97-AF65-F5344CB8AC3E}">
        <p14:creationId xmlns:p14="http://schemas.microsoft.com/office/powerpoint/2010/main" val="3018051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30</a:t>
            </a:fld>
            <a:endParaRPr lang="en-US" alt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Doing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don’t recommend calculating the odds ratio with a cross product.  Instead, calculate based on first principles:  odds of disease among exposed divided by odds of disease among unexposed.  If you use first principles to make the calculation, you will never go wrong.  </a:t>
            </a:r>
          </a:p>
        </p:txBody>
      </p:sp>
    </p:spTree>
    <p:extLst>
      <p:ext uri="{BB962C8B-B14F-4D97-AF65-F5344CB8AC3E}">
        <p14:creationId xmlns:p14="http://schemas.microsoft.com/office/powerpoint/2010/main" val="214341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3</a:t>
            </a:fld>
            <a:endParaRPr lang="en-US" alt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smtClean="0"/>
              <a:t>We have reviewed basic study design and examined the different measures of disease occurrence. In the next two lectures, we will look at the measures that are used to show association between an exposure or treatment and disease.  These measures are called measures of association and the type of measure available is determined by the study design.  So we will come full circle in linking specific measures of disease association with study design.</a:t>
            </a:r>
          </a:p>
        </p:txBody>
      </p:sp>
    </p:spTree>
    <p:extLst>
      <p:ext uri="{BB962C8B-B14F-4D97-AF65-F5344CB8AC3E}">
        <p14:creationId xmlns:p14="http://schemas.microsoft.com/office/powerpoint/2010/main" val="427763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31</a:t>
            </a:fld>
            <a:endParaRPr lang="en-US" alt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It is useful to always keep in mind how the study design determines the spectrum of the measures of the association, not just the measure of disease occurrence.  Prevalence is the measure of disease occurrence in cross-sectional study designs.  The measure of association, therefore, should reflect this and labeling the odds ratio a prevalence odds ratio accomplishes that goal.  This is not a convention that most authors follow, as many will just call it an odds ratio without acknowledging the role measuring prevalent disease plays, but we think it aids clarity of thought and presentation to label it for what it is, a prevalence odds ratio.  </a:t>
            </a:r>
          </a:p>
          <a:p>
            <a:endParaRPr lang="en-US" altLang="en-US" dirty="0" smtClean="0"/>
          </a:p>
          <a:p>
            <a:r>
              <a:rPr lang="en-US" altLang="en-US" dirty="0" smtClean="0"/>
              <a:t>Although we, in general, as stated earlier and described in more detail later, discourage use of odds ratios in cross-sectional work, if you must use it, at least call it a prevalence odds ratio.</a:t>
            </a:r>
          </a:p>
          <a:p>
            <a:endParaRPr lang="en-US" altLang="en-US" dirty="0" smtClean="0"/>
          </a:p>
          <a:p>
            <a:r>
              <a:rPr lang="en-US" altLang="en-US" dirty="0" smtClean="0"/>
              <a:t>Later on, next week, we will show how the odds ratios from different case-control sampling designs have different interpretations, so it is good to begin recognizing that not all odds ratios are created equal</a:t>
            </a:r>
            <a:r>
              <a:rPr lang="en-US" altLang="en-US" baseline="0" dirty="0" smtClean="0"/>
              <a:t> or mean the same thing.</a:t>
            </a:r>
            <a:endParaRPr lang="en-US" altLang="en-US" dirty="0" smtClean="0"/>
          </a:p>
        </p:txBody>
      </p:sp>
    </p:spTree>
    <p:extLst>
      <p:ext uri="{BB962C8B-B14F-4D97-AF65-F5344CB8AC3E}">
        <p14:creationId xmlns:p14="http://schemas.microsoft.com/office/powerpoint/2010/main" val="776885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32</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To get Stata to express</a:t>
            </a:r>
            <a:r>
              <a:rPr lang="en-US" altLang="en-US" baseline="0" dirty="0" smtClean="0"/>
              <a:t> the odds ratio, simply type in ‘or’  after the comma.  Shown here is t</a:t>
            </a:r>
            <a:r>
              <a:rPr lang="en-US" altLang="en-US" dirty="0" smtClean="0"/>
              <a:t>he same Stata output as before but with the addition of the odds ratio (OR) to the “risk ratio”,  which is really the prevalence ratio (PR) in our cross-sectional data.  Notice that the OR is smaller than the PR (farther</a:t>
            </a:r>
            <a:r>
              <a:rPr lang="en-US" altLang="en-US" baseline="0" dirty="0" smtClean="0"/>
              <a:t> away from 1)</a:t>
            </a:r>
            <a:r>
              <a:rPr lang="en-US" altLang="en-US" dirty="0" smtClean="0"/>
              <a:t>.  If the PR is less than 1.0, the OR will always be farther from 1.0 (= closer to 0).  Similarly, if the PR is greater than 1.0, the OR will be farther from 1.0, i.e., larger.  If the PR = 1.0, the OR will also = 1.0.</a:t>
            </a:r>
          </a:p>
        </p:txBody>
      </p:sp>
    </p:spTree>
    <p:extLst>
      <p:ext uri="{BB962C8B-B14F-4D97-AF65-F5344CB8AC3E}">
        <p14:creationId xmlns:p14="http://schemas.microsoft.com/office/powerpoint/2010/main" val="2541567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33</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Describing this odds ratio in words.  The preferred communication</a:t>
            </a:r>
            <a:r>
              <a:rPr lang="en-US" altLang="en-US" baseline="0" dirty="0" smtClean="0"/>
              <a:t>s </a:t>
            </a:r>
            <a:r>
              <a:rPr lang="en-US" altLang="en-US" dirty="0" smtClean="0"/>
              <a:t>are in the first and second bullets.  Note that we want to get “odds” into this description.   Getting odds into the sentence helps avoid confusion with concepts of probability.  Using odds, however, magically does not help readers understand odds. </a:t>
            </a:r>
          </a:p>
          <a:p>
            <a:endParaRPr lang="en-US" altLang="en-US" dirty="0" smtClean="0"/>
          </a:p>
          <a:p>
            <a:r>
              <a:rPr lang="en-US" altLang="en-US" dirty="0" smtClean="0"/>
              <a:t>This second bullet could be ambiguous if people thought odds were the same as probability.  This is a reason to favor the first option on the slide</a:t>
            </a:r>
          </a:p>
          <a:p>
            <a:endParaRPr lang="en-US" altLang="en-US" dirty="0" smtClean="0"/>
          </a:p>
          <a:p>
            <a:r>
              <a:rPr lang="en-US" altLang="en-US" dirty="0" smtClean="0"/>
              <a:t>We want to avoid the usage in the last bullet.  This last description uses the term “likely” which implies probability and a prevalence ratio, rather than an odds ratio.  Odds ratios are not the</a:t>
            </a:r>
            <a:r>
              <a:rPr lang="en-US" altLang="en-US" baseline="0" dirty="0" smtClean="0"/>
              <a:t> same as</a:t>
            </a:r>
            <a:r>
              <a:rPr lang="en-US" altLang="en-US" dirty="0" smtClean="0"/>
              <a:t> prevalence ratios.  </a:t>
            </a:r>
          </a:p>
          <a:p>
            <a:endParaRPr lang="en-US" altLang="en-US" dirty="0" smtClean="0"/>
          </a:p>
        </p:txBody>
      </p:sp>
    </p:spTree>
    <p:extLst>
      <p:ext uri="{BB962C8B-B14F-4D97-AF65-F5344CB8AC3E}">
        <p14:creationId xmlns:p14="http://schemas.microsoft.com/office/powerpoint/2010/main" val="1752564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34</a:t>
            </a:fld>
            <a:endParaRPr lang="en-US" alt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smtClean="0"/>
              <a:t>The first two descriptions are preferred for an OR greater than 1.  The third description is OK but some may object;  the language could be misinterpreted as a description of the odds difference.  As noted on the previous slide, avoid describing the OR using the terms “likely” or “risk.”   These words are not appropriate for describing a ratio based on odds.</a:t>
            </a:r>
          </a:p>
        </p:txBody>
      </p:sp>
    </p:spTree>
    <p:extLst>
      <p:ext uri="{BB962C8B-B14F-4D97-AF65-F5344CB8AC3E}">
        <p14:creationId xmlns:p14="http://schemas.microsoft.com/office/powerpoint/2010/main" val="1052441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35</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This graphic illustrates the point that, unless both the prevalence ratio and the odds ratio are 1.0 (no difference), the odds ratio is always farther from 1.0 than the prevalence ratio.</a:t>
            </a:r>
            <a:r>
              <a:rPr lang="en-US" altLang="en-US" baseline="0" dirty="0" smtClean="0"/>
              <a:t>  This means that the odds ratio is a</a:t>
            </a:r>
            <a:r>
              <a:rPr lang="en-US" altLang="en-US" dirty="0" smtClean="0"/>
              <a:t> larger number if the prevalence ratio is greater than 1.0 and smaller if the prevalence ratio is less than 1.0.  </a:t>
            </a:r>
          </a:p>
        </p:txBody>
      </p:sp>
    </p:spTree>
    <p:extLst>
      <p:ext uri="{BB962C8B-B14F-4D97-AF65-F5344CB8AC3E}">
        <p14:creationId xmlns:p14="http://schemas.microsoft.com/office/powerpoint/2010/main" val="2533466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741304A8-3B06-4132-96C1-5D104197741E}" type="slidenum">
              <a:rPr lang="en-US" altLang="en-US" smtClean="0"/>
              <a:pPr/>
              <a:t>36</a:t>
            </a:fld>
            <a:endParaRPr lang="en-US" alt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altLang="en-US" dirty="0" smtClean="0"/>
              <a:t>When the ratio of two probabilities, a prevalence ratio, is &gt; 1.0, the OR will be larger than the PR.  The OR is dividing each probability by a quantity forced to be &lt; 1.0 (unless probability = 1.0), so each probability increases and the ratio between them also increases. The only exception occurs when the prevalence ratio is exactly 1.0.  In that case, the OR will also be 1.0.  This can easily be seen by modifying the example above to RR = 0.4 / 0.4 = 1.0.  The OR would then be 0.4/0.6 / 0.4/0.6 = 1.0.</a:t>
            </a:r>
          </a:p>
        </p:txBody>
      </p:sp>
    </p:spTree>
    <p:extLst>
      <p:ext uri="{BB962C8B-B14F-4D97-AF65-F5344CB8AC3E}">
        <p14:creationId xmlns:p14="http://schemas.microsoft.com/office/powerpoint/2010/main" val="845350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21C38C8-1574-4A70-8371-93DC6F7FCA54}" type="slidenum">
              <a:rPr lang="en-US" altLang="en-US" smtClean="0"/>
              <a:pPr/>
              <a:t>37</a:t>
            </a:fld>
            <a:endParaRPr lang="en-US" alt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altLang="en-US" dirty="0" smtClean="0"/>
              <a:t>The same phenomenon occurs when the ratio of two probabilities, a prevalence ratio, is less than 1.0  Since the OR is dividing each probability by a quantity forced to be &lt; 1.0 unless probability = 1.0, each probability increases and the ratio between them also increases, which in this case moves the value farther away from 1.0.  Values for both prevalence ratios and odds ratios less than 1 are bounded by 0.  In that respect they differ from ratios with values greater than 1, which can be infinitely large.</a:t>
            </a:r>
          </a:p>
        </p:txBody>
      </p:sp>
    </p:spTree>
    <p:extLst>
      <p:ext uri="{BB962C8B-B14F-4D97-AF65-F5344CB8AC3E}">
        <p14:creationId xmlns:p14="http://schemas.microsoft.com/office/powerpoint/2010/main" val="6416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39</a:t>
            </a:fld>
            <a:endParaRPr lang="en-US" altLang="en-US"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smtClean="0"/>
              <a:t>The first favorable</a:t>
            </a:r>
            <a:r>
              <a:rPr lang="en-US" altLang="en-US" baseline="0" dirty="0" smtClean="0"/>
              <a:t> property of an OR is that it can sometimes approximate a PR.  The </a:t>
            </a:r>
            <a:r>
              <a:rPr lang="en-US" altLang="en-US" dirty="0" smtClean="0"/>
              <a:t>OR is numerically different from PR (except if they are equal to 1) but this difference is small if the prevalence of disease is low in the exposed and unexposed groups.  This is often described as “OR is a close approximation to the PR” if prevalence of disease in all strata of exposure is low.  This condition is also called the “rare disease assumption for odds ratios.”   </a:t>
            </a:r>
          </a:p>
        </p:txBody>
      </p:sp>
    </p:spTree>
    <p:extLst>
      <p:ext uri="{BB962C8B-B14F-4D97-AF65-F5344CB8AC3E}">
        <p14:creationId xmlns:p14="http://schemas.microsoft.com/office/powerpoint/2010/main" val="658956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CF967762-06C7-44AB-ABDC-6B47B07340A7}" type="slidenum">
              <a:rPr lang="en-US" altLang="en-US" smtClean="0"/>
              <a:pPr/>
              <a:t>40</a:t>
            </a:fld>
            <a:endParaRPr lang="en-US" altLang="en-US" dirty="0"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altLang="en-US" dirty="0" smtClean="0"/>
              <a:t>When prevalence is low in both exposed</a:t>
            </a:r>
            <a:r>
              <a:rPr lang="en-US" altLang="en-US" baseline="0" dirty="0" smtClean="0"/>
              <a:t> and unexposed</a:t>
            </a:r>
            <a:r>
              <a:rPr lang="en-US" altLang="en-US" dirty="0" smtClean="0"/>
              <a:t>, the prevalence ratio and the odds ratio will</a:t>
            </a:r>
            <a:r>
              <a:rPr lang="en-US" altLang="en-US" baseline="0" dirty="0" smtClean="0"/>
              <a:t> be </a:t>
            </a:r>
            <a:r>
              <a:rPr lang="en-US" altLang="en-US" dirty="0" smtClean="0"/>
              <a:t>very close.  This is due to the fact that the odds, the probability of the event divided by the probability of the non-event, is dividing the probability of the event by a value close to 1.0.  In this example, the probability of the non-event in the group with the highest prevalence</a:t>
            </a:r>
            <a:r>
              <a:rPr lang="en-US" altLang="en-US" baseline="0" dirty="0" smtClean="0"/>
              <a:t> </a:t>
            </a:r>
            <a:r>
              <a:rPr lang="en-US" altLang="en-US" dirty="0" smtClean="0"/>
              <a:t>(the exposed group) is 0.982 (1 – 0.018).  The probability of the event in the unexposed is even closer to 1.0:  0.997 (1 – 0.003).  So dividing the two probabilities by values close to 1.0 is going to have very little effect on their ratio.  If either probability of the non-event had been far from 1.0, then there would have been a substantial effect on the ratio.</a:t>
            </a:r>
          </a:p>
        </p:txBody>
      </p:sp>
    </p:spTree>
    <p:extLst>
      <p:ext uri="{BB962C8B-B14F-4D97-AF65-F5344CB8AC3E}">
        <p14:creationId xmlns:p14="http://schemas.microsoft.com/office/powerpoint/2010/main" val="2319178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41</a:t>
            </a:fld>
            <a:endParaRPr lang="en-US" altLang="en-US" dirty="0"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smtClean="0"/>
              <a:t>It is preferable to reserve the word “bias” to situations where invalid or inaccurate results are being obtained because of some systematic factor or factors that are affecting the study, the sources of bias.  Since OR and PR are mathematically valid measures using the same numbers, it is misleading to talk about the “bias” of the OR.  The real point is that the odds</a:t>
            </a:r>
            <a:r>
              <a:rPr lang="en-US" altLang="en-US" baseline="0" dirty="0" smtClean="0"/>
              <a:t> ratio</a:t>
            </a:r>
            <a:r>
              <a:rPr lang="en-US" altLang="en-US" dirty="0" smtClean="0"/>
              <a:t> and the prevalence ratio are not the same things.  </a:t>
            </a:r>
          </a:p>
        </p:txBody>
      </p:sp>
    </p:spTree>
    <p:extLst>
      <p:ext uri="{BB962C8B-B14F-4D97-AF65-F5344CB8AC3E}">
        <p14:creationId xmlns:p14="http://schemas.microsoft.com/office/powerpoint/2010/main" val="42409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marL="0" marR="0" indent="0" algn="l" defTabSz="928299" rtl="0" eaLnBrk="0" fontAlgn="base" latinLnBrk="0" hangingPunct="0">
              <a:lnSpc>
                <a:spcPct val="100000"/>
              </a:lnSpc>
              <a:spcBef>
                <a:spcPct val="30000"/>
              </a:spcBef>
              <a:spcAft>
                <a:spcPct val="0"/>
              </a:spcAft>
              <a:buClrTx/>
              <a:buSzTx/>
              <a:buFontTx/>
              <a:buNone/>
              <a:tabLst/>
              <a:defRPr/>
            </a:pPr>
            <a:r>
              <a:rPr lang="en-US" altLang="en-US" sz="1400" dirty="0" smtClean="0"/>
              <a:t>We return once more to the text’s schematic for a cross-sectional </a:t>
            </a:r>
            <a:r>
              <a:rPr lang="en-US" altLang="en-US" sz="1200" dirty="0" smtClean="0"/>
              <a:t>study. This slide illustrates a cross-sectional design in a FIXED cohort.  A</a:t>
            </a:r>
            <a:r>
              <a:rPr lang="en-US" dirty="0" smtClean="0"/>
              <a:t> cross-sectional study is often performed at the baseline of a fixed cohort, as</a:t>
            </a:r>
            <a:r>
              <a:rPr lang="en-US" baseline="0" dirty="0" smtClean="0"/>
              <a:t> part of a general description of the population.  However, keep in mind that this baseline is one point in time of a larger underlying dynamic cohort.  Also, a cross-sectional study can be done anytime during the life of a fixed cohort.  </a:t>
            </a:r>
            <a:r>
              <a:rPr lang="en-US" dirty="0" smtClean="0"/>
              <a:t>  </a:t>
            </a:r>
          </a:p>
          <a:p>
            <a:pPr defTabSz="928299"/>
            <a:endParaRPr lang="en-US" altLang="en-US" sz="1200" dirty="0" smtClean="0"/>
          </a:p>
          <a:p>
            <a:pPr defTabSz="928299"/>
            <a:r>
              <a:rPr lang="en-US" altLang="en-US" sz="1200" dirty="0" smtClean="0"/>
              <a:t>In a cross-sectional study, only prevalent instances of the disease are being captured, not incident.  Because of this, we must be cognizant of why some of</a:t>
            </a:r>
            <a:r>
              <a:rPr lang="en-US" altLang="en-US" sz="1200" baseline="0" dirty="0" smtClean="0"/>
              <a:t> the incident cases of disease lasted long enough to be prevalent in our sample and others did not.  </a:t>
            </a:r>
            <a:endParaRPr lang="en-US" altLang="en-US" sz="1200" dirty="0" smtClean="0"/>
          </a:p>
          <a:p>
            <a:pPr defTabSz="928299"/>
            <a:endParaRPr lang="en-US" altLang="en-US" sz="1200" dirty="0" smtClean="0"/>
          </a:p>
        </p:txBody>
      </p:sp>
    </p:spTree>
    <p:extLst>
      <p:ext uri="{BB962C8B-B14F-4D97-AF65-F5344CB8AC3E}">
        <p14:creationId xmlns:p14="http://schemas.microsoft.com/office/powerpoint/2010/main" val="1043632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42</a:t>
            </a:fld>
            <a:endParaRPr lang="en-US" alt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992803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43</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smtClean="0"/>
              <a:t>This example</a:t>
            </a:r>
            <a:r>
              <a:rPr lang="en-US" altLang="en-US" baseline="0" dirty="0" smtClean="0"/>
              <a:t> shows the symmetry of the odds ratio.  </a:t>
            </a:r>
            <a:endParaRPr lang="en-US" altLang="en-US" dirty="0" smtClean="0"/>
          </a:p>
        </p:txBody>
      </p:sp>
    </p:spTree>
    <p:extLst>
      <p:ext uri="{BB962C8B-B14F-4D97-AF65-F5344CB8AC3E}">
        <p14:creationId xmlns:p14="http://schemas.microsoft.com/office/powerpoint/2010/main" val="1806843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44</a:t>
            </a:fld>
            <a:endParaRPr lang="en-US" alt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smtClean="0"/>
              <a:t>This example shows how the prevalence ratio is not symmetrical.</a:t>
            </a:r>
            <a:r>
              <a:rPr lang="en-US" altLang="en-US" baseline="0" dirty="0" smtClean="0"/>
              <a:t>  </a:t>
            </a:r>
            <a:endParaRPr lang="en-US" altLang="en-US" dirty="0" smtClean="0"/>
          </a:p>
        </p:txBody>
      </p:sp>
    </p:spTree>
    <p:extLst>
      <p:ext uri="{BB962C8B-B14F-4D97-AF65-F5344CB8AC3E}">
        <p14:creationId xmlns:p14="http://schemas.microsoft.com/office/powerpoint/2010/main" val="383312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45</a:t>
            </a:fld>
            <a:endParaRPr lang="en-US" alt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nl-NL" altLang="en-US" dirty="0" smtClean="0"/>
          </a:p>
          <a:p>
            <a:endParaRPr lang="nl-NL" altLang="en-US" dirty="0" smtClean="0"/>
          </a:p>
        </p:txBody>
      </p:sp>
    </p:spTree>
    <p:extLst>
      <p:ext uri="{BB962C8B-B14F-4D97-AF65-F5344CB8AC3E}">
        <p14:creationId xmlns:p14="http://schemas.microsoft.com/office/powerpoint/2010/main" val="2808892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46</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smtClean="0"/>
              <a:t>However, there are several unfavorable properties of ORs, particularly as they are used in cross-sectional studies. </a:t>
            </a:r>
          </a:p>
        </p:txBody>
      </p:sp>
    </p:spTree>
    <p:extLst>
      <p:ext uri="{BB962C8B-B14F-4D97-AF65-F5344CB8AC3E}">
        <p14:creationId xmlns:p14="http://schemas.microsoft.com/office/powerpoint/2010/main" val="327572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3D6456A3-03CD-4CA1-A48B-99D67D776331}" type="slidenum">
              <a:rPr lang="en-US" altLang="en-US" smtClean="0"/>
              <a:pPr/>
              <a:t>47</a:t>
            </a:fld>
            <a:endParaRPr lang="en-US" altLang="en-US" dirty="0"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altLang="en-US" dirty="0" smtClean="0"/>
              <a:t>It is important to understand this feature of the odds ratio because you will see </a:t>
            </a:r>
            <a:r>
              <a:rPr lang="en-US" altLang="en-US" baseline="0" dirty="0" smtClean="0"/>
              <a:t>some authors trying to convince you that</a:t>
            </a:r>
            <a:r>
              <a:rPr lang="en-US" altLang="en-US" dirty="0" smtClean="0"/>
              <a:t> the odds ratio is an approximation of the prevalence ratio or, in a case-control study, the risk ratio.  It is important to know when</a:t>
            </a:r>
            <a:r>
              <a:rPr lang="en-US" altLang="en-US" baseline="0" dirty="0" smtClean="0"/>
              <a:t> the OR </a:t>
            </a:r>
            <a:r>
              <a:rPr lang="en-US" altLang="en-US" dirty="0" smtClean="0"/>
              <a:t>is a close approximation</a:t>
            </a:r>
            <a:r>
              <a:rPr lang="en-US" altLang="en-US" baseline="0" dirty="0" smtClean="0"/>
              <a:t> to the prevalence ratio or risk ratio.  </a:t>
            </a:r>
            <a:r>
              <a:rPr lang="en-US" altLang="en-US" dirty="0" smtClean="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because the prevalence is not low in both the exposed and unexposed group and the OR and the prevalence ratio are quite different numerically. </a:t>
            </a:r>
          </a:p>
          <a:p>
            <a:endParaRPr lang="en-US" altLang="en-US" dirty="0" smtClean="0"/>
          </a:p>
          <a:p>
            <a:r>
              <a:rPr lang="en-US" altLang="en-US" dirty="0" smtClean="0"/>
              <a:t>The example shown here</a:t>
            </a:r>
            <a:r>
              <a:rPr lang="en-US" altLang="en-US" baseline="0" dirty="0" smtClean="0"/>
              <a:t> shows a situation where the odds ratio is not a close approximation of the prevalence ratio.  </a:t>
            </a:r>
            <a:endParaRPr lang="en-US" altLang="en-US" dirty="0" smtClean="0"/>
          </a:p>
        </p:txBody>
      </p:sp>
    </p:spTree>
    <p:extLst>
      <p:ext uri="{BB962C8B-B14F-4D97-AF65-F5344CB8AC3E}">
        <p14:creationId xmlns:p14="http://schemas.microsoft.com/office/powerpoint/2010/main" val="2390198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48</a:t>
            </a:fld>
            <a:endParaRPr lang="en-US" alt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latin typeface="Arial" charset="0"/>
                <a:cs typeface="Arial" charset="0"/>
              </a:rPr>
              <a:t>Relationship between odds ratio and prevalence ratio according to 4 levels of outcome prevalence in unexposed group (1%, 10, 25%, and 50%). </a:t>
            </a:r>
          </a:p>
          <a:p>
            <a:endParaRPr lang="en-US" dirty="0" smtClean="0">
              <a:latin typeface="Arial" charset="0"/>
              <a:cs typeface="Arial" charset="0"/>
            </a:endParaRPr>
          </a:p>
          <a:p>
            <a:r>
              <a:rPr lang="en-US" dirty="0" smtClean="0">
                <a:latin typeface="Arial" charset="0"/>
                <a:cs typeface="Arial" charset="0"/>
              </a:rPr>
              <a:t>As an example, shown with the</a:t>
            </a:r>
            <a:r>
              <a:rPr lang="en-US" baseline="0" dirty="0" smtClean="0">
                <a:latin typeface="Arial" charset="0"/>
                <a:cs typeface="Arial" charset="0"/>
              </a:rPr>
              <a:t> red lines,</a:t>
            </a:r>
            <a:r>
              <a:rPr lang="en-US" dirty="0" smtClean="0">
                <a:latin typeface="Arial" charset="0"/>
                <a:cs typeface="Arial" charset="0"/>
              </a:rPr>
              <a:t> with</a:t>
            </a:r>
            <a:r>
              <a:rPr lang="en-US" baseline="0" dirty="0" smtClean="0">
                <a:latin typeface="Arial" charset="0"/>
                <a:cs typeface="Arial" charset="0"/>
              </a:rPr>
              <a:t> 25% prevalence of the outcome in the unexposed group, a prevalence ratio of 2.0 is equivalent to an odds ratio &gt;3</a:t>
            </a:r>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When prevalence begins to exceed 10% in either exposed or unexposed, then the OR begins to be considerably farther away from 1 than the PR.  If you are under the belief that the OR  is the same a ratio of probabilities, then this inflated number you get from the OR is going to give you a false impression of the numerical relationship between the exposure and outcome.  </a:t>
            </a:r>
            <a:endParaRPr lang="en-US" altLang="en-US" b="1" dirty="0" smtClean="0"/>
          </a:p>
        </p:txBody>
      </p:sp>
    </p:spTree>
    <p:extLst>
      <p:ext uri="{BB962C8B-B14F-4D97-AF65-F5344CB8AC3E}">
        <p14:creationId xmlns:p14="http://schemas.microsoft.com/office/powerpoint/2010/main" val="4127823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4E3E0BE-A545-4742-8AFA-516F5EC43D1F}" type="slidenum">
              <a:rPr lang="en-US" altLang="en-US" smtClean="0"/>
              <a:pPr/>
              <a:t>49</a:t>
            </a:fld>
            <a:endParaRPr lang="en-US" alt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latin typeface="Arial" charset="0"/>
                <a:cs typeface="Arial" charset="0"/>
              </a:rPr>
              <a:t>This inflated aspect of the odds ratio is not just an issue when prevalence is high in the unexposed group.</a:t>
            </a:r>
            <a:r>
              <a:rPr lang="en-US" baseline="0" dirty="0" smtClean="0">
                <a:latin typeface="Arial" charset="0"/>
                <a:cs typeface="Arial" charset="0"/>
              </a:rPr>
              <a:t>   This graph shows the r</a:t>
            </a:r>
            <a:r>
              <a:rPr lang="en-US" dirty="0" smtClean="0">
                <a:latin typeface="Arial" charset="0"/>
                <a:cs typeface="Arial" charset="0"/>
              </a:rPr>
              <a:t>elationship between the odds ratio and prevalence ratio according to 4 levels of outcome prevalence in</a:t>
            </a:r>
            <a:r>
              <a:rPr lang="en-US" u="sng" dirty="0" smtClean="0">
                <a:latin typeface="Arial" charset="0"/>
                <a:cs typeface="Arial" charset="0"/>
              </a:rPr>
              <a:t> exposed </a:t>
            </a:r>
            <a:r>
              <a:rPr lang="en-US" dirty="0" smtClean="0">
                <a:latin typeface="Arial" charset="0"/>
                <a:cs typeface="Arial" charset="0"/>
              </a:rPr>
              <a:t>group (1%, 10, 25%, and 50%).  In the previous slide we illustrated</a:t>
            </a:r>
            <a:r>
              <a:rPr lang="en-US" baseline="0" dirty="0" smtClean="0">
                <a:latin typeface="Arial" charset="0"/>
                <a:cs typeface="Arial" charset="0"/>
              </a:rPr>
              <a:t> how the relationship between the prevalence ratio and prevalence odds ratio changes with increasing prevalence of the outcome in the UNEXPOSED group.  Here we see a similar pattern for the relationship based on different levels of prevalence of the outcome in the EXPOSED group.   Considering a prevalence ratio of 2.0 and outcome prevalence of 25% in the exposed group, the corresponding odds ratio will be greater than 2 (it is about 2.5).   As we noted before, w</a:t>
            </a:r>
            <a:r>
              <a:rPr lang="en-US" dirty="0" smtClean="0">
                <a:latin typeface="Arial" charset="0"/>
                <a:cs typeface="Arial" charset="0"/>
              </a:rPr>
              <a:t>hen prevalence begins to exceed 10% in either exposed or unexposed, then the OR starts to noticeably diverge from the PR. </a:t>
            </a:r>
            <a:endParaRPr lang="en-US" altLang="en-US" b="1" dirty="0" smtClean="0"/>
          </a:p>
        </p:txBody>
      </p:sp>
    </p:spTree>
    <p:extLst>
      <p:ext uri="{BB962C8B-B14F-4D97-AF65-F5344CB8AC3E}">
        <p14:creationId xmlns:p14="http://schemas.microsoft.com/office/powerpoint/2010/main" val="3283540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50</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4072080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51</a:t>
            </a:fld>
            <a:endParaRPr lang="en-US" alt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smtClean="0"/>
              <a:t>Thought to be first documented by Miettinen and Cook in 1981</a:t>
            </a:r>
          </a:p>
          <a:p>
            <a:endParaRPr lang="en-US" altLang="en-US" dirty="0" smtClean="0"/>
          </a:p>
          <a:p>
            <a:r>
              <a:rPr lang="en-US" altLang="en-US" dirty="0" smtClean="0"/>
              <a:t>Any weighted average of stratum-specific estimates will not be equal to the unadjusted estimate.  Hence, it is said that the strata are not “collapsible”.   This is the origin of the term “non-collapsible”.  </a:t>
            </a:r>
          </a:p>
        </p:txBody>
      </p:sp>
    </p:spTree>
    <p:extLst>
      <p:ext uri="{BB962C8B-B14F-4D97-AF65-F5344CB8AC3E}">
        <p14:creationId xmlns:p14="http://schemas.microsoft.com/office/powerpoint/2010/main" val="39564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dirty="0"/>
              <a:t>Cross-sectional study design in a dynamic cohort is illustrated here.  This design </a:t>
            </a:r>
            <a:r>
              <a:rPr lang="en-US" dirty="0" smtClean="0"/>
              <a:t>will also </a:t>
            </a:r>
            <a:r>
              <a:rPr lang="en-US" dirty="0"/>
              <a:t>select prevalent </a:t>
            </a:r>
            <a:r>
              <a:rPr lang="en-US" dirty="0" smtClean="0"/>
              <a:t>instances, </a:t>
            </a:r>
            <a:r>
              <a:rPr lang="en-US" dirty="0"/>
              <a:t>not incident cases of the outcome.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Thus, when we turn to the measure of association between an</a:t>
            </a:r>
            <a:r>
              <a:rPr lang="en-US" altLang="en-US" sz="1200" baseline="0" dirty="0" smtClean="0"/>
              <a:t> </a:t>
            </a:r>
            <a:r>
              <a:rPr lang="en-US" altLang="en-US" sz="1200" dirty="0" smtClean="0"/>
              <a:t>exposure and the disease outcome in a cross-sectional sample, we need to keep in mind that it is a measure based on prevalence.  As pointed out earlier, examining the association of exposures/predictors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dirty="0" smtClean="0"/>
          </a:p>
          <a:p>
            <a:endParaRPr lang="en-US" dirty="0"/>
          </a:p>
        </p:txBody>
      </p:sp>
    </p:spTree>
    <p:extLst>
      <p:ext uri="{BB962C8B-B14F-4D97-AF65-F5344CB8AC3E}">
        <p14:creationId xmlns:p14="http://schemas.microsoft.com/office/powerpoint/2010/main" val="4082105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52</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Here is a numerical example.  Here, we are stratifying (or “adjusting” or “controlling”) by age.  The disease here is not rare.  This terminology will be  much easier to understand later in the course when we formally cover confounding but suffice it say now that the</a:t>
            </a:r>
            <a:r>
              <a:rPr lang="en-US" baseline="0" dirty="0" smtClean="0"/>
              <a:t> average </a:t>
            </a:r>
            <a:r>
              <a:rPr lang="en-US" dirty="0" smtClean="0"/>
              <a:t>of the two stratum-specific odds ratios (in</a:t>
            </a:r>
            <a:r>
              <a:rPr lang="en-US" baseline="0" dirty="0" smtClean="0"/>
              <a:t> this case, 4.5)</a:t>
            </a:r>
            <a:r>
              <a:rPr lang="en-US" dirty="0" smtClean="0"/>
              <a:t> is not equal to the crude odds ratio (3.3), despite the fact that confounding is not present.   Controlling</a:t>
            </a:r>
            <a:r>
              <a:rPr lang="en-US" baseline="0" dirty="0" smtClean="0"/>
              <a:t> for age produced a bizarre and unwanted result. </a:t>
            </a:r>
            <a:r>
              <a:rPr lang="en-US" dirty="0" smtClean="0"/>
              <a:t> (See</a:t>
            </a:r>
            <a:r>
              <a:rPr lang="en-US" baseline="0" dirty="0" smtClean="0"/>
              <a:t> Extra Slides for demonstration that age is indeed not associated with exposure, among the entire population, and hence is not a confounder in these data.  One needs to examine this in the entire population because examining it stratified upon disease is tantamount to adjusting for a collider, which is something we will learn more about later in the course.)</a:t>
            </a:r>
          </a:p>
          <a:p>
            <a:endParaRPr lang="en-US" baseline="0" dirty="0" smtClean="0"/>
          </a:p>
          <a:p>
            <a:r>
              <a:rPr lang="en-US" dirty="0" smtClean="0"/>
              <a:t>This property</a:t>
            </a:r>
            <a:r>
              <a:rPr lang="en-US" baseline="0" dirty="0" smtClean="0"/>
              <a:t> of the odds ratio is not a good one.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a:t>
            </a:r>
            <a:endParaRPr lang="en-US" dirty="0" smtClean="0"/>
          </a:p>
          <a:p>
            <a:endParaRPr lang="en-US" dirty="0" smtClean="0"/>
          </a:p>
          <a:p>
            <a:r>
              <a:rPr lang="en-US" dirty="0" smtClean="0"/>
              <a:t>The same problem is not seen when using a prevalence ratio, where the crude estimate is a weighted average of the two stratum specific prevalence ratios.  Prevalence ratios and risk ratios are collapsible, which is a good thing.   Again, we are getting a bit ahead of ourselves in the terminology by attempting to explain collapsibility but for now it is enough to understand that this is an unfavorable mathematical property.  </a:t>
            </a:r>
          </a:p>
        </p:txBody>
      </p:sp>
    </p:spTree>
    <p:extLst>
      <p:ext uri="{BB962C8B-B14F-4D97-AF65-F5344CB8AC3E}">
        <p14:creationId xmlns:p14="http://schemas.microsoft.com/office/powerpoint/2010/main" val="3945286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53</a:t>
            </a:fld>
            <a:endParaRPr lang="en-US" dirty="0"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Today’s students of clinical/epidemiologic research methods should know when not to use odds ratios and when not to.  We provide a practical article in the optional reading for how to do other forms of regression which produce adjusted prevalence ratios</a:t>
            </a:r>
            <a:r>
              <a:rPr lang="en-US" baseline="0" dirty="0" smtClean="0"/>
              <a:t> and get us away from the need to use odds ratios. </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17534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54</a:t>
            </a:fld>
            <a:endParaRPr lang="en-US" altLang="en-US"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smtClean="0"/>
              <a:t>Before moving on to cohort studies, it is worth spending a moment getting a feel for the meaning of the magnitude of ratio measures of association, such as the prevalence  ratio.  These ranges for ratio measures can be used as a rough rule of thumb.  There is certainly nothing absolute about them, but they suggest that it is more difficult to demonstrate a causal role for exposures that have associated ratios less than 2.0.  This is one reason it took a very long time to convince the medical and public health community that there were risks associated with second-hand smoking or for smoking and coronary artery disease. </a:t>
            </a:r>
          </a:p>
          <a:p>
            <a:endParaRPr lang="en-US" altLang="en-US" dirty="0" smtClean="0"/>
          </a:p>
          <a:p>
            <a:r>
              <a:rPr lang="en-US" altLang="en-US" dirty="0" smtClean="0"/>
              <a:t>However, it is important not to confuse what we are calling “strong” with any biologic significance</a:t>
            </a:r>
            <a:r>
              <a:rPr lang="en-US" altLang="en-US" baseline="0" dirty="0" smtClean="0"/>
              <a:t> or meaning</a:t>
            </a:r>
            <a:r>
              <a:rPr lang="en-US" altLang="en-US" dirty="0" smtClean="0"/>
              <a:t>. We will discuss this</a:t>
            </a:r>
            <a:r>
              <a:rPr lang="en-US" altLang="en-US" baseline="0" dirty="0" smtClean="0"/>
              <a:t> next week. </a:t>
            </a:r>
            <a:endParaRPr lang="en-US" altLang="en-US" dirty="0" smtClean="0"/>
          </a:p>
        </p:txBody>
      </p:sp>
    </p:spTree>
    <p:extLst>
      <p:ext uri="{BB962C8B-B14F-4D97-AF65-F5344CB8AC3E}">
        <p14:creationId xmlns:p14="http://schemas.microsoft.com/office/powerpoint/2010/main" val="1934885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55</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smtClean="0"/>
              <a:t>Let us now move</a:t>
            </a:r>
            <a:r>
              <a:rPr lang="en-US" baseline="0" dirty="0" smtClean="0"/>
              <a:t> on to measures of association in a cohort study, a design in which we can do much more than cross-sectional designs.</a:t>
            </a:r>
            <a:endParaRPr lang="en-US" dirty="0" smtClean="0"/>
          </a:p>
        </p:txBody>
      </p:sp>
    </p:spTree>
    <p:extLst>
      <p:ext uri="{BB962C8B-B14F-4D97-AF65-F5344CB8AC3E}">
        <p14:creationId xmlns:p14="http://schemas.microsoft.com/office/powerpoint/2010/main" val="3934822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Recall</a:t>
            </a:r>
            <a:r>
              <a:rPr lang="en-US" baseline="0" dirty="0" smtClean="0"/>
              <a:t> that this is our schematic of a fixed cohort.  We analyze it with a “forward in time” approach. </a:t>
            </a:r>
            <a:endParaRPr lang="en-US" dirty="0" smtClean="0"/>
          </a:p>
        </p:txBody>
      </p:sp>
    </p:spTree>
    <p:extLst>
      <p:ext uri="{BB962C8B-B14F-4D97-AF65-F5344CB8AC3E}">
        <p14:creationId xmlns:p14="http://schemas.microsoft.com/office/powerpoint/2010/main" val="1213870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smtClean="0"/>
              <a:t>One way to conceptualize measuring the association between a dichotomous exposure and disease in a cohort</a:t>
            </a:r>
            <a:r>
              <a:rPr lang="en-US" altLang="en-US" baseline="0" dirty="0" smtClean="0"/>
              <a:t> is to </a:t>
            </a:r>
            <a:r>
              <a:rPr lang="en-US" altLang="en-US" dirty="0" smtClean="0"/>
              <a:t>think of following two different cohorts, each of which had an enrollment criterion of exposure.</a:t>
            </a:r>
            <a:r>
              <a:rPr lang="en-US" altLang="en-US" baseline="0" dirty="0" smtClean="0"/>
              <a:t>  F</a:t>
            </a:r>
            <a:r>
              <a:rPr lang="en-US" altLang="en-US" dirty="0" smtClean="0"/>
              <a:t>or one cohort, we have exposed individuals and for the other cohort</a:t>
            </a:r>
            <a:r>
              <a:rPr lang="en-US" altLang="en-US" baseline="0" dirty="0" smtClean="0"/>
              <a:t>, we have unexposed individuals.</a:t>
            </a:r>
            <a:r>
              <a:rPr lang="en-US" altLang="en-US" dirty="0" smtClean="0"/>
              <a:t>  Thi</a:t>
            </a:r>
            <a:r>
              <a:rPr lang="en-US" altLang="en-US" baseline="0" dirty="0" smtClean="0"/>
              <a:t>s is shown in the context of a fixed cohort, but we could also do it in the context of a dynamic cohort.    </a:t>
            </a:r>
            <a:endParaRPr lang="en-US" dirty="0" smtClean="0"/>
          </a:p>
          <a:p>
            <a:endParaRPr lang="en-US" dirty="0" smtClean="0"/>
          </a:p>
          <a:p>
            <a:endParaRPr lang="en-US" i="1" dirty="0" smtClean="0"/>
          </a:p>
          <a:p>
            <a:endParaRPr lang="en-US" dirty="0" smtClean="0"/>
          </a:p>
        </p:txBody>
      </p:sp>
    </p:spTree>
    <p:extLst>
      <p:ext uri="{BB962C8B-B14F-4D97-AF65-F5344CB8AC3E}">
        <p14:creationId xmlns:p14="http://schemas.microsoft.com/office/powerpoint/2010/main" val="3697014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58</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We have already seen that there are two ways to measure incidence in a cohort: cumulative incidence and incidence rate.  So it follows that a comparison of incidence in two sub-cohorts defined by their exposure could be compared by comparing either cumulative incidence or incidence rates.</a:t>
            </a:r>
          </a:p>
        </p:txBody>
      </p:sp>
    </p:spTree>
    <p:extLst>
      <p:ext uri="{BB962C8B-B14F-4D97-AF65-F5344CB8AC3E}">
        <p14:creationId xmlns:p14="http://schemas.microsoft.com/office/powerpoint/2010/main" val="33693378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59</a:t>
            </a:fld>
            <a:endParaRPr 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87147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60</a:t>
            </a:fld>
            <a:endParaRPr lang="en-US" altLang="en-US" dirty="0"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All of the ratios are commonly seen, but the difference measures are typically limited to the risk and rate difference.  We will first discuss ratio measures of association and then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61</a:t>
            </a:fld>
            <a:endParaRPr lang="en-US" altLang="en-US" dirty="0"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11122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6</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0" y="4387136"/>
            <a:ext cx="5608320" cy="4541070"/>
          </a:xfrm>
          <a:noFill/>
          <a:ln/>
        </p:spPr>
        <p:txBody>
          <a:bodyPr/>
          <a:lstStyle/>
          <a:p>
            <a:r>
              <a:rPr lang="en-US" altLang="en-US" dirty="0" smtClean="0"/>
              <a:t>The</a:t>
            </a:r>
            <a:r>
              <a:rPr lang="en-US" altLang="en-US" baseline="0" dirty="0" smtClean="0"/>
              <a:t> type </a:t>
            </a:r>
            <a:r>
              <a:rPr lang="en-US" altLang="en-US" dirty="0" smtClean="0"/>
              <a:t>of outcome we have been discussing is an event, which is, by definition, a dichotomous variable as it either has or has not occurred.  There are, of course, other outcome measures that are important in clinical/epidemiologic research, and they can be measured in various ways, such as multiple ordered categories (none, mild, severe congestive heart failure), a scale (such as a series of questions which form a quality of life scale), or a continuous measure  (like blood pressure).  The most basic measures commonly used in clinical research that we will be discussing in the next two lectures are used for an association between an exposure and a dichotomous outcome.  To keep it simple, we will also focus mainly on a dichotomous exposure,</a:t>
            </a:r>
            <a:r>
              <a:rPr lang="en-US" altLang="en-US" baseline="0" dirty="0" smtClean="0"/>
              <a:t> but t</a:t>
            </a:r>
            <a:r>
              <a:rPr lang="en-US" altLang="en-US" dirty="0" smtClean="0"/>
              <a:t>he same principles apply for a multi-level outcome.  </a:t>
            </a:r>
          </a:p>
          <a:p>
            <a:endParaRPr lang="en-US" altLang="en-US" dirty="0" smtClean="0"/>
          </a:p>
          <a:p>
            <a:r>
              <a:rPr lang="en-US" altLang="en-US" dirty="0" smtClean="0"/>
              <a:t>We are using the word “exposure” for the variable whose association with the outcome the study seeks to investigate.  Other terms are frequently used to describe the exposure variable, the most common being “risk factor” or “predictor” or “predictor variable.” In a clinical trial the exposure is usually a drug, device, procedure, or intervention whereas in an observational study the exposure might be an immutable characteristic such as a person’s gender or race.  In a regression analysis the outcome is called the dependent variable and the exposure or predictor variables are called independent variables.  Although independent and dependent variables are widely used terms in statistics texts, they seem less intuitive to us than outcome and exposure. </a:t>
            </a:r>
            <a:r>
              <a:rPr lang="en-US" altLang="en-US" baseline="0" dirty="0" smtClean="0"/>
              <a:t> The term exposure is also not value-laden in terms of whether or not it is associated with the outcome or not; it is simply a generic representation. </a:t>
            </a:r>
            <a:endParaRPr lang="en-US" altLang="en-US" dirty="0" smtClean="0"/>
          </a:p>
        </p:txBody>
      </p:sp>
    </p:spTree>
    <p:extLst>
      <p:ext uri="{BB962C8B-B14F-4D97-AF65-F5344CB8AC3E}">
        <p14:creationId xmlns:p14="http://schemas.microsoft.com/office/powerpoint/2010/main" val="770653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62</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Often RR is used to mean relative risk, which is taken loosely to include several different ratio measures.  We prefer to define each of these measures and be explicit about what they are. </a:t>
            </a:r>
          </a:p>
        </p:txBody>
      </p:sp>
    </p:spTree>
    <p:extLst>
      <p:ext uri="{BB962C8B-B14F-4D97-AF65-F5344CB8AC3E}">
        <p14:creationId xmlns:p14="http://schemas.microsoft.com/office/powerpoint/2010/main" val="2740051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63</a:t>
            </a:fld>
            <a:endParaRPr lang="en-US" altLang="en-US" dirty="0"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Let’s look at these 3 measures of association more closely, starting with risk.  </a:t>
            </a:r>
          </a:p>
        </p:txBody>
      </p:sp>
    </p:spTree>
    <p:extLst>
      <p:ext uri="{BB962C8B-B14F-4D97-AF65-F5344CB8AC3E}">
        <p14:creationId xmlns:p14="http://schemas.microsoft.com/office/powerpoint/2010/main" val="583272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64</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Here is an example of a risk ratio from cohort data from a cohort with equal follow-up on everyone</a:t>
            </a:r>
            <a:r>
              <a:rPr lang="en-US" altLang="en-US" baseline="0" dirty="0" smtClean="0"/>
              <a:t> (i.e., no censoring or competing events).</a:t>
            </a:r>
            <a:r>
              <a:rPr lang="en-US" altLang="en-US" dirty="0" smtClean="0"/>
              <a:t>  It is the example of the outbreak of gastrointestinal illness we looked at earlier.  Because the follow-up is short (3 days) and identical for everyone, the risk ratio is just the ratio of the proportion with disease in the exposed group (those who ate the potato salad) and in the unexposed group (those who didn’t eat the salad).  Eleven is a large value for a risk ratio but it is not uncommon in a context like this.    </a:t>
            </a:r>
          </a:p>
        </p:txBody>
      </p:sp>
    </p:spTree>
    <p:extLst>
      <p:ext uri="{BB962C8B-B14F-4D97-AF65-F5344CB8AC3E}">
        <p14:creationId xmlns:p14="http://schemas.microsoft.com/office/powerpoint/2010/main" val="984134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65</a:t>
            </a:fld>
            <a:endParaRPr lang="en-US" dirty="0"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smtClean="0"/>
              <a:t>As we have pointed out frequently, however, complete follow-up in</a:t>
            </a:r>
            <a:r>
              <a:rPr lang="en-US" baseline="0" dirty="0" smtClean="0"/>
              <a:t> a </a:t>
            </a:r>
            <a:r>
              <a:rPr lang="en-US" dirty="0" smtClean="0"/>
              <a:t>cohort is not common.</a:t>
            </a:r>
            <a:r>
              <a:rPr lang="en-US" baseline="0" dirty="0" smtClean="0"/>
              <a:t>  Instead, most cohorts</a:t>
            </a:r>
            <a:r>
              <a:rPr lang="en-US" dirty="0" smtClean="0"/>
              <a:t> have differing amounts of follow-up time on the participants and the risk of the event has to be estimated in the exposed and unexposed group using a method like the Kaplan-Meier or the lifetable or the Aalen-Johansen</a:t>
            </a:r>
            <a:r>
              <a:rPr lang="en-US" baseline="0" dirty="0" smtClean="0"/>
              <a:t> estimator</a:t>
            </a:r>
            <a:r>
              <a:rPr lang="en-US" dirty="0" smtClean="0"/>
              <a:t>.  When</a:t>
            </a:r>
            <a:r>
              <a:rPr lang="en-US" baseline="0" dirty="0" smtClean="0"/>
              <a:t> we form a risk ratio</a:t>
            </a:r>
            <a:r>
              <a:rPr lang="en-US" dirty="0" smtClean="0"/>
              <a:t>, we have to be referring to a specific point in time.  As you can see from inspecting the curve, the risk ratio will be different for different points in time.  If one point in time is selected, then the risk ratio becomes the ratio of the two proportions failing at that point in time.  Once again, in reporting Kaplan-Meier results you must always specify at what amount of follow-up time.  This applies to the risk ratio as well.</a:t>
            </a:r>
          </a:p>
        </p:txBody>
      </p:sp>
    </p:spTree>
    <p:extLst>
      <p:ext uri="{BB962C8B-B14F-4D97-AF65-F5344CB8AC3E}">
        <p14:creationId xmlns:p14="http://schemas.microsoft.com/office/powerpoint/2010/main" val="788996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66</a:t>
            </a:fld>
            <a:endParaRPr lang="en-US" altLang="en-US"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smtClean="0"/>
              <a:t>The preferred description is the first one, but we would consider the other two acceptable.  Note that some may object to the second bullet based on a concern that it doesn’t distinguish clearly between the risk ratio and risk difference.</a:t>
            </a:r>
          </a:p>
        </p:txBody>
      </p:sp>
    </p:spTree>
    <p:extLst>
      <p:ext uri="{BB962C8B-B14F-4D97-AF65-F5344CB8AC3E}">
        <p14:creationId xmlns:p14="http://schemas.microsoft.com/office/powerpoint/2010/main" val="7720959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67</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To illustrate how risk ratios can be calculated at different points in time in a cohort study, we have taken the example of this clinical trial of treatment with an ACE inhibitor vs placebo to prevent cardiovascular events and death.  The trial was originally planned for 3.5 years, but the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 trial went</a:t>
            </a:r>
            <a:r>
              <a:rPr lang="en-US" altLang="en-US" baseline="0" dirty="0" smtClean="0"/>
              <a:t> beyond 3.5 years but was stopped short of 5 years based on separation of the incidence rates in the treated and placebo groups.  </a:t>
            </a:r>
            <a:r>
              <a:rPr lang="en-US" altLang="en-US" dirty="0" smtClean="0"/>
              <a:t>The abstract reports only the risk ratio at the end of the trial,</a:t>
            </a:r>
            <a:r>
              <a:rPr lang="en-US" altLang="en-US" baseline="0" dirty="0" smtClean="0"/>
              <a:t> risk ratio </a:t>
            </a:r>
            <a:r>
              <a:rPr lang="en-US" altLang="en-US" dirty="0" smtClean="0"/>
              <a:t>=0.78.  In the text, they also report risk ratios for 1</a:t>
            </a:r>
            <a:r>
              <a:rPr lang="en-US" altLang="en-US" baseline="0" dirty="0" smtClean="0"/>
              <a:t> and</a:t>
            </a:r>
            <a:r>
              <a:rPr lang="en-US" altLang="en-US" dirty="0" smtClean="0"/>
              <a:t> 2 years of follow-up.  The risk ratio does change over time, as is clear from the figure; the gap between the treatment and placebo steadily widens with increasing follow-up time.  The difference reached statistical significance at 2 yrs but would not have been significant at 1 yr. </a:t>
            </a:r>
          </a:p>
          <a:p>
            <a:endParaRPr lang="en-US" altLang="en-US" dirty="0" smtClean="0"/>
          </a:p>
          <a:p>
            <a:r>
              <a:rPr lang="en-US" altLang="en-US" dirty="0" smtClean="0"/>
              <a:t>Yusuf, et al. </a:t>
            </a:r>
            <a:r>
              <a:rPr lang="en-US" altLang="en-US" i="1" dirty="0" smtClean="0"/>
              <a:t>N Engl J Med</a:t>
            </a:r>
            <a:r>
              <a:rPr lang="en-US" altLang="en-US" dirty="0" smtClean="0"/>
              <a:t> 2000;342:145-53.</a:t>
            </a:r>
          </a:p>
        </p:txBody>
      </p:sp>
    </p:spTree>
    <p:extLst>
      <p:ext uri="{BB962C8B-B14F-4D97-AF65-F5344CB8AC3E}">
        <p14:creationId xmlns:p14="http://schemas.microsoft.com/office/powerpoint/2010/main" val="10510025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68</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to describe, in words, a risk ratio less than 1.</a:t>
            </a:r>
            <a:endParaRPr lang="en-US" altLang="en-US" dirty="0" smtClean="0"/>
          </a:p>
        </p:txBody>
      </p:sp>
    </p:spTree>
    <p:extLst>
      <p:ext uri="{BB962C8B-B14F-4D97-AF65-F5344CB8AC3E}">
        <p14:creationId xmlns:p14="http://schemas.microsoft.com/office/powerpoint/2010/main" val="4231487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69</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Let’s now focus on the average incidence rate</a:t>
            </a:r>
            <a:r>
              <a:rPr lang="en-US" altLang="en-US" baseline="0" dirty="0" smtClean="0"/>
              <a:t> and its ratio measure, incidence rate ratio, or “rate ratio”. </a:t>
            </a:r>
            <a:endParaRPr lang="en-US" altLang="en-US" dirty="0" smtClean="0"/>
          </a:p>
        </p:txBody>
      </p:sp>
    </p:spTree>
    <p:extLst>
      <p:ext uri="{BB962C8B-B14F-4D97-AF65-F5344CB8AC3E}">
        <p14:creationId xmlns:p14="http://schemas.microsoft.com/office/powerpoint/2010/main" val="20331447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70</a:t>
            </a:fld>
            <a:endParaRPr lang="en-US" altLang="en-US" dirty="0"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smtClean="0"/>
              <a:t>This is the example we looked at when we were discussing forming incidence rates in a cohort with a time varying exposure, in this case use of non-steroidal anti-inflammatory medications (NSAIDS).  The basic measure of association reported was the rate ratio, the event rate during the person-time of NSAID use divided by the rate during the person-time of no use. A rate ratio is simply the ratio of two rates and thus is the analogue of the risk ratio for person-time measures of incidence.  It should be clear that an incidence rate should not be compared to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in fact, no association.  </a:t>
            </a:r>
          </a:p>
          <a:p>
            <a:endParaRPr lang="en-US" altLang="en-US" dirty="0" smtClean="0"/>
          </a:p>
          <a:p>
            <a:r>
              <a:rPr lang="en-US" altLang="en-US" dirty="0" smtClean="0"/>
              <a:t>The authors correctly reported their measure of association as a rate ratio.  They could have also reported a rate difference if they had chosen.  It was very small, 0.16 per 1,000 person-years or 1.6 per 10,000 person-years. </a:t>
            </a:r>
          </a:p>
        </p:txBody>
      </p:sp>
    </p:spTree>
    <p:extLst>
      <p:ext uri="{BB962C8B-B14F-4D97-AF65-F5344CB8AC3E}">
        <p14:creationId xmlns:p14="http://schemas.microsoft.com/office/powerpoint/2010/main" val="40239693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71</a:t>
            </a:fld>
            <a:endParaRPr lang="en-US" altLang="en-US"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Here is the language from the paper.  </a:t>
            </a:r>
          </a:p>
        </p:txBody>
      </p:sp>
    </p:spTree>
    <p:extLst>
      <p:ext uri="{BB962C8B-B14F-4D97-AF65-F5344CB8AC3E}">
        <p14:creationId xmlns:p14="http://schemas.microsoft.com/office/powerpoint/2010/main" val="196106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7</a:t>
            </a:fld>
            <a:endParaRPr lang="en-US" altLang="en-US" dirty="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a what is called in epidemiology a 2 x 2 table or a contingency table.  We will illustrate basic measures of association using this table.  Of course, exposures might have more than two levels and thus more than just yes/no categories, but the same principles would apply.  This 2 x 2 schematic is widely used, but exposure and disease can switch position in other formulations as can the yes and no columns and rows so it is important to notice how the table you are looking at has been arranged.   Our arrangement is the same as in the </a:t>
            </a:r>
            <a:r>
              <a:rPr lang="en-US" altLang="en-US" dirty="0" err="1" smtClean="0"/>
              <a:t>Szklo</a:t>
            </a:r>
            <a:r>
              <a:rPr lang="en-US" altLang="en-US" dirty="0" smtClean="0"/>
              <a:t> and Nieto text and in many other basic epidemiology textbooks.  We also like it because it emphasizes what we consider forward or causal thinking from exposure to disease.  It also emphasizes cohort-like thinking.   Because we read from left to right, we also think of causal sequence as happening from left to right.  Writing exposure on the left and following exposure to outcome reminds us of the goal of our work.  Stata regrettably puts the exposure variable across the top and the outcome variable on the side.  So the format we will be using in lecture for a 2x2 table would read differently for data displayed in Stata.</a:t>
            </a:r>
          </a:p>
        </p:txBody>
      </p:sp>
    </p:spTree>
    <p:extLst>
      <p:ext uri="{BB962C8B-B14F-4D97-AF65-F5344CB8AC3E}">
        <p14:creationId xmlns:p14="http://schemas.microsoft.com/office/powerpoint/2010/main" val="4144135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72</a:t>
            </a:fld>
            <a:endParaRPr lang="en-US" altLang="en-US" dirty="0"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smtClean="0"/>
              <a:t>We provide two preferred descriptions for a rate ratio greater than one.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73</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3617101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74</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Now, the hazard ratio.</a:t>
            </a:r>
          </a:p>
        </p:txBody>
      </p:sp>
    </p:spTree>
    <p:extLst>
      <p:ext uri="{BB962C8B-B14F-4D97-AF65-F5344CB8AC3E}">
        <p14:creationId xmlns:p14="http://schemas.microsoft.com/office/powerpoint/2010/main" val="37548746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75</a:t>
            </a:fld>
            <a:endParaRPr lang="en-US"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survival data (or “time to event” data).   This slide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rate ratio?  We could use the average incidence rate for the time period of the study, but we can see from the smoothed hazard function that the rate changes over time.  The ratio of average incidence rates might be misleading.  So, it</a:t>
            </a:r>
            <a:r>
              <a:rPr lang="en-US" baseline="0" dirty="0" smtClean="0"/>
              <a:t> is </a:t>
            </a:r>
            <a:r>
              <a:rPr lang="en-US" dirty="0" smtClean="0"/>
              <a:t>better to compare the hazards (the</a:t>
            </a:r>
            <a:r>
              <a:rPr lang="en-US" baseline="0" dirty="0" smtClean="0"/>
              <a:t> collection of </a:t>
            </a:r>
            <a:r>
              <a:rPr lang="en-US" dirty="0" smtClean="0"/>
              <a:t>instantaneous incidence rates) at each point in time,</a:t>
            </a:r>
            <a:r>
              <a:rPr lang="en-US" baseline="0" dirty="0" smtClean="0"/>
              <a:t> such as each red line on the graph (but you would do this for all points in time with sophisticated math)</a:t>
            </a:r>
            <a:r>
              <a:rPr lang="en-US" dirty="0" smtClean="0"/>
              <a:t>.  This can be done with the proportional hazards mathematical regression model, which, in brief, forms a weighted average of the ratio of hazards over time.  You really cannot easily do this manually.</a:t>
            </a:r>
            <a:r>
              <a:rPr lang="en-US" baseline="0" dirty="0" smtClean="0"/>
              <a:t>  You need some mathematical shortcuts and a computer to assist.  </a:t>
            </a:r>
            <a:r>
              <a:rPr lang="en-US" dirty="0" smtClean="0"/>
              <a:t>This regression model is currently the “workhorse” for analysis of longitudinal studies that have individual-level  “time to event” data.  We do not go into any detail about this (or other) statistical models in this course.  You will learn more about proportional hazards in your Biostatistics courses.  Our goal here is for you to be aware that this mathematical model provides a type of rate ratio – a hazard ratio -  for analysis of disease associations in cohort studies.   </a:t>
            </a:r>
          </a:p>
        </p:txBody>
      </p:sp>
    </p:spTree>
    <p:extLst>
      <p:ext uri="{BB962C8B-B14F-4D97-AF65-F5344CB8AC3E}">
        <p14:creationId xmlns:p14="http://schemas.microsoft.com/office/powerpoint/2010/main" val="2160736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76</a:t>
            </a:fld>
            <a:endParaRPr lang="en-US" altLang="en-US"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smtClean="0"/>
              <a:t>Hazard ratios are derived by a mathematical model,</a:t>
            </a:r>
            <a:r>
              <a:rPr lang="en-US" altLang="en-US" baseline="0" dirty="0" smtClean="0"/>
              <a:t> the most popular of which is the proportional hazards regression model.  </a:t>
            </a:r>
            <a:endParaRPr lang="en-US" altLang="en-US" dirty="0" smtClean="0"/>
          </a:p>
        </p:txBody>
      </p:sp>
    </p:spTree>
    <p:extLst>
      <p:ext uri="{BB962C8B-B14F-4D97-AF65-F5344CB8AC3E}">
        <p14:creationId xmlns:p14="http://schemas.microsoft.com/office/powerpoint/2010/main" val="3577754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77</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Figure1—</a:t>
            </a:r>
            <a:r>
              <a:rPr lang="en-US" altLang="en-US" i="1" dirty="0" smtClean="0"/>
              <a:t>Kaplan-Meier estimates of the cumulative incidence of fractures at 5 years in women. Bars represent 95% CIs.  (Kahn et al. 2008 Diabetes Care 31:348-51)</a:t>
            </a:r>
          </a:p>
          <a:p>
            <a:endParaRPr lang="en-US" altLang="en-US" dirty="0" smtClean="0"/>
          </a:p>
          <a:p>
            <a:r>
              <a:rPr lang="en-US" altLang="en-US" dirty="0" smtClean="0"/>
              <a:t>Example of hazard ratio as measure of disease association.  Plot shows cumulative incidence of first fracture, but measure of disease association reported is not the risk ratio (of cumulative incidence).  It is the hazard ratio for first fracture, comparing rosiglitazone to metformin (HR = 1.81) and then to glyburide (HR = 2.13).  </a:t>
            </a:r>
          </a:p>
          <a:p>
            <a:endParaRPr lang="en-US" altLang="en-US" dirty="0" smtClean="0"/>
          </a:p>
        </p:txBody>
      </p:sp>
    </p:spTree>
    <p:extLst>
      <p:ext uri="{BB962C8B-B14F-4D97-AF65-F5344CB8AC3E}">
        <p14:creationId xmlns:p14="http://schemas.microsoft.com/office/powerpoint/2010/main" val="1526969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78</a:t>
            </a:fld>
            <a:endParaRPr lang="en-US" altLang="en-US" dirty="0"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smtClean="0"/>
              <a:t>The preferred descriptions for the hazard ratio are similar to those for the incidence rate ratio, discussed a few slides earlier.  We provide two preferred descriptions for a hazard ratio greater than one.  </a:t>
            </a:r>
          </a:p>
          <a:p>
            <a:endParaRPr lang="en-US" altLang="en-US" dirty="0" smtClean="0"/>
          </a:p>
          <a:p>
            <a:r>
              <a:rPr lang="en-US" altLang="en-US" dirty="0" smtClean="0"/>
              <a:t>We prefer to use the term “rate” as opposed to hazard because it is more generally understood.  A hazard is a special form of a rate.</a:t>
            </a:r>
          </a:p>
          <a:p>
            <a:endParaRPr lang="en-US" altLang="en-US" dirty="0" smtClean="0"/>
          </a:p>
          <a:p>
            <a:r>
              <a:rPr lang="en-US" altLang="en-US" dirty="0" smtClean="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smtClean="0"/>
          </a:p>
        </p:txBody>
      </p:sp>
    </p:spTree>
    <p:extLst>
      <p:ext uri="{BB962C8B-B14F-4D97-AF65-F5344CB8AC3E}">
        <p14:creationId xmlns:p14="http://schemas.microsoft.com/office/powerpoint/2010/main" val="27987252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79</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777882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6AA28E07-2B21-49A4-8A21-3A906E65F08E}" type="slidenum">
              <a:rPr lang="en-US" altLang="en-US" smtClean="0"/>
              <a:pPr/>
              <a:t>80</a:t>
            </a:fld>
            <a:endParaRPr lang="en-US" altLang="en-US" dirty="0" smtClean="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r>
              <a:rPr lang="en-US" altLang="en-US" dirty="0" smtClean="0"/>
              <a:t>An important difference between cumulative incidence (=risk) and incidence rates is that the constraint placed on risk because</a:t>
            </a:r>
            <a:r>
              <a:rPr lang="en-US" altLang="en-US" baseline="0" dirty="0" smtClean="0"/>
              <a:t> it is </a:t>
            </a:r>
            <a:r>
              <a:rPr lang="en-US" altLang="en-US" dirty="0" smtClean="0"/>
              <a:t>a proportion and therefore bounded by 0 and 1.  This does not apply to rates which can be greater than 1.  When the ratio of two proportions is formed (risk ratio), the constraint on proportions also constrains the possible values of the ratio.  As the proportion rises in the group with the smaller proportion (say, the unexposed group), a maximum risk ratio value is imposed.  For example, if the cumulative incidence is 0.33 in the unexposed group, the maximum risk ratio is 3 (1.0/0.33); if it is 0.50, the maximum risk ratio is 2 (1.0/0.5); and if it is greater than 0.50, as in the example above, the risk ratio must be &lt; 2.0.  The rate ratio is not limited in the same way.</a:t>
            </a:r>
          </a:p>
        </p:txBody>
      </p:sp>
    </p:spTree>
    <p:extLst>
      <p:ext uri="{BB962C8B-B14F-4D97-AF65-F5344CB8AC3E}">
        <p14:creationId xmlns:p14="http://schemas.microsoft.com/office/powerpoint/2010/main" val="37051158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29BFB5FE-E3AE-4406-B709-9D9BCBA63E17}" type="slidenum">
              <a:rPr lang="en-US" altLang="en-US" smtClean="0"/>
              <a:pPr/>
              <a:t>81</a:t>
            </a:fld>
            <a:endParaRPr lang="en-US" altLang="en-US" dirty="0" smtClean="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r>
              <a:rPr lang="en-US" altLang="en-US" dirty="0" smtClean="0"/>
              <a:t>It would be perfectly legitimate to report either ratio, or even both, but your choice would depend on your research question and what you were trying to emphasize.  The two measures are telling you something different even though they use the same data.  </a:t>
            </a:r>
          </a:p>
          <a:p>
            <a:endParaRPr lang="en-US" altLang="en-US" dirty="0" smtClean="0"/>
          </a:p>
          <a:p>
            <a:r>
              <a:rPr lang="en-US" altLang="en-US" dirty="0" smtClean="0"/>
              <a:t>Before we answer</a:t>
            </a:r>
            <a:r>
              <a:rPr lang="en-US" altLang="en-US" baseline="0" dirty="0" smtClean="0"/>
              <a:t> this question, let’s look more carefully at risk ratio versus rate ratio.</a:t>
            </a:r>
            <a:endParaRPr lang="en-US" altLang="en-US" dirty="0" smtClean="0"/>
          </a:p>
        </p:txBody>
      </p:sp>
    </p:spTree>
    <p:extLst>
      <p:ext uri="{BB962C8B-B14F-4D97-AF65-F5344CB8AC3E}">
        <p14:creationId xmlns:p14="http://schemas.microsoft.com/office/powerpoint/2010/main" val="3856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8</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To estimate a measure of association in a cross-sectional study, the proportion of the persons with disease is calculated in the group with the exposure and separately in the group without the exposure.  Hence, a/a+b is the prevalence of disease among the exposed persons and c/c+d is the prevalence of disease among the non-exposed.  Since this is a cross-sectional study, both are </a:t>
            </a:r>
            <a:r>
              <a:rPr lang="en-US" altLang="en-US" dirty="0" err="1" smtClean="0"/>
              <a:t>prevalences</a:t>
            </a:r>
            <a:r>
              <a:rPr lang="en-US" altLang="en-US" dirty="0" smtClean="0"/>
              <a:t>.  To compare these two prevalences, we can form a ratio with one over the other to get a prevalence ratio of disease in the exposed and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greater or less than 1.0 is a measure of the strength of the association between the exposure and the disease.  This kind of relative measure of association is known as a ratio measure.  A different kind of measure could have been formed by subtracting one prevalence from the other instead of forming a ratio, but it turns out this is rarely done in a cross-sectional study.  We will discuss that additive scale or absolute difference scale type of measure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from which we sampled our data.  We call the estimate we derive in our study sample a </a:t>
            </a:r>
            <a:r>
              <a:rPr lang="en-US" altLang="en-US" i="1" dirty="0" smtClean="0"/>
              <a:t>point estimate.  </a:t>
            </a:r>
            <a:r>
              <a:rPr lang="en-US" altLang="en-US" dirty="0" smtClean="0"/>
              <a:t>A 95% confidence interval around this point estimate provides information about sampling error or chance.  In this lecture, we are focused on calculating and understanding the point estimates.  We won’t be focusing much on the mechanics of calculating confidence intervals as this is in the purview of our biostatistics series, although we will expect you to know how to interpret confidence intervals.  </a:t>
            </a:r>
            <a:endParaRPr lang="en-US" altLang="en-US" i="1" dirty="0" smtClean="0"/>
          </a:p>
        </p:txBody>
      </p:sp>
    </p:spTree>
    <p:extLst>
      <p:ext uri="{BB962C8B-B14F-4D97-AF65-F5344CB8AC3E}">
        <p14:creationId xmlns:p14="http://schemas.microsoft.com/office/powerpoint/2010/main" val="146733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82</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smtClean="0"/>
              <a:t>To illustrate the difference between risk ratio and rate ratio, this is an example with constant incident rates in the exposed and unexposed groups, shown in the upper left graph.  The upper right-hand graph shows the cumulative survival curves in the two exposure groups for these constant incidence rates.  These are like the graphs that we showed you in our previous lecture on disease occurrence, showing that cumulative incidence has an exponential curve when a constant incidence rate is “applied” to a closed (fixed) cohort.  We can also show the cumulative incidence curve (lower left-hand graph) with the proportion who have experienced the event.  </a:t>
            </a:r>
          </a:p>
          <a:p>
            <a:endParaRPr lang="en-US" altLang="en-US" dirty="0" smtClean="0"/>
          </a:p>
          <a:p>
            <a:r>
              <a:rPr lang="en-US" altLang="en-US" dirty="0" smtClean="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p:txBody>
      </p:sp>
    </p:spTree>
    <p:extLst>
      <p:ext uri="{BB962C8B-B14F-4D97-AF65-F5344CB8AC3E}">
        <p14:creationId xmlns:p14="http://schemas.microsoft.com/office/powerpoint/2010/main" val="5080239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83</a:t>
            </a:fld>
            <a:endParaRPr lang="en-US" alt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smtClean="0"/>
              <a:t>This illustrates that the difference between the rate ratio and risk ratio is smaller for an outcome with a lower incidence.  These are the same plots (with same scale)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extLst>
      <p:ext uri="{BB962C8B-B14F-4D97-AF65-F5344CB8AC3E}">
        <p14:creationId xmlns:p14="http://schemas.microsoft.com/office/powerpoint/2010/main" val="32435778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84</a:t>
            </a:fld>
            <a:endParaRPr lang="en-US" dirty="0"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r>
              <a:rPr lang="en-US" dirty="0" smtClean="0"/>
              <a:t>More generally, when should you report a risk ratio versus a rate ratio?  You would prefer the risk ratio if your emphasis is on how different the probability of the disease is for an exposed and an unexposed population at some certain time. This would be the case if you just cared about the bottom line – what percentages of exposed vs unexposed persons get the disease by a certain point – but you don’t care about how fast this this occurred.  This is</a:t>
            </a:r>
            <a:r>
              <a:rPr lang="en-US" baseline="0" dirty="0" smtClean="0"/>
              <a:t> often the case in prediction research.  </a:t>
            </a:r>
            <a:endParaRPr lang="en-US" dirty="0" smtClean="0"/>
          </a:p>
          <a:p>
            <a:endParaRPr lang="en-US" dirty="0" smtClean="0"/>
          </a:p>
          <a:p>
            <a:r>
              <a:rPr lang="en-US" dirty="0" smtClean="0"/>
              <a:t>If instead, your emphasis is on whether the exposure is causally responsible for the disease, the rate ratio would be preferable because it communicates</a:t>
            </a:r>
            <a:r>
              <a:rPr lang="en-US" baseline="0" dirty="0" smtClean="0"/>
              <a:t> </a:t>
            </a:r>
            <a:r>
              <a:rPr lang="en-US" dirty="0" smtClean="0"/>
              <a:t>the larger force on disease occurrence of being exposed compared to being unexposed.  This illustrates why we refer to the rate as the more fundamental measure of disease occurrence.  When we form ratio (relative) measures with rates, it is not subject to the artifact of the ceiling effect that we saw earlier with ratio measures of two proportions. (Additional note:  there are other more advanced methods for causal research</a:t>
            </a:r>
            <a:r>
              <a:rPr lang="en-US" baseline="0" dirty="0" smtClean="0"/>
              <a:t> </a:t>
            </a:r>
            <a:r>
              <a:rPr lang="en-US" dirty="0" smtClean="0"/>
              <a:t>that employ other measures of association, such as pooled logistic regression</a:t>
            </a:r>
            <a:r>
              <a:rPr lang="en-US" baseline="0" dirty="0" smtClean="0"/>
              <a:t> that</a:t>
            </a:r>
            <a:r>
              <a:rPr lang="en-US" dirty="0" smtClean="0"/>
              <a:t> are used in marginal structural models.  Thus, rate ratios are not the only measures of association that can be used for etiologic inference.)</a:t>
            </a:r>
          </a:p>
          <a:p>
            <a:endParaRPr lang="en-US" dirty="0" smtClean="0"/>
          </a:p>
        </p:txBody>
      </p:sp>
    </p:spTree>
    <p:extLst>
      <p:ext uri="{BB962C8B-B14F-4D97-AF65-F5344CB8AC3E}">
        <p14:creationId xmlns:p14="http://schemas.microsoft.com/office/powerpoint/2010/main" val="1788290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85</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Returning to our question of whether to report a rate</a:t>
            </a:r>
            <a:r>
              <a:rPr lang="en-US" altLang="en-US" baseline="0" dirty="0" smtClean="0"/>
              <a:t> ratio or a risk ratio, this illustration shows an exposure that is clearly influencing the occurrence of the outcome of interest.  Incidence rate of the outcome is consistently higher in the exposed, shown in upper left.  The rate ratio reflects this throughout the follow-up time of 10 years.  At every </a:t>
            </a:r>
            <a:r>
              <a:rPr lang="en-US" altLang="en-US" baseline="0" dirty="0" err="1" smtClean="0"/>
              <a:t>timepoint</a:t>
            </a:r>
            <a:r>
              <a:rPr lang="en-US" altLang="en-US" baseline="0" dirty="0" smtClean="0"/>
              <a:t>, it is 2.0.  In contrast, the cumulative incidence curves start to converge in the latter years of follow-up (lower left), and the resulting risk ratio shows only a small effect of the exposure in latter years as the risk ratio becomes close to 1.0.  Thus, if the goal is to predict who will get the event by 10 years, then the risk ratio is more useful than the rate ratio, but the risk ratio at 10 years would miss the greater influence of exposure on the underlying rate of disease. </a:t>
            </a:r>
            <a:endParaRPr lang="en-US" altLang="en-US" dirty="0" smtClean="0"/>
          </a:p>
          <a:p>
            <a:endParaRPr lang="en-US" altLang="en-US" dirty="0" smtClean="0"/>
          </a:p>
        </p:txBody>
      </p:sp>
    </p:spTree>
    <p:extLst>
      <p:ext uri="{BB962C8B-B14F-4D97-AF65-F5344CB8AC3E}">
        <p14:creationId xmlns:p14="http://schemas.microsoft.com/office/powerpoint/2010/main" val="13888308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86</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Thus</a:t>
            </a:r>
            <a:r>
              <a:rPr lang="en-US" altLang="en-US" baseline="0" dirty="0" smtClean="0"/>
              <a:t> far, we have discussed estimating measures of association comparing exposed to unexposed individuals but without the need for any adjustment for any other factors.  Although we have not gotten this far in the class, it is often the case that we wish to adjust for other variables, either to control for confounding, to exclude the effect of a mediating variable, or to improve statistical precision.  </a:t>
            </a:r>
            <a:r>
              <a:rPr lang="en-US" altLang="en-US" dirty="0" smtClean="0"/>
              <a:t>This table lists the commonly used regression models to calculate each of the ratio measures of association we have discussed when you have to contend with multiple factors.</a:t>
            </a:r>
            <a:r>
              <a:rPr lang="en-US" altLang="en-US" baseline="0" dirty="0" smtClean="0"/>
              <a:t>  Shown here are techniques that can be used for cross-sectional designs.  Again, just as we made a big pitch for prevalence ratios before, we will make a big pitch again here in the context of regression.   The articles by Peter Cummings in the optional reading for this tell you exactly how to do this in Stata.</a:t>
            </a:r>
          </a:p>
          <a:p>
            <a:endParaRPr lang="en-US" altLang="en-US" baseline="0" dirty="0" smtClean="0"/>
          </a:p>
          <a:p>
            <a:r>
              <a:rPr lang="en-US" altLang="en-US" baseline="0" dirty="0" smtClean="0"/>
              <a:t>Again, we </a:t>
            </a:r>
            <a:r>
              <a:rPr lang="en-US" altLang="en-US" dirty="0" smtClean="0"/>
              <a:t>have not covered confounding formally yet, and we won’t be explaining these statistical regression models in the course, but even without this, it is important  to begin to associate the measures of association that you desire</a:t>
            </a:r>
            <a:r>
              <a:rPr lang="en-US" altLang="en-US" baseline="0" dirty="0" smtClean="0"/>
              <a:t> with </a:t>
            </a:r>
            <a:r>
              <a:rPr lang="en-US" altLang="en-US" dirty="0" smtClean="0"/>
              <a:t>different regression models that produce</a:t>
            </a:r>
            <a:r>
              <a:rPr lang="en-US" altLang="en-US" baseline="0" dirty="0" smtClean="0"/>
              <a:t> adjusted forms of them</a:t>
            </a:r>
            <a:r>
              <a:rPr lang="en-US" altLang="en-US" dirty="0" smtClean="0"/>
              <a:t>.  We will say much more about confounding and adjustment by</a:t>
            </a:r>
            <a:r>
              <a:rPr lang="en-US" altLang="en-US" baseline="0" dirty="0" smtClean="0"/>
              <a:t> stratification </a:t>
            </a:r>
            <a:r>
              <a:rPr lang="en-US" altLang="en-US" dirty="0" smtClean="0"/>
              <a:t>later in the course.   Hence, we mention this now for completeness such that you know what the names for the techniques to get at the desired ratio measures that we have been discussing.  </a:t>
            </a:r>
          </a:p>
        </p:txBody>
      </p:sp>
    </p:spTree>
    <p:extLst>
      <p:ext uri="{BB962C8B-B14F-4D97-AF65-F5344CB8AC3E}">
        <p14:creationId xmlns:p14="http://schemas.microsoft.com/office/powerpoint/2010/main" val="34779586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87</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is the list for measures of association coming out of cohort studies.  Here, things get more complicated, but this should not be surprising because a lot more is going on with cohort studies in terms of censoring (either by drop-out or administrative censoring) and competing events.    The key element to remember here is be sure what your research question is.  Is it one of etiology/causation or is it one of prediction?   One common error in the literature is that when competing events are present researchers often reflexively grab for the Fine and Gray modification of the proportional hazards regression technique.  We want to emphasize that Fine and Gray is appropriate for when prediction (did the event happen or not but not how fast or by what mechanism) is the goal.   If competing events are present and etiologic questions are being asked, the conventional proportional hazards model, which will produce cause-specific hazard ratios, is the one to use. </a:t>
            </a:r>
            <a:endParaRPr lang="en-US" altLang="en-US" dirty="0" smtClean="0"/>
          </a:p>
        </p:txBody>
      </p:sp>
    </p:spTree>
    <p:extLst>
      <p:ext uri="{BB962C8B-B14F-4D97-AF65-F5344CB8AC3E}">
        <p14:creationId xmlns:p14="http://schemas.microsoft.com/office/powerpoint/2010/main" val="34779586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88</a:t>
            </a:fld>
            <a:endParaRPr lang="en-US" altLang="en-US" dirty="0"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smtClean="0"/>
              <a:t>Recall that when we introduced measures of association in cohort studies, we pointed out that in addition to ratio measures, there are also difference measures, i.e. on the absolute or additive scale.  </a:t>
            </a:r>
          </a:p>
        </p:txBody>
      </p:sp>
    </p:spTree>
    <p:extLst>
      <p:ext uri="{BB962C8B-B14F-4D97-AF65-F5344CB8AC3E}">
        <p14:creationId xmlns:p14="http://schemas.microsoft.com/office/powerpoint/2010/main" val="11940950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89</a:t>
            </a:fld>
            <a:endParaRPr lang="en-US" altLang="en-US" dirty="0"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smtClean="0"/>
              <a:t>Although comparing two measures of disease occurrence by a ratio or by a difference uses the same numbers, they convey different information and are used for different purposes.  Risk difference is often called an “absolute measure,” as it conveys how much the one group differs from the other in the scale of 0 to 100%.  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a:t>
            </a:r>
          </a:p>
        </p:txBody>
      </p:sp>
    </p:spTree>
    <p:extLst>
      <p:ext uri="{BB962C8B-B14F-4D97-AF65-F5344CB8AC3E}">
        <p14:creationId xmlns:p14="http://schemas.microsoft.com/office/powerpoint/2010/main" val="27658010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90</a:t>
            </a:fld>
            <a:endParaRPr lang="en-US" altLang="en-US" dirty="0" smtClean="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cohorts.  </a:t>
            </a:r>
          </a:p>
          <a:p>
            <a:endParaRPr lang="en-US" altLang="en-US" dirty="0" smtClean="0"/>
          </a:p>
        </p:txBody>
      </p:sp>
    </p:spTree>
    <p:extLst>
      <p:ext uri="{BB962C8B-B14F-4D97-AF65-F5344CB8AC3E}">
        <p14:creationId xmlns:p14="http://schemas.microsoft.com/office/powerpoint/2010/main" val="10886039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91</a:t>
            </a:fld>
            <a:endParaRPr lang="en-US" altLang="en-US" dirty="0" smtClean="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en-US" altLang="en-US" dirty="0" smtClean="0"/>
          </a:p>
          <a:p>
            <a:r>
              <a:rPr lang="en-US" altLang="en-US" dirty="0" smtClean="0"/>
              <a:t>A ratio of about 3 seems</a:t>
            </a:r>
            <a:r>
              <a:rPr lang="en-US" altLang="en-US" baseline="0" dirty="0" smtClean="0"/>
              <a:t> to be telling us that treatin</a:t>
            </a:r>
            <a:r>
              <a:rPr lang="en-US" altLang="en-US" dirty="0" smtClean="0"/>
              <a:t>g more than 3 months does make a big</a:t>
            </a:r>
            <a:r>
              <a:rPr lang="en-US" altLang="en-US" baseline="0" dirty="0" smtClean="0"/>
              <a:t> </a:t>
            </a:r>
            <a:r>
              <a:rPr lang="en-US" altLang="en-US" dirty="0" smtClean="0"/>
              <a:t>difference.  Most observers consider a ratio measure of 3 to be reasonably “strong”.  However, because TB recurrence is a relatively rare event in treated patients, the absolute difference of 2.6%, and this value is not so impressive to most humans.   Which one should we use?</a:t>
            </a:r>
          </a:p>
          <a:p>
            <a:endParaRPr lang="en-US" altLang="en-US" dirty="0" smtClean="0"/>
          </a:p>
          <a:p>
            <a:endParaRPr lang="en-US" altLang="en-US" dirty="0" smtClean="0"/>
          </a:p>
        </p:txBody>
      </p:sp>
    </p:spTree>
    <p:extLst>
      <p:ext uri="{BB962C8B-B14F-4D97-AF65-F5344CB8AC3E}">
        <p14:creationId xmlns:p14="http://schemas.microsoft.com/office/powerpoint/2010/main" val="57536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9</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This is one other place where the text language differs from the language we suggest you use.  We have already discussed this, incorrect, use of rate for prevalence data.  The textbook is yielding to some older usage which we think is just confusing, so we will simply call this measure a prevalence ratio.</a:t>
            </a:r>
          </a:p>
        </p:txBody>
      </p:sp>
    </p:spTree>
    <p:extLst>
      <p:ext uri="{BB962C8B-B14F-4D97-AF65-F5344CB8AC3E}">
        <p14:creationId xmlns:p14="http://schemas.microsoft.com/office/powerpoint/2010/main" val="1279308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92</a:t>
            </a:fld>
            <a:endParaRPr lang="en-US" altLang="en-US" dirty="0" smtClean="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smtClean="0"/>
              <a:t>Difference or absolute measures are relevant because they communicate the relationship</a:t>
            </a:r>
            <a:r>
              <a:rPr lang="en-US" altLang="en-US" baseline="0" dirty="0" smtClean="0"/>
              <a:t> between exposure and outcome in terms of actual numbers of people.  We therefore say that these absolute measures are best suited to depict the public health or clinical impact of an exposure on disease.   For example, </a:t>
            </a:r>
            <a:r>
              <a:rPr lang="en-US" altLang="en-US" dirty="0" smtClean="0"/>
              <a:t>how many</a:t>
            </a:r>
            <a:r>
              <a:rPr lang="en-US" altLang="en-US" baseline="0" dirty="0" smtClean="0"/>
              <a:t> patients would we have to treat to prevent one case of</a:t>
            </a:r>
            <a:r>
              <a:rPr lang="en-US" altLang="en-US" dirty="0" smtClean="0"/>
              <a:t> disease? Shortly, we will look at an application of this feature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smtClean="0"/>
          </a:p>
          <a:p>
            <a:r>
              <a:rPr lang="en-US" altLang="en-US" dirty="0" smtClean="0"/>
              <a:t>Ratio measures provide a relative measure of comparison between groups of exposure.  Traditionally, the ratio scale has been felt to the best way to assess the strength of association between exposure and outcome.  The strength of association is one of the criteria considered in assessing causality in the relationship between an exposure and a disease.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isn’t anything intrinsically special about the ratio scale that makes it better for assessing causal relationships.   It</a:t>
            </a:r>
            <a:r>
              <a:rPr lang="en-US" altLang="en-US" baseline="0" dirty="0" smtClean="0"/>
              <a:t> is true that on any scale (additive or multiplicative), the larger the value the less apt it is to be caused by bias.  However, it is not the case a large (i.e., strong) ratio measure has any special biologic or etiologic significance.   In fact,  as we will discuss next week, the magnitude of the association has more to do with complementary causes of an exposure than the exposure itself. </a:t>
            </a:r>
            <a:endParaRPr lang="en-US" altLang="en-US" dirty="0" smtClean="0"/>
          </a:p>
          <a:p>
            <a:endParaRPr lang="en-US" altLang="en-US" dirty="0" smtClean="0"/>
          </a:p>
        </p:txBody>
      </p:sp>
    </p:spTree>
    <p:extLst>
      <p:ext uri="{BB962C8B-B14F-4D97-AF65-F5344CB8AC3E}">
        <p14:creationId xmlns:p14="http://schemas.microsoft.com/office/powerpoint/2010/main" val="14560779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93</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smtClean="0"/>
              <a:t>This is one of the most useful applications of the absolute difference measure.  Depending on the scenario, you can calculate the number needed to treat to prevent one case of disease, number needed to treat to harm one person, or number needed to protect from an exposure to prevent one case of disease.  This is all done by taking the reciprocal</a:t>
            </a:r>
            <a:r>
              <a:rPr lang="en-US" altLang="en-US" baseline="0" dirty="0" smtClean="0"/>
              <a:t> of the risk difference.  </a:t>
            </a:r>
          </a:p>
          <a:p>
            <a:endParaRPr lang="en-US" altLang="en-US" baseline="0" dirty="0" smtClean="0"/>
          </a:p>
          <a:p>
            <a:r>
              <a:rPr lang="en-US" altLang="en-US" dirty="0" smtClean="0"/>
              <a:t>From this relationship, one can also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p:txBody>
      </p:sp>
    </p:spTree>
    <p:extLst>
      <p:ext uri="{BB962C8B-B14F-4D97-AF65-F5344CB8AC3E}">
        <p14:creationId xmlns:p14="http://schemas.microsoft.com/office/powerpoint/2010/main" val="10935231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94</a:t>
            </a:fld>
            <a:endParaRPr lang="en-US" altLang="en-US" dirty="0" smtClean="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smtClean="0"/>
              <a:t>Here is an example of a study in the New England Journal of Medicine that reported risk differences rather than risk ratios.  This shows one of their findings, the absolute increase in the percent of patients suffering cardiac</a:t>
            </a:r>
            <a:r>
              <a:rPr lang="en-US" altLang="en-US" baseline="0" dirty="0" smtClean="0"/>
              <a:t> arrest </a:t>
            </a:r>
            <a:r>
              <a:rPr lang="en-US" altLang="en-US" dirty="0" smtClean="0"/>
              <a:t>having a return to spontaneous circulation.  Because this was an attempt to evaluate a public health intervention of making advanced life support available to the emergency responders for all such cases, the absolute percent of cases, rather than a ratio measure, was of primary interest.  (If a risk ratio had been supplied, it would have been around 1.5.) </a:t>
            </a:r>
            <a:r>
              <a:rPr lang="en-US" altLang="en-US" baseline="0" dirty="0" smtClean="0"/>
              <a:t> </a:t>
            </a:r>
            <a:r>
              <a:rPr lang="en-US" altLang="en-US" dirty="0" smtClean="0"/>
              <a:t>Taking 1 over this difference gives a number needed to treat of 20.  What this tells us is</a:t>
            </a:r>
            <a:r>
              <a:rPr lang="en-US" altLang="en-US" baseline="0" dirty="0" smtClean="0"/>
              <a:t> that t</a:t>
            </a:r>
            <a:r>
              <a:rPr lang="en-US" altLang="en-US" dirty="0" smtClean="0"/>
              <a:t>reating 20 patients with advanced life support (as opposed rapid defibrillation alone) results in one additional person having</a:t>
            </a:r>
            <a:r>
              <a:rPr lang="en-US" altLang="en-US" baseline="0" dirty="0" smtClean="0"/>
              <a:t> a </a:t>
            </a:r>
            <a:r>
              <a:rPr lang="en-US" altLang="en-US" dirty="0" smtClean="0"/>
              <a:t>return</a:t>
            </a:r>
            <a:r>
              <a:rPr lang="en-US" altLang="en-US" baseline="0" dirty="0" smtClean="0"/>
              <a:t> </a:t>
            </a:r>
            <a:r>
              <a:rPr lang="en-US" altLang="en-US" dirty="0" smtClean="0"/>
              <a:t>to spontaneous circulation.  Interpreting the 20 depends</a:t>
            </a:r>
            <a:r>
              <a:rPr lang="en-US" altLang="en-US" baseline="0" dirty="0" smtClean="0"/>
              <a:t> upon the context, i.e., how much it entails to implement the interventions (cost, effort, etc.) and what is the outcome.  Treating 20 to save 1 life is not great, but it is not bad.  Obviously, a lower number would be better.</a:t>
            </a:r>
            <a:endParaRPr lang="en-US" altLang="en-US" dirty="0" smtClean="0"/>
          </a:p>
        </p:txBody>
      </p:sp>
    </p:spTree>
    <p:extLst>
      <p:ext uri="{BB962C8B-B14F-4D97-AF65-F5344CB8AC3E}">
        <p14:creationId xmlns:p14="http://schemas.microsoft.com/office/powerpoint/2010/main" val="31179637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95</a:t>
            </a:fld>
            <a:endParaRPr lang="en-US" altLang="en-US" dirty="0" smtClean="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smtClean="0"/>
              <a:t>In describing a risk or rate difference, clarify for your audience that you are describing a difference, not a ratio, measure of association.  This can be done by using the phrase “absolute difference” in the description and/or by providing the two risks (or rates) used to calculate the difference.</a:t>
            </a:r>
          </a:p>
          <a:p>
            <a:endParaRPr lang="en-US" altLang="en-US" dirty="0" smtClean="0"/>
          </a:p>
          <a:p>
            <a:r>
              <a:rPr lang="en-US" altLang="en-US" dirty="0" smtClean="0"/>
              <a:t>“Number needed to prevent,”  also called “number needed to treat,” is also a useful</a:t>
            </a:r>
            <a:r>
              <a:rPr lang="en-US" altLang="en-US" baseline="0" dirty="0" smtClean="0"/>
              <a:t> way to express the absolute difference.   Clinical trial results are often presented this way, but this estimate can also be used to describe the results of observational studies.</a:t>
            </a:r>
          </a:p>
          <a:p>
            <a:endParaRPr lang="en-US" altLang="en-US" baseline="0" dirty="0" smtClean="0"/>
          </a:p>
          <a:p>
            <a:r>
              <a:rPr lang="en-US" altLang="en-US" baseline="0" dirty="0" smtClean="0"/>
              <a:t>Examples of “number needed” include:</a:t>
            </a:r>
          </a:p>
          <a:p>
            <a:endParaRPr lang="en-US" altLang="en-US" baseline="0" dirty="0" smtClean="0"/>
          </a:p>
          <a:p>
            <a:pPr lvl="1"/>
            <a:r>
              <a:rPr lang="en-US" altLang="en-US" baseline="0" dirty="0" smtClean="0"/>
              <a:t>We would need to get 5 smokers to quit in order to prevent 1 case of lung cancer.</a:t>
            </a:r>
          </a:p>
          <a:p>
            <a:pPr lvl="1"/>
            <a:endParaRPr lang="en-US" altLang="en-US" baseline="0" dirty="0" smtClean="0"/>
          </a:p>
          <a:p>
            <a:pPr lvl="1"/>
            <a:r>
              <a:rPr lang="en-US" sz="1200" b="0" i="0" u="none" strike="noStrike" kern="1200" baseline="0" dirty="0" smtClean="0">
                <a:solidFill>
                  <a:schemeClr val="tx1"/>
                </a:solidFill>
                <a:latin typeface="Times New Roman" pitchFamily="18" charset="0"/>
                <a:ea typeface="+mn-ea"/>
                <a:cs typeface="+mn-cs"/>
              </a:rPr>
              <a:t>Need to treat 18 older adults for hypertension to prevent 1 cardiovascular event  over 5 years</a:t>
            </a:r>
          </a:p>
          <a:p>
            <a:pPr lvl="1"/>
            <a:endParaRPr lang="en-US" sz="1200" b="0" i="0" u="none" strike="noStrike" kern="1200" baseline="0" dirty="0" smtClean="0">
              <a:solidFill>
                <a:schemeClr val="tx1"/>
              </a:solidFill>
              <a:latin typeface="Times New Roman" pitchFamily="18" charset="0"/>
              <a:ea typeface="+mn-ea"/>
              <a:cs typeface="+mn-cs"/>
            </a:endParaRPr>
          </a:p>
          <a:p>
            <a:pPr lvl="1"/>
            <a:r>
              <a:rPr lang="en-US" altLang="en-US" baseline="0" dirty="0" smtClean="0"/>
              <a:t>Need to treat 16 older osteoporotic women with alendronate for 3 years to prevent 1 vertebral fracture;   we need to treat 100 osteoporotic women to prevent 1 hip fracture.</a:t>
            </a:r>
          </a:p>
          <a:p>
            <a:pPr lvl="1"/>
            <a:endParaRPr lang="en-US" altLang="en-US" baseline="0" dirty="0" smtClean="0"/>
          </a:p>
          <a:p>
            <a:endParaRPr lang="en-US" altLang="en-US" baseline="0" dirty="0" smtClean="0"/>
          </a:p>
          <a:p>
            <a:endParaRPr lang="en-US" altLang="en-US" dirty="0" smtClean="0"/>
          </a:p>
        </p:txBody>
      </p:sp>
    </p:spTree>
    <p:extLst>
      <p:ext uri="{BB962C8B-B14F-4D97-AF65-F5344CB8AC3E}">
        <p14:creationId xmlns:p14="http://schemas.microsoft.com/office/powerpoint/2010/main" val="15490667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96</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smtClean="0"/>
              <a:t>An example of incidence rates used to calculate  rate ratio and  rate difference. </a:t>
            </a:r>
          </a:p>
          <a:p>
            <a:endParaRPr lang="en-US" altLang="en-US" dirty="0" smtClean="0"/>
          </a:p>
          <a:p>
            <a:r>
              <a:rPr lang="en-US" altLang="en-US" dirty="0" smtClean="0"/>
              <a:t>In words, the rate ratio shows that “current users of hormone</a:t>
            </a:r>
            <a:r>
              <a:rPr lang="en-US" altLang="en-US" baseline="0" dirty="0" smtClean="0"/>
              <a:t> therapy have </a:t>
            </a:r>
            <a:r>
              <a:rPr lang="en-US" altLang="en-US" dirty="0" smtClean="0"/>
              <a:t>1.19 time</a:t>
            </a:r>
            <a:r>
              <a:rPr lang="en-US" altLang="en-US" baseline="0" dirty="0" smtClean="0"/>
              <a:t>s the rate </a:t>
            </a:r>
            <a:r>
              <a:rPr lang="en-US" altLang="en-US" dirty="0" smtClean="0"/>
              <a:t>of breast cancer as those who never used hormone</a:t>
            </a:r>
            <a:r>
              <a:rPr lang="en-US" altLang="en-US" baseline="0" dirty="0" smtClean="0"/>
              <a:t> therapy</a:t>
            </a:r>
            <a:r>
              <a:rPr lang="en-US" altLang="en-US" dirty="0" smtClean="0"/>
              <a:t>.”   The rate difference shows that “the rate of breast cancer is higher in current hormone therapy users by 4.2 per 10,000 person-years compared with never-users.”  </a:t>
            </a:r>
          </a:p>
          <a:p>
            <a:endParaRPr lang="en-US" altLang="en-US" dirty="0" smtClean="0"/>
          </a:p>
          <a:p>
            <a:r>
              <a:rPr lang="en-US" altLang="en-US" dirty="0" smtClean="0"/>
              <a:t>In this example, the exposure,</a:t>
            </a:r>
            <a:r>
              <a:rPr lang="en-US" altLang="en-US" baseline="0" dirty="0" smtClean="0"/>
              <a:t> </a:t>
            </a:r>
            <a:r>
              <a:rPr lang="en-US" altLang="en-US" dirty="0" smtClean="0"/>
              <a:t>hormone</a:t>
            </a:r>
            <a:r>
              <a:rPr lang="en-US" altLang="en-US" baseline="0" dirty="0" smtClean="0"/>
              <a:t> use, is associated with higher rate of breast cancer, so the reciprocal of the rate difference will be person-years needed to harm.   The reciprocal </a:t>
            </a:r>
            <a:r>
              <a:rPr lang="en-US" altLang="en-US" baseline="0" smtClean="0"/>
              <a:t>is </a:t>
            </a:r>
            <a:r>
              <a:rPr lang="en-US" altLang="en-US" baseline="0" smtClean="0"/>
              <a:t>1/0.00042 </a:t>
            </a:r>
            <a:r>
              <a:rPr lang="en-US" altLang="en-US" baseline="0" dirty="0" smtClean="0"/>
              <a:t>= 2,381 person-years.  This means that for every 2381 years of person-time women are exposed to hormone use we will see 1 case of breast cancer.    However, you will not see this too often in practice, and, instead, researchers will often convert rates into cumulative incidences (using the exponential formula) and then express number needed to harm.</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995394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97</a:t>
            </a:fld>
            <a:endParaRPr lang="en-US" altLang="en-US" dirty="0"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smtClean="0"/>
              <a:t>As we conclude our discussion of measures of association, it is important to discuss one thing that is not a measure of association.  </a:t>
            </a:r>
          </a:p>
          <a:p>
            <a:endParaRPr lang="en-US" altLang="en-US" dirty="0" smtClean="0"/>
          </a:p>
          <a:p>
            <a:r>
              <a:rPr lang="en-US" altLang="en-US" dirty="0" smtClean="0"/>
              <a:t>Recall this figure earlier when we discussed risk ratios.  One metric that is commonly seen attached to Kaplan-Meier plots is what is known as the log rank test statistic.   </a:t>
            </a:r>
          </a:p>
          <a:p>
            <a:endParaRPr lang="en-US" altLang="en-US" dirty="0" smtClean="0"/>
          </a:p>
          <a:p>
            <a:r>
              <a:rPr lang="en-US" altLang="en-US" dirty="0" smtClean="0"/>
              <a:t>The authors provide a p-value in the middle of this plot (p&lt;0.001).  This is from a log rank statistical test comparing the survival distributions in the two treatment groups (ramipril and placebo) over 5 years of follow-up.  Specifically, the log rank test is a test of the null hypothesis that there is no difference between the two groups in the probability of the event at any time point during follow-up.</a:t>
            </a:r>
          </a:p>
          <a:p>
            <a:endParaRPr lang="en-US" altLang="en-US" dirty="0" smtClean="0"/>
          </a:p>
          <a:p>
            <a:r>
              <a:rPr lang="en-US" altLang="en-US" dirty="0" smtClean="0"/>
              <a:t>Yusuf, et al. </a:t>
            </a:r>
            <a:r>
              <a:rPr lang="en-US" altLang="en-US" i="1" dirty="0" smtClean="0"/>
              <a:t>N Engl J Med</a:t>
            </a:r>
            <a:r>
              <a:rPr lang="en-US" altLang="en-US" dirty="0" smtClean="0"/>
              <a:t> 2000;342:145-53.</a:t>
            </a:r>
          </a:p>
        </p:txBody>
      </p:sp>
    </p:spTree>
    <p:extLst>
      <p:ext uri="{BB962C8B-B14F-4D97-AF65-F5344CB8AC3E}">
        <p14:creationId xmlns:p14="http://schemas.microsoft.com/office/powerpoint/2010/main" val="38084808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98</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smtClean="0"/>
              <a:t>The log rank test is a</a:t>
            </a:r>
            <a:r>
              <a:rPr lang="en-US" altLang="en-US" baseline="0" dirty="0" smtClean="0"/>
              <a:t> </a:t>
            </a:r>
            <a:r>
              <a:rPr lang="en-US" altLang="en-US" dirty="0" smtClean="0"/>
              <a:t>common method for statistically</a:t>
            </a:r>
            <a:r>
              <a:rPr lang="en-US" altLang="en-US" baseline="0" dirty="0" smtClean="0"/>
              <a:t> </a:t>
            </a:r>
            <a:r>
              <a:rPr lang="en-US" altLang="en-US" dirty="0" smtClean="0"/>
              <a:t>comparing survival distributions, but it is not a measure of association. The null hypothesis is that the survival distributions being compared are equal.  More precisely, the null hypothesis is that there is</a:t>
            </a:r>
            <a:r>
              <a:rPr lang="en-US" altLang="en-US" baseline="0" dirty="0" smtClean="0"/>
              <a:t> no difference between the populations in the probability of the event at any time point.</a:t>
            </a:r>
            <a:r>
              <a:rPr lang="en-US" altLang="en-US" dirty="0" smtClean="0"/>
              <a:t>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smtClean="0"/>
              <a:t> size</a:t>
            </a:r>
            <a:r>
              <a:rPr lang="en-US" altLang="en-US" dirty="0" smtClean="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smtClean="0"/>
              <a:t> this could happen, for example, when there is a large sample size.  </a:t>
            </a:r>
            <a:r>
              <a:rPr lang="en-US" altLang="en-US" dirty="0" smtClean="0"/>
              <a:t>The log rank test tells us you about statistical significance but not clinical (or substantive) significance.</a:t>
            </a:r>
          </a:p>
        </p:txBody>
      </p:sp>
    </p:spTree>
    <p:extLst>
      <p:ext uri="{BB962C8B-B14F-4D97-AF65-F5344CB8AC3E}">
        <p14:creationId xmlns:p14="http://schemas.microsoft.com/office/powerpoint/2010/main" val="41136597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99</a:t>
            </a:fld>
            <a:endParaRPr lang="en-US" altLang="en-US" dirty="0"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smtClean="0"/>
              <a:t>This schematic shows a summary all the possible ratio and difference measures that can be calculated from cross-sectional and from cohort data.  The measures in red are most commonly in use.  </a:t>
            </a:r>
          </a:p>
        </p:txBody>
      </p:sp>
    </p:spTree>
    <p:extLst>
      <p:ext uri="{BB962C8B-B14F-4D97-AF65-F5344CB8AC3E}">
        <p14:creationId xmlns:p14="http://schemas.microsoft.com/office/powerpoint/2010/main" val="26147175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100</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101</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This slide refers to our example earlier in the lecture, illustrating non-collapsibility</a:t>
            </a:r>
            <a:r>
              <a:rPr lang="en-US" altLang="en-US" baseline="0" dirty="0" smtClean="0"/>
              <a:t> of the odds ratio.  Here we show that age is not a confounder of the exposure-disease association in that example by demonstrating that age is not associated with exposure.</a:t>
            </a:r>
            <a:endParaRPr lang="en-US" altLang="en-US" dirty="0" smtClean="0"/>
          </a:p>
        </p:txBody>
      </p:sp>
    </p:spTree>
    <p:extLst>
      <p:ext uri="{BB962C8B-B14F-4D97-AF65-F5344CB8AC3E}">
        <p14:creationId xmlns:p14="http://schemas.microsoft.com/office/powerpoint/2010/main" val="426501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3" Type="http://schemas.openxmlformats.org/officeDocument/2006/relationships/notesSlide" Target="../notesSlides/notesSlide50.xml"/><Relationship Id="rId7" Type="http://schemas.openxmlformats.org/officeDocument/2006/relationships/oleObject" Target="../embeddings/oleObject4.bin"/><Relationship Id="rId12" Type="http://schemas.openxmlformats.org/officeDocument/2006/relationships/image" Target="../media/image8.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Microsoft_Word_97_-_2003_Document3.doc"/><Relationship Id="rId5" Type="http://schemas.openxmlformats.org/officeDocument/2006/relationships/oleObject" Target="../embeddings/Microsoft_Word_97_-_2003_Document1.doc"/><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7.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71" y="-68477"/>
            <a:ext cx="8724274" cy="6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78122" y="14990"/>
            <a:ext cx="4590737" cy="475078"/>
          </a:xfrm>
          <a:solidFill>
            <a:schemeClr val="bg1"/>
          </a:solidFill>
        </p:spPr>
        <p:txBody>
          <a:bodyPr/>
          <a:lstStyle/>
          <a:p>
            <a:r>
              <a:rPr lang="en-US" sz="1800" dirty="0" smtClean="0"/>
              <a:t>San Francisco Chronicle Sept. 30, 2015</a:t>
            </a:r>
            <a:endParaRPr lang="en-US" sz="1800" dirty="0"/>
          </a:p>
        </p:txBody>
      </p:sp>
    </p:spTree>
    <p:extLst>
      <p:ext uri="{BB962C8B-B14F-4D97-AF65-F5344CB8AC3E}">
        <p14:creationId xmlns:p14="http://schemas.microsoft.com/office/powerpoint/2010/main" val="2220374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smtClean="0"/>
              <a:t>Calculating a </a:t>
            </a:r>
            <a:r>
              <a:rPr lang="en-US" altLang="en-US" b="1" dirty="0"/>
              <a:t>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1696302805"/>
              </p:ext>
            </p:extLst>
          </p:nvPr>
        </p:nvGraphicFramePr>
        <p:xfrm>
          <a:off x="457200" y="1219200"/>
          <a:ext cx="8458202" cy="5922558"/>
        </p:xfrm>
        <a:graphic>
          <a:graphicData uri="http://schemas.openxmlformats.org/drawingml/2006/table">
            <a:tbl>
              <a:tblPr/>
              <a:tblGrid>
                <a:gridCol w="1905001"/>
                <a:gridCol w="1427018"/>
                <a:gridCol w="1794164"/>
                <a:gridCol w="1281546"/>
                <a:gridCol w="2050473"/>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2883013" y="2383300"/>
            <a:ext cx="3292889" cy="830997"/>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4800" dirty="0" smtClean="0"/>
              <a:t>Extra Slides</a:t>
            </a:r>
            <a:endParaRPr lang="en-US" altLang="en-US" sz="4800" dirty="0"/>
          </a:p>
        </p:txBody>
      </p:sp>
    </p:spTree>
    <p:extLst>
      <p:ext uri="{BB962C8B-B14F-4D97-AF65-F5344CB8AC3E}">
        <p14:creationId xmlns:p14="http://schemas.microsoft.com/office/powerpoint/2010/main" val="26447386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24421" y="310660"/>
            <a:ext cx="8545930"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dirty="0" smtClean="0"/>
              <a:t>From illustration of non-collapsibility of OR</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151524673"/>
              </p:ext>
            </p:extLst>
          </p:nvPr>
        </p:nvGraphicFramePr>
        <p:xfrm>
          <a:off x="1524000" y="1397000"/>
          <a:ext cx="6096000" cy="2941320"/>
        </p:xfrm>
        <a:graphic>
          <a:graphicData uri="http://schemas.openxmlformats.org/drawingml/2006/table">
            <a:tbl>
              <a:tblPr firstRow="1" bandRow="1">
                <a:tableStyleId>{F5AB1C69-6EDB-4FF4-983F-18BD219EF322}</a:tableStyleId>
              </a:tblPr>
              <a:tblGrid>
                <a:gridCol w="2032000"/>
                <a:gridCol w="2032000"/>
                <a:gridCol w="2032000"/>
              </a:tblGrid>
              <a:tr h="980440">
                <a:tc>
                  <a:txBody>
                    <a:bodyPr/>
                    <a:lstStyle/>
                    <a:p>
                      <a:endParaRPr 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Unexposed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80440">
                <a:tc>
                  <a:txBody>
                    <a:bodyPr/>
                    <a:lstStyle/>
                    <a:p>
                      <a:pPr algn="ctr"/>
                      <a:r>
                        <a:rPr lang="en-US" sz="2400" dirty="0" smtClean="0">
                          <a:latin typeface="+mn-lt"/>
                        </a:rPr>
                        <a:t>Young</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575+925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183 + 1317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440">
                <a:tc>
                  <a:txBody>
                    <a:bodyPr/>
                    <a:lstStyle/>
                    <a:p>
                      <a:pPr algn="ctr"/>
                      <a:r>
                        <a:rPr lang="en-US" sz="2400" dirty="0" smtClean="0">
                          <a:latin typeface="+mn-lt"/>
                        </a:rPr>
                        <a:t>Old</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1238 + 262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769 + 731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416559" y="4775200"/>
            <a:ext cx="8253791" cy="1938992"/>
          </a:xfrm>
          <a:prstGeom prst="rect">
            <a:avLst/>
          </a:prstGeom>
          <a:noFill/>
        </p:spPr>
        <p:txBody>
          <a:bodyPr wrap="square" rtlCol="0">
            <a:spAutoFit/>
          </a:bodyPr>
          <a:lstStyle/>
          <a:p>
            <a:r>
              <a:rPr lang="en-US" dirty="0"/>
              <a:t>A</a:t>
            </a:r>
            <a:r>
              <a:rPr lang="en-US" dirty="0" smtClean="0"/>
              <a:t>ssociation between age and exposure:</a:t>
            </a:r>
          </a:p>
          <a:p>
            <a:r>
              <a:rPr lang="en-US" dirty="0" smtClean="0"/>
              <a:t>PR = OR = 1.00</a:t>
            </a:r>
          </a:p>
          <a:p>
            <a:r>
              <a:rPr lang="en-US" sz="2400" dirty="0" smtClean="0"/>
              <a:t>Age is not associated with exposure and is not a confounder in the association between exposure and disease in this example.</a:t>
            </a:r>
            <a:endParaRPr lang="en-US" sz="2400" dirty="0"/>
          </a:p>
        </p:txBody>
      </p:sp>
    </p:spTree>
    <p:extLst>
      <p:ext uri="{BB962C8B-B14F-4D97-AF65-F5344CB8AC3E}">
        <p14:creationId xmlns:p14="http://schemas.microsoft.com/office/powerpoint/2010/main" val="377878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09600"/>
            <a:ext cx="8839200" cy="6402388"/>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800" dirty="0"/>
              <a:t> </a:t>
            </a:r>
            <a:r>
              <a:rPr lang="en-US" altLang="en-US" sz="2600" dirty="0"/>
              <a:t>Importance of understandable interpretation </a:t>
            </a:r>
          </a:p>
          <a:p>
            <a:pPr eaLnBrk="0" hangingPunct="0">
              <a:spcBef>
                <a:spcPct val="500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ct val="50000"/>
              </a:spcBef>
            </a:pPr>
            <a:r>
              <a:rPr lang="en-US" altLang="en-US" sz="2000" dirty="0"/>
              <a:t>- “Marathon runners are 0.74 times as likely to have heart disease than those who do not run marathons.”</a:t>
            </a:r>
          </a:p>
          <a:p>
            <a:pPr eaLnBrk="0" hangingPunct="0">
              <a:spcBef>
                <a:spcPct val="50000"/>
              </a:spcBef>
              <a:buFontTx/>
              <a:buChar char="•"/>
            </a:pPr>
            <a:r>
              <a:rPr lang="en-US" altLang="en-US" sz="2800" dirty="0"/>
              <a:t> </a:t>
            </a:r>
            <a:r>
              <a:rPr lang="en-US" altLang="en-US" sz="2600" dirty="0"/>
              <a:t>“Being exposed is associated with a lower prevalence of the outcome compared with being unexposed (PR = 0.74).”  </a:t>
            </a:r>
          </a:p>
          <a:p>
            <a:pPr eaLnBrk="0" hangingPunct="0">
              <a:spcBef>
                <a:spcPct val="50000"/>
              </a:spcBef>
              <a:buFontTx/>
              <a:buChar char="•"/>
            </a:pPr>
            <a:r>
              <a:rPr lang="en-US" altLang="en-US" sz="2800" dirty="0"/>
              <a:t> </a:t>
            </a:r>
            <a:r>
              <a:rPr lang="en-US" altLang="en-US" sz="2600" b="1" dirty="0"/>
              <a:t>Avoid:</a:t>
            </a:r>
            <a:r>
              <a:rPr lang="en-US" altLang="en-US" sz="2600" dirty="0"/>
              <a:t> “The exposed have 26% </a:t>
            </a:r>
            <a:r>
              <a:rPr lang="en-US" altLang="en-US" sz="2600" dirty="0" smtClean="0"/>
              <a:t>less (or lower) </a:t>
            </a:r>
            <a:r>
              <a:rPr lang="en-US" altLang="en-US" sz="2600" dirty="0"/>
              <a:t>prevalence of the disease than the unexposed.”</a:t>
            </a:r>
          </a:p>
          <a:p>
            <a:pPr lvl="1" eaLnBrk="0" hangingPunct="0">
              <a:spcBef>
                <a:spcPct val="500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a:t>
            </a:r>
            <a:r>
              <a:rPr lang="en-US" altLang="en-US" sz="2000" dirty="0" smtClean="0"/>
              <a:t>0.45 </a:t>
            </a:r>
            <a:r>
              <a:rPr lang="en-US" altLang="en-US" sz="2000" dirty="0"/>
              <a:t>in exp – </a:t>
            </a:r>
            <a:r>
              <a:rPr lang="en-US" altLang="en-US" sz="2000" dirty="0" smtClean="0"/>
              <a:t>0.61 </a:t>
            </a:r>
            <a:r>
              <a:rPr lang="en-US" altLang="en-US" sz="2000" dirty="0"/>
              <a:t>in unexp = </a:t>
            </a:r>
            <a:r>
              <a:rPr lang="en-US" altLang="en-US" sz="2000" dirty="0" smtClean="0"/>
              <a:t>-0.16</a:t>
            </a:r>
            <a:endParaRPr lang="en-US" altLang="en-US" sz="2000" dirty="0"/>
          </a:p>
          <a:p>
            <a:pPr lvl="1" eaLnBrk="0" hangingPunct="0"/>
            <a:endParaRPr lang="en-US" altLang="en-US" sz="1000" dirty="0"/>
          </a:p>
          <a:p>
            <a:pPr eaLnBrk="0" hangingPunct="0">
              <a:buFontTx/>
              <a:buChar char="•"/>
            </a:pPr>
            <a:r>
              <a:rPr lang="en-US" altLang="en-US" sz="2800" dirty="0"/>
              <a:t> </a:t>
            </a:r>
            <a:r>
              <a:rPr lang="en-US" altLang="en-US" sz="2600" dirty="0"/>
              <a:t>We are ignoring issues of statistical significance for now</a:t>
            </a:r>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609600"/>
            <a:ext cx="9067800" cy="6262688"/>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buClr>
                <a:srgbClr val="FF0000"/>
              </a:buClr>
              <a:buFont typeface="Times New Roman" pitchFamily="18" charset="0"/>
              <a:buNone/>
            </a:pPr>
            <a:r>
              <a:rPr lang="en-US" altLang="en-US" sz="2800" dirty="0">
                <a:solidFill>
                  <a:srgbClr val="FF0000"/>
                </a:solidFill>
              </a:rPr>
              <a:t>* </a:t>
            </a:r>
            <a:r>
              <a:rPr lang="en-US" altLang="en-US" sz="2800" dirty="0"/>
              <a:t> </a:t>
            </a:r>
            <a:r>
              <a:rPr lang="en-US" altLang="en-US" sz="2600" dirty="0"/>
              <a:t>“Prevalence of disease in exposed is 1.5 times as high as in unexposed.”</a:t>
            </a:r>
          </a:p>
          <a:p>
            <a:pPr eaLnBrk="0" hangingPunct="0">
              <a:spcBef>
                <a:spcPct val="50000"/>
              </a:spcBef>
              <a:buClr>
                <a:schemeClr val="tx1"/>
              </a:buClr>
              <a:buFontTx/>
              <a:buChar char="•"/>
            </a:pPr>
            <a:r>
              <a:rPr lang="en-US" altLang="en-US" sz="2800" dirty="0"/>
              <a:t>  </a:t>
            </a:r>
            <a:r>
              <a:rPr lang="en-US" altLang="en-US" sz="2600" dirty="0"/>
              <a:t>“There is a </a:t>
            </a:r>
            <a:r>
              <a:rPr lang="en-US" altLang="en-US" sz="2600" dirty="0" smtClean="0"/>
              <a:t>1.5-fold </a:t>
            </a:r>
            <a:r>
              <a:rPr lang="en-US" altLang="en-US" sz="2600" dirty="0"/>
              <a:t>higher prevalence of disease among exposed compared to unexposed.”</a:t>
            </a:r>
          </a:p>
          <a:p>
            <a:pPr eaLnBrk="0" hangingPunct="0">
              <a:spcBef>
                <a:spcPct val="50000"/>
              </a:spcBef>
              <a:buFontTx/>
              <a:buChar char="•"/>
            </a:pPr>
            <a:r>
              <a:rPr lang="en-US" altLang="en-US" sz="2800" dirty="0"/>
              <a:t>  </a:t>
            </a:r>
            <a:r>
              <a:rPr lang="en-US" altLang="en-US" sz="2600" dirty="0"/>
              <a:t>“Being exposed is associated with a higher prevalence of disease compared with being unexposed (PR = 1.5).”  </a:t>
            </a:r>
          </a:p>
          <a:p>
            <a:pPr eaLnBrk="0" hangingPunct="0">
              <a:spcBef>
                <a:spcPct val="50000"/>
              </a:spcBef>
              <a:buFontTx/>
              <a:buChar char="•"/>
            </a:pPr>
            <a:r>
              <a:rPr lang="en-US" altLang="en-US" sz="2800" dirty="0"/>
              <a:t>  </a:t>
            </a:r>
            <a:r>
              <a:rPr lang="en-US" altLang="en-US" sz="2600" b="1" dirty="0"/>
              <a:t>Avoid:  </a:t>
            </a:r>
            <a:r>
              <a:rPr lang="en-US" altLang="en-US" sz="2600" dirty="0" smtClean="0"/>
              <a:t>Exposed are “50</a:t>
            </a:r>
            <a:r>
              <a:rPr lang="en-US" altLang="en-US" sz="2600" dirty="0"/>
              <a:t>% more likely to have disease”</a:t>
            </a:r>
          </a:p>
          <a:p>
            <a:pPr lvl="1" eaLnBrk="0" hangingPunct="0">
              <a:spcBef>
                <a:spcPct val="5000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b="1" dirty="0" smtClean="0"/>
              <a:t>PR &gt; 1 often easier to describe and understand</a:t>
            </a:r>
          </a:p>
        </p:txBody>
      </p:sp>
      <p:sp>
        <p:nvSpPr>
          <p:cNvPr id="40962" name="Rectangle 3"/>
          <p:cNvSpPr>
            <a:spLocks noGrp="1" noChangeArrowheads="1"/>
          </p:cNvSpPr>
          <p:nvPr>
            <p:ph type="body" idx="1"/>
          </p:nvPr>
        </p:nvSpPr>
        <p:spPr>
          <a:xfrm>
            <a:off x="381000" y="1981200"/>
            <a:ext cx="8458200" cy="4114800"/>
          </a:xfrm>
        </p:spPr>
        <p:txBody>
          <a:bodyPr/>
          <a:lstStyle/>
          <a:p>
            <a:r>
              <a:rPr lang="en-US" altLang="en-US" dirty="0" smtClean="0"/>
              <a:t>Prevalence ratio (and other ratio measures) &gt; 1 are typically easier to explain than PR &lt; 1. </a:t>
            </a:r>
          </a:p>
          <a:p>
            <a:pPr>
              <a:buFontTx/>
              <a:buNone/>
            </a:pPr>
            <a:r>
              <a:rPr lang="en-US" altLang="en-US" dirty="0" smtClean="0"/>
              <a:t> </a:t>
            </a:r>
          </a:p>
          <a:p>
            <a:r>
              <a:rPr lang="en-US" altLang="en-US" dirty="0" smtClean="0"/>
              <a:t>If appropriate, switch the reference group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143935"/>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2901292971"/>
              </p:ext>
            </p:extLst>
          </p:nvPr>
        </p:nvGraphicFramePr>
        <p:xfrm>
          <a:off x="381000" y="897470"/>
          <a:ext cx="8229599" cy="5800494"/>
        </p:xfrm>
        <a:graphic>
          <a:graphicData uri="http://schemas.openxmlformats.org/drawingml/2006/table">
            <a:tbl>
              <a:tblPr/>
              <a:tblGrid>
                <a:gridCol w="1994592"/>
                <a:gridCol w="1358207"/>
                <a:gridCol w="1634528"/>
                <a:gridCol w="1247681"/>
                <a:gridCol w="1994591"/>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RECALCULATE</a:t>
                      </a:r>
                      <a:r>
                        <a:rPr kumimoji="0" lang="en-US" sz="2800" b="0" i="0" u="none" strike="noStrike" cap="none" normalizeH="0" baseline="0" dirty="0" smtClean="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smtClean="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533400" y="1600200"/>
            <a:ext cx="8305800" cy="4031873"/>
          </a:xfrm>
          <a:prstGeom prst="rect">
            <a:avLst/>
          </a:prstGeom>
          <a:noFill/>
          <a:ln w="9525">
            <a:noFill/>
            <a:miter lim="800000"/>
            <a:headEnd/>
            <a:tailEnd/>
          </a:ln>
        </p:spPr>
        <p:txBody>
          <a:bodyPr>
            <a:spAutoFit/>
          </a:bodyPr>
          <a:lstStyle/>
          <a:p>
            <a:pPr eaLnBrk="0" hangingPunct="0"/>
            <a:r>
              <a:rPr lang="en-US" altLang="en-US" sz="3200" dirty="0"/>
              <a:t>		Exposed   Unexposed 		|     Total</a:t>
            </a:r>
          </a:p>
          <a:p>
            <a:pPr eaLnBrk="0" hangingPunct="0"/>
            <a:r>
              <a:rPr lang="en-US" altLang="en-US" sz="3200" dirty="0"/>
              <a:t>---------------------------------------------------</a:t>
            </a:r>
          </a:p>
          <a:p>
            <a:pPr eaLnBrk="0" hangingPunct="0"/>
            <a:r>
              <a:rPr lang="en-US" altLang="en-US" sz="3200" dirty="0"/>
              <a:t>      Cases |        14         388              	|       402</a:t>
            </a:r>
          </a:p>
          <a:p>
            <a:pPr eaLnBrk="0" hangingPunct="0"/>
            <a:r>
              <a:rPr lang="en-US" altLang="en-US" sz="3200" dirty="0"/>
              <a:t>Noncases |        17         248              	|       265</a:t>
            </a:r>
          </a:p>
          <a:p>
            <a:pPr eaLnBrk="0" hangingPunct="0"/>
            <a:r>
              <a:rPr lang="en-US" altLang="en-US" sz="3200" dirty="0"/>
              <a:t>---------------------------------------------------</a:t>
            </a:r>
          </a:p>
          <a:p>
            <a:pPr eaLnBrk="0" hangingPunct="0"/>
            <a:r>
              <a:rPr lang="en-US" altLang="en-US" sz="3200" dirty="0"/>
              <a:t>      Total  |        31         636                </a:t>
            </a:r>
            <a:r>
              <a:rPr lang="en-US" altLang="en-US" sz="3200" dirty="0" smtClean="0"/>
              <a:t>   </a:t>
            </a:r>
            <a:r>
              <a:rPr lang="en-US" altLang="en-US" sz="3200" dirty="0"/>
              <a:t>|       </a:t>
            </a:r>
            <a:r>
              <a:rPr lang="en-US" altLang="en-US" sz="3200" dirty="0" smtClean="0"/>
              <a:t>667</a:t>
            </a:r>
            <a:endParaRPr lang="en-US" altLang="en-US" sz="3200" dirty="0"/>
          </a:p>
          <a:p>
            <a:pPr eaLnBrk="0" hangingPunct="0"/>
            <a:r>
              <a:rPr lang="en-US" altLang="en-US" sz="3200" dirty="0"/>
              <a:t>   	       </a:t>
            </a:r>
          </a:p>
          <a:p>
            <a:pPr eaLnBrk="0" hangingPunct="0"/>
            <a:r>
              <a:rPr lang="en-US" altLang="en-US" sz="3200" dirty="0"/>
              <a:t>        </a:t>
            </a:r>
          </a:p>
        </p:txBody>
      </p:sp>
      <p:sp>
        <p:nvSpPr>
          <p:cNvPr id="44034" name="Text Box 3"/>
          <p:cNvSpPr txBox="1">
            <a:spLocks noChangeArrowheads="1"/>
          </p:cNvSpPr>
          <p:nvPr/>
        </p:nvSpPr>
        <p:spPr bwMode="auto">
          <a:xfrm>
            <a:off x="374650" y="228600"/>
            <a:ext cx="7828361" cy="646331"/>
          </a:xfrm>
          <a:prstGeom prst="rect">
            <a:avLst/>
          </a:prstGeom>
          <a:noFill/>
          <a:ln w="9525">
            <a:noFill/>
            <a:miter lim="800000"/>
            <a:headEnd/>
            <a:tailEnd/>
          </a:ln>
        </p:spPr>
        <p:txBody>
          <a:bodyPr wrap="none">
            <a:spAutoFit/>
          </a:bodyPr>
          <a:lstStyle/>
          <a:p>
            <a:pPr eaLnBrk="0" hangingPunct="0"/>
            <a:r>
              <a:rPr lang="en-US" altLang="en-US" b="1" dirty="0"/>
              <a:t>Example of 2 x 2 Table Layout in </a:t>
            </a:r>
            <a:r>
              <a:rPr lang="en-US" altLang="en-US" b="1" dirty="0" smtClean="0"/>
              <a:t>Stata</a:t>
            </a:r>
            <a:endParaRPr lang="en-US" altLang="en-US" b="1" dirty="0"/>
          </a:p>
        </p:txBody>
      </p:sp>
      <p:sp>
        <p:nvSpPr>
          <p:cNvPr id="44035" name="Text Box 4"/>
          <p:cNvSpPr txBox="1">
            <a:spLocks noChangeArrowheads="1"/>
          </p:cNvSpPr>
          <p:nvPr/>
        </p:nvSpPr>
        <p:spPr bwMode="auto">
          <a:xfrm>
            <a:off x="381000" y="5181600"/>
            <a:ext cx="8839200" cy="1190625"/>
          </a:xfrm>
          <a:prstGeom prst="rect">
            <a:avLst/>
          </a:prstGeom>
          <a:noFill/>
          <a:ln w="9525">
            <a:noFill/>
            <a:miter lim="800000"/>
            <a:headEnd/>
            <a:tailEnd/>
          </a:ln>
        </p:spPr>
        <p:txBody>
          <a:bodyPr>
            <a:spAutoFit/>
          </a:bodyPr>
          <a:lstStyle/>
          <a:p>
            <a:pPr eaLnBrk="0" hangingPunct="0"/>
            <a:r>
              <a:rPr lang="en-US" altLang="en-US" b="1" dirty="0" smtClean="0"/>
              <a:t>Stata </a:t>
            </a:r>
            <a:r>
              <a:rPr lang="en-US" altLang="en-US" b="1" dirty="0"/>
              <a:t>puts exposure across the top (as columns), disease on the side (as rows).  </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6932282" cy="584775"/>
          </a:xfrm>
          <a:prstGeom prst="rect">
            <a:avLst/>
          </a:prstGeom>
          <a:noFill/>
          <a:ln w="9525">
            <a:noFill/>
            <a:miter lim="800000"/>
            <a:headEnd/>
            <a:tailEnd/>
          </a:ln>
        </p:spPr>
        <p:txBody>
          <a:bodyPr wrap="none">
            <a:spAutoFit/>
          </a:bodyPr>
          <a:lstStyle/>
          <a:p>
            <a:pPr eaLnBrk="0" hangingPunct="0"/>
            <a:r>
              <a:rPr lang="en-US" altLang="en-US" sz="3200" b="1" dirty="0"/>
              <a:t>Prevalence ratio (</a:t>
            </a:r>
            <a:r>
              <a:rPr lang="en-US" altLang="en-US" sz="3200" b="1" dirty="0" smtClean="0"/>
              <a:t>Stata code &amp; output</a:t>
            </a:r>
            <a:r>
              <a:rPr lang="en-US" altLang="en-US" sz="3200" b="1" dirty="0"/>
              <a:t>)</a:t>
            </a:r>
          </a:p>
        </p:txBody>
      </p:sp>
      <p:sp>
        <p:nvSpPr>
          <p:cNvPr id="46083" name="Text Box 6"/>
          <p:cNvSpPr txBox="1">
            <a:spLocks noChangeArrowheads="1"/>
          </p:cNvSpPr>
          <p:nvPr/>
        </p:nvSpPr>
        <p:spPr bwMode="auto">
          <a:xfrm>
            <a:off x="152400"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better, but 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smtClean="0"/>
              <a:t>. cs </a:t>
            </a:r>
            <a:r>
              <a:rPr lang="en-US" sz="2200" dirty="0"/>
              <a:t>var_case </a:t>
            </a:r>
            <a:r>
              <a:rPr lang="en-US" sz="2200" dirty="0" smtClean="0"/>
              <a:t>var_exposed </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04800"/>
            <a:ext cx="7772400" cy="1143000"/>
          </a:xfrm>
        </p:spPr>
        <p:txBody>
          <a:bodyPr/>
          <a:lstStyle/>
          <a:p>
            <a:r>
              <a:rPr lang="en-US" altLang="en-US" sz="3600" b="1" dirty="0" smtClean="0"/>
              <a:t>Study Reporting Prevalence Ratios</a:t>
            </a:r>
          </a:p>
        </p:txBody>
      </p:sp>
      <p:sp>
        <p:nvSpPr>
          <p:cNvPr id="48130" name="Text Box 3"/>
          <p:cNvSpPr txBox="1">
            <a:spLocks noChangeArrowheads="1"/>
          </p:cNvSpPr>
          <p:nvPr/>
        </p:nvSpPr>
        <p:spPr bwMode="auto">
          <a:xfrm>
            <a:off x="762000" y="1527175"/>
            <a:ext cx="7772400" cy="4832092"/>
          </a:xfrm>
          <a:prstGeom prst="rect">
            <a:avLst/>
          </a:prstGeom>
          <a:noFill/>
          <a:ln w="9525">
            <a:noFill/>
            <a:miter lim="800000"/>
            <a:headEnd/>
            <a:tailEnd/>
          </a:ln>
        </p:spPr>
        <p:txBody>
          <a:bodyPr>
            <a:spAutoFit/>
          </a:bodyPr>
          <a:lstStyle/>
          <a:p>
            <a:pPr eaLnBrk="0" hangingPunct="0"/>
            <a:r>
              <a:rPr lang="en-US" altLang="en-US" sz="2400" b="1" dirty="0"/>
              <a:t>Prevalence of hip osteoarthritis among Chinese elderly in Beijing, China, compared with whites in the United States</a:t>
            </a:r>
          </a:p>
          <a:p>
            <a:pPr eaLnBrk="0" hangingPunct="0"/>
            <a:endParaRPr lang="en-US" altLang="en-US" sz="2400" b="1" dirty="0"/>
          </a:p>
          <a:p>
            <a:pPr eaLnBrk="0" hangingPunct="0"/>
            <a:r>
              <a:rPr lang="en-US" altLang="en-US" sz="2400" b="1" dirty="0"/>
              <a:t>Abstract:</a:t>
            </a:r>
            <a:r>
              <a:rPr lang="en-US" altLang="en-US" sz="2400" dirty="0"/>
              <a:t>  </a:t>
            </a:r>
            <a:r>
              <a:rPr lang="en-US" altLang="en-US" sz="2000" dirty="0"/>
              <a:t>The crude prevalence of radiographic hip OA in Chinese ages 60–89 years was 0.9% in women and 1.1% in men; it did not increase with age. Chinese women had a lower age-standardized prevalence of radiographic hip OA compared with white women in the</a:t>
            </a:r>
          </a:p>
          <a:p>
            <a:pPr eaLnBrk="0" hangingPunct="0"/>
            <a:r>
              <a:rPr lang="en-US" altLang="en-US" sz="2000" dirty="0"/>
              <a:t>SOF (age-standardized </a:t>
            </a:r>
            <a:r>
              <a:rPr lang="en-US" altLang="en-US" sz="2000" b="1" dirty="0"/>
              <a:t>prevalence ratio = 0.07</a:t>
            </a:r>
            <a:r>
              <a:rPr lang="en-US" altLang="en-US" sz="2000" dirty="0"/>
              <a:t>) and the NHANES-I (</a:t>
            </a:r>
            <a:r>
              <a:rPr lang="en-US" altLang="en-US" sz="2000" b="1" dirty="0"/>
              <a:t>prevalence ratio = 0.22</a:t>
            </a:r>
            <a:r>
              <a:rPr lang="en-US" altLang="en-US" sz="2000" dirty="0"/>
              <a:t>). Chinese men had a lower prevalence of radiographic hip OA compared with white men of the same age in the NHANES-I (</a:t>
            </a:r>
            <a:r>
              <a:rPr lang="en-US" altLang="en-US" sz="2000" b="1" dirty="0"/>
              <a:t>prevalence ratio = 0.19</a:t>
            </a:r>
            <a:r>
              <a:rPr lang="en-US" altLang="en-US" sz="2000" dirty="0"/>
              <a:t>).</a:t>
            </a:r>
          </a:p>
          <a:p>
            <a:pPr eaLnBrk="0" hangingPunct="0"/>
            <a:endParaRPr lang="en-US" altLang="en-US" sz="2400" dirty="0"/>
          </a:p>
          <a:p>
            <a:pPr eaLnBrk="0" hangingPunct="0"/>
            <a:r>
              <a:rPr lang="en-US" altLang="en-US" sz="2400" dirty="0"/>
              <a:t>			</a:t>
            </a:r>
            <a:r>
              <a:rPr lang="en-US" altLang="en-US" sz="2000" dirty="0"/>
              <a:t>Nevitt et </a:t>
            </a:r>
            <a:r>
              <a:rPr lang="en-US" altLang="en-US" sz="2000" dirty="0" smtClean="0"/>
              <a:t>al., </a:t>
            </a:r>
            <a:r>
              <a:rPr lang="en-US" altLang="en-US" sz="2000" i="1" dirty="0" smtClean="0"/>
              <a:t>Arthritis </a:t>
            </a:r>
            <a:r>
              <a:rPr lang="en-US" altLang="en-US" sz="2000" i="1" dirty="0"/>
              <a:t>&amp; </a:t>
            </a:r>
            <a:r>
              <a:rPr lang="en-US" altLang="en-US" sz="2000" i="1" dirty="0" smtClean="0"/>
              <a:t>Rheumatism </a:t>
            </a:r>
            <a:r>
              <a:rPr lang="en-US" altLang="en-US" sz="2000" dirty="0" smtClean="0"/>
              <a:t>2002</a:t>
            </a:r>
            <a:endParaRPr lang="en-US" altLang="en-US" sz="2000" dirty="0"/>
          </a:p>
          <a:p>
            <a:pPr eaLnBrk="0" hangingPunct="0"/>
            <a:endParaRPr lang="en-US"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sz="2400" b="1" u="sng" dirty="0" smtClean="0"/>
              <a:t>Objective</a:t>
            </a:r>
            <a:r>
              <a:rPr lang="en-US" altLang="en-US" sz="2400" dirty="0" smtClean="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1600" dirty="0" smtClean="0"/>
          </a:p>
          <a:p>
            <a:pPr>
              <a:lnSpc>
                <a:spcPct val="80000"/>
              </a:lnSpc>
            </a:pPr>
            <a:r>
              <a:rPr lang="en-US" altLang="en-US" sz="2400" b="1" u="sng" dirty="0" smtClean="0"/>
              <a:t>Methods and Results</a:t>
            </a:r>
            <a:r>
              <a:rPr lang="en-US" altLang="en-US" sz="2400" dirty="0" smtClean="0"/>
              <a:t> – We analyzed data from 4839 participants of the National Health and Nutrition Examination Survey (NHANES).  </a:t>
            </a:r>
            <a:r>
              <a:rPr lang="en-US" altLang="en-US" sz="2400" b="1" dirty="0" smtClean="0"/>
              <a:t>After multivariate adjustment</a:t>
            </a:r>
            <a:r>
              <a:rPr lang="en-US" altLang="en-US" sz="2400" dirty="0" smtClean="0"/>
              <a:t> for demographics, comorbidities, physical activity level, and laboratory measures, the </a:t>
            </a:r>
            <a:r>
              <a:rPr lang="en-US" altLang="en-US" sz="2400" b="1" dirty="0" smtClean="0"/>
              <a:t>prevalence ratio of PAD</a:t>
            </a:r>
            <a:r>
              <a:rPr lang="en-US" altLang="en-US" sz="2400" dirty="0" smtClean="0"/>
              <a:t> for the lower, compared to the highest, 25(OH)D quartile (&lt;17.8 and </a:t>
            </a:r>
            <a:r>
              <a:rPr lang="en-US" altLang="en-US" sz="2400" dirty="0" smtClean="0">
                <a:cs typeface="Times New Roman" pitchFamily="18" charset="0"/>
              </a:rPr>
              <a:t>≥29.2 ng/mL, respectively) was 1.80 (95% CI: 1.19, 2.74).</a:t>
            </a:r>
          </a:p>
          <a:p>
            <a:pPr>
              <a:lnSpc>
                <a:spcPct val="80000"/>
              </a:lnSpc>
            </a:pPr>
            <a:endParaRPr lang="en-US" altLang="en-US" sz="2400" dirty="0" smtClean="0">
              <a:cs typeface="Times New Roman" pitchFamily="18" charset="0"/>
            </a:endParaRPr>
          </a:p>
          <a:p>
            <a:pPr>
              <a:lnSpc>
                <a:spcPct val="80000"/>
              </a:lnSpc>
            </a:pPr>
            <a:r>
              <a:rPr lang="en-US" altLang="en-US" sz="2400" dirty="0" smtClean="0">
                <a:cs typeface="Times New Roman" pitchFamily="18" charset="0"/>
              </a:rPr>
              <a:t>Often see odds ratio for cross-sectional study, but it is possible to estimate an adjusted PR, as reported here.  This study used log binomial regression.</a:t>
            </a:r>
          </a:p>
          <a:p>
            <a:pPr marL="342900" lvl="2" indent="-342900">
              <a:lnSpc>
                <a:spcPct val="80000"/>
              </a:lnSpc>
            </a:pPr>
            <a:r>
              <a:rPr lang="en-US" altLang="en-US" dirty="0" smtClean="0">
                <a:cs typeface="Times New Roman" pitchFamily="18" charset="0"/>
              </a:rPr>
              <a:t>Exposure was analyzed as quartiles.  Look at this more closely on next slide.</a:t>
            </a:r>
            <a:endParaRPr lang="en-US" altLang="en-US" dirty="0">
              <a:cs typeface="Times New Roman" pitchFamily="18" charset="0"/>
            </a:endParaRPr>
          </a:p>
          <a:p>
            <a:pPr>
              <a:lnSpc>
                <a:spcPct val="80000"/>
              </a:lnSpc>
            </a:pPr>
            <a:endParaRPr lang="en-US" altLang="en-US" sz="2400" dirty="0" smtClean="0">
              <a:cs typeface="Times New Roman" pitchFamily="18" charset="0"/>
            </a:endParaRPr>
          </a:p>
        </p:txBody>
      </p:sp>
      <p:sp>
        <p:nvSpPr>
          <p:cNvPr id="50179" name="Text Box 4"/>
          <p:cNvSpPr txBox="1">
            <a:spLocks noChangeArrowheads="1"/>
          </p:cNvSpPr>
          <p:nvPr/>
        </p:nvSpPr>
        <p:spPr bwMode="auto">
          <a:xfrm>
            <a:off x="3939639" y="4659086"/>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Basc Biol </a:t>
            </a:r>
            <a:r>
              <a:rPr lang="en-US" altLang="en-US" sz="1800" dirty="0">
                <a:solidFill>
                  <a:schemeClr val="tx2"/>
                </a:solidFill>
              </a:rPr>
              <a:t>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533400" y="304800"/>
            <a:ext cx="8229600" cy="1143000"/>
          </a:xfrm>
        </p:spPr>
        <p:txBody>
          <a:bodyPr/>
          <a:lstStyle/>
          <a:p>
            <a:r>
              <a:rPr lang="en-US" altLang="en-US" sz="4000" b="1" dirty="0" smtClean="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338667" y="1295400"/>
            <a:ext cx="8398934" cy="3652838"/>
          </a:xfrm>
          <a:prstGeom prst="rect">
            <a:avLst/>
          </a:prstGeom>
          <a:noFill/>
          <a:ln w="9525">
            <a:noFill/>
            <a:miter lim="800000"/>
            <a:headEnd/>
            <a:tailEnd/>
          </a:ln>
        </p:spPr>
      </p:pic>
      <p:sp>
        <p:nvSpPr>
          <p:cNvPr id="52227" name="Text Box 4"/>
          <p:cNvSpPr txBox="1">
            <a:spLocks noChangeArrowheads="1"/>
          </p:cNvSpPr>
          <p:nvPr/>
        </p:nvSpPr>
        <p:spPr bwMode="auto">
          <a:xfrm>
            <a:off x="1028700" y="5618163"/>
            <a:ext cx="7086600" cy="646331"/>
          </a:xfrm>
          <a:prstGeom prst="rect">
            <a:avLst/>
          </a:prstGeom>
          <a:noFill/>
          <a:ln w="9525">
            <a:noFill/>
            <a:miter lim="800000"/>
            <a:headEnd/>
            <a:tailEnd/>
          </a:ln>
        </p:spPr>
        <p:txBody>
          <a:bodyPr>
            <a:spAutoFit/>
          </a:bodyPr>
          <a:lstStyle/>
          <a:p>
            <a:pPr eaLnBrk="0" hangingPunct="0">
              <a:spcBef>
                <a:spcPct val="50000"/>
              </a:spcBef>
            </a:pPr>
            <a:r>
              <a:rPr lang="en-US" altLang="en-US" dirty="0"/>
              <a:t>4-level exposure:  How to describe</a:t>
            </a:r>
            <a:r>
              <a:rPr lang="en-US" altLang="en-US" dirty="0" smtClean="0"/>
              <a:t>?</a:t>
            </a:r>
          </a:p>
        </p:txBody>
      </p:sp>
      <p:sp>
        <p:nvSpPr>
          <p:cNvPr id="52228" name="Text Box 6"/>
          <p:cNvSpPr txBox="1">
            <a:spLocks noChangeArrowheads="1"/>
          </p:cNvSpPr>
          <p:nvPr/>
        </p:nvSpPr>
        <p:spPr bwMode="auto">
          <a:xfrm>
            <a:off x="313262"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0"/>
            <a:ext cx="7162800" cy="1143000"/>
          </a:xfrm>
        </p:spPr>
        <p:txBody>
          <a:bodyPr/>
          <a:lstStyle/>
          <a:p>
            <a:r>
              <a:rPr lang="en-US" altLang="en-US" sz="3200" b="1" dirty="0" smtClean="0"/>
              <a:t>Alternative measure of association in cross-sectional design: Odds Ratio</a:t>
            </a:r>
          </a:p>
        </p:txBody>
      </p:sp>
      <p:sp>
        <p:nvSpPr>
          <p:cNvPr id="54274" name="Rectangle 3"/>
          <p:cNvSpPr>
            <a:spLocks noGrp="1" noChangeArrowheads="1"/>
          </p:cNvSpPr>
          <p:nvPr>
            <p:ph type="body" idx="1"/>
          </p:nvPr>
        </p:nvSpPr>
        <p:spPr>
          <a:xfrm>
            <a:off x="76200" y="1143000"/>
            <a:ext cx="8686800" cy="5181600"/>
          </a:xfrm>
        </p:spPr>
        <p:txBody>
          <a:bodyPr/>
          <a:lstStyle/>
          <a:p>
            <a:pPr>
              <a:lnSpc>
                <a:spcPct val="90000"/>
              </a:lnSpc>
              <a:spcBef>
                <a:spcPct val="35000"/>
              </a:spcBef>
            </a:pPr>
            <a:r>
              <a:rPr lang="en-US" altLang="en-US" sz="2400" dirty="0" smtClean="0"/>
              <a:t>Many cross-sectional studies report an odds ratio rather than a prevalence ratio.</a:t>
            </a:r>
          </a:p>
          <a:p>
            <a:pPr>
              <a:lnSpc>
                <a:spcPct val="90000"/>
              </a:lnSpc>
              <a:spcBef>
                <a:spcPct val="35000"/>
              </a:spcBef>
            </a:pPr>
            <a:endParaRPr lang="en-US" altLang="en-US" sz="1200" dirty="0" smtClean="0"/>
          </a:p>
          <a:p>
            <a:pPr>
              <a:lnSpc>
                <a:spcPct val="90000"/>
              </a:lnSpc>
              <a:spcBef>
                <a:spcPct val="35000"/>
              </a:spcBef>
            </a:pPr>
            <a:r>
              <a:rPr lang="en-US" altLang="en-US" sz="2400" dirty="0" smtClean="0"/>
              <a:t>Odds of disease provide a legitimate statistical description but are not as intuitive as prevalence of disease.</a:t>
            </a:r>
          </a:p>
          <a:p>
            <a:pPr>
              <a:lnSpc>
                <a:spcPct val="90000"/>
              </a:lnSpc>
              <a:spcBef>
                <a:spcPct val="35000"/>
              </a:spcBef>
            </a:pPr>
            <a:endParaRPr lang="en-US" altLang="en-US" sz="1200" dirty="0" smtClean="0"/>
          </a:p>
          <a:p>
            <a:pPr>
              <a:lnSpc>
                <a:spcPct val="90000"/>
              </a:lnSpc>
              <a:spcBef>
                <a:spcPct val="35000"/>
              </a:spcBef>
            </a:pPr>
            <a:r>
              <a:rPr lang="en-US" altLang="en-US" sz="2400" dirty="0" smtClean="0"/>
              <a:t>Popularity of odds ratio (OR) is historical</a:t>
            </a:r>
          </a:p>
          <a:p>
            <a:pPr lvl="1">
              <a:lnSpc>
                <a:spcPct val="90000"/>
              </a:lnSpc>
              <a:spcBef>
                <a:spcPct val="35000"/>
              </a:spcBef>
            </a:pPr>
            <a:r>
              <a:rPr lang="en-US" altLang="en-US" sz="2000" dirty="0" smtClean="0"/>
              <a:t>based on initial availability of statistical theory/software to perform complex adjustment for binary outcome research via logistic regression.</a:t>
            </a:r>
          </a:p>
          <a:p>
            <a:pPr>
              <a:lnSpc>
                <a:spcPct val="90000"/>
              </a:lnSpc>
              <a:spcBef>
                <a:spcPct val="35000"/>
              </a:spcBef>
            </a:pPr>
            <a:endParaRPr lang="en-US" altLang="en-US" sz="1000" dirty="0" smtClean="0"/>
          </a:p>
          <a:p>
            <a:pPr>
              <a:lnSpc>
                <a:spcPct val="90000"/>
              </a:lnSpc>
              <a:spcBef>
                <a:spcPct val="35000"/>
              </a:spcBef>
            </a:pPr>
            <a:r>
              <a:rPr lang="en-US" altLang="en-US" sz="2400" dirty="0" smtClean="0"/>
              <a:t>Adjusted regression models to directly estimate prevalence ratio are now available and are now the preferred approach</a:t>
            </a:r>
          </a:p>
          <a:p>
            <a:pPr>
              <a:lnSpc>
                <a:spcPct val="90000"/>
              </a:lnSpc>
              <a:spcBef>
                <a:spcPct val="35000"/>
              </a:spcBef>
            </a:pPr>
            <a:endParaRPr lang="en-US" altLang="en-US" sz="1000" dirty="0" smtClean="0"/>
          </a:p>
          <a:p>
            <a:pPr>
              <a:lnSpc>
                <a:spcPct val="90000"/>
              </a:lnSpc>
              <a:spcBef>
                <a:spcPct val="35000"/>
              </a:spcBef>
            </a:pPr>
            <a:r>
              <a:rPr lang="en-US" altLang="en-US" sz="2400" dirty="0" smtClean="0"/>
              <a:t>We introduce odds (and OR) in the context of cross-sectional design because of historical popularity.  OR is required for analysis of disease association in case-control studies (next week).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52400" y="762000"/>
            <a:ext cx="9144000" cy="5257800"/>
          </a:xfrm>
        </p:spPr>
        <p:txBody>
          <a:bodyPr/>
          <a:lstStyle/>
          <a:p>
            <a:pPr>
              <a:lnSpc>
                <a:spcPct val="90000"/>
              </a:lnSpc>
            </a:pPr>
            <a:r>
              <a:rPr lang="en-US" altLang="en-US" sz="2400" dirty="0" smtClean="0"/>
              <a:t>Odds are another way to express occurrence (prevalence or  incidence) of an event</a:t>
            </a:r>
          </a:p>
          <a:p>
            <a:pPr>
              <a:lnSpc>
                <a:spcPct val="90000"/>
              </a:lnSpc>
            </a:pPr>
            <a:endParaRPr lang="en-US" altLang="en-US" sz="1000" dirty="0" smtClean="0"/>
          </a:p>
          <a:p>
            <a:pPr>
              <a:lnSpc>
                <a:spcPct val="90000"/>
              </a:lnSpc>
            </a:pPr>
            <a:r>
              <a:rPr lang="en-US" altLang="en-US" sz="2400" dirty="0" smtClean="0"/>
              <a:t>As a measure of occurrence </a:t>
            </a:r>
            <a:r>
              <a:rPr lang="en-US" altLang="en-US" sz="2400" i="1" dirty="0" smtClean="0"/>
              <a:t>per se</a:t>
            </a:r>
            <a:r>
              <a:rPr lang="en-US" altLang="en-US" sz="2400" dirty="0" smtClean="0"/>
              <a:t>, odds are used in:</a:t>
            </a:r>
          </a:p>
          <a:p>
            <a:pPr lvl="1">
              <a:lnSpc>
                <a:spcPct val="90000"/>
              </a:lnSpc>
            </a:pPr>
            <a:r>
              <a:rPr lang="en-US" altLang="en-US" sz="2200" dirty="0" smtClean="0"/>
              <a:t>horse racing (Secretariat had 3 to 2 odds in the Kentucky Derby)</a:t>
            </a:r>
          </a:p>
          <a:p>
            <a:pPr lvl="1">
              <a:lnSpc>
                <a:spcPct val="90000"/>
              </a:lnSpc>
            </a:pPr>
            <a:r>
              <a:rPr lang="en-US" altLang="en-US" sz="2200" dirty="0" smtClean="0"/>
              <a:t>lotteries (although “odds of winning” presented are really probabilities)</a:t>
            </a:r>
          </a:p>
          <a:p>
            <a:pPr lvl="1">
              <a:lnSpc>
                <a:spcPct val="90000"/>
              </a:lnSpc>
            </a:pPr>
            <a:r>
              <a:rPr lang="en-US" altLang="en-US" sz="2200" dirty="0" smtClean="0"/>
              <a:t>but rarely in biomedical research</a:t>
            </a:r>
          </a:p>
          <a:p>
            <a:pPr>
              <a:lnSpc>
                <a:spcPct val="90000"/>
              </a:lnSpc>
            </a:pPr>
            <a:endParaRPr lang="en-US" altLang="en-US" sz="1000" dirty="0" smtClean="0"/>
          </a:p>
          <a:p>
            <a:pPr>
              <a:lnSpc>
                <a:spcPct val="90000"/>
              </a:lnSpc>
            </a:pPr>
            <a:r>
              <a:rPr lang="en-US" altLang="en-US" sz="2400" dirty="0" smtClean="0"/>
              <a:t>Where odds are used in research, it is in the form of a ratio of odds</a:t>
            </a:r>
          </a:p>
          <a:p>
            <a:pPr lvl="1">
              <a:lnSpc>
                <a:spcPct val="90000"/>
              </a:lnSpc>
            </a:pPr>
            <a:r>
              <a:rPr lang="en-US" altLang="en-US" sz="2200" dirty="0" smtClean="0"/>
              <a:t>The “odds ratio”</a:t>
            </a:r>
          </a:p>
          <a:p>
            <a:pPr>
              <a:lnSpc>
                <a:spcPct val="90000"/>
              </a:lnSpc>
            </a:pPr>
            <a:endParaRPr lang="en-US" altLang="en-US" sz="1000" dirty="0" smtClean="0"/>
          </a:p>
          <a:p>
            <a:pPr>
              <a:lnSpc>
                <a:spcPct val="90000"/>
              </a:lnSpc>
            </a:pPr>
            <a:r>
              <a:rPr lang="en-US" altLang="en-US" sz="2400" dirty="0" smtClean="0"/>
              <a:t>Odds  =        # events          </a:t>
            </a:r>
          </a:p>
          <a:p>
            <a:pPr>
              <a:lnSpc>
                <a:spcPct val="90000"/>
              </a:lnSpc>
              <a:buFontTx/>
              <a:buNone/>
            </a:pPr>
            <a:r>
              <a:rPr lang="en-US" altLang="en-US" sz="2400" dirty="0" smtClean="0"/>
              <a:t>			 # non-events</a:t>
            </a:r>
          </a:p>
          <a:p>
            <a:pPr>
              <a:lnSpc>
                <a:spcPct val="90000"/>
              </a:lnSpc>
              <a:buFontTx/>
              <a:buNone/>
            </a:pPr>
            <a:endParaRPr lang="en-US" altLang="en-US" sz="400" dirty="0" smtClean="0"/>
          </a:p>
          <a:p>
            <a:pPr>
              <a:lnSpc>
                <a:spcPct val="90000"/>
              </a:lnSpc>
              <a:spcBef>
                <a:spcPct val="50000"/>
              </a:spcBef>
            </a:pPr>
            <a:r>
              <a:rPr lang="en-US" altLang="en-US" sz="2400" dirty="0" smtClean="0"/>
              <a:t>In contrast, probability   =           # events 		      =     </a:t>
            </a:r>
            <a:r>
              <a:rPr lang="en-US" altLang="en-US" sz="2400" dirty="0"/>
              <a:t># events </a:t>
            </a:r>
            <a:endParaRPr lang="en-US" altLang="en-US" sz="2400" dirty="0" smtClean="0"/>
          </a:p>
          <a:p>
            <a:pPr>
              <a:lnSpc>
                <a:spcPct val="90000"/>
              </a:lnSpc>
              <a:buNone/>
            </a:pPr>
            <a:r>
              <a:rPr lang="en-US" altLang="en-US" sz="2400" dirty="0" smtClean="0"/>
              <a:t>	</a:t>
            </a:r>
            <a:r>
              <a:rPr lang="en-US" altLang="en-US" sz="1000" dirty="0" smtClean="0"/>
              <a:t>	</a:t>
            </a:r>
            <a:r>
              <a:rPr lang="en-US" altLang="en-US" sz="2400" dirty="0" smtClean="0"/>
              <a:t>	       		  # events + # non-events	# subjects</a:t>
            </a:r>
            <a:endParaRPr lang="en-US" altLang="en-US" sz="2400" dirty="0"/>
          </a:p>
          <a:p>
            <a:pPr>
              <a:lnSpc>
                <a:spcPct val="90000"/>
              </a:lnSpc>
              <a:buFontTx/>
              <a:buNone/>
            </a:pPr>
            <a:endParaRPr lang="en-US" altLang="en-US" sz="2400" dirty="0" smtClean="0"/>
          </a:p>
          <a:p>
            <a:pPr>
              <a:lnSpc>
                <a:spcPct val="90000"/>
              </a:lnSpc>
              <a:buFontTx/>
              <a:buNone/>
            </a:pPr>
            <a:r>
              <a:rPr lang="en-US" altLang="en-US" sz="2400" dirty="0" smtClean="0"/>
              <a:t>			</a:t>
            </a:r>
          </a:p>
        </p:txBody>
      </p:sp>
      <p:sp>
        <p:nvSpPr>
          <p:cNvPr id="55299" name="Line 4"/>
          <p:cNvSpPr>
            <a:spLocks noChangeShapeType="1"/>
          </p:cNvSpPr>
          <p:nvPr/>
        </p:nvSpPr>
        <p:spPr bwMode="auto">
          <a:xfrm>
            <a:off x="1828800" y="4648200"/>
            <a:ext cx="2133600" cy="0"/>
          </a:xfrm>
          <a:prstGeom prst="line">
            <a:avLst/>
          </a:prstGeom>
          <a:noFill/>
          <a:ln w="9525">
            <a:solidFill>
              <a:schemeClr val="tx1"/>
            </a:solidFill>
            <a:round/>
            <a:headEnd/>
            <a:tailEnd/>
          </a:ln>
        </p:spPr>
        <p:txBody>
          <a:bodyPr/>
          <a:lstStyle/>
          <a:p>
            <a:endParaRPr lang="en-US" dirty="0"/>
          </a:p>
        </p:txBody>
      </p:sp>
      <p:sp>
        <p:nvSpPr>
          <p:cNvPr id="55300" name="Line 5"/>
          <p:cNvSpPr>
            <a:spLocks noChangeShapeType="1"/>
          </p:cNvSpPr>
          <p:nvPr/>
        </p:nvSpPr>
        <p:spPr bwMode="auto">
          <a:xfrm>
            <a:off x="4011668" y="5638800"/>
            <a:ext cx="2853366" cy="0"/>
          </a:xfrm>
          <a:prstGeom prst="line">
            <a:avLst/>
          </a:prstGeom>
          <a:noFill/>
          <a:ln w="9525">
            <a:solidFill>
              <a:schemeClr val="tx1"/>
            </a:solidFill>
            <a:round/>
            <a:headEnd/>
            <a:tailEnd/>
          </a:ln>
        </p:spPr>
        <p:txBody>
          <a:bodyPr/>
          <a:lstStyle/>
          <a:p>
            <a:endParaRPr lang="en-US" dirty="0"/>
          </a:p>
        </p:txBody>
      </p:sp>
      <p:sp>
        <p:nvSpPr>
          <p:cNvPr id="55301" name="Line 6"/>
          <p:cNvSpPr>
            <a:spLocks noChangeShapeType="1"/>
          </p:cNvSpPr>
          <p:nvPr/>
        </p:nvSpPr>
        <p:spPr bwMode="auto">
          <a:xfrm>
            <a:off x="7540282" y="5638800"/>
            <a:ext cx="1155909"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228600"/>
            <a:ext cx="7772400" cy="1143000"/>
          </a:xfrm>
        </p:spPr>
        <p:txBody>
          <a:bodyPr/>
          <a:lstStyle/>
          <a:p>
            <a:r>
              <a:rPr lang="en-US" altLang="en-US" b="1" dirty="0" smtClean="0"/>
              <a:t>Probability and Odds</a:t>
            </a:r>
          </a:p>
        </p:txBody>
      </p:sp>
      <p:sp>
        <p:nvSpPr>
          <p:cNvPr id="57346" name="Rectangle 3"/>
          <p:cNvSpPr>
            <a:spLocks noGrp="1" noChangeArrowheads="1"/>
          </p:cNvSpPr>
          <p:nvPr>
            <p:ph type="body" idx="1"/>
          </p:nvPr>
        </p:nvSpPr>
        <p:spPr>
          <a:xfrm>
            <a:off x="685800" y="1524000"/>
            <a:ext cx="7772400" cy="4876800"/>
          </a:xfrm>
        </p:spPr>
        <p:txBody>
          <a:bodyPr/>
          <a:lstStyle/>
          <a:p>
            <a:pPr>
              <a:lnSpc>
                <a:spcPct val="90000"/>
              </a:lnSpc>
            </a:pPr>
            <a:r>
              <a:rPr lang="en-US" altLang="en-US" dirty="0" smtClean="0"/>
              <a:t>Probability  =        # events</a:t>
            </a:r>
          </a:p>
          <a:p>
            <a:pPr>
              <a:lnSpc>
                <a:spcPct val="90000"/>
              </a:lnSpc>
              <a:buFontTx/>
              <a:buNone/>
            </a:pPr>
            <a:r>
              <a:rPr lang="en-US" altLang="en-US" dirty="0" smtClean="0"/>
              <a:t>                                 # subjects</a:t>
            </a:r>
          </a:p>
          <a:p>
            <a:pPr>
              <a:lnSpc>
                <a:spcPct val="90000"/>
              </a:lnSpc>
            </a:pPr>
            <a:r>
              <a:rPr lang="en-US" altLang="en-US" dirty="0" smtClean="0"/>
              <a:t> Odds  =  # events</a:t>
            </a:r>
          </a:p>
          <a:p>
            <a:pPr>
              <a:lnSpc>
                <a:spcPct val="90000"/>
              </a:lnSpc>
              <a:buFontTx/>
              <a:buNone/>
            </a:pPr>
            <a:r>
              <a:rPr lang="en-US" altLang="en-US" dirty="0" smtClean="0"/>
              <a:t>                   # subjects           =     probability</a:t>
            </a:r>
          </a:p>
          <a:p>
            <a:pPr>
              <a:lnSpc>
                <a:spcPct val="90000"/>
              </a:lnSpc>
              <a:buFontTx/>
              <a:buNone/>
            </a:pPr>
            <a:r>
              <a:rPr lang="en-US" altLang="en-US" dirty="0" smtClean="0"/>
              <a:t>                   # non-events        (1 – probability)</a:t>
            </a:r>
          </a:p>
          <a:p>
            <a:pPr>
              <a:lnSpc>
                <a:spcPct val="90000"/>
              </a:lnSpc>
              <a:buFontTx/>
              <a:buNone/>
            </a:pPr>
            <a:r>
              <a:rPr lang="en-US" altLang="en-US" dirty="0" smtClean="0"/>
              <a:t>                   # subjects</a:t>
            </a:r>
          </a:p>
          <a:p>
            <a:pPr>
              <a:lnSpc>
                <a:spcPct val="90000"/>
              </a:lnSpc>
              <a:spcBef>
                <a:spcPct val="40000"/>
              </a:spcBef>
            </a:pPr>
            <a:r>
              <a:rPr lang="en-US" altLang="en-US" b="1" dirty="0" smtClean="0"/>
              <a:t>Odds =  p / (1 - p)  </a:t>
            </a:r>
          </a:p>
          <a:p>
            <a:pPr>
              <a:lnSpc>
                <a:spcPct val="90000"/>
              </a:lnSpc>
              <a:buFontTx/>
              <a:buNone/>
            </a:pPr>
            <a:r>
              <a:rPr lang="en-US" altLang="en-US" b="1" dirty="0" smtClean="0"/>
              <a:t>    [ratio of two probabilities: unlike probability, can be greater than 1]</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4038600" y="2057400"/>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2590800" y="3124200"/>
            <a:ext cx="175260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2514600" y="4267200"/>
            <a:ext cx="2286000"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2133600" y="3657600"/>
            <a:ext cx="3048000"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5638800" y="3657600"/>
            <a:ext cx="2590800" cy="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sz="4400" b="1" dirty="0">
                <a:solidFill>
                  <a:schemeClr val="tx2"/>
                </a:solidFill>
              </a:rPr>
              <a:t>Probability and Odds</a:t>
            </a:r>
          </a:p>
        </p:txBody>
      </p:sp>
      <p:sp>
        <p:nvSpPr>
          <p:cNvPr id="59394" name="Rectangle 3"/>
          <p:cNvSpPr>
            <a:spLocks noChangeArrowheads="1"/>
          </p:cNvSpPr>
          <p:nvPr/>
        </p:nvSpPr>
        <p:spPr bwMode="auto">
          <a:xfrm>
            <a:off x="304800" y="1219200"/>
            <a:ext cx="8305800" cy="41910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800" dirty="0"/>
              <a:t>If event occurs 1 of 5 times, </a:t>
            </a:r>
            <a:r>
              <a:rPr lang="en-US" altLang="en-US" sz="2800" b="1" dirty="0"/>
              <a:t>probability = 1/5 = 0.2</a:t>
            </a:r>
          </a:p>
          <a:p>
            <a:pPr marL="342900" indent="-342900" eaLnBrk="0" hangingPunct="0">
              <a:spcBef>
                <a:spcPct val="20000"/>
              </a:spcBef>
              <a:buFontTx/>
              <a:buChar char="•"/>
            </a:pPr>
            <a:endParaRPr lang="en-US" altLang="en-US" sz="3200" dirty="0"/>
          </a:p>
          <a:p>
            <a:pPr marL="342900" indent="-342900" eaLnBrk="0" hangingPunct="0">
              <a:spcBef>
                <a:spcPct val="20000"/>
              </a:spcBef>
              <a:buFontTx/>
              <a:buChar char="•"/>
            </a:pPr>
            <a:r>
              <a:rPr lang="en-US" altLang="en-US" sz="2800" dirty="0"/>
              <a:t>Out of the 5 times, 1 time will be the event and 4 times will be the non-event, </a:t>
            </a:r>
            <a:r>
              <a:rPr lang="en-US" altLang="en-US" sz="2800" b="1" dirty="0"/>
              <a:t>odds = 1 / 4 = 0.25</a:t>
            </a:r>
          </a:p>
          <a:p>
            <a:pPr marL="342900" indent="-342900" eaLnBrk="0" hangingPunct="0">
              <a:spcBef>
                <a:spcPct val="20000"/>
              </a:spcBef>
              <a:buFontTx/>
              <a:buChar char="•"/>
            </a:pPr>
            <a:endParaRPr lang="en-US" altLang="en-US" sz="3200" b="1" dirty="0"/>
          </a:p>
          <a:p>
            <a:pPr marL="342900" indent="-342900" eaLnBrk="0" hangingPunct="0">
              <a:spcBef>
                <a:spcPct val="20000"/>
              </a:spcBef>
              <a:buFontTx/>
              <a:buChar char="•"/>
            </a:pPr>
            <a:r>
              <a:rPr lang="en-US" altLang="en-US" sz="2800" dirty="0"/>
              <a:t>To calculate probability given the odds:</a:t>
            </a:r>
          </a:p>
          <a:p>
            <a:pPr marL="342900" indent="-342900" eaLnBrk="0" hangingPunct="0">
              <a:spcBef>
                <a:spcPct val="20000"/>
              </a:spcBef>
            </a:pPr>
            <a:r>
              <a:rPr lang="en-US" altLang="en-US" sz="2800" dirty="0"/>
              <a:t>    </a:t>
            </a:r>
            <a:r>
              <a:rPr lang="en-US" altLang="en-US" sz="2800" b="1" dirty="0"/>
              <a:t>probability = odds / </a:t>
            </a:r>
            <a:r>
              <a:rPr lang="en-US" altLang="en-US" sz="2800" b="1" dirty="0" smtClean="0"/>
              <a:t>(1</a:t>
            </a:r>
            <a:r>
              <a:rPr lang="en-US" altLang="en-US" sz="2800" b="1" dirty="0"/>
              <a:t>+ </a:t>
            </a:r>
            <a:r>
              <a:rPr lang="en-US" altLang="en-US" sz="2800" b="1" dirty="0" smtClean="0"/>
              <a:t>odds)</a:t>
            </a:r>
            <a:endParaRPr lang="en-US" altLang="en-US" sz="2800" b="1" dirty="0"/>
          </a:p>
          <a:p>
            <a:pPr marL="342900" indent="-342900" eaLnBrk="0" hangingPunct="0">
              <a:lnSpc>
                <a:spcPct val="90000"/>
              </a:lnSpc>
              <a:spcBef>
                <a:spcPct val="20000"/>
              </a:spcBef>
              <a:buFontTx/>
              <a:buChar char="•"/>
            </a:pPr>
            <a:endParaRPr lang="en-US" alt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228600"/>
            <a:ext cx="7772400" cy="1143000"/>
          </a:xfrm>
        </p:spPr>
        <p:txBody>
          <a:bodyPr/>
          <a:lstStyle/>
          <a:p>
            <a:r>
              <a:rPr lang="en-US" altLang="en-US" b="1" dirty="0" smtClean="0"/>
              <a:t>Understanding Odds</a:t>
            </a:r>
          </a:p>
        </p:txBody>
      </p:sp>
      <p:sp>
        <p:nvSpPr>
          <p:cNvPr id="61442" name="Rectangle 3"/>
          <p:cNvSpPr>
            <a:spLocks noGrp="1" noChangeArrowheads="1"/>
          </p:cNvSpPr>
          <p:nvPr>
            <p:ph type="body" idx="1"/>
          </p:nvPr>
        </p:nvSpPr>
        <p:spPr>
          <a:xfrm>
            <a:off x="381000" y="1371600"/>
            <a:ext cx="8382000" cy="4114800"/>
          </a:xfrm>
        </p:spPr>
        <p:txBody>
          <a:bodyPr/>
          <a:lstStyle/>
          <a:p>
            <a:pPr>
              <a:lnSpc>
                <a:spcPct val="90000"/>
              </a:lnSpc>
            </a:pPr>
            <a:r>
              <a:rPr lang="en-US" altLang="en-US" sz="2800" dirty="0" smtClean="0"/>
              <a:t>To express odds in words, think of it as frequency of the event compared to the frequency of the non-event</a:t>
            </a:r>
          </a:p>
          <a:p>
            <a:pPr>
              <a:lnSpc>
                <a:spcPct val="90000"/>
              </a:lnSpc>
            </a:pPr>
            <a:endParaRPr lang="en-US" altLang="en-US" sz="2800" dirty="0" smtClean="0"/>
          </a:p>
          <a:p>
            <a:pPr>
              <a:lnSpc>
                <a:spcPct val="90000"/>
              </a:lnSpc>
            </a:pPr>
            <a:r>
              <a:rPr lang="en-US" altLang="en-US" sz="2800" dirty="0" smtClean="0"/>
              <a:t>“For every time the event occurs, there will be 3 times when the event does not occur” </a:t>
            </a:r>
          </a:p>
          <a:p>
            <a:pPr>
              <a:lnSpc>
                <a:spcPct val="90000"/>
              </a:lnSpc>
            </a:pPr>
            <a:endParaRPr lang="en-US" altLang="en-US" sz="2800" dirty="0" smtClean="0"/>
          </a:p>
          <a:p>
            <a:pPr>
              <a:lnSpc>
                <a:spcPct val="90000"/>
              </a:lnSpc>
            </a:pPr>
            <a:r>
              <a:rPr lang="en-US" altLang="en-US" sz="2800" dirty="0" smtClean="0"/>
              <a:t>In words:  “Odds are 1 to 3”</a:t>
            </a:r>
          </a:p>
          <a:p>
            <a:pPr>
              <a:lnSpc>
                <a:spcPct val="90000"/>
              </a:lnSpc>
            </a:pPr>
            <a:endParaRPr lang="en-US" altLang="en-US" sz="2800" dirty="0" smtClean="0"/>
          </a:p>
          <a:p>
            <a:pPr>
              <a:lnSpc>
                <a:spcPct val="90000"/>
              </a:lnSpc>
            </a:pPr>
            <a:r>
              <a:rPr lang="en-US" altLang="en-US" sz="2800" dirty="0" smtClean="0"/>
              <a:t>Written as 1:3 or 1/3 or 0.33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400" b="1" dirty="0">
                <a:solidFill>
                  <a:schemeClr val="tx2"/>
                </a:solidFill>
              </a:rPr>
              <a:t>Odds</a:t>
            </a: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(wouldn’t say “my odds of dying are 1 to 4”)</a:t>
            </a:r>
          </a:p>
          <a:p>
            <a:pPr marL="742950" lvl="1" indent="-285750" eaLnBrk="0" hangingPunct="0">
              <a:spcBef>
                <a:spcPct val="20000"/>
              </a:spcBef>
              <a:buFontTx/>
              <a:buChar char="–"/>
            </a:pPr>
            <a:r>
              <a:rPr lang="en-US" altLang="en-US" sz="2800" dirty="0"/>
              <a:t>unless you are a professional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a:t>
            </a:r>
            <a:r>
              <a:rPr lang="en-US" altLang="en-US" sz="3200" dirty="0" smtClean="0"/>
              <a:t>one </a:t>
            </a:r>
            <a:r>
              <a:rPr lang="en-US" altLang="en-US" sz="3200" dirty="0"/>
              <a:t>of the 3 critical reasons to avoid odds ratios if possible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smtClean="0"/>
              <a:t>Odds ratio</a:t>
            </a:r>
          </a:p>
        </p:txBody>
      </p:sp>
      <p:sp>
        <p:nvSpPr>
          <p:cNvPr id="65538" name="Rectangle 3"/>
          <p:cNvSpPr>
            <a:spLocks noGrp="1" noChangeArrowheads="1"/>
          </p:cNvSpPr>
          <p:nvPr>
            <p:ph type="body" idx="1"/>
          </p:nvPr>
        </p:nvSpPr>
        <p:spPr>
          <a:xfrm>
            <a:off x="239151" y="1447800"/>
            <a:ext cx="8736037" cy="4724400"/>
          </a:xfrm>
        </p:spPr>
        <p:txBody>
          <a:bodyPr/>
          <a:lstStyle/>
          <a:p>
            <a:r>
              <a:rPr lang="en-US" altLang="en-US" dirty="0" smtClean="0"/>
              <a:t>As odds are just an alternative way of expressing the occurrence of an outcome, </a:t>
            </a:r>
            <a:r>
              <a:rPr lang="en-US" altLang="en-US" b="1" dirty="0" smtClean="0"/>
              <a:t>odds ratio (OR) </a:t>
            </a:r>
            <a:r>
              <a:rPr lang="en-US" altLang="en-US" dirty="0" smtClean="0"/>
              <a:t>is an alternative to the ratio of two probabilities (prevalence ratio) in cross-sectional studies</a:t>
            </a:r>
          </a:p>
          <a:p>
            <a:pPr>
              <a:buFontTx/>
              <a:buNone/>
            </a:pPr>
            <a:endParaRPr lang="en-US" altLang="en-US" dirty="0" smtClean="0"/>
          </a:p>
          <a:p>
            <a:r>
              <a:rPr lang="en-US" altLang="en-US" dirty="0" smtClean="0"/>
              <a:t>Odds ratio = ratio of two odds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046561" y="1205472"/>
            <a:ext cx="2776847" cy="3785652"/>
          </a:xfrm>
          <a:prstGeom prst="rect">
            <a:avLst/>
          </a:prstGeom>
          <a:noFill/>
          <a:ln w="9525">
            <a:noFill/>
            <a:miter lim="800000"/>
            <a:headEnd/>
            <a:tailEnd/>
          </a:ln>
        </p:spPr>
        <p:txBody>
          <a:bodyPr wrap="square">
            <a:spAutoFit/>
          </a:bodyPr>
          <a:lstStyle/>
          <a:p>
            <a:pPr eaLnBrk="0" hangingPunct="0"/>
            <a:r>
              <a:rPr lang="en-US" altLang="en-US" sz="2400" dirty="0"/>
              <a:t>What is p of disease</a:t>
            </a:r>
          </a:p>
          <a:p>
            <a:pPr eaLnBrk="0" hangingPunct="0"/>
            <a:r>
              <a:rPr lang="en-US" altLang="en-US" sz="2400" dirty="0"/>
              <a:t>in exposed</a:t>
            </a:r>
            <a:r>
              <a:rPr lang="en-US" altLang="en-US" sz="2400" dirty="0" smtClean="0"/>
              <a:t>?  </a:t>
            </a:r>
          </a:p>
          <a:p>
            <a:pPr eaLnBrk="0" hangingPunct="0"/>
            <a:endParaRPr lang="en-US" altLang="en-US" sz="2400" dirty="0"/>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a:t>
            </a:r>
            <a:r>
              <a:rPr lang="en-US" altLang="en-US" sz="2400" dirty="0" smtClean="0"/>
              <a:t>?  </a:t>
            </a:r>
            <a:endParaRPr lang="en-US" altLang="en-US" sz="2400" dirty="0"/>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r>
              <a:rPr lang="en-US" altLang="en-US" sz="2400" dirty="0" smtClean="0"/>
              <a:t>?</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TextBox 3"/>
          <p:cNvSpPr txBox="1"/>
          <p:nvPr/>
        </p:nvSpPr>
        <p:spPr>
          <a:xfrm>
            <a:off x="7892608" y="1544007"/>
            <a:ext cx="826037" cy="4154984"/>
          </a:xfrm>
          <a:prstGeom prst="rect">
            <a:avLst/>
          </a:prstGeom>
          <a:noFill/>
        </p:spPr>
        <p:txBody>
          <a:bodyPr wrap="square" rtlCol="0">
            <a:spAutoFit/>
          </a:bodyPr>
          <a:lstStyle/>
          <a:p>
            <a:r>
              <a:rPr lang="en-US" sz="2400" dirty="0" smtClean="0"/>
              <a:t>2/5</a:t>
            </a:r>
          </a:p>
          <a:p>
            <a:endParaRPr lang="en-US" sz="2400" dirty="0"/>
          </a:p>
          <a:p>
            <a:endParaRPr lang="en-US" sz="2400" dirty="0" smtClean="0"/>
          </a:p>
          <a:p>
            <a:endParaRPr lang="en-US" sz="2400" dirty="0" smtClean="0"/>
          </a:p>
          <a:p>
            <a:endParaRPr lang="en-US" sz="2400" dirty="0"/>
          </a:p>
          <a:p>
            <a:r>
              <a:rPr lang="en-US" sz="2400" dirty="0" smtClean="0"/>
              <a:t>2/3</a:t>
            </a:r>
          </a:p>
          <a:p>
            <a:endParaRPr lang="en-US" sz="2400" dirty="0"/>
          </a:p>
          <a:p>
            <a:endParaRPr lang="en-US" sz="2400" dirty="0" smtClean="0"/>
          </a:p>
          <a:p>
            <a:endParaRPr lang="en-US" sz="2400" dirty="0"/>
          </a:p>
          <a:p>
            <a:r>
              <a:rPr lang="en-US" sz="2400" dirty="0" smtClean="0"/>
              <a:t>1/5</a:t>
            </a:r>
          </a:p>
          <a:p>
            <a:r>
              <a:rPr lang="en-US" sz="2400" dirty="0" smtClean="0"/>
              <a:t>1/4</a:t>
            </a:r>
            <a:endParaRPr lang="en-US" sz="2400" dirty="0"/>
          </a:p>
        </p:txBody>
      </p:sp>
    </p:spTree>
    <p:extLst>
      <p:ext uri="{BB962C8B-B14F-4D97-AF65-F5344CB8AC3E}">
        <p14:creationId xmlns:p14="http://schemas.microsoft.com/office/powerpoint/2010/main" val="3116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6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0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60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8"/>
          <p:cNvSpPr>
            <a:spLocks noChangeArrowheads="1"/>
          </p:cNvSpPr>
          <p:nvPr/>
        </p:nvSpPr>
        <p:spPr bwMode="auto">
          <a:xfrm>
            <a:off x="4831216"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4831216" y="2328837"/>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4716916" y="4756892"/>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153084" y="4756892"/>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3677440" y="4756892"/>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grpSp>
        <p:nvGrpSpPr>
          <p:cNvPr id="26" name="Group 25"/>
          <p:cNvGrpSpPr/>
          <p:nvPr/>
        </p:nvGrpSpPr>
        <p:grpSpPr>
          <a:xfrm>
            <a:off x="230020" y="1071588"/>
            <a:ext cx="4466712" cy="3559124"/>
            <a:chOff x="1282317" y="708076"/>
            <a:chExt cx="4466712" cy="3559124"/>
          </a:xfrm>
        </p:grpSpPr>
        <p:sp>
          <p:nvSpPr>
            <p:cNvPr id="30" name="Rectangle 2051"/>
            <p:cNvSpPr>
              <a:spLocks noChangeArrowheads="1"/>
            </p:cNvSpPr>
            <p:nvPr/>
          </p:nvSpPr>
          <p:spPr bwMode="auto">
            <a:xfrm>
              <a:off x="2624829"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597849"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082350"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4704453"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170929"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4780654"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193154"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4776685"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572532" y="2116112"/>
            <a:ext cx="3124200" cy="2514600"/>
            <a:chOff x="2099470" y="2383064"/>
            <a:chExt cx="3124200" cy="2514600"/>
          </a:xfrm>
        </p:grpSpPr>
        <p:sp>
          <p:nvSpPr>
            <p:cNvPr id="28" name="Line 2059"/>
            <p:cNvSpPr>
              <a:spLocks noChangeShapeType="1"/>
            </p:cNvSpPr>
            <p:nvPr/>
          </p:nvSpPr>
          <p:spPr bwMode="auto">
            <a:xfrm>
              <a:off x="3602305"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099470"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41"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spid="_x0000_s188498" name="Equation" r:id="rId4" imgW="126725" imgH="126725" progId="Equation.3">
                  <p:embed/>
                </p:oleObj>
              </mc:Choice>
              <mc:Fallback>
                <p:oleObj name="Equation" r:id="rId4"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43"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44"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45" name="Object 65"/>
          <p:cNvGraphicFramePr>
            <a:graphicFrameLocks noChangeAspect="1"/>
          </p:cNvGraphicFramePr>
          <p:nvPr>
            <p:extLst>
              <p:ext uri="{D42A27DB-BD31-4B8C-83A1-F6EECF244321}">
                <p14:modId xmlns:p14="http://schemas.microsoft.com/office/powerpoint/2010/main" val="1507456818"/>
              </p:ext>
            </p:extLst>
          </p:nvPr>
        </p:nvGraphicFramePr>
        <p:xfrm>
          <a:off x="7484533" y="3268132"/>
          <a:ext cx="609600" cy="609600"/>
        </p:xfrm>
        <a:graphic>
          <a:graphicData uri="http://schemas.openxmlformats.org/presentationml/2006/ole">
            <mc:AlternateContent xmlns:mc="http://schemas.openxmlformats.org/markup-compatibility/2006">
              <mc:Choice xmlns:v="urn:schemas-microsoft-com:vml" Requires="v">
                <p:oleObj spid="_x0000_s188499" name="Equation" r:id="rId6" imgW="126725" imgH="126725" progId="Equation.3">
                  <p:embed/>
                </p:oleObj>
              </mc:Choice>
              <mc:Fallback>
                <p:oleObj name="Equation" r:id="rId6"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533" y="3268132"/>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47"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
        <p:nvSpPr>
          <p:cNvPr id="48" name="Text Box 3"/>
          <p:cNvSpPr txBox="1">
            <a:spLocks noChangeArrowheads="1"/>
          </p:cNvSpPr>
          <p:nvPr/>
        </p:nvSpPr>
        <p:spPr bwMode="auto">
          <a:xfrm>
            <a:off x="938427" y="18735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Tree>
    <p:extLst>
      <p:ext uri="{BB962C8B-B14F-4D97-AF65-F5344CB8AC3E}">
        <p14:creationId xmlns:p14="http://schemas.microsoft.com/office/powerpoint/2010/main" val="3324249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287572" cy="523220"/>
          </a:xfrm>
          <a:prstGeom prst="rect">
            <a:avLst/>
          </a:prstGeom>
          <a:noFill/>
          <a:ln w="9525">
            <a:noFill/>
            <a:miter lim="800000"/>
            <a:headEnd/>
            <a:tailEnd/>
          </a:ln>
        </p:spPr>
        <p:txBody>
          <a:bodyPr wrap="none">
            <a:spAutoFit/>
          </a:bodyPr>
          <a:lstStyle/>
          <a:p>
            <a:pPr eaLnBrk="0" hangingPunct="0"/>
            <a:r>
              <a:rPr lang="en-US" altLang="en-US" sz="2800" b="1" dirty="0" smtClean="0"/>
              <a:t>Odds  ratio </a:t>
            </a:r>
            <a:r>
              <a:rPr lang="en-US" altLang="en-US" sz="2800" b="1" dirty="0"/>
              <a:t>of disease in exposed vs unexposed</a:t>
            </a:r>
          </a:p>
        </p:txBody>
      </p:sp>
      <p:sp>
        <p:nvSpPr>
          <p:cNvPr id="30735" name="Text Box 1040"/>
          <p:cNvSpPr txBox="1">
            <a:spLocks noChangeArrowheads="1"/>
          </p:cNvSpPr>
          <p:nvPr/>
        </p:nvSpPr>
        <p:spPr bwMode="auto">
          <a:xfrm>
            <a:off x="7547402" y="2743200"/>
            <a:ext cx="415498" cy="646331"/>
          </a:xfrm>
          <a:prstGeom prst="rect">
            <a:avLst/>
          </a:prstGeom>
          <a:noFill/>
          <a:ln w="9525">
            <a:noFill/>
            <a:miter lim="800000"/>
            <a:headEnd/>
            <a:tailEnd/>
          </a:ln>
        </p:spPr>
        <p:txBody>
          <a:bodyPr wrap="none">
            <a:spAutoFit/>
          </a:bodyPr>
          <a:lstStyle/>
          <a:p>
            <a:pPr eaLnBrk="0" hangingPunct="0"/>
            <a:r>
              <a:rPr lang="en-US" altLang="en-US" dirty="0" smtClean="0"/>
              <a:t>b</a:t>
            </a:r>
            <a:endParaRPr lang="en-US" altLang="en-US" sz="2400" dirty="0"/>
          </a:p>
        </p:txBody>
      </p:sp>
      <p:sp>
        <p:nvSpPr>
          <p:cNvPr id="30736" name="Text Box 1041"/>
          <p:cNvSpPr txBox="1">
            <a:spLocks noChangeArrowheads="1"/>
          </p:cNvSpPr>
          <p:nvPr/>
        </p:nvSpPr>
        <p:spPr bwMode="auto">
          <a:xfrm>
            <a:off x="7393513" y="4125694"/>
            <a:ext cx="569387" cy="646331"/>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smtClean="0"/>
              <a:t>d</a:t>
            </a:r>
            <a:endParaRPr lang="en-US" altLang="en-US" sz="2400" dirty="0"/>
          </a:p>
        </p:txBody>
      </p:sp>
      <p:sp>
        <p:nvSpPr>
          <p:cNvPr id="30737" name="Rectangle 1045"/>
          <p:cNvSpPr>
            <a:spLocks noChangeArrowheads="1"/>
          </p:cNvSpPr>
          <p:nvPr/>
        </p:nvSpPr>
        <p:spPr bwMode="auto">
          <a:xfrm>
            <a:off x="7580986" y="3444876"/>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255472" cy="646331"/>
          </a:xfrm>
          <a:prstGeom prst="rect">
            <a:avLst/>
          </a:prstGeom>
          <a:noFill/>
          <a:ln w="9525">
            <a:noFill/>
            <a:miter lim="800000"/>
            <a:headEnd/>
            <a:tailEnd/>
          </a:ln>
        </p:spPr>
        <p:txBody>
          <a:bodyPr wrap="none">
            <a:spAutoFit/>
          </a:bodyPr>
          <a:lstStyle/>
          <a:p>
            <a:pPr eaLnBrk="0" hangingPunct="0"/>
            <a:r>
              <a:rPr lang="en-US" altLang="en-US" b="1" dirty="0"/>
              <a:t>O</a:t>
            </a:r>
            <a:r>
              <a:rPr lang="en-US" altLang="en-US" b="1" dirty="0" smtClean="0"/>
              <a:t>R </a:t>
            </a:r>
            <a:r>
              <a:rPr lang="en-US" altLang="en-US" b="1" dirty="0"/>
              <a:t>=</a:t>
            </a:r>
            <a:endParaRPr lang="en-US" altLang="en-US" sz="2400" dirty="0"/>
          </a:p>
        </p:txBody>
      </p:sp>
      <p:sp>
        <p:nvSpPr>
          <p:cNvPr id="30740" name="Line 1048"/>
          <p:cNvSpPr>
            <a:spLocks noChangeShapeType="1"/>
          </p:cNvSpPr>
          <p:nvPr/>
        </p:nvSpPr>
        <p:spPr bwMode="auto">
          <a:xfrm>
            <a:off x="7318375" y="2768549"/>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318375" y="4102447"/>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028280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3600" b="1" dirty="0" smtClean="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smtClean="0"/>
              <a:t>Measuring occurrence of disease (incidence or prevalence) can be a goal by itself</a:t>
            </a:r>
            <a:endParaRPr lang="en-US" altLang="en-US" sz="2400" dirty="0" smtClean="0"/>
          </a:p>
          <a:p>
            <a:pPr lvl="1">
              <a:lnSpc>
                <a:spcPct val="90000"/>
              </a:lnSpc>
            </a:pPr>
            <a:r>
              <a:rPr lang="en-US" altLang="en-US" sz="2000" dirty="0" smtClean="0"/>
              <a:t>Called a </a:t>
            </a:r>
            <a:r>
              <a:rPr lang="en-US" altLang="en-US" sz="2000" i="1" dirty="0" smtClean="0"/>
              <a:t>descriptive study </a:t>
            </a:r>
            <a:r>
              <a:rPr lang="en-US" altLang="en-US" sz="2000" dirty="0" smtClean="0"/>
              <a:t>or </a:t>
            </a:r>
            <a:r>
              <a:rPr lang="en-US" altLang="en-US" sz="2000" i="1" dirty="0" smtClean="0"/>
              <a:t>descriptive objective</a:t>
            </a:r>
          </a:p>
          <a:p>
            <a:pPr>
              <a:lnSpc>
                <a:spcPct val="90000"/>
              </a:lnSpc>
            </a:pPr>
            <a:endParaRPr lang="en-US" altLang="en-US" sz="900" dirty="0" smtClean="0"/>
          </a:p>
          <a:p>
            <a:pPr>
              <a:lnSpc>
                <a:spcPct val="90000"/>
              </a:lnSpc>
            </a:pPr>
            <a:r>
              <a:rPr lang="en-US" altLang="en-US" sz="2400" dirty="0" smtClean="0"/>
              <a:t>More commonly, investigators wish to study </a:t>
            </a:r>
            <a:r>
              <a:rPr lang="en-US" altLang="en-US" sz="2400" u="sng" dirty="0" smtClean="0"/>
              <a:t>relationships</a:t>
            </a:r>
            <a:r>
              <a:rPr lang="en-US" altLang="en-US" sz="2400" dirty="0" smtClean="0"/>
              <a:t> between an exposure (risk factor, predictor) and an outcome (event, condition, disease)</a:t>
            </a:r>
          </a:p>
          <a:p>
            <a:pPr lvl="1">
              <a:lnSpc>
                <a:spcPct val="90000"/>
              </a:lnSpc>
            </a:pPr>
            <a:r>
              <a:rPr lang="en-US" altLang="en-US" sz="2000" dirty="0" smtClean="0"/>
              <a:t>Called an </a:t>
            </a:r>
            <a:r>
              <a:rPr lang="en-US" altLang="en-US" sz="2000" i="1" dirty="0" smtClean="0"/>
              <a:t>analytic study </a:t>
            </a:r>
            <a:r>
              <a:rPr lang="en-US" altLang="en-US" sz="2000" dirty="0" smtClean="0"/>
              <a:t>or </a:t>
            </a:r>
            <a:r>
              <a:rPr lang="en-US" altLang="en-US" sz="2000" i="1" dirty="0" smtClean="0"/>
              <a:t>analytic objective</a:t>
            </a:r>
          </a:p>
          <a:p>
            <a:pPr lvl="1">
              <a:lnSpc>
                <a:spcPct val="90000"/>
              </a:lnSpc>
            </a:pPr>
            <a:r>
              <a:rPr lang="en-US" altLang="en-US" sz="2000" dirty="0" smtClean="0"/>
              <a:t>Goal is either to determine etiologic/causal relationship or simply the statistical association between exposure and outcome (aka “prediction”)</a:t>
            </a:r>
          </a:p>
          <a:p>
            <a:pPr>
              <a:lnSpc>
                <a:spcPct val="90000"/>
              </a:lnSpc>
            </a:pPr>
            <a:endParaRPr lang="en-US" altLang="en-US" sz="500" dirty="0" smtClean="0"/>
          </a:p>
          <a:p>
            <a:pPr>
              <a:lnSpc>
                <a:spcPct val="90000"/>
              </a:lnSpc>
            </a:pPr>
            <a:r>
              <a:rPr lang="en-US" altLang="en-US" sz="2400" u="sng" dirty="0" smtClean="0"/>
              <a:t>Measures of association</a:t>
            </a:r>
            <a:r>
              <a:rPr lang="en-US" altLang="en-US" sz="2400" dirty="0" smtClean="0"/>
              <a:t> between exposure and outcome are what we use to quantitatively depict the relationships</a:t>
            </a:r>
          </a:p>
          <a:p>
            <a:pPr lvl="1">
              <a:lnSpc>
                <a:spcPct val="90000"/>
              </a:lnSpc>
            </a:pPr>
            <a:r>
              <a:rPr lang="en-US" altLang="en-US" sz="2000" dirty="0" smtClean="0"/>
              <a:t>Study design dictates the available measures of association</a:t>
            </a:r>
          </a:p>
          <a:p>
            <a:pPr lvl="1">
              <a:lnSpc>
                <a:spcPct val="90000"/>
              </a:lnSpc>
            </a:pPr>
            <a:r>
              <a:rPr lang="en-US" altLang="en-US" sz="2000" dirty="0" smtClean="0"/>
              <a:t>Any single design can only provide us with a statistical association</a:t>
            </a:r>
          </a:p>
          <a:p>
            <a:pPr lvl="1">
              <a:lnSpc>
                <a:spcPct val="90000"/>
              </a:lnSpc>
            </a:pPr>
            <a:r>
              <a:rPr lang="en-US" altLang="en-US" sz="2000" dirty="0" smtClean="0"/>
              <a:t>Whether or not the statistical association represents a causal relationship requires considerations beyond the data itself </a:t>
            </a:r>
          </a:p>
          <a:p>
            <a:pPr lvl="1">
              <a:lnSpc>
                <a:spcPct val="90000"/>
              </a:lnSpc>
            </a:pPr>
            <a:r>
              <a:rPr lang="en-US" altLang="en-US" sz="2000" dirty="0" smtClean="0"/>
              <a:t>Considerations encompassed by process termed </a:t>
            </a:r>
            <a:r>
              <a:rPr lang="en-US" altLang="en-US" sz="2000" i="1" dirty="0" smtClean="0"/>
              <a:t>causal inference </a:t>
            </a:r>
            <a:r>
              <a:rPr lang="en-US" altLang="en-US" sz="2000" dirty="0" smtClean="0"/>
              <a:t>(more later in course)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4758" name="Text Box 20"/>
          <p:cNvSpPr txBox="1">
            <a:spLocks noChangeArrowheads="1"/>
          </p:cNvSpPr>
          <p:nvPr/>
        </p:nvSpPr>
        <p:spPr bwMode="auto">
          <a:xfrm>
            <a:off x="2335481" y="1766837"/>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4780" name="Rectangle 43"/>
          <p:cNvSpPr>
            <a:spLocks noChangeArrowheads="1"/>
          </p:cNvSpPr>
          <p:nvPr/>
        </p:nvSpPr>
        <p:spPr bwMode="auto">
          <a:xfrm>
            <a:off x="3900879" y="-144648"/>
            <a:ext cx="838200" cy="3937000"/>
          </a:xfrm>
          <a:prstGeom prst="rect">
            <a:avLst/>
          </a:prstGeom>
          <a:noFill/>
          <a:ln w="9525">
            <a:noFill/>
            <a:miter lim="800000"/>
            <a:headEnd/>
            <a:tailEnd/>
          </a:ln>
        </p:spPr>
        <p:txBody>
          <a:bodyPr>
            <a:spAutoFit/>
          </a:bodyPr>
          <a:lstStyle/>
          <a:p>
            <a:pPr eaLnBrk="0" hangingPunct="0"/>
            <a:r>
              <a:rPr lang="en-US" altLang="en-US" dirty="0"/>
              <a:t>   </a:t>
            </a:r>
          </a:p>
          <a:p>
            <a:pPr eaLnBrk="0" hangingPunct="0"/>
            <a:r>
              <a:rPr lang="en-US" altLang="en-US" dirty="0"/>
              <a:t> </a:t>
            </a:r>
          </a:p>
          <a:p>
            <a:pPr eaLnBrk="0" hangingPunct="0"/>
            <a:r>
              <a:rPr lang="en-US" altLang="en-US" dirty="0"/>
              <a:t> </a:t>
            </a:r>
            <a:r>
              <a:rPr lang="en-US" altLang="en-US" b="1" dirty="0"/>
              <a:t>a</a:t>
            </a:r>
          </a:p>
          <a:p>
            <a:pPr eaLnBrk="0" hangingPunct="0"/>
            <a:r>
              <a:rPr lang="en-US" altLang="en-US" b="1" dirty="0"/>
              <a:t> b</a:t>
            </a:r>
          </a:p>
          <a:p>
            <a:pPr eaLnBrk="0" hangingPunct="0"/>
            <a:r>
              <a:rPr lang="en-US" altLang="en-US" b="1" dirty="0"/>
              <a:t> c</a:t>
            </a:r>
          </a:p>
          <a:p>
            <a:pPr eaLnBrk="0" hangingPunct="0"/>
            <a:r>
              <a:rPr lang="en-US" altLang="en-US" b="1" dirty="0"/>
              <a:t> d</a:t>
            </a:r>
          </a:p>
          <a:p>
            <a:pPr eaLnBrk="0" hangingPunct="0"/>
            <a:endParaRPr lang="en-US" altLang="en-US" b="1" dirty="0"/>
          </a:p>
        </p:txBody>
      </p:sp>
      <p:sp>
        <p:nvSpPr>
          <p:cNvPr id="74781" name="Rectangle 44"/>
          <p:cNvSpPr>
            <a:spLocks noChangeArrowheads="1"/>
          </p:cNvSpPr>
          <p:nvPr/>
        </p:nvSpPr>
        <p:spPr bwMode="auto">
          <a:xfrm>
            <a:off x="5258254" y="1766837"/>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2" name="Line 45"/>
          <p:cNvSpPr>
            <a:spLocks noChangeShapeType="1"/>
          </p:cNvSpPr>
          <p:nvPr/>
        </p:nvSpPr>
        <p:spPr bwMode="auto">
          <a:xfrm>
            <a:off x="4053279" y="2674752"/>
            <a:ext cx="381000" cy="0"/>
          </a:xfrm>
          <a:prstGeom prst="line">
            <a:avLst/>
          </a:prstGeom>
          <a:noFill/>
          <a:ln w="9525">
            <a:solidFill>
              <a:schemeClr val="tx1"/>
            </a:solidFill>
            <a:round/>
            <a:headEnd/>
            <a:tailEnd/>
          </a:ln>
        </p:spPr>
        <p:txBody>
          <a:bodyPr wrap="none" anchor="ctr"/>
          <a:lstStyle/>
          <a:p>
            <a:endParaRPr lang="en-US" dirty="0"/>
          </a:p>
        </p:txBody>
      </p:sp>
      <p:sp>
        <p:nvSpPr>
          <p:cNvPr id="74783" name="Line 46"/>
          <p:cNvSpPr>
            <a:spLocks noChangeShapeType="1"/>
          </p:cNvSpPr>
          <p:nvPr/>
        </p:nvSpPr>
        <p:spPr bwMode="auto">
          <a:xfrm>
            <a:off x="3977079" y="1607952"/>
            <a:ext cx="457200" cy="0"/>
          </a:xfrm>
          <a:prstGeom prst="line">
            <a:avLst/>
          </a:prstGeom>
          <a:noFill/>
          <a:ln w="9525">
            <a:solidFill>
              <a:schemeClr val="tx1"/>
            </a:solidFill>
            <a:round/>
            <a:headEnd/>
            <a:tailEnd/>
          </a:ln>
        </p:spPr>
        <p:txBody>
          <a:bodyPr wrap="none" anchor="ctr"/>
          <a:lstStyle/>
          <a:p>
            <a:endParaRPr lang="en-US" dirty="0"/>
          </a:p>
        </p:txBody>
      </p:sp>
      <p:sp>
        <p:nvSpPr>
          <p:cNvPr id="74784" name="Line 47"/>
          <p:cNvSpPr>
            <a:spLocks noChangeShapeType="1"/>
          </p:cNvSpPr>
          <p:nvPr/>
        </p:nvSpPr>
        <p:spPr bwMode="auto">
          <a:xfrm>
            <a:off x="3824679" y="2065152"/>
            <a:ext cx="914400" cy="0"/>
          </a:xfrm>
          <a:prstGeom prst="line">
            <a:avLst/>
          </a:prstGeom>
          <a:noFill/>
          <a:ln w="9525">
            <a:solidFill>
              <a:schemeClr val="tx1"/>
            </a:solidFill>
            <a:round/>
            <a:headEnd/>
            <a:tailEnd/>
          </a:ln>
        </p:spPr>
        <p:txBody>
          <a:bodyPr wrap="none" anchor="ctr"/>
          <a:lstStyle/>
          <a:p>
            <a:endParaRPr lang="en-US" dirty="0"/>
          </a:p>
        </p:txBody>
      </p:sp>
      <p:sp>
        <p:nvSpPr>
          <p:cNvPr id="74786" name="Text Box 49"/>
          <p:cNvSpPr txBox="1">
            <a:spLocks noChangeArrowheads="1"/>
          </p:cNvSpPr>
          <p:nvPr/>
        </p:nvSpPr>
        <p:spPr bwMode="auto">
          <a:xfrm>
            <a:off x="6339403" y="1514559"/>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74787" name="Line 51"/>
          <p:cNvSpPr>
            <a:spLocks noChangeShapeType="1"/>
          </p:cNvSpPr>
          <p:nvPr/>
        </p:nvSpPr>
        <p:spPr bwMode="auto">
          <a:xfrm>
            <a:off x="6279078" y="2155909"/>
            <a:ext cx="914400" cy="0"/>
          </a:xfrm>
          <a:prstGeom prst="line">
            <a:avLst/>
          </a:prstGeom>
          <a:noFill/>
          <a:ln w="25400">
            <a:solidFill>
              <a:schemeClr val="tx1"/>
            </a:solidFill>
            <a:round/>
            <a:headEnd/>
            <a:tailEnd/>
          </a:ln>
        </p:spPr>
        <p:txBody>
          <a:bodyPr wrap="none" anchor="ctr"/>
          <a:lstStyle/>
          <a:p>
            <a:endParaRPr lang="en-US" dirty="0"/>
          </a:p>
        </p:txBody>
      </p:sp>
      <p:sp>
        <p:nvSpPr>
          <p:cNvPr id="74789" name="Text Box 58"/>
          <p:cNvSpPr txBox="1">
            <a:spLocks noChangeArrowheads="1"/>
          </p:cNvSpPr>
          <p:nvPr/>
        </p:nvSpPr>
        <p:spPr bwMode="auto">
          <a:xfrm>
            <a:off x="186266" y="3593280"/>
            <a:ext cx="8957733" cy="286232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The  OR is the ratio of the odds of the outcome in the exposed over the odds of the outcome in the unexposed, as presented on previous slide.</a:t>
            </a:r>
          </a:p>
          <a:p>
            <a:pPr eaLnBrk="0" hangingPunct="0">
              <a:spcBef>
                <a:spcPct val="50000"/>
              </a:spcBef>
            </a:pPr>
            <a:r>
              <a:rPr lang="en-US" altLang="en-US" sz="2400" dirty="0" smtClean="0"/>
              <a:t>OR is also often </a:t>
            </a:r>
            <a:r>
              <a:rPr lang="en-US" altLang="en-US" sz="2400" dirty="0"/>
              <a:t>described as </a:t>
            </a:r>
            <a:r>
              <a:rPr lang="en-US" altLang="en-US" sz="2400" dirty="0" smtClean="0"/>
              <a:t>“cross-product” of the cells in a 2x2 table.</a:t>
            </a:r>
          </a:p>
          <a:p>
            <a:pPr eaLnBrk="0" hangingPunct="0">
              <a:spcBef>
                <a:spcPct val="50000"/>
              </a:spcBef>
            </a:pPr>
            <a:r>
              <a:rPr lang="en-US" altLang="en-US" sz="2400" dirty="0" smtClean="0"/>
              <a:t>Instead of cross-product, it is better </a:t>
            </a:r>
            <a:r>
              <a:rPr lang="en-US" altLang="en-US" sz="2400" dirty="0"/>
              <a:t>to calculate </a:t>
            </a:r>
            <a:r>
              <a:rPr lang="en-US" altLang="en-US" sz="2400" dirty="0" smtClean="0"/>
              <a:t>based on first principles: </a:t>
            </a:r>
          </a:p>
          <a:p>
            <a:pPr eaLnBrk="0" hangingPunct="0">
              <a:spcBef>
                <a:spcPct val="50000"/>
              </a:spcBef>
            </a:pPr>
            <a:r>
              <a:rPr lang="en-US" altLang="en-US" sz="2400" dirty="0"/>
              <a:t>	</a:t>
            </a:r>
            <a:r>
              <a:rPr lang="en-US" altLang="en-US" sz="2400" dirty="0" smtClean="0"/>
              <a:t>odds </a:t>
            </a:r>
            <a:r>
              <a:rPr lang="en-US" altLang="en-US" sz="2400" dirty="0"/>
              <a:t>of disease in </a:t>
            </a:r>
            <a:r>
              <a:rPr lang="en-US" altLang="en-US" sz="2400" dirty="0" smtClean="0"/>
              <a:t>exposed / </a:t>
            </a:r>
            <a:r>
              <a:rPr lang="en-US" altLang="en-US" sz="2400" dirty="0"/>
              <a:t>odds of disease in unexposed </a:t>
            </a:r>
          </a:p>
        </p:txBody>
      </p:sp>
    </p:spTree>
    <p:extLst>
      <p:ext uri="{BB962C8B-B14F-4D97-AF65-F5344CB8AC3E}">
        <p14:creationId xmlns:p14="http://schemas.microsoft.com/office/powerpoint/2010/main" val="17273511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smtClean="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smtClean="0"/>
              <a:t>Study design affects not just the measure of disease occurrence but also measure of association</a:t>
            </a:r>
          </a:p>
          <a:p>
            <a:endParaRPr lang="en-US" altLang="en-US" sz="800" dirty="0" smtClean="0"/>
          </a:p>
          <a:p>
            <a:r>
              <a:rPr lang="en-US" altLang="en-US" dirty="0" smtClean="0"/>
              <a:t>Cross-sectional design measures prevalent cases of disease, so Odds Ratio in a cross-sectional study is a </a:t>
            </a:r>
            <a:r>
              <a:rPr lang="en-US" altLang="en-US" b="1" dirty="0" smtClean="0"/>
              <a:t>Prevalence Odds Ratio (POR)</a:t>
            </a:r>
          </a:p>
          <a:p>
            <a:pPr lvl="1"/>
            <a:r>
              <a:rPr lang="en-US" altLang="en-US" dirty="0" smtClean="0"/>
              <a:t>Many authors do not use “POR” but we encourage it</a:t>
            </a:r>
          </a:p>
          <a:p>
            <a:pPr lvl="1"/>
            <a:r>
              <a:rPr lang="en-US" altLang="en-US" dirty="0" smtClean="0"/>
              <a:t>Promotes clarity of thought and presentation to be as accurate as possible about measures</a:t>
            </a:r>
          </a:p>
          <a:p>
            <a:pPr lvl="1"/>
            <a:r>
              <a:rPr lang="en-US" altLang="en-US" dirty="0" smtClean="0"/>
              <a:t>Although we, in general, discourage use of OR in cross-sectional work, if you must use it, at least call it a POR</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2243714" y="152400"/>
            <a:ext cx="4161717" cy="523220"/>
          </a:xfrm>
          <a:prstGeom prst="rect">
            <a:avLst/>
          </a:prstGeom>
          <a:noFill/>
          <a:ln w="9525">
            <a:noFill/>
            <a:miter lim="800000"/>
            <a:headEnd/>
            <a:tailEnd/>
          </a:ln>
        </p:spPr>
        <p:txBody>
          <a:bodyPr wrap="none">
            <a:spAutoFit/>
          </a:bodyPr>
          <a:lstStyle/>
          <a:p>
            <a:pPr eaLnBrk="0" hangingPunct="0"/>
            <a:r>
              <a:rPr lang="en-US" altLang="en-US" sz="2800" b="1" dirty="0"/>
              <a:t>Odds ratio (</a:t>
            </a:r>
            <a:r>
              <a:rPr lang="en-US" altLang="en-US" sz="2800" b="1" dirty="0" smtClean="0"/>
              <a:t>Stata </a:t>
            </a:r>
            <a:r>
              <a:rPr lang="en-US" altLang="en-US" sz="2800" b="1" dirty="0"/>
              <a:t>output)</a:t>
            </a:r>
            <a:r>
              <a:rPr lang="en-US" altLang="en-US" sz="2800"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smtClean="0"/>
              <a:t>. </a:t>
            </a:r>
            <a:r>
              <a:rPr lang="en-US" sz="2000" dirty="0" smtClean="0"/>
              <a:t>cs var</a:t>
            </a:r>
            <a:r>
              <a:rPr lang="en-US" sz="2000" dirty="0"/>
              <a:t>_</a:t>
            </a:r>
            <a:r>
              <a:rPr lang="en-US" sz="2000" dirty="0" smtClean="0"/>
              <a:t>case var_exposure</a:t>
            </a:r>
            <a:r>
              <a:rPr lang="en-US" sz="2000" dirty="0"/>
              <a:t>, or</a:t>
            </a:r>
          </a:p>
        </p:txBody>
      </p:sp>
      <p:sp>
        <p:nvSpPr>
          <p:cNvPr id="3" name="Oval 2"/>
          <p:cNvSpPr/>
          <p:nvPr/>
        </p:nvSpPr>
        <p:spPr bwMode="auto">
          <a:xfrm>
            <a:off x="2885704" y="601392"/>
            <a:ext cx="391886" cy="461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smtClean="0">
                <a:solidFill>
                  <a:srgbClr val="FF0000"/>
                </a:solidFill>
              </a:rPr>
              <a:t>**</a:t>
            </a:r>
            <a:r>
              <a:rPr lang="en-US" altLang="en-US" sz="2800" dirty="0" smtClean="0"/>
              <a:t> </a:t>
            </a:r>
            <a:r>
              <a:rPr lang="en-US" altLang="en-US" sz="2800" dirty="0"/>
              <a:t>“Those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a:t>
            </a:r>
            <a:r>
              <a:rPr lang="en-US" altLang="en-US" sz="2800" dirty="0" smtClean="0"/>
              <a:t>is not </a:t>
            </a:r>
            <a:r>
              <a:rPr lang="en-US" altLang="en-US" sz="2800" dirty="0"/>
              <a:t>the same as prevalence ratio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exposed are 1.5 times as high as in unexposed.”</a:t>
            </a:r>
          </a:p>
          <a:p>
            <a:pPr eaLnBrk="0" hangingPunct="0">
              <a:spcBef>
                <a:spcPct val="40000"/>
              </a:spcBef>
              <a:buFontTx/>
              <a:buChar char="•"/>
            </a:pPr>
            <a:r>
              <a:rPr lang="en-US" altLang="en-US" sz="2800" dirty="0"/>
              <a:t>  “There is a 1.5 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smtClean="0"/>
              <a:t>Odd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516688" cy="1066800"/>
          </a:xfrm>
          <a:prstGeom prst="rect">
            <a:avLst/>
          </a:prstGeom>
          <a:noFill/>
          <a:ln w="9525">
            <a:noFill/>
            <a:miter lim="800000"/>
            <a:headEnd/>
            <a:tailEnd/>
          </a:ln>
        </p:spPr>
        <p:txBody>
          <a:bodyPr wrap="none">
            <a:spAutoFit/>
          </a:bodyPr>
          <a:lstStyle/>
          <a:p>
            <a:pPr eaLnBrk="0" hangingPunct="0"/>
            <a:r>
              <a:rPr lang="en-US" altLang="en-US" sz="3200" dirty="0"/>
              <a:t>If  Prevalence Ratio = 1.0, OR = 1.0;</a:t>
            </a:r>
          </a:p>
          <a:p>
            <a:pPr eaLnBrk="0" hangingPunct="0"/>
            <a:r>
              <a:rPr lang="en-US" altLang="en-US" sz="3200" dirty="0"/>
              <a:t>otherwise OR farther from 1.0 than PR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0"/>
            <a:ext cx="7772400" cy="1143000"/>
          </a:xfrm>
        </p:spPr>
        <p:txBody>
          <a:bodyPr/>
          <a:lstStyle/>
          <a:p>
            <a:r>
              <a:rPr lang="en-US" altLang="en-US" sz="4000" b="1" dirty="0" smtClean="0"/>
              <a:t>Prevalence ratio and Odds ratio</a:t>
            </a:r>
            <a:endParaRPr lang="en-US" altLang="en-US" sz="6000" b="1" dirty="0" smtClean="0"/>
          </a:p>
        </p:txBody>
      </p:sp>
      <p:sp>
        <p:nvSpPr>
          <p:cNvPr id="80898" name="Rectangle 3"/>
          <p:cNvSpPr>
            <a:spLocks noChangeArrowheads="1"/>
          </p:cNvSpPr>
          <p:nvPr/>
        </p:nvSpPr>
        <p:spPr bwMode="auto">
          <a:xfrm>
            <a:off x="457200" y="990600"/>
            <a:ext cx="7543800" cy="5584825"/>
          </a:xfrm>
          <a:prstGeom prst="rect">
            <a:avLst/>
          </a:prstGeom>
          <a:noFill/>
          <a:ln w="9525">
            <a:noFill/>
            <a:miter lim="800000"/>
            <a:headEnd/>
            <a:tailEnd/>
          </a:ln>
        </p:spPr>
        <p:txBody>
          <a:bodyPr>
            <a:spAutoFit/>
          </a:bodyPr>
          <a:lstStyle/>
          <a:p>
            <a:pPr eaLnBrk="0" hangingPunct="0"/>
            <a:r>
              <a:rPr lang="en-US" altLang="en-US" dirty="0"/>
              <a:t>If Prevalence Ratio &gt; 1, then OR farther </a:t>
            </a:r>
          </a:p>
          <a:p>
            <a:pPr eaLnBrk="0" hangingPunct="0"/>
            <a:r>
              <a:rPr lang="en-US" altLang="en-US" dirty="0"/>
              <a:t>from 1 than Prevalence Ratio:</a:t>
            </a:r>
          </a:p>
          <a:p>
            <a:pPr eaLnBrk="0" hangingPunct="0"/>
            <a:endParaRPr lang="en-US" altLang="en-US" dirty="0"/>
          </a:p>
          <a:p>
            <a:pPr eaLnBrk="0" hangingPunct="0"/>
            <a:r>
              <a:rPr lang="en-US" altLang="en-US" dirty="0"/>
              <a:t>PR = 0.4  =  </a:t>
            </a:r>
            <a:r>
              <a:rPr lang="en-US" altLang="en-US" b="1" dirty="0"/>
              <a:t>2</a:t>
            </a:r>
            <a:endParaRPr lang="en-US" altLang="en-US" dirty="0"/>
          </a:p>
          <a:p>
            <a:pPr eaLnBrk="0" hangingPunct="0"/>
            <a:r>
              <a:rPr lang="en-US" altLang="en-US" dirty="0"/>
              <a:t>	 </a:t>
            </a:r>
            <a:r>
              <a:rPr lang="en-US" altLang="en-US" dirty="0" smtClean="0"/>
              <a:t>0.2   </a:t>
            </a:r>
            <a:endParaRPr lang="en-US" altLang="en-US" dirty="0"/>
          </a:p>
          <a:p>
            <a:pPr eaLnBrk="0" hangingPunct="0"/>
            <a:r>
              <a:rPr lang="en-US" altLang="en-US" dirty="0"/>
              <a:t>        </a:t>
            </a:r>
          </a:p>
          <a:p>
            <a:pPr eaLnBrk="0" hangingPunct="0"/>
            <a:r>
              <a:rPr lang="en-US" altLang="en-US" dirty="0"/>
              <a:t>OR = 0.4</a:t>
            </a:r>
          </a:p>
          <a:p>
            <a:pPr eaLnBrk="0" hangingPunct="0"/>
            <a:r>
              <a:rPr lang="en-US" altLang="en-US" dirty="0"/>
              <a:t>	  0.6   =    0.67  =   </a:t>
            </a:r>
            <a:r>
              <a:rPr lang="en-US" altLang="en-US" b="1" dirty="0"/>
              <a:t>2.7</a:t>
            </a:r>
            <a:r>
              <a:rPr lang="en-US" altLang="en-US" dirty="0"/>
              <a:t> </a:t>
            </a:r>
          </a:p>
          <a:p>
            <a:pPr eaLnBrk="0" hangingPunct="0"/>
            <a:r>
              <a:rPr lang="en-US" altLang="en-US" dirty="0"/>
              <a:t>	  0.2         0.25 </a:t>
            </a:r>
          </a:p>
          <a:p>
            <a:pPr eaLnBrk="0" hangingPunct="0"/>
            <a:r>
              <a:rPr lang="en-US" altLang="en-US" dirty="0"/>
              <a:t>	  0.8</a:t>
            </a:r>
          </a:p>
        </p:txBody>
      </p:sp>
      <p:sp>
        <p:nvSpPr>
          <p:cNvPr id="80899" name="Line 4"/>
          <p:cNvSpPr>
            <a:spLocks noChangeShapeType="1"/>
          </p:cNvSpPr>
          <p:nvPr/>
        </p:nvSpPr>
        <p:spPr bwMode="auto">
          <a:xfrm>
            <a:off x="1447800" y="3276600"/>
            <a:ext cx="1143000" cy="0"/>
          </a:xfrm>
          <a:prstGeom prst="line">
            <a:avLst/>
          </a:prstGeom>
          <a:noFill/>
          <a:ln w="9525">
            <a:solidFill>
              <a:schemeClr val="tx1"/>
            </a:solidFill>
            <a:round/>
            <a:headEnd/>
            <a:tailEnd/>
          </a:ln>
        </p:spPr>
        <p:txBody>
          <a:bodyPr wrap="none" anchor="ctr"/>
          <a:lstStyle/>
          <a:p>
            <a:endParaRPr lang="en-US" dirty="0"/>
          </a:p>
        </p:txBody>
      </p:sp>
      <p:sp>
        <p:nvSpPr>
          <p:cNvPr id="80900" name="Line 5"/>
          <p:cNvSpPr>
            <a:spLocks noChangeShapeType="1"/>
          </p:cNvSpPr>
          <p:nvPr/>
        </p:nvSpPr>
        <p:spPr bwMode="auto">
          <a:xfrm>
            <a:off x="1219200" y="5410200"/>
            <a:ext cx="1524000" cy="0"/>
          </a:xfrm>
          <a:prstGeom prst="line">
            <a:avLst/>
          </a:prstGeom>
          <a:noFill/>
          <a:ln w="9525">
            <a:solidFill>
              <a:schemeClr val="tx1"/>
            </a:solidFill>
            <a:round/>
            <a:headEnd/>
            <a:tailEnd/>
          </a:ln>
        </p:spPr>
        <p:txBody>
          <a:bodyPr wrap="none" anchor="ctr"/>
          <a:lstStyle/>
          <a:p>
            <a:endParaRPr lang="en-US" dirty="0"/>
          </a:p>
        </p:txBody>
      </p:sp>
      <p:sp>
        <p:nvSpPr>
          <p:cNvPr id="80901"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0902" name="Line 7"/>
          <p:cNvSpPr>
            <a:spLocks noChangeShapeType="1"/>
          </p:cNvSpPr>
          <p:nvPr/>
        </p:nvSpPr>
        <p:spPr bwMode="auto">
          <a:xfrm>
            <a:off x="1447800" y="5943600"/>
            <a:ext cx="1066800" cy="0"/>
          </a:xfrm>
          <a:prstGeom prst="line">
            <a:avLst/>
          </a:prstGeom>
          <a:noFill/>
          <a:ln w="9525">
            <a:solidFill>
              <a:schemeClr val="tx1"/>
            </a:solidFill>
            <a:round/>
            <a:headEnd/>
            <a:tailEnd/>
          </a:ln>
        </p:spPr>
        <p:txBody>
          <a:bodyPr wrap="none" anchor="ctr"/>
          <a:lstStyle/>
          <a:p>
            <a:endParaRPr lang="en-US" dirty="0"/>
          </a:p>
        </p:txBody>
      </p:sp>
      <p:sp>
        <p:nvSpPr>
          <p:cNvPr id="80903" name="Line 8"/>
          <p:cNvSpPr>
            <a:spLocks noChangeShapeType="1"/>
          </p:cNvSpPr>
          <p:nvPr/>
        </p:nvSpPr>
        <p:spPr bwMode="auto">
          <a:xfrm>
            <a:off x="3124200" y="54864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Prevalence ratio and Odds ratio</a:t>
            </a:r>
            <a:endParaRPr lang="en-US" altLang="en-US" sz="6000" b="1" dirty="0">
              <a:solidFill>
                <a:schemeClr val="tx2"/>
              </a:solidFill>
            </a:endParaRPr>
          </a:p>
        </p:txBody>
      </p:sp>
      <p:sp>
        <p:nvSpPr>
          <p:cNvPr id="82946" name="Rectangle 3"/>
          <p:cNvSpPr>
            <a:spLocks noChangeArrowheads="1"/>
          </p:cNvSpPr>
          <p:nvPr/>
        </p:nvSpPr>
        <p:spPr bwMode="auto">
          <a:xfrm>
            <a:off x="609600" y="990600"/>
            <a:ext cx="7467600" cy="5584825"/>
          </a:xfrm>
          <a:prstGeom prst="rect">
            <a:avLst/>
          </a:prstGeom>
          <a:noFill/>
          <a:ln w="9525">
            <a:noFill/>
            <a:miter lim="800000"/>
            <a:headEnd/>
            <a:tailEnd/>
          </a:ln>
        </p:spPr>
        <p:txBody>
          <a:bodyPr>
            <a:spAutoFit/>
          </a:bodyPr>
          <a:lstStyle/>
          <a:p>
            <a:pPr eaLnBrk="0" hangingPunct="0"/>
            <a:r>
              <a:rPr lang="en-US" altLang="en-US" dirty="0"/>
              <a:t>If Prevalence Ratio &lt; 1, then OR farther from 1 than PR:</a:t>
            </a:r>
          </a:p>
          <a:p>
            <a:pPr eaLnBrk="0" hangingPunct="0"/>
            <a:endParaRPr lang="en-US" altLang="en-US" dirty="0"/>
          </a:p>
          <a:p>
            <a:pPr eaLnBrk="0" hangingPunct="0"/>
            <a:r>
              <a:rPr lang="en-US" altLang="en-US" dirty="0"/>
              <a:t>PR = 0.2  =  </a:t>
            </a:r>
            <a:r>
              <a:rPr lang="en-US" altLang="en-US" b="1" dirty="0"/>
              <a:t>0.67</a:t>
            </a:r>
            <a:endParaRPr lang="en-US" altLang="en-US" dirty="0"/>
          </a:p>
          <a:p>
            <a:pPr eaLnBrk="0" hangingPunct="0"/>
            <a:r>
              <a:rPr lang="en-US" altLang="en-US" dirty="0"/>
              <a:t>	  0.3 </a:t>
            </a:r>
          </a:p>
          <a:p>
            <a:pPr eaLnBrk="0" hangingPunct="0"/>
            <a:r>
              <a:rPr lang="en-US" altLang="en-US" dirty="0"/>
              <a:t>        </a:t>
            </a:r>
          </a:p>
          <a:p>
            <a:pPr eaLnBrk="0" hangingPunct="0"/>
            <a:r>
              <a:rPr lang="en-US" altLang="en-US" dirty="0"/>
              <a:t>OR = 0.2</a:t>
            </a:r>
          </a:p>
          <a:p>
            <a:pPr eaLnBrk="0" hangingPunct="0"/>
            <a:r>
              <a:rPr lang="en-US" altLang="en-US" dirty="0"/>
              <a:t>	  0.8   =    0.25  =   </a:t>
            </a:r>
            <a:r>
              <a:rPr lang="en-US" altLang="en-US" b="1" dirty="0"/>
              <a:t>0.58</a:t>
            </a:r>
            <a:r>
              <a:rPr lang="en-US" altLang="en-US" dirty="0"/>
              <a:t> </a:t>
            </a:r>
          </a:p>
          <a:p>
            <a:pPr eaLnBrk="0" hangingPunct="0"/>
            <a:r>
              <a:rPr lang="en-US" altLang="en-US" dirty="0"/>
              <a:t>	  0.3         0.43 </a:t>
            </a:r>
          </a:p>
          <a:p>
            <a:pPr eaLnBrk="0" hangingPunct="0"/>
            <a:r>
              <a:rPr lang="en-US" altLang="en-US" dirty="0"/>
              <a:t>	  0.7</a:t>
            </a:r>
          </a:p>
        </p:txBody>
      </p:sp>
      <p:sp>
        <p:nvSpPr>
          <p:cNvPr id="82947" name="Line 4"/>
          <p:cNvSpPr>
            <a:spLocks noChangeShapeType="1"/>
          </p:cNvSpPr>
          <p:nvPr/>
        </p:nvSpPr>
        <p:spPr bwMode="auto">
          <a:xfrm>
            <a:off x="1524000" y="3276600"/>
            <a:ext cx="1143000" cy="0"/>
          </a:xfrm>
          <a:prstGeom prst="line">
            <a:avLst/>
          </a:prstGeom>
          <a:noFill/>
          <a:ln w="9525">
            <a:solidFill>
              <a:schemeClr val="tx1"/>
            </a:solidFill>
            <a:round/>
            <a:headEnd/>
            <a:tailEnd/>
          </a:ln>
        </p:spPr>
        <p:txBody>
          <a:bodyPr wrap="none" anchor="ctr"/>
          <a:lstStyle/>
          <a:p>
            <a:endParaRPr lang="en-US" dirty="0"/>
          </a:p>
        </p:txBody>
      </p:sp>
      <p:sp>
        <p:nvSpPr>
          <p:cNvPr id="82948" name="Line 5"/>
          <p:cNvSpPr>
            <a:spLocks noChangeShapeType="1"/>
          </p:cNvSpPr>
          <p:nvPr/>
        </p:nvSpPr>
        <p:spPr bwMode="auto">
          <a:xfrm>
            <a:off x="1295400" y="5410200"/>
            <a:ext cx="1524000" cy="0"/>
          </a:xfrm>
          <a:prstGeom prst="line">
            <a:avLst/>
          </a:prstGeom>
          <a:noFill/>
          <a:ln w="9525">
            <a:solidFill>
              <a:schemeClr val="tx1"/>
            </a:solidFill>
            <a:round/>
            <a:headEnd/>
            <a:tailEnd/>
          </a:ln>
        </p:spPr>
        <p:txBody>
          <a:bodyPr wrap="none" anchor="ctr"/>
          <a:lstStyle/>
          <a:p>
            <a:endParaRPr lang="en-US" dirty="0"/>
          </a:p>
        </p:txBody>
      </p:sp>
      <p:sp>
        <p:nvSpPr>
          <p:cNvPr id="82949"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dirty="0"/>
          </a:p>
        </p:txBody>
      </p:sp>
      <p:sp>
        <p:nvSpPr>
          <p:cNvPr id="82950" name="Line 7"/>
          <p:cNvSpPr>
            <a:spLocks noChangeShapeType="1"/>
          </p:cNvSpPr>
          <p:nvPr/>
        </p:nvSpPr>
        <p:spPr bwMode="auto">
          <a:xfrm>
            <a:off x="1524000" y="6019800"/>
            <a:ext cx="1066800" cy="0"/>
          </a:xfrm>
          <a:prstGeom prst="line">
            <a:avLst/>
          </a:prstGeom>
          <a:noFill/>
          <a:ln w="9525">
            <a:solidFill>
              <a:schemeClr val="tx1"/>
            </a:solidFill>
            <a:round/>
            <a:headEnd/>
            <a:tailEnd/>
          </a:ln>
        </p:spPr>
        <p:txBody>
          <a:bodyPr wrap="none" anchor="ctr"/>
          <a:lstStyle/>
          <a:p>
            <a:endParaRPr lang="en-US" dirty="0"/>
          </a:p>
        </p:txBody>
      </p:sp>
      <p:sp>
        <p:nvSpPr>
          <p:cNvPr id="82951" name="Line 8"/>
          <p:cNvSpPr>
            <a:spLocks noChangeShapeType="1"/>
          </p:cNvSpPr>
          <p:nvPr/>
        </p:nvSpPr>
        <p:spPr bwMode="auto">
          <a:xfrm>
            <a:off x="3276600" y="5410200"/>
            <a:ext cx="1066800" cy="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smtClean="0"/>
              <a:t>What are the favorable and unfavorable properties of odds ratios?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smtClean="0"/>
              <a:t>Favorable property of odds ratio #1:</a:t>
            </a:r>
            <a:br>
              <a:rPr lang="en-US" altLang="en-US" sz="3200" b="1" dirty="0" smtClean="0"/>
            </a:br>
            <a:r>
              <a:rPr lang="en-US" altLang="en-US" sz="3200" b="1" dirty="0" smtClean="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sz="3600" dirty="0" smtClean="0"/>
              <a:t>Odds Ratio approximates Prevalence Ratio if disease prevalence is low in both the exposed and the unexposed groups</a:t>
            </a:r>
          </a:p>
          <a:p>
            <a:pPr>
              <a:spcBef>
                <a:spcPct val="0"/>
              </a:spcBef>
            </a:pPr>
            <a:endParaRPr lang="en-US" altLang="en-US" sz="3600" dirty="0" smtClean="0"/>
          </a:p>
          <a:p>
            <a:pPr>
              <a:spcBef>
                <a:spcPct val="0"/>
              </a:spcBef>
            </a:pPr>
            <a:r>
              <a:rPr lang="en-US" altLang="en-US" sz="3600" dirty="0" smtClean="0"/>
              <a:t>This is favorable because everyone can understand a prevalence ratio.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24594"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6"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24599" name="TextBox 39"/>
          <p:cNvSpPr txBox="1">
            <a:spLocks noChangeArrowheads="1"/>
          </p:cNvSpPr>
          <p:nvPr/>
        </p:nvSpPr>
        <p:spPr bwMode="auto">
          <a:xfrm>
            <a:off x="5257800" y="904875"/>
            <a:ext cx="4191000" cy="461962"/>
          </a:xfrm>
          <a:prstGeom prst="rect">
            <a:avLst/>
          </a:prstGeom>
          <a:noFill/>
          <a:ln w="9525">
            <a:noFill/>
            <a:miter lim="800000"/>
            <a:headEnd/>
            <a:tailEnd/>
          </a:ln>
        </p:spPr>
        <p:txBody>
          <a:bodyPr>
            <a:spAutoFit/>
          </a:bodyPr>
          <a:lstStyle/>
          <a:p>
            <a:r>
              <a:rPr lang="en-US" sz="2400" dirty="0">
                <a:latin typeface="Arial" charset="0"/>
                <a:cs typeface="Arial" charset="0"/>
              </a:rPr>
              <a:t>= survival time after event</a:t>
            </a:r>
          </a:p>
        </p:txBody>
      </p:sp>
      <p:cxnSp>
        <p:nvCxnSpPr>
          <p:cNvPr id="24600"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round/>
            <a:headEnd/>
            <a:tailEnd/>
          </a:ln>
        </p:spPr>
      </p:cxnSp>
      <p:cxnSp>
        <p:nvCxnSpPr>
          <p:cNvPr id="24601"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24602" name="Straight Connector 58"/>
          <p:cNvCxnSpPr>
            <a:cxnSpLocks noChangeShapeType="1"/>
          </p:cNvCxnSpPr>
          <p:nvPr/>
        </p:nvCxnSpPr>
        <p:spPr bwMode="auto">
          <a:xfrm flipV="1">
            <a:off x="5497513" y="1905000"/>
            <a:ext cx="1817687" cy="11113"/>
          </a:xfrm>
          <a:prstGeom prst="line">
            <a:avLst/>
          </a:prstGeom>
          <a:noFill/>
          <a:ln w="25400" algn="ctr">
            <a:solidFill>
              <a:schemeClr val="tx1"/>
            </a:solidFill>
            <a:round/>
            <a:headEnd/>
            <a:tailEnd/>
          </a:ln>
        </p:spPr>
      </p:cxnSp>
      <p:cxnSp>
        <p:nvCxnSpPr>
          <p:cNvPr id="24603" name="Straight Arrow Connector 56"/>
          <p:cNvCxnSpPr>
            <a:cxnSpLocks noChangeShapeType="1"/>
          </p:cNvCxnSpPr>
          <p:nvPr/>
        </p:nvCxnSpPr>
        <p:spPr bwMode="auto">
          <a:xfrm flipV="1">
            <a:off x="7315200" y="2590800"/>
            <a:ext cx="53975" cy="1216025"/>
          </a:xfrm>
          <a:prstGeom prst="straightConnector1">
            <a:avLst/>
          </a:prstGeom>
          <a:noFill/>
          <a:ln w="25400" algn="ctr">
            <a:solidFill>
              <a:schemeClr val="tx1"/>
            </a:solidFill>
            <a:round/>
            <a:headEnd/>
            <a:tailEnd type="arrow" w="med" len="med"/>
          </a:ln>
        </p:spPr>
      </p:cxnSp>
      <p:cxnSp>
        <p:nvCxnSpPr>
          <p:cNvPr id="24604" name="Straight Arrow Connector 56"/>
          <p:cNvCxnSpPr>
            <a:cxnSpLocks noChangeShapeType="1"/>
          </p:cNvCxnSpPr>
          <p:nvPr/>
        </p:nvCxnSpPr>
        <p:spPr bwMode="auto">
          <a:xfrm>
            <a:off x="7315200" y="1905000"/>
            <a:ext cx="1588" cy="685800"/>
          </a:xfrm>
          <a:prstGeom prst="straightConnector1">
            <a:avLst/>
          </a:prstGeom>
          <a:noFill/>
          <a:ln w="25400" algn="ctr">
            <a:solidFill>
              <a:schemeClr val="tx1"/>
            </a:solidFill>
            <a:round/>
            <a:headEnd/>
            <a:tailEnd type="arrow" w="med" len="med"/>
          </a:ln>
        </p:spPr>
      </p:cxnSp>
      <p:cxnSp>
        <p:nvCxnSpPr>
          <p:cNvPr id="24605" name="Straight Arrow Connector 31"/>
          <p:cNvCxnSpPr>
            <a:cxnSpLocks noChangeShapeType="1"/>
          </p:cNvCxnSpPr>
          <p:nvPr/>
        </p:nvCxnSpPr>
        <p:spPr bwMode="auto">
          <a:xfrm>
            <a:off x="6716713" y="1981200"/>
            <a:ext cx="522287" cy="3175"/>
          </a:xfrm>
          <a:prstGeom prst="straightConnector1">
            <a:avLst/>
          </a:prstGeom>
          <a:noFill/>
          <a:ln w="25400" algn="ctr">
            <a:solidFill>
              <a:schemeClr val="tx1"/>
            </a:solidFill>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607" name="TextBox 35"/>
          <p:cNvSpPr txBox="1">
            <a:spLocks noChangeArrowheads="1"/>
          </p:cNvSpPr>
          <p:nvPr/>
        </p:nvSpPr>
        <p:spPr bwMode="auto">
          <a:xfrm>
            <a:off x="32766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4608" name="Text Box 3"/>
          <p:cNvSpPr txBox="1">
            <a:spLocks noChangeArrowheads="1"/>
          </p:cNvSpPr>
          <p:nvPr/>
        </p:nvSpPr>
        <p:spPr bwMode="auto">
          <a:xfrm>
            <a:off x="729859" y="158020"/>
            <a:ext cx="7770812" cy="523220"/>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I</a:t>
            </a:r>
            <a:r>
              <a:rPr lang="en-US" altLang="en-US" sz="2800" b="1" dirty="0" smtClean="0"/>
              <a:t>n a Fixed Cohort</a:t>
            </a:r>
            <a:endParaRPr lang="en-US" altLang="en-US" sz="2800" b="1" dirty="0"/>
          </a:p>
        </p:txBody>
      </p:sp>
      <p:grpSp>
        <p:nvGrpSpPr>
          <p:cNvPr id="24609" name="Group 46"/>
          <p:cNvGrpSpPr>
            <a:grpSpLocks/>
          </p:cNvGrpSpPr>
          <p:nvPr/>
        </p:nvGrpSpPr>
        <p:grpSpPr bwMode="auto">
          <a:xfrm>
            <a:off x="1274763" y="1087437"/>
            <a:ext cx="609600" cy="152400"/>
            <a:chOff x="1295400" y="914400"/>
            <a:chExt cx="609600" cy="152400"/>
          </a:xfrm>
        </p:grpSpPr>
        <p:cxnSp>
          <p:nvCxnSpPr>
            <p:cNvPr id="48" name="Straight Connector 15"/>
            <p:cNvCxnSpPr/>
            <p:nvPr/>
          </p:nvCxnSpPr>
          <p:spPr>
            <a:xfrm flipV="1">
              <a:off x="1295400"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21"/>
            <p:cNvSpPr>
              <a:spLocks noChangeArrowheads="1"/>
            </p:cNvSpPr>
            <p:nvPr/>
          </p:nvSpPr>
          <p:spPr bwMode="auto">
            <a:xfrm flipV="1">
              <a:off x="1752600" y="914400"/>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grpSp>
      <p:sp>
        <p:nvSpPr>
          <p:cNvPr id="24610" name="Text Box 1030"/>
          <p:cNvSpPr txBox="1">
            <a:spLocks noChangeArrowheads="1"/>
          </p:cNvSpPr>
          <p:nvPr/>
        </p:nvSpPr>
        <p:spPr bwMode="auto">
          <a:xfrm>
            <a:off x="1960563" y="914400"/>
            <a:ext cx="1752600" cy="461962"/>
          </a:xfrm>
          <a:prstGeom prst="rect">
            <a:avLst/>
          </a:prstGeom>
          <a:noFill/>
          <a:ln w="9525">
            <a:noFill/>
            <a:miter lim="800000"/>
            <a:headEnd/>
            <a:tailEnd/>
          </a:ln>
        </p:spPr>
        <p:txBody>
          <a:bodyPr anchor="ctr">
            <a:spAutoFit/>
          </a:bodyPr>
          <a:lstStyle/>
          <a:p>
            <a:pPr eaLnBrk="0" hangingPunct="0"/>
            <a:r>
              <a:rPr lang="en-US" sz="2400" dirty="0">
                <a:latin typeface="Arial" charset="0"/>
                <a:cs typeface="Arial" charset="0"/>
              </a:rPr>
              <a:t>= event</a:t>
            </a:r>
          </a:p>
        </p:txBody>
      </p:sp>
      <p:cxnSp>
        <p:nvCxnSpPr>
          <p:cNvPr id="24611" name="Straight Arrow Connector 50"/>
          <p:cNvCxnSpPr>
            <a:cxnSpLocks noChangeShapeType="1"/>
          </p:cNvCxnSpPr>
          <p:nvPr/>
        </p:nvCxnSpPr>
        <p:spPr bwMode="auto">
          <a:xfrm>
            <a:off x="4191000" y="1138237"/>
            <a:ext cx="990600" cy="0"/>
          </a:xfrm>
          <a:prstGeom prst="straightConnector1">
            <a:avLst/>
          </a:prstGeom>
          <a:noFill/>
          <a:ln w="25400" algn="ctr">
            <a:solidFill>
              <a:schemeClr val="tx1"/>
            </a:solidFill>
            <a:round/>
            <a:headEnd/>
            <a:tailEnd type="arrow" w="med" len="med"/>
          </a:ln>
        </p:spPr>
      </p:cxnSp>
      <p:sp>
        <p:nvSpPr>
          <p:cNvPr id="53" name="Oval 21"/>
          <p:cNvSpPr>
            <a:spLocks noChangeArrowheads="1"/>
          </p:cNvSpPr>
          <p:nvPr/>
        </p:nvSpPr>
        <p:spPr bwMode="auto">
          <a:xfrm flipV="1">
            <a:off x="4038600" y="1062037"/>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dirty="0">
              <a:solidFill>
                <a:schemeClr val="lt1"/>
              </a:solidFill>
              <a:latin typeface="+mn-lt"/>
            </a:endParaRPr>
          </a:p>
        </p:txBody>
      </p:sp>
      <p:grpSp>
        <p:nvGrpSpPr>
          <p:cNvPr id="2" name="Group 1"/>
          <p:cNvGrpSpPr/>
          <p:nvPr/>
        </p:nvGrpSpPr>
        <p:grpSpPr>
          <a:xfrm>
            <a:off x="1082912" y="1376362"/>
            <a:ext cx="646331" cy="4987280"/>
            <a:chOff x="6389372" y="1221433"/>
            <a:chExt cx="646331" cy="4987280"/>
          </a:xfrm>
        </p:grpSpPr>
        <p:cxnSp>
          <p:nvCxnSpPr>
            <p:cNvPr id="44" name="Straight Arrow Connector 43"/>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47" name="Group 46"/>
          <p:cNvGrpSpPr/>
          <p:nvPr/>
        </p:nvGrpSpPr>
        <p:grpSpPr>
          <a:xfrm>
            <a:off x="2900605" y="1321026"/>
            <a:ext cx="646331" cy="4987280"/>
            <a:chOff x="6389372" y="1221433"/>
            <a:chExt cx="646331" cy="4987280"/>
          </a:xfrm>
        </p:grpSpPr>
        <p:cxnSp>
          <p:nvCxnSpPr>
            <p:cNvPr id="50" name="Straight Arrow Connector 49"/>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1"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2" name="Group 51"/>
          <p:cNvGrpSpPr/>
          <p:nvPr/>
        </p:nvGrpSpPr>
        <p:grpSpPr>
          <a:xfrm>
            <a:off x="4851182" y="1298302"/>
            <a:ext cx="646331" cy="4987280"/>
            <a:chOff x="6765391" y="1228962"/>
            <a:chExt cx="646331" cy="4987280"/>
          </a:xfrm>
        </p:grpSpPr>
        <p:cxnSp>
          <p:nvCxnSpPr>
            <p:cNvPr id="54" name="Straight Arrow Connector 53"/>
            <p:cNvCxnSpPr/>
            <p:nvPr/>
          </p:nvCxnSpPr>
          <p:spPr bwMode="auto">
            <a:xfrm>
              <a:off x="7105471" y="1228962"/>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5" name="TextBox 37"/>
            <p:cNvSpPr txBox="1">
              <a:spLocks noChangeArrowheads="1"/>
            </p:cNvSpPr>
            <p:nvPr/>
          </p:nvSpPr>
          <p:spPr bwMode="auto">
            <a:xfrm rot="16200000">
              <a:off x="5583689" y="3423669"/>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6" name="Group 55"/>
          <p:cNvGrpSpPr/>
          <p:nvPr/>
        </p:nvGrpSpPr>
        <p:grpSpPr>
          <a:xfrm>
            <a:off x="7144150" y="1270905"/>
            <a:ext cx="646331" cy="4987280"/>
            <a:chOff x="6389372" y="1221433"/>
            <a:chExt cx="646331" cy="4987280"/>
          </a:xfrm>
        </p:grpSpPr>
        <p:cxnSp>
          <p:nvCxnSpPr>
            <p:cNvPr id="57" name="Straight Arrow Connector 56"/>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8"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13388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228600" y="228600"/>
            <a:ext cx="8794750" cy="7202488"/>
          </a:xfrm>
          <a:prstGeom prst="rect">
            <a:avLst/>
          </a:prstGeom>
          <a:noFill/>
          <a:ln w="9525">
            <a:noFill/>
            <a:miter lim="800000"/>
            <a:headEnd/>
            <a:tailEnd/>
          </a:ln>
        </p:spPr>
        <p:txBody>
          <a:bodyPr wrap="none">
            <a:spAutoFit/>
          </a:bodyPr>
          <a:lstStyle/>
          <a:p>
            <a:pPr eaLnBrk="0" hangingPunct="0"/>
            <a:r>
              <a:rPr lang="en-US" altLang="en-US" b="1" dirty="0"/>
              <a:t>           Prevalence ratio and Odds ratio</a:t>
            </a:r>
          </a:p>
          <a:p>
            <a:pPr eaLnBrk="0" hangingPunct="0"/>
            <a:endParaRPr lang="en-US" altLang="en-US" sz="1400" dirty="0"/>
          </a:p>
          <a:p>
            <a:pPr eaLnBrk="0" hangingPunct="0"/>
            <a:r>
              <a:rPr lang="en-US" altLang="en-US" sz="3200" dirty="0"/>
              <a:t>If probability of disease is low in both exposed and </a:t>
            </a:r>
          </a:p>
          <a:p>
            <a:pPr eaLnBrk="0" hangingPunct="0"/>
            <a:r>
              <a:rPr lang="en-US" altLang="en-US" sz="3200" dirty="0"/>
              <a:t>unexposed, PR and OR </a:t>
            </a:r>
            <a:r>
              <a:rPr lang="en-US" altLang="en-US" sz="3200" dirty="0" smtClean="0"/>
              <a:t>will be approximately </a:t>
            </a:r>
            <a:r>
              <a:rPr lang="en-US" altLang="en-US" sz="3200" dirty="0"/>
              <a:t>equal</a:t>
            </a:r>
            <a:r>
              <a:rPr lang="en-US" altLang="en-US" dirty="0"/>
              <a:t>.</a:t>
            </a:r>
          </a:p>
          <a:p>
            <a:pPr eaLnBrk="0" hangingPunct="0"/>
            <a:endParaRPr lang="en-US" altLang="en-US" dirty="0"/>
          </a:p>
          <a:p>
            <a:pPr eaLnBrk="0" hangingPunct="0"/>
            <a:r>
              <a:rPr lang="en-US" altLang="en-US" sz="3200" dirty="0"/>
              <a:t>Text example: prevalence of MI in high bp </a:t>
            </a:r>
          </a:p>
          <a:p>
            <a:pPr eaLnBrk="0" hangingPunct="0"/>
            <a:r>
              <a:rPr lang="en-US" altLang="en-US" sz="3200" dirty="0"/>
              <a:t>group is 0.018 and in low bp group is 0.003:</a:t>
            </a:r>
          </a:p>
          <a:p>
            <a:pPr eaLnBrk="0" hangingPunct="0"/>
            <a:endParaRPr lang="en-US" altLang="en-US" sz="2000" dirty="0"/>
          </a:p>
          <a:p>
            <a:pPr eaLnBrk="0" hangingPunct="0"/>
            <a:r>
              <a:rPr lang="en-US" altLang="en-US" dirty="0"/>
              <a:t>    </a:t>
            </a:r>
            <a:r>
              <a:rPr lang="en-US" altLang="en-US" sz="3200" dirty="0"/>
              <a:t>Prevalence Ratio = 0.018/0.003 = 6.0</a:t>
            </a:r>
          </a:p>
          <a:p>
            <a:pPr eaLnBrk="0" hangingPunct="0"/>
            <a:r>
              <a:rPr lang="en-US" altLang="en-US" sz="3200" dirty="0"/>
              <a:t>     Odds ratio = (0.018/0.982)/(0.003/0.997) = 6.09</a:t>
            </a:r>
          </a:p>
          <a:p>
            <a:pPr eaLnBrk="0" hangingPunct="0"/>
            <a:endParaRPr lang="en-US" altLang="en-US" sz="2000" dirty="0"/>
          </a:p>
          <a:p>
            <a:pPr eaLnBrk="0" hangingPunct="0"/>
            <a:r>
              <a:rPr lang="en-US" altLang="en-US" sz="3200" dirty="0"/>
              <a:t>6.0 and 6.09 are very very close.  </a:t>
            </a:r>
          </a:p>
          <a:p>
            <a:pPr eaLnBrk="0" hangingPunct="0"/>
            <a:r>
              <a:rPr lang="en-US" altLang="en-US" sz="3200" dirty="0"/>
              <a:t>Here, OR </a:t>
            </a:r>
            <a:r>
              <a:rPr lang="en-US" altLang="en-US" sz="3200" dirty="0" smtClean="0"/>
              <a:t>closely </a:t>
            </a:r>
            <a:r>
              <a:rPr lang="en-US" altLang="en-US" sz="3200" i="1" dirty="0" smtClean="0"/>
              <a:t>approximates</a:t>
            </a:r>
            <a:r>
              <a:rPr lang="en-US" altLang="en-US" sz="3200" dirty="0" smtClean="0"/>
              <a:t> PR</a:t>
            </a:r>
            <a:r>
              <a:rPr lang="en-US" altLang="en-US" sz="3200" dirty="0"/>
              <a:t>. </a:t>
            </a:r>
          </a:p>
          <a:p>
            <a:pPr eaLnBrk="0" hangingPunct="0"/>
            <a:r>
              <a:rPr lang="en-US" altLang="en-US" dirty="0"/>
              <a:t>     </a:t>
            </a:r>
          </a:p>
          <a:p>
            <a:pPr eaLnBrk="0" hangingPunct="0"/>
            <a:r>
              <a:rPr lang="en-US" altLang="en-US"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smtClean="0"/>
              <a:t>“Bias” in OR as estimate of PR</a:t>
            </a:r>
          </a:p>
        </p:txBody>
      </p:sp>
      <p:sp>
        <p:nvSpPr>
          <p:cNvPr id="96258" name="Rectangle 3"/>
          <p:cNvSpPr>
            <a:spLocks noGrp="1" noChangeArrowheads="1"/>
          </p:cNvSpPr>
          <p:nvPr>
            <p:ph type="body" idx="1"/>
          </p:nvPr>
        </p:nvSpPr>
        <p:spPr>
          <a:xfrm>
            <a:off x="0" y="1143000"/>
            <a:ext cx="9144000" cy="5181600"/>
          </a:xfrm>
        </p:spPr>
        <p:txBody>
          <a:bodyPr/>
          <a:lstStyle/>
          <a:p>
            <a:r>
              <a:rPr lang="en-US" altLang="en-US" sz="2800" dirty="0" smtClean="0"/>
              <a:t>Text refers to “bias” in OR as estimate of Prevalence Ratio </a:t>
            </a:r>
          </a:p>
          <a:p>
            <a:endParaRPr lang="en-US" altLang="en-US" sz="2800" dirty="0" smtClean="0"/>
          </a:p>
          <a:p>
            <a:r>
              <a:rPr lang="en-US" altLang="en-US" sz="2800" dirty="0" smtClean="0"/>
              <a:t>This is not “bias” in usual sense because both OR and PR are mathematically valid and use the same numbers</a:t>
            </a:r>
          </a:p>
          <a:p>
            <a:endParaRPr lang="en-US" altLang="en-US" sz="2800" dirty="0" smtClean="0"/>
          </a:p>
          <a:p>
            <a:r>
              <a:rPr lang="en-US" altLang="en-US" sz="2800" dirty="0" smtClean="0"/>
              <a:t>Hence, it not a bias </a:t>
            </a:r>
            <a:r>
              <a:rPr lang="en-US" altLang="en-US" sz="2800" i="1" dirty="0" smtClean="0"/>
              <a:t>per se</a:t>
            </a:r>
            <a:r>
              <a:rPr lang="en-US" altLang="en-US" sz="2800" dirty="0" smtClean="0"/>
              <a:t>.  It is simply that OR is not equal to PR because they are different mathematical entities.</a:t>
            </a:r>
          </a:p>
          <a:p>
            <a:endParaRPr lang="en-US" altLang="en-US" sz="2800" dirty="0" smtClean="0"/>
          </a:p>
          <a:p>
            <a:r>
              <a:rPr lang="en-US" altLang="en-US" sz="2800" dirty="0" smtClean="0"/>
              <a:t>OR can be a “close approximation” for the PR, but only if outcome prevalence is low in all exposure groups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a:t>
            </a:r>
            <a:r>
              <a:rPr lang="en-US" altLang="en-US" dirty="0" smtClean="0"/>
              <a:t>prevalence </a:t>
            </a:r>
            <a:r>
              <a:rPr lang="en-US" altLang="en-US" dirty="0"/>
              <a:t>r</a:t>
            </a:r>
            <a:r>
              <a:rPr lang="en-US" altLang="en-US" dirty="0" smtClean="0"/>
              <a:t>atio</a:t>
            </a:r>
            <a:r>
              <a:rPr lang="en-US" altLang="en-US" dirty="0"/>
              <a:t>,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1022055817"/>
              </p:ext>
            </p:extLst>
          </p:nvPr>
        </p:nvGraphicFramePr>
        <p:xfrm>
          <a:off x="762000" y="1066800"/>
          <a:ext cx="7543800" cy="6075611"/>
        </p:xfrm>
        <a:graphic>
          <a:graphicData uri="http://schemas.openxmlformats.org/drawingml/2006/table">
            <a:tbl>
              <a:tblPr/>
              <a:tblGrid>
                <a:gridCol w="1828800"/>
                <a:gridCol w="1371600"/>
                <a:gridCol w="1371600"/>
                <a:gridCol w="1143000"/>
                <a:gridCol w="1828800"/>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18" marB="45718" anchor="ctr" horzOverflow="overflow">
                    <a:lnL>
                      <a:noFill/>
                    </a:lnL>
                    <a:lnR cap="flat">
                      <a:noFill/>
                    </a:lnR>
                    <a:lnT>
                      <a:noFill/>
                    </a:lnT>
                    <a:lnB>
                      <a:noFill/>
                    </a:lnB>
                    <a:lnTlToBr>
                      <a:noFill/>
                    </a:lnTlToBr>
                    <a:lnBlToTr>
                      <a:noFill/>
                    </a:lnBlToTr>
                    <a:noFill/>
                  </a:tcPr>
                </a:tc>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a:noFill/>
                    </a:lnL>
                    <a:lnR cap="flat">
                      <a:noFill/>
                    </a:lnR>
                    <a:lnT>
                      <a:noFill/>
                    </a:lnT>
                    <a:lnB>
                      <a:noFill/>
                    </a:lnB>
                    <a:lnTlToBr>
                      <a:noFill/>
                    </a:lnTlToBr>
                    <a:lnBlToTr>
                      <a:noFill/>
                    </a:lnBlToTr>
                    <a:noFill/>
                  </a:tcPr>
                </a:tc>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a:t>
                      </a:r>
                      <a:r>
                        <a:rPr kumimoji="0" lang="en-US" sz="2800" b="0" i="0" u="none" strike="noStrike" cap="none" normalizeH="0" baseline="0" dirty="0" smtClean="0">
                          <a:ln>
                            <a:noFill/>
                          </a:ln>
                          <a:solidFill>
                            <a:schemeClr val="tx1"/>
                          </a:solidFill>
                          <a:effectLst/>
                          <a:latin typeface="Times New Roman" pitchFamily="18" charset="0"/>
                        </a:rPr>
                        <a:t> (of event)</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(14/17)/(388/248)=</a:t>
                      </a:r>
                      <a:r>
                        <a:rPr kumimoji="0" lang="en-US" sz="2800" b="1" i="0" u="none" strike="noStrike" cap="none" normalizeH="0" baseline="0" dirty="0" smtClean="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of non-event = </a:t>
                      </a:r>
                      <a:r>
                        <a:rPr kumimoji="0" lang="en-US" sz="2800" b="0" i="0" u="none" strike="noStrike" cap="none" normalizeH="0" baseline="0" dirty="0" smtClean="0">
                          <a:ln>
                            <a:noFill/>
                          </a:ln>
                          <a:solidFill>
                            <a:schemeClr val="tx1"/>
                          </a:solidFill>
                          <a:effectLst/>
                          <a:latin typeface="Times New Roman" pitchFamily="18" charset="0"/>
                        </a:rPr>
                        <a:t>(17/14)/(248/388)</a:t>
                      </a:r>
                      <a:r>
                        <a:rPr kumimoji="0" lang="en-US" sz="2800" b="1" i="0" u="none" strike="noStrike" cap="none" normalizeH="0" baseline="0" dirty="0" smtClean="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1/OR = </a:t>
                      </a:r>
                      <a:r>
                        <a:rPr kumimoji="0" lang="en-US" sz="2800" b="0" i="0" u="none" strike="noStrike" cap="none" normalizeH="0" baseline="0" dirty="0" smtClean="0">
                          <a:ln>
                            <a:noFill/>
                          </a:ln>
                          <a:solidFill>
                            <a:schemeClr val="tx1"/>
                          </a:solidFill>
                          <a:effectLst/>
                          <a:latin typeface="Times New Roman" pitchFamily="18" charset="0"/>
                        </a:rPr>
                        <a:t>1/0.53</a:t>
                      </a:r>
                      <a:r>
                        <a:rPr kumimoji="0" lang="en-US" sz="2800" b="1" i="0" u="none" strike="noStrike" cap="none" normalizeH="0" baseline="0" dirty="0" smtClean="0">
                          <a:ln>
                            <a:noFill/>
                          </a:ln>
                          <a:solidFill>
                            <a:schemeClr val="tx1"/>
                          </a:solidFill>
                          <a:effectLst/>
                          <a:latin typeface="Times New Roman" pitchFamily="18" charset="0"/>
                        </a:rPr>
                        <a:t> = 1.9 EQUAL to OR of non-event</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882240788"/>
              </p:ext>
            </p:extLst>
          </p:nvPr>
        </p:nvGraphicFramePr>
        <p:xfrm>
          <a:off x="370444" y="914400"/>
          <a:ext cx="8534401" cy="5649339"/>
        </p:xfrm>
        <a:graphic>
          <a:graphicData uri="http://schemas.openxmlformats.org/drawingml/2006/table">
            <a:tbl>
              <a:tblPr/>
              <a:tblGrid>
                <a:gridCol w="2068795"/>
                <a:gridCol w="1520439"/>
                <a:gridCol w="1583584"/>
                <a:gridCol w="1292789"/>
                <a:gridCol w="2068794"/>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5" marB="45725" anchor="ctr" horzOverflow="overflow">
                    <a:lnL>
                      <a:noFill/>
                    </a:lnL>
                    <a:lnR cap="flat">
                      <a:noFill/>
                    </a:lnR>
                    <a:lnT>
                      <a:noFill/>
                    </a:lnT>
                    <a:lnB>
                      <a:noFill/>
                    </a:lnB>
                    <a:lnTlToBr>
                      <a:noFill/>
                    </a:lnTlToBr>
                    <a:lnBlToTr>
                      <a:noFill/>
                    </a:lnBlToTr>
                    <a:noFill/>
                  </a:tcPr>
                </a:tc>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5" marB="45725" anchor="ctr" horzOverflow="overflow">
                    <a:lnL>
                      <a:noFill/>
                    </a:lnL>
                    <a:lnR cap="flat">
                      <a:noFill/>
                    </a:lnR>
                    <a:lnT>
                      <a:noFill/>
                    </a:lnT>
                    <a:lnB>
                      <a:noFill/>
                    </a:lnB>
                    <a:lnTlToBr>
                      <a:noFill/>
                    </a:lnTlToBr>
                    <a:lnBlToTr>
                      <a:noFill/>
                    </a:lnBlToTr>
                    <a:noFill/>
                  </a:tcPr>
                </a:tc>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a:t>
                      </a:r>
                      <a:r>
                        <a:rPr kumimoji="0" lang="en-US" sz="2800" b="0" i="0" u="none" strike="noStrike" cap="none" normalizeH="0" baseline="0" dirty="0" smtClean="0">
                          <a:ln>
                            <a:noFill/>
                          </a:ln>
                          <a:solidFill>
                            <a:schemeClr val="tx1"/>
                          </a:solidFill>
                          <a:effectLst/>
                          <a:latin typeface="Times New Roman" pitchFamily="18" charset="0"/>
                        </a:rPr>
                        <a:t>(of event) = 0.45/0.61 = </a:t>
                      </a:r>
                      <a:r>
                        <a:rPr kumimoji="0" lang="en-US" sz="2800" b="1" i="0" u="none" strike="noStrike" cap="none" normalizeH="0" baseline="0" dirty="0" smtClean="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of non-event</a:t>
                      </a:r>
                      <a:r>
                        <a:rPr kumimoji="0" lang="en-US" sz="2800" b="0" i="0" u="none" strike="noStrike" cap="none" normalizeH="0" baseline="0" dirty="0" smtClean="0">
                          <a:ln>
                            <a:noFill/>
                          </a:ln>
                          <a:solidFill>
                            <a:schemeClr val="tx1"/>
                          </a:solidFill>
                          <a:effectLst/>
                          <a:latin typeface="Times New Roman" pitchFamily="18" charset="0"/>
                        </a:rPr>
                        <a:t> = (17/31)/(248/636) = </a:t>
                      </a:r>
                      <a:r>
                        <a:rPr kumimoji="0" lang="en-US" sz="2800" b="1" i="0" u="none" strike="noStrike" cap="none" normalizeH="0" baseline="0" dirty="0" smtClean="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1/PR</a:t>
                      </a:r>
                      <a:r>
                        <a:rPr kumimoji="0" lang="en-US" sz="2800" b="0" i="0" u="none" strike="noStrike" cap="none" normalizeH="0" baseline="0" dirty="0" smtClean="0">
                          <a:ln>
                            <a:noFill/>
                          </a:ln>
                          <a:solidFill>
                            <a:schemeClr val="tx1"/>
                          </a:solidFill>
                          <a:effectLst/>
                          <a:latin typeface="Times New Roman" pitchFamily="18" charset="0"/>
                        </a:rPr>
                        <a:t> = 1 /0.74 = </a:t>
                      </a:r>
                      <a:r>
                        <a:rPr kumimoji="0" lang="en-US" sz="2800" b="1" i="0" u="none" strike="noStrike" cap="none" normalizeH="0" baseline="0" dirty="0" smtClean="0">
                          <a:ln>
                            <a:noFill/>
                          </a:ln>
                          <a:solidFill>
                            <a:schemeClr val="tx1"/>
                          </a:solidFill>
                          <a:effectLst/>
                          <a:latin typeface="Times New Roman" pitchFamily="18" charset="0"/>
                        </a:rPr>
                        <a:t>1.35</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NOT EQUAL to PR of non-event</a:t>
                      </a:r>
                    </a:p>
                  </a:txBody>
                  <a:tcPr marT="45725" marB="45725"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022248"/>
            <a:ext cx="86868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342900" indent="-342900" eaLnBrk="0" hangingPunct="0">
              <a:spcBef>
                <a:spcPct val="20000"/>
              </a:spcBef>
              <a:buFontTx/>
              <a:buChar char="•"/>
            </a:pPr>
            <a:r>
              <a:rPr lang="en-US" altLang="en-US" sz="2800" dirty="0" smtClean="0"/>
              <a:t>OR of exposure is all we can estimate in case-control </a:t>
            </a:r>
          </a:p>
          <a:p>
            <a:pPr marL="342900" indent="-342900" eaLnBrk="0" hangingPunct="0">
              <a:spcBef>
                <a:spcPct val="20000"/>
              </a:spcBef>
              <a:buFontTx/>
              <a:buChar char="•"/>
            </a:pPr>
            <a:endParaRPr lang="en-US" altLang="en-US" sz="1600" dirty="0" smtClean="0"/>
          </a:p>
          <a:p>
            <a:pPr marL="342900" indent="-342900" eaLnBrk="0" hangingPunct="0">
              <a:spcBef>
                <a:spcPct val="20000"/>
              </a:spcBef>
              <a:buFontTx/>
              <a:buChar char="•"/>
            </a:pPr>
            <a:r>
              <a:rPr lang="en-US" altLang="en-US" sz="2800" dirty="0" smtClean="0"/>
              <a:t>Odds </a:t>
            </a:r>
            <a:r>
              <a:rPr lang="en-US" altLang="en-US" sz="2800" dirty="0"/>
              <a:t>ratio of exposure equals odds ratio of disease</a:t>
            </a:r>
          </a:p>
          <a:p>
            <a:pPr marL="742950" lvl="1" indent="-285750" eaLnBrk="0" hangingPunct="0">
              <a:spcBef>
                <a:spcPct val="20000"/>
              </a:spcBef>
            </a:pPr>
            <a:r>
              <a:rPr lang="en-US" altLang="en-US" sz="2800" dirty="0"/>
              <a:t>-  And if disease is rare, then odds ratio of </a:t>
            </a:r>
            <a:r>
              <a:rPr lang="en-US" altLang="en-US" sz="2800" dirty="0" smtClean="0"/>
              <a:t>disease is </a:t>
            </a:r>
            <a:r>
              <a:rPr lang="en-US" altLang="en-US" sz="2800" dirty="0"/>
              <a:t>a good approximation of risk ratio</a:t>
            </a:r>
          </a:p>
          <a:p>
            <a:pPr marL="742950" lvl="1" indent="-285750" eaLnBrk="0" hangingPunct="0">
              <a:spcBef>
                <a:spcPct val="20000"/>
              </a:spcBef>
              <a:buFontTx/>
              <a:buChar char="•"/>
            </a:pPr>
            <a:endParaRPr lang="en-US" altLang="en-US" sz="800" dirty="0"/>
          </a:p>
          <a:p>
            <a:pPr marL="342900" indent="-342900" eaLnBrk="0" hangingPunct="0">
              <a:spcBef>
                <a:spcPct val="20000"/>
              </a:spcBef>
              <a:buFontTx/>
              <a:buChar char="•"/>
            </a:pPr>
            <a:r>
              <a:rPr lang="en-US" altLang="en-US" sz="2800" dirty="0"/>
              <a:t>Even if disease </a:t>
            </a:r>
            <a:r>
              <a:rPr lang="en-US" altLang="en-US" sz="2800" dirty="0" smtClean="0"/>
              <a:t>not </a:t>
            </a:r>
            <a:r>
              <a:rPr lang="en-US" altLang="en-US" sz="2800" dirty="0"/>
              <a:t>rare, </a:t>
            </a:r>
            <a:r>
              <a:rPr lang="en-US" altLang="en-US" sz="2800" dirty="0" smtClean="0"/>
              <a:t>OR </a:t>
            </a:r>
            <a:r>
              <a:rPr lang="en-US" altLang="en-US" sz="2800" dirty="0"/>
              <a:t>of exposure can be an unbiased estimate of a risk ratio or rate ratio in a case-control study if the proper control sampling is done.</a:t>
            </a:r>
          </a:p>
          <a:p>
            <a:pPr marL="342900" indent="-342900" eaLnBrk="0" hangingPunct="0">
              <a:spcBef>
                <a:spcPct val="20000"/>
              </a:spcBef>
              <a:buFontTx/>
              <a:buChar char="•"/>
            </a:pPr>
            <a:endParaRPr lang="en-US" altLang="en-US" sz="1000" dirty="0"/>
          </a:p>
          <a:p>
            <a:pPr marL="342900" indent="-342900" eaLnBrk="0" hangingPunct="0">
              <a:spcBef>
                <a:spcPct val="20000"/>
              </a:spcBef>
              <a:buFontTx/>
              <a:buChar char="•"/>
            </a:pPr>
            <a:r>
              <a:rPr lang="en-US" altLang="en-US" sz="2800" dirty="0"/>
              <a:t>This allows us to get meaningful measures of association in </a:t>
            </a:r>
            <a:r>
              <a:rPr lang="en-US" altLang="en-US" sz="2800" u="sng" dirty="0"/>
              <a:t>case-control </a:t>
            </a:r>
            <a:r>
              <a:rPr lang="en-US" altLang="en-US" sz="2800" u="sng" dirty="0" smtClean="0"/>
              <a:t>studies</a:t>
            </a:r>
            <a:r>
              <a:rPr lang="en-US" altLang="en-US" sz="2800" dirty="0" smtClean="0"/>
              <a:t>  (the OR is a lifesaver)</a:t>
            </a:r>
            <a:endParaRPr lang="en-US" altLang="en-US" sz="2800" dirty="0"/>
          </a:p>
        </p:txBody>
      </p:sp>
    </p:spTree>
    <p:extLst>
      <p:ext uri="{BB962C8B-B14F-4D97-AF65-F5344CB8AC3E}">
        <p14:creationId xmlns:p14="http://schemas.microsoft.com/office/powerpoint/2010/main" val="492708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smtClean="0"/>
              <a:t>Unfavorable property of odds ratio #1: </a:t>
            </a:r>
            <a:br>
              <a:rPr lang="en-US" altLang="en-US" sz="3200" b="1" dirty="0" smtClean="0"/>
            </a:br>
            <a:r>
              <a:rPr lang="en-US" altLang="en-US" sz="3200" b="1" dirty="0" smtClean="0"/>
              <a:t>OR often does </a:t>
            </a:r>
            <a:r>
              <a:rPr lang="en-US" altLang="en-US" sz="3200" b="1" u="sng" dirty="0" smtClean="0"/>
              <a:t>not</a:t>
            </a:r>
            <a:r>
              <a:rPr lang="en-US" altLang="en-US" sz="3200" b="1" dirty="0" smtClean="0"/>
              <a:t> approximate PR</a:t>
            </a:r>
          </a:p>
        </p:txBody>
      </p:sp>
      <p:sp>
        <p:nvSpPr>
          <p:cNvPr id="108546" name="Rectangle 3"/>
          <p:cNvSpPr>
            <a:spLocks noGrp="1" noChangeArrowheads="1"/>
          </p:cNvSpPr>
          <p:nvPr>
            <p:ph type="body" idx="1"/>
          </p:nvPr>
        </p:nvSpPr>
        <p:spPr>
          <a:xfrm>
            <a:off x="685800" y="1981200"/>
            <a:ext cx="8077200" cy="4114800"/>
          </a:xfrm>
        </p:spPr>
        <p:txBody>
          <a:bodyPr/>
          <a:lstStyle/>
          <a:p>
            <a:pPr>
              <a:spcBef>
                <a:spcPct val="0"/>
              </a:spcBef>
            </a:pPr>
            <a:r>
              <a:rPr lang="en-US" altLang="en-US" sz="3600" dirty="0" smtClean="0"/>
              <a:t>Odds Ratio does not approximate Prevalence Ratio if disease prevalence is not low in either the exposed and/or the unexposed group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380999" y="304800"/>
            <a:ext cx="8627533" cy="5823133"/>
          </a:xfrm>
          <a:prstGeom prst="rect">
            <a:avLst/>
          </a:prstGeom>
          <a:noFill/>
          <a:ln w="9525">
            <a:noFill/>
            <a:miter lim="800000"/>
            <a:headEnd/>
            <a:tailEnd/>
          </a:ln>
        </p:spPr>
        <p:txBody>
          <a:bodyPr wrap="square">
            <a:spAutoFit/>
          </a:bodyPr>
          <a:lstStyle/>
          <a:p>
            <a:pPr eaLnBrk="0" hangingPunct="0"/>
            <a:r>
              <a:rPr lang="en-US" altLang="en-US" b="1" dirty="0"/>
              <a:t>          </a:t>
            </a:r>
            <a:r>
              <a:rPr lang="en-US" altLang="en-US" b="1" dirty="0" smtClean="0"/>
              <a:t>Prevalence </a:t>
            </a:r>
            <a:r>
              <a:rPr lang="en-US" altLang="en-US" b="1" dirty="0"/>
              <a:t>ratio and Odds ratio</a:t>
            </a:r>
            <a:endParaRPr lang="en-US" altLang="en-US" dirty="0"/>
          </a:p>
          <a:p>
            <a:pPr eaLnBrk="0" hangingPunct="0"/>
            <a:endParaRPr lang="en-US" altLang="en-US" sz="1000" dirty="0"/>
          </a:p>
          <a:p>
            <a:pPr eaLnBrk="0" hangingPunct="0"/>
            <a:r>
              <a:rPr lang="en-US" altLang="en-US" sz="3200" dirty="0"/>
              <a:t>If prevalence of disease is </a:t>
            </a:r>
            <a:r>
              <a:rPr lang="en-US" altLang="en-US" sz="3200" dirty="0" smtClean="0"/>
              <a:t>not low </a:t>
            </a:r>
            <a:r>
              <a:rPr lang="en-US" altLang="en-US" sz="3200" dirty="0"/>
              <a:t>in </a:t>
            </a:r>
            <a:r>
              <a:rPr lang="en-US" altLang="en-US" sz="3200" dirty="0" smtClean="0"/>
              <a:t>both </a:t>
            </a:r>
            <a:r>
              <a:rPr lang="en-US" altLang="en-US" sz="3200" dirty="0"/>
              <a:t>exposed and unexposed, </a:t>
            </a:r>
            <a:r>
              <a:rPr lang="en-US" altLang="en-US" sz="3200" dirty="0" smtClean="0"/>
              <a:t> PR </a:t>
            </a:r>
            <a:r>
              <a:rPr lang="en-US" altLang="en-US" sz="3200" dirty="0"/>
              <a:t>and OR </a:t>
            </a:r>
            <a:r>
              <a:rPr lang="en-US" altLang="en-US" sz="3200" dirty="0" smtClean="0"/>
              <a:t>will appreciably differ</a:t>
            </a:r>
            <a:r>
              <a:rPr lang="en-US" altLang="en-US" sz="3200" dirty="0"/>
              <a:t>.</a:t>
            </a:r>
          </a:p>
          <a:p>
            <a:pPr eaLnBrk="0" hangingPunct="0">
              <a:spcBef>
                <a:spcPct val="40000"/>
              </a:spcBef>
            </a:pPr>
            <a:r>
              <a:rPr lang="en-US" altLang="en-US" sz="3200" dirty="0"/>
              <a:t>Example, if prevalence in exposed is 0.6</a:t>
            </a:r>
          </a:p>
          <a:p>
            <a:pPr eaLnBrk="0" hangingPunct="0"/>
            <a:r>
              <a:rPr lang="en-US" altLang="en-US" sz="3200" dirty="0"/>
              <a:t>and 0.1 in unexposed:</a:t>
            </a:r>
          </a:p>
          <a:p>
            <a:pPr eaLnBrk="0" hangingPunct="0"/>
            <a:r>
              <a:rPr lang="en-US" altLang="en-US" sz="3200" dirty="0"/>
              <a:t>           PR = 0.6/0.1 =  6.0</a:t>
            </a:r>
          </a:p>
          <a:p>
            <a:pPr eaLnBrk="0" hangingPunct="0"/>
            <a:r>
              <a:rPr lang="en-US" altLang="en-US" sz="3200" dirty="0"/>
              <a:t>           OR = (0.6/0.4)  /  (0.1/0.9) = 13.5</a:t>
            </a:r>
          </a:p>
          <a:p>
            <a:pPr eaLnBrk="0" hangingPunct="0">
              <a:spcBef>
                <a:spcPct val="40000"/>
              </a:spcBef>
            </a:pPr>
            <a:r>
              <a:rPr lang="en-US" altLang="en-US" sz="3200" b="1" dirty="0"/>
              <a:t> 6.0 and 13.5 are VERY different.</a:t>
            </a:r>
          </a:p>
          <a:p>
            <a:pPr eaLnBrk="0" hangingPunct="0">
              <a:spcBef>
                <a:spcPct val="40000"/>
              </a:spcBef>
            </a:pPr>
            <a:r>
              <a:rPr lang="en-US" altLang="en-US" sz="3200" b="1" dirty="0"/>
              <a:t>OR approximates PR only if disease prevalence is</a:t>
            </a:r>
            <a:r>
              <a:rPr lang="en-US" altLang="en-US" sz="3200" dirty="0"/>
              <a:t> </a:t>
            </a:r>
            <a:r>
              <a:rPr lang="en-US" altLang="en-US" sz="3200" b="1" dirty="0"/>
              <a:t>low in both exposed and unexposed group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smtClean="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955" t="871" r="1346" b="1223"/>
          <a:stretch/>
        </p:blipFill>
        <p:spPr bwMode="auto">
          <a:xfrm>
            <a:off x="322117" y="364177"/>
            <a:ext cx="6650183" cy="634142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2643" name="Text Box 5"/>
          <p:cNvSpPr txBox="1">
            <a:spLocks noChangeArrowheads="1"/>
          </p:cNvSpPr>
          <p:nvPr/>
        </p:nvSpPr>
        <p:spPr bwMode="auto">
          <a:xfrm>
            <a:off x="2528455" y="6210299"/>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2644"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2645"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a:t>
            </a:r>
            <a:r>
              <a:rPr lang="en-US" sz="2400" dirty="0" smtClean="0">
                <a:latin typeface="Arial" charset="0"/>
                <a:cs typeface="Arial" charset="0"/>
              </a:rPr>
              <a:t>exposed </a:t>
            </a:r>
            <a:r>
              <a:rPr lang="en-US" sz="2400" dirty="0">
                <a:latin typeface="Arial" charset="0"/>
                <a:cs typeface="Arial" charset="0"/>
              </a:rPr>
              <a:t>group</a:t>
            </a:r>
          </a:p>
        </p:txBody>
      </p:sp>
      <p:cxnSp>
        <p:nvCxnSpPr>
          <p:cNvPr id="4" name="Straight Connector 3"/>
          <p:cNvCxnSpPr/>
          <p:nvPr/>
        </p:nvCxnSpPr>
        <p:spPr bwMode="auto">
          <a:xfrm flipV="1">
            <a:off x="5181600" y="1876301"/>
            <a:ext cx="0" cy="40677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flipH="1" flipV="1">
            <a:off x="1199408" y="1876301"/>
            <a:ext cx="3980708" cy="86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0000"/>
              </a:solidFill>
            </a:endParaRPr>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115952" y="84408"/>
            <a:ext cx="7035837" cy="523220"/>
          </a:xfrm>
          <a:prstGeom prst="rect">
            <a:avLst/>
          </a:prstGeom>
          <a:noFill/>
          <a:ln w="9525">
            <a:noFill/>
            <a:miter lim="800000"/>
            <a:headEnd/>
            <a:tailEnd/>
          </a:ln>
        </p:spPr>
        <p:txBody>
          <a:bodyPr wrap="none">
            <a:spAutoFit/>
          </a:bodyPr>
          <a:lstStyle/>
          <a:p>
            <a:r>
              <a:rPr lang="en-US" sz="2800" b="1" dirty="0" smtClean="0"/>
              <a:t>Cross-Sectional Study: In a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1" y="1224233"/>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77081" y="587397"/>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3"/>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3" name="Straight Arrow Connector 32"/>
          <p:cNvCxnSpPr/>
          <p:nvPr/>
        </p:nvCxnSpPr>
        <p:spPr>
          <a:xfrm>
            <a:off x="3099939" y="1885950"/>
            <a:ext cx="307226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743200" cy="38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209800"/>
            <a:ext cx="83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19800" y="1593552"/>
            <a:ext cx="1371600"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686550" y="2324100"/>
            <a:ext cx="704850" cy="190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grpSp>
        <p:nvGrpSpPr>
          <p:cNvPr id="50" name="Group 49"/>
          <p:cNvGrpSpPr/>
          <p:nvPr/>
        </p:nvGrpSpPr>
        <p:grpSpPr>
          <a:xfrm>
            <a:off x="983544" y="683828"/>
            <a:ext cx="646331" cy="5477260"/>
            <a:chOff x="6389372" y="1221433"/>
            <a:chExt cx="646331" cy="4987280"/>
          </a:xfrm>
        </p:grpSpPr>
        <p:cxnSp>
          <p:nvCxnSpPr>
            <p:cNvPr id="51" name="Straight Arrow Connector 50"/>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2"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53" name="Group 52"/>
          <p:cNvGrpSpPr/>
          <p:nvPr/>
        </p:nvGrpSpPr>
        <p:grpSpPr>
          <a:xfrm>
            <a:off x="3867725" y="683828"/>
            <a:ext cx="646331" cy="5428883"/>
            <a:chOff x="6389372" y="1221433"/>
            <a:chExt cx="646331" cy="4987280"/>
          </a:xfrm>
        </p:grpSpPr>
        <p:cxnSp>
          <p:nvCxnSpPr>
            <p:cNvPr id="54" name="Straight Arrow Connector 53"/>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0"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61" name="Group 60"/>
          <p:cNvGrpSpPr/>
          <p:nvPr/>
        </p:nvGrpSpPr>
        <p:grpSpPr>
          <a:xfrm>
            <a:off x="6846643" y="683828"/>
            <a:ext cx="646331" cy="5350678"/>
            <a:chOff x="6389372" y="1221433"/>
            <a:chExt cx="646331" cy="4987280"/>
          </a:xfrm>
        </p:grpSpPr>
        <p:cxnSp>
          <p:nvCxnSpPr>
            <p:cNvPr id="62" name="Straight Arrow Connector 61"/>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3" name="TextBox 37"/>
            <p:cNvSpPr txBox="1">
              <a:spLocks noChangeArrowheads="1"/>
            </p:cNvSpPr>
            <p:nvPr/>
          </p:nvSpPr>
          <p:spPr bwMode="auto">
            <a:xfrm rot="16200000">
              <a:off x="5207670" y="3424128"/>
              <a:ext cx="3009735" cy="646331"/>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941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0"/>
            <a:ext cx="8534400" cy="1143000"/>
          </a:xfrm>
        </p:spPr>
        <p:txBody>
          <a:bodyPr/>
          <a:lstStyle/>
          <a:p>
            <a:r>
              <a:rPr lang="en-US" altLang="en-US" sz="3200" b="1" dirty="0" smtClean="0"/>
              <a:t>Unfavorable property of odds ratio #2:</a:t>
            </a:r>
            <a:br>
              <a:rPr lang="en-US" altLang="en-US" sz="3200" b="1" dirty="0" smtClean="0"/>
            </a:br>
            <a:r>
              <a:rPr lang="en-US" altLang="en-US" sz="3200" b="1" dirty="0" smtClean="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smtClean="0"/>
              <a:t>Most humans don’t understand odds </a:t>
            </a:r>
          </a:p>
          <a:p>
            <a:pPr>
              <a:spcBef>
                <a:spcPct val="0"/>
              </a:spcBef>
            </a:pPr>
            <a:endParaRPr lang="en-US" altLang="en-US" sz="2800" dirty="0" smtClean="0"/>
          </a:p>
          <a:p>
            <a:pPr>
              <a:spcBef>
                <a:spcPct val="0"/>
              </a:spcBef>
            </a:pPr>
            <a:r>
              <a:rPr lang="en-US" altLang="en-US" sz="2800" dirty="0" smtClean="0"/>
              <a:t>Many scientists treat odds as if they were probabilities</a:t>
            </a:r>
          </a:p>
          <a:p>
            <a:pPr lvl="1">
              <a:spcBef>
                <a:spcPct val="0"/>
              </a:spcBef>
            </a:pPr>
            <a:r>
              <a:rPr lang="en-US" altLang="en-US" sz="2400" dirty="0" smtClean="0"/>
              <a:t>e.g., Of 151 studies in the OB/GYN literature where odds ratios were calculated, authors interpreted the odds ratio as a risk/prevalence ratio in 39 (26%) of them  (Holcomb 2001)</a:t>
            </a:r>
          </a:p>
          <a:p>
            <a:pPr lvl="1">
              <a:spcBef>
                <a:spcPct val="0"/>
              </a:spcBef>
            </a:pPr>
            <a:endParaRPr lang="en-US" altLang="en-US" dirty="0" smtClean="0"/>
          </a:p>
          <a:p>
            <a:pPr>
              <a:spcBef>
                <a:spcPct val="0"/>
              </a:spcBef>
            </a:pPr>
            <a:r>
              <a:rPr lang="en-US" altLang="en-US" sz="2800" dirty="0" smtClean="0"/>
              <a:t>Treating an OR like a PR especially problematic when outcomes are not rare and, therefore, OR is much inflated compared to PR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228600" y="76200"/>
            <a:ext cx="8534400" cy="1143000"/>
          </a:xfrm>
        </p:spPr>
        <p:txBody>
          <a:bodyPr/>
          <a:lstStyle/>
          <a:p>
            <a:r>
              <a:rPr lang="en-US" sz="2800" b="1" dirty="0" smtClean="0"/>
              <a:t>Unfavorable Property of the Odds Ratio #3: </a:t>
            </a:r>
            <a:br>
              <a:rPr lang="en-US" sz="2800" b="1" dirty="0" smtClean="0"/>
            </a:br>
            <a:r>
              <a:rPr lang="en-US" sz="2800" b="1" dirty="0" smtClean="0"/>
              <a:t>Non-Collapsibility</a:t>
            </a:r>
            <a:endParaRPr lang="en-US" altLang="en-US" sz="2800" b="1" dirty="0" smtClean="0"/>
          </a:p>
        </p:txBody>
      </p:sp>
      <p:sp>
        <p:nvSpPr>
          <p:cNvPr id="118786" name="Rectangle 3"/>
          <p:cNvSpPr>
            <a:spLocks noGrp="1" noChangeArrowheads="1"/>
          </p:cNvSpPr>
          <p:nvPr>
            <p:ph type="body" idx="1"/>
          </p:nvPr>
        </p:nvSpPr>
        <p:spPr>
          <a:xfrm>
            <a:off x="152400" y="1143000"/>
            <a:ext cx="8991600" cy="4114800"/>
          </a:xfrm>
        </p:spPr>
        <p:txBody>
          <a:bodyPr/>
          <a:lstStyle/>
          <a:p>
            <a:pPr>
              <a:spcBef>
                <a:spcPct val="0"/>
              </a:spcBef>
            </a:pPr>
            <a:r>
              <a:rPr lang="en-US" altLang="en-US" sz="2800" dirty="0" smtClean="0"/>
              <a:t>Mathematical oddity known since at least 1981 in methodologic literature but virtually unheard of amongst applied researchers</a:t>
            </a:r>
          </a:p>
          <a:p>
            <a:pPr>
              <a:spcBef>
                <a:spcPct val="0"/>
              </a:spcBef>
            </a:pPr>
            <a:endParaRPr lang="en-US" altLang="en-US" sz="1000" dirty="0" smtClean="0"/>
          </a:p>
          <a:p>
            <a:pPr>
              <a:spcBef>
                <a:spcPct val="0"/>
              </a:spcBef>
            </a:pPr>
            <a:r>
              <a:rPr lang="en-US" altLang="en-US" sz="2800" dirty="0" smtClean="0"/>
              <a:t>Obscure in part because of non-informative name</a:t>
            </a:r>
          </a:p>
          <a:p>
            <a:pPr>
              <a:spcBef>
                <a:spcPct val="0"/>
              </a:spcBef>
            </a:pPr>
            <a:endParaRPr lang="en-US" altLang="en-US" sz="1000" dirty="0" smtClean="0"/>
          </a:p>
          <a:p>
            <a:pPr>
              <a:spcBef>
                <a:spcPct val="0"/>
              </a:spcBef>
            </a:pPr>
            <a:r>
              <a:rPr lang="en-US" altLang="en-US" sz="2800" dirty="0" smtClean="0"/>
              <a:t>What is non-collapsibility?</a:t>
            </a:r>
          </a:p>
          <a:p>
            <a:pPr lvl="1">
              <a:spcBef>
                <a:spcPct val="0"/>
              </a:spcBef>
            </a:pPr>
            <a:r>
              <a:rPr lang="en-US" altLang="en-US" dirty="0" smtClean="0"/>
              <a:t>If you adjust for a factor that is not a confounder and use OR as the measure of association, the adjusted OR will be farther from 1 than the unadjusted OR</a:t>
            </a:r>
          </a:p>
          <a:p>
            <a:pPr lvl="2">
              <a:spcBef>
                <a:spcPct val="0"/>
              </a:spcBef>
            </a:pPr>
            <a:r>
              <a:rPr lang="en-US" altLang="en-US" dirty="0" smtClean="0"/>
              <a:t>Achieving a larger OR simply because of needless adjustment seems wrong</a:t>
            </a:r>
          </a:p>
          <a:p>
            <a:pPr lvl="2">
              <a:spcBef>
                <a:spcPct val="0"/>
              </a:spcBef>
            </a:pPr>
            <a:r>
              <a:rPr lang="en-US" altLang="en-US" dirty="0" smtClean="0"/>
              <a:t>Might fool the analyst into thinking confounding is present</a:t>
            </a:r>
          </a:p>
          <a:p>
            <a:pPr lvl="2">
              <a:spcBef>
                <a:spcPct val="0"/>
              </a:spcBef>
            </a:pPr>
            <a:endParaRPr lang="en-US" altLang="en-US" sz="1000" dirty="0" smtClean="0"/>
          </a:p>
          <a:p>
            <a:pPr lvl="1">
              <a:spcBef>
                <a:spcPct val="0"/>
              </a:spcBef>
            </a:pPr>
            <a:r>
              <a:rPr lang="en-US" altLang="en-US" dirty="0" smtClean="0"/>
              <a:t>Especially problematic when outcome is common</a:t>
            </a:r>
          </a:p>
          <a:p>
            <a:pPr>
              <a:spcBef>
                <a:spcPct val="0"/>
              </a:spcBef>
            </a:pPr>
            <a:endParaRPr lang="en-US" altLang="en-US" sz="3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2800" b="1" dirty="0" smtClean="0"/>
              <a:t>Unfavorable Property of the Odds Ratio #3:</a:t>
            </a:r>
            <a:br>
              <a:rPr lang="en-US" sz="2800" b="1" dirty="0" smtClean="0"/>
            </a:br>
            <a:r>
              <a:rPr lang="en-US" sz="2800" b="1" dirty="0" smtClean="0"/>
              <a:t> Non-Collapsibility</a:t>
            </a:r>
            <a:endParaRPr lang="en-US" sz="28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497343609"/>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187809" name="Document" r:id="rId5" imgW="5689998" imgH="1792497" progId="Word.Document.8">
                  <p:embed/>
                </p:oleObj>
              </mc:Choice>
              <mc:Fallback>
                <p:oleObj name="Document" r:id="rId5" imgW="5689998" imgH="1792497" progId="Word.Document.8">
                  <p:embed/>
                  <p:pic>
                    <p:nvPicPr>
                      <p:cNvPr id="0" name="Object 2048"/>
                      <p:cNvPicPr>
                        <a:picLocks noChangeArrowheads="1"/>
                      </p:cNvPicPr>
                      <p:nvPr/>
                    </p:nvPicPr>
                    <p:blipFill>
                      <a:blip r:embed="rId6"/>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87810" name="Document" r:id="rId8" imgW="4201414" imgH="1360588" progId="Word.Document.8">
                  <p:embed/>
                </p:oleObj>
              </mc:Choice>
              <mc:Fallback>
                <p:oleObj name="Document" r:id="rId8" imgW="4201414" imgH="1360588" progId="Word.Document.8">
                  <p:embed/>
                  <p:pic>
                    <p:nvPicPr>
                      <p:cNvPr id="0" name="Object 20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410194" y="1944688"/>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crude</a:t>
            </a:r>
          </a:p>
        </p:txBody>
      </p:sp>
      <p:sp>
        <p:nvSpPr>
          <p:cNvPr id="187407" name="Text Box 13"/>
          <p:cNvSpPr txBox="1">
            <a:spLocks noChangeArrowheads="1"/>
          </p:cNvSpPr>
          <p:nvPr/>
        </p:nvSpPr>
        <p:spPr bwMode="auto">
          <a:xfrm>
            <a:off x="685800" y="47244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young</a:t>
            </a:r>
            <a:r>
              <a:rPr lang="en-US" b="1" dirty="0"/>
              <a:t> = 4.5 </a:t>
            </a:r>
          </a:p>
        </p:txBody>
      </p:sp>
      <p:sp>
        <p:nvSpPr>
          <p:cNvPr id="187408" name="Text Box 14"/>
          <p:cNvSpPr txBox="1">
            <a:spLocks noChangeArrowheads="1"/>
          </p:cNvSpPr>
          <p:nvPr/>
        </p:nvSpPr>
        <p:spPr bwMode="auto">
          <a:xfrm>
            <a:off x="5715000" y="4764088"/>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t>OR </a:t>
            </a:r>
            <a:r>
              <a:rPr lang="en-US" sz="2000" b="1" baseline="-25000" dirty="0"/>
              <a:t>old</a:t>
            </a:r>
            <a:r>
              <a:rPr lang="en-US" b="1" dirty="0"/>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831661" y="1868488"/>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3.3</a:t>
            </a:r>
            <a:endParaRPr lang="en-US" dirty="0"/>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87811" name="Document" r:id="rId11" imgW="4201414" imgH="1360588" progId="Word.Document.8">
                  <p:embed/>
                </p:oleObj>
              </mc:Choice>
              <mc:Fallback>
                <p:oleObj name="Document" r:id="rId11" imgW="4201414" imgH="1360588" progId="Word.Document.8">
                  <p:embed/>
                  <p:pic>
                    <p:nvPicPr>
                      <p:cNvPr id="0" name="Picture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93261"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14728"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53340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young</a:t>
            </a:r>
            <a:r>
              <a:rPr lang="en-US" b="1" dirty="0"/>
              <a:t> = 3.1 </a:t>
            </a:r>
          </a:p>
        </p:txBody>
      </p:sp>
      <p:sp>
        <p:nvSpPr>
          <p:cNvPr id="22" name="Text Box 14"/>
          <p:cNvSpPr txBox="1">
            <a:spLocks noChangeArrowheads="1"/>
          </p:cNvSpPr>
          <p:nvPr/>
        </p:nvSpPr>
        <p:spPr bwMode="auto">
          <a:xfrm>
            <a:off x="5715000" y="5410200"/>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2234046" y="5956790"/>
            <a:ext cx="6068290" cy="523220"/>
          </a:xfrm>
          <a:prstGeom prst="rect">
            <a:avLst/>
          </a:prstGeom>
          <a:noFill/>
        </p:spPr>
        <p:txBody>
          <a:bodyPr wrap="square" rtlCol="0">
            <a:spAutoFit/>
          </a:bodyPr>
          <a:lstStyle/>
          <a:p>
            <a:r>
              <a:rPr lang="en-US" sz="2800" dirty="0" smtClean="0"/>
              <a:t>Weighted average of two PR’s = 1.9</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a:t>
            </a:r>
            <a:r>
              <a:rPr lang="en-US" sz="2400" b="1" dirty="0"/>
              <a:t>case-control </a:t>
            </a:r>
            <a:r>
              <a:rPr lang="en-US" sz="2400" dirty="0"/>
              <a:t>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ratios</a:t>
            </a:r>
          </a:p>
          <a:p>
            <a:pPr marL="800100" lvl="1" indent="-342900" eaLnBrk="0" hangingPunct="0">
              <a:spcBef>
                <a:spcPct val="20000"/>
              </a:spcBef>
              <a:buFont typeface="Times New Roman" pitchFamily="18" charset="0"/>
              <a:buChar char="−"/>
              <a:defRPr/>
            </a:pPr>
            <a:r>
              <a:rPr lang="en-US" sz="2400" dirty="0"/>
              <a:t>Statistical regression models (e.g., logistic regression) to deal with complex confounding</a:t>
            </a:r>
          </a:p>
          <a:p>
            <a:pPr marL="800100" lvl="1" indent="-342900" eaLnBrk="0" hangingPunct="0">
              <a:spcBef>
                <a:spcPct val="20000"/>
              </a:spcBef>
              <a:buFont typeface="Times New Roman" pitchFamily="18" charset="0"/>
              <a:buChar char="−"/>
              <a:defRPr/>
            </a:pPr>
            <a:r>
              <a:rPr lang="en-US" sz="24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cohort/RCT)</a:t>
            </a:r>
          </a:p>
          <a:p>
            <a:pPr marL="800100" lvl="1" indent="-342900" eaLnBrk="0" hangingPunct="0">
              <a:spcBef>
                <a:spcPct val="20000"/>
              </a:spcBef>
              <a:buFont typeface="Times New Roman" pitchFamily="18" charset="0"/>
              <a:buChar char="−"/>
              <a:defRPr/>
            </a:pPr>
            <a:r>
              <a:rPr lang="en-US" sz="24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a:t>
            </a:r>
            <a:r>
              <a:rPr lang="en-US" sz="2400" dirty="0" smtClean="0"/>
              <a:t> </a:t>
            </a:r>
            <a:r>
              <a:rPr lang="en-US" sz="2400" dirty="0"/>
              <a:t>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76200"/>
            <a:ext cx="7772400" cy="1143000"/>
          </a:xfrm>
        </p:spPr>
        <p:txBody>
          <a:bodyPr/>
          <a:lstStyle/>
          <a:p>
            <a:r>
              <a:rPr lang="en-US" altLang="en-US" sz="3000" b="1" dirty="0" smtClean="0"/>
              <a:t>Ratio Measures of Association: </a:t>
            </a:r>
            <a:br>
              <a:rPr lang="en-US" altLang="en-US" sz="3000" b="1" dirty="0" smtClean="0"/>
            </a:br>
            <a:r>
              <a:rPr lang="en-US" altLang="en-US" sz="3000" b="1" dirty="0" smtClean="0"/>
              <a:t>Interpreting the Magnitude</a:t>
            </a:r>
          </a:p>
        </p:txBody>
      </p:sp>
      <p:sp>
        <p:nvSpPr>
          <p:cNvPr id="191490" name="Rectangle 3"/>
          <p:cNvSpPr>
            <a:spLocks noGrp="1" noChangeArrowheads="1"/>
          </p:cNvSpPr>
          <p:nvPr>
            <p:ph type="body" idx="1"/>
          </p:nvPr>
        </p:nvSpPr>
        <p:spPr>
          <a:xfrm>
            <a:off x="76200" y="1219200"/>
            <a:ext cx="8763000" cy="5105400"/>
          </a:xfrm>
        </p:spPr>
        <p:txBody>
          <a:bodyPr/>
          <a:lstStyle/>
          <a:p>
            <a:r>
              <a:rPr lang="en-US" altLang="en-US" sz="2200" dirty="0" smtClean="0"/>
              <a:t>One gauge of the </a:t>
            </a:r>
            <a:r>
              <a:rPr lang="en-US" altLang="en-US" sz="2200" u="sng" dirty="0" smtClean="0"/>
              <a:t>strength</a:t>
            </a:r>
            <a:r>
              <a:rPr lang="en-US" altLang="en-US" sz="2200" dirty="0" smtClean="0"/>
              <a:t> of an association between exposure and disease is the size of the ratio measure </a:t>
            </a:r>
          </a:p>
          <a:p>
            <a:endParaRPr lang="en-US" altLang="en-US" sz="900" dirty="0" smtClean="0"/>
          </a:p>
          <a:p>
            <a:r>
              <a:rPr lang="en-US" altLang="en-US" sz="2200" dirty="0" smtClean="0"/>
              <a:t>In practice, many causal factors have a ratio measure (prevalence ratio, risk ratio, rate ratio, or odds ratio) in the range of 2 to 5</a:t>
            </a:r>
          </a:p>
          <a:p>
            <a:endParaRPr lang="en-US" altLang="en-US" sz="900" dirty="0" smtClean="0"/>
          </a:p>
          <a:p>
            <a:pPr>
              <a:spcBef>
                <a:spcPct val="40000"/>
              </a:spcBef>
            </a:pPr>
            <a:r>
              <a:rPr lang="en-US" altLang="en-US" sz="2200" dirty="0" smtClean="0"/>
              <a:t>Some very strong causal factors may have a relative measure in the range of 10 or more but these are not common</a:t>
            </a:r>
          </a:p>
          <a:p>
            <a:pPr lvl="1"/>
            <a:r>
              <a:rPr lang="en-US" altLang="en-US" sz="2200" dirty="0" smtClean="0"/>
              <a:t>Smoking or asbestos and lung cancer </a:t>
            </a:r>
          </a:p>
          <a:p>
            <a:pPr lvl="1"/>
            <a:endParaRPr lang="en-US" altLang="en-US" sz="900" dirty="0" smtClean="0"/>
          </a:p>
          <a:p>
            <a:pPr>
              <a:spcBef>
                <a:spcPct val="40000"/>
              </a:spcBef>
            </a:pPr>
            <a:r>
              <a:rPr lang="en-US" altLang="en-US" sz="2200" dirty="0" smtClean="0"/>
              <a:t>Ratio measures &lt; 2.0 may still be valid but are more likely to be the result of bias and therefore need to undergo more scrutiny</a:t>
            </a:r>
          </a:p>
          <a:p>
            <a:pPr lvl="1"/>
            <a:r>
              <a:rPr lang="en-US" altLang="en-US" sz="2200" dirty="0" smtClean="0"/>
              <a:t>Second-hand smoke risk ratio &lt; 1.5</a:t>
            </a:r>
          </a:p>
          <a:p>
            <a:pPr lvl="1"/>
            <a:endParaRPr lang="en-US" altLang="en-US" sz="900" dirty="0" smtClean="0"/>
          </a:p>
          <a:p>
            <a:r>
              <a:rPr lang="en-US" altLang="en-US" sz="2200" dirty="0" smtClean="0"/>
              <a:t>Caution:  If disease prevalence (incidence) is not low (e.g. &gt;10%), can’t use this same yardstick to assess the size/strength of the odds ratio.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smtClean="0"/>
              <a:t>Measures of Association in a Cohort Study</a:t>
            </a:r>
          </a:p>
        </p:txBody>
      </p:sp>
      <p:sp>
        <p:nvSpPr>
          <p:cNvPr id="193538" name="Rectangle 3"/>
          <p:cNvSpPr>
            <a:spLocks noGrp="1" noChangeArrowheads="1"/>
          </p:cNvSpPr>
          <p:nvPr>
            <p:ph type="body" idx="1"/>
          </p:nvPr>
        </p:nvSpPr>
        <p:spPr>
          <a:xfrm>
            <a:off x="152399" y="1295400"/>
            <a:ext cx="8873067" cy="4114800"/>
          </a:xfrm>
        </p:spPr>
        <p:txBody>
          <a:bodyPr/>
          <a:lstStyle/>
          <a:p>
            <a:r>
              <a:rPr lang="en-US" dirty="0" smtClean="0"/>
              <a:t>With cross-sectional design, we can calculate a ratio of the probability of prevalent disease in two groups, but we cannot measure incidence</a:t>
            </a:r>
          </a:p>
          <a:p>
            <a:pPr>
              <a:buFontTx/>
              <a:buNone/>
            </a:pPr>
            <a:endParaRPr lang="en-US" dirty="0" smtClean="0"/>
          </a:p>
          <a:p>
            <a:r>
              <a:rPr lang="en-US" dirty="0" smtClean="0"/>
              <a:t>A cohort study allows us to calculate the incidence of disease in two or more exposure groups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562100"/>
            <a:ext cx="457200" cy="495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14500"/>
            <a:ext cx="392628"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5240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3400" y="1752600"/>
            <a:ext cx="228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a:latin typeface="Calibri" pitchFamily="34" charset="0"/>
              </a:rPr>
              <a:t>Time</a:t>
            </a:r>
          </a:p>
        </p:txBody>
      </p:sp>
      <p:sp>
        <p:nvSpPr>
          <p:cNvPr id="42009" name="TextBox 45"/>
          <p:cNvSpPr txBox="1">
            <a:spLocks noChangeArrowheads="1"/>
          </p:cNvSpPr>
          <p:nvPr/>
        </p:nvSpPr>
        <p:spPr bwMode="auto">
          <a:xfrm>
            <a:off x="3187402" y="115668"/>
            <a:ext cx="2813591" cy="646331"/>
          </a:xfrm>
          <a:prstGeom prst="rect">
            <a:avLst/>
          </a:prstGeom>
          <a:noFill/>
          <a:ln w="9525">
            <a:noFill/>
            <a:miter lim="800000"/>
            <a:headEnd/>
            <a:tailEnd/>
          </a:ln>
        </p:spPr>
        <p:txBody>
          <a:bodyPr wrap="none">
            <a:spAutoFit/>
          </a:bodyPr>
          <a:lstStyle/>
          <a:p>
            <a:r>
              <a:rPr lang="en-US" sz="3600" b="1" dirty="0" smtClean="0"/>
              <a:t>Fixed Cohort</a:t>
            </a:r>
            <a:endParaRPr lang="en-US" sz="3600" b="1" dirty="0"/>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smtClean="0"/>
              <a:t>        = event                      </a:t>
            </a:r>
            <a:r>
              <a:rPr lang="en-US" sz="2000" dirty="0" smtClean="0"/>
              <a:t>= </a:t>
            </a:r>
            <a:r>
              <a:rPr lang="en-US" sz="2000" dirty="0"/>
              <a:t>loss to </a:t>
            </a:r>
            <a:r>
              <a:rPr lang="en-US" sz="2000" dirty="0" smtClean="0"/>
              <a:t>follow-up       CE = competing event</a:t>
            </a:r>
            <a:endParaRPr lang="en-US" sz="20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Tree>
    <p:extLst>
      <p:ext uri="{BB962C8B-B14F-4D97-AF65-F5344CB8AC3E}">
        <p14:creationId xmlns:p14="http://schemas.microsoft.com/office/powerpoint/2010/main" val="596920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69323" y="1655763"/>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670925"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711190" y="4419600"/>
            <a:ext cx="457200" cy="1570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59940"/>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216670" y="374915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smtClean="0"/>
              <a:t>Measuring </a:t>
            </a:r>
            <a:r>
              <a:rPr lang="en-US" altLang="en-US" sz="2400" b="1" dirty="0"/>
              <a:t>a</a:t>
            </a:r>
            <a:r>
              <a:rPr lang="en-US" altLang="en-US" sz="2400" b="1" dirty="0" smtClean="0"/>
              <a:t>ssociation between exposure &amp; disease  </a:t>
            </a:r>
            <a:r>
              <a:rPr lang="en-US" altLang="en-US" sz="2400" b="1" dirty="0"/>
              <a:t>in a </a:t>
            </a:r>
            <a:r>
              <a:rPr lang="en-US" altLang="en-US" sz="2400" b="1" dirty="0" smtClean="0"/>
              <a:t>cohort</a:t>
            </a:r>
            <a:endParaRPr lang="en-US" altLang="en-US" sz="2400" b="1" dirty="0"/>
          </a:p>
          <a:p>
            <a:pPr eaLnBrk="0" hangingPunct="0"/>
            <a:endParaRPr lang="en-US" altLang="en-US" sz="1000" dirty="0" smtClean="0"/>
          </a:p>
          <a:p>
            <a:pPr eaLnBrk="0" hangingPunct="0"/>
            <a:r>
              <a:rPr lang="en-US" altLang="en-US" sz="2200" dirty="0" smtClean="0"/>
              <a:t>Following </a:t>
            </a:r>
            <a:r>
              <a:rPr lang="en-US" altLang="en-US" sz="2200" dirty="0"/>
              <a:t>two groups by exposure status within a cohort:</a:t>
            </a:r>
          </a:p>
          <a:p>
            <a:pPr eaLnBrk="0" hangingPunct="0"/>
            <a:r>
              <a:rPr lang="en-US" altLang="en-US" sz="2200" dirty="0"/>
              <a:t>Equivalent to following two </a:t>
            </a:r>
            <a:r>
              <a:rPr lang="en-US" altLang="en-US" sz="2200" dirty="0" smtClean="0"/>
              <a:t>fixed cohorts </a:t>
            </a:r>
            <a:r>
              <a:rPr lang="en-US" altLang="en-US" sz="2200" dirty="0"/>
              <a:t>defined by exposure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smtClean="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smtClean="0"/>
              <a:t>Measure occurrence of new disease separately in a sub-cohort of exposed and a sub-cohort of unexposed individuals</a:t>
            </a:r>
          </a:p>
          <a:p>
            <a:endParaRPr lang="en-US" altLang="en-US" dirty="0" smtClean="0"/>
          </a:p>
          <a:p>
            <a:r>
              <a:rPr lang="en-US" altLang="en-US" dirty="0" smtClean="0"/>
              <a:t>Compare incidence in each sub-cohort</a:t>
            </a:r>
          </a:p>
          <a:p>
            <a:pPr lvl="1"/>
            <a:r>
              <a:rPr lang="en-US" altLang="en-US" sz="3200" dirty="0" smtClean="0"/>
              <a:t>How? </a:t>
            </a:r>
            <a:endParaRPr lang="en-US" alt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smtClean="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smtClean="0"/>
              <a:t>Recall the measures of incidence in a cohort:</a:t>
            </a:r>
          </a:p>
          <a:p>
            <a:pPr lvl="1"/>
            <a:r>
              <a:rPr lang="en-US" dirty="0" smtClean="0"/>
              <a:t>cumulative incidence (risk)</a:t>
            </a:r>
          </a:p>
          <a:p>
            <a:pPr lvl="1"/>
            <a:r>
              <a:rPr lang="en-US" dirty="0" smtClean="0"/>
              <a:t>incidence rate </a:t>
            </a:r>
          </a:p>
          <a:p>
            <a:pPr lvl="2"/>
            <a:r>
              <a:rPr lang="en-US" dirty="0" smtClean="0"/>
              <a:t>average incidence rate</a:t>
            </a:r>
          </a:p>
          <a:p>
            <a:pPr lvl="2"/>
            <a:r>
              <a:rPr lang="en-US" dirty="0" smtClean="0"/>
              <a:t>instantaneous incidence rate (“hazard”)</a:t>
            </a:r>
          </a:p>
          <a:p>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smtClean="0"/>
              <a:t>Measures of Association in a</a:t>
            </a:r>
            <a:br>
              <a:rPr lang="en-US" altLang="en-US" sz="3600" b="1" dirty="0" smtClean="0"/>
            </a:br>
            <a:r>
              <a:rPr lang="en-US" altLang="en-US" sz="3600" b="1" dirty="0" smtClean="0"/>
              <a:t> Cross-Sectional Study</a:t>
            </a:r>
          </a:p>
        </p:txBody>
      </p:sp>
      <p:sp>
        <p:nvSpPr>
          <p:cNvPr id="26626" name="Rectangle 3"/>
          <p:cNvSpPr>
            <a:spLocks noGrp="1" noChangeArrowheads="1"/>
          </p:cNvSpPr>
          <p:nvPr>
            <p:ph type="body" idx="1"/>
          </p:nvPr>
        </p:nvSpPr>
        <p:spPr>
          <a:xfrm>
            <a:off x="304800" y="1600200"/>
            <a:ext cx="8610600" cy="4572000"/>
          </a:xfrm>
        </p:spPr>
        <p:txBody>
          <a:bodyPr/>
          <a:lstStyle/>
          <a:p>
            <a:pPr>
              <a:lnSpc>
                <a:spcPct val="90000"/>
              </a:lnSpc>
            </a:pPr>
            <a:r>
              <a:rPr lang="en-US" altLang="en-US" dirty="0" smtClean="0"/>
              <a:t>Simplest case is to have a dichotomous exposure and dichotomous outcome</a:t>
            </a:r>
          </a:p>
          <a:p>
            <a:pPr>
              <a:lnSpc>
                <a:spcPct val="90000"/>
              </a:lnSpc>
            </a:pPr>
            <a:endParaRPr lang="en-US" altLang="en-US" sz="1400" dirty="0" smtClean="0"/>
          </a:p>
          <a:p>
            <a:pPr>
              <a:lnSpc>
                <a:spcPct val="90000"/>
              </a:lnSpc>
            </a:pPr>
            <a:r>
              <a:rPr lang="en-US" altLang="en-US" dirty="0" smtClean="0"/>
              <a:t>Everyone is classified as having exposure or not and having outcome or not, making a 2 x 2 table</a:t>
            </a:r>
          </a:p>
          <a:p>
            <a:pPr>
              <a:lnSpc>
                <a:spcPct val="90000"/>
              </a:lnSpc>
            </a:pPr>
            <a:endParaRPr lang="en-US" altLang="en-US" sz="1400" dirty="0" smtClean="0"/>
          </a:p>
          <a:p>
            <a:pPr>
              <a:lnSpc>
                <a:spcPct val="90000"/>
              </a:lnSpc>
            </a:pPr>
            <a:r>
              <a:rPr lang="en-US" altLang="en-US" dirty="0" smtClean="0"/>
              <a:t>The proportions with disease are compared among those with and without the exposure</a:t>
            </a:r>
          </a:p>
          <a:p>
            <a:pPr>
              <a:lnSpc>
                <a:spcPct val="90000"/>
              </a:lnSpc>
            </a:pPr>
            <a:endParaRPr lang="en-US" altLang="en-US" sz="1200" dirty="0" smtClean="0"/>
          </a:p>
          <a:p>
            <a:pPr>
              <a:lnSpc>
                <a:spcPct val="90000"/>
              </a:lnSpc>
            </a:pPr>
            <a:r>
              <a:rPr lang="en-US" altLang="en-US" dirty="0" smtClean="0"/>
              <a:t>Note: Plethora of synonyms</a:t>
            </a:r>
          </a:p>
          <a:p>
            <a:pPr lvl="1">
              <a:lnSpc>
                <a:spcPct val="90000"/>
              </a:lnSpc>
            </a:pPr>
            <a:r>
              <a:rPr lang="en-US" altLang="en-US" dirty="0" smtClean="0"/>
              <a:t>Exposure = risk factor = predictor = predictor variable = independent variable = determinant</a:t>
            </a:r>
          </a:p>
          <a:p>
            <a:pPr lvl="1">
              <a:lnSpc>
                <a:spcPct val="90000"/>
              </a:lnSpc>
            </a:pPr>
            <a:endParaRPr lang="en-US" altLang="en-US" b="1" dirty="0" smtClean="0"/>
          </a:p>
          <a:p>
            <a:pPr lvl="1">
              <a:lnSpc>
                <a:spcPct val="90000"/>
              </a:lnSpc>
            </a:pPr>
            <a:endParaRPr lang="en-US" altLang="en-US" b="1" dirty="0" smtClean="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3093038705"/>
              </p:ext>
            </p:extLst>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smtClean="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smtClean="0"/>
              <a:t>Risk is based on proportion of persons with disease = cumulative incidence</a:t>
            </a:r>
          </a:p>
          <a:p>
            <a:pPr lvl="1">
              <a:spcBef>
                <a:spcPct val="40000"/>
              </a:spcBef>
            </a:pPr>
            <a:r>
              <a:rPr lang="en-US" altLang="en-US" sz="2400" b="1" dirty="0" smtClean="0"/>
              <a:t>Risk ratio</a:t>
            </a:r>
            <a:r>
              <a:rPr lang="en-US" altLang="en-US" sz="2400" dirty="0" smtClean="0"/>
              <a:t> = ratio of 2 cumulative incidence estimates = </a:t>
            </a:r>
            <a:r>
              <a:rPr lang="en-US" altLang="en-US" sz="2400" b="1" dirty="0" smtClean="0"/>
              <a:t>cumulative incidence ratio = </a:t>
            </a:r>
            <a:r>
              <a:rPr lang="en-US" altLang="en-US" sz="2400" dirty="0" smtClean="0"/>
              <a:t>also called </a:t>
            </a:r>
            <a:r>
              <a:rPr lang="en-US" altLang="en-US" sz="2400" b="1" dirty="0" smtClean="0"/>
              <a:t>relative risk</a:t>
            </a:r>
          </a:p>
          <a:p>
            <a:pPr lvl="1">
              <a:spcBef>
                <a:spcPct val="40000"/>
              </a:spcBef>
            </a:pPr>
            <a:endParaRPr lang="en-US" altLang="en-US" sz="800" b="1" dirty="0" smtClean="0"/>
          </a:p>
          <a:p>
            <a:pPr>
              <a:spcBef>
                <a:spcPct val="40000"/>
              </a:spcBef>
            </a:pPr>
            <a:r>
              <a:rPr lang="en-US" altLang="en-US" sz="2400" dirty="0" smtClean="0"/>
              <a:t>Rate is based on events per person-time.  Two types: “average” incidence rate and hazard.  Both form a </a:t>
            </a:r>
            <a:r>
              <a:rPr lang="en-US" altLang="en-US" sz="2400" b="1" dirty="0" smtClean="0"/>
              <a:t>rate ratio</a:t>
            </a:r>
          </a:p>
          <a:p>
            <a:pPr lvl="1">
              <a:spcBef>
                <a:spcPct val="40000"/>
              </a:spcBef>
            </a:pPr>
            <a:r>
              <a:rPr lang="en-US" altLang="en-US" sz="2400" b="1" dirty="0" smtClean="0"/>
              <a:t>Rate ratio = Incidence rate ratio</a:t>
            </a:r>
            <a:r>
              <a:rPr lang="en-US" altLang="en-US" sz="2400" dirty="0" smtClean="0"/>
              <a:t> = ratio of 2 average incidence rates </a:t>
            </a:r>
            <a:r>
              <a:rPr lang="en-US" altLang="en-US" sz="2400" b="1" dirty="0" smtClean="0"/>
              <a:t>= </a:t>
            </a:r>
            <a:r>
              <a:rPr lang="en-US" altLang="en-US" sz="2400" dirty="0" smtClean="0"/>
              <a:t>also called </a:t>
            </a:r>
            <a:r>
              <a:rPr lang="en-US" altLang="en-US" sz="2400" b="1" dirty="0" smtClean="0"/>
              <a:t>relative rate </a:t>
            </a:r>
          </a:p>
          <a:p>
            <a:pPr lvl="1">
              <a:spcBef>
                <a:spcPct val="40000"/>
              </a:spcBef>
            </a:pPr>
            <a:r>
              <a:rPr lang="en-US" altLang="en-US" sz="2400" b="1" dirty="0" smtClean="0"/>
              <a:t>Hazard ratio = </a:t>
            </a:r>
            <a:r>
              <a:rPr lang="en-US" altLang="en-US" sz="2400" dirty="0" smtClean="0"/>
              <a:t>ratio of 2 hazard rates = also called </a:t>
            </a:r>
            <a:r>
              <a:rPr lang="en-US" altLang="en-US" sz="2400" b="1" dirty="0" smtClean="0"/>
              <a:t>relative hazard</a:t>
            </a:r>
            <a:r>
              <a:rPr lang="en-US" altLang="en-US" sz="2400" dirty="0" smtClean="0"/>
              <a:t> (also sometimes called </a:t>
            </a:r>
            <a:r>
              <a:rPr lang="en-US" altLang="en-US" sz="2400" b="1" dirty="0" smtClean="0"/>
              <a:t>rate ratio)</a:t>
            </a:r>
          </a:p>
          <a:p>
            <a:pPr>
              <a:spcBef>
                <a:spcPct val="40000"/>
              </a:spcBef>
            </a:pPr>
            <a:r>
              <a:rPr lang="en-US" altLang="en-US" sz="2400" dirty="0" smtClean="0">
                <a:solidFill>
                  <a:srgbClr val="FF0000"/>
                </a:solidFill>
              </a:rPr>
              <a:t>For short-hand, we prefer </a:t>
            </a:r>
            <a:r>
              <a:rPr lang="en-US" altLang="en-US" sz="2400" b="1" dirty="0" smtClean="0">
                <a:solidFill>
                  <a:srgbClr val="FF0000"/>
                </a:solidFill>
              </a:rPr>
              <a:t>risk ratio, rate ratio, hazard ratio </a:t>
            </a:r>
            <a:r>
              <a:rPr lang="en-US" altLang="en-US" sz="2400" dirty="0" smtClean="0">
                <a:solidFill>
                  <a:srgbClr val="FF0000"/>
                </a:solidFill>
              </a:rPr>
              <a:t>(just as we prefer </a:t>
            </a:r>
            <a:r>
              <a:rPr lang="en-US" altLang="en-US" sz="2400" b="1" dirty="0" smtClean="0">
                <a:solidFill>
                  <a:srgbClr val="FF0000"/>
                </a:solidFill>
              </a:rPr>
              <a:t>prevalence ratio</a:t>
            </a:r>
            <a:r>
              <a:rPr lang="en-US" altLang="en-US" sz="2400" dirty="0" smtClean="0">
                <a:solidFill>
                  <a:srgbClr val="FF0000"/>
                </a:solidFill>
              </a:rPr>
              <a:t> and</a:t>
            </a:r>
            <a:r>
              <a:rPr lang="en-US" altLang="en-US" sz="2400" b="1" dirty="0" smtClean="0">
                <a:solidFill>
                  <a:srgbClr val="FF0000"/>
                </a:solidFill>
              </a:rPr>
              <a:t> prevalence odds ratio</a:t>
            </a:r>
            <a:r>
              <a:rPr lang="en-US" altLang="en-US" sz="2400" dirty="0" smtClean="0">
                <a:solidFill>
                  <a:srgbClr val="FF0000"/>
                </a:solidFill>
              </a:rPr>
              <a:t> in cross-sectional study)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457200" y="304800"/>
            <a:ext cx="8153400" cy="1143000"/>
          </a:xfrm>
        </p:spPr>
        <p:txBody>
          <a:bodyPr/>
          <a:lstStyle/>
          <a:p>
            <a:r>
              <a:rPr lang="en-US" altLang="en-US" sz="4000" b="1" dirty="0" smtClean="0"/>
              <a:t>A Note on “RR” or “Relative Risk”</a:t>
            </a:r>
          </a:p>
        </p:txBody>
      </p:sp>
      <p:sp>
        <p:nvSpPr>
          <p:cNvPr id="209922" name="Rectangle 3"/>
          <p:cNvSpPr>
            <a:spLocks noGrp="1" noChangeArrowheads="1"/>
          </p:cNvSpPr>
          <p:nvPr>
            <p:ph type="body" idx="1"/>
          </p:nvPr>
        </p:nvSpPr>
        <p:spPr>
          <a:xfrm>
            <a:off x="228600" y="1676400"/>
            <a:ext cx="8763000" cy="4267200"/>
          </a:xfrm>
        </p:spPr>
        <p:txBody>
          <a:bodyPr/>
          <a:lstStyle/>
          <a:p>
            <a:r>
              <a:rPr lang="en-US" altLang="en-US" sz="2800" dirty="0" smtClean="0"/>
              <a:t>“Relative risk” or “RR” is very common in the literature, but used loosely and may refer to a risk ratio, a rate ratio, a prevalence ratio, or even an odds ratio</a:t>
            </a:r>
          </a:p>
          <a:p>
            <a:endParaRPr lang="en-US" altLang="en-US" sz="2000" dirty="0" smtClean="0"/>
          </a:p>
          <a:p>
            <a:pPr>
              <a:spcBef>
                <a:spcPct val="40000"/>
              </a:spcBef>
            </a:pPr>
            <a:r>
              <a:rPr lang="en-US" altLang="en-US" sz="2800" b="1" dirty="0" smtClean="0"/>
              <a:t>Avoid this non-specific term. </a:t>
            </a:r>
          </a:p>
          <a:p>
            <a:pPr>
              <a:spcBef>
                <a:spcPct val="40000"/>
              </a:spcBef>
            </a:pPr>
            <a:endParaRPr lang="en-US" altLang="en-US" sz="2000" b="1" dirty="0" smtClean="0"/>
          </a:p>
          <a:p>
            <a:pPr>
              <a:spcBef>
                <a:spcPct val="40000"/>
              </a:spcBef>
            </a:pPr>
            <a:r>
              <a:rPr lang="en-US" altLang="en-US" sz="2800" dirty="0" smtClean="0"/>
              <a:t>Instead, be explicit about what you mean:</a:t>
            </a:r>
          </a:p>
          <a:p>
            <a:pPr lvl="1">
              <a:spcBef>
                <a:spcPct val="40000"/>
              </a:spcBef>
            </a:pPr>
            <a:r>
              <a:rPr lang="en-US" altLang="en-US" sz="2400" b="1" dirty="0">
                <a:solidFill>
                  <a:srgbClr val="FF0000"/>
                </a:solidFill>
              </a:rPr>
              <a:t>p</a:t>
            </a:r>
            <a:r>
              <a:rPr lang="en-US" altLang="en-US" sz="2400" b="1" dirty="0" smtClean="0">
                <a:solidFill>
                  <a:srgbClr val="FF0000"/>
                </a:solidFill>
              </a:rPr>
              <a:t>revalence ratio, prevalence odds ratio, risk </a:t>
            </a:r>
            <a:r>
              <a:rPr lang="en-US" altLang="en-US" sz="2400" b="1" dirty="0">
                <a:solidFill>
                  <a:srgbClr val="FF0000"/>
                </a:solidFill>
              </a:rPr>
              <a:t>ratio, rate ratio, </a:t>
            </a:r>
            <a:r>
              <a:rPr lang="en-US" altLang="en-US" sz="2400" b="1" dirty="0" smtClean="0">
                <a:solidFill>
                  <a:srgbClr val="FF0000"/>
                </a:solidFill>
              </a:rPr>
              <a:t>hazard ratio, or incidence odds ratio </a:t>
            </a:r>
            <a:endParaRPr lang="en-US" altLang="en-US"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154745" y="335621"/>
            <a:ext cx="8637563" cy="914400"/>
          </a:xfrm>
        </p:spPr>
        <p:txBody>
          <a:bodyPr/>
          <a:lstStyle/>
          <a:p>
            <a:r>
              <a:rPr lang="en-US" altLang="en-US" sz="3200" b="1" dirty="0" smtClean="0"/>
              <a:t>Risk Ratio (Equal Follow-up; No Censoring)</a:t>
            </a:r>
            <a:r>
              <a:rPr lang="en-US" altLang="en-US" sz="3200" dirty="0" smtClean="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3428615837"/>
              </p:ext>
            </p:extLst>
          </p:nvPr>
        </p:nvGraphicFramePr>
        <p:xfrm>
          <a:off x="685800" y="1292225"/>
          <a:ext cx="7772400" cy="4733924"/>
        </p:xfrm>
        <a:graphic>
          <a:graphicData uri="http://schemas.openxmlformats.org/drawingml/2006/table">
            <a:tbl>
              <a:tblPr/>
              <a:tblGrid>
                <a:gridCol w="3124200"/>
                <a:gridCol w="1219200"/>
                <a:gridCol w="1219200"/>
                <a:gridCol w="2209800"/>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506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Probability of disease, ate salad = 54/70 = 0.77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Probability of disease, no salad = 2/28 = 0.07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Risk ratio = 0.77/0.07 = 11 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Illustrates risk ratio in cohort with complete follow-up</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smtClean="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a:t>
            </a:r>
            <a:r>
              <a:rPr lang="en-US" sz="2400" dirty="0" smtClean="0"/>
              <a:t>with AIDS </a:t>
            </a:r>
            <a:r>
              <a:rPr lang="en-US" sz="2400" dirty="0"/>
              <a:t>in low CD4 group = 0.70 and in high </a:t>
            </a:r>
            <a:r>
              <a:rPr lang="en-US" sz="2400" dirty="0" smtClean="0"/>
              <a:t>CD4 group </a:t>
            </a:r>
            <a:r>
              <a:rPr lang="en-US" sz="2400" dirty="0"/>
              <a:t>=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smtClean="0"/>
              <a:t>Cumulative incidence of AIDS</a:t>
            </a:r>
            <a:endParaRPr lang="en-US" sz="1200" b="1" dirty="0"/>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CD4 = low</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381000"/>
            <a:ext cx="8680450" cy="641350"/>
          </a:xfrm>
          <a:prstGeom prst="rect">
            <a:avLst/>
          </a:prstGeom>
          <a:noFill/>
          <a:ln w="9525">
            <a:noFill/>
            <a:miter lim="800000"/>
            <a:headEnd/>
            <a:tailEnd/>
          </a:ln>
        </p:spPr>
        <p:txBody>
          <a:bodyPr wrap="none">
            <a:spAutoFit/>
          </a:bodyPr>
          <a:lstStyle/>
          <a:p>
            <a:pPr eaLnBrk="0" hangingPunct="0"/>
            <a:r>
              <a:rPr lang="en-US" altLang="en-US" b="1" dirty="0"/>
              <a:t>Describing a Risk Ratio &gt; 1  (e.g., RR = 2.7)</a:t>
            </a:r>
          </a:p>
        </p:txBody>
      </p:sp>
      <p:sp>
        <p:nvSpPr>
          <p:cNvPr id="220162" name="Text Box 3"/>
          <p:cNvSpPr txBox="1">
            <a:spLocks noChangeArrowheads="1"/>
          </p:cNvSpPr>
          <p:nvPr/>
        </p:nvSpPr>
        <p:spPr bwMode="auto">
          <a:xfrm>
            <a:off x="533400" y="1319213"/>
            <a:ext cx="8229600" cy="5770811"/>
          </a:xfrm>
          <a:prstGeom prst="rect">
            <a:avLst/>
          </a:prstGeom>
          <a:noFill/>
          <a:ln w="9525">
            <a:noFill/>
            <a:miter lim="800000"/>
            <a:headEnd/>
            <a:tailEnd/>
          </a:ln>
        </p:spPr>
        <p:txBody>
          <a:bodyPr>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a:t>
            </a:r>
            <a:r>
              <a:rPr lang="en-US" altLang="en-US" sz="2800" dirty="0" smtClean="0"/>
              <a:t>develop AIDS </a:t>
            </a:r>
            <a:r>
              <a:rPr lang="en-US" altLang="en-US" sz="2800" dirty="0"/>
              <a:t>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a:t>
            </a:r>
            <a:r>
              <a:rPr lang="en-US" altLang="en-US" sz="2800" dirty="0" smtClean="0"/>
              <a:t>2.7-fold </a:t>
            </a:r>
            <a:r>
              <a:rPr lang="en-US" altLang="en-US" sz="2800" dirty="0"/>
              <a:t>higher risk of </a:t>
            </a:r>
            <a:r>
              <a:rPr lang="en-US" altLang="en-US" sz="2800" dirty="0" smtClean="0"/>
              <a:t>developing AIDS </a:t>
            </a:r>
            <a:r>
              <a:rPr lang="en-US" altLang="en-US" sz="2800" dirty="0"/>
              <a:t>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a:t>
            </a:r>
            <a:r>
              <a:rPr lang="en-US" altLang="en-US" sz="2800" dirty="0" smtClean="0"/>
              <a:t>developing AIDS </a:t>
            </a:r>
            <a:r>
              <a:rPr lang="en-US" altLang="en-US" sz="2800" dirty="0"/>
              <a:t>compared with a high CD4 count over 6 years (risk ratio = 2.7).”  </a:t>
            </a:r>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a:t>
            </a:r>
            <a:r>
              <a:rPr lang="en-US" altLang="en-US" sz="2800" b="1" dirty="0" smtClean="0"/>
              <a:t>3.5 </a:t>
            </a:r>
            <a:r>
              <a:rPr lang="en-US" altLang="en-US" sz="2800" b="1" dirty="0"/>
              <a:t>years, extended by </a:t>
            </a:r>
            <a:r>
              <a:rPr lang="en-US" altLang="en-US" sz="2800" b="1" dirty="0" smtClean="0"/>
              <a:t>DSMB </a:t>
            </a:r>
            <a:endParaRPr lang="en-US" altLang="en-US" sz="2800" b="1" dirty="0"/>
          </a:p>
        </p:txBody>
      </p:sp>
      <p:sp>
        <p:nvSpPr>
          <p:cNvPr id="222212" name="Line 5"/>
          <p:cNvSpPr>
            <a:spLocks noChangeShapeType="1"/>
          </p:cNvSpPr>
          <p:nvPr/>
        </p:nvSpPr>
        <p:spPr bwMode="auto">
          <a:xfrm flipH="1">
            <a:off x="6553200" y="1295400"/>
            <a:ext cx="0" cy="4800600"/>
          </a:xfrm>
          <a:prstGeom prst="line">
            <a:avLst/>
          </a:prstGeom>
          <a:noFill/>
          <a:ln w="9525">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9525">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a:t>
            </a:r>
            <a:r>
              <a:rPr lang="en-US" altLang="en-US" sz="2800" dirty="0" smtClean="0"/>
              <a:t>0.85  2yr=0.82 	End=0.78</a:t>
            </a:r>
            <a:endParaRPr lang="en-US" altLang="en-US" sz="2800" dirty="0"/>
          </a:p>
        </p:txBody>
      </p:sp>
      <p:sp>
        <p:nvSpPr>
          <p:cNvPr id="222215" name="Line 8"/>
          <p:cNvSpPr>
            <a:spLocks noChangeShapeType="1"/>
          </p:cNvSpPr>
          <p:nvPr/>
        </p:nvSpPr>
        <p:spPr bwMode="auto">
          <a:xfrm flipH="1">
            <a:off x="3276600" y="2514600"/>
            <a:ext cx="0" cy="3581400"/>
          </a:xfrm>
          <a:prstGeom prst="line">
            <a:avLst/>
          </a:prstGeom>
          <a:noFill/>
          <a:ln w="9525">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610723" y="228600"/>
            <a:ext cx="7914346"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&lt; 1 (e.g., RR = 0.78)</a:t>
            </a:r>
          </a:p>
        </p:txBody>
      </p:sp>
      <p:sp>
        <p:nvSpPr>
          <p:cNvPr id="224258" name="Text Box 3"/>
          <p:cNvSpPr txBox="1">
            <a:spLocks noChangeArrowheads="1"/>
          </p:cNvSpPr>
          <p:nvPr/>
        </p:nvSpPr>
        <p:spPr bwMode="auto">
          <a:xfrm>
            <a:off x="304800" y="1010528"/>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a:t>
            </a:r>
            <a:r>
              <a:rPr lang="en-US" altLang="en-US" sz="2800" dirty="0" smtClean="0"/>
              <a:t>developed the </a:t>
            </a:r>
            <a:r>
              <a:rPr lang="en-US" altLang="en-US" sz="2800" dirty="0"/>
              <a:t>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793750" y="138332"/>
            <a:ext cx="7740650" cy="523875"/>
          </a:xfrm>
          <a:prstGeom prst="rect">
            <a:avLst/>
          </a:prstGeom>
          <a:noFill/>
          <a:ln w="9525">
            <a:noFill/>
            <a:miter lim="800000"/>
            <a:headEnd/>
            <a:tailEnd/>
          </a:ln>
        </p:spPr>
        <p:txBody>
          <a:bodyPr wrap="none">
            <a:spAutoFit/>
          </a:bodyPr>
          <a:lstStyle/>
          <a:p>
            <a:pPr eaLnBrk="0" hangingPunct="0"/>
            <a:r>
              <a:rPr lang="en-US" altLang="en-US" sz="2800" b="1" dirty="0"/>
              <a:t>2 x 2 table for association of exposure and disease</a:t>
            </a:r>
          </a:p>
        </p:txBody>
      </p:sp>
      <p:sp>
        <p:nvSpPr>
          <p:cNvPr id="28675"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2087245"/>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492369" y="5791200"/>
            <a:ext cx="8194431" cy="830997"/>
          </a:xfrm>
          <a:prstGeom prst="rect">
            <a:avLst/>
          </a:prstGeom>
          <a:noFill/>
          <a:ln w="9525">
            <a:noFill/>
            <a:miter lim="800000"/>
            <a:headEnd/>
            <a:tailEnd/>
          </a:ln>
        </p:spPr>
        <p:txBody>
          <a:bodyPr wrap="square">
            <a:spAutoFit/>
          </a:bodyPr>
          <a:lstStyle/>
          <a:p>
            <a:pPr eaLnBrk="0" hangingPunct="0"/>
            <a:r>
              <a:rPr lang="en-US" altLang="en-US" sz="2400" b="1" dirty="0"/>
              <a:t>Note: data may not always come to you arranged as above.</a:t>
            </a:r>
          </a:p>
          <a:p>
            <a:pPr eaLnBrk="0" hangingPunct="0"/>
            <a:r>
              <a:rPr lang="en-US" altLang="en-US" sz="2400" b="1" dirty="0" smtClean="0"/>
              <a:t>e.g., Stata </a:t>
            </a:r>
            <a:r>
              <a:rPr lang="en-US" altLang="en-US" sz="2400" b="1" dirty="0"/>
              <a:t>puts exposure across the top, disease on the side.</a:t>
            </a:r>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995" y="965047"/>
            <a:ext cx="2990532" cy="1200329"/>
          </a:xfrm>
          <a:prstGeom prst="rect">
            <a:avLst/>
          </a:prstGeom>
          <a:noFill/>
        </p:spPr>
        <p:txBody>
          <a:bodyPr wrap="square" rtlCol="0">
            <a:spAutoFit/>
          </a:bodyPr>
          <a:lstStyle/>
          <a:p>
            <a:r>
              <a:rPr lang="en-US" sz="2400" dirty="0" smtClean="0"/>
              <a:t>Emphasizes left to right or causal thinking</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304800" y="1828800"/>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must be in the same </a:t>
            </a:r>
            <a:r>
              <a:rPr lang="en-US" altLang="en-US" sz="2800" dirty="0" smtClean="0"/>
              <a:t>units</a:t>
            </a:r>
          </a:p>
          <a:p>
            <a:pPr marL="742950" lvl="1" indent="-285750" eaLnBrk="0" hangingPunct="0">
              <a:lnSpc>
                <a:spcPct val="90000"/>
              </a:lnSpc>
              <a:spcBef>
                <a:spcPct val="20000"/>
              </a:spcBef>
              <a:buFontTx/>
              <a:buChar char="–"/>
            </a:pPr>
            <a:r>
              <a:rPr lang="en-US" altLang="en-US" sz="2800" dirty="0"/>
              <a:t>Stata code:  strate </a:t>
            </a:r>
            <a:r>
              <a:rPr lang="en-US" altLang="en-US" sz="2800" dirty="0" smtClean="0"/>
              <a:t>exposure_variable</a:t>
            </a:r>
            <a:endParaRPr lang="en-US" altLang="en-US" sz="2000" dirty="0"/>
          </a:p>
          <a:p>
            <a:pPr marL="342900" indent="-342900" eaLnBrk="0" hangingPunct="0">
              <a:lnSpc>
                <a:spcPct val="90000"/>
              </a:lnSpc>
              <a:spcBef>
                <a:spcPct val="20000"/>
              </a:spcBef>
              <a:buFontTx/>
              <a:buChar char="•"/>
            </a:pPr>
            <a:r>
              <a:rPr lang="en-US" altLang="en-US" sz="3200" dirty="0" smtClean="0"/>
              <a:t>e.g., NSAIDS &amp; Outcome</a:t>
            </a:r>
            <a:r>
              <a:rPr lang="en-US" altLang="en-US" sz="3200" dirty="0"/>
              <a:t> </a:t>
            </a:r>
            <a:r>
              <a:rPr lang="en-US" altLang="en-US" sz="3200" dirty="0" smtClean="0"/>
              <a:t>of </a:t>
            </a:r>
            <a:r>
              <a:rPr lang="en-US" altLang="en-US" sz="3200" dirty="0"/>
              <a:t>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510860" y="6256862"/>
            <a:ext cx="2417763" cy="457200"/>
          </a:xfrm>
          <a:prstGeom prst="rect">
            <a:avLst/>
          </a:prstGeom>
          <a:noFill/>
          <a:ln w="9525">
            <a:noFill/>
            <a:miter lim="800000"/>
            <a:headEnd/>
            <a:tailEnd/>
          </a:ln>
        </p:spPr>
        <p:txBody>
          <a:bodyPr wrap="none">
            <a:spAutoFit/>
          </a:bodyPr>
          <a:lstStyle/>
          <a:p>
            <a:pPr eaLnBrk="0" hangingPunct="0"/>
            <a:r>
              <a:rPr lang="en-US" altLang="en-US" sz="2400" dirty="0" smtClean="0"/>
              <a:t>Ray </a:t>
            </a:r>
            <a:r>
              <a:rPr lang="en-US" altLang="en-US" sz="2400" i="1" dirty="0"/>
              <a:t>Lancet</a:t>
            </a:r>
            <a:r>
              <a:rPr lang="en-US" altLang="en-US" sz="2400" dirty="0"/>
              <a:t>, 2002</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b="1" dirty="0" smtClean="0"/>
              <a:t>NSAID use and CHD</a:t>
            </a:r>
          </a:p>
        </p:txBody>
      </p:sp>
      <p:sp>
        <p:nvSpPr>
          <p:cNvPr id="230402" name="Rectangle 3"/>
          <p:cNvSpPr>
            <a:spLocks noGrp="1" noChangeArrowheads="1"/>
          </p:cNvSpPr>
          <p:nvPr>
            <p:ph type="body" idx="1"/>
          </p:nvPr>
        </p:nvSpPr>
        <p:spPr>
          <a:xfrm>
            <a:off x="685800" y="1524000"/>
            <a:ext cx="7772400" cy="4114800"/>
          </a:xfrm>
        </p:spPr>
        <p:txBody>
          <a:bodyPr/>
          <a:lstStyle/>
          <a:p>
            <a:pPr>
              <a:lnSpc>
                <a:spcPct val="80000"/>
              </a:lnSpc>
              <a:buFontTx/>
              <a:buNone/>
            </a:pPr>
            <a:r>
              <a:rPr lang="en-US" altLang="en-US" sz="2000" b="1" dirty="0" smtClean="0"/>
              <a:t>Background</a:t>
            </a:r>
            <a:r>
              <a:rPr lang="en-US" altLang="en-US" sz="2000" dirty="0" smtClean="0"/>
              <a:t> We did an observational study to measure the effects of NSAIDs, including naproxen, on risk of serious coronary heart disease. </a:t>
            </a:r>
          </a:p>
          <a:p>
            <a:pPr>
              <a:lnSpc>
                <a:spcPct val="80000"/>
              </a:lnSpc>
              <a:buFontTx/>
              <a:buNone/>
            </a:pPr>
            <a:r>
              <a:rPr lang="en-US" altLang="en-US" sz="2000" b="1" dirty="0" smtClean="0"/>
              <a:t>Methods </a:t>
            </a:r>
            <a:r>
              <a:rPr lang="en-US" altLang="en-US" sz="2000" dirty="0" smtClean="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smtClean="0"/>
              <a:t>Findings </a:t>
            </a:r>
            <a:r>
              <a:rPr lang="en-US" altLang="en-US" sz="2000" dirty="0" smtClean="0"/>
              <a:t>During 532 634 person-years of follow-up, 6362 cases of serious coronary heart disease occurred, or 11·9 per 1000 person-years. Multivariate-adjusted</a:t>
            </a:r>
            <a:r>
              <a:rPr lang="en-US" altLang="en-US" sz="2000" b="1" dirty="0" smtClean="0"/>
              <a:t> rate ratios</a:t>
            </a:r>
            <a:r>
              <a:rPr lang="en-US" altLang="en-US" sz="2000" dirty="0" smtClean="0"/>
              <a:t> for current and former use of NSAIDs were 1·05 (95% CI 0·97–1·14) and 1·02 (0·97–1·08), respectively.</a:t>
            </a:r>
          </a:p>
          <a:p>
            <a:pPr>
              <a:lnSpc>
                <a:spcPct val="80000"/>
              </a:lnSpc>
              <a:buFontTx/>
              <a:buNone/>
            </a:pPr>
            <a:endParaRPr lang="en-US" altLang="en-US" sz="2000" dirty="0" smtClean="0"/>
          </a:p>
          <a:p>
            <a:pPr>
              <a:lnSpc>
                <a:spcPct val="80000"/>
              </a:lnSpc>
            </a:pPr>
            <a:endParaRPr lang="en-US" altLang="en-US" sz="2000" dirty="0" smtClean="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304800" y="349250"/>
            <a:ext cx="8705850" cy="641350"/>
          </a:xfrm>
          <a:prstGeom prst="rect">
            <a:avLst/>
          </a:prstGeom>
          <a:noFill/>
          <a:ln w="9525">
            <a:noFill/>
            <a:miter lim="800000"/>
            <a:headEnd/>
            <a:tailEnd/>
          </a:ln>
        </p:spPr>
        <p:txBody>
          <a:bodyPr wrap="none">
            <a:spAutoFit/>
          </a:bodyPr>
          <a:lstStyle/>
          <a:p>
            <a:pPr eaLnBrk="0" hangingPunct="0"/>
            <a:r>
              <a:rPr lang="en-US" altLang="en-US" b="1" dirty="0"/>
              <a:t>Describing a Rate Ratio &gt; 1  (e.g., RR = 1.5)</a:t>
            </a:r>
          </a:p>
        </p:txBody>
      </p:sp>
      <p:sp>
        <p:nvSpPr>
          <p:cNvPr id="232450" name="Text Box 3"/>
          <p:cNvSpPr txBox="1">
            <a:spLocks noChangeArrowheads="1"/>
          </p:cNvSpPr>
          <p:nvPr/>
        </p:nvSpPr>
        <p:spPr bwMode="auto">
          <a:xfrm>
            <a:off x="381000" y="990600"/>
            <a:ext cx="8534400" cy="5649913"/>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a:t>
            </a:r>
            <a:r>
              <a:rPr lang="en-US" altLang="en-US" sz="2000" dirty="0" smtClean="0"/>
              <a:t>1.5-fold </a:t>
            </a:r>
            <a:r>
              <a:rPr lang="en-US" altLang="en-US" sz="2000" dirty="0"/>
              <a:t>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a:t>
            </a:r>
            <a:r>
              <a:rPr lang="en-US" altLang="en-US" sz="2000" dirty="0" smtClean="0"/>
              <a:t>.  This is unless reader does not understand rates.</a:t>
            </a:r>
            <a:endParaRPr lang="en-US" altLang="en-US" sz="2000" dirty="0"/>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608436" y="254388"/>
            <a:ext cx="7731604"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RR =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514600"/>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228600" y="381000"/>
            <a:ext cx="8686800" cy="1190625"/>
          </a:xfrm>
          <a:prstGeom prst="rect">
            <a:avLst/>
          </a:prstGeom>
          <a:noFill/>
          <a:ln w="9525">
            <a:noFill/>
            <a:miter lim="800000"/>
            <a:headEnd/>
            <a:tailEnd/>
          </a:ln>
        </p:spPr>
        <p:txBody>
          <a:bodyPr>
            <a:spAutoFit/>
          </a:bodyPr>
          <a:lstStyle/>
          <a:p>
            <a:pPr eaLnBrk="0" hangingPunct="0">
              <a:spcBef>
                <a:spcPct val="50000"/>
              </a:spcBef>
            </a:pPr>
            <a:r>
              <a:rPr lang="en-US" b="1" dirty="0"/>
              <a:t>Example:  Mortality after pediatric kidney transplant, stratified by donor type</a:t>
            </a:r>
          </a:p>
        </p:txBody>
      </p:sp>
      <p:sp>
        <p:nvSpPr>
          <p:cNvPr id="238595" name="Text Box 7"/>
          <p:cNvSpPr txBox="1">
            <a:spLocks noChangeArrowheads="1"/>
          </p:cNvSpPr>
          <p:nvPr/>
        </p:nvSpPr>
        <p:spPr bwMode="auto">
          <a:xfrm>
            <a:off x="304800" y="6172200"/>
            <a:ext cx="6172200" cy="396875"/>
          </a:xfrm>
          <a:prstGeom prst="rect">
            <a:avLst/>
          </a:prstGeom>
          <a:noFill/>
          <a:ln w="9525">
            <a:noFill/>
            <a:miter lim="800000"/>
            <a:headEnd/>
            <a:tailEnd/>
          </a:ln>
        </p:spPr>
        <p:txBody>
          <a:bodyPr>
            <a:spAutoFit/>
          </a:bodyPr>
          <a:lstStyle/>
          <a:p>
            <a:pPr eaLnBrk="0" hangingPunct="0">
              <a:spcBef>
                <a:spcPct val="50000"/>
              </a:spcBef>
            </a:pPr>
            <a:r>
              <a:rPr lang="en-US" sz="20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905000"/>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457200" y="5562600"/>
            <a:ext cx="8001000" cy="457200"/>
          </a:xfrm>
          <a:prstGeom prst="rect">
            <a:avLst/>
          </a:prstGeom>
          <a:noFill/>
          <a:ln w="9525">
            <a:noFill/>
            <a:miter lim="800000"/>
            <a:headEnd/>
            <a:tailEnd/>
          </a:ln>
        </p:spPr>
        <p:txBody>
          <a:bodyPr>
            <a:spAutoFit/>
          </a:bodyPr>
          <a:lstStyle/>
          <a:p>
            <a:pPr algn="ctr" eaLnBrk="0" hangingPunct="0">
              <a:spcBef>
                <a:spcPct val="50000"/>
              </a:spcBef>
            </a:pPr>
            <a:r>
              <a:rPr lang="en-US" sz="2400" dirty="0"/>
              <a:t>From proportional hazards model:  Hazard ratio = 2.06</a:t>
            </a:r>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smtClean="0"/>
              <a:t>Proportional hazards regression</a:t>
            </a:r>
          </a:p>
        </p:txBody>
      </p:sp>
      <p:sp>
        <p:nvSpPr>
          <p:cNvPr id="240642" name="Rectangle 3"/>
          <p:cNvSpPr>
            <a:spLocks noGrp="1" noChangeArrowheads="1"/>
          </p:cNvSpPr>
          <p:nvPr>
            <p:ph type="body" idx="1"/>
          </p:nvPr>
        </p:nvSpPr>
        <p:spPr>
          <a:xfrm>
            <a:off x="457200" y="1524000"/>
            <a:ext cx="8153400" cy="4114800"/>
          </a:xfrm>
        </p:spPr>
        <p:txBody>
          <a:bodyPr/>
          <a:lstStyle/>
          <a:p>
            <a:r>
              <a:rPr lang="en-US" altLang="en-US" sz="2800" dirty="0" smtClean="0"/>
              <a:t>Proportional hazards model compares hazards in the exposed and unexposed (or more than 2 groups)</a:t>
            </a:r>
          </a:p>
          <a:p>
            <a:pPr>
              <a:buFontTx/>
              <a:buNone/>
            </a:pPr>
            <a:endParaRPr lang="en-US" altLang="en-US" sz="2800" dirty="0" smtClean="0"/>
          </a:p>
          <a:p>
            <a:r>
              <a:rPr lang="en-US" altLang="en-US" sz="2800" dirty="0" smtClean="0"/>
              <a:t>Result is a type of rate ratio and is reported as a “hazard ratio” (or sometimes “rate ratio”)</a:t>
            </a:r>
          </a:p>
          <a:p>
            <a:endParaRPr lang="en-US" altLang="en-US" sz="2800" dirty="0" smtClean="0"/>
          </a:p>
          <a:p>
            <a:r>
              <a:rPr lang="en-US" altLang="en-US" sz="2800" dirty="0" smtClean="0"/>
              <a:t>Like logistic regression, it is another type of regression model that can adjust for confounding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0"/>
            <a:ext cx="7772400" cy="1143000"/>
          </a:xfrm>
        </p:spPr>
        <p:txBody>
          <a:bodyPr/>
          <a:lstStyle/>
          <a:p>
            <a:r>
              <a:rPr lang="en-US" altLang="en-US" sz="3200" b="1" dirty="0" smtClean="0"/>
              <a:t>Hazard Ratio Reported</a:t>
            </a:r>
          </a:p>
        </p:txBody>
      </p:sp>
      <p:pic>
        <p:nvPicPr>
          <p:cNvPr id="242690" name="Picture 3"/>
          <p:cNvPicPr>
            <a:picLocks noGrp="1" noChangeAspect="1" noChangeArrowheads="1"/>
          </p:cNvPicPr>
          <p:nvPr>
            <p:ph type="body" idx="1"/>
          </p:nvPr>
        </p:nvPicPr>
        <p:blipFill rotWithShape="1">
          <a:blip r:embed="rId3" cstate="print"/>
          <a:srcRect b="16880"/>
          <a:stretch/>
        </p:blipFill>
        <p:spPr>
          <a:xfrm>
            <a:off x="379826" y="984742"/>
            <a:ext cx="7934178" cy="5022166"/>
          </a:xfr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228600"/>
            <a:ext cx="82788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in the rosiglitazone group had 1.8 times the rate (hazard) of 1st fracture as those in the metformin group.” </a:t>
            </a:r>
          </a:p>
          <a:p>
            <a:pPr eaLnBrk="0" hangingPunct="0">
              <a:spcBef>
                <a:spcPct val="30000"/>
              </a:spcBef>
            </a:pPr>
            <a:r>
              <a:rPr lang="en-US" altLang="en-US" sz="2800" dirty="0">
                <a:solidFill>
                  <a:srgbClr val="FF0000"/>
                </a:solidFill>
              </a:rPr>
              <a:t>* </a:t>
            </a:r>
            <a:r>
              <a:rPr lang="en-US" altLang="en-US" sz="2800" dirty="0"/>
              <a:t>“Rate (hazard) of 1</a:t>
            </a:r>
            <a:r>
              <a:rPr lang="en-US" altLang="en-US" sz="2800" baseline="30000" dirty="0"/>
              <a:t>st</a:t>
            </a:r>
            <a:r>
              <a:rPr lang="en-US" altLang="en-US" sz="2800" dirty="0"/>
              <a:t> fracture in the rosiglitazone group is 1.8 times as high as in the metformin group.”</a:t>
            </a:r>
          </a:p>
          <a:p>
            <a:pPr eaLnBrk="0" hangingPunct="0">
              <a:spcBef>
                <a:spcPct val="30000"/>
              </a:spcBef>
              <a:buFontTx/>
              <a:buChar char="•"/>
            </a:pPr>
            <a:r>
              <a:rPr lang="en-US" altLang="en-US" sz="2400" dirty="0"/>
              <a:t> “There is a 1.8 fold higher rate (hazard) of 1</a:t>
            </a:r>
            <a:r>
              <a:rPr lang="en-US" altLang="en-US" sz="2400" baseline="30000" dirty="0"/>
              <a:t>st</a:t>
            </a:r>
            <a:r>
              <a:rPr lang="en-US" altLang="en-US" sz="2400" dirty="0"/>
              <a:t> fracture among those assigned to rosiglitazone compared to those assigned to metformin.”</a:t>
            </a:r>
          </a:p>
          <a:p>
            <a:pPr eaLnBrk="0" hangingPunct="0">
              <a:spcBef>
                <a:spcPct val="30000"/>
              </a:spcBef>
              <a:buFontTx/>
              <a:buChar char="•"/>
            </a:pPr>
            <a:r>
              <a:rPr lang="en-US" altLang="en-US" sz="2400" dirty="0"/>
              <a:t>  “Assignment to rosiglitazone is associated with a higher rate (hazard) of 1</a:t>
            </a:r>
            <a:r>
              <a:rPr lang="en-US" altLang="en-US" sz="2400" baseline="30000" dirty="0"/>
              <a:t>st</a:t>
            </a:r>
            <a:r>
              <a:rPr lang="en-US" altLang="en-US" sz="2400" dirty="0"/>
              <a:t> fracture compared with assignment to metformin  (Hazard Ratio = 1.8).”  </a:t>
            </a:r>
          </a:p>
          <a:p>
            <a:pPr eaLnBrk="0" hangingPunct="0">
              <a:spcBef>
                <a:spcPct val="30000"/>
              </a:spcBef>
              <a:buFontTx/>
              <a:buChar char="•"/>
            </a:pPr>
            <a:r>
              <a:rPr lang="en-US" altLang="en-US" sz="2400" dirty="0"/>
              <a:t> “Those in the rosiglitazone group have 80% higher rate of 1st fracture than those in the metformin group.”</a:t>
            </a:r>
          </a:p>
          <a:p>
            <a:pPr eaLnBrk="0" hangingPunct="0">
              <a:spcBef>
                <a:spcPct val="30000"/>
              </a:spcBef>
              <a:buFontTx/>
              <a:buChar char="•"/>
            </a:pPr>
            <a:r>
              <a:rPr lang="en-US" altLang="en-US" sz="2800" dirty="0"/>
              <a:t>  </a:t>
            </a:r>
            <a:r>
              <a:rPr lang="en-US" altLang="en-US" sz="2800" b="1" dirty="0"/>
              <a:t>Avoid: </a:t>
            </a:r>
            <a:r>
              <a:rPr lang="en-US" altLang="en-US" sz="2800" dirty="0"/>
              <a:t>“Those in the rosiglitazone group are 1.8 times more</a:t>
            </a:r>
            <a:r>
              <a:rPr lang="en-US" altLang="en-US" sz="2800" i="1" dirty="0"/>
              <a:t> </a:t>
            </a:r>
            <a:r>
              <a:rPr lang="en-US" altLang="en-US" sz="2800" dirty="0"/>
              <a:t>likely to get a 1</a:t>
            </a:r>
            <a:r>
              <a:rPr lang="en-US" altLang="en-US" sz="2800" baseline="30000" dirty="0"/>
              <a:t>st</a:t>
            </a:r>
            <a:r>
              <a:rPr lang="en-US" altLang="en-US" sz="2800" dirty="0"/>
              <a:t> fracture…”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8133893" cy="523220"/>
          </a:xfrm>
          <a:prstGeom prst="rect">
            <a:avLst/>
          </a:prstGeom>
          <a:noFill/>
          <a:ln w="9525">
            <a:noFill/>
            <a:miter lim="800000"/>
            <a:headEnd/>
            <a:tailEnd/>
          </a:ln>
        </p:spPr>
        <p:txBody>
          <a:bodyPr wrap="none">
            <a:spAutoFit/>
          </a:bodyPr>
          <a:lstStyle/>
          <a:p>
            <a:pPr eaLnBrk="0" hangingPunct="0"/>
            <a:r>
              <a:rPr lang="en-US" altLang="en-US" sz="2800" b="1" dirty="0"/>
              <a:t>Prevalence </a:t>
            </a:r>
            <a:r>
              <a:rPr lang="en-US" altLang="en-US" sz="2800" b="1" dirty="0" smtClean="0"/>
              <a:t> ratio </a:t>
            </a:r>
            <a:r>
              <a:rPr lang="en-US" altLang="en-US" sz="2800" b="1" dirty="0"/>
              <a:t>of disease in exposed vs unexposed</a:t>
            </a:r>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228600" y="5486400"/>
            <a:ext cx="8915400" cy="954088"/>
          </a:xfrm>
          <a:prstGeom prst="rect">
            <a:avLst/>
          </a:prstGeom>
          <a:noFill/>
          <a:ln w="9525">
            <a:noFill/>
            <a:miter lim="800000"/>
            <a:headEnd/>
            <a:tailEnd/>
          </a:ln>
        </p:spPr>
        <p:txBody>
          <a:bodyPr>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685800" y="-76200"/>
            <a:ext cx="7772400" cy="1143000"/>
          </a:xfrm>
        </p:spPr>
        <p:txBody>
          <a:bodyPr/>
          <a:lstStyle/>
          <a:p>
            <a:r>
              <a:rPr lang="en-US" altLang="en-US" sz="3600" b="1" dirty="0" smtClean="0"/>
              <a:t>Risk ratio vs. Rate ratio</a:t>
            </a:r>
          </a:p>
        </p:txBody>
      </p:sp>
      <p:sp>
        <p:nvSpPr>
          <p:cNvPr id="248834" name="Rectangle 3"/>
          <p:cNvSpPr>
            <a:spLocks noGrp="1" noChangeArrowheads="1"/>
          </p:cNvSpPr>
          <p:nvPr>
            <p:ph type="body" idx="1"/>
          </p:nvPr>
        </p:nvSpPr>
        <p:spPr>
          <a:xfrm>
            <a:off x="228600" y="976532"/>
            <a:ext cx="8686800" cy="5867400"/>
          </a:xfrm>
        </p:spPr>
        <p:txBody>
          <a:bodyPr/>
          <a:lstStyle/>
          <a:p>
            <a:r>
              <a:rPr lang="en-US" altLang="en-US" sz="2800" b="1" dirty="0" smtClean="0"/>
              <a:t>Risk must be between 0 and 1</a:t>
            </a:r>
          </a:p>
          <a:p>
            <a:pPr lvl="1"/>
            <a:r>
              <a:rPr lang="en-US" altLang="en-US" sz="2400" dirty="0" smtClean="0"/>
              <a:t>Places a ceiling on risk ratio</a:t>
            </a:r>
          </a:p>
          <a:p>
            <a:pPr lvl="1"/>
            <a:r>
              <a:rPr lang="en-US" altLang="en-US" sz="2400" dirty="0" smtClean="0"/>
              <a:t>Thus in comparing 2 groups, high risk in unexposed group limits how large ratio can be</a:t>
            </a:r>
          </a:p>
          <a:p>
            <a:pPr lvl="1"/>
            <a:r>
              <a:rPr lang="en-US" altLang="en-US" sz="2400" dirty="0" smtClean="0"/>
              <a:t>e.g., risk in unexposed group = 0.7 means maximum risk ratio = 1.0/0.7 = 1.42</a:t>
            </a:r>
          </a:p>
          <a:p>
            <a:pPr>
              <a:spcBef>
                <a:spcPct val="40000"/>
              </a:spcBef>
            </a:pPr>
            <a:r>
              <a:rPr lang="en-US" altLang="en-US" sz="2800" b="1" dirty="0" smtClean="0"/>
              <a:t>Rates are not restricted between 0 and 1</a:t>
            </a:r>
          </a:p>
          <a:p>
            <a:pPr>
              <a:spcBef>
                <a:spcPct val="40000"/>
              </a:spcBef>
            </a:pPr>
            <a:r>
              <a:rPr lang="en-US" altLang="en-US" sz="2800" b="1" dirty="0" smtClean="0"/>
              <a:t>Example</a:t>
            </a:r>
          </a:p>
          <a:p>
            <a:pPr lvl="1"/>
            <a:r>
              <a:rPr lang="en-US" altLang="en-US" sz="2400" dirty="0" smtClean="0"/>
              <a:t>If exposed rate = 10/100 person-years and unexposed rate = 5/100 person-years, risk (cumulative incidence) in 2 groups after 20 years = 0.88 and 0.64.</a:t>
            </a:r>
          </a:p>
          <a:p>
            <a:pPr lvl="1"/>
            <a:r>
              <a:rPr lang="en-US" altLang="en-US" sz="2400" b="1" dirty="0" smtClean="0"/>
              <a:t>risk ratio</a:t>
            </a:r>
            <a:r>
              <a:rPr lang="en-US" altLang="en-US" sz="2400" dirty="0" smtClean="0"/>
              <a:t> would be 0.88/0.64 = </a:t>
            </a:r>
            <a:r>
              <a:rPr lang="en-US" altLang="en-US" sz="2400" b="1" dirty="0" smtClean="0"/>
              <a:t>1.38 </a:t>
            </a:r>
          </a:p>
          <a:p>
            <a:pPr lvl="1"/>
            <a:r>
              <a:rPr lang="en-US" altLang="en-US" sz="2400" dirty="0" smtClean="0"/>
              <a:t>but </a:t>
            </a:r>
            <a:r>
              <a:rPr lang="en-US" altLang="en-US" sz="2400" b="1" dirty="0" smtClean="0"/>
              <a:t>rate ratio</a:t>
            </a:r>
            <a:r>
              <a:rPr lang="en-US" altLang="en-US" sz="2400" dirty="0" smtClean="0"/>
              <a:t> = 10/5 = </a:t>
            </a:r>
            <a:r>
              <a:rPr lang="en-US" altLang="en-US" sz="2400" b="1" dirty="0" smtClean="0"/>
              <a:t>2.0</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en-US" altLang="en-US" sz="3600" b="1" dirty="0" smtClean="0"/>
              <a:t>Risk Ratio vs. Rate Ratio</a:t>
            </a:r>
          </a:p>
        </p:txBody>
      </p:sp>
      <p:sp>
        <p:nvSpPr>
          <p:cNvPr id="250882" name="Rectangle 3"/>
          <p:cNvSpPr>
            <a:spLocks noGrp="1" noChangeArrowheads="1"/>
          </p:cNvSpPr>
          <p:nvPr>
            <p:ph type="body" idx="1"/>
          </p:nvPr>
        </p:nvSpPr>
        <p:spPr>
          <a:xfrm>
            <a:off x="228600" y="1277800"/>
            <a:ext cx="8915400" cy="4114800"/>
          </a:xfrm>
        </p:spPr>
        <p:txBody>
          <a:bodyPr/>
          <a:lstStyle/>
          <a:p>
            <a:endParaRPr lang="en-US" altLang="en-US" dirty="0" smtClean="0"/>
          </a:p>
          <a:p>
            <a:r>
              <a:rPr lang="en-US" altLang="en-US" dirty="0" smtClean="0"/>
              <a:t>In preceding example of risk ratio = 1.38 and rate ratio = 2.0, which would you report?</a:t>
            </a:r>
          </a:p>
          <a:p>
            <a:endParaRPr lang="en-US" altLang="en-US" dirty="0" smtClean="0"/>
          </a:p>
          <a:p>
            <a:r>
              <a:rPr lang="en-US" altLang="en-US" dirty="0" smtClean="0"/>
              <a:t>Are the two ratios telling you something different?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smtClean="0"/>
              <a:t>Risk Ratio and Rate Ratio with constant incidence rate</a:t>
            </a:r>
          </a:p>
        </p:txBody>
      </p:sp>
      <p:sp>
        <p:nvSpPr>
          <p:cNvPr id="2129" name="Text Box 13"/>
          <p:cNvSpPr txBox="1">
            <a:spLocks noChangeArrowheads="1"/>
          </p:cNvSpPr>
          <p:nvPr/>
        </p:nvSpPr>
        <p:spPr bwMode="auto">
          <a:xfrm>
            <a:off x="1357860" y="567130"/>
            <a:ext cx="6858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Exp = </a:t>
            </a:r>
            <a:r>
              <a:rPr lang="en-US" altLang="en-US" sz="2400" dirty="0" smtClean="0"/>
              <a:t>50 per 100 </a:t>
            </a:r>
            <a:r>
              <a:rPr lang="en-US" altLang="en-US" sz="2400" dirty="0"/>
              <a:t>pers-yr;  Unexp = </a:t>
            </a:r>
            <a:r>
              <a:rPr lang="en-US" altLang="en-US" sz="2400" dirty="0" smtClean="0"/>
              <a:t>25 per 100 </a:t>
            </a:r>
            <a:r>
              <a:rPr lang="en-US" altLang="en-US" sz="2400" dirty="0"/>
              <a:t>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9530823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77450"/>
            <a:ext cx="8229600" cy="627089"/>
          </a:xfrm>
        </p:spPr>
        <p:txBody>
          <a:bodyPr/>
          <a:lstStyle/>
          <a:p>
            <a:r>
              <a:rPr lang="en-US" altLang="en-US" sz="2800" b="1" dirty="0" smtClean="0"/>
              <a:t>Risk Ratio and Rate Ratio with lower incidence rate</a:t>
            </a:r>
          </a:p>
        </p:txBody>
      </p:sp>
      <p:sp>
        <p:nvSpPr>
          <p:cNvPr id="3153" name="Text Box 17"/>
          <p:cNvSpPr txBox="1">
            <a:spLocks noChangeArrowheads="1"/>
          </p:cNvSpPr>
          <p:nvPr/>
        </p:nvSpPr>
        <p:spPr bwMode="auto">
          <a:xfrm>
            <a:off x="1036820" y="602110"/>
            <a:ext cx="71628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Exp = </a:t>
            </a:r>
            <a:r>
              <a:rPr lang="en-US" altLang="en-US" sz="2400" dirty="0" smtClean="0"/>
              <a:t>5.0 per 100 </a:t>
            </a:r>
            <a:r>
              <a:rPr lang="en-US" altLang="en-US" sz="2400" dirty="0"/>
              <a:t>pers-yr;  Unexp = </a:t>
            </a:r>
            <a:r>
              <a:rPr lang="en-US" altLang="en-US" sz="2400" dirty="0" smtClean="0"/>
              <a:t>2.5 per 100 </a:t>
            </a:r>
            <a:r>
              <a:rPr lang="en-US" altLang="en-US" sz="2400" dirty="0"/>
              <a:t>pers-yr</a:t>
            </a:r>
          </a:p>
        </p:txBody>
      </p:sp>
      <p:pic>
        <p:nvPicPr>
          <p:cNvPr id="5" name="Content Placeholder 4"/>
          <p:cNvPicPr>
            <a:picLocks noGrp="1" noChangeAspect="1"/>
          </p:cNvPicPr>
          <p:nvPr>
            <p:ph sz="half" idx="1"/>
          </p:nvPr>
        </p:nvPicPr>
        <p:blipFill>
          <a:blip r:embed="rId3"/>
          <a:stretch>
            <a:fillRect/>
          </a:stretch>
        </p:blipFill>
        <p:spPr>
          <a:xfrm>
            <a:off x="271648" y="1059311"/>
            <a:ext cx="4240391" cy="271821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4736892" y="1064304"/>
            <a:ext cx="4310101" cy="2698228"/>
          </a:xfrm>
          <a:prstGeom prst="rect">
            <a:avLst/>
          </a:prstGeom>
        </p:spPr>
      </p:pic>
      <p:pic>
        <p:nvPicPr>
          <p:cNvPr id="7" name="Content Placeholder 6"/>
          <p:cNvPicPr>
            <a:picLocks noGrp="1" noChangeAspect="1"/>
          </p:cNvPicPr>
          <p:nvPr>
            <p:ph sz="quarter" idx="2"/>
          </p:nvPr>
        </p:nvPicPr>
        <p:blipFill>
          <a:blip r:embed="rId5"/>
          <a:stretch>
            <a:fillRect/>
          </a:stretch>
        </p:blipFill>
        <p:spPr>
          <a:xfrm>
            <a:off x="284814" y="3897444"/>
            <a:ext cx="4227225" cy="2848130"/>
          </a:xfrm>
          <a:prstGeom prst="rect">
            <a:avLst/>
          </a:prstGeom>
        </p:spPr>
      </p:pic>
      <p:pic>
        <p:nvPicPr>
          <p:cNvPr id="8" name="Content Placeholder 7"/>
          <p:cNvPicPr>
            <a:picLocks noGrp="1" noChangeAspect="1"/>
          </p:cNvPicPr>
          <p:nvPr>
            <p:ph sz="quarter" idx="2"/>
          </p:nvPr>
        </p:nvPicPr>
        <p:blipFill>
          <a:blip r:embed="rId6"/>
          <a:stretch>
            <a:fillRect/>
          </a:stretch>
        </p:blipFill>
        <p:spPr>
          <a:xfrm>
            <a:off x="4736892" y="3897443"/>
            <a:ext cx="4287187" cy="2836226"/>
          </a:xfrm>
          <a:prstGeom prst="rect">
            <a:avLst/>
          </a:prstGeom>
        </p:spPr>
      </p:pic>
    </p:spTree>
    <p:extLst>
      <p:ext uri="{BB962C8B-B14F-4D97-AF65-F5344CB8AC3E}">
        <p14:creationId xmlns:p14="http://schemas.microsoft.com/office/powerpoint/2010/main" val="31155248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762000"/>
          </a:xfrm>
        </p:spPr>
        <p:txBody>
          <a:bodyPr/>
          <a:lstStyle/>
          <a:p>
            <a:r>
              <a:rPr lang="en-US" sz="3600" b="1" dirty="0" smtClean="0"/>
              <a:t>Risk Ratio vs. Rate Ratio</a:t>
            </a:r>
          </a:p>
        </p:txBody>
      </p:sp>
      <p:sp>
        <p:nvSpPr>
          <p:cNvPr id="259074" name="Rectangle 3"/>
          <p:cNvSpPr>
            <a:spLocks noGrp="1" noChangeArrowheads="1"/>
          </p:cNvSpPr>
          <p:nvPr>
            <p:ph type="body" idx="1"/>
          </p:nvPr>
        </p:nvSpPr>
        <p:spPr>
          <a:xfrm>
            <a:off x="0" y="914400"/>
            <a:ext cx="9144000" cy="4876800"/>
          </a:xfrm>
        </p:spPr>
        <p:txBody>
          <a:bodyPr/>
          <a:lstStyle/>
          <a:p>
            <a:pPr>
              <a:spcBef>
                <a:spcPct val="40000"/>
              </a:spcBef>
            </a:pPr>
            <a:r>
              <a:rPr lang="en-US" sz="2400" dirty="0" smtClean="0"/>
              <a:t>Risk ratio  (aka Cumulative incidence ratio)</a:t>
            </a:r>
          </a:p>
          <a:p>
            <a:pPr lvl="1"/>
            <a:r>
              <a:rPr lang="en-US" sz="2400" dirty="0" smtClean="0"/>
              <a:t>Compares probability of outcome, by exposure, at a certain time</a:t>
            </a:r>
          </a:p>
          <a:p>
            <a:pPr lvl="1"/>
            <a:r>
              <a:rPr lang="en-US" sz="2400" dirty="0" smtClean="0"/>
              <a:t>Compares whether outcome occurs by a certain time, but not how fast  (in exposed versus unexposed)</a:t>
            </a:r>
          </a:p>
          <a:p>
            <a:pPr lvl="1"/>
            <a:r>
              <a:rPr lang="en-US" sz="2400" dirty="0" smtClean="0"/>
              <a:t>Best to use when it only matters “if” an event has occurred, not “when”; i.e., when speed to the event does not matter</a:t>
            </a:r>
          </a:p>
          <a:p>
            <a:pPr lvl="2"/>
            <a:r>
              <a:rPr lang="en-US" sz="2000" dirty="0" smtClean="0"/>
              <a:t>Note:  Very often speed does matter in biomedical conditions</a:t>
            </a:r>
          </a:p>
          <a:p>
            <a:pPr lvl="1"/>
            <a:endParaRPr lang="en-US" sz="1000" dirty="0" smtClean="0"/>
          </a:p>
          <a:p>
            <a:r>
              <a:rPr lang="en-US" sz="2400" dirty="0" smtClean="0"/>
              <a:t>Rate ratio (or hazard ratio) </a:t>
            </a:r>
          </a:p>
          <a:p>
            <a:pPr lvl="1"/>
            <a:r>
              <a:rPr lang="en-US" sz="2400" dirty="0" smtClean="0"/>
              <a:t>Compares when and how fast outcome occurs, by exposure status</a:t>
            </a:r>
          </a:p>
          <a:p>
            <a:pPr lvl="1"/>
            <a:r>
              <a:rPr lang="en-US" sz="2400" dirty="0" smtClean="0"/>
              <a:t>Preserves the relative “force” of exposure on disease outcome.  </a:t>
            </a:r>
          </a:p>
          <a:p>
            <a:pPr lvl="1"/>
            <a:r>
              <a:rPr lang="en-US" sz="2400" dirty="0" smtClean="0"/>
              <a:t>Rates are more fundamental measure of disease occurrence.</a:t>
            </a:r>
          </a:p>
          <a:p>
            <a:pPr lvl="1"/>
            <a:r>
              <a:rPr lang="en-US" sz="2400" dirty="0" smtClean="0"/>
              <a:t>Best to use when timing of event is important (“when” &gt; “if”)</a:t>
            </a:r>
          </a:p>
          <a:p>
            <a:pPr lvl="1"/>
            <a:r>
              <a:rPr lang="en-US" sz="2400" dirty="0" smtClean="0"/>
              <a:t>Often, more interpretable for etiologic research</a:t>
            </a:r>
          </a:p>
          <a:p>
            <a:endParaRPr lang="en-US" sz="24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498764" y="921039"/>
            <a:ext cx="3679337" cy="2536631"/>
          </a:xfrm>
          <a:prstGeom prst="rect">
            <a:avLst/>
          </a:prstGeom>
        </p:spPr>
      </p:pic>
      <p:pic>
        <p:nvPicPr>
          <p:cNvPr id="10" name="Picture 9"/>
          <p:cNvPicPr>
            <a:picLocks noChangeAspect="1"/>
          </p:cNvPicPr>
          <p:nvPr/>
        </p:nvPicPr>
        <p:blipFill>
          <a:blip r:embed="rId4"/>
          <a:stretch>
            <a:fillRect/>
          </a:stretch>
        </p:blipFill>
        <p:spPr>
          <a:xfrm>
            <a:off x="498765" y="3811352"/>
            <a:ext cx="3679337" cy="2673530"/>
          </a:xfrm>
          <a:prstGeom prst="rect">
            <a:avLst/>
          </a:prstGeom>
        </p:spPr>
      </p:pic>
      <p:pic>
        <p:nvPicPr>
          <p:cNvPr id="13" name="Picture 12"/>
          <p:cNvPicPr>
            <a:picLocks noChangeAspect="1"/>
          </p:cNvPicPr>
          <p:nvPr/>
        </p:nvPicPr>
        <p:blipFill>
          <a:blip r:embed="rId5"/>
          <a:stretch>
            <a:fillRect/>
          </a:stretch>
        </p:blipFill>
        <p:spPr>
          <a:xfrm>
            <a:off x="4610096" y="4114799"/>
            <a:ext cx="4096181" cy="2549963"/>
          </a:xfrm>
          <a:prstGeom prst="rect">
            <a:avLst/>
          </a:prstGeom>
        </p:spPr>
      </p:pic>
      <p:sp>
        <p:nvSpPr>
          <p:cNvPr id="11" name="Rectangle 9"/>
          <p:cNvSpPr txBox="1">
            <a:spLocks noGrp="1" noChangeArrowheads="1"/>
          </p:cNvSpPr>
          <p:nvPr>
            <p:ph type="title" sz="quarter"/>
          </p:nvPr>
        </p:nvSpPr>
        <p:spPr bwMode="auto">
          <a:xfrm>
            <a:off x="723896" y="0"/>
            <a:ext cx="777240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Rate Ratio for etiologic vs prediction research</a:t>
            </a:r>
          </a:p>
        </p:txBody>
      </p:sp>
      <p:sp>
        <p:nvSpPr>
          <p:cNvPr id="12" name="Text Box 13"/>
          <p:cNvSpPr txBox="1">
            <a:spLocks noGrp="1" noChangeArrowheads="1"/>
          </p:cNvSpPr>
          <p:nvPr>
            <p:ph sz="quarter" idx="2"/>
          </p:nvPr>
        </p:nvSpPr>
        <p:spPr bwMode="auto">
          <a:xfrm>
            <a:off x="4178101" y="739036"/>
            <a:ext cx="4865691" cy="3693319"/>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altLang="en-US" sz="2200" dirty="0"/>
              <a:t>Being exposed </a:t>
            </a:r>
            <a:r>
              <a:rPr lang="en-US" altLang="en-US" sz="2200" dirty="0" smtClean="0"/>
              <a:t>undoubtedly influencing occurrence </a:t>
            </a:r>
            <a:r>
              <a:rPr lang="en-US" altLang="en-US" sz="2200" dirty="0"/>
              <a:t>of </a:t>
            </a:r>
            <a:r>
              <a:rPr lang="en-US" altLang="en-US" sz="2200" dirty="0" smtClean="0"/>
              <a:t>event</a:t>
            </a:r>
          </a:p>
          <a:p>
            <a:pPr marL="342900" indent="-342900" eaLnBrk="0" hangingPunct="0">
              <a:spcBef>
                <a:spcPct val="50000"/>
              </a:spcBef>
              <a:buFont typeface="Arial" panose="020B0604020202020204" pitchFamily="34" charset="0"/>
              <a:buChar char="•"/>
            </a:pPr>
            <a:r>
              <a:rPr lang="en-US" altLang="en-US" sz="2200" dirty="0" smtClean="0"/>
              <a:t>Rate ratio -- taken at any time -- </a:t>
            </a:r>
            <a:r>
              <a:rPr lang="en-US" altLang="en-US" sz="2200" dirty="0"/>
              <a:t>shows this, </a:t>
            </a:r>
            <a:r>
              <a:rPr lang="en-US" altLang="en-US" sz="2200" dirty="0" smtClean="0"/>
              <a:t>but, in latter years, risk </a:t>
            </a:r>
            <a:r>
              <a:rPr lang="en-US" altLang="en-US" sz="2200" dirty="0"/>
              <a:t>ratio </a:t>
            </a:r>
            <a:r>
              <a:rPr lang="en-US" altLang="en-US" sz="2200" dirty="0" smtClean="0"/>
              <a:t>shows only very small effect</a:t>
            </a:r>
          </a:p>
          <a:p>
            <a:pPr marL="342900" indent="-342900" eaLnBrk="0" hangingPunct="0">
              <a:spcBef>
                <a:spcPct val="50000"/>
              </a:spcBef>
              <a:buFont typeface="Arial" panose="020B0604020202020204" pitchFamily="34" charset="0"/>
              <a:buChar char="•"/>
            </a:pPr>
            <a:r>
              <a:rPr lang="en-US" altLang="en-US" sz="2200" dirty="0"/>
              <a:t>But, if </a:t>
            </a:r>
            <a:r>
              <a:rPr lang="en-US" altLang="en-US" sz="2200" dirty="0" smtClean="0"/>
              <a:t>goal </a:t>
            </a:r>
            <a:r>
              <a:rPr lang="en-US" altLang="en-US" sz="2200" dirty="0"/>
              <a:t>is simply to predict who gets the event by </a:t>
            </a:r>
            <a:r>
              <a:rPr lang="en-US" altLang="en-US" sz="2200" dirty="0" smtClean="0"/>
              <a:t>10 </a:t>
            </a:r>
            <a:r>
              <a:rPr lang="en-US" altLang="en-US" sz="2200" dirty="0"/>
              <a:t>years, then </a:t>
            </a:r>
            <a:r>
              <a:rPr lang="en-US" altLang="en-US" sz="2200" dirty="0" smtClean="0"/>
              <a:t>risk </a:t>
            </a:r>
            <a:r>
              <a:rPr lang="en-US" altLang="en-US" sz="2200" dirty="0"/>
              <a:t>ratio is more </a:t>
            </a:r>
            <a:r>
              <a:rPr lang="en-US" altLang="en-US" sz="2200" dirty="0" smtClean="0"/>
              <a:t>telling than rate ratio </a:t>
            </a:r>
            <a:endParaRPr lang="en-US" altLang="en-US" sz="2200" dirty="0"/>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7766153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07318"/>
            <a:ext cx="10439400" cy="685800"/>
          </a:xfrm>
        </p:spPr>
        <p:txBody>
          <a:bodyPr/>
          <a:lstStyle/>
          <a:p>
            <a:r>
              <a:rPr lang="en-US" altLang="en-US" sz="2500" b="1" dirty="0" smtClean="0"/>
              <a:t>If regression-based adjustment for confounding (etc.) is needed</a:t>
            </a:r>
          </a:p>
        </p:txBody>
      </p:sp>
      <p:graphicFrame>
        <p:nvGraphicFramePr>
          <p:cNvPr id="6" name="Group 102"/>
          <p:cNvGraphicFramePr>
            <a:graphicFrameLocks/>
          </p:cNvGraphicFramePr>
          <p:nvPr>
            <p:extLst>
              <p:ext uri="{D42A27DB-BD31-4B8C-83A1-F6EECF244321}">
                <p14:modId xmlns:p14="http://schemas.microsoft.com/office/powerpoint/2010/main" val="2012368127"/>
              </p:ext>
            </p:extLst>
          </p:nvPr>
        </p:nvGraphicFramePr>
        <p:xfrm>
          <a:off x="309339" y="1807590"/>
          <a:ext cx="8834661" cy="1825840"/>
        </p:xfrm>
        <a:graphic>
          <a:graphicData uri="http://schemas.openxmlformats.org/drawingml/2006/table">
            <a:tbl>
              <a:tblPr/>
              <a:tblGrid>
                <a:gridCol w="2950696"/>
                <a:gridCol w="5883965"/>
              </a:tblGrid>
              <a:tr h="6857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Ratio Measure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to Use</a:t>
                      </a:r>
                    </a:p>
                  </a:txBody>
                  <a:tcPr marT="45717" marB="45717"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 binomial or Poisson (with robust variance)</a:t>
                      </a:r>
                    </a:p>
                  </a:txBody>
                  <a:tcPr marT="45717" marB="45717"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4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3"/>
          <p:cNvSpPr txBox="1">
            <a:spLocks noChangeArrowheads="1"/>
          </p:cNvSpPr>
          <p:nvPr/>
        </p:nvSpPr>
        <p:spPr bwMode="auto">
          <a:xfrm>
            <a:off x="100740" y="893853"/>
            <a:ext cx="5370670" cy="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Cross-sectional design</a:t>
            </a:r>
          </a:p>
        </p:txBody>
      </p:sp>
    </p:spTree>
    <p:extLst>
      <p:ext uri="{BB962C8B-B14F-4D97-AF65-F5344CB8AC3E}">
        <p14:creationId xmlns:p14="http://schemas.microsoft.com/office/powerpoint/2010/main" val="31750126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8416"/>
            <a:ext cx="10439400" cy="685800"/>
          </a:xfrm>
        </p:spPr>
        <p:txBody>
          <a:bodyPr/>
          <a:lstStyle/>
          <a:p>
            <a:r>
              <a:rPr lang="en-US" altLang="en-US" sz="2500" b="1" dirty="0" smtClean="0"/>
              <a:t>If regression-based adjustment for confounding (etc.) is needed</a:t>
            </a:r>
          </a:p>
        </p:txBody>
      </p:sp>
      <p:graphicFrame>
        <p:nvGraphicFramePr>
          <p:cNvPr id="512102" name="Group 102"/>
          <p:cNvGraphicFramePr>
            <a:graphicFrameLocks noGrp="1"/>
          </p:cNvGraphicFramePr>
          <p:nvPr>
            <p:ph idx="1"/>
            <p:extLst>
              <p:ext uri="{D42A27DB-BD31-4B8C-83A1-F6EECF244321}">
                <p14:modId xmlns:p14="http://schemas.microsoft.com/office/powerpoint/2010/main" val="1728118415"/>
              </p:ext>
            </p:extLst>
          </p:nvPr>
        </p:nvGraphicFramePr>
        <p:xfrm>
          <a:off x="254002" y="1376711"/>
          <a:ext cx="8839200" cy="4678410"/>
        </p:xfrm>
        <a:graphic>
          <a:graphicData uri="http://schemas.openxmlformats.org/drawingml/2006/table">
            <a:tbl>
              <a:tblPr/>
              <a:tblGrid>
                <a:gridCol w="1033198"/>
                <a:gridCol w="2055607"/>
                <a:gridCol w="1693888"/>
                <a:gridCol w="2233535"/>
                <a:gridCol w="1822972"/>
              </a:tblGrid>
              <a:tr h="6477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Competing Events Present</a:t>
                      </a:r>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en-US" sz="1600" b="1" dirty="0" smtClean="0"/>
                        <a:t>Competing Events Absent</a:t>
                      </a:r>
                      <a:endParaRPr lang="en-US" sz="1600" b="1" dirty="0"/>
                    </a:p>
                  </a:txBody>
                  <a:tcPr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924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Etiology</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Etiology</a:t>
                      </a:r>
                    </a:p>
                  </a:txBody>
                  <a:tcPr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T="45717" marB="45717"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909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Not all persons have complete follow-up</a:t>
                      </a:r>
                    </a:p>
                  </a:txBody>
                  <a:tcPr marT="45717" marB="45717"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Proportional hazards (PH)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Fine-Gray modification of PH -&gt; sub-distribution HR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risk ratio (after some manipulation)</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3790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Everyone has complete follow-up</a:t>
                      </a:r>
                    </a:p>
                  </a:txBody>
                  <a:tcPr marT="45717" marB="45717"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endParaRPr lang="en-US" sz="1600" dirty="0"/>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txBox="1">
            <a:spLocks noChangeArrowheads="1"/>
          </p:cNvSpPr>
          <p:nvPr/>
        </p:nvSpPr>
        <p:spPr bwMode="auto">
          <a:xfrm>
            <a:off x="-18318" y="685643"/>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600" kern="0" dirty="0" smtClean="0"/>
              <a:t>Cohort design:  Some commonly used regression techniques</a:t>
            </a:r>
          </a:p>
        </p:txBody>
      </p:sp>
      <p:sp>
        <p:nvSpPr>
          <p:cNvPr id="8" name="Rectangle 3"/>
          <p:cNvSpPr txBox="1">
            <a:spLocks noChangeArrowheads="1"/>
          </p:cNvSpPr>
          <p:nvPr/>
        </p:nvSpPr>
        <p:spPr bwMode="auto">
          <a:xfrm>
            <a:off x="236512" y="6159334"/>
            <a:ext cx="9144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sz="1800" kern="0" dirty="0" smtClean="0"/>
              <a:t>HR = hazard ratio; IRR = incidence rate ratio; IOR = incidence odds ratio</a:t>
            </a:r>
          </a:p>
        </p:txBody>
      </p:sp>
      <p:sp>
        <p:nvSpPr>
          <p:cNvPr id="2" name="Oval 1"/>
          <p:cNvSpPr/>
          <p:nvPr/>
        </p:nvSpPr>
        <p:spPr bwMode="auto">
          <a:xfrm>
            <a:off x="1543987" y="2053654"/>
            <a:ext cx="3462728"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929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19800" y="12192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smtClean="0"/>
              <a:t>Difference vs. Ratio Measures</a:t>
            </a:r>
          </a:p>
        </p:txBody>
      </p:sp>
      <p:sp>
        <p:nvSpPr>
          <p:cNvPr id="267266" name="Rectangle 3"/>
          <p:cNvSpPr>
            <a:spLocks noGrp="1" noChangeArrowheads="1"/>
          </p:cNvSpPr>
          <p:nvPr>
            <p:ph type="body" idx="1"/>
          </p:nvPr>
        </p:nvSpPr>
        <p:spPr>
          <a:xfrm>
            <a:off x="0" y="1002320"/>
            <a:ext cx="9144000" cy="5715000"/>
          </a:xfrm>
        </p:spPr>
        <p:txBody>
          <a:bodyPr/>
          <a:lstStyle/>
          <a:p>
            <a:r>
              <a:rPr lang="en-US" altLang="en-US" sz="2800" dirty="0" smtClean="0"/>
              <a:t>Two basic ways to compare measures of occurrence:</a:t>
            </a:r>
          </a:p>
          <a:p>
            <a:pPr lvl="1"/>
            <a:r>
              <a:rPr lang="en-US" altLang="en-US" b="1" dirty="0"/>
              <a:t>ratio</a:t>
            </a:r>
            <a:r>
              <a:rPr lang="en-US" altLang="en-US" dirty="0"/>
              <a:t>: form a ratio of one over the other</a:t>
            </a:r>
          </a:p>
          <a:p>
            <a:pPr lvl="2"/>
            <a:r>
              <a:rPr lang="en-US" altLang="en-US" dirty="0"/>
              <a:t>A “relative” measure; ratio or multiplicative scale</a:t>
            </a:r>
          </a:p>
          <a:p>
            <a:pPr lvl="1"/>
            <a:r>
              <a:rPr lang="en-US" altLang="en-US" b="1" dirty="0" smtClean="0"/>
              <a:t>difference</a:t>
            </a:r>
            <a:r>
              <a:rPr lang="en-US" altLang="en-US" dirty="0" smtClean="0"/>
              <a:t>: subtract one from the other</a:t>
            </a:r>
          </a:p>
          <a:p>
            <a:pPr lvl="2"/>
            <a:r>
              <a:rPr lang="en-US" altLang="en-US" dirty="0" smtClean="0"/>
              <a:t>An “absolute” measure; absolute or additive scale</a:t>
            </a:r>
          </a:p>
          <a:p>
            <a:pPr lvl="1"/>
            <a:endParaRPr lang="en-US" altLang="en-US" sz="1000" dirty="0" smtClean="0"/>
          </a:p>
          <a:p>
            <a:r>
              <a:rPr lang="en-US" altLang="en-US" sz="2800" dirty="0" smtClean="0"/>
              <a:t>Can take the difference of either an incidence or a prevalence measure (but rarely done with prevalence)</a:t>
            </a:r>
          </a:p>
          <a:p>
            <a:endParaRPr lang="en-US" altLang="en-US" sz="800" dirty="0" smtClean="0"/>
          </a:p>
          <a:p>
            <a:r>
              <a:rPr lang="en-US" altLang="en-US" sz="2800" dirty="0" smtClean="0"/>
              <a:t>Example using incidence: cumulative incidence 26% in exposed and 15% in unexposed over 2 yrs</a:t>
            </a:r>
          </a:p>
          <a:p>
            <a:pPr lvl="1"/>
            <a:r>
              <a:rPr lang="en-US" altLang="en-US" b="1" dirty="0" smtClean="0"/>
              <a:t>risk difference</a:t>
            </a:r>
            <a:r>
              <a:rPr lang="en-US" altLang="en-US" dirty="0" smtClean="0"/>
              <a:t> = 26% - 15% = +11% </a:t>
            </a:r>
          </a:p>
          <a:p>
            <a:pPr lvl="1"/>
            <a:r>
              <a:rPr lang="en-US" altLang="en-US" b="1" dirty="0" smtClean="0"/>
              <a:t>risk ratio</a:t>
            </a:r>
            <a:r>
              <a:rPr lang="en-US" altLang="en-US" dirty="0" smtClean="0"/>
              <a:t> = 0.26 / 0.15 = 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smtClean="0"/>
              <a:t>Prevalence Ratio</a:t>
            </a:r>
          </a:p>
        </p:txBody>
      </p:sp>
      <p:sp>
        <p:nvSpPr>
          <p:cNvPr id="32770" name="Rectangle 3"/>
          <p:cNvSpPr>
            <a:spLocks noGrp="1" noChangeArrowheads="1"/>
          </p:cNvSpPr>
          <p:nvPr>
            <p:ph type="body" idx="1"/>
          </p:nvPr>
        </p:nvSpPr>
        <p:spPr>
          <a:xfrm>
            <a:off x="304800" y="1270776"/>
            <a:ext cx="8382000" cy="4038600"/>
          </a:xfrm>
        </p:spPr>
        <p:txBody>
          <a:bodyPr/>
          <a:lstStyle/>
          <a:p>
            <a:r>
              <a:rPr lang="en-US" altLang="en-US" dirty="0" smtClean="0"/>
              <a:t>Text refers to </a:t>
            </a:r>
            <a:r>
              <a:rPr lang="en-US" altLang="en-US" b="1" dirty="0" smtClean="0"/>
              <a:t>Point Prevalence Rate Ratio </a:t>
            </a:r>
            <a:r>
              <a:rPr lang="en-US" altLang="en-US" dirty="0" smtClean="0"/>
              <a:t>in setting of cross-sectional studies</a:t>
            </a:r>
          </a:p>
          <a:p>
            <a:endParaRPr lang="en-US" altLang="en-US" sz="1100" dirty="0" smtClean="0"/>
          </a:p>
          <a:p>
            <a:r>
              <a:rPr lang="en-US" altLang="en-US" dirty="0" smtClean="0"/>
              <a:t>We like to keep the concepts of rate and prevalence separate and so prefer to use  </a:t>
            </a:r>
            <a:r>
              <a:rPr lang="en-US" altLang="en-US" b="1" dirty="0" smtClean="0"/>
              <a:t>prevalence ratio</a:t>
            </a:r>
          </a:p>
          <a:p>
            <a:endParaRPr lang="en-US" altLang="en-US" sz="1100" b="1" dirty="0" smtClean="0"/>
          </a:p>
          <a:p>
            <a:r>
              <a:rPr lang="en-US" altLang="en-US" dirty="0"/>
              <a:t>We don't recommend "point prevalence ratio" or "period prevalence" because it is too bulky.  Instead, make it clear elsewhere whether the prevalence is point or period. </a:t>
            </a:r>
            <a:endParaRPr lang="en-US" alt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gridCol w="234778"/>
                <a:gridCol w="5556422"/>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 </a:t>
            </a:r>
            <a:endParaRPr lang="en-US" altLang="en-US" sz="3200" b="1" dirty="0" smtClean="0">
              <a:solidFill>
                <a:schemeClr val="tx2"/>
              </a:solidFill>
            </a:endParaRPr>
          </a:p>
          <a:p>
            <a:pPr algn="ctr" eaLnBrk="0" hangingPunct="0"/>
            <a:r>
              <a:rPr lang="en-US" altLang="en-US" sz="3200" b="1" dirty="0" smtClean="0">
                <a:solidFill>
                  <a:schemeClr val="tx2"/>
                </a:solidFill>
              </a:rPr>
              <a:t>Relative </a:t>
            </a:r>
            <a:r>
              <a:rPr lang="en-US" altLang="en-US" sz="3200" b="1" dirty="0">
                <a:solidFill>
                  <a:schemeClr val="tx2"/>
                </a:solidFill>
              </a:rPr>
              <a:t>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761408041"/>
              </p:ext>
            </p:extLst>
          </p:nvPr>
        </p:nvGraphicFramePr>
        <p:xfrm>
          <a:off x="1371600" y="1484313"/>
          <a:ext cx="6400800" cy="4075283"/>
        </p:xfrm>
        <a:graphic>
          <a:graphicData uri="http://schemas.openxmlformats.org/drawingml/2006/table">
            <a:tbl>
              <a:tblPr/>
              <a:tblGrid>
                <a:gridCol w="1600200"/>
                <a:gridCol w="1839913"/>
                <a:gridCol w="1760537"/>
                <a:gridCol w="1200150"/>
              </a:tblGrid>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TB recurrence over 1 </a:t>
                      </a:r>
                      <a:r>
                        <a:rPr kumimoji="0" lang="en-US" sz="2800" b="0" i="0" u="none" strike="noStrike" cap="none" normalizeH="0" baseline="0" dirty="0" err="1" smtClean="0">
                          <a:ln>
                            <a:noFill/>
                          </a:ln>
                          <a:solidFill>
                            <a:schemeClr val="tx1"/>
                          </a:solidFill>
                          <a:effectLst/>
                          <a:latin typeface="Times New Roman" pitchFamily="18" charset="0"/>
                        </a:rPr>
                        <a:t>yr</a:t>
                      </a: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1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Treated:</a:t>
                      </a:r>
                    </a:p>
                  </a:txBody>
                  <a:tcPr marT="45721" marB="45721"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Yes</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1" marB="45721"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896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182364">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75476" name="Text Box 53"/>
          <p:cNvSpPr txBox="1">
            <a:spLocks noChangeArrowheads="1"/>
          </p:cNvSpPr>
          <p:nvPr/>
        </p:nvSpPr>
        <p:spPr bwMode="auto">
          <a:xfrm>
            <a:off x="1371600" y="5645318"/>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relative measure</a:t>
            </a:r>
          </a:p>
          <a:p>
            <a:pPr eaLnBrk="0" hangingPunct="0"/>
            <a:r>
              <a:rPr lang="en-US" altLang="en-US" sz="2800" dirty="0"/>
              <a:t>can be large but difference measure small</a:t>
            </a:r>
          </a:p>
        </p:txBody>
      </p:sp>
      <p:sp>
        <p:nvSpPr>
          <p:cNvPr id="2" name="TextBox 1"/>
          <p:cNvSpPr txBox="1"/>
          <p:nvPr/>
        </p:nvSpPr>
        <p:spPr>
          <a:xfrm>
            <a:off x="1371600" y="3745282"/>
            <a:ext cx="6281803" cy="369332"/>
          </a:xfrm>
          <a:prstGeom prst="rect">
            <a:avLst/>
          </a:prstGeom>
          <a:noFill/>
        </p:spPr>
        <p:txBody>
          <a:bodyPr wrap="square" rtlCol="0">
            <a:spAutoFit/>
          </a:bodyPr>
          <a:lstStyle/>
          <a:p>
            <a:r>
              <a:rPr lang="en-US" sz="1800" dirty="0" smtClean="0"/>
              <a:t>*Complete 1-yr follow-up with no drop-out or non-TB deaths</a:t>
            </a:r>
            <a:endParaRPr lang="en-US" sz="1800" dirty="0"/>
          </a:p>
        </p:txBody>
      </p:sp>
    </p:spTree>
    <p:extLst>
      <p:ext uri="{BB962C8B-B14F-4D97-AF65-F5344CB8AC3E}">
        <p14:creationId xmlns:p14="http://schemas.microsoft.com/office/powerpoint/2010/main" val="80515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00268" y="-231912"/>
            <a:ext cx="7772400" cy="1143000"/>
          </a:xfrm>
        </p:spPr>
        <p:txBody>
          <a:bodyPr/>
          <a:lstStyle/>
          <a:p>
            <a:r>
              <a:rPr lang="en-US" altLang="en-US" sz="3200" b="1" dirty="0" smtClean="0"/>
              <a:t>Why use difference vs. ratio measures?</a:t>
            </a:r>
          </a:p>
        </p:txBody>
      </p:sp>
      <p:sp>
        <p:nvSpPr>
          <p:cNvPr id="273410" name="Rectangle 3"/>
          <p:cNvSpPr>
            <a:spLocks noGrp="1" noChangeArrowheads="1"/>
          </p:cNvSpPr>
          <p:nvPr>
            <p:ph type="body" idx="1"/>
          </p:nvPr>
        </p:nvSpPr>
        <p:spPr>
          <a:xfrm>
            <a:off x="0" y="586410"/>
            <a:ext cx="8686800" cy="4114800"/>
          </a:xfrm>
        </p:spPr>
        <p:txBody>
          <a:bodyPr/>
          <a:lstStyle/>
          <a:p>
            <a:r>
              <a:rPr lang="en-US" altLang="en-US" sz="2800" dirty="0" smtClean="0"/>
              <a:t>Difference measures give an </a:t>
            </a:r>
            <a:r>
              <a:rPr lang="en-US" altLang="en-US" sz="2800" b="1" dirty="0" smtClean="0"/>
              <a:t>absolute measure</a:t>
            </a:r>
            <a:r>
              <a:rPr lang="en-US" altLang="en-US" sz="2800" dirty="0" smtClean="0"/>
              <a:t> of association between exposure &amp; outcome</a:t>
            </a:r>
          </a:p>
          <a:p>
            <a:pPr lvl="1"/>
            <a:r>
              <a:rPr lang="en-US" altLang="en-US" dirty="0" smtClean="0"/>
              <a:t>public health implication is clearer because communicated in terms of actual numbers of people: </a:t>
            </a:r>
          </a:p>
          <a:p>
            <a:pPr lvl="2"/>
            <a:r>
              <a:rPr lang="en-US" altLang="en-US" dirty="0"/>
              <a:t>e</a:t>
            </a:r>
            <a:r>
              <a:rPr lang="en-US" altLang="en-US" dirty="0" smtClean="0"/>
              <a:t>.g., how many cases of disease (i.e., no. of people) might be prevented if exposure is eliminated?</a:t>
            </a:r>
          </a:p>
          <a:p>
            <a:pPr lvl="1"/>
            <a:r>
              <a:rPr lang="en-US" altLang="en-US" dirty="0" smtClean="0"/>
              <a:t>particularly useful for studies of interventions </a:t>
            </a:r>
          </a:p>
          <a:p>
            <a:pPr lvl="1"/>
            <a:r>
              <a:rPr lang="en-US" altLang="en-US" dirty="0" smtClean="0"/>
              <a:t>useful for interpretation of interaction [later in course]</a:t>
            </a:r>
          </a:p>
          <a:p>
            <a:pPr>
              <a:spcBef>
                <a:spcPct val="40000"/>
              </a:spcBef>
            </a:pPr>
            <a:r>
              <a:rPr lang="en-US" altLang="en-US" sz="2800" dirty="0" smtClean="0"/>
              <a:t>Ratio measures gives a </a:t>
            </a:r>
            <a:r>
              <a:rPr lang="en-US" altLang="en-US" sz="2800" b="1" dirty="0" smtClean="0"/>
              <a:t>relative measure</a:t>
            </a:r>
          </a:p>
          <a:p>
            <a:pPr lvl="1"/>
            <a:r>
              <a:rPr lang="en-US" altLang="en-US" dirty="0" smtClean="0"/>
              <a:t>traditionally felt to give a better sense of strength of an association for investigation of causality/etiology</a:t>
            </a:r>
          </a:p>
          <a:p>
            <a:pPr lvl="1"/>
            <a:r>
              <a:rPr lang="en-US" altLang="en-US" dirty="0" smtClean="0"/>
              <a:t>but, in fact, not intrinsically better for this purpose (see Optional Reading by Poole)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smtClean="0"/>
              <a:t>The Reciprocal of Difference Measures</a:t>
            </a:r>
            <a:br>
              <a:rPr lang="en-US" altLang="en-US" sz="3200" b="1" dirty="0" smtClean="0"/>
            </a:br>
            <a:r>
              <a:rPr lang="en-US" altLang="en-US" sz="3200" b="1" dirty="0" smtClean="0"/>
              <a:t> (1/difference) Are Even More Interpretable</a:t>
            </a:r>
          </a:p>
        </p:txBody>
      </p:sp>
      <p:sp>
        <p:nvSpPr>
          <p:cNvPr id="277506" name="Rectangle 3"/>
          <p:cNvSpPr>
            <a:spLocks noGrp="1" noChangeArrowheads="1"/>
          </p:cNvSpPr>
          <p:nvPr>
            <p:ph type="body" idx="1"/>
          </p:nvPr>
        </p:nvSpPr>
        <p:spPr>
          <a:xfrm>
            <a:off x="39756" y="1533942"/>
            <a:ext cx="8839200" cy="4724400"/>
          </a:xfrm>
        </p:spPr>
        <p:txBody>
          <a:bodyPr/>
          <a:lstStyle/>
          <a:p>
            <a:r>
              <a:rPr lang="en-US" altLang="en-US" dirty="0" smtClean="0"/>
              <a:t>Depending on context, the reciprocal of risk difference is:</a:t>
            </a:r>
          </a:p>
          <a:p>
            <a:pPr lvl="1"/>
            <a:r>
              <a:rPr lang="en-US" altLang="en-US" dirty="0" smtClean="0"/>
              <a:t>Number needed to treat to prevent one case of disease</a:t>
            </a:r>
          </a:p>
          <a:p>
            <a:pPr lvl="1"/>
            <a:r>
              <a:rPr lang="en-US" altLang="en-US" dirty="0" smtClean="0"/>
              <a:t>Number needed to treat to harm one person</a:t>
            </a:r>
          </a:p>
          <a:p>
            <a:pPr lvl="1"/>
            <a:r>
              <a:rPr lang="en-US" altLang="en-US" dirty="0" smtClean="0"/>
              <a:t>Number needed to protect from exposure to prevent one case of disease</a:t>
            </a:r>
          </a:p>
          <a:p>
            <a:pPr lvl="1"/>
            <a:endParaRPr lang="en-US" altLang="en-US" sz="1100" dirty="0" smtClean="0"/>
          </a:p>
          <a:p>
            <a:pPr>
              <a:spcBef>
                <a:spcPct val="40000"/>
              </a:spcBef>
            </a:pPr>
            <a:r>
              <a:rPr lang="en-US" altLang="en-US" dirty="0" smtClean="0"/>
              <a:t>TB rifampin example: 1/0.026 = 38.5, means that you have to treat 38.5 persons for &gt;6 months vs. &lt;3 months to prevent one case of TB recurrence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2891375450"/>
              </p:ext>
            </p:extLst>
          </p:nvPr>
        </p:nvGraphicFramePr>
        <p:xfrm>
          <a:off x="1219200" y="1201738"/>
          <a:ext cx="6324600" cy="4481060"/>
        </p:xfrm>
        <a:graphic>
          <a:graphicData uri="http://schemas.openxmlformats.org/drawingml/2006/table">
            <a:tbl>
              <a:tblPr/>
              <a:tblGrid>
                <a:gridCol w="1583377"/>
                <a:gridCol w="1579418"/>
                <a:gridCol w="2001552"/>
                <a:gridCol w="1160253"/>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Table 2.  Return of spontaneous circulation 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Return of Spontaneous Circulation</a:t>
                      </a: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Risk</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Difference</a:t>
                      </a: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Rapid Defibrillation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N=1391)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12.9%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8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Advanced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Life Support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(N=4247)</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+5.1% (3.0-7.2)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&lt;0.001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9577" name="Rectangle 69"/>
          <p:cNvSpPr>
            <a:spLocks noChangeArrowheads="1"/>
          </p:cNvSpPr>
          <p:nvPr/>
        </p:nvSpPr>
        <p:spPr bwMode="auto">
          <a:xfrm>
            <a:off x="5655580" y="6172200"/>
            <a:ext cx="3100388" cy="457200"/>
          </a:xfrm>
          <a:prstGeom prst="rect">
            <a:avLst/>
          </a:prstGeom>
          <a:noFill/>
          <a:ln w="9525">
            <a:noFill/>
            <a:miter lim="800000"/>
            <a:headEnd/>
            <a:tailEnd/>
          </a:ln>
        </p:spPr>
        <p:txBody>
          <a:bodyPr wrap="none">
            <a:spAutoFit/>
          </a:bodyPr>
          <a:lstStyle/>
          <a:p>
            <a:pPr eaLnBrk="0" hangingPunct="0"/>
            <a:r>
              <a:rPr lang="en-US" altLang="en-US" sz="2400" dirty="0"/>
              <a:t>Stiel et al., </a:t>
            </a:r>
            <a:r>
              <a:rPr lang="en-US" altLang="en-US" sz="2400" i="1" dirty="0"/>
              <a:t>NEJM</a:t>
            </a:r>
            <a:r>
              <a:rPr lang="en-US" altLang="en-US" sz="2400" dirty="0"/>
              <a:t>  2004</a:t>
            </a:r>
          </a:p>
        </p:txBody>
      </p:sp>
      <p:sp>
        <p:nvSpPr>
          <p:cNvPr id="279578" name="Rectangle 70"/>
          <p:cNvSpPr>
            <a:spLocks noChangeArrowheads="1"/>
          </p:cNvSpPr>
          <p:nvPr/>
        </p:nvSpPr>
        <p:spPr bwMode="auto">
          <a:xfrm>
            <a:off x="1600200" y="274316"/>
            <a:ext cx="5605574" cy="584775"/>
          </a:xfrm>
          <a:prstGeom prst="rect">
            <a:avLst/>
          </a:prstGeom>
          <a:noFill/>
          <a:ln w="9525">
            <a:noFill/>
            <a:miter lim="800000"/>
            <a:headEnd/>
            <a:tailEnd/>
          </a:ln>
        </p:spPr>
        <p:txBody>
          <a:bodyPr wrap="none">
            <a:spAutoFit/>
          </a:bodyPr>
          <a:lstStyle/>
          <a:p>
            <a:pPr eaLnBrk="0" hangingPunct="0"/>
            <a:r>
              <a:rPr lang="en-US" altLang="en-US" sz="3200" b="1" dirty="0"/>
              <a:t>Study reporting risk difference</a:t>
            </a:r>
          </a:p>
        </p:txBody>
      </p:sp>
      <p:sp>
        <p:nvSpPr>
          <p:cNvPr id="279579" name="Text Box 71"/>
          <p:cNvSpPr txBox="1">
            <a:spLocks noChangeArrowheads="1"/>
          </p:cNvSpPr>
          <p:nvPr/>
        </p:nvSpPr>
        <p:spPr bwMode="auto">
          <a:xfrm>
            <a:off x="1050925" y="5694812"/>
            <a:ext cx="6876178" cy="400110"/>
          </a:xfrm>
          <a:prstGeom prst="rect">
            <a:avLst/>
          </a:prstGeom>
          <a:noFill/>
          <a:ln w="9525">
            <a:noFill/>
            <a:miter lim="800000"/>
            <a:headEnd/>
            <a:tailEnd/>
          </a:ln>
        </p:spPr>
        <p:txBody>
          <a:bodyPr wrap="none">
            <a:spAutoFit/>
          </a:bodyPr>
          <a:lstStyle/>
          <a:p>
            <a:pPr eaLnBrk="0" hangingPunct="0"/>
            <a:r>
              <a:rPr lang="en-US" altLang="en-US" sz="2000" dirty="0"/>
              <a:t>Risk difference = 0.051; </a:t>
            </a:r>
            <a:r>
              <a:rPr lang="en-US" altLang="en-US" sz="2000" b="1" dirty="0"/>
              <a:t>number needed to treat = 1/0.051 = 20</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685800" y="152400"/>
            <a:ext cx="7772400" cy="762000"/>
          </a:xfrm>
        </p:spPr>
        <p:txBody>
          <a:bodyPr/>
          <a:lstStyle/>
          <a:p>
            <a:r>
              <a:rPr lang="en-US" altLang="en-US" b="1" dirty="0" smtClean="0"/>
              <a:t>Describing a difference</a:t>
            </a:r>
          </a:p>
        </p:txBody>
      </p:sp>
      <p:sp>
        <p:nvSpPr>
          <p:cNvPr id="281602" name="Rectangle 3"/>
          <p:cNvSpPr>
            <a:spLocks noGrp="1" noChangeArrowheads="1"/>
          </p:cNvSpPr>
          <p:nvPr>
            <p:ph type="body" idx="1"/>
          </p:nvPr>
        </p:nvSpPr>
        <p:spPr>
          <a:xfrm>
            <a:off x="76200" y="994112"/>
            <a:ext cx="9067800" cy="4191000"/>
          </a:xfrm>
        </p:spPr>
        <p:txBody>
          <a:bodyPr/>
          <a:lstStyle/>
          <a:p>
            <a:r>
              <a:rPr lang="en-US" altLang="en-US" sz="2800" dirty="0" smtClean="0"/>
              <a:t>Example: Risk in exposed 0.9; in unexposed 0.7.  Risk difference = 0.2.  Over 2 yrs.</a:t>
            </a:r>
          </a:p>
          <a:p>
            <a:endParaRPr lang="en-US" altLang="en-US" sz="1400" dirty="0" smtClean="0"/>
          </a:p>
          <a:p>
            <a:r>
              <a:rPr lang="en-US" altLang="en-US" sz="2800" dirty="0" smtClean="0"/>
              <a:t>“The absolute difference in risk of the outcome over 2 yrs in the exposed compared with the unexposed was +0.2.”</a:t>
            </a:r>
          </a:p>
          <a:p>
            <a:endParaRPr lang="en-US" altLang="en-US" sz="1400" dirty="0" smtClean="0"/>
          </a:p>
          <a:p>
            <a:r>
              <a:rPr lang="en-US" altLang="en-US" sz="2800" dirty="0" smtClean="0"/>
              <a:t>“Over 2 yrs, the cumulative incidence in the exposed (0.9 or 90%) was 0.2 (or 20%) higher than the unexposed (0.7 or 70%).”</a:t>
            </a:r>
          </a:p>
          <a:p>
            <a:endParaRPr lang="en-US" altLang="en-US" sz="1000" dirty="0" smtClean="0"/>
          </a:p>
          <a:p>
            <a:r>
              <a:rPr lang="en-US" altLang="en-US" sz="2800" dirty="0" smtClean="0"/>
              <a:t>Number needed to prevent (NNP = 1/0.2 = 5)</a:t>
            </a:r>
          </a:p>
          <a:p>
            <a:pPr lvl="1"/>
            <a:r>
              <a:rPr lang="en-US" altLang="en-US" dirty="0" smtClean="0"/>
              <a:t>“Five individuals would need to be protected from exposure in order to prevent one case of disease”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smtClean="0"/>
              <a:t>Example with rates: Hormone Use and Breast Cancer -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1881143400"/>
              </p:ext>
            </p:extLst>
          </p:nvPr>
        </p:nvGraphicFramePr>
        <p:xfrm>
          <a:off x="295275" y="1623060"/>
          <a:ext cx="8534400" cy="2860993"/>
        </p:xfrm>
        <a:graphic>
          <a:graphicData uri="http://schemas.openxmlformats.org/drawingml/2006/table">
            <a:tbl>
              <a:tblPr/>
              <a:tblGrid>
                <a:gridCol w="1285875"/>
                <a:gridCol w="1438275"/>
                <a:gridCol w="1047750"/>
                <a:gridCol w="1057275"/>
                <a:gridCol w="1911350"/>
                <a:gridCol w="1793875"/>
              </a:tblGrid>
              <a:tr h="9144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Exposure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244,606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529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Reference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98,385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1.19 (1.02, 1.39)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+4.2 (0.5, 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smtClean="0"/>
              <a:t>Colditz</a:t>
            </a:r>
            <a:r>
              <a:rPr lang="en-US" altLang="en-US" sz="1800" dirty="0"/>
              <a:t> </a:t>
            </a:r>
            <a:r>
              <a:rPr lang="en-US" altLang="en-US" sz="1800" dirty="0" smtClean="0"/>
              <a:t>et al., </a:t>
            </a:r>
            <a:r>
              <a:rPr lang="en-US" altLang="en-US" sz="1800" i="1" dirty="0" smtClean="0"/>
              <a:t>Cancer Causes and Control</a:t>
            </a:r>
            <a:r>
              <a:rPr lang="en-US" altLang="en-US" sz="1800" dirty="0" smtClean="0"/>
              <a:t> 1992</a:t>
            </a:r>
            <a:endParaRPr lang="en-US" altLang="en-US" sz="1800" dirty="0"/>
          </a:p>
        </p:txBody>
      </p:sp>
      <p:sp>
        <p:nvSpPr>
          <p:cNvPr id="3" name="TextBox 2"/>
          <p:cNvSpPr txBox="1"/>
          <p:nvPr/>
        </p:nvSpPr>
        <p:spPr>
          <a:xfrm>
            <a:off x="233140" y="4811591"/>
            <a:ext cx="9000802" cy="1569660"/>
          </a:xfrm>
          <a:prstGeom prst="rect">
            <a:avLst/>
          </a:prstGeom>
          <a:noFill/>
        </p:spPr>
        <p:txBody>
          <a:bodyPr wrap="square" rtlCol="0">
            <a:spAutoFit/>
          </a:bodyPr>
          <a:lstStyle/>
          <a:p>
            <a:r>
              <a:rPr lang="en-US" sz="2400" dirty="0" smtClean="0"/>
              <a:t>Person-years needed to harm = 1/rate difference = </a:t>
            </a:r>
            <a:r>
              <a:rPr lang="en-US" sz="2400" dirty="0" smtClean="0"/>
              <a:t>1/0.00042 </a:t>
            </a:r>
            <a:r>
              <a:rPr lang="en-US" sz="2400" dirty="0" smtClean="0"/>
              <a:t>= 2381</a:t>
            </a:r>
          </a:p>
          <a:p>
            <a:endParaRPr lang="en-US" sz="2400" dirty="0" smtClean="0"/>
          </a:p>
          <a:p>
            <a:r>
              <a:rPr lang="en-US" sz="2400" dirty="0" smtClean="0"/>
              <a:t>Need to expose women to 2,381 person-years of hormone use to yield 1 case of breast cancer</a:t>
            </a:r>
            <a:endParaRPr lang="en-US" sz="2400" dirty="0"/>
          </a:p>
        </p:txBody>
      </p:sp>
    </p:spTree>
    <p:extLst>
      <p:ext uri="{BB962C8B-B14F-4D97-AF65-F5344CB8AC3E}">
        <p14:creationId xmlns:p14="http://schemas.microsoft.com/office/powerpoint/2010/main" val="29929058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a:t>
            </a:r>
            <a:r>
              <a:rPr lang="en-US" altLang="en-US" sz="2800" dirty="0" smtClean="0"/>
              <a:t>test – </a:t>
            </a:r>
            <a:r>
              <a:rPr lang="en-US" altLang="en-US" sz="2800" u="sng" dirty="0" smtClean="0"/>
              <a:t>not</a:t>
            </a:r>
            <a:r>
              <a:rPr lang="en-US" altLang="en-US" sz="2800" dirty="0" smtClean="0"/>
              <a:t> a measure of association</a:t>
            </a:r>
            <a:endParaRPr lang="en-US" altLang="en-US" sz="2800" dirty="0"/>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52400"/>
            <a:ext cx="7772400" cy="838200"/>
          </a:xfrm>
        </p:spPr>
        <p:txBody>
          <a:bodyPr/>
          <a:lstStyle/>
          <a:p>
            <a:r>
              <a:rPr lang="en-US" altLang="en-US" sz="3600" b="1" dirty="0" smtClean="0"/>
              <a:t>Log rank test</a:t>
            </a:r>
          </a:p>
        </p:txBody>
      </p:sp>
      <p:sp>
        <p:nvSpPr>
          <p:cNvPr id="285698" name="Rectangle 3"/>
          <p:cNvSpPr>
            <a:spLocks noGrp="1" noChangeArrowheads="1"/>
          </p:cNvSpPr>
          <p:nvPr>
            <p:ph type="body" idx="1"/>
          </p:nvPr>
        </p:nvSpPr>
        <p:spPr>
          <a:xfrm>
            <a:off x="304800" y="850900"/>
            <a:ext cx="8534400" cy="5181600"/>
          </a:xfrm>
        </p:spPr>
        <p:txBody>
          <a:bodyPr/>
          <a:lstStyle/>
          <a:p>
            <a:pPr>
              <a:lnSpc>
                <a:spcPct val="80000"/>
              </a:lnSpc>
            </a:pPr>
            <a:r>
              <a:rPr lang="en-US" altLang="en-US" sz="2400" dirty="0"/>
              <a:t>C</a:t>
            </a:r>
            <a:r>
              <a:rPr lang="en-US" altLang="en-US" sz="2400" dirty="0" smtClean="0"/>
              <a:t>ommon method for “statistically” comparing unadjusted survival distributions.  </a:t>
            </a:r>
          </a:p>
          <a:p>
            <a:pPr>
              <a:lnSpc>
                <a:spcPct val="80000"/>
              </a:lnSpc>
            </a:pPr>
            <a:endParaRPr lang="en-US" altLang="en-US" sz="1400" dirty="0" smtClean="0"/>
          </a:p>
          <a:p>
            <a:pPr>
              <a:lnSpc>
                <a:spcPct val="80000"/>
              </a:lnSpc>
            </a:pPr>
            <a:r>
              <a:rPr lang="en-US" altLang="en-US" sz="2400" dirty="0" smtClean="0"/>
              <a:t>Null hypothesis: There </a:t>
            </a:r>
            <a:r>
              <a:rPr lang="en-US" altLang="en-US" sz="2400" dirty="0"/>
              <a:t>is no difference between the populations in the probability of the event at any time </a:t>
            </a:r>
            <a:r>
              <a:rPr lang="en-US" altLang="en-US" sz="2400" dirty="0" smtClean="0"/>
              <a:t>point.  </a:t>
            </a:r>
          </a:p>
          <a:p>
            <a:pPr>
              <a:lnSpc>
                <a:spcPct val="80000"/>
              </a:lnSpc>
            </a:pPr>
            <a:endParaRPr lang="en-US" altLang="en-US" sz="1400" dirty="0" smtClean="0"/>
          </a:p>
          <a:p>
            <a:pPr>
              <a:lnSpc>
                <a:spcPct val="80000"/>
              </a:lnSpc>
            </a:pPr>
            <a:r>
              <a:rPr lang="en-US" altLang="en-US" sz="2400" dirty="0" smtClean="0"/>
              <a:t>It is a global test:  does not assess individual timepoints in isolation.</a:t>
            </a:r>
          </a:p>
          <a:p>
            <a:pPr>
              <a:lnSpc>
                <a:spcPct val="80000"/>
              </a:lnSpc>
            </a:pPr>
            <a:endParaRPr lang="en-US" altLang="en-US" sz="1400" dirty="0" smtClean="0"/>
          </a:p>
          <a:p>
            <a:pPr>
              <a:lnSpc>
                <a:spcPct val="80000"/>
              </a:lnSpc>
            </a:pPr>
            <a:r>
              <a:rPr lang="en-US" altLang="en-US" sz="2400" dirty="0" smtClean="0"/>
              <a:t>Useful to determine if two (or more) survival distributions are statistically different, but </a:t>
            </a:r>
            <a:r>
              <a:rPr lang="en-US" altLang="en-US" sz="2400" b="1" dirty="0" smtClean="0"/>
              <a:t>not a measure of association</a:t>
            </a:r>
            <a:r>
              <a:rPr lang="en-US" altLang="en-US" sz="2400" dirty="0" smtClean="0"/>
              <a:t>.  Instead, risk/rate/hazard ratios are measure of association.</a:t>
            </a:r>
          </a:p>
          <a:p>
            <a:pPr>
              <a:lnSpc>
                <a:spcPct val="80000"/>
              </a:lnSpc>
            </a:pPr>
            <a:endParaRPr lang="en-US" altLang="en-US" sz="1400" dirty="0" smtClean="0"/>
          </a:p>
          <a:p>
            <a:pPr>
              <a:lnSpc>
                <a:spcPct val="80000"/>
              </a:lnSpc>
            </a:pPr>
            <a:r>
              <a:rPr lang="en-US" altLang="en-US" sz="2400" dirty="0" smtClean="0"/>
              <a:t>Could have a very small difference between survival curves and still have a statistically significant log rank test. </a:t>
            </a:r>
          </a:p>
          <a:p>
            <a:pPr>
              <a:lnSpc>
                <a:spcPct val="80000"/>
              </a:lnSpc>
            </a:pPr>
            <a:endParaRPr lang="en-US" altLang="en-US" sz="1200" dirty="0" smtClean="0"/>
          </a:p>
          <a:p>
            <a:pPr>
              <a:lnSpc>
                <a:spcPct val="80000"/>
              </a:lnSpc>
            </a:pPr>
            <a:r>
              <a:rPr lang="en-US" altLang="en-US" sz="2400" dirty="0" smtClean="0"/>
              <a:t>Gives statistical significance but not clinical (or substantive) significance. </a:t>
            </a:r>
          </a:p>
          <a:p>
            <a:pPr>
              <a:lnSpc>
                <a:spcPct val="80000"/>
              </a:lnSpc>
            </a:pPr>
            <a:endParaRPr lang="en-US" altLang="en-US" sz="600" dirty="0" smtClean="0"/>
          </a:p>
          <a:p>
            <a:pPr>
              <a:lnSpc>
                <a:spcPct val="80000"/>
              </a:lnSpc>
            </a:pPr>
            <a:r>
              <a:rPr lang="en-US" altLang="en-US" sz="2400" dirty="0"/>
              <a:t>Stata code:  </a:t>
            </a:r>
            <a:r>
              <a:rPr lang="en-US" sz="2400" dirty="0"/>
              <a:t>sts test exposure_variable, </a:t>
            </a:r>
            <a:r>
              <a:rPr lang="en-US" sz="2400" dirty="0" smtClean="0"/>
              <a:t>logrank</a:t>
            </a:r>
            <a:endParaRPr lang="en-US" altLang="en-US" sz="2400" dirty="0"/>
          </a:p>
        </p:txBody>
      </p:sp>
    </p:spTree>
    <p:extLst>
      <p:ext uri="{BB962C8B-B14F-4D97-AF65-F5344CB8AC3E}">
        <p14:creationId xmlns:p14="http://schemas.microsoft.com/office/powerpoint/2010/main" val="2570884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2500123584"/>
              </p:ext>
            </p:extLst>
          </p:nvPr>
        </p:nvGraphicFramePr>
        <p:xfrm>
          <a:off x="76200" y="838200"/>
          <a:ext cx="9067799" cy="5403778"/>
        </p:xfrm>
        <a:graphic>
          <a:graphicData uri="http://schemas.openxmlformats.org/drawingml/2006/table">
            <a:tbl>
              <a:tblPr/>
              <a:tblGrid>
                <a:gridCol w="1829468"/>
                <a:gridCol w="3275932"/>
                <a:gridCol w="3962399"/>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(for public health impact of exposure ,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12918</TotalTime>
  <Words>18469</Words>
  <Application>Microsoft Office PowerPoint</Application>
  <PresentationFormat>On-screen Show (4:3)</PresentationFormat>
  <Paragraphs>1409</Paragraphs>
  <Slides>101</Slides>
  <Notes>99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4" baseType="lpstr">
      <vt:lpstr>Blank Presentation</vt:lpstr>
      <vt:lpstr>Equation</vt:lpstr>
      <vt:lpstr>Document</vt:lpstr>
      <vt:lpstr>San Francisco Chronicle Sept. 30, 2015</vt:lpstr>
      <vt:lpstr>Disease Association I Main points to be covered </vt:lpstr>
      <vt:lpstr>Measures of Disease Association</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PR &gt; 1 often easier to describe and understand</vt:lpstr>
      <vt:lpstr>PowerPoint Presentation</vt:lpstr>
      <vt:lpstr>PowerPoint Presentation</vt:lpstr>
      <vt:lpstr>PowerPoint Presentation</vt:lpstr>
      <vt:lpstr>Study Reporting Prevalence Ratios</vt:lpstr>
      <vt:lpstr>Vitamin D and PAD</vt:lpstr>
      <vt:lpstr>Example: 4 level exposure</vt:lpstr>
      <vt:lpstr>Alternative measure of association in cross-sectional design: Odds Ratio</vt:lpstr>
      <vt:lpstr>Odds</vt:lpstr>
      <vt:lpstr>Probability and Odds</vt:lpstr>
      <vt:lpstr>PowerPoint Presentation</vt:lpstr>
      <vt:lpstr>Understanding Odds</vt:lpstr>
      <vt:lpstr>PowerPoint Presentation</vt:lpstr>
      <vt:lpstr>Odds ratio</vt:lpstr>
      <vt:lpstr>PowerPoint Presentation</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 Ratio compared to Prevalence Ratio</vt:lpstr>
      <vt:lpstr>Prevalence ratio and Odds ratio</vt:lpstr>
      <vt:lpstr>PowerPoint Presentation</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Prevalence Ratio vs Odds Ratio</vt:lpstr>
      <vt:lpstr>PowerPoint Presentation</vt:lpstr>
      <vt:lpstr>Unfavorable property of odds ratio #2: People don’t understand them</vt:lpstr>
      <vt:lpstr>Unfavorable Property of the Odds Ratio #3:  Non-Collapsibility</vt:lpstr>
      <vt:lpstr>Unfavorable Property of the Odds Ratio #3:  Non-Collapsibility</vt:lpstr>
      <vt:lpstr>PowerPoint Presentation</vt:lpstr>
      <vt:lpstr>Ratio Measures of Association:  Interpreting the Magnitude</vt:lpstr>
      <vt:lpstr>Measures of Association in a Cohort Study</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Hazard Ratio Reported</vt:lpstr>
      <vt:lpstr>PowerPoint Presentation</vt:lpstr>
      <vt:lpstr>PowerPoint Presentation</vt:lpstr>
      <vt:lpstr>Risk ratio vs. Rate ratio</vt:lpstr>
      <vt:lpstr>Risk Ratio vs. Rate Ratio</vt:lpstr>
      <vt:lpstr>Risk Ratio and Rate Ratio with constant incidence rate</vt:lpstr>
      <vt:lpstr>Risk Ratio and Rate Ratio with lower incidence rate</vt:lpstr>
      <vt:lpstr>Risk Ratio vs. Rate Ratio</vt:lpstr>
      <vt:lpstr>Rate Ratio for etiologic vs prediction research</vt:lpstr>
      <vt:lpstr>If regression-based adjustment for confounding (etc.) is needed</vt:lpstr>
      <vt:lpstr>If regression-based adjustment for confounding (etc.) is needed</vt:lpstr>
      <vt:lpstr>Measures of Association – Cohort Studies</vt:lpstr>
      <vt:lpstr>Difference vs. Ratio Measures</vt:lpstr>
      <vt:lpstr>Difference/Absolute/Additive Scale  Measures of Association</vt:lpstr>
      <vt:lpstr>PowerPoint Presentation</vt:lpstr>
      <vt:lpstr>Why use difference vs. ratio measures?</vt:lpstr>
      <vt:lpstr>The Reciprocal of Difference Measures  (1/difference) Are Even More Interpretable</vt:lpstr>
      <vt:lpstr>PowerPoint Presentation</vt:lpstr>
      <vt:lpstr>Describing a difference</vt:lpstr>
      <vt:lpstr>Example with rates: Hormone Use and Breast Cancer - Nurses’ Health Study</vt:lpstr>
      <vt:lpstr>PowerPoint Presentation</vt:lpstr>
      <vt:lpstr>Log rank test</vt:lpstr>
      <vt:lpstr>Summary of Measures of Association</vt:lpstr>
      <vt:lpstr>PowerPoint Presentation</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 Martin</cp:lastModifiedBy>
  <cp:revision>952</cp:revision>
  <cp:lastPrinted>2014-10-03T21:19:23Z</cp:lastPrinted>
  <dcterms:created xsi:type="dcterms:W3CDTF">2001-10-14T00:53:39Z</dcterms:created>
  <dcterms:modified xsi:type="dcterms:W3CDTF">2015-10-06T17:50:21Z</dcterms:modified>
</cp:coreProperties>
</file>