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602" r:id="rId2"/>
    <p:sldId id="697" r:id="rId3"/>
    <p:sldId id="632" r:id="rId4"/>
    <p:sldId id="698" r:id="rId5"/>
    <p:sldId id="699" r:id="rId6"/>
    <p:sldId id="634" r:id="rId7"/>
    <p:sldId id="635" r:id="rId8"/>
    <p:sldId id="636" r:id="rId9"/>
    <p:sldId id="700" r:id="rId10"/>
    <p:sldId id="638" r:id="rId11"/>
    <p:sldId id="639" r:id="rId12"/>
    <p:sldId id="640" r:id="rId13"/>
    <p:sldId id="641" r:id="rId14"/>
    <p:sldId id="642" r:id="rId15"/>
    <p:sldId id="643" r:id="rId16"/>
    <p:sldId id="649" r:id="rId17"/>
    <p:sldId id="651" r:id="rId18"/>
    <p:sldId id="653" r:id="rId19"/>
    <p:sldId id="701" r:id="rId20"/>
    <p:sldId id="727" r:id="rId21"/>
    <p:sldId id="702" r:id="rId22"/>
    <p:sldId id="703" r:id="rId23"/>
    <p:sldId id="729" r:id="rId24"/>
    <p:sldId id="706" r:id="rId25"/>
    <p:sldId id="607" r:id="rId26"/>
    <p:sldId id="628" r:id="rId27"/>
    <p:sldId id="608" r:id="rId28"/>
    <p:sldId id="606" r:id="rId29"/>
    <p:sldId id="610" r:id="rId30"/>
    <p:sldId id="726" r:id="rId31"/>
    <p:sldId id="707" r:id="rId32"/>
    <p:sldId id="710" r:id="rId33"/>
    <p:sldId id="711" r:id="rId34"/>
    <p:sldId id="712" r:id="rId35"/>
    <p:sldId id="713" r:id="rId36"/>
    <p:sldId id="714" r:id="rId37"/>
    <p:sldId id="736" r:id="rId38"/>
    <p:sldId id="715" r:id="rId39"/>
    <p:sldId id="716" r:id="rId40"/>
    <p:sldId id="717" r:id="rId41"/>
    <p:sldId id="718" r:id="rId42"/>
    <p:sldId id="720" r:id="rId43"/>
    <p:sldId id="734" r:id="rId44"/>
    <p:sldId id="722" r:id="rId45"/>
    <p:sldId id="723" r:id="rId46"/>
    <p:sldId id="724" r:id="rId47"/>
    <p:sldId id="732" r:id="rId48"/>
    <p:sldId id="728" r:id="rId49"/>
    <p:sldId id="730" r:id="rId50"/>
    <p:sldId id="737" r:id="rId51"/>
    <p:sldId id="731" r:id="rId5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lr>
        <a:schemeClr val="tx2"/>
      </a:buClr>
      <a:buChar char="•"/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chemeClr val="tx2"/>
      </a:buClr>
      <a:buChar char="•"/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chemeClr val="tx2"/>
      </a:buClr>
      <a:buChar char="•"/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chemeClr val="tx2"/>
      </a:buClr>
      <a:buChar char="•"/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chemeClr val="tx2"/>
      </a:buClr>
      <a:buChar char="•"/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8A"/>
    <a:srgbClr val="02A8A8"/>
    <a:srgbClr val="DA6720"/>
    <a:srgbClr val="DE6810"/>
    <a:srgbClr val="DF6103"/>
    <a:srgbClr val="DB6D29"/>
    <a:srgbClr val="EC6614"/>
    <a:srgbClr val="666699"/>
    <a:srgbClr val="CDE1E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ClrTx/>
              <a:buFontTx/>
              <a:buNone/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FontTx/>
              <a:buNone/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ClrTx/>
              <a:buFontTx/>
              <a:buNone/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FontTx/>
              <a:buNone/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722E8B5B-8938-4D20-87B3-AA027E2BD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9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ClrTx/>
              <a:buFontTx/>
              <a:buNone/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FontTx/>
              <a:buNone/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7050"/>
            <a:ext cx="3502025" cy="2625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ClrTx/>
              <a:buFontTx/>
              <a:buNone/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FontTx/>
              <a:buNone/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6C8627A3-3350-4682-A00F-037082859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08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CB143E-3194-415C-B256-063D92E97B07}" type="slidenum">
              <a:rPr lang="en-US">
                <a:ea typeface="MS PGothic" pitchFamily="34" charset="-128"/>
              </a:rPr>
              <a:pPr/>
              <a:t>1</a:t>
            </a:fld>
            <a:endParaRPr lang="en-US">
              <a:ea typeface="MS PGothic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3EBA7-9D5F-45EC-8C89-0ABB5B3F2242}" type="slidenum">
              <a:rPr lang="en-US"/>
              <a:pPr/>
              <a:t>13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6413" y="701675"/>
            <a:ext cx="3203575" cy="2403475"/>
          </a:xfrm>
          <a:solidFill>
            <a:srgbClr val="FFFFFF"/>
          </a:solidFill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18133" y="3337242"/>
            <a:ext cx="6466592" cy="2667847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4F5FB7-08FE-40E7-8592-693B1B626514}" type="slidenum">
              <a:rPr lang="en-US">
                <a:ea typeface="MS PGothic" pitchFamily="34" charset="-128"/>
              </a:rPr>
              <a:pPr/>
              <a:t>24</a:t>
            </a:fld>
            <a:endParaRPr lang="en-US">
              <a:ea typeface="MS PGothic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5" descr="circularphotos_faded_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-338138"/>
            <a:ext cx="842803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90600" y="723900"/>
            <a:ext cx="4572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2600">
                <a:solidFill>
                  <a:srgbClr val="292929"/>
                </a:solidFill>
                <a:ea typeface="MS PGothic" pitchFamily="34" charset="-128"/>
              </a:rPr>
              <a:t>Clinical and Translational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Tx/>
              <a:buFontTx/>
              <a:buNone/>
            </a:pPr>
            <a:r>
              <a:rPr lang="en-US" sz="2600">
                <a:solidFill>
                  <a:srgbClr val="292929"/>
                </a:solidFill>
                <a:ea typeface="MS PGothic" pitchFamily="34" charset="-128"/>
              </a:rPr>
              <a:t>Science Institute /</a:t>
            </a:r>
            <a:r>
              <a:rPr lang="en-US" sz="260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sz="2600">
                <a:solidFill>
                  <a:srgbClr val="CC6600"/>
                </a:solidFill>
                <a:ea typeface="MS PGothic" pitchFamily="34" charset="-128"/>
              </a:rPr>
              <a:t>CTSI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76325" y="1485900"/>
            <a:ext cx="5680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0" bIns="46038">
            <a:spAutoFit/>
          </a:bodyPr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1300" b="1">
                <a:solidFill>
                  <a:schemeClr val="bg1"/>
                </a:solidFill>
                <a:ea typeface="ヒラギノ角ゴ Pro W3" charset="-128"/>
              </a:rPr>
              <a:t>at the University of California, San Francisco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810000"/>
            <a:ext cx="7924800" cy="1219200"/>
          </a:xfrm>
        </p:spPr>
        <p:txBody>
          <a:bodyPr/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105400"/>
            <a:ext cx="7924800" cy="914400"/>
          </a:xfrm>
        </p:spPr>
        <p:txBody>
          <a:bodyPr lIns="0" rIns="0"/>
          <a:lstStyle>
            <a:lvl1pPr marL="0" indent="112713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8AB9BA-F016-48DA-935C-A58B79EE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A478-676A-488D-B7D3-0F0FCBA9E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2860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7056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FBC60-1D0B-4959-BE82-054A38089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1F2996-E33E-4C29-AA65-6DA035C41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80FB7-62E7-466D-AE6F-35D97D687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B0844-069F-41AC-8C00-B65F76529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F7E9-3F6A-41B9-9788-799836A3A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B527-3AAF-477A-8BE2-731F849A5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DB75-02DB-4B7F-972D-822C98584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EDFF2-772D-4805-9705-AB5C7AB02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3D38-A18A-47CA-8C64-499CA94D5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D9B3-5421-4E53-BA62-4D98C93C3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0" y="6553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553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722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 smtClean="0">
                <a:ea typeface="ＭＳ Ｐゴシック" charset="-128"/>
              </a:defRPr>
            </a:lvl1pPr>
          </a:lstStyle>
          <a:p>
            <a:pPr>
              <a:defRPr/>
            </a:pPr>
            <a:fld id="{B525D69F-510D-4F17-A699-289205A5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08700"/>
            <a:ext cx="9144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230188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1666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kgrumbach\Music\Tower%20of%20Power\What%20Is%20Hip%20%5bBreak%5d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http://www.sfhip.or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hip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0"/>
            <a:ext cx="8610600" cy="1219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Making a Difference With </a:t>
            </a:r>
            <a:b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Research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8534400" cy="914400"/>
          </a:xfrm>
        </p:spPr>
        <p:txBody>
          <a:bodyPr/>
          <a:lstStyle/>
          <a:p>
            <a:pPr algn="ctr" defTabSz="968375" eaLnBrk="1" hangingPunct="1">
              <a:lnSpc>
                <a:spcPct val="80000"/>
              </a:lnSpc>
              <a:spcBef>
                <a:spcPct val="25000"/>
              </a:spcBef>
              <a:tabLst>
                <a:tab pos="3657600" algn="l"/>
              </a:tabLs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Kevin Grumbach, MD</a:t>
            </a:r>
          </a:p>
          <a:p>
            <a:pPr algn="ctr" defTabSz="968375" eaLnBrk="1" hangingPunct="1">
              <a:lnSpc>
                <a:spcPct val="80000"/>
              </a:lnSpc>
              <a:spcBef>
                <a:spcPct val="25000"/>
              </a:spcBef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UCSF Department of Family and Community Medicine</a:t>
            </a:r>
          </a:p>
          <a:p>
            <a:pPr algn="ctr" defTabSz="968375" eaLnBrk="1" hangingPunct="1">
              <a:lnSpc>
                <a:spcPct val="80000"/>
              </a:lnSpc>
              <a:spcBef>
                <a:spcPct val="25000"/>
              </a:spcBef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Designing Clinical Research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defTabSz="968375" eaLnBrk="1" hangingPunct="1">
              <a:lnSpc>
                <a:spcPct val="80000"/>
              </a:lnSpc>
              <a:spcBef>
                <a:spcPct val="25000"/>
              </a:spcBef>
              <a:tabLst>
                <a:tab pos="3657600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September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2014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4800" y="152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Did the Flu shot-FOBT intervention become standard of care at FHC in 2009 after this terrific study was published?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Why not?</a:t>
            </a:r>
          </a:p>
          <a:p>
            <a:pPr lvl="1"/>
            <a:r>
              <a:rPr lang="en-US" sz="2800" dirty="0" smtClean="0"/>
              <a:t>Differences between an RCT and sustainable implementation in routine clinic operations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Factors for Translating Innovation into Sustainable, Scalable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3962400"/>
          </a:xfrm>
        </p:spPr>
        <p:txBody>
          <a:bodyPr/>
          <a:lstStyle/>
          <a:p>
            <a:r>
              <a:rPr lang="en-US" dirty="0" smtClean="0"/>
              <a:t>Feasible incorporation into routine practice</a:t>
            </a:r>
          </a:p>
          <a:p>
            <a:r>
              <a:rPr lang="en-US" dirty="0" smtClean="0"/>
              <a:t>Competing demands</a:t>
            </a:r>
          </a:p>
          <a:p>
            <a:r>
              <a:rPr lang="en-US" dirty="0" smtClean="0"/>
              <a:t>Buy in of leadership and team</a:t>
            </a:r>
          </a:p>
          <a:p>
            <a:r>
              <a:rPr lang="en-US" dirty="0" smtClean="0"/>
              <a:t>Incentives and rewards</a:t>
            </a:r>
          </a:p>
          <a:p>
            <a:r>
              <a:rPr lang="en-US" dirty="0" smtClean="0"/>
              <a:t>Organization and culture</a:t>
            </a:r>
          </a:p>
          <a:p>
            <a:r>
              <a:rPr lang="en-US" dirty="0" smtClean="0"/>
              <a:t>Institutionalization rather than reliance on single champion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26720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“Getting a new idea adopted, even when it has obvious advantages, is often very difficult.”</a:t>
            </a:r>
          </a:p>
          <a:p>
            <a:pPr lvl="1"/>
            <a:r>
              <a:rPr lang="en-US" dirty="0" smtClean="0"/>
              <a:t> </a:t>
            </a:r>
            <a:r>
              <a:rPr lang="en-US" sz="3200" dirty="0" smtClean="0"/>
              <a:t>Everett Rogers, </a:t>
            </a:r>
            <a:r>
              <a:rPr lang="en-US" sz="3200" i="1" dirty="0" smtClean="0"/>
              <a:t>Diffusion of Innovations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550988" cy="4332288"/>
          </a:xfrm>
          <a:prstGeom prst="rect">
            <a:avLst/>
          </a:prstGeom>
          <a:noFill/>
        </p:spPr>
      </p:pic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1066800" y="5715000"/>
            <a:ext cx="66119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US" sz="1600"/>
              <a:t>Rogers EM. </a:t>
            </a:r>
            <a:r>
              <a:rPr lang="en-US" sz="1600" i="1"/>
              <a:t>Diffusion of Innovations</a:t>
            </a:r>
            <a:r>
              <a:rPr lang="en-US" sz="1600"/>
              <a:t>. New York, NY: Free Press</a:t>
            </a:r>
            <a:endParaRPr lang="en-GB" sz="1600" b="0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327025" y="228600"/>
            <a:ext cx="8816975" cy="47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28675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</a:pPr>
            <a:r>
              <a:rPr lang="en-GB" sz="3200" dirty="0">
                <a:latin typeface="Arial" pitchFamily="34" charset="0"/>
              </a:rPr>
              <a:t>Adopter </a:t>
            </a:r>
            <a:r>
              <a:rPr lang="en-GB" sz="3200" dirty="0" smtClean="0">
                <a:latin typeface="Arial" pitchFamily="34" charset="0"/>
              </a:rPr>
              <a:t>Categorization</a:t>
            </a:r>
            <a:endParaRPr lang="en-GB" sz="3200" dirty="0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 smtClean="0"/>
              <a:t>Diffusion Envy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5334000" cy="4495800"/>
          </a:xfrm>
        </p:spPr>
        <p:txBody>
          <a:bodyPr/>
          <a:lstStyle/>
          <a:p>
            <a:r>
              <a:rPr lang="en-US" dirty="0" smtClean="0"/>
              <a:t>New pharmaceutical products</a:t>
            </a:r>
          </a:p>
          <a:p>
            <a:pPr lvl="1"/>
            <a:r>
              <a:rPr lang="en-US" dirty="0" smtClean="0"/>
              <a:t>Simple, technical intervention: a discrete product</a:t>
            </a:r>
          </a:p>
          <a:p>
            <a:pPr lvl="1"/>
            <a:r>
              <a:rPr lang="en-US" dirty="0" smtClean="0"/>
              <a:t>Clear financial incentive (aka profit motive)</a:t>
            </a:r>
          </a:p>
          <a:p>
            <a:pPr lvl="1"/>
            <a:r>
              <a:rPr lang="en-US" dirty="0" smtClean="0"/>
              <a:t>Change agents (aka drug reps)</a:t>
            </a:r>
          </a:p>
          <a:p>
            <a:pPr lvl="1"/>
            <a:r>
              <a:rPr lang="en-US" dirty="0" smtClean="0"/>
              <a:t>Champions (aka academic physician prostitutes)</a:t>
            </a:r>
          </a:p>
          <a:p>
            <a:pPr lvl="1"/>
            <a:r>
              <a:rPr lang="en-US" dirty="0" smtClean="0"/>
              <a:t>Communications strategy (aka marketing)</a:t>
            </a:r>
          </a:p>
          <a:p>
            <a:pPr lvl="1"/>
            <a:r>
              <a:rPr lang="en-US" dirty="0" smtClean="0"/>
              <a:t>Induced demand</a:t>
            </a:r>
          </a:p>
          <a:p>
            <a:pPr lvl="1"/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71230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My World of Diffusion </a:t>
            </a:r>
            <a:br>
              <a:rPr lang="en-US" sz="4400" dirty="0" smtClean="0"/>
            </a:br>
            <a:r>
              <a:rPr lang="en-US" sz="4400" dirty="0" smtClean="0"/>
              <a:t>in Primary Care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3810000" cy="4114800"/>
          </a:xfrm>
        </p:spPr>
        <p:txBody>
          <a:bodyPr/>
          <a:lstStyle/>
          <a:p>
            <a:r>
              <a:rPr lang="en-US" dirty="0" smtClean="0"/>
              <a:t>Complex interventions</a:t>
            </a:r>
          </a:p>
          <a:p>
            <a:pPr lvl="1"/>
            <a:r>
              <a:rPr lang="en-US" sz="2800" dirty="0" smtClean="0"/>
              <a:t>Behavior and systems change</a:t>
            </a:r>
          </a:p>
          <a:p>
            <a:pPr lvl="1"/>
            <a:r>
              <a:rPr lang="en-US" sz="2800" dirty="0" smtClean="0"/>
              <a:t>Contextually sensitive</a:t>
            </a:r>
          </a:p>
          <a:p>
            <a:r>
              <a:rPr lang="en-US" dirty="0" smtClean="0"/>
              <a:t>Not always clear financial incentives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3337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>
          <a:xfrm>
            <a:off x="4572000" y="2286000"/>
            <a:ext cx="3886200" cy="2677656"/>
            <a:chOff x="5334000" y="2209800"/>
            <a:chExt cx="3429000" cy="2677656"/>
          </a:xfrm>
        </p:grpSpPr>
        <p:pic>
          <p:nvPicPr>
            <p:cNvPr id="4321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3505200"/>
              <a:ext cx="609600" cy="844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334000" y="2209800"/>
              <a:ext cx="3429000" cy="2677656"/>
            </a:xfrm>
            <a:prstGeom prst="rect">
              <a:avLst/>
            </a:prstGeom>
            <a:solidFill>
              <a:srgbClr val="996633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 medical visits and self-management support for your unemployed depressed diabetic men with ED are here!</a:t>
              </a: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Challenge for Studying Care Innovation and Practice Improvement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4267200"/>
          </a:xfrm>
        </p:spPr>
        <p:txBody>
          <a:bodyPr/>
          <a:lstStyle/>
          <a:p>
            <a:r>
              <a:rPr lang="en-US" dirty="0" smtClean="0"/>
              <a:t>Is there reason to believe an innovation actually works?</a:t>
            </a:r>
          </a:p>
          <a:p>
            <a:pPr lvl="1"/>
            <a:r>
              <a:rPr lang="en-US" sz="2800" dirty="0" smtClean="0"/>
              <a:t>RCT</a:t>
            </a:r>
          </a:p>
          <a:p>
            <a:pPr lvl="1"/>
            <a:r>
              <a:rPr lang="en-US" sz="2800" dirty="0" smtClean="0"/>
              <a:t>Quasi-experimental designs</a:t>
            </a:r>
          </a:p>
          <a:p>
            <a:pPr lvl="1"/>
            <a:r>
              <a:rPr lang="en-US" sz="2800" dirty="0" smtClean="0"/>
              <a:t>Other ways of knowing</a:t>
            </a:r>
          </a:p>
          <a:p>
            <a:r>
              <a:rPr lang="en-US" dirty="0" smtClean="0"/>
              <a:t>Can the innovation be successfully adopted, scaled and sustained in routine practice?</a:t>
            </a:r>
          </a:p>
          <a:p>
            <a:pPr lvl="1"/>
            <a:r>
              <a:rPr lang="en-US" sz="2800" dirty="0" smtClean="0"/>
              <a:t>Fidelity </a:t>
            </a:r>
            <a:r>
              <a:rPr lang="en-US" sz="2800" dirty="0" err="1" smtClean="0"/>
              <a:t>vs</a:t>
            </a:r>
            <a:r>
              <a:rPr lang="en-US" sz="2800" dirty="0" smtClean="0"/>
              <a:t> adaptability</a:t>
            </a:r>
          </a:p>
          <a:p>
            <a:pPr lvl="1"/>
            <a:r>
              <a:rPr lang="en-US" sz="2800" dirty="0" smtClean="0"/>
              <a:t>How was it done? If not, 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Flu-FOBT Implementation and Dissemination Research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Adapting to another SF DPH community clinic largely serving Asian immigrant populations</a:t>
            </a:r>
          </a:p>
          <a:p>
            <a:pPr lvl="1"/>
            <a:r>
              <a:rPr lang="en-US" dirty="0" smtClean="0"/>
              <a:t>Mixed methods </a:t>
            </a:r>
          </a:p>
          <a:p>
            <a:pPr lvl="1"/>
            <a:r>
              <a:rPr lang="en-US" dirty="0" smtClean="0"/>
              <a:t>Description of adaptive changes</a:t>
            </a:r>
          </a:p>
          <a:p>
            <a:pPr lvl="1"/>
            <a:r>
              <a:rPr lang="en-US" dirty="0" smtClean="0"/>
              <a:t>Pre-post, quasi-controlled observational study of uptake and screening completion rates</a:t>
            </a:r>
          </a:p>
          <a:p>
            <a:r>
              <a:rPr lang="en-US" dirty="0" smtClean="0"/>
              <a:t>Implemented by 6 of 9 SF DPH PC clinics</a:t>
            </a:r>
          </a:p>
          <a:p>
            <a:pPr lvl="1"/>
            <a:r>
              <a:rPr lang="en-US" dirty="0" smtClean="0"/>
              <a:t>RCT similar to original design at FHC</a:t>
            </a:r>
          </a:p>
          <a:p>
            <a:r>
              <a:rPr lang="en-US" dirty="0" smtClean="0"/>
              <a:t>Spread to Kaiser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Glasgow “RE-AIM” Framework:</a:t>
            </a:r>
            <a:br>
              <a:rPr lang="en-US" dirty="0" smtClean="0"/>
            </a:br>
            <a:r>
              <a:rPr lang="en-US" dirty="0" smtClean="0"/>
              <a:t>The Case of the Magic Pill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308576" cy="444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Asking the Right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r>
              <a:rPr lang="en-US" dirty="0" smtClean="0"/>
              <a:t>What are the most compelling health problems of our local communities?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interventions would be most effective to address these problems?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Translational Research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Are we as researchers making a difference in the health of the public?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73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kgrumbach\Documents\PrintScreen Files\ScreenShot06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228600"/>
            <a:ext cx="8763000" cy="58936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743200"/>
            <a:ext cx="38862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SF ranked 23 among 57 CA counties in 2012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Curved Right Arrow 4"/>
          <p:cNvSpPr/>
          <p:nvPr/>
        </p:nvSpPr>
        <p:spPr bwMode="auto">
          <a:xfrm>
            <a:off x="381000" y="3175449"/>
            <a:ext cx="533400" cy="1015551"/>
          </a:xfrm>
          <a:prstGeom prst="curved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urved Right Arrow 5"/>
          <p:cNvSpPr/>
          <p:nvPr/>
        </p:nvSpPr>
        <p:spPr bwMode="auto">
          <a:xfrm>
            <a:off x="457200" y="3283296"/>
            <a:ext cx="457200" cy="1136304"/>
          </a:xfrm>
          <a:prstGeom prst="curved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Bent Arrow 7"/>
          <p:cNvSpPr/>
          <p:nvPr/>
        </p:nvSpPr>
        <p:spPr bwMode="auto">
          <a:xfrm>
            <a:off x="457200" y="3124200"/>
            <a:ext cx="533400" cy="1295400"/>
          </a:xfrm>
          <a:prstGeom prst="ben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Leading Causes of Premature Death</a:t>
            </a:r>
            <a:br>
              <a:rPr lang="en-US" sz="2800" dirty="0" smtClean="0"/>
            </a:br>
            <a:r>
              <a:rPr lang="en-US" sz="2800" dirty="0" smtClean="0"/>
              <a:t> for San Francisco, 2003 – 2004,  Men</a:t>
            </a:r>
          </a:p>
        </p:txBody>
      </p:sp>
      <p:sp>
        <p:nvSpPr>
          <p:cNvPr id="2051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T. Aragon. BMC Public Health 2008, </a:t>
            </a:r>
            <a:r>
              <a:rPr lang="en-US" sz="1200" b="1" dirty="0" smtClean="0">
                <a:solidFill>
                  <a:schemeClr val="tx1"/>
                </a:solidFill>
              </a:rPr>
              <a:t>8</a:t>
            </a:r>
            <a:r>
              <a:rPr lang="en-US" sz="1200" dirty="0" smtClean="0">
                <a:solidFill>
                  <a:schemeClr val="tx1"/>
                </a:solidFill>
              </a:rPr>
              <a:t>: 116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447800"/>
          <a:ext cx="7696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191000"/>
                <a:gridCol w="1219200"/>
                <a:gridCol w="1524000"/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Rank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Underlying Cause of Death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Years of Life Lost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Years of Life Lost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Violence/assault,</a:t>
                      </a:r>
                      <a:r>
                        <a:rPr lang="en-US" sz="1800" baseline="0" dirty="0" smtClean="0"/>
                        <a:t> all mechanisms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2879.9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25.0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Drug overdose, unintentional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2908.1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21.7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HIV/AIDS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6464.6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20.3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Self-inflicted injuries, all mechanisms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3026.2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19.9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Alcohol use disorders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2228.5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17.4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Cirrhosis of the liver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1586.9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16.4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Liver cancer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2035.6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13.2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Hypertensive heart disease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3379.0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Diabetes mellitus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1656.5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Lung, bronchus and trachea cancers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4134.3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9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Leading Causes of Premature Death </a:t>
            </a:r>
            <a:br>
              <a:rPr lang="en-US" sz="2800" dirty="0" smtClean="0"/>
            </a:br>
            <a:r>
              <a:rPr lang="en-US" sz="2800" dirty="0" smtClean="0"/>
              <a:t>for San Francisco, 2003 – 2004, Women</a:t>
            </a:r>
            <a:endParaRPr lang="en-US" sz="28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T. Aragon. BMC Public Health 2008, </a:t>
            </a:r>
            <a:r>
              <a:rPr lang="en-US" sz="1200" b="1" dirty="0" smtClean="0">
                <a:solidFill>
                  <a:schemeClr val="tx1"/>
                </a:solidFill>
              </a:rPr>
              <a:t>8</a:t>
            </a:r>
            <a:r>
              <a:rPr lang="en-US" sz="1200" dirty="0" smtClean="0">
                <a:solidFill>
                  <a:schemeClr val="tx1"/>
                </a:solidFill>
              </a:rPr>
              <a:t>: 116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371600"/>
          <a:ext cx="7848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289079"/>
                <a:gridCol w="1243343"/>
                <a:gridCol w="1554178"/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Rank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Underlying Cause of Death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Years of Life Lost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Years of Life Lost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18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HIV/AIDS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823.6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22.9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Drug overdose, unintentional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843.8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22.8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Self-inflicted injuries, all mechanisms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992.9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20.7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Breast cancer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2975.1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13.4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Pancreas cancer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1122.4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Lung, bronchus and trachea cancers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3376.2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10.4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Lymphomas and multiple</a:t>
                      </a:r>
                      <a:r>
                        <a:rPr lang="en-US" sz="1800" baseline="0" dirty="0" smtClean="0"/>
                        <a:t> myeloma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852.0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Colon and rectum cancers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1407.7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9.2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Diabetes mellitus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1207.9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Hypertensive heart disease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2214.9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8.2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8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“Advancing Health Worldwide”™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“Advancing Health </a:t>
            </a:r>
            <a:r>
              <a:rPr lang="en-US" dirty="0" err="1" smtClean="0"/>
              <a:t>Neighborhoodwide</a:t>
            </a:r>
            <a:r>
              <a:rPr lang="en-US" dirty="0" smtClean="0"/>
              <a:t>”™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What Is SF HIP?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28600" y="1905000"/>
            <a:ext cx="4191000" cy="4267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San Francisco Health Improvement Partnerships</a:t>
            </a:r>
          </a:p>
          <a:p>
            <a:pPr eaLnBrk="1" hangingPunct="1"/>
            <a:r>
              <a:rPr lang="en-US" sz="4000" dirty="0" smtClean="0">
                <a:hlinkClick r:id="rId4"/>
              </a:rPr>
              <a:t>www.sfhip.org</a:t>
            </a:r>
            <a:r>
              <a:rPr lang="en-US" sz="4000" dirty="0" smtClean="0"/>
              <a:t>  </a:t>
            </a:r>
          </a:p>
          <a:p>
            <a:pPr eaLnBrk="1" hangingPunct="1">
              <a:buNone/>
            </a:pPr>
            <a:endParaRPr lang="en-US" sz="4000" dirty="0" smtClean="0"/>
          </a:p>
        </p:txBody>
      </p:sp>
      <p:pic>
        <p:nvPicPr>
          <p:cNvPr id="4" name="What Is Hip [Break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20000" y="685800"/>
            <a:ext cx="304800" cy="304800"/>
          </a:xfrm>
          <a:prstGeom prst="rect">
            <a:avLst/>
          </a:prstGeom>
        </p:spPr>
      </p:pic>
      <p:pic>
        <p:nvPicPr>
          <p:cNvPr id="4100" name="Picture 4" descr="G:\CTSI\SF Bay HIP\PWG PAN\PWG YOUTH &amp; PHYSICAL ACTIVITY\October 2010 Convening\Convening Admin\Convening Photos by Alex Amend\10-27-10_UCSF-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905000"/>
            <a:ext cx="4475181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5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9" grpId="0"/>
      <p:bldP spid="409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90600"/>
          </a:xfrm>
        </p:spPr>
        <p:txBody>
          <a:bodyPr/>
          <a:lstStyle/>
          <a:p>
            <a:r>
              <a:rPr lang="en-US" sz="3600" dirty="0" smtClean="0"/>
              <a:t>SF Health Improvement Partnerships:</a:t>
            </a:r>
            <a:br>
              <a:rPr lang="en-US" sz="3600" dirty="0" smtClean="0"/>
            </a:br>
            <a:r>
              <a:rPr lang="en-US" sz="2800" dirty="0" smtClean="0"/>
              <a:t>A Cross Cutting Initiative for 5 Year UCSF CTSI NIH Grant Renewal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US" dirty="0" smtClean="0"/>
              <a:t>“The CTSI will challenge, encourage, and support UCSF researchers to take our research capital—the great wealth of clinical research discoveries, knowledge, and know-how at UCSF— and link it with our community partners’ expertise and priorities to effectively translate this research capital into interventions that can be scaled to make a measurable impact on the health of our local community and eliminate disparities.”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SF HIP</a:t>
            </a:r>
            <a:br>
              <a:rPr lang="en-US" sz="4000" dirty="0" smtClean="0"/>
            </a:br>
            <a:r>
              <a:rPr lang="en-US" sz="3600" dirty="0" smtClean="0">
                <a:hlinkClick r:id="rId2"/>
              </a:rPr>
              <a:t>www.sfhip.org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953000"/>
          </a:xfrm>
        </p:spPr>
        <p:txBody>
          <a:bodyPr/>
          <a:lstStyle/>
          <a:p>
            <a:r>
              <a:rPr lang="en-US" dirty="0" smtClean="0"/>
              <a:t>Collaboration between UCSF and public, private and nonprofit partners to link research with practice to improve health in San Francisco.</a:t>
            </a:r>
          </a:p>
          <a:p>
            <a:r>
              <a:rPr lang="en-US" dirty="0" smtClean="0"/>
              <a:t>Provides SF communities with a coordinated way to bring academic resources and research expertise to bear on health improvement activities to address health disparities and promote health equity.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21" name="Oval 17"/>
          <p:cNvSpPr>
            <a:spLocks noChangeArrowheads="1"/>
          </p:cNvSpPr>
          <p:nvPr/>
        </p:nvSpPr>
        <p:spPr bwMode="auto">
          <a:xfrm>
            <a:off x="6629400" y="2590800"/>
            <a:ext cx="1828800" cy="1524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08" name="Oval 4"/>
          <p:cNvSpPr>
            <a:spLocks noChangeArrowheads="1"/>
          </p:cNvSpPr>
          <p:nvPr/>
        </p:nvSpPr>
        <p:spPr bwMode="auto">
          <a:xfrm>
            <a:off x="3200400" y="2209800"/>
            <a:ext cx="2895600" cy="213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Oval 9"/>
          <p:cNvSpPr>
            <a:spLocks noChangeArrowheads="1"/>
          </p:cNvSpPr>
          <p:nvPr/>
        </p:nvSpPr>
        <p:spPr bwMode="auto">
          <a:xfrm>
            <a:off x="5943600" y="990600"/>
            <a:ext cx="1828800" cy="1524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3352800" y="28956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SFHIP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981200" y="533400"/>
            <a:ext cx="1828800" cy="1524000"/>
            <a:chOff x="1152" y="240"/>
            <a:chExt cx="1152" cy="960"/>
          </a:xfrm>
        </p:grpSpPr>
        <p:sp>
          <p:nvSpPr>
            <p:cNvPr id="251911" name="Oval 7"/>
            <p:cNvSpPr>
              <a:spLocks noChangeArrowheads="1"/>
            </p:cNvSpPr>
            <p:nvPr/>
          </p:nvSpPr>
          <p:spPr bwMode="auto">
            <a:xfrm>
              <a:off x="1152" y="240"/>
              <a:ext cx="1152" cy="96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5" name="Text Box 11"/>
            <p:cNvSpPr txBox="1">
              <a:spLocks noChangeArrowheads="1"/>
            </p:cNvSpPr>
            <p:nvPr/>
          </p:nvSpPr>
          <p:spPr bwMode="auto">
            <a:xfrm>
              <a:off x="1248" y="576"/>
              <a:ext cx="1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n-US" sz="1800" b="1" dirty="0" smtClean="0">
                  <a:solidFill>
                    <a:srgbClr val="FFFF00"/>
                  </a:solidFill>
                </a:rPr>
                <a:t>SF </a:t>
              </a:r>
              <a:r>
                <a:rPr lang="en-US" sz="1800" b="1" dirty="0" err="1" smtClean="0">
                  <a:solidFill>
                    <a:srgbClr val="FFFF00"/>
                  </a:solidFill>
                </a:rPr>
                <a:t>Gov’t</a:t>
              </a:r>
              <a:endParaRPr lang="en-US" sz="1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5943600" y="14478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SF USD</a:t>
            </a:r>
            <a:endParaRPr lang="en-US" sz="1800" b="1" dirty="0">
              <a:solidFill>
                <a:srgbClr val="FFFF00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762000" y="1905000"/>
            <a:ext cx="1828800" cy="1524000"/>
            <a:chOff x="685800" y="2057400"/>
            <a:chExt cx="1828800" cy="1524000"/>
          </a:xfrm>
        </p:grpSpPr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685800" y="2057400"/>
              <a:ext cx="1828800" cy="1524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7" name="Text Box 13"/>
            <p:cNvSpPr txBox="1">
              <a:spLocks noChangeArrowheads="1"/>
            </p:cNvSpPr>
            <p:nvPr/>
          </p:nvSpPr>
          <p:spPr bwMode="auto">
            <a:xfrm>
              <a:off x="685800" y="2667000"/>
              <a:ext cx="1676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n-US" sz="1800" b="1" dirty="0" smtClean="0">
                  <a:solidFill>
                    <a:srgbClr val="FFFF00"/>
                  </a:solidFill>
                </a:rPr>
                <a:t>UCSF</a:t>
              </a:r>
              <a:endParaRPr lang="en-US" sz="1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3810000" y="4800600"/>
            <a:ext cx="1828800" cy="1524000"/>
            <a:chOff x="2971800" y="5029200"/>
            <a:chExt cx="1828800" cy="1524000"/>
          </a:xfrm>
        </p:grpSpPr>
        <p:sp>
          <p:nvSpPr>
            <p:cNvPr id="251910" name="Oval 6"/>
            <p:cNvSpPr>
              <a:spLocks noChangeArrowheads="1"/>
            </p:cNvSpPr>
            <p:nvPr/>
          </p:nvSpPr>
          <p:spPr bwMode="auto">
            <a:xfrm>
              <a:off x="2971800" y="5029200"/>
              <a:ext cx="1828800" cy="1524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8" name="Text Box 14"/>
            <p:cNvSpPr txBox="1">
              <a:spLocks noChangeArrowheads="1"/>
            </p:cNvSpPr>
            <p:nvPr/>
          </p:nvSpPr>
          <p:spPr bwMode="auto">
            <a:xfrm>
              <a:off x="3124200" y="5410200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n-US" sz="1800" b="1" dirty="0" smtClean="0">
                  <a:solidFill>
                    <a:srgbClr val="FFFF00"/>
                  </a:solidFill>
                </a:rPr>
                <a:t>CBOs, FBOs</a:t>
              </a:r>
              <a:endParaRPr lang="en-US" sz="1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791200" y="4495800"/>
            <a:ext cx="1828800" cy="1524000"/>
            <a:chOff x="3648" y="2832"/>
            <a:chExt cx="1152" cy="960"/>
          </a:xfrm>
        </p:grpSpPr>
        <p:sp>
          <p:nvSpPr>
            <p:cNvPr id="251912" name="Oval 8"/>
            <p:cNvSpPr>
              <a:spLocks noChangeArrowheads="1"/>
            </p:cNvSpPr>
            <p:nvPr/>
          </p:nvSpPr>
          <p:spPr bwMode="auto">
            <a:xfrm>
              <a:off x="3648" y="2832"/>
              <a:ext cx="1152" cy="96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19" name="Text Box 15"/>
            <p:cNvSpPr txBox="1">
              <a:spLocks noChangeArrowheads="1"/>
            </p:cNvSpPr>
            <p:nvPr/>
          </p:nvSpPr>
          <p:spPr bwMode="auto">
            <a:xfrm>
              <a:off x="3696" y="3168"/>
              <a:ext cx="105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n-US" sz="1800" b="1" dirty="0" smtClean="0">
                  <a:solidFill>
                    <a:srgbClr val="FFFF00"/>
                  </a:solidFill>
                </a:rPr>
                <a:t>Community Clinicians</a:t>
              </a:r>
              <a:endParaRPr lang="en-US" sz="1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51920" name="Text Box 16"/>
          <p:cNvSpPr txBox="1">
            <a:spLocks noChangeArrowheads="1"/>
          </p:cNvSpPr>
          <p:nvPr/>
        </p:nvSpPr>
        <p:spPr bwMode="auto">
          <a:xfrm>
            <a:off x="6705600" y="2819400"/>
            <a:ext cx="167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Hospitals &amp; Health Systems</a:t>
            </a:r>
            <a:endParaRPr lang="en-US" sz="1800" b="1" dirty="0">
              <a:solidFill>
                <a:srgbClr val="FFFF00"/>
              </a:solidFill>
            </a:endParaRPr>
          </a:p>
        </p:txBody>
      </p:sp>
      <p:cxnSp>
        <p:nvCxnSpPr>
          <p:cNvPr id="251922" name="AutoShape 18"/>
          <p:cNvCxnSpPr>
            <a:cxnSpLocks noChangeShapeType="1"/>
            <a:stCxn id="24" idx="6"/>
          </p:cNvCxnSpPr>
          <p:nvPr/>
        </p:nvCxnSpPr>
        <p:spPr bwMode="auto">
          <a:xfrm>
            <a:off x="2590800" y="2667000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51923" name="AutoShape 19"/>
          <p:cNvCxnSpPr>
            <a:cxnSpLocks noChangeShapeType="1"/>
            <a:stCxn id="50" idx="4"/>
          </p:cNvCxnSpPr>
          <p:nvPr/>
        </p:nvCxnSpPr>
        <p:spPr bwMode="auto">
          <a:xfrm rot="5400000">
            <a:off x="4686300" y="2019300"/>
            <a:ext cx="381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51924" name="AutoShape 20"/>
          <p:cNvCxnSpPr>
            <a:cxnSpLocks noChangeShapeType="1"/>
            <a:stCxn id="251908" idx="7"/>
            <a:endCxn id="251913" idx="3"/>
          </p:cNvCxnSpPr>
          <p:nvPr/>
        </p:nvCxnSpPr>
        <p:spPr bwMode="auto">
          <a:xfrm rot="5400000" flipH="1" flipV="1">
            <a:off x="5826264" y="2137101"/>
            <a:ext cx="230842" cy="5394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51925" name="AutoShape 21"/>
          <p:cNvCxnSpPr>
            <a:cxnSpLocks noChangeShapeType="1"/>
            <a:stCxn id="251912" idx="1"/>
            <a:endCxn id="251908" idx="5"/>
          </p:cNvCxnSpPr>
          <p:nvPr/>
        </p:nvCxnSpPr>
        <p:spPr bwMode="auto">
          <a:xfrm rot="16200000" flipV="1">
            <a:off x="5521465" y="4181426"/>
            <a:ext cx="688042" cy="3870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51926" name="AutoShape 22"/>
          <p:cNvCxnSpPr>
            <a:cxnSpLocks noChangeShapeType="1"/>
            <a:stCxn id="251910" idx="0"/>
          </p:cNvCxnSpPr>
          <p:nvPr/>
        </p:nvCxnSpPr>
        <p:spPr bwMode="auto">
          <a:xfrm rot="5400000" flipH="1" flipV="1">
            <a:off x="4495800" y="4572000"/>
            <a:ext cx="457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51927" name="AutoShape 23"/>
          <p:cNvCxnSpPr>
            <a:cxnSpLocks noChangeShapeType="1"/>
            <a:stCxn id="251908" idx="6"/>
          </p:cNvCxnSpPr>
          <p:nvPr/>
        </p:nvCxnSpPr>
        <p:spPr bwMode="auto">
          <a:xfrm>
            <a:off x="6096000" y="32766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762000" y="3581400"/>
            <a:ext cx="1828800" cy="1524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838200" y="41910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Employers</a:t>
            </a:r>
            <a:endParaRPr lang="en-US" sz="1800" b="1" dirty="0">
              <a:solidFill>
                <a:srgbClr val="FFFF00"/>
              </a:solidFill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981200" y="4648200"/>
            <a:ext cx="1828800" cy="1524000"/>
            <a:chOff x="0" y="5029200"/>
            <a:chExt cx="1828800" cy="1524000"/>
          </a:xfrm>
        </p:grpSpPr>
        <p:sp>
          <p:nvSpPr>
            <p:cNvPr id="251909" name="Oval 5"/>
            <p:cNvSpPr>
              <a:spLocks noChangeArrowheads="1"/>
            </p:cNvSpPr>
            <p:nvPr/>
          </p:nvSpPr>
          <p:spPr bwMode="auto">
            <a:xfrm>
              <a:off x="0" y="5029200"/>
              <a:ext cx="1828800" cy="1524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0" y="5638800"/>
              <a:ext cx="1676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n-US" sz="1800" b="1" dirty="0" smtClean="0">
                  <a:solidFill>
                    <a:srgbClr val="FFFF00"/>
                  </a:solidFill>
                </a:rPr>
                <a:t>Philanthropy</a:t>
              </a:r>
              <a:endParaRPr lang="en-US" sz="1800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34" name="AutoShape 18"/>
          <p:cNvCxnSpPr>
            <a:cxnSpLocks noChangeShapeType="1"/>
          </p:cNvCxnSpPr>
          <p:nvPr/>
        </p:nvCxnSpPr>
        <p:spPr bwMode="auto">
          <a:xfrm flipV="1">
            <a:off x="2590800" y="3886200"/>
            <a:ext cx="838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9" name="AutoShape 18"/>
          <p:cNvCxnSpPr>
            <a:cxnSpLocks noChangeShapeType="1"/>
          </p:cNvCxnSpPr>
          <p:nvPr/>
        </p:nvCxnSpPr>
        <p:spPr bwMode="auto">
          <a:xfrm flipV="1">
            <a:off x="3429000" y="4343400"/>
            <a:ext cx="533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9" name="Group 24"/>
          <p:cNvGrpSpPr>
            <a:grpSpLocks/>
          </p:cNvGrpSpPr>
          <p:nvPr/>
        </p:nvGrpSpPr>
        <p:grpSpPr bwMode="auto">
          <a:xfrm>
            <a:off x="3962400" y="304800"/>
            <a:ext cx="1828800" cy="1524000"/>
            <a:chOff x="1248" y="192"/>
            <a:chExt cx="1152" cy="960"/>
          </a:xfrm>
        </p:grpSpPr>
        <p:sp>
          <p:nvSpPr>
            <p:cNvPr id="50" name="Oval 7"/>
            <p:cNvSpPr>
              <a:spLocks noChangeArrowheads="1"/>
            </p:cNvSpPr>
            <p:nvPr/>
          </p:nvSpPr>
          <p:spPr bwMode="auto">
            <a:xfrm>
              <a:off x="1248" y="192"/>
              <a:ext cx="1152" cy="96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1344" y="576"/>
              <a:ext cx="1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None/>
              </a:pPr>
              <a:r>
                <a:rPr lang="en-US" sz="1800" b="1" dirty="0" smtClean="0">
                  <a:solidFill>
                    <a:srgbClr val="FFFF00"/>
                  </a:solidFill>
                </a:rPr>
                <a:t>SF DPH</a:t>
              </a:r>
              <a:endParaRPr lang="en-US" sz="1800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53" name="AutoShape 18"/>
          <p:cNvCxnSpPr>
            <a:cxnSpLocks noChangeShapeType="1"/>
            <a:stCxn id="251911" idx="5"/>
          </p:cNvCxnSpPr>
          <p:nvPr/>
        </p:nvCxnSpPr>
        <p:spPr bwMode="auto">
          <a:xfrm rot="16200000" flipH="1">
            <a:off x="3488297" y="1888097"/>
            <a:ext cx="527984" cy="4202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3505200" y="2133600"/>
            <a:ext cx="1524000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57200" y="6858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286000" y="1447800"/>
            <a:ext cx="4648200" cy="3886200"/>
          </a:xfrm>
          <a:prstGeom prst="ellipse">
            <a:avLst/>
          </a:prstGeom>
          <a:solidFill>
            <a:srgbClr val="FFFF00">
              <a:alpha val="2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None/>
              <a:tabLst/>
            </a:pPr>
            <a:r>
              <a:rPr lang="en-US" dirty="0" smtClean="0"/>
              <a:t>Coordinating Council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SF HIP Priority Areas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267200"/>
          </a:xfrm>
        </p:spPr>
        <p:txBody>
          <a:bodyPr/>
          <a:lstStyle/>
          <a:p>
            <a:r>
              <a:rPr lang="en-US" dirty="0" smtClean="0"/>
              <a:t>Physical activity      &amp; healthy eating</a:t>
            </a:r>
          </a:p>
          <a:p>
            <a:r>
              <a:rPr lang="en-US" dirty="0" smtClean="0"/>
              <a:t>Hepatitis B</a:t>
            </a:r>
          </a:p>
          <a:p>
            <a:r>
              <a:rPr lang="en-US" dirty="0" smtClean="0"/>
              <a:t>Alcohol</a:t>
            </a:r>
          </a:p>
          <a:p>
            <a:r>
              <a:rPr lang="en-US" dirty="0"/>
              <a:t>Childhood dental caries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295400"/>
            <a:ext cx="4648200" cy="4267200"/>
          </a:xfrm>
        </p:spPr>
        <p:txBody>
          <a:bodyPr/>
          <a:lstStyle/>
          <a:p>
            <a:r>
              <a:rPr lang="en-US" dirty="0" smtClean="0"/>
              <a:t>Mental health/youth/violence</a:t>
            </a:r>
          </a:p>
          <a:p>
            <a:r>
              <a:rPr lang="en-US" dirty="0" smtClean="0"/>
              <a:t>Tobacco</a:t>
            </a:r>
          </a:p>
          <a:p>
            <a:r>
              <a:rPr lang="en-US" dirty="0" smtClean="0"/>
              <a:t>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Working Groups</a:t>
            </a:r>
            <a:br>
              <a:rPr lang="en-US" dirty="0" smtClean="0"/>
            </a:b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267200"/>
          </a:xfrm>
        </p:spPr>
        <p:txBody>
          <a:bodyPr/>
          <a:lstStyle/>
          <a:p>
            <a:r>
              <a:rPr lang="en-US" dirty="0" smtClean="0"/>
              <a:t>Define a target population</a:t>
            </a:r>
          </a:p>
          <a:p>
            <a:r>
              <a:rPr lang="en-US" dirty="0" smtClean="0"/>
              <a:t>Specify the outcomes to be changed for that population</a:t>
            </a:r>
          </a:p>
          <a:p>
            <a:r>
              <a:rPr lang="en-US" dirty="0" smtClean="0"/>
              <a:t>Identify outcome metrics</a:t>
            </a:r>
          </a:p>
          <a:p>
            <a:r>
              <a:rPr lang="en-US" dirty="0" smtClean="0"/>
              <a:t>Prioritize interventions</a:t>
            </a:r>
          </a:p>
          <a:p>
            <a:pPr lvl="1"/>
            <a:r>
              <a:rPr lang="en-US" dirty="0" smtClean="0"/>
              <a:t>Evidence based</a:t>
            </a:r>
          </a:p>
          <a:p>
            <a:pPr lvl="1"/>
            <a:r>
              <a:rPr lang="en-US" dirty="0" smtClean="0"/>
              <a:t>Experience based</a:t>
            </a:r>
          </a:p>
          <a:p>
            <a:pPr lvl="1"/>
            <a:r>
              <a:rPr lang="en-US" dirty="0" smtClean="0"/>
              <a:t>Feasible, scalable, sustainable</a:t>
            </a:r>
          </a:p>
          <a:p>
            <a:r>
              <a:rPr lang="en-US" dirty="0" smtClean="0"/>
              <a:t>Implement and evaluate interventions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25 0.1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8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9 " pathEditMode="relative" ptsTypes="AA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26 0.00834 C 0.06302 -0.02384 0.05277 -0.05578 0.05295 -0.075 C 0.05312 -0.09444 0.07378 -0.09745 0.07447 -0.10833 C 0.07517 -0.11898 0.06007 -0.1331 0.05677 -0.13981 C 0.05347 -0.14652 0.05486 -0.14745 0.05434 -0.1488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7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385 -0.05139 -0.06771 -0.10278 -0.05226 -0.13495 C -0.03681 -0.16713 0.0651 -0.18588 0.09288 -0.19375 C 0.12066 -0.20162 0.09601 -0.20602 0.11441 -0.18264 C 0.13281 -0.15926 0.20885 -0.08541 0.20365 -0.05393 C 0.19844 -0.02245 0.10868 -0.0037 0.08333 0.00625 C 0.05799 0.01621 0.0566 0.00625 0.05121 0.00625 " pathEditMode="relative" ptsTypes="aaaaaaA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385 -0.05139 -0.06771 -0.10278 -0.05226 -0.13495 C -0.03681 -0.16713 0.0651 -0.18588 0.09288 -0.19375 C 0.12066 -0.20162 0.09601 -0.20602 0.11441 -0.18264 C 0.13281 -0.15926 0.20885 -0.08541 0.20365 -0.05393 C 0.19844 -0.02245 0.10868 -0.0037 0.08333 0.00625 C 0.05799 0.01621 0.0566 0.00625 0.05121 0.00625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385 -0.05139 -0.06771 -0.10278 -0.05226 -0.13495 C -0.03681 -0.16713 0.0651 -0.18588 0.09288 -0.19375 C 0.12066 -0.20162 0.09601 -0.20602 0.11441 -0.18264 C 0.13281 -0.15926 0.20885 -0.08541 0.20365 -0.05393 C 0.19844 -0.02245 0.10868 -0.0037 0.08333 0.00625 C 0.05799 0.01621 0.0566 0.00625 0.05121 0.00625 " pathEditMode="relative" ptsTypes="aaaaaaA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385 -0.05139 -0.06771 -0.10278 -0.05226 -0.13495 C -0.03681 -0.16713 0.0651 -0.18588 0.09288 -0.19375 C 0.12066 -0.20162 0.09601 -0.20602 0.11441 -0.18264 C 0.13281 -0.15926 0.20885 -0.08541 0.20365 -0.05393 C 0.19844 -0.02245 0.10868 -0.0037 0.08333 0.00625 C 0.05799 0.01621 0.0566 0.00625 0.05121 0.00625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788 -0.05347 0.23593 -0.10694 0.24531 -0.14444 C 0.25468 -0.18194 0.0875 -0.2118 0.0559 -0.22523 " pathEditMode="relative" ptsTypes="aaA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67712"/>
            <a:ext cx="4145158" cy="554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93160" y="505812"/>
            <a:ext cx="3195080" cy="2590800"/>
            <a:chOff x="221485" y="748010"/>
            <a:chExt cx="3195080" cy="2590800"/>
          </a:xfrm>
        </p:grpSpPr>
        <p:sp>
          <p:nvSpPr>
            <p:cNvPr id="7" name="Explosion 2 6"/>
            <p:cNvSpPr/>
            <p:nvPr/>
          </p:nvSpPr>
          <p:spPr bwMode="auto">
            <a:xfrm rot="2733916">
              <a:off x="523625" y="445870"/>
              <a:ext cx="2590800" cy="3195080"/>
            </a:xfrm>
            <a:prstGeom prst="irregularSeal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885" y="173861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Discovery</a:t>
              </a:r>
              <a:endPara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37122" y="3206084"/>
            <a:ext cx="3195080" cy="2590800"/>
            <a:chOff x="5700771" y="1877021"/>
            <a:chExt cx="3195080" cy="2590800"/>
          </a:xfrm>
        </p:grpSpPr>
        <p:sp>
          <p:nvSpPr>
            <p:cNvPr id="10" name="Explosion 2 9"/>
            <p:cNvSpPr/>
            <p:nvPr/>
          </p:nvSpPr>
          <p:spPr bwMode="auto">
            <a:xfrm rot="2733916">
              <a:off x="6002911" y="1574881"/>
              <a:ext cx="2590800" cy="3195080"/>
            </a:xfrm>
            <a:prstGeom prst="irregularSeal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65085" y="288161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Application</a:t>
              </a:r>
              <a:endPara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4200" y="228600"/>
            <a:ext cx="2079171" cy="4243683"/>
            <a:chOff x="7010400" y="1447800"/>
            <a:chExt cx="1905000" cy="4572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010400" y="1447800"/>
              <a:ext cx="1828800" cy="4572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86600" y="1500553"/>
              <a:ext cx="1828800" cy="3385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Clinical practice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Public health practice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Behavior change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Disparities</a:t>
              </a:r>
            </a:p>
            <a:p>
              <a:pPr>
                <a:buFont typeface="Arial" pitchFamily="34" charset="0"/>
                <a:buChar char="•"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500" dirty="0" smtClean="0">
                <a:solidFill>
                  <a:srgbClr val="FFFF00"/>
                </a:solidFill>
              </a:rPr>
              <a:t>Ecological Model and Systems Perspective</a:t>
            </a:r>
          </a:p>
        </p:txBody>
      </p:sp>
      <p:pic>
        <p:nvPicPr>
          <p:cNvPr id="27" name="Picture 2" descr="Exampl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46666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0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r>
              <a:rPr lang="en-US" dirty="0" smtClean="0"/>
              <a:t>SFHIP Conceptual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029200"/>
          </a:xfrm>
        </p:spPr>
        <p:txBody>
          <a:bodyPr/>
          <a:lstStyle/>
          <a:p>
            <a:r>
              <a:rPr lang="en-US" sz="2400" dirty="0" err="1"/>
              <a:t>Socioecological</a:t>
            </a:r>
            <a:r>
              <a:rPr lang="en-US" sz="2400" dirty="0"/>
              <a:t> </a:t>
            </a:r>
            <a:r>
              <a:rPr lang="en-US" sz="2400" dirty="0" smtClean="0"/>
              <a:t>Model with Multilevel Problem Analysis</a:t>
            </a:r>
            <a:endParaRPr lang="en-US" sz="2400" dirty="0"/>
          </a:p>
          <a:p>
            <a:r>
              <a:rPr lang="en-US" sz="2400" dirty="0" smtClean="0"/>
              <a:t>Synergistic </a:t>
            </a:r>
            <a:r>
              <a:rPr lang="en-US" sz="2400" dirty="0"/>
              <a:t>interventions at each of 3 levels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Policy/regulatory</a:t>
            </a:r>
          </a:p>
          <a:p>
            <a:pPr lvl="1"/>
            <a:r>
              <a:rPr lang="en-US" dirty="0" smtClean="0"/>
              <a:t>Institutional: schools, health delivery organizations, retail stores,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Individuals and families</a:t>
            </a:r>
          </a:p>
          <a:p>
            <a:r>
              <a:rPr lang="en-US" sz="2400" dirty="0" smtClean="0"/>
              <a:t>Participatory engagement</a:t>
            </a:r>
            <a:endParaRPr lang="en-US" sz="2400" dirty="0"/>
          </a:p>
          <a:p>
            <a:r>
              <a:rPr lang="en-US" sz="2400" dirty="0" smtClean="0"/>
              <a:t>Pilot interventions for feasibility and scale up if promising</a:t>
            </a:r>
          </a:p>
          <a:p>
            <a:pPr marL="11271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7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en-US" sz="4800" dirty="0" smtClean="0"/>
              <a:t>Hepatitis B</a:t>
            </a:r>
            <a:br>
              <a:rPr lang="en-US" sz="4800" dirty="0" smtClean="0"/>
            </a:br>
            <a:r>
              <a:rPr lang="en-US" sz="2800" dirty="0" smtClean="0"/>
              <a:t>SF </a:t>
            </a:r>
            <a:r>
              <a:rPr lang="en-US" sz="2800" dirty="0" err="1" smtClean="0"/>
              <a:t>Hep</a:t>
            </a:r>
            <a:r>
              <a:rPr lang="en-US" sz="2800" dirty="0" smtClean="0"/>
              <a:t> B Free Campaign</a:t>
            </a:r>
            <a:endParaRPr lang="en-US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5562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 tested. Be vaccinated. Be treated.</a:t>
            </a:r>
            <a:endParaRPr lang="en-US" sz="3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 </a:t>
            </a:r>
            <a:r>
              <a:rPr lang="en-US" dirty="0" err="1" smtClean="0"/>
              <a:t>Hep</a:t>
            </a:r>
            <a:r>
              <a:rPr lang="en-US" dirty="0" smtClean="0"/>
              <a:t> B Free Campaign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Extremely successful, sustained, large scale public outreach campaign for screening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Missing link</a:t>
            </a:r>
            <a:endParaRPr lang="en-US" dirty="0"/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/>
          <p:nvPr/>
        </p:nvGrpSpPr>
        <p:grpSpPr>
          <a:xfrm>
            <a:off x="609600" y="4495800"/>
            <a:ext cx="7924800" cy="1969770"/>
            <a:chOff x="609600" y="4495800"/>
            <a:chExt cx="7924800" cy="1969770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4495800"/>
              <a:ext cx="792480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Communicable Disease			Chronic Disease</a:t>
              </a:r>
            </a:p>
            <a:p>
              <a:pPr>
                <a:buNone/>
              </a:pPr>
              <a:r>
                <a:rPr lang="en-US" sz="2000" dirty="0" smtClean="0"/>
                <a:t>Primary Prevention			Secondary Prevention</a:t>
              </a:r>
            </a:p>
            <a:p>
              <a:pPr>
                <a:buNone/>
              </a:pPr>
              <a:r>
                <a:rPr lang="en-US" sz="2000" dirty="0" smtClean="0"/>
                <a:t>Public Health				Clinical Care</a:t>
              </a:r>
            </a:p>
            <a:p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3581400" y="5257800"/>
              <a:ext cx="12954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59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 Quality of Care Gaps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Inappropriate screening tests</a:t>
            </a:r>
          </a:p>
          <a:p>
            <a:pPr lvl="1"/>
            <a:r>
              <a:rPr lang="en-US" dirty="0" err="1" smtClean="0"/>
              <a:t>HepBsAg</a:t>
            </a:r>
            <a:r>
              <a:rPr lang="en-US" dirty="0" smtClean="0"/>
              <a:t> and </a:t>
            </a:r>
            <a:r>
              <a:rPr lang="en-US" dirty="0" err="1" smtClean="0"/>
              <a:t>HepBsAb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Failure to complete </a:t>
            </a:r>
            <a:r>
              <a:rPr lang="en-US" dirty="0" err="1" smtClean="0"/>
              <a:t>Hep</a:t>
            </a:r>
            <a:r>
              <a:rPr lang="en-US" dirty="0" smtClean="0"/>
              <a:t> B immunization series for susceptible patients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Inappropriate and inadequate follow-up care for patients with chronic </a:t>
            </a:r>
            <a:r>
              <a:rPr lang="en-US" dirty="0" err="1" smtClean="0"/>
              <a:t>Hep</a:t>
            </a:r>
            <a:r>
              <a:rPr lang="en-US" dirty="0" smtClean="0"/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San Francisco Hepatitis B </a:t>
            </a:r>
            <a:br>
              <a:rPr lang="en-US" dirty="0" smtClean="0"/>
            </a:br>
            <a:r>
              <a:rPr lang="en-US" dirty="0" smtClean="0"/>
              <a:t>Quality Improvement Collaborative</a:t>
            </a:r>
            <a:endParaRPr lang="en-US" dirty="0"/>
          </a:p>
        </p:txBody>
      </p:sp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2381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0200"/>
            <a:ext cx="4392706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114800"/>
            <a:ext cx="1143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86200"/>
            <a:ext cx="3732245" cy="914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124200"/>
            <a:ext cx="3581400" cy="895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362200"/>
            <a:ext cx="3810000" cy="7905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220" y="2057400"/>
            <a:ext cx="2308780" cy="80994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2971800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687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Systems-Based Participatory Research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400800" cy="446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638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JA Schmittdiel, K Grumbach, J Selby. </a:t>
            </a:r>
            <a:r>
              <a:rPr lang="nn-NO" sz="1800" dirty="0" smtClean="0"/>
              <a:t>Ann Fam Med 2010;8:256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24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Win-Win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Multi-group registry of patients with chronic </a:t>
            </a:r>
            <a:r>
              <a:rPr lang="en-US" dirty="0" err="1" smtClean="0"/>
              <a:t>Hep</a:t>
            </a:r>
            <a:r>
              <a:rPr lang="en-US" dirty="0" smtClean="0"/>
              <a:t> B infection</a:t>
            </a:r>
          </a:p>
          <a:p>
            <a:pPr lvl="1"/>
            <a:r>
              <a:rPr lang="en-US" dirty="0" smtClean="0"/>
              <a:t>Asset for QI projects</a:t>
            </a:r>
          </a:p>
          <a:p>
            <a:pPr lvl="1"/>
            <a:r>
              <a:rPr lang="en-US" dirty="0" smtClean="0"/>
              <a:t>Asset for clinical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399" y="1295400"/>
            <a:ext cx="4983311" cy="400879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95400"/>
            <a:ext cx="279288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0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39444" y="-762000"/>
            <a:ext cx="10330926" cy="686038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37653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Focusing </a:t>
            </a:r>
            <a:br>
              <a:rPr lang="en-US" dirty="0" smtClean="0"/>
            </a:br>
            <a:r>
              <a:rPr lang="en-US" dirty="0" smtClean="0"/>
              <a:t>on the Right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r>
              <a:rPr lang="en-US" dirty="0" smtClean="0"/>
              <a:t>Comparing health gains from improved application of an existing treatment with discovery of a more efficacious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3670670" cy="2438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892" y="685800"/>
            <a:ext cx="3670669" cy="2438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52800"/>
            <a:ext cx="3657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302198"/>
            <a:ext cx="3657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04800"/>
            <a:ext cx="3608751" cy="300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524000"/>
            <a:ext cx="165117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3429000"/>
            <a:ext cx="1714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36576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152400"/>
            <a:ext cx="1562100" cy="206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9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Multilevel Problem Analysis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89242"/>
            <a:ext cx="7620000" cy="546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05600" y="5562600"/>
            <a:ext cx="2438400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Model courtesy of Gerry Oliva, UCSF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3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3810000" cy="4267200"/>
          </a:xfrm>
        </p:spPr>
        <p:txBody>
          <a:bodyPr/>
          <a:lstStyle/>
          <a:p>
            <a:r>
              <a:rPr lang="en-US" dirty="0" smtClean="0"/>
              <a:t>Scientific Evidence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304800"/>
            <a:ext cx="4572000" cy="5791200"/>
          </a:xfrm>
        </p:spPr>
        <p:txBody>
          <a:bodyPr/>
          <a:lstStyle/>
          <a:p>
            <a:r>
              <a:rPr lang="en-US" dirty="0" smtClean="0"/>
              <a:t>Community Wisdom: Asset Mapping &amp; Needs Assessment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Data and evaluation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7342">
            <a:off x="328737" y="1044332"/>
            <a:ext cx="1730682" cy="22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9801">
            <a:off x="2256651" y="1122626"/>
            <a:ext cx="16002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76600"/>
            <a:ext cx="2995111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676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95800" y="4343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BVHP Food Guardians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kgrumbach\AppData\Local\Microsoft\Windows\Temporary Internet Files\Content.Outlook\G5OU2MQP\soda 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1219200"/>
            <a:ext cx="3048000" cy="46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Sugary Beverages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Menu of evidence-based policy options for policymakers</a:t>
            </a:r>
          </a:p>
          <a:p>
            <a:r>
              <a:rPr lang="en-US" dirty="0" smtClean="0"/>
              <a:t>Foundation-funded study of community attitudes towards regulatory policies on sugary beverages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r>
              <a:rPr lang="en-US" dirty="0" smtClean="0"/>
              <a:t>The Strategic Value of the </a:t>
            </a:r>
            <a:br>
              <a:rPr lang="en-US" dirty="0" smtClean="0"/>
            </a:br>
            <a:r>
              <a:rPr lang="en-US" dirty="0" smtClean="0"/>
              <a:t>UCSF Research Enterprise in Collaborations </a:t>
            </a:r>
            <a:br>
              <a:rPr lang="en-US" dirty="0" smtClean="0"/>
            </a:br>
            <a:r>
              <a:rPr lang="en-US" dirty="0" smtClean="0"/>
              <a:t>to Improve the Health of SF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267200"/>
          </a:xfrm>
        </p:spPr>
        <p:txBody>
          <a:bodyPr/>
          <a:lstStyle/>
          <a:p>
            <a:r>
              <a:rPr lang="en-US" dirty="0" smtClean="0"/>
              <a:t>Networking and convening</a:t>
            </a:r>
          </a:p>
          <a:p>
            <a:r>
              <a:rPr lang="en-US" dirty="0" smtClean="0"/>
              <a:t>Research evidence base</a:t>
            </a:r>
          </a:p>
          <a:p>
            <a:r>
              <a:rPr lang="en-US" dirty="0" smtClean="0"/>
              <a:t>Theory and conceptual frameworks</a:t>
            </a:r>
          </a:p>
          <a:p>
            <a:r>
              <a:rPr lang="en-US" dirty="0" smtClean="0"/>
              <a:t>Data collection and analysis</a:t>
            </a:r>
          </a:p>
          <a:p>
            <a:r>
              <a:rPr lang="en-US" dirty="0" smtClean="0"/>
              <a:t>Human and material resources</a:t>
            </a:r>
          </a:p>
          <a:p>
            <a:r>
              <a:rPr lang="en-US" dirty="0" smtClean="0"/>
              <a:t>Investigation and evaluation of community interventions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building of long-term relationships</a:t>
            </a:r>
          </a:p>
          <a:p>
            <a:r>
              <a:rPr lang="en-US" dirty="0" smtClean="0"/>
              <a:t>Core infrastructure for supporting community engaged translational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Shared governance and control</a:t>
            </a:r>
          </a:p>
          <a:p>
            <a:r>
              <a:rPr lang="en-US" dirty="0" smtClean="0"/>
              <a:t>Different cultures and world views</a:t>
            </a:r>
          </a:p>
        </p:txBody>
      </p:sp>
    </p:spTree>
    <p:extLst>
      <p:ext uri="{BB962C8B-B14F-4D97-AF65-F5344CB8AC3E}">
        <p14:creationId xmlns:p14="http://schemas.microsoft.com/office/powerpoint/2010/main" val="8433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Discovery alone not enough. We must translate into application.</a:t>
            </a:r>
          </a:p>
          <a:p>
            <a:r>
              <a:rPr lang="en-US" dirty="0" smtClean="0"/>
              <a:t>Identify research questions of relevance to end-users.</a:t>
            </a:r>
          </a:p>
          <a:p>
            <a:r>
              <a:rPr lang="en-US" dirty="0" smtClean="0"/>
              <a:t>Use systems and </a:t>
            </a:r>
            <a:r>
              <a:rPr lang="en-US" dirty="0" err="1" smtClean="0"/>
              <a:t>transdisciplinary</a:t>
            </a:r>
            <a:r>
              <a:rPr lang="en-US" dirty="0" smtClean="0"/>
              <a:t> thinking.</a:t>
            </a:r>
          </a:p>
          <a:p>
            <a:r>
              <a:rPr lang="en-US" dirty="0" smtClean="0"/>
              <a:t>Be community engaged.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3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9048"/>
            <a:ext cx="5606092" cy="37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 bwMode="auto">
          <a:xfrm>
            <a:off x="914400" y="1066800"/>
            <a:ext cx="1688812" cy="1527048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Callout 2"/>
          <p:cNvSpPr/>
          <p:nvPr/>
        </p:nvSpPr>
        <p:spPr bwMode="auto">
          <a:xfrm>
            <a:off x="228600" y="228600"/>
            <a:ext cx="5257800" cy="2895600"/>
          </a:xfrm>
          <a:prstGeom prst="wedgeEllipseCallout">
            <a:avLst>
              <a:gd name="adj1" fmla="val 49148"/>
              <a:gd name="adj2" fmla="val 54745"/>
            </a:avLst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2E8A"/>
                </a:solidFill>
              </a:rPr>
              <a:t>Very </a:t>
            </a:r>
            <a:r>
              <a:rPr lang="en-US" dirty="0">
                <a:solidFill>
                  <a:srgbClr val="002E8A"/>
                </a:solidFill>
              </a:rPr>
              <a:t>nice, Dr. G. But totally impractical for my </a:t>
            </a:r>
            <a:r>
              <a:rPr lang="en-US" dirty="0" smtClean="0">
                <a:solidFill>
                  <a:srgbClr val="002E8A"/>
                </a:solidFill>
              </a:rPr>
              <a:t>career goal </a:t>
            </a:r>
            <a:r>
              <a:rPr lang="en-US" dirty="0">
                <a:solidFill>
                  <a:srgbClr val="002E8A"/>
                </a:solidFill>
              </a:rPr>
              <a:t>of a faculty research position and K award</a:t>
            </a:r>
            <a:r>
              <a:rPr lang="en-US" dirty="0" smtClean="0">
                <a:solidFill>
                  <a:srgbClr val="002E8A"/>
                </a:solidFill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E8A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1562100" y="1676400"/>
            <a:ext cx="914400" cy="612648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066800"/>
          </a:xfrm>
        </p:spPr>
        <p:txBody>
          <a:bodyPr/>
          <a:lstStyle/>
          <a:p>
            <a:r>
              <a:rPr lang="en-US" dirty="0" smtClean="0"/>
              <a:t>CTST 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Sciences Track</a:t>
            </a:r>
          </a:p>
          <a:p>
            <a:r>
              <a:rPr lang="en-US" dirty="0" smtClean="0"/>
              <a:t>Community Engaged Research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01028" cy="638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2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r>
              <a:rPr lang="en-US" dirty="0" smtClean="0"/>
              <a:t>Some Pragmatic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4800600"/>
          </a:xfrm>
        </p:spPr>
        <p:txBody>
          <a:bodyPr/>
          <a:lstStyle/>
          <a:p>
            <a:r>
              <a:rPr lang="en-US" sz="2400" dirty="0" smtClean="0"/>
              <a:t>Systemic literature review of</a:t>
            </a:r>
            <a:r>
              <a:rPr lang="en-US" sz="2400" dirty="0"/>
              <a:t> scientific </a:t>
            </a:r>
            <a:r>
              <a:rPr lang="en-US" sz="2400" dirty="0" smtClean="0"/>
              <a:t>evidence on community-based intervention</a:t>
            </a:r>
          </a:p>
          <a:p>
            <a:pPr lvl="1"/>
            <a:r>
              <a:rPr lang="en-US" sz="2000" dirty="0" smtClean="0"/>
              <a:t>Good for the background section of your K proposal</a:t>
            </a:r>
          </a:p>
          <a:p>
            <a:pPr lvl="1"/>
            <a:r>
              <a:rPr lang="en-US" sz="2000" dirty="0" smtClean="0"/>
              <a:t>Abbreviated version potentially of value to community stakeholders</a:t>
            </a:r>
          </a:p>
          <a:p>
            <a:r>
              <a:rPr lang="en-US" sz="2400" dirty="0" smtClean="0"/>
              <a:t>Descriptive data on a local population</a:t>
            </a:r>
          </a:p>
          <a:p>
            <a:pPr lvl="1"/>
            <a:r>
              <a:rPr lang="en-US" sz="2000" dirty="0" smtClean="0"/>
              <a:t>Also good for your K proposal</a:t>
            </a:r>
          </a:p>
          <a:p>
            <a:pPr lvl="1"/>
            <a:r>
              <a:rPr lang="en-US" sz="2000" dirty="0" smtClean="0"/>
              <a:t>Local audiences might find this enlightening, useful for a CBO grant proposal</a:t>
            </a:r>
          </a:p>
          <a:p>
            <a:r>
              <a:rPr lang="en-US" sz="2400" dirty="0" smtClean="0"/>
              <a:t>Focus groups to help you design your clinical translational research study</a:t>
            </a:r>
          </a:p>
          <a:p>
            <a:pPr lvl="1"/>
            <a:r>
              <a:rPr lang="en-US" sz="2000" dirty="0" smtClean="0"/>
              <a:t>Potentially publishable qualitative data in own right</a:t>
            </a:r>
          </a:p>
          <a:p>
            <a:r>
              <a:rPr lang="en-US" sz="2400" dirty="0" smtClean="0"/>
              <a:t>How did you do it? (not just what did you find)</a:t>
            </a:r>
          </a:p>
          <a:p>
            <a:pPr lvl="1"/>
            <a:r>
              <a:rPr lang="en-US" sz="2000" dirty="0" smtClean="0"/>
              <a:t>May also be publishable</a:t>
            </a:r>
          </a:p>
        </p:txBody>
      </p:sp>
    </p:spTree>
    <p:extLst>
      <p:ext uri="{BB962C8B-B14F-4D97-AF65-F5344CB8AC3E}">
        <p14:creationId xmlns:p14="http://schemas.microsoft.com/office/powerpoint/2010/main" val="1218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990600"/>
          </a:xfrm>
        </p:spPr>
        <p:txBody>
          <a:bodyPr/>
          <a:lstStyle/>
          <a:p>
            <a:r>
              <a:rPr lang="en-US" dirty="0" smtClean="0"/>
              <a:t>Go Make a Difference!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Challenge to Move </a:t>
            </a:r>
            <a:br>
              <a:rPr lang="en-US" sz="4000" dirty="0" smtClean="0"/>
            </a:br>
            <a:r>
              <a:rPr lang="en-US" sz="4000" dirty="0" smtClean="0"/>
              <a:t>From Innovation to Implementation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dirty="0" smtClean="0"/>
              <a:t>“All breakthrough, no follow through” </a:t>
            </a:r>
          </a:p>
          <a:p>
            <a:pPr lvl="1"/>
            <a:r>
              <a:rPr lang="en-US" sz="2000" dirty="0" smtClean="0"/>
              <a:t>Steven Woolf, Department of Family Medicine, Virginia Commonwealth University ; Washington Post, 2006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The classic academic model supports and rewards discovery more than application of discovery into sustained improvements in care and public 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Case Study from Primary Care </a:t>
            </a:r>
            <a:endParaRPr lang="en-US" sz="4000" dirty="0"/>
          </a:p>
        </p:txBody>
      </p:sp>
      <p:pic>
        <p:nvPicPr>
          <p:cNvPr id="4300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21170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1371600"/>
            <a:ext cx="338234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2971800"/>
          </a:xfrm>
        </p:spPr>
        <p:txBody>
          <a:bodyPr/>
          <a:lstStyle/>
          <a:p>
            <a:r>
              <a:rPr lang="en-US" sz="3600" dirty="0"/>
              <a:t>Mike </a:t>
            </a:r>
            <a:r>
              <a:rPr lang="en-US" sz="3600" dirty="0" smtClean="0"/>
              <a:t>Potter, MD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Flu Shot-Colorectal Cancer Screening </a:t>
            </a:r>
            <a:r>
              <a:rPr lang="en-US" sz="3600" dirty="0" smtClean="0"/>
              <a:t>Study at SF General Hospital Family Health Center</a:t>
            </a:r>
            <a:endParaRPr lang="en-US" sz="3600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610600" cy="3886200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  <a:p>
            <a:pPr lvl="1"/>
            <a:r>
              <a:rPr lang="en-US" sz="2800" b="1" i="1" dirty="0"/>
              <a:t>What if everyone aged </a:t>
            </a:r>
            <a:r>
              <a:rPr lang="en-US" sz="2800" b="1" i="1" dirty="0" smtClean="0"/>
              <a:t>50-75 </a:t>
            </a:r>
            <a:r>
              <a:rPr lang="en-US" sz="2800" b="1" i="1" dirty="0"/>
              <a:t>who got a Flu Shot each year also completed a Home Fecal Occult Blood Test</a:t>
            </a:r>
            <a:r>
              <a:rPr lang="en-US" sz="2800" b="1" i="1" dirty="0" smtClean="0"/>
              <a:t>?</a:t>
            </a:r>
            <a:endParaRPr lang="en-US" sz="2800" b="1" i="1" dirty="0"/>
          </a:p>
          <a:p>
            <a:r>
              <a:rPr lang="en-US" dirty="0"/>
              <a:t>Intervention:</a:t>
            </a:r>
          </a:p>
          <a:p>
            <a:pPr lvl="1"/>
            <a:r>
              <a:rPr lang="en-US" sz="2800" dirty="0"/>
              <a:t>Have nursing staff give </a:t>
            </a:r>
            <a:r>
              <a:rPr lang="en-US" sz="2800" dirty="0" err="1"/>
              <a:t>hemoccult</a:t>
            </a:r>
            <a:r>
              <a:rPr lang="en-US" sz="2800" dirty="0"/>
              <a:t> kits and </a:t>
            </a:r>
            <a:r>
              <a:rPr lang="en-US" sz="2800" dirty="0" smtClean="0"/>
              <a:t>education </a:t>
            </a:r>
            <a:r>
              <a:rPr lang="en-US" sz="2800" dirty="0"/>
              <a:t>to patients during flu shot </a:t>
            </a:r>
            <a:r>
              <a:rPr lang="en-US" sz="2800" dirty="0" smtClean="0"/>
              <a:t>clinics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000" dirty="0"/>
              <a:t>Initial Randomized Clinical Trial at FHC to Prove “Efficacy”:</a:t>
            </a:r>
            <a:br>
              <a:rPr lang="en-US" sz="4000" dirty="0"/>
            </a:br>
            <a:r>
              <a:rPr lang="en-US" sz="4000" dirty="0"/>
              <a:t>Does the intervention work?</a:t>
            </a:r>
          </a:p>
        </p:txBody>
      </p:sp>
      <p:graphicFrame>
        <p:nvGraphicFramePr>
          <p:cNvPr id="445444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24230732"/>
              </p:ext>
            </p:extLst>
          </p:nvPr>
        </p:nvGraphicFramePr>
        <p:xfrm>
          <a:off x="762000" y="1912203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Chart" r:id="rId3" imgW="7772400" imgH="4114800" progId="MSGraph.Chart.8">
                  <p:embed followColorScheme="full"/>
                </p:oleObj>
              </mc:Choice>
              <mc:Fallback>
                <p:oleObj name="Chart" r:id="rId3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12203"/>
                        <a:ext cx="77724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54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-304800"/>
            <a:ext cx="5443538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19600" y="60270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0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plate_orangeband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1F00"/>
        </a:dk1>
        <a:lt1>
          <a:srgbClr val="FFFFFF"/>
        </a:lt1>
        <a:dk2>
          <a:srgbClr val="76AEAF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BDD3D4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7909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B4C6C6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template_orangeband</Template>
  <TotalTime>1253</TotalTime>
  <Words>1296</Words>
  <Application>Microsoft Office PowerPoint</Application>
  <PresentationFormat>On-screen Show (4:3)</PresentationFormat>
  <Paragraphs>286</Paragraphs>
  <Slides>51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template_orangeband</vt:lpstr>
      <vt:lpstr>Chart</vt:lpstr>
      <vt:lpstr>Making a Difference With  Research</vt:lpstr>
      <vt:lpstr>The Translational Research Challenge</vt:lpstr>
      <vt:lpstr>PowerPoint Presentation</vt:lpstr>
      <vt:lpstr>Are We Focusing  on the Right Problem?</vt:lpstr>
      <vt:lpstr>PowerPoint Presentation</vt:lpstr>
      <vt:lpstr>The Challenge to Move  From Innovation to Implementation</vt:lpstr>
      <vt:lpstr>A Case Study from Primary Care </vt:lpstr>
      <vt:lpstr>Mike Potter, MD Flu Shot-Colorectal Cancer Screening Study at SF General Hospital Family Health Center</vt:lpstr>
      <vt:lpstr>Initial Randomized Clinical Trial at FHC to Prove “Efficacy”: Does the intervention work?</vt:lpstr>
      <vt:lpstr>Did the Flu shot-FOBT intervention become standard of care at FHC in 2009 after this terrific study was published?</vt:lpstr>
      <vt:lpstr>Many Factors for Translating Innovation into Sustainable, Scalable Implementation</vt:lpstr>
      <vt:lpstr>PowerPoint Presentation</vt:lpstr>
      <vt:lpstr>PowerPoint Presentation</vt:lpstr>
      <vt:lpstr>Diffusion Envy</vt:lpstr>
      <vt:lpstr>My World of Diffusion  in Primary Care</vt:lpstr>
      <vt:lpstr>The Research Challenge for Studying Care Innovation and Practice Improvement</vt:lpstr>
      <vt:lpstr>Flu-FOBT Implementation and Dissemination Research Phase</vt:lpstr>
      <vt:lpstr>Glasgow “RE-AIM” Framework: The Case of the Magic Pill</vt:lpstr>
      <vt:lpstr>Are We Asking the Right Questions?</vt:lpstr>
      <vt:lpstr>PowerPoint Presentation</vt:lpstr>
      <vt:lpstr>Leading Causes of Premature Death  for San Francisco, 2003 – 2004,  Men</vt:lpstr>
      <vt:lpstr>Leading Causes of Premature Death  for San Francisco, 2003 – 2004, Women</vt:lpstr>
      <vt:lpstr>UCSF</vt:lpstr>
      <vt:lpstr>What Is SF HIP?</vt:lpstr>
      <vt:lpstr>SF Health Improvement Partnerships: A Cross Cutting Initiative for 5 Year UCSF CTSI NIH Grant Renewal </vt:lpstr>
      <vt:lpstr>SF HIP www.sfhip.org </vt:lpstr>
      <vt:lpstr>PowerPoint Presentation</vt:lpstr>
      <vt:lpstr>SF HIP Priority Areas</vt:lpstr>
      <vt:lpstr>Partnership Working Groups Framework</vt:lpstr>
      <vt:lpstr>Ecological Model and Systems Perspective</vt:lpstr>
      <vt:lpstr>SFHIP Conceptual Model</vt:lpstr>
      <vt:lpstr>Hepatitis B SF Hep B Free Campaign</vt:lpstr>
      <vt:lpstr>SF Hep B Free Campaign</vt:lpstr>
      <vt:lpstr>Hepatitis B Quality of Care Gaps</vt:lpstr>
      <vt:lpstr>The San Francisco Hepatitis B  Quality Improvement Collaborative</vt:lpstr>
      <vt:lpstr>Systems-Based Participatory Research</vt:lpstr>
      <vt:lpstr>Win-Win Strategies</vt:lpstr>
      <vt:lpstr>PowerPoint Presentation</vt:lpstr>
      <vt:lpstr>PowerPoint Presentation</vt:lpstr>
      <vt:lpstr>PowerPoint Presentation</vt:lpstr>
      <vt:lpstr>Multilevel Problem Analysis</vt:lpstr>
      <vt:lpstr>PowerPoint Presentation</vt:lpstr>
      <vt:lpstr>Focus on Sugary Beverages</vt:lpstr>
      <vt:lpstr>The Strategic Value of the  UCSF Research Enterprise in Collaborations  to Improve the Health of SF</vt:lpstr>
      <vt:lpstr>Ingredients for Success</vt:lpstr>
      <vt:lpstr>Challenges</vt:lpstr>
      <vt:lpstr>Conclusions</vt:lpstr>
      <vt:lpstr>PowerPoint Presentation</vt:lpstr>
      <vt:lpstr>CTST Offerings</vt:lpstr>
      <vt:lpstr>Some Pragmatic Examples</vt:lpstr>
      <vt:lpstr>Go Make a Difference!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Grumbach</dc:creator>
  <cp:lastModifiedBy>Kevin Grumbach</cp:lastModifiedBy>
  <cp:revision>159</cp:revision>
  <dcterms:created xsi:type="dcterms:W3CDTF">2011-07-27T03:55:59Z</dcterms:created>
  <dcterms:modified xsi:type="dcterms:W3CDTF">2014-09-09T04:03:11Z</dcterms:modified>
</cp:coreProperties>
</file>