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721" r:id="rId3"/>
    <p:sldMasterId id="2147483749" r:id="rId4"/>
  </p:sldMasterIdLst>
  <p:notesMasterIdLst>
    <p:notesMasterId r:id="rId12"/>
  </p:notesMasterIdLst>
  <p:handoutMasterIdLst>
    <p:handoutMasterId r:id="rId13"/>
  </p:handoutMasterIdLst>
  <p:sldIdLst>
    <p:sldId id="825" r:id="rId5"/>
    <p:sldId id="881" r:id="rId6"/>
    <p:sldId id="293" r:id="rId7"/>
    <p:sldId id="294" r:id="rId8"/>
    <p:sldId id="891" r:id="rId9"/>
    <p:sldId id="296" r:id="rId10"/>
    <p:sldId id="29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Graff" initials="" lastIdx="3" clrIdx="0"/>
  <p:cmAuthor id="1" name="Rebecca Graff" initials="RG" lastIdx="17" clrIdx="1">
    <p:extLst>
      <p:ext uri="{19B8F6BF-5375-455C-9EA6-DF929625EA0E}">
        <p15:presenceInfo xmlns:p15="http://schemas.microsoft.com/office/powerpoint/2012/main" userId="a6ba10420d7fc8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p:restoredTop sz="80692" autoAdjust="0"/>
  </p:normalViewPr>
  <p:slideViewPr>
    <p:cSldViewPr snapToGrid="0" snapToObjects="1">
      <p:cViewPr varScale="1">
        <p:scale>
          <a:sx n="104" d="100"/>
          <a:sy n="104" d="100"/>
        </p:scale>
        <p:origin x="1416" y="208"/>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D5451-781C-4A4B-BF7D-5FB755533C01}" type="datetimeFigureOut">
              <a:rPr lang="en-US" smtClean="0"/>
              <a:t>1/4/22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9705D3-A725-DE48-A1F0-39669F9BE2BC}" type="slidenum">
              <a:rPr lang="en-US" smtClean="0"/>
              <a:t>‹#›</a:t>
            </a:fld>
            <a:endParaRPr lang="en-US"/>
          </a:p>
        </p:txBody>
      </p:sp>
    </p:spTree>
    <p:extLst>
      <p:ext uri="{BB962C8B-B14F-4D97-AF65-F5344CB8AC3E}">
        <p14:creationId xmlns:p14="http://schemas.microsoft.com/office/powerpoint/2010/main" val="10988195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2-08T02:43:51.128"/>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in="-2.14748E9" max="2.14748E9" units="cm"/>
          <inkml:channel name="Y" type="integer" min="-2.14748E9" max="2.14748E9" units="cm"/>
          <inkml:channel name="F" type="integer" max="32767"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12-08T02:39:27.287"/>
    </inkml:context>
  </inkml:definitions>
  <inkml:trace contextRef="#ctx0" brushRef="#br0">12069 2019 24575,'0'0'0</inkml:trace>
  <inkml:trace contextRef="#ctx1" brushRef="#br0">12069 2019 24575 0,'0'0'0'44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9E6D6-0641-E544-8AFD-F48C7929F59E}" type="datetimeFigureOut">
              <a:rPr lang="en-US" smtClean="0"/>
              <a:t>1/4/22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07E05-40DC-FD45-8388-749FC3D8F328}" type="slidenum">
              <a:rPr lang="en-US" smtClean="0"/>
              <a:t>‹#›</a:t>
            </a:fld>
            <a:endParaRPr lang="en-US"/>
          </a:p>
        </p:txBody>
      </p:sp>
    </p:spTree>
    <p:extLst>
      <p:ext uri="{BB962C8B-B14F-4D97-AF65-F5344CB8AC3E}">
        <p14:creationId xmlns:p14="http://schemas.microsoft.com/office/powerpoint/2010/main" val="328001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228644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07E05-40DC-FD45-8388-749FC3D8F3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57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07E05-40DC-FD45-8388-749FC3D8F328}" type="slidenum">
              <a:rPr lang="en-US" smtClean="0"/>
              <a:t>3</a:t>
            </a:fld>
            <a:endParaRPr lang="en-US"/>
          </a:p>
        </p:txBody>
      </p:sp>
    </p:spTree>
    <p:extLst>
      <p:ext uri="{BB962C8B-B14F-4D97-AF65-F5344CB8AC3E}">
        <p14:creationId xmlns:p14="http://schemas.microsoft.com/office/powerpoint/2010/main" val="106107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a:t>We know that these data can’t be from a marginally randomized</a:t>
            </a:r>
            <a:r>
              <a:rPr lang="en-US" baseline="0" dirty="0"/>
              <a:t> experiment since exchangeability doesn’t hold</a:t>
            </a:r>
          </a:p>
          <a:p>
            <a:pPr marL="685800" marR="0" lvl="1" indent="-228600" algn="l" defTabSz="457200" rtl="0" eaLnBrk="1" fontAlgn="auto" latinLnBrk="0" hangingPunct="1">
              <a:lnSpc>
                <a:spcPct val="100000"/>
              </a:lnSpc>
              <a:spcBef>
                <a:spcPts val="0"/>
              </a:spcBef>
              <a:spcAft>
                <a:spcPts val="0"/>
              </a:spcAft>
              <a:buClrTx/>
              <a:buSzTx/>
              <a:buFont typeface="Arial"/>
              <a:buChar char="•"/>
              <a:tabLst/>
              <a:defRPr/>
            </a:pPr>
            <a:r>
              <a:rPr lang="en-US" baseline="0" dirty="0"/>
              <a:t>We showed that the risk of death had everyone been untreated </a:t>
            </a:r>
            <a:r>
              <a:rPr lang="en-US" baseline="0" dirty="0" err="1"/>
              <a:t>wasn</a:t>
            </a:r>
            <a:r>
              <a:rPr lang="mr-IN" baseline="0" dirty="0"/>
              <a:t>’</a:t>
            </a:r>
            <a:r>
              <a:rPr lang="en-US" baseline="0" dirty="0"/>
              <a:t>t the same among the treated and untreated</a:t>
            </a:r>
          </a:p>
          <a:p>
            <a:pPr marL="685800" lvl="1" indent="-228600">
              <a:buFont typeface="Arial"/>
              <a:buChar char="•"/>
            </a:pPr>
            <a:r>
              <a:rPr lang="en-US" baseline="0" dirty="0"/>
              <a:t>In addition, we can now see that 9/13 of the exposed vs. 3/7 of the unexposed were in critical condition</a:t>
            </a:r>
          </a:p>
          <a:p>
            <a:pPr marL="1143000" lvl="2" indent="-228600">
              <a:buFont typeface="Arial"/>
              <a:buChar char="•"/>
            </a:pPr>
            <a:r>
              <a:rPr lang="en-US" sz="1200" b="0" i="0" u="none" strike="noStrike" kern="1200" baseline="0" dirty="0">
                <a:solidFill>
                  <a:schemeClr val="tx1"/>
                </a:solidFill>
                <a:latin typeface="+mn-lt"/>
                <a:ea typeface="+mn-ea"/>
                <a:cs typeface="+mn-cs"/>
              </a:rPr>
              <a:t>This imbalance indicates that the risk of death in the treated, had they been untreated, would have been higher than the risk of death in the untreated</a:t>
            </a:r>
            <a:endParaRPr lang="en-US" baseline="0" dirty="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The data are consistent with conditional randomization, which is essentially</a:t>
            </a:r>
            <a:r>
              <a:rPr lang="en-US" baseline="0" dirty="0"/>
              <a:t> two marginally randomized experiments, one in L = 1 and one in L = 0</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Exchangeability is then conditional on L</a:t>
            </a:r>
            <a:endParaRPr lang="en-US" dirty="0"/>
          </a:p>
        </p:txBody>
      </p:sp>
      <p:sp>
        <p:nvSpPr>
          <p:cNvPr id="4" name="Slide Number Placeholder 3"/>
          <p:cNvSpPr>
            <a:spLocks noGrp="1"/>
          </p:cNvSpPr>
          <p:nvPr>
            <p:ph type="sldNum" sz="quarter" idx="10"/>
          </p:nvPr>
        </p:nvSpPr>
        <p:spPr/>
        <p:txBody>
          <a:bodyPr/>
          <a:lstStyle/>
          <a:p>
            <a:fld id="{4A107E05-40DC-FD45-8388-749FC3D8F328}" type="slidenum">
              <a:rPr lang="en-US" smtClean="0"/>
              <a:t>4</a:t>
            </a:fld>
            <a:endParaRPr lang="en-US"/>
          </a:p>
        </p:txBody>
      </p:sp>
    </p:spTree>
    <p:extLst>
      <p:ext uri="{BB962C8B-B14F-4D97-AF65-F5344CB8AC3E}">
        <p14:creationId xmlns:p14="http://schemas.microsoft.com/office/powerpoint/2010/main" val="217664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Same definition as marginal exchangeability, except that we only have the exchangeability within levels of L</a:t>
            </a:r>
          </a:p>
          <a:p>
            <a:pPr marL="171450" indent="-171450">
              <a:buFontTx/>
              <a:buChar char="-"/>
            </a:pPr>
            <a:r>
              <a:rPr lang="en-US" sz="1200" b="0" i="0" u="none" strike="noStrike" kern="1200" baseline="0" dirty="0">
                <a:solidFill>
                  <a:schemeClr val="tx1"/>
                </a:solidFill>
                <a:latin typeface="+mn-lt"/>
                <a:ea typeface="+mn-ea"/>
                <a:cs typeface="+mn-cs"/>
              </a:rPr>
              <a:t>Conditional exchangeability is expected if randomization takes place within levels of L</a:t>
            </a:r>
          </a:p>
          <a:p>
            <a:pPr marL="628650" lvl="1" indent="-171450">
              <a:buFontTx/>
              <a:buChar char="-"/>
            </a:pPr>
            <a:r>
              <a:rPr lang="en-US" b="0" i="0" u="none" strike="noStrike" kern="1200" baseline="0" dirty="0">
                <a:solidFill>
                  <a:schemeClr val="tx1"/>
                </a:solidFill>
                <a:latin typeface="+mn-lt"/>
                <a:ea typeface="+mn-ea"/>
                <a:cs typeface="+mn-cs"/>
              </a:rPr>
              <a:t>Generally implies no confounding within levels of L</a:t>
            </a:r>
          </a:p>
          <a:p>
            <a:pPr marL="171450" lvl="0" indent="-171450">
              <a:buFontTx/>
              <a:buChar char="-"/>
            </a:pPr>
            <a:r>
              <a:rPr lang="en-US" b="0" i="0" u="none" strike="noStrike" kern="1200" baseline="0" dirty="0">
                <a:solidFill>
                  <a:schemeClr val="tx1"/>
                </a:solidFill>
                <a:latin typeface="+mn-lt"/>
                <a:ea typeface="+mn-ea"/>
                <a:cs typeface="+mn-cs"/>
              </a:rPr>
              <a:t>When we think about whether an observational study mimics an ideal randomized experiment, we’re much more likely to consider conditional exchangeability than marginal exchangeability as one of our three identifiability criteria; we would ask ourselves the question whether exchangeability hold within levels of covariables for which we can adjust</a:t>
            </a:r>
          </a:p>
          <a:p>
            <a:pPr marL="628650" lvl="1" indent="-171450">
              <a:buFontTx/>
              <a:buChar char="-"/>
            </a:pPr>
            <a:r>
              <a:rPr lang="en-US" b="0" i="0" u="none" strike="noStrike" kern="1200" baseline="0" dirty="0">
                <a:solidFill>
                  <a:schemeClr val="tx1"/>
                </a:solidFill>
                <a:latin typeface="+mn-lt"/>
                <a:ea typeface="+mn-ea"/>
                <a:cs typeface="+mn-cs"/>
              </a:rPr>
              <a:t>Very rarely would we expect for there to be no confounding variables at all</a:t>
            </a:r>
          </a:p>
          <a:p>
            <a:pPr marL="628650" lvl="1" indent="-171450">
              <a:buFontTx/>
              <a:buChar char="-"/>
            </a:pPr>
            <a:r>
              <a:rPr lang="en-US" b="0" i="0" u="none" strike="noStrike" kern="1200" baseline="0" dirty="0">
                <a:solidFill>
                  <a:schemeClr val="tx1"/>
                </a:solidFill>
                <a:latin typeface="+mn-lt"/>
                <a:ea typeface="+mn-ea"/>
                <a:cs typeface="+mn-cs"/>
              </a:rPr>
              <a:t>But even if conditional rather than marginal exchangeability holds in addition to the other identifiability criteria, then we still can estimate causal effects from our observational data</a:t>
            </a:r>
            <a:endParaRPr lang="en-US" i="0" dirty="0"/>
          </a:p>
        </p:txBody>
      </p:sp>
      <p:sp>
        <p:nvSpPr>
          <p:cNvPr id="4" name="Slide Number Placeholder 3"/>
          <p:cNvSpPr>
            <a:spLocks noGrp="1"/>
          </p:cNvSpPr>
          <p:nvPr>
            <p:ph type="sldNum" sz="quarter" idx="10"/>
          </p:nvPr>
        </p:nvSpPr>
        <p:spPr/>
        <p:txBody>
          <a:bodyPr/>
          <a:lstStyle/>
          <a:p>
            <a:fld id="{4A107E05-40DC-FD45-8388-749FC3D8F328}" type="slidenum">
              <a:rPr lang="en-US" smtClean="0"/>
              <a:t>5</a:t>
            </a:fld>
            <a:endParaRPr lang="en-US"/>
          </a:p>
        </p:txBody>
      </p:sp>
    </p:spTree>
    <p:extLst>
      <p:ext uri="{BB962C8B-B14F-4D97-AF65-F5344CB8AC3E}">
        <p14:creationId xmlns:p14="http://schemas.microsoft.com/office/powerpoint/2010/main" val="217664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baseline="0" dirty="0"/>
              <a:t>Standardization reviewed:</a:t>
            </a:r>
          </a:p>
          <a:p>
            <a:pPr marL="171450" indent="-171450">
              <a:buFontTx/>
              <a:buChar char="-"/>
            </a:pPr>
            <a:r>
              <a:rPr lang="en-US" i="0" baseline="0" dirty="0"/>
              <a:t>Compute a frequency measure in each stratum of L in the study population</a:t>
            </a:r>
          </a:p>
          <a:p>
            <a:pPr marL="171450" indent="-171450">
              <a:buFontTx/>
              <a:buChar char="-"/>
            </a:pPr>
            <a:r>
              <a:rPr lang="en-US" i="0" baseline="0" dirty="0"/>
              <a:t>Compute the proportion of subjects in each stratum of L in the standard population</a:t>
            </a:r>
          </a:p>
          <a:p>
            <a:pPr marL="171450" indent="-171450">
              <a:buFontTx/>
              <a:buChar char="-"/>
            </a:pPr>
            <a:r>
              <a:rPr lang="en-US" i="0" baseline="0" dirty="0"/>
              <a:t>The standardized measure the weighted average of the stratum-specific measures of population 1 using the stratum-specific proportions of population 2</a:t>
            </a:r>
          </a:p>
          <a:p>
            <a:pPr marL="171450" indent="-171450">
              <a:buFontTx/>
              <a:buChar char="-"/>
            </a:pPr>
            <a:r>
              <a:rPr lang="en-US" i="0" baseline="0" dirty="0"/>
              <a:t>It’s the equivalent of simulating what would happen in the study population if </a:t>
            </a:r>
            <a:r>
              <a:rPr lang="en-US" sz="1200" b="0" i="0" u="none" strike="noStrike" kern="1200" baseline="0" dirty="0">
                <a:solidFill>
                  <a:schemeClr val="tx1"/>
                </a:solidFill>
                <a:latin typeface="+mn-lt"/>
                <a:ea typeface="+mn-ea"/>
                <a:cs typeface="+mn-cs"/>
              </a:rPr>
              <a:t>everybody had received certain exposure level a and the distribution of the covariate L were the same as its distribution in the standard population</a:t>
            </a:r>
          </a:p>
        </p:txBody>
      </p:sp>
      <p:sp>
        <p:nvSpPr>
          <p:cNvPr id="4" name="Slide Number Placeholder 3"/>
          <p:cNvSpPr>
            <a:spLocks noGrp="1"/>
          </p:cNvSpPr>
          <p:nvPr>
            <p:ph type="sldNum" sz="quarter" idx="10"/>
          </p:nvPr>
        </p:nvSpPr>
        <p:spPr/>
        <p:txBody>
          <a:bodyPr/>
          <a:lstStyle/>
          <a:p>
            <a:fld id="{4A107E05-40DC-FD45-8388-749FC3D8F328}" type="slidenum">
              <a:rPr lang="en-US" smtClean="0"/>
              <a:t>6</a:t>
            </a:fld>
            <a:endParaRPr lang="en-US"/>
          </a:p>
        </p:txBody>
      </p:sp>
    </p:spTree>
    <p:extLst>
      <p:ext uri="{BB962C8B-B14F-4D97-AF65-F5344CB8AC3E}">
        <p14:creationId xmlns:p14="http://schemas.microsoft.com/office/powerpoint/2010/main" val="217664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0" dirty="0"/>
          </a:p>
        </p:txBody>
      </p:sp>
      <p:sp>
        <p:nvSpPr>
          <p:cNvPr id="4" name="Slide Number Placeholder 3"/>
          <p:cNvSpPr>
            <a:spLocks noGrp="1"/>
          </p:cNvSpPr>
          <p:nvPr>
            <p:ph type="sldNum" sz="quarter" idx="10"/>
          </p:nvPr>
        </p:nvSpPr>
        <p:spPr/>
        <p:txBody>
          <a:bodyPr/>
          <a:lstStyle/>
          <a:p>
            <a:fld id="{4A107E05-40DC-FD45-8388-749FC3D8F328}" type="slidenum">
              <a:rPr lang="en-US" smtClean="0"/>
              <a:t>7</a:t>
            </a:fld>
            <a:endParaRPr lang="en-US"/>
          </a:p>
        </p:txBody>
      </p:sp>
    </p:spTree>
    <p:extLst>
      <p:ext uri="{BB962C8B-B14F-4D97-AF65-F5344CB8AC3E}">
        <p14:creationId xmlns:p14="http://schemas.microsoft.com/office/powerpoint/2010/main" val="2176644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811428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1148995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5508812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988340543"/>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28403710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54203337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464014493"/>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21815655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75273787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2018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31871157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4754565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4106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426111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5794742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63231"/>
          </a:xfrm>
        </p:spPr>
        <p:txBody>
          <a:bodyPr rtlCol="0"/>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661375" y="1563752"/>
            <a:ext cx="8325548" cy="4011502"/>
          </a:xfrm>
        </p:spPr>
        <p:txBody>
          <a:bodyPr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10"/>
          </p:nvPr>
        </p:nvSpPr>
        <p:spPr>
          <a:xfrm>
            <a:off x="365125" y="6380163"/>
            <a:ext cx="423863" cy="273050"/>
          </a:xfrm>
        </p:spPr>
        <p:txBody>
          <a:bodyPr/>
          <a:lstStyle>
            <a:lvl1pPr algn="l">
              <a:defRPr sz="1400" i="0">
                <a:solidFill>
                  <a:schemeClr val="tx1"/>
                </a:solidFill>
                <a:latin typeface="Arial" pitchFamily="34" charset="0"/>
                <a:cs typeface="Arial" pitchFamily="34" charset="0"/>
              </a:defRPr>
            </a:lvl1pPr>
          </a:lstStyle>
          <a:p>
            <a:pPr>
              <a:defRPr/>
            </a:pPr>
            <a:fld id="{6746ACCE-8F13-C64C-8623-5F4A37EA215D}" type="slidenum">
              <a:rPr lang="en-US"/>
              <a:pPr>
                <a:defRPr/>
              </a:pPr>
              <a:t>‹#›</a:t>
            </a:fld>
            <a:endParaRPr lang="en-US" dirty="0"/>
          </a:p>
        </p:txBody>
      </p:sp>
    </p:spTree>
    <p:extLst>
      <p:ext uri="{BB962C8B-B14F-4D97-AF65-F5344CB8AC3E}">
        <p14:creationId xmlns:p14="http://schemas.microsoft.com/office/powerpoint/2010/main" val="20073527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89278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752599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0228133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090024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7490357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107989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6672818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7280904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1000736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19691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34304359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51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1868913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7250188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1562225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17346175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1241206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2640351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6555439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8298463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115744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8153537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0363440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06338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988066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624026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685128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872132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6623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531384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defTabSz="914400"/>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1314084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37130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3028867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1932876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0722135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2841293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400"/>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86355012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93602513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9610904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defTabSz="914400">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074775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70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defTabSz="914400">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defTabSz="914400"/>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663782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2346940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25149292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1953548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1091699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3252731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3776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defTabSz="914400"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995724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1" y="1946674"/>
            <a:ext cx="1718965" cy="4018359"/>
          </a:xfrm>
        </p:spPr>
        <p:txBody>
          <a:bodyPr/>
          <a:lstStyle>
            <a:lvl1pPr>
              <a:defRPr sz="1500"/>
            </a:lvl1pPr>
            <a:lvl2pPr>
              <a:defRPr sz="1275"/>
            </a:lvl2pPr>
            <a:lvl3pPr>
              <a:defRPr sz="105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64097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58587"/>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638227" y="1563684"/>
            <a:ext cx="8087171" cy="313932"/>
          </a:xfrm>
        </p:spPr>
        <p:txBody>
          <a:bodyPr anchor="t"/>
          <a:lstStyle>
            <a:lvl1pPr marL="0" indent="0">
              <a:buNone/>
              <a:defRPr sz="1575" b="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AE8EEDDD-082B-5546-B825-69448448F6D4}" type="datetime1">
              <a:rPr lang="en-US" smtClean="0">
                <a:solidFill>
                  <a:srgbClr val="052049"/>
                </a:solidFill>
              </a:rPr>
              <a:pPr/>
              <a:t>1/4/22</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29881049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9790736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911086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3401868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6758224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6567532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23448862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471608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6240342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533481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87467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1759693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7440844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341549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73123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987961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19518664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7406907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6080360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79182948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3629964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3478842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87852190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52049"/>
                </a:solidFill>
              </a:rPr>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5148998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241510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704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6305034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16763314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4299069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21960548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2825872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77759302"/>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869611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647268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9440784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defTabSz="914400"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38301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fld id="{7CA65D26-67D5-4CD2-90EC-E629659F24B3}" type="datetime1">
              <a:rPr lang="en-US" smtClean="0">
                <a:solidFill>
                  <a:srgbClr val="FFFFFF"/>
                </a:solidFill>
              </a:rPr>
              <a:pPr eaLnBrk="1" fontAlgn="auto" hangingPunct="1">
                <a:spcBef>
                  <a:spcPts val="0"/>
                </a:spcBef>
                <a:spcAft>
                  <a:spcPts val="0"/>
                </a:spcAft>
              </a:pPr>
              <a:t>1/4/22</a:t>
            </a:fld>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6862008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035770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2237402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462671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892448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744609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FFFFFF"/>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351693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06832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681146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r>
              <a:rPr lang="en-US" dirty="0">
                <a:solidFill>
                  <a:srgbClr val="052049"/>
                </a:solidFill>
              </a:rPr>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2708521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heme" Target="../theme/theme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theme" Target="../theme/theme4.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292685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defTabSz="914400"/>
            <a:fld id="{7BCC8D0D-EAEC-449D-9161-023DFF90F2E2}" type="slidenum">
              <a:rPr lang="en-US" smtClean="0">
                <a:solidFill>
                  <a:srgbClr val="052049"/>
                </a:solidFill>
              </a:rPr>
              <a:pPr defTabSz="914400"/>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xmlns="">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052049"/>
              </a:solidFill>
              <a:latin typeface="Arial"/>
            </a:endParaRPr>
          </a:p>
        </p:txBody>
      </p:sp>
    </p:spTree>
    <p:extLst>
      <p:ext uri="{BB962C8B-B14F-4D97-AF65-F5344CB8AC3E}">
        <p14:creationId xmlns:p14="http://schemas.microsoft.com/office/powerpoint/2010/main" val="35598189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6" r:id="rId27"/>
    <p:sldLayoutId id="2147483717" r:id="rId28"/>
    <p:sldLayoutId id="2147483718" r:id="rId29"/>
    <p:sldLayoutId id="2147483719" r:id="rId30"/>
    <p:sldLayoutId id="2147483720" r:id="rId31"/>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r>
              <a:rPr lang="en-US">
                <a:solidFill>
                  <a:srgbClr val="052049"/>
                </a:solidFill>
              </a:rPr>
              <a:t>UCSF | Health</a:t>
            </a:r>
            <a:endParaRPr lang="en-US" dirty="0">
              <a:solidFill>
                <a:srgbClr val="052049"/>
              </a:solidFill>
            </a:endParaRP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300186248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330554" y="6481789"/>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31915360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7" r:id="rId27"/>
  </p:sldLayoutIdLst>
  <p:transition>
    <p:fade/>
  </p:transition>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5" y="4000500"/>
            <a:ext cx="5205535" cy="1665513"/>
          </a:xfrm>
        </p:spPr>
        <p:txBody>
          <a:bodyPr/>
          <a:lstStyle/>
          <a:p>
            <a:r>
              <a:rPr lang="en-US" dirty="0"/>
              <a:t>Rebecca E. Graff, ScD</a:t>
            </a:r>
          </a:p>
          <a:p>
            <a:r>
              <a:rPr lang="en-US" dirty="0"/>
              <a:t>Assistant Professor, Epidemiology &amp; Biostatistics</a:t>
            </a:r>
          </a:p>
          <a:p>
            <a:endParaRPr lang="en-US" dirty="0"/>
          </a:p>
          <a:p>
            <a:endParaRPr lang="en-US" dirty="0"/>
          </a:p>
          <a:p>
            <a:endParaRPr lang="en-US" dirty="0"/>
          </a:p>
          <a:p>
            <a:endParaRPr lang="en-US" dirty="0"/>
          </a:p>
        </p:txBody>
      </p:sp>
      <p:sp>
        <p:nvSpPr>
          <p:cNvPr id="3" name="Title 2"/>
          <p:cNvSpPr>
            <a:spLocks noGrp="1"/>
          </p:cNvSpPr>
          <p:nvPr>
            <p:ph type="title"/>
          </p:nvPr>
        </p:nvSpPr>
        <p:spPr>
          <a:xfrm>
            <a:off x="784276" y="1779813"/>
            <a:ext cx="5205707" cy="1244727"/>
          </a:xfrm>
        </p:spPr>
        <p:txBody>
          <a:bodyPr/>
          <a:lstStyle/>
          <a:p>
            <a:r>
              <a:rPr lang="en-US" dirty="0"/>
              <a:t>Conceptual Frameworks for Causal Inference – Part III</a:t>
            </a:r>
          </a:p>
        </p:txBody>
      </p:sp>
      <p:sp>
        <p:nvSpPr>
          <p:cNvPr id="9" name="Text Placeholder 8"/>
          <p:cNvSpPr>
            <a:spLocks noGrp="1"/>
          </p:cNvSpPr>
          <p:nvPr>
            <p:ph type="body" sz="quarter" idx="15"/>
          </p:nvPr>
        </p:nvSpPr>
        <p:spPr>
          <a:xfrm>
            <a:off x="787889" y="3139395"/>
            <a:ext cx="5201923" cy="677627"/>
          </a:xfrm>
        </p:spPr>
        <p:txBody>
          <a:bodyPr/>
          <a:lstStyle/>
          <a:p>
            <a:r>
              <a:rPr lang="en-US" sz="2000" dirty="0"/>
              <a:t>Epidemiology 207 - Epidemiology Methods II</a:t>
            </a:r>
          </a:p>
        </p:txBody>
      </p:sp>
      <p:pic>
        <p:nvPicPr>
          <p:cNvPr id="5" name="Picture 4">
            <a:extLst>
              <a:ext uri="{FF2B5EF4-FFF2-40B4-BE49-F238E27FC236}">
                <a16:creationId xmlns:a16="http://schemas.microsoft.com/office/drawing/2014/main" id="{1951D303-B9BD-DD41-8839-AADD04285D22}"/>
              </a:ext>
            </a:extLst>
          </p:cNvPr>
          <p:cNvPicPr>
            <a:picLocks noChangeAspect="1"/>
          </p:cNvPicPr>
          <p:nvPr/>
        </p:nvPicPr>
        <p:blipFill rotWithShape="1">
          <a:blip r:embed="rId3"/>
          <a:srcRect b="16672"/>
          <a:stretch/>
        </p:blipFill>
        <p:spPr>
          <a:xfrm>
            <a:off x="4797287" y="158048"/>
            <a:ext cx="1208853" cy="1509667"/>
          </a:xfrm>
          <a:prstGeom prst="rect">
            <a:avLst/>
          </a:prstGeom>
        </p:spPr>
      </p:pic>
    </p:spTree>
    <p:extLst>
      <p:ext uri="{BB962C8B-B14F-4D97-AF65-F5344CB8AC3E}">
        <p14:creationId xmlns:p14="http://schemas.microsoft.com/office/powerpoint/2010/main" val="683257511"/>
      </p:ext>
    </p:extLst>
  </p:cSld>
  <p:clrMapOvr>
    <a:masterClrMapping/>
  </p:clrMapOvr>
  <p:transition advTm="8935">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Learning Objectives (Weeks 1 &amp; 2)</a:t>
            </a:r>
          </a:p>
        </p:txBody>
      </p:sp>
      <p:sp>
        <p:nvSpPr>
          <p:cNvPr id="6" name="Content Placeholder 5"/>
          <p:cNvSpPr>
            <a:spLocks noGrp="1"/>
          </p:cNvSpPr>
          <p:nvPr>
            <p:ph idx="1"/>
          </p:nvPr>
        </p:nvSpPr>
        <p:spPr>
          <a:xfrm>
            <a:off x="459686" y="1496816"/>
            <a:ext cx="8137665" cy="3909393"/>
          </a:xfrm>
        </p:spPr>
        <p:txBody>
          <a:bodyPr/>
          <a:lstStyle/>
          <a:p>
            <a:r>
              <a:rPr lang="en-US" dirty="0"/>
              <a:t>What is Causal Inference?</a:t>
            </a:r>
          </a:p>
          <a:p>
            <a:r>
              <a:rPr lang="en-US" dirty="0"/>
              <a:t>Causal Models and Heuristics</a:t>
            </a:r>
          </a:p>
          <a:p>
            <a:pPr lvl="1"/>
            <a:r>
              <a:rPr lang="en-US" dirty="0"/>
              <a:t>Bradford Hill Criteria</a:t>
            </a:r>
          </a:p>
          <a:p>
            <a:pPr lvl="1"/>
            <a:r>
              <a:rPr lang="en-US" dirty="0"/>
              <a:t>Sufficient and Component Cause Model</a:t>
            </a:r>
          </a:p>
          <a:p>
            <a:pPr lvl="1"/>
            <a:r>
              <a:rPr lang="en-US" dirty="0"/>
              <a:t>Counterfactual Model</a:t>
            </a:r>
          </a:p>
          <a:p>
            <a:r>
              <a:rPr lang="en-US" dirty="0"/>
              <a:t>In Depth on Counterfactuals</a:t>
            </a:r>
          </a:p>
          <a:p>
            <a:r>
              <a:rPr lang="en-US" dirty="0"/>
              <a:t>Ideal Randomized Experiments</a:t>
            </a:r>
          </a:p>
          <a:p>
            <a:r>
              <a:rPr lang="en-US" dirty="0"/>
              <a:t>Conditional Randomization</a:t>
            </a:r>
          </a:p>
        </p:txBody>
      </p:sp>
      <p:sp>
        <p:nvSpPr>
          <p:cNvPr id="2" name="Slide Number Placeholder 1"/>
          <p:cNvSpPr>
            <a:spLocks noGrp="1"/>
          </p:cNvSpPr>
          <p:nvPr>
            <p:ph type="sldNum" sz="quarter" idx="1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50022510"/>
      </p:ext>
    </p:extLst>
  </p:cSld>
  <p:clrMapOvr>
    <a:masterClrMapping/>
  </p:clrMapOvr>
  <p:transition advTm="29622">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4" name="Title 3"/>
          <p:cNvSpPr>
            <a:spLocks noGrp="1"/>
          </p:cNvSpPr>
          <p:nvPr>
            <p:ph type="title"/>
          </p:nvPr>
        </p:nvSpPr>
        <p:spPr/>
        <p:txBody>
          <a:bodyPr/>
          <a:lstStyle/>
          <a:p>
            <a:r>
              <a:rPr lang="en-US" dirty="0"/>
              <a:t>Conditional Randomization</a:t>
            </a:r>
          </a:p>
        </p:txBody>
      </p:sp>
    </p:spTree>
    <p:extLst>
      <p:ext uri="{BB962C8B-B14F-4D97-AF65-F5344CB8AC3E}">
        <p14:creationId xmlns:p14="http://schemas.microsoft.com/office/powerpoint/2010/main" val="1869630193"/>
      </p:ext>
    </p:extLst>
  </p:cSld>
  <p:clrMapOvr>
    <a:masterClrMapping/>
  </p:clrMapOvr>
  <p:transition advTm="7461">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Data</a:t>
            </a:r>
          </a:p>
        </p:txBody>
      </p:sp>
      <p:sp>
        <p:nvSpPr>
          <p:cNvPr id="6" name="Content Placeholder 5"/>
          <p:cNvSpPr>
            <a:spLocks noGrp="1"/>
          </p:cNvSpPr>
          <p:nvPr>
            <p:ph idx="1"/>
          </p:nvPr>
        </p:nvSpPr>
        <p:spPr>
          <a:xfrm>
            <a:off x="459686" y="1496816"/>
            <a:ext cx="6147905" cy="3909393"/>
          </a:xfrm>
        </p:spPr>
        <p:txBody>
          <a:bodyPr/>
          <a:lstStyle/>
          <a:p>
            <a:r>
              <a:rPr lang="en-US" i="1" dirty="0"/>
              <a:t>L</a:t>
            </a:r>
            <a:r>
              <a:rPr lang="en-US" dirty="0"/>
              <a:t> = 1 </a:t>
            </a:r>
            <a:r>
              <a:rPr lang="en-US" dirty="0">
                <a:latin typeface="Wingdings"/>
                <a:ea typeface="Wingdings"/>
                <a:cs typeface="Wingdings"/>
                <a:sym typeface="Wingdings"/>
              </a:rPr>
              <a:t></a:t>
            </a:r>
            <a:r>
              <a:rPr lang="en-US" dirty="0">
                <a:sym typeface="Wingdings"/>
              </a:rPr>
              <a:t> critical condition (e.g., hospitalization in ICU)</a:t>
            </a:r>
          </a:p>
          <a:p>
            <a:r>
              <a:rPr lang="en-US" dirty="0">
                <a:sym typeface="Wingdings"/>
              </a:rPr>
              <a:t>Goal: Estimate the effect of </a:t>
            </a:r>
            <a:r>
              <a:rPr lang="en-US" i="1" dirty="0">
                <a:sym typeface="Wingdings"/>
              </a:rPr>
              <a:t>A</a:t>
            </a:r>
            <a:r>
              <a:rPr lang="en-US" dirty="0">
                <a:sym typeface="Wingdings"/>
              </a:rPr>
              <a:t> on </a:t>
            </a:r>
            <a:r>
              <a:rPr lang="en-US" i="1" dirty="0">
                <a:sym typeface="Wingdings"/>
              </a:rPr>
              <a:t>Y</a:t>
            </a:r>
          </a:p>
          <a:p>
            <a:endParaRPr lang="en-US" i="1" dirty="0">
              <a:sym typeface="Wingdings"/>
            </a:endParaRPr>
          </a:p>
          <a:p>
            <a:r>
              <a:rPr lang="en-US" dirty="0">
                <a:sym typeface="Wingdings"/>
              </a:rPr>
              <a:t>Two Options:</a:t>
            </a:r>
          </a:p>
          <a:p>
            <a:pPr marL="752468" lvl="1" indent="-457200">
              <a:buFont typeface="+mj-lt"/>
              <a:buAutoNum type="arabicPeriod"/>
            </a:pPr>
            <a:r>
              <a:rPr lang="en-US" dirty="0">
                <a:sym typeface="Wingdings"/>
              </a:rPr>
              <a:t>Marginally randomized experiment exposing 65% of participants</a:t>
            </a:r>
          </a:p>
          <a:p>
            <a:pPr marL="752468" lvl="1" indent="-457200">
              <a:buFont typeface="+mj-lt"/>
              <a:buAutoNum type="arabicPeriod"/>
            </a:pPr>
            <a:r>
              <a:rPr lang="en-US" dirty="0">
                <a:sym typeface="Wingdings"/>
              </a:rPr>
              <a:t>Conditionally randomized experiment exposing 50% of non-critical participants and 75% of critical participants</a:t>
            </a:r>
          </a:p>
          <a:p>
            <a:pPr marL="979474" lvl="2" indent="-457200"/>
            <a:r>
              <a:rPr lang="en-US" dirty="0">
                <a:sym typeface="Wingdings"/>
              </a:rPr>
              <a:t>Randomization probabilities are conditional on the value of </a:t>
            </a:r>
            <a:r>
              <a:rPr lang="en-US" i="1" dirty="0">
                <a:sym typeface="Wingdings"/>
              </a:rPr>
              <a:t>L</a:t>
            </a:r>
            <a:endParaRPr lang="en-US" dirty="0"/>
          </a:p>
        </p:txBody>
      </p:sp>
      <p:sp>
        <p:nvSpPr>
          <p:cNvPr id="2" name="Slide Number Placeholder 1"/>
          <p:cNvSpPr>
            <a:spLocks noGrp="1"/>
          </p:cNvSpPr>
          <p:nvPr>
            <p:ph type="sldNum" sz="quarter" idx="13"/>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pic>
        <p:nvPicPr>
          <p:cNvPr id="7" name="Picture 6" descr="Screen Shot 2019-12-19 at 3.26.38 PM.png">
            <a:extLst>
              <a:ext uri="{FF2B5EF4-FFF2-40B4-BE49-F238E27FC236}">
                <a16:creationId xmlns:a16="http://schemas.microsoft.com/office/drawing/2014/main" id="{5D88C240-4D22-E84E-BB30-144C26CEC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591" y="1496816"/>
            <a:ext cx="2180807" cy="4714392"/>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E5C8F1E-8290-7E4F-B376-EE61CF2D26FB}"/>
                  </a:ext>
                </a:extLst>
              </p14:cNvPr>
              <p14:cNvContentPartPr/>
              <p14:nvPr/>
            </p14:nvContentPartPr>
            <p14:xfrm>
              <a:off x="4344840" y="726840"/>
              <a:ext cx="360" cy="360"/>
            </p14:xfrm>
          </p:contentPart>
        </mc:Choice>
        <mc:Fallback xmlns="">
          <p:pic>
            <p:nvPicPr>
              <p:cNvPr id="9" name="Ink 8">
                <a:extLst>
                  <a:ext uri="{FF2B5EF4-FFF2-40B4-BE49-F238E27FC236}">
                    <a16:creationId xmlns:a16="http://schemas.microsoft.com/office/drawing/2014/main" id="{6E5C8F1E-8290-7E4F-B376-EE61CF2D26FB}"/>
                  </a:ext>
                </a:extLst>
              </p:cNvPr>
              <p:cNvPicPr/>
              <p:nvPr/>
            </p:nvPicPr>
            <p:blipFill>
              <a:blip r:embed="rId8"/>
              <a:stretch>
                <a:fillRect/>
              </a:stretch>
            </p:blipFill>
            <p:spPr>
              <a:xfrm>
                <a:off x="4335480" y="717480"/>
                <a:ext cx="19080" cy="19080"/>
              </a:xfrm>
              <a:prstGeom prst="rect">
                <a:avLst/>
              </a:prstGeom>
            </p:spPr>
          </p:pic>
        </mc:Fallback>
      </mc:AlternateContent>
    </p:spTree>
    <p:extLst>
      <p:ext uri="{BB962C8B-B14F-4D97-AF65-F5344CB8AC3E}">
        <p14:creationId xmlns:p14="http://schemas.microsoft.com/office/powerpoint/2010/main" val="3321475927"/>
      </p:ext>
    </p:extLst>
  </p:cSld>
  <p:clrMapOvr>
    <a:masterClrMapping/>
  </p:clrMapOvr>
  <p:transition advTm="155651">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86" y="1496817"/>
            <a:ext cx="8137665" cy="3780740"/>
          </a:xfrm>
        </p:spPr>
        <p:txBody>
          <a:bodyPr/>
          <a:lstStyle/>
          <a:p>
            <a:r>
              <a:rPr lang="en-US" dirty="0"/>
              <a:t>Alternative </a:t>
            </a:r>
            <a:r>
              <a:rPr lang="en-US" b="1" dirty="0"/>
              <a:t>Identifiability Condition #2</a:t>
            </a:r>
          </a:p>
          <a:p>
            <a:r>
              <a:rPr lang="en-US" dirty="0"/>
              <a:t>Within levels of </a:t>
            </a:r>
            <a:r>
              <a:rPr lang="en-US" i="1" dirty="0"/>
              <a:t>L</a:t>
            </a:r>
            <a:r>
              <a:rPr lang="en-US" dirty="0"/>
              <a:t>, exposed subjects would have had the same risk as unexposed subjects had they been unexposed, and vice versa</a:t>
            </a:r>
          </a:p>
          <a:p>
            <a:r>
              <a:rPr lang="en-US" dirty="0"/>
              <a:t>Counterfactual risk is the same in the exposed and the unexposed with the same value of </a:t>
            </a:r>
            <a:r>
              <a:rPr lang="en-US" i="1" dirty="0"/>
              <a:t>L</a:t>
            </a:r>
          </a:p>
          <a:p>
            <a:endParaRPr lang="en-US" sz="1600" i="1" dirty="0"/>
          </a:p>
          <a:p>
            <a:pPr marL="0" indent="0" algn="ctr">
              <a:buNone/>
            </a:pPr>
            <a:r>
              <a:rPr lang="en-US" dirty="0" err="1"/>
              <a:t>Pr</a:t>
            </a:r>
            <a:r>
              <a:rPr lang="en-US" dirty="0"/>
              <a:t>(</a:t>
            </a:r>
            <a:r>
              <a:rPr lang="en-US" i="1" dirty="0" err="1"/>
              <a:t>Y</a:t>
            </a:r>
            <a:r>
              <a:rPr lang="en-US" i="1" baseline="30000" dirty="0" err="1"/>
              <a:t>a</a:t>
            </a:r>
            <a:r>
              <a:rPr lang="en-US" dirty="0"/>
              <a:t> = 1 | </a:t>
            </a:r>
            <a:r>
              <a:rPr lang="en-US" i="1" dirty="0"/>
              <a:t>A</a:t>
            </a:r>
            <a:r>
              <a:rPr lang="en-US" dirty="0"/>
              <a:t> = 1, </a:t>
            </a:r>
            <a:r>
              <a:rPr lang="en-US" i="1" dirty="0"/>
              <a:t>L</a:t>
            </a:r>
            <a:r>
              <a:rPr lang="en-US" dirty="0"/>
              <a:t> = </a:t>
            </a:r>
            <a:r>
              <a:rPr lang="en-US" i="1" dirty="0"/>
              <a:t>l</a:t>
            </a:r>
            <a:r>
              <a:rPr lang="en-US" dirty="0"/>
              <a:t>) = </a:t>
            </a:r>
            <a:r>
              <a:rPr lang="en-US" dirty="0" err="1"/>
              <a:t>Pr</a:t>
            </a:r>
            <a:r>
              <a:rPr lang="en-US" dirty="0"/>
              <a:t>(</a:t>
            </a:r>
            <a:r>
              <a:rPr lang="en-US" i="1" dirty="0" err="1"/>
              <a:t>Y</a:t>
            </a:r>
            <a:r>
              <a:rPr lang="en-US" i="1" baseline="30000" dirty="0" err="1"/>
              <a:t>a</a:t>
            </a:r>
            <a:r>
              <a:rPr lang="en-US" dirty="0"/>
              <a:t> = 1 | </a:t>
            </a:r>
            <a:r>
              <a:rPr lang="en-US" i="1" dirty="0"/>
              <a:t>A</a:t>
            </a:r>
            <a:r>
              <a:rPr lang="en-US" dirty="0"/>
              <a:t> = 0, </a:t>
            </a:r>
            <a:r>
              <a:rPr lang="en-US" i="1" dirty="0"/>
              <a:t>L </a:t>
            </a:r>
            <a:r>
              <a:rPr lang="en-US" dirty="0"/>
              <a:t>=</a:t>
            </a:r>
            <a:r>
              <a:rPr lang="en-US" i="1" dirty="0"/>
              <a:t> l</a:t>
            </a:r>
            <a:r>
              <a:rPr lang="en-US" dirty="0"/>
              <a:t>)</a:t>
            </a:r>
          </a:p>
          <a:p>
            <a:pPr marL="0" indent="0" algn="ctr">
              <a:buNone/>
            </a:pPr>
            <a:endParaRPr lang="en-US" sz="1600" dirty="0"/>
          </a:p>
          <a:p>
            <a:pPr marL="0" indent="0" algn="ctr">
              <a:buNone/>
            </a:pPr>
            <a:r>
              <a:rPr lang="en-US" dirty="0"/>
              <a:t>or, equivalently:</a:t>
            </a:r>
          </a:p>
          <a:p>
            <a:pPr marL="0" indent="0" algn="ctr">
              <a:buNone/>
            </a:pPr>
            <a:endParaRPr lang="en-US" sz="1600" dirty="0"/>
          </a:p>
          <a:p>
            <a:pPr marL="0" indent="0" algn="ctr">
              <a:buNone/>
            </a:pPr>
            <a:r>
              <a:rPr lang="en-US" i="1" dirty="0"/>
              <a:t>A</a:t>
            </a:r>
            <a:r>
              <a:rPr lang="en-US" dirty="0"/>
              <a:t>      </a:t>
            </a:r>
            <a:r>
              <a:rPr lang="en-US" i="1" dirty="0" err="1"/>
              <a:t>Y</a:t>
            </a:r>
            <a:r>
              <a:rPr lang="en-US" i="1" baseline="30000" dirty="0" err="1"/>
              <a:t>a</a:t>
            </a:r>
            <a:r>
              <a:rPr lang="en-US" dirty="0"/>
              <a:t> | </a:t>
            </a:r>
            <a:r>
              <a:rPr lang="en-US" i="1" dirty="0"/>
              <a:t>L = l</a:t>
            </a:r>
          </a:p>
        </p:txBody>
      </p:sp>
      <p:pic>
        <p:nvPicPr>
          <p:cNvPr id="11" name="Picture 10" descr="Screen Shot 2019-12-18 at 3.36.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462" y="5526114"/>
            <a:ext cx="380092" cy="402450"/>
          </a:xfrm>
          <a:prstGeom prst="rect">
            <a:avLst/>
          </a:prstGeom>
        </p:spPr>
      </p:pic>
      <p:sp>
        <p:nvSpPr>
          <p:cNvPr id="5" name="Title 4"/>
          <p:cNvSpPr>
            <a:spLocks noGrp="1"/>
          </p:cNvSpPr>
          <p:nvPr>
            <p:ph type="title"/>
          </p:nvPr>
        </p:nvSpPr>
        <p:spPr/>
        <p:txBody>
          <a:bodyPr/>
          <a:lstStyle/>
          <a:p>
            <a:r>
              <a:rPr lang="en-US" dirty="0"/>
              <a:t>Conditional Exchangeability</a:t>
            </a:r>
          </a:p>
        </p:txBody>
      </p:sp>
      <p:sp>
        <p:nvSpPr>
          <p:cNvPr id="2" name="Slide Number Placeholder 1"/>
          <p:cNvSpPr>
            <a:spLocks noGrp="1"/>
          </p:cNvSpPr>
          <p:nvPr>
            <p:ph type="sldNum" sz="quarter" idx="13"/>
          </p:nvPr>
        </p:nvSpPr>
        <p:spPr/>
        <p:txBody>
          <a:bodyPr/>
          <a:lstStyle/>
          <a:p>
            <a:fld id="{7BCC8D0D-EAEC-449D-9161-023DFF90F2E2}" type="slidenum">
              <a:rPr lang="en-US" smtClean="0">
                <a:solidFill>
                  <a:srgbClr val="052049"/>
                </a:solidFill>
              </a:rPr>
              <a:pPr/>
              <a:t>5</a:t>
            </a:fld>
            <a:endParaRPr lang="en-US" dirty="0">
              <a:solidFill>
                <a:srgbClr val="052049"/>
              </a:solidFill>
            </a:endParaRPr>
          </a:p>
        </p:txBody>
      </p:sp>
    </p:spTree>
    <p:extLst>
      <p:ext uri="{BB962C8B-B14F-4D97-AF65-F5344CB8AC3E}">
        <p14:creationId xmlns:p14="http://schemas.microsoft.com/office/powerpoint/2010/main" val="1558519791"/>
      </p:ext>
    </p:extLst>
  </p:cSld>
  <p:clrMapOvr>
    <a:masterClrMapping/>
  </p:clrMapOvr>
  <p:transition advTm="98054">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86" y="1496817"/>
            <a:ext cx="8137665" cy="3780740"/>
          </a:xfrm>
        </p:spPr>
        <p:txBody>
          <a:bodyPr/>
          <a:lstStyle/>
          <a:p>
            <a:pPr marL="0" indent="0">
              <a:buNone/>
            </a:pPr>
            <a:r>
              <a:rPr lang="en-US" dirty="0"/>
              <a:t>E.g., </a:t>
            </a:r>
            <a:r>
              <a:rPr lang="en-US" dirty="0" err="1"/>
              <a:t>Pr</a:t>
            </a:r>
            <a:r>
              <a:rPr lang="en-US" dirty="0"/>
              <a:t>(</a:t>
            </a:r>
            <a:r>
              <a:rPr lang="en-US" i="1" dirty="0" err="1"/>
              <a:t>Y</a:t>
            </a:r>
            <a:r>
              <a:rPr lang="en-US" i="1" baseline="30000" dirty="0" err="1"/>
              <a:t>a</a:t>
            </a:r>
            <a:r>
              <a:rPr lang="en-US" baseline="30000" dirty="0"/>
              <a:t>=1</a:t>
            </a:r>
            <a:r>
              <a:rPr lang="en-US" dirty="0"/>
              <a:t> = 1)</a:t>
            </a:r>
          </a:p>
          <a:p>
            <a:pPr marL="741356" lvl="1" indent="-457200">
              <a:buFont typeface="+mj-lt"/>
              <a:buAutoNum type="arabicPeriod"/>
            </a:pPr>
            <a:r>
              <a:rPr lang="en-US" dirty="0"/>
              <a:t>Compute the conditional risk in each stratum</a:t>
            </a:r>
          </a:p>
          <a:p>
            <a:pPr marL="968362" lvl="2" indent="-457200">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i="1" dirty="0"/>
              <a:t>L</a:t>
            </a:r>
            <a:r>
              <a:rPr lang="en-US" dirty="0"/>
              <a:t> = 0)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a:t>
            </a:r>
          </a:p>
          <a:p>
            <a:pPr marL="968362" lvl="2" indent="-457200">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i="1" dirty="0"/>
              <a:t>L</a:t>
            </a:r>
            <a:r>
              <a:rPr lang="en-US" dirty="0"/>
              <a:t> = 1)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a:t>
            </a:r>
          </a:p>
          <a:p>
            <a:pPr marL="741356" lvl="1" indent="-457200">
              <a:buClr>
                <a:srgbClr val="C7CED1">
                  <a:lumMod val="50000"/>
                </a:srgbClr>
              </a:buClr>
              <a:buFont typeface="+mj-lt"/>
              <a:buAutoNum type="arabicPeriod"/>
            </a:pPr>
            <a:r>
              <a:rPr lang="en-US" dirty="0">
                <a:solidFill>
                  <a:srgbClr val="052049"/>
                </a:solidFill>
              </a:rPr>
              <a:t>Compute the weighted average of the conditional risks</a:t>
            </a:r>
          </a:p>
          <a:p>
            <a:pPr marL="968362" lvl="2" indent="-457200">
              <a:buClr>
                <a:srgbClr val="C7CED1">
                  <a:lumMod val="50000"/>
                </a:srgbClr>
              </a:buClr>
              <a:buFont typeface="+mj-lt"/>
              <a:buAutoNum type="alphaLcPeriod"/>
            </a:pPr>
            <a:r>
              <a:rPr lang="en-US" dirty="0" err="1"/>
              <a:t>Pr</a:t>
            </a:r>
            <a:r>
              <a:rPr lang="en-US" dirty="0"/>
              <a:t>(</a:t>
            </a:r>
            <a:r>
              <a:rPr lang="en-US" i="1" dirty="0" err="1"/>
              <a:t>Y</a:t>
            </a:r>
            <a:r>
              <a:rPr lang="en-US" i="1" baseline="30000" dirty="0" err="1"/>
              <a:t>a</a:t>
            </a:r>
            <a:r>
              <a:rPr lang="en-US" baseline="30000" dirty="0"/>
              <a:t>=1</a:t>
            </a:r>
            <a:r>
              <a:rPr lang="en-US" dirty="0"/>
              <a:t> = 1) =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a:t>
            </a:r>
            <a:r>
              <a:rPr lang="en-US" dirty="0" err="1"/>
              <a:t>Pr</a:t>
            </a:r>
            <a:r>
              <a:rPr lang="en-US" dirty="0"/>
              <a:t>(L = 0) +</a:t>
            </a:r>
          </a:p>
          <a:p>
            <a:pPr marL="511162" lvl="2" indent="0">
              <a:buClr>
                <a:srgbClr val="C7CED1">
                  <a:lumMod val="50000"/>
                </a:srgbClr>
              </a:buClr>
              <a:buNone/>
            </a:pPr>
            <a:r>
              <a:rPr lang="en-US" dirty="0"/>
              <a:t>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a:t>
            </a:r>
            <a:r>
              <a:rPr lang="en-US" dirty="0" err="1"/>
              <a:t>Pr</a:t>
            </a:r>
            <a:r>
              <a:rPr lang="en-US" dirty="0"/>
              <a:t>(L = 1)</a:t>
            </a:r>
          </a:p>
          <a:p>
            <a:pPr marL="511162" lvl="2" indent="0">
              <a:buNone/>
            </a:pPr>
            <a:endParaRPr lang="en-US" dirty="0"/>
          </a:p>
          <a:p>
            <a:pPr marL="0" lvl="0" indent="0" algn="ctr">
              <a:buClr>
                <a:srgbClr val="0093D0"/>
              </a:buClr>
              <a:buNone/>
            </a:pPr>
            <a:r>
              <a:rPr lang="en-US" sz="3000" b="1" dirty="0">
                <a:solidFill>
                  <a:srgbClr val="052049"/>
                </a:solidFill>
              </a:rPr>
              <a:t>Standardization!</a:t>
            </a:r>
          </a:p>
          <a:p>
            <a:pPr marL="511162" lvl="2" indent="0">
              <a:buNone/>
            </a:pPr>
            <a:endParaRPr lang="en-US" dirty="0"/>
          </a:p>
          <a:p>
            <a:pPr marL="968362" lvl="2" indent="-457200">
              <a:buFont typeface="+mj-lt"/>
              <a:buAutoNum type="alphaLcPeriod"/>
            </a:pPr>
            <a:endParaRPr lang="en-US" dirty="0"/>
          </a:p>
        </p:txBody>
      </p:sp>
      <p:sp>
        <p:nvSpPr>
          <p:cNvPr id="5" name="Title 4"/>
          <p:cNvSpPr>
            <a:spLocks noGrp="1"/>
          </p:cNvSpPr>
          <p:nvPr>
            <p:ph type="title"/>
          </p:nvPr>
        </p:nvSpPr>
        <p:spPr/>
        <p:txBody>
          <a:bodyPr/>
          <a:lstStyle/>
          <a:p>
            <a:r>
              <a:rPr lang="en-US" dirty="0"/>
              <a:t>Computing the Average Causal Effect</a:t>
            </a:r>
          </a:p>
        </p:txBody>
      </p:sp>
      <p:sp>
        <p:nvSpPr>
          <p:cNvPr id="2" name="Slide Number Placeholder 1"/>
          <p:cNvSpPr>
            <a:spLocks noGrp="1"/>
          </p:cNvSpPr>
          <p:nvPr>
            <p:ph type="sldNum" sz="quarter" idx="13"/>
          </p:nvPr>
        </p:nvSpPr>
        <p:spPr/>
        <p:txBody>
          <a:bodyPr/>
          <a:lstStyle/>
          <a:p>
            <a:fld id="{7BCC8D0D-EAEC-449D-9161-023DFF90F2E2}" type="slidenum">
              <a:rPr lang="en-US" smtClean="0">
                <a:solidFill>
                  <a:srgbClr val="052049"/>
                </a:solidFill>
              </a:rPr>
              <a:pPr/>
              <a:t>6</a:t>
            </a:fld>
            <a:endParaRPr lang="en-US" dirty="0">
              <a:solidFill>
                <a:srgbClr val="052049"/>
              </a:solidFill>
            </a:endParaRPr>
          </a:p>
        </p:txBody>
      </p:sp>
    </p:spTree>
    <p:custDataLst>
      <p:tags r:id="rId1"/>
    </p:custDataLst>
    <p:extLst>
      <p:ext uri="{BB962C8B-B14F-4D97-AF65-F5344CB8AC3E}">
        <p14:creationId xmlns:p14="http://schemas.microsoft.com/office/powerpoint/2010/main" val="2042842015"/>
      </p:ext>
    </p:extLst>
  </p:cSld>
  <p:clrMapOvr>
    <a:masterClrMapping/>
  </p:clrMapOvr>
  <p:transition advTm="1227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9686" y="1496817"/>
            <a:ext cx="6147905" cy="3780740"/>
          </a:xfrm>
        </p:spPr>
        <p:txBody>
          <a:bodyPr/>
          <a:lstStyle/>
          <a:p>
            <a:r>
              <a:rPr lang="en-US" dirty="0"/>
              <a:t>Risk in each level of </a:t>
            </a:r>
            <a:r>
              <a:rPr lang="en-US" i="1" dirty="0"/>
              <a:t>L</a:t>
            </a:r>
            <a:r>
              <a:rPr lang="en-US" dirty="0"/>
              <a:t>:</a:t>
            </a:r>
          </a:p>
          <a:p>
            <a:pPr lvl="1"/>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 = 6/9</a:t>
            </a:r>
          </a:p>
          <a:p>
            <a:pPr lvl="1"/>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 = 1/4</a:t>
            </a:r>
          </a:p>
          <a:p>
            <a:r>
              <a:rPr lang="en-US" dirty="0"/>
              <a:t>Proportion of subjects in each level of </a:t>
            </a:r>
            <a:r>
              <a:rPr lang="en-US" i="1" dirty="0"/>
              <a:t>L</a:t>
            </a:r>
            <a:r>
              <a:rPr lang="en-US" dirty="0"/>
              <a:t>:</a:t>
            </a:r>
          </a:p>
          <a:p>
            <a:pPr lvl="1"/>
            <a:r>
              <a:rPr lang="en-US" dirty="0" err="1"/>
              <a:t>Pr</a:t>
            </a:r>
            <a:r>
              <a:rPr lang="en-US" dirty="0"/>
              <a:t>(L = 1) = 12/20</a:t>
            </a:r>
          </a:p>
          <a:p>
            <a:pPr lvl="1"/>
            <a:r>
              <a:rPr lang="en-US" dirty="0" err="1"/>
              <a:t>Pr</a:t>
            </a:r>
            <a:r>
              <a:rPr lang="en-US" dirty="0"/>
              <a:t>(L = 0) = 8/20</a:t>
            </a:r>
          </a:p>
          <a:p>
            <a:r>
              <a:rPr lang="en-US" dirty="0"/>
              <a:t>Standardized risk in the exposed using the study population as the standard:</a:t>
            </a:r>
          </a:p>
          <a:p>
            <a:pPr lvl="1"/>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1)*</a:t>
            </a:r>
            <a:r>
              <a:rPr lang="en-US" dirty="0" err="1"/>
              <a:t>Pr</a:t>
            </a:r>
            <a:r>
              <a:rPr lang="en-US" dirty="0"/>
              <a:t>(L = 1)</a:t>
            </a:r>
          </a:p>
          <a:p>
            <a:pPr marL="295268" lvl="1" indent="0">
              <a:buNone/>
            </a:pPr>
            <a:r>
              <a:rPr lang="en-US" dirty="0"/>
              <a:t>    </a:t>
            </a:r>
            <a:r>
              <a:rPr lang="en-US" dirty="0" err="1"/>
              <a:t>Pr</a:t>
            </a:r>
            <a:r>
              <a:rPr lang="en-US" dirty="0"/>
              <a:t>(</a:t>
            </a:r>
            <a:r>
              <a:rPr lang="en-US" i="1" dirty="0"/>
              <a:t>Y</a:t>
            </a:r>
            <a:r>
              <a:rPr lang="en-US" dirty="0"/>
              <a:t> = 1 | </a:t>
            </a:r>
            <a:r>
              <a:rPr lang="en-US" i="1" dirty="0"/>
              <a:t>A</a:t>
            </a:r>
            <a:r>
              <a:rPr lang="en-US" dirty="0"/>
              <a:t> = 1, </a:t>
            </a:r>
            <a:r>
              <a:rPr lang="en-US" i="1" dirty="0"/>
              <a:t>L</a:t>
            </a:r>
            <a:r>
              <a:rPr lang="en-US" dirty="0"/>
              <a:t> = 0)*</a:t>
            </a:r>
            <a:r>
              <a:rPr lang="en-US" dirty="0" err="1"/>
              <a:t>Pr</a:t>
            </a:r>
            <a:r>
              <a:rPr lang="en-US" dirty="0"/>
              <a:t>(L = 0) + </a:t>
            </a:r>
          </a:p>
          <a:p>
            <a:pPr lvl="1">
              <a:buClr>
                <a:srgbClr val="C7CED1">
                  <a:lumMod val="50000"/>
                </a:srgbClr>
              </a:buClr>
            </a:pPr>
            <a:r>
              <a:rPr lang="en-US" dirty="0">
                <a:solidFill>
                  <a:srgbClr val="052049"/>
                </a:solidFill>
              </a:rPr>
              <a:t>(6/9)*(12/20) + (1/4)*(8/20) = 0.5</a:t>
            </a:r>
          </a:p>
          <a:p>
            <a:pPr marL="295268" lvl="1" indent="0">
              <a:buNone/>
            </a:pPr>
            <a:endParaRPr lang="en-US" dirty="0"/>
          </a:p>
          <a:p>
            <a:pPr marL="295268" lvl="1" indent="0">
              <a:buNone/>
            </a:pPr>
            <a:r>
              <a:rPr lang="en-US" dirty="0"/>
              <a:t>   </a:t>
            </a:r>
          </a:p>
          <a:p>
            <a:pPr lvl="1"/>
            <a:endParaRPr lang="en-US" dirty="0"/>
          </a:p>
        </p:txBody>
      </p:sp>
      <p:sp>
        <p:nvSpPr>
          <p:cNvPr id="5" name="Title 4"/>
          <p:cNvSpPr>
            <a:spLocks noGrp="1"/>
          </p:cNvSpPr>
          <p:nvPr>
            <p:ph type="title"/>
          </p:nvPr>
        </p:nvSpPr>
        <p:spPr/>
        <p:txBody>
          <a:bodyPr/>
          <a:lstStyle/>
          <a:p>
            <a:r>
              <a:rPr lang="en-US" dirty="0"/>
              <a:t>In Our Data</a:t>
            </a:r>
          </a:p>
        </p:txBody>
      </p:sp>
      <p:sp>
        <p:nvSpPr>
          <p:cNvPr id="2" name="Slide Number Placeholder 1"/>
          <p:cNvSpPr>
            <a:spLocks noGrp="1"/>
          </p:cNvSpPr>
          <p:nvPr>
            <p:ph type="sldNum" sz="quarter" idx="13"/>
          </p:nvPr>
        </p:nvSpPr>
        <p:spPr/>
        <p:txBody>
          <a:bodyPr/>
          <a:lstStyle/>
          <a:p>
            <a:fld id="{7BCC8D0D-EAEC-449D-9161-023DFF90F2E2}" type="slidenum">
              <a:rPr lang="en-US" smtClean="0">
                <a:solidFill>
                  <a:srgbClr val="052049"/>
                </a:solidFill>
              </a:rPr>
              <a:pPr/>
              <a:t>7</a:t>
            </a:fld>
            <a:endParaRPr lang="en-US" dirty="0">
              <a:solidFill>
                <a:srgbClr val="052049"/>
              </a:solidFill>
            </a:endParaRPr>
          </a:p>
        </p:txBody>
      </p:sp>
      <p:pic>
        <p:nvPicPr>
          <p:cNvPr id="8" name="Picture 7" descr="Screen Shot 2019-12-19 at 3.26.38 PM.png">
            <a:extLst>
              <a:ext uri="{FF2B5EF4-FFF2-40B4-BE49-F238E27FC236}">
                <a16:creationId xmlns:a16="http://schemas.microsoft.com/office/drawing/2014/main" id="{DDD7ECA1-0323-D248-9D90-251FCE636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591" y="1496816"/>
            <a:ext cx="2180807" cy="4714392"/>
          </a:xfrm>
          <a:prstGeom prst="rect">
            <a:avLst/>
          </a:prstGeom>
        </p:spPr>
      </p:pic>
    </p:spTree>
    <p:extLst>
      <p:ext uri="{BB962C8B-B14F-4D97-AF65-F5344CB8AC3E}">
        <p14:creationId xmlns:p14="http://schemas.microsoft.com/office/powerpoint/2010/main" val="3167154128"/>
      </p:ext>
    </p:extLst>
  </p:cSld>
  <p:clrMapOvr>
    <a:masterClrMapping/>
  </p:clrMapOvr>
  <p:transition advTm="115198">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3.6|28.5|29.3"/>
</p:tagLst>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3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4.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12566</TotalTime>
  <Words>841</Words>
  <Application>Microsoft Macintosh PowerPoint</Application>
  <PresentationFormat>On-screen Show (4:3)</PresentationFormat>
  <Paragraphs>86</Paragraphs>
  <Slides>7</Slides>
  <Notes>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.AppleSystemUIFont</vt:lpstr>
      <vt:lpstr>Arial</vt:lpstr>
      <vt:lpstr>Calibri</vt:lpstr>
      <vt:lpstr>Garamond</vt:lpstr>
      <vt:lpstr>LucidaGrande</vt:lpstr>
      <vt:lpstr>Wingdings</vt:lpstr>
      <vt:lpstr>1_UCSF Contemporary</vt:lpstr>
      <vt:lpstr>2_UCSF Contemporary</vt:lpstr>
      <vt:lpstr>3_UCSF Contemporary</vt:lpstr>
      <vt:lpstr>UCSF Contemporary</vt:lpstr>
      <vt:lpstr>Conceptual Frameworks for Causal Inference – Part III</vt:lpstr>
      <vt:lpstr>Learning Objectives (Weeks 1 &amp; 2)</vt:lpstr>
      <vt:lpstr>Conditional Randomization</vt:lpstr>
      <vt:lpstr>The Data</vt:lpstr>
      <vt:lpstr>Conditional Exchangeability</vt:lpstr>
      <vt:lpstr>Computing the Average Causal Effect</vt:lpstr>
      <vt:lpstr>In Our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Graff</dc:creator>
  <cp:lastModifiedBy>Rebecca Graff</cp:lastModifiedBy>
  <cp:revision>590</cp:revision>
  <dcterms:created xsi:type="dcterms:W3CDTF">2019-12-18T01:32:47Z</dcterms:created>
  <dcterms:modified xsi:type="dcterms:W3CDTF">2022-01-05T01:32:51Z</dcterms:modified>
</cp:coreProperties>
</file>