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550" r:id="rId2"/>
  </p:sldMasterIdLst>
  <p:notesMasterIdLst>
    <p:notesMasterId r:id="rId14"/>
  </p:notesMasterIdLst>
  <p:sldIdLst>
    <p:sldId id="537" r:id="rId3"/>
    <p:sldId id="547" r:id="rId4"/>
    <p:sldId id="548" r:id="rId5"/>
    <p:sldId id="540" r:id="rId6"/>
    <p:sldId id="545" r:id="rId7"/>
    <p:sldId id="487" r:id="rId8"/>
    <p:sldId id="546" r:id="rId9"/>
    <p:sldId id="549" r:id="rId10"/>
    <p:sldId id="550" r:id="rId11"/>
    <p:sldId id="544" r:id="rId12"/>
    <p:sldId id="54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FF00"/>
    <a:srgbClr val="000000"/>
    <a:srgbClr val="FF0066"/>
    <a:srgbClr val="00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8" autoAdjust="0"/>
    <p:restoredTop sz="88805" autoAdjust="0"/>
  </p:normalViewPr>
  <p:slideViewPr>
    <p:cSldViewPr snapToGrid="0" snapToObjects="1">
      <p:cViewPr varScale="1">
        <p:scale>
          <a:sx n="101" d="100"/>
          <a:sy n="101" d="100"/>
        </p:scale>
        <p:origin x="20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60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5A4F-567A-B04C-A8E4-9B4BA21D8B87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0955E-2D55-5645-9F86-E2666830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5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Citation: </a:t>
            </a:r>
            <a:r>
              <a:rPr lang="en-US" dirty="0" err="1"/>
              <a:t>Legese</a:t>
            </a:r>
            <a:r>
              <a:rPr lang="en-US" dirty="0"/>
              <a:t> </a:t>
            </a:r>
            <a:r>
              <a:rPr lang="en-US" dirty="0" err="1"/>
              <a:t>Chelkeba</a:t>
            </a:r>
            <a:r>
              <a:rPr lang="en-US" dirty="0"/>
              <a:t>, </a:t>
            </a:r>
            <a:r>
              <a:rPr lang="en-US" dirty="0" err="1"/>
              <a:t>Ginenus</a:t>
            </a:r>
            <a:r>
              <a:rPr lang="en-US" dirty="0"/>
              <a:t> </a:t>
            </a:r>
            <a:r>
              <a:rPr lang="en-US" dirty="0" err="1"/>
              <a:t>Fekadu</a:t>
            </a:r>
            <a:r>
              <a:rPr lang="en-US" dirty="0"/>
              <a:t>, </a:t>
            </a:r>
            <a:r>
              <a:rPr lang="en-US" dirty="0" err="1"/>
              <a:t>Gurmu</a:t>
            </a:r>
            <a:r>
              <a:rPr lang="en-US" dirty="0"/>
              <a:t> Tesfaye, </a:t>
            </a:r>
            <a:r>
              <a:rPr lang="en-US" dirty="0" err="1"/>
              <a:t>Firehiwot</a:t>
            </a:r>
            <a:r>
              <a:rPr lang="en-US" dirty="0"/>
              <a:t> </a:t>
            </a:r>
            <a:r>
              <a:rPr lang="en-US" dirty="0" err="1"/>
              <a:t>Belayneh</a:t>
            </a:r>
            <a:r>
              <a:rPr lang="en-US" dirty="0"/>
              <a:t>, </a:t>
            </a:r>
            <a:r>
              <a:rPr lang="en-US" dirty="0" err="1"/>
              <a:t>Tsegaye</a:t>
            </a:r>
            <a:r>
              <a:rPr lang="en-US" dirty="0"/>
              <a:t> </a:t>
            </a:r>
            <a:r>
              <a:rPr lang="en-US" dirty="0" err="1"/>
              <a:t>Melaku</a:t>
            </a:r>
            <a:r>
              <a:rPr lang="en-US" dirty="0"/>
              <a:t>, </a:t>
            </a:r>
            <a:r>
              <a:rPr lang="en-US" dirty="0" err="1"/>
              <a:t>Zeleke</a:t>
            </a:r>
            <a:r>
              <a:rPr lang="en-US" dirty="0"/>
              <a:t> </a:t>
            </a:r>
            <a:r>
              <a:rPr lang="en-US" dirty="0" err="1"/>
              <a:t>Mekonnen</a:t>
            </a:r>
            <a:r>
              <a:rPr lang="en-US" dirty="0"/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Effects of time of initiation of antiretroviral therapy in the treatment of patients with HIV/TB co-infection: A systemic review and meta-analysis, Annals of Medicine and Surgery, Volume 55, 2020, Pages 148-158, ISSN 2049-0801, https://</a:t>
            </a:r>
            <a:r>
              <a:rPr lang="en-US" dirty="0" err="1"/>
              <a:t>doi.org</a:t>
            </a:r>
            <a:r>
              <a:rPr lang="en-US" dirty="0"/>
              <a:t>/10.1016/j.amsu.2020.05.004.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(https://</a:t>
            </a:r>
            <a:r>
              <a:rPr lang="en-US" dirty="0" err="1"/>
              <a:t>www.sciencedirect.com</a:t>
            </a:r>
            <a:r>
              <a:rPr lang="en-US" dirty="0"/>
              <a:t>/science/article/</a:t>
            </a:r>
            <a:r>
              <a:rPr lang="en-US" dirty="0" err="1"/>
              <a:t>pii</a:t>
            </a:r>
            <a:r>
              <a:rPr lang="en-US" dirty="0"/>
              <a:t>/S2049080120300911)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3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slides of the objective/question of the SR findings, summary table, data from studies useful to answer the questions.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1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purposes of the meta-analysis workshop, we will be focusing on the four studies boxed in 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94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7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Outcomes of interest from this study: All-Cause mortality, TB-IRIS, and ADIs</a:t>
            </a:r>
          </a:p>
          <a:p>
            <a:r>
              <a:rPr lang="en-US" dirty="0"/>
              <a:t>Early ART: Week one</a:t>
            </a:r>
          </a:p>
          <a:p>
            <a:r>
              <a:rPr lang="en-US" dirty="0"/>
              <a:t>Late ART: Week eight</a:t>
            </a:r>
          </a:p>
          <a:p>
            <a:r>
              <a:rPr lang="en-US" dirty="0"/>
              <a:t>Interested in the number of events and the total number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table can be found in </a:t>
            </a:r>
            <a:r>
              <a:rPr lang="en-US" dirty="0" err="1"/>
              <a:t>Amogne</a:t>
            </a:r>
            <a:r>
              <a:rPr lang="en-US" dirty="0"/>
              <a:t>, 2015 page 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Resource: https://</a:t>
            </a:r>
            <a:r>
              <a:rPr lang="en-US" dirty="0" err="1"/>
              <a:t>volunteer.heart.org</a:t>
            </a:r>
            <a:r>
              <a:rPr lang="en-US" dirty="0"/>
              <a:t>/apps/</a:t>
            </a:r>
            <a:r>
              <a:rPr lang="en-US" dirty="0" err="1"/>
              <a:t>pico</a:t>
            </a:r>
            <a:r>
              <a:rPr lang="en-US" dirty="0"/>
              <a:t>/Presentation%20Library/How%20To%20Use%20RevMan%20for%20Meta-Analysis/Meta%20Analysis%20in%20RevMan%20-%20Screen%20Captures.pdf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55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Excel sheet available in class 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1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1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711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1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0828-72D1-AA4E-B8F1-88622A9C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4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8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0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  <p:sldLayoutId id="21474845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72288" cy="12144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Meta-Analysis Workshop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90306" y="1149169"/>
            <a:ext cx="8503990" cy="2586539"/>
          </a:xfrm>
        </p:spPr>
        <p:txBody>
          <a:bodyPr>
            <a:normAutofit/>
          </a:bodyPr>
          <a:lstStyle/>
          <a:p>
            <a:r>
              <a:rPr lang="en-US" dirty="0"/>
              <a:t>Systematic Reviews (Epi 214)</a:t>
            </a:r>
          </a:p>
        </p:txBody>
      </p:sp>
    </p:spTree>
    <p:extLst>
      <p:ext uri="{BB962C8B-B14F-4D97-AF65-F5344CB8AC3E}">
        <p14:creationId xmlns:p14="http://schemas.microsoft.com/office/powerpoint/2010/main" val="3707707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5B75-2E79-EF4A-B03C-38A12884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3389"/>
            <a:ext cx="8229600" cy="1143000"/>
          </a:xfrm>
        </p:spPr>
        <p:txBody>
          <a:bodyPr/>
          <a:lstStyle/>
          <a:p>
            <a:r>
              <a:rPr lang="en-US" dirty="0" err="1"/>
              <a:t>RevMan</a:t>
            </a:r>
            <a:r>
              <a:rPr lang="en-US" dirty="0"/>
              <a:t> Tutorial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82399-3345-8F43-A19A-27A5F4F8C199}"/>
              </a:ext>
            </a:extLst>
          </p:cNvPr>
          <p:cNvSpPr/>
          <p:nvPr/>
        </p:nvSpPr>
        <p:spPr>
          <a:xfrm>
            <a:off x="1377950" y="2206459"/>
            <a:ext cx="6388100" cy="290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en-US" u="sng" dirty="0">
                <a:latin typeface="Segoe UI" panose="020B0502040204020203" pitchFamily="34" charset="0"/>
                <a:ea typeface="Times New Roman" panose="02020603050405020304" pitchFamily="18" charset="0"/>
              </a:rPr>
              <a:t>Files on CLE to support this exercise:</a:t>
            </a:r>
          </a:p>
          <a:p>
            <a:pPr lvl="0">
              <a:spcAft>
                <a:spcPts val="500"/>
              </a:spcAft>
            </a:pPr>
            <a:endParaRPr lang="en-US" dirty="0"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Symbol" pitchFamily="2" charset="2"/>
              <a:buChar char=""/>
            </a:pPr>
            <a:r>
              <a:rPr lang="en-US" dirty="0">
                <a:latin typeface="Segoe UI" panose="020B0502040204020203" pitchFamily="34" charset="0"/>
                <a:ea typeface="Times New Roman" panose="02020603050405020304" pitchFamily="18" charset="0"/>
              </a:rPr>
              <a:t>Instructions for how to download </a:t>
            </a:r>
            <a:r>
              <a:rPr lang="en-US" dirty="0" err="1">
                <a:latin typeface="Segoe UI" panose="020B0502040204020203" pitchFamily="34" charset="0"/>
                <a:ea typeface="Times New Roman" panose="02020603050405020304" pitchFamily="18" charset="0"/>
              </a:rPr>
              <a:t>Revman.pdf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500"/>
              </a:spcAft>
              <a:buFont typeface="Symbol" pitchFamily="2" charset="2"/>
              <a:buChar char=""/>
            </a:pPr>
            <a:r>
              <a:rPr lang="en-US" dirty="0">
                <a:latin typeface="Segoe UI" panose="020B0502040204020203" pitchFamily="34" charset="0"/>
                <a:ea typeface="Times New Roman" panose="02020603050405020304" pitchFamily="18" charset="0"/>
              </a:rPr>
              <a:t>Meta Analysis in </a:t>
            </a:r>
            <a:r>
              <a:rPr lang="en-US" dirty="0" err="1">
                <a:latin typeface="Segoe UI" panose="020B0502040204020203" pitchFamily="34" charset="0"/>
                <a:ea typeface="Times New Roman" panose="02020603050405020304" pitchFamily="18" charset="0"/>
              </a:rPr>
              <a:t>RevMan</a:t>
            </a:r>
            <a:r>
              <a:rPr lang="en-US" dirty="0">
                <a:latin typeface="Segoe UI" panose="020B0502040204020203" pitchFamily="34" charset="0"/>
                <a:ea typeface="Times New Roman" panose="02020603050405020304" pitchFamily="18" charset="0"/>
              </a:rPr>
              <a:t> - Screen </a:t>
            </a:r>
            <a:r>
              <a:rPr lang="en-US" dirty="0" err="1">
                <a:latin typeface="Segoe UI" panose="020B0502040204020203" pitchFamily="34" charset="0"/>
                <a:ea typeface="Times New Roman" panose="02020603050405020304" pitchFamily="18" charset="0"/>
              </a:rPr>
              <a:t>Captures.pdf</a:t>
            </a:r>
            <a:r>
              <a:rPr lang="en-US" dirty="0">
                <a:latin typeface="Segoe UI" panose="020B0502040204020203" pitchFamily="34" charset="0"/>
                <a:ea typeface="Times New Roman" panose="02020603050405020304" pitchFamily="18" charset="0"/>
              </a:rPr>
              <a:t>: Step-by-step process for how to perform meta-analysis in </a:t>
            </a:r>
            <a:r>
              <a:rPr lang="en-US" dirty="0" err="1">
                <a:latin typeface="Segoe UI" panose="020B0502040204020203" pitchFamily="34" charset="0"/>
                <a:ea typeface="Times New Roman" panose="02020603050405020304" pitchFamily="18" charset="0"/>
              </a:rPr>
              <a:t>RevMan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500"/>
              </a:spcAft>
              <a:buFont typeface="Symbol" pitchFamily="2" charset="2"/>
              <a:buChar char=""/>
            </a:pPr>
            <a:r>
              <a:rPr lang="en-US" dirty="0">
                <a:latin typeface="Segoe UI" panose="020B0502040204020203" pitchFamily="34" charset="0"/>
                <a:ea typeface="Times New Roman" panose="02020603050405020304" pitchFamily="18" charset="0"/>
              </a:rPr>
              <a:t>Excel sheet with extracted data from those four studies for different outcomes and results of meta-analysis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500"/>
              </a:spcAft>
              <a:buFont typeface="Symbol" pitchFamily="2" charset="2"/>
              <a:buChar char=""/>
            </a:pPr>
            <a:r>
              <a:rPr lang="en-US" dirty="0" err="1">
                <a:latin typeface="Segoe UI" panose="020B0502040204020203" pitchFamily="34" charset="0"/>
                <a:ea typeface="Times New Roman" panose="02020603050405020304" pitchFamily="18" charset="0"/>
              </a:rPr>
              <a:t>RevMan</a:t>
            </a:r>
            <a:r>
              <a:rPr lang="en-US" dirty="0">
                <a:latin typeface="Segoe UI" panose="020B0502040204020203" pitchFamily="34" charset="0"/>
                <a:ea typeface="Times New Roman" panose="02020603050405020304" pitchFamily="18" charset="0"/>
              </a:rPr>
              <a:t> file pre-populated with data from those four studies and completed meta-analysis 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3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9825-B2E9-C445-8FDB-998192EB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0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to Prepare Data for MA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24D96A-855A-1943-8E26-AE3E685E4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7119"/>
          <a:stretch/>
        </p:blipFill>
        <p:spPr>
          <a:xfrm>
            <a:off x="306091" y="1717944"/>
            <a:ext cx="7071230" cy="4990454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88B0C1-4B43-F742-BF18-0E434284AEB8}"/>
              </a:ext>
            </a:extLst>
          </p:cNvPr>
          <p:cNvSpPr/>
          <p:nvPr/>
        </p:nvSpPr>
        <p:spPr>
          <a:xfrm>
            <a:off x="306091" y="2139883"/>
            <a:ext cx="7071231" cy="266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9DF90-6A6C-534D-8C7A-02DDE1E898BE}"/>
              </a:ext>
            </a:extLst>
          </p:cNvPr>
          <p:cNvSpPr/>
          <p:nvPr/>
        </p:nvSpPr>
        <p:spPr>
          <a:xfrm>
            <a:off x="306091" y="4409098"/>
            <a:ext cx="7071231" cy="266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C1C31-A592-3341-B22F-85C43BAFACBF}"/>
              </a:ext>
            </a:extLst>
          </p:cNvPr>
          <p:cNvSpPr/>
          <p:nvPr/>
        </p:nvSpPr>
        <p:spPr>
          <a:xfrm>
            <a:off x="306090" y="5298532"/>
            <a:ext cx="7071231" cy="266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4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281564"/>
            <a:ext cx="9130145" cy="1143000"/>
          </a:xfrm>
        </p:spPr>
        <p:txBody>
          <a:bodyPr>
            <a:normAutofit/>
          </a:bodyPr>
          <a:lstStyle/>
          <a:p>
            <a:r>
              <a:rPr lang="en-US" sz="4000" dirty="0"/>
              <a:t>Demonstrating How to Conduct a 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0" y="1126691"/>
            <a:ext cx="8229600" cy="9005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Using the Following SR: </a:t>
            </a:r>
          </a:p>
          <a:p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271E9-4DD8-2845-BB7C-0D5B22698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" y="1674246"/>
            <a:ext cx="9144000" cy="50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0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1915-2F21-0148-9C9E-2C255E2D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0"/>
            <a:ext cx="8229600" cy="1143000"/>
          </a:xfrm>
        </p:spPr>
        <p:txBody>
          <a:bodyPr/>
          <a:lstStyle/>
          <a:p>
            <a:r>
              <a:rPr lang="en-US" dirty="0"/>
              <a:t>Study Objective and PICO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548E4-D375-3B44-BDA4-7DBA51817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457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200" b="1" dirty="0"/>
              <a:t>Objective: </a:t>
            </a:r>
            <a:r>
              <a:rPr lang="en-US" sz="2200" dirty="0"/>
              <a:t>“ To investigate the burden of tuberculosis immune reconstitution syndrome (TB-IRIS) and associated mortality to highlight the importance of future direction in preventing and treatment of TB-IRIS”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600" b="1" dirty="0"/>
              <a:t>PICO:</a:t>
            </a:r>
          </a:p>
          <a:p>
            <a:r>
              <a:rPr lang="en-US" sz="2600" b="1" dirty="0"/>
              <a:t>Population: </a:t>
            </a:r>
            <a:r>
              <a:rPr lang="en-US" sz="2600" dirty="0"/>
              <a:t>Patients with HIV/AIDS</a:t>
            </a:r>
          </a:p>
          <a:p>
            <a:r>
              <a:rPr lang="en-US" sz="2600" b="1" dirty="0"/>
              <a:t>Exposure: </a:t>
            </a:r>
            <a:r>
              <a:rPr lang="en-US" sz="2600" dirty="0"/>
              <a:t>Early initiation of ART</a:t>
            </a:r>
          </a:p>
          <a:p>
            <a:r>
              <a:rPr lang="en-US" sz="2600" b="1" dirty="0"/>
              <a:t>Comparator: </a:t>
            </a:r>
            <a:r>
              <a:rPr lang="en-US" sz="2600" dirty="0"/>
              <a:t>Late initiation of ART</a:t>
            </a:r>
            <a:endParaRPr lang="en-US" sz="2600" b="1" dirty="0"/>
          </a:p>
          <a:p>
            <a:r>
              <a:rPr lang="en-US" sz="2600" b="1" dirty="0"/>
              <a:t>Outcome: 1) </a:t>
            </a:r>
            <a:r>
              <a:rPr lang="en-US" sz="2800" dirty="0"/>
              <a:t>Incidence of  TB-Immune reconstitution inflammatory syndrome (TB-IRIS), 2) all-cause mortality,3) grade 3 or 4 non-IRIS adverse events, and 4) AIDS defining illness</a:t>
            </a:r>
            <a:endParaRPr lang="en-US" sz="2800" b="1" dirty="0"/>
          </a:p>
          <a:p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41168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D715-5640-094D-91DD-CAE65EE5B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/>
              <a:t>Study Characteristics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D3EA8-55BA-8E4D-8909-27FB32EF0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9560"/>
            <a:ext cx="9144000" cy="532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FB68DA-6414-9441-BA0D-8E84FDE08A46}"/>
              </a:ext>
            </a:extLst>
          </p:cNvPr>
          <p:cNvSpPr/>
          <p:nvPr/>
        </p:nvSpPr>
        <p:spPr>
          <a:xfrm>
            <a:off x="0" y="2664371"/>
            <a:ext cx="9144000" cy="961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A61F1E-4D34-7045-A7BE-C79C349BCFE8}"/>
              </a:ext>
            </a:extLst>
          </p:cNvPr>
          <p:cNvSpPr/>
          <p:nvPr/>
        </p:nvSpPr>
        <p:spPr>
          <a:xfrm>
            <a:off x="0" y="3894083"/>
            <a:ext cx="9144000" cy="2837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7819AC-A0D8-2244-87DF-6E8C307CE555}"/>
              </a:ext>
            </a:extLst>
          </p:cNvPr>
          <p:cNvSpPr/>
          <p:nvPr/>
        </p:nvSpPr>
        <p:spPr>
          <a:xfrm>
            <a:off x="0" y="5217086"/>
            <a:ext cx="9144000" cy="8841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8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B6EDD0F8-715D-3745-A515-C482715DE4E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29466448"/>
                  </p:ext>
                </p:extLst>
              </p:nvPr>
            </p:nvGraphicFramePr>
            <p:xfrm>
              <a:off x="457199" y="1064563"/>
              <a:ext cx="8229599" cy="45720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85620">
                      <a:extLst>
                        <a:ext uri="{9D8B030D-6E8A-4147-A177-3AD203B41FA5}">
                          <a16:colId xmlns:a16="http://schemas.microsoft.com/office/drawing/2014/main" val="1275917417"/>
                        </a:ext>
                      </a:extLst>
                    </a:gridCol>
                    <a:gridCol w="1165694">
                      <a:extLst>
                        <a:ext uri="{9D8B030D-6E8A-4147-A177-3AD203B41FA5}">
                          <a16:colId xmlns:a16="http://schemas.microsoft.com/office/drawing/2014/main" val="3099186753"/>
                        </a:ext>
                      </a:extLst>
                    </a:gridCol>
                    <a:gridCol w="1298537">
                      <a:extLst>
                        <a:ext uri="{9D8B030D-6E8A-4147-A177-3AD203B41FA5}">
                          <a16:colId xmlns:a16="http://schemas.microsoft.com/office/drawing/2014/main" val="2544546354"/>
                        </a:ext>
                      </a:extLst>
                    </a:gridCol>
                    <a:gridCol w="1301857">
                      <a:extLst>
                        <a:ext uri="{9D8B030D-6E8A-4147-A177-3AD203B41FA5}">
                          <a16:colId xmlns:a16="http://schemas.microsoft.com/office/drawing/2014/main" val="4047236788"/>
                        </a:ext>
                      </a:extLst>
                    </a:gridCol>
                    <a:gridCol w="1209607">
                      <a:extLst>
                        <a:ext uri="{9D8B030D-6E8A-4147-A177-3AD203B41FA5}">
                          <a16:colId xmlns:a16="http://schemas.microsoft.com/office/drawing/2014/main" val="2596918167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140187404"/>
                        </a:ext>
                      </a:extLst>
                    </a:gridCol>
                    <a:gridCol w="1001484">
                      <a:extLst>
                        <a:ext uri="{9D8B030D-6E8A-4147-A177-3AD203B41FA5}">
                          <a16:colId xmlns:a16="http://schemas.microsoft.com/office/drawing/2014/main" val="3326137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Author, 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Study Design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Years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Start Times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 of patients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Median CD4 cells/</a:t>
                          </a:r>
                          <a:r>
                            <a:rPr lang="el-GR" sz="1800" kern="1200" dirty="0">
                              <a:effectLst/>
                            </a:rPr>
                            <a:t>μ</a:t>
                          </a:r>
                          <a:r>
                            <a:rPr lang="en-US" sz="1800" kern="1200" dirty="0">
                              <a:effectLst/>
                            </a:rPr>
                            <a:t>L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8509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Amogne</a:t>
                          </a:r>
                          <a:r>
                            <a:rPr lang="en-US" dirty="0"/>
                            <a:t>, 2015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Open label RCT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2008-2011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weeks</m:t>
                                    </m:r>
                                  </m:e>
                                  <m:sup>
                                    <m:r>
                                      <a:rPr lang="en-US" sz="1800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kern="1200" dirty="0">
                            <a:effectLst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weeks</m:t>
                                    </m:r>
                                  </m:e>
                                  <m:sup>
                                    <m:r>
                                      <a:rPr lang="en-US" sz="1800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kern="1200" dirty="0">
                            <a:effectLst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weeks</m:t>
                                    </m:r>
                                  </m:e>
                                  <m:sup>
                                    <m:r>
                                      <a:rPr lang="en-US" sz="1800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Ethiopia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478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59601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Blanc, 2011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Open label RCT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2006-2009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8 weeks (±4 days)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2 weeks (±4 days)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Cambodia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661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5685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Havlir</a:t>
                          </a:r>
                          <a:r>
                            <a:rPr lang="en-US" dirty="0"/>
                            <a:t>, 2011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Open label RCT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2006-2009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8-12 weeks ≤2 weeks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Many countries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806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6559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Shao, 2008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Open label pilot RCT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2004-2007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weeks</m:t>
                                    </m:r>
                                  </m:e>
                                  <m:sup>
                                    <m:r>
                                      <a:rPr lang="en-US" sz="1800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kern="1200" dirty="0">
                            <a:effectLst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weeks</m:t>
                                    </m:r>
                                  </m:e>
                                  <m:sup>
                                    <m:r>
                                      <a:rPr lang="en-US" sz="1800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0" kern="1200" dirty="0">
                            <a:solidFill>
                              <a:schemeClr val="dk1"/>
                            </a:solidFill>
                            <a:effectLst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Tanzania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24986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B6EDD0F8-715D-3745-A515-C482715DE4E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29466448"/>
                  </p:ext>
                </p:extLst>
              </p:nvPr>
            </p:nvGraphicFramePr>
            <p:xfrm>
              <a:off x="457199" y="1064563"/>
              <a:ext cx="8229599" cy="45720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85620">
                      <a:extLst>
                        <a:ext uri="{9D8B030D-6E8A-4147-A177-3AD203B41FA5}">
                          <a16:colId xmlns:a16="http://schemas.microsoft.com/office/drawing/2014/main" val="1275917417"/>
                        </a:ext>
                      </a:extLst>
                    </a:gridCol>
                    <a:gridCol w="1165694">
                      <a:extLst>
                        <a:ext uri="{9D8B030D-6E8A-4147-A177-3AD203B41FA5}">
                          <a16:colId xmlns:a16="http://schemas.microsoft.com/office/drawing/2014/main" val="3099186753"/>
                        </a:ext>
                      </a:extLst>
                    </a:gridCol>
                    <a:gridCol w="1298537">
                      <a:extLst>
                        <a:ext uri="{9D8B030D-6E8A-4147-A177-3AD203B41FA5}">
                          <a16:colId xmlns:a16="http://schemas.microsoft.com/office/drawing/2014/main" val="2544546354"/>
                        </a:ext>
                      </a:extLst>
                    </a:gridCol>
                    <a:gridCol w="1301857">
                      <a:extLst>
                        <a:ext uri="{9D8B030D-6E8A-4147-A177-3AD203B41FA5}">
                          <a16:colId xmlns:a16="http://schemas.microsoft.com/office/drawing/2014/main" val="4047236788"/>
                        </a:ext>
                      </a:extLst>
                    </a:gridCol>
                    <a:gridCol w="1209607">
                      <a:extLst>
                        <a:ext uri="{9D8B030D-6E8A-4147-A177-3AD203B41FA5}">
                          <a16:colId xmlns:a16="http://schemas.microsoft.com/office/drawing/2014/main" val="2596918167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140187404"/>
                        </a:ext>
                      </a:extLst>
                    </a:gridCol>
                    <a:gridCol w="1001484">
                      <a:extLst>
                        <a:ext uri="{9D8B030D-6E8A-4147-A177-3AD203B41FA5}">
                          <a16:colId xmlns:a16="http://schemas.microsoft.com/office/drawing/2014/main" val="332613750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Author, 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Study Design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Years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Start Times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 of patients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Median CD4 cells/</a:t>
                          </a:r>
                          <a:r>
                            <a:rPr lang="el-GR" sz="1800" kern="1200" dirty="0">
                              <a:effectLst/>
                            </a:rPr>
                            <a:t>μ</a:t>
                          </a:r>
                          <a:r>
                            <a:rPr lang="en-US" sz="1800" kern="1200" dirty="0">
                              <a:effectLst/>
                            </a:rPr>
                            <a:t>L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850980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Amogne</a:t>
                          </a:r>
                          <a:r>
                            <a:rPr lang="en-US" dirty="0"/>
                            <a:t>, 2015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Open label RCT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2008-2011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8641" t="-102778" r="-251456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Ethiopia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478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5960183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Blanc, 2011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Open label RCT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2006-2009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8 weeks (±4 days)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2 weeks (±4 days)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Cambodia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661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56852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Havlir</a:t>
                          </a:r>
                          <a:r>
                            <a:rPr lang="en-US" dirty="0"/>
                            <a:t>, 2011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Open label RCT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2006-2009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8-12 weeks ≤2 weeks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Many countries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806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655904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Shao, 2008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Open label pilot RCT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2004-2007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8641" t="-404167" r="-251456" b="-9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effectLst/>
                            </a:rPr>
                            <a:t>Tanzania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24986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4BD8CF76-5F96-6C4B-92C7-72D70F54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9958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/>
              <a:t>Summary Table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D723A-6122-4A44-80D5-B4DC304261CA}"/>
              </a:ext>
            </a:extLst>
          </p:cNvPr>
          <p:cNvSpPr/>
          <p:nvPr/>
        </p:nvSpPr>
        <p:spPr>
          <a:xfrm>
            <a:off x="457199" y="5779029"/>
            <a:ext cx="4409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Median (range) days before ART initiation: 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</a:rPr>
              <a:t> 56 (48-74) 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</a:rPr>
              <a:t> 28 (21-45)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A8487-4D95-9E41-B1D0-02F565FB33B8}"/>
              </a:ext>
            </a:extLst>
          </p:cNvPr>
          <p:cNvSpPr txBox="1"/>
          <p:nvPr/>
        </p:nvSpPr>
        <p:spPr>
          <a:xfrm>
            <a:off x="1721849" y="6027003"/>
            <a:ext cx="1527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3. 7 (4-48) </a:t>
            </a:r>
          </a:p>
          <a:p>
            <a:r>
              <a:rPr lang="en-US" sz="1600" dirty="0">
                <a:latin typeface="Calibri" panose="020F0502020204030204" pitchFamily="34" charset="0"/>
              </a:rPr>
              <a:t>4. Not reported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734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>
                <a:cs typeface="+mj-cs"/>
              </a:rPr>
              <a:t>Relative risk is the risk of outcome in intervention (exposed) group compared to risk in control (unexposed)</a:t>
            </a:r>
            <a:endParaRPr lang="en-US" sz="3600" dirty="0">
              <a:cs typeface="+mj-cs"/>
            </a:endParaRPr>
          </a:p>
        </p:txBody>
      </p:sp>
      <p:graphicFrame>
        <p:nvGraphicFramePr>
          <p:cNvPr id="42905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31491553"/>
              </p:ext>
            </p:extLst>
          </p:nvPr>
        </p:nvGraphicFramePr>
        <p:xfrm>
          <a:off x="423512" y="2019300"/>
          <a:ext cx="7577486" cy="3083628"/>
        </p:xfrm>
        <a:graphic>
          <a:graphicData uri="http://schemas.openxmlformats.org/drawingml/2006/table">
            <a:tbl>
              <a:tblPr/>
              <a:tblGrid>
                <a:gridCol w="185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4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4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2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Intervention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Outcome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outcome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Outcome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c+d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+mn-cs"/>
                        </a:rPr>
                        <a:t>a+c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+mn-cs"/>
                        </a:rPr>
                        <a:t>b+d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9088" name="Text Box 32"/>
          <p:cNvSpPr txBox="1">
            <a:spLocks noChangeArrowheads="1"/>
          </p:cNvSpPr>
          <p:nvPr/>
        </p:nvSpPr>
        <p:spPr bwMode="auto">
          <a:xfrm>
            <a:off x="152400" y="5638800"/>
            <a:ext cx="3657600" cy="36933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cs typeface="+mn-cs"/>
              </a:rPr>
              <a:t>Relative risk = [</a:t>
            </a:r>
            <a:r>
              <a:rPr lang="en-US" u="sng" dirty="0">
                <a:solidFill>
                  <a:srgbClr val="FFFF00"/>
                </a:solidFill>
                <a:latin typeface="Arial" charset="0"/>
                <a:cs typeface="+mn-cs"/>
              </a:rPr>
              <a:t>a/(</a:t>
            </a:r>
            <a:r>
              <a:rPr lang="en-US" u="sng" dirty="0" err="1">
                <a:solidFill>
                  <a:srgbClr val="FFFF00"/>
                </a:solidFill>
                <a:latin typeface="Arial" charset="0"/>
              </a:rPr>
              <a:t>a+b</a:t>
            </a:r>
            <a:r>
              <a:rPr lang="en-US" u="sng" dirty="0">
                <a:solidFill>
                  <a:srgbClr val="FFFF00"/>
                </a:solidFill>
                <a:latin typeface="Arial" charset="0"/>
              </a:rPr>
              <a:t>)] /[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+mn-cs"/>
              </a:rPr>
              <a:t>c/(</a:t>
            </a:r>
            <a:r>
              <a:rPr lang="en-US" dirty="0" err="1">
                <a:solidFill>
                  <a:srgbClr val="FFFF00"/>
                </a:solidFill>
                <a:latin typeface="Arial" charset="0"/>
                <a:cs typeface="+mn-cs"/>
              </a:rPr>
              <a:t>c+d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+mn-cs"/>
              </a:rPr>
              <a:t>)]</a:t>
            </a:r>
            <a:endParaRPr lang="en-US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429089" name="Text Box 33"/>
          <p:cNvSpPr txBox="1">
            <a:spLocks noChangeArrowheads="1"/>
          </p:cNvSpPr>
          <p:nvPr/>
        </p:nvSpPr>
        <p:spPr bwMode="auto">
          <a:xfrm>
            <a:off x="3911600" y="5638800"/>
            <a:ext cx="5029200" cy="7078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Tahoma" charset="0"/>
                <a:cs typeface="+mn-cs"/>
              </a:rPr>
              <a:t>Risk of outcome in </a:t>
            </a:r>
            <a:r>
              <a:rPr lang="en-US" sz="2000" dirty="0">
                <a:solidFill>
                  <a:srgbClr val="FFFF00"/>
                </a:solidFill>
                <a:latin typeface="Tahoma" charset="0"/>
              </a:rPr>
              <a:t>exposed</a:t>
            </a:r>
            <a:r>
              <a:rPr lang="en-US" sz="2000" dirty="0">
                <a:solidFill>
                  <a:srgbClr val="FFFF00"/>
                </a:solidFill>
                <a:latin typeface="Tahoma" charset="0"/>
                <a:cs typeface="+mn-cs"/>
              </a:rPr>
              <a:t> group ÷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Tahoma" charset="0"/>
                <a:cs typeface="+mn-cs"/>
              </a:rPr>
              <a:t>risk of outcome in unexposed group</a:t>
            </a:r>
            <a:endParaRPr lang="en-US" sz="1800" dirty="0">
              <a:solidFill>
                <a:srgbClr val="FFFF00"/>
              </a:solidFill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60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25E0-E7D2-6D40-B9EA-25524931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95" y="52138"/>
            <a:ext cx="9139873" cy="1143000"/>
          </a:xfrm>
        </p:spPr>
        <p:txBody>
          <a:bodyPr>
            <a:normAutofit/>
          </a:bodyPr>
          <a:lstStyle/>
          <a:p>
            <a:r>
              <a:rPr lang="en-US" sz="3000" dirty="0"/>
              <a:t>Extracting Data From Primary Study: </a:t>
            </a:r>
            <a:r>
              <a:rPr lang="en-US" sz="3000" dirty="0" err="1"/>
              <a:t>Amogne</a:t>
            </a:r>
            <a:r>
              <a:rPr lang="en-US" sz="3000" dirty="0"/>
              <a:t>, 2015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511C47-668A-734B-9D34-818A8FC1A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6102" y="694335"/>
            <a:ext cx="8236103" cy="290928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B9EDE-950D-334E-A479-D955C50E2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05" y="3603622"/>
            <a:ext cx="8236107" cy="1653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5CDF99-98DA-9F4A-B444-CA062DEFD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05" y="5257517"/>
            <a:ext cx="8229600" cy="12073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54F1B0-EA27-D446-9508-C8621548AD13}"/>
              </a:ext>
            </a:extLst>
          </p:cNvPr>
          <p:cNvSpPr/>
          <p:nvPr/>
        </p:nvSpPr>
        <p:spPr>
          <a:xfrm>
            <a:off x="3064042" y="994612"/>
            <a:ext cx="753979" cy="200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30C635-F012-C247-8CDE-96E30A5DAB5C}"/>
              </a:ext>
            </a:extLst>
          </p:cNvPr>
          <p:cNvSpPr/>
          <p:nvPr/>
        </p:nvSpPr>
        <p:spPr>
          <a:xfrm>
            <a:off x="7243010" y="994612"/>
            <a:ext cx="753979" cy="200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CFE81-6393-B644-BE54-59581275491B}"/>
              </a:ext>
            </a:extLst>
          </p:cNvPr>
          <p:cNvSpPr txBox="1"/>
          <p:nvPr/>
        </p:nvSpPr>
        <p:spPr>
          <a:xfrm>
            <a:off x="4117082" y="642545"/>
            <a:ext cx="128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Early 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BD466-7BA9-0147-9BEE-5EE6C76B2BE7}"/>
              </a:ext>
            </a:extLst>
          </p:cNvPr>
          <p:cNvSpPr txBox="1"/>
          <p:nvPr/>
        </p:nvSpPr>
        <p:spPr>
          <a:xfrm>
            <a:off x="7782702" y="630076"/>
            <a:ext cx="128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Late ART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2D041C-5714-7E4F-A0DB-5C554F522174}"/>
              </a:ext>
            </a:extLst>
          </p:cNvPr>
          <p:cNvCxnSpPr>
            <a:cxnSpLocks/>
          </p:cNvCxnSpPr>
          <p:nvPr/>
        </p:nvCxnSpPr>
        <p:spPr>
          <a:xfrm flipH="1">
            <a:off x="3818021" y="844474"/>
            <a:ext cx="401053" cy="250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A5A4A8-D38A-8C41-A90C-7F1B8FADC488}"/>
              </a:ext>
            </a:extLst>
          </p:cNvPr>
          <p:cNvCxnSpPr>
            <a:cxnSpLocks/>
          </p:cNvCxnSpPr>
          <p:nvPr/>
        </p:nvCxnSpPr>
        <p:spPr>
          <a:xfrm flipH="1">
            <a:off x="8023333" y="915096"/>
            <a:ext cx="401053" cy="250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8180838-B3BA-7F47-BCFD-F8C8D8F770DC}"/>
              </a:ext>
            </a:extLst>
          </p:cNvPr>
          <p:cNvSpPr/>
          <p:nvPr/>
        </p:nvSpPr>
        <p:spPr>
          <a:xfrm>
            <a:off x="768625" y="994612"/>
            <a:ext cx="731856" cy="4051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6A4CB1-57B2-8841-AAF1-F9A96D2CF7CC}"/>
              </a:ext>
            </a:extLst>
          </p:cNvPr>
          <p:cNvSpPr txBox="1"/>
          <p:nvPr/>
        </p:nvSpPr>
        <p:spPr>
          <a:xfrm rot="16200000">
            <a:off x="-773915" y="3060957"/>
            <a:ext cx="245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Outcomes of Interest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29A2FC-D0A1-C84D-934C-03E4D8290DDF}"/>
              </a:ext>
            </a:extLst>
          </p:cNvPr>
          <p:cNvSpPr/>
          <p:nvPr/>
        </p:nvSpPr>
        <p:spPr>
          <a:xfrm>
            <a:off x="2409357" y="1937526"/>
            <a:ext cx="1248243" cy="256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D4291E-335E-F942-AD8D-8C9F6F5E0FCC}"/>
              </a:ext>
            </a:extLst>
          </p:cNvPr>
          <p:cNvSpPr/>
          <p:nvPr/>
        </p:nvSpPr>
        <p:spPr>
          <a:xfrm>
            <a:off x="2409357" y="3647843"/>
            <a:ext cx="1221898" cy="24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BA779A-1CE6-1E4F-80CA-04E4B763608A}"/>
              </a:ext>
            </a:extLst>
          </p:cNvPr>
          <p:cNvSpPr/>
          <p:nvPr/>
        </p:nvSpPr>
        <p:spPr>
          <a:xfrm>
            <a:off x="2409357" y="4478123"/>
            <a:ext cx="1221899" cy="247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ECAF5B-7A1D-BB41-AC41-59F6D2BEF3BD}"/>
              </a:ext>
            </a:extLst>
          </p:cNvPr>
          <p:cNvSpPr/>
          <p:nvPr/>
        </p:nvSpPr>
        <p:spPr>
          <a:xfrm>
            <a:off x="6534459" y="1963158"/>
            <a:ext cx="1248243" cy="256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022F51-9438-8F4D-95C6-EE974A258084}"/>
              </a:ext>
            </a:extLst>
          </p:cNvPr>
          <p:cNvSpPr/>
          <p:nvPr/>
        </p:nvSpPr>
        <p:spPr>
          <a:xfrm>
            <a:off x="6534459" y="3647843"/>
            <a:ext cx="1248243" cy="256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763E4F-E308-DF46-8B25-62C708D28808}"/>
              </a:ext>
            </a:extLst>
          </p:cNvPr>
          <p:cNvSpPr/>
          <p:nvPr/>
        </p:nvSpPr>
        <p:spPr>
          <a:xfrm>
            <a:off x="6534459" y="4442182"/>
            <a:ext cx="1248243" cy="256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Amogne</a:t>
            </a:r>
            <a:r>
              <a:rPr lang="en-US" sz="3200" dirty="0"/>
              <a:t>, 2015: </a:t>
            </a:r>
            <a:r>
              <a:rPr lang="en-US" sz="3200" dirty="0">
                <a:cs typeface="+mj-cs"/>
              </a:rPr>
              <a:t>Relative risk early vs. delayed ART for all-cause mortality</a:t>
            </a:r>
            <a:endParaRPr lang="en-US" sz="3600" dirty="0">
              <a:cs typeface="+mj-cs"/>
            </a:endParaRPr>
          </a:p>
        </p:txBody>
      </p:sp>
      <p:graphicFrame>
        <p:nvGraphicFramePr>
          <p:cNvPr id="42905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9140979"/>
              </p:ext>
            </p:extLst>
          </p:nvPr>
        </p:nvGraphicFramePr>
        <p:xfrm>
          <a:off x="423512" y="2057400"/>
          <a:ext cx="7577486" cy="3675702"/>
        </p:xfrm>
        <a:graphic>
          <a:graphicData uri="http://schemas.openxmlformats.org/drawingml/2006/table">
            <a:tbl>
              <a:tblPr/>
              <a:tblGrid>
                <a:gridCol w="215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4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31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Intervention / exposure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All-cause Morality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Outcome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(event)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Outcome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(no event)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Early 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Delayed 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+mn-cs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+mn-cs"/>
                        </a:rPr>
                        <a:t>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9088" name="Text Box 32"/>
          <p:cNvSpPr txBox="1">
            <a:spLocks noChangeArrowheads="1"/>
          </p:cNvSpPr>
          <p:nvPr/>
        </p:nvSpPr>
        <p:spPr bwMode="auto">
          <a:xfrm>
            <a:off x="924825" y="6081836"/>
            <a:ext cx="7076173" cy="36933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cs typeface="+mn-cs"/>
              </a:rPr>
              <a:t>Relative risk = [</a:t>
            </a:r>
            <a:r>
              <a:rPr lang="en-US" u="sng" dirty="0">
                <a:solidFill>
                  <a:srgbClr val="FFFF00"/>
                </a:solidFill>
                <a:latin typeface="Arial" charset="0"/>
              </a:rPr>
              <a:t>21</a:t>
            </a:r>
            <a:r>
              <a:rPr lang="en-US" u="sng" dirty="0">
                <a:solidFill>
                  <a:srgbClr val="FFFF00"/>
                </a:solidFill>
                <a:latin typeface="Arial" charset="0"/>
                <a:cs typeface="+mn-cs"/>
              </a:rPr>
              <a:t>/(163</a:t>
            </a:r>
            <a:r>
              <a:rPr lang="en-US" u="sng" dirty="0">
                <a:solidFill>
                  <a:srgbClr val="FFFF00"/>
                </a:solidFill>
                <a:latin typeface="Arial" charset="0"/>
              </a:rPr>
              <a:t>)] /[ 17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+mn-cs"/>
              </a:rPr>
              <a:t>/(155)] = 1.175 </a:t>
            </a:r>
            <a:endParaRPr lang="en-US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67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40CC-F007-6947-ABCB-622A7E41F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to Stata Practice Set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843681F-2C1D-1544-AC65-50CA5FC7E87C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</p:spTree>
    <p:extLst>
      <p:ext uri="{BB962C8B-B14F-4D97-AF65-F5344CB8AC3E}">
        <p14:creationId xmlns:p14="http://schemas.microsoft.com/office/powerpoint/2010/main" val="31665931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H213 - Lecture 2 - PICO  PROTOCOL 2020 Final" id="{4A10DDA1-393C-A541-8954-BE6260A348A0}" vid="{08C6DF5A-F7BA-9C4A-8C90-54B7AD3820EB}"/>
    </a:ext>
  </a:extLst>
</a:theme>
</file>

<file path=ppt/theme/theme2.xml><?xml version="1.0" encoding="utf-8"?>
<a:theme xmlns:a="http://schemas.openxmlformats.org/drawingml/2006/main" name="Twilight">
  <a:themeElements>
    <a:clrScheme name="Custom 5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4A2467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H213 - Lecture 2 - PICO  PROTOCOL 2020 Final" id="{4A10DDA1-393C-A541-8954-BE6260A348A0}" vid="{CD6D2141-32EC-1644-9590-EA35FEEA6B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5072</TotalTime>
  <Words>696</Words>
  <Application>Microsoft Macintosh PowerPoint</Application>
  <PresentationFormat>On-screen Show (4:3)</PresentationFormat>
  <Paragraphs>132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 Math</vt:lpstr>
      <vt:lpstr>Corbel</vt:lpstr>
      <vt:lpstr>Segoe UI</vt:lpstr>
      <vt:lpstr>Symbol</vt:lpstr>
      <vt:lpstr>Tahoma</vt:lpstr>
      <vt:lpstr>Times New Roman</vt:lpstr>
      <vt:lpstr>Custom Design</vt:lpstr>
      <vt:lpstr>Twilight</vt:lpstr>
      <vt:lpstr>Systematic Reviews (Epi 214)</vt:lpstr>
      <vt:lpstr>Demonstrating How to Conduct a MA </vt:lpstr>
      <vt:lpstr>Study Objective and PICO</vt:lpstr>
      <vt:lpstr>Study Characteristics</vt:lpstr>
      <vt:lpstr>Summary Table</vt:lpstr>
      <vt:lpstr>Relative risk is the risk of outcome in intervention (exposed) group compared to risk in control (unexposed)</vt:lpstr>
      <vt:lpstr>Extracting Data From Primary Study: Amogne, 2015</vt:lpstr>
      <vt:lpstr>Amogne, 2015: Relative risk early vs. delayed ART for all-cause mortality</vt:lpstr>
      <vt:lpstr>Move to Stata Practice Set</vt:lpstr>
      <vt:lpstr>RevMan Tutorial</vt:lpstr>
      <vt:lpstr>How to Prepare Data for 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Reviews for Global Health Decision-making (GHS 213)</dc:title>
  <dc:creator>Shuman, Halemah</dc:creator>
  <cp:lastModifiedBy>Malekinejad, Mohsen</cp:lastModifiedBy>
  <cp:revision>37</cp:revision>
  <dcterms:created xsi:type="dcterms:W3CDTF">2020-12-28T01:23:36Z</dcterms:created>
  <dcterms:modified xsi:type="dcterms:W3CDTF">2022-04-20T21:42:51Z</dcterms:modified>
</cp:coreProperties>
</file>