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5417" r:id="rId2"/>
    <p:sldMasterId id="2147485428" r:id="rId3"/>
    <p:sldMasterId id="2147485439" r:id="rId4"/>
  </p:sldMasterIdLst>
  <p:notesMasterIdLst>
    <p:notesMasterId r:id="rId41"/>
  </p:notesMasterIdLst>
  <p:handoutMasterIdLst>
    <p:handoutMasterId r:id="rId4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993300"/>
    <a:srgbClr val="00A100"/>
    <a:srgbClr val="FF0000"/>
    <a:srgbClr val="FF6600"/>
    <a:srgbClr val="CC3300"/>
    <a:srgbClr val="66003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60" autoAdjust="0"/>
    <p:restoredTop sz="93997" autoAdjust="0"/>
  </p:normalViewPr>
  <p:slideViewPr>
    <p:cSldViewPr>
      <p:cViewPr>
        <p:scale>
          <a:sx n="50" d="100"/>
          <a:sy n="50" d="100"/>
        </p:scale>
        <p:origin x="-1085" y="-6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33"/>
    </p:cViewPr>
  </p:sorterViewPr>
  <p:notesViewPr>
    <p:cSldViewPr>
      <p:cViewPr>
        <p:scale>
          <a:sx n="80" d="100"/>
          <a:sy n="80" d="100"/>
        </p:scale>
        <p:origin x="-1938" y="-2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C41674A-BF88-49F9-924A-F6764BECE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58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3A41752-45BE-43F1-B281-4D56C5AC7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30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33ED0-D90A-48FB-9631-FFB35A4E586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5CB96-5546-475E-9D55-7261B6FDDF3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5DF20-4321-4F84-91EC-C722741CD31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19E17-BFCC-4C98-8235-BAC6E1014CF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067BC-A5F5-4800-BDA4-E5409463B7A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023B1-F86D-4249-8F50-50115FDE5B9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28930-E56A-4469-B759-4106F9D4D4C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62F20-F981-4A6C-B6BE-21303231F35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4328D-ED4C-47D3-8098-C1C5CC684B7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36900-5B3C-4E55-90AE-127374DE95E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696913"/>
            <a:ext cx="52292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62B29-E8AF-406F-A5B6-BC73836AB8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623E0-5F2E-4A95-9520-699CAA45E58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50209-3159-4655-9713-23B894AE8D1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5DDE5-3E36-4080-BDED-958F49155FC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696913"/>
            <a:ext cx="52292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62B29-E8AF-406F-A5B6-BC73836AB88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7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62B29-E8AF-406F-A5B6-BC73836AB88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41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696913"/>
            <a:ext cx="52292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62B29-E8AF-406F-A5B6-BC73836AB88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71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62B29-E8AF-406F-A5B6-BC73836AB88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99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F0DDE-89F2-4DDF-BC9D-31F8E5783B0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8C55B-8598-485D-8897-595FC613104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26FE4-A86E-46A1-BF67-500F2A42DA5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BB036-3B8F-4FC5-B428-8AC6318DC64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16150-0A2B-4590-AF25-15CEF9AD95E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532B4-DC3B-45A0-9D6F-C1BDBBD4FAA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08670-4C73-4C44-A127-92CBD64BE5B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B1499-1488-4883-B4BE-DD809A6ED1D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74A32-539E-40A4-AB7B-7EE30190F02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EA81FE-BC0C-45F9-93D7-34DF1C80DDF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74461-B53F-46F2-9D0D-FF28BAD0C31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43956-C2C0-4755-B422-8E56D4FC5BA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696913"/>
            <a:ext cx="52292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612A4-3CAD-4A96-9038-8FF0611E13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F883D-D201-4993-8DE9-6FB6404FE77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4F6DC-FA66-4454-ADAE-B34738234CC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1541C-1A63-48E2-A451-EB5E54A5408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B315E-4901-408D-9A10-CFA09AA452F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D189B-3388-4C51-8A2F-612CBBEEA6B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71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71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A490C-6CB9-40A6-BAED-43022F433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6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B03E2-AE00-4574-A92F-90E1A1474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8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D087A-103A-498C-A9E8-B659A4C89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1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35E94-11C7-40FC-B011-E354A61A0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37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32C89-860B-40D4-8A5C-2B1E2D565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6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1E410-6528-48A8-B752-47DC40430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83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wipe dir="d"/>
  </p:transition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3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wipe dir="d"/>
  </p:transition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3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wipe dir="d"/>
  </p:transition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wipe dir="d"/>
  </p:transition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3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wipe dir="d"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06ECD-53F7-441B-9803-0C2BB90B7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01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wipe dir="d"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4343400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300" b="1" dirty="0" smtClean="0">
                <a:solidFill>
                  <a:srgbClr val="FFFFFF"/>
                </a:solidFill>
                <a:latin typeface="Arial" charset="0"/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1600 Clifton Road NE, Atlanta, GA 30333</a:t>
            </a:r>
          </a:p>
          <a:p>
            <a:pPr eaLnBrk="1" hangingPunct="1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Telephone, 1-800-CDC-INFO (232-4636)/TTY: 1-888-232-6348</a:t>
            </a:r>
          </a:p>
          <a:p>
            <a:pPr eaLnBrk="1" hangingPunct="1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900" dirty="0" smtClean="0">
                <a:solidFill>
                  <a:srgbClr val="FFFFFF"/>
                </a:solidFill>
                <a:latin typeface="Arial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</p:cSld>
  <p:clrMapOvr>
    <a:masterClrMapping/>
  </p:clrMapOvr>
  <p:transition>
    <p:wipe dir="d"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wipe dir="d"/>
  </p:transition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3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wipe dir="d"/>
  </p:transition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3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wipe dir="d"/>
  </p:transition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wipe dir="d"/>
  </p:transition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3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wipe dir="d"/>
  </p:transition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27F3B-B5AD-4DC6-994D-5EC210B42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33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wipe dir="d"/>
  </p:transition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4343400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300" b="1" dirty="0" smtClean="0">
                <a:solidFill>
                  <a:srgbClr val="FFFFFF"/>
                </a:solidFill>
                <a:latin typeface="Arial" charset="0"/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1600 Clifton Road NE, Atlanta, GA 30333</a:t>
            </a:r>
          </a:p>
          <a:p>
            <a:pPr eaLnBrk="1" hangingPunct="1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Telephone, 1-800-CDC-INFO (232-4636)/TTY: 1-888-232-6348</a:t>
            </a:r>
          </a:p>
          <a:p>
            <a:pPr eaLnBrk="1" hangingPunct="1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900" dirty="0" smtClean="0">
                <a:solidFill>
                  <a:srgbClr val="FFFFFF"/>
                </a:solidFill>
                <a:latin typeface="Arial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</p:cSld>
  <p:clrMapOvr>
    <a:masterClrMapping/>
  </p:clrMapOvr>
  <p:transition>
    <p:wipe dir="d"/>
  </p:transition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the Director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Office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2642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9048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2663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2038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3029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74656622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9627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45EB-F4D8-49EF-8F9F-9DB2B1A4D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632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34208947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4343400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rgbClr val="FFFFFF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Myriad Web Pro"/>
              </a:rPr>
              <a:t>1600 Clifton Road NE, Atlanta, GA 30333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Myriad Web Pro"/>
              </a:rPr>
              <a:t>Telephone, 1-800-CDC-INFO (232-4636)/TTY: 1-888-232-6348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the Director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Office Title Here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02745967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6603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C6FD9D6-C7EE-42D4-B12E-0E08F58F6516}" type="datetime1">
              <a:rPr lang="en-US" sz="1800">
                <a:solidFill>
                  <a:srgbClr val="0F56DC"/>
                </a:solidFill>
                <a:latin typeface="Myriad Web Pro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8/20/2014</a:t>
            </a:fld>
            <a:endParaRPr lang="en-US" sz="1800" dirty="0">
              <a:solidFill>
                <a:srgbClr val="0F56DC"/>
              </a:solidFill>
              <a:latin typeface="Myriad Web Pro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F56DC"/>
              </a:solidFill>
              <a:latin typeface="Myriad Web Pro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1F76DE5-8E26-448C-8C80-017051072BBA}" type="slidenum">
              <a:rPr lang="en-US" sz="1800">
                <a:solidFill>
                  <a:srgbClr val="0F56DC"/>
                </a:solidFill>
                <a:latin typeface="Myriad Web Pro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rgbClr val="0F56DC"/>
              </a:solidFill>
              <a:latin typeface="Myriad Web Pro"/>
            </a:endParaRPr>
          </a:p>
        </p:txBody>
      </p:sp>
    </p:spTree>
    <p:extLst>
      <p:ext uri="{BB962C8B-B14F-4D97-AF65-F5344CB8AC3E}">
        <p14:creationId xmlns:p14="http://schemas.microsoft.com/office/powerpoint/2010/main" val="168600825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0B44C-0A71-4E26-98F5-F223D9D40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4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762F-AD70-4330-8D7F-77342B6EA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00367-3658-4D87-A49D-9322E184C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0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57E6-6653-454E-8587-91C093E20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8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73F36-22A2-4634-B991-3B6D1063B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4611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61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61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61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61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7EB9D86-3270-46D4-B455-2CF06190C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05" r:id="rId1"/>
    <p:sldLayoutId id="2147485390" r:id="rId2"/>
    <p:sldLayoutId id="2147485391" r:id="rId3"/>
    <p:sldLayoutId id="2147485392" r:id="rId4"/>
    <p:sldLayoutId id="2147485393" r:id="rId5"/>
    <p:sldLayoutId id="2147485394" r:id="rId6"/>
    <p:sldLayoutId id="2147485395" r:id="rId7"/>
    <p:sldLayoutId id="2147485396" r:id="rId8"/>
    <p:sldLayoutId id="2147485397" r:id="rId9"/>
    <p:sldLayoutId id="2147485398" r:id="rId10"/>
    <p:sldLayoutId id="2147485399" r:id="rId11"/>
    <p:sldLayoutId id="2147485400" r:id="rId12"/>
    <p:sldLayoutId id="2147485401" r:id="rId13"/>
    <p:sldLayoutId id="214748540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1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1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1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1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18" r:id="rId1"/>
    <p:sldLayoutId id="2147485419" r:id="rId2"/>
    <p:sldLayoutId id="2147485420" r:id="rId3"/>
    <p:sldLayoutId id="2147485421" r:id="rId4"/>
    <p:sldLayoutId id="2147485422" r:id="rId5"/>
    <p:sldLayoutId id="2147485423" r:id="rId6"/>
    <p:sldLayoutId id="2147485424" r:id="rId7"/>
    <p:sldLayoutId id="2147485425" r:id="rId8"/>
    <p:sldLayoutId id="2147485426" r:id="rId9"/>
  </p:sldLayoutIdLst>
  <p:transition>
    <p:wipe dir="d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29" r:id="rId1"/>
    <p:sldLayoutId id="2147485430" r:id="rId2"/>
    <p:sldLayoutId id="2147485431" r:id="rId3"/>
    <p:sldLayoutId id="2147485432" r:id="rId4"/>
    <p:sldLayoutId id="2147485433" r:id="rId5"/>
    <p:sldLayoutId id="2147485434" r:id="rId6"/>
    <p:sldLayoutId id="2147485435" r:id="rId7"/>
    <p:sldLayoutId id="2147485436" r:id="rId8"/>
    <p:sldLayoutId id="2147485437" r:id="rId9"/>
  </p:sldLayoutIdLst>
  <p:transition>
    <p:wipe dir="d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30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0" r:id="rId1"/>
    <p:sldLayoutId id="2147485441" r:id="rId2"/>
    <p:sldLayoutId id="2147485442" r:id="rId3"/>
    <p:sldLayoutId id="2147485443" r:id="rId4"/>
    <p:sldLayoutId id="2147485444" r:id="rId5"/>
    <p:sldLayoutId id="2147485445" r:id="rId6"/>
    <p:sldLayoutId id="2147485446" r:id="rId7"/>
    <p:sldLayoutId id="2147485447" r:id="rId8"/>
    <p:sldLayoutId id="2147485448" r:id="rId9"/>
    <p:sldLayoutId id="2147485449" r:id="rId10"/>
    <p:sldLayoutId id="2147485450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</a:rPr>
              <a:t/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/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Foundations, Other Careers in Medicine, and Trying to Influence Policy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Steven A. Schroeder, MD</a:t>
            </a:r>
          </a:p>
          <a:p>
            <a:pPr algn="ctr" eaLnBrk="1" hangingPunct="1">
              <a:buFontTx/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TICR Course,  August 14, 2014</a:t>
            </a:r>
          </a:p>
        </p:txBody>
      </p:sp>
    </p:spTree>
    <p:extLst>
      <p:ext uri="{BB962C8B-B14F-4D97-AF65-F5344CB8AC3E}">
        <p14:creationId xmlns:p14="http://schemas.microsoft.com/office/powerpoint/2010/main" val="279121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Foundation Options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Private or corporate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National or local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Breadth vs. depth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Linkage to source of wealth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Political slant</a:t>
            </a:r>
          </a:p>
          <a:p>
            <a:pPr eaLnBrk="1" hangingPunct="1"/>
            <a:endParaRPr lang="en-US" sz="40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sz="4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Foundation Finances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5% minimal payout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3 ½ % minimal for operating foundations (e.g., Howard Hughes)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Perpetuity or spend-down?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Geographic focus: global, national, state</a:t>
            </a:r>
          </a:p>
          <a:p>
            <a:pPr eaLnBrk="1" hangingPunct="1">
              <a:buFontTx/>
              <a:buNone/>
            </a:pPr>
            <a:endParaRPr lang="en-US" sz="4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Big 5 Foundations</a:t>
            </a:r>
            <a:r>
              <a:rPr lang="en-US" sz="4800" smtClean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Gates--$40 billion (plus Buffet’s $28 b)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dirty="0" smtClean="0">
                <a:solidFill>
                  <a:srgbClr val="FFFF00"/>
                </a:solidFill>
              </a:rPr>
              <a:t>Howard Hughes--$18 b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dirty="0" smtClean="0">
                <a:solidFill>
                  <a:srgbClr val="FFFF00"/>
                </a:solidFill>
              </a:rPr>
              <a:t>Cargill--$11 b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dirty="0" smtClean="0">
                <a:solidFill>
                  <a:srgbClr val="FFFF00"/>
                </a:solidFill>
              </a:rPr>
              <a:t>Ford--$11 b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dirty="0" smtClean="0">
                <a:solidFill>
                  <a:srgbClr val="FFFF00"/>
                </a:solidFill>
              </a:rPr>
              <a:t>Getty--$10.5 b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dirty="0" smtClean="0">
                <a:solidFill>
                  <a:srgbClr val="FFFF00"/>
                </a:solidFill>
              </a:rPr>
              <a:t>RWJF--$10 b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  (Packard fell from $17b to $3b; now back to about $6.5b)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78934" y="6172200"/>
            <a:ext cx="75861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14400" y="6096132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+mn-lt"/>
              </a:rPr>
              <a:t>*Estimated </a:t>
            </a: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2014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worth, but note lag time and market volatility </a:t>
            </a:r>
          </a:p>
        </p:txBody>
      </p:sp>
    </p:spTree>
    <p:extLst>
      <p:ext uri="{BB962C8B-B14F-4D97-AF65-F5344CB8AC3E}">
        <p14:creationId xmlns:p14="http://schemas.microsoft.com/office/powerpoint/2010/main" val="21273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Motivations to Form Foundations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Give back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Protect the stock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Avoid estate taxes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Shield heirs from excess wealth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Conversion of public entities to for-profit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Legal arrangements (e.g., MSA)</a:t>
            </a:r>
          </a:p>
        </p:txBody>
      </p:sp>
    </p:spTree>
    <p:extLst>
      <p:ext uri="{BB962C8B-B14F-4D97-AF65-F5344CB8AC3E}">
        <p14:creationId xmlns:p14="http://schemas.microsoft.com/office/powerpoint/2010/main" val="1115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Principles of Effective Philanthropy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3467" y="2362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Fidelity to mission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Take on important problems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Make a difference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Don’t duplicate work of others</a:t>
            </a:r>
          </a:p>
          <a:p>
            <a:pPr eaLnBrk="1" hangingPunct="1"/>
            <a:endParaRPr lang="en-US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Principles of Philanthropy (2)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Leverage leadership position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Measure impact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Learn from experience</a:t>
            </a:r>
          </a:p>
        </p:txBody>
      </p:sp>
    </p:spTree>
    <p:extLst>
      <p:ext uri="{BB962C8B-B14F-4D97-AF65-F5344CB8AC3E}">
        <p14:creationId xmlns:p14="http://schemas.microsoft.com/office/powerpoint/2010/main" val="39336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Sample Interventions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Clr>
                <a:srgbClr val="FFFF00"/>
              </a:buClr>
            </a:pPr>
            <a:r>
              <a:rPr lang="en-US" sz="3200" dirty="0" smtClean="0">
                <a:solidFill>
                  <a:srgbClr val="FFFF00"/>
                </a:solidFill>
              </a:rPr>
              <a:t>Training			</a:t>
            </a:r>
          </a:p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Research	</a:t>
            </a:r>
          </a:p>
          <a:p>
            <a:pPr marL="0" indent="0" eaLnBrk="1" hangingPunct="1">
              <a:buNone/>
            </a:pPr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Bio-molecular</a:t>
            </a:r>
          </a:p>
          <a:p>
            <a:pPr marL="0" indent="0" eaLnBrk="1" hangingPunct="1">
              <a:buNone/>
            </a:pPr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Health services</a:t>
            </a:r>
          </a:p>
          <a:p>
            <a:pPr marL="0" indent="0" eaLnBrk="1" hangingPunct="1">
              <a:buNone/>
            </a:pPr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Health policy</a:t>
            </a:r>
          </a:p>
          <a:p>
            <a:pPr marL="0" indent="0" eaLnBrk="1" hangingPunct="1">
              <a:buNone/>
            </a:pPr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Population 		health	</a:t>
            </a:r>
          </a:p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Policy analysis</a:t>
            </a:r>
          </a:p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Communications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Support advocacy</a:t>
            </a:r>
          </a:p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Evaluation</a:t>
            </a:r>
          </a:p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Community demonstrations</a:t>
            </a:r>
          </a:p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Polling</a:t>
            </a:r>
          </a:p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Commissions</a:t>
            </a:r>
          </a:p>
        </p:txBody>
      </p:sp>
    </p:spTree>
    <p:extLst>
      <p:ext uri="{BB962C8B-B14F-4D97-AF65-F5344CB8AC3E}">
        <p14:creationId xmlns:p14="http://schemas.microsoft.com/office/powerpoint/2010/main" val="19373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dirty="0" smtClean="0">
                <a:solidFill>
                  <a:srgbClr val="FFFF00"/>
                </a:solidFill>
              </a:rPr>
              <a:t>Criticisms of Private Foundations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No accountability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Violate donor intent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Arrogance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Don’t spend enough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Perquisites too lavish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Too risk-averse</a:t>
            </a:r>
          </a:p>
        </p:txBody>
      </p:sp>
    </p:spTree>
    <p:extLst>
      <p:ext uri="{BB962C8B-B14F-4D97-AF65-F5344CB8AC3E}">
        <p14:creationId xmlns:p14="http://schemas.microsoft.com/office/powerpoint/2010/main" val="28942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Foundations Can Take Risks That Government Can Not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Tobacco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Alcohol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HIV/AIDS—needle exchange, condom use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Gun violence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Reproductive issues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Stem cell research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Can be less orthodox than NIH</a:t>
            </a:r>
          </a:p>
        </p:txBody>
      </p:sp>
    </p:spTree>
    <p:extLst>
      <p:ext uri="{BB962C8B-B14F-4D97-AF65-F5344CB8AC3E}">
        <p14:creationId xmlns:p14="http://schemas.microsoft.com/office/powerpoint/2010/main" val="8710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FFFF00"/>
                </a:solidFill>
              </a:rPr>
              <a:t>Lessons I Learned Since 2003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Watch out for strategy infatuation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The challenge of supporting advocacy.  Better to give established champions a voice than to try to create champions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Boards really matter</a:t>
            </a:r>
          </a:p>
        </p:txBody>
      </p:sp>
    </p:spTree>
    <p:extLst>
      <p:ext uri="{BB962C8B-B14F-4D97-AF65-F5344CB8AC3E}">
        <p14:creationId xmlns:p14="http://schemas.microsoft.com/office/powerpoint/2010/main" val="345405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General Career Categories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Foundations*	</a:t>
            </a:r>
          </a:p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Journalism		</a:t>
            </a:r>
          </a:p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Government</a:t>
            </a:r>
          </a:p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Non-government organizations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Administration</a:t>
            </a:r>
          </a:p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Business</a:t>
            </a:r>
          </a:p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Other</a:t>
            </a:r>
          </a:p>
          <a:p>
            <a:pPr eaLnBrk="1" hangingPunct="1">
              <a:buFontTx/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*  </a:t>
            </a:r>
            <a:r>
              <a:rPr lang="en-US" dirty="0" smtClean="0">
                <a:solidFill>
                  <a:srgbClr val="FFFF00"/>
                </a:solidFill>
              </a:rPr>
              <a:t>special emphasis</a:t>
            </a:r>
          </a:p>
        </p:txBody>
      </p:sp>
    </p:spTree>
    <p:extLst>
      <p:ext uri="{BB962C8B-B14F-4D97-AF65-F5344CB8AC3E}">
        <p14:creationId xmlns:p14="http://schemas.microsoft.com/office/powerpoint/2010/main" val="40574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pPr eaLnBrk="1" hangingPunct="1"/>
            <a:r>
              <a:rPr lang="en-US" sz="4800" u="sng" dirty="0" smtClean="0">
                <a:solidFill>
                  <a:srgbClr val="FFFF00"/>
                </a:solidFill>
              </a:rPr>
              <a:t>Health-Oriented Foundations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43467" y="2362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California Wellness	($800m)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California Endowment  ($4b)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California Health Care  ($800m)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Kellogg  ($8b)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Gates  ($36b)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Gordon and Betty Moore ($5b)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Multiple disease </a:t>
            </a:r>
            <a:r>
              <a:rPr lang="en-US" smtClean="0">
                <a:solidFill>
                  <a:srgbClr val="FFFF00"/>
                </a:solidFill>
              </a:rPr>
              <a:t>oriented foundations: ACS </a:t>
            </a:r>
            <a:r>
              <a:rPr lang="en-US" dirty="0" smtClean="0">
                <a:solidFill>
                  <a:srgbClr val="FFFF00"/>
                </a:solidFill>
              </a:rPr>
              <a:t>the largest at $160m/year</a:t>
            </a:r>
          </a:p>
          <a:p>
            <a:pPr eaLnBrk="1" hangingPunct="1"/>
            <a:endParaRPr lang="en-US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43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Sample List of Health-Oriented Foundations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78933" y="22860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Soros/ Open Society ($1.1b)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Commonwealth  ($700m)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Kaiser	($500m)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Hartford  ($ 500m)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Grant	($300m)</a:t>
            </a:r>
          </a:p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Pharma</a:t>
            </a:r>
            <a:r>
              <a:rPr lang="en-US" dirty="0" smtClean="0">
                <a:solidFill>
                  <a:srgbClr val="FFFF00"/>
                </a:solidFill>
              </a:rPr>
              <a:t>—SCLC example with Pfizer </a:t>
            </a:r>
          </a:p>
          <a:p>
            <a:pPr eaLnBrk="1" hangingPunct="1"/>
            <a:endParaRPr lang="en-US" sz="36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6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Foundations Interested in Health Policy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Kaiser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Commonwealth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RWJF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Macy ($150m) (health professionals/ conferences)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Foundations Interested in Improving Health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Legacy Foundation ($1.1b)  (smoking)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Bloomberg ($3b)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Annie Casey (3.6b)  (children)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Wm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linton ($2.5b)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Gates—global health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Grant—children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Hewlett (7.3b; mainly non-health, but support reproductive health)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3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Foundations Improving Health (2)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MacArthur—global reproductive health; domestic research networks—aging, depression, primary care, mental health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Gordon and Betty Moore—patient care—nursing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Packard—reproductive health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Rockefeller ($3.5b)—global health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Atlantic/ Hartford/SCAN--aging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79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California Foundations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California Endowment ($3.6b)—healthy communities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California Healthcare Foundation ($800m)—health policy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California Wellness ($800m)—diversity, violence, teenage pregnancy, women’s health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San Francisco Foundation ($1.1b)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Marin Community Foundation ($1.3b)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75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Guidelines for Approaching Foundations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25908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Know their priorities and procedures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Tailor your proposal accordingly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Introductions from senior leaders help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Connections to  foundation staff help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Keep trying!</a:t>
            </a:r>
          </a:p>
        </p:txBody>
      </p:sp>
    </p:spTree>
    <p:extLst>
      <p:ext uri="{BB962C8B-B14F-4D97-AF65-F5344CB8AC3E}">
        <p14:creationId xmlns:p14="http://schemas.microsoft.com/office/powerpoint/2010/main" val="3204848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Three Foundation Resources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The Foundation Center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			www.fdncenter.org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Council on Foundations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			www.cof.org</a:t>
            </a:r>
          </a:p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Grantmakers</a:t>
            </a:r>
            <a:r>
              <a:rPr lang="en-US" dirty="0" smtClean="0">
                <a:solidFill>
                  <a:srgbClr val="FFFF00"/>
                </a:solidFill>
              </a:rPr>
              <a:t> in Health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			www.gif.org</a:t>
            </a:r>
          </a:p>
        </p:txBody>
      </p:sp>
    </p:spTree>
    <p:extLst>
      <p:ext uri="{BB962C8B-B14F-4D97-AF65-F5344CB8AC3E}">
        <p14:creationId xmlns:p14="http://schemas.microsoft.com/office/powerpoint/2010/main" val="235612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Journalism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Professional (NEJM—Rosenbaum; JAMA, Annals of IM; JAMA IM—Redberg; JGIM—Feldman; J Hospitalist Med--Auerbach)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Lay (NY Times)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Television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Consumer health (e.g., web-based)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Perils and opportunities of transition away from print media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Blogs (Bob Wachter, Alex Smith)</a:t>
            </a:r>
          </a:p>
        </p:txBody>
      </p:sp>
    </p:spTree>
    <p:extLst>
      <p:ext uri="{BB962C8B-B14F-4D97-AF65-F5344CB8AC3E}">
        <p14:creationId xmlns:p14="http://schemas.microsoft.com/office/powerpoint/2010/main" val="26016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Government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Federal (many former </a:t>
            </a:r>
            <a:r>
              <a:rPr lang="en-US" dirty="0" err="1" smtClean="0">
                <a:solidFill>
                  <a:srgbClr val="FFFF00"/>
                </a:solidFill>
              </a:rPr>
              <a:t>UCSFers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Agency (NIH, CDC, CMS, FDA, HRSA)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Legislative staff (Bindman)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State (Health department, specific agency)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Institutional (VA, prison health)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Local (County health dept-Katz-, hospital)</a:t>
            </a:r>
          </a:p>
        </p:txBody>
      </p:sp>
    </p:spTree>
    <p:extLst>
      <p:ext uri="{BB962C8B-B14F-4D97-AF65-F5344CB8AC3E}">
        <p14:creationId xmlns:p14="http://schemas.microsoft.com/office/powerpoint/2010/main" val="28328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Foundations Are Uniquely American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22098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Less role for government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Opportunity to create great wealth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Larger role of private associations</a:t>
            </a:r>
          </a:p>
        </p:txBody>
      </p:sp>
    </p:spTree>
    <p:extLst>
      <p:ext uri="{BB962C8B-B14F-4D97-AF65-F5344CB8AC3E}">
        <p14:creationId xmlns:p14="http://schemas.microsoft.com/office/powerpoint/2010/main" val="10814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u="sng" smtClean="0">
                <a:solidFill>
                  <a:srgbClr val="FFFF00"/>
                </a:solidFill>
              </a:rPr>
              <a:t>UCSF in the Nation’s Service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Director of the NIH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Assistant Secretary of Health (twice)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Assistant Secretary of Planning and Evaluation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Director of FDA (two different people)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Director of the CDC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Surgeon General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Founding Director of Health Care Financing Administration (now CMS)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Director, Social Security Administration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President, National Academy of Sciences</a:t>
            </a: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Who is next?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	</a:t>
            </a:r>
          </a:p>
          <a:p>
            <a:pPr eaLnBrk="1" hangingPunct="1"/>
            <a:endParaRPr 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Global Health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WHO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World Bank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PAHO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IMF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Doctors without borders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Gates Foundation</a:t>
            </a:r>
          </a:p>
        </p:txBody>
      </p:sp>
    </p:spTree>
    <p:extLst>
      <p:ext uri="{BB962C8B-B14F-4D97-AF65-F5344CB8AC3E}">
        <p14:creationId xmlns:p14="http://schemas.microsoft.com/office/powerpoint/2010/main" val="18992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NGOs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American Cancer Society, AHA, ALA, etc.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Professional societies (AMA, ACP, SGIM)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Advocacy organizations—national and local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Think tanks:  RAND, Urban Institute, Brookings, AEI, </a:t>
            </a:r>
            <a:r>
              <a:rPr lang="en-US" dirty="0" err="1" smtClean="0">
                <a:solidFill>
                  <a:srgbClr val="FFFF00"/>
                </a:solidFill>
              </a:rPr>
              <a:t>Mathematica</a:t>
            </a:r>
            <a:r>
              <a:rPr lang="en-US" dirty="0" smtClean="0">
                <a:solidFill>
                  <a:srgbClr val="FFFF00"/>
                </a:solidFill>
              </a:rPr>
              <a:t> Policy </a:t>
            </a:r>
            <a:r>
              <a:rPr lang="en-US" dirty="0" err="1" smtClean="0">
                <a:solidFill>
                  <a:srgbClr val="FFFF00"/>
                </a:solidFill>
              </a:rPr>
              <a:t>Research,etc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81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Health Care Administration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Hospitals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Clinics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HMOs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Quality assurance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25986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3467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u="sng" dirty="0" smtClean="0">
                <a:solidFill>
                  <a:srgbClr val="FFFF00"/>
                </a:solidFill>
              </a:rPr>
              <a:t>Business Ventures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43467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Health insurance companies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Medical directors of companies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Consulting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Biotech and big </a:t>
            </a:r>
            <a:r>
              <a:rPr lang="en-US" dirty="0" err="1" smtClean="0">
                <a:solidFill>
                  <a:srgbClr val="FFFF00"/>
                </a:solidFill>
              </a:rPr>
              <a:t>pharma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Dot.com/ medical applications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Devices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IT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Medical benefits consulting (HR, PBGH)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Head hunting—(big industry)</a:t>
            </a:r>
          </a:p>
        </p:txBody>
      </p:sp>
    </p:spTree>
    <p:extLst>
      <p:ext uri="{BB962C8B-B14F-4D97-AF65-F5344CB8AC3E}">
        <p14:creationId xmlns:p14="http://schemas.microsoft.com/office/powerpoint/2010/main" val="13596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Issues to Consider re Alternate Careers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2362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When to enter: early? midcareer? late?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How and when to exit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Self knowledge of skills, interests, tolerance of frustration, etc. (Goodness of fit between self and real work)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Importance of mission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Impact on family</a:t>
            </a:r>
          </a:p>
        </p:txBody>
      </p:sp>
    </p:spTree>
    <p:extLst>
      <p:ext uri="{BB962C8B-B14F-4D97-AF65-F5344CB8AC3E}">
        <p14:creationId xmlns:p14="http://schemas.microsoft.com/office/powerpoint/2010/main" val="204046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sng" smtClean="0">
                <a:solidFill>
                  <a:srgbClr val="FFFF00"/>
                </a:solidFill>
              </a:rPr>
              <a:t>How to Position Yourself for Alternate Careers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Get good training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Work at visible institutions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Publish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Network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Treat people well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Nourish your passion and make it evident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Scout for role models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8783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My Personal Experiences with Foundations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RWJF, 1990-2002 (12 ½ years)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Chaired American Legacy Foundation board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Currently sit on four large foundation boards, plus small Schroeder family foundation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Past and current support from multiple foundations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6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smtClean="0">
                <a:solidFill>
                  <a:srgbClr val="FFFF00"/>
                </a:solidFill>
              </a:rPr>
              <a:t>Foundation Governance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Self-perpetuating boards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Issue of family members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Issue of founder (“dead hand”)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First vs. subsequent generations of trustees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The mission</a:t>
            </a:r>
          </a:p>
        </p:txBody>
      </p:sp>
    </p:spTree>
    <p:extLst>
      <p:ext uri="{BB962C8B-B14F-4D97-AF65-F5344CB8AC3E}">
        <p14:creationId xmlns:p14="http://schemas.microsoft.com/office/powerpoint/2010/main" val="4873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5621870" y="2209800"/>
            <a:ext cx="3522133" cy="1905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Robert Wood Johnson</a:t>
            </a:r>
          </a:p>
        </p:txBody>
      </p:sp>
      <p:pic>
        <p:nvPicPr>
          <p:cNvPr id="6147" name="Picture 3" descr="RWJ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853" t="2097" r="19853" b="2097"/>
          <a:stretch>
            <a:fillRect/>
          </a:stretch>
        </p:blipFill>
        <p:spPr>
          <a:xfrm>
            <a:off x="5" y="0"/>
            <a:ext cx="5329767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1356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FFFF00"/>
                </a:solidFill>
              </a:rPr>
              <a:t>Robert Wood Johnson Foundation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Founding mission (1972):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“To improve health and health care for all Americans”</a:t>
            </a:r>
          </a:p>
        </p:txBody>
      </p:sp>
    </p:spTree>
    <p:extLst>
      <p:ext uri="{BB962C8B-B14F-4D97-AF65-F5344CB8AC3E}">
        <p14:creationId xmlns:p14="http://schemas.microsoft.com/office/powerpoint/2010/main" val="17090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dirty="0" smtClean="0">
                <a:solidFill>
                  <a:srgbClr val="FFFF00"/>
                </a:solidFill>
              </a:rPr>
              <a:t>Highlights 1990-2002 era*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Asset growth          $4 billion in grants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Staff growth; new facility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Board diversification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Developing and institutionalizing programs in “health”</a:t>
            </a:r>
          </a:p>
          <a:p>
            <a:pPr eaLnBrk="1" hangingPunct="1">
              <a:buNone/>
            </a:pPr>
            <a:endParaRPr lang="en-US" sz="3600" dirty="0" smtClean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*  Schroeder as president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505200" y="1647958"/>
            <a:ext cx="876300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3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u="sng" dirty="0" smtClean="0">
                <a:solidFill>
                  <a:srgbClr val="FFFF00"/>
                </a:solidFill>
              </a:rPr>
              <a:t>Five Brief RWJF Case Studies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Covering the uninsured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Smoking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Care at the end of life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Childhood obesity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Changing physician reimbursement (as an RWJF grantee through SGIM)</a:t>
            </a:r>
          </a:p>
        </p:txBody>
      </p:sp>
    </p:spTree>
    <p:extLst>
      <p:ext uri="{BB962C8B-B14F-4D97-AF65-F5344CB8AC3E}">
        <p14:creationId xmlns:p14="http://schemas.microsoft.com/office/powerpoint/2010/main" val="40277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CCDPHP_PPT_dark([1]">
  <a:themeElements>
    <a:clrScheme name="NCCDPHP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CCDPHP_PPT_dark([1]">
  <a:themeElements>
    <a:clrScheme name="NCCDPHP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DC_OD_PPT_dark(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8102</TotalTime>
  <Words>1026</Words>
  <Application>Microsoft Office PowerPoint</Application>
  <PresentationFormat>On-screen Show (4:3)</PresentationFormat>
  <Paragraphs>281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Slit</vt:lpstr>
      <vt:lpstr>NCCDPHP_PPT_dark([1]</vt:lpstr>
      <vt:lpstr>1_NCCDPHP_PPT_dark([1]</vt:lpstr>
      <vt:lpstr>CDC_OD_PPT_dark(</vt:lpstr>
      <vt:lpstr>   Foundations, Other Careers in Medicine, and Trying to Influence Policy</vt:lpstr>
      <vt:lpstr>General Career Categories</vt:lpstr>
      <vt:lpstr>Foundations Are Uniquely American</vt:lpstr>
      <vt:lpstr>My Personal Experiences with Foundations</vt:lpstr>
      <vt:lpstr>Foundation Governance</vt:lpstr>
      <vt:lpstr>Robert Wood Johnson</vt:lpstr>
      <vt:lpstr>Robert Wood Johnson Foundation</vt:lpstr>
      <vt:lpstr>Highlights 1990-2002 era*</vt:lpstr>
      <vt:lpstr>Five Brief RWJF Case Studies</vt:lpstr>
      <vt:lpstr>Foundation Options</vt:lpstr>
      <vt:lpstr>Foundation Finances</vt:lpstr>
      <vt:lpstr>Big 5 Foundations*</vt:lpstr>
      <vt:lpstr>Motivations to Form Foundations</vt:lpstr>
      <vt:lpstr>Principles of Effective Philanthropy</vt:lpstr>
      <vt:lpstr>Principles of Philanthropy (2)</vt:lpstr>
      <vt:lpstr>Sample Interventions</vt:lpstr>
      <vt:lpstr>Criticisms of Private Foundations</vt:lpstr>
      <vt:lpstr>Foundations Can Take Risks That Government Can Not</vt:lpstr>
      <vt:lpstr>Lessons I Learned Since 2003</vt:lpstr>
      <vt:lpstr>Health-Oriented Foundations</vt:lpstr>
      <vt:lpstr>Sample List of Health-Oriented Foundations (2)</vt:lpstr>
      <vt:lpstr>Foundations Interested in Health Policy</vt:lpstr>
      <vt:lpstr>Foundations Interested in Improving Health</vt:lpstr>
      <vt:lpstr>Foundations Improving Health (2)</vt:lpstr>
      <vt:lpstr>California Foundations</vt:lpstr>
      <vt:lpstr>Guidelines for Approaching Foundations</vt:lpstr>
      <vt:lpstr>Three Foundation Resources</vt:lpstr>
      <vt:lpstr>Journalism</vt:lpstr>
      <vt:lpstr>Government</vt:lpstr>
      <vt:lpstr>UCSF in the Nation’s Service</vt:lpstr>
      <vt:lpstr>Global Health</vt:lpstr>
      <vt:lpstr>NGOs</vt:lpstr>
      <vt:lpstr>Health Care Administration</vt:lpstr>
      <vt:lpstr>Business Ventures</vt:lpstr>
      <vt:lpstr>Issues to Consider re Alternate Careers</vt:lpstr>
      <vt:lpstr>How to Position Yourself for Alternate Careers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DGIM</dc:creator>
  <cp:lastModifiedBy>Mary</cp:lastModifiedBy>
  <cp:revision>681</cp:revision>
  <cp:lastPrinted>2011-06-17T17:48:09Z</cp:lastPrinted>
  <dcterms:created xsi:type="dcterms:W3CDTF">2004-10-25T17:19:59Z</dcterms:created>
  <dcterms:modified xsi:type="dcterms:W3CDTF">2014-08-21T05:10:47Z</dcterms:modified>
</cp:coreProperties>
</file>