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60"/>
  </p:notesMasterIdLst>
  <p:handoutMasterIdLst>
    <p:handoutMasterId r:id="rId61"/>
  </p:handoutMasterIdLst>
  <p:sldIdLst>
    <p:sldId id="406" r:id="rId7"/>
    <p:sldId id="704" r:id="rId8"/>
    <p:sldId id="709" r:id="rId9"/>
    <p:sldId id="648" r:id="rId10"/>
    <p:sldId id="649" r:id="rId11"/>
    <p:sldId id="711" r:id="rId12"/>
    <p:sldId id="679" r:id="rId13"/>
    <p:sldId id="706" r:id="rId14"/>
    <p:sldId id="694" r:id="rId15"/>
    <p:sldId id="687" r:id="rId16"/>
    <p:sldId id="688" r:id="rId17"/>
    <p:sldId id="689" r:id="rId18"/>
    <p:sldId id="690" r:id="rId19"/>
    <p:sldId id="691" r:id="rId20"/>
    <p:sldId id="692" r:id="rId21"/>
    <p:sldId id="705" r:id="rId22"/>
    <p:sldId id="693" r:id="rId23"/>
    <p:sldId id="713" r:id="rId24"/>
    <p:sldId id="708" r:id="rId25"/>
    <p:sldId id="653" r:id="rId26"/>
    <p:sldId id="652" r:id="rId27"/>
    <p:sldId id="720" r:id="rId28"/>
    <p:sldId id="719" r:id="rId29"/>
    <p:sldId id="700" r:id="rId30"/>
    <p:sldId id="701" r:id="rId31"/>
    <p:sldId id="714" r:id="rId32"/>
    <p:sldId id="655" r:id="rId33"/>
    <p:sldId id="665" r:id="rId34"/>
    <p:sldId id="710" r:id="rId35"/>
    <p:sldId id="664" r:id="rId36"/>
    <p:sldId id="642" r:id="rId37"/>
    <p:sldId id="643" r:id="rId38"/>
    <p:sldId id="702" r:id="rId39"/>
    <p:sldId id="646" r:id="rId40"/>
    <p:sldId id="715" r:id="rId41"/>
    <p:sldId id="717" r:id="rId42"/>
    <p:sldId id="716" r:id="rId43"/>
    <p:sldId id="698" r:id="rId44"/>
    <p:sldId id="695" r:id="rId45"/>
    <p:sldId id="669" r:id="rId46"/>
    <p:sldId id="673" r:id="rId47"/>
    <p:sldId id="696" r:id="rId48"/>
    <p:sldId id="671" r:id="rId49"/>
    <p:sldId id="672" r:id="rId50"/>
    <p:sldId id="645" r:id="rId51"/>
    <p:sldId id="685" r:id="rId52"/>
    <p:sldId id="724" r:id="rId53"/>
    <p:sldId id="723" r:id="rId54"/>
    <p:sldId id="725" r:id="rId55"/>
    <p:sldId id="726" r:id="rId56"/>
    <p:sldId id="697" r:id="rId57"/>
    <p:sldId id="721" r:id="rId58"/>
    <p:sldId id="488" r:id="rId59"/>
  </p:sldIdLst>
  <p:sldSz cx="9144000" cy="6858000" type="screen4x3"/>
  <p:notesSz cx="9220200" cy="6934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>
          <p15:clr>
            <a:srgbClr val="A4A3A4"/>
          </p15:clr>
        </p15:guide>
        <p15:guide id="2" orient="horz" pos="347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2183">
          <p15:clr>
            <a:srgbClr val="A4A3A4"/>
          </p15:clr>
        </p15:guide>
        <p15:guide id="5" orient="horz" pos="287">
          <p15:clr>
            <a:srgbClr val="A4A3A4"/>
          </p15:clr>
        </p15:guide>
        <p15:guide id="6" orient="horz" pos="1471">
          <p15:clr>
            <a:srgbClr val="A4A3A4"/>
          </p15:clr>
        </p15:guide>
        <p15:guide id="7" orient="horz" pos="464">
          <p15:clr>
            <a:srgbClr val="A4A3A4"/>
          </p15:clr>
        </p15:guide>
        <p15:guide id="8" orient="horz" pos="3938">
          <p15:clr>
            <a:srgbClr val="A4A3A4"/>
          </p15:clr>
        </p15:guide>
        <p15:guide id="9" orient="horz" pos="231">
          <p15:clr>
            <a:srgbClr val="A4A3A4"/>
          </p15:clr>
        </p15:guide>
        <p15:guide id="10" pos="230">
          <p15:clr>
            <a:srgbClr val="A4A3A4"/>
          </p15:clr>
        </p15:guide>
        <p15:guide id="11" pos="5530">
          <p15:clr>
            <a:srgbClr val="A4A3A4"/>
          </p15:clr>
        </p15:guide>
        <p15:guide id="12" pos="2880">
          <p15:clr>
            <a:srgbClr val="A4A3A4"/>
          </p15:clr>
        </p15:guide>
        <p15:guide id="13" pos="1120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456">
          <p15:clr>
            <a:srgbClr val="A4A3A4"/>
          </p15:clr>
        </p15:guide>
        <p15:guide id="17" pos="4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933" userDrawn="1">
          <p15:clr>
            <a:srgbClr val="A4A3A4"/>
          </p15:clr>
        </p15:guide>
        <p15:guide id="2" orient="horz" pos="4133" userDrawn="1">
          <p15:clr>
            <a:srgbClr val="A4A3A4"/>
          </p15:clr>
        </p15:guide>
        <p15:guide id="3" orient="horz" pos="4309" userDrawn="1">
          <p15:clr>
            <a:srgbClr val="A4A3A4"/>
          </p15:clr>
        </p15:guide>
        <p15:guide id="4" pos="385" userDrawn="1">
          <p15:clr>
            <a:srgbClr val="A4A3A4"/>
          </p15:clr>
        </p15:guide>
        <p15:guide id="5" pos="54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049"/>
    <a:srgbClr val="000000"/>
    <a:srgbClr val="F48024"/>
    <a:srgbClr val="90BD31"/>
    <a:srgbClr val="18A3AC"/>
    <a:srgbClr val="178CCB"/>
    <a:srgbClr val="EC1848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72" autoAdjust="0"/>
    <p:restoredTop sz="89011" autoAdjust="0"/>
  </p:normalViewPr>
  <p:slideViewPr>
    <p:cSldViewPr snapToGrid="0" snapToObjects="1" showGuides="1">
      <p:cViewPr varScale="1">
        <p:scale>
          <a:sx n="60" d="100"/>
          <a:sy n="60" d="100"/>
        </p:scale>
        <p:origin x="156" y="156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464"/>
        <p:guide orient="horz" pos="3938"/>
        <p:guide orient="horz" pos="231"/>
        <p:guide pos="230"/>
        <p:guide pos="5530"/>
        <p:guide pos="2880"/>
        <p:guide pos="1120"/>
        <p:guide pos="1411"/>
        <p:guide pos="5287"/>
        <p:guide pos="456"/>
        <p:guide pos="48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852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1933"/>
        <p:guide orient="horz" pos="4133"/>
        <p:guide orient="horz" pos="4309"/>
        <p:guide pos="385"/>
        <p:guide pos="54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2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83896086443581E-2"/>
          <c:y val="0.17171296296296296"/>
          <c:w val="0.83540069832191044"/>
          <c:h val="0.6872998687664042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1800</c:v>
                </c:pt>
                <c:pt idx="1">
                  <c:v>1810</c:v>
                </c:pt>
                <c:pt idx="2">
                  <c:v>1820</c:v>
                </c:pt>
                <c:pt idx="3">
                  <c:v>1830</c:v>
                </c:pt>
                <c:pt idx="4">
                  <c:v>1840</c:v>
                </c:pt>
                <c:pt idx="5">
                  <c:v>1850</c:v>
                </c:pt>
                <c:pt idx="6">
                  <c:v>1860</c:v>
                </c:pt>
                <c:pt idx="7">
                  <c:v>1870</c:v>
                </c:pt>
                <c:pt idx="8">
                  <c:v>1880</c:v>
                </c:pt>
                <c:pt idx="9">
                  <c:v>1890</c:v>
                </c:pt>
                <c:pt idx="10">
                  <c:v>1900</c:v>
                </c:pt>
                <c:pt idx="11">
                  <c:v>1910</c:v>
                </c:pt>
                <c:pt idx="12">
                  <c:v>1920</c:v>
                </c:pt>
                <c:pt idx="13">
                  <c:v>1930</c:v>
                </c:pt>
                <c:pt idx="14">
                  <c:v>1940</c:v>
                </c:pt>
                <c:pt idx="15">
                  <c:v>1950</c:v>
                </c:pt>
                <c:pt idx="16">
                  <c:v>1960</c:v>
                </c:pt>
                <c:pt idx="17">
                  <c:v>1970</c:v>
                </c:pt>
                <c:pt idx="18">
                  <c:v>1980</c:v>
                </c:pt>
                <c:pt idx="19">
                  <c:v>1990</c:v>
                </c:pt>
                <c:pt idx="20">
                  <c:v>2000</c:v>
                </c:pt>
                <c:pt idx="21">
                  <c:v>2010</c:v>
                </c:pt>
                <c:pt idx="22">
                  <c:v>2020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7</c:v>
                </c:pt>
                <c:pt idx="1">
                  <c:v>6.5</c:v>
                </c:pt>
                <c:pt idx="2">
                  <c:v>7</c:v>
                </c:pt>
                <c:pt idx="3">
                  <c:v>6.5</c:v>
                </c:pt>
                <c:pt idx="4">
                  <c:v>7</c:v>
                </c:pt>
                <c:pt idx="5">
                  <c:v>6.5</c:v>
                </c:pt>
                <c:pt idx="6">
                  <c:v>7</c:v>
                </c:pt>
                <c:pt idx="7">
                  <c:v>6.75</c:v>
                </c:pt>
                <c:pt idx="8">
                  <c:v>6.5</c:v>
                </c:pt>
                <c:pt idx="9">
                  <c:v>6.3</c:v>
                </c:pt>
                <c:pt idx="10">
                  <c:v>6.1</c:v>
                </c:pt>
                <c:pt idx="11">
                  <c:v>5.8999999999999995</c:v>
                </c:pt>
                <c:pt idx="12">
                  <c:v>5.6999999999999993</c:v>
                </c:pt>
                <c:pt idx="13">
                  <c:v>5.4999999999999991</c:v>
                </c:pt>
                <c:pt idx="14">
                  <c:v>5.2999999999999989</c:v>
                </c:pt>
                <c:pt idx="15">
                  <c:v>5</c:v>
                </c:pt>
                <c:pt idx="16">
                  <c:v>4.95</c:v>
                </c:pt>
                <c:pt idx="17">
                  <c:v>4.55</c:v>
                </c:pt>
                <c:pt idx="18">
                  <c:v>3.6</c:v>
                </c:pt>
                <c:pt idx="19">
                  <c:v>3.15</c:v>
                </c:pt>
                <c:pt idx="20">
                  <c:v>2.65</c:v>
                </c:pt>
                <c:pt idx="21">
                  <c:v>2.5499999999999998</c:v>
                </c:pt>
                <c:pt idx="22">
                  <c:v>2.36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093648"/>
        <c:axId val="282094208"/>
      </c:lineChart>
      <c:catAx>
        <c:axId val="28209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094208"/>
        <c:crosses val="autoZero"/>
        <c:auto val="1"/>
        <c:lblAlgn val="ctr"/>
        <c:lblOffset val="100"/>
        <c:tickLblSkip val="2"/>
        <c:noMultiLvlLbl val="0"/>
      </c:catAx>
      <c:valAx>
        <c:axId val="28209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smtClean="0"/>
                  <a:t>Average children per woman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09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5.1117235345581803E-2"/>
                  <c:y val="0.1537937445319334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700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Sheet2!$D$4:$D$6</c:f>
              <c:strCache>
                <c:ptCount val="3"/>
                <c:pt idx="0">
                  <c:v>abortions</c:v>
                </c:pt>
                <c:pt idx="1">
                  <c:v>births</c:v>
                </c:pt>
                <c:pt idx="2">
                  <c:v>averted through contraception</c:v>
                </c:pt>
              </c:strCache>
            </c:strRef>
          </c:cat>
          <c:val>
            <c:numRef>
              <c:f>Sheet2!$E$4:$E$6</c:f>
              <c:numCache>
                <c:formatCode>General</c:formatCode>
                <c:ptCount val="3"/>
                <c:pt idx="0">
                  <c:v>0.4</c:v>
                </c:pt>
                <c:pt idx="1">
                  <c:v>1.8</c:v>
                </c:pt>
                <c:pt idx="2">
                  <c:v>7.8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985494" y="6610990"/>
            <a:ext cx="3582469" cy="102823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612407" y="6606136"/>
            <a:ext cx="1183293" cy="10912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9/23/2018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12509" y="6560731"/>
            <a:ext cx="799084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593582" y="6606529"/>
            <a:ext cx="744956" cy="7855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13" y="6613441"/>
            <a:ext cx="806643" cy="21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89263" y="298450"/>
            <a:ext cx="3465512" cy="2600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93261" y="3043501"/>
            <a:ext cx="8014394" cy="33420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994535" y="6610990"/>
            <a:ext cx="3582469" cy="102823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621447" y="6606136"/>
            <a:ext cx="1183293" cy="10912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9/23/2018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622" y="6606529"/>
            <a:ext cx="744956" cy="7855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12509" y="6560731"/>
            <a:ext cx="799084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13" y="6613441"/>
            <a:ext cx="806643" cy="21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2987675" y="298450"/>
            <a:ext cx="3467100" cy="2600325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3338057" y="6610990"/>
            <a:ext cx="3582469" cy="102823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964969" y="6606136"/>
            <a:ext cx="1183293" cy="10912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9/23/2018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46144" y="6591483"/>
            <a:ext cx="744956" cy="7855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83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7675" y="298450"/>
            <a:ext cx="3467100" cy="2600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The transition started in France in the 1790s, immediately after the French Revolution, probably as a result of</a:t>
            </a:r>
          </a:p>
          <a:p>
            <a:pPr marL="0" indent="0"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the role of women in the revolution that triggered an emancipatory movement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Binion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2001, p. 181). The social unrest that led to the revolution of 1789 was in part a consequence of inadequate food supply and a growing population (following the mortality decline in the 18th century)</a:t>
            </a:r>
          </a:p>
          <a:p>
            <a:pPr marL="0" indent="0"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1950 25% of children die before 5, 2018 4% die before age 5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E1F8DF35-94B0-4128-8EA5-89ECB7F8858D}" type="datetime1">
              <a:rPr lang="en-US" smtClean="0">
                <a:latin typeface="Arial" pitchFamily="34" charset="0"/>
                <a:cs typeface="Arial" pitchFamily="34" charset="0"/>
              </a:rPr>
              <a:t>9/23/2018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17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(ready, willing and able)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43B23CD-EE8A-4833-8B10-EC9D6BC10582}" type="datetime1">
              <a:rPr lang="en-US" smtClean="0">
                <a:latin typeface="Arial" pitchFamily="34" charset="0"/>
                <a:cs typeface="Arial" pitchFamily="34" charset="0"/>
              </a:rPr>
              <a:t>9/23/2018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09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Sweden (1.9) and Denmark (1.8) have higher – “gender equity dividend”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6204515E-E3C7-48AD-8DE4-988A70DF555E}" type="datetime1">
              <a:rPr lang="en-US" smtClean="0">
                <a:latin typeface="Arial" pitchFamily="34" charset="0"/>
                <a:cs typeface="Arial" pitchFamily="34" charset="0"/>
              </a:rPr>
              <a:t>9/23/2018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704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Robinson WC. Another look at the Hutterites and natural 	fertility. SOCIAL BIOLOGY. 1986 Spring-Summer; 33(1-	2):65-76.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6A96E1B9-CBF2-49FC-AEAC-7CA49D41B28B}" type="datetime1">
              <a:rPr lang="en-US" smtClean="0">
                <a:latin typeface="Arial" pitchFamily="34" charset="0"/>
                <a:cs typeface="Arial" pitchFamily="34" charset="0"/>
              </a:rPr>
              <a:t>9/23/2018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71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48% (90% UI 45–54) of unintended pregnancies ended in abortion in 2010–14 (table 4).</a:t>
            </a:r>
          </a:p>
          <a:p>
            <a:pPr marL="0" indent="0"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This proportion was substantially higher, at 69% (90% UI 62–74), in countries where abortion is allowed.</a:t>
            </a:r>
          </a:p>
          <a:p>
            <a:pPr marL="0" indent="0"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on request.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70B8317F-415F-4475-9AD4-B7165A316786}" type="datetime1">
              <a:rPr lang="en-US" smtClean="0">
                <a:latin typeface="Arial" pitchFamily="34" charset="0"/>
                <a:cs typeface="Arial" pitchFamily="34" charset="0"/>
              </a:rPr>
              <a:t>9/23/2018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72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7675" y="298450"/>
            <a:ext cx="3467100" cy="2600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boiler plate language: 2 versions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Through its singular focus on health, UCSF is leading revolutions in health.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UCSF is driven by the idea that great breakthroughs are achieved when the best research, the best education and the best patient care converge.</a:t>
            </a:r>
            <a:endParaRPr lang="en-US" smtClean="0"/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81535CF-1E6D-4F58-ADCA-A0D754487971}" type="datetime1">
              <a:rPr lang="en-US" smtClean="0">
                <a:latin typeface="Arial" pitchFamily="34" charset="0"/>
                <a:cs typeface="Arial" pitchFamily="34" charset="0"/>
              </a:rPr>
              <a:t>9/23/2018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6150A5-0478-4814-9F6F-313D0B0598FE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6F5B01-31EA-46FA-A31F-D71521F3C0AE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3693AB-E85E-4A83-93AE-7C2C33716FFD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669700-339D-4BC3-9C61-1670B9701C57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7F4196-1AA7-489C-AB25-66F2A1CDE0B2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412304-4450-4BFA-A76B-D97C72798D07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6AEAD4-049B-F049-94C8-73FF9B67F583}" type="datetime1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32F40-3B8A-6848-880F-D6949BBEE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4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EC898A67-51EE-894C-B646-AF1BA6D7BE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751854"/>
            <a:ext cx="9144000" cy="5310618"/>
          </a:xfrm>
        </p:spPr>
        <p:txBody>
          <a:bodyPr/>
          <a:lstStyle>
            <a:lvl1pPr marL="320040">
              <a:defRPr/>
            </a:lvl1pPr>
          </a:lstStyle>
          <a:p>
            <a:pPr lvl="0"/>
            <a:r>
              <a:rPr lang="en-US" dirty="0"/>
              <a:t>Click to edit bullet </a:t>
            </a:r>
            <a:r>
              <a:rPr lang="en-US" dirty="0" smtClean="0"/>
              <a:t>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55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4" name="Picture 3" descr="UCSF_SubLogo_GlobalHealthSci_whit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36601"/>
            <a:ext cx="2465211" cy="5394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 descr="UCSF_SubLogo_GlobalHealthSci_whit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36601"/>
            <a:ext cx="2465211" cy="5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17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23803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3502429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6" name="Picture 15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  <p:sldLayoutId id="2147484017" r:id="rId24"/>
    <p:sldLayoutId id="2147484018" r:id="rId25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Diana.foster@ucsf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MS PGothic" charset="0"/>
              </a:rPr>
              <a:t>Fertility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/>
            </a:r>
            <a:br>
              <a:rPr lang="en-US" dirty="0">
                <a:ea typeface="MS PGothic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 smtClean="0"/>
              <a:t>Diana Greene Foster, PhD</a:t>
            </a:r>
          </a:p>
          <a:p>
            <a:endParaRPr lang="en-US" sz="2000" dirty="0" smtClean="0"/>
          </a:p>
          <a:p>
            <a:r>
              <a:rPr lang="en-US" sz="2000" dirty="0" smtClean="0"/>
              <a:t>Professor, UCSF Obstetrics, Gynecology and Reproductive Sciences</a:t>
            </a:r>
          </a:p>
          <a:p>
            <a:endParaRPr lang="en-US" sz="2000" dirty="0" smtClean="0"/>
          </a:p>
          <a:p>
            <a:r>
              <a:rPr lang="en-US" sz="2000" dirty="0" smtClean="0"/>
              <a:t>Director of Research, Advancing New Standards in Reproductive Health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4590"/>
          </a:xfrm>
        </p:spPr>
      </p:pic>
    </p:spTree>
    <p:extLst>
      <p:ext uri="{BB962C8B-B14F-4D97-AF65-F5344CB8AC3E}">
        <p14:creationId xmlns:p14="http://schemas.microsoft.com/office/powerpoint/2010/main" val="11954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4590"/>
          </a:xfrm>
        </p:spPr>
      </p:pic>
    </p:spTree>
    <p:extLst>
      <p:ext uri="{BB962C8B-B14F-4D97-AF65-F5344CB8AC3E}">
        <p14:creationId xmlns:p14="http://schemas.microsoft.com/office/powerpoint/2010/main" val="15659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4590"/>
          </a:xfrm>
        </p:spPr>
      </p:pic>
    </p:spTree>
    <p:extLst>
      <p:ext uri="{BB962C8B-B14F-4D97-AF65-F5344CB8AC3E}">
        <p14:creationId xmlns:p14="http://schemas.microsoft.com/office/powerpoint/2010/main" val="35215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4590"/>
          </a:xfrm>
        </p:spPr>
      </p:pic>
    </p:spTree>
    <p:extLst>
      <p:ext uri="{BB962C8B-B14F-4D97-AF65-F5344CB8AC3E}">
        <p14:creationId xmlns:p14="http://schemas.microsoft.com/office/powerpoint/2010/main" val="19628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4590"/>
          </a:xfrm>
        </p:spPr>
      </p:pic>
    </p:spTree>
    <p:extLst>
      <p:ext uri="{BB962C8B-B14F-4D97-AF65-F5344CB8AC3E}">
        <p14:creationId xmlns:p14="http://schemas.microsoft.com/office/powerpoint/2010/main" val="29763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4590"/>
          </a:xfrm>
        </p:spPr>
      </p:pic>
    </p:spTree>
    <p:extLst>
      <p:ext uri="{BB962C8B-B14F-4D97-AF65-F5344CB8AC3E}">
        <p14:creationId xmlns:p14="http://schemas.microsoft.com/office/powerpoint/2010/main" val="386443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23"/>
            <a:ext cx="9141863" cy="639930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ectangle 2"/>
          <p:cNvSpPr/>
          <p:nvPr/>
        </p:nvSpPr>
        <p:spPr bwMode="auto">
          <a:xfrm>
            <a:off x="0" y="6284686"/>
            <a:ext cx="8128000" cy="203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47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75094"/>
          </a:xfrm>
        </p:spPr>
        <p:txBody>
          <a:bodyPr/>
          <a:lstStyle/>
          <a:p>
            <a:r>
              <a:rPr lang="en-US" dirty="0" smtClean="0"/>
              <a:t>What is replacement level fertility?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Replacement </a:t>
            </a:r>
            <a:r>
              <a:rPr lang="en-US" dirty="0"/>
              <a:t>level </a:t>
            </a:r>
            <a:r>
              <a:rPr lang="en-US" dirty="0" smtClean="0"/>
              <a:t>fertility </a:t>
            </a:r>
            <a:r>
              <a:rPr lang="en-US" dirty="0"/>
              <a:t>is the total fertility </a:t>
            </a:r>
            <a:r>
              <a:rPr lang="en-US" dirty="0" smtClean="0"/>
              <a:t>at </a:t>
            </a:r>
            <a:r>
              <a:rPr lang="en-US" dirty="0"/>
              <a:t>which a population exactly replaces itself from one generation to the next, without migration. </a:t>
            </a:r>
            <a:endParaRPr lang="en-US" dirty="0" smtClean="0"/>
          </a:p>
          <a:p>
            <a:pPr lvl="1"/>
            <a:r>
              <a:rPr lang="en-US" dirty="0" smtClean="0"/>
              <a:t>Why is it more than 2?</a:t>
            </a:r>
          </a:p>
          <a:p>
            <a:pPr lvl="2"/>
            <a:r>
              <a:rPr lang="en-US" dirty="0" smtClean="0"/>
              <a:t>Some children don’t live long enough to reproduce</a:t>
            </a:r>
          </a:p>
          <a:p>
            <a:pPr marL="515937" lvl="2" indent="0">
              <a:buNone/>
            </a:pPr>
            <a:r>
              <a:rPr lang="en-US" dirty="0" smtClean="0"/>
              <a:t>   (not because some women don’t have children)</a:t>
            </a:r>
          </a:p>
          <a:p>
            <a:pPr lvl="1"/>
            <a:r>
              <a:rPr lang="en-US" dirty="0" smtClean="0"/>
              <a:t>What are approximate levels of replacement fertility?</a:t>
            </a:r>
            <a:endParaRPr lang="en-US" dirty="0"/>
          </a:p>
          <a:p>
            <a:pPr lvl="2"/>
            <a:r>
              <a:rPr lang="en-US" dirty="0" smtClean="0"/>
              <a:t>World replacement level fertility ~ 2.3-2.5</a:t>
            </a:r>
          </a:p>
          <a:p>
            <a:pPr lvl="2"/>
            <a:r>
              <a:rPr lang="en-US" dirty="0" smtClean="0"/>
              <a:t>United States replacement level fertility 2.1</a:t>
            </a:r>
          </a:p>
          <a:p>
            <a:pPr lvl="2"/>
            <a:r>
              <a:rPr lang="en-US" dirty="0" smtClean="0"/>
              <a:t>Sierra Leone ~3.3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75094"/>
          </a:xfrm>
        </p:spPr>
        <p:txBody>
          <a:bodyPr/>
          <a:lstStyle/>
          <a:p>
            <a:r>
              <a:rPr lang="en-US" dirty="0" smtClean="0"/>
              <a:t>Why are fertility rates falling?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09" y="184355"/>
            <a:ext cx="8089901" cy="575094"/>
          </a:xfrm>
        </p:spPr>
        <p:txBody>
          <a:bodyPr/>
          <a:lstStyle/>
          <a:p>
            <a:r>
              <a:rPr lang="en-US" dirty="0" smtClean="0"/>
              <a:t>Trends in Fertility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7" y="3626490"/>
            <a:ext cx="5341394" cy="267069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61" y="712423"/>
            <a:ext cx="6206041" cy="2805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29" y="3813987"/>
            <a:ext cx="3124002" cy="20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60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63231"/>
          </a:xfrm>
        </p:spPr>
        <p:txBody>
          <a:bodyPr/>
          <a:lstStyle/>
          <a:p>
            <a:r>
              <a:rPr lang="en-US" dirty="0"/>
              <a:t>Demographic Transition </a:t>
            </a:r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677817"/>
            <a:ext cx="8325548" cy="4011502"/>
          </a:xfrm>
        </p:spPr>
        <p:txBody>
          <a:bodyPr/>
          <a:lstStyle/>
          <a:p>
            <a:r>
              <a:rPr lang="en-US" dirty="0" smtClean="0"/>
              <a:t>Fertility reductions are a response to reductions in mortality</a:t>
            </a:r>
          </a:p>
          <a:p>
            <a:pPr lvl="1"/>
            <a:r>
              <a:rPr lang="en-US" dirty="0" smtClean="0"/>
              <a:t>When more children survive childhood, women want fewer children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Strong circumstantial evidence: no country has reduced fertility before mortality declined.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2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Demographic Transition Theory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34" y="1015993"/>
            <a:ext cx="7128396" cy="53462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7721600" y="1015993"/>
            <a:ext cx="1175657" cy="524085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2424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5" y="820203"/>
            <a:ext cx="7871810" cy="5436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39" y="102028"/>
            <a:ext cx="8089901" cy="577081"/>
          </a:xfrm>
        </p:spPr>
        <p:txBody>
          <a:bodyPr/>
          <a:lstStyle/>
          <a:p>
            <a:r>
              <a:rPr lang="en-US" dirty="0" smtClean="0"/>
              <a:t>Demographic Transition Theory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8149389" y="1122947"/>
            <a:ext cx="601127" cy="338554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5?</a:t>
            </a:r>
          </a:p>
          <a:p>
            <a:r>
              <a:rPr lang="en-US" sz="2000" dirty="0" smtClean="0"/>
              <a:t>Stable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2701263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Ideational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677817"/>
            <a:ext cx="8325548" cy="4011502"/>
          </a:xfrm>
        </p:spPr>
        <p:txBody>
          <a:bodyPr/>
          <a:lstStyle/>
          <a:p>
            <a:r>
              <a:rPr lang="en-US" dirty="0" err="1" smtClean="0"/>
              <a:t>Coale’s</a:t>
            </a:r>
            <a:r>
              <a:rPr lang="en-US" dirty="0" smtClean="0"/>
              <a:t> 3 preconditions for fertility decline </a:t>
            </a:r>
          </a:p>
          <a:p>
            <a:pPr lvl="1"/>
            <a:r>
              <a:rPr lang="en-US" dirty="0" smtClean="0"/>
              <a:t>Individuals see it as their decision </a:t>
            </a:r>
            <a:r>
              <a:rPr lang="en-US" dirty="0"/>
              <a:t>to have children. </a:t>
            </a:r>
            <a:endParaRPr lang="en-US" dirty="0" smtClean="0"/>
          </a:p>
          <a:p>
            <a:pPr lvl="1"/>
            <a:r>
              <a:rPr lang="en-US" dirty="0" smtClean="0"/>
              <a:t>Individuals want to avert pregnancy.</a:t>
            </a:r>
          </a:p>
          <a:p>
            <a:pPr lvl="1"/>
            <a:r>
              <a:rPr lang="en-US" dirty="0"/>
              <a:t>Individuals </a:t>
            </a:r>
            <a:r>
              <a:rPr lang="en-US" dirty="0" smtClean="0"/>
              <a:t>have the means to prevent pregnancy.</a:t>
            </a:r>
          </a:p>
          <a:p>
            <a:pPr marL="230187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Ideational </a:t>
            </a:r>
            <a:r>
              <a:rPr lang="en-US" dirty="0"/>
              <a:t>theory</a:t>
            </a:r>
          </a:p>
          <a:p>
            <a:pPr lvl="1"/>
            <a:r>
              <a:rPr lang="en-US" dirty="0"/>
              <a:t>Once knowledge about how to prevent pregnancy is out, women begin to want to have fewer children</a:t>
            </a:r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67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Women’s Education and Empowerment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908" y="1494297"/>
            <a:ext cx="8325548" cy="5439497"/>
          </a:xfrm>
        </p:spPr>
        <p:txBody>
          <a:bodyPr/>
          <a:lstStyle/>
          <a:p>
            <a:r>
              <a:rPr lang="en-US" dirty="0" smtClean="0"/>
              <a:t>Women’s education is biggest quantifiable predictor of reductions in fertility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Women’s opportunity </a:t>
            </a:r>
            <a:r>
              <a:rPr lang="en-US" dirty="0"/>
              <a:t>cost of having kids, 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educes </a:t>
            </a:r>
            <a:r>
              <a:rPr lang="en-US" dirty="0"/>
              <a:t>child mortality, </a:t>
            </a:r>
            <a:endParaRPr lang="en-US" dirty="0" smtClean="0"/>
          </a:p>
          <a:p>
            <a:pPr lvl="1"/>
            <a:r>
              <a:rPr lang="en-US" dirty="0"/>
              <a:t>G</a:t>
            </a:r>
            <a:r>
              <a:rPr lang="en-US" dirty="0" smtClean="0"/>
              <a:t>ives </a:t>
            </a:r>
            <a:r>
              <a:rPr lang="en-US" dirty="0"/>
              <a:t>women knowledge and means to reduce fertility,  </a:t>
            </a:r>
            <a:endParaRPr lang="en-US" dirty="0" smtClean="0"/>
          </a:p>
          <a:p>
            <a:pPr lvl="1"/>
            <a:r>
              <a:rPr lang="en-US" dirty="0" smtClean="0"/>
              <a:t>As education </a:t>
            </a:r>
            <a:r>
              <a:rPr lang="en-US" dirty="0"/>
              <a:t>becomes </a:t>
            </a:r>
            <a:r>
              <a:rPr lang="en-US" dirty="0" smtClean="0"/>
              <a:t>the norm/desirable</a:t>
            </a:r>
            <a:r>
              <a:rPr lang="en-US" dirty="0"/>
              <a:t>, the cost of raising a child increases, </a:t>
            </a:r>
            <a:endParaRPr lang="en-US" dirty="0" smtClean="0"/>
          </a:p>
          <a:p>
            <a:pPr lvl="1"/>
            <a:r>
              <a:rPr lang="en-US" dirty="0" smtClean="0"/>
              <a:t>Education itself delays </a:t>
            </a:r>
            <a:r>
              <a:rPr lang="en-US" dirty="0"/>
              <a:t>childbearing </a:t>
            </a:r>
          </a:p>
          <a:p>
            <a:pPr lvl="3"/>
            <a:r>
              <a:rPr lang="en-US" dirty="0" smtClean="0"/>
              <a:t>Tempo effects</a:t>
            </a:r>
          </a:p>
          <a:p>
            <a:pPr lvl="3"/>
            <a:r>
              <a:rPr lang="en-US" dirty="0" smtClean="0"/>
              <a:t>Reverse causation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93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Fertility differentials by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325"/>
            <a:ext cx="8986923" cy="5400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358009" y="5943933"/>
            <a:ext cx="1600566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err="1" smtClean="0"/>
              <a:t>Bongaarts</a:t>
            </a:r>
            <a:r>
              <a:rPr lang="en-US" sz="2000" dirty="0" smtClean="0"/>
              <a:t>, 2003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473450" y="2444750"/>
            <a:ext cx="3956050" cy="198755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134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How low can it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23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Lowest low fertility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81039" y="1015993"/>
            <a:ext cx="7574214" cy="4011502"/>
          </a:xfrm>
        </p:spPr>
        <p:txBody>
          <a:bodyPr/>
          <a:lstStyle/>
          <a:p>
            <a:r>
              <a:rPr lang="en-US" dirty="0" smtClean="0"/>
              <a:t>Replacement level fertility: ~2.1</a:t>
            </a:r>
          </a:p>
          <a:p>
            <a:pPr lvl="1"/>
            <a:r>
              <a:rPr lang="en-US" dirty="0" smtClean="0"/>
              <a:t>Many countries in Europe and East Asia have fertility below replacement level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5829"/>
            <a:ext cx="9144000" cy="450971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04070" y="4702629"/>
            <a:ext cx="8394787" cy="1451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17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Is low fertility 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386761"/>
            <a:ext cx="8325548" cy="4011502"/>
          </a:xfrm>
        </p:spPr>
        <p:txBody>
          <a:bodyPr/>
          <a:lstStyle/>
          <a:p>
            <a:pPr lvl="1"/>
            <a:r>
              <a:rPr lang="en-US" dirty="0" smtClean="0"/>
              <a:t>Negative growth </a:t>
            </a:r>
          </a:p>
          <a:p>
            <a:pPr lvl="2"/>
            <a:r>
              <a:rPr lang="en-US" dirty="0" smtClean="0"/>
              <a:t>Is negative population growth associated with negative economic growth?</a:t>
            </a:r>
          </a:p>
          <a:p>
            <a:pPr lvl="2"/>
            <a:r>
              <a:rPr lang="en-US" dirty="0" smtClean="0"/>
              <a:t>Potential infrastructure issues</a:t>
            </a:r>
          </a:p>
          <a:p>
            <a:pPr lvl="1"/>
            <a:r>
              <a:rPr lang="en-US" dirty="0"/>
              <a:t>Aging </a:t>
            </a:r>
            <a:r>
              <a:rPr lang="en-US" dirty="0" smtClean="0"/>
              <a:t>population</a:t>
            </a:r>
          </a:p>
          <a:p>
            <a:pPr lvl="1"/>
            <a:r>
              <a:rPr lang="en-US" dirty="0" smtClean="0"/>
              <a:t>Dependency ratio</a:t>
            </a:r>
          </a:p>
          <a:p>
            <a:pPr lvl="1"/>
            <a:r>
              <a:rPr lang="en-US" dirty="0" smtClean="0"/>
              <a:t>Sex preferences/imbalance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66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Is high fertility 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386761"/>
            <a:ext cx="8325548" cy="4011502"/>
          </a:xfrm>
        </p:spPr>
        <p:txBody>
          <a:bodyPr/>
          <a:lstStyle/>
          <a:p>
            <a:r>
              <a:rPr lang="en-US" dirty="0" smtClean="0"/>
              <a:t>Requires public expenditure on education</a:t>
            </a:r>
          </a:p>
          <a:p>
            <a:r>
              <a:rPr lang="en-US" dirty="0" smtClean="0"/>
              <a:t>Takes caregivers out of workforce</a:t>
            </a:r>
          </a:p>
          <a:p>
            <a:r>
              <a:rPr lang="en-US" dirty="0" smtClean="0"/>
              <a:t>Dependency ratio</a:t>
            </a:r>
          </a:p>
          <a:p>
            <a:r>
              <a:rPr lang="en-US" dirty="0" smtClean="0"/>
              <a:t>Challenge raising standard of living for everyone</a:t>
            </a:r>
          </a:p>
          <a:p>
            <a:endParaRPr lang="en-US" dirty="0"/>
          </a:p>
          <a:p>
            <a:r>
              <a:rPr lang="en-US" dirty="0" smtClean="0"/>
              <a:t>Political instability?</a:t>
            </a:r>
          </a:p>
          <a:p>
            <a:r>
              <a:rPr lang="en-US" dirty="0" smtClean="0"/>
              <a:t>Poverty?</a:t>
            </a:r>
          </a:p>
          <a:p>
            <a:r>
              <a:rPr lang="en-US" dirty="0" smtClean="0"/>
              <a:t>Environmental strain?</a:t>
            </a:r>
          </a:p>
          <a:p>
            <a:pPr lvl="1"/>
            <a:r>
              <a:rPr lang="en-US" dirty="0" smtClean="0"/>
              <a:t>Environmental Impact = Population x Affluence x Technology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34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Fertility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1669700-339D-4BC3-9C61-1670B9701C57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29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5992"/>
          </a:xfrm>
        </p:spPr>
        <p:txBody>
          <a:bodyPr/>
          <a:lstStyle/>
          <a:p>
            <a:r>
              <a:rPr lang="en-US" dirty="0" smtClean="0"/>
              <a:t>What are the fertility differentials within countries?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65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Fertility Decline: Ethnic Groups: US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9" y="932904"/>
            <a:ext cx="8161877" cy="5823204"/>
          </a:xfr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84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Fertility Decline: Age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75" y="1014006"/>
            <a:ext cx="8325548" cy="58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71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What is natural fertility?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10.9 children per woman observed among Hutterites of Montana</a:t>
            </a:r>
          </a:p>
          <a:p>
            <a:r>
              <a:rPr lang="en-US" dirty="0" smtClean="0"/>
              <a:t>15 children per woman - Hutterites revisited with early marriage, no breastfeeding, no decline </a:t>
            </a:r>
            <a:r>
              <a:rPr lang="en-US" dirty="0"/>
              <a:t>in </a:t>
            </a:r>
            <a:r>
              <a:rPr lang="en-US" dirty="0" smtClean="0"/>
              <a:t>coitus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53732" y="981119"/>
            <a:ext cx="8087171" cy="313932"/>
          </a:xfrm>
        </p:spPr>
        <p:txBody>
          <a:bodyPr/>
          <a:lstStyle/>
          <a:p>
            <a:r>
              <a:rPr lang="en-US" sz="3200" dirty="0" smtClean="0">
                <a:latin typeface="+mn-lt"/>
              </a:rPr>
              <a:t>(How high can it go?)</a:t>
            </a:r>
            <a:endParaRPr lang="en-US" sz="3200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1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/>
              <a:t>Proximate determinants of </a:t>
            </a:r>
            <a:r>
              <a:rPr lang="en-US" dirty="0" smtClean="0"/>
              <a:t>fertility </a:t>
            </a:r>
            <a:r>
              <a:rPr lang="en-US" dirty="0"/>
              <a:t>(</a:t>
            </a:r>
            <a:r>
              <a:rPr lang="en-US" dirty="0" err="1"/>
              <a:t>Bongaarts</a:t>
            </a:r>
            <a:r>
              <a:rPr lang="en-US" dirty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7189" y="1670771"/>
            <a:ext cx="2327134" cy="101566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000" dirty="0"/>
              <a:t>Social, economic and environmental factors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511424" y="1793987"/>
            <a:ext cx="1568576" cy="615553"/>
          </a:xfrm>
          <a:prstGeom prst="rect">
            <a:avLst/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/>
              <a:t>Proximate</a:t>
            </a:r>
          </a:p>
          <a:p>
            <a:pPr algn="ctr"/>
            <a:r>
              <a:rPr lang="en-US" sz="2000" dirty="0" smtClean="0"/>
              <a:t>Determinants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008914" y="1947874"/>
            <a:ext cx="905598" cy="307777"/>
          </a:xfrm>
          <a:prstGeom prst="rect">
            <a:avLst/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 Fertility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34323" y="2132505"/>
            <a:ext cx="928914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80000" y="2101763"/>
            <a:ext cx="928914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33298" y="3160831"/>
            <a:ext cx="8325548" cy="4011502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Fecundity/breastfeeding </a:t>
            </a:r>
          </a:p>
          <a:p>
            <a:r>
              <a:rPr lang="en-US" dirty="0" smtClean="0"/>
              <a:t>Exposure </a:t>
            </a:r>
            <a:r>
              <a:rPr lang="en-US" dirty="0"/>
              <a:t>to risk </a:t>
            </a:r>
          </a:p>
          <a:p>
            <a:pPr lvl="1"/>
            <a:r>
              <a:rPr lang="en-US" dirty="0" smtClean="0"/>
              <a:t>Age </a:t>
            </a:r>
            <a:r>
              <a:rPr lang="en-US" dirty="0"/>
              <a:t>of </a:t>
            </a:r>
            <a:r>
              <a:rPr lang="en-US" dirty="0" smtClean="0"/>
              <a:t>debut </a:t>
            </a:r>
          </a:p>
          <a:p>
            <a:pPr lvl="1"/>
            <a:r>
              <a:rPr lang="en-US" dirty="0" smtClean="0"/>
              <a:t>Frequency of sex / type of sex </a:t>
            </a:r>
          </a:p>
          <a:p>
            <a:pPr lvl="1"/>
            <a:r>
              <a:rPr lang="en-US" dirty="0" smtClean="0"/>
              <a:t>Periodic abstinence/knowledge </a:t>
            </a:r>
            <a:r>
              <a:rPr lang="en-US" dirty="0"/>
              <a:t>of fertile </a:t>
            </a:r>
            <a:r>
              <a:rPr lang="en-US" dirty="0" smtClean="0"/>
              <a:t>times</a:t>
            </a:r>
          </a:p>
          <a:p>
            <a:pPr lvl="1"/>
            <a:r>
              <a:rPr lang="en-US" dirty="0" smtClean="0"/>
              <a:t>Postpartum abstinence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504609" y="3044574"/>
            <a:ext cx="2587247" cy="17620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</a:rPr>
              <a:t>Contraceptive use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</a:rPr>
              <a:t>Abortion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</a:rPr>
              <a:t>Fetal loss</a:t>
            </a:r>
          </a:p>
          <a:p>
            <a:endParaRPr lang="en-US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3834261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5049">
            <a:off x="-188315" y="592487"/>
            <a:ext cx="9217682" cy="5446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70" y="-13096"/>
            <a:ext cx="8089901" cy="575094"/>
          </a:xfrm>
        </p:spPr>
        <p:txBody>
          <a:bodyPr/>
          <a:lstStyle/>
          <a:p>
            <a:r>
              <a:rPr lang="en-US" dirty="0" err="1" smtClean="0"/>
              <a:t>Bongaarts</a:t>
            </a:r>
            <a:r>
              <a:rPr lang="en-US" dirty="0" smtClean="0"/>
              <a:t> continued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6172941"/>
            <a:ext cx="8986923" cy="6850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Bongaarts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Potter. 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Fertility, Biology, and Behavior: An Analysis of the Proximate Determinants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1983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528457" y="3628571"/>
            <a:ext cx="45719" cy="333829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-52046" y="524856"/>
            <a:ext cx="9038968" cy="420609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57081" y="5874398"/>
            <a:ext cx="9038968" cy="327557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913104" y="923716"/>
            <a:ext cx="461878" cy="4921987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-272349" y="945465"/>
            <a:ext cx="461878" cy="4965379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6088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5049">
            <a:off x="69803" y="736760"/>
            <a:ext cx="8963025" cy="5295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70" y="-13096"/>
            <a:ext cx="8089901" cy="575094"/>
          </a:xfrm>
        </p:spPr>
        <p:txBody>
          <a:bodyPr/>
          <a:lstStyle/>
          <a:p>
            <a:r>
              <a:rPr lang="en-US" dirty="0" err="1" smtClean="0"/>
              <a:t>Bongaarts</a:t>
            </a:r>
            <a:r>
              <a:rPr lang="en-US" dirty="0" smtClean="0"/>
              <a:t> continued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6172941"/>
            <a:ext cx="8986923" cy="6850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Bongaarts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Potter. 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Fertility, Biology, and Behavior: An Analysis of the Proximate Determinants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1983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528457" y="3628571"/>
            <a:ext cx="45719" cy="333829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-52046" y="524856"/>
            <a:ext cx="9038968" cy="420609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57081" y="5874398"/>
            <a:ext cx="9038968" cy="327557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913104" y="923716"/>
            <a:ext cx="461878" cy="4921987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-63683" y="923716"/>
            <a:ext cx="461878" cy="4965379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392553" y="4414604"/>
            <a:ext cx="191564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000" dirty="0" smtClean="0"/>
              <a:t>US 2018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671964" y="4339884"/>
            <a:ext cx="45719" cy="333829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379193" y="4298046"/>
            <a:ext cx="6462917" cy="507887"/>
            <a:chOff x="2379193" y="4298046"/>
            <a:chExt cx="6462917" cy="507887"/>
          </a:xfrm>
        </p:grpSpPr>
        <p:grpSp>
          <p:nvGrpSpPr>
            <p:cNvPr id="28" name="Group 27"/>
            <p:cNvGrpSpPr/>
            <p:nvPr/>
          </p:nvGrpSpPr>
          <p:grpSpPr>
            <a:xfrm>
              <a:off x="2379193" y="4298046"/>
              <a:ext cx="6462917" cy="507887"/>
              <a:chOff x="2356333" y="4314548"/>
              <a:chExt cx="6462917" cy="507887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2356333" y="4314548"/>
                <a:ext cx="6462917" cy="507887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 smtClean="0">
                  <a:solidFill>
                    <a:schemeClr val="bg1"/>
                  </a:solidFill>
                  <a:latin typeface="+mj-lt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450187" y="4347451"/>
                <a:ext cx="5386764" cy="374930"/>
                <a:chOff x="2246987" y="5514554"/>
                <a:chExt cx="5386764" cy="374930"/>
              </a:xfrm>
            </p:grpSpPr>
            <p:sp>
              <p:nvSpPr>
                <p:cNvPr id="12" name="Rectangle 11"/>
                <p:cNvSpPr/>
                <p:nvPr/>
              </p:nvSpPr>
              <p:spPr bwMode="auto">
                <a:xfrm>
                  <a:off x="4280078" y="5514554"/>
                  <a:ext cx="188686" cy="333829"/>
                </a:xfrm>
                <a:prstGeom prst="rect">
                  <a:avLst/>
                </a:prstGeom>
                <a:solidFill>
                  <a:srgbClr val="000000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sz="1600" b="1" dirty="0" err="1" smtClean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2246987" y="5514555"/>
                  <a:ext cx="5386764" cy="374929"/>
                  <a:chOff x="2320322" y="3621624"/>
                  <a:chExt cx="5386764" cy="374929"/>
                </a:xfrm>
              </p:grpSpPr>
              <p:sp>
                <p:nvSpPr>
                  <p:cNvPr id="10" name="Rectangle 9"/>
                  <p:cNvSpPr/>
                  <p:nvPr/>
                </p:nvSpPr>
                <p:spPr bwMode="auto">
                  <a:xfrm>
                    <a:off x="2320322" y="3628571"/>
                    <a:ext cx="698650" cy="367982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none"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sz="1600" b="1" dirty="0" err="1" smtClean="0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 bwMode="auto">
                  <a:xfrm>
                    <a:off x="3018971" y="3621625"/>
                    <a:ext cx="1320800" cy="333829"/>
                  </a:xfrm>
                  <a:prstGeom prst="rect">
                    <a:avLst/>
                  </a:prstGeom>
                  <a:pattFill prst="narHorz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none"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sz="1600" b="1" dirty="0" err="1" smtClean="0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 bwMode="auto">
                  <a:xfrm>
                    <a:off x="4579458" y="3628571"/>
                    <a:ext cx="137685" cy="333829"/>
                  </a:xfrm>
                  <a:prstGeom prst="rect">
                    <a:avLst/>
                  </a:prstGeom>
                  <a:pattFill prst="narHorz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none"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sz="1600" b="1" dirty="0" err="1" smtClean="0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 bwMode="auto">
                  <a:xfrm>
                    <a:off x="4729806" y="3621624"/>
                    <a:ext cx="188686" cy="333829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none"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sz="1600" b="1" dirty="0" err="1" smtClean="0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 bwMode="auto">
                  <a:xfrm>
                    <a:off x="4941351" y="3628571"/>
                    <a:ext cx="45719" cy="333829"/>
                  </a:xfrm>
                  <a:prstGeom prst="rect">
                    <a:avLst/>
                  </a:prstGeom>
                  <a:pattFill prst="ltHorz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none"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sz="1600" b="1" dirty="0" err="1" smtClean="0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 bwMode="auto">
                  <a:xfrm>
                    <a:off x="4987070" y="3628571"/>
                    <a:ext cx="2720016" cy="333829"/>
                  </a:xfrm>
                  <a:prstGeom prst="rect">
                    <a:avLst/>
                  </a:prstGeom>
                  <a:pattFill prst="narHorz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none"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sz="1600" b="1" dirty="0" err="1" smtClean="0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</p:grpSp>
          </p:grpSp>
        </p:grpSp>
        <p:sp>
          <p:nvSpPr>
            <p:cNvPr id="6" name="Rectangle 5"/>
            <p:cNvSpPr/>
            <p:nvPr/>
          </p:nvSpPr>
          <p:spPr bwMode="auto">
            <a:xfrm>
              <a:off x="7836951" y="4354399"/>
              <a:ext cx="888446" cy="31931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2379193" y="4298046"/>
            <a:ext cx="0" cy="81637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227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10" y="434801"/>
            <a:ext cx="8765308" cy="1034129"/>
          </a:xfrm>
        </p:spPr>
        <p:txBody>
          <a:bodyPr/>
          <a:lstStyle/>
          <a:p>
            <a:r>
              <a:rPr lang="en-US" dirty="0" smtClean="0"/>
              <a:t>Contraceptive Use and Abortion, United States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40321" y="1277339"/>
            <a:ext cx="8077645" cy="383182"/>
          </a:xfrm>
        </p:spPr>
        <p:txBody>
          <a:bodyPr/>
          <a:lstStyle/>
          <a:p>
            <a:r>
              <a:rPr lang="en-US" dirty="0" smtClean="0"/>
              <a:t>Of a theoretical maximum of 10 children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1669700-339D-4BC3-9C61-1670B9701C57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945810"/>
              </p:ext>
            </p:extLst>
          </p:nvPr>
        </p:nvGraphicFramePr>
        <p:xfrm>
          <a:off x="1190172" y="1848106"/>
          <a:ext cx="6654800" cy="441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1176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55" y="144430"/>
            <a:ext cx="8799491" cy="994172"/>
          </a:xfrm>
        </p:spPr>
        <p:txBody>
          <a:bodyPr>
            <a:normAutofit/>
          </a:bodyPr>
          <a:lstStyle/>
          <a:p>
            <a:r>
              <a:rPr lang="en-US" sz="2700" dirty="0"/>
              <a:t>Options for a woman who begins having sex at 18, stops being fecund at 45 and wants to have two kids over her lifetime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06254"/>
              </p:ext>
            </p:extLst>
          </p:nvPr>
        </p:nvGraphicFramePr>
        <p:xfrm>
          <a:off x="172253" y="880090"/>
          <a:ext cx="8799492" cy="4752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3164"/>
                <a:gridCol w="2933164"/>
                <a:gridCol w="2933164"/>
              </a:tblGrid>
              <a:tr h="712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Number needed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Unwanted pregnancies expected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(despite use of the method)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  <a:tr h="38816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Contraception as a method of family </a:t>
                      </a:r>
                      <a:r>
                        <a:rPr lang="en-US" sz="1800" dirty="0" smtClean="0">
                          <a:effectLst/>
                        </a:rPr>
                        <a:t>planning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7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Condoms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2,350 condoms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  -  3.8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7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Copper IUD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 IUDs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7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Hormonal IUD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 IUDs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7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Implant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 implants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7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Oral contraceptives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6,844 pills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  -  2.0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7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Contraceptive patch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975 patches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  -  2.5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7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Contraceptive ring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325 rings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  -  2.0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7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Injectable contraceptives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 shots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  -  0.8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7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Withdrawal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2,350 times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1.0  -  6.8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456285"/>
              </p:ext>
            </p:extLst>
          </p:nvPr>
        </p:nvGraphicFramePr>
        <p:xfrm>
          <a:off x="172255" y="5632870"/>
          <a:ext cx="8799492" cy="1162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3164"/>
                <a:gridCol w="2933164"/>
                <a:gridCol w="2933164"/>
              </a:tblGrid>
              <a:tr h="38816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Abortion as a method of family </a:t>
                      </a:r>
                      <a:r>
                        <a:rPr lang="en-US" sz="1800" dirty="0" smtClean="0">
                          <a:effectLst/>
                        </a:rPr>
                        <a:t>planning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  <a:tr h="387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Early </a:t>
                      </a:r>
                      <a:r>
                        <a:rPr lang="en-US" sz="1800" dirty="0">
                          <a:effectLst/>
                        </a:rPr>
                        <a:t>medication abortions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 abortions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  <a:tr h="387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Second </a:t>
                      </a:r>
                      <a:r>
                        <a:rPr lang="en-US" sz="1800" dirty="0">
                          <a:effectLst/>
                        </a:rPr>
                        <a:t>trimester abortions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 abortions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07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75094"/>
          </a:xfrm>
        </p:spPr>
        <p:txBody>
          <a:bodyPr/>
          <a:lstStyle/>
          <a:p>
            <a:r>
              <a:rPr lang="en-US" dirty="0" smtClean="0"/>
              <a:t>Contraceptive use and TFR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0000"/>
          <a:stretch/>
        </p:blipFill>
        <p:spPr>
          <a:xfrm>
            <a:off x="-1" y="998225"/>
            <a:ext cx="8811477" cy="44446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279907" y="5080000"/>
            <a:ext cx="1683657" cy="362857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01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238946"/>
            <a:ext cx="8089901" cy="577081"/>
          </a:xfrm>
        </p:spPr>
        <p:txBody>
          <a:bodyPr/>
          <a:lstStyle/>
          <a:p>
            <a:r>
              <a:rPr lang="en-US" dirty="0" smtClean="0"/>
              <a:t>Measures of Fertility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245" y="816027"/>
            <a:ext cx="8325548" cy="4011502"/>
          </a:xfrm>
        </p:spPr>
        <p:txBody>
          <a:bodyPr/>
          <a:lstStyle/>
          <a:p>
            <a:r>
              <a:rPr lang="en-US" dirty="0" smtClean="0"/>
              <a:t>Crude </a:t>
            </a:r>
            <a:r>
              <a:rPr lang="en-US" dirty="0"/>
              <a:t>birth </a:t>
            </a:r>
            <a:r>
              <a:rPr lang="en-US" dirty="0" smtClean="0"/>
              <a:t>rate 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births during </a:t>
            </a:r>
            <a:r>
              <a:rPr lang="en-US" dirty="0" smtClean="0"/>
              <a:t>time t over the mid-year </a:t>
            </a:r>
            <a:r>
              <a:rPr lang="en-US" dirty="0"/>
              <a:t>population in t 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Age-Specific </a:t>
            </a:r>
            <a:r>
              <a:rPr lang="en-US" dirty="0"/>
              <a:t>F</a:t>
            </a:r>
            <a:r>
              <a:rPr lang="en-US" dirty="0" smtClean="0"/>
              <a:t>ertility Rate (ASFR)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births to women aged </a:t>
            </a:r>
            <a:r>
              <a:rPr lang="en-US" dirty="0" smtClean="0"/>
              <a:t>x to x+5 </a:t>
            </a:r>
            <a:r>
              <a:rPr lang="en-US" dirty="0"/>
              <a:t>during </a:t>
            </a:r>
            <a:r>
              <a:rPr lang="en-US" dirty="0" smtClean="0"/>
              <a:t>time t over the mid-year </a:t>
            </a:r>
            <a:r>
              <a:rPr lang="en-US" dirty="0"/>
              <a:t>population of women aged </a:t>
            </a:r>
            <a:r>
              <a:rPr lang="en-US" dirty="0" smtClean="0"/>
              <a:t>x to x+5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982355"/>
              </p:ext>
            </p:extLst>
          </p:nvPr>
        </p:nvGraphicFramePr>
        <p:xfrm>
          <a:off x="1381683" y="1631803"/>
          <a:ext cx="54165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Equation" r:id="rId3" imgW="2933700" imgH="469900" progId="Equation.3">
                  <p:embed/>
                </p:oleObj>
              </mc:Choice>
              <mc:Fallback>
                <p:oleObj name="Equation" r:id="rId3" imgW="2933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1683" y="1631803"/>
                        <a:ext cx="5416550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3131734" y="4280661"/>
            <a:ext cx="2423933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to women age 15-19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81683" y="4641702"/>
            <a:ext cx="6237288" cy="798512"/>
            <a:chOff x="1349375" y="4155586"/>
            <a:chExt cx="6237288" cy="79851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3820725"/>
                </p:ext>
              </p:extLst>
            </p:nvPr>
          </p:nvGraphicFramePr>
          <p:xfrm>
            <a:off x="1349375" y="4155586"/>
            <a:ext cx="6237288" cy="798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7" name="Equation" r:id="rId5" imgW="3378200" imgH="431800" progId="Equation.3">
                    <p:embed/>
                  </p:oleObj>
                </mc:Choice>
                <mc:Fallback>
                  <p:oleObj name="Equation" r:id="rId5" imgW="3378200" imgH="431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49375" y="4155586"/>
                          <a:ext cx="6237288" cy="7985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 bwMode="auto">
            <a:xfrm>
              <a:off x="3574012" y="4580474"/>
              <a:ext cx="737381" cy="369332"/>
            </a:xfrm>
            <a:prstGeom prst="rect">
              <a:avLst/>
            </a:prstGeom>
            <a:solidFill>
              <a:schemeClr val="bg2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/>
                <a:t> </a:t>
              </a:r>
              <a:r>
                <a:rPr lang="en-US" sz="2400" dirty="0" smtClean="0"/>
                <a:t>15-19</a:t>
              </a:r>
              <a:endParaRPr lang="en-US" dirty="0" smtClean="0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3773714" y="4641702"/>
            <a:ext cx="201296" cy="12069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975010" y="4649993"/>
            <a:ext cx="201296" cy="11568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350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Fertility and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44% of pregnancies are unintended globally (2010-4 estimate)</a:t>
            </a:r>
          </a:p>
          <a:p>
            <a:endParaRPr lang="en-US" dirty="0"/>
          </a:p>
          <a:p>
            <a:r>
              <a:rPr lang="en-US" dirty="0" smtClean="0"/>
              <a:t>99 </a:t>
            </a:r>
            <a:r>
              <a:rPr lang="en-US" dirty="0"/>
              <a:t>million </a:t>
            </a:r>
            <a:r>
              <a:rPr lang="en-US" dirty="0" smtClean="0"/>
              <a:t>unplanned pregnancies per year globally,</a:t>
            </a:r>
          </a:p>
          <a:p>
            <a:pPr lvl="1"/>
            <a:r>
              <a:rPr lang="en-US" dirty="0" smtClean="0"/>
              <a:t>56% ended </a:t>
            </a:r>
            <a:r>
              <a:rPr lang="en-US" dirty="0"/>
              <a:t>in </a:t>
            </a:r>
            <a:r>
              <a:rPr lang="en-US" dirty="0" smtClean="0"/>
              <a:t>abortion </a:t>
            </a:r>
          </a:p>
          <a:p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32 </a:t>
            </a:r>
            <a:r>
              <a:rPr lang="en-US" dirty="0"/>
              <a:t>million children are born </a:t>
            </a:r>
            <a:r>
              <a:rPr lang="en-US" dirty="0" smtClean="0"/>
              <a:t>from unintended pregnancies every </a:t>
            </a:r>
            <a:r>
              <a:rPr lang="en-US" dirty="0"/>
              <a:t>year 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23% </a:t>
            </a:r>
            <a:r>
              <a:rPr lang="en-US" dirty="0"/>
              <a:t>of the 131 million </a:t>
            </a:r>
            <a:r>
              <a:rPr lang="en-US" dirty="0" smtClean="0"/>
              <a:t>births globally.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06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Policies to decrease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5" y="1108357"/>
            <a:ext cx="8325548" cy="4011502"/>
          </a:xfrm>
        </p:spPr>
        <p:txBody>
          <a:bodyPr/>
          <a:lstStyle/>
          <a:p>
            <a:r>
              <a:rPr lang="en-US" dirty="0" smtClean="0"/>
              <a:t>Direct</a:t>
            </a:r>
          </a:p>
          <a:p>
            <a:pPr lvl="1"/>
            <a:r>
              <a:rPr lang="en-US" dirty="0" smtClean="0"/>
              <a:t>Voluntary family planning programs</a:t>
            </a:r>
          </a:p>
          <a:p>
            <a:pPr lvl="1"/>
            <a:r>
              <a:rPr lang="en-US" dirty="0" smtClean="0"/>
              <a:t>1 child policy: China</a:t>
            </a:r>
          </a:p>
          <a:p>
            <a:pPr lvl="1"/>
            <a:r>
              <a:rPr lang="en-US" dirty="0" smtClean="0"/>
              <a:t>Forced sterilizations: India, Columbia</a:t>
            </a:r>
          </a:p>
          <a:p>
            <a:pPr lvl="1"/>
            <a:r>
              <a:rPr lang="en-US" dirty="0" smtClean="0"/>
              <a:t>Other (more mildly but still coercive) programs</a:t>
            </a:r>
            <a:endParaRPr lang="en-US" dirty="0"/>
          </a:p>
          <a:p>
            <a:r>
              <a:rPr lang="en-US" dirty="0" smtClean="0"/>
              <a:t>Indirect</a:t>
            </a:r>
          </a:p>
          <a:p>
            <a:pPr lvl="1"/>
            <a:r>
              <a:rPr lang="en-US" dirty="0" smtClean="0"/>
              <a:t>Women’s education</a:t>
            </a:r>
          </a:p>
          <a:p>
            <a:pPr lvl="1"/>
            <a:r>
              <a:rPr lang="en-US" dirty="0" smtClean="0"/>
              <a:t>Women’s labor force opportunities</a:t>
            </a:r>
          </a:p>
          <a:p>
            <a:pPr lvl="1"/>
            <a:r>
              <a:rPr lang="en-US" dirty="0" smtClean="0"/>
              <a:t>Laws about age at marriage</a:t>
            </a:r>
          </a:p>
          <a:p>
            <a:pPr lvl="1"/>
            <a:r>
              <a:rPr lang="en-US" dirty="0" smtClean="0"/>
              <a:t>Women’s empowerment	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93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3475"/>
          </a:xfrm>
        </p:spPr>
      </p:pic>
    </p:spTree>
    <p:extLst>
      <p:ext uri="{BB962C8B-B14F-4D97-AF65-F5344CB8AC3E}">
        <p14:creationId xmlns:p14="http://schemas.microsoft.com/office/powerpoint/2010/main" val="30794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77081"/>
          </a:xfrm>
        </p:spPr>
        <p:txBody>
          <a:bodyPr/>
          <a:lstStyle/>
          <a:p>
            <a:r>
              <a:rPr lang="en-US" dirty="0" smtClean="0"/>
              <a:t>Policies to increase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789" y="1248060"/>
            <a:ext cx="8089901" cy="49699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Financial incentives</a:t>
            </a:r>
          </a:p>
          <a:p>
            <a:pPr lvl="1"/>
            <a:r>
              <a:rPr lang="en-US" dirty="0" smtClean="0"/>
              <a:t>Lump sums, periodic</a:t>
            </a:r>
          </a:p>
          <a:p>
            <a:pPr lvl="1"/>
            <a:r>
              <a:rPr lang="en-US" dirty="0" smtClean="0"/>
              <a:t>Tax rebates, credits, etc.</a:t>
            </a:r>
          </a:p>
          <a:p>
            <a:pPr lvl="1"/>
            <a:r>
              <a:rPr lang="en-US" dirty="0" smtClean="0"/>
              <a:t>Free/subsidized goods for children including education</a:t>
            </a:r>
          </a:p>
          <a:p>
            <a:r>
              <a:rPr lang="en-US" dirty="0" smtClean="0"/>
              <a:t>Work/family incentives</a:t>
            </a:r>
          </a:p>
          <a:p>
            <a:pPr lvl="1"/>
            <a:r>
              <a:rPr lang="en-US" dirty="0" smtClean="0"/>
              <a:t>Maternity and paternity leave</a:t>
            </a:r>
          </a:p>
          <a:p>
            <a:pPr lvl="1"/>
            <a:r>
              <a:rPr lang="en-US" dirty="0" smtClean="0"/>
              <a:t>Flexible hours</a:t>
            </a:r>
          </a:p>
          <a:p>
            <a:pPr lvl="1"/>
            <a:r>
              <a:rPr lang="en-US" dirty="0" smtClean="0"/>
              <a:t>Childcare</a:t>
            </a:r>
          </a:p>
          <a:p>
            <a:pPr lvl="1"/>
            <a:r>
              <a:rPr lang="en-US" dirty="0" smtClean="0"/>
              <a:t>Anti discrimination laws</a:t>
            </a:r>
          </a:p>
          <a:p>
            <a:r>
              <a:rPr lang="en-US" dirty="0" smtClean="0"/>
              <a:t>Social change to be more supportive of children and parents</a:t>
            </a:r>
          </a:p>
          <a:p>
            <a:pPr lvl="1"/>
            <a:r>
              <a:rPr lang="en-US" dirty="0" smtClean="0"/>
              <a:t>Gender equity in household, marriages</a:t>
            </a:r>
          </a:p>
          <a:p>
            <a:pPr lvl="1"/>
            <a:r>
              <a:rPr lang="en-US" dirty="0" smtClean="0"/>
              <a:t>Child friendly environments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9/23/2018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3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77081"/>
          </a:xfrm>
        </p:spPr>
        <p:txBody>
          <a:bodyPr/>
          <a:lstStyle/>
          <a:p>
            <a:r>
              <a:rPr lang="en-US" dirty="0" smtClean="0"/>
              <a:t>Evidence on policies to increase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Review (Gauthier, 2007)</a:t>
            </a:r>
          </a:p>
          <a:p>
            <a:pPr lvl="1"/>
            <a:r>
              <a:rPr lang="en-US" dirty="0" smtClean="0"/>
              <a:t>Little conclusive evidence, some policies had positive effect, many none</a:t>
            </a:r>
          </a:p>
          <a:p>
            <a:pPr lvl="1"/>
            <a:r>
              <a:rPr lang="en-US" dirty="0" smtClean="0"/>
              <a:t>Evidence that when they did work, they mostly seemed to affect timing rather than overall completed fertility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9/23/2018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8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 smtClean="0"/>
              <a:t>How culture and policy shape fertility: Singapore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09" y="1639904"/>
            <a:ext cx="7174882" cy="52180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7532891" y="1639904"/>
            <a:ext cx="1192506" cy="521809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261830" y="6134894"/>
            <a:ext cx="130159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61830" y="5943600"/>
            <a:ext cx="1301599" cy="0"/>
          </a:xfrm>
          <a:prstGeom prst="line">
            <a:avLst/>
          </a:prstGeom>
          <a:ln w="3492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 rot="16200000">
            <a:off x="7626249" y="6377185"/>
            <a:ext cx="397545" cy="2154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+mj-lt"/>
              </a:rPr>
              <a:t>2012</a:t>
            </a:r>
          </a:p>
        </p:txBody>
      </p:sp>
      <p:sp>
        <p:nvSpPr>
          <p:cNvPr id="13" name="TextBox 12"/>
          <p:cNvSpPr txBox="1"/>
          <p:nvPr/>
        </p:nvSpPr>
        <p:spPr bwMode="auto">
          <a:xfrm rot="16200000">
            <a:off x="8160723" y="6381949"/>
            <a:ext cx="397545" cy="2154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+mj-lt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058855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11" y="130222"/>
            <a:ext cx="8296818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Abortion, contraception, maternal mortality and fertility in Romania during the period 1965–2010  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9" y="1357284"/>
            <a:ext cx="8288194" cy="4739810"/>
          </a:xfrm>
        </p:spPr>
      </p:pic>
      <p:sp>
        <p:nvSpPr>
          <p:cNvPr id="5" name="Rectangle 4"/>
          <p:cNvSpPr/>
          <p:nvPr/>
        </p:nvSpPr>
        <p:spPr>
          <a:xfrm>
            <a:off x="492950" y="6329985"/>
            <a:ext cx="73157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err="1">
                <a:latin typeface="Arial" panose="020B0604020202020204" pitchFamily="34" charset="0"/>
              </a:rPr>
              <a:t>Horga</a:t>
            </a:r>
            <a:r>
              <a:rPr lang="en-US" sz="1350" dirty="0">
                <a:latin typeface="Arial" panose="020B0604020202020204" pitchFamily="34" charset="0"/>
              </a:rPr>
              <a:t> M, Gerdts C, Potts M. Journal of Family Planning and Reproductive Health Care 2013,39,2</a:t>
            </a:r>
            <a:r>
              <a:rPr lang="en-US" sz="1350" dirty="0">
                <a:latin typeface="Courier New" panose="02070309020205020404" pitchFamily="49" charset="0"/>
              </a:rPr>
              <a:t>–</a:t>
            </a:r>
            <a:r>
              <a:rPr lang="en-US" sz="1350" dirty="0">
                <a:latin typeface="Arial" panose="020B0604020202020204" pitchFamily="34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15419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509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U.S. abortion </a:t>
            </a:r>
            <a:r>
              <a:rPr lang="en-US" dirty="0" smtClean="0"/>
              <a:t>rate is dropping rapidly.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C898A67-51EE-894C-B646-AF1BA6D7BEA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064471"/>
            <a:ext cx="1386348" cy="22484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3" y="752475"/>
            <a:ext cx="7899453" cy="5310188"/>
          </a:xfrm>
        </p:spPr>
      </p:pic>
    </p:spTree>
    <p:extLst>
      <p:ext uri="{BB962C8B-B14F-4D97-AF65-F5344CB8AC3E}">
        <p14:creationId xmlns:p14="http://schemas.microsoft.com/office/powerpoint/2010/main" val="12455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318879"/>
            <a:ext cx="8089900" cy="575094"/>
          </a:xfrm>
        </p:spPr>
        <p:txBody>
          <a:bodyPr/>
          <a:lstStyle/>
          <a:p>
            <a:r>
              <a:rPr lang="en-US" dirty="0" smtClean="0"/>
              <a:t>Explanations for the abortion rate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2" y="893973"/>
            <a:ext cx="8824685" cy="5839747"/>
          </a:xfrm>
          <a:solidFill>
            <a:schemeClr val="bg2"/>
          </a:solidFill>
        </p:spPr>
        <p:txBody>
          <a:bodyPr/>
          <a:lstStyle/>
          <a:p>
            <a:r>
              <a:rPr lang="en-US" sz="1800" dirty="0"/>
              <a:t>Change in fertility preferences </a:t>
            </a:r>
            <a:endParaRPr lang="en-US" sz="1800" dirty="0" smtClean="0"/>
          </a:p>
          <a:p>
            <a:pPr lvl="2"/>
            <a:r>
              <a:rPr lang="en-US" sz="1800" dirty="0" smtClean="0"/>
              <a:t>Women </a:t>
            </a:r>
            <a:r>
              <a:rPr lang="en-US" sz="1800" dirty="0"/>
              <a:t>choosing birth over abortion in cases of unwanted pregnancy; Pregnancies more likely to be wanted than unwanted </a:t>
            </a:r>
          </a:p>
          <a:p>
            <a:r>
              <a:rPr lang="en-US" sz="1800" dirty="0"/>
              <a:t>Use of better methods of contraception </a:t>
            </a:r>
          </a:p>
          <a:p>
            <a:pPr lvl="2"/>
            <a:r>
              <a:rPr lang="en-US" sz="1800" dirty="0"/>
              <a:t>Adoption of any method among women previously using none; Increased use of LARC methods; Widespread switch to more effective methods from less effective methods </a:t>
            </a:r>
          </a:p>
          <a:p>
            <a:r>
              <a:rPr lang="en-US" sz="1800" dirty="0"/>
              <a:t>Improved use of contraceptive methods among current </a:t>
            </a:r>
            <a:r>
              <a:rPr lang="en-US" sz="1800" dirty="0" smtClean="0"/>
              <a:t>users</a:t>
            </a:r>
            <a:endParaRPr lang="en-US" sz="1800" dirty="0"/>
          </a:p>
          <a:p>
            <a:pPr lvl="2"/>
            <a:r>
              <a:rPr lang="en-US" sz="1800" dirty="0"/>
              <a:t>Improved consistency of contraceptive use; Better knowledge of fertile period; Better access to a consistent supply of </a:t>
            </a:r>
            <a:r>
              <a:rPr lang="en-US" sz="1800" dirty="0" smtClean="0"/>
              <a:t>contraception</a:t>
            </a:r>
            <a:r>
              <a:rPr lang="en-US" sz="1800" dirty="0"/>
              <a:t> </a:t>
            </a:r>
          </a:p>
          <a:p>
            <a:r>
              <a:rPr lang="en-US" sz="1800" dirty="0"/>
              <a:t>Lower exposure to the risk of pregnancy </a:t>
            </a:r>
            <a:endParaRPr lang="en-US" sz="1800" dirty="0" smtClean="0"/>
          </a:p>
          <a:p>
            <a:pPr lvl="2"/>
            <a:r>
              <a:rPr lang="en-US" sz="1800" dirty="0" smtClean="0"/>
              <a:t>Reduced </a:t>
            </a:r>
            <a:r>
              <a:rPr lang="en-US" sz="1800" dirty="0"/>
              <a:t>fecundity; Reduced sexual intercourse</a:t>
            </a:r>
          </a:p>
          <a:p>
            <a:r>
              <a:rPr lang="en-US" sz="1800" dirty="0" smtClean="0"/>
              <a:t>Inability </a:t>
            </a:r>
            <a:r>
              <a:rPr lang="en-US" sz="1800" dirty="0"/>
              <a:t>to get a clinic-based abortion or preference for self-sourced </a:t>
            </a:r>
            <a:r>
              <a:rPr lang="en-US" sz="1800" dirty="0" smtClean="0"/>
              <a:t>abortions</a:t>
            </a:r>
          </a:p>
          <a:p>
            <a:pPr lvl="2"/>
            <a:r>
              <a:rPr lang="en-US" sz="1800" dirty="0" smtClean="0"/>
              <a:t>Restrictions </a:t>
            </a:r>
            <a:r>
              <a:rPr lang="en-US" sz="1800" dirty="0"/>
              <a:t>and clinic closures; Abortions occurring outside the medical system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0" name="Multiply 9"/>
          <p:cNvSpPr/>
          <p:nvPr/>
        </p:nvSpPr>
        <p:spPr bwMode="auto">
          <a:xfrm>
            <a:off x="2296313" y="502088"/>
            <a:ext cx="1146628" cy="1689570"/>
          </a:xfrm>
          <a:prstGeom prst="mathMultiply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614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99106"/>
            <a:ext cx="8824686" cy="834074"/>
          </a:xfrm>
        </p:spPr>
        <p:txBody>
          <a:bodyPr/>
          <a:lstStyle/>
          <a:p>
            <a:r>
              <a:rPr lang="en-US" sz="2800" dirty="0"/>
              <a:t>Making abortion illegal doesn’t stop women from having </a:t>
            </a:r>
            <a:r>
              <a:rPr lang="en-US" sz="2800" dirty="0" smtClean="0"/>
              <a:t>them?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574474"/>
              </p:ext>
            </p:extLst>
          </p:nvPr>
        </p:nvGraphicFramePr>
        <p:xfrm>
          <a:off x="3" y="1298154"/>
          <a:ext cx="5617026" cy="3478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0968"/>
                <a:gridCol w="1204686"/>
                <a:gridCol w="1901372"/>
              </a:tblGrid>
              <a:tr h="14317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52049"/>
                          </a:solidFill>
                          <a:effectLst/>
                          <a:latin typeface="+mn-lt"/>
                        </a:rPr>
                        <a:t>Legal context</a:t>
                      </a:r>
                      <a:endParaRPr lang="en-US" sz="2000" b="0" i="0" u="none" strike="noStrike" dirty="0">
                        <a:solidFill>
                          <a:srgbClr val="052049"/>
                        </a:solidFill>
                        <a:effectLst/>
                        <a:latin typeface="+mn-lt"/>
                      </a:endParaRPr>
                    </a:p>
                  </a:txBody>
                  <a:tcPr marL="4544" marR="4544" marT="45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number of countries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abortions per 1000 women 15-49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ctr"/>
                </a:tc>
              </a:tr>
              <a:tr h="67903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Prohibited altogether or to save a woman’s life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2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Physical health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2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Woman’s mental health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2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Socioeconomic grounds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2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On request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869042"/>
            <a:ext cx="347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dirty="0"/>
              <a:t>Global abortion statistics, 2010-2014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29279" y="3016468"/>
            <a:ext cx="1001486" cy="566057"/>
          </a:xfrm>
          <a:prstGeom prst="ellipse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114800" y="4330896"/>
            <a:ext cx="1001486" cy="566057"/>
          </a:xfrm>
          <a:prstGeom prst="ellipse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82257"/>
            <a:ext cx="9144000" cy="8710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Sedgh G,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Bearak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J, Singh S,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Bankole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Popinchalk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Ganatra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Rossier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C, Gerdts C,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Tuncalp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O, Johnson BR. Alkema L. Abortion incidence between 1990 and 2014: global, regional, and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subregional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levels and trends. The Lancet. Volume 388, ISSUE 10041, P258-267, July 16, 2016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2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70" y="150371"/>
            <a:ext cx="8089901" cy="577081"/>
          </a:xfrm>
        </p:spPr>
        <p:txBody>
          <a:bodyPr/>
          <a:lstStyle/>
          <a:p>
            <a:r>
              <a:rPr lang="en-US" dirty="0" smtClean="0"/>
              <a:t>Total Fertility Rate (TFR)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23" y="727452"/>
            <a:ext cx="8325548" cy="40115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number of children a woman would have if she experienced the ASFR of a certain year for her whole life time</a:t>
            </a:r>
          </a:p>
          <a:p>
            <a:pPr marL="0" indent="0">
              <a:buNone/>
            </a:pPr>
            <a:r>
              <a:rPr lang="en-US" dirty="0" smtClean="0"/>
              <a:t>=5 * </a:t>
            </a:r>
            <a:r>
              <a:rPr lang="el-GR" dirty="0" smtClean="0"/>
              <a:t>Σ</a:t>
            </a:r>
            <a:r>
              <a:rPr lang="en-US" dirty="0" smtClean="0"/>
              <a:t>ASFR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Age Specific Fertility Rates of England and Wales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05966"/>
              </p:ext>
            </p:extLst>
          </p:nvPr>
        </p:nvGraphicFramePr>
        <p:xfrm>
          <a:off x="266659" y="2787357"/>
          <a:ext cx="8662959" cy="3760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2551"/>
                <a:gridCol w="962551"/>
                <a:gridCol w="962551"/>
                <a:gridCol w="962551"/>
                <a:gridCol w="962551"/>
                <a:gridCol w="962551"/>
                <a:gridCol w="962551"/>
                <a:gridCol w="962551"/>
                <a:gridCol w="962551"/>
              </a:tblGrid>
              <a:tr h="34186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1960-64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1965-69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1970-74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1975-79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1980-84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1985-89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1990-94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15-19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0.045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20-24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0.165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0.095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0.094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0.088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25-29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0.183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0.127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30-34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0.105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0.090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0.065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0.087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35-39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40-44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45-49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4186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837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period TFR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2.59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1.77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1.79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1.85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836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99106"/>
            <a:ext cx="8824686" cy="834074"/>
          </a:xfrm>
        </p:spPr>
        <p:txBody>
          <a:bodyPr/>
          <a:lstStyle/>
          <a:p>
            <a:r>
              <a:rPr lang="en-US" sz="2800" dirty="0"/>
              <a:t>Making abortion illegal doesn’t stop women from having </a:t>
            </a:r>
            <a:r>
              <a:rPr lang="en-US" sz="2800" dirty="0" smtClean="0"/>
              <a:t>them?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" y="1298154"/>
          <a:ext cx="9027885" cy="3380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0968"/>
                <a:gridCol w="1204686"/>
                <a:gridCol w="1901372"/>
                <a:gridCol w="1872342"/>
                <a:gridCol w="1538517"/>
              </a:tblGrid>
              <a:tr h="12949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52049"/>
                          </a:solidFill>
                          <a:effectLst/>
                          <a:latin typeface="+mn-lt"/>
                        </a:rPr>
                        <a:t>Legal context</a:t>
                      </a:r>
                      <a:endParaRPr lang="en-US" sz="2000" b="0" i="0" u="none" strike="noStrike" dirty="0">
                        <a:solidFill>
                          <a:srgbClr val="052049"/>
                        </a:solidFill>
                        <a:effectLst/>
                        <a:latin typeface="+mn-lt"/>
                      </a:endParaRPr>
                    </a:p>
                  </a:txBody>
                  <a:tcPr marL="4544" marR="4544" marT="45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number of countries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abortions per 1000 women 15-49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unintended pregnancies per 1000 women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percentage of unintended pregnancies ending in abortion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ctr"/>
                </a:tc>
              </a:tr>
              <a:tr h="43834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Prohibited altogether or to save a woman’s life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7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Physical health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7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Woman’s mental health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7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Socioeconomic grounds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64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On request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869042"/>
            <a:ext cx="347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dirty="0"/>
              <a:t>Global abortion statistics, 2010-2014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29279" y="3016468"/>
            <a:ext cx="1001486" cy="566057"/>
          </a:xfrm>
          <a:prstGeom prst="ellipse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114800" y="4330896"/>
            <a:ext cx="1001486" cy="566057"/>
          </a:xfrm>
          <a:prstGeom prst="ellipse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82257"/>
            <a:ext cx="9144000" cy="17757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Sedgh G,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Bearak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J, Singh S,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Bankole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Popinchalk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Ganatra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Rossier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C, Gerdts C,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Tuncalp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O, Johnson BR. Alkema L. Abortion incidence between 1990 and 2014: global, regional, and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subregional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levels and trends. The Lancet. Volume 388, ISSUE 10041, P258-267, July 16, 2016.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Bearak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Popinchalk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Alkema L, Sedgh S. Global, regional, and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subregional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trends in unintended pregnancy and its outcomes from 1990 to 2014: Estimates from a Bayesian hierarchical model Lancet Glob Health 2018; 6: e380–89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1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75094"/>
          </a:xfrm>
        </p:spPr>
        <p:txBody>
          <a:bodyPr/>
          <a:lstStyle/>
          <a:p>
            <a:r>
              <a:rPr lang="en-US" dirty="0" smtClean="0"/>
              <a:t>Current Questions in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789" y="1224744"/>
            <a:ext cx="8089901" cy="166199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Why </a:t>
            </a:r>
            <a:r>
              <a:rPr lang="en-US" dirty="0" smtClean="0"/>
              <a:t>do contraceptive use and abortion rates increase concurrently in the transition from high fertility to low fertility?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Will </a:t>
            </a:r>
            <a:r>
              <a:rPr lang="en-US" dirty="0" smtClean="0"/>
              <a:t>all countries reach below replacement fertility? 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At the highest level of development and gender equality, does fertility return to replacement levels?</a:t>
            </a:r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2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75094"/>
          </a:xfrm>
        </p:spPr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Gapminder.org</a:t>
            </a:r>
          </a:p>
          <a:p>
            <a:r>
              <a:rPr lang="en-US" dirty="0" smtClean="0"/>
              <a:t>Our world in data from University of Oxford</a:t>
            </a:r>
          </a:p>
          <a:p>
            <a:pPr lvl="1"/>
            <a:r>
              <a:rPr lang="en-US" dirty="0"/>
              <a:t>https://ourworldindata.org/fertility-rate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endParaRPr lang="en-US" dirty="0" smtClean="0"/>
          </a:p>
          <a:p>
            <a:r>
              <a:rPr lang="en-US" dirty="0" smtClean="0"/>
              <a:t>Diana Greene Foster</a:t>
            </a:r>
          </a:p>
          <a:p>
            <a:r>
              <a:rPr lang="en-US" dirty="0" smtClean="0">
                <a:hlinkClick r:id="rId3"/>
              </a:rPr>
              <a:t>diana.foster@ucsf.edu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455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20" y="146061"/>
            <a:ext cx="8089901" cy="577081"/>
          </a:xfrm>
        </p:spPr>
        <p:txBody>
          <a:bodyPr/>
          <a:lstStyle/>
          <a:p>
            <a:r>
              <a:rPr lang="en-US" dirty="0" smtClean="0"/>
              <a:t>Total Fertility Rate (TFR)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5" y="670630"/>
            <a:ext cx="8325548" cy="40115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number of children a woman would have if she experienced the ASFR of a certain year for her whole life time</a:t>
            </a:r>
          </a:p>
          <a:p>
            <a:pPr marL="0" indent="0">
              <a:buNone/>
            </a:pPr>
            <a:r>
              <a:rPr lang="en-US" dirty="0"/>
              <a:t>=5 * </a:t>
            </a:r>
            <a:r>
              <a:rPr lang="el-GR" dirty="0"/>
              <a:t>Σ</a:t>
            </a:r>
            <a:r>
              <a:rPr lang="en-US" dirty="0" smtClean="0"/>
              <a:t>ASFR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Age Specific Fertility Rates of England and Wales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867190"/>
              </p:ext>
            </p:extLst>
          </p:nvPr>
        </p:nvGraphicFramePr>
        <p:xfrm>
          <a:off x="266659" y="2787357"/>
          <a:ext cx="8662959" cy="3760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2551"/>
                <a:gridCol w="962551"/>
                <a:gridCol w="962551"/>
                <a:gridCol w="962551"/>
                <a:gridCol w="962551"/>
                <a:gridCol w="962551"/>
                <a:gridCol w="962551"/>
                <a:gridCol w="962551"/>
                <a:gridCol w="962551"/>
              </a:tblGrid>
              <a:tr h="34186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1960-64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1965-69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1970-74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1975-79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1980-84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1985-89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1990-94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15-19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0.045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20-24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0.165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0.095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0.094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0.088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25-29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0.183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0.135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0.127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30-34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0.090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0.065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0.087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35-39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40-44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45-49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4186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2.18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837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period TFR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2.59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1.77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1.79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1.85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8171784" y="4441793"/>
            <a:ext cx="723275" cy="61555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Cohort</a:t>
            </a:r>
          </a:p>
          <a:p>
            <a:r>
              <a:rPr lang="en-US" sz="2000" dirty="0" smtClean="0"/>
              <a:t>TFR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533421" y="5027495"/>
            <a:ext cx="0" cy="54723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340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Cohort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61464" y="1235490"/>
            <a:ext cx="3989387" cy="3978016"/>
          </a:xfrm>
        </p:spPr>
        <p:txBody>
          <a:bodyPr/>
          <a:lstStyle/>
          <a:p>
            <a:r>
              <a:rPr lang="en-US" dirty="0" smtClean="0"/>
              <a:t>Period	</a:t>
            </a:r>
          </a:p>
          <a:p>
            <a:pPr lvl="1"/>
            <a:r>
              <a:rPr lang="en-US" dirty="0" smtClean="0"/>
              <a:t>Easy to collect</a:t>
            </a:r>
          </a:p>
          <a:p>
            <a:pPr lvl="1"/>
            <a:r>
              <a:rPr lang="en-US" dirty="0" smtClean="0"/>
              <a:t>Use up to date info</a:t>
            </a:r>
          </a:p>
          <a:p>
            <a:pPr lvl="1"/>
            <a:r>
              <a:rPr lang="en-US" dirty="0" smtClean="0"/>
              <a:t>Rapid changes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Does not reflect real life life experiences of individuals</a:t>
            </a:r>
          </a:p>
          <a:p>
            <a:pPr lvl="2"/>
            <a:r>
              <a:rPr lang="en-US" dirty="0" smtClean="0"/>
              <a:t>Does not take into account adult mortality</a:t>
            </a:r>
          </a:p>
          <a:p>
            <a:pPr lvl="2"/>
            <a:r>
              <a:rPr lang="en-US" dirty="0" smtClean="0"/>
              <a:t>Tempo effects</a:t>
            </a:r>
          </a:p>
          <a:p>
            <a:pPr lvl="1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1"/>
          </p:nvPr>
        </p:nvSpPr>
        <p:spPr>
          <a:xfrm>
            <a:off x="4882627" y="1235490"/>
            <a:ext cx="4013199" cy="3978016"/>
          </a:xfrm>
        </p:spPr>
        <p:txBody>
          <a:bodyPr/>
          <a:lstStyle/>
          <a:p>
            <a:r>
              <a:rPr lang="en-US" dirty="0" smtClean="0"/>
              <a:t>Cohort</a:t>
            </a:r>
          </a:p>
          <a:p>
            <a:pPr lvl="1"/>
            <a:r>
              <a:rPr lang="en-US" dirty="0" smtClean="0"/>
              <a:t>Tells us about real lived experiences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Takes decades to collect</a:t>
            </a:r>
          </a:p>
          <a:p>
            <a:pPr lvl="2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94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28623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How many children do women have?</a:t>
            </a:r>
            <a:br>
              <a:rPr lang="en-US" dirty="0"/>
            </a:br>
            <a:r>
              <a:rPr lang="en-US" dirty="0"/>
              <a:t>(What is the average global TFR</a:t>
            </a:r>
            <a:r>
              <a:rPr lang="en-US" dirty="0" smtClean="0"/>
              <a:t>?)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5289" y="2154443"/>
            <a:ext cx="6320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Is that number going up or down?</a:t>
            </a:r>
          </a:p>
        </p:txBody>
      </p:sp>
    </p:spTree>
    <p:extLst>
      <p:ext uri="{BB962C8B-B14F-4D97-AF65-F5344CB8AC3E}">
        <p14:creationId xmlns:p14="http://schemas.microsoft.com/office/powerpoint/2010/main" val="1886081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75094"/>
          </a:xfrm>
        </p:spPr>
        <p:txBody>
          <a:bodyPr/>
          <a:lstStyle/>
          <a:p>
            <a:r>
              <a:rPr lang="en-US" dirty="0" smtClean="0"/>
              <a:t>World trends in fertility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983557"/>
              </p:ext>
            </p:extLst>
          </p:nvPr>
        </p:nvGraphicFramePr>
        <p:xfrm>
          <a:off x="159657" y="998224"/>
          <a:ext cx="8795657" cy="519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34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B48DB2A-A2BB-49B9-B517-04CB45F2482A}">
  <ds:schemaRefs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66952</TotalTime>
  <Words>2159</Words>
  <Application>Microsoft Office PowerPoint</Application>
  <PresentationFormat>On-screen Show (4:3)</PresentationFormat>
  <Paragraphs>567</Paragraphs>
  <Slides>53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MS PGothic</vt:lpstr>
      <vt:lpstr>Arial</vt:lpstr>
      <vt:lpstr>Calibri</vt:lpstr>
      <vt:lpstr>Courier New</vt:lpstr>
      <vt:lpstr>Garamond</vt:lpstr>
      <vt:lpstr>Times New Roman</vt:lpstr>
      <vt:lpstr>Wingdings</vt:lpstr>
      <vt:lpstr>UCSF PPT Template</vt:lpstr>
      <vt:lpstr>UCSF PPT Template-Blue</vt:lpstr>
      <vt:lpstr>UCSF PPT Template-Blue Bar</vt:lpstr>
      <vt:lpstr>Equation</vt:lpstr>
      <vt:lpstr>Fertility</vt:lpstr>
      <vt:lpstr>Trends in Fertility</vt:lpstr>
      <vt:lpstr>Measurement of Fertility</vt:lpstr>
      <vt:lpstr>Measures of Fertility </vt:lpstr>
      <vt:lpstr>Total Fertility Rate (TFR)</vt:lpstr>
      <vt:lpstr>Total Fertility Rate (TFR)</vt:lpstr>
      <vt:lpstr>Period vs Cohort </vt:lpstr>
      <vt:lpstr>How many children do women have? (What is the average global TFR?)   </vt:lpstr>
      <vt:lpstr>World trends in fertility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replacement level fertility?</vt:lpstr>
      <vt:lpstr>Why are fertility rates falling?</vt:lpstr>
      <vt:lpstr>Demographic Transition Theory</vt:lpstr>
      <vt:lpstr>Demographic Transition Theory</vt:lpstr>
      <vt:lpstr>Demographic Transition Theory</vt:lpstr>
      <vt:lpstr>Ideational Theories</vt:lpstr>
      <vt:lpstr>Women’s Education and Empowerment</vt:lpstr>
      <vt:lpstr>Fertility differentials by education</vt:lpstr>
      <vt:lpstr>How low can it go?</vt:lpstr>
      <vt:lpstr>Lowest low fertility</vt:lpstr>
      <vt:lpstr>Is low fertility a problem?</vt:lpstr>
      <vt:lpstr>Is high fertility a problem?</vt:lpstr>
      <vt:lpstr>What are the fertility differentials within countries?</vt:lpstr>
      <vt:lpstr>Fertility Decline: Ethnic Groups: US</vt:lpstr>
      <vt:lpstr>Fertility Decline: Age Groups</vt:lpstr>
      <vt:lpstr>What is natural fertility? </vt:lpstr>
      <vt:lpstr>Proximate determinants of fertility (Bongaarts)</vt:lpstr>
      <vt:lpstr>Bongaarts continued</vt:lpstr>
      <vt:lpstr>Bongaarts continued</vt:lpstr>
      <vt:lpstr>Contraceptive Use and Abortion, United States</vt:lpstr>
      <vt:lpstr>Options for a woman who begins having sex at 18, stops being fecund at 45 and wants to have two kids over her lifetime</vt:lpstr>
      <vt:lpstr>Contraceptive use and TFR</vt:lpstr>
      <vt:lpstr>Fertility and Policy</vt:lpstr>
      <vt:lpstr>Policies to decrease fertility</vt:lpstr>
      <vt:lpstr>PowerPoint Presentation</vt:lpstr>
      <vt:lpstr>Policies to increase fertility</vt:lpstr>
      <vt:lpstr>Evidence on policies to increase fertility</vt:lpstr>
      <vt:lpstr>How culture and policy shape fertility: Singapore</vt:lpstr>
      <vt:lpstr>Abortion, contraception, maternal mortality and fertility in Romania during the period 1965–2010   </vt:lpstr>
      <vt:lpstr>The U.S. abortion rate is dropping rapidly.</vt:lpstr>
      <vt:lpstr>Explanations for the abortion rate decline</vt:lpstr>
      <vt:lpstr>Making abortion illegal doesn’t stop women from having them?</vt:lpstr>
      <vt:lpstr>Making abortion illegal doesn’t stop women from having them?</vt:lpstr>
      <vt:lpstr>Current Questions in Fertility</vt:lpstr>
      <vt:lpstr>Tools</vt:lpstr>
      <vt:lpstr>PowerPoint Presentation</vt:lpstr>
    </vt:vector>
  </TitlesOfParts>
  <Company>UCSF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Diana Foster</cp:lastModifiedBy>
  <cp:revision>539</cp:revision>
  <cp:lastPrinted>2018-09-17T16:26:19Z</cp:lastPrinted>
  <dcterms:created xsi:type="dcterms:W3CDTF">2012-05-07T17:59:34Z</dcterms:created>
  <dcterms:modified xsi:type="dcterms:W3CDTF">2018-09-23T23:46:32Z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