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56" r:id="rId2"/>
    <p:sldId id="304" r:id="rId3"/>
    <p:sldId id="393" r:id="rId4"/>
    <p:sldId id="394" r:id="rId5"/>
    <p:sldId id="319" r:id="rId6"/>
    <p:sldId id="344" r:id="rId7"/>
    <p:sldId id="285" r:id="rId8"/>
    <p:sldId id="270" r:id="rId9"/>
    <p:sldId id="316" r:id="rId10"/>
    <p:sldId id="301" r:id="rId11"/>
    <p:sldId id="314" r:id="rId12"/>
    <p:sldId id="303" r:id="rId13"/>
    <p:sldId id="260" r:id="rId14"/>
    <p:sldId id="267" r:id="rId15"/>
    <p:sldId id="403" r:id="rId16"/>
    <p:sldId id="287" r:id="rId17"/>
    <p:sldId id="345" r:id="rId18"/>
    <p:sldId id="401" r:id="rId19"/>
    <p:sldId id="400" r:id="rId20"/>
    <p:sldId id="271" r:id="rId21"/>
    <p:sldId id="398" r:id="rId22"/>
    <p:sldId id="289" r:id="rId23"/>
    <p:sldId id="274" r:id="rId24"/>
    <p:sldId id="362" r:id="rId25"/>
    <p:sldId id="367" r:id="rId26"/>
    <p:sldId id="402" r:id="rId27"/>
    <p:sldId id="370" r:id="rId28"/>
    <p:sldId id="404" r:id="rId29"/>
    <p:sldId id="372" r:id="rId30"/>
    <p:sldId id="310" r:id="rId31"/>
    <p:sldId id="311" r:id="rId32"/>
    <p:sldId id="405" r:id="rId33"/>
    <p:sldId id="406" r:id="rId34"/>
    <p:sldId id="361" r:id="rId35"/>
    <p:sldId id="388" r:id="rId36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>
          <p15:clr>
            <a:srgbClr val="A4A3A4"/>
          </p15:clr>
        </p15:guide>
        <p15:guide id="2" pos="221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clrMode="gray" hiddenSlides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00"/>
    <a:srgbClr val="0014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708" autoAdjust="0"/>
  </p:normalViewPr>
  <p:slideViewPr>
    <p:cSldViewPr>
      <p:cViewPr varScale="1">
        <p:scale>
          <a:sx n="95" d="100"/>
          <a:sy n="95" d="100"/>
        </p:scale>
        <p:origin x="206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3904"/>
    </p:cViewPr>
  </p:sorterViewPr>
  <p:notesViewPr>
    <p:cSldViewPr>
      <p:cViewPr varScale="1">
        <p:scale>
          <a:sx n="58" d="100"/>
          <a:sy n="58" d="100"/>
        </p:scale>
        <p:origin x="-1770" y="-78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5" tIns="46658" rIns="93315" bIns="46658" numCol="1" anchor="t" anchorCtr="0" compatLnSpc="1">
            <a:prstTxWarp prst="textNoShape">
              <a:avLst/>
            </a:prstTxWarp>
          </a:bodyPr>
          <a:lstStyle>
            <a:lvl1pPr defTabSz="932378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81450" y="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5" tIns="46658" rIns="93315" bIns="46658" numCol="1" anchor="t" anchorCtr="0" compatLnSpc="1">
            <a:prstTxWarp prst="textNoShape">
              <a:avLst/>
            </a:prstTxWarp>
          </a:bodyPr>
          <a:lstStyle>
            <a:lvl1pPr algn="r" defTabSz="932378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3963"/>
            <a:ext cx="304165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5" tIns="46658" rIns="93315" bIns="46658" numCol="1" anchor="b" anchorCtr="0" compatLnSpc="1">
            <a:prstTxWarp prst="textNoShape">
              <a:avLst/>
            </a:prstTxWarp>
          </a:bodyPr>
          <a:lstStyle>
            <a:lvl1pPr defTabSz="932378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81450" y="8843963"/>
            <a:ext cx="304165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5" tIns="46658" rIns="93315" bIns="46658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Times New Roman" pitchFamily="18" charset="0"/>
              </a:defRPr>
            </a:lvl1pPr>
          </a:lstStyle>
          <a:p>
            <a:fld id="{B75D6750-E742-4E89-A27D-6A96C1887C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080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5" tIns="46658" rIns="93315" bIns="46658" numCol="1" anchor="t" anchorCtr="0" compatLnSpc="1">
            <a:prstTxWarp prst="textNoShape">
              <a:avLst/>
            </a:prstTxWarp>
          </a:bodyPr>
          <a:lstStyle>
            <a:lvl1pPr defTabSz="932378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81450" y="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5" tIns="46658" rIns="93315" bIns="46658" numCol="1" anchor="t" anchorCtr="0" compatLnSpc="1">
            <a:prstTxWarp prst="textNoShape">
              <a:avLst/>
            </a:prstTxWarp>
          </a:bodyPr>
          <a:lstStyle>
            <a:lvl1pPr algn="r" defTabSz="932378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5863" y="698500"/>
            <a:ext cx="4652962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22775"/>
            <a:ext cx="5153025" cy="418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5" tIns="46658" rIns="93315" bIns="466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11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3963"/>
            <a:ext cx="304165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5" tIns="46658" rIns="93315" bIns="46658" numCol="1" anchor="b" anchorCtr="0" compatLnSpc="1">
            <a:prstTxWarp prst="textNoShape">
              <a:avLst/>
            </a:prstTxWarp>
          </a:bodyPr>
          <a:lstStyle>
            <a:lvl1pPr defTabSz="932378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81450" y="8843963"/>
            <a:ext cx="304165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5" tIns="46658" rIns="93315" bIns="46658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Times New Roman" pitchFamily="18" charset="0"/>
              </a:defRPr>
            </a:lvl1pPr>
          </a:lstStyle>
          <a:p>
            <a:fld id="{4EE88468-BF54-40E6-B0D8-96E9E910ED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0516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6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6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6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6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6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fld id="{771F4F9E-BB5B-4F5E-9C7F-C0B7B1F350E1}" type="slidenum">
              <a:rPr lang="en-US" sz="1200">
                <a:latin typeface="Times New Roman" pitchFamily="18" charset="0"/>
              </a:rPr>
              <a:pPr/>
              <a:t>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dirty="0">
              <a:latin typeface="Times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fld id="{986F1BAB-9E3C-4A90-A179-4835A5050964}" type="slidenum">
              <a:rPr lang="en-US" sz="1200">
                <a:latin typeface="Times New Roman" pitchFamily="18" charset="0"/>
              </a:rPr>
              <a:pPr/>
              <a:t>11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dirty="0">
              <a:latin typeface="Times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fld id="{D46EAF4F-3EDB-457B-8C63-1D14DCBC1E40}" type="slidenum">
              <a:rPr lang="en-US" sz="1200">
                <a:latin typeface="Times New Roman" pitchFamily="18" charset="0"/>
              </a:rPr>
              <a:pPr/>
              <a:t>12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>
              <a:latin typeface="Times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fld id="{17B68DF9-3F84-4C45-B51D-DBB1324C4E04}" type="slidenum">
              <a:rPr lang="en-US" sz="1200">
                <a:latin typeface="Times New Roman" pitchFamily="18" charset="0"/>
              </a:rPr>
              <a:pPr/>
              <a:t>13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dirty="0">
              <a:latin typeface="Times" charset="0"/>
            </a:endParaRPr>
          </a:p>
          <a:p>
            <a:pPr eaLnBrk="1" hangingPunct="1"/>
            <a:endParaRPr lang="fr-FR" dirty="0">
              <a:latin typeface="Times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fld id="{FA11FEC2-9C73-4E41-80AD-2D2EBD4D75EC}" type="slidenum">
              <a:rPr lang="en-US" sz="1200">
                <a:latin typeface="Times New Roman" pitchFamily="18" charset="0"/>
              </a:rPr>
              <a:pPr/>
              <a:t>14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dirty="0">
              <a:latin typeface="Times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fld id="{39C14040-D6E1-4767-A2D8-566DF4F83B55}" type="slidenum">
              <a:rPr lang="en-US" sz="1200">
                <a:latin typeface="Times New Roman" pitchFamily="18" charset="0"/>
              </a:rPr>
              <a:pPr/>
              <a:t>15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b="1" dirty="0">
              <a:latin typeface="Times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fld id="{24F94D15-17D8-4C5C-B9DA-EFCA719F7670}" type="slidenum">
              <a:rPr lang="en-US" sz="1200">
                <a:latin typeface="Times New Roman" pitchFamily="18" charset="0"/>
              </a:rPr>
              <a:pPr/>
              <a:t>16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>
              <a:latin typeface="Times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fld id="{959718D4-EB56-475E-9FDB-C47F0A4C0842}" type="slidenum">
              <a:rPr lang="en-US" sz="1200">
                <a:latin typeface="Times New Roman" pitchFamily="18" charset="0"/>
              </a:rPr>
              <a:pPr/>
              <a:t>17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b="1" u="sng" dirty="0">
                <a:latin typeface="Times" charset="0"/>
              </a:rPr>
              <a:t> 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88468-BF54-40E6-B0D8-96E9E910ED9C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3856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88468-BF54-40E6-B0D8-96E9E910ED9C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08723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fld id="{7C9998DB-8AA8-44EF-9F6D-3A62CF9F896B}" type="slidenum">
              <a:rPr lang="en-US" sz="1200">
                <a:latin typeface="Times New Roman" pitchFamily="18" charset="0"/>
              </a:rPr>
              <a:pPr/>
              <a:t>20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b="1" dirty="0">
              <a:latin typeface="Times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fld id="{26CF519A-BB46-45A3-8067-A95883686BA0}" type="slidenum">
              <a:rPr lang="en-US" sz="1200">
                <a:latin typeface="Times New Roman" pitchFamily="18" charset="0"/>
              </a:rPr>
              <a:pPr/>
              <a:t>2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>
              <a:latin typeface="Times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fld id="{A29E8434-7193-44BA-8FF8-9525FE6D6177}" type="slidenum">
              <a:rPr lang="en-US" sz="1200">
                <a:latin typeface="Times New Roman" pitchFamily="18" charset="0"/>
              </a:rPr>
              <a:pPr/>
              <a:t>22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b="1" u="sng" dirty="0">
              <a:latin typeface="Times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fld id="{4E1080E1-48F2-4F8A-994F-52E2EDDF7C09}" type="slidenum">
              <a:rPr lang="en-US" sz="1200">
                <a:latin typeface="Times New Roman" pitchFamily="18" charset="0"/>
              </a:rPr>
              <a:pPr/>
              <a:t>23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b="1" dirty="0">
              <a:latin typeface="Times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fld id="{4937ACC1-A011-4C33-BFCE-A501BF03B492}" type="slidenum">
              <a:rPr lang="en-US" sz="1200">
                <a:latin typeface="Times New Roman" pitchFamily="18" charset="0"/>
              </a:rPr>
              <a:pPr/>
              <a:t>24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b="1" dirty="0">
              <a:latin typeface="Times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fld id="{0137740B-B585-4EE9-BEE0-C4F6FD4956FC}" type="slidenum">
              <a:rPr lang="en-US" sz="1200">
                <a:latin typeface="Times New Roman" pitchFamily="18" charset="0"/>
              </a:rPr>
              <a:pPr/>
              <a:t>25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b="1" dirty="0">
              <a:latin typeface="Times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fld id="{50CE0A4F-3A02-49C4-A41C-9BF7F5FDAB22}" type="slidenum">
              <a:rPr lang="en-US" sz="1200">
                <a:latin typeface="Times New Roman" pitchFamily="18" charset="0"/>
              </a:rPr>
              <a:pPr/>
              <a:t>27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z="1500" b="1" dirty="0">
              <a:latin typeface="Times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fld id="{AE4532E9-06BA-463D-A15C-BFB2CD623C8E}" type="slidenum">
              <a:rPr lang="en-US" sz="1200">
                <a:latin typeface="Times New Roman" pitchFamily="18" charset="0"/>
              </a:rPr>
              <a:pPr/>
              <a:t>28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>
              <a:latin typeface="Times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fld id="{DBF4036B-D6A4-4E23-A57C-008ADCAE6E3E}" type="slidenum">
              <a:rPr lang="en-US" sz="1200">
                <a:latin typeface="Times New Roman" pitchFamily="18" charset="0"/>
              </a:rPr>
              <a:pPr/>
              <a:t>29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b="1" dirty="0">
              <a:latin typeface="Times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fld id="{0C717027-210E-49E4-8751-39FF4BAE213B}" type="slidenum">
              <a:rPr lang="en-US" sz="1200">
                <a:latin typeface="Times New Roman" pitchFamily="18" charset="0"/>
              </a:rPr>
              <a:pPr/>
              <a:t>30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b="1" u="sng" dirty="0">
              <a:latin typeface="Times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fld id="{2F5F06C9-D276-4812-8059-6D05D56683EC}" type="slidenum">
              <a:rPr lang="en-US" sz="1200">
                <a:latin typeface="Times New Roman" pitchFamily="18" charset="0"/>
              </a:rPr>
              <a:pPr/>
              <a:t>31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b="1" u="sng" dirty="0">
              <a:latin typeface="Times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fld id="{360B29FB-07E1-4C63-9AE0-160BFC01F73F}" type="slidenum">
              <a:rPr lang="en-US" sz="1200">
                <a:latin typeface="Times New Roman" pitchFamily="18" charset="0"/>
              </a:rPr>
              <a:pPr/>
              <a:t>32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>
              <a:latin typeface="Times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fld id="{B5FE3DE4-132A-4E2A-8476-9B8FE92F4DDB}" type="slidenum">
              <a:rPr lang="en-US" sz="1200">
                <a:latin typeface="Times New Roman" pitchFamily="18" charset="0"/>
              </a:rPr>
              <a:pPr/>
              <a:t>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>
              <a:latin typeface="Times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fld id="{FF278FB2-7E97-43EE-83BD-E4ACC9A2A7EA}" type="slidenum">
              <a:rPr lang="en-US" sz="1200">
                <a:latin typeface="Times New Roman" pitchFamily="18" charset="0"/>
              </a:rPr>
              <a:pPr/>
              <a:t>33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b="1" u="sng" dirty="0">
              <a:latin typeface="Times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fld id="{B27940BF-556B-4C88-A54D-9657BD6365E7}" type="slidenum">
              <a:rPr lang="en-US" sz="1200">
                <a:latin typeface="Times New Roman" pitchFamily="18" charset="0"/>
              </a:rPr>
              <a:pPr/>
              <a:t>34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b="1" u="sng" dirty="0">
              <a:latin typeface="Times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fld id="{4D8D81FA-129F-4828-B4A0-412755077FA0}" type="slidenum">
              <a:rPr lang="en-US" sz="1200">
                <a:latin typeface="Times New Roman" pitchFamily="18" charset="0"/>
              </a:rPr>
              <a:pPr/>
              <a:t>5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b="1" dirty="0">
              <a:latin typeface="Times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fld id="{38BA32CB-0FF5-4BCF-93BF-2AF02447CEEA}" type="slidenum">
              <a:rPr lang="en-US" sz="1200">
                <a:latin typeface="Times New Roman" pitchFamily="18" charset="0"/>
              </a:rPr>
              <a:pPr/>
              <a:t>6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>
              <a:latin typeface="Times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fld id="{D3CA85C3-222A-4603-BB19-48D90882DB16}" type="slidenum">
              <a:rPr lang="en-US" sz="1200">
                <a:latin typeface="Times New Roman" pitchFamily="18" charset="0"/>
              </a:rPr>
              <a:pPr/>
              <a:t>7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>
              <a:latin typeface="Times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fld id="{52A8DA4C-9CA8-4E1A-BDA1-8D4D15AD74BC}" type="slidenum">
              <a:rPr lang="en-US" sz="1200">
                <a:latin typeface="Times New Roman" pitchFamily="18" charset="0"/>
              </a:rPr>
              <a:pPr/>
              <a:t>8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>
              <a:latin typeface="Times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fld id="{E0E8EE21-628B-4DD1-BC95-E49E08DE25A0}" type="slidenum">
              <a:rPr lang="en-US" sz="1200">
                <a:latin typeface="Times New Roman" pitchFamily="18" charset="0"/>
              </a:rPr>
              <a:pPr/>
              <a:t>9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>
              <a:latin typeface="Times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 defTabSz="930275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fld id="{06CC9181-17C0-4CEA-864A-EAFC5E8610F5}" type="slidenum">
              <a:rPr lang="en-US" sz="1200">
                <a:latin typeface="Times New Roman" pitchFamily="18" charset="0"/>
              </a:rPr>
              <a:pPr/>
              <a:t>10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dirty="0">
              <a:latin typeface="Times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56F393-BA87-4469-9FD2-A0B6279B26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6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17C31-29E3-4B68-AE9E-67A9B3B8EEB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339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7886D4-5C96-4861-8259-F23E18EB34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0857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1C9C3C-E37F-4305-A5A4-EB764FDA150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140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DB10B7-FFB2-47A1-A659-AD2A1EA4E9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485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4AE75C-8CAB-48F4-8E2B-EA29179AE8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83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A5BCFA-FE8A-4A4F-9034-EF98E2A2851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496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FEECED-EC1B-446D-8A7F-451132E256A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231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59DEEF-CE6F-42FF-BD6E-C7DA4CBB51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280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5A8019-41CB-4717-8B36-CA54B7F9639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802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7B5F36-BA78-4972-9817-DCA695345F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067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FE5404-1C1C-49A5-B872-85D230FF8C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13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et modifiez le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Times" pitchFamily="1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Times" pitchFamily="1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fld id="{C67278CC-5E62-4BDB-82FB-1BF74E3E239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16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16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16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16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1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1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1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1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FFFFFF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FFFFFF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FFFFFF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FFFFFF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med.gov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research.stlouisfed.org/fred2/data/GDPCTPI.txt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acronymfinder.com/" TargetMode="External"/><Relationship Id="rId4" Type="http://schemas.openxmlformats.org/officeDocument/2006/relationships/hyperlink" Target="http://www.cia.gov/cia/publications/factbook/" TargetMode="Externa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who.int/choice/country/en/index.html" TargetMode="External"/><Relationship Id="rId2" Type="http://schemas.openxmlformats.org/officeDocument/2006/relationships/hyperlink" Target="http://www.who.int/whosis/en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hcosting.org/" TargetMode="External"/><Relationship Id="rId4" Type="http://schemas.openxmlformats.org/officeDocument/2006/relationships/hyperlink" Target="http://cdc.gov/nchs/data/misc/ihdrg2003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09800"/>
            <a:ext cx="7848600" cy="2743200"/>
          </a:xfrm>
        </p:spPr>
        <p:txBody>
          <a:bodyPr/>
          <a:lstStyle/>
          <a:p>
            <a:pPr eaLnBrk="1" hangingPunct="1"/>
            <a:r>
              <a:rPr lang="en-US" sz="4000" dirty="0"/>
              <a:t> </a:t>
            </a:r>
            <a:br>
              <a:rPr lang="en-US" sz="4000" dirty="0"/>
            </a:br>
            <a:r>
              <a:rPr lang="en-US" dirty="0"/>
              <a:t>Health and Cost Data Inputs</a:t>
            </a:r>
            <a:br>
              <a:rPr lang="en-US" sz="4000" dirty="0"/>
            </a:br>
            <a:br>
              <a:rPr lang="en-US" sz="4000" dirty="0"/>
            </a:br>
            <a:r>
              <a:rPr lang="en-US" sz="2400" dirty="0"/>
              <a:t>Epi 213</a:t>
            </a:r>
            <a:br>
              <a:rPr lang="en-US" sz="2400" dirty="0"/>
            </a:br>
            <a:r>
              <a:rPr lang="en-US" sz="2400" dirty="0"/>
              <a:t>Cost-Effectiveness Analysis </a:t>
            </a:r>
            <a:br>
              <a:rPr lang="en-US" sz="2400" dirty="0"/>
            </a:br>
            <a:r>
              <a:rPr lang="en-US" sz="2400" dirty="0"/>
              <a:t>in Medicine and Public Health</a:t>
            </a:r>
            <a:br>
              <a:rPr lang="en-US" sz="2400" b="1" dirty="0"/>
            </a:br>
            <a:br>
              <a:rPr lang="en-US" sz="2400" dirty="0"/>
            </a:br>
            <a:r>
              <a:rPr lang="en-US" sz="2400" dirty="0"/>
              <a:t>13 February 2019</a:t>
            </a:r>
            <a:br>
              <a:rPr lang="en-US" sz="2400" dirty="0">
                <a:latin typeface="Times" charset="0"/>
              </a:rPr>
            </a:br>
            <a:br>
              <a:rPr lang="en-US" sz="2800" dirty="0">
                <a:latin typeface="Times" charset="0"/>
              </a:rPr>
            </a:br>
            <a:br>
              <a:rPr lang="en-US" sz="2800" dirty="0">
                <a:latin typeface="Times" charset="0"/>
              </a:rPr>
            </a:br>
            <a:r>
              <a:rPr lang="en-US" sz="2800" dirty="0">
                <a:latin typeface="Times" charset="0"/>
              </a:rPr>
              <a:t>James G Kahn, MD, MPH</a:t>
            </a:r>
            <a:br>
              <a:rPr lang="en-US" sz="2400" dirty="0"/>
            </a:br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6386" name="Comment 26"/>
          <p:cNvSpPr>
            <a:spLocks noChangeArrowheads="1"/>
          </p:cNvSpPr>
          <p:nvPr/>
        </p:nvSpPr>
        <p:spPr bwMode="auto">
          <a:xfrm rot="-5400000">
            <a:off x="4520407" y="6247606"/>
            <a:ext cx="101600" cy="712787"/>
          </a:xfrm>
          <a:prstGeom prst="rect">
            <a:avLst/>
          </a:prstGeom>
          <a:solidFill>
            <a:srgbClr val="FCFDC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>
              <a:solidFill>
                <a:srgbClr val="000000"/>
              </a:solidFill>
              <a:latin typeface="Arial" pitchFamily="34" charset="0"/>
            </a:endParaRPr>
          </a:p>
          <a:p>
            <a:pPr eaLnBrk="0" hangingPunct="0">
              <a:spcBef>
                <a:spcPct val="50000"/>
              </a:spcBef>
            </a:pPr>
            <a:endParaRPr lang="en-US" sz="1600">
              <a:solidFill>
                <a:srgbClr val="000000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/>
              <a:t>Health States</a:t>
            </a:r>
          </a:p>
        </p:txBody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05800" cy="4953000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  <a:buFontTx/>
              <a:buNone/>
            </a:pPr>
            <a:r>
              <a:rPr lang="en-US" dirty="0"/>
              <a:t>Key Questions:</a:t>
            </a:r>
            <a:br>
              <a:rPr lang="en-US" dirty="0"/>
            </a:br>
            <a:endParaRPr lang="en-US" dirty="0"/>
          </a:p>
          <a:p>
            <a:pPr marL="457200" indent="-457200" eaLnBrk="1" hangingPunct="1">
              <a:lnSpc>
                <a:spcPct val="90000"/>
              </a:lnSpc>
              <a:spcAft>
                <a:spcPts val="1000"/>
              </a:spcAft>
            </a:pPr>
            <a:r>
              <a:rPr lang="en-US" sz="2400" dirty="0"/>
              <a:t>What Are the Relevant </a:t>
            </a:r>
            <a:r>
              <a:rPr lang="en-US" sz="2400" dirty="0">
                <a:solidFill>
                  <a:srgbClr val="FFFF00"/>
                </a:solidFill>
              </a:rPr>
              <a:t>Health States Over Time</a:t>
            </a:r>
            <a:r>
              <a:rPr lang="en-US" sz="2400" dirty="0"/>
              <a:t> for the Disease Under Study?</a:t>
            </a:r>
          </a:p>
          <a:p>
            <a:pPr marL="857250" lvl="1" indent="-457200" eaLnBrk="1" hangingPunct="1">
              <a:lnSpc>
                <a:spcPct val="90000"/>
              </a:lnSpc>
              <a:spcAft>
                <a:spcPts val="1000"/>
              </a:spcAft>
            </a:pPr>
            <a:r>
              <a:rPr lang="en-US" sz="2000" dirty="0">
                <a:solidFill>
                  <a:srgbClr val="FFFF00"/>
                </a:solidFill>
              </a:rPr>
              <a:t>When</a:t>
            </a:r>
            <a:r>
              <a:rPr lang="en-US" sz="2000" dirty="0"/>
              <a:t> Do These States Occur, and </a:t>
            </a:r>
            <a:r>
              <a:rPr lang="en-US" sz="2000" dirty="0">
                <a:solidFill>
                  <a:srgbClr val="FFFF00"/>
                </a:solidFill>
              </a:rPr>
              <a:t>How Long</a:t>
            </a:r>
            <a:r>
              <a:rPr lang="en-US" sz="2000" dirty="0"/>
              <a:t> Do They Last?</a:t>
            </a:r>
          </a:p>
          <a:p>
            <a:pPr marL="457200" indent="-457200" eaLnBrk="1" hangingPunct="1">
              <a:lnSpc>
                <a:spcPct val="90000"/>
              </a:lnSpc>
              <a:spcAft>
                <a:spcPts val="1000"/>
              </a:spcAft>
            </a:pPr>
            <a:r>
              <a:rPr lang="en-US" sz="2400" dirty="0"/>
              <a:t>What Are the Likely </a:t>
            </a:r>
            <a:r>
              <a:rPr lang="en-US" sz="2400" dirty="0">
                <a:solidFill>
                  <a:srgbClr val="FFFF00"/>
                </a:solidFill>
              </a:rPr>
              <a:t>Side Effects </a:t>
            </a:r>
            <a:r>
              <a:rPr lang="en-US" sz="2400" dirty="0"/>
              <a:t>or Other Unintended Consequences for Each Group? </a:t>
            </a:r>
          </a:p>
          <a:p>
            <a:pPr marL="457200" indent="-457200" eaLnBrk="1" hangingPunct="1">
              <a:lnSpc>
                <a:spcPct val="90000"/>
              </a:lnSpc>
              <a:spcAft>
                <a:spcPts val="1000"/>
              </a:spcAft>
            </a:pPr>
            <a:r>
              <a:rPr lang="en-US" sz="2400" dirty="0"/>
              <a:t>For which health states are there </a:t>
            </a:r>
            <a:r>
              <a:rPr lang="en-US" sz="2400" dirty="0">
                <a:solidFill>
                  <a:srgbClr val="FFFF00"/>
                </a:solidFill>
              </a:rPr>
              <a:t>credible estimates </a:t>
            </a:r>
            <a:r>
              <a:rPr lang="en-US" sz="2400" dirty="0"/>
              <a:t>appropriate for your RQ and population?</a:t>
            </a:r>
          </a:p>
        </p:txBody>
      </p:sp>
      <p:sp>
        <p:nvSpPr>
          <p:cNvPr id="33795" name="Line 4"/>
          <p:cNvSpPr>
            <a:spLocks noChangeShapeType="1"/>
          </p:cNvSpPr>
          <p:nvPr/>
        </p:nvSpPr>
        <p:spPr bwMode="auto">
          <a:xfrm>
            <a:off x="609600" y="1143000"/>
            <a:ext cx="79248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z="3600"/>
              <a:t>Example – </a:t>
            </a:r>
            <a:br>
              <a:rPr lang="en-US" sz="3600"/>
            </a:br>
            <a:r>
              <a:rPr lang="en-US" sz="3600"/>
              <a:t>Aneurysm Analysis</a:t>
            </a:r>
            <a:endParaRPr lang="en-US"/>
          </a:p>
        </p:txBody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153400" cy="4191000"/>
          </a:xfrm>
        </p:spPr>
        <p:txBody>
          <a:bodyPr/>
          <a:lstStyle/>
          <a:p>
            <a:pPr marL="457200" indent="-457200" eaLnBrk="1" hangingPunct="1">
              <a:buFontTx/>
              <a:buNone/>
            </a:pPr>
            <a:r>
              <a:rPr lang="en-US" dirty="0">
                <a:latin typeface="Baskerville" charset="0"/>
              </a:rPr>
              <a:t>For the aneurysm analysis, health outcomes were estimated from multiple sources:</a:t>
            </a:r>
          </a:p>
          <a:p>
            <a:pPr marL="457200" indent="-457200" eaLnBrk="1" hangingPunct="1">
              <a:buFontTx/>
              <a:buNone/>
            </a:pPr>
            <a:endParaRPr lang="en-US" dirty="0">
              <a:latin typeface="Baskerville" charset="0"/>
            </a:endParaRPr>
          </a:p>
          <a:p>
            <a:pPr marL="457200" indent="-457200" eaLnBrk="1" hangingPunct="1"/>
            <a:r>
              <a:rPr lang="en-US" sz="2000" dirty="0">
                <a:latin typeface="Baskerville" charset="0"/>
              </a:rPr>
              <a:t>	Aneurysm rupture rates		large cohort study</a:t>
            </a:r>
          </a:p>
          <a:p>
            <a:pPr marL="457200" indent="-457200" eaLnBrk="1" hangingPunct="1"/>
            <a:r>
              <a:rPr lang="en-US" sz="2000" dirty="0">
                <a:latin typeface="Baskerville" charset="0"/>
              </a:rPr>
              <a:t>	SAH case fatality		meta-analysis</a:t>
            </a:r>
          </a:p>
          <a:p>
            <a:pPr marL="457200" indent="-457200" eaLnBrk="1" hangingPunct="1"/>
            <a:r>
              <a:rPr lang="en-US" sz="2000" dirty="0">
                <a:latin typeface="Baskerville" charset="0"/>
              </a:rPr>
              <a:t>	SAH disability			medium cohort study, </a:t>
            </a:r>
          </a:p>
          <a:p>
            <a:pPr marL="457200" indent="-457200" eaLnBrk="1" hangingPunct="1"/>
            <a:r>
              <a:rPr lang="en-US" sz="2000" dirty="0">
                <a:latin typeface="Baskerville" charset="0"/>
              </a:rPr>
              <a:t>                                                                 meta-analysis</a:t>
            </a:r>
          </a:p>
          <a:p>
            <a:pPr marL="457200" indent="-457200" eaLnBrk="1" hangingPunct="1"/>
            <a:r>
              <a:rPr lang="en-US" sz="2000" dirty="0">
                <a:latin typeface="Baskerville" charset="0"/>
              </a:rPr>
              <a:t>	RR mortality with disability	small cohort study</a:t>
            </a:r>
          </a:p>
          <a:p>
            <a:pPr marL="457200" indent="-457200" eaLnBrk="1" hangingPunct="1"/>
            <a:r>
              <a:rPr lang="en-US" sz="2000" dirty="0">
                <a:latin typeface="Baskerville" charset="0"/>
              </a:rPr>
              <a:t>	Surgical mortality, disability	meta-analysis</a:t>
            </a:r>
          </a:p>
          <a:p>
            <a:pPr marL="457200" indent="-457200" eaLnBrk="1" hangingPunct="1"/>
            <a:r>
              <a:rPr lang="en-US" sz="2000" dirty="0">
                <a:latin typeface="Baskerville" charset="0"/>
              </a:rPr>
              <a:t>	RR rupture (= 0)		expert opinion (informal)</a:t>
            </a:r>
            <a:endParaRPr lang="en-US" dirty="0">
              <a:solidFill>
                <a:schemeClr val="tx1"/>
              </a:solidFill>
              <a:latin typeface="Baskerville" charset="0"/>
            </a:endParaRPr>
          </a:p>
        </p:txBody>
      </p:sp>
      <p:sp>
        <p:nvSpPr>
          <p:cNvPr id="35843" name="Line 4"/>
          <p:cNvSpPr>
            <a:spLocks noChangeShapeType="1"/>
          </p:cNvSpPr>
          <p:nvPr/>
        </p:nvSpPr>
        <p:spPr bwMode="auto">
          <a:xfrm>
            <a:off x="609600" y="1295400"/>
            <a:ext cx="79248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3600" dirty="0"/>
              <a:t>Health State Severity</a:t>
            </a:r>
            <a:endParaRPr lang="en-US" dirty="0"/>
          </a:p>
        </p:txBody>
      </p:sp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305800" cy="4876800"/>
          </a:xfrm>
        </p:spPr>
        <p:txBody>
          <a:bodyPr/>
          <a:lstStyle/>
          <a:p>
            <a:pPr marL="457200" indent="-457200" eaLnBrk="1" hangingPunct="1">
              <a:buFontTx/>
              <a:buNone/>
            </a:pPr>
            <a:r>
              <a:rPr lang="en-US" dirty="0"/>
              <a:t>	a.   Utilities (for QALYs)</a:t>
            </a:r>
          </a:p>
          <a:p>
            <a:pPr marL="457200" indent="-457200" eaLnBrk="1" hangingPunct="1">
              <a:buFontTx/>
              <a:buNone/>
            </a:pPr>
            <a:r>
              <a:rPr lang="en-US" sz="2400" dirty="0"/>
              <a:t>		 -- Disease-specific</a:t>
            </a:r>
          </a:p>
          <a:p>
            <a:pPr marL="457200" indent="-457200" eaLnBrk="1" hangingPunct="1">
              <a:buFontTx/>
              <a:buNone/>
            </a:pPr>
            <a:r>
              <a:rPr lang="en-US" sz="2400" dirty="0"/>
              <a:t>		 -- Generic (based on health attributes)</a:t>
            </a:r>
          </a:p>
          <a:p>
            <a:pPr marL="457200" indent="-457200" eaLnBrk="1" hangingPunct="1">
              <a:buFontTx/>
              <a:buNone/>
            </a:pPr>
            <a:r>
              <a:rPr lang="en-US" dirty="0"/>
              <a:t>	b.   Disability weights (for DALYs)</a:t>
            </a:r>
          </a:p>
          <a:p>
            <a:pPr marL="457200" indent="-457200" eaLnBrk="1" hangingPunct="1">
              <a:buFontTx/>
              <a:buNone/>
            </a:pPr>
            <a:r>
              <a:rPr lang="en-US" sz="2400" dirty="0"/>
              <a:t>		 -- Currently based on pairwise rankings</a:t>
            </a:r>
          </a:p>
          <a:p>
            <a:pPr marL="457200" indent="-457200" eaLnBrk="1" hangingPunct="1">
              <a:buFontTx/>
              <a:buNone/>
            </a:pPr>
            <a:r>
              <a:rPr lang="en-US" dirty="0"/>
              <a:t>	c.   Key Questions:</a:t>
            </a:r>
          </a:p>
          <a:p>
            <a:pPr marL="457200" indent="-457200" eaLnBrk="1" hangingPunct="1">
              <a:buFontTx/>
              <a:buNone/>
            </a:pPr>
            <a:r>
              <a:rPr lang="en-US" sz="2400" dirty="0"/>
              <a:t>		  </a:t>
            </a:r>
            <a:r>
              <a:rPr lang="en-US" sz="2400" dirty="0" err="1"/>
              <a:t>i</a:t>
            </a:r>
            <a:r>
              <a:rPr lang="en-US" sz="2400" dirty="0"/>
              <a:t>.    Do Estimates Exist for Your RQ &amp; model?</a:t>
            </a:r>
          </a:p>
          <a:p>
            <a:pPr marL="457200" indent="-457200" eaLnBrk="1" hangingPunct="1">
              <a:buFontTx/>
              <a:buNone/>
            </a:pPr>
            <a:r>
              <a:rPr lang="en-US" sz="2400" dirty="0"/>
              <a:t>		  ii.   Whose Perspective Are You Taking?</a:t>
            </a:r>
          </a:p>
          <a:p>
            <a:pPr marL="457200" indent="-457200" eaLnBrk="1" hangingPunct="1">
              <a:buFontTx/>
              <a:buNone/>
            </a:pPr>
            <a:r>
              <a:rPr lang="en-US" sz="2400" dirty="0"/>
              <a:t>		  iii.  Disease-Specific Ratings &gt; Health attributes</a:t>
            </a:r>
          </a:p>
          <a:p>
            <a:pPr marL="457200" indent="-457200" eaLnBrk="1" hangingPunct="1">
              <a:buFontTx/>
              <a:buNone/>
            </a:pPr>
            <a:r>
              <a:rPr lang="en-US" sz="2400" dirty="0"/>
              <a:t>		  iv.   Community Ratings vs. Patient Ratings</a:t>
            </a:r>
          </a:p>
        </p:txBody>
      </p:sp>
      <p:sp>
        <p:nvSpPr>
          <p:cNvPr id="37891" name="Line 4"/>
          <p:cNvSpPr>
            <a:spLocks noChangeShapeType="1"/>
          </p:cNvSpPr>
          <p:nvPr/>
        </p:nvSpPr>
        <p:spPr bwMode="auto">
          <a:xfrm>
            <a:off x="609600" y="1371600"/>
            <a:ext cx="79248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305800" cy="1143000"/>
          </a:xfrm>
        </p:spPr>
        <p:txBody>
          <a:bodyPr/>
          <a:lstStyle/>
          <a:p>
            <a:pPr eaLnBrk="1" hangingPunct="1"/>
            <a:r>
              <a:rPr lang="en-US"/>
              <a:t>Health—</a:t>
            </a:r>
            <a:br>
              <a:rPr lang="en-US"/>
            </a:br>
            <a:r>
              <a:rPr lang="en-US"/>
              <a:t>How to Find Inputs</a:t>
            </a:r>
          </a:p>
        </p:txBody>
      </p:sp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3810000"/>
          </a:xfrm>
        </p:spPr>
        <p:txBody>
          <a:bodyPr/>
          <a:lstStyle/>
          <a:p>
            <a:pPr marL="533400" indent="-533400" eaLnBrk="1" hangingPunct="1">
              <a:buFontTx/>
              <a:buAutoNum type="arabicPeriod"/>
            </a:pPr>
            <a:r>
              <a:rPr lang="en-US" dirty="0"/>
              <a:t>Comprehensive Literature Review</a:t>
            </a:r>
          </a:p>
          <a:p>
            <a:pPr marL="533400" indent="-533400" eaLnBrk="1" hangingPunct="1">
              <a:buFontTx/>
              <a:buNone/>
            </a:pPr>
            <a:endParaRPr lang="en-US" dirty="0"/>
          </a:p>
          <a:p>
            <a:pPr marL="533400" indent="-533400" eaLnBrk="1" hangingPunct="1">
              <a:buFontTx/>
              <a:buAutoNum type="arabicPeriod" startAt="2"/>
            </a:pPr>
            <a:r>
              <a:rPr lang="en-US" dirty="0"/>
              <a:t>Existing Databases (2er analysis)</a:t>
            </a:r>
          </a:p>
          <a:p>
            <a:pPr marL="533400" indent="-533400" eaLnBrk="1" hangingPunct="1">
              <a:buFontTx/>
              <a:buAutoNum type="arabicPeriod" startAt="2"/>
            </a:pPr>
            <a:endParaRPr lang="en-US" dirty="0"/>
          </a:p>
          <a:p>
            <a:pPr marL="533400" indent="-533400" eaLnBrk="1" hangingPunct="1">
              <a:buFontTx/>
              <a:buAutoNum type="arabicPeriod" startAt="2"/>
            </a:pPr>
            <a:r>
              <a:rPr lang="en-US" dirty="0"/>
              <a:t>Primary Data Collection</a:t>
            </a:r>
          </a:p>
          <a:p>
            <a:pPr marL="533400" indent="-533400" eaLnBrk="1" hangingPunct="1">
              <a:buFontTx/>
              <a:buNone/>
            </a:pPr>
            <a:endParaRPr lang="en-US" dirty="0"/>
          </a:p>
        </p:txBody>
      </p:sp>
      <p:sp>
        <p:nvSpPr>
          <p:cNvPr id="44035" name="Line 4"/>
          <p:cNvSpPr>
            <a:spLocks noChangeShapeType="1"/>
          </p:cNvSpPr>
          <p:nvPr/>
        </p:nvSpPr>
        <p:spPr bwMode="auto">
          <a:xfrm>
            <a:off x="685800" y="1752600"/>
            <a:ext cx="79248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/>
              <a:t>Comprehensive Literature Review</a:t>
            </a:r>
          </a:p>
        </p:txBody>
      </p:sp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495800"/>
          </a:xfrm>
        </p:spPr>
        <p:txBody>
          <a:bodyPr/>
          <a:lstStyle/>
          <a:p>
            <a:pPr marL="533400" indent="-533400" eaLnBrk="1" hangingPunct="1">
              <a:buFontTx/>
              <a:buAutoNum type="arabicPeriod"/>
            </a:pPr>
            <a:r>
              <a:rPr lang="en-US" dirty="0"/>
              <a:t>Use levels of evidence</a:t>
            </a:r>
          </a:p>
          <a:p>
            <a:pPr marL="533400" indent="-533400" eaLnBrk="1" hangingPunct="1">
              <a:buFontTx/>
              <a:buAutoNum type="arabicPeriod"/>
            </a:pPr>
            <a:endParaRPr lang="en-US" dirty="0"/>
          </a:p>
          <a:p>
            <a:pPr marL="533400" indent="-533400" eaLnBrk="1" hangingPunct="1">
              <a:buFontTx/>
              <a:buAutoNum type="arabicPeriod"/>
            </a:pPr>
            <a:r>
              <a:rPr lang="en-US" dirty="0"/>
              <a:t>Always consider relevance to your model.</a:t>
            </a:r>
          </a:p>
          <a:p>
            <a:pPr marL="533400" indent="-533400" eaLnBrk="1" hangingPunct="1">
              <a:buFontTx/>
              <a:buAutoNum type="arabicPeriod"/>
            </a:pPr>
            <a:endParaRPr lang="en-US" dirty="0"/>
          </a:p>
          <a:p>
            <a:pPr marL="533400" indent="-533400" eaLnBrk="1" hangingPunct="1">
              <a:buFontTx/>
              <a:buAutoNum type="arabicPeriod"/>
            </a:pPr>
            <a:r>
              <a:rPr lang="en-US" dirty="0"/>
              <a:t>Revise your model if: cost of needed data exceeds benefit of current model structure. Nuanced judgment call.</a:t>
            </a:r>
          </a:p>
        </p:txBody>
      </p:sp>
      <p:sp>
        <p:nvSpPr>
          <p:cNvPr id="46083" name="Line 4"/>
          <p:cNvSpPr>
            <a:spLocks noChangeShapeType="1"/>
          </p:cNvSpPr>
          <p:nvPr/>
        </p:nvSpPr>
        <p:spPr bwMode="auto">
          <a:xfrm>
            <a:off x="609600" y="1524000"/>
            <a:ext cx="79248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858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/>
              <a:t>Health databases</a:t>
            </a:r>
          </a:p>
        </p:txBody>
      </p:sp>
      <p:sp>
        <p:nvSpPr>
          <p:cNvPr id="921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2209800"/>
          </a:xfrm>
        </p:spPr>
        <p:txBody>
          <a:bodyPr/>
          <a:lstStyle/>
          <a:p>
            <a:pPr marL="533400" indent="-533400" eaLnBrk="1" hangingPunct="1">
              <a:buFontTx/>
              <a:buAutoNum type="alphaUcPeriod"/>
            </a:pPr>
            <a:r>
              <a:rPr lang="en-US" dirty="0">
                <a:hlinkClick r:id="rId3"/>
              </a:rPr>
              <a:t>www.pubmed.gov</a:t>
            </a:r>
            <a:r>
              <a:rPr lang="en-US" dirty="0"/>
              <a:t>  (or, UCSF link)</a:t>
            </a:r>
          </a:p>
          <a:p>
            <a:pPr marL="533400" indent="-533400" eaLnBrk="1" hangingPunct="1">
              <a:buFontTx/>
              <a:buAutoNum type="alphaUcPeriod"/>
            </a:pPr>
            <a:endParaRPr lang="en-US" dirty="0"/>
          </a:p>
          <a:p>
            <a:pPr marL="533400" indent="-533400" eaLnBrk="1" hangingPunct="1">
              <a:buFontTx/>
              <a:buAutoNum type="alphaUcPeriod"/>
            </a:pPr>
            <a:r>
              <a:rPr lang="en-US" dirty="0"/>
              <a:t>Google</a:t>
            </a:r>
          </a:p>
          <a:p>
            <a:pPr marL="533400" indent="-533400" eaLnBrk="1" hangingPunct="1">
              <a:buFontTx/>
              <a:buAutoNum type="alphaUcPeriod"/>
            </a:pPr>
            <a:endParaRPr lang="en-US" dirty="0"/>
          </a:p>
          <a:p>
            <a:pPr marL="533400" indent="-533400" eaLnBrk="1" hangingPunct="1">
              <a:buFontTx/>
              <a:buAutoNum type="alphaUcPeriod"/>
            </a:pPr>
            <a:r>
              <a:rPr lang="en-US" dirty="0"/>
              <a:t>Cochrane</a:t>
            </a:r>
          </a:p>
          <a:p>
            <a:pPr marL="533400" indent="-533400" eaLnBrk="1" hangingPunct="1">
              <a:buFontTx/>
              <a:buAutoNum type="alphaUcPeriod"/>
            </a:pPr>
            <a:endParaRPr lang="en-US" dirty="0"/>
          </a:p>
          <a:p>
            <a:pPr marL="533400" indent="-533400" eaLnBrk="1" hangingPunct="1">
              <a:buFontTx/>
              <a:buAutoNum type="alphaUcPeriod"/>
            </a:pPr>
            <a:r>
              <a:rPr lang="en-US" dirty="0"/>
              <a:t>Web of Science, </a:t>
            </a:r>
            <a:r>
              <a:rPr lang="en-US" dirty="0" err="1"/>
              <a:t>EmBase</a:t>
            </a:r>
            <a:r>
              <a:rPr lang="en-US" dirty="0"/>
              <a:t>, many others</a:t>
            </a:r>
          </a:p>
          <a:p>
            <a:pPr marL="533400" indent="-533400" eaLnBrk="1" hangingPunct="1">
              <a:buFontTx/>
              <a:buAutoNum type="alphaUcPeriod"/>
            </a:pPr>
            <a:endParaRPr lang="en-US" dirty="0"/>
          </a:p>
          <a:p>
            <a:pPr marL="533400" indent="-533400" eaLnBrk="1" hangingPunct="1">
              <a:buFontTx/>
              <a:buNone/>
            </a:pPr>
            <a:endParaRPr lang="en-US" dirty="0"/>
          </a:p>
          <a:p>
            <a:pPr marL="533400" indent="-533400" eaLnBrk="1" hangingPunct="1">
              <a:buFontTx/>
              <a:buAutoNum type="alphaU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1402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/>
              <a:t>Commonly Used </a:t>
            </a:r>
            <a:br>
              <a:rPr lang="en-US" dirty="0"/>
            </a:br>
            <a:r>
              <a:rPr lang="en-US" dirty="0"/>
              <a:t>Health Data Sources</a:t>
            </a:r>
          </a:p>
        </p:txBody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057400"/>
            <a:ext cx="8305800" cy="4114800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US" dirty="0"/>
              <a:t>a.  Clinical Trials</a:t>
            </a:r>
          </a:p>
          <a:p>
            <a:pPr marL="533400" indent="-533400" eaLnBrk="1" hangingPunct="1">
              <a:buFontTx/>
              <a:buNone/>
            </a:pPr>
            <a:r>
              <a:rPr lang="en-US" dirty="0"/>
              <a:t>b.  CMS/VA Databases</a:t>
            </a:r>
          </a:p>
          <a:p>
            <a:pPr marL="533400" indent="-533400" eaLnBrk="1" hangingPunct="1">
              <a:buFontTx/>
              <a:buNone/>
            </a:pPr>
            <a:r>
              <a:rPr lang="en-US" dirty="0"/>
              <a:t>c.  Disease Registries</a:t>
            </a:r>
          </a:p>
          <a:p>
            <a:pPr marL="533400" indent="-533400" eaLnBrk="1" hangingPunct="1">
              <a:buFontTx/>
              <a:buNone/>
            </a:pPr>
            <a:r>
              <a:rPr lang="en-US" dirty="0"/>
              <a:t>d.  Quality of Well-Being Index (QWB), </a:t>
            </a:r>
          </a:p>
          <a:p>
            <a:pPr marL="533400" indent="-533400" eaLnBrk="1" hangingPunct="1">
              <a:buFontTx/>
              <a:buNone/>
            </a:pPr>
            <a:r>
              <a:rPr lang="en-US" dirty="0"/>
              <a:t>	    Health Utilities Index (HUI) - 	</a:t>
            </a:r>
            <a:r>
              <a:rPr lang="en-US" sz="2400" b="1" dirty="0"/>
              <a:t>www.healthutilities.com/overview.htm</a:t>
            </a:r>
            <a:endParaRPr lang="en-US" dirty="0"/>
          </a:p>
          <a:p>
            <a:pPr marL="533400" indent="-533400" eaLnBrk="1" hangingPunct="1">
              <a:buFontTx/>
              <a:buAutoNum type="alphaLcPeriod" startAt="5"/>
            </a:pPr>
            <a:r>
              <a:rPr lang="en-US" dirty="0"/>
              <a:t>Disability/Distress Index, </a:t>
            </a:r>
            <a:r>
              <a:rPr lang="en-US" dirty="0" err="1"/>
              <a:t>EuroQol</a:t>
            </a:r>
            <a:r>
              <a:rPr lang="en-US" dirty="0"/>
              <a:t> Instrument</a:t>
            </a:r>
          </a:p>
          <a:p>
            <a:pPr marL="533400" indent="-533400" eaLnBrk="1" hangingPunct="1">
              <a:buFontTx/>
              <a:buAutoNum type="alphaLcPeriod" startAt="5"/>
            </a:pPr>
            <a:r>
              <a:rPr lang="en-US" dirty="0"/>
              <a:t>IHME GBD Lancet and website</a:t>
            </a:r>
          </a:p>
        </p:txBody>
      </p:sp>
      <p:sp>
        <p:nvSpPr>
          <p:cNvPr id="48131" name="Line 4"/>
          <p:cNvSpPr>
            <a:spLocks noChangeShapeType="1"/>
          </p:cNvSpPr>
          <p:nvPr/>
        </p:nvSpPr>
        <p:spPr bwMode="auto">
          <a:xfrm>
            <a:off x="609600" y="1752600"/>
            <a:ext cx="79248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FFC000"/>
                </a:solidFill>
              </a:rPr>
              <a:t>Cost Inputs</a:t>
            </a:r>
          </a:p>
        </p:txBody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9700" y="2133600"/>
            <a:ext cx="6324600" cy="4038600"/>
          </a:xfrm>
        </p:spPr>
        <p:txBody>
          <a:bodyPr/>
          <a:lstStyle/>
          <a:p>
            <a:pPr marL="457200" lvl="1" indent="0" eaLnBrk="1" hangingPunct="1">
              <a:lnSpc>
                <a:spcPct val="90000"/>
              </a:lnSpc>
              <a:buNone/>
              <a:defRPr/>
            </a:pPr>
            <a:r>
              <a:rPr lang="en-US" sz="3200" dirty="0">
                <a:ea typeface="ＭＳ Ｐゴシック" charset="0"/>
              </a:rPr>
              <a:t>What costs to include: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lphaUcPeriod"/>
              <a:defRPr/>
            </a:pPr>
            <a:endParaRPr lang="en-US" sz="3200" dirty="0">
              <a:ea typeface="ＭＳ Ｐゴシック" charset="0"/>
            </a:endParaRPr>
          </a:p>
          <a:p>
            <a:pPr marL="914400" lvl="1" indent="-457200" eaLnBrk="1" hangingPunct="1">
              <a:lnSpc>
                <a:spcPct val="90000"/>
              </a:lnSpc>
              <a:buFontTx/>
              <a:buAutoNum type="alphaUcPeriod"/>
              <a:defRPr/>
            </a:pPr>
            <a:r>
              <a:rPr lang="en-US" sz="3200" dirty="0">
                <a:ea typeface="ＭＳ Ｐゴシック" charset="0"/>
              </a:rPr>
              <a:t> Direct vs. time</a:t>
            </a:r>
            <a:endParaRPr lang="en-US" sz="3200" i="1" dirty="0">
              <a:ea typeface="ＭＳ Ｐゴシック" charset="0"/>
            </a:endParaRPr>
          </a:p>
          <a:p>
            <a:pPr marL="914400" lvl="1" indent="-457200" eaLnBrk="1" hangingPunct="1">
              <a:lnSpc>
                <a:spcPct val="90000"/>
              </a:lnSpc>
              <a:buFontTx/>
              <a:buAutoNum type="alphaUcPeriod"/>
              <a:defRPr/>
            </a:pPr>
            <a:endParaRPr lang="en-US" sz="3200" dirty="0">
              <a:ea typeface="ＭＳ Ｐゴシック" charset="0"/>
            </a:endParaRPr>
          </a:p>
          <a:p>
            <a:pPr marL="914400" lvl="1" indent="-457200" eaLnBrk="1" hangingPunct="1">
              <a:lnSpc>
                <a:spcPct val="90000"/>
              </a:lnSpc>
              <a:buFontTx/>
              <a:buAutoNum type="alphaUcPeriod"/>
              <a:defRPr/>
            </a:pPr>
            <a:r>
              <a:rPr lang="en-US" sz="3200" dirty="0">
                <a:ea typeface="ＭＳ Ｐゴシック" charset="0"/>
              </a:rPr>
              <a:t> Variable (but what’s fixed?)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lphaUcPeriod"/>
              <a:defRPr/>
            </a:pPr>
            <a:endParaRPr lang="en-US" dirty="0">
              <a:ea typeface="ＭＳ Ｐゴシック" charset="0"/>
            </a:endParaRPr>
          </a:p>
          <a:p>
            <a:pPr marL="533400" indent="-533400" eaLnBrk="1" hangingPunct="1">
              <a:lnSpc>
                <a:spcPct val="90000"/>
              </a:lnSpc>
              <a:defRPr/>
            </a:pPr>
            <a:endParaRPr lang="en-US" dirty="0">
              <a:ea typeface="ＭＳ Ｐゴシック" charset="0"/>
            </a:endParaRPr>
          </a:p>
        </p:txBody>
      </p:sp>
      <p:sp>
        <p:nvSpPr>
          <p:cNvPr id="52227" name="Line 4"/>
          <p:cNvSpPr>
            <a:spLocks noChangeShapeType="1"/>
          </p:cNvSpPr>
          <p:nvPr/>
        </p:nvSpPr>
        <p:spPr bwMode="auto">
          <a:xfrm>
            <a:off x="609600" y="1905000"/>
            <a:ext cx="79248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 Perspective vs. Type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09800"/>
            <a:ext cx="7848600" cy="38862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Perspective:</a:t>
            </a:r>
            <a:r>
              <a:rPr lang="en-US" dirty="0"/>
              <a:t> societal, payer, provider, patient</a:t>
            </a:r>
            <a:br>
              <a:rPr lang="en-US" dirty="0"/>
            </a:br>
            <a:endParaRPr lang="en-US" dirty="0"/>
          </a:p>
          <a:p>
            <a:r>
              <a:rPr lang="en-US" dirty="0">
                <a:solidFill>
                  <a:srgbClr val="FFFF00"/>
                </a:solidFill>
              </a:rPr>
              <a:t>Type:</a:t>
            </a:r>
            <a:r>
              <a:rPr lang="en-US" dirty="0"/>
              <a:t> direct medical, direct non-medical, time cost (formerly, “indirect”)</a:t>
            </a:r>
            <a:br>
              <a:rPr lang="en-US" dirty="0"/>
            </a:br>
            <a:endParaRPr lang="en-US" dirty="0"/>
          </a:p>
          <a:p>
            <a:r>
              <a:rPr lang="en-US" dirty="0"/>
              <a:t>Thus, </a:t>
            </a:r>
            <a:r>
              <a:rPr lang="en-US" dirty="0">
                <a:solidFill>
                  <a:srgbClr val="FFFF00"/>
                </a:solidFill>
              </a:rPr>
              <a:t>combine</a:t>
            </a:r>
            <a:r>
              <a:rPr lang="en-US" dirty="0"/>
              <a:t>, </a:t>
            </a:r>
            <a:r>
              <a:rPr lang="en-US" dirty="0" err="1"/>
              <a:t>eg</a:t>
            </a:r>
            <a:r>
              <a:rPr lang="en-US" dirty="0"/>
              <a:t>: </a:t>
            </a:r>
            <a:r>
              <a:rPr lang="en-US" u="sng" dirty="0"/>
              <a:t>societal direct medical</a:t>
            </a:r>
            <a:br>
              <a:rPr lang="en-US" dirty="0"/>
            </a:br>
            <a:endParaRPr lang="en-US" dirty="0"/>
          </a:p>
          <a:p>
            <a:r>
              <a:rPr lang="en-US" dirty="0"/>
              <a:t>But … 2</a:t>
            </a:r>
            <a:r>
              <a:rPr lang="en-US" baseline="30000" dirty="0"/>
              <a:t>nd</a:t>
            </a:r>
            <a:r>
              <a:rPr lang="en-US" dirty="0"/>
              <a:t> Panel on CE in Health - merged</a:t>
            </a:r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609600" y="1905000"/>
            <a:ext cx="79248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9338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3"/>
          <p:cNvSpPr>
            <a:spLocks noGrp="1"/>
          </p:cNvSpPr>
          <p:nvPr>
            <p:ph type="title"/>
          </p:nvPr>
        </p:nvSpPr>
        <p:spPr>
          <a:xfrm>
            <a:off x="685800" y="-76200"/>
            <a:ext cx="7772400" cy="1143000"/>
          </a:xfrm>
        </p:spPr>
        <p:txBody>
          <a:bodyPr/>
          <a:lstStyle/>
          <a:p>
            <a:r>
              <a:rPr lang="en-US"/>
              <a:t>Analytic Perspective 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1047178"/>
              </p:ext>
            </p:extLst>
          </p:nvPr>
        </p:nvGraphicFramePr>
        <p:xfrm>
          <a:off x="228600" y="1219200"/>
          <a:ext cx="8686800" cy="5242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0479">
                <a:tc>
                  <a:txBody>
                    <a:bodyPr/>
                    <a:lstStyle/>
                    <a:p>
                      <a:pPr marL="0" marR="0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200" b="1" dirty="0">
                          <a:effectLst/>
                          <a:latin typeface="Palatino"/>
                          <a:ea typeface="Times New Roman"/>
                          <a:cs typeface="Times New Roman"/>
                        </a:rPr>
                        <a:t>Analytic Perspective</a:t>
                      </a:r>
                      <a:endParaRPr lang="en-US" sz="2200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200" b="1" dirty="0">
                          <a:effectLst/>
                          <a:latin typeface="Times"/>
                          <a:ea typeface="Times New Roman"/>
                          <a:cs typeface="Times New Roman"/>
                        </a:rPr>
                        <a:t>Typical uses</a:t>
                      </a:r>
                      <a:endParaRPr lang="en-US" sz="2200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200" b="1" dirty="0">
                          <a:effectLst/>
                          <a:latin typeface="Times"/>
                          <a:ea typeface="Times New Roman"/>
                          <a:cs typeface="Times New Roman"/>
                        </a:rPr>
                        <a:t>Costs</a:t>
                      </a:r>
                      <a:br>
                        <a:rPr lang="en-US" sz="2200" b="1" dirty="0">
                          <a:effectLst/>
                          <a:latin typeface="Palatino"/>
                          <a:ea typeface="Times New Roman"/>
                          <a:cs typeface="Times New Roman"/>
                        </a:rPr>
                      </a:br>
                      <a:r>
                        <a:rPr lang="en-US" sz="2200" b="1" dirty="0">
                          <a:effectLst/>
                          <a:latin typeface="Times"/>
                          <a:ea typeface="Times New Roman"/>
                          <a:cs typeface="Times New Roman"/>
                        </a:rPr>
                        <a:t>usually included</a:t>
                      </a:r>
                      <a:endParaRPr lang="en-US" sz="2200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200" b="1" dirty="0">
                          <a:effectLst/>
                          <a:latin typeface="Times"/>
                          <a:ea typeface="Times New Roman"/>
                          <a:cs typeface="Times New Roman"/>
                        </a:rPr>
                        <a:t>Health outcomes usually included</a:t>
                      </a:r>
                      <a:r>
                        <a:rPr lang="en-US" sz="2200" b="1" dirty="0">
                          <a:effectLst/>
                          <a:latin typeface="Palatino"/>
                          <a:ea typeface="Times New Roman"/>
                          <a:cs typeface="Times New Roman"/>
                        </a:rPr>
                        <a:t>*</a:t>
                      </a:r>
                      <a:endParaRPr lang="en-US" sz="2200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3815">
                <a:tc>
                  <a:txBody>
                    <a:bodyPr/>
                    <a:lstStyle/>
                    <a:p>
                      <a:pPr marL="0" marR="0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 dirty="0">
                          <a:solidFill>
                            <a:schemeClr val="tx2"/>
                          </a:solidFill>
                          <a:effectLst/>
                          <a:latin typeface="Times"/>
                          <a:ea typeface="Times New Roman"/>
                          <a:cs typeface="Times New Roman"/>
                        </a:rPr>
                        <a:t>Societal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Reference Case</a:t>
                      </a:r>
                      <a:r>
                        <a:rPr lang="en-US" sz="20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- use in all CUAs; probably also in CEAs, CBAs </a:t>
                      </a:r>
                    </a:p>
                  </a:txBody>
                  <a:tcPr marL="50800" marR="5080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All </a:t>
                      </a:r>
                      <a:r>
                        <a:rPr lang="en-US" sz="20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direct medical </a:t>
                      </a:r>
                      <a:r>
                        <a:rPr lang="en-US" sz="20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often nonmedical, +/- time costs (for</a:t>
                      </a:r>
                      <a:r>
                        <a:rPr lang="en-US" sz="2000" baseline="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intervention)</a:t>
                      </a:r>
                      <a:endParaRPr lang="en-US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All</a:t>
                      </a:r>
                    </a:p>
                  </a:txBody>
                  <a:tcPr marL="50800" marR="5080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289">
                <a:tc>
                  <a:txBody>
                    <a:bodyPr/>
                    <a:lstStyle/>
                    <a:p>
                      <a:pPr marL="0" marR="0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effectLst/>
                          <a:latin typeface="Times"/>
                          <a:ea typeface="Times New Roman"/>
                          <a:cs typeface="Times New Roman"/>
                        </a:rPr>
                        <a:t>Payer (</a:t>
                      </a:r>
                      <a:r>
                        <a:rPr lang="en-US" sz="2000" b="1">
                          <a:effectLst/>
                          <a:latin typeface="Palatino"/>
                          <a:ea typeface="Times New Roman"/>
                          <a:cs typeface="Times New Roman"/>
                        </a:rPr>
                        <a:t>e.g., </a:t>
                      </a:r>
                      <a:r>
                        <a:rPr lang="en-US" sz="2000" b="1">
                          <a:effectLst/>
                          <a:latin typeface="Times"/>
                          <a:ea typeface="Times New Roman"/>
                          <a:cs typeface="Times New Roman"/>
                        </a:rPr>
                        <a:t>private and public insurers)</a:t>
                      </a:r>
                      <a:endParaRPr lang="en-US" sz="200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When payer deciding coverage</a:t>
                      </a:r>
                    </a:p>
                  </a:txBody>
                  <a:tcPr marL="50800" marR="50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All direct medical costs paid by insurer.</a:t>
                      </a:r>
                    </a:p>
                  </a:txBody>
                  <a:tcPr marL="50800" marR="50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All, or all covered by the payer</a:t>
                      </a:r>
                    </a:p>
                  </a:txBody>
                  <a:tcPr marL="50800" marR="5080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289">
                <a:tc>
                  <a:txBody>
                    <a:bodyPr/>
                    <a:lstStyle/>
                    <a:p>
                      <a:pPr marL="0" marR="0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>
                          <a:effectLst/>
                          <a:latin typeface="Times"/>
                          <a:ea typeface="Times New Roman"/>
                          <a:cs typeface="Times New Roman"/>
                        </a:rPr>
                        <a:t>Provider</a:t>
                      </a:r>
                      <a:r>
                        <a:rPr lang="en-US" sz="2000" b="1">
                          <a:effectLst/>
                          <a:latin typeface="Palatino"/>
                          <a:ea typeface="Times New Roman"/>
                          <a:cs typeface="Times New Roman"/>
                        </a:rPr>
                        <a:t> (e.g., MDs in group practice)</a:t>
                      </a:r>
                      <a:endParaRPr lang="en-US" sz="200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When provider deciding  priorities</a:t>
                      </a:r>
                    </a:p>
                  </a:txBody>
                  <a:tcPr marL="50800" marR="50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Direct and time costs incurred by providers.</a:t>
                      </a:r>
                    </a:p>
                  </a:txBody>
                  <a:tcPr marL="50800" marR="50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All</a:t>
                      </a:r>
                    </a:p>
                  </a:txBody>
                  <a:tcPr marL="50800" marR="5080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19052">
                <a:tc>
                  <a:txBody>
                    <a:bodyPr/>
                    <a:lstStyle/>
                    <a:p>
                      <a:pPr marL="0" marR="0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b="1" dirty="0">
                          <a:effectLst/>
                          <a:latin typeface="Times"/>
                          <a:ea typeface="Times New Roman"/>
                          <a:cs typeface="Times New Roman"/>
                        </a:rPr>
                        <a:t>Patient</a:t>
                      </a:r>
                      <a:endParaRPr lang="en-US" sz="2000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50800" marR="50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When patient choosing  care plan</a:t>
                      </a:r>
                    </a:p>
                  </a:txBody>
                  <a:tcPr marL="50800" marR="50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Out-of-pocket costs and time costs incurred by patients.</a:t>
                      </a:r>
                    </a:p>
                  </a:txBody>
                  <a:tcPr marL="50800" marR="50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All affecting patient (</a:t>
                      </a:r>
                      <a:r>
                        <a:rPr lang="en-US" sz="2000" dirty="0" err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eg</a:t>
                      </a:r>
                      <a:r>
                        <a:rPr lang="en-US" sz="20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, not infectious spread to others)</a:t>
                      </a:r>
                    </a:p>
                  </a:txBody>
                  <a:tcPr marL="50800" marR="5080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dirty="0"/>
              <a:t>Today</a:t>
            </a:r>
            <a:r>
              <a:rPr lang="ja-JP" altLang="en-US" sz="4000" dirty="0"/>
              <a:t>’</a:t>
            </a:r>
            <a:r>
              <a:rPr lang="en-US" altLang="ja-JP" sz="4000" dirty="0"/>
              <a:t>s Objectives:</a:t>
            </a:r>
            <a:br>
              <a:rPr lang="en-US" altLang="ja-JP" sz="4000" dirty="0"/>
            </a:br>
            <a:r>
              <a:rPr lang="en-US" altLang="ja-JP" sz="4000" dirty="0"/>
              <a:t>Data Type, Quality &amp; Source</a:t>
            </a:r>
            <a:endParaRPr lang="en-US" sz="4000" dirty="0"/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7772400" cy="41148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</a:pPr>
            <a:r>
              <a:rPr lang="en-US" dirty="0"/>
              <a:t>To Understand the </a:t>
            </a:r>
            <a:r>
              <a:rPr lang="en-US" dirty="0">
                <a:solidFill>
                  <a:srgbClr val="FFFF00"/>
                </a:solidFill>
              </a:rPr>
              <a:t>General Issues in Quality of Evidence</a:t>
            </a:r>
          </a:p>
          <a:p>
            <a:pPr marL="533400" indent="-533400" eaLnBrk="1" hangingPunct="1">
              <a:lnSpc>
                <a:spcPct val="90000"/>
              </a:lnSpc>
            </a:pPr>
            <a:endParaRPr lang="en-US" dirty="0"/>
          </a:p>
          <a:p>
            <a:pPr marL="533400" indent="-533400" eaLnBrk="1" hangingPunct="1">
              <a:lnSpc>
                <a:spcPct val="90000"/>
              </a:lnSpc>
            </a:pPr>
            <a:r>
              <a:rPr lang="en-US" dirty="0"/>
              <a:t>To Understand </a:t>
            </a:r>
            <a:r>
              <a:rPr lang="en-US" dirty="0">
                <a:solidFill>
                  <a:srgbClr val="FFFF00"/>
                </a:solidFill>
              </a:rPr>
              <a:t>Data Sources and Synthesis</a:t>
            </a:r>
            <a:r>
              <a:rPr lang="en-US" dirty="0"/>
              <a:t> Methods for Health and Cost Inputs</a:t>
            </a:r>
          </a:p>
          <a:p>
            <a:pPr marL="533400" indent="-533400" eaLnBrk="1" hangingPunct="1">
              <a:lnSpc>
                <a:spcPct val="90000"/>
              </a:lnSpc>
            </a:pPr>
            <a:endParaRPr lang="en-US" dirty="0"/>
          </a:p>
          <a:p>
            <a:pPr marL="533400" indent="-533400" eaLnBrk="1" hangingPunct="1">
              <a:lnSpc>
                <a:spcPct val="90000"/>
              </a:lnSpc>
            </a:pPr>
            <a:r>
              <a:rPr lang="en-US" dirty="0"/>
              <a:t>To Understand Common </a:t>
            </a:r>
            <a:r>
              <a:rPr lang="en-US" dirty="0">
                <a:solidFill>
                  <a:srgbClr val="FFFF00"/>
                </a:solidFill>
              </a:rPr>
              <a:t>Criticisms</a:t>
            </a:r>
            <a:r>
              <a:rPr lang="en-US" dirty="0"/>
              <a:t> Surrounding Health and Cost Data Inputs</a:t>
            </a:r>
          </a:p>
        </p:txBody>
      </p:sp>
      <p:sp>
        <p:nvSpPr>
          <p:cNvPr id="18435" name="Line 4"/>
          <p:cNvSpPr>
            <a:spLocks noChangeShapeType="1"/>
          </p:cNvSpPr>
          <p:nvPr/>
        </p:nvSpPr>
        <p:spPr bwMode="auto">
          <a:xfrm>
            <a:off x="609600" y="1600200"/>
            <a:ext cx="79248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/>
              <a:t>Looking for Direct Costs</a:t>
            </a:r>
          </a:p>
        </p:txBody>
      </p:sp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2209800"/>
            <a:ext cx="6781800" cy="4114800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US" dirty="0"/>
              <a:t>1.  Published Estimates – cost studies</a:t>
            </a:r>
          </a:p>
          <a:p>
            <a:pPr marL="533400" indent="-533400" eaLnBrk="1" hangingPunct="1">
              <a:buFontTx/>
              <a:buAutoNum type="arabicPeriod"/>
            </a:pPr>
            <a:endParaRPr lang="en-US" dirty="0"/>
          </a:p>
          <a:p>
            <a:pPr marL="533400" indent="-533400" eaLnBrk="1" hangingPunct="1">
              <a:buFontTx/>
              <a:buNone/>
            </a:pPr>
            <a:r>
              <a:rPr lang="en-US" dirty="0"/>
              <a:t>2.  Resources Used  x  Cost per unit Used (micro-costing)</a:t>
            </a:r>
          </a:p>
          <a:p>
            <a:pPr marL="533400" indent="-533400" eaLnBrk="1" hangingPunct="1"/>
            <a:endParaRPr lang="en-US" dirty="0"/>
          </a:p>
          <a:p>
            <a:pPr marL="533400" indent="-533400" eaLnBrk="1" hangingPunct="1">
              <a:buFontTx/>
              <a:buNone/>
            </a:pPr>
            <a:r>
              <a:rPr lang="en-US" dirty="0"/>
              <a:t>3.  Service level Prices / Costs</a:t>
            </a:r>
          </a:p>
          <a:p>
            <a:pPr marL="533400" indent="-533400" eaLnBrk="1" hangingPunct="1">
              <a:buFontTx/>
              <a:buNone/>
            </a:pPr>
            <a:endParaRPr lang="en-US" dirty="0"/>
          </a:p>
          <a:p>
            <a:pPr marL="533400" indent="-533400" eaLnBrk="1" hangingPunct="1">
              <a:buFontTx/>
              <a:buNone/>
            </a:pPr>
            <a:r>
              <a:rPr lang="en-US" dirty="0"/>
              <a:t>4. Cost Data Bases (</a:t>
            </a:r>
            <a:r>
              <a:rPr lang="en-US" dirty="0" err="1"/>
              <a:t>eg</a:t>
            </a:r>
            <a:r>
              <a:rPr lang="en-US" dirty="0"/>
              <a:t> WHO CHOICE)</a:t>
            </a:r>
          </a:p>
          <a:p>
            <a:pPr marL="533400" indent="-533400" eaLnBrk="1" hangingPunct="1">
              <a:buFontTx/>
              <a:buNone/>
            </a:pPr>
            <a:endParaRPr lang="en-US" dirty="0"/>
          </a:p>
          <a:p>
            <a:pPr marL="533400" indent="-533400" eaLnBrk="1" hangingPunct="1">
              <a:buFontTx/>
              <a:buNone/>
            </a:pPr>
            <a:endParaRPr lang="en-US" sz="2400" dirty="0"/>
          </a:p>
        </p:txBody>
      </p:sp>
      <p:sp>
        <p:nvSpPr>
          <p:cNvPr id="59395" name="Line 4"/>
          <p:cNvSpPr>
            <a:spLocks noChangeShapeType="1"/>
          </p:cNvSpPr>
          <p:nvPr/>
        </p:nvSpPr>
        <p:spPr bwMode="auto">
          <a:xfrm>
            <a:off x="609600" y="1600200"/>
            <a:ext cx="79248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1936624"/>
              </p:ext>
            </p:extLst>
          </p:nvPr>
        </p:nvGraphicFramePr>
        <p:xfrm>
          <a:off x="304800" y="636958"/>
          <a:ext cx="8534400" cy="5882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04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44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70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23">
                <a:tc>
                  <a:txBody>
                    <a:bodyPr/>
                    <a:lstStyle/>
                    <a:p>
                      <a:r>
                        <a:rPr lang="en-US" sz="2400" dirty="0"/>
                        <a:t>Identify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Quantity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Monetize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Total</a:t>
                      </a: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742">
                <a:tc>
                  <a:txBody>
                    <a:bodyPr/>
                    <a:lstStyle/>
                    <a:p>
                      <a:r>
                        <a:rPr lang="en-US" sz="2200" b="1" u="sng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Medical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742">
                <a:tc>
                  <a:txBody>
                    <a:bodyPr/>
                    <a:lstStyle/>
                    <a:p>
                      <a:r>
                        <a:rPr lang="en-US" sz="2200" i="1" u="sng" dirty="0"/>
                        <a:t>Medical Visit: 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501">
                <a:tc>
                  <a:txBody>
                    <a:bodyPr/>
                    <a:lstStyle/>
                    <a:p>
                      <a:r>
                        <a:rPr lang="en-US" sz="2100" dirty="0"/>
                        <a:t>Receptionist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5</a:t>
                      </a:r>
                      <a:r>
                        <a:rPr lang="en-US" sz="2100" baseline="0" dirty="0"/>
                        <a:t> minutes</a:t>
                      </a:r>
                      <a:endParaRPr lang="en-US" sz="21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$0.25/min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$1.25</a:t>
                      </a: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501">
                <a:tc>
                  <a:txBody>
                    <a:bodyPr/>
                    <a:lstStyle/>
                    <a:p>
                      <a:r>
                        <a:rPr lang="en-US" sz="2100" dirty="0"/>
                        <a:t>MD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10 minutes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$2.50/min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$25</a:t>
                      </a: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742">
                <a:tc>
                  <a:txBody>
                    <a:bodyPr/>
                    <a:lstStyle/>
                    <a:p>
                      <a:r>
                        <a:rPr lang="en-US" sz="2200" i="1" u="sng" dirty="0"/>
                        <a:t>Vaccination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501">
                <a:tc>
                  <a:txBody>
                    <a:bodyPr/>
                    <a:lstStyle/>
                    <a:p>
                      <a:r>
                        <a:rPr lang="en-US" sz="2100" dirty="0"/>
                        <a:t>Nurse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5 minutes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0.35/min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$1.65</a:t>
                      </a: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1501">
                <a:tc>
                  <a:txBody>
                    <a:bodyPr/>
                    <a:lstStyle/>
                    <a:p>
                      <a:r>
                        <a:rPr lang="en-US" sz="2100" dirty="0"/>
                        <a:t>Vaccine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1 dose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$15/dose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$15.00</a:t>
                      </a: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1501">
                <a:tc>
                  <a:txBody>
                    <a:bodyPr/>
                    <a:lstStyle/>
                    <a:p>
                      <a:r>
                        <a:rPr lang="en-US" sz="2100" dirty="0"/>
                        <a:t>Syringe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1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$0.5/</a:t>
                      </a:r>
                      <a:r>
                        <a:rPr lang="en-US" sz="2100" dirty="0" err="1"/>
                        <a:t>syr</a:t>
                      </a:r>
                      <a:endParaRPr lang="en-US" sz="21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$0.50</a:t>
                      </a: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1501">
                <a:tc>
                  <a:txBody>
                    <a:bodyPr/>
                    <a:lstStyle/>
                    <a:p>
                      <a:r>
                        <a:rPr lang="en-US" sz="2200" b="1" u="sng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Non Medical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1501">
                <a:tc>
                  <a:txBody>
                    <a:bodyPr/>
                    <a:lstStyle/>
                    <a:p>
                      <a:r>
                        <a:rPr lang="en-US" sz="2100" dirty="0"/>
                        <a:t>Pt. time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1 hour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$10/ hour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$10</a:t>
                      </a: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1501">
                <a:tc>
                  <a:txBody>
                    <a:bodyPr/>
                    <a:lstStyle/>
                    <a:p>
                      <a:r>
                        <a:rPr lang="en-US" sz="2100" dirty="0"/>
                        <a:t>Transportation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10</a:t>
                      </a:r>
                      <a:r>
                        <a:rPr lang="en-US" sz="2100" baseline="0" dirty="0"/>
                        <a:t> trips </a:t>
                      </a:r>
                      <a:endParaRPr lang="en-US" sz="21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$2.5 /trip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$25</a:t>
                      </a: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11501">
                <a:tc>
                  <a:txBody>
                    <a:bodyPr/>
                    <a:lstStyle/>
                    <a:p>
                      <a:r>
                        <a:rPr lang="en-US" sz="2200" i="1" u="sng" dirty="0"/>
                        <a:t>Vaccination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11501">
                <a:tc>
                  <a:txBody>
                    <a:bodyPr/>
                    <a:lstStyle/>
                    <a:p>
                      <a:r>
                        <a:rPr lang="en-US" sz="2100" dirty="0"/>
                        <a:t>Pt.</a:t>
                      </a:r>
                      <a:r>
                        <a:rPr lang="en-US" sz="2100" baseline="0" dirty="0"/>
                        <a:t> time </a:t>
                      </a:r>
                      <a:endParaRPr lang="en-US" sz="21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0.1</a:t>
                      </a:r>
                      <a:r>
                        <a:rPr lang="en-US" sz="2100" baseline="0" dirty="0"/>
                        <a:t> hour</a:t>
                      </a:r>
                      <a:endParaRPr lang="en-US" sz="21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$10/hour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$1</a:t>
                      </a: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58451" name="TextBox 4"/>
          <p:cNvSpPr txBox="1">
            <a:spLocks noChangeArrowheads="1"/>
          </p:cNvSpPr>
          <p:nvPr/>
        </p:nvSpPr>
        <p:spPr bwMode="auto">
          <a:xfrm>
            <a:off x="7772400" y="6519863"/>
            <a:ext cx="13874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600">
                <a:solidFill>
                  <a:srgbClr val="FFFFFF"/>
                </a:solidFill>
              </a:rPr>
              <a:t>Muennig 2008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207327" y="31668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Micro Costing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447800"/>
          </a:xfrm>
        </p:spPr>
        <p:txBody>
          <a:bodyPr/>
          <a:lstStyle/>
          <a:p>
            <a:pPr eaLnBrk="1" hangingPunct="1"/>
            <a:r>
              <a:rPr lang="en-US" dirty="0"/>
              <a:t>Service-level Prices / Costs</a:t>
            </a:r>
          </a:p>
        </p:txBody>
      </p:sp>
      <p:sp>
        <p:nvSpPr>
          <p:cNvPr id="63490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295400" y="2362200"/>
            <a:ext cx="6096000" cy="3581400"/>
          </a:xfrm>
        </p:spPr>
        <p:txBody>
          <a:bodyPr/>
          <a:lstStyle/>
          <a:p>
            <a:pPr marL="577850" indent="-577850" eaLnBrk="1" hangingPunct="1">
              <a:lnSpc>
                <a:spcPct val="90000"/>
              </a:lnSpc>
              <a:buFontTx/>
              <a:buAutoNum type="romanLcPeriod"/>
            </a:pPr>
            <a:r>
              <a:rPr lang="en-US" dirty="0"/>
              <a:t>Reimbursements - ok</a:t>
            </a:r>
          </a:p>
          <a:p>
            <a:pPr marL="577850" indent="-577850" eaLnBrk="1" hangingPunct="1">
              <a:lnSpc>
                <a:spcPct val="90000"/>
              </a:lnSpc>
              <a:buFontTx/>
              <a:buAutoNum type="romanLcPeriod"/>
            </a:pPr>
            <a:endParaRPr lang="en-US" dirty="0"/>
          </a:p>
          <a:p>
            <a:pPr marL="577850" indent="-577850" eaLnBrk="1" hangingPunct="1">
              <a:lnSpc>
                <a:spcPct val="90000"/>
              </a:lnSpc>
              <a:buFontTx/>
              <a:buAutoNum type="romanLcPeriod"/>
            </a:pPr>
            <a:r>
              <a:rPr lang="en-US" dirty="0"/>
              <a:t>Billed Charges - </a:t>
            </a:r>
            <a:r>
              <a:rPr lang="en-US" dirty="0">
                <a:solidFill>
                  <a:srgbClr val="FF0000"/>
                </a:solidFill>
              </a:rPr>
              <a:t>caution</a:t>
            </a:r>
          </a:p>
          <a:p>
            <a:pPr marL="577850" indent="-577850" eaLnBrk="1" hangingPunct="1">
              <a:lnSpc>
                <a:spcPct val="90000"/>
              </a:lnSpc>
            </a:pPr>
            <a:endParaRPr lang="en-US" dirty="0"/>
          </a:p>
          <a:p>
            <a:pPr marL="577850" indent="-577850" eaLnBrk="1" hangingPunct="1">
              <a:lnSpc>
                <a:spcPct val="90000"/>
              </a:lnSpc>
              <a:buFontTx/>
              <a:buAutoNum type="romanLcPeriod" startAt="3"/>
            </a:pPr>
            <a:r>
              <a:rPr lang="en-US" dirty="0"/>
              <a:t>Cost Accounting Systems - </a:t>
            </a:r>
            <a:r>
              <a:rPr lang="en-US" dirty="0">
                <a:solidFill>
                  <a:srgbClr val="92D050"/>
                </a:solidFill>
              </a:rPr>
              <a:t>good</a:t>
            </a:r>
          </a:p>
          <a:p>
            <a:pPr marL="577850" indent="-577850" eaLnBrk="1" hangingPunct="1">
              <a:lnSpc>
                <a:spcPct val="90000"/>
              </a:lnSpc>
              <a:buFontTx/>
              <a:buAutoNum type="romanLcPeriod" startAt="3"/>
            </a:pPr>
            <a:endParaRPr lang="en-US" dirty="0"/>
          </a:p>
          <a:p>
            <a:pPr marL="577850" indent="-577850" eaLnBrk="1" hangingPunct="1">
              <a:lnSpc>
                <a:spcPct val="90000"/>
              </a:lnSpc>
              <a:buFontTx/>
              <a:buAutoNum type="romanLcPeriod" startAt="3"/>
            </a:pPr>
            <a:r>
              <a:rPr lang="en-US" dirty="0"/>
              <a:t>Price References - ok</a:t>
            </a:r>
          </a:p>
        </p:txBody>
      </p:sp>
      <p:sp>
        <p:nvSpPr>
          <p:cNvPr id="63491" name="Line 1028"/>
          <p:cNvSpPr>
            <a:spLocks noChangeShapeType="1"/>
          </p:cNvSpPr>
          <p:nvPr/>
        </p:nvSpPr>
        <p:spPr bwMode="auto">
          <a:xfrm>
            <a:off x="609600" y="1828800"/>
            <a:ext cx="79248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dirty="0"/>
              <a:t>Reimbursements</a:t>
            </a:r>
          </a:p>
        </p:txBody>
      </p:sp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90000"/>
              </a:lnSpc>
              <a:buFontTx/>
              <a:buNone/>
            </a:pPr>
            <a:r>
              <a:rPr lang="en-US" sz="2000" dirty="0"/>
              <a:t>a.    Acceptable, especially if based on </a:t>
            </a:r>
            <a:r>
              <a:rPr lang="en-US" sz="2000" dirty="0">
                <a:solidFill>
                  <a:srgbClr val="FFFF00"/>
                </a:solidFill>
              </a:rPr>
              <a:t>negotiated rates (“allowed”)</a:t>
            </a:r>
          </a:p>
          <a:p>
            <a:pPr marL="457200" indent="-457200" eaLnBrk="1" hangingPunct="1">
              <a:lnSpc>
                <a:spcPct val="90000"/>
              </a:lnSpc>
            </a:pPr>
            <a:endParaRPr lang="en-US" sz="2000" dirty="0"/>
          </a:p>
          <a:p>
            <a:pPr marL="457200" indent="-457200" eaLnBrk="1" hangingPunct="1">
              <a:lnSpc>
                <a:spcPct val="90000"/>
              </a:lnSpc>
              <a:buFontTx/>
              <a:buAutoNum type="alphaLcPeriod" startAt="2"/>
            </a:pPr>
            <a:r>
              <a:rPr lang="en-US" sz="2000" dirty="0"/>
              <a:t>Medicare reimbursement for </a:t>
            </a:r>
            <a:r>
              <a:rPr lang="en-US" sz="2000" u="sng" dirty="0"/>
              <a:t>inpatient </a:t>
            </a:r>
            <a:r>
              <a:rPr lang="en-US" sz="2000" dirty="0"/>
              <a:t>care is based on prices established for </a:t>
            </a:r>
            <a:r>
              <a:rPr lang="en-US" sz="2000" u="sng" dirty="0"/>
              <a:t>DRGs</a:t>
            </a:r>
            <a:r>
              <a:rPr lang="en-US" sz="2000" dirty="0"/>
              <a:t>  (Diagnostic Related Groups)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lphaLcPeriod" startAt="2"/>
            </a:pPr>
            <a:endParaRPr lang="en-US" sz="2000" dirty="0"/>
          </a:p>
          <a:p>
            <a:pPr marL="457200" indent="-457200" eaLnBrk="1" hangingPunct="1">
              <a:lnSpc>
                <a:spcPct val="90000"/>
              </a:lnSpc>
              <a:buFontTx/>
              <a:buAutoNum type="alphaLcPeriod" startAt="2"/>
            </a:pPr>
            <a:r>
              <a:rPr lang="en-US" sz="2000" dirty="0"/>
              <a:t>Excellent approach:  </a:t>
            </a:r>
            <a:r>
              <a:rPr lang="en-US" sz="2000" u="sng" dirty="0"/>
              <a:t>RBRVS</a:t>
            </a:r>
            <a:r>
              <a:rPr lang="en-US" sz="2000" dirty="0"/>
              <a:t> (resource-based relative value scale) used by Medicare for </a:t>
            </a:r>
            <a:r>
              <a:rPr lang="en-US" sz="2000" u="sng" dirty="0"/>
              <a:t>outpatient</a:t>
            </a:r>
            <a:r>
              <a:rPr lang="en-US" sz="2000" dirty="0"/>
              <a:t> services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lphaLcPeriod" startAt="2"/>
            </a:pPr>
            <a:endParaRPr lang="en-US" sz="2000" dirty="0"/>
          </a:p>
          <a:p>
            <a:pPr marL="457200" indent="-457200" eaLnBrk="1" hangingPunct="1">
              <a:lnSpc>
                <a:spcPct val="90000"/>
              </a:lnSpc>
              <a:buFontTx/>
              <a:buAutoNum type="alphaLcPeriod" startAt="2"/>
            </a:pPr>
            <a:r>
              <a:rPr lang="en-US" sz="2000" dirty="0"/>
              <a:t>When deductibles and copayments are charged, these should be included when calculating cost for the societal perspective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lphaLcPeriod" startAt="2"/>
            </a:pPr>
            <a:endParaRPr lang="en-US" sz="2000" dirty="0"/>
          </a:p>
          <a:p>
            <a:pPr marL="457200" indent="-457200" eaLnBrk="1" hangingPunct="1">
              <a:lnSpc>
                <a:spcPct val="90000"/>
              </a:lnSpc>
              <a:buFontTx/>
              <a:buAutoNum type="alphaLcPeriod" startAt="2"/>
            </a:pPr>
            <a:r>
              <a:rPr lang="en-US" sz="2000" dirty="0"/>
              <a:t>In some databases, </a:t>
            </a:r>
            <a:r>
              <a:rPr lang="ja-JP" altLang="en-US" sz="2000" dirty="0"/>
              <a:t>“</a:t>
            </a:r>
            <a:r>
              <a:rPr lang="en-US" altLang="ja-JP" sz="2000" dirty="0"/>
              <a:t>allowed charges</a:t>
            </a:r>
            <a:r>
              <a:rPr lang="ja-JP" altLang="en-US" sz="2000" dirty="0"/>
              <a:t>”</a:t>
            </a:r>
            <a:r>
              <a:rPr lang="en-US" altLang="ja-JP" sz="2000" dirty="0"/>
              <a:t> summarize total reimbursement</a:t>
            </a:r>
            <a:endParaRPr lang="en-US" sz="2000" dirty="0"/>
          </a:p>
        </p:txBody>
      </p:sp>
      <p:sp>
        <p:nvSpPr>
          <p:cNvPr id="65539" name="Line 4"/>
          <p:cNvSpPr>
            <a:spLocks noChangeShapeType="1"/>
          </p:cNvSpPr>
          <p:nvPr/>
        </p:nvSpPr>
        <p:spPr bwMode="auto">
          <a:xfrm>
            <a:off x="609600" y="1600200"/>
            <a:ext cx="79248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858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Billed Charges</a:t>
            </a:r>
          </a:p>
        </p:txBody>
      </p:sp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286000"/>
            <a:ext cx="7391400" cy="3810000"/>
          </a:xfrm>
        </p:spPr>
        <p:txBody>
          <a:bodyPr/>
          <a:lstStyle/>
          <a:p>
            <a:pPr marL="533400" indent="-533400" eaLnBrk="1" hangingPunct="1">
              <a:buFontTx/>
              <a:buAutoNum type="alphaLcPeriod"/>
            </a:pPr>
            <a:r>
              <a:rPr lang="en-US" dirty="0"/>
              <a:t>Can be used </a:t>
            </a:r>
            <a:r>
              <a:rPr lang="en-US" i="1" u="sng" dirty="0"/>
              <a:t>cautiously</a:t>
            </a:r>
            <a:endParaRPr lang="en-US" u="sng" dirty="0"/>
          </a:p>
          <a:p>
            <a:pPr marL="533400" indent="-533400" eaLnBrk="1" hangingPunct="1">
              <a:buFontTx/>
              <a:buAutoNum type="alphaLcPeriod"/>
            </a:pPr>
            <a:endParaRPr lang="en-US" dirty="0"/>
          </a:p>
          <a:p>
            <a:pPr marL="533400" indent="-533400" eaLnBrk="1" hangingPunct="1">
              <a:buFontTx/>
              <a:buAutoNum type="alphaLcPeriod"/>
            </a:pPr>
            <a:r>
              <a:rPr lang="en-US" dirty="0"/>
              <a:t>Must be adjusted with hospital department-specific cost-to-charge ratios</a:t>
            </a:r>
          </a:p>
          <a:p>
            <a:pPr marL="533400" indent="-533400" eaLnBrk="1" hangingPunct="1">
              <a:buFontTx/>
              <a:buAutoNum type="alphaLcPeriod"/>
            </a:pPr>
            <a:endParaRPr lang="en-US" dirty="0"/>
          </a:p>
          <a:p>
            <a:pPr marL="533400" indent="-533400" eaLnBrk="1" hangingPunct="1">
              <a:buFontTx/>
              <a:buAutoNum type="alphaLcPeriod"/>
            </a:pPr>
            <a:r>
              <a:rPr lang="en-US" dirty="0"/>
              <a:t>Even then, imperfect:  a single cost-charge 	ratio is used for all services in a department</a:t>
            </a:r>
          </a:p>
        </p:txBody>
      </p:sp>
      <p:sp>
        <p:nvSpPr>
          <p:cNvPr id="67587" name="Line 4"/>
          <p:cNvSpPr>
            <a:spLocks noChangeShapeType="1"/>
          </p:cNvSpPr>
          <p:nvPr/>
        </p:nvSpPr>
        <p:spPr bwMode="auto">
          <a:xfrm>
            <a:off x="609600" y="1905000"/>
            <a:ext cx="76962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Cost Data Bases</a:t>
            </a:r>
          </a:p>
        </p:txBody>
      </p:sp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pPr marL="577850" indent="-577850" eaLnBrk="1" hangingPunct="1">
              <a:buFontTx/>
              <a:buAutoNum type="alphaLcPeriod"/>
            </a:pPr>
            <a:r>
              <a:rPr lang="en-US"/>
              <a:t>Record both resources and costs for specific diseases </a:t>
            </a:r>
          </a:p>
          <a:p>
            <a:pPr marL="577850" indent="-577850" eaLnBrk="1" hangingPunct="1">
              <a:buFontTx/>
              <a:buAutoNum type="alphaLcPeriod"/>
            </a:pPr>
            <a:endParaRPr lang="en-US"/>
          </a:p>
          <a:p>
            <a:pPr marL="577850" indent="-577850" eaLnBrk="1" hangingPunct="1">
              <a:buFontTx/>
              <a:buAutoNum type="alphaLcPeriod"/>
            </a:pPr>
            <a:r>
              <a:rPr lang="en-US"/>
              <a:t>Examples:</a:t>
            </a:r>
          </a:p>
          <a:p>
            <a:pPr marL="577850" indent="-577850" eaLnBrk="1" hangingPunct="1">
              <a:buFontTx/>
              <a:buNone/>
            </a:pPr>
            <a:endParaRPr lang="en-US"/>
          </a:p>
          <a:p>
            <a:pPr marL="1327150" lvl="2" indent="-412750" eaLnBrk="1" hangingPunct="1">
              <a:buFontTx/>
              <a:buAutoNum type="romanLcPeriod"/>
            </a:pPr>
            <a:r>
              <a:rPr lang="en-US"/>
              <a:t>California Office of Statewide Health Planning &amp; Development (OSHPD) hospital discharge data base</a:t>
            </a:r>
          </a:p>
          <a:p>
            <a:pPr marL="1327150" lvl="2" indent="-412750" eaLnBrk="1" hangingPunct="1">
              <a:buFontTx/>
              <a:buAutoNum type="romanLcPeriod"/>
            </a:pPr>
            <a:endParaRPr lang="en-US"/>
          </a:p>
          <a:p>
            <a:pPr marL="1327150" lvl="2" indent="-412750" eaLnBrk="1" hangingPunct="1">
              <a:buFontTx/>
              <a:buAutoNum type="romanLcPeriod"/>
            </a:pPr>
            <a:r>
              <a:rPr lang="en-US"/>
              <a:t>Medical Expenditure Panel Survey </a:t>
            </a:r>
          </a:p>
          <a:p>
            <a:pPr marL="577850" indent="-577850" eaLnBrk="1" hangingPunct="1">
              <a:buFontTx/>
              <a:buAutoNum type="alphaLcPeriod"/>
            </a:pPr>
            <a:endParaRPr lang="en-US"/>
          </a:p>
        </p:txBody>
      </p:sp>
      <p:sp>
        <p:nvSpPr>
          <p:cNvPr id="71683" name="Line 4"/>
          <p:cNvSpPr>
            <a:spLocks noChangeShapeType="1"/>
          </p:cNvSpPr>
          <p:nvPr/>
        </p:nvSpPr>
        <p:spPr bwMode="auto">
          <a:xfrm>
            <a:off x="609600" y="1524000"/>
            <a:ext cx="79248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Cost-accounting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81200"/>
            <a:ext cx="7467600" cy="4114800"/>
          </a:xfrm>
        </p:spPr>
        <p:txBody>
          <a:bodyPr/>
          <a:lstStyle/>
          <a:p>
            <a:r>
              <a:rPr lang="en-US" dirty="0"/>
              <a:t>In many U.S. hospitals.</a:t>
            </a:r>
          </a:p>
          <a:p>
            <a:endParaRPr lang="en-US" dirty="0"/>
          </a:p>
          <a:p>
            <a:r>
              <a:rPr lang="en-US" dirty="0"/>
              <a:t>Systematic and precise inventory of services used (resources) and real cost for each type of service.</a:t>
            </a:r>
          </a:p>
          <a:p>
            <a:endParaRPr lang="en-US" dirty="0"/>
          </a:p>
          <a:p>
            <a:r>
              <a:rPr lang="en-US" dirty="0"/>
              <a:t>Best measure of true costs to society.</a:t>
            </a:r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533400" y="1676400"/>
            <a:ext cx="79248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1805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/>
              <a:t>Price (Unit cost) References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4114800"/>
          </a:xfrm>
        </p:spPr>
        <p:txBody>
          <a:bodyPr/>
          <a:lstStyle/>
          <a:p>
            <a:pPr marL="533400" indent="-533400" eaLnBrk="1" hangingPunct="1">
              <a:buFontTx/>
              <a:buAutoNum type="alphaLcPeriod"/>
            </a:pPr>
            <a:r>
              <a:rPr lang="ja-JP" altLang="en-US" dirty="0">
                <a:solidFill>
                  <a:srgbClr val="FFFF00"/>
                </a:solidFill>
              </a:rPr>
              <a:t>“</a:t>
            </a:r>
            <a:r>
              <a:rPr lang="en-US" altLang="ja-JP" dirty="0">
                <a:solidFill>
                  <a:srgbClr val="FFFF00"/>
                </a:solidFill>
              </a:rPr>
              <a:t>Pharmacy Red Book</a:t>
            </a:r>
            <a:r>
              <a:rPr lang="ja-JP" altLang="en-US" dirty="0">
                <a:solidFill>
                  <a:srgbClr val="FFFF00"/>
                </a:solidFill>
              </a:rPr>
              <a:t>”</a:t>
            </a:r>
            <a:r>
              <a:rPr lang="en-US" altLang="ja-JP" dirty="0"/>
              <a:t> of average wholesale drug prices, imperfect reflection of wide variations.</a:t>
            </a:r>
          </a:p>
          <a:p>
            <a:pPr marL="533400" indent="-533400" eaLnBrk="1" hangingPunct="1">
              <a:buFontTx/>
              <a:buAutoNum type="alphaLcPeriod"/>
            </a:pPr>
            <a:r>
              <a:rPr lang="en-US" dirty="0">
                <a:solidFill>
                  <a:srgbClr val="FFFF00"/>
                </a:solidFill>
              </a:rPr>
              <a:t>WHO CHOICE</a:t>
            </a:r>
            <a:r>
              <a:rPr lang="en-US" dirty="0"/>
              <a:t> – health care services, inputs, imperfect (often modeled, single values) but best we have globally.</a:t>
            </a:r>
          </a:p>
          <a:p>
            <a:pPr marL="533400" indent="-533400" eaLnBrk="1" hangingPunct="1">
              <a:buFontTx/>
              <a:buAutoNum type="alphaLcPeriod"/>
            </a:pPr>
            <a:r>
              <a:rPr lang="en-US" dirty="0">
                <a:solidFill>
                  <a:srgbClr val="FFFF00"/>
                </a:solidFill>
              </a:rPr>
              <a:t>Other public estimates</a:t>
            </a:r>
            <a:r>
              <a:rPr lang="en-US" dirty="0"/>
              <a:t> for health worker hourly wages, diagnostic and laboratory equipment, and even for most supplies</a:t>
            </a:r>
          </a:p>
        </p:txBody>
      </p:sp>
      <p:sp>
        <p:nvSpPr>
          <p:cNvPr id="69635" name="Line 4"/>
          <p:cNvSpPr>
            <a:spLocks noChangeShapeType="1"/>
          </p:cNvSpPr>
          <p:nvPr/>
        </p:nvSpPr>
        <p:spPr bwMode="auto">
          <a:xfrm>
            <a:off x="533400" y="1676400"/>
            <a:ext cx="79248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Costs must be Updated / Converted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09800"/>
            <a:ext cx="8153400" cy="4419600"/>
          </a:xfrm>
        </p:spPr>
        <p:txBody>
          <a:bodyPr/>
          <a:lstStyle/>
          <a:p>
            <a:pPr marL="495300" lvl="1" indent="-495300" eaLnBrk="1" hangingPunct="1">
              <a:lnSpc>
                <a:spcPct val="90000"/>
              </a:lnSpc>
              <a:buFontTx/>
              <a:buAutoNum type="romanLcPeriod"/>
              <a:defRPr/>
            </a:pPr>
            <a:r>
              <a:rPr lang="en-US" dirty="0">
                <a:solidFill>
                  <a:srgbClr val="FFFF00"/>
                </a:solidFill>
                <a:ea typeface="ＭＳ Ｐゴシック" charset="0"/>
              </a:rPr>
              <a:t>Inflate</a:t>
            </a:r>
            <a:r>
              <a:rPr lang="en-US" dirty="0">
                <a:ea typeface="ＭＳ Ｐゴシック" charset="0"/>
              </a:rPr>
              <a:t> using the medical component of the   Consumer Price Index (CPI), from the U.S. Bureau of Labor Statistics (BLS)</a:t>
            </a:r>
            <a:br>
              <a:rPr lang="en-US" dirty="0">
                <a:ea typeface="ＭＳ Ｐゴシック" charset="0"/>
              </a:rPr>
            </a:br>
            <a:r>
              <a:rPr lang="en-US" i="1" dirty="0">
                <a:solidFill>
                  <a:srgbClr val="FFC000"/>
                </a:solidFill>
                <a:ea typeface="ＭＳ Ｐゴシック" charset="0"/>
              </a:rPr>
              <a:t>(foreign: country index from </a:t>
            </a:r>
            <a:r>
              <a:rPr lang="en-US" i="1" dirty="0" err="1">
                <a:solidFill>
                  <a:srgbClr val="FFC000"/>
                </a:solidFill>
                <a:ea typeface="ＭＳ Ｐゴシック" charset="0"/>
              </a:rPr>
              <a:t>eg</a:t>
            </a:r>
            <a:r>
              <a:rPr lang="en-US" i="1" dirty="0">
                <a:solidFill>
                  <a:srgbClr val="FFC000"/>
                </a:solidFill>
                <a:ea typeface="ＭＳ Ｐゴシック" charset="0"/>
              </a:rPr>
              <a:t> World Bank)</a:t>
            </a:r>
          </a:p>
          <a:p>
            <a:pPr marL="495300" lvl="1" indent="-495300" eaLnBrk="1" hangingPunct="1">
              <a:lnSpc>
                <a:spcPct val="90000"/>
              </a:lnSpc>
              <a:buFontTx/>
              <a:buAutoNum type="romanLcPeriod"/>
              <a:defRPr/>
            </a:pPr>
            <a:endParaRPr lang="en-US" dirty="0">
              <a:ea typeface="ＭＳ Ｐゴシック" charset="0"/>
            </a:endParaRPr>
          </a:p>
          <a:p>
            <a:pPr marL="495300" lvl="1" indent="-495300" eaLnBrk="1" hangingPunct="1">
              <a:lnSpc>
                <a:spcPct val="90000"/>
              </a:lnSpc>
              <a:buFontTx/>
              <a:buAutoNum type="romanLcPeriod"/>
              <a:defRPr/>
            </a:pPr>
            <a:r>
              <a:rPr lang="en-US" dirty="0">
                <a:solidFill>
                  <a:srgbClr val="FFFF00"/>
                </a:solidFill>
                <a:ea typeface="ＭＳ Ｐゴシック" charset="0"/>
              </a:rPr>
              <a:t>Substitute</a:t>
            </a:r>
            <a:r>
              <a:rPr lang="en-US" dirty="0">
                <a:ea typeface="ＭＳ Ｐゴシック" charset="0"/>
              </a:rPr>
              <a:t> particular unit costs with updated values for the same services, </a:t>
            </a:r>
            <a:r>
              <a:rPr lang="en-US" dirty="0" err="1">
                <a:ea typeface="ＭＳ Ｐゴシック" charset="0"/>
              </a:rPr>
              <a:t>eg</a:t>
            </a:r>
            <a:r>
              <a:rPr lang="en-US" dirty="0">
                <a:ea typeface="ＭＳ Ｐゴシック" charset="0"/>
              </a:rPr>
              <a:t>. ARV drugs</a:t>
            </a:r>
          </a:p>
          <a:p>
            <a:pPr marL="495300" lvl="1" indent="-495300" eaLnBrk="1" hangingPunct="1">
              <a:lnSpc>
                <a:spcPct val="90000"/>
              </a:lnSpc>
              <a:buFontTx/>
              <a:buAutoNum type="romanLcPeriod"/>
              <a:defRPr/>
            </a:pPr>
            <a:endParaRPr lang="en-US" dirty="0">
              <a:ea typeface="ＭＳ Ｐゴシック" charset="0"/>
            </a:endParaRPr>
          </a:p>
          <a:p>
            <a:pPr marL="495300" lvl="1" indent="-495300" eaLnBrk="1" hangingPunct="1">
              <a:lnSpc>
                <a:spcPct val="90000"/>
              </a:lnSpc>
              <a:buFontTx/>
              <a:buAutoNum type="romanLcPeriod"/>
              <a:defRPr/>
            </a:pPr>
            <a:r>
              <a:rPr lang="en-US" dirty="0">
                <a:solidFill>
                  <a:srgbClr val="FFFF00"/>
                </a:solidFill>
                <a:ea typeface="ＭＳ Ｐゴシック" charset="0"/>
              </a:rPr>
              <a:t>Denominate</a:t>
            </a:r>
            <a:r>
              <a:rPr lang="en-US" dirty="0">
                <a:ea typeface="ＭＳ Ｐゴシック" charset="0"/>
              </a:rPr>
              <a:t> in a single currency (local or $) via commercial exchange rates or purchasing power parity (PPP). PPP yields higher $ value better representing burden vis-a-vis other </a:t>
            </a:r>
            <a:r>
              <a:rPr lang="en-US">
                <a:ea typeface="ＭＳ Ｐゴシック" charset="0"/>
              </a:rPr>
              <a:t>U.S. costs </a:t>
            </a:r>
            <a:r>
              <a:rPr lang="en-US" dirty="0">
                <a:ea typeface="ＭＳ Ｐゴシック" charset="0"/>
              </a:rPr>
              <a:t>of living.</a:t>
            </a:r>
          </a:p>
        </p:txBody>
      </p:sp>
      <p:sp>
        <p:nvSpPr>
          <p:cNvPr id="61443" name="Line 4"/>
          <p:cNvSpPr>
            <a:spLocks noChangeShapeType="1"/>
          </p:cNvSpPr>
          <p:nvPr/>
        </p:nvSpPr>
        <p:spPr bwMode="auto">
          <a:xfrm>
            <a:off x="609600" y="1981200"/>
            <a:ext cx="79248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5830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Fixed costs</a:t>
            </a:r>
          </a:p>
        </p:txBody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057400"/>
            <a:ext cx="7772400" cy="4495800"/>
          </a:xfrm>
        </p:spPr>
        <p:txBody>
          <a:bodyPr/>
          <a:lstStyle/>
          <a:p>
            <a:pPr marL="533400" indent="-533400" eaLnBrk="1" hangingPunct="1">
              <a:buFontTx/>
              <a:buAutoNum type="alphaLcPeriod"/>
            </a:pPr>
            <a:r>
              <a:rPr lang="en-US" dirty="0"/>
              <a:t>Fixed costs do not vary with each added unit of service provided; variable costs do.</a:t>
            </a:r>
          </a:p>
          <a:p>
            <a:pPr marL="533400" indent="-533400" eaLnBrk="1" hangingPunct="1">
              <a:buFontTx/>
              <a:buAutoNum type="alphaLcPeriod"/>
            </a:pPr>
            <a:endParaRPr lang="en-US" dirty="0"/>
          </a:p>
          <a:p>
            <a:pPr marL="533400" indent="-533400" eaLnBrk="1" hangingPunct="1">
              <a:buFontTx/>
              <a:buAutoNum type="alphaLcPeriod"/>
            </a:pPr>
            <a:r>
              <a:rPr lang="en-US" dirty="0"/>
              <a:t>If an intervention is unlikely to require new fixed costs, they can be omitted.</a:t>
            </a:r>
          </a:p>
          <a:p>
            <a:pPr marL="533400" indent="-533400" eaLnBrk="1" hangingPunct="1">
              <a:buFontTx/>
              <a:buAutoNum type="alphaLcPeriod"/>
            </a:pPr>
            <a:endParaRPr lang="en-US" dirty="0"/>
          </a:p>
          <a:p>
            <a:pPr marL="533400" indent="-533400" eaLnBrk="1" hangingPunct="1">
              <a:buFontTx/>
              <a:buAutoNum type="alphaLcPeriod"/>
            </a:pPr>
            <a:r>
              <a:rPr lang="en-US" dirty="0"/>
              <a:t>However, in the </a:t>
            </a:r>
            <a:r>
              <a:rPr lang="en-US" dirty="0">
                <a:solidFill>
                  <a:srgbClr val="FFFF00"/>
                </a:solidFill>
              </a:rPr>
              <a:t>long run, there are no fixed costs</a:t>
            </a:r>
            <a:r>
              <a:rPr lang="en-US" dirty="0"/>
              <a:t>. So what are you modeling? Small program, or scale program?</a:t>
            </a:r>
          </a:p>
        </p:txBody>
      </p:sp>
      <p:sp>
        <p:nvSpPr>
          <p:cNvPr id="73731" name="Line 4"/>
          <p:cNvSpPr>
            <a:spLocks noChangeShapeType="1"/>
          </p:cNvSpPr>
          <p:nvPr/>
        </p:nvSpPr>
        <p:spPr bwMode="auto">
          <a:xfrm>
            <a:off x="609600" y="1752600"/>
            <a:ext cx="79248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19200"/>
            <a:ext cx="7467600" cy="4953000"/>
          </a:xfrm>
        </p:spPr>
        <p:txBody>
          <a:bodyPr/>
          <a:lstStyle/>
          <a:p>
            <a:pPr eaLnBrk="1" hangingPunct="1"/>
            <a:r>
              <a:rPr lang="en-US" sz="2400" dirty="0"/>
              <a:t>Systematic Review  of RCTs with homogeneity (meta analysis)</a:t>
            </a:r>
          </a:p>
          <a:p>
            <a:pPr eaLnBrk="1" hangingPunct="1"/>
            <a:r>
              <a:rPr lang="en-US" sz="2400" dirty="0"/>
              <a:t>Systematic Review of RCTs with some heterogeneity</a:t>
            </a:r>
          </a:p>
          <a:p>
            <a:pPr eaLnBrk="1" hangingPunct="1"/>
            <a:r>
              <a:rPr lang="en-US" sz="2400" dirty="0"/>
              <a:t>Large RCTs </a:t>
            </a:r>
          </a:p>
          <a:p>
            <a:pPr eaLnBrk="1" hangingPunct="1"/>
            <a:r>
              <a:rPr lang="en-US" sz="2400" dirty="0"/>
              <a:t>Small RCTs</a:t>
            </a:r>
          </a:p>
          <a:p>
            <a:pPr eaLnBrk="1" hangingPunct="1"/>
            <a:r>
              <a:rPr lang="en-US" sz="2400" dirty="0"/>
              <a:t>Systematic Review of cohort studies </a:t>
            </a:r>
          </a:p>
          <a:p>
            <a:pPr eaLnBrk="1" hangingPunct="1"/>
            <a:r>
              <a:rPr lang="en-US" sz="2400" dirty="0"/>
              <a:t>Individual cohort studies</a:t>
            </a:r>
          </a:p>
          <a:p>
            <a:pPr eaLnBrk="1" hangingPunct="1"/>
            <a:r>
              <a:rPr lang="en-US" sz="2400" dirty="0"/>
              <a:t>Case control studies</a:t>
            </a:r>
          </a:p>
          <a:p>
            <a:pPr eaLnBrk="1" hangingPunct="1"/>
            <a:r>
              <a:rPr lang="en-US" sz="2400" dirty="0"/>
              <a:t>Case series</a:t>
            </a:r>
          </a:p>
          <a:p>
            <a:pPr eaLnBrk="1" hangingPunct="1"/>
            <a:r>
              <a:rPr lang="en-US" sz="2400" dirty="0"/>
              <a:t>Expert opinion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1113"/>
            <a:ext cx="7772400" cy="1143000"/>
          </a:xfrm>
        </p:spPr>
        <p:txBody>
          <a:bodyPr/>
          <a:lstStyle/>
          <a:p>
            <a:pPr eaLnBrk="1" hangingPunct="1"/>
            <a:r>
              <a:rPr lang="en-US" sz="3600" dirty="0"/>
              <a:t>Quality of Evidence - Efficacy</a:t>
            </a:r>
          </a:p>
        </p:txBody>
      </p:sp>
      <p:sp>
        <p:nvSpPr>
          <p:cNvPr id="24579" name="TextBox 1"/>
          <p:cNvSpPr txBox="1">
            <a:spLocks noChangeArrowheads="1"/>
          </p:cNvSpPr>
          <p:nvPr/>
        </p:nvSpPr>
        <p:spPr bwMode="auto">
          <a:xfrm>
            <a:off x="3886200" y="6370638"/>
            <a:ext cx="4730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>
                <a:solidFill>
                  <a:srgbClr val="FFFFFF"/>
                </a:solidFill>
              </a:rPr>
              <a:t>Center for Evidence Based Medicine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762000" y="1295400"/>
            <a:ext cx="6934200" cy="19812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6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86800" cy="838200"/>
          </a:xfrm>
        </p:spPr>
        <p:txBody>
          <a:bodyPr/>
          <a:lstStyle/>
          <a:p>
            <a:pPr eaLnBrk="1" hangingPunct="1"/>
            <a:r>
              <a:rPr lang="en-US"/>
              <a:t>Example: Aneurysm Analysis</a:t>
            </a:r>
          </a:p>
        </p:txBody>
      </p:sp>
      <p:sp>
        <p:nvSpPr>
          <p:cNvPr id="81922" name="Line 1028"/>
          <p:cNvSpPr>
            <a:spLocks noChangeShapeType="1"/>
          </p:cNvSpPr>
          <p:nvPr/>
        </p:nvSpPr>
        <p:spPr bwMode="auto">
          <a:xfrm>
            <a:off x="609600" y="1143000"/>
            <a:ext cx="79248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65" name="Text Box 1029"/>
          <p:cNvSpPr txBox="1"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534400" cy="4114800"/>
          </a:xfrm>
          <a:solidFill>
            <a:srgbClr val="993366"/>
          </a:solidFill>
          <a:ln>
            <a:solidFill>
              <a:schemeClr val="tx1"/>
            </a:solidFill>
          </a:ln>
        </p:spPr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Cost input		Value (range)			Source</a:t>
            </a:r>
            <a:endParaRPr lang="en-US" sz="2000" b="1">
              <a:solidFill>
                <a:srgbClr val="FFFF00"/>
              </a:solidFill>
              <a:latin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FF00"/>
                </a:solidFill>
                <a:latin typeface="Times New Roman" pitchFamily="18" charset="0"/>
              </a:rPr>
              <a:t>	</a:t>
            </a:r>
            <a:endParaRPr lang="en-US" sz="2000" b="1">
              <a:solidFill>
                <a:srgbClr val="FFFF00"/>
              </a:solidFill>
              <a:latin typeface="Times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Clipping			$25,150 (18,000-35,000)		Cohort study – 								cost accounting 								system	</a:t>
            </a:r>
            <a:endParaRPr lang="en-US" sz="20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Moderate/severe </a:t>
            </a:r>
            <a:br>
              <a:rPr lang="en-US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</a:br>
            <a:r>
              <a:rPr lang="en-US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disability		$20,000/yr (13,000-30,000)	Published 								estimate	</a:t>
            </a:r>
            <a:endParaRPr lang="en-US" sz="20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SAH hospitalization	$47,000 ($33,000-$67,000)	Cohort study – 								cost accounting 								system	</a:t>
            </a:r>
            <a:endParaRPr lang="en-US" sz="20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Discount rate		3% (0-5)				CEA guidelines</a:t>
            </a:r>
            <a:endParaRPr lang="en-US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81924" name="Rectangle 1030"/>
          <p:cNvSpPr>
            <a:spLocks noChangeArrowheads="1"/>
          </p:cNvSpPr>
          <p:nvPr/>
        </p:nvSpPr>
        <p:spPr bwMode="auto">
          <a:xfrm>
            <a:off x="838200" y="5791200"/>
            <a:ext cx="77501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000" dirty="0">
                <a:solidFill>
                  <a:srgbClr val="FFFF00"/>
                </a:solidFill>
              </a:rPr>
              <a:t>Time Costs Not Included</a:t>
            </a:r>
            <a:r>
              <a:rPr lang="en-US" sz="2000" dirty="0">
                <a:solidFill>
                  <a:srgbClr val="FFFFFF"/>
                </a:solidFill>
              </a:rPr>
              <a:t> -</a:t>
            </a:r>
            <a:r>
              <a:rPr lang="en-US" sz="1600" dirty="0">
                <a:solidFill>
                  <a:srgbClr val="FFFFFF"/>
                </a:solidFill>
                <a:latin typeface="Baskerville" charset="0"/>
              </a:rPr>
              <a:t> Could be based on the time for surgery and recovery.</a:t>
            </a:r>
          </a:p>
          <a:p>
            <a:pPr eaLnBrk="0" hangingPunct="0"/>
            <a:r>
              <a:rPr lang="en-US" sz="1600" dirty="0">
                <a:solidFill>
                  <a:srgbClr val="FFFFFF"/>
                </a:solidFill>
                <a:latin typeface="Baskerville" charset="0"/>
              </a:rPr>
              <a:t> Assuming one month of lost time, at 10 hours/day and $10/hour = $3,000.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6017" name="Object 4"/>
          <p:cNvGraphicFramePr>
            <a:graphicFrameLocks noChangeAspect="1"/>
          </p:cNvGraphicFramePr>
          <p:nvPr/>
        </p:nvGraphicFramePr>
        <p:xfrm>
          <a:off x="457200" y="1447800"/>
          <a:ext cx="8382000" cy="442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39" name="Document" r:id="rId4" imgW="4526733" imgH="4526733" progId="Word.Document.8">
                  <p:embed/>
                </p:oleObj>
              </mc:Choice>
              <mc:Fallback>
                <p:oleObj name="Document" r:id="rId4" imgW="4526733" imgH="4526733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447800"/>
                        <a:ext cx="8382000" cy="442436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18" name="Rectangle 5"/>
          <p:cNvSpPr>
            <a:spLocks noChangeArrowheads="1"/>
          </p:cNvSpPr>
          <p:nvPr/>
        </p:nvSpPr>
        <p:spPr bwMode="auto">
          <a:xfrm>
            <a:off x="2895600" y="547646"/>
            <a:ext cx="381405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3600" dirty="0">
                <a:solidFill>
                  <a:srgbClr val="FFFF00"/>
                </a:solidFill>
              </a:rPr>
              <a:t>Aneurysm Analysis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dirty="0"/>
              <a:t>Time Costs (optional)</a:t>
            </a:r>
          </a:p>
        </p:txBody>
      </p:sp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dirty="0"/>
              <a:t>Opportunity cost (to the patient &amp; possibly caregivers) of </a:t>
            </a:r>
            <a:r>
              <a:rPr lang="en-US" sz="2400" u="sng" dirty="0"/>
              <a:t>receiving an intervention</a:t>
            </a:r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endParaRPr lang="en-US" sz="2400" dirty="0"/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dirty="0"/>
              <a:t>Opportunity cost = value of activities foregone = value of lost work &amp; household productivity</a:t>
            </a:r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endParaRPr lang="en-US" sz="2400" dirty="0"/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dirty="0"/>
              <a:t>What time is properly counted?</a:t>
            </a:r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endParaRPr lang="en-US" sz="2400" dirty="0"/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dirty="0"/>
              <a:t>How is time counted &amp; valued?</a:t>
            </a:r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endParaRPr lang="en-US" sz="2400" dirty="0"/>
          </a:p>
        </p:txBody>
      </p:sp>
      <p:sp>
        <p:nvSpPr>
          <p:cNvPr id="75779" name="Line 4"/>
          <p:cNvSpPr>
            <a:spLocks noChangeShapeType="1"/>
          </p:cNvSpPr>
          <p:nvPr/>
        </p:nvSpPr>
        <p:spPr bwMode="auto">
          <a:xfrm>
            <a:off x="609600" y="1600200"/>
            <a:ext cx="79248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4353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ChangeArrowheads="1"/>
          </p:cNvSpPr>
          <p:nvPr>
            <p:ph type="title"/>
          </p:nvPr>
        </p:nvSpPr>
        <p:spPr>
          <a:xfrm>
            <a:off x="654170" y="381000"/>
            <a:ext cx="7772400" cy="762000"/>
          </a:xfrm>
        </p:spPr>
        <p:txBody>
          <a:bodyPr/>
          <a:lstStyle/>
          <a:p>
            <a:pPr eaLnBrk="1" hangingPunct="1"/>
            <a:r>
              <a:rPr lang="en-US" dirty="0"/>
              <a:t>What Time is Counted</a:t>
            </a:r>
          </a:p>
        </p:txBody>
      </p:sp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362" y="1447800"/>
            <a:ext cx="7850038" cy="5181600"/>
          </a:xfrm>
        </p:spPr>
        <p:txBody>
          <a:bodyPr/>
          <a:lstStyle/>
          <a:p>
            <a:pPr marL="533400" indent="-533400" eaLnBrk="1" hangingPunct="1">
              <a:buFontTx/>
              <a:buAutoNum type="alphaLcPeriod"/>
            </a:pPr>
            <a:r>
              <a:rPr lang="en-US" sz="2400" b="1" u="sng" dirty="0"/>
              <a:t>Time required for the intervention</a:t>
            </a:r>
            <a:r>
              <a:rPr lang="en-US" sz="2400" dirty="0"/>
              <a:t> is counted. Age- and gender-adjusted values from published tables</a:t>
            </a:r>
          </a:p>
          <a:p>
            <a:pPr marL="533400" indent="-533400" eaLnBrk="1" hangingPunct="1">
              <a:buFontTx/>
              <a:buAutoNum type="alphaLcPeriod"/>
            </a:pPr>
            <a:endParaRPr lang="en-US" sz="2400" dirty="0"/>
          </a:p>
          <a:p>
            <a:pPr marL="533400" indent="-533400" eaLnBrk="1" hangingPunct="1">
              <a:buFontTx/>
              <a:buAutoNum type="alphaLcPeriod"/>
            </a:pPr>
            <a:r>
              <a:rPr lang="en-US" sz="2400" dirty="0"/>
              <a:t>Time lost due to the illness (care, disability, early death) is </a:t>
            </a:r>
            <a:r>
              <a:rPr lang="en-US" sz="2400" b="1" u="sng" dirty="0"/>
              <a:t>not</a:t>
            </a:r>
            <a:r>
              <a:rPr lang="en-US" sz="2400" dirty="0"/>
              <a:t> counted:  the valuation of </a:t>
            </a:r>
            <a:r>
              <a:rPr lang="en-US" sz="2400" i="1" dirty="0"/>
              <a:t>this</a:t>
            </a:r>
            <a:r>
              <a:rPr lang="en-US" sz="2400" dirty="0"/>
              <a:t> time is captured in the utility assessment, and should not be double-counted</a:t>
            </a:r>
          </a:p>
          <a:p>
            <a:pPr marL="533400" indent="-533400" eaLnBrk="1" hangingPunct="1">
              <a:buFontTx/>
              <a:buAutoNum type="alphaLcPeriod"/>
            </a:pPr>
            <a:endParaRPr lang="en-US" sz="2400" dirty="0"/>
          </a:p>
          <a:p>
            <a:pPr marL="533400" indent="-533400" eaLnBrk="1" hangingPunct="1">
              <a:buFontTx/>
              <a:buAutoNum type="alphaLcPeriod"/>
            </a:pPr>
            <a:r>
              <a:rPr lang="en-US" sz="2400" dirty="0"/>
              <a:t>Note that </a:t>
            </a:r>
            <a:r>
              <a:rPr lang="ja-JP" altLang="en-US" sz="2400" dirty="0"/>
              <a:t>“</a:t>
            </a:r>
            <a:r>
              <a:rPr lang="en-US" altLang="ja-JP" sz="2400" dirty="0"/>
              <a:t>intervention</a:t>
            </a:r>
            <a:r>
              <a:rPr lang="ja-JP" altLang="en-US" sz="2400" dirty="0"/>
              <a:t>”</a:t>
            </a:r>
            <a:r>
              <a:rPr lang="en-US" altLang="ja-JP" sz="2400" dirty="0"/>
              <a:t> vs. </a:t>
            </a:r>
            <a:r>
              <a:rPr lang="ja-JP" altLang="en-US" sz="2400" dirty="0"/>
              <a:t>“</a:t>
            </a:r>
            <a:r>
              <a:rPr lang="en-US" altLang="ja-JP" sz="2400" dirty="0"/>
              <a:t>illness care</a:t>
            </a:r>
            <a:r>
              <a:rPr lang="ja-JP" altLang="en-US" sz="2400" dirty="0"/>
              <a:t>”</a:t>
            </a:r>
            <a:r>
              <a:rPr lang="en-US" altLang="ja-JP" sz="2400" dirty="0"/>
              <a:t> varies by topic:  HIV is </a:t>
            </a:r>
            <a:r>
              <a:rPr lang="ja-JP" altLang="en-US" sz="2400" dirty="0"/>
              <a:t>“</a:t>
            </a:r>
            <a:r>
              <a:rPr lang="en-US" altLang="ja-JP" sz="2400" dirty="0"/>
              <a:t>illness</a:t>
            </a:r>
            <a:r>
              <a:rPr lang="ja-JP" altLang="en-US" sz="2400" dirty="0"/>
              <a:t>”</a:t>
            </a:r>
            <a:r>
              <a:rPr lang="en-US" altLang="ja-JP" sz="2400" dirty="0"/>
              <a:t> for an HIV prevention program, but part of </a:t>
            </a:r>
            <a:r>
              <a:rPr lang="ja-JP" altLang="en-US" sz="2400" dirty="0"/>
              <a:t>“</a:t>
            </a:r>
            <a:r>
              <a:rPr lang="en-US" altLang="ja-JP" sz="2400" dirty="0"/>
              <a:t>intervention</a:t>
            </a:r>
            <a:r>
              <a:rPr lang="ja-JP" altLang="en-US" sz="2400" dirty="0"/>
              <a:t>”</a:t>
            </a:r>
            <a:r>
              <a:rPr lang="en-US" altLang="ja-JP" sz="2400" dirty="0"/>
              <a:t> in a CEA on antiretroviral therapy</a:t>
            </a:r>
            <a:endParaRPr lang="en-US" sz="2400" dirty="0"/>
          </a:p>
        </p:txBody>
      </p:sp>
      <p:sp>
        <p:nvSpPr>
          <p:cNvPr id="77827" name="Line 4"/>
          <p:cNvSpPr>
            <a:spLocks noChangeShapeType="1"/>
          </p:cNvSpPr>
          <p:nvPr/>
        </p:nvSpPr>
        <p:spPr bwMode="auto">
          <a:xfrm>
            <a:off x="533400" y="1295400"/>
            <a:ext cx="79248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8678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/>
              <a:t>Other Information Sources</a:t>
            </a:r>
          </a:p>
        </p:txBody>
      </p:sp>
      <p:sp>
        <p:nvSpPr>
          <p:cNvPr id="942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848600" cy="4343400"/>
          </a:xfrm>
        </p:spPr>
        <p:txBody>
          <a:bodyPr/>
          <a:lstStyle/>
          <a:p>
            <a:pPr eaLnBrk="1" hangingPunct="1"/>
            <a:r>
              <a:rPr lang="en-US" sz="2400" dirty="0"/>
              <a:t>USA Prices: </a:t>
            </a:r>
          </a:p>
          <a:p>
            <a:pPr eaLnBrk="1" hangingPunct="1">
              <a:buFontTx/>
              <a:buNone/>
            </a:pPr>
            <a:r>
              <a:rPr lang="en-US" sz="2400" dirty="0"/>
              <a:t>	</a:t>
            </a:r>
            <a:r>
              <a:rPr lang="en-US" sz="2400" u="sng" dirty="0">
                <a:solidFill>
                  <a:schemeClr val="hlink"/>
                </a:solidFill>
              </a:rPr>
              <a:t>http://www.bls.gov/</a:t>
            </a:r>
          </a:p>
          <a:p>
            <a:pPr eaLnBrk="1" hangingPunct="1">
              <a:buFontTx/>
              <a:buNone/>
            </a:pPr>
            <a:r>
              <a:rPr lang="en-US" sz="2400" dirty="0"/>
              <a:t>	</a:t>
            </a:r>
            <a:r>
              <a:rPr lang="en-US" sz="2400" dirty="0">
                <a:hlinkClick r:id="rId3"/>
              </a:rPr>
              <a:t>http://research.stlouisfed.org/fred2/data/GDPCTPI.txt</a:t>
            </a:r>
            <a:endParaRPr lang="en-US" sz="2400" dirty="0"/>
          </a:p>
          <a:p>
            <a:pPr eaLnBrk="1" hangingPunct="1">
              <a:buFontTx/>
              <a:buNone/>
            </a:pPr>
            <a:endParaRPr lang="en-US" sz="2400" dirty="0"/>
          </a:p>
          <a:p>
            <a:pPr eaLnBrk="1" hangingPunct="1"/>
            <a:r>
              <a:rPr lang="en-US" sz="2400" dirty="0"/>
              <a:t>Currency Conversion &amp; global inflation:  </a:t>
            </a:r>
            <a:r>
              <a:rPr lang="en-US" sz="2400" dirty="0">
                <a:hlinkClick r:id="rId4"/>
              </a:rPr>
              <a:t>www.cia.gov/cia/publications/factbook/</a:t>
            </a:r>
            <a:r>
              <a:rPr lang="en-US" sz="2400" dirty="0"/>
              <a:t>, also World Bank and others</a:t>
            </a:r>
          </a:p>
          <a:p>
            <a:pPr marL="0" indent="0" eaLnBrk="1" hangingPunct="1">
              <a:buNone/>
            </a:pPr>
            <a:r>
              <a:rPr lang="en-US" sz="2400" dirty="0"/>
              <a:t>	</a:t>
            </a:r>
          </a:p>
          <a:p>
            <a:pPr eaLnBrk="1" hangingPunct="1"/>
            <a:r>
              <a:rPr lang="en-US" sz="2400" dirty="0"/>
              <a:t>Acronym Finders:  	</a:t>
            </a:r>
          </a:p>
          <a:p>
            <a:pPr eaLnBrk="1" hangingPunct="1">
              <a:buFontTx/>
              <a:buNone/>
            </a:pPr>
            <a:r>
              <a:rPr lang="en-US" sz="2400" dirty="0"/>
              <a:t>	</a:t>
            </a:r>
            <a:r>
              <a:rPr lang="en-US" sz="2400" dirty="0">
                <a:hlinkClick r:id="rId5"/>
              </a:rPr>
              <a:t>http://www.acronymfinder.com/</a:t>
            </a:r>
            <a:endParaRPr lang="en-US" sz="2400" dirty="0"/>
          </a:p>
          <a:p>
            <a:pPr eaLnBrk="1" hangingPunct="1">
              <a:buFontTx/>
              <a:buNone/>
            </a:pPr>
            <a:r>
              <a:rPr lang="en-US" sz="2400" dirty="0"/>
              <a:t>	</a:t>
            </a:r>
            <a:r>
              <a:rPr lang="en-US" sz="2400" u="sng" dirty="0">
                <a:solidFill>
                  <a:schemeClr val="hlink"/>
                </a:solidFill>
              </a:rPr>
              <a:t>http://www.acronymattic.com/</a:t>
            </a:r>
          </a:p>
          <a:p>
            <a:pPr lvl="1" eaLnBrk="1" hangingPunct="1">
              <a:buFontTx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10600" cy="1143000"/>
          </a:xfrm>
        </p:spPr>
        <p:txBody>
          <a:bodyPr/>
          <a:lstStyle/>
          <a:p>
            <a:r>
              <a:rPr lang="en-US" sz="4000"/>
              <a:t>Global Health Information Sources</a:t>
            </a:r>
          </a:p>
        </p:txBody>
      </p:sp>
      <p:sp>
        <p:nvSpPr>
          <p:cNvPr id="96258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305800" cy="4953000"/>
          </a:xfrm>
        </p:spPr>
        <p:txBody>
          <a:bodyPr/>
          <a:lstStyle/>
          <a:p>
            <a:r>
              <a:rPr lang="en-US" dirty="0"/>
              <a:t>WHO Statistical Information System:  </a:t>
            </a:r>
            <a:r>
              <a:rPr lang="en-US" dirty="0">
                <a:hlinkClick r:id="rId2"/>
              </a:rPr>
              <a:t>http://www.who.int/whosis/en/</a:t>
            </a:r>
            <a:endParaRPr lang="en-US" dirty="0"/>
          </a:p>
          <a:p>
            <a:r>
              <a:rPr lang="en-US" dirty="0" err="1"/>
              <a:t>CHOosing</a:t>
            </a:r>
            <a:r>
              <a:rPr lang="en-US" dirty="0"/>
              <a:t> Interventions that are CE </a:t>
            </a:r>
            <a:r>
              <a:rPr lang="en-US" dirty="0">
                <a:hlinkClick r:id="rId3"/>
              </a:rPr>
              <a:t>http://who.int/choice/country/en/index.html</a:t>
            </a:r>
            <a:endParaRPr lang="en-US" dirty="0"/>
          </a:p>
          <a:p>
            <a:r>
              <a:rPr lang="en-US" dirty="0"/>
              <a:t>Unit cost for Health Services by Country: </a:t>
            </a:r>
            <a:r>
              <a:rPr lang="en-US" dirty="0">
                <a:hlinkClick r:id="rId3"/>
              </a:rPr>
              <a:t>http://who.int/choice/country/en/index.html</a:t>
            </a:r>
            <a:endParaRPr lang="en-US" dirty="0"/>
          </a:p>
          <a:p>
            <a:r>
              <a:rPr lang="en-US" dirty="0"/>
              <a:t>CDC International Health Data Reference </a:t>
            </a:r>
            <a:r>
              <a:rPr lang="en-US" dirty="0">
                <a:hlinkClick r:id="rId4"/>
              </a:rPr>
              <a:t>http://cdc.gov/nchs/data/misc/ihdrg2003.pdf</a:t>
            </a:r>
            <a:endParaRPr lang="en-US" dirty="0"/>
          </a:p>
          <a:p>
            <a:r>
              <a:rPr lang="en-US" dirty="0"/>
              <a:t>Global Health Cost Consortium</a:t>
            </a:r>
            <a:br>
              <a:rPr lang="en-US" dirty="0"/>
            </a:br>
            <a:r>
              <a:rPr lang="en-US" dirty="0">
                <a:hlinkClick r:id="rId5"/>
              </a:rPr>
              <a:t>https://ghcosting.org/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534400" cy="1143000"/>
          </a:xfrm>
        </p:spPr>
        <p:txBody>
          <a:bodyPr/>
          <a:lstStyle/>
          <a:p>
            <a:r>
              <a:rPr lang="en-US" sz="3800" dirty="0"/>
              <a:t>Quality of Evidence – Other Inputs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7174405"/>
              </p:ext>
            </p:extLst>
          </p:nvPr>
        </p:nvGraphicFramePr>
        <p:xfrm>
          <a:off x="1066800" y="1143000"/>
          <a:ext cx="6553200" cy="48879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9050">
                <a:tc>
                  <a:txBody>
                    <a:bodyPr/>
                    <a:lstStyle/>
                    <a:p>
                      <a:r>
                        <a:rPr lang="en-US" sz="1700" dirty="0"/>
                        <a:t>Question</a:t>
                      </a:r>
                    </a:p>
                  </a:txBody>
                  <a:tcPr marT="43282" marB="43282"/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Prevalence</a:t>
                      </a:r>
                    </a:p>
                  </a:txBody>
                  <a:tcPr marT="43282" marB="43282"/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Diagnostic test</a:t>
                      </a:r>
                    </a:p>
                  </a:txBody>
                  <a:tcPr marT="43282" marB="4328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5773">
                <a:tc>
                  <a:txBody>
                    <a:bodyPr/>
                    <a:lstStyle/>
                    <a:p>
                      <a:r>
                        <a:rPr lang="en-US" sz="1700" dirty="0"/>
                        <a:t>Level 1</a:t>
                      </a:r>
                    </a:p>
                  </a:txBody>
                  <a:tcPr marT="43282" marB="43282"/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Local</a:t>
                      </a:r>
                      <a:r>
                        <a:rPr lang="en-US" sz="1700" baseline="0" dirty="0"/>
                        <a:t> random surveys/census</a:t>
                      </a:r>
                      <a:endParaRPr lang="en-US" sz="1700" dirty="0"/>
                    </a:p>
                  </a:txBody>
                  <a:tcPr marT="43282" marB="43282"/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SR</a:t>
                      </a:r>
                      <a:r>
                        <a:rPr lang="en-US" sz="1700" baseline="0" dirty="0"/>
                        <a:t> of cross sectional (CS) studies with reference standard and blinding</a:t>
                      </a:r>
                      <a:endParaRPr lang="en-US" sz="1700" dirty="0"/>
                    </a:p>
                  </a:txBody>
                  <a:tcPr marT="43282" marB="4328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5509">
                <a:tc>
                  <a:txBody>
                    <a:bodyPr/>
                    <a:lstStyle/>
                    <a:p>
                      <a:r>
                        <a:rPr lang="en-US" sz="1700" dirty="0"/>
                        <a:t>Level 2</a:t>
                      </a:r>
                    </a:p>
                  </a:txBody>
                  <a:tcPr marT="43282" marB="4328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/>
                        <a:t>SR of</a:t>
                      </a:r>
                      <a:r>
                        <a:rPr lang="en-US" sz="1700" baseline="0" dirty="0"/>
                        <a:t> surveys ~ local circumstances</a:t>
                      </a:r>
                      <a:endParaRPr lang="en-US" sz="1700" dirty="0"/>
                    </a:p>
                    <a:p>
                      <a:endParaRPr lang="en-US" sz="1700" dirty="0"/>
                    </a:p>
                  </a:txBody>
                  <a:tcPr marT="43282" marB="43282"/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Individual</a:t>
                      </a:r>
                      <a:r>
                        <a:rPr lang="en-US" sz="1700" baseline="0" dirty="0"/>
                        <a:t> CS studies with reference standard and blinding</a:t>
                      </a:r>
                      <a:endParaRPr lang="en-US" sz="1700" dirty="0"/>
                    </a:p>
                  </a:txBody>
                  <a:tcPr marT="43282" marB="4328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5509">
                <a:tc>
                  <a:txBody>
                    <a:bodyPr/>
                    <a:lstStyle/>
                    <a:p>
                      <a:r>
                        <a:rPr lang="en-US" sz="1700" dirty="0"/>
                        <a:t>Level 3</a:t>
                      </a:r>
                    </a:p>
                  </a:txBody>
                  <a:tcPr marT="43282" marB="43282"/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Local non-random</a:t>
                      </a:r>
                      <a:r>
                        <a:rPr lang="en-US" sz="1700" baseline="0" dirty="0"/>
                        <a:t> samples</a:t>
                      </a:r>
                      <a:endParaRPr lang="en-US" sz="1700" dirty="0"/>
                    </a:p>
                  </a:txBody>
                  <a:tcPr marT="43282" marB="43282"/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Studies w/o</a:t>
                      </a:r>
                      <a:r>
                        <a:rPr lang="en-US" sz="1700" baseline="0" dirty="0"/>
                        <a:t> consistent reference standards</a:t>
                      </a:r>
                      <a:endParaRPr lang="en-US" sz="1700" dirty="0"/>
                    </a:p>
                  </a:txBody>
                  <a:tcPr marT="43282" marB="4328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6036">
                <a:tc>
                  <a:txBody>
                    <a:bodyPr/>
                    <a:lstStyle/>
                    <a:p>
                      <a:r>
                        <a:rPr lang="en-US" sz="1700" dirty="0"/>
                        <a:t>Level 4</a:t>
                      </a:r>
                    </a:p>
                  </a:txBody>
                  <a:tcPr marT="43282" marB="43282"/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Case-series</a:t>
                      </a:r>
                    </a:p>
                  </a:txBody>
                  <a:tcPr marT="43282" marB="43282"/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Case control studies</a:t>
                      </a:r>
                    </a:p>
                  </a:txBody>
                  <a:tcPr marT="43282" marB="4328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6036">
                <a:tc>
                  <a:txBody>
                    <a:bodyPr/>
                    <a:lstStyle/>
                    <a:p>
                      <a:r>
                        <a:rPr lang="en-US" sz="1700" dirty="0"/>
                        <a:t>Level 5</a:t>
                      </a:r>
                    </a:p>
                  </a:txBody>
                  <a:tcPr marT="43282" marB="43282"/>
                </a:tc>
                <a:tc>
                  <a:txBody>
                    <a:bodyPr/>
                    <a:lstStyle/>
                    <a:p>
                      <a:endParaRPr lang="en-US" sz="1700" dirty="0"/>
                    </a:p>
                  </a:txBody>
                  <a:tcPr marT="43282" marB="43282"/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Mechanism based reasoning</a:t>
                      </a:r>
                    </a:p>
                  </a:txBody>
                  <a:tcPr marT="43282" marB="4328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6663" name="TextBox 4"/>
          <p:cNvSpPr txBox="1">
            <a:spLocks noChangeArrowheads="1"/>
          </p:cNvSpPr>
          <p:nvPr/>
        </p:nvSpPr>
        <p:spPr bwMode="auto">
          <a:xfrm>
            <a:off x="2438400" y="6324600"/>
            <a:ext cx="64611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400">
                <a:solidFill>
                  <a:srgbClr val="E6E6E6"/>
                </a:solidFill>
              </a:rPr>
              <a:t>Oxford Centre for Evidence-Based Medicine. http://www.cebm.net/index.aspx?o=5653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>
          <a:xfrm>
            <a:off x="712381" y="152400"/>
            <a:ext cx="7772400" cy="685800"/>
          </a:xfrm>
        </p:spPr>
        <p:txBody>
          <a:bodyPr/>
          <a:lstStyle/>
          <a:p>
            <a:pPr eaLnBrk="1" hangingPunct="1"/>
            <a:r>
              <a:rPr lang="en-US" sz="3200" dirty="0"/>
              <a:t>Best Estimates and Plausible Ranges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90600"/>
            <a:ext cx="77724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dirty="0"/>
              <a:t>1.  </a:t>
            </a:r>
            <a:r>
              <a:rPr lang="en-US" dirty="0">
                <a:solidFill>
                  <a:srgbClr val="FFFF00"/>
                </a:solidFill>
              </a:rPr>
              <a:t>Best Estimate</a:t>
            </a:r>
            <a:r>
              <a:rPr lang="en-US" dirty="0"/>
              <a:t> = Base Case = Baseline</a:t>
            </a:r>
          </a:p>
          <a:p>
            <a:pPr lvl="1" eaLnBrk="1" hangingPunct="1">
              <a:buFontTx/>
              <a:buNone/>
            </a:pPr>
            <a:r>
              <a:rPr lang="en-US" dirty="0"/>
              <a:t>a.  The </a:t>
            </a:r>
            <a:r>
              <a:rPr lang="en-US" dirty="0">
                <a:solidFill>
                  <a:srgbClr val="FFFF00"/>
                </a:solidFill>
              </a:rPr>
              <a:t>most likely</a:t>
            </a:r>
            <a:r>
              <a:rPr lang="en-US" dirty="0"/>
              <a:t> value for the input:  the value in 	the center of the best available data.</a:t>
            </a:r>
          </a:p>
          <a:p>
            <a:pPr marL="914400" lvl="1" indent="-457200" eaLnBrk="1" hangingPunct="1">
              <a:buFontTx/>
              <a:buNone/>
            </a:pPr>
            <a:r>
              <a:rPr lang="en-US" dirty="0"/>
              <a:t>b.  You can </a:t>
            </a:r>
            <a:r>
              <a:rPr lang="en-US" dirty="0">
                <a:solidFill>
                  <a:srgbClr val="FFFF00"/>
                </a:solidFill>
              </a:rPr>
              <a:t>intentionally err</a:t>
            </a:r>
            <a:r>
              <a:rPr lang="en-US" dirty="0"/>
              <a:t> in one direction to highlight the strength of your result.</a:t>
            </a:r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483781" y="3200400"/>
            <a:ext cx="8229600" cy="2923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FFFF"/>
                </a:solidFill>
                <a:latin typeface="Palatino" charset="0"/>
              </a:rPr>
              <a:t>2. </a:t>
            </a:r>
            <a:r>
              <a:rPr lang="en-US" sz="2800" dirty="0">
                <a:solidFill>
                  <a:srgbClr val="FFFF00"/>
                </a:solidFill>
                <a:latin typeface="Palatino" charset="0"/>
              </a:rPr>
              <a:t>Plausible Range:</a:t>
            </a:r>
            <a:r>
              <a:rPr lang="en-US" sz="2800" dirty="0">
                <a:solidFill>
                  <a:srgbClr val="FFFFFF"/>
                </a:solidFill>
                <a:latin typeface="Palatino" charset="0"/>
              </a:rPr>
              <a:t> </a:t>
            </a:r>
            <a:r>
              <a:rPr lang="en-US" dirty="0">
                <a:solidFill>
                  <a:srgbClr val="FFFFFF"/>
                </a:solidFill>
                <a:latin typeface="Palatino" charset="0"/>
              </a:rPr>
              <a:t>similar to 95% (not 99.99%) C.I.</a:t>
            </a:r>
          </a:p>
          <a:p>
            <a:pPr lvl="1">
              <a:spcBef>
                <a:spcPct val="50000"/>
              </a:spcBef>
            </a:pPr>
            <a:r>
              <a:rPr lang="en-US" dirty="0">
                <a:solidFill>
                  <a:srgbClr val="FFFFFF"/>
                </a:solidFill>
                <a:latin typeface="Palatino" charset="0"/>
              </a:rPr>
              <a:t>a.  When using a single empirical data base, calculate a	</a:t>
            </a:r>
            <a:r>
              <a:rPr lang="en-US" dirty="0">
                <a:solidFill>
                  <a:srgbClr val="FFFF00"/>
                </a:solidFill>
                <a:latin typeface="Palatino" charset="0"/>
              </a:rPr>
              <a:t>formal confidence interval</a:t>
            </a:r>
            <a:r>
              <a:rPr lang="en-US" dirty="0">
                <a:solidFill>
                  <a:srgbClr val="FFFFFF"/>
                </a:solidFill>
                <a:latin typeface="Palatino" charset="0"/>
              </a:rPr>
              <a:t> (typically 95% CI).</a:t>
            </a:r>
          </a:p>
          <a:p>
            <a:pPr marL="914400" lvl="1" indent="-457200">
              <a:spcBef>
                <a:spcPct val="50000"/>
              </a:spcBef>
              <a:buAutoNum type="alphaLcPeriod" startAt="2"/>
            </a:pPr>
            <a:r>
              <a:rPr lang="en-US" dirty="0">
                <a:solidFill>
                  <a:srgbClr val="FFFFFF"/>
                </a:solidFill>
                <a:latin typeface="Palatino" charset="0"/>
              </a:rPr>
              <a:t>With multiple sources, choose </a:t>
            </a:r>
            <a:r>
              <a:rPr lang="en-US" dirty="0">
                <a:solidFill>
                  <a:srgbClr val="FFFF00"/>
                </a:solidFill>
                <a:latin typeface="Palatino" charset="0"/>
              </a:rPr>
              <a:t>full range</a:t>
            </a:r>
            <a:r>
              <a:rPr lang="en-US" dirty="0">
                <a:solidFill>
                  <a:srgbClr val="FFFFFF"/>
                </a:solidFill>
                <a:latin typeface="Palatino" charset="0"/>
              </a:rPr>
              <a:t> if plausible or interquartile range if large random distribution.</a:t>
            </a:r>
          </a:p>
          <a:p>
            <a:pPr marL="914400" lvl="1" indent="-457200">
              <a:spcBef>
                <a:spcPct val="50000"/>
              </a:spcBef>
              <a:buAutoNum type="alphaLcPeriod" startAt="2"/>
            </a:pPr>
            <a:r>
              <a:rPr lang="en-US" dirty="0">
                <a:solidFill>
                  <a:srgbClr val="FFFF00"/>
                </a:solidFill>
                <a:latin typeface="Palatino" charset="0"/>
              </a:rPr>
              <a:t>Err wide.</a:t>
            </a:r>
            <a:r>
              <a:rPr lang="en-US" dirty="0">
                <a:solidFill>
                  <a:srgbClr val="FFFFFF"/>
                </a:solidFill>
                <a:latin typeface="Palatino" charset="0"/>
              </a:rPr>
              <a:t> Reduces reader worry.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FFC000"/>
                </a:solidFill>
              </a:rPr>
              <a:t>Health Inputs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2438400"/>
            <a:ext cx="6781800" cy="3352800"/>
          </a:xfrm>
        </p:spPr>
        <p:txBody>
          <a:bodyPr/>
          <a:lstStyle/>
          <a:p>
            <a:pPr marL="533400" indent="-533400" eaLnBrk="1" hangingPunct="1">
              <a:buFontTx/>
              <a:buAutoNum type="alphaUcPeriod"/>
            </a:pPr>
            <a:r>
              <a:rPr lang="en-US" dirty="0"/>
              <a:t>Overview</a:t>
            </a:r>
          </a:p>
          <a:p>
            <a:pPr marL="533400" indent="-533400" eaLnBrk="1" hangingPunct="1">
              <a:buFontTx/>
              <a:buAutoNum type="alphaUcPeriod"/>
            </a:pPr>
            <a:endParaRPr lang="en-US" dirty="0"/>
          </a:p>
          <a:p>
            <a:pPr marL="533400" indent="-533400" eaLnBrk="1" hangingPunct="1">
              <a:buFontTx/>
              <a:buAutoNum type="alphaUcPeriod"/>
            </a:pPr>
            <a:r>
              <a:rPr lang="en-US" dirty="0"/>
              <a:t>Key questions</a:t>
            </a:r>
          </a:p>
          <a:p>
            <a:pPr marL="533400" indent="-533400" eaLnBrk="1" hangingPunct="1">
              <a:buFontTx/>
              <a:buAutoNum type="alphaUcPeriod"/>
            </a:pPr>
            <a:endParaRPr lang="en-US" dirty="0"/>
          </a:p>
          <a:p>
            <a:pPr marL="533400" indent="-533400" eaLnBrk="1" hangingPunct="1">
              <a:buFontTx/>
              <a:buAutoNum type="alphaUcPeriod"/>
            </a:pPr>
            <a:r>
              <a:rPr lang="en-US" dirty="0"/>
              <a:t>How to Find Inputs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Health Inputs Overview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0626" y="1371600"/>
            <a:ext cx="77724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/>
              <a:t>1.  Population Characteristics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dirty="0"/>
              <a:t>a.  Relevant Population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dirty="0"/>
              <a:t>b.  Disease Prevalence in Population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/>
              <a:t>2.  Health State Outcomes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dirty="0"/>
              <a:t>a.  Relevant Outcome States, including side effects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dirty="0"/>
              <a:t>b.  Probability Estimates</a:t>
            </a:r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/>
              <a:t>3.  Health State Severity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dirty="0"/>
              <a:t>a.  For Outcome States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dirty="0"/>
              <a:t>b.  Utilities (QALYs) vs. Disability Weights (DALYs)</a:t>
            </a:r>
          </a:p>
          <a:p>
            <a:pPr eaLnBrk="1" hangingPunct="1">
              <a:lnSpc>
                <a:spcPct val="90000"/>
              </a:lnSpc>
            </a:pPr>
            <a:endParaRPr lang="en-US" dirty="0"/>
          </a:p>
        </p:txBody>
      </p:sp>
      <p:sp>
        <p:nvSpPr>
          <p:cNvPr id="29699" name="Line 4"/>
          <p:cNvSpPr>
            <a:spLocks noChangeShapeType="1"/>
          </p:cNvSpPr>
          <p:nvPr/>
        </p:nvSpPr>
        <p:spPr bwMode="auto">
          <a:xfrm>
            <a:off x="609600" y="1143000"/>
            <a:ext cx="79248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86800" cy="1143000"/>
          </a:xfrm>
        </p:spPr>
        <p:txBody>
          <a:bodyPr/>
          <a:lstStyle/>
          <a:p>
            <a:pPr eaLnBrk="1" hangingPunct="1"/>
            <a:r>
              <a:rPr lang="en-US"/>
              <a:t>Population Characteristics</a:t>
            </a:r>
          </a:p>
        </p:txBody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8534400" cy="5334000"/>
          </a:xfrm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sz="2400" dirty="0"/>
              <a:t>a.   Prevalence of the Disease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endParaRPr lang="en-US" sz="2400" dirty="0"/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sz="2400" dirty="0"/>
              <a:t>b.   Key Questions: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sz="2400" dirty="0"/>
              <a:t>	</a:t>
            </a:r>
            <a:r>
              <a:rPr lang="en-US" sz="2400" dirty="0" err="1"/>
              <a:t>i</a:t>
            </a:r>
            <a:r>
              <a:rPr lang="en-US" sz="2400" dirty="0"/>
              <a:t>.     What is the Relevant Disease Prevalence?</a:t>
            </a:r>
          </a:p>
          <a:p>
            <a:pPr marL="914400" lvl="1" indent="-457200" eaLnBrk="1" hangingPunct="1">
              <a:lnSpc>
                <a:spcPct val="80000"/>
              </a:lnSpc>
              <a:buFontTx/>
              <a:buNone/>
            </a:pPr>
            <a:r>
              <a:rPr lang="en-US" dirty="0"/>
              <a:t> ii.    National, Representative Samples</a:t>
            </a:r>
          </a:p>
          <a:p>
            <a:pPr marL="914400" lvl="1" indent="-457200" eaLnBrk="1" hangingPunct="1">
              <a:lnSpc>
                <a:spcPct val="80000"/>
              </a:lnSpc>
              <a:buFontTx/>
              <a:buNone/>
            </a:pPr>
            <a:r>
              <a:rPr lang="en-US" dirty="0"/>
              <a:t> iii.   Disease Surveillance vs. claims</a:t>
            </a:r>
          </a:p>
          <a:p>
            <a:pPr marL="914400" lvl="1" indent="-457200" eaLnBrk="1" hangingPunct="1">
              <a:lnSpc>
                <a:spcPct val="80000"/>
              </a:lnSpc>
              <a:buFontTx/>
              <a:buNone/>
            </a:pPr>
            <a:endParaRPr lang="en-US" dirty="0"/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sz="2400" dirty="0"/>
              <a:t>c.	What Competing Risks Exist (Unrelated to RQ)?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endParaRPr lang="en-US" sz="2400" dirty="0"/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sz="2400" dirty="0"/>
              <a:t>d.	Are These Estimates Appropriate for Your RQ? How to adapt?</a:t>
            </a:r>
          </a:p>
        </p:txBody>
      </p:sp>
      <p:sp>
        <p:nvSpPr>
          <p:cNvPr id="39939" name="Line 4"/>
          <p:cNvSpPr>
            <a:spLocks noChangeShapeType="1"/>
          </p:cNvSpPr>
          <p:nvPr/>
        </p:nvSpPr>
        <p:spPr bwMode="auto">
          <a:xfrm>
            <a:off x="457200" y="1219200"/>
            <a:ext cx="79248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sz="3600"/>
              <a:t>Example:  Population Characteristics - Aneurysm Analysis</a:t>
            </a:r>
            <a:endParaRPr lang="en-US"/>
          </a:p>
        </p:txBody>
      </p:sp>
      <p:sp>
        <p:nvSpPr>
          <p:cNvPr id="41986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" y="2057400"/>
            <a:ext cx="8534400" cy="43434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FFFF00"/>
                </a:solidFill>
                <a:latin typeface="Baskerville" charset="0"/>
              </a:rPr>
              <a:t>Prevalence</a:t>
            </a:r>
            <a:r>
              <a:rPr lang="en-US" dirty="0">
                <a:latin typeface="Baskerville" charset="0"/>
              </a:rPr>
              <a:t> of disease - not needed, not a study about screening or an estimate of societal costs</a:t>
            </a:r>
          </a:p>
          <a:p>
            <a:pPr eaLnBrk="1" hangingPunct="1"/>
            <a:r>
              <a:rPr lang="en-US" dirty="0">
                <a:solidFill>
                  <a:srgbClr val="FFFF00"/>
                </a:solidFill>
                <a:latin typeface="Baskerville" charset="0"/>
              </a:rPr>
              <a:t>All-cause mortality</a:t>
            </a:r>
            <a:r>
              <a:rPr lang="en-US" dirty="0">
                <a:latin typeface="Baskerville" charset="0"/>
              </a:rPr>
              <a:t> - very important because of the low risk of aneurysm rupture and hence the high risk of dying before rupture occurs</a:t>
            </a:r>
          </a:p>
          <a:p>
            <a:pPr lvl="1" eaLnBrk="1" hangingPunct="1"/>
            <a:r>
              <a:rPr lang="en-US" dirty="0">
                <a:latin typeface="Baskerville" charset="0"/>
              </a:rPr>
              <a:t>Estimated by age and sex from a data base maintained at CDC, available on the internet.</a:t>
            </a:r>
            <a:endParaRPr lang="en-US" dirty="0">
              <a:solidFill>
                <a:schemeClr val="tx1"/>
              </a:solidFill>
              <a:latin typeface="Baskerville" charset="0"/>
            </a:endParaRPr>
          </a:p>
        </p:txBody>
      </p:sp>
      <p:sp>
        <p:nvSpPr>
          <p:cNvPr id="41987" name="Line 1028"/>
          <p:cNvSpPr>
            <a:spLocks noChangeShapeType="1"/>
          </p:cNvSpPr>
          <p:nvPr/>
        </p:nvSpPr>
        <p:spPr bwMode="auto">
          <a:xfrm>
            <a:off x="609600" y="1600200"/>
            <a:ext cx="79248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">
      <a:dk1>
        <a:srgbClr val="000000"/>
      </a:dk1>
      <a:lt1>
        <a:srgbClr val="320BF5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ADAAF9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Palatino"/>
        <a:ea typeface=""/>
        <a:cs typeface=""/>
      </a:majorFont>
      <a:minorFont>
        <a:latin typeface="Palatin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6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8686</TotalTime>
  <Words>1436</Words>
  <Application>Microsoft Office PowerPoint</Application>
  <PresentationFormat>On-screen Show (4:3)</PresentationFormat>
  <Paragraphs>343</Paragraphs>
  <Slides>35</Slides>
  <Notes>31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Arial</vt:lpstr>
      <vt:lpstr>Baskerville</vt:lpstr>
      <vt:lpstr>Palatino</vt:lpstr>
      <vt:lpstr>Times</vt:lpstr>
      <vt:lpstr>Times New Roman</vt:lpstr>
      <vt:lpstr>Blank</vt:lpstr>
      <vt:lpstr>Document</vt:lpstr>
      <vt:lpstr>  Health and Cost Data Inputs  Epi 213 Cost-Effectiveness Analysis  in Medicine and Public Health  13 February 2019   James G Kahn, MD, MPH </vt:lpstr>
      <vt:lpstr>Today’s Objectives: Data Type, Quality &amp; Source</vt:lpstr>
      <vt:lpstr>Quality of Evidence - Efficacy</vt:lpstr>
      <vt:lpstr>Quality of Evidence – Other Inputs</vt:lpstr>
      <vt:lpstr>Best Estimates and Plausible Ranges</vt:lpstr>
      <vt:lpstr>Health Inputs</vt:lpstr>
      <vt:lpstr>Health Inputs Overview</vt:lpstr>
      <vt:lpstr>Population Characteristics</vt:lpstr>
      <vt:lpstr>Example:  Population Characteristics - Aneurysm Analysis</vt:lpstr>
      <vt:lpstr>Health States</vt:lpstr>
      <vt:lpstr>Example –  Aneurysm Analysis</vt:lpstr>
      <vt:lpstr>Health State Severity</vt:lpstr>
      <vt:lpstr>Health— How to Find Inputs</vt:lpstr>
      <vt:lpstr>Comprehensive Literature Review</vt:lpstr>
      <vt:lpstr>Health databases</vt:lpstr>
      <vt:lpstr>Commonly Used  Health Data Sources</vt:lpstr>
      <vt:lpstr>Cost Inputs</vt:lpstr>
      <vt:lpstr>Cost Perspective vs. Type</vt:lpstr>
      <vt:lpstr>Analytic Perspective </vt:lpstr>
      <vt:lpstr>Looking for Direct Costs</vt:lpstr>
      <vt:lpstr>PowerPoint Presentation</vt:lpstr>
      <vt:lpstr>Service-level Prices / Costs</vt:lpstr>
      <vt:lpstr>Reimbursements</vt:lpstr>
      <vt:lpstr>Billed Charges</vt:lpstr>
      <vt:lpstr>Cost Data Bases</vt:lpstr>
      <vt:lpstr>Cost-accounting systems</vt:lpstr>
      <vt:lpstr>Price (Unit cost) References </vt:lpstr>
      <vt:lpstr>Costs must be Updated / Converted</vt:lpstr>
      <vt:lpstr>Fixed costs</vt:lpstr>
      <vt:lpstr>Example: Aneurysm Analysis</vt:lpstr>
      <vt:lpstr>PowerPoint Presentation</vt:lpstr>
      <vt:lpstr>Time Costs (optional)</vt:lpstr>
      <vt:lpstr>What Time is Counted</vt:lpstr>
      <vt:lpstr>Other Information Sources</vt:lpstr>
      <vt:lpstr>Global Health Information 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Technology Ramifications for Communication  (The INTERACTION Study)  “How Does the Presence of a Computer in the Medical Exam Room Impact Communication Between Patients and Clinicians?”</dc:title>
  <dc:creator>J Hsu</dc:creator>
  <cp:lastModifiedBy>Elliot Marseille</cp:lastModifiedBy>
  <cp:revision>337</cp:revision>
  <cp:lastPrinted>2012-02-05T03:14:52Z</cp:lastPrinted>
  <dcterms:created xsi:type="dcterms:W3CDTF">2011-01-31T20:31:58Z</dcterms:created>
  <dcterms:modified xsi:type="dcterms:W3CDTF">2019-02-14T17:25:38Z</dcterms:modified>
</cp:coreProperties>
</file>