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72" r:id="rId3"/>
    <p:sldId id="291" r:id="rId4"/>
    <p:sldId id="292" r:id="rId5"/>
    <p:sldId id="271" r:id="rId6"/>
    <p:sldId id="260" r:id="rId7"/>
    <p:sldId id="280" r:id="rId8"/>
    <p:sldId id="278" r:id="rId9"/>
    <p:sldId id="279" r:id="rId10"/>
    <p:sldId id="277" r:id="rId11"/>
    <p:sldId id="281" r:id="rId12"/>
    <p:sldId id="282" r:id="rId13"/>
    <p:sldId id="284" r:id="rId14"/>
    <p:sldId id="283" r:id="rId15"/>
    <p:sldId id="285" r:id="rId16"/>
    <p:sldId id="266" r:id="rId17"/>
    <p:sldId id="286" r:id="rId18"/>
    <p:sldId id="287" r:id="rId19"/>
    <p:sldId id="288" r:id="rId20"/>
    <p:sldId id="290" r:id="rId21"/>
    <p:sldId id="289" r:id="rId22"/>
    <p:sldId id="264" r:id="rId23"/>
    <p:sldId id="265" r:id="rId24"/>
    <p:sldId id="276" r:id="rId25"/>
    <p:sldId id="26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77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33E5BE08-2577-4C6D-BA12-1EAE47D57D78}" type="datetimeFigureOut">
              <a:rPr lang="en-US" smtClean="0"/>
              <a:pPr/>
              <a:t>4/27/15</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42CD37C-3E0D-44F5-BF7F-78C7834C1CA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E5BE08-2577-4C6D-BA12-1EAE47D57D78}" type="datetimeFigureOut">
              <a:rPr lang="en-US" smtClean="0"/>
              <a:pPr/>
              <a:t>4/27/15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2CD37C-3E0D-44F5-BF7F-78C7834C1CA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33E5BE08-2577-4C6D-BA12-1EAE47D57D78}" type="datetimeFigureOut">
              <a:rPr lang="en-US" smtClean="0"/>
              <a:pPr/>
              <a:t>4/27/15</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342CD37C-3E0D-44F5-BF7F-78C7834C1CA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3E5BE08-2577-4C6D-BA12-1EAE47D57D78}" type="datetimeFigureOut">
              <a:rPr lang="en-US" smtClean="0"/>
              <a:pPr/>
              <a:t>4/27/15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42CD37C-3E0D-44F5-BF7F-78C7834C1CA5}"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3E5BE08-2577-4C6D-BA12-1EAE47D57D78}" type="datetimeFigureOut">
              <a:rPr lang="en-US" smtClean="0"/>
              <a:pPr/>
              <a:t>4/27/15</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42CD37C-3E0D-44F5-BF7F-78C7834C1CA5}"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33E5BE08-2577-4C6D-BA12-1EAE47D57D78}" type="datetimeFigureOut">
              <a:rPr lang="en-US" smtClean="0"/>
              <a:pPr/>
              <a:t>4/27/15</a:t>
            </a:fld>
            <a:endParaRPr lang="en-US" dirty="0"/>
          </a:p>
        </p:txBody>
      </p:sp>
      <p:sp>
        <p:nvSpPr>
          <p:cNvPr id="10" name="Slide Number Placeholder 9"/>
          <p:cNvSpPr>
            <a:spLocks noGrp="1"/>
          </p:cNvSpPr>
          <p:nvPr>
            <p:ph type="sldNum" sz="quarter" idx="16"/>
          </p:nvPr>
        </p:nvSpPr>
        <p:spPr/>
        <p:txBody>
          <a:bodyPr rtlCol="0"/>
          <a:lstStyle/>
          <a:p>
            <a:fld id="{342CD37C-3E0D-44F5-BF7F-78C7834C1CA5}"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33E5BE08-2577-4C6D-BA12-1EAE47D57D78}" type="datetimeFigureOut">
              <a:rPr lang="en-US" smtClean="0"/>
              <a:pPr/>
              <a:t>4/27/15</a:t>
            </a:fld>
            <a:endParaRPr lang="en-US" dirty="0"/>
          </a:p>
        </p:txBody>
      </p:sp>
      <p:sp>
        <p:nvSpPr>
          <p:cNvPr id="12" name="Slide Number Placeholder 11"/>
          <p:cNvSpPr>
            <a:spLocks noGrp="1"/>
          </p:cNvSpPr>
          <p:nvPr>
            <p:ph type="sldNum" sz="quarter" idx="16"/>
          </p:nvPr>
        </p:nvSpPr>
        <p:spPr/>
        <p:txBody>
          <a:bodyPr rtlCol="0"/>
          <a:lstStyle/>
          <a:p>
            <a:fld id="{342CD37C-3E0D-44F5-BF7F-78C7834C1CA5}"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3E5BE08-2577-4C6D-BA12-1EAE47D57D78}" type="datetimeFigureOut">
              <a:rPr lang="en-US" smtClean="0"/>
              <a:pPr/>
              <a:t>4/27/15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42CD37C-3E0D-44F5-BF7F-78C7834C1CA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E5BE08-2577-4C6D-BA12-1EAE47D57D78}" type="datetimeFigureOut">
              <a:rPr lang="en-US" smtClean="0"/>
              <a:pPr/>
              <a:t>4/27/15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42CD37C-3E0D-44F5-BF7F-78C7834C1CA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3E5BE08-2577-4C6D-BA12-1EAE47D57D78}" type="datetimeFigureOut">
              <a:rPr lang="en-US" smtClean="0"/>
              <a:pPr/>
              <a:t>4/27/15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42CD37C-3E0D-44F5-BF7F-78C7834C1CA5}"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33E5BE08-2577-4C6D-BA12-1EAE47D57D78}" type="datetimeFigureOut">
              <a:rPr lang="en-US" smtClean="0"/>
              <a:pPr/>
              <a:t>4/27/15</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42CD37C-3E0D-44F5-BF7F-78C7834C1CA5}"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3E5BE08-2577-4C6D-BA12-1EAE47D57D78}" type="datetimeFigureOut">
              <a:rPr lang="en-US" smtClean="0"/>
              <a:pPr/>
              <a:t>4/27/15</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42CD37C-3E0D-44F5-BF7F-78C7834C1CA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training/careerdevelopmentawards.htm" TargetMode="External"/><Relationship Id="rId3" Type="http://schemas.openxmlformats.org/officeDocument/2006/relationships/hyperlink" Target="http://grants.nih.gov/grants/guide/pa-files/PA-14-049.htm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Overview of a </a:t>
            </a:r>
            <a:r>
              <a:rPr lang="en-US" dirty="0" smtClean="0"/>
              <a:t>K-award</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Sarah Woolf-King, Ph.D., M.P.H.</a:t>
            </a:r>
          </a:p>
          <a:p>
            <a:r>
              <a:rPr lang="en-US" dirty="0" smtClean="0"/>
              <a:t>TAPS Seminar May 8</a:t>
            </a:r>
            <a:r>
              <a:rPr lang="en-US" baseline="30000" dirty="0" smtClean="0"/>
              <a:t>th</a:t>
            </a:r>
            <a:r>
              <a:rPr lang="en-US" dirty="0" smtClean="0"/>
              <a:t>, 2012</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Letters of reference</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At least 3, but no more than 5</a:t>
            </a:r>
          </a:p>
          <a:p>
            <a:r>
              <a:rPr lang="en-US" dirty="0" smtClean="0"/>
              <a:t>From individuals not directly involved in the application (cannot be from mentor)</a:t>
            </a:r>
          </a:p>
          <a:p>
            <a:r>
              <a:rPr lang="en-US" dirty="0" smtClean="0"/>
              <a:t>Include name and contact info for references in “Other Attachments” in “Other Project Information Form” (see section 7.4.3 of Supplemental instructions) as well as in Cover Letter</a:t>
            </a:r>
          </a:p>
          <a:p>
            <a:r>
              <a:rPr lang="en-US" dirty="0" smtClean="0"/>
              <a:t>Should address candidates “competence” &amp; “potential” to become independent investigator</a:t>
            </a:r>
          </a:p>
          <a:p>
            <a:r>
              <a:rPr lang="en-US" dirty="0" smtClean="0"/>
              <a:t>Due on application deadline</a:t>
            </a:r>
          </a:p>
          <a:p>
            <a:r>
              <a:rPr lang="en-US" dirty="0" smtClean="0"/>
              <a:t>Submitted directly through ERA commons</a:t>
            </a:r>
            <a:endParaRPr lang="en-US" dirty="0"/>
          </a:p>
        </p:txBody>
      </p:sp>
    </p:spTree>
    <p:extLst>
      <p:ext uri="{BB962C8B-B14F-4D97-AF65-F5344CB8AC3E}">
        <p14:creationId xmlns:p14="http://schemas.microsoft.com/office/powerpoint/2010/main" val="364996852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and Budget Justification</a:t>
            </a:r>
            <a:endParaRPr lang="en-US" dirty="0"/>
          </a:p>
        </p:txBody>
      </p:sp>
      <p:sp>
        <p:nvSpPr>
          <p:cNvPr id="3" name="Content Placeholder 2"/>
          <p:cNvSpPr>
            <a:spLocks noGrp="1"/>
          </p:cNvSpPr>
          <p:nvPr>
            <p:ph sz="quarter" idx="2"/>
          </p:nvPr>
        </p:nvSpPr>
        <p:spPr/>
        <p:txBody>
          <a:bodyPr>
            <a:normAutofit fontScale="62500" lnSpcReduction="20000"/>
          </a:bodyPr>
          <a:lstStyle/>
          <a:p>
            <a:r>
              <a:rPr lang="en-US" dirty="0" smtClean="0"/>
              <a:t>Instructions on p.174 (I-166)</a:t>
            </a:r>
          </a:p>
          <a:p>
            <a:r>
              <a:rPr lang="en-US" dirty="0" smtClean="0"/>
              <a:t>Only R&amp;R budget form applicable, and only few categories used (RSC will help with this)</a:t>
            </a:r>
          </a:p>
          <a:p>
            <a:r>
              <a:rPr lang="en-US" dirty="0" smtClean="0"/>
              <a:t>Senior/Key person: Candidate only</a:t>
            </a:r>
          </a:p>
          <a:p>
            <a:r>
              <a:rPr lang="en-US" dirty="0" smtClean="0"/>
              <a:t>Other Direct costs</a:t>
            </a:r>
          </a:p>
          <a:p>
            <a:pPr lvl="1"/>
            <a:r>
              <a:rPr lang="en-US" dirty="0" smtClean="0"/>
              <a:t>Only </a:t>
            </a:r>
            <a:r>
              <a:rPr lang="en-US" dirty="0"/>
              <a:t>part you have say </a:t>
            </a:r>
            <a:r>
              <a:rPr lang="en-US" dirty="0" smtClean="0"/>
              <a:t>ove</a:t>
            </a:r>
            <a:r>
              <a:rPr lang="en-US" dirty="0"/>
              <a:t>r</a:t>
            </a:r>
            <a:r>
              <a:rPr lang="en-US" dirty="0" smtClean="0"/>
              <a:t> </a:t>
            </a:r>
          </a:p>
          <a:p>
            <a:pPr lvl="1"/>
            <a:r>
              <a:rPr lang="en-US" dirty="0"/>
              <a:t>T</a:t>
            </a:r>
            <a:r>
              <a:rPr lang="en-US" dirty="0" smtClean="0"/>
              <a:t>he </a:t>
            </a:r>
            <a:r>
              <a:rPr lang="en-US" dirty="0"/>
              <a:t>25-50K in research </a:t>
            </a:r>
            <a:r>
              <a:rPr lang="en-US" dirty="0" err="1"/>
              <a:t>devel</a:t>
            </a:r>
            <a:r>
              <a:rPr lang="en-US" dirty="0"/>
              <a:t> &amp; </a:t>
            </a:r>
            <a:r>
              <a:rPr lang="en-US" dirty="0" err="1"/>
              <a:t>othe</a:t>
            </a:r>
            <a:r>
              <a:rPr lang="en-US" dirty="0"/>
              <a:t> costs (see IC for specific </a:t>
            </a:r>
            <a:r>
              <a:rPr lang="en-US" dirty="0" err="1"/>
              <a:t>amt</a:t>
            </a:r>
            <a:r>
              <a:rPr lang="en-US" dirty="0" smtClean="0"/>
              <a:t>)</a:t>
            </a:r>
          </a:p>
          <a:p>
            <a:r>
              <a:rPr lang="en-US" dirty="0" smtClean="0"/>
              <a:t>Indirect costs: set at 8%</a:t>
            </a:r>
            <a:endParaRPr lang="en-US" dirty="0"/>
          </a:p>
        </p:txBody>
      </p:sp>
      <p:sp>
        <p:nvSpPr>
          <p:cNvPr id="6" name="Content Placeholder 5"/>
          <p:cNvSpPr>
            <a:spLocks noGrp="1"/>
          </p:cNvSpPr>
          <p:nvPr>
            <p:ph sz="quarter" idx="4"/>
          </p:nvPr>
        </p:nvSpPr>
        <p:spPr/>
        <p:txBody>
          <a:bodyPr>
            <a:normAutofit/>
          </a:bodyPr>
          <a:lstStyle/>
          <a:p>
            <a:r>
              <a:rPr lang="en-US" sz="1800" dirty="0"/>
              <a:t>P</a:t>
            </a:r>
            <a:r>
              <a:rPr lang="en-US" sz="1800" dirty="0" smtClean="0"/>
              <a:t>rovide </a:t>
            </a:r>
            <a:r>
              <a:rPr lang="en-US" sz="1800" dirty="0"/>
              <a:t>a detailed description and justification for specific items within the Research Development Support costs</a:t>
            </a:r>
            <a:r>
              <a:rPr lang="en-US" sz="1800" dirty="0" smtClean="0"/>
              <a:t>;</a:t>
            </a:r>
          </a:p>
          <a:p>
            <a:r>
              <a:rPr lang="en-US" sz="1800" dirty="0" smtClean="0"/>
              <a:t> </a:t>
            </a:r>
            <a:r>
              <a:rPr lang="en-US" sz="1800" dirty="0"/>
              <a:t>e.g., all equipment, supplies, and other personnel that will be used to help achieve the career development and research objectives of this award. </a:t>
            </a:r>
          </a:p>
        </p:txBody>
      </p:sp>
      <p:sp>
        <p:nvSpPr>
          <p:cNvPr id="4" name="Text Placeholder 3"/>
          <p:cNvSpPr>
            <a:spLocks noGrp="1"/>
          </p:cNvSpPr>
          <p:nvPr>
            <p:ph type="body" sz="quarter" idx="1"/>
          </p:nvPr>
        </p:nvSpPr>
        <p:spPr/>
        <p:txBody>
          <a:bodyPr/>
          <a:lstStyle/>
          <a:p>
            <a:r>
              <a:rPr lang="en-US" dirty="0" smtClean="0"/>
              <a:t>Budget	</a:t>
            </a:r>
            <a:endParaRPr lang="en-US" dirty="0"/>
          </a:p>
        </p:txBody>
      </p:sp>
      <p:sp>
        <p:nvSpPr>
          <p:cNvPr id="5" name="Text Placeholder 4"/>
          <p:cNvSpPr>
            <a:spLocks noGrp="1"/>
          </p:cNvSpPr>
          <p:nvPr>
            <p:ph type="body" sz="quarter" idx="3"/>
          </p:nvPr>
        </p:nvSpPr>
        <p:spPr/>
        <p:txBody>
          <a:bodyPr/>
          <a:lstStyle/>
          <a:p>
            <a:r>
              <a:rPr lang="en-US" dirty="0" smtClean="0"/>
              <a:t>Budget Justification</a:t>
            </a:r>
            <a:endParaRPr lang="en-US" dirty="0"/>
          </a:p>
        </p:txBody>
      </p:sp>
    </p:spTree>
    <p:extLst>
      <p:ext uri="{BB962C8B-B14F-4D97-AF65-F5344CB8AC3E}">
        <p14:creationId xmlns:p14="http://schemas.microsoft.com/office/powerpoint/2010/main" val="2136528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PHS 398 Forms (p. 177, I-169)</a:t>
            </a:r>
            <a:endParaRPr lang="en-US" dirty="0"/>
          </a:p>
        </p:txBody>
      </p:sp>
      <p:sp>
        <p:nvSpPr>
          <p:cNvPr id="7" name="Content Placeholder 6"/>
          <p:cNvSpPr>
            <a:spLocks noGrp="1"/>
          </p:cNvSpPr>
          <p:nvPr>
            <p:ph sz="quarter" idx="1"/>
          </p:nvPr>
        </p:nvSpPr>
        <p:spPr/>
        <p:txBody>
          <a:bodyPr>
            <a:normAutofit lnSpcReduction="10000"/>
          </a:bodyPr>
          <a:lstStyle/>
          <a:p>
            <a:endParaRPr lang="en-US" dirty="0"/>
          </a:p>
          <a:p>
            <a:r>
              <a:rPr lang="en-US" b="1" dirty="0"/>
              <a:t>PHS 398 Cover Page Supplement (I.5.3): </a:t>
            </a:r>
            <a:r>
              <a:rPr lang="en-US" dirty="0"/>
              <a:t>this supplements the data requirements in the SF 424 R&amp;R Form. Follow the instructions found in Part I.5.3 and in the K specific instructions below. </a:t>
            </a:r>
          </a:p>
          <a:p>
            <a:r>
              <a:rPr lang="en-US" b="1" dirty="0"/>
              <a:t>{PHS 398} Planned Enrollment Report and Cumulative Inclusion Enrollment Report Follow the instructions found in Part I. 5.8. </a:t>
            </a:r>
            <a:endParaRPr lang="en-US" dirty="0"/>
          </a:p>
          <a:p>
            <a:r>
              <a:rPr lang="en-US" b="1" dirty="0"/>
              <a:t>PHS 398 Career Development Award Supplemental Form (I.7.5</a:t>
            </a:r>
            <a:r>
              <a:rPr lang="en-US" b="1" dirty="0" smtClean="0"/>
              <a:t>)</a:t>
            </a:r>
            <a:endParaRPr lang="en-US" dirty="0"/>
          </a:p>
        </p:txBody>
      </p:sp>
    </p:spTree>
    <p:extLst>
      <p:ext uri="{BB962C8B-B14F-4D97-AF65-F5344CB8AC3E}">
        <p14:creationId xmlns:p14="http://schemas.microsoft.com/office/powerpoint/2010/main" val="3651479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Candidate Information: Sections 2-4</a:t>
            </a:r>
            <a:endParaRPr lang="en-US" dirty="0"/>
          </a:p>
        </p:txBody>
      </p:sp>
      <p:sp>
        <p:nvSpPr>
          <p:cNvPr id="3" name="Content Placeholder 2"/>
          <p:cNvSpPr>
            <a:spLocks noGrp="1"/>
          </p:cNvSpPr>
          <p:nvPr>
            <p:ph sz="quarter" idx="1"/>
          </p:nvPr>
        </p:nvSpPr>
        <p:spPr/>
        <p:txBody>
          <a:bodyPr/>
          <a:lstStyle/>
          <a:p>
            <a:r>
              <a:rPr lang="en-US" dirty="0" smtClean="0"/>
              <a:t>Combined with Research Strategy is 12 pages and includes the following:</a:t>
            </a:r>
          </a:p>
          <a:p>
            <a:pPr lvl="1"/>
            <a:r>
              <a:rPr lang="en-US" dirty="0" smtClean="0"/>
              <a:t>Candidate’s Background</a:t>
            </a:r>
          </a:p>
          <a:p>
            <a:pPr lvl="1"/>
            <a:r>
              <a:rPr lang="en-US" dirty="0" smtClean="0"/>
              <a:t>Career Goals and Objectives</a:t>
            </a:r>
          </a:p>
          <a:p>
            <a:pPr lvl="1"/>
            <a:r>
              <a:rPr lang="fr-FR" dirty="0" smtClean="0"/>
              <a:t>Candidate’s Plan for Career Development/Training Activities During Award Period</a:t>
            </a:r>
            <a:r>
              <a:rPr lang="fr-FR" dirty="0"/>
              <a:t>	</a:t>
            </a:r>
          </a:p>
          <a:p>
            <a:pPr lvl="1"/>
            <a:endParaRPr lang="en-US" dirty="0" smtClean="0"/>
          </a:p>
          <a:p>
            <a:pPr lvl="1"/>
            <a:endParaRPr lang="en-US" dirty="0"/>
          </a:p>
        </p:txBody>
      </p:sp>
    </p:spTree>
    <p:extLst>
      <p:ext uri="{BB962C8B-B14F-4D97-AF65-F5344CB8AC3E}">
        <p14:creationId xmlns:p14="http://schemas.microsoft.com/office/powerpoint/2010/main" val="3954249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*Candidate Background</a:t>
            </a:r>
            <a:endParaRPr lang="en-US" dirty="0"/>
          </a:p>
        </p:txBody>
      </p:sp>
      <p:sp>
        <p:nvSpPr>
          <p:cNvPr id="3" name="Content Placeholder 2"/>
          <p:cNvSpPr>
            <a:spLocks noGrp="1"/>
          </p:cNvSpPr>
          <p:nvPr>
            <p:ph sz="quarter" idx="1"/>
          </p:nvPr>
        </p:nvSpPr>
        <p:spPr>
          <a:xfrm>
            <a:off x="152400" y="1600200"/>
            <a:ext cx="8613648" cy="4495800"/>
          </a:xfrm>
        </p:spPr>
        <p:txBody>
          <a:bodyPr/>
          <a:lstStyle/>
          <a:p>
            <a:pPr lvl="1"/>
            <a:r>
              <a:rPr lang="en-US" dirty="0" smtClean="0">
                <a:latin typeface="Tw Cen MT"/>
                <a:cs typeface="Tw Cen MT"/>
              </a:rPr>
              <a:t>Instructions: p. 181 (I-173)</a:t>
            </a:r>
          </a:p>
          <a:p>
            <a:pPr lvl="1"/>
            <a:r>
              <a:rPr lang="en-US" dirty="0" smtClean="0">
                <a:latin typeface="Tw Cen MT"/>
                <a:cs typeface="Tw Cen MT"/>
              </a:rPr>
              <a:t>Typically 1 page</a:t>
            </a:r>
          </a:p>
          <a:p>
            <a:pPr lvl="1"/>
            <a:r>
              <a:rPr lang="en-US" dirty="0" smtClean="0">
                <a:latin typeface="Tw Cen MT"/>
                <a:cs typeface="Tw Cen MT"/>
              </a:rPr>
              <a:t>“</a:t>
            </a:r>
            <a:r>
              <a:rPr lang="en-US" dirty="0">
                <a:latin typeface="Tw Cen MT"/>
                <a:cs typeface="Tw Cen MT"/>
              </a:rPr>
              <a:t>P</a:t>
            </a:r>
            <a:r>
              <a:rPr lang="en-US" dirty="0" smtClean="0">
                <a:latin typeface="Tw Cen MT"/>
                <a:cs typeface="Tw Cen MT"/>
              </a:rPr>
              <a:t>rovide </a:t>
            </a:r>
            <a:r>
              <a:rPr lang="en-US" dirty="0">
                <a:latin typeface="Tw Cen MT"/>
                <a:cs typeface="Tw Cen MT"/>
              </a:rPr>
              <a:t>any additional information not described in the Biographical Sketch Format Page such as research and/or clinical training experience</a:t>
            </a:r>
            <a:r>
              <a:rPr lang="en-US" dirty="0" smtClean="0">
                <a:latin typeface="Tw Cen MT"/>
                <a:cs typeface="Tw Cen MT"/>
              </a:rPr>
              <a:t>.” </a:t>
            </a:r>
            <a:r>
              <a:rPr lang="en-US" dirty="0">
                <a:latin typeface="Tw Cen MT"/>
                <a:cs typeface="Tw Cen MT"/>
              </a:rPr>
              <a:t>	</a:t>
            </a:r>
            <a:endParaRPr lang="en-US" dirty="0" smtClean="0">
              <a:latin typeface="Tw Cen MT"/>
              <a:cs typeface="Tw Cen MT"/>
            </a:endParaRPr>
          </a:p>
          <a:p>
            <a:pPr lvl="1"/>
            <a:r>
              <a:rPr lang="en-US" dirty="0" smtClean="0">
                <a:latin typeface="Tw Cen MT"/>
                <a:cs typeface="Tw Cen MT"/>
              </a:rPr>
              <a:t>Like an academic narrative- Highlight your research and academic experiences to-date, what inspired you.</a:t>
            </a:r>
          </a:p>
          <a:p>
            <a:pPr lvl="1"/>
            <a:r>
              <a:rPr lang="en-US" dirty="0" smtClean="0">
                <a:latin typeface="Tw Cen MT"/>
                <a:cs typeface="Tw Cen MT"/>
              </a:rPr>
              <a:t>Also highlight your training needs.</a:t>
            </a:r>
          </a:p>
          <a:p>
            <a:pPr lvl="1"/>
            <a:r>
              <a:rPr lang="en-US" dirty="0" smtClean="0">
                <a:latin typeface="Tw Cen MT"/>
                <a:cs typeface="Tw Cen MT"/>
              </a:rPr>
              <a:t>Example</a:t>
            </a:r>
          </a:p>
          <a:p>
            <a:pPr lvl="1"/>
            <a:endParaRPr lang="en-US" dirty="0">
              <a:latin typeface="Arial "/>
            </a:endParaRPr>
          </a:p>
        </p:txBody>
      </p:sp>
    </p:spTree>
    <p:extLst>
      <p:ext uri="{BB962C8B-B14F-4D97-AF65-F5344CB8AC3E}">
        <p14:creationId xmlns:p14="http://schemas.microsoft.com/office/powerpoint/2010/main" val="3742689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Goals and Objectives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Typically 1-2 paragraphs</a:t>
            </a:r>
          </a:p>
          <a:p>
            <a:pPr lvl="1"/>
            <a:r>
              <a:rPr lang="en-US" dirty="0">
                <a:latin typeface="Arial "/>
              </a:rPr>
              <a:t>Describe where you want to be at end of proposal period</a:t>
            </a:r>
          </a:p>
          <a:p>
            <a:pPr lvl="1"/>
            <a:r>
              <a:rPr lang="en-US" dirty="0">
                <a:latin typeface="Arial "/>
              </a:rPr>
              <a:t>“My long term goal is to become….</a:t>
            </a:r>
            <a:r>
              <a:rPr lang="en-US" dirty="0" smtClean="0">
                <a:latin typeface="Arial "/>
              </a:rPr>
              <a:t>”</a:t>
            </a:r>
          </a:p>
          <a:p>
            <a:pPr lvl="1"/>
            <a:r>
              <a:rPr lang="en-US" dirty="0" smtClean="0">
                <a:latin typeface="Arial "/>
              </a:rPr>
              <a:t>What are the “challenges” or training “deficits” you’d like to address?</a:t>
            </a:r>
            <a:endParaRPr lang="en-US" dirty="0">
              <a:latin typeface="Arial "/>
            </a:endParaRPr>
          </a:p>
          <a:p>
            <a:r>
              <a:rPr lang="en-US" dirty="0" smtClean="0"/>
              <a:t>“Describe </a:t>
            </a:r>
            <a:r>
              <a:rPr lang="en-US" dirty="0"/>
              <a:t>your past scientific history, indicating how the award fits into past and future research career development. If there are consistent themes or issues that have guided previous work, these should be made clear; if your work has changed direction, the reasons for the change should be indicated. It is important to justify the award and how it will enable you to develop or expand your research career. You may include a timeline, including plans to apply for subsequent grant support</a:t>
            </a:r>
            <a:r>
              <a:rPr lang="en-US" dirty="0" smtClean="0"/>
              <a:t>.”</a:t>
            </a:r>
            <a:r>
              <a:rPr lang="en-US" dirty="0"/>
              <a:t>	</a:t>
            </a:r>
          </a:p>
          <a:p>
            <a:endParaRPr lang="en-US" dirty="0" smtClean="0"/>
          </a:p>
          <a:p>
            <a:endParaRPr lang="en-US" dirty="0"/>
          </a:p>
        </p:txBody>
      </p:sp>
    </p:spTree>
    <p:extLst>
      <p:ext uri="{BB962C8B-B14F-4D97-AF65-F5344CB8AC3E}">
        <p14:creationId xmlns:p14="http://schemas.microsoft.com/office/powerpoint/2010/main" val="328038048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000" dirty="0" smtClean="0"/>
              <a:t>Candidate Background &amp; </a:t>
            </a:r>
            <a:br>
              <a:rPr lang="en-US" sz="3000" dirty="0" smtClean="0"/>
            </a:br>
            <a:r>
              <a:rPr lang="en-US" sz="3000" dirty="0" smtClean="0"/>
              <a:t>Career Goals/Objectives:  Example</a:t>
            </a:r>
            <a:endParaRPr lang="en-US" sz="3000" dirty="0"/>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304800" y="1828800"/>
            <a:ext cx="8229600" cy="2375625"/>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304800" y="2286000"/>
            <a:ext cx="8224838" cy="2014542"/>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dissolve">
                                      <p:cBhvr>
                                        <p:cTn id="7" dur="5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2051"/>
                                        </p:tgtEl>
                                      </p:cBhvr>
                                    </p:animEffect>
                                    <p:set>
                                      <p:cBhvr>
                                        <p:cTn id="12" dur="1" fill="hold">
                                          <p:stCondLst>
                                            <p:cond delay="1999"/>
                                          </p:stCondLst>
                                        </p:cTn>
                                        <p:tgtEl>
                                          <p:spTgt spid="205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050"/>
                                        </p:tgtEl>
                                        <p:attrNameLst>
                                          <p:attrName>style.visibility</p:attrName>
                                        </p:attrNameLst>
                                      </p:cBhvr>
                                      <p:to>
                                        <p:strVal val="visible"/>
                                      </p:to>
                                    </p:set>
                                    <p:anim calcmode="lin" valueType="num">
                                      <p:cBhvr additive="base">
                                        <p:cTn id="17" dur="500" fill="hold"/>
                                        <p:tgtEl>
                                          <p:spTgt spid="2050"/>
                                        </p:tgtEl>
                                        <p:attrNameLst>
                                          <p:attrName>ppt_x</p:attrName>
                                        </p:attrNameLst>
                                      </p:cBhvr>
                                      <p:tavLst>
                                        <p:tav tm="0">
                                          <p:val>
                                            <p:strVal val="#ppt_x"/>
                                          </p:val>
                                        </p:tav>
                                        <p:tav tm="100000">
                                          <p:val>
                                            <p:strVal val="#ppt_x"/>
                                          </p:val>
                                        </p:tav>
                                      </p:tavLst>
                                    </p:anim>
                                    <p:anim calcmode="lin" valueType="num">
                                      <p:cBhvr additive="base">
                                        <p:cTn id="1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nodeType="clickEffect">
                                  <p:stCondLst>
                                    <p:cond delay="0"/>
                                  </p:stCondLst>
                                  <p:childTnLst>
                                    <p:anim calcmode="lin" valueType="num">
                                      <p:cBhvr additive="base">
                                        <p:cTn id="22" dur="500"/>
                                        <p:tgtEl>
                                          <p:spTgt spid="2050"/>
                                        </p:tgtEl>
                                        <p:attrNameLst>
                                          <p:attrName>ppt_x</p:attrName>
                                        </p:attrNameLst>
                                      </p:cBhvr>
                                      <p:tavLst>
                                        <p:tav tm="0">
                                          <p:val>
                                            <p:strVal val="ppt_x"/>
                                          </p:val>
                                        </p:tav>
                                        <p:tav tm="100000">
                                          <p:val>
                                            <p:strVal val="ppt_x"/>
                                          </p:val>
                                        </p:tav>
                                      </p:tavLst>
                                    </p:anim>
                                    <p:anim calcmode="lin" valueType="num">
                                      <p:cBhvr additive="base">
                                        <p:cTn id="23" dur="500"/>
                                        <p:tgtEl>
                                          <p:spTgt spid="2050"/>
                                        </p:tgtEl>
                                        <p:attrNameLst>
                                          <p:attrName>ppt_y</p:attrName>
                                        </p:attrNameLst>
                                      </p:cBhvr>
                                      <p:tavLst>
                                        <p:tav tm="0">
                                          <p:val>
                                            <p:strVal val="ppt_y"/>
                                          </p:val>
                                        </p:tav>
                                        <p:tav tm="100000">
                                          <p:val>
                                            <p:strVal val="1+ppt_h/2"/>
                                          </p:val>
                                        </p:tav>
                                      </p:tavLst>
                                    </p:anim>
                                    <p:set>
                                      <p:cBhvr>
                                        <p:cTn id="24" dur="1" fill="hold">
                                          <p:stCondLst>
                                            <p:cond delay="499"/>
                                          </p:stCondLst>
                                        </p:cTn>
                                        <p:tgtEl>
                                          <p:spTgt spid="20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3000" dirty="0"/>
              <a:t>Candidate’s Plan for Career Development/Training Activities During Award Period</a:t>
            </a:r>
            <a:endParaRPr lang="en-US" sz="3000" dirty="0"/>
          </a:p>
        </p:txBody>
      </p:sp>
      <p:sp>
        <p:nvSpPr>
          <p:cNvPr id="3" name="Content Placeholder 2"/>
          <p:cNvSpPr>
            <a:spLocks noGrp="1"/>
          </p:cNvSpPr>
          <p:nvPr>
            <p:ph sz="quarter" idx="1"/>
          </p:nvPr>
        </p:nvSpPr>
        <p:spPr>
          <a:xfrm>
            <a:off x="612648" y="1600200"/>
            <a:ext cx="8226552" cy="4572000"/>
          </a:xfrm>
        </p:spPr>
        <p:txBody>
          <a:bodyPr>
            <a:normAutofit fontScale="55000" lnSpcReduction="20000"/>
          </a:bodyPr>
          <a:lstStyle/>
          <a:p>
            <a:r>
              <a:rPr lang="en-US" dirty="0" smtClean="0"/>
              <a:t>1-2 pages</a:t>
            </a:r>
          </a:p>
          <a:p>
            <a:r>
              <a:rPr lang="en-US" dirty="0" smtClean="0"/>
              <a:t>Like a specific aims for training-should map on to your research aims</a:t>
            </a:r>
          </a:p>
          <a:p>
            <a:r>
              <a:rPr lang="en-US" sz="3200" dirty="0"/>
              <a:t>Describe </a:t>
            </a:r>
            <a:r>
              <a:rPr lang="en-US" sz="3200" i="1" dirty="0"/>
              <a:t>in detail</a:t>
            </a:r>
            <a:r>
              <a:rPr lang="en-US" sz="3200" dirty="0"/>
              <a:t> how you will gain this training, such as through specific courses, individualized tutorials, or practical experience gained from conducting the research</a:t>
            </a:r>
            <a:r>
              <a:rPr lang="en-US" sz="3200" dirty="0" smtClean="0"/>
              <a:t>.</a:t>
            </a:r>
          </a:p>
          <a:p>
            <a:r>
              <a:rPr lang="en-US" sz="3200" dirty="0" smtClean="0"/>
              <a:t>“</a:t>
            </a:r>
            <a:r>
              <a:rPr lang="en-US" sz="3200" dirty="0"/>
              <a:t>Stress the new enhanced research skills and knowledge you will acquire as a result of the proposed award. If you have considerable research experience in the same areas as the proposed research, reviewers may determine that the application lacks potential to enhance your research career. For mentored awards, describe structured activities, such as course work or technique workshops, which are part of the developmental plan. If course work is included, provide course numbers and descriptive titles. Briefly discuss each of the activities, except research, in which you expect to participate. Include a percentage of time involvement for each activity by year, and explain how the activity is related to the proposed research and the career development plan. </a:t>
            </a:r>
            <a:r>
              <a:rPr lang="en-US" sz="3200" dirty="0" smtClean="0"/>
              <a:t>“</a:t>
            </a:r>
            <a:r>
              <a:rPr lang="en-US" sz="3200" dirty="0"/>
              <a:t>	</a:t>
            </a:r>
            <a:endParaRPr lang="en-US" sz="3200" dirty="0" smtClean="0"/>
          </a:p>
          <a:p>
            <a:r>
              <a:rPr lang="en-US" dirty="0" smtClean="0"/>
              <a:t>Sample Format</a:t>
            </a:r>
            <a:r>
              <a:rPr lang="en-US" dirty="0"/>
              <a:t>	</a:t>
            </a:r>
          </a:p>
          <a:p>
            <a:pPr lvl="1"/>
            <a:r>
              <a:rPr lang="en-US" dirty="0" smtClean="0"/>
              <a:t>Description of the training aim</a:t>
            </a:r>
            <a:endParaRPr lang="en-US" dirty="0"/>
          </a:p>
          <a:p>
            <a:pPr lvl="1"/>
            <a:r>
              <a:rPr lang="en-US" dirty="0"/>
              <a:t>Didactic Training (coursework, workshops, </a:t>
            </a:r>
            <a:r>
              <a:rPr lang="en-US" dirty="0" err="1"/>
              <a:t>etc</a:t>
            </a:r>
            <a:r>
              <a:rPr lang="en-US" dirty="0"/>
              <a:t>)</a:t>
            </a:r>
          </a:p>
          <a:p>
            <a:pPr lvl="1"/>
            <a:r>
              <a:rPr lang="en-US" dirty="0"/>
              <a:t>Practical Training (mentorship, applied research activities)</a:t>
            </a:r>
          </a:p>
          <a:p>
            <a:endParaRPr lang="en-US" sz="3200" dirty="0"/>
          </a:p>
          <a:p>
            <a:endParaRPr lang="en-US" sz="3200" dirty="0"/>
          </a:p>
          <a:p>
            <a:endParaRPr lang="en-US" dirty="0"/>
          </a:p>
        </p:txBody>
      </p:sp>
    </p:spTree>
    <p:extLst>
      <p:ext uri="{BB962C8B-B14F-4D97-AF65-F5344CB8AC3E}">
        <p14:creationId xmlns:p14="http://schemas.microsoft.com/office/powerpoint/2010/main" val="212651091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Training in Responsible Conduct of Research: Section 5</a:t>
            </a:r>
            <a:endParaRPr lang="en-US" dirty="0"/>
          </a:p>
        </p:txBody>
      </p:sp>
      <p:sp>
        <p:nvSpPr>
          <p:cNvPr id="3" name="Content Placeholder 2"/>
          <p:cNvSpPr>
            <a:spLocks noGrp="1"/>
          </p:cNvSpPr>
          <p:nvPr>
            <p:ph sz="quarter" idx="1"/>
          </p:nvPr>
        </p:nvSpPr>
        <p:spPr>
          <a:xfrm>
            <a:off x="612648" y="1600200"/>
            <a:ext cx="8150352" cy="4876800"/>
          </a:xfrm>
        </p:spPr>
        <p:txBody>
          <a:bodyPr>
            <a:normAutofit fontScale="85000" lnSpcReduction="20000"/>
          </a:bodyPr>
          <a:lstStyle/>
          <a:p>
            <a:r>
              <a:rPr lang="en-US" dirty="0" smtClean="0"/>
              <a:t>Instructions on p. 184 (I.176)</a:t>
            </a:r>
          </a:p>
          <a:p>
            <a:r>
              <a:rPr lang="en-US" dirty="0" smtClean="0"/>
              <a:t>1 page </a:t>
            </a:r>
          </a:p>
          <a:p>
            <a:r>
              <a:rPr lang="en-US" dirty="0" smtClean="0"/>
              <a:t>Should document prior instruction in RCR training during current career stage (including data instruction was last completed), and propose plans to meet the once every 4 year requirement.</a:t>
            </a:r>
          </a:p>
          <a:p>
            <a:r>
              <a:rPr lang="en-US" dirty="0" smtClean="0"/>
              <a:t>How you will incorporate the 5 instructional parts outlines in NIH policy on Instruction in RCR: format, subject matter, faculty participation, duration and frequency.</a:t>
            </a:r>
          </a:p>
          <a:p>
            <a:r>
              <a:rPr lang="en-US" dirty="0" smtClean="0"/>
              <a:t>Can include individualized instruction or independent scholarly activities that will enhance applicant’s understanding of ethical issues related to the specific research activities and societal impact of the research.</a:t>
            </a:r>
          </a:p>
          <a:p>
            <a:r>
              <a:rPr lang="en-US" dirty="0" smtClean="0"/>
              <a:t>Role of mentor in RCR must be described.</a:t>
            </a:r>
          </a:p>
          <a:p>
            <a:endParaRPr lang="en-US" dirty="0"/>
          </a:p>
        </p:txBody>
      </p:sp>
    </p:spTree>
    <p:extLst>
      <p:ext uri="{BB962C8B-B14F-4D97-AF65-F5344CB8AC3E}">
        <p14:creationId xmlns:p14="http://schemas.microsoft.com/office/powerpoint/2010/main" val="260822159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Plans and Statements of Mentors/Co-mentors: Section 7</a:t>
            </a:r>
            <a:endParaRPr lang="en-US" dirty="0"/>
          </a:p>
        </p:txBody>
      </p:sp>
      <p:sp>
        <p:nvSpPr>
          <p:cNvPr id="3" name="Content Placeholder 2"/>
          <p:cNvSpPr>
            <a:spLocks noGrp="1"/>
          </p:cNvSpPr>
          <p:nvPr>
            <p:ph sz="quarter" idx="1"/>
          </p:nvPr>
        </p:nvSpPr>
        <p:spPr>
          <a:xfrm>
            <a:off x="304800" y="1600200"/>
            <a:ext cx="8686800" cy="4876800"/>
          </a:xfrm>
        </p:spPr>
        <p:txBody>
          <a:bodyPr>
            <a:normAutofit fontScale="77500" lnSpcReduction="20000"/>
          </a:bodyPr>
          <a:lstStyle/>
          <a:p>
            <a:r>
              <a:rPr lang="en-US" dirty="0" smtClean="0"/>
              <a:t>P. 186 (I-178); 6 pages</a:t>
            </a:r>
          </a:p>
          <a:p>
            <a:r>
              <a:rPr lang="en-US" dirty="0" smtClean="0"/>
              <a:t>Mentor must explain how he/she will contribute to candidate’s research career, which should include:</a:t>
            </a:r>
          </a:p>
          <a:p>
            <a:pPr lvl="1"/>
            <a:r>
              <a:rPr lang="en-US" dirty="0" smtClean="0"/>
              <a:t>Plan for training and research</a:t>
            </a:r>
          </a:p>
          <a:p>
            <a:pPr lvl="1"/>
            <a:r>
              <a:rPr lang="en-US" dirty="0" smtClean="0"/>
              <a:t>Source of anticipated support for research project</a:t>
            </a:r>
          </a:p>
          <a:p>
            <a:pPr lvl="1"/>
            <a:r>
              <a:rPr lang="en-US" dirty="0" smtClean="0"/>
              <a:t>Nature and extent of supervision and mentoring</a:t>
            </a:r>
          </a:p>
          <a:p>
            <a:pPr lvl="1"/>
            <a:r>
              <a:rPr lang="en-US" dirty="0" smtClean="0"/>
              <a:t>Anticipated teaching load/clinical responsibilities</a:t>
            </a:r>
          </a:p>
          <a:p>
            <a:pPr lvl="1"/>
            <a:r>
              <a:rPr lang="en-US" dirty="0" smtClean="0"/>
              <a:t>Plan for transitioning candidate from mentored to independent researcher</a:t>
            </a:r>
          </a:p>
          <a:p>
            <a:r>
              <a:rPr lang="en-US" dirty="0" smtClean="0"/>
              <a:t>Must </a:t>
            </a:r>
            <a:r>
              <a:rPr lang="en-US" dirty="0"/>
              <a:t>include all mentors and </a:t>
            </a:r>
            <a:r>
              <a:rPr lang="en-US" dirty="0" smtClean="0"/>
              <a:t>SAs</a:t>
            </a:r>
          </a:p>
          <a:p>
            <a:pPr lvl="1"/>
            <a:r>
              <a:rPr lang="en-US" dirty="0" smtClean="0"/>
              <a:t>Must be clear exactly how each mentor is contributing</a:t>
            </a:r>
            <a:endParaRPr lang="en-US" dirty="0"/>
          </a:p>
          <a:p>
            <a:pPr lvl="1"/>
            <a:r>
              <a:rPr lang="en-US" dirty="0"/>
              <a:t>Primary mentor(s) statements should be longest</a:t>
            </a:r>
          </a:p>
          <a:p>
            <a:pPr lvl="1"/>
            <a:r>
              <a:rPr lang="en-US" dirty="0"/>
              <a:t>Be prepared to write most of these</a:t>
            </a:r>
          </a:p>
          <a:p>
            <a:pPr lvl="1"/>
            <a:r>
              <a:rPr lang="en-US" dirty="0"/>
              <a:t>These are separate from letters of recommendation!</a:t>
            </a:r>
          </a:p>
          <a:p>
            <a:r>
              <a:rPr lang="en-US" dirty="0"/>
              <a:t>Can Include table describing mentor contributions</a:t>
            </a:r>
          </a:p>
          <a:p>
            <a:endParaRPr lang="en-US" dirty="0" smtClean="0"/>
          </a:p>
          <a:p>
            <a:pPr lvl="1"/>
            <a:endParaRPr lang="en-US" dirty="0"/>
          </a:p>
        </p:txBody>
      </p:sp>
    </p:spTree>
    <p:extLst>
      <p:ext uri="{BB962C8B-B14F-4D97-AF65-F5344CB8AC3E}">
        <p14:creationId xmlns:p14="http://schemas.microsoft.com/office/powerpoint/2010/main" val="2740526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Helpful K info</a:t>
            </a:r>
            <a:endParaRPr lang="en-US" dirty="0"/>
          </a:p>
        </p:txBody>
      </p:sp>
      <p:sp>
        <p:nvSpPr>
          <p:cNvPr id="3" name="Content Placeholder 2"/>
          <p:cNvSpPr>
            <a:spLocks noGrp="1"/>
          </p:cNvSpPr>
          <p:nvPr>
            <p:ph sz="quarter" idx="1"/>
          </p:nvPr>
        </p:nvSpPr>
        <p:spPr>
          <a:xfrm>
            <a:off x="228600" y="1600200"/>
            <a:ext cx="8686800" cy="5105400"/>
          </a:xfrm>
        </p:spPr>
        <p:txBody>
          <a:bodyPr>
            <a:normAutofit fontScale="92500" lnSpcReduction="10000"/>
          </a:bodyPr>
          <a:lstStyle/>
          <a:p>
            <a:r>
              <a:rPr lang="en-US" dirty="0" smtClean="0"/>
              <a:t>K</a:t>
            </a:r>
            <a:r>
              <a:rPr lang="en-US" dirty="0"/>
              <a:t>-Kiosk: </a:t>
            </a:r>
            <a:r>
              <a:rPr lang="en-US" dirty="0" smtClean="0"/>
              <a:t>Which K award is right for you?</a:t>
            </a:r>
          </a:p>
          <a:p>
            <a:pPr lvl="1"/>
            <a:r>
              <a:rPr lang="en-US" dirty="0" smtClean="0">
                <a:hlinkClick r:id="rId2"/>
              </a:rPr>
              <a:t>http</a:t>
            </a:r>
            <a:r>
              <a:rPr lang="en-US" dirty="0">
                <a:hlinkClick r:id="rId2"/>
              </a:rPr>
              <a:t>://grants.nih.gov/training/</a:t>
            </a:r>
            <a:r>
              <a:rPr lang="en-US" dirty="0" smtClean="0">
                <a:hlinkClick r:id="rId2"/>
              </a:rPr>
              <a:t>careerdevelopmentawards.htm</a:t>
            </a:r>
            <a:endParaRPr lang="en-US" dirty="0" smtClean="0"/>
          </a:p>
          <a:p>
            <a:r>
              <a:rPr lang="en-US" dirty="0"/>
              <a:t>http://</a:t>
            </a:r>
            <a:r>
              <a:rPr lang="en-US" dirty="0" err="1"/>
              <a:t>accelerate.ucsf.edu</a:t>
            </a:r>
            <a:r>
              <a:rPr lang="en-US" dirty="0"/>
              <a:t>/training/K-grant-writing</a:t>
            </a:r>
          </a:p>
          <a:p>
            <a:r>
              <a:rPr lang="en-US" dirty="0" smtClean="0"/>
              <a:t>Salary and budget:</a:t>
            </a:r>
          </a:p>
          <a:p>
            <a:pPr lvl="1"/>
            <a:r>
              <a:rPr lang="en-US" dirty="0"/>
              <a:t>http://grants1.nih.gov/grants/guide/contacts/parent_K23.html</a:t>
            </a:r>
            <a:endParaRPr lang="en-US" dirty="0" smtClean="0"/>
          </a:p>
          <a:p>
            <a:r>
              <a:rPr lang="en-US" dirty="0" smtClean="0"/>
              <a:t>Example Program Announcement (PA-14-049) for K23</a:t>
            </a:r>
          </a:p>
          <a:p>
            <a:pPr lvl="1"/>
            <a:r>
              <a:rPr lang="en-US" dirty="0">
                <a:hlinkClick r:id="rId3"/>
              </a:rPr>
              <a:t>http://grants.nih.gov/grants/guide/pa-</a:t>
            </a:r>
            <a:r>
              <a:rPr lang="en-US" dirty="0" smtClean="0">
                <a:hlinkClick r:id="rId3"/>
              </a:rPr>
              <a:t>files/PA</a:t>
            </a:r>
            <a:r>
              <a:rPr lang="en-US" dirty="0">
                <a:hlinkClick r:id="rId3"/>
              </a:rPr>
              <a:t>-14-049.</a:t>
            </a:r>
            <a:r>
              <a:rPr lang="en-US" dirty="0" smtClean="0">
                <a:hlinkClick r:id="rId3"/>
              </a:rPr>
              <a:t>html</a:t>
            </a:r>
            <a:endParaRPr lang="en-US" dirty="0" smtClean="0"/>
          </a:p>
          <a:p>
            <a:r>
              <a:rPr lang="en-US" dirty="0" smtClean="0"/>
              <a:t>Use the SF424 (R&amp;R) application guide including </a:t>
            </a:r>
            <a:r>
              <a:rPr lang="en-US" dirty="0"/>
              <a:t>the Supplemental Instructions to the SF424 (R&amp;R) for Preparing an Individual Research Career Development Award (CDA) Application ("K" Series</a:t>
            </a:r>
            <a:r>
              <a:rPr lang="en-US" dirty="0" smtClean="0"/>
              <a:t>)</a:t>
            </a:r>
          </a:p>
          <a:p>
            <a:pPr lvl="1"/>
            <a:r>
              <a:rPr lang="en-US" dirty="0" smtClean="0"/>
              <a:t>Begin on p. I-157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Letters of support from contributors, collaborators, &amp; consultants: Section 8</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P. 187 (I-179); 6 pages </a:t>
            </a:r>
          </a:p>
          <a:p>
            <a:r>
              <a:rPr lang="en-US" dirty="0"/>
              <a:t>All </a:t>
            </a:r>
            <a:r>
              <a:rPr lang="en-US" b="1" dirty="0"/>
              <a:t>mentored career development award applications </a:t>
            </a:r>
            <a:r>
              <a:rPr lang="en-US" dirty="0"/>
              <a:t>should identify any and all collaborators, contributors, and consultants involved with the proposed research and career development program not already included in Item 7. </a:t>
            </a:r>
            <a:endParaRPr lang="en-US" dirty="0" smtClean="0"/>
          </a:p>
          <a:p>
            <a:r>
              <a:rPr lang="en-US" dirty="0" smtClean="0"/>
              <a:t>Letters </a:t>
            </a:r>
            <a:r>
              <a:rPr lang="en-US" dirty="0"/>
              <a:t>should briefly describe their anticipated contributions and document their role and willingness to participate in the project 	</a:t>
            </a:r>
          </a:p>
          <a:p>
            <a:endParaRPr lang="en-US" dirty="0"/>
          </a:p>
        </p:txBody>
      </p:sp>
    </p:spTree>
    <p:extLst>
      <p:ext uri="{BB962C8B-B14F-4D97-AF65-F5344CB8AC3E}">
        <p14:creationId xmlns:p14="http://schemas.microsoft.com/office/powerpoint/2010/main" val="339406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Description of Institutional Environment: Section 9</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P. 188 (I-180)</a:t>
            </a:r>
          </a:p>
          <a:p>
            <a:r>
              <a:rPr lang="en-US" dirty="0" smtClean="0"/>
              <a:t> “The </a:t>
            </a:r>
            <a:r>
              <a:rPr lang="en-US" dirty="0"/>
              <a:t>sponsoring institution must document a strong, well-established research program related to the candidate's area of interest, including the names of key faculty members relevant to the candidate's proposed developmental plan. </a:t>
            </a:r>
            <a:endParaRPr lang="en-US" dirty="0" smtClean="0"/>
          </a:p>
          <a:p>
            <a:r>
              <a:rPr lang="en-US" dirty="0" smtClean="0"/>
              <a:t>Referring </a:t>
            </a:r>
            <a:r>
              <a:rPr lang="en-US" dirty="0"/>
              <a:t>to the resources description (See section 4.4.10 Facilities and Other Resources), indicate how the necessary facilities and other resources will be made available for career enhancement as well as the research proposed in this application. </a:t>
            </a:r>
            <a:endParaRPr lang="en-US" dirty="0" smtClean="0"/>
          </a:p>
          <a:p>
            <a:r>
              <a:rPr lang="en-US" dirty="0" smtClean="0"/>
              <a:t>Describe </a:t>
            </a:r>
            <a:r>
              <a:rPr lang="en-US" dirty="0"/>
              <a:t>opportunities for intellectual interactions with other investigators, including courses offered, journal clubs, seminars, and presentations</a:t>
            </a:r>
            <a:r>
              <a:rPr lang="en-US" dirty="0" smtClean="0"/>
              <a:t>.” </a:t>
            </a:r>
            <a:r>
              <a:rPr lang="en-US" dirty="0"/>
              <a:t>	</a:t>
            </a:r>
          </a:p>
          <a:p>
            <a:endParaRPr lang="en-US" dirty="0"/>
          </a:p>
        </p:txBody>
      </p:sp>
    </p:spTree>
    <p:extLst>
      <p:ext uri="{BB962C8B-B14F-4D97-AF65-F5344CB8AC3E}">
        <p14:creationId xmlns:p14="http://schemas.microsoft.com/office/powerpoint/2010/main" val="1626469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dirty="0" smtClean="0">
                <a:latin typeface="Arial "/>
              </a:rPr>
              <a:t>Institutional Commitment: Section 10</a:t>
            </a:r>
            <a:endParaRPr lang="en-US" sz="3500" dirty="0">
              <a:latin typeface="Arial "/>
            </a:endParaRPr>
          </a:p>
        </p:txBody>
      </p:sp>
      <p:sp>
        <p:nvSpPr>
          <p:cNvPr id="3" name="Content Placeholder 2"/>
          <p:cNvSpPr>
            <a:spLocks noGrp="1"/>
          </p:cNvSpPr>
          <p:nvPr>
            <p:ph sz="quarter" idx="1"/>
          </p:nvPr>
        </p:nvSpPr>
        <p:spPr>
          <a:xfrm>
            <a:off x="152400" y="1600200"/>
            <a:ext cx="8613648" cy="4495800"/>
          </a:xfrm>
        </p:spPr>
        <p:txBody>
          <a:bodyPr>
            <a:normAutofit/>
          </a:bodyPr>
          <a:lstStyle/>
          <a:p>
            <a:r>
              <a:rPr lang="en-US" dirty="0" smtClean="0"/>
              <a:t>Institutional Commitment</a:t>
            </a:r>
          </a:p>
          <a:p>
            <a:pPr lvl="1"/>
            <a:r>
              <a:rPr lang="en-US" dirty="0" smtClean="0"/>
              <a:t>P. 189 (I-181); 1 page</a:t>
            </a:r>
          </a:p>
          <a:p>
            <a:pPr lvl="1"/>
            <a:r>
              <a:rPr lang="en-US" dirty="0" smtClean="0"/>
              <a:t>Letter expressing UCSF’s: “commitment to the candidate and the candidate’s career development, independent of the receipt of the CDA.” </a:t>
            </a:r>
          </a:p>
          <a:p>
            <a:pPr lvl="1"/>
            <a:r>
              <a:rPr lang="en-US" dirty="0" smtClean="0"/>
              <a:t>Carefully worded: “We expect </a:t>
            </a:r>
            <a:r>
              <a:rPr lang="en-US" dirty="0"/>
              <a:t>to appoint Dr. Woolf-King full-time as an Assistant Professor </a:t>
            </a:r>
            <a:r>
              <a:rPr lang="en-US" dirty="0" smtClean="0"/>
              <a:t>…”</a:t>
            </a:r>
          </a:p>
          <a:p>
            <a:pPr lvl="1"/>
            <a:r>
              <a:rPr lang="en-US" dirty="0" smtClean="0"/>
              <a:t>Signed by Chair of Dept of Medicine and Chief of your Department (e.g., Steve Morin)</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dirty="0" smtClean="0">
                <a:latin typeface="Arial "/>
              </a:rPr>
              <a:t>Sections 11 &amp; 12</a:t>
            </a:r>
            <a:endParaRPr lang="en-US" sz="3500" dirty="0">
              <a:latin typeface="Arial "/>
            </a:endParaRPr>
          </a:p>
        </p:txBody>
      </p:sp>
      <p:sp>
        <p:nvSpPr>
          <p:cNvPr id="3" name="Content Placeholder 2"/>
          <p:cNvSpPr>
            <a:spLocks noGrp="1"/>
          </p:cNvSpPr>
          <p:nvPr>
            <p:ph sz="quarter" idx="1"/>
          </p:nvPr>
        </p:nvSpPr>
        <p:spPr/>
        <p:txBody>
          <a:bodyPr>
            <a:normAutofit fontScale="70000" lnSpcReduction="20000"/>
          </a:bodyPr>
          <a:lstStyle/>
          <a:p>
            <a:r>
              <a:rPr lang="en-US" dirty="0" smtClean="0"/>
              <a:t>Specific Aims</a:t>
            </a:r>
          </a:p>
          <a:p>
            <a:r>
              <a:rPr lang="en-US" dirty="0" smtClean="0"/>
              <a:t>Research Plan: p. 179 (I-171)</a:t>
            </a:r>
          </a:p>
          <a:p>
            <a:pPr lvl="1"/>
            <a:r>
              <a:rPr lang="en-US" dirty="0" smtClean="0"/>
              <a:t>“Major part of career development plan”; “important to relate the research to the candidate’s career goals”; how will research “provide the experience, knowledge &amp; skills necessary to achieve the objectives of the CDP and launch an independent research career” </a:t>
            </a:r>
          </a:p>
          <a:p>
            <a:pPr lvl="1"/>
            <a:r>
              <a:rPr lang="en-US" dirty="0" smtClean="0"/>
              <a:t>Significance &amp; Innovation (1 page)</a:t>
            </a:r>
          </a:p>
          <a:p>
            <a:pPr lvl="1"/>
            <a:r>
              <a:rPr lang="en-US" dirty="0" smtClean="0"/>
              <a:t>Approach</a:t>
            </a:r>
          </a:p>
          <a:p>
            <a:pPr lvl="2"/>
            <a:r>
              <a:rPr lang="en-US" dirty="0" smtClean="0"/>
              <a:t>Background</a:t>
            </a:r>
          </a:p>
          <a:p>
            <a:pPr lvl="3"/>
            <a:r>
              <a:rPr lang="en-US" dirty="0" smtClean="0"/>
              <a:t>1 page; present conceptual model; don’t be redundant with Sig &amp; Inn</a:t>
            </a:r>
          </a:p>
          <a:p>
            <a:pPr lvl="2"/>
            <a:r>
              <a:rPr lang="en-US" dirty="0" smtClean="0"/>
              <a:t>Preliminary Studies</a:t>
            </a:r>
          </a:p>
          <a:p>
            <a:pPr lvl="3"/>
            <a:r>
              <a:rPr lang="en-US" dirty="0" smtClean="0"/>
              <a:t>What research have you done that is directly relevant to research proposed in K</a:t>
            </a:r>
          </a:p>
          <a:p>
            <a:pPr lvl="2"/>
            <a:r>
              <a:rPr lang="en-US" dirty="0" smtClean="0"/>
              <a:t>Methods</a:t>
            </a:r>
          </a:p>
          <a:p>
            <a:pPr lvl="3"/>
            <a:r>
              <a:rPr lang="en-US" dirty="0" smtClean="0"/>
              <a:t>May be helpful to organize by Aims</a:t>
            </a:r>
          </a:p>
          <a:p>
            <a:pPr lvl="2"/>
            <a:r>
              <a:rPr lang="en-US" dirty="0" smtClean="0"/>
              <a:t>Future Directions and Timeline</a:t>
            </a:r>
          </a:p>
          <a:p>
            <a:pPr lvl="3"/>
            <a:r>
              <a:rPr lang="en-US" dirty="0" smtClean="0"/>
              <a:t>Be specific; make argument for 5 years of funding</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dirty="0" smtClean="0">
                <a:latin typeface="Arial" pitchFamily="34" charset="0"/>
                <a:cs typeface="Arial" pitchFamily="34" charset="0"/>
              </a:rPr>
              <a:t>Research Plan format Example</a:t>
            </a:r>
            <a:endParaRPr lang="en-US" sz="3500"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92500" lnSpcReduction="10000"/>
          </a:bodyPr>
          <a:lstStyle/>
          <a:p>
            <a:r>
              <a:rPr lang="en-US" dirty="0" smtClean="0"/>
              <a:t>Setting</a:t>
            </a:r>
          </a:p>
          <a:p>
            <a:r>
              <a:rPr lang="en-US" dirty="0" smtClean="0"/>
              <a:t>Study Population</a:t>
            </a:r>
          </a:p>
          <a:p>
            <a:r>
              <a:rPr lang="en-US" dirty="0" smtClean="0"/>
              <a:t>Specific Aim 1 (repeat for each aim)</a:t>
            </a:r>
          </a:p>
          <a:p>
            <a:pPr lvl="1"/>
            <a:r>
              <a:rPr lang="en-US" dirty="0" smtClean="0"/>
              <a:t>Rationale &amp; Design</a:t>
            </a:r>
          </a:p>
          <a:p>
            <a:pPr lvl="1"/>
            <a:r>
              <a:rPr lang="en-US" dirty="0" smtClean="0"/>
              <a:t>Hypotheses</a:t>
            </a:r>
          </a:p>
          <a:p>
            <a:pPr lvl="1"/>
            <a:r>
              <a:rPr lang="en-US" dirty="0" smtClean="0"/>
              <a:t>Measures</a:t>
            </a:r>
          </a:p>
          <a:p>
            <a:pPr lvl="1"/>
            <a:r>
              <a:rPr lang="en-US" dirty="0" smtClean="0"/>
              <a:t>Procedures</a:t>
            </a:r>
          </a:p>
          <a:p>
            <a:pPr lvl="1"/>
            <a:r>
              <a:rPr lang="en-US" dirty="0" smtClean="0"/>
              <a:t>Data Analysis and Management</a:t>
            </a:r>
          </a:p>
          <a:p>
            <a:pPr lvl="1"/>
            <a:r>
              <a:rPr lang="en-US" dirty="0" smtClean="0"/>
              <a:t>Potential Problems and Alternative Strategies</a:t>
            </a:r>
          </a:p>
          <a:p>
            <a:r>
              <a:rPr lang="en-US" dirty="0" smtClean="0"/>
              <a:t>Future Directions and Timeline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dirty="0" smtClean="0">
                <a:latin typeface="Arial "/>
              </a:rPr>
              <a:t>Future Directions &amp; Timeline: Example</a:t>
            </a:r>
            <a:endParaRPr lang="en-US" sz="3500" dirty="0">
              <a:latin typeface="Arial "/>
            </a:endParaRPr>
          </a:p>
        </p:txBody>
      </p:sp>
      <p:pic>
        <p:nvPicPr>
          <p:cNvPr id="3074" name="Picture 2"/>
          <p:cNvPicPr>
            <a:picLocks noChangeAspect="1" noChangeArrowheads="1"/>
          </p:cNvPicPr>
          <p:nvPr/>
        </p:nvPicPr>
        <p:blipFill>
          <a:blip r:embed="rId2" cstate="print"/>
          <a:srcRect/>
          <a:stretch>
            <a:fillRect/>
          </a:stretch>
        </p:blipFill>
        <p:spPr bwMode="auto">
          <a:xfrm>
            <a:off x="228600" y="1752600"/>
            <a:ext cx="8492366" cy="4038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 award types</a:t>
            </a:r>
            <a:endParaRPr lang="en-US" dirty="0"/>
          </a:p>
        </p:txBody>
      </p:sp>
      <p:sp>
        <p:nvSpPr>
          <p:cNvPr id="3" name="Content Placeholder 2"/>
          <p:cNvSpPr>
            <a:spLocks noGrp="1"/>
          </p:cNvSpPr>
          <p:nvPr>
            <p:ph sz="quarter" idx="1"/>
          </p:nvPr>
        </p:nvSpPr>
        <p:spPr>
          <a:xfrm>
            <a:off x="76200" y="1600200"/>
            <a:ext cx="8839200" cy="5105400"/>
          </a:xfrm>
        </p:spPr>
        <p:txBody>
          <a:bodyPr>
            <a:normAutofit fontScale="77500" lnSpcReduction="20000"/>
          </a:bodyPr>
          <a:lstStyle/>
          <a:p>
            <a:r>
              <a:rPr lang="en-US" dirty="0" smtClean="0"/>
              <a:t>K01: Mentored Research Scientist Development Award</a:t>
            </a:r>
          </a:p>
          <a:p>
            <a:pPr lvl="1"/>
            <a:r>
              <a:rPr lang="en-US" dirty="0" smtClean="0"/>
              <a:t>For supervised </a:t>
            </a:r>
            <a:r>
              <a:rPr lang="en-US" dirty="0"/>
              <a:t>career development experience in the biomedical, behavioral, or clinical sciences leading to research independence</a:t>
            </a:r>
            <a:endParaRPr lang="en-US" dirty="0" smtClean="0"/>
          </a:p>
          <a:p>
            <a:r>
              <a:rPr lang="en-US" dirty="0" smtClean="0"/>
              <a:t>K23: Mentored Patient-Oriented Research Award</a:t>
            </a:r>
          </a:p>
          <a:p>
            <a:pPr lvl="1"/>
            <a:r>
              <a:rPr lang="en-US" dirty="0" smtClean="0"/>
              <a:t>To </a:t>
            </a:r>
            <a:r>
              <a:rPr lang="en-US" dirty="0"/>
              <a:t>support the career development of individuals with a clinical doctoral degree who have made a commitment to focus their research endeavors on patient-oriented research</a:t>
            </a:r>
            <a:endParaRPr lang="en-US" dirty="0" smtClean="0"/>
          </a:p>
          <a:p>
            <a:r>
              <a:rPr lang="en-US" dirty="0" smtClean="0"/>
              <a:t>K99/R00: Pathway to Independence Award</a:t>
            </a:r>
          </a:p>
          <a:p>
            <a:pPr lvl="1"/>
            <a:r>
              <a:rPr lang="en-US" dirty="0" smtClean="0"/>
              <a:t>Must currently be in a mentored, postdoc training position with no more than 4 years of postdoc experience</a:t>
            </a:r>
          </a:p>
          <a:p>
            <a:pPr lvl="1"/>
            <a:r>
              <a:rPr lang="en-US" dirty="0" smtClean="0"/>
              <a:t>5 years of support in 2 phases</a:t>
            </a:r>
          </a:p>
          <a:p>
            <a:pPr lvl="2"/>
            <a:r>
              <a:rPr lang="en-US" dirty="0" smtClean="0"/>
              <a:t>At least 1 year (up to 2)  at “K” phase</a:t>
            </a:r>
          </a:p>
          <a:p>
            <a:pPr lvl="2"/>
            <a:r>
              <a:rPr lang="en-US" dirty="0" smtClean="0"/>
              <a:t>Up to 3 years of “independent research support” in R phase</a:t>
            </a:r>
          </a:p>
          <a:p>
            <a:pPr lvl="3"/>
            <a:r>
              <a:rPr lang="en-US" dirty="0" smtClean="0"/>
              <a:t>R phase contingent on “satisfactory progress in K phase &amp; approved, independent, tenure-track (or </a:t>
            </a:r>
            <a:r>
              <a:rPr lang="en-US" dirty="0" err="1" smtClean="0"/>
              <a:t>equiv</a:t>
            </a:r>
            <a:r>
              <a:rPr lang="en-US" dirty="0" smtClean="0"/>
              <a:t>) faculty position.</a:t>
            </a:r>
          </a:p>
          <a:p>
            <a:pPr lvl="2"/>
            <a:r>
              <a:rPr lang="en-US" dirty="0" smtClean="0"/>
              <a:t>Budget during R phase is 249,000/year</a:t>
            </a:r>
          </a:p>
          <a:p>
            <a:pPr lvl="1"/>
            <a:r>
              <a:rPr lang="en-US" dirty="0"/>
              <a:t>There is no citizenship requirement for K99 applicants. </a:t>
            </a:r>
            <a:endParaRPr lang="en-US" dirty="0" smtClean="0"/>
          </a:p>
        </p:txBody>
      </p:sp>
    </p:spTree>
    <p:extLst>
      <p:ext uri="{BB962C8B-B14F-4D97-AF65-F5344CB8AC3E}">
        <p14:creationId xmlns:p14="http://schemas.microsoft.com/office/powerpoint/2010/main" val="3120237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 award types cont’d</a:t>
            </a:r>
            <a:endParaRPr lang="en-US" dirty="0"/>
          </a:p>
        </p:txBody>
      </p:sp>
      <p:sp>
        <p:nvSpPr>
          <p:cNvPr id="3" name="Content Placeholder 2"/>
          <p:cNvSpPr>
            <a:spLocks noGrp="1"/>
          </p:cNvSpPr>
          <p:nvPr>
            <p:ph sz="quarter" idx="1"/>
          </p:nvPr>
        </p:nvSpPr>
        <p:spPr>
          <a:xfrm>
            <a:off x="228600" y="1600200"/>
            <a:ext cx="8537448" cy="4572000"/>
          </a:xfrm>
        </p:spPr>
        <p:txBody>
          <a:bodyPr>
            <a:normAutofit fontScale="85000" lnSpcReduction="20000"/>
          </a:bodyPr>
          <a:lstStyle/>
          <a:p>
            <a:r>
              <a:rPr lang="en-US" dirty="0" smtClean="0"/>
              <a:t>K25: Mentored Quantitative Research Development Award</a:t>
            </a:r>
          </a:p>
          <a:p>
            <a:pPr lvl="1"/>
            <a:r>
              <a:rPr lang="en-US" dirty="0" smtClean="0"/>
              <a:t>Provides </a:t>
            </a:r>
            <a:r>
              <a:rPr lang="en-US" dirty="0"/>
              <a:t>support and “protected time” for a period of supervised study and research for productive professionals with quantitative (e.g., mathematics, statistics, economics, computer science, imaging science, informatics, physics, chemistry) and engineering backgrounds to integrate their expertise with NIH-relevant research.</a:t>
            </a:r>
            <a:endParaRPr lang="en-US" dirty="0" smtClean="0"/>
          </a:p>
          <a:p>
            <a:r>
              <a:rPr lang="en-US" dirty="0" smtClean="0"/>
              <a:t>K08: Mentored Clinical Scientist Research Career Development Award</a:t>
            </a:r>
          </a:p>
          <a:p>
            <a:pPr lvl="1"/>
            <a:r>
              <a:rPr lang="en-US" dirty="0" smtClean="0"/>
              <a:t>This </a:t>
            </a:r>
            <a:r>
              <a:rPr lang="en-US" dirty="0"/>
              <a:t>program represents the continuation of a long-standing NIH program that provides support and “protected time” to individuals with a clinical doctoral degree for an intensive, supervised research career development experience in the fields of biomedical and behavioral research, including translational research</a:t>
            </a:r>
            <a:r>
              <a:rPr lang="en-US" dirty="0" smtClean="0"/>
              <a:t>. If doing patient-oriented research, refer to K23.</a:t>
            </a:r>
            <a:endParaRPr lang="en-US" dirty="0"/>
          </a:p>
        </p:txBody>
      </p:sp>
    </p:spTree>
    <p:extLst>
      <p:ext uri="{BB962C8B-B14F-4D97-AF65-F5344CB8AC3E}">
        <p14:creationId xmlns:p14="http://schemas.microsoft.com/office/powerpoint/2010/main" val="1582951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Sections of a K-app</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dirty="0" smtClean="0">
                <a:latin typeface="Arial "/>
              </a:rPr>
              <a:t>Sections of a K-app</a:t>
            </a:r>
            <a:endParaRPr lang="en-US" sz="3500" dirty="0">
              <a:latin typeface="Arial "/>
            </a:endParaRPr>
          </a:p>
        </p:txBody>
      </p:sp>
      <p:sp>
        <p:nvSpPr>
          <p:cNvPr id="3" name="Content Placeholder 2"/>
          <p:cNvSpPr>
            <a:spLocks noGrp="1"/>
          </p:cNvSpPr>
          <p:nvPr>
            <p:ph sz="quarter" idx="2"/>
          </p:nvPr>
        </p:nvSpPr>
        <p:spPr>
          <a:xfrm>
            <a:off x="228600" y="2438400"/>
            <a:ext cx="4343400" cy="4114800"/>
          </a:xfrm>
        </p:spPr>
        <p:txBody>
          <a:bodyPr>
            <a:noAutofit/>
          </a:bodyPr>
          <a:lstStyle/>
          <a:p>
            <a:r>
              <a:rPr lang="en-US" sz="1200" dirty="0">
                <a:latin typeface="Arial" pitchFamily="34" charset="0"/>
                <a:cs typeface="Arial" pitchFamily="34" charset="0"/>
              </a:rPr>
              <a:t>Cover Letter (1 page)</a:t>
            </a:r>
          </a:p>
          <a:p>
            <a:r>
              <a:rPr lang="en-US" sz="1200" dirty="0">
                <a:latin typeface="Arial" pitchFamily="34" charset="0"/>
                <a:cs typeface="Arial" pitchFamily="34" charset="0"/>
              </a:rPr>
              <a:t>Project </a:t>
            </a:r>
            <a:r>
              <a:rPr lang="en-US" sz="1200" dirty="0" smtClean="0">
                <a:latin typeface="Arial" pitchFamily="34" charset="0"/>
                <a:cs typeface="Arial" pitchFamily="34" charset="0"/>
              </a:rPr>
              <a:t>Summary/</a:t>
            </a:r>
            <a:r>
              <a:rPr lang="en-US" sz="1200" dirty="0">
                <a:latin typeface="Arial" pitchFamily="34" charset="0"/>
                <a:cs typeface="Arial" pitchFamily="34" charset="0"/>
              </a:rPr>
              <a:t>Abstract </a:t>
            </a:r>
            <a:r>
              <a:rPr lang="en-US" sz="1200" dirty="0" smtClean="0">
                <a:latin typeface="Arial" pitchFamily="34" charset="0"/>
                <a:cs typeface="Arial" pitchFamily="34" charset="0"/>
              </a:rPr>
              <a:t>(1 page)</a:t>
            </a:r>
          </a:p>
          <a:p>
            <a:r>
              <a:rPr lang="en-US" sz="1200" dirty="0" smtClean="0">
                <a:latin typeface="Arial" pitchFamily="34" charset="0"/>
                <a:cs typeface="Arial" pitchFamily="34" charset="0"/>
              </a:rPr>
              <a:t>Facilities and Other Resources</a:t>
            </a:r>
          </a:p>
          <a:p>
            <a:r>
              <a:rPr lang="en-US" sz="1200" dirty="0" smtClean="0">
                <a:latin typeface="Arial" pitchFamily="34" charset="0"/>
                <a:cs typeface="Arial" pitchFamily="34" charset="0"/>
              </a:rPr>
              <a:t>Other Attachments</a:t>
            </a:r>
          </a:p>
          <a:p>
            <a:r>
              <a:rPr lang="en-US" sz="1200" dirty="0" err="1" smtClean="0">
                <a:latin typeface="Arial" pitchFamily="34" charset="0"/>
                <a:cs typeface="Arial" pitchFamily="34" charset="0"/>
              </a:rPr>
              <a:t>Biosketches</a:t>
            </a:r>
            <a:endParaRPr lang="en-US" sz="1200" dirty="0" smtClean="0">
              <a:latin typeface="Arial" pitchFamily="34" charset="0"/>
              <a:cs typeface="Arial" pitchFamily="34" charset="0"/>
            </a:endParaRPr>
          </a:p>
          <a:p>
            <a:r>
              <a:rPr lang="en-US" sz="1200" dirty="0">
                <a:latin typeface="Arial" pitchFamily="34" charset="0"/>
                <a:cs typeface="Arial" pitchFamily="34" charset="0"/>
              </a:rPr>
              <a:t>Budget &amp; Budget Justification (no limit)</a:t>
            </a:r>
          </a:p>
          <a:p>
            <a:r>
              <a:rPr lang="en-US" sz="1200" dirty="0">
                <a:latin typeface="Arial" pitchFamily="34" charset="0"/>
                <a:cs typeface="Arial" pitchFamily="34" charset="0"/>
              </a:rPr>
              <a:t>Letters of References (3-cannot be from sponsors</a:t>
            </a:r>
            <a:r>
              <a:rPr lang="en-US" sz="1400" dirty="0">
                <a:latin typeface="Arial" pitchFamily="34" charset="0"/>
                <a:cs typeface="Arial" pitchFamily="34" charset="0"/>
              </a:rPr>
              <a:t>)</a:t>
            </a:r>
          </a:p>
          <a:p>
            <a:r>
              <a:rPr lang="en-US" sz="1200" dirty="0">
                <a:latin typeface="Arial" pitchFamily="34" charset="0"/>
                <a:cs typeface="Arial" pitchFamily="34" charset="0"/>
              </a:rPr>
              <a:t>PHS 398 </a:t>
            </a:r>
            <a:r>
              <a:rPr lang="en-US" sz="1200" dirty="0" smtClean="0">
                <a:latin typeface="Arial" pitchFamily="34" charset="0"/>
                <a:cs typeface="Arial" pitchFamily="34" charset="0"/>
              </a:rPr>
              <a:t>Forms</a:t>
            </a:r>
          </a:p>
          <a:p>
            <a:r>
              <a:rPr lang="en-US" sz="1200" dirty="0" smtClean="0">
                <a:latin typeface="Arial" pitchFamily="34" charset="0"/>
                <a:cs typeface="Arial" pitchFamily="34" charset="0"/>
              </a:rPr>
              <a:t>Section 2: Candidate Background (1 page)</a:t>
            </a:r>
          </a:p>
          <a:p>
            <a:r>
              <a:rPr lang="en-US" sz="1200" dirty="0" smtClean="0">
                <a:latin typeface="Arial" pitchFamily="34" charset="0"/>
                <a:cs typeface="Arial" pitchFamily="34" charset="0"/>
              </a:rPr>
              <a:t>Section 3: Career goals and Objectives (.5 page)</a:t>
            </a:r>
          </a:p>
          <a:p>
            <a:r>
              <a:rPr lang="en-US" sz="1200" dirty="0" smtClean="0">
                <a:latin typeface="Arial" pitchFamily="34" charset="0"/>
                <a:cs typeface="Arial" pitchFamily="34" charset="0"/>
              </a:rPr>
              <a:t>Section 4: Career Development Activities During Award Period (1.5 pages)</a:t>
            </a:r>
          </a:p>
        </p:txBody>
      </p:sp>
      <p:sp>
        <p:nvSpPr>
          <p:cNvPr id="6" name="Content Placeholder 5"/>
          <p:cNvSpPr>
            <a:spLocks noGrp="1"/>
          </p:cNvSpPr>
          <p:nvPr>
            <p:ph sz="quarter" idx="4"/>
          </p:nvPr>
        </p:nvSpPr>
        <p:spPr>
          <a:xfrm>
            <a:off x="4800600" y="2438400"/>
            <a:ext cx="4343400" cy="4267200"/>
          </a:xfrm>
        </p:spPr>
        <p:txBody>
          <a:bodyPr>
            <a:normAutofit fontScale="40000" lnSpcReduction="20000"/>
          </a:bodyPr>
          <a:lstStyle/>
          <a:p>
            <a:r>
              <a:rPr lang="en-US" sz="3200" dirty="0">
                <a:latin typeface="Arial" pitchFamily="34" charset="0"/>
                <a:cs typeface="Arial" pitchFamily="34" charset="0"/>
              </a:rPr>
              <a:t>Section 5: Training in Responsible Conduct of Research (1 page)</a:t>
            </a:r>
          </a:p>
          <a:p>
            <a:r>
              <a:rPr lang="en-US" sz="3200" dirty="0">
                <a:latin typeface="Arial" pitchFamily="34" charset="0"/>
                <a:cs typeface="Arial" pitchFamily="34" charset="0"/>
              </a:rPr>
              <a:t>Section 7: Plans &amp; Statements of Mentor and Co-mentor (6 pages)</a:t>
            </a:r>
          </a:p>
          <a:p>
            <a:r>
              <a:rPr lang="en-US" sz="3200" dirty="0">
                <a:latin typeface="Arial" pitchFamily="34" charset="0"/>
                <a:cs typeface="Arial" pitchFamily="34" charset="0"/>
              </a:rPr>
              <a:t>Section 8: Letters of support from collaborators, contributors, and consultants (6 pages</a:t>
            </a:r>
            <a:r>
              <a:rPr lang="en-US" sz="3200" dirty="0" smtClean="0">
                <a:latin typeface="Arial" pitchFamily="34" charset="0"/>
                <a:cs typeface="Arial" pitchFamily="34" charset="0"/>
              </a:rPr>
              <a:t>)</a:t>
            </a:r>
          </a:p>
          <a:p>
            <a:r>
              <a:rPr lang="en-US" sz="3200" dirty="0" smtClean="0">
                <a:latin typeface="Arial" pitchFamily="34" charset="0"/>
                <a:cs typeface="Arial" pitchFamily="34" charset="0"/>
              </a:rPr>
              <a:t>Section 9: Description of Institutional Environment (1 page)</a:t>
            </a:r>
          </a:p>
          <a:p>
            <a:r>
              <a:rPr lang="en-US" sz="3200" dirty="0" smtClean="0">
                <a:latin typeface="Arial" pitchFamily="34" charset="0"/>
                <a:cs typeface="Arial" pitchFamily="34" charset="0"/>
              </a:rPr>
              <a:t>Section 10: </a:t>
            </a:r>
            <a:r>
              <a:rPr lang="en-US" sz="3200" dirty="0">
                <a:latin typeface="Arial" pitchFamily="34" charset="0"/>
                <a:cs typeface="Arial" pitchFamily="34" charset="0"/>
              </a:rPr>
              <a:t>Institutional Commitment (1 page)</a:t>
            </a:r>
          </a:p>
          <a:p>
            <a:r>
              <a:rPr lang="en-US" sz="3200" dirty="0">
                <a:latin typeface="Arial" pitchFamily="34" charset="0"/>
                <a:cs typeface="Arial" pitchFamily="34" charset="0"/>
              </a:rPr>
              <a:t>Section </a:t>
            </a:r>
            <a:r>
              <a:rPr lang="en-US" sz="3200" dirty="0" smtClean="0">
                <a:latin typeface="Arial" pitchFamily="34" charset="0"/>
                <a:cs typeface="Arial" pitchFamily="34" charset="0"/>
              </a:rPr>
              <a:t>11: </a:t>
            </a:r>
            <a:r>
              <a:rPr lang="en-US" sz="3200" dirty="0">
                <a:latin typeface="Arial" pitchFamily="34" charset="0"/>
                <a:cs typeface="Arial" pitchFamily="34" charset="0"/>
              </a:rPr>
              <a:t>Specific Aims (1 page)</a:t>
            </a:r>
          </a:p>
          <a:p>
            <a:r>
              <a:rPr lang="en-US" sz="3200" dirty="0">
                <a:latin typeface="Arial" pitchFamily="34" charset="0"/>
                <a:cs typeface="Arial" pitchFamily="34" charset="0"/>
              </a:rPr>
              <a:t>Section </a:t>
            </a:r>
            <a:r>
              <a:rPr lang="en-US" sz="3200" dirty="0" smtClean="0">
                <a:latin typeface="Arial" pitchFamily="34" charset="0"/>
                <a:cs typeface="Arial" pitchFamily="34" charset="0"/>
              </a:rPr>
              <a:t>12: </a:t>
            </a:r>
            <a:r>
              <a:rPr lang="en-US" sz="3200" dirty="0">
                <a:latin typeface="Arial" pitchFamily="34" charset="0"/>
                <a:cs typeface="Arial" pitchFamily="34" charset="0"/>
              </a:rPr>
              <a:t>Research </a:t>
            </a:r>
            <a:r>
              <a:rPr lang="en-US" sz="3200" dirty="0" smtClean="0">
                <a:latin typeface="Arial" pitchFamily="34" charset="0"/>
                <a:cs typeface="Arial" pitchFamily="34" charset="0"/>
              </a:rPr>
              <a:t>Strategy </a:t>
            </a:r>
            <a:r>
              <a:rPr lang="en-US" sz="3200" dirty="0">
                <a:latin typeface="Arial" pitchFamily="34" charset="0"/>
                <a:cs typeface="Arial" pitchFamily="34" charset="0"/>
              </a:rPr>
              <a:t>(9 pages)</a:t>
            </a:r>
          </a:p>
          <a:p>
            <a:r>
              <a:rPr lang="en-US" sz="3200" dirty="0">
                <a:latin typeface="Arial" pitchFamily="34" charset="0"/>
                <a:cs typeface="Arial" pitchFamily="34" charset="0"/>
              </a:rPr>
              <a:t>Section 14: Protection of Human Subjects (no limit)</a:t>
            </a:r>
          </a:p>
          <a:p>
            <a:r>
              <a:rPr lang="en-US" sz="3200" dirty="0">
                <a:latin typeface="Arial" pitchFamily="34" charset="0"/>
                <a:cs typeface="Arial" pitchFamily="34" charset="0"/>
              </a:rPr>
              <a:t>Section 15: Inclusion of women and minorities (1 paragraph)</a:t>
            </a:r>
          </a:p>
          <a:p>
            <a:r>
              <a:rPr lang="en-US" sz="3200" dirty="0">
                <a:latin typeface="Arial" pitchFamily="34" charset="0"/>
                <a:cs typeface="Arial" pitchFamily="34" charset="0"/>
              </a:rPr>
              <a:t>Section </a:t>
            </a:r>
            <a:r>
              <a:rPr lang="en-US" sz="3200" dirty="0" smtClean="0">
                <a:latin typeface="Arial" pitchFamily="34" charset="0"/>
                <a:cs typeface="Arial" pitchFamily="34" charset="0"/>
              </a:rPr>
              <a:t>16: </a:t>
            </a:r>
            <a:r>
              <a:rPr lang="en-US" sz="3200" dirty="0">
                <a:latin typeface="Arial" pitchFamily="34" charset="0"/>
                <a:cs typeface="Arial" pitchFamily="34" charset="0"/>
              </a:rPr>
              <a:t>Inclusion of Children (1 paragraph)</a:t>
            </a:r>
          </a:p>
          <a:p>
            <a:r>
              <a:rPr lang="en-US" sz="3200" dirty="0" smtClean="0">
                <a:latin typeface="Arial" pitchFamily="34" charset="0"/>
                <a:cs typeface="Arial" pitchFamily="34" charset="0"/>
              </a:rPr>
              <a:t>Sections 17-21: Other sections (</a:t>
            </a:r>
            <a:r>
              <a:rPr lang="en-US" sz="3200" dirty="0">
                <a:latin typeface="Arial" pitchFamily="34" charset="0"/>
                <a:cs typeface="Arial" pitchFamily="34" charset="0"/>
              </a:rPr>
              <a:t>V</a:t>
            </a:r>
            <a:r>
              <a:rPr lang="en-US" sz="3200" dirty="0" smtClean="0">
                <a:latin typeface="Arial" pitchFamily="34" charset="0"/>
                <a:cs typeface="Arial" pitchFamily="34" charset="0"/>
              </a:rPr>
              <a:t>ertebrate animals, Select agent research, Contractual agreements, Resource sharing plan, Appendix)</a:t>
            </a:r>
            <a:endParaRPr lang="en-US" sz="3200" dirty="0">
              <a:latin typeface="Arial" pitchFamily="34" charset="0"/>
              <a:cs typeface="Arial" pitchFamily="34" charset="0"/>
            </a:endParaRPr>
          </a:p>
          <a:p>
            <a:endParaRPr lang="en-US" dirty="0"/>
          </a:p>
        </p:txBody>
      </p:sp>
      <p:sp>
        <p:nvSpPr>
          <p:cNvPr id="4" name="Text Placeholder 3"/>
          <p:cNvSpPr>
            <a:spLocks noGrp="1"/>
          </p:cNvSpPr>
          <p:nvPr>
            <p:ph type="body" sz="quarter" idx="1"/>
          </p:nvPr>
        </p:nvSpPr>
        <p:spPr/>
        <p:txBody>
          <a:bodyPr/>
          <a:lstStyle/>
          <a:p>
            <a:endParaRPr lang="en-US"/>
          </a:p>
        </p:txBody>
      </p:sp>
      <p:sp>
        <p:nvSpPr>
          <p:cNvPr id="5" name="Text Placeholder 4"/>
          <p:cNvSpPr>
            <a:spLocks noGrp="1"/>
          </p:cNvSpPr>
          <p:nvPr>
            <p:ph type="body" sz="quarter" idx="3"/>
          </p:nvPr>
        </p:nvSpPr>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 Letter-Same as F31</a:t>
            </a:r>
            <a:endParaRPr lang="en-US" dirty="0"/>
          </a:p>
        </p:txBody>
      </p:sp>
      <p:sp>
        <p:nvSpPr>
          <p:cNvPr id="3" name="Content Placeholder 2"/>
          <p:cNvSpPr>
            <a:spLocks noGrp="1"/>
          </p:cNvSpPr>
          <p:nvPr>
            <p:ph sz="quarter" idx="1"/>
          </p:nvPr>
        </p:nvSpPr>
        <p:spPr>
          <a:xfrm>
            <a:off x="152400" y="1600200"/>
            <a:ext cx="8610600" cy="4953000"/>
          </a:xfrm>
        </p:spPr>
        <p:txBody>
          <a:bodyPr>
            <a:normAutofit/>
          </a:bodyPr>
          <a:lstStyle/>
          <a:p>
            <a:r>
              <a:rPr lang="en-US" dirty="0" smtClean="0"/>
              <a:t>List referees (name, </a:t>
            </a:r>
            <a:r>
              <a:rPr lang="en-US" dirty="0" err="1" smtClean="0"/>
              <a:t>dept</a:t>
            </a:r>
            <a:r>
              <a:rPr lang="en-US" dirty="0" smtClean="0"/>
              <a:t> affiliation, &amp; institution) that is included in the Other Project Information Form.</a:t>
            </a:r>
          </a:p>
          <a:p>
            <a:r>
              <a:rPr lang="en-US" dirty="0" smtClean="0"/>
              <a:t>Can also include info in section I.4.2., e.g.,</a:t>
            </a:r>
          </a:p>
          <a:p>
            <a:pPr lvl="1"/>
            <a:r>
              <a:rPr lang="en-US" dirty="0" smtClean="0"/>
              <a:t>Applicant information</a:t>
            </a:r>
          </a:p>
          <a:p>
            <a:pPr lvl="1"/>
            <a:r>
              <a:rPr lang="en-US" dirty="0" smtClean="0"/>
              <a:t>Name of Federal Agency</a:t>
            </a:r>
          </a:p>
          <a:p>
            <a:pPr lvl="1"/>
            <a:r>
              <a:rPr lang="en-US" dirty="0" smtClean="0"/>
              <a:t>Title of project</a:t>
            </a:r>
          </a:p>
          <a:p>
            <a:pPr lvl="1"/>
            <a:r>
              <a:rPr lang="en-US" dirty="0" err="1" smtClean="0"/>
              <a:t>FoA</a:t>
            </a:r>
            <a:endParaRPr lang="en-US" dirty="0" smtClean="0"/>
          </a:p>
          <a:p>
            <a:pPr lvl="1"/>
            <a:r>
              <a:rPr lang="en-US" dirty="0" smtClean="0"/>
              <a:t>Institute/center you want grant assigned to</a:t>
            </a:r>
          </a:p>
          <a:p>
            <a:pPr lvl="1"/>
            <a:r>
              <a:rPr lang="en-US" dirty="0" smtClean="0"/>
              <a:t>Scientific Review Group (SRG) want assigned to</a:t>
            </a:r>
          </a:p>
          <a:p>
            <a:pPr lvl="1"/>
            <a:endParaRPr lang="en-US" dirty="0"/>
          </a:p>
        </p:txBody>
      </p:sp>
    </p:spTree>
    <p:extLst>
      <p:ext uri="{BB962C8B-B14F-4D97-AF65-F5344CB8AC3E}">
        <p14:creationId xmlns:p14="http://schemas.microsoft.com/office/powerpoint/2010/main" val="986369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Project Information Form”</a:t>
            </a:r>
            <a:endParaRPr lang="en-US" dirty="0"/>
          </a:p>
        </p:txBody>
      </p:sp>
      <p:sp>
        <p:nvSpPr>
          <p:cNvPr id="3" name="Content Placeholder 2"/>
          <p:cNvSpPr>
            <a:spLocks noGrp="1"/>
          </p:cNvSpPr>
          <p:nvPr>
            <p:ph sz="quarter" idx="1"/>
          </p:nvPr>
        </p:nvSpPr>
        <p:spPr>
          <a:xfrm>
            <a:off x="304800" y="1600200"/>
            <a:ext cx="8686800" cy="5105400"/>
          </a:xfrm>
        </p:spPr>
        <p:txBody>
          <a:bodyPr>
            <a:normAutofit lnSpcReduction="10000"/>
          </a:bodyPr>
          <a:lstStyle/>
          <a:p>
            <a:r>
              <a:rPr lang="en-US" dirty="0" smtClean="0"/>
              <a:t>Project Summary/Abstract (1 page; I-162)</a:t>
            </a:r>
          </a:p>
          <a:p>
            <a:pPr lvl="1"/>
            <a:r>
              <a:rPr lang="en-US" dirty="0" smtClean="0"/>
              <a:t>Abstract of entire application (candidate, environment, &amp; research). </a:t>
            </a:r>
            <a:endParaRPr lang="en-US" dirty="0"/>
          </a:p>
          <a:p>
            <a:pPr lvl="1"/>
            <a:r>
              <a:rPr lang="en-US" dirty="0" smtClean="0"/>
              <a:t>Candidate immediate &amp; long-term career goals, key elements of career development plan, and description of research project.</a:t>
            </a:r>
          </a:p>
          <a:p>
            <a:r>
              <a:rPr lang="en-US" dirty="0" smtClean="0"/>
              <a:t>Facilities and Other Resources</a:t>
            </a:r>
          </a:p>
          <a:p>
            <a:pPr lvl="1"/>
            <a:r>
              <a:rPr lang="en-US" dirty="0"/>
              <a:t>D</a:t>
            </a:r>
            <a:r>
              <a:rPr lang="en-US" dirty="0" smtClean="0"/>
              <a:t>etailed </a:t>
            </a:r>
            <a:r>
              <a:rPr lang="en-US" dirty="0"/>
              <a:t>description of the institutional facilities and resources available to the </a:t>
            </a:r>
            <a:r>
              <a:rPr lang="en-US" dirty="0" smtClean="0"/>
              <a:t>candidate. Of “major importance” in establishing feasibility of activities.</a:t>
            </a:r>
          </a:p>
          <a:p>
            <a:r>
              <a:rPr lang="en-US" dirty="0" smtClean="0"/>
              <a:t>Other attachments</a:t>
            </a:r>
          </a:p>
          <a:p>
            <a:pPr lvl="1"/>
            <a:r>
              <a:rPr lang="en-US" dirty="0" smtClean="0"/>
              <a:t>List of references (also include in cover letter). </a:t>
            </a:r>
            <a:endParaRPr lang="en-US" dirty="0"/>
          </a:p>
        </p:txBody>
      </p:sp>
    </p:spTree>
    <p:extLst>
      <p:ext uri="{BB962C8B-B14F-4D97-AF65-F5344CB8AC3E}">
        <p14:creationId xmlns:p14="http://schemas.microsoft.com/office/powerpoint/2010/main" val="329216863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Biosketches</a:t>
            </a:r>
            <a:endParaRPr lang="en-US" dirty="0"/>
          </a:p>
        </p:txBody>
      </p:sp>
      <p:sp>
        <p:nvSpPr>
          <p:cNvPr id="3" name="Content Placeholder 2"/>
          <p:cNvSpPr>
            <a:spLocks noGrp="1"/>
          </p:cNvSpPr>
          <p:nvPr>
            <p:ph sz="quarter" idx="1"/>
          </p:nvPr>
        </p:nvSpPr>
        <p:spPr>
          <a:xfrm>
            <a:off x="612648" y="1600200"/>
            <a:ext cx="8302752" cy="4876800"/>
          </a:xfrm>
        </p:spPr>
        <p:txBody>
          <a:bodyPr>
            <a:normAutofit fontScale="77500" lnSpcReduction="20000"/>
          </a:bodyPr>
          <a:lstStyle/>
          <a:p>
            <a:r>
              <a:rPr lang="en-US" dirty="0" smtClean="0"/>
              <a:t>For K applicant (directions from SF424, I-163):</a:t>
            </a:r>
          </a:p>
          <a:p>
            <a:pPr lvl="1"/>
            <a:r>
              <a:rPr lang="en-US" dirty="0" smtClean="0"/>
              <a:t>Personal Statement: </a:t>
            </a:r>
          </a:p>
          <a:p>
            <a:pPr lvl="2"/>
            <a:r>
              <a:rPr lang="en-US" dirty="0" smtClean="0"/>
              <a:t>Briefly </a:t>
            </a:r>
            <a:r>
              <a:rPr lang="en-US" dirty="0"/>
              <a:t>describe why your experience and qualifications make you particularly well-suited to receive the K award for which you are applying. </a:t>
            </a:r>
            <a:endParaRPr lang="en-US" dirty="0" smtClean="0"/>
          </a:p>
          <a:p>
            <a:pPr lvl="2"/>
            <a:r>
              <a:rPr lang="en-US" dirty="0" smtClean="0"/>
              <a:t>The </a:t>
            </a:r>
            <a:r>
              <a:rPr lang="en-US" dirty="0"/>
              <a:t>relevant factors may include aspects of your training; your previous experimental work on this specific topic or related topics; your technical expertise; your collaborators or scientific environment; and your past performance in this or related fields (you may mention specific contributions to science that are not included in Section C). </a:t>
            </a:r>
            <a:endParaRPr lang="en-US" dirty="0" smtClean="0"/>
          </a:p>
          <a:p>
            <a:pPr lvl="2"/>
            <a:r>
              <a:rPr lang="en-US" dirty="0" smtClean="0"/>
              <a:t>Also</a:t>
            </a:r>
            <a:r>
              <a:rPr lang="en-US" dirty="0"/>
              <a:t>, you may identify up to four peer reviewed publications that specifically highlight your experience and qualifications for this </a:t>
            </a:r>
            <a:r>
              <a:rPr lang="en-US" dirty="0" smtClean="0"/>
              <a:t>project.</a:t>
            </a:r>
          </a:p>
          <a:p>
            <a:pPr lvl="2"/>
            <a:r>
              <a:rPr lang="en-US" dirty="0" smtClean="0"/>
              <a:t>If </a:t>
            </a:r>
            <a:r>
              <a:rPr lang="en-US" dirty="0"/>
              <a:t>you wish to explain impediments to your past productivity, you may include a description of factors such as family care responsibilities, illness, disability, and active duty military service</a:t>
            </a:r>
            <a:r>
              <a:rPr lang="en-US" dirty="0" smtClean="0"/>
              <a:t>.</a:t>
            </a:r>
          </a:p>
          <a:p>
            <a:pPr lvl="1"/>
            <a:r>
              <a:rPr lang="en-US" dirty="0" smtClean="0"/>
              <a:t>Contributions to science</a:t>
            </a:r>
          </a:p>
          <a:p>
            <a:pPr lvl="2"/>
            <a:r>
              <a:rPr lang="en-US" dirty="0" smtClean="0"/>
              <a:t>Up to 5; half page for each. Provide URL to full list of published work.</a:t>
            </a:r>
          </a:p>
          <a:p>
            <a:r>
              <a:rPr lang="en-US" dirty="0" smtClean="0"/>
              <a:t>Must also include </a:t>
            </a:r>
            <a:r>
              <a:rPr lang="en-US" dirty="0" err="1" smtClean="0"/>
              <a:t>biosketches</a:t>
            </a:r>
            <a:r>
              <a:rPr lang="en-US" dirty="0" smtClean="0"/>
              <a:t> for all Key Personnel (e.g., mentors, scientific advisors).</a:t>
            </a:r>
            <a:endParaRPr lang="en-US" dirty="0"/>
          </a:p>
        </p:txBody>
      </p:sp>
    </p:spTree>
    <p:extLst>
      <p:ext uri="{BB962C8B-B14F-4D97-AF65-F5344CB8AC3E}">
        <p14:creationId xmlns:p14="http://schemas.microsoft.com/office/powerpoint/2010/main" val="425259611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2295</TotalTime>
  <Words>2428</Words>
  <Application>Microsoft Macintosh PowerPoint</Application>
  <PresentationFormat>On-screen Show (4:3)</PresentationFormat>
  <Paragraphs>197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Median</vt:lpstr>
      <vt:lpstr>Overview of a K-award</vt:lpstr>
      <vt:lpstr>Helpful K info</vt:lpstr>
      <vt:lpstr>K award types</vt:lpstr>
      <vt:lpstr>K award types cont’d</vt:lpstr>
      <vt:lpstr>Sections of a K-app</vt:lpstr>
      <vt:lpstr>Sections of a K-app</vt:lpstr>
      <vt:lpstr>Cover Letter-Same as F31</vt:lpstr>
      <vt:lpstr>“Other Project Information Form”</vt:lpstr>
      <vt:lpstr>Biosketches</vt:lpstr>
      <vt:lpstr>Letters of reference</vt:lpstr>
      <vt:lpstr>Budget and Budget Justification</vt:lpstr>
      <vt:lpstr>PHS 398 Forms (p. 177, I-169)</vt:lpstr>
      <vt:lpstr>Candidate Information: Sections 2-4</vt:lpstr>
      <vt:lpstr>*Candidate Background</vt:lpstr>
      <vt:lpstr>*Career Goals and Objectives</vt:lpstr>
      <vt:lpstr>Candidate Background &amp;  Career Goals/Objectives:  Example</vt:lpstr>
      <vt:lpstr>Candidate’s Plan for Career Development/Training Activities During Award Period</vt:lpstr>
      <vt:lpstr>Training in Responsible Conduct of Research: Section 5</vt:lpstr>
      <vt:lpstr>Plans and Statements of Mentors/Co-mentors: Section 7</vt:lpstr>
      <vt:lpstr>Letters of support from contributors, collaborators, &amp; consultants: Section 8</vt:lpstr>
      <vt:lpstr>Description of Institutional Environment: Section 9</vt:lpstr>
      <vt:lpstr>Institutional Commitment: Section 10</vt:lpstr>
      <vt:lpstr>Sections 11 &amp; 12</vt:lpstr>
      <vt:lpstr>Research Plan format Example</vt:lpstr>
      <vt:lpstr>Future Directions &amp; Timeline: Example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for a K</dc:title>
  <dc:creator>Sarah Woolfking</dc:creator>
  <cp:lastModifiedBy>Sarah Woolf-King</cp:lastModifiedBy>
  <cp:revision>39</cp:revision>
  <dcterms:created xsi:type="dcterms:W3CDTF">2012-05-03T23:49:51Z</dcterms:created>
  <dcterms:modified xsi:type="dcterms:W3CDTF">2015-04-27T18:37:05Z</dcterms:modified>
</cp:coreProperties>
</file>