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87"/>
  </p:notesMasterIdLst>
  <p:handoutMasterIdLst>
    <p:handoutMasterId r:id="rId88"/>
  </p:handoutMasterIdLst>
  <p:sldIdLst>
    <p:sldId id="614" r:id="rId2"/>
    <p:sldId id="1233" r:id="rId3"/>
    <p:sldId id="1323" r:id="rId4"/>
    <p:sldId id="1277" r:id="rId5"/>
    <p:sldId id="1316" r:id="rId6"/>
    <p:sldId id="1317" r:id="rId7"/>
    <p:sldId id="1318" r:id="rId8"/>
    <p:sldId id="1319" r:id="rId9"/>
    <p:sldId id="1320" r:id="rId10"/>
    <p:sldId id="1321" r:id="rId11"/>
    <p:sldId id="1315" r:id="rId12"/>
    <p:sldId id="1322" r:id="rId13"/>
    <p:sldId id="1325" r:id="rId14"/>
    <p:sldId id="1326" r:id="rId15"/>
    <p:sldId id="1327" r:id="rId16"/>
    <p:sldId id="1328" r:id="rId17"/>
    <p:sldId id="1329" r:id="rId18"/>
    <p:sldId id="1330" r:id="rId19"/>
    <p:sldId id="1331" r:id="rId20"/>
    <p:sldId id="1332" r:id="rId21"/>
    <p:sldId id="1333" r:id="rId22"/>
    <p:sldId id="1155" r:id="rId23"/>
    <p:sldId id="1279" r:id="rId24"/>
    <p:sldId id="1156" r:id="rId25"/>
    <p:sldId id="1157" r:id="rId26"/>
    <p:sldId id="1158" r:id="rId27"/>
    <p:sldId id="1159" r:id="rId28"/>
    <p:sldId id="1298" r:id="rId29"/>
    <p:sldId id="1280" r:id="rId30"/>
    <p:sldId id="1250" r:id="rId31"/>
    <p:sldId id="1264" r:id="rId32"/>
    <p:sldId id="1249" r:id="rId33"/>
    <p:sldId id="1162" r:id="rId34"/>
    <p:sldId id="1163" r:id="rId35"/>
    <p:sldId id="1165" r:id="rId36"/>
    <p:sldId id="1290" r:id="rId37"/>
    <p:sldId id="1291" r:id="rId38"/>
    <p:sldId id="1164" r:id="rId39"/>
    <p:sldId id="1292" r:id="rId40"/>
    <p:sldId id="1166" r:id="rId41"/>
    <p:sldId id="1167" r:id="rId42"/>
    <p:sldId id="1168" r:id="rId43"/>
    <p:sldId id="1334" r:id="rId44"/>
    <p:sldId id="1235" r:id="rId45"/>
    <p:sldId id="1255" r:id="rId46"/>
    <p:sldId id="1286" r:id="rId47"/>
    <p:sldId id="1256" r:id="rId48"/>
    <p:sldId id="1336" r:id="rId49"/>
    <p:sldId id="1114" r:id="rId50"/>
    <p:sldId id="1115" r:id="rId51"/>
    <p:sldId id="1116" r:id="rId52"/>
    <p:sldId id="1313" r:id="rId53"/>
    <p:sldId id="1299" r:id="rId54"/>
    <p:sldId id="1262" r:id="rId55"/>
    <p:sldId id="1303" r:id="rId56"/>
    <p:sldId id="1312" r:id="rId57"/>
    <p:sldId id="1118" r:id="rId58"/>
    <p:sldId id="1148" r:id="rId59"/>
    <p:sldId id="1293" r:id="rId60"/>
    <p:sldId id="1122" r:id="rId61"/>
    <p:sldId id="1335" r:id="rId62"/>
    <p:sldId id="1314" r:id="rId63"/>
    <p:sldId id="929" r:id="rId64"/>
    <p:sldId id="1036" r:id="rId65"/>
    <p:sldId id="1042" r:id="rId66"/>
    <p:sldId id="1295" r:id="rId67"/>
    <p:sldId id="1139" r:id="rId68"/>
    <p:sldId id="1090" r:id="rId69"/>
    <p:sldId id="1287" r:id="rId70"/>
    <p:sldId id="1229" r:id="rId71"/>
    <p:sldId id="1140" r:id="rId72"/>
    <p:sldId id="1310" r:id="rId73"/>
    <p:sldId id="1041" r:id="rId74"/>
    <p:sldId id="1046" r:id="rId75"/>
    <p:sldId id="1296" r:id="rId76"/>
    <p:sldId id="1297" r:id="rId77"/>
    <p:sldId id="1047" r:id="rId78"/>
    <p:sldId id="1311" r:id="rId79"/>
    <p:sldId id="1051" r:id="rId80"/>
    <p:sldId id="1052" r:id="rId81"/>
    <p:sldId id="1087" r:id="rId82"/>
    <p:sldId id="980" r:id="rId83"/>
    <p:sldId id="990" r:id="rId84"/>
    <p:sldId id="910" r:id="rId85"/>
    <p:sldId id="1216" r:id="rId8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0808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46" autoAdjust="0"/>
  </p:normalViewPr>
  <p:slideViewPr>
    <p:cSldViewPr>
      <p:cViewPr varScale="1">
        <p:scale>
          <a:sx n="76" d="100"/>
          <a:sy n="76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2"/>
    </p:cViewPr>
  </p:sorterViewPr>
  <p:notesViewPr>
    <p:cSldViewPr>
      <p:cViewPr>
        <p:scale>
          <a:sx n="100" d="100"/>
          <a:sy n="100" d="100"/>
        </p:scale>
        <p:origin x="-940" y="226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7838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err="1"/>
              <a:t>Epi</a:t>
            </a:r>
            <a:r>
              <a:rPr lang="en-US" dirty="0"/>
              <a:t> 222 </a:t>
            </a:r>
            <a:r>
              <a:rPr lang="en-US" dirty="0" smtClean="0"/>
              <a:t> April 24, 2014 – Anita Stewart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525" y="0"/>
            <a:ext cx="3094038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17838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525" y="8836025"/>
            <a:ext cx="3094038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033FE2-EAD3-43F3-815D-838FCB3D0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690563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78325"/>
            <a:ext cx="5184775" cy="42275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sz="1600" smtClean="0"/>
              <a:t>Can jeopardize ability to detect associations</a:t>
            </a:r>
          </a:p>
          <a:p>
            <a:pPr lvl="1">
              <a:spcBef>
                <a:spcPct val="0"/>
              </a:spcBef>
            </a:pPr>
            <a:r>
              <a:rPr lang="en-US" sz="1600" smtClean="0"/>
              <a:t>Ability to compare scores across diverse groups </a:t>
            </a:r>
          </a:p>
          <a:p>
            <a:pPr lvl="1">
              <a:spcBef>
                <a:spcPct val="0"/>
              </a:spcBef>
            </a:pPr>
            <a:r>
              <a:rPr lang="en-US" sz="1600" smtClean="0"/>
              <a:t>Ability to accurately describe levels of health within a group</a:t>
            </a:r>
          </a:p>
          <a:p>
            <a:pPr lvl="1">
              <a:spcBef>
                <a:spcPct val="0"/>
              </a:spcBef>
            </a:pPr>
            <a:r>
              <a:rPr lang="en-US" sz="1600" smtClean="0"/>
              <a:t>Ability to compare to norms </a:t>
            </a:r>
          </a:p>
          <a:p>
            <a:pPr>
              <a:spcBef>
                <a:spcPct val="0"/>
              </a:spcBef>
            </a:pPr>
            <a:endParaRPr lang="en-US" sz="16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753" y="4415522"/>
            <a:ext cx="5606895" cy="41836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smtClean="0"/>
              <a:t>For a fatigue scale where higher scores are more fatigue: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1.  Reverse the tired item (so a 5 is tired all of the time) (higher score is more fatigue)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2.  Add them together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3.  Score ranges from 2 (1 on both) to 10 (5 on both)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63575"/>
            <a:ext cx="4718050" cy="3538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22775"/>
            <a:ext cx="5130800" cy="42021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smtClean="0"/>
              <a:t>See Psychiatric measures, p. 180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r>
              <a:rPr lang="en-US" dirty="0" smtClean="0"/>
              <a:t>Figure from p. 15 chapter 2 Understanding the Latent Variable (from Scale development) </a:t>
            </a:r>
            <a:r>
              <a:rPr lang="en-US" dirty="0" err="1" smtClean="0"/>
              <a:t>DeVellis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NOTE: depiction is of relationship between two latent variables – Oversimplification </a:t>
            </a:r>
          </a:p>
          <a:p>
            <a:r>
              <a:rPr lang="en-US" dirty="0" smtClean="0"/>
              <a:t>The latent variables is the phenomenon of interest.  A scale or measure developed to measure a latent variable is intended to estimate its actual magnitude. </a:t>
            </a:r>
          </a:p>
          <a:p>
            <a:r>
              <a:rPr lang="en-US" dirty="0" smtClean="0"/>
              <a:t>One can observe relationships between two latent variables using two measures of each variable.</a:t>
            </a:r>
          </a:p>
          <a:p>
            <a:r>
              <a:rPr lang="en-US" dirty="0" smtClean="0"/>
              <a:t>This assumes that each measure is a good representation of that latent variable. </a:t>
            </a:r>
          </a:p>
          <a:p>
            <a:r>
              <a:rPr lang="en-US" dirty="0" smtClean="0"/>
              <a:t>The person’s level on the latent variables is presumed to “cause” the person’s answer to questions in the measure (hence the arrow from the latent variable to the measure)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9600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9600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r>
              <a:rPr lang="en-US" dirty="0" smtClean="0"/>
              <a:t>All dimensions or domains are “concepts”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690563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78325"/>
            <a:ext cx="5184775" cy="4227513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 volume contains reviews of measures that have been used</a:t>
            </a:r>
          </a:p>
          <a:p>
            <a:r>
              <a:rPr lang="en-US" smtClean="0"/>
              <a:t>cross-culturally in the areas of: acculturation, socio-economic status, social supports, cognition, health</a:t>
            </a:r>
          </a:p>
          <a:p>
            <a:r>
              <a:rPr lang="en-US" smtClean="0"/>
              <a:t>and functional capacity, depression, health locus of control, health-related quality of life, and religiosity.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en-US" sz="2500" dirty="0" smtClean="0"/>
              <a:t>Reviews concepts and measures of constructs such as perceived control, social support, and perceived vulnerability/susceptibility to illness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25C7-72FC-4308-A2E4-CE418BCB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038E-822A-4F7B-ACF4-FE39317180B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3312-01BB-4BEE-B8A3-215AA517EF4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83A8-FAC8-4A11-842E-09F0D4A4C39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C42F-61BF-482D-A35C-2EE9CE26B8D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70F1-321E-47C7-BA2A-FFFA02F1539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EBC0-CD44-4459-B7EB-1400DC745CA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9223-9633-422B-A0AB-A32B32CFE13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3B31-4D6C-46B9-8D29-7152947BAB9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4A11-38DF-4F3A-B529-36B266BF95D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9805-E4CC-4100-A28C-37F1BDEE310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4BCD103-CDD1-40D4-BB4E-7F59CB24EC0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34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35" r:id="rId9"/>
    <p:sldLayoutId id="2147483829" r:id="rId10"/>
    <p:sldLayoutId id="21474838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rutgers.edu/content.php?pid=237257&amp;sid=1960000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458200" cy="2819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Identifying and Selecting Self-Report Measures for Health Disparities Research: Part I</a:t>
            </a:r>
            <a:r>
              <a:rPr lang="en-US" sz="4000" dirty="0" smtClean="0">
                <a:latin typeface="Times" pitchFamily="18" charset="0"/>
              </a:rPr>
              <a:t> </a:t>
            </a:r>
            <a:br>
              <a:rPr lang="en-US" sz="4000" dirty="0" smtClean="0">
                <a:latin typeface="Times" pitchFamily="18" charset="0"/>
              </a:rPr>
            </a:br>
            <a:endParaRPr lang="en-US" sz="4000" dirty="0" smtClean="0">
              <a:latin typeface="Times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7924800" cy="2286000"/>
          </a:xfrm>
        </p:spPr>
        <p:txBody>
          <a:bodyPr/>
          <a:lstStyle/>
          <a:p>
            <a:pPr marR="0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 dirty="0" smtClean="0"/>
              <a:t>Anita L. Stewart, Ph.D.</a:t>
            </a:r>
          </a:p>
          <a:p>
            <a:pPr marR="0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 dirty="0" smtClean="0"/>
              <a:t>University of California, San Francisco</a:t>
            </a:r>
          </a:p>
          <a:p>
            <a:pPr marR="0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 dirty="0" smtClean="0"/>
              <a:t>Clinical Research with Diverse Communities</a:t>
            </a:r>
          </a:p>
          <a:p>
            <a:pPr marR="0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 dirty="0" smtClean="0"/>
              <a:t>EPI 222, Spring 2014</a:t>
            </a:r>
          </a:p>
          <a:p>
            <a:pPr marR="0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2800" dirty="0" smtClean="0"/>
              <a:t>April 24, 2014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87E8-FB13-4910-B6E5-94C5CB060B15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Proximal </a:t>
            </a:r>
            <a:r>
              <a:rPr lang="en-US" dirty="0" err="1" smtClean="0"/>
              <a:t>vs</a:t>
            </a:r>
            <a:r>
              <a:rPr lang="en-US" dirty="0" smtClean="0"/>
              <a:t> Distal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mechanisms of change due to intervention</a:t>
            </a:r>
          </a:p>
          <a:p>
            <a:r>
              <a:rPr lang="en-US" dirty="0" smtClean="0"/>
              <a:t>Select “outcomes” that are proximal</a:t>
            </a:r>
          </a:p>
          <a:p>
            <a:pPr lvl="1"/>
            <a:r>
              <a:rPr lang="en-US" dirty="0" smtClean="0"/>
              <a:t>More directly affected by intervention</a:t>
            </a:r>
          </a:p>
          <a:p>
            <a:pPr lvl="1"/>
            <a:r>
              <a:rPr lang="en-US" dirty="0" smtClean="0"/>
              <a:t>Less affected by other factors (life in general)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10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Defining Concepts For Your Study  (cont)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outcomes, describe: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intervention or independent variables might affect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Specific types of changes you expect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5801-3C38-4BC1-9849-C80E65F5BB03}" type="slidenum">
              <a:rPr lang="en-US"/>
              <a:pPr>
                <a:defRPr/>
              </a:pPr>
              <a:t>11</a:t>
            </a:fld>
            <a:endParaRPr 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Example: Mechanisms to Outcomes In Choral Singing Intervention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9C83-B548-49D2-A291-C7C559D02E15}" type="slidenum">
              <a:rPr lang="en-US"/>
              <a:pPr>
                <a:defRPr/>
              </a:pPr>
              <a:t>12</a:t>
            </a:fld>
            <a:endParaRPr lang="en-US" sz="140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400" y="2057400"/>
          <a:ext cx="80772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2057400"/>
                <a:gridCol w="2057400"/>
              </a:tblGrid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Learn and read lyrics and melody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stimulation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Memory,</a:t>
                      </a:r>
                      <a:r>
                        <a:rPr lang="en-US" baseline="0" dirty="0" smtClean="0"/>
                        <a:t> verbal fluency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Rey Short-term Memory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</a:t>
                      </a:r>
                      <a:r>
                        <a:rPr lang="en-US" baseline="0" dirty="0" smtClean="0"/>
                        <a:t> new people, sense of belonging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</a:t>
                      </a:r>
                      <a:r>
                        <a:rPr lang="en-US" baseline="0" dirty="0" smtClean="0"/>
                        <a:t> Social Support Survey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Singing is uplifting, creates joy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PHQ-9 Depression Scale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smtClean="0"/>
                        <a:t>Lung capacity and vocal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to hold breath through 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Respiratory</a:t>
                      </a:r>
                      <a:r>
                        <a:rPr lang="en-US" baseline="0" dirty="0" smtClean="0"/>
                        <a:t>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Blazer Shortness of Breath Scale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Part I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dirty="0" smtClean="0"/>
              <a:t>Defining concepts </a:t>
            </a:r>
          </a:p>
          <a:p>
            <a:pPr lvl="1"/>
            <a:r>
              <a:rPr lang="en-US" sz="2600" dirty="0" smtClean="0"/>
              <a:t>Locating potential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13</a:t>
            </a:fld>
            <a:endParaRPr 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Inappropriate Measures can Mean: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Inability to detect true associations or true change</a:t>
            </a:r>
          </a:p>
          <a:p>
            <a:pPr eaLnBrk="1" hangingPunct="1"/>
            <a:r>
              <a:rPr lang="en-US" dirty="0" smtClean="0"/>
              <a:t>Reasons:</a:t>
            </a:r>
          </a:p>
          <a:p>
            <a:pPr lvl="1" eaLnBrk="1" hangingPunct="1"/>
            <a:r>
              <a:rPr lang="en-US" dirty="0" smtClean="0"/>
              <a:t>Measuring wrong concept </a:t>
            </a:r>
          </a:p>
          <a:p>
            <a:pPr lvl="1" eaLnBrk="1" hangingPunct="1"/>
            <a:r>
              <a:rPr lang="en-US" dirty="0" smtClean="0"/>
              <a:t>Poor data quality (e.g. missing data)</a:t>
            </a:r>
          </a:p>
          <a:p>
            <a:pPr lvl="1" eaLnBrk="1" hangingPunct="1"/>
            <a:r>
              <a:rPr lang="en-US" dirty="0" smtClean="0"/>
              <a:t>Poor variability</a:t>
            </a:r>
          </a:p>
          <a:p>
            <a:pPr lvl="1" eaLnBrk="1" hangingPunct="1"/>
            <a:r>
              <a:rPr lang="en-US" dirty="0" smtClean="0"/>
              <a:t>Poor reliability and validity</a:t>
            </a:r>
            <a:br>
              <a:rPr lang="en-US" dirty="0" smtClean="0"/>
            </a:br>
            <a:r>
              <a:rPr lang="en-US" dirty="0" smtClean="0"/>
              <a:t>(more measurement error)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4DED9-9F01-419D-961A-D59E34EEE2A4}" type="slidenum">
              <a:rPr lang="en-US"/>
              <a:pPr>
                <a:defRPr/>
              </a:pPr>
              <a:t>14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“Outcomes”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Health-related quality of life (HRQL)</a:t>
            </a:r>
          </a:p>
          <a:p>
            <a:r>
              <a:rPr lang="en-US" dirty="0" smtClean="0"/>
              <a:t>Quality of life (</a:t>
            </a:r>
            <a:r>
              <a:rPr lang="en-US" dirty="0" err="1" smtClean="0"/>
              <a:t>QoL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Patient-reported outcomes (PROs)</a:t>
            </a:r>
          </a:p>
          <a:p>
            <a:pPr lvl="1"/>
            <a:r>
              <a:rPr lang="en-US" dirty="0" smtClean="0"/>
              <a:t>Patient-reported outcome measures (PROMs) </a:t>
            </a:r>
          </a:p>
          <a:p>
            <a:r>
              <a:rPr lang="en-US" dirty="0" smtClean="0"/>
              <a:t>Patient Reported Outcomes Measurement Information System (PROMIS)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15</a:t>
            </a:fld>
            <a:endParaRPr 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Disparity Populations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Groups with significantly higher rates of disease incidence, prevalence, morbidity, mortality, or survival compared to general population …</a:t>
            </a:r>
          </a:p>
          <a:p>
            <a:pPr lvl="1" eaLnBrk="1" hangingPunct="1"/>
            <a:r>
              <a:rPr lang="en-US" sz="2600" dirty="0" smtClean="0"/>
              <a:t>Racial/ethnic minority</a:t>
            </a:r>
          </a:p>
          <a:p>
            <a:pPr lvl="1" eaLnBrk="1" hangingPunct="1"/>
            <a:r>
              <a:rPr lang="en-US" sz="2600" dirty="0" smtClean="0"/>
              <a:t>Low socioeconomic status (income, education)</a:t>
            </a:r>
          </a:p>
          <a:p>
            <a:pPr lvl="1" eaLnBrk="1" hangingPunct="1"/>
            <a:r>
              <a:rPr lang="en-US" sz="2600" dirty="0" smtClean="0"/>
              <a:t>Limited English proficiency</a:t>
            </a:r>
          </a:p>
          <a:p>
            <a:pPr lvl="1" eaLnBrk="1" hangingPunct="1"/>
            <a:r>
              <a:rPr lang="en-US" sz="2600" dirty="0" smtClean="0"/>
              <a:t>…. Many others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B2EAA-A1F0-4359-9045-CC619B74AE78}" type="slidenum">
              <a:rPr lang="en-US"/>
              <a:pPr>
                <a:defRPr/>
              </a:pPr>
              <a:t>16</a:t>
            </a:fld>
            <a:endParaRPr 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Health Disparities Research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Focuses on differences in health and its determinants between disparity and non-disparity populations…</a:t>
            </a:r>
          </a:p>
          <a:p>
            <a:pPr lvl="1" eaLnBrk="1" hangingPunct="1"/>
            <a:r>
              <a:rPr lang="en-US" dirty="0" smtClean="0"/>
              <a:t>Minority vs. non-minority</a:t>
            </a:r>
          </a:p>
          <a:p>
            <a:pPr lvl="1" eaLnBrk="1" hangingPunct="1"/>
            <a:r>
              <a:rPr lang="en-US" dirty="0" smtClean="0"/>
              <a:t>Lower income vs. others</a:t>
            </a:r>
          </a:p>
          <a:p>
            <a:pPr lvl="1" eaLnBrk="1" hangingPunct="1"/>
            <a:r>
              <a:rPr lang="en-US" dirty="0" smtClean="0"/>
              <a:t>Lower education vs. others</a:t>
            </a:r>
          </a:p>
          <a:p>
            <a:pPr lvl="1" eaLnBrk="1" hangingPunct="1"/>
            <a:r>
              <a:rPr lang="en-US" dirty="0" smtClean="0"/>
              <a:t>Limited English Proficiency vs. others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B2EAA-A1F0-4359-9045-CC619B74AE78}" type="slidenum">
              <a:rPr lang="en-US"/>
              <a:pPr>
                <a:defRPr/>
              </a:pPr>
              <a:t>17</a:t>
            </a:fld>
            <a:endParaRPr 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Health Disparities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Principles of selecting good measures apply to all research</a:t>
            </a:r>
          </a:p>
          <a:p>
            <a:r>
              <a:rPr lang="en-US" dirty="0" smtClean="0"/>
              <a:t>Additional considerations in health disparities research pertaining to disparity populations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18</a:t>
            </a:fld>
            <a:endParaRPr 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Issue in Health Disparities Research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Most self-reported measures developed and tested in mainstream, well-educated groups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Less information on how well they work in disparity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Appropriateness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Reliability and validity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…..although this is changing rapidly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5C8DE-892A-440F-AA20-E9F981D198E8}" type="slidenum">
              <a:rPr lang="en-US"/>
              <a:pPr>
                <a:defRPr/>
              </a:pPr>
              <a:t>19</a:t>
            </a:fld>
            <a:endParaRPr 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Content of Measurement Lectures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89437"/>
          </a:xfrm>
        </p:spPr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dirty="0" smtClean="0"/>
              <a:t>Defining concepts</a:t>
            </a:r>
          </a:p>
          <a:p>
            <a:pPr lvl="1"/>
            <a:r>
              <a:rPr lang="en-US" sz="2600" dirty="0" smtClean="0"/>
              <a:t>Locating potential measures</a:t>
            </a:r>
          </a:p>
          <a:p>
            <a:pPr lvl="1"/>
            <a:r>
              <a:rPr lang="en-US" sz="2600" dirty="0" smtClean="0"/>
              <a:t>Critiquing measures, selecting best</a:t>
            </a:r>
          </a:p>
          <a:p>
            <a:r>
              <a:rPr lang="en-US" sz="3000" dirty="0" smtClean="0"/>
              <a:t>Pretesting measures</a:t>
            </a:r>
          </a:p>
          <a:p>
            <a:r>
              <a:rPr lang="en-US" sz="3000" dirty="0" smtClean="0"/>
              <a:t>Modifying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5" name="Right Brace 4"/>
          <p:cNvSpPr/>
          <p:nvPr/>
        </p:nvSpPr>
        <p:spPr>
          <a:xfrm>
            <a:off x="7162800" y="2057400"/>
            <a:ext cx="381000" cy="2743200"/>
          </a:xfrm>
          <a:prstGeom prst="rightBrace">
            <a:avLst>
              <a:gd name="adj1" fmla="val 0"/>
              <a:gd name="adj2" fmla="val 50000"/>
            </a:avLst>
          </a:prstGeom>
          <a:ln w="508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2895600"/>
            <a:ext cx="83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</a:t>
            </a:r>
          </a:p>
          <a:p>
            <a:r>
              <a:rPr lang="en-US" dirty="0" smtClean="0"/>
              <a:t>week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All Research in SF Bay Area Includes Disparity Population Groups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naturally include “disparity” groups</a:t>
            </a:r>
          </a:p>
          <a:p>
            <a:r>
              <a:rPr lang="en-US" dirty="0" smtClean="0"/>
              <a:t>Measures need to be appropriate to all subgroups </a:t>
            </a:r>
          </a:p>
          <a:p>
            <a:pPr lvl="1"/>
            <a:r>
              <a:rPr lang="en-US" dirty="0" smtClean="0"/>
              <a:t>Even if health disparities is not the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20</a:t>
            </a:fld>
            <a:endParaRPr 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Part I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dirty="0" smtClean="0"/>
              <a:t>Defining concepts </a:t>
            </a:r>
          </a:p>
          <a:p>
            <a:pPr lvl="1"/>
            <a:r>
              <a:rPr lang="en-US" sz="2600" dirty="0" smtClean="0"/>
              <a:t>Locating potential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21</a:t>
            </a:fld>
            <a:endParaRPr 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“Measures” Terminology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Measure: single- or multi-item scale or index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Item: question/statement including response scale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Scale: aggregation of items based on accepted scaling method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Index: aggregation of scales into a summary score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Instrument: published, named measure or set of measures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3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300" dirty="0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96888-598F-4A7D-9873-66B8AD03F3A3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FB93D-F1E4-4AA8-9477-D566F917DA03}" type="slidenum">
              <a:rPr lang="en-US"/>
              <a:pPr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Things to Pay Attention to in Items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Item 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Content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Time frame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Complexity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Response scales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Type (frequency, intensity)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Number of choices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Specific choices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</a:t>
            </a:r>
            <a:r>
              <a:rPr lang="en-US" sz="2800" dirty="0" smtClean="0"/>
              <a:t>istance between choices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Response choices match item stem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Composition of an Item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5791200" cy="41148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dirty="0" smtClean="0"/>
              <a:t>  During the past month,</a:t>
            </a:r>
            <a:br>
              <a:rPr lang="en-US" dirty="0" smtClean="0"/>
            </a:br>
            <a:r>
              <a:rPr lang="en-US" dirty="0" smtClean="0"/>
              <a:t>how much of the time have you felt tired?</a:t>
            </a:r>
            <a:br>
              <a:rPr lang="en-US" dirty="0" smtClean="0"/>
            </a:br>
            <a:r>
              <a:rPr lang="en-US" sz="3000" dirty="0" smtClean="0"/>
              <a:t>      1  </a:t>
            </a:r>
            <a:r>
              <a:rPr lang="en-US" sz="3000" dirty="0" smtClean="0">
                <a:cs typeface="Times New Roman" pitchFamily="18" charset="0"/>
              </a:rPr>
              <a:t>Never</a:t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      2  A little of the time</a:t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      3  Some of the time</a:t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      4  Most of the time</a:t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      5  All of the time</a:t>
            </a:r>
            <a:endParaRPr lang="en-US" sz="30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3400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86DED-52F3-434D-B86B-A747D99E41D5}" type="slidenum">
              <a:rPr lang="en-US"/>
              <a:pPr>
                <a:defRPr/>
              </a:pPr>
              <a:t>24</a:t>
            </a:fld>
            <a:endParaRPr lang="en-US" sz="14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096000" y="4267200"/>
            <a:ext cx="2151063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  Response</a:t>
            </a:r>
          </a:p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scale </a:t>
            </a:r>
          </a:p>
        </p:txBody>
      </p:sp>
      <p:sp>
        <p:nvSpPr>
          <p:cNvPr id="14342" name="AutoShape 5"/>
          <p:cNvSpPr>
            <a:spLocks/>
          </p:cNvSpPr>
          <p:nvPr/>
        </p:nvSpPr>
        <p:spPr bwMode="auto">
          <a:xfrm rot="10800000">
            <a:off x="5638800" y="3657600"/>
            <a:ext cx="381000" cy="2209800"/>
          </a:xfrm>
          <a:prstGeom prst="leftBrace">
            <a:avLst>
              <a:gd name="adj1" fmla="val 533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6"/>
          <p:cNvSpPr>
            <a:spLocks/>
          </p:cNvSpPr>
          <p:nvPr/>
        </p:nvSpPr>
        <p:spPr bwMode="auto">
          <a:xfrm rot="10800000">
            <a:off x="6019800" y="23622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6553200" y="2438400"/>
            <a:ext cx="1371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Item</a:t>
            </a:r>
            <a:b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stem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Composition of an Item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5791200" cy="41148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mtClean="0"/>
              <a:t>  During the </a:t>
            </a:r>
            <a:r>
              <a:rPr lang="en-US" u="sng" smtClean="0"/>
              <a:t>past month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how much of the time have you felt tired?</a:t>
            </a:r>
            <a:br>
              <a:rPr lang="en-US" smtClean="0"/>
            </a:br>
            <a:r>
              <a:rPr lang="en-US" sz="3000" smtClean="0"/>
              <a:t>      1  </a:t>
            </a:r>
            <a:r>
              <a:rPr lang="en-US" sz="3000" smtClean="0">
                <a:cs typeface="Times New Roman" pitchFamily="18" charset="0"/>
              </a:rPr>
              <a:t>Never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2  A little of the time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3  Some of the time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4  Most of the time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5  All of the time</a:t>
            </a:r>
            <a:endParaRPr lang="en-US" sz="3000" b="1" smtClean="0">
              <a:latin typeface="Arial" charset="0"/>
              <a:cs typeface="Arial" charset="0"/>
            </a:endParaRPr>
          </a:p>
          <a:p>
            <a:pPr eaLnBrk="1" hangingPunct="1"/>
            <a:endParaRPr lang="en-US" sz="340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9350C-1F4E-4292-8707-9C5BB681D4A7}" type="slidenum">
              <a:rPr lang="en-US"/>
              <a:pPr>
                <a:defRPr/>
              </a:pPr>
              <a:t>25</a:t>
            </a:fld>
            <a:endParaRPr lang="en-US" sz="140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96000" y="4343400"/>
            <a:ext cx="2151063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  Response</a:t>
            </a:r>
          </a:p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scale </a:t>
            </a:r>
          </a:p>
        </p:txBody>
      </p:sp>
      <p:sp>
        <p:nvSpPr>
          <p:cNvPr id="15366" name="AutoShape 5"/>
          <p:cNvSpPr>
            <a:spLocks/>
          </p:cNvSpPr>
          <p:nvPr/>
        </p:nvSpPr>
        <p:spPr bwMode="auto">
          <a:xfrm rot="10800000">
            <a:off x="5638800" y="3657600"/>
            <a:ext cx="381000" cy="2209800"/>
          </a:xfrm>
          <a:prstGeom prst="leftBrace">
            <a:avLst>
              <a:gd name="adj1" fmla="val 5332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6"/>
          <p:cNvSpPr>
            <a:spLocks/>
          </p:cNvSpPr>
          <p:nvPr/>
        </p:nvSpPr>
        <p:spPr bwMode="auto">
          <a:xfrm rot="10800000">
            <a:off x="6019800" y="23622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6553200" y="2438400"/>
            <a:ext cx="1371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Item</a:t>
            </a:r>
            <a:b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stem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5105400" y="1600200"/>
            <a:ext cx="1952201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Time frame</a:t>
            </a: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H="1">
            <a:off x="4495800" y="1828800"/>
            <a:ext cx="6096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Composition of an Item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5791200" cy="41148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mtClean="0"/>
              <a:t>  During the past month,</a:t>
            </a:r>
            <a:br>
              <a:rPr lang="en-US" smtClean="0"/>
            </a:br>
            <a:r>
              <a:rPr lang="en-US" u="sng" smtClean="0"/>
              <a:t>how much of the time </a:t>
            </a:r>
            <a:r>
              <a:rPr lang="en-US" smtClean="0"/>
              <a:t>have you felt tired?</a:t>
            </a:r>
            <a:br>
              <a:rPr lang="en-US" smtClean="0"/>
            </a:br>
            <a:r>
              <a:rPr lang="en-US" sz="3000" smtClean="0"/>
              <a:t>      1  </a:t>
            </a:r>
            <a:r>
              <a:rPr lang="en-US" sz="3000" smtClean="0">
                <a:cs typeface="Times New Roman" pitchFamily="18" charset="0"/>
              </a:rPr>
              <a:t>Never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2  A little of the time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3  Some of the time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4  Most of the time</a:t>
            </a:r>
            <a:br>
              <a:rPr lang="en-US" sz="3000" smtClean="0">
                <a:cs typeface="Times New Roman" pitchFamily="18" charset="0"/>
              </a:rPr>
            </a:br>
            <a:r>
              <a:rPr lang="en-US" sz="3000" smtClean="0">
                <a:cs typeface="Times New Roman" pitchFamily="18" charset="0"/>
              </a:rPr>
              <a:t>      5  All of the time</a:t>
            </a:r>
            <a:endParaRPr lang="en-US" sz="3000" b="1" smtClean="0">
              <a:latin typeface="Arial" charset="0"/>
              <a:cs typeface="Arial" charset="0"/>
            </a:endParaRPr>
          </a:p>
          <a:p>
            <a:pPr eaLnBrk="1" hangingPunct="1"/>
            <a:endParaRPr lang="en-US" sz="340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7074-66D9-4F43-B809-630FE8B8BD06}" type="slidenum">
              <a:rPr lang="en-US"/>
              <a:pPr>
                <a:defRPr/>
              </a:pPr>
              <a:t>26</a:t>
            </a:fld>
            <a:endParaRPr lang="en-US" sz="140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477000" y="3810000"/>
            <a:ext cx="2306638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  Proportion</a:t>
            </a:r>
            <a:b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of time</a:t>
            </a:r>
            <a:b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response</a:t>
            </a:r>
            <a:b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scale</a:t>
            </a:r>
          </a:p>
        </p:txBody>
      </p:sp>
      <p:sp>
        <p:nvSpPr>
          <p:cNvPr id="16390" name="AutoShape 5"/>
          <p:cNvSpPr>
            <a:spLocks/>
          </p:cNvSpPr>
          <p:nvPr/>
        </p:nvSpPr>
        <p:spPr bwMode="auto">
          <a:xfrm rot="10800000">
            <a:off x="5638800" y="3657600"/>
            <a:ext cx="381000" cy="2438400"/>
          </a:xfrm>
          <a:prstGeom prst="leftBrace">
            <a:avLst>
              <a:gd name="adj1" fmla="val 5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 rot="10800000">
            <a:off x="6019800" y="23622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6553200" y="2438400"/>
            <a:ext cx="1371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Item</a:t>
            </a:r>
            <a:b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stem</a:t>
            </a: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H="1" flipV="1">
            <a:off x="3276600" y="2895600"/>
            <a:ext cx="3505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7772400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Items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3886200" cy="35052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dirty="0" smtClean="0"/>
              <a:t>  </a:t>
            </a:r>
            <a:r>
              <a:rPr lang="en-US" sz="2400" dirty="0" smtClean="0"/>
              <a:t>During the past 2 weeks, how often have you felt tired?</a:t>
            </a:r>
            <a:br>
              <a:rPr lang="en-US" sz="2400" dirty="0" smtClean="0"/>
            </a:br>
            <a:r>
              <a:rPr lang="en-US" sz="2400" dirty="0" smtClean="0"/>
              <a:t>      1  </a:t>
            </a:r>
            <a:r>
              <a:rPr lang="en-US" sz="2400" dirty="0" smtClean="0">
                <a:cs typeface="Times New Roman" pitchFamily="18" charset="0"/>
              </a:rPr>
              <a:t>Never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2  Once or twice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3  A few times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4  Fairly often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5  Very often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3400" dirty="0" smtClean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08650-7096-426B-9F22-4C288322BADA}" type="slidenum">
              <a:rPr lang="en-US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3400" y="17526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past 2 weeks,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much of the time have you felt tired?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</a:rPr>
              <a:t>1  Never</a:t>
            </a:r>
            <a:r>
              <a:rPr lang="en-US" dirty="0" smtClean="0">
                <a:latin typeface="+mn-lt"/>
                <a:cs typeface="Times New Roman" pitchFamily="18" charset="0"/>
              </a:rPr>
              <a:t/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2  A little of the time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3  Some of the time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4  Most of the time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5  All of the time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7772400" cy="1104900"/>
          </a:xfrm>
        </p:spPr>
        <p:txBody>
          <a:bodyPr/>
          <a:lstStyle/>
          <a:p>
            <a:pPr eaLnBrk="1" hangingPunct="1"/>
            <a:r>
              <a:rPr lang="en-US" dirty="0" smtClean="0"/>
              <a:t>Comparing Items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3886200" cy="35052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dirty="0" smtClean="0"/>
              <a:t>  </a:t>
            </a:r>
            <a:r>
              <a:rPr lang="en-US" sz="2400" dirty="0" smtClean="0"/>
              <a:t>During the past 2 weeks, </a:t>
            </a:r>
            <a:r>
              <a:rPr lang="en-US" sz="2400" u="sng" dirty="0" smtClean="0"/>
              <a:t>how often </a:t>
            </a:r>
            <a:r>
              <a:rPr lang="en-US" sz="2400" dirty="0" smtClean="0"/>
              <a:t>have you felt tired?</a:t>
            </a:r>
            <a:br>
              <a:rPr lang="en-US" sz="2400" dirty="0" smtClean="0"/>
            </a:br>
            <a:r>
              <a:rPr lang="en-US" sz="2400" dirty="0" smtClean="0"/>
              <a:t>      1  </a:t>
            </a:r>
            <a:r>
              <a:rPr lang="en-US" sz="2400" dirty="0" smtClean="0">
                <a:cs typeface="Times New Roman" pitchFamily="18" charset="0"/>
              </a:rPr>
              <a:t>Never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2  Once or twice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3  A few times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4  Fairly often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 5  Very often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3400" dirty="0" smtClean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08650-7096-426B-9F22-4C288322BADA}" type="slidenum">
              <a:rPr lang="en-US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43400" y="17526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past 2 weeks,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much of the time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you felt tired?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</a:rPr>
              <a:t>1  Never</a:t>
            </a:r>
            <a:r>
              <a:rPr lang="en-US" dirty="0" smtClean="0">
                <a:latin typeface="+mn-lt"/>
                <a:cs typeface="Times New Roman" pitchFamily="18" charset="0"/>
              </a:rPr>
              <a:t/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2  A little of the time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3  Some of the time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4  Most of the time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dirty="0" smtClean="0">
                <a:latin typeface="+mn-lt"/>
                <a:cs typeface="Times New Roman" pitchFamily="18" charset="0"/>
              </a:rPr>
              <a:t>      5  All of the time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33400" y="5638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br>
              <a:rPr lang="en-US" dirty="0" smtClean="0"/>
            </a:br>
            <a:r>
              <a:rPr lang="en-US" dirty="0" smtClean="0"/>
              <a:t>response 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105400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of time</a:t>
            </a:r>
            <a:br>
              <a:rPr lang="en-US" dirty="0" smtClean="0"/>
            </a:br>
            <a:r>
              <a:rPr lang="en-US" dirty="0" smtClean="0"/>
              <a:t>response scale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2133600" y="5029200"/>
            <a:ext cx="228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781800" y="5029200"/>
            <a:ext cx="228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438DA-DEC1-4B3E-9412-547658F897A2}" type="slidenum">
              <a:rPr lang="en-US"/>
              <a:pPr/>
              <a:t>29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001000" cy="1104900"/>
          </a:xfrm>
        </p:spPr>
        <p:txBody>
          <a:bodyPr>
            <a:noAutofit/>
          </a:bodyPr>
          <a:lstStyle/>
          <a:p>
            <a:r>
              <a:rPr lang="en-US" dirty="0" smtClean="0"/>
              <a:t>Response Scale Choices – </a:t>
            </a:r>
            <a:br>
              <a:rPr lang="en-US" dirty="0" smtClean="0"/>
            </a:br>
            <a:r>
              <a:rPr lang="en-US" dirty="0" smtClean="0"/>
              <a:t>“Vague, Imprecise Quantifiers”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How often?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often, pretty often, not too often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Sometimes, often, never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much?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Too little, about right, too much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Below average, average, above average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743200" y="5791200"/>
            <a:ext cx="598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err="1"/>
              <a:t>Bradburn</a:t>
            </a:r>
            <a:r>
              <a:rPr lang="en-US" sz="2200" dirty="0"/>
              <a:t> NM. </a:t>
            </a:r>
            <a:r>
              <a:rPr lang="en-US" sz="2200" i="1" dirty="0"/>
              <a:t>Public Opinion Quart </a:t>
            </a:r>
            <a:r>
              <a:rPr lang="en-US" sz="2200" dirty="0"/>
              <a:t>1979, 92-101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Content of Measurement Lectures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89437"/>
          </a:xfrm>
        </p:spPr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dirty="0" smtClean="0"/>
              <a:t>Defining concepts</a:t>
            </a:r>
          </a:p>
          <a:p>
            <a:pPr lvl="1"/>
            <a:r>
              <a:rPr lang="en-US" sz="2600" dirty="0" smtClean="0"/>
              <a:t>Locating potential measures</a:t>
            </a:r>
          </a:p>
          <a:p>
            <a:pPr lvl="1"/>
            <a:r>
              <a:rPr lang="en-US" sz="2600" dirty="0" smtClean="0"/>
              <a:t>Critiquing measures, selecting best</a:t>
            </a:r>
          </a:p>
          <a:p>
            <a:r>
              <a:rPr lang="en-US" sz="3000" dirty="0" smtClean="0"/>
              <a:t>Pretesting measures</a:t>
            </a:r>
          </a:p>
          <a:p>
            <a:r>
              <a:rPr lang="en-US" sz="3000" dirty="0" smtClean="0"/>
              <a:t>Modifying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3</a:t>
            </a:fld>
            <a:endParaRPr lang="en-US" sz="1400"/>
          </a:p>
        </p:txBody>
      </p:sp>
      <p:sp>
        <p:nvSpPr>
          <p:cNvPr id="5" name="Right Brace 4"/>
          <p:cNvSpPr/>
          <p:nvPr/>
        </p:nvSpPr>
        <p:spPr>
          <a:xfrm>
            <a:off x="7086600" y="4953000"/>
            <a:ext cx="304800" cy="1447800"/>
          </a:xfrm>
          <a:prstGeom prst="rightBrace">
            <a:avLst>
              <a:gd name="adj1" fmla="val 1834"/>
              <a:gd name="adj2" fmla="val 50000"/>
            </a:avLst>
          </a:prstGeom>
          <a:ln w="508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5257800"/>
            <a:ext cx="83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week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Item – in General?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and concise item stem</a:t>
            </a:r>
          </a:p>
          <a:p>
            <a:r>
              <a:rPr lang="en-US" dirty="0" smtClean="0"/>
              <a:t>Only one “concept” per item</a:t>
            </a:r>
          </a:p>
          <a:p>
            <a:pPr lvl="1"/>
            <a:r>
              <a:rPr lang="en-US" dirty="0" smtClean="0"/>
              <a:t>No complex items</a:t>
            </a:r>
          </a:p>
          <a:p>
            <a:r>
              <a:rPr lang="en-US" dirty="0" smtClean="0"/>
              <a:t>Good match of item stem and response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30</a:t>
            </a:fld>
            <a:endParaRPr 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Criteria for Good Items in Health Disparities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7"/>
          </a:xfrm>
        </p:spPr>
        <p:txBody>
          <a:bodyPr/>
          <a:lstStyle/>
          <a:p>
            <a:r>
              <a:rPr lang="en-US" dirty="0" smtClean="0"/>
              <a:t>Reading level – 5</a:t>
            </a:r>
            <a:r>
              <a:rPr lang="en-US" baseline="30000" dirty="0" smtClean="0"/>
              <a:t>th</a:t>
            </a:r>
            <a:r>
              <a:rPr lang="en-US" dirty="0" smtClean="0"/>
              <a:t> or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Terminology is translatable</a:t>
            </a:r>
          </a:p>
          <a:p>
            <a:r>
              <a:rPr lang="en-US" dirty="0" smtClean="0"/>
              <a:t>No jargon or colloquialisms</a:t>
            </a:r>
          </a:p>
          <a:p>
            <a:pPr lvl="1"/>
            <a:r>
              <a:rPr lang="en-US" dirty="0" smtClean="0"/>
              <a:t>Universally understood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31</a:t>
            </a:fld>
            <a:endParaRPr 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Wording is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894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Do </a:t>
            </a:r>
            <a:r>
              <a:rPr lang="en-US" dirty="0"/>
              <a:t>you favor cutting government entitlements to reduce the budget deficit?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61% </a:t>
            </a:r>
            <a:r>
              <a:rPr lang="en-US" sz="2700" dirty="0" smtClean="0"/>
              <a:t>favor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700" dirty="0"/>
              <a:t>25% </a:t>
            </a:r>
            <a:r>
              <a:rPr lang="en-US" sz="2700" dirty="0" smtClean="0"/>
              <a:t>oppose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700" dirty="0"/>
              <a:t>14% </a:t>
            </a:r>
            <a:r>
              <a:rPr lang="en-US" sz="2700" dirty="0" smtClean="0"/>
              <a:t>no </a:t>
            </a:r>
            <a:r>
              <a:rPr lang="en-US" sz="2700" dirty="0"/>
              <a:t>opinion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Do you favor cutting programs such as social security, Medicare, Medicaid and farm subsidies to reduce the budget deficit? 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23% </a:t>
            </a:r>
            <a:r>
              <a:rPr lang="en-US" sz="2700" dirty="0" smtClean="0"/>
              <a:t>favor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700" dirty="0"/>
              <a:t>66% </a:t>
            </a:r>
            <a:r>
              <a:rPr lang="en-US" sz="2700" dirty="0" smtClean="0"/>
              <a:t>oppose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700" dirty="0"/>
              <a:t>11% </a:t>
            </a:r>
            <a:r>
              <a:rPr lang="en-US" sz="2700" dirty="0" smtClean="0"/>
              <a:t>no </a:t>
            </a:r>
            <a:r>
              <a:rPr lang="en-US" sz="2700" dirty="0"/>
              <a:t>opinion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86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NBC/Wall Street Journal Poll </a:t>
            </a:r>
          </a:p>
          <a:p>
            <a:pPr algn="l"/>
            <a:r>
              <a:rPr lang="en-US" sz="1800" dirty="0" smtClean="0"/>
              <a:t>Courtesy Nan Rothrock - n-rothrock@northwestern.edu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9840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Single-item “Measures”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</a:t>
            </a:r>
          </a:p>
          <a:p>
            <a:pPr lvl="1" eaLnBrk="1" hangingPunct="1"/>
            <a:r>
              <a:rPr lang="en-US" smtClean="0"/>
              <a:t>Score is easily interpreted</a:t>
            </a:r>
          </a:p>
          <a:p>
            <a:pPr eaLnBrk="1" hangingPunct="1"/>
            <a:r>
              <a:rPr lang="en-US" smtClean="0"/>
              <a:t>Disadvantages</a:t>
            </a:r>
          </a:p>
          <a:p>
            <a:pPr lvl="1" eaLnBrk="1" hangingPunct="1"/>
            <a:r>
              <a:rPr lang="en-US" smtClean="0"/>
              <a:t>Impossible to assess complex concept</a:t>
            </a:r>
          </a:p>
          <a:p>
            <a:pPr lvl="1" eaLnBrk="1" hangingPunct="1"/>
            <a:r>
              <a:rPr lang="en-US" smtClean="0"/>
              <a:t>Limited variability, often skewed</a:t>
            </a:r>
          </a:p>
          <a:p>
            <a:pPr lvl="1" eaLnBrk="1" hangingPunct="1"/>
            <a:r>
              <a:rPr lang="en-US" smtClean="0"/>
              <a:t>Reliability usually low</a:t>
            </a:r>
          </a:p>
          <a:p>
            <a:pPr lvl="1" eaLnBrk="1" hangingPunct="1"/>
            <a:endParaRPr lang="en-US" smtClean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B932D-06C8-47CE-B87E-209723D35FB9}" type="slidenum">
              <a:rPr lang="en-US"/>
              <a:pPr>
                <a:defRPr/>
              </a:pPr>
              <a:t>33</a:t>
            </a:fld>
            <a:endParaRPr 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Multi-Item Measures or Scales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Multi-item scales are created by combining two or more items into an overall measure or scale score</a:t>
            </a:r>
          </a:p>
          <a:p>
            <a:pPr eaLnBrk="1" hangingPunct="1"/>
            <a:r>
              <a:rPr lang="en-US" smtClean="0"/>
              <a:t>“Summated ratings scales”</a:t>
            </a:r>
          </a:p>
          <a:p>
            <a:pPr eaLnBrk="1" hangingPunct="1"/>
            <a:endParaRPr lang="en-US" smtClean="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EB788-5B71-4573-AD34-BB56F619E570}" type="slidenum">
              <a:rPr lang="en-US"/>
              <a:pPr>
                <a:defRPr/>
              </a:pPr>
              <a:t>34</a:t>
            </a:fld>
            <a:endParaRPr 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Advantages of Multi-item Measures (</a:t>
            </a:r>
            <a:r>
              <a:rPr lang="en-US" dirty="0" err="1" smtClean="0"/>
              <a:t>vs</a:t>
            </a:r>
            <a:r>
              <a:rPr lang="en-US" dirty="0" smtClean="0"/>
              <a:t> Single Items)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More scale values (improves distribution) </a:t>
            </a:r>
          </a:p>
          <a:p>
            <a:pPr eaLnBrk="1" hangingPunct="1"/>
            <a:r>
              <a:rPr lang="en-US" dirty="0" smtClean="0"/>
              <a:t>Improves reliability</a:t>
            </a:r>
          </a:p>
          <a:p>
            <a:pPr eaLnBrk="1" hangingPunct="1"/>
            <a:r>
              <a:rPr lang="en-US" dirty="0" smtClean="0"/>
              <a:t>Reduces % missing (can estimate score if items missing)</a:t>
            </a:r>
          </a:p>
          <a:p>
            <a:pPr eaLnBrk="1" hangingPunct="1"/>
            <a:r>
              <a:rPr lang="en-US" dirty="0" smtClean="0"/>
              <a:t>More likely to reflect concept (richer content)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4DFD-2B3E-4305-BBB2-3E3553A3A0D1}" type="slidenum">
              <a:rPr lang="en-US"/>
              <a:pPr>
                <a:defRPr/>
              </a:pPr>
              <a:t>35</a:t>
            </a:fld>
            <a:endParaRPr lang="en-US" sz="140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757488" y="6096000"/>
            <a:ext cx="56229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Note Luckett and King, page 3151: global items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6D0-53BD-4C36-BF97-D311A7642559}" type="slidenum">
              <a:rPr lang="en-US"/>
              <a:pPr/>
              <a:t>36</a:t>
            </a:fld>
            <a:endParaRPr lang="en-US"/>
          </a:p>
        </p:txBody>
      </p:sp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Scale Construction Methods</a:t>
            </a:r>
            <a:endParaRPr lang="en-US" sz="3600" dirty="0"/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dirty="0" smtClean="0"/>
              <a:t>To create a multi-item scale requires applying a scale construction approach </a:t>
            </a:r>
          </a:p>
          <a:p>
            <a:pPr lvl="1"/>
            <a:r>
              <a:rPr lang="en-US" sz="3000" dirty="0" err="1" smtClean="0"/>
              <a:t>Multitrait</a:t>
            </a:r>
            <a:r>
              <a:rPr lang="en-US" sz="3000" dirty="0" smtClean="0"/>
              <a:t> </a:t>
            </a:r>
            <a:r>
              <a:rPr lang="en-US" sz="3000" dirty="0"/>
              <a:t>scaling</a:t>
            </a:r>
          </a:p>
          <a:p>
            <a:pPr lvl="1"/>
            <a:r>
              <a:rPr lang="en-US" sz="3000" dirty="0"/>
              <a:t>Factor </a:t>
            </a:r>
            <a:r>
              <a:rPr lang="en-US" sz="3000" dirty="0" smtClean="0"/>
              <a:t>analysis</a:t>
            </a:r>
            <a:endParaRPr lang="en-US" sz="3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8CFA-3F41-4B74-93D3-D20D937420C4}" type="slidenum">
              <a:rPr lang="en-US"/>
              <a:pPr/>
              <a:t>37</a:t>
            </a:fld>
            <a:endParaRPr lang="en-US"/>
          </a:p>
        </p:txBody>
      </p:sp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Summated Rating Scales: Scaling Analyses</a:t>
            </a:r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create a summated rating scale, set of items need to meet several criteria</a:t>
            </a:r>
          </a:p>
          <a:p>
            <a:r>
              <a:rPr lang="en-US"/>
              <a:t>Need to test whether the items hypothesized to measure a concept can be combined</a:t>
            </a:r>
          </a:p>
          <a:p>
            <a:pPr lvl="1"/>
            <a:r>
              <a:rPr lang="en-US"/>
              <a:t>i.e., that items form a single concept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153400" cy="838200"/>
          </a:xfrm>
        </p:spPr>
        <p:txBody>
          <a:bodyPr lIns="90488" tIns="44450" rIns="90488" bIns="44450" anchor="ctr"/>
          <a:lstStyle/>
          <a:p>
            <a:pPr eaLnBrk="1" hangingPunct="1"/>
            <a:r>
              <a:rPr lang="en-US" sz="3600" dirty="0" smtClean="0"/>
              <a:t>Example of a 2-item Summated Ratings Scale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136775"/>
            <a:ext cx="3690938" cy="3121025"/>
          </a:xfrm>
        </p:spPr>
        <p:txBody>
          <a:bodyPr lIns="90488" tIns="44450" rIns="90488" bIns="44450">
            <a:noAutofit/>
          </a:bodyPr>
          <a:lstStyle/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How much of the time ....  felt tired?</a:t>
            </a:r>
          </a:p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 1 - All of the time</a:t>
            </a:r>
          </a:p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 2 - Most of the time</a:t>
            </a:r>
          </a:p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 3 - Some of the time</a:t>
            </a:r>
          </a:p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 4 - A little of the time</a:t>
            </a:r>
          </a:p>
          <a:p>
            <a:pPr marL="274320" indent="-274320" defTabSz="114300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 5 - None of the time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136775"/>
            <a:ext cx="3690938" cy="3121025"/>
          </a:xfrm>
        </p:spPr>
        <p:txBody>
          <a:bodyPr lIns="90488" tIns="44450" rIns="90488" bIns="44450"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How much of the time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…. felt full of energy?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1 - All of the time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2 - Most of the time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3 - Some of the time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4 - A little of the time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2400" dirty="0" smtClean="0"/>
              <a:t>5 - None of the time</a:t>
            </a:r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AF093-1902-4066-80E4-387F1382A2D4}" type="slidenum">
              <a:rPr lang="en-US"/>
              <a:pPr>
                <a:defRPr/>
              </a:pPr>
              <a:t>38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887-E5B3-4935-9268-89EF8FEFAC75}" type="slidenum">
              <a:rPr lang="en-US"/>
              <a:pPr/>
              <a:t>39</a:t>
            </a:fld>
            <a:endParaRPr lang="en-US"/>
          </a:p>
        </p:txBody>
      </p:sp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Five Criteria to Qualify as a Summated Ratings Scale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4389437"/>
          </a:xfrm>
        </p:spPr>
        <p:txBody>
          <a:bodyPr/>
          <a:lstStyle/>
          <a:p>
            <a:r>
              <a:rPr lang="en-US" dirty="0"/>
              <a:t>Item convergence</a:t>
            </a:r>
          </a:p>
          <a:p>
            <a:r>
              <a:rPr lang="en-US" dirty="0"/>
              <a:t>Item discrimination</a:t>
            </a:r>
          </a:p>
          <a:p>
            <a:r>
              <a:rPr lang="en-US" dirty="0"/>
              <a:t>No </a:t>
            </a:r>
            <a:r>
              <a:rPr lang="en-US" dirty="0" err="1"/>
              <a:t>unhypothesized</a:t>
            </a:r>
            <a:r>
              <a:rPr lang="en-US" dirty="0"/>
              <a:t> dimensions</a:t>
            </a:r>
          </a:p>
          <a:p>
            <a:r>
              <a:rPr lang="en-US" dirty="0"/>
              <a:t>Items contribute similar proportion of information to score</a:t>
            </a:r>
          </a:p>
          <a:p>
            <a:r>
              <a:rPr lang="en-US" dirty="0"/>
              <a:t>Items have equal variances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Part I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u="sng" dirty="0" smtClean="0">
                <a:solidFill>
                  <a:srgbClr val="FF0000"/>
                </a:solidFill>
              </a:rPr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dirty="0" smtClean="0"/>
              <a:t>Defining concepts </a:t>
            </a:r>
          </a:p>
          <a:p>
            <a:pPr lvl="1"/>
            <a:r>
              <a:rPr lang="en-US" sz="2600" dirty="0" smtClean="0"/>
              <a:t>Locating potential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Multidimensional and Unidimensional Measures/Scales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Multidimensional measure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Scores for each sub-domain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Unidimensional</a:t>
            </a:r>
            <a:r>
              <a:rPr lang="en-US" dirty="0" smtClean="0"/>
              <a:t> measure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Only one score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Dimensionality must be empirically tested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Factor analysis identifies number of factors or dimensions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DE544-D91F-44C1-A75B-185EAA1F3753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dirty="0" err="1" smtClean="0"/>
              <a:t>Unidimensional</a:t>
            </a:r>
            <a:r>
              <a:rPr lang="en-US" dirty="0" smtClean="0"/>
              <a:t> Measure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Perceived Stress Scale (PSS)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14 items, subjective experiences of 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felt confident could handle life’s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able to control irritations in your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difficulties piling up so high, could not overcome them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Single score from all items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7A7D0-434B-418C-B8BB-B5713D3E41B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971800" y="5867400"/>
            <a:ext cx="56007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/>
              <a:t>Cohen, S, </a:t>
            </a:r>
            <a:r>
              <a:rPr lang="en-US" sz="2200" i="1"/>
              <a:t>J Health Soc Behav</a:t>
            </a:r>
            <a:r>
              <a:rPr lang="en-US" sz="2200"/>
              <a:t> 24:385-396, 1983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Multidimensional Measure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Patient Satisfaction Questionnaire (PSQ)</a:t>
            </a:r>
          </a:p>
          <a:p>
            <a:pPr eaLnBrk="1" hangingPunct="1"/>
            <a:r>
              <a:rPr lang="en-US" sz="3000" dirty="0" smtClean="0"/>
              <a:t>55 items, 18 subscales, e.g.</a:t>
            </a:r>
          </a:p>
          <a:p>
            <a:pPr lvl="1" eaLnBrk="1" hangingPunct="1"/>
            <a:r>
              <a:rPr lang="en-US" sz="2600" dirty="0" smtClean="0"/>
              <a:t>Access to care</a:t>
            </a:r>
          </a:p>
          <a:p>
            <a:pPr lvl="1" eaLnBrk="1" hangingPunct="1"/>
            <a:r>
              <a:rPr lang="en-US" sz="2600" dirty="0" smtClean="0"/>
              <a:t>Technical quality</a:t>
            </a:r>
          </a:p>
          <a:p>
            <a:pPr lvl="1" eaLnBrk="1" hangingPunct="1"/>
            <a:r>
              <a:rPr lang="en-US" sz="2600" dirty="0" smtClean="0"/>
              <a:t>Interpersonal manner</a:t>
            </a:r>
          </a:p>
          <a:p>
            <a:pPr lvl="1" eaLnBrk="1" hangingPunct="1"/>
            <a:r>
              <a:rPr lang="en-US" sz="2600" dirty="0" smtClean="0"/>
              <a:t>Explanations</a:t>
            </a:r>
          </a:p>
          <a:p>
            <a:pPr lvl="1" eaLnBrk="1" hangingPunct="1"/>
            <a:r>
              <a:rPr lang="en-US" sz="2600" dirty="0" smtClean="0"/>
              <a:t>Continuity of care</a:t>
            </a:r>
          </a:p>
          <a:p>
            <a:pPr lvl="1" eaLnBrk="1" hangingPunct="1"/>
            <a:endParaRPr lang="en-US" sz="2600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BD692-C352-45D2-B369-A61FC466053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743200" y="6019800"/>
            <a:ext cx="61341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/>
              <a:t>Marshall GN et al., </a:t>
            </a:r>
            <a:r>
              <a:rPr lang="en-US" sz="2200" i="1"/>
              <a:t>Psychol Assess</a:t>
            </a:r>
            <a:r>
              <a:rPr lang="en-US" sz="2200"/>
              <a:t>, 5:477-483, 1993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Part I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Process of selecting measures</a:t>
            </a:r>
          </a:p>
          <a:p>
            <a:pPr lvl="1"/>
            <a:r>
              <a:rPr lang="en-US" sz="2600" dirty="0" smtClean="0"/>
              <a:t>Defining concepts </a:t>
            </a:r>
          </a:p>
          <a:p>
            <a:pPr lvl="1"/>
            <a:r>
              <a:rPr lang="en-US" sz="2600" dirty="0" smtClean="0"/>
              <a:t>Locating potential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43</a:t>
            </a:fld>
            <a:endParaRPr 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PROCESS of Selecting Measures for Your Studies 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9C83-B548-49D2-A291-C7C559D02E15}" type="slidenum">
              <a:rPr lang="en-US"/>
              <a:pPr>
                <a:defRPr/>
              </a:pPr>
              <a:t>44</a:t>
            </a:fld>
            <a:endParaRPr lang="en-US" sz="140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71976" y="1793875"/>
            <a:ext cx="5099986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your target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population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060575" y="2971800"/>
            <a:ext cx="4452938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Identify potential measures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006475" y="3581400"/>
            <a:ext cx="6561138" cy="1230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critique measures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for: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--conceptual and psychometric adequacy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--practical considerations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990600" y="4953000"/>
            <a:ext cx="348297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Pretest best measure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990600" y="5943600"/>
            <a:ext cx="3505200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Final measure</a:t>
            </a:r>
          </a:p>
        </p:txBody>
      </p: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2217738" y="2362200"/>
            <a:ext cx="4095750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Define concept (variable)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4648200" y="5257800"/>
            <a:ext cx="4038600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If problematic:</a:t>
            </a:r>
            <a:b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modify and pretest again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95800" y="5029200"/>
            <a:ext cx="784225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502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609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95800" y="632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PROCESS of Selecting Measures for Your Studies 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9C83-B548-49D2-A291-C7C559D02E15}" type="slidenum">
              <a:rPr lang="en-US"/>
              <a:pPr>
                <a:defRPr/>
              </a:pPr>
              <a:t>45</a:t>
            </a:fld>
            <a:endParaRPr lang="en-US" sz="140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71976" y="1793875"/>
            <a:ext cx="509998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your target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population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060575" y="2971800"/>
            <a:ext cx="4452938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Identify potential measures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006475" y="3581400"/>
            <a:ext cx="6561138" cy="1230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critique measures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for: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--conceptual and psychometric adequacy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--practical considerations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990600" y="4953000"/>
            <a:ext cx="348297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Pretest best measure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990600" y="5943600"/>
            <a:ext cx="3505200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Final measure</a:t>
            </a:r>
          </a:p>
        </p:txBody>
      </p: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2217738" y="2362200"/>
            <a:ext cx="4095750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Define concept (variable)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4648200" y="5257800"/>
            <a:ext cx="4038600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If problematic:</a:t>
            </a:r>
            <a:b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modify and pretest again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95800" y="5029200"/>
            <a:ext cx="784225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502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609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95800" y="632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637B-0333-4F4C-952C-3C2C316A6C4D}" type="slidenum">
              <a:rPr lang="en-US"/>
              <a:pPr/>
              <a:t>46</a:t>
            </a:fld>
            <a:endParaRPr lang="en-US"/>
          </a:p>
        </p:txBody>
      </p:sp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Your Target Population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/>
              <a:t>Age (range, mean)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Health </a:t>
            </a:r>
            <a:r>
              <a:rPr lang="en-US" sz="3000" dirty="0" smtClean="0"/>
              <a:t>status</a:t>
            </a:r>
            <a:endParaRPr lang="en-US" sz="3000" dirty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chronic </a:t>
            </a:r>
            <a:r>
              <a:rPr lang="en-US" sz="2600" dirty="0"/>
              <a:t>conditions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% frail, cognitively impaired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Socioeconomic status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% low education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% limited literacy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Race/ethnicity</a:t>
            </a: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/>
              <a:t>Language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% limited English proficiency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PROCESS of Selecting Measures for Your Studies 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9C83-B548-49D2-A291-C7C559D02E15}" type="slidenum">
              <a:rPr lang="en-US"/>
              <a:pPr>
                <a:defRPr/>
              </a:pPr>
              <a:t>47</a:t>
            </a:fld>
            <a:endParaRPr lang="en-US" sz="140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71976" y="1793875"/>
            <a:ext cx="5099986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your target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population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060575" y="2971800"/>
            <a:ext cx="4452938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Identify potential measures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006475" y="3581400"/>
            <a:ext cx="6561138" cy="1230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critique measures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for: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--conceptual and psychometric adequacy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--practical considerations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990600" y="4953000"/>
            <a:ext cx="348297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Pretest best measure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990600" y="5943600"/>
            <a:ext cx="3505200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Final measure</a:t>
            </a:r>
          </a:p>
        </p:txBody>
      </p: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2217738" y="2362200"/>
            <a:ext cx="409575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Define concept (variable)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4648200" y="5257800"/>
            <a:ext cx="4038600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If problematic:</a:t>
            </a:r>
            <a:b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modify and pretest again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95800" y="5029200"/>
            <a:ext cx="784225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502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609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95800" y="632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Part I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u="sng" dirty="0" smtClean="0">
                <a:solidFill>
                  <a:srgbClr val="FF0000"/>
                </a:solidFill>
              </a:rPr>
              <a:t>Defining concepts </a:t>
            </a:r>
          </a:p>
          <a:p>
            <a:pPr lvl="1"/>
            <a:r>
              <a:rPr lang="en-US" sz="2600" dirty="0" smtClean="0"/>
              <a:t>Locating potential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48</a:t>
            </a:fld>
            <a:endParaRPr 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Concept/Construct/Latent</a:t>
            </a:r>
            <a:br>
              <a:rPr lang="en-US" sz="4000" dirty="0" smtClean="0"/>
            </a:br>
            <a:r>
              <a:rPr lang="en-US" sz="4000" dirty="0" smtClean="0"/>
              <a:t>Variable	</a:t>
            </a:r>
            <a:r>
              <a:rPr lang="en-US" dirty="0" smtClean="0"/>
              <a:t>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variable that is relatively abstract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e.g. health status, stress, acculturation</a:t>
            </a:r>
          </a:p>
          <a:p>
            <a:r>
              <a:rPr lang="en-US" dirty="0" smtClean="0"/>
              <a:t>Latent - present but not visible, unobservable</a:t>
            </a:r>
          </a:p>
          <a:p>
            <a:r>
              <a:rPr lang="en-US" dirty="0" smtClean="0"/>
              <a:t>Latent trait - unobservable set of characteristics that can be empirically inferred and estimated through answers to a set of questions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BD68C-7CEA-4B6A-890F-248C736B8AD6}" type="slidenum">
              <a:rPr lang="en-US"/>
              <a:pPr>
                <a:defRPr/>
              </a:pPr>
              <a:t>49</a:t>
            </a:fld>
            <a:endParaRPr 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Broader Issue: Selecting Appropriate </a:t>
            </a:r>
            <a:r>
              <a:rPr lang="en-US" sz="3400" u="sng" dirty="0" smtClean="0"/>
              <a:t>Outcomes</a:t>
            </a:r>
            <a:r>
              <a:rPr lang="en-US" sz="3400" dirty="0" smtClean="0"/>
              <a:t> for a Research Study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Luckett</a:t>
            </a:r>
            <a:r>
              <a:rPr lang="en-US" dirty="0" smtClean="0"/>
              <a:t> and King (reading) pertains in part to choosing good “outcomes” concepts</a:t>
            </a:r>
          </a:p>
          <a:p>
            <a:pPr lvl="1"/>
            <a:r>
              <a:rPr lang="en-US" dirty="0" smtClean="0"/>
              <a:t>Part of study design</a:t>
            </a:r>
          </a:p>
          <a:p>
            <a:r>
              <a:rPr lang="en-US" dirty="0" smtClean="0"/>
              <a:t>Choosing good measures of each concept is second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5</a:t>
            </a:fld>
            <a:endParaRPr lang="en-US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Measures of Concepts/Latent Variables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Concepts are </a:t>
            </a:r>
            <a:r>
              <a:rPr lang="en-US" dirty="0" err="1" smtClean="0"/>
              <a:t>operationalized</a:t>
            </a:r>
            <a:r>
              <a:rPr lang="en-US" dirty="0" smtClean="0"/>
              <a:t> in terms of observed indicators or “measures”</a:t>
            </a:r>
          </a:p>
          <a:p>
            <a:pPr eaLnBrk="1" hangingPunct="1"/>
            <a:r>
              <a:rPr lang="en-US" dirty="0" smtClean="0"/>
              <a:t>Measures are proxies for the latent variables we cannot directly observe</a:t>
            </a:r>
          </a:p>
          <a:p>
            <a:pPr eaLnBrk="1" hangingPunct="1"/>
            <a:endParaRPr lang="en-US" sz="3000" i="1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B3B0-FF42-4AB9-B4E4-F3628AA760D0}" type="slidenum">
              <a:rPr lang="en-US"/>
              <a:pPr>
                <a:defRPr/>
              </a:pPr>
              <a:t>50</a:t>
            </a:fld>
            <a:endParaRPr lang="en-US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Depicting  Associations Between Latent Variables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3D98-8EC7-4924-972F-B38852D339A4}" type="slidenum">
              <a:rPr lang="en-US"/>
              <a:pPr>
                <a:defRPr/>
              </a:pPr>
              <a:t>51</a:t>
            </a:fld>
            <a:endParaRPr lang="en-US" sz="1400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524000" y="2057400"/>
            <a:ext cx="2514600" cy="1905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/>
              <a:t>CONCEPT</a:t>
            </a:r>
            <a:br>
              <a:rPr lang="en-US" b="1"/>
            </a:br>
            <a:r>
              <a:rPr lang="en-US" b="1"/>
              <a:t>Variable A</a:t>
            </a:r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334000" y="1981200"/>
            <a:ext cx="2590800" cy="1981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/>
              <a:t>CONCEPT</a:t>
            </a:r>
            <a:br>
              <a:rPr lang="en-US" b="1"/>
            </a:br>
            <a:r>
              <a:rPr lang="en-US" b="1"/>
              <a:t>Variable B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4038600" y="2971800"/>
            <a:ext cx="1295400" cy="152400"/>
          </a:xfrm>
          <a:prstGeom prst="rightArrow">
            <a:avLst>
              <a:gd name="adj1" fmla="val 50000"/>
              <a:gd name="adj2" fmla="val 12343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Depicting Associations Between Latent Variables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3D98-8EC7-4924-972F-B38852D339A4}" type="slidenum">
              <a:rPr lang="en-US"/>
              <a:pPr>
                <a:defRPr/>
              </a:pPr>
              <a:t>52</a:t>
            </a:fld>
            <a:endParaRPr lang="en-US" sz="1400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524000" y="2057400"/>
            <a:ext cx="2514600" cy="1905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CONCEPT</a:t>
            </a:r>
            <a:br>
              <a:rPr lang="en-US" b="1" dirty="0"/>
            </a:br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334000" y="1981200"/>
            <a:ext cx="2590800" cy="1981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CONCEPT</a:t>
            </a:r>
            <a:br>
              <a:rPr lang="en-US" b="1" dirty="0"/>
            </a:br>
            <a:r>
              <a:rPr lang="en-US" b="1" dirty="0" smtClean="0"/>
              <a:t>Health Status</a:t>
            </a:r>
            <a:endParaRPr lang="en-US" b="1" dirty="0"/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4038600" y="2971800"/>
            <a:ext cx="1295400" cy="152400"/>
          </a:xfrm>
          <a:prstGeom prst="rightArrow">
            <a:avLst>
              <a:gd name="adj1" fmla="val 50000"/>
              <a:gd name="adj2" fmla="val 12343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Depicting Measures of Latent Variables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3D98-8EC7-4924-972F-B38852D339A4}" type="slidenum">
              <a:rPr lang="en-US"/>
              <a:pPr>
                <a:defRPr/>
              </a:pPr>
              <a:t>53</a:t>
            </a:fld>
            <a:endParaRPr lang="en-US" sz="1400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524000" y="2057400"/>
            <a:ext cx="2514600" cy="1905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676400" y="4724400"/>
            <a:ext cx="1981200" cy="990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Measure A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667001" y="3962400"/>
            <a:ext cx="152399" cy="762000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334000" y="1981200"/>
            <a:ext cx="2590800" cy="1981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Health Status</a:t>
            </a:r>
            <a:endParaRPr lang="en-US" b="1" dirty="0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5638800" y="4724400"/>
            <a:ext cx="2133600" cy="990600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5791200" y="4953000"/>
            <a:ext cx="1597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Measure B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553200" y="3962400"/>
            <a:ext cx="152399" cy="762000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Depicting Measures of Latent Variables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3D98-8EC7-4924-972F-B38852D339A4}" type="slidenum">
              <a:rPr lang="en-US"/>
              <a:pPr>
                <a:defRPr/>
              </a:pPr>
              <a:t>54</a:t>
            </a:fld>
            <a:endParaRPr lang="en-US" sz="1400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524000" y="2057400"/>
            <a:ext cx="2514600" cy="1905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676400" y="4724400"/>
            <a:ext cx="1981200" cy="990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Perceived</a:t>
            </a:r>
            <a:br>
              <a:rPr lang="en-US" b="1" dirty="0" smtClean="0"/>
            </a:br>
            <a:r>
              <a:rPr lang="en-US" b="1" dirty="0" smtClean="0"/>
              <a:t>Stress Scale</a:t>
            </a:r>
            <a:endParaRPr lang="en-US" b="1" dirty="0"/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667001" y="3962400"/>
            <a:ext cx="152399" cy="762000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334000" y="1981200"/>
            <a:ext cx="2590800" cy="1981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Health Status</a:t>
            </a:r>
            <a:endParaRPr lang="en-US" b="1" dirty="0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5638800" y="4724400"/>
            <a:ext cx="2133600" cy="990600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6112660" y="4953000"/>
            <a:ext cx="9541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SF-36</a:t>
            </a:r>
            <a:endParaRPr lang="en-US" b="1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553200" y="3962400"/>
            <a:ext cx="152399" cy="762000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Depicting Associations Between Latent Variables (revisited) 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3D98-8EC7-4924-972F-B38852D339A4}" type="slidenum">
              <a:rPr lang="en-US"/>
              <a:pPr>
                <a:defRPr/>
              </a:pPr>
              <a:t>55</a:t>
            </a:fld>
            <a:endParaRPr lang="en-US" sz="1400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524000" y="2057400"/>
            <a:ext cx="2514600" cy="1905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CONCEPT</a:t>
            </a:r>
            <a:br>
              <a:rPr lang="en-US" b="1" dirty="0"/>
            </a:br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334000" y="1981200"/>
            <a:ext cx="2590800" cy="1981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CONCEPT</a:t>
            </a:r>
            <a:br>
              <a:rPr lang="en-US" b="1" dirty="0"/>
            </a:br>
            <a:r>
              <a:rPr lang="en-US" b="1" dirty="0" smtClean="0"/>
              <a:t>Health Status</a:t>
            </a:r>
            <a:endParaRPr lang="en-US" b="1" dirty="0"/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4038600" y="2971800"/>
            <a:ext cx="1295400" cy="152400"/>
          </a:xfrm>
          <a:prstGeom prst="rightArrow">
            <a:avLst>
              <a:gd name="adj1" fmla="val 50000"/>
              <a:gd name="adj2" fmla="val 12343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Associations are In Fact Only Those Between Selected Measures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3D98-8EC7-4924-972F-B38852D339A4}" type="slidenum">
              <a:rPr lang="en-US"/>
              <a:pPr>
                <a:defRPr/>
              </a:pPr>
              <a:t>56</a:t>
            </a:fld>
            <a:endParaRPr lang="en-US" sz="1400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524000" y="2057400"/>
            <a:ext cx="2514600" cy="1905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676400" y="4724400"/>
            <a:ext cx="1981200" cy="990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Perceived</a:t>
            </a:r>
            <a:br>
              <a:rPr lang="en-US" b="1" dirty="0" smtClean="0"/>
            </a:br>
            <a:r>
              <a:rPr lang="en-US" b="1" dirty="0" smtClean="0"/>
              <a:t>Stress Scale</a:t>
            </a:r>
            <a:endParaRPr lang="en-US" b="1" dirty="0"/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667001" y="3962400"/>
            <a:ext cx="152399" cy="762000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334000" y="1981200"/>
            <a:ext cx="2590800" cy="1981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Health Status</a:t>
            </a:r>
            <a:endParaRPr lang="en-US" b="1" dirty="0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5638800" y="4724400"/>
            <a:ext cx="2133600" cy="990600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6112660" y="4953000"/>
            <a:ext cx="9541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SF-36</a:t>
            </a:r>
            <a:endParaRPr lang="en-US" b="1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553200" y="3962400"/>
            <a:ext cx="152399" cy="762000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57600" y="5105400"/>
            <a:ext cx="1981200" cy="152400"/>
          </a:xfrm>
          <a:prstGeom prst="rightArrow">
            <a:avLst>
              <a:gd name="adj1" fmla="val 50000"/>
              <a:gd name="adj2" fmla="val 12343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Concepts/Latent Variables Are Usually Multidimensional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Due to abstract nature, most are complex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Hard to define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Multidimensional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Concepts within concepts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2A176-B981-49F8-95CE-0E99CBBA7BA6}" type="slidenum">
              <a:rPr lang="en-US"/>
              <a:pPr>
                <a:defRPr/>
              </a:pPr>
              <a:t>57</a:t>
            </a:fld>
            <a:endParaRPr lang="en-US" sz="1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610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Multidimensional “Dimensions”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EE0EA-2FD0-4127-A86C-42193BE757B2}" type="slidenum">
              <a:rPr lang="en-US"/>
              <a:pPr>
                <a:defRPr/>
              </a:pPr>
              <a:t>58</a:t>
            </a:fld>
            <a:endParaRPr lang="en-US" sz="1400"/>
          </a:p>
        </p:txBody>
      </p:sp>
      <p:sp>
        <p:nvSpPr>
          <p:cNvPr id="1945602" name="Oval 2"/>
          <p:cNvSpPr>
            <a:spLocks noChangeArrowheads="1"/>
          </p:cNvSpPr>
          <p:nvPr/>
        </p:nvSpPr>
        <p:spPr bwMode="auto">
          <a:xfrm>
            <a:off x="2109788" y="1676400"/>
            <a:ext cx="3513137" cy="13144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>
              <a:solidFill>
                <a:srgbClr val="00FF00"/>
              </a:solidFill>
              <a:latin typeface="Times" pitchFamily="18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2824163" y="2168525"/>
            <a:ext cx="2076450" cy="3667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Physical Health</a:t>
            </a:r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 flipH="1">
            <a:off x="1828800" y="2743200"/>
            <a:ext cx="6429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607" name="Oval 7"/>
          <p:cNvSpPr>
            <a:spLocks noChangeArrowheads="1"/>
          </p:cNvSpPr>
          <p:nvPr/>
        </p:nvSpPr>
        <p:spPr bwMode="auto">
          <a:xfrm>
            <a:off x="533400" y="3200400"/>
            <a:ext cx="1905000" cy="10858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Physical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functioning</a:t>
            </a:r>
          </a:p>
        </p:txBody>
      </p:sp>
      <p:sp>
        <p:nvSpPr>
          <p:cNvPr id="1945608" name="Oval 8"/>
          <p:cNvSpPr>
            <a:spLocks noChangeArrowheads="1"/>
          </p:cNvSpPr>
          <p:nvPr/>
        </p:nvSpPr>
        <p:spPr bwMode="auto">
          <a:xfrm>
            <a:off x="5791200" y="4038600"/>
            <a:ext cx="1905000" cy="1009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Health 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perceptions</a:t>
            </a:r>
          </a:p>
        </p:txBody>
      </p:sp>
      <p:sp>
        <p:nvSpPr>
          <p:cNvPr id="1945609" name="Oval 9"/>
          <p:cNvSpPr>
            <a:spLocks noChangeArrowheads="1"/>
          </p:cNvSpPr>
          <p:nvPr/>
        </p:nvSpPr>
        <p:spPr bwMode="auto">
          <a:xfrm>
            <a:off x="1371600" y="4343400"/>
            <a:ext cx="1905000" cy="10858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Pain</a:t>
            </a:r>
          </a:p>
        </p:txBody>
      </p:sp>
      <p:sp>
        <p:nvSpPr>
          <p:cNvPr id="1945610" name="Oval 10"/>
          <p:cNvSpPr>
            <a:spLocks noChangeArrowheads="1"/>
          </p:cNvSpPr>
          <p:nvPr/>
        </p:nvSpPr>
        <p:spPr bwMode="auto">
          <a:xfrm>
            <a:off x="3505200" y="4724400"/>
            <a:ext cx="1905000" cy="10858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Energy &amp;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fatigue</a:t>
            </a:r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H="1">
            <a:off x="2514600" y="2971800"/>
            <a:ext cx="566738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4224338" y="2971800"/>
            <a:ext cx="195262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4986338" y="2895600"/>
            <a:ext cx="1033462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610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Multidimensional “Dimensions”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EE0EA-2FD0-4127-A86C-42193BE757B2}" type="slidenum">
              <a:rPr lang="en-US"/>
              <a:pPr>
                <a:defRPr/>
              </a:pPr>
              <a:t>59</a:t>
            </a:fld>
            <a:endParaRPr lang="en-US" sz="1400"/>
          </a:p>
        </p:txBody>
      </p:sp>
      <p:sp>
        <p:nvSpPr>
          <p:cNvPr id="1945602" name="Oval 2"/>
          <p:cNvSpPr>
            <a:spLocks noChangeArrowheads="1"/>
          </p:cNvSpPr>
          <p:nvPr/>
        </p:nvSpPr>
        <p:spPr bwMode="auto">
          <a:xfrm>
            <a:off x="2109788" y="1676400"/>
            <a:ext cx="3513137" cy="13144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>
              <a:solidFill>
                <a:srgbClr val="00FF00"/>
              </a:solidFill>
              <a:latin typeface="Times" pitchFamily="18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2824163" y="2168525"/>
            <a:ext cx="2076450" cy="3667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>
                <a:latin typeface="Arial" charset="0"/>
              </a:rPr>
              <a:t>Physical Health</a:t>
            </a:r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 flipH="1">
            <a:off x="1828800" y="2743200"/>
            <a:ext cx="6429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607" name="Oval 7"/>
          <p:cNvSpPr>
            <a:spLocks noChangeArrowheads="1"/>
          </p:cNvSpPr>
          <p:nvPr/>
        </p:nvSpPr>
        <p:spPr bwMode="auto">
          <a:xfrm>
            <a:off x="533400" y="3200400"/>
            <a:ext cx="1905000" cy="10858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Physical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functioning</a:t>
            </a:r>
          </a:p>
        </p:txBody>
      </p:sp>
      <p:sp>
        <p:nvSpPr>
          <p:cNvPr id="1945608" name="Oval 8"/>
          <p:cNvSpPr>
            <a:spLocks noChangeArrowheads="1"/>
          </p:cNvSpPr>
          <p:nvPr/>
        </p:nvSpPr>
        <p:spPr bwMode="auto">
          <a:xfrm>
            <a:off x="5791200" y="4038600"/>
            <a:ext cx="1905000" cy="1009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Health 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perceptions</a:t>
            </a:r>
          </a:p>
        </p:txBody>
      </p:sp>
      <p:sp>
        <p:nvSpPr>
          <p:cNvPr id="1945609" name="Oval 9"/>
          <p:cNvSpPr>
            <a:spLocks noChangeArrowheads="1"/>
          </p:cNvSpPr>
          <p:nvPr/>
        </p:nvSpPr>
        <p:spPr bwMode="auto">
          <a:xfrm>
            <a:off x="1371600" y="4343400"/>
            <a:ext cx="1905000" cy="10858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Pain</a:t>
            </a:r>
          </a:p>
        </p:txBody>
      </p:sp>
      <p:sp>
        <p:nvSpPr>
          <p:cNvPr id="1945610" name="Oval 10"/>
          <p:cNvSpPr>
            <a:spLocks noChangeArrowheads="1"/>
          </p:cNvSpPr>
          <p:nvPr/>
        </p:nvSpPr>
        <p:spPr bwMode="auto">
          <a:xfrm>
            <a:off x="3505200" y="4724400"/>
            <a:ext cx="1905000" cy="10858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>
                <a:latin typeface="Arial" charset="0"/>
              </a:rPr>
              <a:t>Energy &amp;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fatigue</a:t>
            </a:r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H="1">
            <a:off x="2514600" y="2971800"/>
            <a:ext cx="566738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4224338" y="2971800"/>
            <a:ext cx="195262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4986338" y="2895600"/>
            <a:ext cx="1033462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1066800" y="5181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590800" y="53340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057400" y="5715000"/>
            <a:ext cx="1524000" cy="838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1800" b="1" dirty="0">
                <a:latin typeface="Arial" charset="0"/>
              </a:rPr>
              <a:t>Pain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frequency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81000" y="5715000"/>
            <a:ext cx="1447800" cy="7810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1800" b="1" dirty="0">
                <a:latin typeface="Arial" charset="0"/>
              </a:rPr>
              <a:t>Pain</a:t>
            </a:r>
            <a:br>
              <a:rPr lang="en-US" altLang="en-US" sz="1800" b="1" dirty="0">
                <a:latin typeface="Arial" charset="0"/>
              </a:rPr>
            </a:br>
            <a:r>
              <a:rPr lang="en-US" altLang="en-US" sz="1800" b="1" dirty="0">
                <a:latin typeface="Arial" charset="0"/>
              </a:rPr>
              <a:t>severity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Selecting Outcomes for Randomized Controlled Trials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trials of new medications, procedures, or treatments require standard set of patient-reported health outcome measures </a:t>
            </a:r>
          </a:p>
          <a:p>
            <a:pPr lvl="1"/>
            <a:r>
              <a:rPr lang="en-US" dirty="0" smtClean="0"/>
              <a:t>In addition to clinical and </a:t>
            </a:r>
            <a:r>
              <a:rPr lang="en-US" smtClean="0"/>
              <a:t>physiological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6</a:t>
            </a:fld>
            <a:endParaRPr lang="en-US" sz="1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Defining Concepts for Your Study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How does concept fit into your research question?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Outcome?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Determinant of health?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Define</a:t>
            </a:r>
            <a:r>
              <a:rPr lang="en-US" dirty="0" smtClean="0"/>
              <a:t> concept from your perspective, taking into account …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Study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Target population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1557-50D9-4EF0-A2D3-79F4A30145B3}" type="slidenum">
              <a:rPr lang="en-US"/>
              <a:pPr>
                <a:defRPr/>
              </a:pPr>
              <a:t>60</a:t>
            </a:fld>
            <a:endParaRPr lang="en-US" sz="1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Part I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Importance of good outcomes</a:t>
            </a:r>
          </a:p>
          <a:p>
            <a:r>
              <a:rPr lang="en-US" sz="3000" dirty="0" smtClean="0"/>
              <a:t>Importance of good measures</a:t>
            </a:r>
          </a:p>
          <a:p>
            <a:r>
              <a:rPr lang="en-US" sz="3000" dirty="0" smtClean="0"/>
              <a:t>Measurement terminology</a:t>
            </a:r>
          </a:p>
          <a:p>
            <a:r>
              <a:rPr lang="en-US" sz="3000" dirty="0" smtClean="0"/>
              <a:t>Process of selecting measures</a:t>
            </a:r>
          </a:p>
          <a:p>
            <a:pPr lvl="1"/>
            <a:r>
              <a:rPr lang="en-US" sz="2600" dirty="0" smtClean="0"/>
              <a:t>Defining concepts </a:t>
            </a:r>
          </a:p>
          <a:p>
            <a:pPr lvl="1"/>
            <a:r>
              <a:rPr lang="en-US" sz="2600" u="sng" dirty="0" smtClean="0">
                <a:solidFill>
                  <a:srgbClr val="FF0000"/>
                </a:solidFill>
              </a:rPr>
              <a:t>Locating potential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346B-1E8B-47F2-A1BA-41A907719D79}" type="slidenum">
              <a:rPr lang="en-US" smtClean="0"/>
              <a:pPr>
                <a:defRPr/>
              </a:pPr>
              <a:t>61</a:t>
            </a:fld>
            <a:endParaRPr lang="en-US" sz="1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PROCESS of Selecting Measures for Your Studies 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9C83-B548-49D2-A291-C7C559D02E15}" type="slidenum">
              <a:rPr lang="en-US"/>
              <a:pPr>
                <a:defRPr/>
              </a:pPr>
              <a:t>62</a:t>
            </a:fld>
            <a:endParaRPr lang="en-US" sz="140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71976" y="1793875"/>
            <a:ext cx="5099986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Describe your target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population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060575" y="2971800"/>
            <a:ext cx="4452938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Identify potential measures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006475" y="3581400"/>
            <a:ext cx="6561138" cy="1230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critique measures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for: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--conceptual and psychometric adequacy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--practical considerations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990600" y="4953000"/>
            <a:ext cx="348297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Pretest best measure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990600" y="5943600"/>
            <a:ext cx="3505200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Final measure</a:t>
            </a:r>
          </a:p>
        </p:txBody>
      </p: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2217738" y="2362200"/>
            <a:ext cx="4095750" cy="4619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Define concept (variable)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4648200" y="5257800"/>
            <a:ext cx="4038600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If problematic:</a:t>
            </a:r>
            <a:b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modify and pretest again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95800" y="5029200"/>
            <a:ext cx="784225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502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6096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95800" y="6324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dirty="0" smtClean="0"/>
              <a:t>Identify Potential Measures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500" dirty="0" smtClean="0"/>
              <a:t>Identify candidate measures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500" dirty="0" smtClean="0"/>
              <a:t>Multi-item measures with known psychometric properties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500" dirty="0" smtClean="0"/>
              <a:t>Most good measures published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 smtClean="0"/>
              <a:t>Original development information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 smtClean="0"/>
              <a:t>Applications (subsequent publications)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500" u="sng" dirty="0" smtClean="0"/>
              <a:t>DO NOT</a:t>
            </a:r>
            <a:r>
              <a:rPr lang="en-US" sz="3500" dirty="0" smtClean="0"/>
              <a:t> develop your own questions unless absolutely necessary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2FB0F-AEAC-4D1E-8B76-FED9FFA8747A}" type="slidenum">
              <a:rPr lang="en-US"/>
              <a:pPr>
                <a:defRPr/>
              </a:pPr>
              <a:t>63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 of Potential Measures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Reviews of measures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Compendia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Literature reviews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Web, various databases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Organizations and research centers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Government agencies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National and state surveys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Universities and individual researchers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4584F-5C3F-4FA6-B3D9-186025037FCA}" type="slidenum">
              <a:rPr lang="en-US"/>
              <a:pPr>
                <a:defRPr/>
              </a:pPr>
              <a:t>64</a:t>
            </a:fld>
            <a:endParaRPr lang="en-US" sz="1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Compendia and Reviews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smtClean="0"/>
              <a:t>Specific measures of various concepts are compiled, reviewed, or listed</a:t>
            </a:r>
          </a:p>
          <a:p>
            <a:pPr marL="914400" lvl="1" indent="-457200" eaLnBrk="1" hangingPunct="1"/>
            <a:r>
              <a:rPr lang="en-US" dirty="0" smtClean="0"/>
              <a:t>Many books reviewing array of concepts</a:t>
            </a:r>
          </a:p>
          <a:p>
            <a:pPr marL="914400" lvl="1" indent="-457200" eaLnBrk="1" hangingPunct="1"/>
            <a:r>
              <a:rPr lang="en-US" dirty="0" smtClean="0"/>
              <a:t>Special journal issues review and critique various measures </a:t>
            </a:r>
          </a:p>
          <a:p>
            <a:pPr marL="914400" lvl="1" indent="-457200" eaLnBrk="1" hangingPunct="1"/>
            <a:r>
              <a:rPr lang="en-US" dirty="0" smtClean="0"/>
              <a:t>Literature reviews</a:t>
            </a:r>
          </a:p>
          <a:p>
            <a:pPr marL="547687" indent="-457200" eaLnBrk="1" hangingPunct="1"/>
            <a:r>
              <a:rPr lang="en-US" dirty="0" smtClean="0"/>
              <a:t>Handout: Compendia of measures </a:t>
            </a:r>
          </a:p>
          <a:p>
            <a:pPr marL="914400" lvl="1" indent="-457200" eaLnBrk="1" hangingPunct="1">
              <a:buFontTx/>
              <a:buNone/>
            </a:pPr>
            <a:endParaRPr lang="en-US" dirty="0" smtClean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510DA-1F08-4F18-AC76-4387662E7D7A}" type="slidenum">
              <a:rPr lang="en-US"/>
              <a:pPr>
                <a:defRPr/>
              </a:pPr>
              <a:t>65</a:t>
            </a:fld>
            <a:endParaRPr lang="en-US" sz="1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CADC Measurement/Methods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66</a:t>
            </a:fld>
            <a:endParaRPr lang="en-US" sz="140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 l="12340" t="18233" r="13622" b="13960"/>
          <a:stretch>
            <a:fillRect/>
          </a:stretch>
        </p:blipFill>
        <p:spPr bwMode="auto">
          <a:xfrm>
            <a:off x="457200" y="2011134"/>
            <a:ext cx="8229600" cy="42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5800" y="6019800"/>
            <a:ext cx="3387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http://dgim.ucsf.edu/cadc/mm/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Best Compendium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93AB-E2BC-4492-B479-55ECF2E0FF53}" type="slidenum">
              <a:rPr lang="en-US"/>
              <a:pPr>
                <a:defRPr/>
              </a:pPr>
              <a:t>67</a:t>
            </a:fld>
            <a:endParaRPr lang="en-US" sz="1400"/>
          </a:p>
        </p:txBody>
      </p:sp>
      <p:pic>
        <p:nvPicPr>
          <p:cNvPr id="49156" name="Content Placeholder 4"/>
          <p:cNvPicPr>
            <a:picLocks noGrp="1"/>
          </p:cNvPicPr>
          <p:nvPr>
            <p:ph idx="4294967295"/>
          </p:nvPr>
        </p:nvPicPr>
        <p:blipFill>
          <a:blip r:embed="rId3" cstate="print"/>
          <a:srcRect l="6012" t="42638" r="77071" b="23926"/>
          <a:stretch>
            <a:fillRect/>
          </a:stretch>
        </p:blipFill>
        <p:spPr>
          <a:xfrm>
            <a:off x="609600" y="2209800"/>
            <a:ext cx="2895600" cy="3657600"/>
          </a:xfrm>
        </p:spPr>
      </p:pic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581400" y="1981200"/>
            <a:ext cx="55626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80000"/>
              </a:lnSpc>
            </a:pP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Reviews measures of 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80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Physical disability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Social health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Psychological well-being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Anxiety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Depression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Mental status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Pain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General health status</a:t>
            </a:r>
          </a:p>
          <a:p>
            <a:pPr lvl="1" algn="l">
              <a:lnSpc>
                <a:spcPct val="80000"/>
              </a:lnSpc>
              <a:buFont typeface="Arial" charset="0"/>
              <a:buChar char="•"/>
            </a:pPr>
            <a:r>
              <a:rPr lang="en-US" sz="2600">
                <a:latin typeface="Verdana" pitchFamily="34" charset="0"/>
                <a:ea typeface="Verdana" pitchFamily="34" charset="0"/>
                <a:cs typeface="Verdana" pitchFamily="34" charset="0"/>
              </a:rPr>
              <a:t>  Quality of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1739" y="6019800"/>
            <a:ext cx="473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McDowell and Newell, 2006, Third  Edition</a:t>
            </a:r>
            <a:endParaRPr lang="en-US"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Literature Reviews of Measures</a:t>
            </a:r>
            <a:r>
              <a:rPr lang="en-US" sz="3800" dirty="0" smtClean="0"/>
              <a:t>	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Diet in minority populations</a:t>
            </a:r>
          </a:p>
          <a:p>
            <a:pPr eaLnBrk="1" hangingPunct="1"/>
            <a:r>
              <a:rPr lang="en-US" smtClean="0"/>
              <a:t>Park/recreation environments</a:t>
            </a:r>
          </a:p>
          <a:p>
            <a:pPr eaLnBrk="1" hangingPunct="1"/>
            <a:r>
              <a:rPr lang="en-US" smtClean="0"/>
              <a:t>Physical activity</a:t>
            </a:r>
          </a:p>
          <a:p>
            <a:pPr eaLnBrk="1" hangingPunct="1"/>
            <a:r>
              <a:rPr lang="en-US" smtClean="0"/>
              <a:t>Culture…</a:t>
            </a:r>
          </a:p>
          <a:p>
            <a:pPr eaLnBrk="1" hangingPunct="1"/>
            <a:r>
              <a:rPr lang="en-US" smtClean="0"/>
              <a:t>Socioeconomic status of elderly…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A5D0-5A2F-4C3E-99FE-2EA571BB8C76}" type="slidenum">
              <a:rPr lang="en-US"/>
              <a:pPr>
                <a:defRPr/>
              </a:pPr>
              <a:t>68</a:t>
            </a:fld>
            <a:endParaRPr lang="en-US" sz="1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D0CCFA-F01A-43C7-8DB3-18C649F21F11}" type="slidenum">
              <a:rPr lang="en-US"/>
              <a:pPr/>
              <a:t>69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Reviews of Measures: Examples	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Structured reviews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Cross-cultural assessment of geriatric depression: A review of the CES-D and the GDS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Mui</a:t>
            </a:r>
            <a:r>
              <a:rPr lang="en-US" sz="1800" dirty="0" smtClean="0"/>
              <a:t>, </a:t>
            </a:r>
            <a:r>
              <a:rPr lang="en-US" sz="1800" i="1" dirty="0" smtClean="0"/>
              <a:t>J </a:t>
            </a:r>
            <a:r>
              <a:rPr lang="en-US" sz="1800" i="1" dirty="0" err="1" smtClean="0"/>
              <a:t>Ment</a:t>
            </a:r>
            <a:r>
              <a:rPr lang="en-US" sz="1800" i="1" dirty="0" smtClean="0"/>
              <a:t> Health Aging</a:t>
            </a:r>
            <a:r>
              <a:rPr lang="en-US" sz="1800" dirty="0" smtClean="0"/>
              <a:t>, 2001;7:137-164)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review of physical activity measures used among U.S. Latinos: guidelines for developing culturally appropriate measures</a:t>
            </a:r>
            <a:br>
              <a:rPr lang="en-US" sz="2400" dirty="0" smtClean="0"/>
            </a:br>
            <a:r>
              <a:rPr lang="en-US" sz="1800" dirty="0" smtClean="0"/>
              <a:t>(Martinez, </a:t>
            </a:r>
            <a:r>
              <a:rPr lang="en-US" sz="1800" i="1" dirty="0" smtClean="0"/>
              <a:t>Ann </a:t>
            </a:r>
            <a:r>
              <a:rPr lang="en-US" sz="1800" i="1" dirty="0" err="1" smtClean="0"/>
              <a:t>Beh</a:t>
            </a:r>
            <a:r>
              <a:rPr lang="en-US" sz="1800" i="1" dirty="0" smtClean="0"/>
              <a:t> Med,</a:t>
            </a:r>
            <a:r>
              <a:rPr lang="en-US" sz="1800" dirty="0" smtClean="0"/>
              <a:t> 2008;36:195-207)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Narrative reviews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Acculturation: measures of ethnic accommodation to the dominant American culture</a:t>
            </a:r>
            <a:br>
              <a:rPr lang="en-US" sz="2400" dirty="0" smtClean="0"/>
            </a:br>
            <a:r>
              <a:rPr lang="en-US" sz="1800" dirty="0" smtClean="0"/>
              <a:t>(Skinner, </a:t>
            </a:r>
            <a:r>
              <a:rPr lang="en-US" sz="1800" i="1" dirty="0" smtClean="0"/>
              <a:t>J </a:t>
            </a:r>
            <a:r>
              <a:rPr lang="en-US" sz="1800" i="1" dirty="0" err="1" smtClean="0"/>
              <a:t>Ment</a:t>
            </a:r>
            <a:r>
              <a:rPr lang="en-US" sz="1800" i="1" dirty="0" smtClean="0"/>
              <a:t> Health Aging</a:t>
            </a:r>
            <a:r>
              <a:rPr lang="en-US" sz="1800" dirty="0" smtClean="0"/>
              <a:t>, 2001;7:41-52)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Selecting “Patient-Reported Outcome Measures” (PRO or PROM): 6 Principles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3152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Consider PROMs early in design process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Choose PROM proximal to intervention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Identify candidate PROMs based on content and scaling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Appraise reliability, validity, and</a:t>
            </a:r>
            <a:br>
              <a:rPr lang="en-US" sz="3000" dirty="0" smtClean="0"/>
            </a:br>
            <a:r>
              <a:rPr lang="en-US" sz="3000" dirty="0" smtClean="0"/>
              <a:t>track records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Practical concerns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Take minimalist approach to</a:t>
            </a:r>
            <a:br>
              <a:rPr lang="en-US" sz="3000" dirty="0" smtClean="0"/>
            </a:br>
            <a:r>
              <a:rPr lang="en-US" sz="3000" dirty="0" smtClean="0"/>
              <a:t> ad hoc items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5D331-B611-47BE-BCD7-2FEE28CEE5A4}" type="slidenum">
              <a:rPr lang="en-US"/>
              <a:pPr>
                <a:defRPr/>
              </a:pPr>
              <a:t>7</a:t>
            </a:fld>
            <a:endParaRPr lang="en-US" sz="1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CC8AC-7D15-4CCC-8F12-6FA469CDAEAD}" type="slidenum">
              <a:rPr lang="en-US" smtClean="0"/>
              <a:pPr>
                <a:defRPr/>
              </a:pPr>
              <a:t>70</a:t>
            </a:fld>
            <a:endParaRPr lang="en-US" sz="140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Resource: Reviews Measures for Diverse Populations (2002)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6337" t="40184" r="77312" b="26074"/>
          <a:stretch>
            <a:fillRect/>
          </a:stretch>
        </p:blipFill>
        <p:spPr bwMode="auto">
          <a:xfrm>
            <a:off x="5562600" y="2133600"/>
            <a:ext cx="3095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-76200" y="2170113"/>
            <a:ext cx="5334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80000"/>
              </a:lnSpc>
              <a:defRPr/>
            </a:pPr>
            <a:r>
              <a:rPr lang="en-US" sz="3000" dirty="0">
                <a:latin typeface="+mj-lt"/>
              </a:rPr>
              <a:t>Reviews measures that have been used cross-culturally: 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Acculturation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Socioeconomic status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Social support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Cognition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Health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Depression</a:t>
            </a:r>
          </a:p>
          <a:p>
            <a:pPr lvl="1" algn="l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3000" dirty="0">
                <a:latin typeface="+mj-lt"/>
              </a:rPr>
              <a:t>  Religiosity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Compendia on Web: NCI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3B231-C6EC-499B-A363-36338E756697}" type="slidenum">
              <a:rPr lang="en-US"/>
              <a:pPr>
                <a:defRPr/>
              </a:pPr>
              <a:t>71</a:t>
            </a:fld>
            <a:endParaRPr lang="en-US" sz="1400"/>
          </a:p>
        </p:txBody>
      </p:sp>
      <p:pic>
        <p:nvPicPr>
          <p:cNvPr id="53252" name="Content Placeholder 8"/>
          <p:cNvPicPr>
            <a:picLocks noGrp="1"/>
          </p:cNvPicPr>
          <p:nvPr>
            <p:ph idx="4294967295"/>
          </p:nvPr>
        </p:nvPicPr>
        <p:blipFill>
          <a:blip r:embed="rId3" cstate="print"/>
          <a:srcRect l="10597" t="16870" r="12305" b="17178"/>
          <a:stretch>
            <a:fillRect/>
          </a:stretch>
        </p:blipFill>
        <p:spPr>
          <a:xfrm>
            <a:off x="838200" y="1524000"/>
            <a:ext cx="7010400" cy="4572000"/>
          </a:xfrm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048000" y="6248400"/>
            <a:ext cx="52355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http://dccps.cancer.gov/brp/constructs/index.html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Google and Google Scholar</a:t>
            </a:r>
            <a:r>
              <a:rPr lang="en-US" dirty="0" smtClean="0"/>
              <a:t>	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B6750-9B32-4CB4-9F75-C3EF4E82DD51}" type="slidenum">
              <a:rPr lang="en-US"/>
              <a:pPr>
                <a:defRPr/>
              </a:pPr>
              <a:t>72</a:t>
            </a:fld>
            <a:endParaRPr lang="en-US" sz="140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2362200"/>
            <a:ext cx="34290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More practical for searching on vague terms</a:t>
            </a:r>
          </a:p>
          <a:p>
            <a:pPr eaLnBrk="1" hangingPunct="1"/>
            <a:r>
              <a:rPr lang="en-US" sz="3200" smtClean="0"/>
              <a:t>Follow up on PubMed </a:t>
            </a:r>
          </a:p>
          <a:p>
            <a:pPr eaLnBrk="1" hangingPunct="1"/>
            <a:endParaRPr lang="en-US" smtClean="0"/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4572000" y="5867400"/>
            <a:ext cx="351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ea typeface="Verdana" pitchFamily="34" charset="0"/>
                <a:cs typeface="Verdana" pitchFamily="34" charset="0"/>
              </a:rPr>
              <a:t>http://scholar.google.com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31333" t="26190" r="27214" b="17315"/>
          <a:stretch>
            <a:fillRect/>
          </a:stretch>
        </p:blipFill>
        <p:spPr bwMode="auto">
          <a:xfrm>
            <a:off x="4038600" y="21336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 Alternative Labels to Search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on your term – see what other terms come up</a:t>
            </a:r>
          </a:p>
          <a:p>
            <a:pPr eaLnBrk="1" hangingPunct="1"/>
            <a:r>
              <a:rPr lang="en-US" dirty="0" smtClean="0"/>
              <a:t>Housing instability</a:t>
            </a:r>
          </a:p>
          <a:p>
            <a:pPr lvl="1" eaLnBrk="1" hangingPunct="1"/>
            <a:r>
              <a:rPr lang="en-US" dirty="0" smtClean="0"/>
              <a:t>Homelessness</a:t>
            </a:r>
          </a:p>
          <a:p>
            <a:pPr eaLnBrk="1" hangingPunct="1"/>
            <a:r>
              <a:rPr lang="en-US" dirty="0" smtClean="0"/>
              <a:t>Clinical assertiveness</a:t>
            </a:r>
          </a:p>
          <a:p>
            <a:pPr lvl="1" eaLnBrk="1" hangingPunct="1"/>
            <a:r>
              <a:rPr lang="en-US" dirty="0" smtClean="0"/>
              <a:t>Interpersonal behavior</a:t>
            </a:r>
          </a:p>
          <a:p>
            <a:pPr lvl="1" eaLnBrk="1" hangingPunct="1"/>
            <a:r>
              <a:rPr lang="en-US" dirty="0" smtClean="0"/>
              <a:t>Physician communication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56E5B-E402-45E5-A569-4CEE1D6240F5}" type="slidenum">
              <a:rPr lang="en-US"/>
              <a:pPr>
                <a:defRPr/>
              </a:pPr>
              <a:t>73</a:t>
            </a:fld>
            <a:endParaRPr lang="en-US" sz="1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Locating Measures: Organizations and Research Centers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organizations and academic centers specialize in measurement development</a:t>
            </a:r>
          </a:p>
          <a:p>
            <a:pPr eaLnBrk="1" hangingPunct="1"/>
            <a:r>
              <a:rPr lang="en-US" smtClean="0"/>
              <a:t>Provide instruments and scoring information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1F791-6E51-410C-9264-250524F4B6AA}" type="slidenum">
              <a:rPr lang="en-US"/>
              <a:pPr>
                <a:defRPr/>
              </a:pPr>
              <a:t>74</a:t>
            </a:fld>
            <a:endParaRPr lang="en-US" sz="1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Assessment Center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75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7902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Handout: Instruments Available for Use in Assessment Center</a:t>
            </a:r>
            <a:endParaRPr lang="en-US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t="16667" b="59286"/>
          <a:stretch>
            <a:fillRect/>
          </a:stretch>
        </p:blipFill>
        <p:spPr bwMode="auto">
          <a:xfrm>
            <a:off x="914400" y="1905000"/>
            <a:ext cx="693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r>
              <a:rPr lang="en-US" sz="2800" dirty="0" smtClean="0"/>
              <a:t>PROMIS, </a:t>
            </a:r>
            <a:r>
              <a:rPr lang="en-US" sz="2800" dirty="0" err="1" smtClean="0"/>
              <a:t>Neuro</a:t>
            </a:r>
            <a:r>
              <a:rPr lang="en-US" sz="2800" dirty="0" smtClean="0"/>
              <a:t>-QOL, NIH Toolbox</a:t>
            </a:r>
          </a:p>
          <a:p>
            <a:r>
              <a:rPr lang="en-US" sz="2800" dirty="0" smtClean="0"/>
              <a:t>Various profiles and short forms</a:t>
            </a:r>
          </a:p>
          <a:p>
            <a:r>
              <a:rPr lang="en-US" sz="2800" dirty="0" smtClean="0"/>
              <a:t>Computer Adapted Testing (CAT)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PROMIS-57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Physical function</a:t>
            </a:r>
          </a:p>
          <a:p>
            <a:r>
              <a:rPr lang="en-US" sz="3000" dirty="0" smtClean="0"/>
              <a:t>Anxiety</a:t>
            </a:r>
          </a:p>
          <a:p>
            <a:r>
              <a:rPr lang="en-US" sz="3000" dirty="0" smtClean="0"/>
              <a:t>Depression</a:t>
            </a:r>
          </a:p>
          <a:p>
            <a:r>
              <a:rPr lang="en-US" sz="3000" dirty="0" smtClean="0"/>
              <a:t>Fatigue</a:t>
            </a:r>
          </a:p>
          <a:p>
            <a:r>
              <a:rPr lang="en-US" sz="3000" dirty="0" smtClean="0"/>
              <a:t>Sleep disturbance</a:t>
            </a:r>
          </a:p>
          <a:p>
            <a:r>
              <a:rPr lang="en-US" sz="3000" dirty="0" smtClean="0"/>
              <a:t>Satisfaction with participation in social roles</a:t>
            </a:r>
          </a:p>
          <a:p>
            <a:r>
              <a:rPr lang="en-US" sz="3000" dirty="0" smtClean="0"/>
              <a:t>Pain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76</a:t>
            </a:fld>
            <a:endParaRPr lang="en-US" sz="1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RAND Health Program: Surveys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733800"/>
            <a:ext cx="8229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Measures, scoring, publications for measures of: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Health-related quality of life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Quality of care, patient satisfaction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Maternal, child, and adolescent health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A48D-FD06-4C97-919E-FC27C1B35A2B}" type="slidenum">
              <a:rPr lang="en-US"/>
              <a:pPr>
                <a:defRPr/>
              </a:pPr>
              <a:t>77</a:t>
            </a:fld>
            <a:endParaRPr lang="en-US" sz="140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17143" r="20667" b="44011"/>
          <a:stretch>
            <a:fillRect/>
          </a:stretch>
        </p:blipFill>
        <p:spPr bwMode="auto">
          <a:xfrm>
            <a:off x="381000" y="1524000"/>
            <a:ext cx="5638317" cy="209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592348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pitchFamily="2" charset="2"/>
              <a:buNone/>
            </a:pPr>
            <a:r>
              <a:rPr lang="en-US" dirty="0" smtClean="0"/>
              <a:t>http://www.rand.org/health/surveys_tools.html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Rutgers University Libraries: Measures for Nursing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83A8-FAC8-4A11-842E-09F0D4A4C397}" type="slidenum">
              <a:rPr lang="en-US" smtClean="0"/>
              <a:pPr>
                <a:defRPr/>
              </a:pPr>
              <a:t>78</a:t>
            </a:fld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381000" y="57150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dirty="0" smtClean="0">
                <a:latin typeface="+mn-lt"/>
              </a:rPr>
              <a:t>Over 100 compendium volumes with links</a:t>
            </a:r>
          </a:p>
          <a:p>
            <a:pPr algn="l" eaLnBrk="1" hangingPunct="1"/>
            <a:r>
              <a:rPr lang="en-US" sz="2000" dirty="0" smtClean="0">
                <a:latin typeface="+mn-lt"/>
              </a:rPr>
              <a:t>libguides.rutgers.edu/</a:t>
            </a:r>
            <a:r>
              <a:rPr lang="en-US" sz="2000" dirty="0" err="1" smtClean="0">
                <a:latin typeface="+mn-lt"/>
              </a:rPr>
              <a:t>tests_nursing</a:t>
            </a:r>
            <a:endParaRPr lang="en-US" sz="2000" dirty="0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hlinkClick r:id="rId3"/>
              </a:rPr>
              <a:t>http://libguides.rutgers.edu/content.php?pid=237257&amp;sid=1960000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4" cstate="print"/>
          <a:srcRect l="13620" t="17619" r="14624" b="6370"/>
          <a:stretch>
            <a:fillRect/>
          </a:stretch>
        </p:blipFill>
        <p:spPr bwMode="auto">
          <a:xfrm>
            <a:off x="886893" y="1935163"/>
            <a:ext cx="642830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/>
              <a:t>MacArthur Research Network on Socioeconomic Status (SES) &amp; Health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3048000" cy="2667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400" dirty="0" smtClean="0"/>
              <a:t>Reviews concepts and measures in psychosocial, environment, and SES domains</a:t>
            </a:r>
            <a:endParaRPr lang="en-US" sz="3000" dirty="0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71A32-5898-45CE-AB24-35EF5CFD260D}" type="slidenum">
              <a:rPr lang="en-US"/>
              <a:pPr>
                <a:defRPr/>
              </a:pPr>
              <a:t>79</a:t>
            </a:fld>
            <a:endParaRPr lang="en-US" sz="1400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38925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http://www.macses.ucsf.edu</a:t>
            </a: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 cstate="print"/>
          <a:srcRect l="4723" t="17485" r="6706" b="5209"/>
          <a:stretch>
            <a:fillRect/>
          </a:stretch>
        </p:blipFill>
        <p:spPr bwMode="auto">
          <a:xfrm>
            <a:off x="3276600" y="19050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Selecting “Patient-Reported Outcome Measures” (PROM or PRO): 6 Principles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3152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Consider PROMs early in design process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Choose PROM proximal to intervention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Identify candidate PROMs based on content and scaling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Appraise reliability, validity, and</a:t>
            </a:r>
            <a:br>
              <a:rPr lang="en-US" sz="3000" dirty="0" smtClean="0"/>
            </a:br>
            <a:r>
              <a:rPr lang="en-US" sz="3000" dirty="0" smtClean="0"/>
              <a:t>track records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Practical concerns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Take minimalist approach to</a:t>
            </a:r>
            <a:br>
              <a:rPr lang="en-US" sz="3000" dirty="0" smtClean="0"/>
            </a:br>
            <a:r>
              <a:rPr lang="en-US" sz="3000" dirty="0" smtClean="0"/>
              <a:t> ad hoc items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5D331-B611-47BE-BCD7-2FEE28CEE5A4}" type="slidenum">
              <a:rPr lang="en-US"/>
              <a:pPr>
                <a:defRPr/>
              </a:pPr>
              <a:t>8</a:t>
            </a:fld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7655119" y="2514600"/>
            <a:ext cx="126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</a:t>
            </a:r>
            <a:br>
              <a:rPr lang="en-US" dirty="0" smtClean="0"/>
            </a:br>
            <a:r>
              <a:rPr lang="en-US" dirty="0" smtClean="0"/>
              <a:t>outcome</a:t>
            </a:r>
            <a:br>
              <a:rPr lang="en-US" dirty="0" smtClean="0"/>
            </a:b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086600" y="2057400"/>
            <a:ext cx="457200" cy="2057400"/>
          </a:xfrm>
          <a:prstGeom prst="rightBrace">
            <a:avLst>
              <a:gd name="adj1" fmla="val 57314"/>
              <a:gd name="adj2" fmla="val 50000"/>
            </a:avLst>
          </a:prstGeom>
          <a:ln w="508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MacArthur Network Psychosocial “Notebook” (Measures)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195513"/>
            <a:ext cx="4267200" cy="4433887"/>
          </a:xfrm>
        </p:spPr>
        <p:txBody>
          <a:bodyPr/>
          <a:lstStyle/>
          <a:p>
            <a:pPr eaLnBrk="1" hangingPunct="1"/>
            <a:r>
              <a:rPr lang="en-US" sz="2800" smtClean="0"/>
              <a:t>Anxiety</a:t>
            </a:r>
          </a:p>
          <a:p>
            <a:pPr eaLnBrk="1" hangingPunct="1"/>
            <a:r>
              <a:rPr lang="en-US" sz="2800" smtClean="0"/>
              <a:t>Coping </a:t>
            </a:r>
          </a:p>
          <a:p>
            <a:pPr eaLnBrk="1" hangingPunct="1"/>
            <a:r>
              <a:rPr lang="en-US" sz="2800" smtClean="0"/>
              <a:t>Depression</a:t>
            </a:r>
          </a:p>
          <a:p>
            <a:pPr eaLnBrk="1" hangingPunct="1"/>
            <a:r>
              <a:rPr lang="en-US" sz="2800" smtClean="0"/>
              <a:t>Discrimination</a:t>
            </a:r>
          </a:p>
          <a:p>
            <a:pPr eaLnBrk="1" hangingPunct="1"/>
            <a:r>
              <a:rPr lang="en-US" sz="2800" smtClean="0"/>
              <a:t>Hostility</a:t>
            </a:r>
          </a:p>
          <a:p>
            <a:pPr eaLnBrk="1" hangingPunct="1"/>
            <a:r>
              <a:rPr lang="en-US" sz="2800" smtClean="0"/>
              <a:t>Optimism</a:t>
            </a:r>
            <a:endParaRPr lang="en-US" sz="3200" smtClean="0"/>
          </a:p>
          <a:p>
            <a:pPr eaLnBrk="1" hangingPunct="1"/>
            <a:endParaRPr lang="en-US" sz="3200" smtClean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195513"/>
            <a:ext cx="4038600" cy="4433887"/>
          </a:xfrm>
        </p:spPr>
        <p:txBody>
          <a:bodyPr/>
          <a:lstStyle/>
          <a:p>
            <a:pPr eaLnBrk="1" hangingPunct="1"/>
            <a:r>
              <a:rPr lang="en-US" sz="2800" smtClean="0"/>
              <a:t>Personal control </a:t>
            </a:r>
          </a:p>
          <a:p>
            <a:pPr eaLnBrk="1" hangingPunct="1"/>
            <a:r>
              <a:rPr lang="en-US" sz="2800" smtClean="0"/>
              <a:t>Psychological stress</a:t>
            </a:r>
          </a:p>
          <a:p>
            <a:pPr eaLnBrk="1" hangingPunct="1"/>
            <a:r>
              <a:rPr lang="en-US" sz="2800" smtClean="0"/>
              <a:t>Purpose in life</a:t>
            </a:r>
          </a:p>
          <a:p>
            <a:pPr eaLnBrk="1" hangingPunct="1"/>
            <a:r>
              <a:rPr lang="en-US" sz="2800" smtClean="0"/>
              <a:t>Self-esteem</a:t>
            </a:r>
          </a:p>
          <a:p>
            <a:pPr eaLnBrk="1" hangingPunct="1"/>
            <a:r>
              <a:rPr lang="en-US" sz="2800" smtClean="0"/>
              <a:t>Social support</a:t>
            </a:r>
          </a:p>
          <a:p>
            <a:pPr eaLnBrk="1" hangingPunct="1"/>
            <a:r>
              <a:rPr lang="en-US" sz="2800" smtClean="0"/>
              <a:t>Vitality and vigor</a:t>
            </a:r>
          </a:p>
        </p:txBody>
      </p:sp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A3FB6-FA6E-468E-8996-6C691BB64B7E}" type="slidenum">
              <a:rPr lang="en-US"/>
              <a:pPr>
                <a:defRPr/>
              </a:pPr>
              <a:t>80</a:t>
            </a:fld>
            <a:endParaRPr lang="en-US" sz="1400"/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854075" y="5715000"/>
            <a:ext cx="72596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http://www.macses.ucsf.edu/research/psychosocial/default.php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82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Consumer Assessment of  Healthcare Providers and Systems (CAHPS) Surveys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Consumer and patient surveys to report and evaluate their health care experiences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Facilities (e.g., hospitals, nursing homes)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Ambulatory care (e.g., health plans, dental plans, home health care, surgical care)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D91C-2066-4B87-BDB2-089957B8FD3F}" type="slidenum">
              <a:rPr lang="en-US"/>
              <a:pPr>
                <a:defRPr/>
              </a:pPr>
              <a:t>81</a:t>
            </a:fld>
            <a:endParaRPr lang="en-US" sz="1400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482460" y="6019800"/>
            <a:ext cx="438729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https://</a:t>
            </a:r>
            <a:r>
              <a:rPr lang="en-US" sz="2200" dirty="0" smtClean="0">
                <a:latin typeface="+mj-lt"/>
              </a:rPr>
              <a:t>www.cahps.ahrq.gov/</a:t>
            </a:r>
            <a:endParaRPr lang="en-US" sz="2200" dirty="0">
              <a:latin typeface="+mj-lt"/>
            </a:endParaRPr>
          </a:p>
        </p:txBody>
      </p:sp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3" cstate="print"/>
          <a:srcRect l="2205" t="36174" r="44727" b="52657"/>
          <a:stretch>
            <a:fillRect/>
          </a:stretch>
        </p:blipFill>
        <p:spPr bwMode="auto">
          <a:xfrm>
            <a:off x="685799" y="1981200"/>
            <a:ext cx="60143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Locating Measures: Large Research Studies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Many large-scale, multi-center and longitudinal studies have developed and used measures on health-related topics</a:t>
            </a:r>
          </a:p>
          <a:p>
            <a:pPr eaLnBrk="1" hangingPunct="1"/>
            <a:r>
              <a:rPr lang="en-US" smtClean="0"/>
              <a:t>Increasingly, they are posting these on “study” websites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5D986-E70A-4646-A40E-C543B7C20086}" type="slidenum">
              <a:rPr lang="en-US"/>
              <a:pPr>
                <a:defRPr/>
              </a:pPr>
              <a:t>82</a:t>
            </a:fld>
            <a:endParaRPr lang="en-US" sz="1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Locating Measures: Finding Authors of Measures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Published research using measure you are interested in</a:t>
            </a:r>
          </a:p>
          <a:p>
            <a:pPr lvl="1" eaLnBrk="1" hangingPunct="1"/>
            <a:r>
              <a:rPr lang="en-US" smtClean="0"/>
              <a:t>Unpublished measures often described in methods</a:t>
            </a:r>
          </a:p>
          <a:p>
            <a:pPr lvl="1" eaLnBrk="1" hangingPunct="1"/>
            <a:r>
              <a:rPr lang="en-US" sz="3000" smtClean="0"/>
              <a:t>Authors may provide measures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E5A4B-4E9A-496D-B963-C2E3AA625F0D}" type="slidenum">
              <a:rPr lang="en-US"/>
              <a:pPr>
                <a:defRPr/>
              </a:pPr>
              <a:t>83</a:t>
            </a:fld>
            <a:endParaRPr lang="en-US" sz="14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/>
              <a:t>PROCESS: Identify Measures for Your Research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Goal: find measure developed with stringent methods</a:t>
            </a:r>
          </a:p>
          <a:p>
            <a:pPr eaLnBrk="1" hangingPunct="1"/>
            <a:r>
              <a:rPr lang="en-US" sz="3400" smtClean="0"/>
              <a:t>Your task</a:t>
            </a:r>
          </a:p>
          <a:p>
            <a:pPr lvl="1" eaLnBrk="1" hangingPunct="1"/>
            <a:r>
              <a:rPr lang="en-US" sz="3000" smtClean="0"/>
              <a:t>Find candidate measures</a:t>
            </a:r>
          </a:p>
          <a:p>
            <a:pPr lvl="1" eaLnBrk="1" hangingPunct="1"/>
            <a:r>
              <a:rPr lang="en-US" sz="3000" smtClean="0"/>
              <a:t>Review for adequacy and appropriateness for your research</a:t>
            </a:r>
          </a:p>
          <a:p>
            <a:pPr lvl="2" eaLnBrk="1" hangingPunct="1"/>
            <a:r>
              <a:rPr lang="en-US" sz="3000" smtClean="0"/>
              <a:t>Additional review for health disparities research </a:t>
            </a:r>
          </a:p>
          <a:p>
            <a:pPr eaLnBrk="1" hangingPunct="1"/>
            <a:endParaRPr lang="en-US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D8472-CA81-4C20-8D35-A38980E3739B}" type="slidenum">
              <a:rPr lang="en-US"/>
              <a:pPr>
                <a:defRPr/>
              </a:pPr>
              <a:t>84</a:t>
            </a:fld>
            <a:endParaRPr lang="en-US" sz="14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0978-DB07-482F-90E5-773D94060055}" type="slidenum">
              <a:rPr lang="en-US" smtClean="0"/>
              <a:pPr>
                <a:defRPr/>
              </a:pPr>
              <a:t>85</a:t>
            </a:fld>
            <a:endParaRPr lang="en-US" sz="1400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Class 4 Homework - April 24, 2014 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rows 1-13 in matrix </a:t>
            </a:r>
          </a:p>
          <a:p>
            <a:pPr lvl="1"/>
            <a:r>
              <a:rPr lang="en-US" dirty="0" smtClean="0"/>
              <a:t>Use form posted on the website</a:t>
            </a:r>
          </a:p>
          <a:p>
            <a:r>
              <a:rPr lang="en-US" dirty="0" smtClean="0"/>
              <a:t>Include your name in the filename</a:t>
            </a:r>
          </a:p>
          <a:p>
            <a:pPr lvl="1"/>
            <a:r>
              <a:rPr lang="en-US" i="1" dirty="0" smtClean="0"/>
              <a:t>Smith_HW_epi222_class4</a:t>
            </a:r>
          </a:p>
          <a:p>
            <a:r>
              <a:rPr lang="en-US" dirty="0" smtClean="0"/>
              <a:t>Email by Tuesday April 29 to </a:t>
            </a:r>
          </a:p>
          <a:p>
            <a:pPr lvl="1"/>
            <a:r>
              <a:rPr lang="en-US" dirty="0" smtClean="0"/>
              <a:t>Anita.Stewart@ucsf.edu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Selecting “Patient-Reported Outcome Measures” (PROM or PRO): 6 Principles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3152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Consider PROMs early in design process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Choose PROM proximal to intervention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Identify candidate PROMs based on content and scaling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Appraise reliability, validity, and</a:t>
            </a:r>
            <a:br>
              <a:rPr lang="en-US" sz="3000" dirty="0" smtClean="0"/>
            </a:br>
            <a:r>
              <a:rPr lang="en-US" sz="3000" dirty="0" smtClean="0"/>
              <a:t>track records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Practical concerns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Take minimalist approach to</a:t>
            </a:r>
            <a:br>
              <a:rPr lang="en-US" sz="3000" dirty="0" smtClean="0"/>
            </a:br>
            <a:r>
              <a:rPr lang="en-US" sz="3000" dirty="0" smtClean="0"/>
              <a:t> ad hoc items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5D331-B611-47BE-BCD7-2FEE28CEE5A4}" type="slidenum">
              <a:rPr lang="en-US"/>
              <a:pPr>
                <a:defRPr/>
              </a:pPr>
              <a:t>9</a:t>
            </a:fld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7655119" y="2514600"/>
            <a:ext cx="126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</a:t>
            </a:r>
            <a:br>
              <a:rPr lang="en-US" dirty="0" smtClean="0"/>
            </a:br>
            <a:r>
              <a:rPr lang="en-US" dirty="0" smtClean="0"/>
              <a:t>outcome</a:t>
            </a:r>
            <a:br>
              <a:rPr lang="en-US" dirty="0" smtClean="0"/>
            </a:b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553200" y="4267200"/>
            <a:ext cx="457200" cy="2057400"/>
          </a:xfrm>
          <a:prstGeom prst="rightBrace">
            <a:avLst>
              <a:gd name="adj1" fmla="val 57314"/>
              <a:gd name="adj2" fmla="val 50000"/>
            </a:avLst>
          </a:prstGeom>
          <a:ln w="508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4884003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</a:t>
            </a:r>
            <a:br>
              <a:rPr lang="en-US" dirty="0" smtClean="0"/>
            </a:b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086600" y="2057400"/>
            <a:ext cx="457200" cy="2057400"/>
          </a:xfrm>
          <a:prstGeom prst="rightBrace">
            <a:avLst>
              <a:gd name="adj1" fmla="val 57314"/>
              <a:gd name="adj2" fmla="val 50000"/>
            </a:avLst>
          </a:prstGeom>
          <a:ln w="508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9362</TotalTime>
  <Words>2943</Words>
  <Application>Microsoft Office PowerPoint</Application>
  <PresentationFormat>On-screen Show (4:3)</PresentationFormat>
  <Paragraphs>665</Paragraphs>
  <Slides>85</Slides>
  <Notes>85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Flow</vt:lpstr>
      <vt:lpstr>   Identifying and Selecting Self-Report Measures for Health Disparities Research: Part I  </vt:lpstr>
      <vt:lpstr>Content of Measurement Lectures</vt:lpstr>
      <vt:lpstr>Content of Measurement Lectures</vt:lpstr>
      <vt:lpstr>Overview – Part I </vt:lpstr>
      <vt:lpstr>Broader Issue: Selecting Appropriate Outcomes for a Research Study</vt:lpstr>
      <vt:lpstr>Selecting Outcomes for Randomized Controlled Trials</vt:lpstr>
      <vt:lpstr>Selecting “Patient-Reported Outcome Measures” (PRO or PROM): 6 Principles</vt:lpstr>
      <vt:lpstr>Selecting “Patient-Reported Outcome Measures” (PROM or PRO): 6 Principles</vt:lpstr>
      <vt:lpstr>Selecting “Patient-Reported Outcome Measures” (PROM or PRO): 6 Principles</vt:lpstr>
      <vt:lpstr>Proximal vs Distal Outcomes</vt:lpstr>
      <vt:lpstr>Defining Concepts For Your Study  (cont) </vt:lpstr>
      <vt:lpstr>Example: Mechanisms to Outcomes In Choral Singing Intervention</vt:lpstr>
      <vt:lpstr>Overview – Part I </vt:lpstr>
      <vt:lpstr>Inappropriate Measures can Mean:</vt:lpstr>
      <vt:lpstr>“Outcomes” Terminology</vt:lpstr>
      <vt:lpstr>Disparity Populations</vt:lpstr>
      <vt:lpstr>Health Disparities Research </vt:lpstr>
      <vt:lpstr>Issues in Health Disparities Research</vt:lpstr>
      <vt:lpstr>Issue in Health Disparities Research</vt:lpstr>
      <vt:lpstr>All Research in SF Bay Area Includes Disparity Population Groups</vt:lpstr>
      <vt:lpstr>Overview – Part I </vt:lpstr>
      <vt:lpstr>“Measures” Terminology</vt:lpstr>
      <vt:lpstr>Things to Pay Attention to in Items</vt:lpstr>
      <vt:lpstr>Composition of an Item</vt:lpstr>
      <vt:lpstr>Composition of an Item</vt:lpstr>
      <vt:lpstr>Composition of an Item</vt:lpstr>
      <vt:lpstr>Comparing Items</vt:lpstr>
      <vt:lpstr>Comparing Items</vt:lpstr>
      <vt:lpstr>Response Scale Choices –  “Vague, Imprecise Quantifiers”</vt:lpstr>
      <vt:lpstr>What Makes a Good Item – in General? </vt:lpstr>
      <vt:lpstr>Additional Criteria for Good Items in Health Disparities Research</vt:lpstr>
      <vt:lpstr>Wording is Everything!</vt:lpstr>
      <vt:lpstr>Single-item “Measures”</vt:lpstr>
      <vt:lpstr>Multi-Item Measures or Scales</vt:lpstr>
      <vt:lpstr>Advantages of Multi-item Measures (vs Single Items)</vt:lpstr>
      <vt:lpstr>Scale Construction Methods</vt:lpstr>
      <vt:lpstr>Summated Rating Scales: Scaling Analyses</vt:lpstr>
      <vt:lpstr>Example of a 2-item Summated Ratings Scale</vt:lpstr>
      <vt:lpstr>Five Criteria to Qualify as a Summated Ratings Scale</vt:lpstr>
      <vt:lpstr>Multidimensional and Unidimensional Measures/Scales</vt:lpstr>
      <vt:lpstr>Example of Unidimensional Measure</vt:lpstr>
      <vt:lpstr>Example of Multidimensional Measure  </vt:lpstr>
      <vt:lpstr>Overview – Part I </vt:lpstr>
      <vt:lpstr>PROCESS of Selecting Measures for Your Studies </vt:lpstr>
      <vt:lpstr>PROCESS of Selecting Measures for Your Studies </vt:lpstr>
      <vt:lpstr>Describe Your Target Population</vt:lpstr>
      <vt:lpstr>PROCESS of Selecting Measures for Your Studies </vt:lpstr>
      <vt:lpstr>Overview – Part I </vt:lpstr>
      <vt:lpstr>Concept/Construct/Latent Variable  </vt:lpstr>
      <vt:lpstr>Measures of Concepts/Latent Variables </vt:lpstr>
      <vt:lpstr>Depicting  Associations Between Latent Variables</vt:lpstr>
      <vt:lpstr>Depicting Associations Between Latent Variables</vt:lpstr>
      <vt:lpstr>Depicting Measures of Latent Variables</vt:lpstr>
      <vt:lpstr>Depicting Measures of Latent Variables</vt:lpstr>
      <vt:lpstr>Depicting Associations Between Latent Variables (revisited) </vt:lpstr>
      <vt:lpstr>Associations are In Fact Only Those Between Selected Measures</vt:lpstr>
      <vt:lpstr>Concepts/Latent Variables Are Usually Multidimensional</vt:lpstr>
      <vt:lpstr>Multidimensional “Dimensions”</vt:lpstr>
      <vt:lpstr>Multidimensional “Dimensions”</vt:lpstr>
      <vt:lpstr>Defining Concepts for Your Study</vt:lpstr>
      <vt:lpstr>Overview – Part I </vt:lpstr>
      <vt:lpstr>PROCESS of Selecting Measures for Your Studies </vt:lpstr>
      <vt:lpstr>Identify Potential Measures </vt:lpstr>
      <vt:lpstr>Sources of Potential Measures</vt:lpstr>
      <vt:lpstr>Compendia and Reviews</vt:lpstr>
      <vt:lpstr>CADC Measurement/Methods Core</vt:lpstr>
      <vt:lpstr>Best Compendium</vt:lpstr>
      <vt:lpstr>Literature Reviews of Measures </vt:lpstr>
      <vt:lpstr>Reviews of Measures: Examples </vt:lpstr>
      <vt:lpstr>Resource: Reviews Measures for Diverse Populations (2002)</vt:lpstr>
      <vt:lpstr>Compendia on Web: NCI</vt:lpstr>
      <vt:lpstr>Google and Google Scholar </vt:lpstr>
      <vt:lpstr>Consider Alternative Labels to Search</vt:lpstr>
      <vt:lpstr>Locating Measures: Organizations and Research Centers</vt:lpstr>
      <vt:lpstr>NIH Assessment Center Measures</vt:lpstr>
      <vt:lpstr>Example: PROMIS-57 Profile</vt:lpstr>
      <vt:lpstr>RAND Health Program: Surveys</vt:lpstr>
      <vt:lpstr>Rutgers University Libraries: Measures for Nursing Research</vt:lpstr>
      <vt:lpstr>MacArthur Research Network on Socioeconomic Status (SES) &amp; Health</vt:lpstr>
      <vt:lpstr>MacArthur Network Psychosocial “Notebook” (Measures)</vt:lpstr>
      <vt:lpstr>Consumer Assessment of  Healthcare Providers and Systems (CAHPS) Surveys </vt:lpstr>
      <vt:lpstr>Locating Measures: Large Research Studies</vt:lpstr>
      <vt:lpstr>Locating Measures: Finding Authors of Measures</vt:lpstr>
      <vt:lpstr>PROCESS: Identify Measures for Your Research</vt:lpstr>
      <vt:lpstr>Class 4 Homework - April 24, 2014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UCSF</dc:creator>
  <cp:lastModifiedBy>stewara</cp:lastModifiedBy>
  <cp:revision>751</cp:revision>
  <cp:lastPrinted>2001-08-17T18:04:03Z</cp:lastPrinted>
  <dcterms:created xsi:type="dcterms:W3CDTF">1995-05-28T16:26:58Z</dcterms:created>
  <dcterms:modified xsi:type="dcterms:W3CDTF">2014-04-22T18:34:22Z</dcterms:modified>
</cp:coreProperties>
</file>