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81" r:id="rId4"/>
    <p:sldId id="260" r:id="rId5"/>
    <p:sldId id="257" r:id="rId6"/>
    <p:sldId id="262" r:id="rId7"/>
    <p:sldId id="274" r:id="rId8"/>
    <p:sldId id="272" r:id="rId9"/>
    <p:sldId id="266" r:id="rId10"/>
    <p:sldId id="273" r:id="rId11"/>
    <p:sldId id="276" r:id="rId12"/>
    <p:sldId id="263" r:id="rId13"/>
    <p:sldId id="278" r:id="rId14"/>
    <p:sldId id="275" r:id="rId15"/>
    <p:sldId id="279" r:id="rId16"/>
    <p:sldId id="277" r:id="rId17"/>
    <p:sldId id="264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AC6"/>
    <a:srgbClr val="0E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B75FC-5E1F-459C-B0B8-09A240190EE6}" v="1" dt="2021-07-02T19:37:46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3946"/>
  </p:normalViewPr>
  <p:slideViewPr>
    <p:cSldViewPr snapToGrid="0" snapToObjects="1">
      <p:cViewPr varScale="1">
        <p:scale>
          <a:sx n="107" d="100"/>
          <a:sy n="107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etcher, Mark" userId="c71487a2-e4d9-4f66-8a6d-4e7a38dad467" providerId="ADAL" clId="{1CAB75FC-5E1F-459C-B0B8-09A240190EE6}"/>
    <pc:docChg chg="modSld">
      <pc:chgData name="Pletcher, Mark" userId="c71487a2-e4d9-4f66-8a6d-4e7a38dad467" providerId="ADAL" clId="{1CAB75FC-5E1F-459C-B0B8-09A240190EE6}" dt="2021-07-02T19:37:53.323" v="2" actId="6549"/>
      <pc:docMkLst>
        <pc:docMk/>
      </pc:docMkLst>
      <pc:sldChg chg="addSp modSp mod">
        <pc:chgData name="Pletcher, Mark" userId="c71487a2-e4d9-4f66-8a6d-4e7a38dad467" providerId="ADAL" clId="{1CAB75FC-5E1F-459C-B0B8-09A240190EE6}" dt="2021-07-02T19:37:53.323" v="2" actId="6549"/>
        <pc:sldMkLst>
          <pc:docMk/>
          <pc:sldMk cId="528720836" sldId="256"/>
        </pc:sldMkLst>
        <pc:spChg chg="mod">
          <ac:chgData name="Pletcher, Mark" userId="c71487a2-e4d9-4f66-8a6d-4e7a38dad467" providerId="ADAL" clId="{1CAB75FC-5E1F-459C-B0B8-09A240190EE6}" dt="2021-07-02T19:37:53.323" v="2" actId="6549"/>
          <ac:spMkLst>
            <pc:docMk/>
            <pc:sldMk cId="528720836" sldId="256"/>
            <ac:spMk id="3" creationId="{00000000-0000-0000-0000-000000000000}"/>
          </ac:spMkLst>
        </pc:spChg>
        <pc:spChg chg="add mod">
          <ac:chgData name="Pletcher, Mark" userId="c71487a2-e4d9-4f66-8a6d-4e7a38dad467" providerId="ADAL" clId="{1CAB75FC-5E1F-459C-B0B8-09A240190EE6}" dt="2021-07-02T19:37:50.291" v="1" actId="1076"/>
          <ac:spMkLst>
            <pc:docMk/>
            <pc:sldMk cId="528720836" sldId="256"/>
            <ac:spMk id="14" creationId="{2A41AEED-2E59-4FE8-B79F-614427BD716F}"/>
          </ac:spMkLst>
        </pc:spChg>
        <pc:spChg chg="add mod">
          <ac:chgData name="Pletcher, Mark" userId="c71487a2-e4d9-4f66-8a6d-4e7a38dad467" providerId="ADAL" clId="{1CAB75FC-5E1F-459C-B0B8-09A240190EE6}" dt="2021-07-02T19:37:50.291" v="1" actId="1076"/>
          <ac:spMkLst>
            <pc:docMk/>
            <pc:sldMk cId="528720836" sldId="256"/>
            <ac:spMk id="15" creationId="{C9AA7C35-40D1-4EBC-B834-C773DCEA49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017E1-7EAD-FF47-9A2E-CB5DFA602288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AE928-3021-2A4D-B337-3B78CD21B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</a:t>
            </a:r>
            <a:r>
              <a:rPr lang="en-US" baseline="0" dirty="0"/>
              <a:t>e we go </a:t>
            </a:r>
            <a:r>
              <a:rPr lang="en-US" baseline="0"/>
              <a:t>furtther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AE928-3021-2A4D-B337-3B78CD21B2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4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4567-98C5-8D46-94BD-BC3C9861FCB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BF79-74C5-174A-A452-369318E0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4AD4567-98C5-8D46-94BD-BC3C9861FCB0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270BF79-74C5-174A-A452-369318E0E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vans.whitaker@ucsf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sf.box.com/s/z8axagvo8yua7s6h4srq1dcp6h3y90t4" TargetMode="External"/><Relationship Id="rId2" Type="http://schemas.openxmlformats.org/officeDocument/2006/relationships/hyperlink" Target="http://tiny.ucsf.edu/4pfmFH*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dnote.com/product-details/basi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thehub.com/download/software-discounts/endno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581" y="976007"/>
            <a:ext cx="3486324" cy="3013349"/>
          </a:xfrm>
          <a:ln>
            <a:solidFill>
              <a:srgbClr val="0E8EC6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E8EC6"/>
                </a:solidFill>
                <a:latin typeface="Arial Black"/>
                <a:cs typeface="Arial Black"/>
              </a:rPr>
              <a:t>EndNote</a:t>
            </a:r>
            <a:br>
              <a:rPr lang="en-US" dirty="0">
                <a:solidFill>
                  <a:srgbClr val="FF6600"/>
                </a:solidFill>
                <a:latin typeface="Arial Black"/>
                <a:cs typeface="Arial Black"/>
              </a:rPr>
            </a:br>
            <a:r>
              <a:rPr lang="en-US" dirty="0">
                <a:latin typeface="Arial"/>
                <a:cs typeface="Arial"/>
              </a:rPr>
              <a:t>for Research and Collaboration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3760" y="4796832"/>
            <a:ext cx="6400800" cy="1752600"/>
          </a:xfrm>
        </p:spPr>
        <p:txBody>
          <a:bodyPr/>
          <a:lstStyle/>
          <a:p>
            <a:r>
              <a:rPr lang="en-US" dirty="0"/>
              <a:t>Evans Whitaker, MD, MLIS</a:t>
            </a:r>
          </a:p>
          <a:p>
            <a:r>
              <a:rPr lang="en-US" dirty="0">
                <a:hlinkClick r:id="rId2"/>
              </a:rPr>
              <a:t>evans.whitaker@ucsf.edu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255B9-9C24-CA42-B1BA-929B7B7F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4" y="271491"/>
            <a:ext cx="4566197" cy="4422380"/>
          </a:xfrm>
          <a:prstGeom prst="rect">
            <a:avLst/>
          </a:prstGeom>
          <a:ln w="76200">
            <a:solidFill>
              <a:srgbClr val="8F3AC6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3D1AB9-DE6C-D547-9154-67127B7F00B9}"/>
              </a:ext>
            </a:extLst>
          </p:cNvPr>
          <p:cNvGrpSpPr/>
          <p:nvPr/>
        </p:nvGrpSpPr>
        <p:grpSpPr>
          <a:xfrm>
            <a:off x="166255" y="154379"/>
            <a:ext cx="4667002" cy="4642453"/>
            <a:chOff x="166255" y="154379"/>
            <a:chExt cx="4667002" cy="46424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207EBD-29D1-844E-A0B0-73B62AEDB251}"/>
                </a:ext>
              </a:extLst>
            </p:cNvPr>
            <p:cNvSpPr/>
            <p:nvPr/>
          </p:nvSpPr>
          <p:spPr>
            <a:xfrm>
              <a:off x="166255" y="154379"/>
              <a:ext cx="4667002" cy="464245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0EF211-CFC3-EA45-9674-8ACB1EB3A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874" y="244784"/>
              <a:ext cx="4461642" cy="446164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AA9A34-5CB9-B44E-BC77-9466ADD3850B}"/>
              </a:ext>
            </a:extLst>
          </p:cNvPr>
          <p:cNvGrpSpPr/>
          <p:nvPr/>
        </p:nvGrpSpPr>
        <p:grpSpPr>
          <a:xfrm>
            <a:off x="224874" y="218162"/>
            <a:ext cx="4714817" cy="4488264"/>
            <a:chOff x="269440" y="308568"/>
            <a:chExt cx="4714817" cy="44882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9CB637-EB19-C946-BBB8-A270DDB6C626}"/>
                </a:ext>
              </a:extLst>
            </p:cNvPr>
            <p:cNvSpPr/>
            <p:nvPr/>
          </p:nvSpPr>
          <p:spPr>
            <a:xfrm>
              <a:off x="269440" y="308568"/>
              <a:ext cx="4714817" cy="448826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B03483C4-C6FF-7547-A906-EB4892B13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827" y="1613511"/>
              <a:ext cx="4445000" cy="1905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A41AEED-2E59-4FE8-B79F-614427BD716F}"/>
              </a:ext>
            </a:extLst>
          </p:cNvPr>
          <p:cNvSpPr txBox="1"/>
          <p:nvPr/>
        </p:nvSpPr>
        <p:spPr>
          <a:xfrm>
            <a:off x="95160" y="6317937"/>
            <a:ext cx="484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https://creativecommons.org/licenses/by-nc/4.0/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A7C35-40D1-4EBC-B834-C773DCEA4946}"/>
              </a:ext>
            </a:extLst>
          </p:cNvPr>
          <p:cNvSpPr txBox="1"/>
          <p:nvPr/>
        </p:nvSpPr>
        <p:spPr>
          <a:xfrm>
            <a:off x="410854" y="6004790"/>
            <a:ext cx="421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 UCSF Library Box 7/2/21</a:t>
            </a:r>
          </a:p>
        </p:txBody>
      </p:sp>
    </p:spTree>
    <p:extLst>
      <p:ext uri="{BB962C8B-B14F-4D97-AF65-F5344CB8AC3E}">
        <p14:creationId xmlns:p14="http://schemas.microsoft.com/office/powerpoint/2010/main" val="5287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Set Preferences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BA695-46FA-C440-A366-386C2F93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92" y="1024569"/>
            <a:ext cx="7515416" cy="53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1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780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Using EndNote</a:t>
            </a:r>
          </a:p>
        </p:txBody>
      </p:sp>
    </p:spTree>
    <p:extLst>
      <p:ext uri="{BB962C8B-B14F-4D97-AF65-F5344CB8AC3E}">
        <p14:creationId xmlns:p14="http://schemas.microsoft.com/office/powerpoint/2010/main" val="75774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</a:t>
            </a:r>
            <a:br>
              <a:rPr lang="en-US" dirty="0"/>
            </a:br>
            <a:r>
              <a:rPr lang="en-US" dirty="0"/>
              <a:t>Importing Articles into EndNote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128"/>
            <a:ext cx="8229600" cy="3685032"/>
          </a:xfrm>
        </p:spPr>
        <p:txBody>
          <a:bodyPr>
            <a:normAutofit/>
          </a:bodyPr>
          <a:lstStyle/>
          <a:p>
            <a:r>
              <a:rPr lang="en-US" sz="3600" b="1" dirty="0"/>
              <a:t>Most frequent problem </a:t>
            </a:r>
            <a:r>
              <a:rPr lang="en-US" sz="3600" dirty="0"/>
              <a:t>with importing information to EndNote:</a:t>
            </a:r>
          </a:p>
          <a:p>
            <a:pPr lvl="1"/>
            <a:r>
              <a:rPr lang="en-US" dirty="0"/>
              <a:t>You did not “tell” EndNote where the material is coming from</a:t>
            </a:r>
          </a:p>
          <a:p>
            <a:pPr lvl="1"/>
            <a:r>
              <a:rPr lang="en-US" dirty="0"/>
              <a:t>Import will fail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0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</a:t>
            </a:r>
            <a:br>
              <a:rPr lang="en-US" dirty="0"/>
            </a:br>
            <a:r>
              <a:rPr lang="en-US" dirty="0"/>
              <a:t>Importing Articles into EndNote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</a:t>
            </a:r>
            <a:r>
              <a:rPr lang="en-US" b="1" dirty="0"/>
              <a:t>PubMed</a:t>
            </a:r>
            <a:r>
              <a:rPr lang="en-US" dirty="0"/>
              <a:t> – a 3 step process</a:t>
            </a:r>
          </a:p>
          <a:p>
            <a:r>
              <a:rPr lang="en-US" dirty="0"/>
              <a:t>From other databases</a:t>
            </a:r>
          </a:p>
          <a:p>
            <a:pPr lvl="1"/>
            <a:r>
              <a:rPr lang="en-US" b="1" dirty="0" err="1"/>
              <a:t>Embase</a:t>
            </a:r>
            <a:r>
              <a:rPr lang="en-US" dirty="0"/>
              <a:t> – multistep, like PubMed</a:t>
            </a:r>
          </a:p>
          <a:p>
            <a:pPr lvl="1"/>
            <a:r>
              <a:rPr lang="en-US" b="1" dirty="0"/>
              <a:t>Web of Science</a:t>
            </a:r>
          </a:p>
          <a:p>
            <a:pPr lvl="1"/>
            <a:r>
              <a:rPr lang="en-US" b="1" dirty="0" err="1"/>
              <a:t>PsycINFO</a:t>
            </a:r>
            <a:endParaRPr lang="en-US" b="1" dirty="0"/>
          </a:p>
          <a:p>
            <a:r>
              <a:rPr lang="en-US" dirty="0"/>
              <a:t>From </a:t>
            </a:r>
            <a:r>
              <a:rPr lang="en-US" b="1" dirty="0" err="1"/>
              <a:t>GoogleScholar</a:t>
            </a:r>
            <a:r>
              <a:rPr lang="en-US" dirty="0"/>
              <a:t> – </a:t>
            </a:r>
            <a:r>
              <a:rPr lang="en-US" sz="2800" dirty="0"/>
              <a:t>set Scholar preferences for EndNote</a:t>
            </a:r>
          </a:p>
          <a:p>
            <a:r>
              <a:rPr lang="en-US" dirty="0"/>
              <a:t>From </a:t>
            </a:r>
            <a:r>
              <a:rPr lang="en-US" b="1" dirty="0"/>
              <a:t>webpages</a:t>
            </a:r>
            <a:r>
              <a:rPr lang="en-US" dirty="0"/>
              <a:t> – </a:t>
            </a:r>
            <a:r>
              <a:rPr lang="en-US" sz="2800" dirty="0"/>
              <a:t>use </a:t>
            </a:r>
            <a:r>
              <a:rPr lang="en-US" sz="2800" b="1" dirty="0"/>
              <a:t>Capture Reference</a:t>
            </a:r>
            <a:r>
              <a:rPr lang="en-US" sz="2800" dirty="0"/>
              <a:t> </a:t>
            </a:r>
            <a:r>
              <a:rPr lang="en-US" sz="2800" dirty="0" err="1"/>
              <a:t>bookmarklet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(warning: widely variable quality of information)</a:t>
            </a:r>
          </a:p>
          <a:p>
            <a:r>
              <a:rPr lang="en-US" sz="2800" dirty="0"/>
              <a:t>From UCSF Library </a:t>
            </a:r>
            <a:r>
              <a:rPr lang="en-US" sz="2800" b="1" dirty="0"/>
              <a:t>“Single Search”</a:t>
            </a:r>
          </a:p>
          <a:p>
            <a:r>
              <a:rPr lang="en-US" b="1" dirty="0"/>
              <a:t>PDFs</a:t>
            </a:r>
            <a:r>
              <a:rPr lang="en-US" dirty="0"/>
              <a:t>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25735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</a:t>
            </a:r>
            <a:br>
              <a:rPr lang="en-US" dirty="0"/>
            </a:br>
            <a:r>
              <a:rPr lang="en-US" dirty="0"/>
              <a:t>Organizing your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layers of organization possible</a:t>
            </a:r>
          </a:p>
          <a:p>
            <a:r>
              <a:rPr lang="en-US" dirty="0"/>
              <a:t>Use </a:t>
            </a:r>
            <a:r>
              <a:rPr lang="en-US" b="1" dirty="0"/>
              <a:t>Groups</a:t>
            </a:r>
            <a:r>
              <a:rPr lang="en-US" dirty="0"/>
              <a:t> and drag-and-drop</a:t>
            </a:r>
          </a:p>
          <a:p>
            <a:r>
              <a:rPr lang="en-US" dirty="0"/>
              <a:t>Create </a:t>
            </a:r>
            <a:r>
              <a:rPr lang="en-US" b="1" dirty="0"/>
              <a:t>Group Sets</a:t>
            </a:r>
          </a:p>
        </p:txBody>
      </p:sp>
    </p:spTree>
    <p:extLst>
      <p:ext uri="{BB962C8B-B14F-4D97-AF65-F5344CB8AC3E}">
        <p14:creationId xmlns:p14="http://schemas.microsoft.com/office/powerpoint/2010/main" val="178732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76590"/>
            <a:ext cx="8229600" cy="1143000"/>
          </a:xfrm>
        </p:spPr>
        <p:txBody>
          <a:bodyPr/>
          <a:lstStyle/>
          <a:p>
            <a:r>
              <a:rPr lang="en-US" dirty="0"/>
              <a:t>Removing Duplicates</a:t>
            </a:r>
          </a:p>
        </p:txBody>
      </p:sp>
    </p:spTree>
    <p:extLst>
      <p:ext uri="{BB962C8B-B14F-4D97-AF65-F5344CB8AC3E}">
        <p14:creationId xmlns:p14="http://schemas.microsoft.com/office/powerpoint/2010/main" val="161775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907"/>
            <a:ext cx="8229600" cy="1143000"/>
          </a:xfrm>
        </p:spPr>
        <p:txBody>
          <a:bodyPr/>
          <a:lstStyle/>
          <a:p>
            <a:r>
              <a:rPr lang="en-US" dirty="0"/>
              <a:t>Retrieving Full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483"/>
            <a:ext cx="8229600" cy="2079680"/>
          </a:xfrm>
        </p:spPr>
        <p:txBody>
          <a:bodyPr/>
          <a:lstStyle/>
          <a:p>
            <a:r>
              <a:rPr lang="en-US" dirty="0"/>
              <a:t>A strength of EndNote</a:t>
            </a:r>
          </a:p>
          <a:p>
            <a:r>
              <a:rPr lang="en-US" dirty="0"/>
              <a:t>In our environment EN successfully finds about 2/3 of articles.</a:t>
            </a:r>
          </a:p>
        </p:txBody>
      </p:sp>
    </p:spTree>
    <p:extLst>
      <p:ext uri="{BB962C8B-B14F-4D97-AF65-F5344CB8AC3E}">
        <p14:creationId xmlns:p14="http://schemas.microsoft.com/office/powerpoint/2010/main" val="16215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60" y="1462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</a:t>
            </a:r>
            <a:br>
              <a:rPr lang="en-US" dirty="0"/>
            </a:br>
            <a:r>
              <a:rPr lang="en-US" dirty="0"/>
              <a:t>Formatting a Word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EndNote for Windows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EndNote for Mac with Word 2008, 2012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EndNote for Mac with Word 2016</a:t>
            </a:r>
          </a:p>
          <a:p>
            <a:pPr lvl="2"/>
            <a:r>
              <a:rPr lang="en-US" dirty="0"/>
              <a:t>There is a tab like on a Windows machine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1965940"/>
            <a:ext cx="8283260" cy="1686877"/>
            <a:chOff x="457200" y="1965940"/>
            <a:chExt cx="8283260" cy="168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65940"/>
              <a:ext cx="8283260" cy="168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809722" y="2308780"/>
              <a:ext cx="877078" cy="382555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8D5E11A7-9FFD-4507-9A8E-F0275EEC0EF8" descr="1EA4AB2F-3ED8-41FB-B9F6-9FA018F31A08@uc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2" y="4475256"/>
            <a:ext cx="6940421" cy="13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85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That’s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it! Contact me with </a:t>
            </a:r>
            <a:r>
              <a:rPr lang="en-US" sz="5400" b="1" dirty="0">
                <a:solidFill>
                  <a:srgbClr val="FFFF00"/>
                </a:solidFill>
              </a:rPr>
              <a:t>?</a:t>
            </a:r>
            <a:r>
              <a:rPr lang="en-US" dirty="0">
                <a:solidFill>
                  <a:srgbClr val="FFFF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7286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8"/>
            <a:ext cx="8229600" cy="1143000"/>
          </a:xfrm>
        </p:spPr>
        <p:txBody>
          <a:bodyPr/>
          <a:lstStyle/>
          <a:p>
            <a:r>
              <a:rPr lang="en-US" dirty="0"/>
              <a:t>Preliminaries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736"/>
            <a:ext cx="8229600" cy="58563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a </a:t>
            </a:r>
            <a:r>
              <a:rPr lang="en-US" b="1" dirty="0"/>
              <a:t>hybrid class</a:t>
            </a:r>
          </a:p>
          <a:p>
            <a:pPr lvl="1"/>
            <a:r>
              <a:rPr lang="en-US" dirty="0"/>
              <a:t>In-person, please ask questions so that those online can hear</a:t>
            </a:r>
          </a:p>
          <a:p>
            <a:pPr lvl="1"/>
            <a:r>
              <a:rPr lang="en-US" dirty="0"/>
              <a:t>On-line, I will keep you muted, use </a:t>
            </a:r>
            <a:r>
              <a:rPr lang="en-US" b="1" dirty="0"/>
              <a:t>Chat</a:t>
            </a:r>
            <a:r>
              <a:rPr lang="en-US" dirty="0"/>
              <a:t> to ask questions</a:t>
            </a:r>
          </a:p>
          <a:p>
            <a:r>
              <a:rPr lang="en-US" b="1" dirty="0"/>
              <a:t>Links to class materials</a:t>
            </a:r>
          </a:p>
          <a:p>
            <a:pPr lvl="1"/>
            <a:r>
              <a:rPr lang="en-US" dirty="0"/>
              <a:t>PowerPoint: </a:t>
            </a:r>
            <a:r>
              <a:rPr lang="en-US" dirty="0">
                <a:hlinkClick r:id="rId2"/>
              </a:rPr>
              <a:t>http://tiny.ucsf.edu/4pfmFH*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Handout: </a:t>
            </a:r>
            <a:r>
              <a:rPr lang="en-US" dirty="0">
                <a:hlinkClick r:id="rId3"/>
              </a:rPr>
              <a:t>https://ucsf.box.com/s/z8axagvo8yua7s6h4srq1dcp6h3y90t4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EndNote Basic (online account): </a:t>
            </a:r>
            <a:r>
              <a:rPr lang="en-US" dirty="0">
                <a:hlinkClick r:id="rId4"/>
              </a:rPr>
              <a:t>http://endnote.com/product-details/basic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5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a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0979" cy="5065005"/>
          </a:xfrm>
        </p:spPr>
        <p:txBody>
          <a:bodyPr>
            <a:normAutofit fontScale="92500"/>
          </a:bodyPr>
          <a:lstStyle/>
          <a:p>
            <a:r>
              <a:rPr lang="en-US" dirty="0"/>
              <a:t>UCSF does not purchase access to EndNote</a:t>
            </a:r>
          </a:p>
          <a:p>
            <a:pPr lvl="1"/>
            <a:r>
              <a:rPr lang="en-US" dirty="0"/>
              <a:t>Your lab, PI, grant might</a:t>
            </a:r>
          </a:p>
          <a:p>
            <a:r>
              <a:rPr lang="en-US" dirty="0"/>
              <a:t>EN X9 is </a:t>
            </a:r>
            <a:r>
              <a:rPr lang="en-US" b="1" dirty="0"/>
              <a:t>available </a:t>
            </a:r>
            <a:r>
              <a:rPr lang="en-US" dirty="0"/>
              <a:t>on </a:t>
            </a:r>
            <a:r>
              <a:rPr lang="en-US" dirty="0" err="1"/>
              <a:t>OnTheHub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$114 for students</a:t>
            </a:r>
          </a:p>
          <a:p>
            <a:pPr lvl="1"/>
            <a:r>
              <a:rPr lang="en-US" dirty="0"/>
              <a:t>$219 for faculty/staff (list price is $249)</a:t>
            </a:r>
          </a:p>
          <a:p>
            <a:pPr lvl="1"/>
            <a:r>
              <a:rPr lang="en-US" dirty="0"/>
              <a:t>$99 for the upgrade to X9</a:t>
            </a:r>
          </a:p>
          <a:p>
            <a:pPr lvl="1"/>
            <a:r>
              <a:rPr lang="en-US" dirty="0"/>
              <a:t>As of 2/20/19, price to UCSF folks is in flux</a:t>
            </a:r>
          </a:p>
          <a:p>
            <a:pPr lvl="1"/>
            <a:r>
              <a:rPr lang="en-US" dirty="0">
                <a:hlinkClick r:id="rId2"/>
              </a:rPr>
              <a:t>https://onthehub.com/download/software-discounts/endnote</a:t>
            </a:r>
            <a:r>
              <a:rPr lang="en-US" dirty="0"/>
              <a:t> )</a:t>
            </a:r>
          </a:p>
          <a:p>
            <a:r>
              <a:rPr lang="en-US" dirty="0"/>
              <a:t>There is a free, underpowered online version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3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Goal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477"/>
            <a:ext cx="8229600" cy="2751821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I would like you to leave with a working version of EndNote</a:t>
            </a:r>
          </a:p>
          <a:p>
            <a:pPr marL="0" indent="0" algn="ctr">
              <a:buNone/>
            </a:pPr>
            <a:r>
              <a:rPr lang="en-US" sz="2400" b="1" dirty="0">
                <a:latin typeface="+mn-lt"/>
              </a:rPr>
              <a:t>-- OR –</a:t>
            </a:r>
            <a:r>
              <a:rPr lang="en-US" sz="2400" b="1" dirty="0">
                <a:cs typeface="Arial"/>
              </a:rPr>
              <a:t> </a:t>
            </a:r>
          </a:p>
          <a:p>
            <a:r>
              <a:rPr lang="en-US" sz="2400" dirty="0">
                <a:cs typeface="Arial"/>
              </a:rPr>
              <a:t>At least to understand how to set up and use EndNote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8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1" dirty="0">
                <a:cs typeface="Arial"/>
              </a:rPr>
              <a:t>How will we do this?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977376"/>
            <a:ext cx="8229600" cy="1643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The handout provides an approach to learning EndNote with a lot of hands-on time</a:t>
            </a:r>
          </a:p>
        </p:txBody>
      </p:sp>
    </p:spTree>
    <p:extLst>
      <p:ext uri="{BB962C8B-B14F-4D97-AF65-F5344CB8AC3E}">
        <p14:creationId xmlns:p14="http://schemas.microsoft.com/office/powerpoint/2010/main" val="373008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03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227"/>
            <a:ext cx="8229600" cy="5790773"/>
          </a:xfrm>
        </p:spPr>
        <p:txBody>
          <a:bodyPr>
            <a:normAutofit fontScale="77500" lnSpcReduction="20000"/>
          </a:bodyPr>
          <a:lstStyle/>
          <a:p>
            <a:r>
              <a:rPr lang="en-US" sz="4600" b="1" dirty="0"/>
              <a:t>Set up</a:t>
            </a:r>
          </a:p>
          <a:p>
            <a:pPr lvl="1"/>
            <a:r>
              <a:rPr lang="en-US" sz="3300" dirty="0"/>
              <a:t>Orientation to key pieces</a:t>
            </a:r>
          </a:p>
          <a:p>
            <a:pPr lvl="2"/>
            <a:r>
              <a:rPr lang="en-US" sz="2900" dirty="0"/>
              <a:t>Set preferences</a:t>
            </a:r>
          </a:p>
          <a:p>
            <a:pPr lvl="1"/>
            <a:r>
              <a:rPr lang="en-US" sz="3300" dirty="0"/>
              <a:t>Desktop version</a:t>
            </a:r>
          </a:p>
          <a:p>
            <a:pPr lvl="1"/>
            <a:r>
              <a:rPr lang="en-US" sz="3300" dirty="0"/>
              <a:t>Online version</a:t>
            </a:r>
          </a:p>
          <a:p>
            <a:r>
              <a:rPr lang="en-US" sz="4100" b="1" dirty="0"/>
              <a:t>Use</a:t>
            </a:r>
          </a:p>
          <a:p>
            <a:pPr lvl="1"/>
            <a:r>
              <a:rPr lang="en-US" sz="3400" b="1" dirty="0"/>
              <a:t>Adding information</a:t>
            </a:r>
          </a:p>
          <a:p>
            <a:pPr lvl="2"/>
            <a:r>
              <a:rPr lang="en-US" sz="2800" dirty="0"/>
              <a:t>From databases, websites</a:t>
            </a:r>
          </a:p>
          <a:p>
            <a:pPr lvl="3"/>
            <a:r>
              <a:rPr lang="en-US" sz="2400" dirty="0"/>
              <a:t>Adding PDFs</a:t>
            </a:r>
          </a:p>
          <a:p>
            <a:pPr lvl="4"/>
            <a:r>
              <a:rPr lang="en-US" sz="2400" dirty="0"/>
              <a:t>Those on your computer</a:t>
            </a:r>
          </a:p>
          <a:p>
            <a:pPr lvl="4"/>
            <a:r>
              <a:rPr lang="en-US" sz="2400" dirty="0"/>
              <a:t>By having EndNote retrieve them for you</a:t>
            </a:r>
            <a:endParaRPr lang="en-US" sz="3300" b="1" dirty="0"/>
          </a:p>
          <a:p>
            <a:pPr lvl="1"/>
            <a:r>
              <a:rPr lang="en-US" sz="3300" b="1" dirty="0"/>
              <a:t>Organizing information</a:t>
            </a:r>
          </a:p>
          <a:p>
            <a:pPr lvl="1"/>
            <a:r>
              <a:rPr lang="en-US" sz="3200" b="1" dirty="0"/>
              <a:t>Removing duplicates</a:t>
            </a:r>
          </a:p>
          <a:p>
            <a:pPr lvl="1"/>
            <a:r>
              <a:rPr lang="en-US" sz="3300" b="1" dirty="0"/>
              <a:t>Adding in-text citations and a reference list to a Word document</a:t>
            </a:r>
          </a:p>
        </p:txBody>
      </p:sp>
    </p:spTree>
    <p:extLst>
      <p:ext uri="{BB962C8B-B14F-4D97-AF65-F5344CB8AC3E}">
        <p14:creationId xmlns:p14="http://schemas.microsoft.com/office/powerpoint/2010/main" val="301021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713" y="1417638"/>
            <a:ext cx="2126087" cy="2101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Access to UCSF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88" y="1182012"/>
            <a:ext cx="2148857" cy="1925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3141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latin typeface="Arial"/>
                <a:cs typeface="Arial"/>
              </a:rPr>
              <a:t>Use </a:t>
            </a:r>
            <a:r>
              <a:rPr lang="en-US" sz="3600" b="1" dirty="0" err="1">
                <a:latin typeface="Arial"/>
                <a:cs typeface="Arial"/>
              </a:rPr>
              <a:t>UCSFwpa</a:t>
            </a:r>
            <a:r>
              <a:rPr lang="en-US" sz="3600" b="1" dirty="0">
                <a:latin typeface="Arial"/>
                <a:cs typeface="Arial"/>
              </a:rPr>
              <a:t> on campus</a:t>
            </a:r>
          </a:p>
          <a:p>
            <a:r>
              <a:rPr lang="en-US" sz="3600" b="1" dirty="0">
                <a:latin typeface="Arial"/>
                <a:cs typeface="Arial"/>
              </a:rPr>
              <a:t>MyAccess</a:t>
            </a:r>
            <a:r>
              <a:rPr lang="en-US" sz="4400" dirty="0">
                <a:latin typeface="Arial"/>
                <a:cs typeface="Arial"/>
              </a:rPr>
              <a:t>                   vs.     VPN</a:t>
            </a:r>
          </a:p>
          <a:p>
            <a:pPr lvl="1"/>
            <a:r>
              <a:rPr lang="en-US" dirty="0">
                <a:latin typeface="Arial"/>
                <a:cs typeface="Arial"/>
              </a:rPr>
              <a:t>Only applies when </a:t>
            </a:r>
          </a:p>
          <a:p>
            <a:pPr marL="806450" lvl="1" indent="0">
              <a:buNone/>
            </a:pPr>
            <a:r>
              <a:rPr lang="en-US" dirty="0">
                <a:latin typeface="Arial"/>
                <a:cs typeface="Arial"/>
              </a:rPr>
              <a:t>you are off-campus (= not on </a:t>
            </a:r>
            <a:r>
              <a:rPr lang="en-US" dirty="0" err="1">
                <a:latin typeface="Arial"/>
                <a:cs typeface="Arial"/>
              </a:rPr>
              <a:t>wpa</a:t>
            </a:r>
            <a:r>
              <a:rPr lang="en-US" dirty="0">
                <a:latin typeface="Arial"/>
                <a:cs typeface="Arial"/>
              </a:rPr>
              <a:t>)</a:t>
            </a:r>
            <a:endParaRPr lang="en-US" sz="4400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Bookmark</a:t>
            </a:r>
            <a:r>
              <a:rPr lang="en-US" b="1" dirty="0">
                <a:latin typeface="Arial"/>
                <a:cs typeface="Arial"/>
              </a:rPr>
              <a:t> </a:t>
            </a:r>
          </a:p>
          <a:p>
            <a:pPr lvl="1"/>
            <a:r>
              <a:rPr lang="en-US" dirty="0" err="1">
                <a:cs typeface="Arial"/>
              </a:rPr>
              <a:t>library.ucsf.edu</a:t>
            </a:r>
            <a:endParaRPr lang="en-US" dirty="0">
              <a:cs typeface="Arial"/>
            </a:endParaRPr>
          </a:p>
          <a:p>
            <a:pPr lvl="1"/>
            <a:r>
              <a:rPr lang="en-US" dirty="0" err="1">
                <a:cs typeface="Arial"/>
              </a:rPr>
              <a:t>pubmed.ucsf.edu</a:t>
            </a:r>
            <a:endParaRPr lang="en-US" dirty="0">
              <a:cs typeface="Arial"/>
            </a:endParaRPr>
          </a:p>
          <a:p>
            <a:pPr lvl="1"/>
            <a:r>
              <a:rPr lang="en-US" dirty="0" err="1">
                <a:cs typeface="Arial"/>
              </a:rPr>
              <a:t>uptodate.ucsf.edu</a:t>
            </a:r>
            <a:endParaRPr lang="en-US" dirty="0">
              <a:cs typeface="Arial"/>
            </a:endParaRPr>
          </a:p>
          <a:p>
            <a:r>
              <a:rPr lang="en-US" sz="3600" b="1" dirty="0" err="1">
                <a:latin typeface="Arial"/>
                <a:cs typeface="Arial"/>
              </a:rPr>
              <a:t>Bookmarklet</a:t>
            </a:r>
            <a:r>
              <a:rPr lang="en-US" dirty="0">
                <a:latin typeface="Arial"/>
                <a:cs typeface="Arial"/>
              </a:rPr>
              <a:t> – Install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310526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486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52500"/>
            <a:ext cx="861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EndNote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is one of several reference managers. All do the same thing: store and organize your information material and help you cite and add references to a paper.</a:t>
            </a:r>
          </a:p>
          <a:p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Pros: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Industry standard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Powerful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Spun off from parent company recently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Fetch PDFs of articles as a batch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Cons:</a:t>
            </a:r>
          </a:p>
          <a:p>
            <a:pPr marL="800100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Costs money</a:t>
            </a:r>
          </a:p>
          <a:p>
            <a:pPr marL="800100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Steeper learning curve</a:t>
            </a:r>
          </a:p>
          <a:p>
            <a:pPr marL="800100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Lag in development for last several years with previous parent company</a:t>
            </a:r>
          </a:p>
          <a:p>
            <a:pPr marL="800100" indent="-342900">
              <a:buFont typeface="Arial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Competitors: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RefWorks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(free to UCSF) //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F1000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(free to UCSF),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Zotero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(free, open source),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Mendeley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(free*),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Read Cube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Papers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have merged ($3/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students, $5/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academic)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PaperPile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($2.99/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), and others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28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1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Set Up</a:t>
            </a:r>
          </a:p>
        </p:txBody>
      </p:sp>
    </p:spTree>
    <p:extLst>
      <p:ext uri="{BB962C8B-B14F-4D97-AF65-F5344CB8AC3E}">
        <p14:creationId xmlns:p14="http://schemas.microsoft.com/office/powerpoint/2010/main" val="2677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Parts of the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EndNote desktop </a:t>
            </a:r>
            <a:r>
              <a:rPr lang="en-US" dirty="0"/>
              <a:t>– Mac and/or Windows</a:t>
            </a:r>
          </a:p>
          <a:p>
            <a:r>
              <a:rPr lang="en-US" b="1" dirty="0"/>
              <a:t>EndNote Basic </a:t>
            </a:r>
            <a:r>
              <a:rPr lang="en-US" dirty="0"/>
              <a:t>AKA EN Online, EN Web</a:t>
            </a:r>
          </a:p>
          <a:p>
            <a:r>
              <a:rPr lang="en-US" b="1" dirty="0" err="1"/>
              <a:t>CiteWhileYouWrite</a:t>
            </a:r>
            <a:r>
              <a:rPr lang="en-US" dirty="0"/>
              <a:t> (for Word and Pages(Mac))</a:t>
            </a:r>
          </a:p>
          <a:p>
            <a:r>
              <a:rPr lang="en-US" b="1" dirty="0"/>
              <a:t>Capture Reference</a:t>
            </a:r>
          </a:p>
          <a:p>
            <a:pPr marL="635000" lvl="1" indent="0">
              <a:buNone/>
            </a:pPr>
            <a:r>
              <a:rPr lang="en-US" sz="2400" dirty="0"/>
              <a:t>Adds website </a:t>
            </a:r>
          </a:p>
          <a:p>
            <a:pPr marL="635000" lvl="1" indent="0">
              <a:buNone/>
            </a:pPr>
            <a:r>
              <a:rPr lang="en-US" sz="2400" dirty="0"/>
              <a:t>information to EndNote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348110"/>
            <a:ext cx="43688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To install: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Google</a:t>
            </a:r>
            <a:r>
              <a:rPr lang="en-US" sz="2000" dirty="0" err="1">
                <a:sym typeface="Wingdings"/>
              </a:rPr>
              <a:t>EndNote</a:t>
            </a:r>
            <a:r>
              <a:rPr lang="en-US" sz="2000" dirty="0">
                <a:sym typeface="Wingdings"/>
              </a:rPr>
              <a:t> online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Create account and log-in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Under Options:</a:t>
            </a:r>
          </a:p>
          <a:p>
            <a:pPr marL="457200" indent="184150">
              <a:buFont typeface="+mj-lt"/>
              <a:buAutoNum type="alphaLcParenR"/>
            </a:pPr>
            <a:r>
              <a:rPr lang="en-US" sz="2000" dirty="0">
                <a:sym typeface="Wingdings"/>
              </a:rPr>
              <a:t>	Download Installers </a:t>
            </a:r>
          </a:p>
          <a:p>
            <a:pPr marL="457200" indent="184150">
              <a:buFont typeface="+mj-lt"/>
              <a:buAutoNum type="alphaLcParenR"/>
            </a:pPr>
            <a:r>
              <a:rPr lang="en-US" sz="2000" dirty="0">
                <a:sym typeface="Wingdings"/>
              </a:rPr>
              <a:t>	Drag </a:t>
            </a:r>
            <a:r>
              <a:rPr lang="en-US" sz="2000" b="1" dirty="0">
                <a:sym typeface="Wingdings"/>
              </a:rPr>
              <a:t>Capture Reference </a:t>
            </a:r>
            <a:r>
              <a:rPr lang="en-US" sz="2000" dirty="0">
                <a:sym typeface="Wingdings"/>
              </a:rPr>
              <a:t>to 		Bookmark toolbar of browser</a:t>
            </a:r>
            <a:endParaRPr lang="en-US" sz="2000" dirty="0"/>
          </a:p>
        </p:txBody>
      </p:sp>
      <p:sp>
        <p:nvSpPr>
          <p:cNvPr id="5" name="Arc 4"/>
          <p:cNvSpPr/>
          <p:nvPr/>
        </p:nvSpPr>
        <p:spPr>
          <a:xfrm rot="10800000">
            <a:off x="3973988" y="3652437"/>
            <a:ext cx="1582616" cy="1336431"/>
          </a:xfrm>
          <a:prstGeom prst="arc">
            <a:avLst/>
          </a:prstGeom>
          <a:ln w="76200">
            <a:solidFill>
              <a:srgbClr val="C00000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14874</TotalTime>
  <Words>701</Words>
  <Application>Microsoft Office PowerPoint</Application>
  <PresentationFormat>On-screen Show (4:3)</PresentationFormat>
  <Paragraphs>125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EndNote for Research and Collaboration</vt:lpstr>
      <vt:lpstr>Preliminaries</vt:lpstr>
      <vt:lpstr>Buying a copy</vt:lpstr>
      <vt:lpstr>Goal for today</vt:lpstr>
      <vt:lpstr>Outline</vt:lpstr>
      <vt:lpstr>Access to UCSF Resources</vt:lpstr>
      <vt:lpstr>Context</vt:lpstr>
      <vt:lpstr>Set Up</vt:lpstr>
      <vt:lpstr>The Parts of the Installation</vt:lpstr>
      <vt:lpstr>Set Preferences</vt:lpstr>
      <vt:lpstr>Using EndNote</vt:lpstr>
      <vt:lpstr>Use Importing Articles into EndNote</vt:lpstr>
      <vt:lpstr>Use Importing Articles into EndNote</vt:lpstr>
      <vt:lpstr>Use Organizing your library</vt:lpstr>
      <vt:lpstr>Removing Duplicates</vt:lpstr>
      <vt:lpstr>Retrieving Full Text</vt:lpstr>
      <vt:lpstr>Use Formatting a Word Document</vt:lpstr>
      <vt:lpstr>That’s it! Contact me with ?s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 for Residents and Fellows</dc:title>
  <dc:creator>Evans Whitaker</dc:creator>
  <cp:lastModifiedBy>Pletcher, Mark</cp:lastModifiedBy>
  <cp:revision>68</cp:revision>
  <dcterms:created xsi:type="dcterms:W3CDTF">2015-07-15T16:45:08Z</dcterms:created>
  <dcterms:modified xsi:type="dcterms:W3CDTF">2021-07-02T19:37:57Z</dcterms:modified>
</cp:coreProperties>
</file>