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4" r:id="rId3"/>
    <p:sldId id="293" r:id="rId4"/>
    <p:sldId id="284" r:id="rId5"/>
    <p:sldId id="257" r:id="rId6"/>
    <p:sldId id="282" r:id="rId7"/>
    <p:sldId id="260" r:id="rId8"/>
    <p:sldId id="258" r:id="rId9"/>
    <p:sldId id="259" r:id="rId10"/>
    <p:sldId id="261" r:id="rId11"/>
    <p:sldId id="285" r:id="rId12"/>
    <p:sldId id="269" r:id="rId13"/>
    <p:sldId id="286" r:id="rId14"/>
    <p:sldId id="270" r:id="rId15"/>
    <p:sldId id="274" r:id="rId16"/>
    <p:sldId id="287" r:id="rId17"/>
    <p:sldId id="262" r:id="rId18"/>
    <p:sldId id="271" r:id="rId19"/>
    <p:sldId id="263" r:id="rId20"/>
    <p:sldId id="264" r:id="rId21"/>
    <p:sldId id="288" r:id="rId22"/>
    <p:sldId id="283" r:id="rId23"/>
    <p:sldId id="289" r:id="rId24"/>
    <p:sldId id="265" r:id="rId25"/>
    <p:sldId id="275" r:id="rId26"/>
    <p:sldId id="276" r:id="rId27"/>
    <p:sldId id="290" r:id="rId28"/>
    <p:sldId id="277" r:id="rId29"/>
    <p:sldId id="278" r:id="rId30"/>
    <p:sldId id="279" r:id="rId31"/>
    <p:sldId id="280" r:id="rId32"/>
    <p:sldId id="281" r:id="rId33"/>
    <p:sldId id="266" r:id="rId34"/>
    <p:sldId id="291" r:id="rId35"/>
    <p:sldId id="292" r:id="rId36"/>
    <p:sldId id="26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1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86852-7100-4AD0-AA48-C46E0749F88D}" v="3" dt="2021-07-02T19:30:08.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6"/>
    <p:restoredTop sz="93927"/>
  </p:normalViewPr>
  <p:slideViewPr>
    <p:cSldViewPr snapToGrid="0" snapToObjects="1">
      <p:cViewPr varScale="1">
        <p:scale>
          <a:sx n="83" d="100"/>
          <a:sy n="83" d="100"/>
        </p:scale>
        <p:origin x="117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letcher, Mark" userId="c71487a2-e4d9-4f66-8a6d-4e7a38dad467" providerId="ADAL" clId="{09686852-7100-4AD0-AA48-C46E0749F88D}"/>
    <pc:docChg chg="modSld">
      <pc:chgData name="Pletcher, Mark" userId="c71487a2-e4d9-4f66-8a6d-4e7a38dad467" providerId="ADAL" clId="{09686852-7100-4AD0-AA48-C46E0749F88D}" dt="2021-07-02T19:30:31.876" v="44" actId="1076"/>
      <pc:docMkLst>
        <pc:docMk/>
      </pc:docMkLst>
      <pc:sldChg chg="addSp modSp mod">
        <pc:chgData name="Pletcher, Mark" userId="c71487a2-e4d9-4f66-8a6d-4e7a38dad467" providerId="ADAL" clId="{09686852-7100-4AD0-AA48-C46E0749F88D}" dt="2021-07-02T19:30:31.876" v="44" actId="1076"/>
        <pc:sldMkLst>
          <pc:docMk/>
          <pc:sldMk cId="3881753391" sldId="256"/>
        </pc:sldMkLst>
        <pc:spChg chg="add mod">
          <ac:chgData name="Pletcher, Mark" userId="c71487a2-e4d9-4f66-8a6d-4e7a38dad467" providerId="ADAL" clId="{09686852-7100-4AD0-AA48-C46E0749F88D}" dt="2021-07-02T19:30:31.876" v="44" actId="1076"/>
          <ac:spMkLst>
            <pc:docMk/>
            <pc:sldMk cId="3881753391" sldId="256"/>
            <ac:spMk id="4" creationId="{079D22C0-033A-4FBE-B0C6-74F85D607C83}"/>
          </ac:spMkLst>
        </pc:spChg>
        <pc:spChg chg="add mod">
          <ac:chgData name="Pletcher, Mark" userId="c71487a2-e4d9-4f66-8a6d-4e7a38dad467" providerId="ADAL" clId="{09686852-7100-4AD0-AA48-C46E0749F88D}" dt="2021-07-02T19:30:31.876" v="44" actId="1076"/>
          <ac:spMkLst>
            <pc:docMk/>
            <pc:sldMk cId="3881753391" sldId="256"/>
            <ac:spMk id="5" creationId="{F248A777-39C1-4154-A2F3-208F0C62CAB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B7886C-BF0B-0A48-90A8-4AF905B589F2}"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D8DCD-7FC3-364B-8FF7-99D13131CDC3}" type="slidenum">
              <a:rPr lang="en-US" smtClean="0"/>
              <a:t>‹#›</a:t>
            </a:fld>
            <a:endParaRPr lang="en-US"/>
          </a:p>
        </p:txBody>
      </p:sp>
    </p:spTree>
    <p:extLst>
      <p:ext uri="{BB962C8B-B14F-4D97-AF65-F5344CB8AC3E}">
        <p14:creationId xmlns:p14="http://schemas.microsoft.com/office/powerpoint/2010/main" val="154884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B7886C-BF0B-0A48-90A8-4AF905B589F2}"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D8DCD-7FC3-364B-8FF7-99D13131CDC3}" type="slidenum">
              <a:rPr lang="en-US" smtClean="0"/>
              <a:t>‹#›</a:t>
            </a:fld>
            <a:endParaRPr lang="en-US"/>
          </a:p>
        </p:txBody>
      </p:sp>
    </p:spTree>
    <p:extLst>
      <p:ext uri="{BB962C8B-B14F-4D97-AF65-F5344CB8AC3E}">
        <p14:creationId xmlns:p14="http://schemas.microsoft.com/office/powerpoint/2010/main" val="62261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B7886C-BF0B-0A48-90A8-4AF905B589F2}"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D8DCD-7FC3-364B-8FF7-99D13131CDC3}" type="slidenum">
              <a:rPr lang="en-US" smtClean="0"/>
              <a:t>‹#›</a:t>
            </a:fld>
            <a:endParaRPr lang="en-US"/>
          </a:p>
        </p:txBody>
      </p:sp>
    </p:spTree>
    <p:extLst>
      <p:ext uri="{BB962C8B-B14F-4D97-AF65-F5344CB8AC3E}">
        <p14:creationId xmlns:p14="http://schemas.microsoft.com/office/powerpoint/2010/main" val="940418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B7886C-BF0B-0A48-90A8-4AF905B589F2}"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D8DCD-7FC3-364B-8FF7-99D13131CDC3}" type="slidenum">
              <a:rPr lang="en-US" smtClean="0"/>
              <a:t>‹#›</a:t>
            </a:fld>
            <a:endParaRPr lang="en-US"/>
          </a:p>
        </p:txBody>
      </p:sp>
    </p:spTree>
    <p:extLst>
      <p:ext uri="{BB962C8B-B14F-4D97-AF65-F5344CB8AC3E}">
        <p14:creationId xmlns:p14="http://schemas.microsoft.com/office/powerpoint/2010/main" val="1431426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B7886C-BF0B-0A48-90A8-4AF905B589F2}"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D8DCD-7FC3-364B-8FF7-99D13131CDC3}" type="slidenum">
              <a:rPr lang="en-US" smtClean="0"/>
              <a:t>‹#›</a:t>
            </a:fld>
            <a:endParaRPr lang="en-US"/>
          </a:p>
        </p:txBody>
      </p:sp>
    </p:spTree>
    <p:extLst>
      <p:ext uri="{BB962C8B-B14F-4D97-AF65-F5344CB8AC3E}">
        <p14:creationId xmlns:p14="http://schemas.microsoft.com/office/powerpoint/2010/main" val="202117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B7886C-BF0B-0A48-90A8-4AF905B589F2}" type="datetimeFigureOut">
              <a:rPr lang="en-US" smtClean="0"/>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D8DCD-7FC3-364B-8FF7-99D13131CDC3}" type="slidenum">
              <a:rPr lang="en-US" smtClean="0"/>
              <a:t>‹#›</a:t>
            </a:fld>
            <a:endParaRPr lang="en-US"/>
          </a:p>
        </p:txBody>
      </p:sp>
    </p:spTree>
    <p:extLst>
      <p:ext uri="{BB962C8B-B14F-4D97-AF65-F5344CB8AC3E}">
        <p14:creationId xmlns:p14="http://schemas.microsoft.com/office/powerpoint/2010/main" val="314099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B7886C-BF0B-0A48-90A8-4AF905B589F2}" type="datetimeFigureOut">
              <a:rPr lang="en-US" smtClean="0"/>
              <a:t>7/2/2021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2D8DCD-7FC3-364B-8FF7-99D13131CDC3}" type="slidenum">
              <a:rPr lang="en-US" smtClean="0"/>
              <a:t>‹#›</a:t>
            </a:fld>
            <a:endParaRPr lang="en-US"/>
          </a:p>
        </p:txBody>
      </p:sp>
    </p:spTree>
    <p:extLst>
      <p:ext uri="{BB962C8B-B14F-4D97-AF65-F5344CB8AC3E}">
        <p14:creationId xmlns:p14="http://schemas.microsoft.com/office/powerpoint/2010/main" val="3214780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B7886C-BF0B-0A48-90A8-4AF905B589F2}" type="datetimeFigureOut">
              <a:rPr lang="en-US" smtClean="0"/>
              <a:t>7/2/2021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2D8DCD-7FC3-364B-8FF7-99D13131CDC3}" type="slidenum">
              <a:rPr lang="en-US" smtClean="0"/>
              <a:t>‹#›</a:t>
            </a:fld>
            <a:endParaRPr lang="en-US"/>
          </a:p>
        </p:txBody>
      </p:sp>
    </p:spTree>
    <p:extLst>
      <p:ext uri="{BB962C8B-B14F-4D97-AF65-F5344CB8AC3E}">
        <p14:creationId xmlns:p14="http://schemas.microsoft.com/office/powerpoint/2010/main" val="186913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7886C-BF0B-0A48-90A8-4AF905B589F2}" type="datetimeFigureOut">
              <a:rPr lang="en-US" smtClean="0"/>
              <a:t>7/2/2021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2D8DCD-7FC3-364B-8FF7-99D13131CDC3}" type="slidenum">
              <a:rPr lang="en-US" smtClean="0"/>
              <a:t>‹#›</a:t>
            </a:fld>
            <a:endParaRPr lang="en-US"/>
          </a:p>
        </p:txBody>
      </p:sp>
    </p:spTree>
    <p:extLst>
      <p:ext uri="{BB962C8B-B14F-4D97-AF65-F5344CB8AC3E}">
        <p14:creationId xmlns:p14="http://schemas.microsoft.com/office/powerpoint/2010/main" val="733428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B7886C-BF0B-0A48-90A8-4AF905B589F2}" type="datetimeFigureOut">
              <a:rPr lang="en-US" smtClean="0"/>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D8DCD-7FC3-364B-8FF7-99D13131CDC3}" type="slidenum">
              <a:rPr lang="en-US" smtClean="0"/>
              <a:t>‹#›</a:t>
            </a:fld>
            <a:endParaRPr lang="en-US"/>
          </a:p>
        </p:txBody>
      </p:sp>
    </p:spTree>
    <p:extLst>
      <p:ext uri="{BB962C8B-B14F-4D97-AF65-F5344CB8AC3E}">
        <p14:creationId xmlns:p14="http://schemas.microsoft.com/office/powerpoint/2010/main" val="3205932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B7886C-BF0B-0A48-90A8-4AF905B589F2}" type="datetimeFigureOut">
              <a:rPr lang="en-US" smtClean="0"/>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D8DCD-7FC3-364B-8FF7-99D13131CDC3}" type="slidenum">
              <a:rPr lang="en-US" smtClean="0"/>
              <a:t>‹#›</a:t>
            </a:fld>
            <a:endParaRPr lang="en-US"/>
          </a:p>
        </p:txBody>
      </p:sp>
    </p:spTree>
    <p:extLst>
      <p:ext uri="{BB962C8B-B14F-4D97-AF65-F5344CB8AC3E}">
        <p14:creationId xmlns:p14="http://schemas.microsoft.com/office/powerpoint/2010/main" val="2645671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B3B7886C-BF0B-0A48-90A8-4AF905B589F2}" type="datetimeFigureOut">
              <a:rPr lang="en-US" smtClean="0"/>
              <a:pPr/>
              <a:t>7/2/2021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F32D8DCD-7FC3-364B-8FF7-99D13131CDC3}" type="slidenum">
              <a:rPr lang="en-US" smtClean="0"/>
              <a:pPr/>
              <a:t>‹#›</a:t>
            </a:fld>
            <a:endParaRPr lang="en-US" dirty="0"/>
          </a:p>
        </p:txBody>
      </p:sp>
    </p:spTree>
    <p:extLst>
      <p:ext uri="{BB962C8B-B14F-4D97-AF65-F5344CB8AC3E}">
        <p14:creationId xmlns:p14="http://schemas.microsoft.com/office/powerpoint/2010/main" val="1734686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evans.whitaker@ucsf.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iny.ucsf.edu/tTXbgs" TargetMode="External"/><Relationship Id="rId2" Type="http://schemas.openxmlformats.org/officeDocument/2006/relationships/hyperlink" Target="http://tiny.ucsf.edu/ts9dT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evans.whitaker@ucsf.edu?subject=Zotero%20ques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zotero.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to        with </a:t>
            </a:r>
            <a:r>
              <a:rPr lang="en-US" dirty="0" err="1"/>
              <a:t>Zotero</a:t>
            </a:r>
            <a:endParaRPr lang="en-US" dirty="0"/>
          </a:p>
        </p:txBody>
      </p:sp>
      <p:sp>
        <p:nvSpPr>
          <p:cNvPr id="3" name="Subtitle 2"/>
          <p:cNvSpPr>
            <a:spLocks noGrp="1"/>
          </p:cNvSpPr>
          <p:nvPr>
            <p:ph type="subTitle" idx="1"/>
          </p:nvPr>
        </p:nvSpPr>
        <p:spPr/>
        <p:txBody>
          <a:bodyPr/>
          <a:lstStyle/>
          <a:p>
            <a:r>
              <a:rPr lang="en-US" dirty="0"/>
              <a:t>Evans Whitaker, MD, MLIS</a:t>
            </a:r>
          </a:p>
          <a:p>
            <a:r>
              <a:rPr lang="en-US" dirty="0"/>
              <a:t>UCSF Library</a:t>
            </a:r>
          </a:p>
          <a:p>
            <a:r>
              <a:rPr lang="en-US" dirty="0">
                <a:hlinkClick r:id="rId2"/>
              </a:rPr>
              <a:t>evans.whitaker@ucsf.edu</a:t>
            </a:r>
            <a:r>
              <a:rPr lang="en-US"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935" y="2329655"/>
            <a:ext cx="1071563"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079D22C0-033A-4FBE-B0C6-74F85D607C83}"/>
              </a:ext>
            </a:extLst>
          </p:cNvPr>
          <p:cNvSpPr txBox="1"/>
          <p:nvPr/>
        </p:nvSpPr>
        <p:spPr>
          <a:xfrm>
            <a:off x="2267685" y="6182041"/>
            <a:ext cx="4844531" cy="369332"/>
          </a:xfrm>
          <a:prstGeom prst="rect">
            <a:avLst/>
          </a:prstGeom>
          <a:noFill/>
        </p:spPr>
        <p:txBody>
          <a:bodyPr wrap="none" rtlCol="0">
            <a:spAutoFit/>
          </a:bodyPr>
          <a:lstStyle/>
          <a:p>
            <a:r>
              <a:rPr lang="en-US" dirty="0"/>
              <a:t>https://creativecommons.org/licenses/by-nc/4.0/</a:t>
            </a:r>
          </a:p>
        </p:txBody>
      </p:sp>
      <p:sp>
        <p:nvSpPr>
          <p:cNvPr id="5" name="TextBox 4">
            <a:extLst>
              <a:ext uri="{FF2B5EF4-FFF2-40B4-BE49-F238E27FC236}">
                <a16:creationId xmlns:a16="http://schemas.microsoft.com/office/drawing/2014/main" id="{F248A777-39C1-4154-A2F3-208F0C62CABC}"/>
              </a:ext>
            </a:extLst>
          </p:cNvPr>
          <p:cNvSpPr txBox="1"/>
          <p:nvPr/>
        </p:nvSpPr>
        <p:spPr>
          <a:xfrm>
            <a:off x="2583379" y="5868894"/>
            <a:ext cx="4213141" cy="369332"/>
          </a:xfrm>
          <a:prstGeom prst="rect">
            <a:avLst/>
          </a:prstGeom>
          <a:noFill/>
        </p:spPr>
        <p:txBody>
          <a:bodyPr wrap="none" rtlCol="0">
            <a:spAutoFit/>
          </a:bodyPr>
          <a:lstStyle/>
          <a:p>
            <a:r>
              <a:rPr lang="en-US" dirty="0"/>
              <a:t>Downloaded from UCSF Library Box 7/2/21</a:t>
            </a:r>
          </a:p>
        </p:txBody>
      </p:sp>
    </p:spTree>
    <p:extLst>
      <p:ext uri="{BB962C8B-B14F-4D97-AF65-F5344CB8AC3E}">
        <p14:creationId xmlns:p14="http://schemas.microsoft.com/office/powerpoint/2010/main" val="388175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Preferences</a:t>
            </a:r>
          </a:p>
        </p:txBody>
      </p:sp>
      <p:sp>
        <p:nvSpPr>
          <p:cNvPr id="3" name="Content Placeholder 2"/>
          <p:cNvSpPr>
            <a:spLocks noGrp="1"/>
          </p:cNvSpPr>
          <p:nvPr>
            <p:ph idx="1"/>
          </p:nvPr>
        </p:nvSpPr>
        <p:spPr/>
        <p:txBody>
          <a:bodyPr/>
          <a:lstStyle/>
          <a:p>
            <a:r>
              <a:rPr lang="en-US" dirty="0"/>
              <a:t>In </a:t>
            </a:r>
            <a:r>
              <a:rPr lang="en-US" b="1" dirty="0"/>
              <a:t>desktop </a:t>
            </a:r>
            <a:r>
              <a:rPr lang="en-US" dirty="0" err="1"/>
              <a:t>Zotero</a:t>
            </a:r>
            <a:endParaRPr lang="en-US" dirty="0"/>
          </a:p>
          <a:p>
            <a:r>
              <a:rPr lang="en-US" dirty="0"/>
              <a:t>Open </a:t>
            </a:r>
            <a:r>
              <a:rPr lang="en-US" b="1" dirty="0"/>
              <a:t>Preferences</a:t>
            </a:r>
          </a:p>
          <a:p>
            <a:pPr lvl="1"/>
            <a:r>
              <a:rPr lang="en-US" b="1" dirty="0"/>
              <a:t>PC </a:t>
            </a:r>
            <a:r>
              <a:rPr lang="en-US" b="1" dirty="0">
                <a:sym typeface="Wingdings" panose="05000000000000000000" pitchFamily="2" charset="2"/>
              </a:rPr>
              <a:t> Tools menu (called Options)</a:t>
            </a:r>
          </a:p>
          <a:p>
            <a:pPr lvl="1"/>
            <a:r>
              <a:rPr lang="en-US" b="1" dirty="0">
                <a:sym typeface="Wingdings" panose="05000000000000000000" pitchFamily="2" charset="2"/>
              </a:rPr>
              <a:t>Mac  </a:t>
            </a:r>
            <a:r>
              <a:rPr lang="en-US" b="1" dirty="0" err="1">
                <a:sym typeface="Wingdings" panose="05000000000000000000" pitchFamily="2" charset="2"/>
              </a:rPr>
              <a:t>Zotero</a:t>
            </a:r>
            <a:r>
              <a:rPr lang="en-US" b="1" dirty="0">
                <a:sym typeface="Wingdings" panose="05000000000000000000" pitchFamily="2" charset="2"/>
              </a:rPr>
              <a:t> menu</a:t>
            </a:r>
            <a:endParaRPr lang="en-US" b="1" dirty="0"/>
          </a:p>
          <a:p>
            <a:endParaRPr lang="en-US" dirty="0"/>
          </a:p>
        </p:txBody>
      </p:sp>
    </p:spTree>
    <p:extLst>
      <p:ext uri="{BB962C8B-B14F-4D97-AF65-F5344CB8AC3E}">
        <p14:creationId xmlns:p14="http://schemas.microsoft.com/office/powerpoint/2010/main" val="3032677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470" t="307" r="25470" b="16771"/>
          <a:stretch/>
        </p:blipFill>
        <p:spPr>
          <a:xfrm>
            <a:off x="-671331" y="497711"/>
            <a:ext cx="8316162" cy="5704314"/>
          </a:xfrm>
          <a:prstGeom prst="rect">
            <a:avLst/>
          </a:prstGeom>
        </p:spPr>
      </p:pic>
    </p:spTree>
    <p:extLst>
      <p:ext uri="{BB962C8B-B14F-4D97-AF65-F5344CB8AC3E}">
        <p14:creationId xmlns:p14="http://schemas.microsoft.com/office/powerpoint/2010/main" val="903671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WHITA~1\AppData\Local\Temp\SNAGHTML2bf5b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535" y="132261"/>
            <a:ext cx="6407086" cy="65989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35290" y="363894"/>
            <a:ext cx="793102" cy="681135"/>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Tree>
    <p:extLst>
      <p:ext uri="{BB962C8B-B14F-4D97-AF65-F5344CB8AC3E}">
        <p14:creationId xmlns:p14="http://schemas.microsoft.com/office/powerpoint/2010/main" val="3633970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3292" b="18636"/>
          <a:stretch/>
        </p:blipFill>
        <p:spPr>
          <a:xfrm>
            <a:off x="1099595" y="676960"/>
            <a:ext cx="7014258" cy="5457624"/>
          </a:xfrm>
          <a:prstGeom prst="rect">
            <a:avLst/>
          </a:prstGeom>
        </p:spPr>
      </p:pic>
    </p:spTree>
    <p:extLst>
      <p:ext uri="{BB962C8B-B14F-4D97-AF65-F5344CB8AC3E}">
        <p14:creationId xmlns:p14="http://schemas.microsoft.com/office/powerpoint/2010/main" val="52164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WHITA~1\AppData\Local\Temp\SNAGHTML2d898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905" y="113382"/>
            <a:ext cx="6456783" cy="66501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69568" y="363893"/>
            <a:ext cx="746449" cy="634483"/>
          </a:xfrm>
          <a:prstGeom prst="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cxnSp>
        <p:nvCxnSpPr>
          <p:cNvPr id="3" name="Straight Arrow Connector 2"/>
          <p:cNvCxnSpPr/>
          <p:nvPr/>
        </p:nvCxnSpPr>
        <p:spPr>
          <a:xfrm flipH="1" flipV="1">
            <a:off x="4516017" y="2621902"/>
            <a:ext cx="1091681" cy="587829"/>
          </a:xfrm>
          <a:prstGeom prst="straightConnector1">
            <a:avLst/>
          </a:prstGeom>
          <a:ln w="3810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1777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WHITA~1\AppData\Local\Temp\SNAGHTML69ee7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423" y="155896"/>
            <a:ext cx="7552611" cy="656094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flipV="1">
            <a:off x="2384386" y="1412113"/>
            <a:ext cx="2615878" cy="3055715"/>
          </a:xfrm>
          <a:prstGeom prst="straightConnector1">
            <a:avLst/>
          </a:prstGeom>
          <a:ln w="50800">
            <a:solidFill>
              <a:srgbClr val="C01B00"/>
            </a:solidFill>
            <a:tailEnd type="triangle"/>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000264" y="3715473"/>
            <a:ext cx="2939969" cy="2062103"/>
          </a:xfrm>
          <a:prstGeom prst="rect">
            <a:avLst/>
          </a:prstGeom>
          <a:noFill/>
        </p:spPr>
        <p:txBody>
          <a:bodyPr wrap="square" rtlCol="0">
            <a:spAutoFit/>
          </a:bodyPr>
          <a:lstStyle/>
          <a:p>
            <a:r>
              <a:rPr lang="en-US" sz="1600" dirty="0">
                <a:solidFill>
                  <a:srgbClr val="C01B00"/>
                </a:solidFill>
              </a:rPr>
              <a:t>Under this tab, find the installed styles available to you. Need something else? Go to “Get additional styles” at bottom of page, find what you want double click to download, double click downloaded file to install, and then close preferences to finish</a:t>
            </a:r>
          </a:p>
        </p:txBody>
      </p:sp>
    </p:spTree>
    <p:extLst>
      <p:ext uri="{BB962C8B-B14F-4D97-AF65-F5344CB8AC3E}">
        <p14:creationId xmlns:p14="http://schemas.microsoft.com/office/powerpoint/2010/main" val="4144871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4684" b="17162"/>
          <a:stretch/>
        </p:blipFill>
        <p:spPr>
          <a:xfrm>
            <a:off x="1261641" y="601563"/>
            <a:ext cx="6886937" cy="5463572"/>
          </a:xfrm>
          <a:prstGeom prst="rect">
            <a:avLst/>
          </a:prstGeom>
        </p:spPr>
      </p:pic>
      <p:sp>
        <p:nvSpPr>
          <p:cNvPr id="2" name="TextBox 1"/>
          <p:cNvSpPr txBox="1"/>
          <p:nvPr/>
        </p:nvSpPr>
        <p:spPr>
          <a:xfrm>
            <a:off x="3009418" y="6215605"/>
            <a:ext cx="3900668" cy="369332"/>
          </a:xfrm>
          <a:prstGeom prst="rect">
            <a:avLst/>
          </a:prstGeom>
          <a:noFill/>
        </p:spPr>
        <p:txBody>
          <a:bodyPr wrap="square" rtlCol="0">
            <a:spAutoFit/>
          </a:bodyPr>
          <a:lstStyle/>
          <a:p>
            <a:r>
              <a:rPr lang="en-US" dirty="0"/>
              <a:t>http://ucelinks.cdlib.org:8888/</a:t>
            </a:r>
            <a:r>
              <a:rPr lang="en-US" dirty="0" err="1"/>
              <a:t>sfx_local</a:t>
            </a:r>
            <a:endParaRPr lang="en-US" dirty="0"/>
          </a:p>
        </p:txBody>
      </p:sp>
    </p:spTree>
    <p:extLst>
      <p:ext uri="{BB962C8B-B14F-4D97-AF65-F5344CB8AC3E}">
        <p14:creationId xmlns:p14="http://schemas.microsoft.com/office/powerpoint/2010/main" val="751270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t>
            </a:r>
            <a:r>
              <a:rPr lang="en-US" dirty="0" err="1"/>
              <a:t>Zotero</a:t>
            </a:r>
            <a:endParaRPr lang="en-US" dirty="0"/>
          </a:p>
        </p:txBody>
      </p:sp>
      <p:sp>
        <p:nvSpPr>
          <p:cNvPr id="3" name="Content Placeholder 2"/>
          <p:cNvSpPr>
            <a:spLocks noGrp="1"/>
          </p:cNvSpPr>
          <p:nvPr>
            <p:ph idx="1"/>
          </p:nvPr>
        </p:nvSpPr>
        <p:spPr>
          <a:xfrm>
            <a:off x="457200" y="1600200"/>
            <a:ext cx="8369322" cy="5114761"/>
          </a:xfrm>
        </p:spPr>
        <p:txBody>
          <a:bodyPr>
            <a:normAutofit lnSpcReduction="10000"/>
          </a:bodyPr>
          <a:lstStyle/>
          <a:p>
            <a:r>
              <a:rPr lang="en-US" dirty="0"/>
              <a:t>Go to </a:t>
            </a:r>
            <a:r>
              <a:rPr lang="en-US" b="1" dirty="0" err="1"/>
              <a:t>CDC.gov</a:t>
            </a:r>
            <a:r>
              <a:rPr lang="en-US" dirty="0"/>
              <a:t> in browser </a:t>
            </a:r>
          </a:p>
          <a:p>
            <a:pPr marL="1095375" lvl="1" indent="-287338"/>
            <a:r>
              <a:rPr lang="en-US" dirty="0"/>
              <a:t>Use you default browser …</a:t>
            </a:r>
          </a:p>
          <a:p>
            <a:r>
              <a:rPr lang="en-US" dirty="0"/>
              <a:t>Look for icon from </a:t>
            </a:r>
            <a:r>
              <a:rPr lang="en-US" dirty="0" err="1"/>
              <a:t>Zotero</a:t>
            </a:r>
            <a:endParaRPr lang="en-US" dirty="0"/>
          </a:p>
          <a:p>
            <a:r>
              <a:rPr lang="en-US" dirty="0"/>
              <a:t>Looks like:</a:t>
            </a:r>
          </a:p>
          <a:p>
            <a:endParaRPr lang="en-US" dirty="0"/>
          </a:p>
          <a:p>
            <a:endParaRPr lang="en-US" dirty="0"/>
          </a:p>
          <a:p>
            <a:endParaRPr lang="en-US" dirty="0"/>
          </a:p>
          <a:p>
            <a:endParaRPr lang="en-US" dirty="0"/>
          </a:p>
          <a:p>
            <a:r>
              <a:rPr lang="en-US" dirty="0"/>
              <a:t>Looks like:</a:t>
            </a:r>
          </a:p>
        </p:txBody>
      </p:sp>
      <p:pic>
        <p:nvPicPr>
          <p:cNvPr id="5" name="Picture 4"/>
          <p:cNvPicPr>
            <a:picLocks noChangeAspect="1"/>
          </p:cNvPicPr>
          <p:nvPr/>
        </p:nvPicPr>
        <p:blipFill>
          <a:blip r:embed="rId2"/>
          <a:stretch>
            <a:fillRect/>
          </a:stretch>
        </p:blipFill>
        <p:spPr>
          <a:xfrm>
            <a:off x="4622822" y="5783642"/>
            <a:ext cx="4203700" cy="876300"/>
          </a:xfrm>
          <a:prstGeom prst="rect">
            <a:avLst/>
          </a:prstGeom>
          <a:ln w="22225">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122" y="3645280"/>
            <a:ext cx="7899400" cy="1955800"/>
          </a:xfrm>
          <a:prstGeom prst="rect">
            <a:avLst/>
          </a:prstGeom>
          <a:ln w="22225">
            <a:solidFill>
              <a:schemeClr val="tx1"/>
            </a:solidFill>
          </a:ln>
        </p:spPr>
      </p:pic>
    </p:spTree>
    <p:extLst>
      <p:ext uri="{BB962C8B-B14F-4D97-AF65-F5344CB8AC3E}">
        <p14:creationId xmlns:p14="http://schemas.microsoft.com/office/powerpoint/2010/main" val="293983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Zotero</a:t>
            </a:r>
            <a:r>
              <a:rPr lang="en-US" dirty="0"/>
              <a:t> icons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08074" y="3211615"/>
            <a:ext cx="5593565" cy="1303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1135" y="3211615"/>
            <a:ext cx="2491273"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Book</a:t>
            </a:r>
          </a:p>
          <a:p>
            <a:r>
              <a:rPr lang="en-US" sz="2000" dirty="0">
                <a:latin typeface="Arial" panose="020B0604020202020204" pitchFamily="34" charset="0"/>
                <a:cs typeface="Arial" panose="020B0604020202020204" pitchFamily="34" charset="0"/>
              </a:rPr>
              <a:t>Journal Article</a:t>
            </a:r>
          </a:p>
          <a:p>
            <a:r>
              <a:rPr lang="en-US" sz="2000" dirty="0">
                <a:latin typeface="Arial" panose="020B0604020202020204" pitchFamily="34" charset="0"/>
                <a:cs typeface="Arial" panose="020B0604020202020204" pitchFamily="34" charset="0"/>
              </a:rPr>
              <a:t>Book chapter</a:t>
            </a:r>
          </a:p>
          <a:p>
            <a:r>
              <a:rPr lang="en-US" sz="2000" dirty="0">
                <a:latin typeface="Arial" panose="020B0604020202020204" pitchFamily="34" charset="0"/>
                <a:cs typeface="Arial" panose="020B0604020202020204" pitchFamily="34" charset="0"/>
              </a:rPr>
              <a:t>Webpage</a:t>
            </a:r>
          </a:p>
        </p:txBody>
      </p:sp>
      <p:cxnSp>
        <p:nvCxnSpPr>
          <p:cNvPr id="6" name="Straight Arrow Connector 5"/>
          <p:cNvCxnSpPr/>
          <p:nvPr/>
        </p:nvCxnSpPr>
        <p:spPr>
          <a:xfrm flipV="1">
            <a:off x="1558212" y="3377682"/>
            <a:ext cx="1959429" cy="65314"/>
          </a:xfrm>
          <a:prstGeom prst="straightConnector1">
            <a:avLst/>
          </a:prstGeom>
          <a:ln w="38100">
            <a:solidFill>
              <a:srgbClr val="C00000"/>
            </a:solidFill>
            <a:tailEnd type="arrow" w="lg" len="lg"/>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2428359" y="3582955"/>
            <a:ext cx="1089282" cy="152401"/>
          </a:xfrm>
          <a:prstGeom prst="straightConnector1">
            <a:avLst/>
          </a:prstGeom>
          <a:ln w="38100">
            <a:solidFill>
              <a:srgbClr val="C00000"/>
            </a:solidFill>
            <a:tailEnd type="arrow" w="lg" len="lg"/>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2329543" y="3981062"/>
            <a:ext cx="1188098" cy="65314"/>
          </a:xfrm>
          <a:prstGeom prst="straightConnector1">
            <a:avLst/>
          </a:prstGeom>
          <a:ln w="38100">
            <a:solidFill>
              <a:srgbClr val="C00000"/>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948542" y="4394720"/>
            <a:ext cx="1569099" cy="1"/>
          </a:xfrm>
          <a:prstGeom prst="straightConnector1">
            <a:avLst/>
          </a:prstGeom>
          <a:ln w="38100">
            <a:solidFill>
              <a:srgbClr val="C00000"/>
            </a:solidFill>
            <a:tailEnd type="arrow" w="lg" len="lg"/>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224" y="5420043"/>
            <a:ext cx="2560637" cy="244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reeform 4"/>
          <p:cNvSpPr/>
          <p:nvPr/>
        </p:nvSpPr>
        <p:spPr>
          <a:xfrm>
            <a:off x="3241040" y="5699760"/>
            <a:ext cx="2326640" cy="714682"/>
          </a:xfrm>
          <a:custGeom>
            <a:avLst/>
            <a:gdLst>
              <a:gd name="connsiteX0" fmla="*/ 2326640 w 2326640"/>
              <a:gd name="connsiteY0" fmla="*/ 396240 h 714682"/>
              <a:gd name="connsiteX1" fmla="*/ 1036320 w 2326640"/>
              <a:gd name="connsiteY1" fmla="*/ 701040 h 714682"/>
              <a:gd name="connsiteX2" fmla="*/ 0 w 2326640"/>
              <a:gd name="connsiteY2" fmla="*/ 0 h 714682"/>
              <a:gd name="connsiteX3" fmla="*/ 0 w 2326640"/>
              <a:gd name="connsiteY3" fmla="*/ 0 h 714682"/>
              <a:gd name="connsiteX4" fmla="*/ 0 w 2326640"/>
              <a:gd name="connsiteY4" fmla="*/ 0 h 714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640" h="714682">
                <a:moveTo>
                  <a:pt x="2326640" y="396240"/>
                </a:moveTo>
                <a:cubicBezTo>
                  <a:pt x="1875366" y="581660"/>
                  <a:pt x="1424093" y="767080"/>
                  <a:pt x="1036320" y="701040"/>
                </a:cubicBezTo>
                <a:cubicBezTo>
                  <a:pt x="648547" y="635000"/>
                  <a:pt x="0" y="0"/>
                  <a:pt x="0" y="0"/>
                </a:cubicBezTo>
                <a:lnTo>
                  <a:pt x="0" y="0"/>
                </a:lnTo>
                <a:lnTo>
                  <a:pt x="0" y="0"/>
                </a:lnTo>
              </a:path>
            </a:pathLst>
          </a:custGeom>
          <a:noFill/>
          <a:ln w="50800">
            <a:solidFill>
              <a:srgbClr val="C00000"/>
            </a:solidFill>
            <a:tailEnd type="stealth"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7" name="TextBox 6"/>
          <p:cNvSpPr txBox="1"/>
          <p:nvPr/>
        </p:nvSpPr>
        <p:spPr>
          <a:xfrm>
            <a:off x="5567680" y="5465148"/>
            <a:ext cx="3291840"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And yes, this one as well…</a:t>
            </a:r>
          </a:p>
          <a:p>
            <a:r>
              <a:rPr lang="en-US" sz="2000" dirty="0">
                <a:latin typeface="Arial" panose="020B0604020202020204" pitchFamily="34" charset="0"/>
                <a:cs typeface="Arial" panose="020B0604020202020204" pitchFamily="34" charset="0"/>
              </a:rPr>
              <a:t>The folder means there are several articles on one page</a:t>
            </a:r>
          </a:p>
        </p:txBody>
      </p:sp>
    </p:spTree>
    <p:extLst>
      <p:ext uri="{BB962C8B-B14F-4D97-AF65-F5344CB8AC3E}">
        <p14:creationId xmlns:p14="http://schemas.microsoft.com/office/powerpoint/2010/main" val="2353317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t>
            </a:r>
            <a:r>
              <a:rPr lang="en-US" dirty="0" err="1"/>
              <a:t>Zotero</a:t>
            </a:r>
            <a:r>
              <a:rPr lang="en-US" dirty="0"/>
              <a:t> </a:t>
            </a:r>
            <a:r>
              <a:rPr lang="en-US" dirty="0">
                <a:latin typeface="Wingdings"/>
                <a:ea typeface="Wingdings"/>
                <a:cs typeface="Wingdings"/>
                <a:sym typeface="Wingdings"/>
              </a:rPr>
              <a:t></a:t>
            </a:r>
            <a:r>
              <a:rPr lang="en-US" dirty="0"/>
              <a:t>Word Mac 2008</a:t>
            </a:r>
          </a:p>
        </p:txBody>
      </p:sp>
      <p:sp>
        <p:nvSpPr>
          <p:cNvPr id="3" name="Content Placeholder 2"/>
          <p:cNvSpPr>
            <a:spLocks noGrp="1"/>
          </p:cNvSpPr>
          <p:nvPr>
            <p:ph idx="1"/>
          </p:nvPr>
        </p:nvSpPr>
        <p:spPr/>
        <p:txBody>
          <a:bodyPr/>
          <a:lstStyle/>
          <a:p>
            <a:r>
              <a:rPr lang="en-US" dirty="0"/>
              <a:t>Open Word:</a:t>
            </a:r>
          </a:p>
          <a:p>
            <a:pPr marL="0" indent="0">
              <a:buNone/>
            </a:pPr>
            <a:endParaRPr lang="en-US" dirty="0"/>
          </a:p>
        </p:txBody>
      </p:sp>
      <p:pic>
        <p:nvPicPr>
          <p:cNvPr id="4" name="Picture 3"/>
          <p:cNvPicPr>
            <a:picLocks noChangeAspect="1"/>
          </p:cNvPicPr>
          <p:nvPr/>
        </p:nvPicPr>
        <p:blipFill>
          <a:blip r:embed="rId2"/>
          <a:stretch>
            <a:fillRect/>
          </a:stretch>
        </p:blipFill>
        <p:spPr>
          <a:xfrm>
            <a:off x="711200" y="2205186"/>
            <a:ext cx="7708900" cy="3009900"/>
          </a:xfrm>
          <a:prstGeom prst="rect">
            <a:avLst/>
          </a:prstGeom>
          <a:ln>
            <a:solidFill>
              <a:schemeClr val="tx1"/>
            </a:solidFill>
          </a:ln>
        </p:spPr>
      </p:pic>
      <p:sp>
        <p:nvSpPr>
          <p:cNvPr id="5" name="TextBox 4"/>
          <p:cNvSpPr txBox="1"/>
          <p:nvPr/>
        </p:nvSpPr>
        <p:spPr>
          <a:xfrm>
            <a:off x="6274123" y="5963267"/>
            <a:ext cx="2145977" cy="523220"/>
          </a:xfrm>
          <a:prstGeom prst="rect">
            <a:avLst/>
          </a:prstGeom>
          <a:noFill/>
        </p:spPr>
        <p:txBody>
          <a:bodyPr wrap="square" rtlCol="0">
            <a:spAutoFit/>
          </a:bodyPr>
          <a:lstStyle/>
          <a:p>
            <a:r>
              <a:rPr lang="en-US" sz="2800" dirty="0">
                <a:latin typeface="Arial"/>
                <a:cs typeface="Arial"/>
              </a:rPr>
              <a:t>Set APA 6th</a:t>
            </a:r>
          </a:p>
        </p:txBody>
      </p:sp>
      <p:sp>
        <p:nvSpPr>
          <p:cNvPr id="6" name="Right Arrow 5"/>
          <p:cNvSpPr/>
          <p:nvPr/>
        </p:nvSpPr>
        <p:spPr>
          <a:xfrm rot="15512878">
            <a:off x="6462723" y="5180832"/>
            <a:ext cx="978408" cy="484632"/>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Tree>
    <p:extLst>
      <p:ext uri="{BB962C8B-B14F-4D97-AF65-F5344CB8AC3E}">
        <p14:creationId xmlns:p14="http://schemas.microsoft.com/office/powerpoint/2010/main" val="1696982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2005-2D95-EB45-9F14-11B5471780DA}"/>
              </a:ext>
            </a:extLst>
          </p:cNvPr>
          <p:cNvSpPr>
            <a:spLocks noGrp="1"/>
          </p:cNvSpPr>
          <p:nvPr>
            <p:ph type="title"/>
          </p:nvPr>
        </p:nvSpPr>
        <p:spPr/>
        <p:txBody>
          <a:bodyPr/>
          <a:lstStyle/>
          <a:p>
            <a:r>
              <a:rPr lang="en-US" dirty="0"/>
              <a:t>Materials</a:t>
            </a:r>
          </a:p>
        </p:txBody>
      </p:sp>
      <p:sp>
        <p:nvSpPr>
          <p:cNvPr id="3" name="Content Placeholder 2">
            <a:extLst>
              <a:ext uri="{FF2B5EF4-FFF2-40B4-BE49-F238E27FC236}">
                <a16:creationId xmlns:a16="http://schemas.microsoft.com/office/drawing/2014/main" id="{64C67174-D107-D049-9634-BA61A8115ED1}"/>
              </a:ext>
            </a:extLst>
          </p:cNvPr>
          <p:cNvSpPr>
            <a:spLocks noGrp="1"/>
          </p:cNvSpPr>
          <p:nvPr>
            <p:ph idx="1"/>
          </p:nvPr>
        </p:nvSpPr>
        <p:spPr>
          <a:xfrm>
            <a:off x="457199" y="1600200"/>
            <a:ext cx="8556171" cy="4525963"/>
          </a:xfrm>
        </p:spPr>
        <p:txBody>
          <a:bodyPr/>
          <a:lstStyle/>
          <a:p>
            <a:r>
              <a:rPr lang="en-US" dirty="0"/>
              <a:t>Link to handout:</a:t>
            </a:r>
          </a:p>
          <a:p>
            <a:pPr lvl="1"/>
            <a:r>
              <a:rPr lang="en-US" dirty="0">
                <a:hlinkClick r:id="rId2"/>
              </a:rPr>
              <a:t>http://tiny.ucsf.edu/ts9dTT</a:t>
            </a:r>
            <a:r>
              <a:rPr lang="en-US" dirty="0"/>
              <a:t> </a:t>
            </a:r>
          </a:p>
          <a:p>
            <a:pPr lvl="1"/>
            <a:endParaRPr lang="en-US" dirty="0"/>
          </a:p>
          <a:p>
            <a:r>
              <a:rPr lang="en-US" dirty="0"/>
              <a:t>Link to PowerPoint (you likely won’t need it)</a:t>
            </a:r>
          </a:p>
          <a:p>
            <a:pPr lvl="1"/>
            <a:r>
              <a:rPr lang="en-US" dirty="0">
                <a:hlinkClick r:id="rId3"/>
              </a:rPr>
              <a:t>http://tiny.ucsf.edu/tTXbgs</a:t>
            </a:r>
            <a:r>
              <a:rPr lang="en-US" dirty="0"/>
              <a:t> </a:t>
            </a:r>
          </a:p>
        </p:txBody>
      </p:sp>
    </p:spTree>
    <p:extLst>
      <p:ext uri="{BB962C8B-B14F-4D97-AF65-F5344CB8AC3E}">
        <p14:creationId xmlns:p14="http://schemas.microsoft.com/office/powerpoint/2010/main" val="3868529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134211" y="2644053"/>
            <a:ext cx="6344171" cy="1143000"/>
          </a:xfrm>
        </p:spPr>
        <p:txBody>
          <a:bodyPr>
            <a:normAutofit fontScale="90000"/>
          </a:bodyPr>
          <a:lstStyle/>
          <a:p>
            <a:r>
              <a:rPr lang="en-US" sz="3600" dirty="0">
                <a:latin typeface="Arial" panose="020B0604020202020204" pitchFamily="34" charset="0"/>
                <a:cs typeface="Arial" panose="020B0604020202020204" pitchFamily="34" charset="0"/>
              </a:rPr>
              <a:t>Test Zotero </a:t>
            </a:r>
            <a:r>
              <a:rPr lang="en-US" sz="3600" dirty="0">
                <a:latin typeface="Arial" panose="020B0604020202020204" pitchFamily="34" charset="0"/>
                <a:ea typeface="Wingdings"/>
                <a:cs typeface="Arial" panose="020B0604020202020204" pitchFamily="34" charset="0"/>
                <a:sym typeface="Wingdings"/>
              </a:rPr>
              <a:t></a:t>
            </a:r>
            <a:r>
              <a:rPr lang="en-US" sz="3600" dirty="0">
                <a:latin typeface="Arial" panose="020B0604020202020204" pitchFamily="34" charset="0"/>
                <a:cs typeface="Arial" panose="020B0604020202020204" pitchFamily="34" charset="0"/>
              </a:rPr>
              <a:t>Word Mac </a:t>
            </a:r>
            <a:r>
              <a:rPr lang="en-US" sz="4000" dirty="0">
                <a:latin typeface="Arial" panose="020B0604020202020204" pitchFamily="34" charset="0"/>
                <a:cs typeface="Arial" panose="020B0604020202020204" pitchFamily="34" charset="0"/>
              </a:rPr>
              <a:t>2011</a:t>
            </a:r>
            <a:br>
              <a:rPr lang="en-US" sz="40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Only looks like this in Word for Mac 2011</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0" y="0"/>
            <a:ext cx="5804684" cy="6858000"/>
          </a:xfrm>
          <a:prstGeom prst="rect">
            <a:avLst/>
          </a:prstGeom>
        </p:spPr>
      </p:pic>
      <p:sp>
        <p:nvSpPr>
          <p:cNvPr id="7" name="TextBox 6"/>
          <p:cNvSpPr txBox="1"/>
          <p:nvPr/>
        </p:nvSpPr>
        <p:spPr>
          <a:xfrm>
            <a:off x="3960618" y="4828736"/>
            <a:ext cx="3130775" cy="707886"/>
          </a:xfrm>
          <a:prstGeom prst="rect">
            <a:avLst/>
          </a:prstGeom>
          <a:noFill/>
        </p:spPr>
        <p:txBody>
          <a:bodyPr wrap="square" rtlCol="0">
            <a:spAutoFit/>
          </a:bodyPr>
          <a:lstStyle/>
          <a:p>
            <a:r>
              <a:rPr lang="en-US" sz="2000" dirty="0">
                <a:latin typeface="Arial"/>
                <a:cs typeface="Arial"/>
              </a:rPr>
              <a:t>Make sure this is checked to show tool bar</a:t>
            </a:r>
          </a:p>
        </p:txBody>
      </p:sp>
      <p:sp>
        <p:nvSpPr>
          <p:cNvPr id="8" name="Right Arrow 7"/>
          <p:cNvSpPr/>
          <p:nvPr/>
        </p:nvSpPr>
        <p:spPr>
          <a:xfrm rot="14696511">
            <a:off x="4199517" y="4141232"/>
            <a:ext cx="978408" cy="484632"/>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pic>
        <p:nvPicPr>
          <p:cNvPr id="9" name="Picture 8"/>
          <p:cNvPicPr>
            <a:picLocks noChangeAspect="1"/>
          </p:cNvPicPr>
          <p:nvPr/>
        </p:nvPicPr>
        <p:blipFill>
          <a:blip r:embed="rId3"/>
          <a:stretch>
            <a:fillRect/>
          </a:stretch>
        </p:blipFill>
        <p:spPr>
          <a:xfrm>
            <a:off x="5918697" y="6161291"/>
            <a:ext cx="2959100" cy="469900"/>
          </a:xfrm>
          <a:prstGeom prst="rect">
            <a:avLst/>
          </a:prstGeom>
        </p:spPr>
      </p:pic>
      <p:sp>
        <p:nvSpPr>
          <p:cNvPr id="11" name="Freeform 10"/>
          <p:cNvSpPr/>
          <p:nvPr/>
        </p:nvSpPr>
        <p:spPr>
          <a:xfrm>
            <a:off x="5896921" y="5371279"/>
            <a:ext cx="787667" cy="729340"/>
          </a:xfrm>
          <a:custGeom>
            <a:avLst/>
            <a:gdLst>
              <a:gd name="connsiteX0" fmla="*/ 0 w 787667"/>
              <a:gd name="connsiteY0" fmla="*/ 0 h 729340"/>
              <a:gd name="connsiteX1" fmla="*/ 729257 w 787667"/>
              <a:gd name="connsiteY1" fmla="*/ 238922 h 729340"/>
              <a:gd name="connsiteX2" fmla="*/ 741830 w 787667"/>
              <a:gd name="connsiteY2" fmla="*/ 729340 h 729340"/>
            </a:gdLst>
            <a:ahLst/>
            <a:cxnLst>
              <a:cxn ang="0">
                <a:pos x="connsiteX0" y="connsiteY0"/>
              </a:cxn>
              <a:cxn ang="0">
                <a:pos x="connsiteX1" y="connsiteY1"/>
              </a:cxn>
              <a:cxn ang="0">
                <a:pos x="connsiteX2" y="connsiteY2"/>
              </a:cxn>
            </a:cxnLst>
            <a:rect l="l" t="t" r="r" b="b"/>
            <a:pathLst>
              <a:path w="787667" h="729340">
                <a:moveTo>
                  <a:pt x="0" y="0"/>
                </a:moveTo>
                <a:cubicBezTo>
                  <a:pt x="302809" y="58682"/>
                  <a:pt x="605619" y="117365"/>
                  <a:pt x="729257" y="238922"/>
                </a:cubicBezTo>
                <a:cubicBezTo>
                  <a:pt x="852895" y="360479"/>
                  <a:pt x="741830" y="729340"/>
                  <a:pt x="741830" y="729340"/>
                </a:cubicBezTo>
              </a:path>
            </a:pathLst>
          </a:custGeom>
          <a:noFill/>
          <a:ln w="50800">
            <a:solidFill>
              <a:srgbClr val="C00000"/>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rial"/>
            </a:endParaRPr>
          </a:p>
        </p:txBody>
      </p:sp>
      <p:sp>
        <p:nvSpPr>
          <p:cNvPr id="3" name="TextBox 2"/>
          <p:cNvSpPr txBox="1"/>
          <p:nvPr/>
        </p:nvSpPr>
        <p:spPr>
          <a:xfrm>
            <a:off x="2901817" y="5570374"/>
            <a:ext cx="2970225" cy="400110"/>
          </a:xfrm>
          <a:prstGeom prst="rect">
            <a:avLst/>
          </a:prstGeom>
          <a:noFill/>
          <a:ln>
            <a:solidFill>
              <a:srgbClr val="C00000"/>
            </a:solidFill>
          </a:ln>
        </p:spPr>
        <p:txBody>
          <a:bodyPr wrap="square" rtlCol="0">
            <a:spAutoFit/>
          </a:bodyPr>
          <a:lstStyle/>
          <a:p>
            <a:r>
              <a:rPr lang="en-US" sz="2000" dirty="0">
                <a:latin typeface="Arial" panose="020B0604020202020204" pitchFamily="34" charset="0"/>
                <a:cs typeface="Arial" panose="020B0604020202020204" pitchFamily="34" charset="0"/>
              </a:rPr>
              <a:t>The first is insert citation</a:t>
            </a:r>
          </a:p>
        </p:txBody>
      </p:sp>
      <p:cxnSp>
        <p:nvCxnSpPr>
          <p:cNvPr id="5" name="Straight Arrow Connector 4"/>
          <p:cNvCxnSpPr/>
          <p:nvPr/>
        </p:nvCxnSpPr>
        <p:spPr>
          <a:xfrm>
            <a:off x="5896921" y="5816059"/>
            <a:ext cx="393833" cy="491435"/>
          </a:xfrm>
          <a:prstGeom prst="straightConnector1">
            <a:avLst/>
          </a:prstGeom>
          <a:ln w="5080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2" name="Freeform 11"/>
          <p:cNvSpPr/>
          <p:nvPr/>
        </p:nvSpPr>
        <p:spPr>
          <a:xfrm>
            <a:off x="4553339" y="6307494"/>
            <a:ext cx="2379306" cy="491415"/>
          </a:xfrm>
          <a:custGeom>
            <a:avLst/>
            <a:gdLst>
              <a:gd name="connsiteX0" fmla="*/ 0 w 2369976"/>
              <a:gd name="connsiteY0" fmla="*/ 0 h 500746"/>
              <a:gd name="connsiteX1" fmla="*/ 1380931 w 2369976"/>
              <a:gd name="connsiteY1" fmla="*/ 494523 h 500746"/>
              <a:gd name="connsiteX2" fmla="*/ 2369976 w 2369976"/>
              <a:gd name="connsiteY2" fmla="*/ 233266 h 500746"/>
            </a:gdLst>
            <a:ahLst/>
            <a:cxnLst>
              <a:cxn ang="0">
                <a:pos x="connsiteX0" y="connsiteY0"/>
              </a:cxn>
              <a:cxn ang="0">
                <a:pos x="connsiteX1" y="connsiteY1"/>
              </a:cxn>
              <a:cxn ang="0">
                <a:pos x="connsiteX2" y="connsiteY2"/>
              </a:cxn>
            </a:cxnLst>
            <a:rect l="l" t="t" r="r" b="b"/>
            <a:pathLst>
              <a:path w="2369976" h="500746">
                <a:moveTo>
                  <a:pt x="0" y="0"/>
                </a:moveTo>
                <a:cubicBezTo>
                  <a:pt x="492967" y="227822"/>
                  <a:pt x="985935" y="455645"/>
                  <a:pt x="1380931" y="494523"/>
                </a:cubicBezTo>
                <a:cubicBezTo>
                  <a:pt x="1775927" y="533401"/>
                  <a:pt x="2072951" y="383333"/>
                  <a:pt x="2369976" y="233266"/>
                </a:cubicBezTo>
              </a:path>
            </a:pathLst>
          </a:custGeom>
          <a:noFill/>
          <a:ln w="50800">
            <a:solidFill>
              <a:srgbClr val="C00000"/>
            </a:solidFill>
            <a:tailEnd type="stealth"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3" name="TextBox 12"/>
          <p:cNvSpPr txBox="1"/>
          <p:nvPr/>
        </p:nvSpPr>
        <p:spPr>
          <a:xfrm>
            <a:off x="2902342" y="6001564"/>
            <a:ext cx="2145520" cy="707886"/>
          </a:xfrm>
          <a:prstGeom prst="rect">
            <a:avLst/>
          </a:prstGeom>
          <a:noFill/>
          <a:ln>
            <a:solidFill>
              <a:srgbClr val="C00000"/>
            </a:solidFill>
          </a:ln>
        </p:spPr>
        <p:txBody>
          <a:bodyPr wrap="square" rtlCol="0">
            <a:spAutoFit/>
          </a:bodyPr>
          <a:lstStyle/>
          <a:p>
            <a:r>
              <a:rPr lang="en-US" sz="2000" dirty="0">
                <a:latin typeface="Arial" panose="020B0604020202020204" pitchFamily="34" charset="0"/>
                <a:cs typeface="Arial" panose="020B0604020202020204" pitchFamily="34" charset="0"/>
              </a:rPr>
              <a:t>The third is insert bibliography</a:t>
            </a:r>
          </a:p>
        </p:txBody>
      </p:sp>
    </p:spTree>
    <p:extLst>
      <p:ext uri="{BB962C8B-B14F-4D97-AF65-F5344CB8AC3E}">
        <p14:creationId xmlns:p14="http://schemas.microsoft.com/office/powerpoint/2010/main" val="21188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Word for Mac 2016</a:t>
            </a:r>
          </a:p>
        </p:txBody>
      </p:sp>
      <p:pic>
        <p:nvPicPr>
          <p:cNvPr id="5" name="Picture 4">
            <a:extLst>
              <a:ext uri="{FF2B5EF4-FFF2-40B4-BE49-F238E27FC236}">
                <a16:creationId xmlns:a16="http://schemas.microsoft.com/office/drawing/2014/main" id="{ED60F0D5-BF89-B340-B274-121CCD5940DB}"/>
              </a:ext>
            </a:extLst>
          </p:cNvPr>
          <p:cNvPicPr>
            <a:picLocks noChangeAspect="1"/>
          </p:cNvPicPr>
          <p:nvPr/>
        </p:nvPicPr>
        <p:blipFill>
          <a:blip r:embed="rId2"/>
          <a:stretch>
            <a:fillRect/>
          </a:stretch>
        </p:blipFill>
        <p:spPr>
          <a:xfrm>
            <a:off x="329623" y="1417638"/>
            <a:ext cx="8484754" cy="4817976"/>
          </a:xfrm>
          <a:prstGeom prst="rect">
            <a:avLst/>
          </a:prstGeom>
          <a:ln>
            <a:solidFill>
              <a:schemeClr val="tx1"/>
            </a:solidFill>
          </a:ln>
        </p:spPr>
      </p:pic>
    </p:spTree>
    <p:extLst>
      <p:ext uri="{BB962C8B-B14F-4D97-AF65-F5344CB8AC3E}">
        <p14:creationId xmlns:p14="http://schemas.microsoft.com/office/powerpoint/2010/main" val="159413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Word on Windows 2007</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383" y="1417638"/>
            <a:ext cx="7483538" cy="2067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93520" y="4053840"/>
            <a:ext cx="6990080" cy="1200329"/>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Zotero</a:t>
            </a:r>
            <a:r>
              <a:rPr lang="en-US" sz="2400" dirty="0">
                <a:latin typeface="Arial" panose="020B0604020202020204" pitchFamily="34" charset="0"/>
                <a:cs typeface="Arial" panose="020B0604020202020204" pitchFamily="34" charset="0"/>
              </a:rPr>
              <a:t> tool bar</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Click </a:t>
            </a:r>
            <a:r>
              <a:rPr lang="en-US" sz="2400" b="1" dirty="0">
                <a:latin typeface="Arial" panose="020B0604020202020204" pitchFamily="34" charset="0"/>
                <a:cs typeface="Arial" panose="020B0604020202020204" pitchFamily="34" charset="0"/>
              </a:rPr>
              <a:t>Add-Ins</a:t>
            </a:r>
            <a:r>
              <a:rPr lang="en-US" sz="2400" dirty="0">
                <a:latin typeface="Arial" panose="020B0604020202020204" pitchFamily="34" charset="0"/>
                <a:cs typeface="Arial" panose="020B0604020202020204" pitchFamily="34" charset="0"/>
              </a:rPr>
              <a:t> tab to see the tool bar</a:t>
            </a:r>
          </a:p>
        </p:txBody>
      </p:sp>
      <p:cxnSp>
        <p:nvCxnSpPr>
          <p:cNvPr id="6" name="Straight Arrow Connector 5"/>
          <p:cNvCxnSpPr/>
          <p:nvPr/>
        </p:nvCxnSpPr>
        <p:spPr>
          <a:xfrm flipH="1" flipV="1">
            <a:off x="1493520" y="2451259"/>
            <a:ext cx="497840" cy="1602581"/>
          </a:xfrm>
          <a:prstGeom prst="straightConnector1">
            <a:avLst/>
          </a:prstGeom>
          <a:ln w="50800">
            <a:solidFill>
              <a:srgbClr val="C00000"/>
            </a:solidFill>
            <a:tailEnd type="stealth" w="lg" len="lg"/>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7236841" y="1727200"/>
            <a:ext cx="738759" cy="45720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Tree>
    <p:extLst>
      <p:ext uri="{BB962C8B-B14F-4D97-AF65-F5344CB8AC3E}">
        <p14:creationId xmlns:p14="http://schemas.microsoft.com/office/powerpoint/2010/main" val="433510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Word for Windows 2010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437028"/>
            <a:ext cx="8079129" cy="2171588"/>
          </a:xfrm>
          <a:prstGeom prst="rect">
            <a:avLst/>
          </a:prstGeom>
          <a:ln w="22225">
            <a:solidFill>
              <a:schemeClr val="tx1"/>
            </a:solidFill>
          </a:ln>
        </p:spPr>
      </p:pic>
    </p:spTree>
    <p:extLst>
      <p:ext uri="{BB962C8B-B14F-4D97-AF65-F5344CB8AC3E}">
        <p14:creationId xmlns:p14="http://schemas.microsoft.com/office/powerpoint/2010/main" val="813146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a:t>
            </a:r>
            <a:r>
              <a:rPr lang="en-US" dirty="0" err="1"/>
              <a:t>Zotero</a:t>
            </a:r>
            <a:endParaRPr lang="en-US" dirty="0"/>
          </a:p>
        </p:txBody>
      </p:sp>
      <p:sp>
        <p:nvSpPr>
          <p:cNvPr id="3" name="Content Placeholder 2"/>
          <p:cNvSpPr>
            <a:spLocks noGrp="1"/>
          </p:cNvSpPr>
          <p:nvPr>
            <p:ph idx="1"/>
          </p:nvPr>
        </p:nvSpPr>
        <p:spPr/>
        <p:txBody>
          <a:bodyPr/>
          <a:lstStyle/>
          <a:p>
            <a:pPr marL="0" indent="0">
              <a:buNone/>
            </a:pPr>
            <a:r>
              <a:rPr lang="en-US" b="1" dirty="0"/>
              <a:t>PubMed (same in Web of Science, </a:t>
            </a:r>
            <a:r>
              <a:rPr lang="en-US" b="1" dirty="0" err="1"/>
              <a:t>PsycINFO</a:t>
            </a:r>
            <a:r>
              <a:rPr lang="en-US" b="1" dirty="0"/>
              <a:t>, ERIC, Sociological Abstracts)</a:t>
            </a:r>
          </a:p>
          <a:p>
            <a:pPr marL="0" indent="0">
              <a:buNone/>
            </a:pPr>
            <a:r>
              <a:rPr lang="en-US" dirty="0" err="1"/>
              <a:t>Embase</a:t>
            </a:r>
            <a:endParaRPr lang="en-US" dirty="0"/>
          </a:p>
          <a:p>
            <a:pPr marL="0" indent="0">
              <a:buNone/>
            </a:pPr>
            <a:r>
              <a:rPr lang="en-US" dirty="0"/>
              <a:t>Scholar</a:t>
            </a:r>
          </a:p>
          <a:p>
            <a:pPr marL="0" indent="0">
              <a:buNone/>
            </a:pPr>
            <a:r>
              <a:rPr lang="en-US" dirty="0"/>
              <a:t>Webpage</a:t>
            </a:r>
          </a:p>
          <a:p>
            <a:pPr marL="0" indent="0">
              <a:buNone/>
            </a:pPr>
            <a:r>
              <a:rPr lang="en-US" dirty="0"/>
              <a:t>PDFs</a:t>
            </a:r>
          </a:p>
          <a:p>
            <a:pPr marL="0" indent="0">
              <a:buNone/>
            </a:pPr>
            <a:endParaRPr lang="en-US" dirty="0"/>
          </a:p>
        </p:txBody>
      </p:sp>
    </p:spTree>
    <p:extLst>
      <p:ext uri="{BB962C8B-B14F-4D97-AF65-F5344CB8AC3E}">
        <p14:creationId xmlns:p14="http://schemas.microsoft.com/office/powerpoint/2010/main" val="3680596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1491"/>
          </a:xfrm>
        </p:spPr>
        <p:txBody>
          <a:bodyPr>
            <a:normAutofit fontScale="90000"/>
          </a:bodyPr>
          <a:lstStyle/>
          <a:p>
            <a:r>
              <a:rPr lang="en-US" dirty="0"/>
              <a:t>PubMed</a:t>
            </a:r>
          </a:p>
        </p:txBody>
      </p:sp>
      <p:sp>
        <p:nvSpPr>
          <p:cNvPr id="3" name="Content Placeholder 2"/>
          <p:cNvSpPr>
            <a:spLocks noGrp="1"/>
          </p:cNvSpPr>
          <p:nvPr>
            <p:ph idx="1"/>
          </p:nvPr>
        </p:nvSpPr>
        <p:spPr>
          <a:xfrm>
            <a:off x="457199" y="4497354"/>
            <a:ext cx="8360229" cy="2052735"/>
          </a:xfrm>
        </p:spPr>
        <p:txBody>
          <a:bodyPr>
            <a:normAutofit/>
          </a:bodyPr>
          <a:lstStyle/>
          <a:p>
            <a:r>
              <a:rPr lang="en-US" sz="2000" dirty="0">
                <a:latin typeface="Arial" panose="020B0604020202020204" pitchFamily="34" charset="0"/>
                <a:cs typeface="Arial" panose="020B0604020202020204" pitchFamily="34" charset="0"/>
              </a:rPr>
              <a:t>Search</a:t>
            </a:r>
          </a:p>
          <a:p>
            <a:r>
              <a:rPr lang="en-US" sz="2000" dirty="0">
                <a:latin typeface="Arial" panose="020B0604020202020204" pitchFamily="34" charset="0"/>
                <a:cs typeface="Arial" panose="020B0604020202020204" pitchFamily="34" charset="0"/>
              </a:rPr>
              <a:t>Click Folder icon (1)</a:t>
            </a:r>
          </a:p>
          <a:p>
            <a:r>
              <a:rPr lang="en-US" sz="2000" dirty="0">
                <a:latin typeface="Arial" panose="020B0604020202020204" pitchFamily="34" charset="0"/>
                <a:cs typeface="Arial" panose="020B0604020202020204" pitchFamily="34" charset="0"/>
              </a:rPr>
              <a:t>Select articles you want from </a:t>
            </a:r>
            <a:r>
              <a:rPr lang="en-US" sz="2000" b="1" dirty="0" err="1">
                <a:latin typeface="Arial" panose="020B0604020202020204" pitchFamily="34" charset="0"/>
                <a:cs typeface="Arial" panose="020B0604020202020204" pitchFamily="34" charset="0"/>
              </a:rPr>
              <a:t>Zotero</a:t>
            </a:r>
            <a:r>
              <a:rPr lang="en-US" sz="2000" b="1" dirty="0">
                <a:latin typeface="Arial" panose="020B0604020202020204" pitchFamily="34" charset="0"/>
                <a:cs typeface="Arial" panose="020B0604020202020204" pitchFamily="34" charset="0"/>
              </a:rPr>
              <a:t> Item Selector</a:t>
            </a:r>
            <a:r>
              <a:rPr lang="en-US" sz="2000" dirty="0">
                <a:latin typeface="Arial" panose="020B0604020202020204" pitchFamily="34" charset="0"/>
                <a:cs typeface="Arial" panose="020B0604020202020204" pitchFamily="34" charset="0"/>
              </a:rPr>
              <a:t> (2)</a:t>
            </a:r>
          </a:p>
          <a:p>
            <a:r>
              <a:rPr lang="en-US" sz="2000" dirty="0">
                <a:latin typeface="Arial" panose="020B0604020202020204" pitchFamily="34" charset="0"/>
                <a:cs typeface="Arial" panose="020B0604020202020204" pitchFamily="34" charset="0"/>
              </a:rPr>
              <a:t>Click OK</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568" y="956129"/>
            <a:ext cx="7118350" cy="33766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7619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a:t>
            </a:r>
            <a:r>
              <a:rPr lang="en-US" dirty="0" err="1"/>
              <a:t>Zotero</a:t>
            </a:r>
            <a:endParaRPr lang="en-US" dirty="0"/>
          </a:p>
        </p:txBody>
      </p:sp>
      <p:sp>
        <p:nvSpPr>
          <p:cNvPr id="3" name="Content Placeholder 2"/>
          <p:cNvSpPr>
            <a:spLocks noGrp="1"/>
          </p:cNvSpPr>
          <p:nvPr>
            <p:ph idx="1"/>
          </p:nvPr>
        </p:nvSpPr>
        <p:spPr/>
        <p:txBody>
          <a:bodyPr>
            <a:normAutofit/>
          </a:bodyPr>
          <a:lstStyle/>
          <a:p>
            <a:pPr marL="0" indent="0">
              <a:buNone/>
            </a:pPr>
            <a:r>
              <a:rPr lang="en-US" dirty="0"/>
              <a:t>PubMed</a:t>
            </a:r>
          </a:p>
          <a:p>
            <a:pPr marL="0" indent="0">
              <a:buNone/>
            </a:pPr>
            <a:r>
              <a:rPr lang="en-US" b="1" dirty="0" err="1"/>
              <a:t>Embase</a:t>
            </a:r>
            <a:r>
              <a:rPr lang="en-US" b="1" dirty="0"/>
              <a:t> (browser plug in does not work, export RIS file from </a:t>
            </a:r>
            <a:r>
              <a:rPr lang="en-US" b="1" dirty="0" err="1"/>
              <a:t>Embase</a:t>
            </a:r>
            <a:r>
              <a:rPr lang="en-US" b="1" dirty="0">
                <a:sym typeface="Wingdings"/>
              </a:rPr>
              <a:t> import that into </a:t>
            </a:r>
            <a:r>
              <a:rPr lang="en-US" b="1" dirty="0" err="1">
                <a:sym typeface="Wingdings"/>
              </a:rPr>
              <a:t>Zotero</a:t>
            </a:r>
            <a:endParaRPr lang="en-US" b="1" dirty="0"/>
          </a:p>
          <a:p>
            <a:pPr marL="0" indent="0">
              <a:buNone/>
            </a:pPr>
            <a:r>
              <a:rPr lang="en-US" dirty="0"/>
              <a:t>Scholar</a:t>
            </a:r>
          </a:p>
          <a:p>
            <a:pPr marL="0" indent="0">
              <a:buNone/>
            </a:pPr>
            <a:r>
              <a:rPr lang="en-US" dirty="0"/>
              <a:t>Webpage</a:t>
            </a:r>
          </a:p>
          <a:p>
            <a:pPr marL="0" indent="0">
              <a:buNone/>
            </a:pPr>
            <a:r>
              <a:rPr lang="en-US" dirty="0"/>
              <a:t>PDFs</a:t>
            </a:r>
          </a:p>
          <a:p>
            <a:pPr marL="0" indent="0">
              <a:buNone/>
            </a:pPr>
            <a:endParaRPr lang="en-US" dirty="0"/>
          </a:p>
        </p:txBody>
      </p:sp>
    </p:spTree>
    <p:extLst>
      <p:ext uri="{BB962C8B-B14F-4D97-AF65-F5344CB8AC3E}">
        <p14:creationId xmlns:p14="http://schemas.microsoft.com/office/powerpoint/2010/main" val="2074189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a:t>
            </a:r>
            <a:r>
              <a:rPr lang="en-US" dirty="0" err="1"/>
              <a:t>Zotero</a:t>
            </a:r>
            <a:endParaRPr lang="en-US" dirty="0"/>
          </a:p>
        </p:txBody>
      </p:sp>
      <p:sp>
        <p:nvSpPr>
          <p:cNvPr id="3" name="Content Placeholder 2"/>
          <p:cNvSpPr>
            <a:spLocks noGrp="1"/>
          </p:cNvSpPr>
          <p:nvPr>
            <p:ph idx="1"/>
          </p:nvPr>
        </p:nvSpPr>
        <p:spPr/>
        <p:txBody>
          <a:bodyPr>
            <a:normAutofit/>
          </a:bodyPr>
          <a:lstStyle/>
          <a:p>
            <a:pPr marL="0" indent="0">
              <a:buNone/>
            </a:pPr>
            <a:r>
              <a:rPr lang="en-US" dirty="0"/>
              <a:t>PubMed</a:t>
            </a:r>
          </a:p>
          <a:p>
            <a:pPr marL="0" indent="0">
              <a:buNone/>
            </a:pPr>
            <a:r>
              <a:rPr lang="en-US" dirty="0" err="1"/>
              <a:t>Embase</a:t>
            </a:r>
            <a:r>
              <a:rPr lang="en-US" b="1" dirty="0"/>
              <a:t> </a:t>
            </a:r>
          </a:p>
          <a:p>
            <a:pPr marL="0" indent="0">
              <a:buNone/>
            </a:pPr>
            <a:r>
              <a:rPr lang="en-US" b="1" dirty="0"/>
              <a:t>Scholar (my advice, add one by one) from the page linked to by Scholar</a:t>
            </a:r>
          </a:p>
          <a:p>
            <a:pPr marL="0" indent="0">
              <a:buNone/>
            </a:pPr>
            <a:r>
              <a:rPr lang="en-US" dirty="0"/>
              <a:t>Webpage </a:t>
            </a:r>
          </a:p>
          <a:p>
            <a:pPr marL="0" indent="0">
              <a:buNone/>
            </a:pPr>
            <a:r>
              <a:rPr lang="en-US" dirty="0"/>
              <a:t>PDFs</a:t>
            </a:r>
          </a:p>
          <a:p>
            <a:pPr marL="0" indent="0">
              <a:buNone/>
            </a:pPr>
            <a:endParaRPr lang="en-US" dirty="0"/>
          </a:p>
        </p:txBody>
      </p:sp>
    </p:spTree>
    <p:extLst>
      <p:ext uri="{BB962C8B-B14F-4D97-AF65-F5344CB8AC3E}">
        <p14:creationId xmlns:p14="http://schemas.microsoft.com/office/powerpoint/2010/main" val="1249738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a:t>
            </a:r>
            <a:r>
              <a:rPr lang="en-US" dirty="0" err="1"/>
              <a:t>Zotero</a:t>
            </a:r>
            <a:endParaRPr lang="en-US" dirty="0"/>
          </a:p>
        </p:txBody>
      </p:sp>
      <p:sp>
        <p:nvSpPr>
          <p:cNvPr id="3" name="Content Placeholder 2"/>
          <p:cNvSpPr>
            <a:spLocks noGrp="1"/>
          </p:cNvSpPr>
          <p:nvPr>
            <p:ph idx="1"/>
          </p:nvPr>
        </p:nvSpPr>
        <p:spPr/>
        <p:txBody>
          <a:bodyPr/>
          <a:lstStyle/>
          <a:p>
            <a:pPr marL="0" indent="0">
              <a:buNone/>
            </a:pPr>
            <a:r>
              <a:rPr lang="en-US" dirty="0"/>
              <a:t>PubMed</a:t>
            </a:r>
          </a:p>
          <a:p>
            <a:pPr marL="0" indent="0">
              <a:buNone/>
            </a:pPr>
            <a:r>
              <a:rPr lang="en-US" dirty="0"/>
              <a:t>Scopus</a:t>
            </a:r>
          </a:p>
          <a:p>
            <a:pPr marL="0" indent="0">
              <a:buNone/>
            </a:pPr>
            <a:r>
              <a:rPr lang="en-US" dirty="0"/>
              <a:t>Scholar</a:t>
            </a:r>
          </a:p>
          <a:p>
            <a:pPr marL="0" indent="0">
              <a:buNone/>
            </a:pPr>
            <a:r>
              <a:rPr lang="en-US" b="1" dirty="0"/>
              <a:t>Webpage</a:t>
            </a:r>
            <a:endParaRPr lang="en-US" sz="2400" dirty="0"/>
          </a:p>
          <a:p>
            <a:pPr marL="0" indent="0">
              <a:buNone/>
            </a:pPr>
            <a:r>
              <a:rPr lang="en-US" dirty="0"/>
              <a:t>PDFs</a:t>
            </a:r>
          </a:p>
          <a:p>
            <a:pPr marL="0" indent="0">
              <a:buNone/>
            </a:pPr>
            <a:endParaRPr lang="en-US" dirty="0"/>
          </a:p>
        </p:txBody>
      </p:sp>
      <p:sp>
        <p:nvSpPr>
          <p:cNvPr id="4" name="TextBox 3">
            <a:extLst>
              <a:ext uri="{FF2B5EF4-FFF2-40B4-BE49-F238E27FC236}">
                <a16:creationId xmlns:a16="http://schemas.microsoft.com/office/drawing/2014/main" id="{E78E2274-3301-154E-A0A0-82E33BC50B3A}"/>
              </a:ext>
            </a:extLst>
          </p:cNvPr>
          <p:cNvSpPr txBox="1"/>
          <p:nvPr/>
        </p:nvSpPr>
        <p:spPr>
          <a:xfrm>
            <a:off x="4312508" y="3323967"/>
            <a:ext cx="3162709" cy="646331"/>
          </a:xfrm>
          <a:prstGeom prst="rect">
            <a:avLst/>
          </a:prstGeom>
          <a:solidFill>
            <a:schemeClr val="accent3">
              <a:lumMod val="20000"/>
              <a:lumOff val="80000"/>
            </a:schemeClr>
          </a:solidFill>
          <a:ln>
            <a:solidFill>
              <a:schemeClr val="tx1"/>
            </a:solidFill>
          </a:ln>
        </p:spPr>
        <p:txBody>
          <a:bodyPr wrap="square" rtlCol="0">
            <a:spAutoFit/>
          </a:bodyPr>
          <a:lstStyle/>
          <a:p>
            <a:r>
              <a:rPr lang="en-US" dirty="0"/>
              <a:t>Just as in our </a:t>
            </a:r>
            <a:r>
              <a:rPr lang="en-US" dirty="0" err="1"/>
              <a:t>CDC.gov</a:t>
            </a:r>
            <a:r>
              <a:rPr lang="en-US" dirty="0"/>
              <a:t> test (caveat, double check accuracy)</a:t>
            </a:r>
          </a:p>
        </p:txBody>
      </p:sp>
      <p:cxnSp>
        <p:nvCxnSpPr>
          <p:cNvPr id="6" name="Straight Arrow Connector 5">
            <a:extLst>
              <a:ext uri="{FF2B5EF4-FFF2-40B4-BE49-F238E27FC236}">
                <a16:creationId xmlns:a16="http://schemas.microsoft.com/office/drawing/2014/main" id="{55C2A5A8-383B-C94A-8F1B-7EC47AE3C8C9}"/>
              </a:ext>
            </a:extLst>
          </p:cNvPr>
          <p:cNvCxnSpPr>
            <a:stCxn id="4" idx="1"/>
          </p:cNvCxnSpPr>
          <p:nvPr/>
        </p:nvCxnSpPr>
        <p:spPr>
          <a:xfrm flipH="1" flipV="1">
            <a:off x="2619632" y="3645243"/>
            <a:ext cx="1692876" cy="1890"/>
          </a:xfrm>
          <a:prstGeom prst="straightConnector1">
            <a:avLst/>
          </a:prstGeom>
          <a:ln w="66675">
            <a:solidFill>
              <a:srgbClr val="00B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5579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a:t>
            </a:r>
            <a:r>
              <a:rPr lang="en-US" dirty="0" err="1"/>
              <a:t>Zotero</a:t>
            </a:r>
            <a:endParaRPr lang="en-US" dirty="0"/>
          </a:p>
        </p:txBody>
      </p:sp>
      <p:sp>
        <p:nvSpPr>
          <p:cNvPr id="3" name="Content Placeholder 2"/>
          <p:cNvSpPr>
            <a:spLocks noGrp="1"/>
          </p:cNvSpPr>
          <p:nvPr>
            <p:ph idx="1"/>
          </p:nvPr>
        </p:nvSpPr>
        <p:spPr/>
        <p:txBody>
          <a:bodyPr/>
          <a:lstStyle/>
          <a:p>
            <a:pPr marL="0" indent="0">
              <a:buNone/>
            </a:pPr>
            <a:r>
              <a:rPr lang="en-US" dirty="0"/>
              <a:t>PubMed</a:t>
            </a:r>
          </a:p>
          <a:p>
            <a:pPr marL="0" indent="0">
              <a:buNone/>
            </a:pPr>
            <a:r>
              <a:rPr lang="en-US" dirty="0" err="1"/>
              <a:t>Embase</a:t>
            </a:r>
            <a:endParaRPr lang="en-US" dirty="0"/>
          </a:p>
          <a:p>
            <a:pPr marL="0" indent="0">
              <a:buNone/>
            </a:pPr>
            <a:r>
              <a:rPr lang="en-US" dirty="0"/>
              <a:t>Web </a:t>
            </a:r>
            <a:r>
              <a:rPr lang="en-US"/>
              <a:t>of Science</a:t>
            </a:r>
            <a:endParaRPr lang="en-US" dirty="0"/>
          </a:p>
          <a:p>
            <a:pPr marL="0" indent="0">
              <a:buNone/>
            </a:pPr>
            <a:r>
              <a:rPr lang="en-US" dirty="0"/>
              <a:t>Scholar</a:t>
            </a:r>
          </a:p>
          <a:p>
            <a:pPr marL="0" indent="0">
              <a:buNone/>
            </a:pPr>
            <a:r>
              <a:rPr lang="en-US" dirty="0"/>
              <a:t>Webpage</a:t>
            </a:r>
            <a:r>
              <a:rPr lang="en-US" b="1" dirty="0"/>
              <a:t>  </a:t>
            </a:r>
          </a:p>
          <a:p>
            <a:pPr marL="0" indent="0">
              <a:buNone/>
            </a:pPr>
            <a:r>
              <a:rPr lang="en-US" b="1" dirty="0"/>
              <a:t>PDFs</a:t>
            </a:r>
          </a:p>
          <a:p>
            <a:pPr marL="0" indent="0">
              <a:buNone/>
            </a:pPr>
            <a:endParaRPr lang="en-US" dirty="0"/>
          </a:p>
        </p:txBody>
      </p:sp>
    </p:spTree>
    <p:extLst>
      <p:ext uri="{BB962C8B-B14F-4D97-AF65-F5344CB8AC3E}">
        <p14:creationId xmlns:p14="http://schemas.microsoft.com/office/powerpoint/2010/main" val="286837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dirty="0" err="1"/>
              <a:t>Zotero</a:t>
            </a:r>
            <a:r>
              <a:rPr lang="en-US" dirty="0"/>
              <a:t>? Why not?</a:t>
            </a:r>
          </a:p>
        </p:txBody>
      </p:sp>
      <p:sp>
        <p:nvSpPr>
          <p:cNvPr id="3" name="Content Placeholder 2"/>
          <p:cNvSpPr>
            <a:spLocks noGrp="1"/>
          </p:cNvSpPr>
          <p:nvPr>
            <p:ph idx="1"/>
          </p:nvPr>
        </p:nvSpPr>
        <p:spPr>
          <a:xfrm>
            <a:off x="457199" y="1600200"/>
            <a:ext cx="8409709" cy="4834467"/>
          </a:xfrm>
        </p:spPr>
        <p:txBody>
          <a:bodyPr>
            <a:normAutofit fontScale="92500" lnSpcReduction="20000"/>
          </a:bodyPr>
          <a:lstStyle/>
          <a:p>
            <a:r>
              <a:rPr lang="en-US" dirty="0"/>
              <a:t>Pros</a:t>
            </a:r>
          </a:p>
          <a:p>
            <a:pPr lvl="1"/>
            <a:r>
              <a:rPr lang="en-US" sz="2600" dirty="0"/>
              <a:t>It is like an “A-minus” student, pretty good at everything</a:t>
            </a:r>
          </a:p>
          <a:p>
            <a:pPr lvl="1"/>
            <a:r>
              <a:rPr lang="en-US" sz="2600" dirty="0"/>
              <a:t>Reference managers are not graded on a curve; there are no “straight-A students” in the class</a:t>
            </a:r>
          </a:p>
          <a:p>
            <a:pPr lvl="1"/>
            <a:r>
              <a:rPr lang="en-US" sz="2600" dirty="0"/>
              <a:t>Free</a:t>
            </a:r>
          </a:p>
          <a:p>
            <a:pPr lvl="1"/>
            <a:r>
              <a:rPr lang="en-US" sz="2600" dirty="0"/>
              <a:t>Open source</a:t>
            </a:r>
          </a:p>
          <a:p>
            <a:pPr lvl="1"/>
            <a:r>
              <a:rPr lang="en-US" sz="2600" dirty="0"/>
              <a:t>Sharing with collaborators</a:t>
            </a:r>
          </a:p>
          <a:p>
            <a:pPr lvl="1"/>
            <a:r>
              <a:rPr lang="en-US" sz="2600" dirty="0"/>
              <a:t>Easy to use</a:t>
            </a:r>
          </a:p>
          <a:p>
            <a:r>
              <a:rPr lang="en-US" dirty="0"/>
              <a:t>Cons</a:t>
            </a:r>
          </a:p>
          <a:p>
            <a:pPr lvl="1"/>
            <a:r>
              <a:rPr lang="en-US" sz="2600" dirty="0"/>
              <a:t>Sluggish with very large libraries (&gt;5000-10,000)</a:t>
            </a:r>
          </a:p>
          <a:p>
            <a:pPr lvl="1"/>
            <a:r>
              <a:rPr lang="en-US" sz="2600" dirty="0"/>
              <a:t>Not designed to attach a PDF to everything in your library</a:t>
            </a:r>
          </a:p>
          <a:p>
            <a:pPr lvl="1"/>
            <a:r>
              <a:rPr lang="en-US" sz="2600" dirty="0"/>
              <a:t>Set up is a bit tricky</a:t>
            </a:r>
          </a:p>
        </p:txBody>
      </p:sp>
    </p:spTree>
    <p:extLst>
      <p:ext uri="{BB962C8B-B14F-4D97-AF65-F5344CB8AC3E}">
        <p14:creationId xmlns:p14="http://schemas.microsoft.com/office/powerpoint/2010/main" val="1815094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2399"/>
          </a:xfrm>
        </p:spPr>
        <p:txBody>
          <a:bodyPr>
            <a:normAutofit fontScale="90000"/>
          </a:bodyPr>
          <a:lstStyle/>
          <a:p>
            <a:r>
              <a:rPr lang="en-US" dirty="0"/>
              <a:t>PDFs</a:t>
            </a:r>
          </a:p>
        </p:txBody>
      </p:sp>
      <p:sp>
        <p:nvSpPr>
          <p:cNvPr id="3" name="Content Placeholder 2"/>
          <p:cNvSpPr>
            <a:spLocks noGrp="1"/>
          </p:cNvSpPr>
          <p:nvPr>
            <p:ph idx="1"/>
          </p:nvPr>
        </p:nvSpPr>
        <p:spPr>
          <a:xfrm>
            <a:off x="489616" y="1049695"/>
            <a:ext cx="8229600" cy="4525963"/>
          </a:xfrm>
        </p:spPr>
        <p:txBody>
          <a:bodyPr/>
          <a:lstStyle/>
          <a:p>
            <a:pPr marL="0" indent="0">
              <a:buNone/>
            </a:pPr>
            <a:r>
              <a:rPr lang="en-US" dirty="0"/>
              <a:t>Add a PDF to your </a:t>
            </a:r>
            <a:r>
              <a:rPr lang="en-US" dirty="0" err="1"/>
              <a:t>Zotero</a:t>
            </a:r>
            <a:r>
              <a:rPr lang="en-US" dirty="0"/>
              <a:t> library</a:t>
            </a:r>
          </a:p>
          <a:p>
            <a:pPr marL="514350" indent="-514350">
              <a:lnSpc>
                <a:spcPct val="114000"/>
              </a:lnSpc>
              <a:spcBef>
                <a:spcPts val="0"/>
              </a:spcBef>
              <a:buAutoNum type="arabicPeriod"/>
            </a:pPr>
            <a:r>
              <a:rPr lang="en-US" sz="2800" dirty="0"/>
              <a:t>Drag the file name to </a:t>
            </a:r>
            <a:r>
              <a:rPr lang="en-US" sz="2800" dirty="0" err="1"/>
              <a:t>Zotero</a:t>
            </a:r>
            <a:endParaRPr lang="en-US" dirty="0"/>
          </a:p>
          <a:p>
            <a:pPr marL="0" indent="0">
              <a:lnSpc>
                <a:spcPct val="114000"/>
              </a:lnSpc>
              <a:spcBef>
                <a:spcPts val="0"/>
              </a:spcBef>
              <a:buNone/>
            </a:pPr>
            <a:endParaRPr lang="en-US" dirty="0"/>
          </a:p>
          <a:p>
            <a:pPr marL="0" indent="0">
              <a:lnSpc>
                <a:spcPct val="114000"/>
              </a:lnSpc>
              <a:spcBef>
                <a:spcPts val="0"/>
              </a:spcBef>
              <a:buNone/>
            </a:pPr>
            <a:endParaRPr lang="en-US" dirty="0"/>
          </a:p>
          <a:p>
            <a:pPr marL="0" indent="0">
              <a:lnSpc>
                <a:spcPct val="114000"/>
              </a:lnSpc>
              <a:spcBef>
                <a:spcPts val="1200"/>
              </a:spcBef>
              <a:buNone/>
            </a:pPr>
            <a:r>
              <a:rPr lang="en-US" sz="2800" dirty="0"/>
              <a:t>2. Right click (two finger click on Mac </a:t>
            </a:r>
            <a:r>
              <a:rPr lang="en-US" sz="2800" dirty="0" err="1"/>
              <a:t>trackpad</a:t>
            </a:r>
            <a:r>
              <a:rPr lang="en-US" sz="2800" dirty="0"/>
              <a:t>)</a:t>
            </a:r>
          </a:p>
          <a:p>
            <a:pPr marL="0" indent="0">
              <a:spcBef>
                <a:spcPts val="1200"/>
              </a:spcBef>
              <a:buNone/>
            </a:pPr>
            <a:r>
              <a:rPr lang="en-US" dirty="0"/>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569" y="2071251"/>
            <a:ext cx="3216275" cy="1241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569" y="4038600"/>
            <a:ext cx="4792663" cy="2819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H="1">
            <a:off x="4030824" y="5831633"/>
            <a:ext cx="923731" cy="475861"/>
          </a:xfrm>
          <a:prstGeom prst="straightConnector1">
            <a:avLst/>
          </a:prstGeom>
          <a:ln w="38100">
            <a:solidFill>
              <a:srgbClr val="C00000"/>
            </a:solidFill>
            <a:tailEnd type="arrow" w="lg" len="lg"/>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954555" y="5281127"/>
            <a:ext cx="4030825" cy="923330"/>
          </a:xfrm>
          <a:prstGeom prst="rect">
            <a:avLst/>
          </a:prstGeom>
          <a:solidFill>
            <a:schemeClr val="bg1"/>
          </a:solidFill>
          <a:ln>
            <a:solidFill>
              <a:schemeClr val="tx1"/>
            </a:solidFill>
          </a:ln>
        </p:spPr>
        <p:txBody>
          <a:bodyPr wrap="square" rtlCol="0">
            <a:spAutoFit/>
          </a:bodyPr>
          <a:lstStyle/>
          <a:p>
            <a:r>
              <a:rPr lang="en-US" dirty="0">
                <a:latin typeface="Arial"/>
              </a:rPr>
              <a:t>Select </a:t>
            </a:r>
            <a:r>
              <a:rPr lang="en-US" b="1" dirty="0">
                <a:latin typeface="Arial"/>
              </a:rPr>
              <a:t>Retrieve…</a:t>
            </a:r>
          </a:p>
          <a:p>
            <a:r>
              <a:rPr lang="en-US" dirty="0">
                <a:latin typeface="Arial"/>
              </a:rPr>
              <a:t>Z looks for information about the PDF</a:t>
            </a:r>
          </a:p>
          <a:p>
            <a:r>
              <a:rPr lang="en-US" dirty="0">
                <a:latin typeface="Arial"/>
              </a:rPr>
              <a:t>Works &gt;90% of the time.</a:t>
            </a:r>
          </a:p>
        </p:txBody>
      </p:sp>
    </p:spTree>
    <p:extLst>
      <p:ext uri="{BB962C8B-B14F-4D97-AF65-F5344CB8AC3E}">
        <p14:creationId xmlns:p14="http://schemas.microsoft.com/office/powerpoint/2010/main" val="556729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5738" y="821088"/>
            <a:ext cx="7613779"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3A. Box showing that Z found the information about the article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3B. Finish by renaming PDF something useful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738" y="2252010"/>
            <a:ext cx="6234113" cy="399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824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50425"/>
            <a:ext cx="5622324" cy="1143000"/>
          </a:xfrm>
        </p:spPr>
        <p:txBody>
          <a:bodyPr/>
          <a:lstStyle/>
          <a:p>
            <a:r>
              <a:rPr lang="en-US" dirty="0"/>
              <a:t>Duplicates</a:t>
            </a:r>
          </a:p>
        </p:txBody>
      </p:sp>
      <p:sp>
        <p:nvSpPr>
          <p:cNvPr id="3" name="Content Placeholder 2"/>
          <p:cNvSpPr>
            <a:spLocks noGrp="1"/>
          </p:cNvSpPr>
          <p:nvPr>
            <p:ph idx="1"/>
          </p:nvPr>
        </p:nvSpPr>
        <p:spPr>
          <a:xfrm>
            <a:off x="457200" y="1600200"/>
            <a:ext cx="5165125" cy="4525963"/>
          </a:xfrm>
        </p:spPr>
        <p:txBody>
          <a:bodyPr/>
          <a:lstStyle/>
          <a:p>
            <a:r>
              <a:rPr lang="en-US" dirty="0"/>
              <a:t>More than one source?</a:t>
            </a:r>
          </a:p>
          <a:p>
            <a:r>
              <a:rPr lang="en-US" dirty="0"/>
              <a:t>Likely to have duplicates</a:t>
            </a:r>
          </a:p>
          <a:p>
            <a:r>
              <a:rPr lang="en-US" dirty="0"/>
              <a:t>To manage duplicates:</a:t>
            </a:r>
          </a:p>
          <a:p>
            <a:pPr lvl="1"/>
            <a:r>
              <a:rPr lang="en-US" dirty="0"/>
              <a:t>Merge </a:t>
            </a:r>
            <a:r>
              <a:rPr lang="en-US" dirty="0" err="1"/>
              <a:t>identicals</a:t>
            </a:r>
            <a:endParaRPr lang="en-US" dirty="0"/>
          </a:p>
          <a:p>
            <a:pPr lvl="1"/>
            <a:r>
              <a:rPr lang="en-US" dirty="0"/>
              <a:t>For non-identical items</a:t>
            </a:r>
          </a:p>
          <a:p>
            <a:pPr lvl="2"/>
            <a:r>
              <a:rPr lang="en-US" dirty="0"/>
              <a:t>Choose the best one to be the template for the item</a:t>
            </a:r>
          </a:p>
        </p:txBody>
      </p:sp>
      <p:pic>
        <p:nvPicPr>
          <p:cNvPr id="4" name="Picture 3"/>
          <p:cNvPicPr>
            <a:picLocks noChangeAspect="1"/>
          </p:cNvPicPr>
          <p:nvPr/>
        </p:nvPicPr>
        <p:blipFill>
          <a:blip r:embed="rId2"/>
          <a:stretch>
            <a:fillRect/>
          </a:stretch>
        </p:blipFill>
        <p:spPr>
          <a:xfrm>
            <a:off x="5622324" y="0"/>
            <a:ext cx="3521676" cy="6858000"/>
          </a:xfrm>
          <a:prstGeom prst="rect">
            <a:avLst/>
          </a:prstGeom>
        </p:spPr>
      </p:pic>
    </p:spTree>
    <p:extLst>
      <p:ext uri="{BB962C8B-B14F-4D97-AF65-F5344CB8AC3E}">
        <p14:creationId xmlns:p14="http://schemas.microsoft.com/office/powerpoint/2010/main" val="494558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Working with Word</a:t>
            </a:r>
          </a:p>
        </p:txBody>
      </p:sp>
      <p:sp>
        <p:nvSpPr>
          <p:cNvPr id="3" name="Content Placeholder 2"/>
          <p:cNvSpPr>
            <a:spLocks noGrp="1"/>
          </p:cNvSpPr>
          <p:nvPr>
            <p:ph idx="1"/>
          </p:nvPr>
        </p:nvSpPr>
        <p:spPr/>
        <p:txBody>
          <a:bodyPr>
            <a:normAutofit fontScale="85000" lnSpcReduction="20000"/>
          </a:bodyPr>
          <a:lstStyle/>
          <a:p>
            <a:r>
              <a:rPr lang="en-US" dirty="0">
                <a:latin typeface="Arial"/>
                <a:cs typeface="Arial"/>
              </a:rPr>
              <a:t>Open a Word document</a:t>
            </a:r>
          </a:p>
          <a:p>
            <a:r>
              <a:rPr lang="en-US" dirty="0">
                <a:latin typeface="Arial"/>
                <a:cs typeface="Arial"/>
              </a:rPr>
              <a:t>Find tool bar or </a:t>
            </a:r>
            <a:r>
              <a:rPr lang="en-US" dirty="0" err="1">
                <a:latin typeface="Arial"/>
                <a:cs typeface="Arial"/>
              </a:rPr>
              <a:t>Zotero</a:t>
            </a:r>
            <a:r>
              <a:rPr lang="en-US" dirty="0">
                <a:latin typeface="Arial"/>
                <a:cs typeface="Arial"/>
              </a:rPr>
              <a:t> tab (Mac) or Add-in or </a:t>
            </a:r>
            <a:r>
              <a:rPr lang="en-US" dirty="0" err="1">
                <a:latin typeface="Arial"/>
                <a:cs typeface="Arial"/>
              </a:rPr>
              <a:t>Zotero</a:t>
            </a:r>
            <a:r>
              <a:rPr lang="en-US" dirty="0">
                <a:latin typeface="Arial"/>
                <a:cs typeface="Arial"/>
              </a:rPr>
              <a:t> tab (Windows)</a:t>
            </a:r>
          </a:p>
          <a:p>
            <a:pPr lvl="1"/>
            <a:r>
              <a:rPr lang="en-US" dirty="0">
                <a:latin typeface="Arial"/>
                <a:cs typeface="Arial"/>
              </a:rPr>
              <a:t>Macs with Word 2008 </a:t>
            </a:r>
            <a:r>
              <a:rPr lang="en-US" dirty="0">
                <a:latin typeface="Arial"/>
                <a:cs typeface="Arial"/>
                <a:sym typeface="Wingdings" panose="05000000000000000000" pitchFamily="2" charset="2"/>
              </a:rPr>
              <a:t> No tool bar or tab, use scroll icon!</a:t>
            </a:r>
            <a:endParaRPr lang="en-US" dirty="0">
              <a:latin typeface="Arial"/>
              <a:cs typeface="Arial"/>
            </a:endParaRPr>
          </a:p>
          <a:p>
            <a:pPr lvl="2"/>
            <a:r>
              <a:rPr lang="en-US" b="1" dirty="0">
                <a:latin typeface="Arial"/>
                <a:cs typeface="Arial"/>
              </a:rPr>
              <a:t>“control-option-A”</a:t>
            </a:r>
            <a:r>
              <a:rPr lang="en-US" dirty="0">
                <a:latin typeface="Arial"/>
                <a:cs typeface="Arial"/>
              </a:rPr>
              <a:t> to add citation</a:t>
            </a:r>
          </a:p>
          <a:p>
            <a:pPr lvl="2"/>
            <a:r>
              <a:rPr lang="en-US" b="1" dirty="0">
                <a:latin typeface="Arial"/>
                <a:cs typeface="Arial"/>
              </a:rPr>
              <a:t>“control-option-B” </a:t>
            </a:r>
            <a:r>
              <a:rPr lang="en-US" dirty="0">
                <a:latin typeface="Arial"/>
                <a:cs typeface="Arial"/>
              </a:rPr>
              <a:t>to add reference list</a:t>
            </a:r>
          </a:p>
          <a:p>
            <a:pPr lvl="1"/>
            <a:r>
              <a:rPr lang="en-US" dirty="0">
                <a:cs typeface="Arial"/>
              </a:rPr>
              <a:t>Word Mac 2011 is the only one with a tool bar</a:t>
            </a:r>
            <a:endParaRPr lang="en-US" dirty="0">
              <a:latin typeface="Arial"/>
              <a:cs typeface="Arial"/>
            </a:endParaRPr>
          </a:p>
          <a:p>
            <a:r>
              <a:rPr lang="en-US" dirty="0">
                <a:latin typeface="Arial"/>
                <a:cs typeface="Arial"/>
              </a:rPr>
              <a:t>Start typing your article</a:t>
            </a:r>
          </a:p>
          <a:p>
            <a:r>
              <a:rPr lang="en-US" dirty="0">
                <a:latin typeface="Arial"/>
                <a:cs typeface="Arial"/>
              </a:rPr>
              <a:t>Put in a reference</a:t>
            </a:r>
          </a:p>
          <a:p>
            <a:r>
              <a:rPr lang="en-US" dirty="0">
                <a:latin typeface="Arial"/>
                <a:cs typeface="Arial"/>
              </a:rPr>
              <a:t>Put in more than one reference</a:t>
            </a:r>
          </a:p>
          <a:p>
            <a:r>
              <a:rPr lang="en-US" dirty="0">
                <a:latin typeface="Arial"/>
                <a:cs typeface="Arial"/>
              </a:rPr>
              <a:t>Add your reference list</a:t>
            </a:r>
          </a:p>
        </p:txBody>
      </p:sp>
    </p:spTree>
    <p:extLst>
      <p:ext uri="{BB962C8B-B14F-4D97-AF65-F5344CB8AC3E}">
        <p14:creationId xmlns:p14="http://schemas.microsoft.com/office/powerpoint/2010/main" val="4055638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with others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36267"/>
          <a:stretch/>
        </p:blipFill>
        <p:spPr>
          <a:xfrm>
            <a:off x="625032" y="1417638"/>
            <a:ext cx="2998701" cy="2256459"/>
          </a:xfrm>
          <a:ln>
            <a:solidFill>
              <a:schemeClr val="tx1"/>
            </a:solidFill>
          </a:ln>
        </p:spPr>
      </p:pic>
      <p:sp>
        <p:nvSpPr>
          <p:cNvPr id="5" name="TextBox 4"/>
          <p:cNvSpPr txBox="1"/>
          <p:nvPr/>
        </p:nvSpPr>
        <p:spPr>
          <a:xfrm>
            <a:off x="3960040" y="1435454"/>
            <a:ext cx="4726759" cy="2031325"/>
          </a:xfrm>
          <a:prstGeom prst="rect">
            <a:avLst/>
          </a:prstGeom>
          <a:noFill/>
        </p:spPr>
        <p:txBody>
          <a:bodyPr wrap="square" rtlCol="0">
            <a:spAutoFit/>
          </a:bodyPr>
          <a:lstStyle/>
          <a:p>
            <a:r>
              <a:rPr lang="en-US" dirty="0">
                <a:solidFill>
                  <a:srgbClr val="C00000"/>
                </a:solidFill>
              </a:rPr>
              <a:t>Start from </a:t>
            </a:r>
            <a:r>
              <a:rPr lang="en-US" dirty="0" err="1">
                <a:solidFill>
                  <a:srgbClr val="C00000"/>
                </a:solidFill>
              </a:rPr>
              <a:t>Zotero</a:t>
            </a:r>
            <a:r>
              <a:rPr lang="en-US" dirty="0">
                <a:solidFill>
                  <a:srgbClr val="C00000"/>
                </a:solidFill>
              </a:rPr>
              <a:t> online</a:t>
            </a:r>
          </a:p>
          <a:p>
            <a:r>
              <a:rPr lang="en-US" b="1" dirty="0">
                <a:solidFill>
                  <a:srgbClr val="C00000"/>
                </a:solidFill>
              </a:rPr>
              <a:t>Create a New Group </a:t>
            </a:r>
            <a:r>
              <a:rPr lang="en-US" dirty="0">
                <a:solidFill>
                  <a:srgbClr val="C00000"/>
                </a:solidFill>
              </a:rPr>
              <a:t>(see left)</a:t>
            </a:r>
          </a:p>
          <a:p>
            <a:r>
              <a:rPr lang="en-US" dirty="0">
                <a:solidFill>
                  <a:srgbClr val="C00000"/>
                </a:solidFill>
              </a:rPr>
              <a:t>OR Zotero desktop (see right) </a:t>
            </a:r>
          </a:p>
          <a:p>
            <a:endParaRPr lang="en-US" b="1" dirty="0">
              <a:solidFill>
                <a:srgbClr val="C00000"/>
              </a:solidFill>
            </a:endParaRPr>
          </a:p>
          <a:p>
            <a:r>
              <a:rPr lang="en-US" b="1" dirty="0">
                <a:solidFill>
                  <a:srgbClr val="C00000"/>
                </a:solidFill>
              </a:rPr>
              <a:t>Select name and type of group </a:t>
            </a:r>
            <a:r>
              <a:rPr lang="en-US" dirty="0">
                <a:solidFill>
                  <a:srgbClr val="C00000"/>
                </a:solidFill>
              </a:rPr>
              <a:t>(see below left)</a:t>
            </a:r>
            <a:endParaRPr lang="en-US" b="1" dirty="0">
              <a:solidFill>
                <a:srgbClr val="C00000"/>
              </a:solidFill>
            </a:endParaRPr>
          </a:p>
          <a:p>
            <a:endParaRPr lang="en-US" b="1" dirty="0"/>
          </a:p>
          <a:p>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155" y="4003615"/>
            <a:ext cx="6141156" cy="2554605"/>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0041" y="2888555"/>
            <a:ext cx="3668288" cy="2392362"/>
          </a:xfrm>
          <a:prstGeom prst="rect">
            <a:avLst/>
          </a:prstGeom>
          <a:ln>
            <a:solidFill>
              <a:schemeClr val="tx1"/>
            </a:solidFill>
          </a:ln>
        </p:spPr>
      </p:pic>
      <p:sp>
        <p:nvSpPr>
          <p:cNvPr id="8" name="TextBox 7"/>
          <p:cNvSpPr txBox="1"/>
          <p:nvPr/>
        </p:nvSpPr>
        <p:spPr>
          <a:xfrm>
            <a:off x="6862143" y="5520267"/>
            <a:ext cx="2112524" cy="1200329"/>
          </a:xfrm>
          <a:prstGeom prst="rect">
            <a:avLst/>
          </a:prstGeom>
          <a:noFill/>
        </p:spPr>
        <p:txBody>
          <a:bodyPr wrap="square" rtlCol="0">
            <a:spAutoFit/>
          </a:bodyPr>
          <a:lstStyle/>
          <a:p>
            <a:r>
              <a:rPr lang="en-US" dirty="0">
                <a:solidFill>
                  <a:srgbClr val="C00000"/>
                </a:solidFill>
              </a:rPr>
              <a:t>See above, change settings in each of 3 areas. Invite others in Members. </a:t>
            </a:r>
          </a:p>
        </p:txBody>
      </p:sp>
      <p:pic>
        <p:nvPicPr>
          <p:cNvPr id="9" name="Picture 8">
            <a:extLst>
              <a:ext uri="{FF2B5EF4-FFF2-40B4-BE49-F238E27FC236}">
                <a16:creationId xmlns:a16="http://schemas.microsoft.com/office/drawing/2014/main" id="{886B591B-E1D3-654F-AAA0-4DEB4977D100}"/>
              </a:ext>
            </a:extLst>
          </p:cNvPr>
          <p:cNvPicPr>
            <a:picLocks noChangeAspect="1"/>
          </p:cNvPicPr>
          <p:nvPr/>
        </p:nvPicPr>
        <p:blipFill>
          <a:blip r:embed="rId5"/>
          <a:stretch>
            <a:fillRect/>
          </a:stretch>
        </p:blipFill>
        <p:spPr>
          <a:xfrm>
            <a:off x="6862142" y="1457155"/>
            <a:ext cx="2151789" cy="894564"/>
          </a:xfrm>
          <a:prstGeom prst="rect">
            <a:avLst/>
          </a:prstGeom>
          <a:noFill/>
          <a:ln>
            <a:solidFill>
              <a:schemeClr val="tx1"/>
            </a:solidFill>
          </a:ln>
        </p:spPr>
      </p:pic>
    </p:spTree>
    <p:extLst>
      <p:ext uri="{BB962C8B-B14F-4D97-AF65-F5344CB8AC3E}">
        <p14:creationId xmlns:p14="http://schemas.microsoft.com/office/powerpoint/2010/main" val="1863517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 2</a:t>
            </a:r>
          </a:p>
        </p:txBody>
      </p:sp>
      <p:sp>
        <p:nvSpPr>
          <p:cNvPr id="3" name="Content Placeholder 2"/>
          <p:cNvSpPr>
            <a:spLocks noGrp="1"/>
          </p:cNvSpPr>
          <p:nvPr>
            <p:ph idx="1"/>
          </p:nvPr>
        </p:nvSpPr>
        <p:spPr>
          <a:xfrm>
            <a:off x="3556000" y="1600200"/>
            <a:ext cx="5130800" cy="4552244"/>
          </a:xfrm>
        </p:spPr>
        <p:txBody>
          <a:bodyPr/>
          <a:lstStyle/>
          <a:p>
            <a:r>
              <a:rPr lang="en-US" dirty="0"/>
              <a:t>Once your new shared library appears in </a:t>
            </a:r>
            <a:r>
              <a:rPr lang="en-US" dirty="0" err="1"/>
              <a:t>Zotero</a:t>
            </a:r>
            <a:r>
              <a:rPr lang="en-US" dirty="0"/>
              <a:t> desk top, drag and drop articles you want to share into the shared folder.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00"/>
            <a:ext cx="2925098" cy="4155722"/>
          </a:xfrm>
          <a:prstGeom prst="rect">
            <a:avLst/>
          </a:prstGeom>
        </p:spPr>
      </p:pic>
    </p:spTree>
    <p:extLst>
      <p:ext uri="{BB962C8B-B14F-4D97-AF65-F5344CB8AC3E}">
        <p14:creationId xmlns:p14="http://schemas.microsoft.com/office/powerpoint/2010/main" val="2030629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That’s it!</a:t>
            </a:r>
          </a:p>
        </p:txBody>
      </p:sp>
      <p:sp>
        <p:nvSpPr>
          <p:cNvPr id="3" name="Content Placeholder 2"/>
          <p:cNvSpPr>
            <a:spLocks noGrp="1"/>
          </p:cNvSpPr>
          <p:nvPr>
            <p:ph idx="1"/>
          </p:nvPr>
        </p:nvSpPr>
        <p:spPr/>
        <p:txBody>
          <a:bodyPr/>
          <a:lstStyle/>
          <a:p>
            <a:r>
              <a:rPr lang="en-US" dirty="0">
                <a:latin typeface="Arial"/>
                <a:cs typeface="Arial"/>
              </a:rPr>
              <a:t>Questions? </a:t>
            </a:r>
          </a:p>
          <a:p>
            <a:r>
              <a:rPr lang="en-US" dirty="0">
                <a:latin typeface="Arial"/>
                <a:cs typeface="Arial"/>
              </a:rPr>
              <a:t>Contact us as needed at the library</a:t>
            </a:r>
          </a:p>
          <a:p>
            <a:r>
              <a:rPr lang="en-US" dirty="0" err="1">
                <a:cs typeface="Arial"/>
                <a:hlinkClick r:id="rId2"/>
              </a:rPr>
              <a:t>evans.whitaker@ucsf.edu</a:t>
            </a:r>
            <a:endParaRPr lang="en-US" dirty="0">
              <a:latin typeface="Arial"/>
              <a:cs typeface="Arial"/>
            </a:endParaRPr>
          </a:p>
        </p:txBody>
      </p:sp>
    </p:spTree>
    <p:extLst>
      <p:ext uri="{BB962C8B-B14F-4D97-AF65-F5344CB8AC3E}">
        <p14:creationId xmlns:p14="http://schemas.microsoft.com/office/powerpoint/2010/main" val="826541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Session </a:t>
            </a:r>
          </a:p>
        </p:txBody>
      </p:sp>
      <p:sp>
        <p:nvSpPr>
          <p:cNvPr id="3" name="Content Placeholder 2"/>
          <p:cNvSpPr>
            <a:spLocks noGrp="1"/>
          </p:cNvSpPr>
          <p:nvPr>
            <p:ph idx="1"/>
          </p:nvPr>
        </p:nvSpPr>
        <p:spPr>
          <a:xfrm>
            <a:off x="203200" y="1600200"/>
            <a:ext cx="8757920" cy="4831080"/>
          </a:xfrm>
        </p:spPr>
        <p:txBody>
          <a:bodyPr>
            <a:normAutofit/>
          </a:bodyPr>
          <a:lstStyle/>
          <a:p>
            <a:pPr marL="0" indent="0">
              <a:buNone/>
            </a:pPr>
            <a:r>
              <a:rPr lang="en-US" sz="2800" b="1" dirty="0"/>
              <a:t>Goal:</a:t>
            </a:r>
          </a:p>
          <a:p>
            <a:r>
              <a:rPr lang="en-US" sz="2000" dirty="0"/>
              <a:t>Leave class with your computer set up to use </a:t>
            </a:r>
            <a:r>
              <a:rPr lang="en-US" sz="2000" dirty="0" err="1"/>
              <a:t>Zotero</a:t>
            </a:r>
            <a:r>
              <a:rPr lang="en-US" sz="2000" dirty="0"/>
              <a:t> </a:t>
            </a:r>
          </a:p>
          <a:p>
            <a:r>
              <a:rPr lang="en-US" sz="2000" dirty="0"/>
              <a:t>AND with some practice in using Z to store and organize information and add citations and references to a Word document.</a:t>
            </a:r>
          </a:p>
          <a:p>
            <a:pPr marL="0" indent="0">
              <a:buNone/>
            </a:pPr>
            <a:endParaRPr lang="en-US" sz="2800" b="1" dirty="0"/>
          </a:p>
          <a:p>
            <a:pPr marL="0" indent="0">
              <a:buNone/>
            </a:pPr>
            <a:r>
              <a:rPr lang="en-US" sz="2800" b="1" dirty="0"/>
              <a:t>Objectives:</a:t>
            </a:r>
          </a:p>
          <a:p>
            <a:r>
              <a:rPr lang="en-US" sz="2000" dirty="0"/>
              <a:t>Create Zotero account</a:t>
            </a:r>
          </a:p>
          <a:p>
            <a:r>
              <a:rPr lang="en-US" sz="2000" dirty="0"/>
              <a:t>Install </a:t>
            </a:r>
            <a:r>
              <a:rPr lang="en-US" sz="2000" dirty="0" err="1"/>
              <a:t>Zotero</a:t>
            </a:r>
            <a:r>
              <a:rPr lang="en-US" sz="2000" dirty="0"/>
              <a:t> 5.0, Word plugin, and browser plugins</a:t>
            </a:r>
          </a:p>
          <a:p>
            <a:r>
              <a:rPr lang="en-US" sz="2000" dirty="0"/>
              <a:t>Configure Zotero</a:t>
            </a:r>
          </a:p>
          <a:p>
            <a:r>
              <a:rPr lang="en-US" sz="2000" dirty="0"/>
              <a:t>Use Zotero to save information from websites, article databases and more</a:t>
            </a:r>
          </a:p>
          <a:p>
            <a:r>
              <a:rPr lang="en-US" sz="2000" dirty="0"/>
              <a:t>Format references in a Word document in AMA/APA style using Zotero</a:t>
            </a:r>
          </a:p>
          <a:p>
            <a:pPr marL="0" indent="0">
              <a:buNone/>
            </a:pPr>
            <a:endParaRPr lang="en-US" dirty="0"/>
          </a:p>
          <a:p>
            <a:endParaRPr lang="en-US" dirty="0"/>
          </a:p>
        </p:txBody>
      </p:sp>
    </p:spTree>
    <p:extLst>
      <p:ext uri="{BB962C8B-B14F-4D97-AF65-F5344CB8AC3E}">
        <p14:creationId xmlns:p14="http://schemas.microsoft.com/office/powerpoint/2010/main" val="3260557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a:t>
            </a:r>
          </a:p>
        </p:txBody>
      </p:sp>
      <p:sp>
        <p:nvSpPr>
          <p:cNvPr id="3" name="Content Placeholder 2"/>
          <p:cNvSpPr>
            <a:spLocks noGrp="1"/>
          </p:cNvSpPr>
          <p:nvPr>
            <p:ph idx="1"/>
          </p:nvPr>
        </p:nvSpPr>
        <p:spPr>
          <a:xfrm>
            <a:off x="457200" y="1600200"/>
            <a:ext cx="8341360" cy="4989013"/>
          </a:xfrm>
        </p:spPr>
        <p:txBody>
          <a:bodyPr>
            <a:normAutofit fontScale="92500" lnSpcReduction="10000"/>
          </a:bodyPr>
          <a:lstStyle/>
          <a:p>
            <a:r>
              <a:rPr lang="en-US" sz="3500" dirty="0">
                <a:latin typeface="Arial" panose="020B0604020202020204" pitchFamily="34" charset="0"/>
                <a:cs typeface="Arial" panose="020B0604020202020204" pitchFamily="34" charset="0"/>
              </a:rPr>
              <a:t>Full reference manager software</a:t>
            </a:r>
            <a:endParaRPr lang="en-US" dirty="0">
              <a:latin typeface="Arial" panose="020B0604020202020204" pitchFamily="34" charset="0"/>
              <a:cs typeface="Arial" panose="020B0604020202020204" pitchFamily="34" charset="0"/>
            </a:endParaRPr>
          </a:p>
          <a:p>
            <a:pPr lvl="1"/>
            <a:r>
              <a:rPr lang="en-US" sz="2600" dirty="0">
                <a:latin typeface="Arial" panose="020B0604020202020204" pitchFamily="34" charset="0"/>
                <a:cs typeface="Arial" panose="020B0604020202020204" pitchFamily="34" charset="0"/>
              </a:rPr>
              <a:t>Store </a:t>
            </a:r>
          </a:p>
          <a:p>
            <a:pPr lvl="1"/>
            <a:r>
              <a:rPr lang="en-US" sz="2600" dirty="0">
                <a:latin typeface="Arial" panose="020B0604020202020204" pitchFamily="34" charset="0"/>
                <a:cs typeface="Arial" panose="020B0604020202020204" pitchFamily="34" charset="0"/>
              </a:rPr>
              <a:t>Organize</a:t>
            </a:r>
          </a:p>
          <a:p>
            <a:pPr lvl="1"/>
            <a:r>
              <a:rPr lang="en-US" sz="2600" dirty="0">
                <a:latin typeface="Arial" panose="020B0604020202020204" pitchFamily="34" charset="0"/>
                <a:cs typeface="Arial" panose="020B0604020202020204" pitchFamily="34" charset="0"/>
              </a:rPr>
              <a:t>Format Word </a:t>
            </a:r>
          </a:p>
          <a:p>
            <a:r>
              <a:rPr lang="en-US" sz="3500" dirty="0">
                <a:latin typeface="Arial" panose="020B0604020202020204" pitchFamily="34" charset="0"/>
                <a:cs typeface="Arial" panose="020B0604020202020204" pitchFamily="34" charset="0"/>
              </a:rPr>
              <a:t>Why </a:t>
            </a:r>
            <a:r>
              <a:rPr lang="en-US" sz="3500" dirty="0" err="1">
                <a:latin typeface="Arial" panose="020B0604020202020204" pitchFamily="34" charset="0"/>
                <a:cs typeface="Arial" panose="020B0604020202020204" pitchFamily="34" charset="0"/>
              </a:rPr>
              <a:t>Zotero</a:t>
            </a:r>
            <a:r>
              <a:rPr lang="en-US" sz="3500" dirty="0">
                <a:latin typeface="Arial" panose="020B0604020202020204" pitchFamily="34" charset="0"/>
                <a:cs typeface="Arial" panose="020B0604020202020204" pitchFamily="34" charset="0"/>
              </a:rPr>
              <a:t>?</a:t>
            </a:r>
          </a:p>
          <a:p>
            <a:pPr lvl="1"/>
            <a:r>
              <a:rPr lang="en-US" sz="2600" dirty="0">
                <a:latin typeface="Arial" panose="020B0604020202020204" pitchFamily="34" charset="0"/>
                <a:cs typeface="Arial" panose="020B0604020202020204" pitchFamily="34" charset="0"/>
              </a:rPr>
              <a:t>Free (for all but heavy users)</a:t>
            </a:r>
          </a:p>
          <a:p>
            <a:pPr lvl="1"/>
            <a:r>
              <a:rPr lang="en-US" sz="2600" dirty="0">
                <a:latin typeface="Arial" panose="020B0604020202020204" pitchFamily="34" charset="0"/>
                <a:cs typeface="Arial" panose="020B0604020202020204" pitchFamily="34" charset="0"/>
              </a:rPr>
              <a:t>Open source</a:t>
            </a:r>
          </a:p>
          <a:p>
            <a:pPr lvl="1"/>
            <a:r>
              <a:rPr lang="en-US" sz="2600" dirty="0">
                <a:latin typeface="Arial" panose="020B0604020202020204" pitchFamily="34" charset="0"/>
                <a:cs typeface="Arial" panose="020B0604020202020204" pitchFamily="34" charset="0"/>
              </a:rPr>
              <a:t>Large, active user group – estimated 1–1.5 M July ’14</a:t>
            </a:r>
          </a:p>
          <a:p>
            <a:pPr lvl="1"/>
            <a:r>
              <a:rPr lang="en-US" sz="2600" dirty="0">
                <a:latin typeface="Arial" panose="020B0604020202020204" pitchFamily="34" charset="0"/>
                <a:cs typeface="Arial" panose="020B0604020202020204" pitchFamily="34" charset="0"/>
              </a:rPr>
              <a:t>Established – Version 1 dates </a:t>
            </a:r>
            <a:r>
              <a:rPr lang="en-US" sz="2600" dirty="0">
                <a:latin typeface="Arial" panose="020B0604020202020204" pitchFamily="34" charset="0"/>
                <a:cs typeface="Arial" panose="020B0604020202020204" pitchFamily="34" charset="0"/>
                <a:sym typeface="Wingdings" panose="05000000000000000000" pitchFamily="2" charset="2"/>
              </a:rPr>
              <a:t>from </a:t>
            </a:r>
            <a:r>
              <a:rPr lang="en-US" sz="2600" dirty="0">
                <a:latin typeface="Arial" panose="020B0604020202020204" pitchFamily="34" charset="0"/>
                <a:cs typeface="Arial" panose="020B0604020202020204" pitchFamily="34" charset="0"/>
              </a:rPr>
              <a:t>2006</a:t>
            </a:r>
          </a:p>
          <a:p>
            <a:r>
              <a:rPr lang="en-US" sz="3500" dirty="0">
                <a:latin typeface="Arial" panose="020B0604020202020204" pitchFamily="34" charset="0"/>
                <a:cs typeface="Arial" panose="020B0604020202020204" pitchFamily="34" charset="0"/>
              </a:rPr>
              <a:t>Why haven’t I heard of it?</a:t>
            </a:r>
          </a:p>
          <a:p>
            <a:pPr lvl="1"/>
            <a:r>
              <a:rPr lang="en-US" sz="2600" dirty="0">
                <a:latin typeface="Arial" panose="020B0604020202020204" pitchFamily="34" charset="0"/>
                <a:cs typeface="Arial" panose="020B0604020202020204" pitchFamily="34" charset="0"/>
                <a:sym typeface="Wingdings"/>
              </a:rPr>
              <a:t>Z comes from the Social Sciences</a:t>
            </a:r>
            <a:endParaRPr lang="en-US" sz="2600" dirty="0">
              <a:latin typeface="Arial" panose="020B0604020202020204" pitchFamily="34" charset="0"/>
              <a:cs typeface="Arial" panose="020B0604020202020204" pitchFamily="34" charset="0"/>
            </a:endParaRPr>
          </a:p>
        </p:txBody>
      </p:sp>
      <p:sp>
        <p:nvSpPr>
          <p:cNvPr id="5" name="Right Brace 4"/>
          <p:cNvSpPr/>
          <p:nvPr/>
        </p:nvSpPr>
        <p:spPr>
          <a:xfrm>
            <a:off x="2641600" y="2062480"/>
            <a:ext cx="335280" cy="660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rial"/>
            </a:endParaRPr>
          </a:p>
        </p:txBody>
      </p:sp>
      <p:sp>
        <p:nvSpPr>
          <p:cNvPr id="6" name="TextBox 5"/>
          <p:cNvSpPr txBox="1"/>
          <p:nvPr/>
        </p:nvSpPr>
        <p:spPr>
          <a:xfrm>
            <a:off x="3068320" y="2161847"/>
            <a:ext cx="2529840" cy="461665"/>
          </a:xfrm>
          <a:prstGeom prst="rect">
            <a:avLst/>
          </a:prstGeom>
          <a:noFill/>
        </p:spPr>
        <p:txBody>
          <a:bodyPr wrap="square" rtlCol="0">
            <a:spAutoFit/>
          </a:bodyPr>
          <a:lstStyle/>
          <a:p>
            <a:pPr marL="0" lvl="1"/>
            <a:r>
              <a:rPr lang="en-US" sz="2400" dirty="0">
                <a:latin typeface="Arial" panose="020B0604020202020204" pitchFamily="34" charset="0"/>
                <a:cs typeface="Arial" panose="020B0604020202020204" pitchFamily="34" charset="0"/>
              </a:rPr>
              <a:t>what you find</a:t>
            </a:r>
          </a:p>
        </p:txBody>
      </p:sp>
    </p:spTree>
    <p:extLst>
      <p:ext uri="{BB962C8B-B14F-4D97-AF65-F5344CB8AC3E}">
        <p14:creationId xmlns:p14="http://schemas.microsoft.com/office/powerpoint/2010/main" val="1943630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install it?</a:t>
            </a:r>
          </a:p>
        </p:txBody>
      </p:sp>
      <p:sp>
        <p:nvSpPr>
          <p:cNvPr id="3" name="Content Placeholder 2"/>
          <p:cNvSpPr>
            <a:spLocks noGrp="1"/>
          </p:cNvSpPr>
          <p:nvPr>
            <p:ph idx="1"/>
          </p:nvPr>
        </p:nvSpPr>
        <p:spPr>
          <a:xfrm>
            <a:off x="457200" y="1276109"/>
            <a:ext cx="8229600" cy="5581891"/>
          </a:xfrm>
        </p:spPr>
        <p:txBody>
          <a:bodyPr>
            <a:normAutofit/>
          </a:bodyPr>
          <a:lstStyle/>
          <a:p>
            <a:r>
              <a:rPr lang="en-US" dirty="0"/>
              <a:t>Windows machine</a:t>
            </a:r>
          </a:p>
          <a:p>
            <a:pPr lvl="1"/>
            <a:r>
              <a:rPr lang="en-US" dirty="0"/>
              <a:t>OS XP SP2 and later</a:t>
            </a:r>
          </a:p>
          <a:p>
            <a:pPr lvl="1"/>
            <a:r>
              <a:rPr lang="en-US" dirty="0"/>
              <a:t>Word 2003 and later, except Word 2010 Starter</a:t>
            </a:r>
          </a:p>
          <a:p>
            <a:r>
              <a:rPr lang="en-US" dirty="0"/>
              <a:t>Mac</a:t>
            </a:r>
          </a:p>
          <a:p>
            <a:pPr lvl="1"/>
            <a:r>
              <a:rPr lang="en-US" dirty="0" err="1"/>
              <a:t>MacOS</a:t>
            </a:r>
            <a:r>
              <a:rPr lang="en-US" dirty="0"/>
              <a:t> has 10.9 or higher</a:t>
            </a:r>
          </a:p>
          <a:p>
            <a:pPr lvl="1"/>
            <a:r>
              <a:rPr lang="en-US" dirty="0"/>
              <a:t>Word processor:</a:t>
            </a:r>
          </a:p>
          <a:p>
            <a:pPr lvl="2"/>
            <a:r>
              <a:rPr lang="en-US" dirty="0"/>
              <a:t>Word for Mac 2004 and later</a:t>
            </a:r>
          </a:p>
          <a:p>
            <a:pPr lvl="2"/>
            <a:r>
              <a:rPr lang="en-US" dirty="0"/>
              <a:t>Also works with LibreOffice and OpenOffice</a:t>
            </a:r>
          </a:p>
          <a:p>
            <a:pPr lvl="2"/>
            <a:r>
              <a:rPr lang="en-US" dirty="0"/>
              <a:t>Does not work with Pages, G Docs</a:t>
            </a:r>
          </a:p>
          <a:p>
            <a:r>
              <a:rPr lang="en-US" dirty="0"/>
              <a:t>Linux</a:t>
            </a:r>
          </a:p>
          <a:p>
            <a:pPr lvl="2"/>
            <a:endParaRPr lang="en-US" dirty="0"/>
          </a:p>
        </p:txBody>
      </p:sp>
    </p:spTree>
    <p:extLst>
      <p:ext uri="{BB962C8B-B14F-4D97-AF65-F5344CB8AC3E}">
        <p14:creationId xmlns:p14="http://schemas.microsoft.com/office/powerpoint/2010/main" val="88172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lapt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105" y="4249301"/>
            <a:ext cx="3048000" cy="1943100"/>
          </a:xfrm>
          <a:prstGeom prst="rect">
            <a:avLst/>
          </a:prstGeom>
        </p:spPr>
      </p:pic>
      <p:sp>
        <p:nvSpPr>
          <p:cNvPr id="6" name="Up-Down Arrow 5"/>
          <p:cNvSpPr/>
          <p:nvPr/>
        </p:nvSpPr>
        <p:spPr>
          <a:xfrm rot="18706350">
            <a:off x="4798550" y="1898144"/>
            <a:ext cx="548640" cy="2487025"/>
          </a:xfrm>
          <a:prstGeom prst="upDown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a:lstStyle/>
          <a:p>
            <a:endParaRPr lang="en-US" sz="2800">
              <a:solidFill>
                <a:schemeClr val="bg1"/>
              </a:solidFill>
              <a:latin typeface="Arial" panose="020B0604020202020204" pitchFamily="34" charset="0"/>
              <a:cs typeface="Arial" panose="020B0604020202020204" pitchFamily="34" charset="0"/>
            </a:endParaRPr>
          </a:p>
        </p:txBody>
      </p:sp>
      <p:pic>
        <p:nvPicPr>
          <p:cNvPr id="7" name="Picture 6" descr="zoteroiconsmall.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670" y="4526940"/>
            <a:ext cx="1131988" cy="1131988"/>
          </a:xfrm>
          <a:prstGeom prst="rect">
            <a:avLst/>
          </a:prstGeom>
        </p:spPr>
      </p:pic>
      <p:pic>
        <p:nvPicPr>
          <p:cNvPr id="8" name="Picture 7"/>
          <p:cNvPicPr>
            <a:picLocks noChangeAspect="1"/>
          </p:cNvPicPr>
          <p:nvPr/>
        </p:nvPicPr>
        <p:blipFill>
          <a:blip r:embed="rId5"/>
          <a:stretch>
            <a:fillRect/>
          </a:stretch>
        </p:blipFill>
        <p:spPr>
          <a:xfrm>
            <a:off x="2767111" y="1043710"/>
            <a:ext cx="980742" cy="969965"/>
          </a:xfrm>
          <a:prstGeom prst="rect">
            <a:avLst/>
          </a:prstGeom>
        </p:spPr>
      </p:pic>
      <p:sp>
        <p:nvSpPr>
          <p:cNvPr id="2" name="TextBox 1"/>
          <p:cNvSpPr txBox="1"/>
          <p:nvPr/>
        </p:nvSpPr>
        <p:spPr>
          <a:xfrm>
            <a:off x="4622799" y="1267082"/>
            <a:ext cx="2987039"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Cloud presence</a:t>
            </a:r>
          </a:p>
        </p:txBody>
      </p:sp>
      <p:sp>
        <p:nvSpPr>
          <p:cNvPr id="9" name="TextBox 8"/>
          <p:cNvSpPr txBox="1"/>
          <p:nvPr/>
        </p:nvSpPr>
        <p:spPr>
          <a:xfrm>
            <a:off x="1148080" y="5036185"/>
            <a:ext cx="4188665"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Local computer presence</a:t>
            </a:r>
          </a:p>
        </p:txBody>
      </p:sp>
      <p:sp>
        <p:nvSpPr>
          <p:cNvPr id="3" name="TextBox 2"/>
          <p:cNvSpPr txBox="1"/>
          <p:nvPr/>
        </p:nvSpPr>
        <p:spPr>
          <a:xfrm>
            <a:off x="1605280" y="3068319"/>
            <a:ext cx="3017519" cy="954107"/>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You synchronize </a:t>
            </a:r>
          </a:p>
          <a:p>
            <a:pPr algn="ctr"/>
            <a:r>
              <a:rPr lang="en-US" sz="2800" dirty="0">
                <a:solidFill>
                  <a:schemeClr val="bg1"/>
                </a:solidFill>
                <a:latin typeface="Arial" panose="020B0604020202020204" pitchFamily="34" charset="0"/>
                <a:cs typeface="Arial" panose="020B0604020202020204" pitchFamily="34" charset="0"/>
              </a:rPr>
              <a:t>the two</a:t>
            </a:r>
          </a:p>
        </p:txBody>
      </p:sp>
    </p:spTree>
    <p:extLst>
      <p:ext uri="{BB962C8B-B14F-4D97-AF65-F5344CB8AC3E}">
        <p14:creationId xmlns:p14="http://schemas.microsoft.com/office/powerpoint/2010/main" val="384191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Preliminaries</a:t>
            </a:r>
          </a:p>
        </p:txBody>
      </p:sp>
      <p:sp>
        <p:nvSpPr>
          <p:cNvPr id="3" name="Content Placeholder 2"/>
          <p:cNvSpPr>
            <a:spLocks noGrp="1"/>
          </p:cNvSpPr>
          <p:nvPr>
            <p:ph idx="1"/>
          </p:nvPr>
        </p:nvSpPr>
        <p:spPr>
          <a:xfrm>
            <a:off x="457200" y="2357120"/>
            <a:ext cx="8229600" cy="3769043"/>
          </a:xfrm>
        </p:spPr>
        <p:txBody>
          <a:bodyPr/>
          <a:lstStyle/>
          <a:p>
            <a:r>
              <a:rPr lang="en-US" dirty="0">
                <a:latin typeface="Arial" panose="020B0604020202020204" pitchFamily="34" charset="0"/>
                <a:cs typeface="Arial" panose="020B0604020202020204" pitchFamily="34" charset="0"/>
              </a:rPr>
              <a:t>Shut down all applications</a:t>
            </a:r>
          </a:p>
          <a:p>
            <a:r>
              <a:rPr lang="en-US" dirty="0">
                <a:latin typeface="Arial" panose="020B0604020202020204" pitchFamily="34" charset="0"/>
                <a:cs typeface="Arial" panose="020B0604020202020204" pitchFamily="34" charset="0"/>
              </a:rPr>
              <a:t>Reopen your favorite browser </a:t>
            </a:r>
          </a:p>
          <a:p>
            <a:pPr lvl="1"/>
            <a:r>
              <a:rPr lang="en-US" dirty="0">
                <a:latin typeface="Arial" panose="020B0604020202020204" pitchFamily="34" charset="0"/>
                <a:cs typeface="Arial" panose="020B0604020202020204" pitchFamily="34" charset="0"/>
              </a:rPr>
              <a:t>Z only works with </a:t>
            </a:r>
            <a:r>
              <a:rPr lang="en-US" b="1" dirty="0">
                <a:latin typeface="Arial" panose="020B0604020202020204" pitchFamily="34" charset="0"/>
                <a:cs typeface="Arial" panose="020B0604020202020204" pitchFamily="34" charset="0"/>
              </a:rPr>
              <a:t>Firefox, Chrome, Safari</a:t>
            </a:r>
          </a:p>
        </p:txBody>
      </p:sp>
    </p:spTree>
    <p:extLst>
      <p:ext uri="{BB962C8B-B14F-4D97-AF65-F5344CB8AC3E}">
        <p14:creationId xmlns:p14="http://schemas.microsoft.com/office/powerpoint/2010/main" val="1654323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to </a:t>
            </a:r>
            <a:r>
              <a:rPr lang="en-US" dirty="0">
                <a:hlinkClick r:id="rId2"/>
              </a:rPr>
              <a:t>Zotero.org</a:t>
            </a:r>
            <a:endParaRPr lang="en-US" dirty="0"/>
          </a:p>
        </p:txBody>
      </p:sp>
      <p:sp>
        <p:nvSpPr>
          <p:cNvPr id="3" name="Content Placeholder 2"/>
          <p:cNvSpPr>
            <a:spLocks noGrp="1"/>
          </p:cNvSpPr>
          <p:nvPr>
            <p:ph idx="1"/>
          </p:nvPr>
        </p:nvSpPr>
        <p:spPr/>
        <p:txBody>
          <a:bodyPr>
            <a:normAutofit/>
          </a:bodyPr>
          <a:lstStyle/>
          <a:p>
            <a:r>
              <a:rPr lang="en-US" b="1" dirty="0"/>
              <a:t>Register </a:t>
            </a:r>
            <a:r>
              <a:rPr lang="en-US" dirty="0"/>
              <a:t>for an account</a:t>
            </a:r>
          </a:p>
          <a:p>
            <a:r>
              <a:rPr lang="en-US" dirty="0"/>
              <a:t>Download </a:t>
            </a:r>
            <a:r>
              <a:rPr lang="en-US" b="1" dirty="0" err="1"/>
              <a:t>Zotero</a:t>
            </a:r>
            <a:r>
              <a:rPr lang="en-US" b="1" dirty="0"/>
              <a:t> 5.0</a:t>
            </a:r>
          </a:p>
          <a:p>
            <a:r>
              <a:rPr lang="en-US" b="1" dirty="0"/>
              <a:t>Acknowledge email </a:t>
            </a:r>
            <a:r>
              <a:rPr lang="en-US" dirty="0"/>
              <a:t>from </a:t>
            </a:r>
            <a:r>
              <a:rPr lang="en-US" dirty="0" err="1"/>
              <a:t>Zotero</a:t>
            </a:r>
            <a:endParaRPr lang="en-US" dirty="0"/>
          </a:p>
          <a:p>
            <a:r>
              <a:rPr lang="en-US" b="1" dirty="0"/>
              <a:t>Log in </a:t>
            </a:r>
            <a:r>
              <a:rPr lang="en-US" dirty="0"/>
              <a:t>to online </a:t>
            </a:r>
            <a:r>
              <a:rPr lang="en-US" dirty="0" err="1"/>
              <a:t>Zotero</a:t>
            </a:r>
            <a:endParaRPr lang="en-US" dirty="0"/>
          </a:p>
          <a:p>
            <a:r>
              <a:rPr lang="en-US" b="1" dirty="0"/>
              <a:t>Install </a:t>
            </a:r>
            <a:r>
              <a:rPr lang="en-US" b="1" dirty="0" err="1"/>
              <a:t>Zotero</a:t>
            </a:r>
            <a:r>
              <a:rPr lang="en-US" b="1" dirty="0"/>
              <a:t> </a:t>
            </a:r>
            <a:r>
              <a:rPr lang="en-US" dirty="0"/>
              <a:t>on your computer</a:t>
            </a:r>
          </a:p>
          <a:p>
            <a:endParaRPr lang="en-US" dirty="0"/>
          </a:p>
          <a:p>
            <a:pPr marL="0" indent="0">
              <a:buNone/>
            </a:pPr>
            <a:endParaRPr lang="en-US" dirty="0"/>
          </a:p>
        </p:txBody>
      </p:sp>
    </p:spTree>
    <p:extLst>
      <p:ext uri="{BB962C8B-B14F-4D97-AF65-F5344CB8AC3E}">
        <p14:creationId xmlns:p14="http://schemas.microsoft.com/office/powerpoint/2010/main" val="3920522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2761</TotalTime>
  <Words>985</Words>
  <Application>Microsoft Office PowerPoint</Application>
  <PresentationFormat>On-screen Show (4:3)</PresentationFormat>
  <Paragraphs>191</Paragraphs>
  <Slides>36</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Wingdings</vt:lpstr>
      <vt:lpstr>Office Theme</vt:lpstr>
      <vt:lpstr>A to        with Zotero</vt:lpstr>
      <vt:lpstr>Materials</vt:lpstr>
      <vt:lpstr>Why Zotero? Why not?</vt:lpstr>
      <vt:lpstr>Today’s Session </vt:lpstr>
      <vt:lpstr>Context</vt:lpstr>
      <vt:lpstr>Can you install it?</vt:lpstr>
      <vt:lpstr>PowerPoint Presentation</vt:lpstr>
      <vt:lpstr>Preliminaries</vt:lpstr>
      <vt:lpstr>Go to Zotero.org</vt:lpstr>
      <vt:lpstr>Set Preferences</vt:lpstr>
      <vt:lpstr>PowerPoint Presentation</vt:lpstr>
      <vt:lpstr>PowerPoint Presentation</vt:lpstr>
      <vt:lpstr>PowerPoint Presentation</vt:lpstr>
      <vt:lpstr>PowerPoint Presentation</vt:lpstr>
      <vt:lpstr>PowerPoint Presentation</vt:lpstr>
      <vt:lpstr>PowerPoint Presentation</vt:lpstr>
      <vt:lpstr>Test Zotero</vt:lpstr>
      <vt:lpstr>Zotero icons</vt:lpstr>
      <vt:lpstr>Test Zotero Word Mac 2008</vt:lpstr>
      <vt:lpstr>Test Zotero Word Mac 2011 Only looks like this in Word for Mac 2011</vt:lpstr>
      <vt:lpstr>Test Word for Mac 2016</vt:lpstr>
      <vt:lpstr>Test Word on Windows 2007</vt:lpstr>
      <vt:lpstr>Test Word for Windows 2010</vt:lpstr>
      <vt:lpstr>Working with Zotero</vt:lpstr>
      <vt:lpstr>PubMed</vt:lpstr>
      <vt:lpstr>Working with Zotero</vt:lpstr>
      <vt:lpstr>Working with Zotero</vt:lpstr>
      <vt:lpstr>Working with Zotero</vt:lpstr>
      <vt:lpstr>Working with Zotero</vt:lpstr>
      <vt:lpstr>PDFs</vt:lpstr>
      <vt:lpstr>PowerPoint Presentation</vt:lpstr>
      <vt:lpstr>Duplicates</vt:lpstr>
      <vt:lpstr>Working with Word</vt:lpstr>
      <vt:lpstr>Sharing with others</vt:lpstr>
      <vt:lpstr>Share 2</vt:lpstr>
      <vt:lpstr>That’s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to Z with Zotero</dc:title>
  <dc:creator>Evans Whitaker</dc:creator>
  <cp:lastModifiedBy>Pletcher, Mark</cp:lastModifiedBy>
  <cp:revision>55</cp:revision>
  <dcterms:created xsi:type="dcterms:W3CDTF">2015-02-10T14:33:41Z</dcterms:created>
  <dcterms:modified xsi:type="dcterms:W3CDTF">2021-07-02T19:30:40Z</dcterms:modified>
</cp:coreProperties>
</file>