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4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5.xml" ContentType="application/vnd.openxmlformats-officedocument.presentationml.notesSlide+xml"/>
  <Override PartName="/ppt/tags/tag35.xml" ContentType="application/vnd.openxmlformats-officedocument.presentationml.tags+xml"/>
  <Override PartName="/ppt/activeX/activeX1.xml" ContentType="application/vnd.ms-office.activeX+xml"/>
  <Override PartName="/ppt/tags/tag36.xml" ContentType="application/vnd.openxmlformats-officedocument.presentationml.tags+xml"/>
  <Override PartName="/ppt/notesSlides/notesSlide16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7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8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9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20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21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2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3.xml" ContentType="application/vnd.openxmlformats-officedocument.presentationml.notesSlide+xml"/>
  <Override PartName="/ppt/tags/tag60.xml" ContentType="application/vnd.openxmlformats-officedocument.presentationml.tags+xml"/>
  <Override PartName="/ppt/notesSlides/notesSlide24.xml" ContentType="application/vnd.openxmlformats-officedocument.presentationml.notesSlide+xml"/>
  <Override PartName="/ppt/tags/tag61.xml" ContentType="application/vnd.openxmlformats-officedocument.presentationml.tags+xml"/>
  <Override PartName="/ppt/notesSlides/notesSlide25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6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7.xml" ContentType="application/vnd.openxmlformats-officedocument.presentationml.notesSlide+xml"/>
  <Override PartName="/ppt/tags/tag67.xml" ContentType="application/vnd.openxmlformats-officedocument.presentationml.tags+xml"/>
  <Override PartName="/ppt/notesSlides/notesSlide28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8" r:id="rId17"/>
    <p:sldId id="271" r:id="rId18"/>
    <p:sldId id="272" r:id="rId19"/>
    <p:sldId id="273" r:id="rId20"/>
    <p:sldId id="275" r:id="rId21"/>
    <p:sldId id="276" r:id="rId22"/>
    <p:sldId id="286" r:id="rId23"/>
    <p:sldId id="277" r:id="rId24"/>
    <p:sldId id="278" r:id="rId25"/>
    <p:sldId id="279" r:id="rId26"/>
    <p:sldId id="280" r:id="rId27"/>
    <p:sldId id="283" r:id="rId28"/>
    <p:sldId id="284" r:id="rId29"/>
    <p:sldId id="285" r:id="rId30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60"/>
  </p:normalViewPr>
  <p:slideViewPr>
    <p:cSldViewPr>
      <p:cViewPr varScale="1">
        <p:scale>
          <a:sx n="126" d="100"/>
          <a:sy n="126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92D89-EE49-4170-8C11-919134C61252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C1959-80FA-46BA-B7C3-47E1C2EFF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80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2A32C-F072-44B8-9C3E-31E0785D7EDC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F3F22-8111-42A7-B1F2-E199AE612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76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F3F22-8111-42A7-B1F2-E199AE6127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36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F3F22-8111-42A7-B1F2-E199AE6127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45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F3F22-8111-42A7-B1F2-E199AE6127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48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F3F22-8111-42A7-B1F2-E199AE6127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70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F3F22-8111-42A7-B1F2-E199AE6127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74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F3F22-8111-42A7-B1F2-E199AE6127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63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F3F22-8111-42A7-B1F2-E199AE6127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19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F3F22-8111-42A7-B1F2-E199AE6127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566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F3F22-8111-42A7-B1F2-E199AE6127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912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F3F22-8111-42A7-B1F2-E199AE6127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295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F3F22-8111-42A7-B1F2-E199AE6127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10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F3F22-8111-42A7-B1F2-E199AE6127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408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F3F22-8111-42A7-B1F2-E199AE6127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587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F3F22-8111-42A7-B1F2-E199AE6127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03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F3F22-8111-42A7-B1F2-E199AE6127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36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F3F22-8111-42A7-B1F2-E199AE6127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598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F3F22-8111-42A7-B1F2-E199AE6127B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668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F3F22-8111-42A7-B1F2-E199AE6127B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414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F3F22-8111-42A7-B1F2-E199AE6127B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46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70436-0C22-4315-94B4-0D3B9CF04A4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471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70436-0C22-4315-94B4-0D3B9CF04A4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258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F3F22-8111-42A7-B1F2-E199AE6127B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F3F22-8111-42A7-B1F2-E199AE6127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63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F3F22-8111-42A7-B1F2-E199AE6127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88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F3F22-8111-42A7-B1F2-E199AE6127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89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F3F22-8111-42A7-B1F2-E199AE6127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68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F3F22-8111-42A7-B1F2-E199AE6127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2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F3F22-8111-42A7-B1F2-E199AE6127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16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F3F22-8111-42A7-B1F2-E199AE6127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30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980A-C53C-4CA8-AB07-DBEA304F4584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D15C-A33A-4651-A409-980BBA133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7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980A-C53C-4CA8-AB07-DBEA304F4584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D15C-A33A-4651-A409-980BBA133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980A-C53C-4CA8-AB07-DBEA304F4584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D15C-A33A-4651-A409-980BBA133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3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980A-C53C-4CA8-AB07-DBEA304F4584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D15C-A33A-4651-A409-980BBA133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37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980A-C53C-4CA8-AB07-DBEA304F4584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D15C-A33A-4651-A409-980BBA133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38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980A-C53C-4CA8-AB07-DBEA304F4584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D15C-A33A-4651-A409-980BBA133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45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980A-C53C-4CA8-AB07-DBEA304F4584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D15C-A33A-4651-A409-980BBA133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54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980A-C53C-4CA8-AB07-DBEA304F4584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D15C-A33A-4651-A409-980BBA133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97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980A-C53C-4CA8-AB07-DBEA304F4584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D15C-A33A-4651-A409-980BBA133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5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980A-C53C-4CA8-AB07-DBEA304F4584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D15C-A33A-4651-A409-980BBA133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5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980A-C53C-4CA8-AB07-DBEA304F4584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D15C-A33A-4651-A409-980BBA133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5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D980A-C53C-4CA8-AB07-DBEA304F4584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CD15C-A33A-4651-A409-980BBA133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7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em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19.xml"/><Relationship Id="rId7" Type="http://schemas.openxmlformats.org/officeDocument/2006/relationships/image" Target="../media/image6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.xml"/><Relationship Id="rId9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tags" Target="../tags/tag23.xml"/><Relationship Id="rId7" Type="http://schemas.openxmlformats.org/officeDocument/2006/relationships/image" Target="../media/image9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.xml"/><Relationship Id="rId9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9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6.jpeg"/><Relationship Id="rId5" Type="http://schemas.openxmlformats.org/officeDocument/2006/relationships/tags" Target="../tags/tag31.xml"/><Relationship Id="rId10" Type="http://schemas.openxmlformats.org/officeDocument/2006/relationships/image" Target="../media/image15.jpeg"/><Relationship Id="rId4" Type="http://schemas.openxmlformats.org/officeDocument/2006/relationships/tags" Target="../tags/tag30.xml"/><Relationship Id="rId9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14.jpe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7.jpe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7" Type="http://schemas.openxmlformats.org/officeDocument/2006/relationships/image" Target="../media/image19.png"/><Relationship Id="rId2" Type="http://schemas.openxmlformats.org/officeDocument/2006/relationships/tags" Target="../tags/tag35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41.xml"/><Relationship Id="rId7" Type="http://schemas.openxmlformats.org/officeDocument/2006/relationships/image" Target="../media/image21.jpe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.xml"/><Relationship Id="rId9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tags" Target="../tags/tag45.xml"/><Relationship Id="rId7" Type="http://schemas.openxmlformats.org/officeDocument/2006/relationships/notesSlide" Target="../notesSlides/notesSlide19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7.jpeg"/><Relationship Id="rId5" Type="http://schemas.openxmlformats.org/officeDocument/2006/relationships/tags" Target="../tags/tag47.xml"/><Relationship Id="rId10" Type="http://schemas.openxmlformats.org/officeDocument/2006/relationships/image" Target="../media/image26.jpeg"/><Relationship Id="rId4" Type="http://schemas.openxmlformats.org/officeDocument/2006/relationships/tags" Target="../tags/tag46.xml"/><Relationship Id="rId9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28.jpe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tags" Target="../tags/tag52.xml"/><Relationship Id="rId7" Type="http://schemas.openxmlformats.org/officeDocument/2006/relationships/image" Target="../media/image29.jpe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3.xml"/><Relationship Id="rId9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56.xml"/><Relationship Id="rId7" Type="http://schemas.openxmlformats.org/officeDocument/2006/relationships/image" Target="../media/image32.jp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notesSlide" Target="../notesSlides/notesSlide22.xml"/><Relationship Id="rId11" Type="http://schemas.openxmlformats.org/officeDocument/2006/relationships/image" Target="../media/image36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35.png"/><Relationship Id="rId4" Type="http://schemas.openxmlformats.org/officeDocument/2006/relationships/tags" Target="../tags/tag57.xml"/><Relationship Id="rId9" Type="http://schemas.openxmlformats.org/officeDocument/2006/relationships/image" Target="../media/image3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image" Target="../media/image37.jpe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image" Target="../media/image39.jpe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38.jpe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40.jpe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41.jpeg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gif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855"/>
            <a:ext cx="7772400" cy="1470025"/>
          </a:xfrm>
        </p:spPr>
        <p:txBody>
          <a:bodyPr/>
          <a:lstStyle/>
          <a:p>
            <a:r>
              <a:rPr lang="en-US" b="1" dirty="0" smtClean="0"/>
              <a:t>Inhalations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85609"/>
            <a:ext cx="9144000" cy="6096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By John Horner</a:t>
            </a:r>
          </a:p>
          <a:p>
            <a:r>
              <a:rPr lang="en-US" dirty="0" smtClean="0"/>
              <a:t>Student Pharmacist: Class of 2015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04900"/>
            <a:ext cx="5791200" cy="49530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915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Nebulizers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219200"/>
            <a:ext cx="4419600" cy="3711785"/>
          </a:xfrm>
        </p:spPr>
        <p:txBody>
          <a:bodyPr>
            <a:spAutoFit/>
          </a:bodyPr>
          <a:lstStyle/>
          <a:p>
            <a:r>
              <a:rPr lang="en-US" sz="2400" dirty="0" smtClean="0"/>
              <a:t>Used </a:t>
            </a:r>
            <a:r>
              <a:rPr lang="en-US" sz="2400" dirty="0"/>
              <a:t>in pediatric, geriatric, and emergency departments </a:t>
            </a:r>
          </a:p>
          <a:p>
            <a:r>
              <a:rPr lang="en-US" sz="2400" dirty="0"/>
              <a:t>Converts a drug </a:t>
            </a:r>
            <a:r>
              <a:rPr lang="en-US" sz="2400" b="1" dirty="0">
                <a:solidFill>
                  <a:srgbClr val="00B050"/>
                </a:solidFill>
              </a:rPr>
              <a:t>solution</a:t>
            </a:r>
            <a:r>
              <a:rPr lang="en-US" sz="2400" dirty="0"/>
              <a:t> into a mist of small </a:t>
            </a:r>
            <a:r>
              <a:rPr lang="en-US" sz="2400" dirty="0" smtClean="0"/>
              <a:t>droplets</a:t>
            </a:r>
            <a:endParaRPr lang="en-US" sz="2400" dirty="0"/>
          </a:p>
          <a:p>
            <a:r>
              <a:rPr lang="en-US" sz="2400" dirty="0"/>
              <a:t>Advantages:</a:t>
            </a:r>
          </a:p>
          <a:p>
            <a:pPr lvl="1"/>
            <a:r>
              <a:rPr lang="en-US" sz="2200" dirty="0"/>
              <a:t>p</a:t>
            </a:r>
            <a:r>
              <a:rPr lang="en-US" sz="2200" dirty="0" smtClean="0"/>
              <a:t>rovide </a:t>
            </a:r>
            <a:r>
              <a:rPr lang="en-US" sz="2200" dirty="0"/>
              <a:t>large doses with little patient skill</a:t>
            </a:r>
          </a:p>
          <a:p>
            <a:pPr lvl="1"/>
            <a:r>
              <a:rPr lang="en-US" sz="2200" dirty="0"/>
              <a:t>c</a:t>
            </a:r>
            <a:r>
              <a:rPr lang="en-US" sz="2200" dirty="0" smtClean="0"/>
              <a:t>an </a:t>
            </a:r>
            <a:r>
              <a:rPr lang="en-US" sz="2200" dirty="0"/>
              <a:t>aerosolize most drug </a:t>
            </a:r>
            <a:r>
              <a:rPr lang="en-US" sz="2200" dirty="0" smtClean="0"/>
              <a:t>solutions</a:t>
            </a:r>
            <a:endParaRPr lang="en-US" sz="2200" dirty="0"/>
          </a:p>
        </p:txBody>
      </p:sp>
      <p:pic>
        <p:nvPicPr>
          <p:cNvPr id="4" name="Picture 3" descr="http://marksloanmd.files.wordpress.com/2012/01/nebulizer.jpg"/>
          <p:cNvPicPr/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4114800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28600" y="4724400"/>
            <a:ext cx="86106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Disadvantages:</a:t>
            </a:r>
          </a:p>
          <a:p>
            <a:pPr marL="1200150" lvl="2" indent="-285750">
              <a:buFont typeface="Calibri" pitchFamily="34" charset="0"/>
              <a:buChar char="–"/>
            </a:pPr>
            <a:r>
              <a:rPr lang="en-US" sz="2200" dirty="0" smtClean="0"/>
              <a:t>inefficient and erratic </a:t>
            </a:r>
            <a:r>
              <a:rPr lang="en-US" sz="2200" dirty="0"/>
              <a:t>performance</a:t>
            </a:r>
          </a:p>
          <a:p>
            <a:pPr marL="1200150" lvl="2" indent="-285750">
              <a:buFont typeface="Calibri" pitchFamily="34" charset="0"/>
              <a:buChar char="–"/>
            </a:pPr>
            <a:r>
              <a:rPr lang="en-US" sz="2200" dirty="0" smtClean="0"/>
              <a:t>not </a:t>
            </a:r>
            <a:r>
              <a:rPr lang="en-US" sz="2200" dirty="0"/>
              <a:t>portable, time </a:t>
            </a:r>
            <a:r>
              <a:rPr lang="en-US" sz="2200" dirty="0" smtClean="0"/>
              <a:t>consuming, and requires </a:t>
            </a:r>
            <a:r>
              <a:rPr lang="en-US" sz="2200" dirty="0"/>
              <a:t>external power </a:t>
            </a:r>
            <a:r>
              <a:rPr lang="en-US" sz="2200" dirty="0" smtClean="0"/>
              <a:t>source</a:t>
            </a:r>
          </a:p>
          <a:p>
            <a:pPr marL="1200150" lvl="2" indent="-285750">
              <a:buFont typeface="Calibri" pitchFamily="34" charset="0"/>
              <a:buChar char="–"/>
            </a:pPr>
            <a:r>
              <a:rPr lang="en-US" sz="2200" dirty="0"/>
              <a:t>h</a:t>
            </a:r>
            <a:r>
              <a:rPr lang="en-US" sz="2200" dirty="0" smtClean="0"/>
              <a:t>igh </a:t>
            </a:r>
            <a:r>
              <a:rPr lang="en-US" sz="2200" dirty="0"/>
              <a:t>cost, high risk of </a:t>
            </a:r>
            <a:r>
              <a:rPr lang="en-US" sz="2200" dirty="0" smtClean="0"/>
              <a:t>contamination</a:t>
            </a:r>
          </a:p>
          <a:p>
            <a:pPr marL="1200150" lvl="2" indent="-285750">
              <a:buFont typeface="Calibri" pitchFamily="34" charset="0"/>
              <a:buChar char="–"/>
            </a:pPr>
            <a:r>
              <a:rPr lang="en-US" sz="2200" dirty="0" smtClean="0"/>
              <a:t>not </a:t>
            </a:r>
            <a:r>
              <a:rPr lang="en-US" sz="2200" dirty="0"/>
              <a:t>good for </a:t>
            </a:r>
            <a:r>
              <a:rPr lang="en-US" sz="2200" dirty="0" smtClean="0"/>
              <a:t>proteins </a:t>
            </a:r>
            <a:r>
              <a:rPr lang="en-US" sz="2200" dirty="0"/>
              <a:t>because of high shear degradation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480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Pressurized </a:t>
            </a:r>
            <a:r>
              <a:rPr lang="en-US" dirty="0" smtClean="0"/>
              <a:t>Metered-Dose </a:t>
            </a:r>
            <a:br>
              <a:rPr lang="en-US" dirty="0" smtClean="0"/>
            </a:br>
            <a:r>
              <a:rPr lang="en-US" dirty="0" err="1" smtClean="0"/>
              <a:t>Inhalaers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pMDIs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799"/>
            <a:ext cx="8229600" cy="1643527"/>
          </a:xfrm>
        </p:spPr>
        <p:txBody>
          <a:bodyPr>
            <a:spAutoFit/>
          </a:bodyPr>
          <a:lstStyle/>
          <a:p>
            <a:r>
              <a:rPr lang="en-US" sz="2400" dirty="0"/>
              <a:t>Most common portable inhalation device that delivers a drug </a:t>
            </a:r>
            <a:r>
              <a:rPr lang="en-US" sz="2400" b="1" dirty="0">
                <a:solidFill>
                  <a:srgbClr val="00B050"/>
                </a:solidFill>
              </a:rPr>
              <a:t>aerosol</a:t>
            </a:r>
            <a:r>
              <a:rPr lang="en-US" sz="2400" dirty="0"/>
              <a:t> </a:t>
            </a:r>
            <a:r>
              <a:rPr lang="en-US" sz="2400" dirty="0" smtClean="0"/>
              <a:t>driven by propellants at a high velocity</a:t>
            </a:r>
          </a:p>
          <a:p>
            <a:pPr lvl="0"/>
            <a:r>
              <a:rPr lang="en-US" sz="2400" dirty="0"/>
              <a:t>Examples of Clinical use of </a:t>
            </a:r>
            <a:r>
              <a:rPr lang="en-US" sz="2400" dirty="0" err="1"/>
              <a:t>pMDIs</a:t>
            </a:r>
            <a:r>
              <a:rPr lang="en-US" sz="2400" dirty="0"/>
              <a:t>:  </a:t>
            </a:r>
            <a:r>
              <a:rPr lang="en-US" sz="2400" dirty="0" err="1"/>
              <a:t>ProAir</a:t>
            </a:r>
            <a:r>
              <a:rPr lang="en-US" sz="2400" dirty="0"/>
              <a:t>® (albuterol), </a:t>
            </a:r>
            <a:r>
              <a:rPr lang="en-US" sz="2400" dirty="0" err="1"/>
              <a:t>Flovent</a:t>
            </a:r>
            <a:r>
              <a:rPr lang="en-US" sz="2400" dirty="0"/>
              <a:t> (fluticasone), and </a:t>
            </a:r>
            <a:r>
              <a:rPr lang="en-US" sz="2400" dirty="0" err="1"/>
              <a:t>Xopenex</a:t>
            </a:r>
            <a:r>
              <a:rPr lang="en-US" sz="2400" dirty="0"/>
              <a:t> (</a:t>
            </a:r>
            <a:r>
              <a:rPr lang="en-US" sz="2400" dirty="0" err="1"/>
              <a:t>levalbuterol</a:t>
            </a:r>
            <a:r>
              <a:rPr lang="en-US" sz="2400" dirty="0" smtClean="0"/>
              <a:t>)</a:t>
            </a:r>
          </a:p>
        </p:txBody>
      </p:sp>
      <p:pic>
        <p:nvPicPr>
          <p:cNvPr id="5" name="Picture 4" descr="https://upload.wikimedia.org/wikipedia/commons/e/e4/Metered-dose_Inhaler.JPG"/>
          <p:cNvPicPr/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109" y="4524693"/>
            <a:ext cx="6341066" cy="2333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i.dailymail.co.uk/i/pix/2009/10/12/article-1219925-06CBC53D000005DC-513_468x286.jpg"/>
          <p:cNvPicPr/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95400"/>
            <a:ext cx="2221951" cy="1506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www.go30.co.uk/wp-content/uploads/2013/02/asthma-puffers.jpg"/>
          <p:cNvPicPr/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2209800" cy="150685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994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 smtClean="0"/>
              <a:t>pMDI</a:t>
            </a:r>
            <a:r>
              <a:rPr lang="en-US" dirty="0" smtClean="0"/>
              <a:t>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19644"/>
            <a:ext cx="5715000" cy="5238357"/>
          </a:xfrm>
        </p:spPr>
        <p:txBody>
          <a:bodyPr>
            <a:spAutoFit/>
          </a:bodyPr>
          <a:lstStyle/>
          <a:p>
            <a:pPr lvl="0"/>
            <a:r>
              <a:rPr lang="en-US" sz="2200" dirty="0" smtClean="0"/>
              <a:t>Container</a:t>
            </a:r>
            <a:endParaRPr lang="en-US" sz="2200" dirty="0"/>
          </a:p>
          <a:p>
            <a:r>
              <a:rPr lang="en-US" sz="2200" dirty="0"/>
              <a:t>Drug formulation</a:t>
            </a:r>
          </a:p>
          <a:p>
            <a:pPr lvl="1"/>
            <a:r>
              <a:rPr lang="en-US" sz="2200" dirty="0"/>
              <a:t>Drug</a:t>
            </a:r>
          </a:p>
          <a:p>
            <a:pPr lvl="1"/>
            <a:r>
              <a:rPr lang="en-US" sz="2200" dirty="0"/>
              <a:t>Surfactants: stabilize suspensions </a:t>
            </a:r>
          </a:p>
          <a:p>
            <a:pPr lvl="1"/>
            <a:r>
              <a:rPr lang="en-US" sz="2200" dirty="0"/>
              <a:t>Lubricants: stabilize solutions</a:t>
            </a:r>
          </a:p>
          <a:p>
            <a:pPr lvl="1"/>
            <a:r>
              <a:rPr lang="en-US" sz="2200" dirty="0"/>
              <a:t>Co-solvents: formulation aids for solutions</a:t>
            </a:r>
          </a:p>
          <a:p>
            <a:r>
              <a:rPr lang="en-US" sz="2200" dirty="0"/>
              <a:t>Propellants</a:t>
            </a:r>
          </a:p>
          <a:p>
            <a:pPr lvl="1"/>
            <a:r>
              <a:rPr lang="en-US" sz="2200" dirty="0" err="1"/>
              <a:t>h</a:t>
            </a:r>
            <a:r>
              <a:rPr lang="en-US" sz="2200" dirty="0" err="1" smtClean="0"/>
              <a:t>ydrofluoroalkane</a:t>
            </a:r>
            <a:r>
              <a:rPr lang="en-US" sz="2200" dirty="0" smtClean="0"/>
              <a:t> </a:t>
            </a:r>
            <a:r>
              <a:rPr lang="en-US" sz="2200" dirty="0"/>
              <a:t>(HFA) compounds</a:t>
            </a:r>
          </a:p>
          <a:p>
            <a:pPr lvl="2"/>
            <a:r>
              <a:rPr lang="en-US" sz="2000" dirty="0" smtClean="0"/>
              <a:t>achieve </a:t>
            </a:r>
            <a:r>
              <a:rPr lang="en-US" sz="2000" dirty="0"/>
              <a:t>desired vapor pressure &amp; spray characteristics</a:t>
            </a:r>
          </a:p>
          <a:p>
            <a:r>
              <a:rPr lang="en-US" sz="2200" dirty="0"/>
              <a:t>Metering valve</a:t>
            </a:r>
          </a:p>
          <a:p>
            <a:r>
              <a:rPr lang="en-US" sz="2200" dirty="0"/>
              <a:t>Actuator (Trigger</a:t>
            </a:r>
            <a:r>
              <a:rPr lang="en-US" sz="2200" dirty="0" smtClean="0"/>
              <a:t>)</a:t>
            </a:r>
          </a:p>
          <a:p>
            <a:r>
              <a:rPr lang="en-US" sz="2200" dirty="0" smtClean="0"/>
              <a:t>Dose counter</a:t>
            </a:r>
            <a:endParaRPr lang="en-US" sz="2200" dirty="0"/>
          </a:p>
        </p:txBody>
      </p:sp>
      <p:pic>
        <p:nvPicPr>
          <p:cNvPr id="5" name="Picture 4" descr="http://womenshealthency.com/import/images/metered_dose_inhaler_1169_x.png"/>
          <p:cNvPicPr/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334001"/>
            <a:ext cx="2468114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://www.greensburgallergy.com/images/ventolin_2.gif"/>
          <p:cNvPicPr/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22720"/>
            <a:ext cx="2265680" cy="209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413" y="1565320"/>
            <a:ext cx="3992245" cy="20574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429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Advantages/Disadvantages of </a:t>
            </a:r>
            <a:r>
              <a:rPr lang="en-US" dirty="0" err="1" smtClean="0"/>
              <a:t>pMDIs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839200" cy="5207579"/>
          </a:xfrm>
        </p:spPr>
        <p:txBody>
          <a:bodyPr>
            <a:spAutoFit/>
          </a:bodyPr>
          <a:lstStyle/>
          <a:p>
            <a:pPr lvl="0"/>
            <a:r>
              <a:rPr lang="en-US" sz="2200" dirty="0" smtClean="0"/>
              <a:t>Advantages:</a:t>
            </a:r>
          </a:p>
          <a:p>
            <a:pPr lvl="1"/>
            <a:r>
              <a:rPr lang="en-US" sz="2000" dirty="0"/>
              <a:t>g</a:t>
            </a:r>
            <a:r>
              <a:rPr lang="en-US" sz="2000" dirty="0" smtClean="0"/>
              <a:t>old </a:t>
            </a:r>
            <a:r>
              <a:rPr lang="en-US" sz="2000" dirty="0"/>
              <a:t>s</a:t>
            </a:r>
            <a:r>
              <a:rPr lang="en-US" sz="2000" dirty="0" smtClean="0"/>
              <a:t>tandard</a:t>
            </a:r>
            <a:endParaRPr lang="en-US" sz="2000" dirty="0"/>
          </a:p>
          <a:p>
            <a:pPr lvl="1"/>
            <a:r>
              <a:rPr lang="en-US" sz="2000" dirty="0" smtClean="0"/>
              <a:t>well-tolerated</a:t>
            </a:r>
            <a:endParaRPr lang="en-US" sz="2000" dirty="0"/>
          </a:p>
          <a:p>
            <a:pPr lvl="1"/>
            <a:r>
              <a:rPr lang="en-US" sz="2000" dirty="0"/>
              <a:t>p</a:t>
            </a:r>
            <a:r>
              <a:rPr lang="en-US" sz="2000" dirty="0" smtClean="0"/>
              <a:t>ortable</a:t>
            </a:r>
            <a:endParaRPr lang="en-US" sz="2000" dirty="0"/>
          </a:p>
          <a:p>
            <a:pPr lvl="1"/>
            <a:r>
              <a:rPr lang="en-US" sz="2000" dirty="0"/>
              <a:t>r</a:t>
            </a:r>
            <a:r>
              <a:rPr lang="en-US" sz="2000" dirty="0" smtClean="0"/>
              <a:t>elatively inexpensive</a:t>
            </a:r>
          </a:p>
          <a:p>
            <a:pPr lvl="1"/>
            <a:r>
              <a:rPr lang="en-US" sz="2000" dirty="0"/>
              <a:t>t</a:t>
            </a:r>
            <a:r>
              <a:rPr lang="en-US" sz="2000" dirty="0" smtClean="0"/>
              <a:t>amper proof, protect product, no contamination</a:t>
            </a:r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ccurate multiple-dose </a:t>
            </a:r>
            <a:r>
              <a:rPr lang="en-US" sz="2000" dirty="0"/>
              <a:t>metering, </a:t>
            </a:r>
            <a:r>
              <a:rPr lang="en-US" sz="2000" dirty="0" smtClean="0"/>
              <a:t>reproducible</a:t>
            </a:r>
            <a:endParaRPr lang="en-US" sz="2000" dirty="0"/>
          </a:p>
          <a:p>
            <a:r>
              <a:rPr lang="en-US" sz="2200" dirty="0" smtClean="0"/>
              <a:t>Disadvantages:</a:t>
            </a:r>
          </a:p>
          <a:p>
            <a:pPr lvl="1"/>
            <a:r>
              <a:rPr lang="en-US" sz="2000" dirty="0"/>
              <a:t>t</a:t>
            </a:r>
            <a:r>
              <a:rPr lang="en-US" sz="2000" dirty="0" smtClean="0"/>
              <a:t>echnique precise and many do not follow</a:t>
            </a:r>
          </a:p>
          <a:p>
            <a:pPr lvl="2"/>
            <a:r>
              <a:rPr lang="en-US" sz="2000" dirty="0" smtClean="0"/>
              <a:t>there is a high incidence of incorrect use among patients and providers</a:t>
            </a:r>
          </a:p>
          <a:p>
            <a:pPr lvl="1"/>
            <a:r>
              <a:rPr lang="en-US" sz="2000" dirty="0"/>
              <a:t>t</a:t>
            </a:r>
            <a:r>
              <a:rPr lang="en-US" sz="2000" dirty="0" smtClean="0"/>
              <a:t>hroat deposition from high velocity particles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ize of dose </a:t>
            </a:r>
            <a:r>
              <a:rPr lang="en-US" sz="2000" dirty="0" smtClean="0"/>
              <a:t>is </a:t>
            </a:r>
            <a:r>
              <a:rPr lang="en-US" sz="2000" dirty="0" smtClean="0"/>
              <a:t>limited</a:t>
            </a:r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annot be used for proteins or peptides because of degradation from propellants</a:t>
            </a:r>
          </a:p>
        </p:txBody>
      </p:sp>
      <p:pic>
        <p:nvPicPr>
          <p:cNvPr id="4" name="Picture 3" descr="https://healthy.kaiserpermanente.org/static/drugency/images/TEV05790.JPG"/>
          <p:cNvPicPr/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63782"/>
            <a:ext cx="2895600" cy="210978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850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pMDIs</a:t>
            </a:r>
            <a:r>
              <a:rPr lang="en-US" dirty="0" smtClean="0"/>
              <a:t>: Spacers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8044"/>
            <a:ext cx="5105400" cy="5459956"/>
          </a:xfrm>
        </p:spPr>
        <p:txBody>
          <a:bodyPr>
            <a:spAutoFit/>
          </a:bodyPr>
          <a:lstStyle/>
          <a:p>
            <a:r>
              <a:rPr lang="en-US" sz="3000" dirty="0"/>
              <a:t>H</a:t>
            </a:r>
            <a:r>
              <a:rPr lang="en-US" sz="3000" dirty="0" smtClean="0"/>
              <a:t>olding </a:t>
            </a:r>
            <a:r>
              <a:rPr lang="en-US" sz="3000" dirty="0"/>
              <a:t>chamber </a:t>
            </a:r>
            <a:r>
              <a:rPr lang="en-US" sz="3000" dirty="0" smtClean="0"/>
              <a:t>that connects </a:t>
            </a:r>
            <a:r>
              <a:rPr lang="en-US" sz="3000" dirty="0"/>
              <a:t>to the end of the </a:t>
            </a:r>
            <a:r>
              <a:rPr lang="en-US" sz="3000" dirty="0" err="1"/>
              <a:t>pMDI</a:t>
            </a:r>
            <a:r>
              <a:rPr lang="en-US" sz="3000" dirty="0"/>
              <a:t> to allow for the following benefits:</a:t>
            </a:r>
          </a:p>
          <a:p>
            <a:pPr lvl="1"/>
            <a:r>
              <a:rPr lang="en-US" sz="2600" dirty="0"/>
              <a:t>l</a:t>
            </a:r>
            <a:r>
              <a:rPr lang="en-US" sz="2600" dirty="0" smtClean="0"/>
              <a:t>ess </a:t>
            </a:r>
            <a:r>
              <a:rPr lang="en-US" sz="2600" dirty="0"/>
              <a:t>difficult to coordinate actuation of </a:t>
            </a:r>
            <a:r>
              <a:rPr lang="en-US" sz="2600" dirty="0" smtClean="0"/>
              <a:t>MDI</a:t>
            </a:r>
          </a:p>
          <a:p>
            <a:pPr lvl="1"/>
            <a:r>
              <a:rPr lang="en-US" sz="2600" dirty="0" smtClean="0"/>
              <a:t>↓ </a:t>
            </a:r>
            <a:r>
              <a:rPr lang="en-US" sz="2600" dirty="0" err="1" smtClean="0"/>
              <a:t>oropharyngeal</a:t>
            </a:r>
            <a:r>
              <a:rPr lang="en-US" sz="2600" dirty="0" smtClean="0"/>
              <a:t> deposition </a:t>
            </a:r>
          </a:p>
          <a:p>
            <a:pPr lvl="1"/>
            <a:r>
              <a:rPr lang="en-US" sz="2600" dirty="0" smtClean="0"/>
              <a:t>↑ </a:t>
            </a:r>
            <a:r>
              <a:rPr lang="en-US" sz="2600" dirty="0"/>
              <a:t>pulmonary deposition </a:t>
            </a:r>
            <a:endParaRPr lang="en-US" sz="2600" dirty="0" smtClean="0"/>
          </a:p>
          <a:p>
            <a:pPr lvl="1"/>
            <a:r>
              <a:rPr lang="en-US" sz="2600" dirty="0" smtClean="0"/>
              <a:t>Especially </a:t>
            </a:r>
            <a:r>
              <a:rPr lang="en-US" sz="2600" dirty="0"/>
              <a:t>good for children or others that experience difficulty demonstrating proper </a:t>
            </a:r>
            <a:r>
              <a:rPr lang="en-US" sz="2600" dirty="0" smtClean="0"/>
              <a:t>technique</a:t>
            </a:r>
            <a:endParaRPr lang="en-US" sz="2600" dirty="0"/>
          </a:p>
        </p:txBody>
      </p:sp>
      <p:pic>
        <p:nvPicPr>
          <p:cNvPr id="5" name="Picture 4" descr="http://img.medscape.com/fullsize/migrated/468/791/pharm468791.fig1.jpg"/>
          <p:cNvPicPr/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982" y="1143000"/>
            <a:ext cx="4177983" cy="3511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img.webmd.com/dtmcms/live/webmd/consumer_assets/site_images/media/medical/hw/h9991159.jpg"/>
          <p:cNvPicPr/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982" y="4495800"/>
            <a:ext cx="4177983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://upload.wikimedia.org/wikipedia/commons/thumb/0/02/Baby_inhaler.jpg/371px-Baby_inhaler.jpg"/>
          <p:cNvPicPr/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909" y="4495801"/>
            <a:ext cx="1918018" cy="3016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0.tqn.com/d/pediatrics/1/0/E/L/spacer_mask_mdi.jpg"/>
          <p:cNvPicPr/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495801"/>
            <a:ext cx="3146743" cy="236219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793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Administration of </a:t>
            </a:r>
            <a:r>
              <a:rPr lang="en-US" dirty="0" err="1" smtClean="0"/>
              <a:t>pMDI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600200"/>
            <a:ext cx="52578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The following video demonstrates the correct administration technique with a spacer (open-mouth technique) </a:t>
            </a:r>
          </a:p>
          <a:p>
            <a:r>
              <a:rPr lang="en-US" dirty="0" smtClean="0"/>
              <a:t>Key points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nhale </a:t>
            </a:r>
            <a:r>
              <a:rPr lang="en-US" dirty="0"/>
              <a:t>deeply and </a:t>
            </a:r>
            <a:r>
              <a:rPr lang="en-US" b="1" dirty="0" smtClean="0"/>
              <a:t>slowly</a:t>
            </a:r>
            <a:endParaRPr lang="en-US" dirty="0"/>
          </a:p>
          <a:p>
            <a:pPr lvl="1"/>
            <a:r>
              <a:rPr lang="en-US" dirty="0" smtClean="0"/>
              <a:t>hold </a:t>
            </a:r>
            <a:r>
              <a:rPr lang="en-US" dirty="0"/>
              <a:t>breath </a:t>
            </a:r>
            <a:r>
              <a:rPr lang="en-US" dirty="0" smtClean="0"/>
              <a:t>(10 sec.)</a:t>
            </a:r>
            <a:endParaRPr lang="en-US" dirty="0"/>
          </a:p>
        </p:txBody>
      </p:sp>
      <p:pic>
        <p:nvPicPr>
          <p:cNvPr id="4" name="Picture 3" descr="http://topnews.in/usa/files/asthma-attacks.jpg"/>
          <p:cNvPicPr/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90" y="1346411"/>
            <a:ext cx="2471420" cy="236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img.webmd.com/dtmcms/live/webmd/consumer_assets/site_images/media/medical/hw/h9991159.jpg"/>
          <p:cNvPicPr/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0" y="3886200"/>
            <a:ext cx="3886200" cy="25958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134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Video: How to Use an MDI (open-mouth technique) </a:t>
            </a:r>
            <a:r>
              <a:rPr lang="en-US" dirty="0" smtClean="0"/>
              <a:t>With </a:t>
            </a:r>
            <a:r>
              <a:rPr lang="en-US" dirty="0"/>
              <a:t>a Spacer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051" name="ArticulateFlashObject" r:id="rId3" imgW="9142857" imgH="6857143"/>
        </mc:Choice>
        <mc:Fallback>
          <p:control name="ArticulateFlashObject" r:id="rId3" imgW="9142857" imgH="6857143">
            <p:pic>
              <p:nvPicPr>
                <p:cNvPr id="0" name="ArticulateFlashObject"/>
                <p:cNvPicPr preferRelativeResize="0">
                  <a:picLocks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6858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4121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Dry </a:t>
            </a:r>
            <a:r>
              <a:rPr lang="en-US" dirty="0" smtClean="0"/>
              <a:t>Powder </a:t>
            </a:r>
            <a:r>
              <a:rPr lang="en-US" dirty="0"/>
              <a:t>Inhalers (DPIs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31821"/>
            <a:ext cx="8229600" cy="5373779"/>
          </a:xfrm>
        </p:spPr>
        <p:txBody>
          <a:bodyPr>
            <a:spAutoFit/>
          </a:bodyPr>
          <a:lstStyle/>
          <a:p>
            <a:r>
              <a:rPr lang="en-US" sz="2800" dirty="0" smtClean="0"/>
              <a:t>Deliver </a:t>
            </a:r>
            <a:r>
              <a:rPr lang="en-US" sz="2800" dirty="0"/>
              <a:t>a </a:t>
            </a:r>
            <a:r>
              <a:rPr lang="en-US" sz="2800" b="1" dirty="0">
                <a:solidFill>
                  <a:srgbClr val="00B050"/>
                </a:solidFill>
              </a:rPr>
              <a:t>dry powder </a:t>
            </a:r>
            <a:r>
              <a:rPr lang="en-US" sz="2800" dirty="0"/>
              <a:t>formulation of medication to the </a:t>
            </a:r>
            <a:r>
              <a:rPr lang="en-US" sz="2800" dirty="0" smtClean="0"/>
              <a:t>lungs</a:t>
            </a:r>
          </a:p>
          <a:p>
            <a:r>
              <a:rPr lang="en-US" sz="2800" dirty="0" smtClean="0"/>
              <a:t>There </a:t>
            </a:r>
            <a:r>
              <a:rPr lang="en-US" sz="2800" dirty="0"/>
              <a:t>are several </a:t>
            </a:r>
            <a:r>
              <a:rPr lang="en-US" sz="2800" dirty="0" smtClean="0"/>
              <a:t>devices </a:t>
            </a:r>
            <a:r>
              <a:rPr lang="en-US" sz="2800" dirty="0"/>
              <a:t>including, but not limited </a:t>
            </a:r>
            <a:r>
              <a:rPr lang="en-US" sz="2800" dirty="0" smtClean="0"/>
              <a:t>to:</a:t>
            </a:r>
          </a:p>
          <a:p>
            <a:pPr lvl="1"/>
            <a:r>
              <a:rPr lang="en-US" sz="2400" dirty="0" err="1"/>
              <a:t>D</a:t>
            </a:r>
            <a:r>
              <a:rPr lang="en-US" sz="2400" dirty="0" err="1" smtClean="0"/>
              <a:t>iskus</a:t>
            </a:r>
            <a:r>
              <a:rPr lang="en-US" sz="2400" dirty="0"/>
              <a:t>, </a:t>
            </a:r>
            <a:r>
              <a:rPr lang="en-US" sz="2400" dirty="0" err="1"/>
              <a:t>HandiHaler</a:t>
            </a:r>
            <a:r>
              <a:rPr lang="en-US" sz="2400" dirty="0"/>
              <a:t>, </a:t>
            </a:r>
            <a:r>
              <a:rPr lang="en-US" sz="2400" dirty="0" err="1"/>
              <a:t>Aerolizer</a:t>
            </a:r>
            <a:r>
              <a:rPr lang="en-US" sz="2400" dirty="0"/>
              <a:t>, </a:t>
            </a:r>
            <a:r>
              <a:rPr lang="en-US" sz="2400" dirty="0" err="1"/>
              <a:t>Flexhaler</a:t>
            </a:r>
            <a:r>
              <a:rPr lang="en-US" sz="2400" dirty="0"/>
              <a:t>, and </a:t>
            </a:r>
            <a:r>
              <a:rPr lang="en-US" sz="2400" dirty="0" err="1" smtClean="0"/>
              <a:t>Twisthaler</a:t>
            </a:r>
            <a:endParaRPr lang="en-US" sz="2400" dirty="0"/>
          </a:p>
          <a:p>
            <a:r>
              <a:rPr lang="en-US" sz="2800" dirty="0"/>
              <a:t>Multi-dose or unit-dose</a:t>
            </a:r>
          </a:p>
          <a:p>
            <a:r>
              <a:rPr lang="en-US" sz="2800" dirty="0" smtClean="0"/>
              <a:t>No </a:t>
            </a:r>
            <a:r>
              <a:rPr lang="en-US" sz="2800" dirty="0"/>
              <a:t>propellants: </a:t>
            </a:r>
            <a:r>
              <a:rPr lang="en-US" sz="2800" dirty="0" smtClean="0"/>
              <a:t>breath-actuated </a:t>
            </a:r>
          </a:p>
          <a:p>
            <a:r>
              <a:rPr lang="en-US" sz="2800" dirty="0" smtClean="0"/>
              <a:t>Lactose common carrier</a:t>
            </a:r>
            <a:endParaRPr lang="en-US" sz="2800" dirty="0"/>
          </a:p>
          <a:p>
            <a:r>
              <a:rPr lang="en-US" sz="2800" dirty="0"/>
              <a:t>S</a:t>
            </a:r>
            <a:r>
              <a:rPr lang="en-US" sz="2800" dirty="0" smtClean="0"/>
              <a:t>pacer </a:t>
            </a:r>
            <a:r>
              <a:rPr lang="en-US" sz="2800" dirty="0"/>
              <a:t>not </a:t>
            </a:r>
            <a:r>
              <a:rPr lang="en-US" sz="2800" dirty="0" smtClean="0"/>
              <a:t>used</a:t>
            </a:r>
          </a:p>
          <a:p>
            <a:r>
              <a:rPr lang="en-US" sz="2800" dirty="0"/>
              <a:t>R</a:t>
            </a:r>
            <a:r>
              <a:rPr lang="en-US" sz="2800" dirty="0" smtClean="0"/>
              <a:t>equire </a:t>
            </a:r>
            <a:r>
              <a:rPr lang="en-US" sz="2800" dirty="0"/>
              <a:t>rapid inspiratory </a:t>
            </a:r>
            <a:r>
              <a:rPr lang="en-US" sz="2800" dirty="0" smtClean="0"/>
              <a:t>rates</a:t>
            </a:r>
          </a:p>
          <a:p>
            <a:pPr lvl="1"/>
            <a:r>
              <a:rPr lang="en-US" sz="2400" dirty="0"/>
              <a:t>b</a:t>
            </a:r>
            <a:r>
              <a:rPr lang="en-US" sz="2400" dirty="0" smtClean="0"/>
              <a:t>reath in </a:t>
            </a:r>
            <a:r>
              <a:rPr lang="en-US" sz="2400" b="1" dirty="0" smtClean="0"/>
              <a:t>forcefully</a:t>
            </a:r>
            <a:endParaRPr lang="en-US" sz="2400" b="1" dirty="0"/>
          </a:p>
        </p:txBody>
      </p:sp>
      <p:pic>
        <p:nvPicPr>
          <p:cNvPr id="4" name="Picture 3" descr="http://rayblender.nl/wordpress/wp-content/uploads/2009/04/inhaler-render-bi026aao.png"/>
          <p:cNvPicPr/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67200"/>
            <a:ext cx="3186545" cy="24384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36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DPIs: Multi-Dose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65184" y="1527253"/>
            <a:ext cx="1145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err="1" smtClean="0">
                <a:solidFill>
                  <a:srgbClr val="00B050"/>
                </a:solidFill>
              </a:rPr>
              <a:t>Diskus</a:t>
            </a:r>
            <a:endParaRPr lang="en-US" sz="2800" u="sng" dirty="0">
              <a:solidFill>
                <a:srgbClr val="00B050"/>
              </a:solidFill>
            </a:endParaRPr>
          </a:p>
        </p:txBody>
      </p:sp>
      <p:pic>
        <p:nvPicPr>
          <p:cNvPr id="5" name="Picture 4" descr="https://ssl.adam.com/graphics/thomson/t104205f.jpg"/>
          <p:cNvPicPr/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71255"/>
            <a:ext cx="3048000" cy="27933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0" y="4952066"/>
            <a:ext cx="37174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err="1" smtClean="0"/>
              <a:t>Advair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err="1"/>
              <a:t>salmeterol</a:t>
            </a:r>
            <a:r>
              <a:rPr lang="en-US" sz="2000" dirty="0"/>
              <a:t>/fluticasone</a:t>
            </a:r>
            <a:r>
              <a:rPr lang="en-US" sz="2000" dirty="0" smtClean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 smtClean="0"/>
              <a:t>Flovent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smtClean="0"/>
              <a:t>fluticasone)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 smtClean="0"/>
              <a:t>Serevent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err="1"/>
              <a:t>salmeterol</a:t>
            </a:r>
            <a:r>
              <a:rPr lang="en-US" sz="2000" dirty="0"/>
              <a:t>)</a:t>
            </a:r>
          </a:p>
        </p:txBody>
      </p:sp>
      <p:pic>
        <p:nvPicPr>
          <p:cNvPr id="7" name="Picture 6" descr="http://mims.com/resources/drugs/Malaysia/pic/Pulmicort%20turbuhaler%20200%20mcg_dose595.GIF"/>
          <p:cNvPicPr/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439" y="3649605"/>
            <a:ext cx="2117725" cy="2430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allergy.peds.arizona.edu/southwest/devices/inhalers-asthma/asmane6.jpg"/>
          <p:cNvPicPr/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71255"/>
            <a:ext cx="2832674" cy="27933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4003108" y="3126385"/>
            <a:ext cx="1546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err="1">
                <a:solidFill>
                  <a:srgbClr val="00B050"/>
                </a:solidFill>
              </a:rPr>
              <a:t>Flexhaler</a:t>
            </a:r>
            <a:endParaRPr lang="en-US" sz="2800" u="sng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42611" y="1527253"/>
            <a:ext cx="1739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u="sng" dirty="0" err="1">
                <a:solidFill>
                  <a:srgbClr val="00B050"/>
                </a:solidFill>
              </a:rPr>
              <a:t>Twisthaler</a:t>
            </a:r>
            <a:endParaRPr lang="en-US" sz="2800" u="sng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45818" y="6275505"/>
            <a:ext cx="2729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Pulmicort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budesonide)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34139" y="4952066"/>
            <a:ext cx="2756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Asmanex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/>
              <a:t>mometasone</a:t>
            </a:r>
            <a:r>
              <a:rPr lang="en-US" dirty="0"/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363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DPIs: </a:t>
            </a:r>
            <a:r>
              <a:rPr lang="en-US" dirty="0" smtClean="0"/>
              <a:t>Unit-Dose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23116" y="1676400"/>
            <a:ext cx="19447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err="1">
                <a:solidFill>
                  <a:srgbClr val="00B050"/>
                </a:solidFill>
              </a:rPr>
              <a:t>HandiHaler</a:t>
            </a:r>
            <a:r>
              <a:rPr lang="en-US" sz="2800" b="1" u="sng" dirty="0">
                <a:solidFill>
                  <a:srgbClr val="00B050"/>
                </a:solidFill>
              </a:rPr>
              <a:t> </a:t>
            </a:r>
            <a:endParaRPr lang="en-US" sz="2800" u="sng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5417034"/>
            <a:ext cx="4190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Example: </a:t>
            </a:r>
            <a:r>
              <a:rPr lang="en-US" sz="2400" dirty="0" smtClean="0"/>
              <a:t>Spiriva (</a:t>
            </a:r>
            <a:r>
              <a:rPr lang="en-US" sz="2400" dirty="0" err="1" smtClean="0"/>
              <a:t>tiotropium</a:t>
            </a:r>
            <a:r>
              <a:rPr lang="en-US" sz="2400" dirty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Unit dose gelatin capsule that is pierced by device </a:t>
            </a:r>
          </a:p>
        </p:txBody>
      </p:sp>
      <p:sp>
        <p:nvSpPr>
          <p:cNvPr id="8" name="Rectangle 7"/>
          <p:cNvSpPr/>
          <p:nvPr/>
        </p:nvSpPr>
        <p:spPr>
          <a:xfrm>
            <a:off x="6169650" y="1676400"/>
            <a:ext cx="15217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err="1">
                <a:solidFill>
                  <a:srgbClr val="00B050"/>
                </a:solidFill>
              </a:rPr>
              <a:t>Aerolizer</a:t>
            </a:r>
            <a:endParaRPr lang="en-US" sz="2800" u="sng" dirty="0">
              <a:solidFill>
                <a:srgbClr val="00B050"/>
              </a:solidFill>
            </a:endParaRPr>
          </a:p>
        </p:txBody>
      </p:sp>
      <p:pic>
        <p:nvPicPr>
          <p:cNvPr id="9" name="Picture 8" descr="http://www.boehringer-ingelheim.com/content/dam/internet/opu/de_DE/images/COPD/Handihaler_vs.jpg"/>
          <p:cNvPicPr/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7270"/>
            <a:ext cx="2261870" cy="2960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z.about.com/d/allergies/1/G/7/0/-/-/DSC00928.JPG"/>
          <p:cNvPicPr/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97270"/>
            <a:ext cx="2057399" cy="2960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://www.respiratoire.ch/platform/content/element/4709/Aerolizer%2001_xl.jpg"/>
          <p:cNvPicPr/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97270"/>
            <a:ext cx="2035738" cy="2960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://dailymed.nlm.nih.gov/dailymed/archives/image.cfm?archiveid=49348&amp;type=img&amp;name=foradil-0A.jpg"/>
          <p:cNvPicPr/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433" y="2599649"/>
            <a:ext cx="2334931" cy="235577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4861087" y="5417034"/>
            <a:ext cx="4138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Example: </a:t>
            </a:r>
            <a:r>
              <a:rPr lang="en-US" sz="2400" dirty="0" err="1"/>
              <a:t>Foradil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err="1"/>
              <a:t>formoterol</a:t>
            </a:r>
            <a:r>
              <a:rPr lang="en-US" sz="2400" dirty="0"/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715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334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At </a:t>
            </a:r>
            <a:r>
              <a:rPr lang="en-US" dirty="0"/>
              <a:t>the completion of this </a:t>
            </a:r>
            <a:r>
              <a:rPr lang="en-US" dirty="0" smtClean="0"/>
              <a:t>module students </a:t>
            </a:r>
            <a:r>
              <a:rPr lang="en-US" dirty="0"/>
              <a:t>will be able to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1300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List </a:t>
            </a:r>
            <a:r>
              <a:rPr lang="en-US" dirty="0"/>
              <a:t>4 advantages and 4 disadvantages of the pulmonary and n</a:t>
            </a:r>
            <a:r>
              <a:rPr lang="en-US" dirty="0" smtClean="0"/>
              <a:t>asal routes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Recognize </a:t>
            </a:r>
            <a:r>
              <a:rPr lang="en-US" dirty="0"/>
              <a:t>types </a:t>
            </a:r>
            <a:r>
              <a:rPr lang="en-US" dirty="0" smtClean="0"/>
              <a:t>of inhaled devices and </a:t>
            </a:r>
            <a:r>
              <a:rPr lang="en-US" dirty="0" smtClean="0"/>
              <a:t>explain the mechanism of administration and appropriate use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Explain </a:t>
            </a:r>
            <a:r>
              <a:rPr lang="en-US" dirty="0"/>
              <a:t>the significance of </a:t>
            </a:r>
            <a:r>
              <a:rPr lang="en-US" dirty="0" smtClean="0"/>
              <a:t>drug</a:t>
            </a:r>
            <a:r>
              <a:rPr lang="en-US" dirty="0" smtClean="0"/>
              <a:t> </a:t>
            </a:r>
            <a:r>
              <a:rPr lang="en-US" dirty="0"/>
              <a:t>particle sizes, describe their fate depending on their size, and list two methods in which to generate an efficient number of “</a:t>
            </a:r>
            <a:r>
              <a:rPr lang="en-US" dirty="0" err="1"/>
              <a:t>respirable</a:t>
            </a:r>
            <a:r>
              <a:rPr lang="en-US" dirty="0"/>
              <a:t>” </a:t>
            </a:r>
            <a:r>
              <a:rPr lang="en-US" dirty="0" smtClean="0"/>
              <a:t>particles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354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Soft Mist </a:t>
            </a:r>
            <a:r>
              <a:rPr lang="en-US" dirty="0" smtClean="0"/>
              <a:t>Inhalers </a:t>
            </a:r>
            <a:r>
              <a:rPr lang="en-US" dirty="0"/>
              <a:t>(SMIs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495800"/>
            <a:ext cx="8430260" cy="1717393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Example: </a:t>
            </a:r>
            <a:r>
              <a:rPr lang="en-US" sz="2400" dirty="0" err="1"/>
              <a:t>Combivent</a:t>
            </a:r>
            <a:r>
              <a:rPr lang="en-US" sz="2400" dirty="0"/>
              <a:t> </a:t>
            </a:r>
            <a:r>
              <a:rPr lang="en-US" sz="2400" dirty="0" err="1"/>
              <a:t>Respimat</a:t>
            </a:r>
            <a:r>
              <a:rPr lang="en-US" sz="2400" dirty="0"/>
              <a:t> (Ipratropium and Albuterol)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/>
              <a:t>Multidose</a:t>
            </a:r>
            <a:r>
              <a:rPr lang="en-US" sz="2400" dirty="0"/>
              <a:t>, propellant-free, </a:t>
            </a:r>
            <a:r>
              <a:rPr lang="en-US" sz="2400" dirty="0" smtClean="0"/>
              <a:t>soft-mist inhaler </a:t>
            </a:r>
            <a:r>
              <a:rPr lang="en-US" sz="2400" dirty="0"/>
              <a:t>(produces a fine mist of droplets)</a:t>
            </a:r>
            <a:endParaRPr lang="en-US" sz="24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Dose-indicator</a:t>
            </a:r>
            <a:endParaRPr lang="en-US" sz="2400" dirty="0"/>
          </a:p>
        </p:txBody>
      </p:sp>
      <p:pic>
        <p:nvPicPr>
          <p:cNvPr id="4" name="Picture 3" descr="http://www.combivent.com/images/chart_1_2_02.jpg"/>
          <p:cNvPicPr/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30035"/>
            <a:ext cx="4475480" cy="280193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764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Inhaled </a:t>
            </a:r>
            <a:r>
              <a:rPr lang="en-US" dirty="0" smtClean="0"/>
              <a:t>Gasses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1" y="1524001"/>
            <a:ext cx="6477000" cy="3243965"/>
          </a:xfrm>
        </p:spPr>
        <p:txBody>
          <a:bodyPr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ommonly </a:t>
            </a:r>
            <a:r>
              <a:rPr lang="en-US" dirty="0"/>
              <a:t>used in the hospital to administer medications, as well as oxygen and </a:t>
            </a:r>
            <a:r>
              <a:rPr lang="en-US" dirty="0" smtClean="0"/>
              <a:t>nitrogen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very important example is anesthetic </a:t>
            </a:r>
            <a:r>
              <a:rPr lang="en-US" dirty="0" smtClean="0"/>
              <a:t>gasses</a:t>
            </a:r>
          </a:p>
          <a:p>
            <a:endParaRPr lang="en-US" dirty="0"/>
          </a:p>
        </p:txBody>
      </p:sp>
      <p:pic>
        <p:nvPicPr>
          <p:cNvPr id="4" name="Picture 3" descr="http://images.wisegeek.com/oxygen-mask.jpg"/>
          <p:cNvPicPr/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920" y="1981200"/>
            <a:ext cx="2230120" cy="166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medicine.nus.edu.sg/anaesthesia/virtual_museum/images/ventilators/boyles_machine_front.jpg"/>
          <p:cNvPicPr/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440" y="3810000"/>
            <a:ext cx="2037080" cy="2842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ile:Fluranebottles.jpg"/>
          <p:cNvPicPr/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992" y="4601216"/>
            <a:ext cx="2604928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387192" y="4148906"/>
            <a:ext cx="373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alibri" pitchFamily="34" charset="0"/>
              <a:buChar char="–"/>
            </a:pPr>
            <a:r>
              <a:rPr lang="en-US" sz="2400" dirty="0" smtClean="0"/>
              <a:t>administered </a:t>
            </a:r>
            <a:r>
              <a:rPr lang="en-US" sz="2400" dirty="0"/>
              <a:t>by </a:t>
            </a:r>
            <a:r>
              <a:rPr lang="en-US" sz="2400" dirty="0" err="1" smtClean="0"/>
              <a:t>anaesthetists</a:t>
            </a:r>
            <a:r>
              <a:rPr lang="en-US" sz="2400" dirty="0" smtClean="0"/>
              <a:t> </a:t>
            </a:r>
            <a:r>
              <a:rPr lang="en-US" sz="2400" dirty="0"/>
              <a:t>through a mask connected to a </a:t>
            </a:r>
            <a:r>
              <a:rPr lang="en-US" sz="2400" b="1" dirty="0"/>
              <a:t>vaporizer</a:t>
            </a:r>
            <a:r>
              <a:rPr lang="en-US" sz="2400" dirty="0"/>
              <a:t> and delivery </a:t>
            </a:r>
            <a:r>
              <a:rPr lang="en-US" sz="2400" dirty="0" smtClean="0"/>
              <a:t>system</a:t>
            </a:r>
          </a:p>
          <a:p>
            <a:pPr marL="342900" indent="-342900">
              <a:buFont typeface="Calibri" pitchFamily="34" charset="0"/>
              <a:buChar char="–"/>
            </a:pPr>
            <a:r>
              <a:rPr lang="en-US" sz="2400" dirty="0"/>
              <a:t>t</a:t>
            </a:r>
            <a:r>
              <a:rPr lang="en-US" sz="2400" dirty="0" smtClean="0"/>
              <a:t>hey </a:t>
            </a:r>
            <a:r>
              <a:rPr lang="en-US" sz="2400" dirty="0"/>
              <a:t>are often prepared by </a:t>
            </a:r>
            <a:r>
              <a:rPr lang="en-US" sz="2400" dirty="0" smtClean="0"/>
              <a:t>pharmacists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034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Self Assessment Inhalations</a:t>
            </a:r>
            <a:endParaRPr 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000"/>
            <a:ext cx="9144000" cy="12700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5579058"/>
            <a:ext cx="5740400" cy="1230734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50" y="5986463"/>
            <a:ext cx="1473200" cy="4318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13" y="5986463"/>
            <a:ext cx="1731963" cy="431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017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Intranasal Route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7086600" cy="5232202"/>
          </a:xfrm>
        </p:spPr>
        <p:txBody>
          <a:bodyPr>
            <a:spAutoFit/>
          </a:bodyPr>
          <a:lstStyle/>
          <a:p>
            <a:r>
              <a:rPr lang="en-US" sz="2400" dirty="0"/>
              <a:t>C</a:t>
            </a:r>
            <a:r>
              <a:rPr lang="en-US" sz="2400" dirty="0" smtClean="0"/>
              <a:t>onvenient </a:t>
            </a:r>
            <a:r>
              <a:rPr lang="en-US" sz="2400" dirty="0"/>
              <a:t>and widely </a:t>
            </a:r>
            <a:r>
              <a:rPr lang="en-US" sz="2400" dirty="0" smtClean="0"/>
              <a:t>used</a:t>
            </a:r>
          </a:p>
          <a:p>
            <a:r>
              <a:rPr lang="en-US" sz="2400" dirty="0" smtClean="0"/>
              <a:t>Most </a:t>
            </a:r>
            <a:r>
              <a:rPr lang="en-US" sz="2400" dirty="0"/>
              <a:t>drugs used </a:t>
            </a:r>
            <a:r>
              <a:rPr lang="en-US" sz="2400" dirty="0" smtClean="0"/>
              <a:t>for </a:t>
            </a:r>
            <a:r>
              <a:rPr lang="en-US" sz="2400" dirty="0"/>
              <a:t>local </a:t>
            </a:r>
            <a:r>
              <a:rPr lang="en-US" sz="2400" dirty="0" smtClean="0"/>
              <a:t>effects treatment </a:t>
            </a:r>
            <a:r>
              <a:rPr lang="en-US" sz="2400" dirty="0"/>
              <a:t>of many disease </a:t>
            </a:r>
            <a:r>
              <a:rPr lang="en-US" sz="2400" dirty="0" smtClean="0"/>
              <a:t>states such as</a:t>
            </a:r>
          </a:p>
          <a:p>
            <a:pPr lvl="1"/>
            <a:r>
              <a:rPr lang="en-US" sz="2200" dirty="0" smtClean="0"/>
              <a:t>nasal </a:t>
            </a:r>
            <a:r>
              <a:rPr lang="en-US" sz="2200" dirty="0"/>
              <a:t>allergies, inflammation, congestion, and </a:t>
            </a:r>
            <a:r>
              <a:rPr lang="en-US" sz="2200" dirty="0" smtClean="0"/>
              <a:t>infections</a:t>
            </a:r>
          </a:p>
          <a:p>
            <a:r>
              <a:rPr lang="en-US" sz="2400" dirty="0" smtClean="0"/>
              <a:t>They </a:t>
            </a:r>
            <a:r>
              <a:rPr lang="en-US" sz="2400" dirty="0"/>
              <a:t>can also be used systemically for certain </a:t>
            </a:r>
            <a:r>
              <a:rPr lang="en-US" sz="2400" dirty="0" smtClean="0"/>
              <a:t>indications such as </a:t>
            </a:r>
          </a:p>
          <a:p>
            <a:pPr lvl="1"/>
            <a:r>
              <a:rPr lang="en-US" sz="2200" dirty="0" smtClean="0"/>
              <a:t>immunizations </a:t>
            </a:r>
            <a:r>
              <a:rPr lang="en-US" sz="2200" dirty="0"/>
              <a:t>and many other promising </a:t>
            </a:r>
            <a:r>
              <a:rPr lang="en-US" sz="2200" dirty="0" smtClean="0"/>
              <a:t>treatments</a:t>
            </a:r>
          </a:p>
          <a:p>
            <a:r>
              <a:rPr lang="en-US" sz="2400" dirty="0" smtClean="0"/>
              <a:t>Formulations </a:t>
            </a:r>
            <a:r>
              <a:rPr lang="en-US" sz="2400" dirty="0"/>
              <a:t>come in </a:t>
            </a:r>
            <a:r>
              <a:rPr lang="en-US" sz="2400" b="1" dirty="0">
                <a:solidFill>
                  <a:srgbClr val="00B050"/>
                </a:solidFill>
              </a:rPr>
              <a:t>drops, aerosols, ointments and </a:t>
            </a:r>
            <a:r>
              <a:rPr lang="en-US" sz="2400" b="1" dirty="0" smtClean="0">
                <a:solidFill>
                  <a:srgbClr val="00B050"/>
                </a:solidFill>
              </a:rPr>
              <a:t>powders</a:t>
            </a:r>
          </a:p>
          <a:p>
            <a:r>
              <a:rPr lang="en-US" sz="2400" dirty="0" smtClean="0"/>
              <a:t>Although </a:t>
            </a:r>
            <a:r>
              <a:rPr lang="en-US" sz="2400" dirty="0"/>
              <a:t>this route offers some great benefits, there are many limitations you should consider before making this your choice delivery </a:t>
            </a:r>
            <a:r>
              <a:rPr lang="en-US" sz="2400" dirty="0" smtClean="0"/>
              <a:t>system</a:t>
            </a:r>
            <a:endParaRPr lang="en-US" sz="2400" dirty="0"/>
          </a:p>
        </p:txBody>
      </p:sp>
      <p:pic>
        <p:nvPicPr>
          <p:cNvPr id="4" name="Picture 3" descr="http://woodlandhillspharmacy.com/images/nasal_spray_bottle.jpg"/>
          <p:cNvPicPr/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752600"/>
            <a:ext cx="1910715" cy="370935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70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Advantages of Nasal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257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Good </a:t>
            </a:r>
            <a:r>
              <a:rPr lang="en-US" dirty="0"/>
              <a:t>for local treatment</a:t>
            </a:r>
          </a:p>
          <a:p>
            <a:pPr lvl="0"/>
            <a:r>
              <a:rPr lang="en-US" dirty="0"/>
              <a:t>Advantages for systemic delivery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ore </a:t>
            </a:r>
            <a:r>
              <a:rPr lang="en-US" dirty="0"/>
              <a:t>permeable and less metabolism than </a:t>
            </a:r>
            <a:r>
              <a:rPr lang="en-US" dirty="0" smtClean="0"/>
              <a:t>gut</a:t>
            </a:r>
            <a:endParaRPr lang="en-US" dirty="0"/>
          </a:p>
          <a:p>
            <a:pPr lvl="2"/>
            <a:r>
              <a:rPr lang="en-US" dirty="0"/>
              <a:t>Some proteins and peptides may be delivered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apid </a:t>
            </a:r>
            <a:r>
              <a:rPr lang="en-US" dirty="0" smtClean="0"/>
              <a:t>absorption (if drug is delivered and remains at its target site)</a:t>
            </a:r>
            <a:endParaRPr lang="en-US" dirty="0"/>
          </a:p>
          <a:p>
            <a:pPr lvl="1"/>
            <a:r>
              <a:rPr lang="en-US" dirty="0"/>
              <a:t>g</a:t>
            </a:r>
            <a:r>
              <a:rPr lang="en-US" dirty="0" smtClean="0"/>
              <a:t>reater adherence </a:t>
            </a:r>
            <a:r>
              <a:rPr lang="en-US" dirty="0"/>
              <a:t>than parenteral route</a:t>
            </a:r>
          </a:p>
          <a:p>
            <a:pPr lvl="1"/>
            <a:r>
              <a:rPr lang="en-US" dirty="0" smtClean="0"/>
              <a:t>direct </a:t>
            </a:r>
            <a:r>
              <a:rPr lang="en-US" dirty="0"/>
              <a:t>route into brain?</a:t>
            </a:r>
          </a:p>
          <a:p>
            <a:pPr lvl="2"/>
            <a:r>
              <a:rPr lang="en-US" dirty="0" smtClean="0"/>
              <a:t>direct access to the CSF</a:t>
            </a:r>
            <a:endParaRPr lang="en-US" dirty="0"/>
          </a:p>
          <a:p>
            <a:pPr lvl="2"/>
            <a:r>
              <a:rPr lang="en-US" dirty="0"/>
              <a:t>l</a:t>
            </a:r>
            <a:r>
              <a:rPr lang="en-US" dirty="0" smtClean="0"/>
              <a:t>ow </a:t>
            </a:r>
            <a:r>
              <a:rPr lang="en-US" dirty="0"/>
              <a:t>molecular weight </a:t>
            </a:r>
            <a:r>
              <a:rPr lang="en-US" dirty="0" smtClean="0"/>
              <a:t>peptides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45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</a:t>
            </a:r>
            <a:r>
              <a:rPr lang="en-US" dirty="0"/>
              <a:t>of Nasal 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51816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Low residence time and thus low </a:t>
            </a:r>
            <a:r>
              <a:rPr lang="en-US" dirty="0" smtClean="0"/>
              <a:t>absorption (this pertains to amount of drug absorbed, not the speed)</a:t>
            </a:r>
            <a:endParaRPr lang="en-US" dirty="0"/>
          </a:p>
          <a:p>
            <a:pPr lvl="1"/>
            <a:r>
              <a:rPr lang="en-US" dirty="0" smtClean="0"/>
              <a:t>increased </a:t>
            </a:r>
            <a:r>
              <a:rPr lang="en-US" dirty="0"/>
              <a:t>by using solvents to increase </a:t>
            </a:r>
            <a:r>
              <a:rPr lang="en-US" dirty="0" smtClean="0"/>
              <a:t>viscosity</a:t>
            </a:r>
          </a:p>
          <a:p>
            <a:r>
              <a:rPr lang="en-US" dirty="0" err="1"/>
              <a:t>M</a:t>
            </a:r>
            <a:r>
              <a:rPr lang="en-US" dirty="0" err="1" smtClean="0"/>
              <a:t>ucociliary</a:t>
            </a:r>
            <a:r>
              <a:rPr lang="en-US" dirty="0" smtClean="0"/>
              <a:t> </a:t>
            </a:r>
            <a:r>
              <a:rPr lang="en-US" dirty="0"/>
              <a:t>clearance hinders large or slowly absorbed </a:t>
            </a:r>
            <a:r>
              <a:rPr lang="en-US" dirty="0" smtClean="0"/>
              <a:t>drugs</a:t>
            </a:r>
          </a:p>
          <a:p>
            <a:r>
              <a:rPr lang="en-US" dirty="0" smtClean="0"/>
              <a:t>Solubility </a:t>
            </a:r>
            <a:r>
              <a:rPr lang="en-US" dirty="0"/>
              <a:t>requirements strict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rug </a:t>
            </a:r>
            <a:r>
              <a:rPr lang="en-US" dirty="0"/>
              <a:t>must not be too hydrophilic or too hydrophobic</a:t>
            </a:r>
          </a:p>
          <a:p>
            <a:pPr lvl="0"/>
            <a:r>
              <a:rPr lang="en-US" dirty="0"/>
              <a:t>Drugs must have the right pH, </a:t>
            </a:r>
            <a:r>
              <a:rPr lang="en-US" dirty="0" smtClean="0"/>
              <a:t>tonicity</a:t>
            </a:r>
          </a:p>
          <a:p>
            <a:pPr lvl="0"/>
            <a:r>
              <a:rPr lang="en-US" dirty="0" smtClean="0"/>
              <a:t>Poor </a:t>
            </a:r>
            <a:r>
              <a:rPr lang="en-US" dirty="0"/>
              <a:t>reproducibility</a:t>
            </a:r>
          </a:p>
          <a:p>
            <a:pPr lvl="0"/>
            <a:r>
              <a:rPr lang="en-US" dirty="0"/>
              <a:t>Local irritation by some </a:t>
            </a:r>
            <a:r>
              <a:rPr lang="en-US" dirty="0" smtClean="0"/>
              <a:t>drugs</a:t>
            </a:r>
            <a:endParaRPr lang="en-US" dirty="0"/>
          </a:p>
          <a:p>
            <a:pPr lvl="0"/>
            <a:r>
              <a:rPr lang="en-US" dirty="0"/>
              <a:t>Allergic rhinitis (inflammation of the nasal mucosa), sneezing, and congestion decrease performance </a:t>
            </a: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void </a:t>
            </a:r>
            <a:r>
              <a:rPr lang="en-US" dirty="0"/>
              <a:t>nasal route when patient has these symptoms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784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Available Formulations for </a:t>
            </a:r>
            <a:br>
              <a:rPr lang="en-US" dirty="0" smtClean="0"/>
            </a:br>
            <a:r>
              <a:rPr lang="en-US" dirty="0" smtClean="0"/>
              <a:t>Nasal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69342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>
                <a:solidFill>
                  <a:srgbClr val="00B050"/>
                </a:solidFill>
              </a:rPr>
              <a:t>Drops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olutions or suspensions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ontrolling dose and site of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application is difficult</a:t>
            </a:r>
          </a:p>
          <a:p>
            <a:r>
              <a:rPr lang="en-US" b="1" u="sng" dirty="0" smtClean="0">
                <a:solidFill>
                  <a:srgbClr val="00B050"/>
                </a:solidFill>
              </a:rPr>
              <a:t>Aerosols</a:t>
            </a:r>
          </a:p>
          <a:p>
            <a:pPr lvl="1"/>
            <a:r>
              <a:rPr lang="en-US" dirty="0" smtClean="0"/>
              <a:t>Deliver to anterior section, which increases residence time and absorption</a:t>
            </a:r>
          </a:p>
          <a:p>
            <a:pPr lvl="1"/>
            <a:r>
              <a:rPr lang="en-US" dirty="0" smtClean="0"/>
              <a:t>Less irritating</a:t>
            </a:r>
          </a:p>
          <a:p>
            <a:pPr lvl="1"/>
            <a:r>
              <a:rPr lang="en-US" dirty="0" smtClean="0"/>
              <a:t>Devices include nebulizers, MDIs, and DPIs</a:t>
            </a:r>
          </a:p>
          <a:p>
            <a:r>
              <a:rPr lang="en-US" b="1" u="sng" dirty="0">
                <a:solidFill>
                  <a:srgbClr val="00B050"/>
                </a:solidFill>
              </a:rPr>
              <a:t>O</a:t>
            </a:r>
            <a:r>
              <a:rPr lang="en-US" b="1" u="sng" dirty="0" smtClean="0">
                <a:solidFill>
                  <a:srgbClr val="00B050"/>
                </a:solidFill>
              </a:rPr>
              <a:t>intments, and powders</a:t>
            </a:r>
          </a:p>
          <a:p>
            <a:pPr lvl="1"/>
            <a:r>
              <a:rPr lang="en-US" dirty="0" smtClean="0"/>
              <a:t>not used as much due to irritation and discomfort</a:t>
            </a:r>
            <a:endParaRPr lang="en-US" dirty="0"/>
          </a:p>
        </p:txBody>
      </p:sp>
      <p:pic>
        <p:nvPicPr>
          <p:cNvPr id="4" name="Picture 3" descr="http://www.verticalpharmacy.net/upload/Nasonex1%20(1).jpg"/>
          <p:cNvPicPr/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124200"/>
            <a:ext cx="2566987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topnews.ae/images/FluMist.jpg"/>
          <p:cNvPicPr/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3629978" cy="205644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821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Conclusion: Choice of Route and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62539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</a:t>
            </a:r>
            <a:r>
              <a:rPr lang="en-US" dirty="0"/>
              <a:t>d</a:t>
            </a:r>
            <a:r>
              <a:rPr lang="en-US" dirty="0" smtClean="0"/>
              <a:t>rug in question?</a:t>
            </a:r>
          </a:p>
          <a:p>
            <a:r>
              <a:rPr lang="en-US" dirty="0" smtClean="0"/>
              <a:t>Where is the drug </a:t>
            </a:r>
            <a:r>
              <a:rPr lang="en-US" dirty="0"/>
              <a:t>t</a:t>
            </a:r>
            <a:r>
              <a:rPr lang="en-US" dirty="0" smtClean="0"/>
              <a:t>arget?</a:t>
            </a:r>
          </a:p>
          <a:p>
            <a:r>
              <a:rPr lang="en-US" dirty="0"/>
              <a:t>Urgency?</a:t>
            </a:r>
          </a:p>
          <a:p>
            <a:r>
              <a:rPr lang="en-US" dirty="0"/>
              <a:t>Patient’s Condition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 smtClean="0"/>
              <a:t>Can they breath, are they able to use correct </a:t>
            </a:r>
            <a:r>
              <a:rPr lang="en-US" dirty="0" err="1" smtClean="0"/>
              <a:t>pMDI</a:t>
            </a:r>
            <a:r>
              <a:rPr lang="en-US" dirty="0" smtClean="0"/>
              <a:t> technique (children), can they produce a high enough respiratory flow rate for DPIs, can they afford it, are they sneezing? </a:t>
            </a:r>
            <a:endParaRPr lang="en-US" dirty="0"/>
          </a:p>
        </p:txBody>
      </p:sp>
      <p:pic>
        <p:nvPicPr>
          <p:cNvPr id="6146" name="Picture 2" descr="C:\Users\sf567104\Desktop\Parenteral Module\Pictures\Peter Favorites\SAM_1690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0"/>
            <a:ext cx="2927847" cy="219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319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</a:t>
            </a:r>
            <a:r>
              <a:rPr lang="en-US" dirty="0"/>
              <a:t>Y</a:t>
            </a:r>
            <a:r>
              <a:rPr lang="en-US" dirty="0" smtClean="0"/>
              <a:t>our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Thinking of the major advantages, disadvantages, and physical properties of each drug route and form and applying this information to your patient’s specific needs will help you make this </a:t>
            </a:r>
            <a:r>
              <a:rPr lang="en-US" dirty="0" smtClean="0"/>
              <a:t>decision</a:t>
            </a:r>
          </a:p>
          <a:p>
            <a:r>
              <a:rPr lang="en-US" dirty="0" smtClean="0"/>
              <a:t>Hopefully, as you go back to review these modules later on, you will start to be able to see the bigger picture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182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thumbs.dreamstime.com/z/inhalers-asthma-15997244.jpg"/>
          <p:cNvPicPr/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248400" cy="44958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097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Pulmonary (Lungs) Route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3207032"/>
          </a:xfrm>
        </p:spPr>
        <p:txBody>
          <a:bodyPr>
            <a:spAutoFit/>
          </a:bodyPr>
          <a:lstStyle/>
          <a:p>
            <a:r>
              <a:rPr lang="en-US" sz="2400" dirty="0"/>
              <a:t>D</a:t>
            </a:r>
            <a:r>
              <a:rPr lang="en-US" sz="2400" dirty="0" smtClean="0"/>
              <a:t>elivers </a:t>
            </a:r>
            <a:r>
              <a:rPr lang="en-US" sz="2400" dirty="0"/>
              <a:t>drugs </a:t>
            </a:r>
            <a:r>
              <a:rPr lang="en-US" sz="2400" dirty="0" smtClean="0"/>
              <a:t>effectively to </a:t>
            </a:r>
            <a:r>
              <a:rPr lang="en-US" sz="2400" dirty="0"/>
              <a:t>the airways and </a:t>
            </a:r>
            <a:r>
              <a:rPr lang="en-US" sz="2400" dirty="0" smtClean="0"/>
              <a:t>lungs</a:t>
            </a:r>
          </a:p>
          <a:p>
            <a:r>
              <a:rPr lang="en-US" sz="2400" dirty="0" smtClean="0"/>
              <a:t>Primary </a:t>
            </a:r>
            <a:r>
              <a:rPr lang="en-US" sz="2400" dirty="0"/>
              <a:t>treatment </a:t>
            </a:r>
            <a:r>
              <a:rPr lang="en-US" sz="2400" dirty="0" smtClean="0"/>
              <a:t>for asthma</a:t>
            </a:r>
            <a:r>
              <a:rPr lang="en-US" sz="2400" dirty="0"/>
              <a:t>, </a:t>
            </a:r>
            <a:r>
              <a:rPr lang="en-US" sz="2400" dirty="0" smtClean="0"/>
              <a:t>COPD, </a:t>
            </a:r>
            <a:r>
              <a:rPr lang="en-US" sz="2400" dirty="0"/>
              <a:t>and </a:t>
            </a:r>
            <a:r>
              <a:rPr lang="en-US" sz="2400" dirty="0" smtClean="0"/>
              <a:t>others</a:t>
            </a:r>
          </a:p>
          <a:p>
            <a:r>
              <a:rPr lang="en-US" sz="2400" dirty="0"/>
              <a:t>M</a:t>
            </a:r>
            <a:r>
              <a:rPr lang="en-US" sz="2400" dirty="0" smtClean="0"/>
              <a:t>ostly </a:t>
            </a:r>
            <a:r>
              <a:rPr lang="en-US" sz="2400" dirty="0" smtClean="0"/>
              <a:t>local</a:t>
            </a:r>
            <a:endParaRPr lang="en-US" sz="2400" dirty="0" smtClean="0"/>
          </a:p>
          <a:p>
            <a:r>
              <a:rPr lang="en-US" sz="2400" dirty="0" smtClean="0"/>
              <a:t>Potential </a:t>
            </a:r>
            <a:r>
              <a:rPr lang="en-US" sz="2400" dirty="0"/>
              <a:t>to deliver </a:t>
            </a:r>
            <a:r>
              <a:rPr lang="en-US" sz="2400" dirty="0" smtClean="0"/>
              <a:t>systemically</a:t>
            </a:r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nsulin</a:t>
            </a:r>
            <a:r>
              <a:rPr lang="en-US" sz="2000" dirty="0"/>
              <a:t>, </a:t>
            </a:r>
            <a:r>
              <a:rPr lang="en-US" sz="2000" dirty="0" smtClean="0"/>
              <a:t>and plasmids </a:t>
            </a:r>
            <a:r>
              <a:rPr lang="en-US" sz="2000" dirty="0"/>
              <a:t>for gene </a:t>
            </a:r>
            <a:r>
              <a:rPr lang="en-US" sz="2000" dirty="0" smtClean="0"/>
              <a:t>therapy may develop</a:t>
            </a:r>
            <a:endParaRPr lang="en-US" sz="2000" dirty="0"/>
          </a:p>
        </p:txBody>
      </p:sp>
      <p:pic>
        <p:nvPicPr>
          <p:cNvPr id="1026" name="Picture 2" descr="http://www.todaysseniorsnetwork.com/Lungs%20x%20ray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055" y="2237510"/>
            <a:ext cx="3719945" cy="278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144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Pulmonary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Large </a:t>
            </a:r>
            <a:r>
              <a:rPr lang="en-US" dirty="0"/>
              <a:t>surface area (~80 m2)</a:t>
            </a:r>
          </a:p>
          <a:p>
            <a:pPr lvl="0"/>
            <a:r>
              <a:rPr lang="en-US" dirty="0"/>
              <a:t>Good permeability of lung membrane (very thin)</a:t>
            </a:r>
          </a:p>
          <a:p>
            <a:pPr lvl="1"/>
            <a:r>
              <a:rPr lang="en-US" dirty="0"/>
              <a:t>provides rapid drug </a:t>
            </a:r>
            <a:r>
              <a:rPr lang="en-US" dirty="0" smtClean="0"/>
              <a:t>absorption and fast onset of action</a:t>
            </a:r>
            <a:endParaRPr lang="en-US" dirty="0"/>
          </a:p>
          <a:p>
            <a:r>
              <a:rPr lang="en-US" dirty="0" smtClean="0"/>
              <a:t>Directly </a:t>
            </a:r>
            <a:r>
              <a:rPr lang="en-US" dirty="0"/>
              <a:t>enters systemic </a:t>
            </a:r>
            <a:r>
              <a:rPr lang="en-US" dirty="0" smtClean="0"/>
              <a:t>circulation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ess hostile environment than oral route (peptides, proteins)</a:t>
            </a:r>
            <a:endParaRPr lang="en-US" dirty="0"/>
          </a:p>
        </p:txBody>
      </p:sp>
      <p:pic>
        <p:nvPicPr>
          <p:cNvPr id="1026" name="Picture 2" descr="File:Lungs (animated).g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4267199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714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Pulmonary 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839200" cy="4228850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(Local Effect) </a:t>
            </a:r>
          </a:p>
          <a:p>
            <a:pPr lvl="1"/>
            <a:r>
              <a:rPr lang="en-US" sz="2200" dirty="0" smtClean="0"/>
              <a:t>high </a:t>
            </a:r>
            <a:r>
              <a:rPr lang="en-US" sz="2200" dirty="0"/>
              <a:t>concentration of targeted drug delivery to pulmonary tissues </a:t>
            </a:r>
          </a:p>
          <a:p>
            <a:pPr lvl="1"/>
            <a:r>
              <a:rPr lang="en-US" sz="2200" dirty="0" smtClean="0"/>
              <a:t>minimizes </a:t>
            </a:r>
            <a:r>
              <a:rPr lang="en-US" sz="2200" dirty="0" smtClean="0"/>
              <a:t>systemic side </a:t>
            </a:r>
            <a:r>
              <a:rPr lang="en-US" sz="2200" dirty="0"/>
              <a:t>effects</a:t>
            </a:r>
          </a:p>
          <a:p>
            <a:pPr lvl="1"/>
            <a:r>
              <a:rPr lang="en-US" sz="2200" dirty="0" smtClean="0"/>
              <a:t>use </a:t>
            </a:r>
            <a:r>
              <a:rPr lang="en-US" sz="2200" dirty="0"/>
              <a:t>less drug than by oral route</a:t>
            </a:r>
          </a:p>
          <a:p>
            <a:pPr lvl="1"/>
            <a:r>
              <a:rPr lang="en-US" sz="2200" dirty="0" smtClean="0"/>
              <a:t>used </a:t>
            </a:r>
            <a:r>
              <a:rPr lang="en-US" sz="2200" dirty="0"/>
              <a:t>for disease of the lungs, such as asthma and COPD</a:t>
            </a:r>
          </a:p>
          <a:p>
            <a:pPr lvl="0"/>
            <a:r>
              <a:rPr lang="en-US" sz="2400" dirty="0"/>
              <a:t>(Systemic effect) </a:t>
            </a:r>
          </a:p>
          <a:p>
            <a:pPr lvl="1"/>
            <a:r>
              <a:rPr lang="en-US" sz="2200" dirty="0" smtClean="0"/>
              <a:t>non-invasive</a:t>
            </a:r>
            <a:r>
              <a:rPr lang="en-US" sz="2200" dirty="0"/>
              <a:t>, needle-free system that delivers drug directly to the systemic circulation</a:t>
            </a:r>
          </a:p>
          <a:p>
            <a:pPr lvl="1"/>
            <a:r>
              <a:rPr lang="en-US" sz="2200" dirty="0" smtClean="0"/>
              <a:t>suitable </a:t>
            </a:r>
            <a:r>
              <a:rPr lang="en-US" sz="2200" dirty="0"/>
              <a:t>for many drugs, from small molecules to large proteins</a:t>
            </a:r>
          </a:p>
          <a:p>
            <a:pPr lvl="1"/>
            <a:r>
              <a:rPr lang="en-US" sz="2200" dirty="0" smtClean="0"/>
              <a:t>inhaled </a:t>
            </a:r>
            <a:r>
              <a:rPr lang="en-US" sz="2200" dirty="0"/>
              <a:t>insulin promising substitute for </a:t>
            </a:r>
            <a:r>
              <a:rPr lang="en-US" sz="2200" dirty="0" smtClean="0"/>
              <a:t>injections</a:t>
            </a:r>
            <a:endParaRPr 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74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Disadvantages </a:t>
            </a:r>
            <a:r>
              <a:rPr lang="en-US" dirty="0"/>
              <a:t>of Pulmonary 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5334000" cy="5176802"/>
          </a:xfrm>
        </p:spPr>
        <p:txBody>
          <a:bodyPr>
            <a:spAutoFit/>
          </a:bodyPr>
          <a:lstStyle/>
          <a:p>
            <a:pPr lvl="0"/>
            <a:r>
              <a:rPr lang="en-US" sz="2800" dirty="0" smtClean="0"/>
              <a:t>Complex </a:t>
            </a:r>
            <a:r>
              <a:rPr lang="en-US" sz="2800" dirty="0"/>
              <a:t>delivery devices </a:t>
            </a:r>
            <a:r>
              <a:rPr lang="en-US" sz="2800" dirty="0" smtClean="0"/>
              <a:t>(many </a:t>
            </a:r>
            <a:r>
              <a:rPr lang="en-US" sz="2800" dirty="0"/>
              <a:t>types)</a:t>
            </a:r>
          </a:p>
          <a:p>
            <a:pPr lvl="0"/>
            <a:r>
              <a:rPr lang="en-US" sz="2800" dirty="0"/>
              <a:t>Difficult to </a:t>
            </a:r>
            <a:r>
              <a:rPr lang="en-US" sz="2800" dirty="0" smtClean="0"/>
              <a:t>administer</a:t>
            </a:r>
          </a:p>
          <a:p>
            <a:pPr lvl="1"/>
            <a:r>
              <a:rPr lang="en-US" sz="2400" dirty="0"/>
              <a:t>i</a:t>
            </a:r>
            <a:r>
              <a:rPr lang="en-US" sz="2400" dirty="0" smtClean="0"/>
              <a:t>mproper </a:t>
            </a:r>
            <a:r>
              <a:rPr lang="en-US" sz="2400" dirty="0"/>
              <a:t>technique observed </a:t>
            </a:r>
            <a:r>
              <a:rPr lang="en-US" sz="2400" dirty="0" smtClean="0"/>
              <a:t>in many patients AND health-care providers</a:t>
            </a:r>
            <a:endParaRPr lang="en-US" sz="2400" dirty="0"/>
          </a:p>
          <a:p>
            <a:pPr lvl="0"/>
            <a:r>
              <a:rPr lang="en-US" sz="2800" dirty="0"/>
              <a:t>Less convenient/socially acceptable</a:t>
            </a:r>
          </a:p>
          <a:p>
            <a:pPr lvl="0"/>
            <a:r>
              <a:rPr lang="en-US" sz="2800" dirty="0"/>
              <a:t>Difficult to keep track of doses remaining in device (especially with no dose counter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4" name="Picture 3" descr="C:\Users\Admin\Downloads\51608844.png"/>
          <p:cNvPicPr/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30582"/>
            <a:ext cx="3713018" cy="264621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880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Pulmonary Delivery </a:t>
            </a:r>
            <a:br>
              <a:rPr lang="en-US" dirty="0" smtClean="0"/>
            </a:br>
            <a:r>
              <a:rPr lang="en-US" dirty="0" smtClean="0"/>
              <a:t>Formulation </a:t>
            </a:r>
            <a:r>
              <a:rPr lang="en-US" dirty="0"/>
              <a:t>Development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</a:t>
            </a:r>
            <a:r>
              <a:rPr lang="en-US" dirty="0" smtClean="0"/>
              <a:t>oute </a:t>
            </a:r>
            <a:r>
              <a:rPr lang="en-US" dirty="0"/>
              <a:t>and drug are not the only things to consider when choosing this or any other </a:t>
            </a:r>
            <a:r>
              <a:rPr lang="en-US" dirty="0" smtClean="0"/>
              <a:t>route</a:t>
            </a:r>
          </a:p>
          <a:p>
            <a:r>
              <a:rPr lang="en-US" dirty="0"/>
              <a:t>I</a:t>
            </a:r>
            <a:r>
              <a:rPr lang="en-US" dirty="0" smtClean="0"/>
              <a:t>ncludes </a:t>
            </a:r>
            <a:r>
              <a:rPr lang="en-US" dirty="0"/>
              <a:t>the drug, formulation (which includes many excipients), and the </a:t>
            </a:r>
            <a:r>
              <a:rPr lang="en-US" dirty="0" smtClean="0"/>
              <a:t>device</a:t>
            </a:r>
          </a:p>
          <a:p>
            <a:r>
              <a:rPr lang="en-US" dirty="0" smtClean="0"/>
              <a:t>All </a:t>
            </a:r>
            <a:r>
              <a:rPr lang="en-US" dirty="0"/>
              <a:t>of these can impact the delivery of the medication and must put into </a:t>
            </a:r>
            <a:r>
              <a:rPr lang="en-US" dirty="0" smtClean="0"/>
              <a:t>consideration</a:t>
            </a: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149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Disposition of </a:t>
            </a:r>
            <a:r>
              <a:rPr lang="en-US" dirty="0" smtClean="0"/>
              <a:t>Particles </a:t>
            </a:r>
            <a:r>
              <a:rPr lang="en-US" dirty="0"/>
              <a:t>in A</a:t>
            </a:r>
            <a:r>
              <a:rPr lang="en-US" dirty="0" smtClean="0"/>
              <a:t>irways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56605"/>
          </a:xfrm>
        </p:spPr>
        <p:txBody>
          <a:bodyPr>
            <a:spAutoFit/>
          </a:bodyPr>
          <a:lstStyle/>
          <a:p>
            <a:r>
              <a:rPr lang="en-US" sz="2400" dirty="0" smtClean="0"/>
              <a:t>Aerosol: suspension </a:t>
            </a:r>
            <a:r>
              <a:rPr lang="en-US" sz="2400" dirty="0"/>
              <a:t>of fine solid particles or liquid droplets in a </a:t>
            </a:r>
            <a:r>
              <a:rPr lang="en-US" sz="2400" dirty="0" smtClean="0"/>
              <a:t>gas</a:t>
            </a:r>
          </a:p>
          <a:p>
            <a:r>
              <a:rPr lang="en-US" sz="2400" dirty="0" smtClean="0"/>
              <a:t>Particles must be the right </a:t>
            </a:r>
            <a:r>
              <a:rPr lang="en-US" sz="2400" dirty="0"/>
              <a:t>size and deposit in the right </a:t>
            </a:r>
            <a:r>
              <a:rPr lang="en-US" sz="2400" dirty="0" smtClean="0"/>
              <a:t>area</a:t>
            </a:r>
          </a:p>
          <a:p>
            <a:pPr lvl="0"/>
            <a:r>
              <a:rPr lang="en-US" sz="2400" dirty="0" smtClean="0"/>
              <a:t>The </a:t>
            </a:r>
            <a:r>
              <a:rPr lang="en-US" sz="2400" dirty="0" smtClean="0"/>
              <a:t>drug particle size</a:t>
            </a:r>
            <a:r>
              <a:rPr lang="en-US" sz="2400" dirty="0" smtClean="0"/>
              <a:t> is </a:t>
            </a:r>
            <a:r>
              <a:rPr lang="en-US" sz="2400" dirty="0"/>
              <a:t>important, as it determines the deposit </a:t>
            </a:r>
            <a:r>
              <a:rPr lang="en-US" sz="2400" dirty="0" smtClean="0"/>
              <a:t>location </a:t>
            </a:r>
          </a:p>
          <a:p>
            <a:pPr lvl="1"/>
            <a:r>
              <a:rPr lang="en-US" sz="2200" dirty="0" smtClean="0"/>
              <a:t>the </a:t>
            </a:r>
            <a:r>
              <a:rPr lang="en-US" sz="2200" dirty="0"/>
              <a:t>smaller the particle, the farther down the lung it will travel, which increases the effect of the </a:t>
            </a:r>
            <a:r>
              <a:rPr lang="en-US" sz="2200" dirty="0" smtClean="0"/>
              <a:t>inhaler</a:t>
            </a:r>
          </a:p>
          <a:p>
            <a:r>
              <a:rPr lang="en-US" sz="2400" dirty="0" smtClean="0"/>
              <a:t>What will </a:t>
            </a:r>
            <a:r>
              <a:rPr lang="en-US" sz="2400" dirty="0"/>
              <a:t>generate an efficient number of “</a:t>
            </a:r>
            <a:r>
              <a:rPr lang="en-US" sz="2400" dirty="0" err="1"/>
              <a:t>respirable</a:t>
            </a:r>
            <a:r>
              <a:rPr lang="en-US" sz="2400" dirty="0"/>
              <a:t>” particles (1-5 </a:t>
            </a:r>
            <a:r>
              <a:rPr lang="en-US" sz="2400" dirty="0" err="1"/>
              <a:t>μm</a:t>
            </a:r>
            <a:r>
              <a:rPr lang="en-US" sz="2400" dirty="0" smtClean="0"/>
              <a:t>)?</a:t>
            </a:r>
          </a:p>
          <a:p>
            <a:pPr lvl="1"/>
            <a:r>
              <a:rPr lang="en-US" sz="2200" dirty="0"/>
              <a:t>a</a:t>
            </a:r>
            <a:r>
              <a:rPr lang="en-US" sz="2200" dirty="0" smtClean="0"/>
              <a:t> </a:t>
            </a:r>
            <a:r>
              <a:rPr lang="en-US" sz="2200" dirty="0"/>
              <a:t>slow inspiratory flow rate </a:t>
            </a:r>
            <a:r>
              <a:rPr lang="en-US" sz="2200" dirty="0" smtClean="0"/>
              <a:t>(for </a:t>
            </a:r>
            <a:r>
              <a:rPr lang="en-US" sz="2200" dirty="0" err="1" smtClean="0"/>
              <a:t>pMDIs</a:t>
            </a:r>
            <a:r>
              <a:rPr lang="en-US" sz="2200" dirty="0" smtClean="0"/>
              <a:t>)</a:t>
            </a:r>
            <a:endParaRPr lang="en-US" sz="2200" dirty="0"/>
          </a:p>
          <a:p>
            <a:pPr lvl="1"/>
            <a:r>
              <a:rPr lang="en-US" sz="2200" dirty="0" smtClean="0"/>
              <a:t>long </a:t>
            </a:r>
            <a:r>
              <a:rPr lang="en-US" sz="2200" dirty="0"/>
              <a:t>p</a:t>
            </a:r>
            <a:r>
              <a:rPr lang="en-US" sz="2200" dirty="0" smtClean="0"/>
              <a:t>article </a:t>
            </a:r>
            <a:r>
              <a:rPr lang="en-US" sz="2200" dirty="0"/>
              <a:t>residence time in airway ~10 seconds </a:t>
            </a:r>
            <a:r>
              <a:rPr lang="en-US" sz="2200" dirty="0" smtClean="0"/>
              <a:t>(breath hold)</a:t>
            </a:r>
            <a:endParaRPr 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037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Formulations and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534400" cy="5509200"/>
          </a:xfrm>
        </p:spPr>
        <p:txBody>
          <a:bodyPr wrap="square">
            <a:spAutoFit/>
          </a:bodyPr>
          <a:lstStyle/>
          <a:p>
            <a:r>
              <a:rPr lang="en-US" sz="2200" dirty="0" smtClean="0"/>
              <a:t>Formulations:</a:t>
            </a:r>
          </a:p>
          <a:p>
            <a:pPr lvl="1"/>
            <a:r>
              <a:rPr lang="en-US" sz="2200" b="1" dirty="0" smtClean="0">
                <a:solidFill>
                  <a:srgbClr val="00B050"/>
                </a:solidFill>
              </a:rPr>
              <a:t>solutions</a:t>
            </a:r>
            <a:r>
              <a:rPr lang="en-US" sz="2200" b="1" dirty="0">
                <a:solidFill>
                  <a:srgbClr val="00B050"/>
                </a:solidFill>
              </a:rPr>
              <a:t>, suspensions, or dry </a:t>
            </a:r>
            <a:r>
              <a:rPr lang="en-US" sz="2200" b="1" dirty="0" smtClean="0">
                <a:solidFill>
                  <a:srgbClr val="00B050"/>
                </a:solidFill>
              </a:rPr>
              <a:t>powders</a:t>
            </a:r>
          </a:p>
          <a:p>
            <a:pPr lvl="1"/>
            <a:r>
              <a:rPr lang="en-US" sz="2200" dirty="0"/>
              <a:t>e</a:t>
            </a:r>
            <a:r>
              <a:rPr lang="en-US" sz="2200" dirty="0" smtClean="0"/>
              <a:t>ach can </a:t>
            </a:r>
            <a:r>
              <a:rPr lang="en-US" sz="2200" dirty="0"/>
              <a:t>influence the deposition of particles in the airways, and will determine the type of device </a:t>
            </a:r>
            <a:r>
              <a:rPr lang="en-US" sz="2200" dirty="0" smtClean="0"/>
              <a:t>used</a:t>
            </a:r>
            <a:endParaRPr lang="en-US" sz="2200" dirty="0"/>
          </a:p>
          <a:p>
            <a:r>
              <a:rPr lang="en-US" sz="2200" dirty="0" smtClean="0"/>
              <a:t>Devices:</a:t>
            </a:r>
          </a:p>
          <a:p>
            <a:pPr lvl="1"/>
            <a:r>
              <a:rPr lang="en-US" sz="2200" dirty="0"/>
              <a:t>5</a:t>
            </a:r>
            <a:r>
              <a:rPr lang="en-US" sz="2200" dirty="0" smtClean="0"/>
              <a:t> </a:t>
            </a:r>
            <a:r>
              <a:rPr lang="en-US" sz="2200" dirty="0"/>
              <a:t>main types of devices used in pulmonary </a:t>
            </a:r>
            <a:r>
              <a:rPr lang="en-US" sz="2200" dirty="0" smtClean="0"/>
              <a:t>delivery</a:t>
            </a:r>
          </a:p>
          <a:p>
            <a:pPr lvl="2"/>
            <a:r>
              <a:rPr lang="en-US" sz="2000" dirty="0"/>
              <a:t>n</a:t>
            </a:r>
            <a:r>
              <a:rPr lang="en-US" sz="2000" dirty="0" smtClean="0"/>
              <a:t>ebulizers</a:t>
            </a:r>
          </a:p>
          <a:p>
            <a:pPr lvl="2"/>
            <a:r>
              <a:rPr lang="en-US" sz="2000" dirty="0" smtClean="0"/>
              <a:t>pressurized metered-dose </a:t>
            </a:r>
            <a:r>
              <a:rPr lang="en-US" sz="2000" dirty="0"/>
              <a:t>inhalers (</a:t>
            </a:r>
            <a:r>
              <a:rPr lang="en-US" sz="2000" dirty="0" err="1" smtClean="0"/>
              <a:t>pMDIs</a:t>
            </a:r>
            <a:r>
              <a:rPr lang="en-US" sz="2000" dirty="0" smtClean="0"/>
              <a:t>)</a:t>
            </a:r>
          </a:p>
          <a:p>
            <a:pPr lvl="2"/>
            <a:r>
              <a:rPr lang="en-US" sz="2000" dirty="0" smtClean="0"/>
              <a:t>dry </a:t>
            </a:r>
            <a:r>
              <a:rPr lang="en-US" sz="2000" dirty="0"/>
              <a:t>powder inhalers (</a:t>
            </a:r>
            <a:r>
              <a:rPr lang="en-US" sz="2000" dirty="0" smtClean="0"/>
              <a:t>DPIs)</a:t>
            </a:r>
          </a:p>
          <a:p>
            <a:pPr lvl="2"/>
            <a:r>
              <a:rPr lang="en-US" sz="2000" dirty="0" smtClean="0"/>
              <a:t>the </a:t>
            </a:r>
            <a:r>
              <a:rPr lang="en-US" sz="2000" dirty="0"/>
              <a:t>newly released soft mist inhaler (</a:t>
            </a:r>
            <a:r>
              <a:rPr lang="en-US" sz="2000" dirty="0" smtClean="0"/>
              <a:t>SMI)</a:t>
            </a:r>
          </a:p>
          <a:p>
            <a:pPr lvl="2"/>
            <a:r>
              <a:rPr lang="en-US" sz="2000" dirty="0" smtClean="0"/>
              <a:t>devices </a:t>
            </a:r>
            <a:r>
              <a:rPr lang="en-US" sz="2000" dirty="0"/>
              <a:t>used to administer inhaled </a:t>
            </a:r>
            <a:r>
              <a:rPr lang="en-US" sz="2000" dirty="0" smtClean="0"/>
              <a:t>gasses </a:t>
            </a:r>
          </a:p>
          <a:p>
            <a:pPr lvl="1"/>
            <a:r>
              <a:rPr lang="en-US" sz="2200" dirty="0" smtClean="0"/>
              <a:t>Each </a:t>
            </a:r>
            <a:r>
              <a:rPr lang="en-US" sz="2200" dirty="0"/>
              <a:t>device has its own advantages, disadvantages, and administration techniques that are important be aware about as a </a:t>
            </a:r>
            <a:r>
              <a:rPr lang="en-US" sz="2200" dirty="0" smtClean="0"/>
              <a:t>pharmacist</a:t>
            </a:r>
            <a:endParaRPr 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938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ATION_ID" val="8230"/>
  <p:tag name="PUBLISH_TITLE" val="Inhalations"/>
  <p:tag name="ARTICULATE_PUBLISH_PATH" val="C:\Users\faculty\Documents\My Articulate Projects"/>
  <p:tag name="ARTICULATE_LOGO" val="(None selected)"/>
  <p:tag name="ARTICULATE_PRESENTER" val="(None selected)"/>
  <p:tag name="ARTICULATE_PRESENTER_GUID" val="9869030842"/>
  <p:tag name="ARTICULATE_LMS" val="0"/>
  <p:tag name="ARTICULATE_TEMPLATE_GUID" val="1a000000-6000-0000-b000-000000000001"/>
  <p:tag name="LAUNCHINNEWWINDOW" val="0"/>
  <p:tag name="LASTPUBLISHED" val="C:\Users\faculty\Documents\My Articulate Projects\Inhalations\player.html"/>
  <p:tag name="ARTICULATE_PROJECT_OPEN" val="1"/>
  <p:tag name="ART_ENCODE_TYPE" val="0"/>
  <p:tag name="ART_ENCODE_INDEX" val="1"/>
  <p:tag name="ARTICULATE_PRESENTER_VERSION" val="6"/>
  <p:tag name="LMS_PUBLISH" val="No"/>
  <p:tag name="ARTICULATE_TEMPLATE" val="Corporate Communications"/>
  <p:tag name="PRESENTER_PREVIEW_START" val="1"/>
  <p:tag name="PRESENTER_PREVIEW_END" val="29"/>
  <p:tag name="PRESENTER_PREVIEW_MOD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TIMELINE" val="1.7/4.2/11.3/15.3"/>
  <p:tag name="ELAPSEDTIME" val="20.9"/>
  <p:tag name="ANNOTATION_COUNT" val="0"/>
  <p:tag name="ARTICULATE_SLIDE_GUID" val="aacea250-a1ac-4813-a902-3d9928a1b215"/>
  <p:tag name="ARTICULATE_SLIDE_NAV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ZWLH23Kz_files\slide0001_image001.pn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2"/>
  <p:tag name="TIMELINE" val="9.0/15.8"/>
  <p:tag name="ELAPSEDTIME" val="20.8"/>
  <p:tag name="ANNOTATION_COUNT" val="0"/>
  <p:tag name="ARTICULATE_SLIDE_GUID" val="3ca37fcc-2966-4396-9ded-371a0ba6a03e"/>
  <p:tag name="ARTICULATE_SLIDE_NAV" val="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3"/>
  <p:tag name="TIMELINE" val="3.1/8.3/14.5/19.3/29.9/34.4"/>
  <p:tag name="ELAPSEDTIME" val="45.9"/>
  <p:tag name="ANNOTATION_COUNT" val="0"/>
  <p:tag name="ARTICULATE_SLIDE_GUID" val="38744c8e-0a1c-4346-80d1-7ed46dbc6be8"/>
  <p:tag name="ARTICULATE_SLIDE_NAV" val="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4"/>
  <p:tag name="TIMELINE" val="5.1/11.8/16.1/17.9/20.6/22.5/26.1/32.3"/>
  <p:tag name="ELAPSEDTIME" val="39.3"/>
  <p:tag name="ANNOTATION_COUNT" val="0"/>
  <p:tag name="ARTICULATE_SLIDE_GUID" val="2d2ac9f2-4b24-420d-92fd-874b8bb7a7fb"/>
  <p:tag name="ARTICULATE_SLIDE_NAV" val="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TIMELINE" val="1.0/4.8/10.2/15.8/17.5/25.9/30.5/34.7"/>
  <p:tag name="ELAPSEDTIME" val="38.7"/>
  <p:tag name="ANNOTATION_COUNT" val="0"/>
  <p:tag name="ARTICULATE_SLIDE_GUID" val="b3b2488c-3001-49f7-b85c-9bbfd200e480"/>
  <p:tag name="ARTICULATE_SLIDE_NAV" val="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FhoT99BL_files\slide0001_image001.jp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TIMELINE" val="9.7"/>
  <p:tag name="ELAPSEDTIME" val="15.0"/>
  <p:tag name="ANNOTATION_COUNT" val="0"/>
  <p:tag name="ARTICULATE_SLIDE_GUID" val="8e010c0e-a672-482f-a4fb-3924e59ca3e6"/>
  <p:tag name="ARTICULATE_SLIDE_NAV" val="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QCgCQQVT_files\slide0001_image001.jp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4qZdMPmV_files\slide0001_image001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ELAPSEDTIME" val="3.0"/>
  <p:tag name="ANNOTATION_COUNT" val="0"/>
  <p:tag name="ARTICULATE_SLIDE_GUID" val="fed99b0e-4ba5-4058-a87d-5cdbd64bd9ed"/>
  <p:tag name="ARTICULATE_SLIDE_NAV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LdkuddKe_files\slide0001_image001.jp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TIMELINE" val="1.8/3.3/7.7/26.2/27.9/29.2"/>
  <p:tag name="ELAPSEDTIME" val="32.0"/>
  <p:tag name="ANNOTATION_COUNT" val="0"/>
  <p:tag name="ARTICULATE_SLIDE_GUID" val="f0401366-f66c-440b-8a65-a02810862ec4"/>
  <p:tag name="ARTICULATE_SLIDE_NAV" val="1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GDZJKSer_files\slide0001_image001.pn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8WPwOs41_files\slide0001_image002.pn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ZNoK33hD_files\slide0001_image001.emz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TIMELINE" val="3.0/3.7/6.8/8.0/9.2/10.7/15.4/20.7/28.5/31.8/34.6"/>
  <p:tag name="ELAPSEDTIME" val="40.7"/>
  <p:tag name="ANNOTATION_COUNT" val="0"/>
  <p:tag name="ARTICULATE_SLIDE_GUID" val="a1b116e0-c685-46db-946d-51ed80d6e5b1"/>
  <p:tag name="ARTICULATE_SLIDE_NAV" val="1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ox4a97MW_files\slide0001_image001.jp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9"/>
  <p:tag name="TIMELINE" val="4.6/12.5/17.8/21.2/41.2"/>
  <p:tag name="ELAPSEDTIME" val="47.5"/>
  <p:tag name="ANNOTATION_COUNT" val="0"/>
  <p:tag name="ARTICULATE_SLIDE_GUID" val="9b9d5558-99dc-4a5a-b864-6e5259332106"/>
  <p:tag name="ARTICULATE_SLIDE_NAV" val="1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XGJro8ji_files\slide0001_image001.jp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I9ZoLxcX_files\slide0001_image001.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pnT9dW2W_files\slide0001_image001.emz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UUH0G2IK_files\slide0001_image001.jp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bKop3Yft_files\slide0001_image001.jp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4cf7a11-8d69-4245-84c7-c2d19d11ad61"/>
  <p:tag name="AUDIO_ID" val="270"/>
  <p:tag name="TIMELINE" val="9.1"/>
  <p:tag name="ELAPSEDTIME" val="18.3"/>
  <p:tag name="ANNOTATION_COUNT" val="0"/>
  <p:tag name="ARTICULATE_SLIDE_NAV" val="1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sf567104\AppData\Local\Temp\articulate\presenter\imgtemp\K2QCo1SM_files\slide0001_image001.jp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sf567104\AppData\Local\Temp\articulate\presenter\imgtemp\48neKSjL_files\slide0001_image001.jp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  <p:tag name="ARTICULATE_SLIDE_GUID" val="e7034458-10e9-4d39-a5f2-11d85e586a3c"/>
  <p:tag name="ARTICULATE_SLIDE_NAV" val="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VERRIDE_SWF" val="YES"/>
  <p:tag name="CONTAINER" val="movieloader"/>
  <p:tag name="LOADER_BUFFER" val="5"/>
  <p:tag name="ART_PLAYER" val="YES"/>
  <p:tag name="SWF_MOVIE_PATH" val="C:\Users\faculty\Desktop\ARTICULATE\Inhalations Module Articulate\Videos\How to use a metered dose asthma inhaler with a spacer or va.flv"/>
  <p:tag name="SWF_MOVIE_DURATION" val="78000"/>
  <p:tag name="ARTICULATE_LAYER_TIMING" val="0"/>
  <p:tag name="ARTICULATE_PLAYER_SEEK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1"/>
  <p:tag name="TIMELINE" val="6.8/8.7/13.5/17.7/19.4/21.8"/>
  <p:tag name="ELAPSEDTIME" val="40.6"/>
  <p:tag name="ANNOTATION_COUNT" val="0"/>
  <p:tag name="ARTICULATE_SLIDE_GUID" val="5198e567-e5bf-47e9-8aa4-2296d5444240"/>
  <p:tag name="ARTICULATE_SLIDE_NAV" val="1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QZVvdbcH_files\slide0001_image001.pn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TIMELINE" val="7.0/13.3/15.8"/>
  <p:tag name="ELAPSEDTIME" val="18.7"/>
  <p:tag name="ANNOTATION_COUNT" val="0"/>
  <p:tag name="ARTICULATE_SLIDE_GUID" val="467b6e3c-1a38-440b-81ce-d120c6f79b05"/>
  <p:tag name="ARTICULATE_SLIDE_NAV" val="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ELAPSEDTIME" val="3.8"/>
  <p:tag name="ANNOTATION_COUNT" val="0"/>
  <p:tag name="ARTICULATE_SLIDE_GUID" val="b93cfb2f-8378-4915-ad8f-790b5c1222eb"/>
  <p:tag name="ARTICULATE_SLIDE_NAV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v1mki92B_files\slide0001_image001.jp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XsZl90Yz_files\slide0001_image001.pn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WSj3KgKl_files\slide0001_image001.jp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3"/>
  <p:tag name="TIMELINE" val="2.2/4.3/6.5"/>
  <p:tag name="ELAPSEDTIME" val="16.9"/>
  <p:tag name="ANNOTATION_COUNT" val="0"/>
  <p:tag name="ARTICULATE_SLIDE_GUID" val="67719791-9354-43c6-941c-d60796afb8f2"/>
  <p:tag name="ARTICULATE_SLIDE_NAV" val="1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oJY0pj1a_files\slide0001_image001.jp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piMyIm6D_files\slide0001_image001.jp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yI6tVamO_files\slide0001_image001.jp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DvlkxlEc_files\slide0001_image001.jp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5"/>
  <p:tag name="TIMELINE" val="4.7/7.4/11.6"/>
  <p:tag name="ELAPSEDTIME" val="14.1"/>
  <p:tag name="ANNOTATION_COUNT" val="0"/>
  <p:tag name="ARTICULATE_SLIDE_GUID" val="eaeec236-e207-4052-8593-fc02c030685c"/>
  <p:tag name="ARTICULATE_SLIDE_NAV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sf567104\AppData\Local\Temp\articulate\presenter\imgtemp\7JnZG0Qh_files\slide0001_image001.jp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c54f7194-2019-4803-ab3f-1ef23c2749bb"/>
  <p:tag name="AUDIO_ID" val="258"/>
  <p:tag name="TIMELINE" val="5.5/14.6/16.3/20.0"/>
  <p:tag name="ELAPSEDTIME" val="30.0"/>
  <p:tag name="ANNOTATION_COUNT" val="0"/>
  <p:tag name="ARTICULATE_SLIDE_NAV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TIMELINE" val="8.4/12.7/22.2"/>
  <p:tag name="ELAPSEDTIME" val="27.2"/>
  <p:tag name="ANNOTATION_COUNT" val="0"/>
  <p:tag name="ARTICULATE_SLIDE_GUID" val="3d89b0b0-45af-4f8b-9c16-ba29e4756395"/>
  <p:tag name="ARTICULATE_SLIDE_NAV" val="2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5j1ugvfX_files\slide0001_image001.jp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w8RFMIqZ_files\slide0001_image001.jp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Qi5avK3Y_files\slide0001_image001.jp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IES_UNSET" val="1"/>
  <p:tag name="ARTICULATE_SLIDE_PAUSE" val="0"/>
  <p:tag name="AQP_TRAP" val="0"/>
  <p:tag name="AQP_PASS_ACTION" val="2"/>
  <p:tag name="AQP_FAIL_ACTION" val="2"/>
  <p:tag name="ARTICULATE_SLIDE_GUID" val="c4cc9504-9565-4a7f-84e1-641e37dbc4b4"/>
  <p:tag name="ARTICULATE_SLIDE_NAV" val="22"/>
  <p:tag name="OVERRIDE" val="QUIZMAKER_QUIZ_SLIDE"/>
  <p:tag name="QUIZMAKER_QUIZ_TITLE" val="Self Assessment Inhalations"/>
  <p:tag name="QUIZMAKER_QUIZ_FILENAME" val="G:\John Horner ARTICULATE files CA Project\Inhalations Module Articulate\Self Assessment 1.quiz"/>
  <p:tag name="QUIZMAKER_QUIZ_SLIDE_ID" val="286"/>
  <p:tag name="QUIZMAKER_QUIZ_FORCE_UPDATE" val="0"/>
  <p:tag name="AQP_PASS_SCORE" val="80"/>
  <p:tag name="QUIZMAKER_LAST_MODIFY_DATE" val="41561.5938310185"/>
  <p:tag name="ELAPSEDTIME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QM_A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QM_B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7"/>
  <p:tag name="TIMELINE" val="3.8/7.2/15.3/22.8/27.0"/>
  <p:tag name="ELAPSEDTIME" val="34.2"/>
  <p:tag name="ANNOTATION_COUNT" val="0"/>
  <p:tag name="ARTICULATE_SLIDE_GUID" val="63e68c0a-137e-4af2-8e35-f910e1789499"/>
  <p:tag name="ARTICULATE_SLIDE_NAV" val="2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KrUJRGMo_files\slide0001_image001.j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sf567104\AppData\Local\Temp\articulate\presenter\imgtemp\JvLjJL2v_files\slide0001_image001.jp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TIMELINE" val="1.4/4.9/8.4/16.6/18.5/22.5"/>
  <p:tag name="ELAPSEDTIME" val="38.1"/>
  <p:tag name="ANNOTATION_COUNT" val="0"/>
  <p:tag name="ARTICULATE_SLIDE_GUID" val="2ee0979f-c4a4-41e1-92ac-290851f3c87e"/>
  <p:tag name="ARTICULATE_SLIDE_NAV" val="2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9"/>
  <p:tag name="TIMELINE" val="3.0/6.1/10.4/18.0/21.1/23.7/25.7/27.2"/>
  <p:tag name="ELAPSEDTIME" val="34.6"/>
  <p:tag name="ANNOTATION_COUNT" val="0"/>
  <p:tag name="ARTICULATE_SLIDE_GUID" val="4ac4007d-6042-4a90-805c-a7be28dcc45f"/>
  <p:tag name="ARTICULATE_SLIDE_NAV" val="2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TIMELINE" val="1.3/8.7/24.4"/>
  <p:tag name="ELAPSEDTIME" val="31.3"/>
  <p:tag name="ANNOTATION_COUNT" val="0"/>
  <p:tag name="ARTICULATE_SLIDE_GUID" val="ec84df92-1531-467c-91ed-e73ebf561f8d"/>
  <p:tag name="ARTICULATE_SLIDE_NAV" val="2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wPMp5Jq1_files\slide0001_image001.jp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9YthXCrT_files\slide0001_image001.jp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  <p:tag name="ARTICULATE_NAV_LEVEL" val="1"/>
  <p:tag name="ARTICULATE_PLAYLIST_ID" val="-1"/>
  <p:tag name="ARTICULATE_LOCK_SLIDE" val="0"/>
  <p:tag name="ARTICULATE_SLIDE_GUID" val="256c08c9-e757-4813-9584-25d32f0e23f9"/>
  <p:tag name="AUDIO_ID" val="283"/>
  <p:tag name="TIMELINE" val="7.1/12.3/13.6/14.7/21.0"/>
  <p:tag name="ELAPSEDTIME" val="43.9"/>
  <p:tag name="ANNOTATION_COUNT" val="0"/>
  <p:tag name="ARTICULATE_SLIDE_NAV" val="2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hrjQCFCS_files\slide0001_image001.jp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  <p:tag name="ARTICULATE_NAV_LEVEL" val="1"/>
  <p:tag name="ARTICULATE_PLAYLIST_ID" val="-1"/>
  <p:tag name="ARTICULATE_LOCK_SLIDE" val="0"/>
  <p:tag name="TIMELINE" val="11.2"/>
  <p:tag name="ELAPSEDTIME" val="22.1"/>
  <p:tag name="ARTICULATE_SLIDE_GUID" val="3852831a-7050-426c-95cd-1b0149cf7af9"/>
  <p:tag name="AUDIO_ID" val="284"/>
  <p:tag name="ARTICULATE_SLIDE_NAV" val="2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e47e172-115e-4ba9-9e84-7b99cc74b20b"/>
  <p:tag name="ARTICULATE_SLIDE_NAV" val="2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rQM7sTGb_files\slide0001_image001.jp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0e43f36-5313-47fd-84ad-c64e91c9a1be"/>
  <p:tag name="AUDIO_ID" val="259"/>
  <p:tag name="TIMELINE" val="1.2/3.6/15.2"/>
  <p:tag name="ELAPSEDTIME" val="30.0"/>
  <p:tag name="ANNOTATION_COUNT" val="0"/>
  <p:tag name="ARTICULATE_SLIDE_NAV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ZyGMnC0y_files\slide0001_image002.pn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7d822d63-4a77-4fe8-86cc-c6270ae7e439"/>
  <p:tag name="ANNOTATION_TYPE_1" val="0"/>
  <p:tag name="ANNOTATION_START_1" val="28.5"/>
  <p:tag name="ANNOTATION_TOP_1" val="28.5"/>
  <p:tag name="ANNOTATION_LEFT_1" val="259.4"/>
  <p:tag name="ANNOTATION_WIDTH_1" val="91.1"/>
  <p:tag name="ANNOTATION_HEIGHT_1" val="90.9"/>
  <p:tag name="ANNOTATION_ANIMATION_1" val="4"/>
  <p:tag name="ANNOTATION_ROTATION_1" val="0"/>
  <p:tag name="ANNOTATION_SUB_TYPE_1" val="7"/>
  <p:tag name="ANNOTATION_LOOP_COUNT_1" val="1"/>
  <p:tag name="ANNOTATION_BOX_RADIUS_1" val="0"/>
  <p:tag name="ANNOTATION_SCALE_1" val="125"/>
  <p:tag name="ANNOTATION_BORDER_ALPHA_1" val="100"/>
  <p:tag name="ANNOTATION_BORDER_COLOR_1" val="16777215"/>
  <p:tag name="ANNOTATION_FILL_COLOR_1" val="255"/>
  <p:tag name="ANNOTATION_FILL_ALPHA_1" val="100"/>
  <p:tag name="ANNOTATION_BORDER_WIDTH_1" val="2"/>
  <p:tag name="AUDIO_ID" val="260"/>
  <p:tag name="TIMELINE" val="5.2/15.6/22.6/30.0"/>
  <p:tag name="ELAPSEDTIME" val="42.2"/>
  <p:tag name="ANNOTATION_COUNT" val="0"/>
  <p:tag name="ARTICULATE_SLIDE_NAV" val="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1423</Words>
  <Application>Microsoft Office PowerPoint</Application>
  <PresentationFormat>On-screen Show (4:3)</PresentationFormat>
  <Paragraphs>228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Inhalations</vt:lpstr>
      <vt:lpstr>Learning Objectives</vt:lpstr>
      <vt:lpstr>Pulmonary (Lungs) Route</vt:lpstr>
      <vt:lpstr>Advantages of Pulmonary Delivery</vt:lpstr>
      <vt:lpstr>Advantages of Pulmonary Delivery</vt:lpstr>
      <vt:lpstr>Disadvantages of Pulmonary Delivery</vt:lpstr>
      <vt:lpstr>Pulmonary Delivery  Formulation Development </vt:lpstr>
      <vt:lpstr>Disposition of Particles in Airways</vt:lpstr>
      <vt:lpstr>Formulations and Devices</vt:lpstr>
      <vt:lpstr>Nebulizers</vt:lpstr>
      <vt:lpstr>Pressurized Metered-Dose  Inhalaers (pMDIs)</vt:lpstr>
      <vt:lpstr>pMDI Components</vt:lpstr>
      <vt:lpstr>Advantages/Disadvantages of pMDIs</vt:lpstr>
      <vt:lpstr>pMDIs: Spacers</vt:lpstr>
      <vt:lpstr>Administration of pMDI</vt:lpstr>
      <vt:lpstr>Video: How to Use an MDI (open-mouth technique) With a Spacer</vt:lpstr>
      <vt:lpstr>Dry Powder Inhalers (DPIs) </vt:lpstr>
      <vt:lpstr>Types of DPIs: Multi-Dose</vt:lpstr>
      <vt:lpstr>Types of DPIs: Unit-Dose</vt:lpstr>
      <vt:lpstr>Soft Mist Inhalers (SMIs)</vt:lpstr>
      <vt:lpstr>Inhaled Gasses</vt:lpstr>
      <vt:lpstr>Self Assessment Inhalations</vt:lpstr>
      <vt:lpstr>Intranasal Route</vt:lpstr>
      <vt:lpstr>Advantages of Nasal Delivery</vt:lpstr>
      <vt:lpstr>Disadvantages of Nasal Delivery</vt:lpstr>
      <vt:lpstr>Available Formulations for  Nasal Delivery</vt:lpstr>
      <vt:lpstr>Conclusion: Choice of Route and Form</vt:lpstr>
      <vt:lpstr>Make Your Choice</vt:lpstr>
      <vt:lpstr>The End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Inhalations</dc:title>
  <dc:creator>John</dc:creator>
  <cp:lastModifiedBy>Local User</cp:lastModifiedBy>
  <cp:revision>113</cp:revision>
  <dcterms:created xsi:type="dcterms:W3CDTF">2013-08-16T07:45:12Z</dcterms:created>
  <dcterms:modified xsi:type="dcterms:W3CDTF">2013-10-14T21:27:15Z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GUID">
    <vt:lpwstr>FF6FB46A-B44C-4090-AF7B-A200D0AE710D</vt:lpwstr>
  </property>
  <property fmtid="{D5CDD505-2E9C-101B-9397-08002B2CF9AE}" pid="4" name="ArticulatePath">
    <vt:lpwstr>Inhalations</vt:lpwstr>
  </property>
  <property fmtid="{D5CDD505-2E9C-101B-9397-08002B2CF9AE}" pid="5" name="ArticulateProjectFull">
    <vt:lpwstr>G:\John Horner ARTICULATE files CA Project\Inhalations Module Articulate\Inhalations.ppta</vt:lpwstr>
  </property>
</Properties>
</file>