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4" r:id="rId4"/>
    <p:sldId id="267" r:id="rId5"/>
    <p:sldId id="265" r:id="rId6"/>
    <p:sldId id="266" r:id="rId7"/>
    <p:sldId id="260" r:id="rId8"/>
    <p:sldId id="261" r:id="rId9"/>
    <p:sldId id="262" r:id="rId10"/>
    <p:sldId id="263" r:id="rId11"/>
    <p:sldId id="268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31500-A678-4A82-89AB-FD3AB5C9573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318D2-CB80-440F-AB36-350E5BDF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11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B652B-8F87-4321-8BA3-410FCEE43CAF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5FE32-81D6-4DD8-9CC1-26129FD72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5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5FE32-81D6-4DD8-9CC1-26129FD72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31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5FE32-81D6-4DD8-9CC1-26129FD72C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41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5FE32-81D6-4DD8-9CC1-26129FD72C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9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5FE32-81D6-4DD8-9CC1-26129FD72C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55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5FE32-81D6-4DD8-9CC1-26129FD72C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4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5FE32-81D6-4DD8-9CC1-26129FD72C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63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5FE32-81D6-4DD8-9CC1-26129FD72C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6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5FE32-81D6-4DD8-9CC1-26129FD72C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29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5FE32-81D6-4DD8-9CC1-26129FD72C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00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5FE32-81D6-4DD8-9CC1-26129FD72C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69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5FE32-81D6-4DD8-9CC1-26129FD72C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9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A765-E23E-49CD-AFE3-4F01F95ACE0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4C77-8D32-4161-A27A-C954A6A9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67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A765-E23E-49CD-AFE3-4F01F95ACE0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4C77-8D32-4161-A27A-C954A6A9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6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A765-E23E-49CD-AFE3-4F01F95ACE0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4C77-8D32-4161-A27A-C954A6A9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1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A765-E23E-49CD-AFE3-4F01F95ACE0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4C77-8D32-4161-A27A-C954A6A9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8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A765-E23E-49CD-AFE3-4F01F95ACE0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4C77-8D32-4161-A27A-C954A6A9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6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A765-E23E-49CD-AFE3-4F01F95ACE0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4C77-8D32-4161-A27A-C954A6A9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6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A765-E23E-49CD-AFE3-4F01F95ACE0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4C77-8D32-4161-A27A-C954A6A9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A765-E23E-49CD-AFE3-4F01F95ACE0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4C77-8D32-4161-A27A-C954A6A9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1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A765-E23E-49CD-AFE3-4F01F95ACE0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4C77-8D32-4161-A27A-C954A6A9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2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A765-E23E-49CD-AFE3-4F01F95ACE0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4C77-8D32-4161-A27A-C954A6A9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3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A765-E23E-49CD-AFE3-4F01F95ACE0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4C77-8D32-4161-A27A-C954A6A9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0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4A765-E23E-49CD-AFE3-4F01F95ACE0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14C77-8D32-4161-A27A-C954A6A9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0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4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jpeg"/><Relationship Id="rId5" Type="http://schemas.openxmlformats.org/officeDocument/2006/relationships/tags" Target="../tags/tag10.xml"/><Relationship Id="rId10" Type="http://schemas.openxmlformats.org/officeDocument/2006/relationships/image" Target="../media/image5.emf"/><Relationship Id="rId4" Type="http://schemas.openxmlformats.org/officeDocument/2006/relationships/tags" Target="../tags/tag9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8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6.xml"/><Relationship Id="rId7" Type="http://schemas.openxmlformats.org/officeDocument/2006/relationships/image" Target="../media/image9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043" y="0"/>
            <a:ext cx="7772400" cy="1470025"/>
          </a:xfrm>
        </p:spPr>
        <p:txBody>
          <a:bodyPr/>
          <a:lstStyle/>
          <a:p>
            <a:r>
              <a:rPr lang="en-US" b="1" dirty="0" smtClean="0"/>
              <a:t>Introduction to Dosage Forms and Routes of Administration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5943600"/>
            <a:ext cx="5562600" cy="609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By John Horner</a:t>
            </a:r>
          </a:p>
          <a:p>
            <a:r>
              <a:rPr lang="en-US" dirty="0" smtClean="0"/>
              <a:t>Student Pharmacist: Class of 2015</a:t>
            </a:r>
            <a:endParaRPr lang="en-US" dirty="0"/>
          </a:p>
        </p:txBody>
      </p:sp>
      <p:pic>
        <p:nvPicPr>
          <p:cNvPr id="4" name="Picture 3" descr="http://fc03.deviantart.net/fs70/f/2013/073/f/b/wooden_strange_medicine_bottle_by_blingstopaythebills-d5xzomt.jpg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629400" cy="4343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79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/>
              <a:t>What are the patient-specific needs </a:t>
            </a:r>
            <a:r>
              <a:rPr lang="en-US" b="1" dirty="0" smtClean="0"/>
              <a:t>that should be addressed?</a:t>
            </a:r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dirty="0"/>
              <a:t>does he need the drug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Local vs. Systemic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urgent does he need the medication?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patient’s condition?</a:t>
            </a:r>
          </a:p>
          <a:p>
            <a:pPr lvl="2"/>
            <a:r>
              <a:rPr lang="en-US" dirty="0" smtClean="0"/>
              <a:t>Swallowing, breathing status, ease of use, dexterity, adherence, cost, etc.</a:t>
            </a:r>
          </a:p>
          <a:p>
            <a:pPr lvl="1"/>
            <a:r>
              <a:rPr lang="en-US" dirty="0" smtClean="0"/>
              <a:t>Always </a:t>
            </a:r>
            <a:r>
              <a:rPr lang="en-US" dirty="0"/>
              <a:t>consider your patient as a person and not a number on a </a:t>
            </a:r>
            <a:r>
              <a:rPr lang="en-US" dirty="0" smtClean="0"/>
              <a:t>page</a:t>
            </a:r>
            <a:r>
              <a:rPr lang="en-US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45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600" dirty="0" smtClean="0"/>
              <a:t>During these modules, try to visualize when certain forms and routes would be preferred over others given this patient specific case  </a:t>
            </a:r>
          </a:p>
          <a:p>
            <a:pPr marL="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ttp://www.riversideonline.com/employees/myhealthylifestyle/newsletter/images/5-Free-Summer-Clipart-Illustration-Of-A-Happy-Smiling-Sun_1.jpg"/>
          <p:cNvPicPr/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94306"/>
            <a:ext cx="3657600" cy="331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sf567104\Desktop\Parenteral Module\Pictures\Peter Favorites\SAM_1690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2" y="39624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67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Dosage Forms and Routes Important for a Pharmacist?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Your bread and butter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are the expert on the medical team</a:t>
            </a:r>
          </a:p>
          <a:p>
            <a:pPr lvl="1"/>
            <a:r>
              <a:rPr lang="en-US" dirty="0" smtClean="0"/>
              <a:t>Physicians often consult the pharmacist in deciding </a:t>
            </a:r>
            <a:r>
              <a:rPr lang="en-US" dirty="0" smtClean="0"/>
              <a:t>the optimal</a:t>
            </a:r>
            <a:r>
              <a:rPr lang="en-US" dirty="0" smtClean="0"/>
              <a:t> </a:t>
            </a:r>
            <a:r>
              <a:rPr lang="en-US" dirty="0" smtClean="0"/>
              <a:t>form and route to </a:t>
            </a:r>
            <a:r>
              <a:rPr lang="en-US" dirty="0" smtClean="0"/>
              <a:t>use for each patient</a:t>
            </a:r>
            <a:endParaRPr lang="en-US" dirty="0" smtClean="0"/>
          </a:p>
          <a:p>
            <a:pPr lvl="1"/>
            <a:r>
              <a:rPr lang="en-US" dirty="0" smtClean="0"/>
              <a:t>Choice depends on many </a:t>
            </a:r>
            <a:r>
              <a:rPr lang="en-US" dirty="0" smtClean="0"/>
              <a:t>factors </a:t>
            </a:r>
            <a:endParaRPr lang="en-US" dirty="0" smtClean="0"/>
          </a:p>
          <a:p>
            <a:r>
              <a:rPr lang="en-US" dirty="0" smtClean="0"/>
              <a:t>These topics are covered on your exams</a:t>
            </a:r>
          </a:p>
          <a:p>
            <a:r>
              <a:rPr lang="en-US" dirty="0" smtClean="0"/>
              <a:t>They will help prepare you for internships</a:t>
            </a:r>
          </a:p>
        </p:txBody>
      </p:sp>
      <p:pic>
        <p:nvPicPr>
          <p:cNvPr id="5" name="Picture 4" descr="http://i622.photobucket.com/albums/tt306/yesidohair/Jan2011097.jpg"/>
          <p:cNvPicPr/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2949575" cy="189039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7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79418"/>
            <a:ext cx="990600" cy="1766637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 smtClean="0"/>
              <a:t>Oral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http://wallpoper.com/images/00/40/68/70/pills-tablets_00406870.jpg"/>
          <p:cNvPicPr/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2096825"/>
            <a:ext cx="2520315" cy="16802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450251" y="1579418"/>
            <a:ext cx="1901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Parenteral</a:t>
            </a:r>
            <a:endParaRPr lang="en-US" dirty="0"/>
          </a:p>
        </p:txBody>
      </p:sp>
      <p:pic>
        <p:nvPicPr>
          <p:cNvPr id="6" name="Picture 5" descr="http://upload.wikimedia.org/wikipedia/commons/a/a5/Injection_Syringe_01.jpg"/>
          <p:cNvPicPr/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96825"/>
            <a:ext cx="1676400" cy="16802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83956" y="4267198"/>
            <a:ext cx="201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Inhalations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714156" y="4267200"/>
            <a:ext cx="137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Topical</a:t>
            </a:r>
            <a:endParaRPr lang="en-US" sz="3200" dirty="0"/>
          </a:p>
        </p:txBody>
      </p:sp>
      <p:pic>
        <p:nvPicPr>
          <p:cNvPr id="10" name="Picture 9"/>
          <p:cNvPicPr/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4800600"/>
            <a:ext cx="2520315" cy="17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allstop.com/scabies-news/wp-content/uploads/2011/03/scabies_s9_cream_application.jpg"/>
          <p:cNvPicPr/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18" y="4800600"/>
            <a:ext cx="2479964" cy="17012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67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019800" cy="13716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What is a route?</a:t>
            </a:r>
          </a:p>
          <a:p>
            <a:pPr marL="0" indent="0">
              <a:buNone/>
            </a:pPr>
            <a:r>
              <a:rPr lang="en-US" dirty="0" smtClean="0"/>
              <a:t>Path drug takes to get to its target</a:t>
            </a:r>
          </a:p>
        </p:txBody>
      </p:sp>
      <p:pic>
        <p:nvPicPr>
          <p:cNvPr id="4" name="Picture 3" descr="http://ww1.prweb.com/prfiles/2007/10/22/278164/Route66Logo.COLOR.jpg"/>
          <p:cNvPicPr/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19200"/>
            <a:ext cx="1480444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cdn.garcya.us/wp-content/uploads/2011/04/1.jpg"/>
          <p:cNvPicPr/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124200" cy="31726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962400" y="3657600"/>
            <a:ext cx="5029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What is a dosage form?</a:t>
            </a:r>
          </a:p>
          <a:p>
            <a:r>
              <a:rPr lang="en-US" sz="3200" dirty="0" smtClean="0"/>
              <a:t>The vehicle that transports the drug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83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00" y="1371600"/>
            <a:ext cx="8167256" cy="4013406"/>
          </a:xfrm>
        </p:spPr>
        <p:txBody>
          <a:bodyPr wrap="square">
            <a:spAutoFit/>
          </a:bodyPr>
          <a:lstStyle/>
          <a:p>
            <a:r>
              <a:rPr lang="en-US" sz="3000" u="sng" dirty="0"/>
              <a:t>What is a Drug?</a:t>
            </a:r>
            <a:endParaRPr lang="en-US" sz="3000" dirty="0"/>
          </a:p>
          <a:p>
            <a:pPr lvl="1"/>
            <a:r>
              <a:rPr lang="en-US" sz="2400" dirty="0"/>
              <a:t>To the </a:t>
            </a:r>
            <a:r>
              <a:rPr lang="en-US" sz="2400" dirty="0" smtClean="0"/>
              <a:t>FDA: </a:t>
            </a:r>
            <a:r>
              <a:rPr lang="en-US" sz="2400" dirty="0"/>
              <a:t>a drug is a compound that is claimed to have a therapeutic </a:t>
            </a:r>
            <a:r>
              <a:rPr lang="en-US" sz="2400" dirty="0" smtClean="0"/>
              <a:t>effect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a </a:t>
            </a:r>
            <a:r>
              <a:rPr lang="en-US" sz="2400" dirty="0" smtClean="0"/>
              <a:t>pharmacist: </a:t>
            </a:r>
            <a:r>
              <a:rPr lang="en-US" sz="2400" dirty="0"/>
              <a:t>any compound that can perturb a biological system in a dose dependent fashion </a:t>
            </a:r>
            <a:endParaRPr lang="en-US" sz="2400" dirty="0" smtClean="0"/>
          </a:p>
          <a:p>
            <a:pPr lvl="1"/>
            <a:r>
              <a:rPr lang="en-US" sz="2400" dirty="0" smtClean="0"/>
              <a:t>Oscar </a:t>
            </a:r>
            <a:r>
              <a:rPr lang="en-US" sz="2400" dirty="0"/>
              <a:t>G. Hernandez, MD, said that “</a:t>
            </a:r>
            <a:r>
              <a:rPr lang="en-US" sz="2400" b="1" dirty="0"/>
              <a:t>the only real difference between medicine and poison is the dose....and </a:t>
            </a:r>
            <a:r>
              <a:rPr lang="en-US" sz="2400" b="1" dirty="0" smtClean="0"/>
              <a:t>intent</a:t>
            </a:r>
            <a:r>
              <a:rPr lang="en-US" sz="2400" dirty="0" smtClean="0"/>
              <a:t>”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 descr="http://celebzter.com/wp-content/uploads/2012/04/prescription-pills1.jpg"/>
          <p:cNvPicPr/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4" y="4772314"/>
            <a:ext cx="2299855" cy="186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ufwildlife.ifas.ufl.edu/images/poison_sign.png"/>
          <p:cNvPicPr/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72314"/>
            <a:ext cx="1925320" cy="186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24.media.tumblr.com/tumblr_maq802FhYE1ry7jr5o1_500.jpg"/>
          <p:cNvPicPr/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72314"/>
            <a:ext cx="2355273" cy="186401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466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/>
              <a:t>What is inside a drug?</a:t>
            </a:r>
            <a:endParaRPr lang="en-US" dirty="0"/>
          </a:p>
          <a:p>
            <a:pPr lvl="1"/>
            <a:r>
              <a:rPr lang="en-US" dirty="0" smtClean="0"/>
              <a:t>Active </a:t>
            </a:r>
            <a:r>
              <a:rPr lang="en-US" dirty="0"/>
              <a:t>pharmaceutical i</a:t>
            </a:r>
            <a:r>
              <a:rPr lang="en-US" dirty="0" smtClean="0"/>
              <a:t>ngredient </a:t>
            </a:r>
            <a:r>
              <a:rPr lang="en-US" dirty="0"/>
              <a:t>(</a:t>
            </a:r>
            <a:r>
              <a:rPr lang="en-US" dirty="0" smtClean="0"/>
              <a:t>API)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hemical compound with pharmacological effect intended for use in diagnosis, treatment or prevention of diseases</a:t>
            </a:r>
          </a:p>
          <a:p>
            <a:pPr lvl="2"/>
            <a:r>
              <a:rPr lang="en-US" dirty="0" smtClean="0"/>
              <a:t>Brand = Generic</a:t>
            </a:r>
          </a:p>
          <a:p>
            <a:pPr lvl="1"/>
            <a:r>
              <a:rPr lang="en-US" dirty="0" smtClean="0"/>
              <a:t>Excipients </a:t>
            </a:r>
            <a:r>
              <a:rPr lang="en-US" dirty="0"/>
              <a:t>(inactive pharmaceutical ingredients)</a:t>
            </a:r>
          </a:p>
          <a:p>
            <a:pPr lvl="2"/>
            <a:r>
              <a:rPr lang="en-US" dirty="0" smtClean="0"/>
              <a:t>Used </a:t>
            </a:r>
            <a:r>
              <a:rPr lang="en-US" dirty="0"/>
              <a:t>for technological, biopharmaceutical and/or stability </a:t>
            </a:r>
            <a:r>
              <a:rPr lang="en-US" dirty="0" smtClean="0"/>
              <a:t>reasons</a:t>
            </a:r>
          </a:p>
          <a:p>
            <a:pPr lvl="2"/>
            <a:r>
              <a:rPr lang="en-US" dirty="0" smtClean="0"/>
              <a:t>Many types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mportant for allergies</a:t>
            </a:r>
          </a:p>
          <a:p>
            <a:pPr lvl="2"/>
            <a:r>
              <a:rPr lang="en-US" dirty="0" smtClean="0"/>
              <a:t>Brand ≠ Generic (may or may not differ)</a:t>
            </a:r>
          </a:p>
          <a:p>
            <a:pPr lvl="1"/>
            <a:r>
              <a:rPr lang="en-US" dirty="0" smtClean="0"/>
              <a:t>Pharmaceutical </a:t>
            </a:r>
            <a:r>
              <a:rPr lang="en-US" dirty="0"/>
              <a:t>preparation (PP)</a:t>
            </a:r>
          </a:p>
          <a:p>
            <a:pPr lvl="2"/>
            <a:r>
              <a:rPr lang="en-US" dirty="0" smtClean="0"/>
              <a:t>End packaged product containing API and excipients</a:t>
            </a:r>
          </a:p>
          <a:p>
            <a:pPr lvl="2"/>
            <a:r>
              <a:rPr lang="en-US" dirty="0"/>
              <a:t>M</a:t>
            </a:r>
            <a:r>
              <a:rPr lang="en-GB" dirty="0" err="1" smtClean="0"/>
              <a:t>anufactured</a:t>
            </a:r>
            <a:r>
              <a:rPr lang="en-GB" dirty="0" smtClean="0"/>
              <a:t> </a:t>
            </a:r>
            <a:r>
              <a:rPr lang="en-GB" dirty="0"/>
              <a:t>in large scales </a:t>
            </a:r>
            <a:endParaRPr lang="en-GB" dirty="0" smtClean="0"/>
          </a:p>
          <a:p>
            <a:pPr lvl="2"/>
            <a:r>
              <a:rPr lang="en-GB" dirty="0" smtClean="0"/>
              <a:t>Compounded individually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01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8" y="1600200"/>
            <a:ext cx="5534892" cy="2667000"/>
          </a:xfrm>
        </p:spPr>
        <p:txBody>
          <a:bodyPr>
            <a:normAutofit fontScale="77500" lnSpcReduction="20000"/>
          </a:bodyPr>
          <a:lstStyle/>
          <a:p>
            <a:pPr marL="365760" indent="-365760">
              <a:spcBef>
                <a:spcPts val="0"/>
              </a:spcBef>
            </a:pPr>
            <a:r>
              <a:rPr lang="en-US" sz="3600" dirty="0"/>
              <a:t>Peter, a 19-year old Caucasian male, is admitted into the hospital for a complicated medical condition.  After a series of tests, the doctor </a:t>
            </a:r>
            <a:r>
              <a:rPr lang="en-US" sz="3600" b="1" dirty="0"/>
              <a:t>gives him a diagnosis and </a:t>
            </a:r>
            <a:r>
              <a:rPr lang="en-US" sz="3600" b="1" dirty="0" smtClean="0"/>
              <a:t>prescribes a steroid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4267200"/>
            <a:ext cx="8839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Although the doctor may have a good idea about which steroid formulation to give, </a:t>
            </a:r>
            <a:r>
              <a:rPr lang="en-US" sz="2800" b="1" dirty="0" smtClean="0"/>
              <a:t>she turns to you (the student pharmacist), and asks for your opinion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Don’t Worry!  Not there yet, but soon will be!</a:t>
            </a:r>
          </a:p>
          <a:p>
            <a:endParaRPr lang="en-US" dirty="0"/>
          </a:p>
        </p:txBody>
      </p:sp>
      <p:pic>
        <p:nvPicPr>
          <p:cNvPr id="1026" name="Picture 2" descr="C:\Users\sf567104\Desktop\Parenteral Module\Pictures\Peter Favorites\SAM_1660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044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39869"/>
          </a:xfrm>
        </p:spPr>
        <p:txBody>
          <a:bodyPr>
            <a:spAutoFit/>
          </a:bodyPr>
          <a:lstStyle/>
          <a:p>
            <a:pPr lvl="0"/>
            <a:r>
              <a:rPr lang="en-US" b="1" dirty="0"/>
              <a:t>In what formulations are steroids available?</a:t>
            </a:r>
            <a:endParaRPr lang="en-US" dirty="0"/>
          </a:p>
          <a:p>
            <a:pPr lvl="1"/>
            <a:r>
              <a:rPr lang="en-US" dirty="0"/>
              <a:t>Oral (by mouth)</a:t>
            </a:r>
          </a:p>
          <a:p>
            <a:pPr lvl="1"/>
            <a:r>
              <a:rPr lang="en-US" dirty="0" smtClean="0"/>
              <a:t>Injections</a:t>
            </a:r>
            <a:endParaRPr lang="en-US" dirty="0"/>
          </a:p>
          <a:p>
            <a:pPr lvl="1"/>
            <a:r>
              <a:rPr lang="en-US" dirty="0" smtClean="0"/>
              <a:t>Inhaled devices</a:t>
            </a:r>
            <a:endParaRPr lang="en-US" dirty="0"/>
          </a:p>
          <a:p>
            <a:pPr lvl="1"/>
            <a:r>
              <a:rPr lang="en-US" dirty="0" smtClean="0"/>
              <a:t>Topical</a:t>
            </a:r>
            <a:endParaRPr lang="en-US" dirty="0"/>
          </a:p>
          <a:p>
            <a:r>
              <a:rPr lang="en-US" sz="2800" dirty="0"/>
              <a:t>As you can see, steroids, like many other medications, can come in a wide variety of </a:t>
            </a:r>
            <a:r>
              <a:rPr lang="en-US" sz="2800" dirty="0" smtClean="0"/>
              <a:t>forms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ach has </a:t>
            </a:r>
            <a:r>
              <a:rPr lang="en-US" sz="2800" dirty="0"/>
              <a:t>its own </a:t>
            </a:r>
            <a:r>
              <a:rPr lang="en-US" sz="2800" dirty="0" smtClean="0"/>
              <a:t>+/- depending </a:t>
            </a:r>
            <a:r>
              <a:rPr lang="en-US" sz="2800" dirty="0"/>
              <a:t>on the indication and patient specific </a:t>
            </a:r>
            <a:r>
              <a:rPr lang="en-US" sz="2800" dirty="0" smtClean="0"/>
              <a:t>needs</a:t>
            </a:r>
            <a:endParaRPr lang="en-US" sz="28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19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5927777"/>
          </a:xfrm>
        </p:spPr>
        <p:txBody>
          <a:bodyPr>
            <a:spAutoFit/>
          </a:bodyPr>
          <a:lstStyle/>
          <a:p>
            <a:r>
              <a:rPr lang="en-US" b="1" dirty="0"/>
              <a:t>What are some of the indications for steroid </a:t>
            </a:r>
            <a:r>
              <a:rPr lang="en-US" b="1" dirty="0" smtClean="0"/>
              <a:t>use?</a:t>
            </a:r>
            <a:endParaRPr lang="en-US" dirty="0" smtClean="0"/>
          </a:p>
          <a:p>
            <a:pPr lvl="1"/>
            <a:r>
              <a:rPr lang="en-US" dirty="0" smtClean="0"/>
              <a:t>MANY INDICATIONS</a:t>
            </a:r>
          </a:p>
          <a:p>
            <a:pPr lvl="2"/>
            <a:r>
              <a:rPr lang="en-US" dirty="0" smtClean="0"/>
              <a:t>Asthma, endocrine disorders, eczema, arthritis (and other inflammation), GI diseases……………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list is long and </a:t>
            </a:r>
            <a:r>
              <a:rPr lang="en-US" dirty="0" smtClean="0"/>
              <a:t>complicated</a:t>
            </a:r>
          </a:p>
          <a:p>
            <a:pPr lvl="1"/>
            <a:r>
              <a:rPr lang="en-US" dirty="0" smtClean="0"/>
              <a:t>Indication may </a:t>
            </a:r>
            <a:r>
              <a:rPr lang="en-US" dirty="0" smtClean="0"/>
              <a:t>indicate </a:t>
            </a:r>
            <a:r>
              <a:rPr lang="en-US" dirty="0" smtClean="0"/>
              <a:t>what form you use</a:t>
            </a:r>
          </a:p>
          <a:p>
            <a:pPr lvl="1"/>
            <a:r>
              <a:rPr lang="en-US" dirty="0" smtClean="0"/>
              <a:t>These concepts are important, especially when </a:t>
            </a:r>
            <a:r>
              <a:rPr lang="en-US" dirty="0"/>
              <a:t>the preferred method fails </a:t>
            </a:r>
            <a:endParaRPr lang="en-US" dirty="0" smtClean="0"/>
          </a:p>
          <a:p>
            <a:pPr lvl="1"/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should </a:t>
            </a:r>
            <a:r>
              <a:rPr lang="en-US" dirty="0" smtClean="0"/>
              <a:t>know drug dosage forms and routes very well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61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CODE_TYPE" val="0"/>
  <p:tag name="ART_ENCODE_INDEX" val="1"/>
  <p:tag name="PRESENTER_PREVIEW_END" val="11"/>
  <p:tag name="ARTICULATE_PRESENTER_VERSION" val="6"/>
  <p:tag name="ARTICULATE_PROJECT_OPEN" val="1"/>
  <p:tag name="PUBLISH_TITLE" val="Introduction Module Final"/>
  <p:tag name="ARTICULATE_PUBLISH_PATH" val="C:\Users\faculty\Documents\My Articulate Projects"/>
  <p:tag name="ARTICULATE_LOGO" val="(None selected)"/>
  <p:tag name="ARTICULATE_PRESENTER" val="(None selected)"/>
  <p:tag name="ARTICULATE_PRESENTER_GUID" val="9869030842"/>
  <p:tag name="ARTICULATE_LMS" val="0"/>
  <p:tag name="ARTICULATE_TEMPLATE" val="Corporate Communications"/>
  <p:tag name="ARTICULATE_TEMPLATE_GUID" val="1a000000-6000-0000-b000-000000000001"/>
  <p:tag name="LMS_PUBLISH" val="No"/>
  <p:tag name="PRESENTER_PREVIEW_MODE" val="0"/>
  <p:tag name="PRESENTER_PREVIEW_START" val="1"/>
  <p:tag name="LAUNCHINNEWWINDOW" val="0"/>
  <p:tag name="LASTPUBLISHED" val="C:\Users\faculty\Documents\My Articulate Projects\Introduction Module Final\player.htm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kMpzT4Iv_files\slide0001_image001.j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TIMELINE" val="5.9/8.7/12.1/13.1"/>
  <p:tag name="ELAPSEDTIME" val="23.5"/>
  <p:tag name="ARTICULATE_SLIDE_GUID" val="f92fe4e3-454c-4ca6-b6c2-cdec63947472"/>
  <p:tag name="ARTICULATE_SLIDE_NAV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CeXXE0Mi_files\slide0001_image001.j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TRlfzoB3_files\slide0001_image001.j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TIMELINE" val="2.3/7.9/14.1"/>
  <p:tag name="ELAPSEDTIME" val="21.9"/>
  <p:tag name="ARTICULATE_SLIDE_GUID" val="02f8651a-4a16-4975-98a8-6f3eb53d81ab"/>
  <p:tag name="ARTICULATE_SLIDE_NAV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3VZaaPfF_files\slide0001_image001.j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IhrbKFOi_files\slide0001_image001.p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SEiEVDbG_files\slide0001_image001.jp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da6457a-eff7-4958-97b2-7b983ee7f132"/>
  <p:tag name="AUDIO_ID" val="266"/>
  <p:tag name="TIMELINE" val="6.5/10.8/18.7/23.5/28.2/33.2/42.7/47.5/53.3/56.7/64.1/66.9"/>
  <p:tag name="ELAPSEDTIME" val="70.9"/>
  <p:tag name="ARTICULATE_SLIDE_NAV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TIMELINE" val="5.4/18.3/29.3"/>
  <p:tag name="ELAPSEDTIME" val="40.7"/>
  <p:tag name="ARTICULATE_SLIDE_GUID" val="73ce0b64-7363-4429-a0fe-080fe5b65c7a"/>
  <p:tag name="ARTICULATE_SLIDE_NAV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3f8a0b6-ccc1-478d-baef-f26f35c1c3c4"/>
  <p:tag name="AUDIO_ID" val="256"/>
  <p:tag name="ELAPSEDTIME" val="26.1"/>
  <p:tag name="ARTICULATE_SLIDE_NAV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Q2erlLtr_files\slide0001_image001.jp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TIMELINE" val="6.4/10.6/17.6/23.1/33.6/39.4"/>
  <p:tag name="ELAPSEDTIME" val="46.6"/>
  <p:tag name="ARTICULATE_SLIDE_GUID" val="37ec617c-8dc4-4323-8669-444aa470c157"/>
  <p:tag name="ARTICULATE_SLIDE_NAV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cf31578-fad5-4a71-9d28-d0ab4f2bd4b0"/>
  <p:tag name="AUDIO_ID" val="262"/>
  <p:tag name="TIMELINE" val="7.7/15.9/21.1/26.9/44.1"/>
  <p:tag name="ELAPSEDTIME" val="54.9"/>
  <p:tag name="ARTICULATE_SLIDE_NAV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TIMELINE" val="17.3/31.6/50.1/68.2"/>
  <p:tag name="ELAPSEDTIME" val="86.9"/>
  <p:tag name="ARTICULATE_SLIDE_GUID" val="ec0867c0-77d8-40a3-b0c8-d04ed7957ac8"/>
  <p:tag name="ARTICULATE_SLIDE_NAV" val="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ELAPSEDTIME" val="20.1"/>
  <p:tag name="ARTICULATE_SLIDE_GUID" val="b3e25370-5a7f-4f4f-a829-2fb545080b74"/>
  <p:tag name="ARTICULATE_SLIDE_NAV" val="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r43du070_files\slide0001_image001.jp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XXaj7Mit_files\slide0001_image001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H2rcNxpl_files\slide0001_image001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TIMELINE" val="7.0/11.6/30.1/36.2"/>
  <p:tag name="ELAPSEDTIME" val="40.6"/>
  <p:tag name="ARTICULATE_SLIDE_GUID" val="45685282-387f-4b4c-aa57-2b7cc0c5c5e7"/>
  <p:tag name="ARTICULATE_SLIDE_NAV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197ZpFXN_files\slide0001_image001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TIMELINE" val="11.6/15.0/19.4/24.4"/>
  <p:tag name="ELAPSEDTIME" val="27.1"/>
  <p:tag name="ARTICULATE_SLIDE_GUID" val="cb25c2f3-cec2-42b0-a53a-b053d3b607ed"/>
  <p:tag name="ARTICULATE_SLIDE_NAV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esYy0uQh_files\slide0001_image001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JRdmpCmT_files\slide0001_image001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sd0IvRuw_files\slide0001_image001.emz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555</Words>
  <Application>Microsoft Office PowerPoint</Application>
  <PresentationFormat>On-screen Show (4:3)</PresentationFormat>
  <Paragraphs>84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Introduction to Dosage Forms and Routes of Administration</vt:lpstr>
      <vt:lpstr>Why are Dosage Forms and Routes Important for a Pharmacist?</vt:lpstr>
      <vt:lpstr>Modules Overview</vt:lpstr>
      <vt:lpstr>Background Information</vt:lpstr>
      <vt:lpstr>Background Information</vt:lpstr>
      <vt:lpstr>Background Information</vt:lpstr>
      <vt:lpstr>Case Presentation</vt:lpstr>
      <vt:lpstr>Some Key Questions</vt:lpstr>
      <vt:lpstr>Some Key Questions</vt:lpstr>
      <vt:lpstr>Some Key Questions</vt:lpstr>
      <vt:lpstr>End Goal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Dosage Forms and Routes of Administration</dc:title>
  <dc:creator>John</dc:creator>
  <cp:lastModifiedBy>itosuser</cp:lastModifiedBy>
  <cp:revision>89</cp:revision>
  <dcterms:created xsi:type="dcterms:W3CDTF">2013-08-06T19:06:56Z</dcterms:created>
  <dcterms:modified xsi:type="dcterms:W3CDTF">2013-09-18T18:41:52Z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2FF0A018-884E-44FE-A30F-A9CB4C54FD03</vt:lpwstr>
  </property>
  <property fmtid="{D5CDD505-2E9C-101B-9397-08002B2CF9AE}" pid="4" name="ArticulatePath">
    <vt:lpwstr>Introduction to Dosage Forms and Routes of Administration</vt:lpwstr>
  </property>
  <property fmtid="{D5CDD505-2E9C-101B-9397-08002B2CF9AE}" pid="5" name="ArticulateProjectFull">
    <vt:lpwstr>C:\Users\faculty\Desktop\John Horner ARTICULATE files CA Project\Intro Module Articulate\Introduction to Dosage Forms and Routes of Administration.ppta</vt:lpwstr>
  </property>
</Properties>
</file>