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1.xml" ContentType="application/vnd.openxmlformats-officedocument.presentationml.notesSlide+xml"/>
  <Override PartName="/ppt/tags/tag51.xml" ContentType="application/vnd.openxmlformats-officedocument.presentationml.tags+xml"/>
  <Override PartName="/ppt/notesSlides/notesSlide2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activeX/activeX1.xml" ContentType="application/vnd.ms-office.activeX+xml"/>
  <Override PartName="/ppt/tags/tag62.xml" ContentType="application/vnd.openxmlformats-officedocument.presentationml.tags+xml"/>
  <Override PartName="/ppt/notesSlides/notesSlide2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6.xml" ContentType="application/vnd.openxmlformats-officedocument.presentationml.notesSlide+xml"/>
  <Override PartName="/ppt/tags/tag65.xml" ContentType="application/vnd.openxmlformats-officedocument.presentationml.tags+xml"/>
  <Override PartName="/ppt/activeX/activeX2.xml" ContentType="application/vnd.ms-office.activeX+xml"/>
  <Override PartName="/ppt/tags/tag66.xml" ContentType="application/vnd.openxmlformats-officedocument.presentationml.tags+xml"/>
  <Override PartName="/ppt/notesSlides/notesSlide2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9.xml" ContentType="application/vnd.openxmlformats-officedocument.presentationml.notesSlide+xml"/>
  <Override PartName="/ppt/tags/tag73.xml" ContentType="application/vnd.openxmlformats-officedocument.presentationml.tags+xml"/>
  <Override PartName="/ppt/notesSlides/notesSlide3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1.xml" ContentType="application/vnd.openxmlformats-officedocument.presentationml.notesSlide+xml"/>
  <Override PartName="/ppt/tags/tag76.xml" ContentType="application/vnd.openxmlformats-officedocument.presentationml.tags+xml"/>
  <Override PartName="/ppt/notesSlides/notesSlide3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8" r:id="rId3"/>
    <p:sldId id="257" r:id="rId4"/>
    <p:sldId id="28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67" r:id="rId14"/>
    <p:sldId id="285" r:id="rId15"/>
    <p:sldId id="268" r:id="rId16"/>
    <p:sldId id="291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92" r:id="rId26"/>
    <p:sldId id="278" r:id="rId27"/>
    <p:sldId id="293" r:id="rId28"/>
    <p:sldId id="294" r:id="rId29"/>
    <p:sldId id="279" r:id="rId30"/>
    <p:sldId id="286" r:id="rId31"/>
    <p:sldId id="280" r:id="rId32"/>
    <p:sldId id="282" r:id="rId33"/>
    <p:sldId id="288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Rg st="23" end="23"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2764" autoAdjust="0"/>
  </p:normalViewPr>
  <p:slideViewPr>
    <p:cSldViewPr>
      <p:cViewPr varScale="1">
        <p:scale>
          <a:sx n="83" d="100"/>
          <a:sy n="83" d="100"/>
        </p:scale>
        <p:origin x="-11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A54C-A90C-43B3-9528-FF22575C4472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70436-0C22-4315-94B4-0D3B9CF04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2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4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18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3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95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7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21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59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40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3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81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74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37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1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Rx for change videos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2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3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77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3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6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3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47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58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6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6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9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1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7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9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8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C495-B2ED-4639-B76D-C0D370AC9A50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2FBB-B885-4AAF-A6EE-866756B0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1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C495-B2ED-4639-B76D-C0D370AC9A50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2FBB-B885-4AAF-A6EE-866756B0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3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C495-B2ED-4639-B76D-C0D370AC9A50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2FBB-B885-4AAF-A6EE-866756B0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5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C495-B2ED-4639-B76D-C0D370AC9A50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2FBB-B885-4AAF-A6EE-866756B0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1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C495-B2ED-4639-B76D-C0D370AC9A50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2FBB-B885-4AAF-A6EE-866756B0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0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C495-B2ED-4639-B76D-C0D370AC9A50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2FBB-B885-4AAF-A6EE-866756B0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5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C495-B2ED-4639-B76D-C0D370AC9A50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2FBB-B885-4AAF-A6EE-866756B0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3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C495-B2ED-4639-B76D-C0D370AC9A50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2FBB-B885-4AAF-A6EE-866756B0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1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C495-B2ED-4639-B76D-C0D370AC9A50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2FBB-B885-4AAF-A6EE-866756B0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C495-B2ED-4639-B76D-C0D370AC9A50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2FBB-B885-4AAF-A6EE-866756B0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1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C495-B2ED-4639-B76D-C0D370AC9A50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2FBB-B885-4AAF-A6EE-866756B0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C495-B2ED-4639-B76D-C0D370AC9A50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2FBB-B885-4AAF-A6EE-866756B04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4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1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3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18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6.emf"/><Relationship Id="rId5" Type="http://schemas.openxmlformats.org/officeDocument/2006/relationships/tags" Target="../tags/tag34.xml"/><Relationship Id="rId10" Type="http://schemas.openxmlformats.org/officeDocument/2006/relationships/image" Target="../media/image15.png"/><Relationship Id="rId4" Type="http://schemas.openxmlformats.org/officeDocument/2006/relationships/tags" Target="../tags/tag33.xml"/><Relationship Id="rId9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40.xml"/><Relationship Id="rId7" Type="http://schemas.openxmlformats.org/officeDocument/2006/relationships/image" Target="../media/image20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46.xml"/><Relationship Id="rId7" Type="http://schemas.openxmlformats.org/officeDocument/2006/relationships/image" Target="../media/image24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2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54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.jpeg"/><Relationship Id="rId5" Type="http://schemas.openxmlformats.org/officeDocument/2006/relationships/tags" Target="../tags/tag56.xml"/><Relationship Id="rId10" Type="http://schemas.openxmlformats.org/officeDocument/2006/relationships/image" Target="../media/image31.jpeg"/><Relationship Id="rId4" Type="http://schemas.openxmlformats.org/officeDocument/2006/relationships/tags" Target="../tags/tag55.xml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30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33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35.png"/><Relationship Id="rId2" Type="http://schemas.openxmlformats.org/officeDocument/2006/relationships/tags" Target="../tags/tag6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36.gi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35.png"/><Relationship Id="rId2" Type="http://schemas.openxmlformats.org/officeDocument/2006/relationships/tags" Target="../tags/tag6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9.xml"/><Relationship Id="rId7" Type="http://schemas.openxmlformats.org/officeDocument/2006/relationships/image" Target="../media/image37.jp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28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7.png"/><Relationship Id="rId4" Type="http://schemas.openxmlformats.org/officeDocument/2006/relationships/tags" Target="../tags/tag70.xml"/><Relationship Id="rId9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470025"/>
          </a:xfrm>
        </p:spPr>
        <p:txBody>
          <a:bodyPr/>
          <a:lstStyle/>
          <a:p>
            <a:r>
              <a:rPr lang="en-US" b="1" dirty="0" smtClean="0"/>
              <a:t>Oral </a:t>
            </a:r>
            <a:r>
              <a:rPr lang="en-US" dirty="0" smtClean="0"/>
              <a:t>Delivery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r>
              <a:rPr lang="en-US" sz="1800" dirty="0"/>
              <a:t>By John Horner</a:t>
            </a:r>
          </a:p>
          <a:p>
            <a:r>
              <a:rPr lang="en-US" sz="1800" dirty="0"/>
              <a:t>Student Pharmacist: Class of 2015</a:t>
            </a:r>
          </a:p>
          <a:p>
            <a:endParaRPr lang="en-US" dirty="0"/>
          </a:p>
        </p:txBody>
      </p:sp>
      <p:pic>
        <p:nvPicPr>
          <p:cNvPr id="4" name="Picture 3" descr="http://wallpoper.com/images/00/40/68/70/pills-tablets_00406870.jp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" y="1072100"/>
            <a:ext cx="8153400" cy="49258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0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67687"/>
            <a:ext cx="2286000" cy="68942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Chewable </a:t>
            </a:r>
            <a:endParaRPr lang="en-US" u="sng" dirty="0"/>
          </a:p>
        </p:txBody>
      </p:sp>
      <p:pic>
        <p:nvPicPr>
          <p:cNvPr id="1026" name="Picture 2" descr="http://farm3.staticflickr.com/2681/4167161170_ed96b05c50_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7766"/>
            <a:ext cx="3505200" cy="347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860053"/>
            <a:ext cx="3352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Broken in mouth, dissolved further down GI Tract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67200" y="1367687"/>
            <a:ext cx="4876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        </a:t>
            </a:r>
            <a:r>
              <a:rPr lang="en-US" sz="3200" u="sng" dirty="0" smtClean="0"/>
              <a:t>Special Tablets</a:t>
            </a:r>
          </a:p>
          <a:p>
            <a:endParaRPr lang="en-US" sz="3200" dirty="0" smtClean="0"/>
          </a:p>
          <a:p>
            <a:r>
              <a:rPr lang="en-US" sz="2400" b="1" dirty="0" smtClean="0"/>
              <a:t>Disintegrating “Wafers” </a:t>
            </a:r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Quickly disintegrates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Examples: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err="1" smtClean="0"/>
              <a:t>Klonopin</a:t>
            </a:r>
            <a:r>
              <a:rPr lang="en-US" sz="2400" dirty="0" smtClean="0"/>
              <a:t> Oral Wafer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err="1" smtClean="0"/>
              <a:t>Gliadel</a:t>
            </a:r>
            <a:r>
              <a:rPr lang="en-US" sz="2400" dirty="0" smtClean="0"/>
              <a:t> Wafer Implant (not an oral medication)</a:t>
            </a:r>
          </a:p>
          <a:p>
            <a:pPr lvl="2"/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b="1" dirty="0" smtClean="0"/>
              <a:t>Discussed later</a:t>
            </a:r>
            <a:r>
              <a:rPr lang="en-US" sz="2400" dirty="0" smtClean="0"/>
              <a:t>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Sublingual</a:t>
            </a: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err="1" smtClean="0"/>
              <a:t>Buccal</a:t>
            </a: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Vaginal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6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Capsules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30135"/>
            <a:ext cx="8191500" cy="7011150"/>
          </a:xfr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API + excipients enclosed in gelatin container </a:t>
            </a:r>
          </a:p>
          <a:p>
            <a:r>
              <a:rPr lang="en-US" sz="2400" dirty="0" smtClean="0"/>
              <a:t>Cannot be divided, but some can be opened and their contents can be removed to be compounded into other formulations (like liquids), or to be sprinkled on food</a:t>
            </a:r>
          </a:p>
          <a:p>
            <a:r>
              <a:rPr lang="en-US" sz="2400" dirty="0" smtClean="0"/>
              <a:t>Like tablets, they can be engineered to more accurately control the speed and location of API release</a:t>
            </a:r>
          </a:p>
          <a:p>
            <a:r>
              <a:rPr lang="en-US" sz="2400" dirty="0" smtClean="0"/>
              <a:t>Not as common as tablets, but may be easier to take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farm4.staticflickr.com/3034/2681415971_bf21e273f5_o.jp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33945"/>
            <a:ext cx="2971800" cy="2057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90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Caplets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120" y="2092007"/>
            <a:ext cx="1219200" cy="152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dirty="0" smtClean="0">
                <a:sym typeface="Symbol"/>
              </a:rPr>
              <a:t></a:t>
            </a:r>
            <a:endParaRPr lang="en-US" sz="9600" dirty="0"/>
          </a:p>
        </p:txBody>
      </p:sp>
      <p:pic>
        <p:nvPicPr>
          <p:cNvPr id="4" name="Picture 3" descr="http://img.trade.cn/uploaded/2011-08/7073256AAA3726-E31D-A8A0-BBFA-C55A203A06C6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1875"/>
            <a:ext cx="1828800" cy="1750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638800" y="1939985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ym typeface="Symbol"/>
              </a:rPr>
              <a:t> </a:t>
            </a:r>
            <a:r>
              <a:rPr lang="en-US" sz="4800" dirty="0" smtClean="0">
                <a:sym typeface="Symbol"/>
              </a:rPr>
              <a:t>Caplet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91000"/>
            <a:ext cx="609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Hybrid </a:t>
            </a:r>
            <a:r>
              <a:rPr lang="en-US" sz="3200" dirty="0"/>
              <a:t>of tablet and </a:t>
            </a:r>
            <a:r>
              <a:rPr lang="en-US" sz="3200" dirty="0" smtClean="0"/>
              <a:t>capsule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It </a:t>
            </a:r>
            <a:r>
              <a:rPr lang="en-US" sz="3200" dirty="0"/>
              <a:t>is a tablet that is oblong and has a gelatin-like </a:t>
            </a:r>
            <a:r>
              <a:rPr lang="en-US" sz="3200" dirty="0" smtClean="0"/>
              <a:t>texture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Increasingly popular</a:t>
            </a:r>
            <a:endParaRPr lang="en-US" sz="3200" dirty="0"/>
          </a:p>
        </p:txBody>
      </p:sp>
      <p:pic>
        <p:nvPicPr>
          <p:cNvPr id="16" name="Picture 15" descr="http://upload.wikimedia.org/wikipedia/commons/d/d7/Dexamphetamine_sulfate_5_mg_tablets.jpg"/>
          <p:cNvPicPr/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4" y="1901875"/>
            <a:ext cx="1761808" cy="17503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4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Capsules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560865"/>
            <a:ext cx="2209800" cy="7065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Hard G</a:t>
            </a:r>
            <a:r>
              <a:rPr lang="en-US" u="sng" dirty="0" smtClean="0"/>
              <a:t>elatin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94960" y="152906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Soft Gelatin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724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Body and cap of gelatin with tamper-proof seal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Contain powders, pellets, and/or granules, which are released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5360" y="4724400"/>
            <a:ext cx="3657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“Soft” gelatin surrounding liquid formulation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Can </a:t>
            </a:r>
            <a:r>
              <a:rPr lang="en-US" sz="2000" dirty="0"/>
              <a:t>also be filled </a:t>
            </a:r>
            <a:r>
              <a:rPr lang="en-US" sz="2000" dirty="0" smtClean="0"/>
              <a:t>with pastes </a:t>
            </a:r>
            <a:r>
              <a:rPr lang="en-US" sz="2000" dirty="0"/>
              <a:t>or </a:t>
            </a:r>
            <a:r>
              <a:rPr lang="en-US" sz="2000" dirty="0" smtClean="0"/>
              <a:t>powders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Must </a:t>
            </a:r>
            <a:r>
              <a:rPr lang="en-US" sz="2000" dirty="0"/>
              <a:t>be swallowed whole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9" name="Picture 8" descr="http://www.futurity.org/wp-content/uploads/2012/04/antibioticpowder_525.jpg"/>
          <p:cNvPicPr/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36484"/>
            <a:ext cx="3200399" cy="243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ifanca.org/img/uploads/Digestnewsletter/gelcap.jpg"/>
          <p:cNvPicPr/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6484"/>
            <a:ext cx="2057400" cy="243551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35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Thin Films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 strips </a:t>
            </a:r>
            <a:r>
              <a:rPr lang="en-GB" dirty="0"/>
              <a:t>placed in the </a:t>
            </a:r>
            <a:r>
              <a:rPr lang="en-GB" dirty="0" smtClean="0"/>
              <a:t>mouth</a:t>
            </a:r>
          </a:p>
          <a:p>
            <a:r>
              <a:rPr lang="en-GB" dirty="0"/>
              <a:t>I</a:t>
            </a:r>
            <a:r>
              <a:rPr lang="en-GB" dirty="0" smtClean="0"/>
              <a:t>nstantly </a:t>
            </a:r>
            <a:r>
              <a:rPr lang="en-GB" dirty="0"/>
              <a:t>dissolve or “melt” on the </a:t>
            </a:r>
            <a:r>
              <a:rPr lang="en-GB" dirty="0" smtClean="0"/>
              <a:t>tongue </a:t>
            </a:r>
          </a:p>
          <a:p>
            <a:r>
              <a:rPr lang="en-GB" dirty="0" smtClean="0"/>
              <a:t>They </a:t>
            </a:r>
            <a:r>
              <a:rPr lang="en-GB" dirty="0"/>
              <a:t>are convenient and can be taken without any </a:t>
            </a:r>
            <a:r>
              <a:rPr lang="en-GB" dirty="0" smtClean="0"/>
              <a:t>water</a:t>
            </a:r>
          </a:p>
          <a:p>
            <a:r>
              <a:rPr lang="en-GB" dirty="0" smtClean="0"/>
              <a:t>Good for children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Types </a:t>
            </a:r>
            <a:r>
              <a:rPr lang="en-GB" dirty="0"/>
              <a:t>of </a:t>
            </a:r>
            <a:r>
              <a:rPr lang="en-GB" dirty="0" smtClean="0"/>
              <a:t>Release </a:t>
            </a:r>
            <a:r>
              <a:rPr lang="en-GB" dirty="0"/>
              <a:t>F</a:t>
            </a:r>
            <a:r>
              <a:rPr lang="en-GB" dirty="0" smtClean="0"/>
              <a:t>ormulations</a:t>
            </a:r>
            <a:br>
              <a:rPr lang="en-GB" dirty="0" smtClean="0"/>
            </a:br>
            <a:r>
              <a:rPr lang="en-GB" dirty="0" smtClean="0"/>
              <a:t>(Made for Tablets or Capsules)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16072"/>
              </p:ext>
            </p:extLst>
          </p:nvPr>
        </p:nvGraphicFramePr>
        <p:xfrm>
          <a:off x="-53340" y="1524000"/>
          <a:ext cx="9220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485"/>
                <a:gridCol w="3694545"/>
                <a:gridCol w="3201170"/>
              </a:tblGrid>
              <a:tr h="5830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Immediate release</a:t>
                      </a:r>
                      <a:r>
                        <a:rPr lang="en-US" sz="2000" b="1" baseline="0" dirty="0" smtClean="0"/>
                        <a:t> </a:t>
                      </a:r>
                      <a:br>
                        <a:rPr lang="en-US" sz="2000" b="1" baseline="0" dirty="0" smtClean="0"/>
                      </a:br>
                      <a:r>
                        <a:rPr lang="en-US" sz="2000" b="1" baseline="0" dirty="0" smtClean="0"/>
                        <a:t>(IR)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Extended release</a:t>
                      </a:r>
                      <a:b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(ER/XL/XR)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Delayed release</a:t>
                      </a:r>
                      <a:endParaRPr lang="en-US" sz="2000" dirty="0"/>
                    </a:p>
                  </a:txBody>
                  <a:tcPr/>
                </a:tc>
              </a:tr>
              <a:tr h="227076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/>
                        <a:t>Standard form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/>
                        <a:t>Often not indicated on label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/>
                        <a:t>Drug  released slowly at a nearly constant rate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Prolonged drug levels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Less frequent dosing (Better adherence)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/>
                        <a:t>Enteric coated (EC)  most common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/>
                        <a:t>Used</a:t>
                      </a:r>
                      <a:r>
                        <a:rPr lang="en-US" sz="2200" baseline="0" dirty="0" smtClean="0"/>
                        <a:t> to help bypass the stomach and release API in upper small intestine.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46482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Other </a:t>
            </a:r>
            <a:r>
              <a:rPr lang="en-US" sz="2000" dirty="0"/>
              <a:t>c</a:t>
            </a:r>
            <a:r>
              <a:rPr lang="en-US" sz="2000" dirty="0" smtClean="0"/>
              <a:t>ommon acronyms: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CD</a:t>
            </a:r>
            <a:r>
              <a:rPr lang="en-US" sz="2000" dirty="0" smtClean="0"/>
              <a:t> </a:t>
            </a:r>
            <a:r>
              <a:rPr lang="en-US" sz="2000" dirty="0"/>
              <a:t>- controlled </a:t>
            </a:r>
            <a:r>
              <a:rPr lang="en-US" sz="2000" dirty="0" smtClean="0"/>
              <a:t>delivery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CR </a:t>
            </a:r>
            <a:r>
              <a:rPr lang="en-US" sz="2000" dirty="0"/>
              <a:t>- controlled </a:t>
            </a:r>
            <a:r>
              <a:rPr lang="en-US" sz="2000" dirty="0" smtClean="0"/>
              <a:t>release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LA</a:t>
            </a:r>
            <a:r>
              <a:rPr lang="en-US" sz="2000" dirty="0" smtClean="0"/>
              <a:t> </a:t>
            </a:r>
            <a:r>
              <a:rPr lang="en-US" sz="2000" dirty="0"/>
              <a:t>- long </a:t>
            </a:r>
            <a:r>
              <a:rPr lang="en-US" sz="2000" dirty="0" smtClean="0"/>
              <a:t>acting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SR</a:t>
            </a:r>
            <a:r>
              <a:rPr lang="en-US" sz="2000" dirty="0" smtClean="0"/>
              <a:t> </a:t>
            </a:r>
            <a:r>
              <a:rPr lang="en-US" sz="2000" dirty="0"/>
              <a:t>- sustained </a:t>
            </a:r>
            <a:r>
              <a:rPr lang="en-US" sz="2000" dirty="0" smtClean="0"/>
              <a:t>release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TR</a:t>
            </a:r>
            <a:r>
              <a:rPr lang="en-US" sz="2000" dirty="0" smtClean="0"/>
              <a:t> </a:t>
            </a:r>
            <a:r>
              <a:rPr lang="en-US" sz="2000" dirty="0"/>
              <a:t>- timed </a:t>
            </a:r>
            <a:r>
              <a:rPr lang="en-US" sz="2000" dirty="0" smtClean="0"/>
              <a:t>release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07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 Assessment 1</a:t>
            </a:r>
            <a:endParaRPr lang="en-US"/>
          </a:p>
        </p:txBody>
      </p:sp>
      <p:pic>
        <p:nvPicPr>
          <p:cNvPr id="109" name="Picture 10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111" name="Picture 1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579058"/>
            <a:ext cx="5740400" cy="1230734"/>
          </a:xfrm>
          <a:prstGeom prst="rect">
            <a:avLst/>
          </a:prstGeom>
        </p:spPr>
      </p:pic>
      <p:pic>
        <p:nvPicPr>
          <p:cNvPr id="112" name="Picture 11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113" name="Picture 11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114" name="Picture 11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115" name="Picture 114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86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Description of Available </a:t>
            </a:r>
            <a:r>
              <a:rPr lang="en-US" i="1" dirty="0">
                <a:solidFill>
                  <a:srgbClr val="00B0F0"/>
                </a:solidFill>
              </a:rPr>
              <a:t>Liquid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/>
              <a:t>Forms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218"/>
            <a:ext cx="26670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Forms</a:t>
            </a:r>
          </a:p>
          <a:p>
            <a:r>
              <a:rPr lang="en-US" sz="2400" dirty="0" smtClean="0"/>
              <a:t>Solutions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yrups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lixirs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inctures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rops</a:t>
            </a:r>
          </a:p>
          <a:p>
            <a:r>
              <a:rPr lang="en-US" sz="2400" dirty="0" smtClean="0"/>
              <a:t>Suspensions</a:t>
            </a:r>
            <a:endParaRPr lang="en-US" dirty="0" smtClean="0"/>
          </a:p>
          <a:p>
            <a:r>
              <a:rPr lang="en-US" sz="2400" dirty="0" smtClean="0"/>
              <a:t>Emulsions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1371600"/>
            <a:ext cx="3962400" cy="465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u="sng" dirty="0" smtClean="0">
                <a:ea typeface="Calibri"/>
                <a:cs typeface="Times New Roman"/>
              </a:rPr>
              <a:t>Oral </a:t>
            </a:r>
            <a:r>
              <a:rPr lang="en-GB" sz="2200" u="sng" dirty="0">
                <a:ea typeface="Calibri"/>
                <a:cs typeface="Times New Roman"/>
              </a:rPr>
              <a:t>Liquid </a:t>
            </a:r>
            <a:r>
              <a:rPr lang="en-GB" sz="2200" u="sng" dirty="0" smtClean="0">
                <a:ea typeface="Calibri"/>
                <a:cs typeface="Times New Roman"/>
              </a:rPr>
              <a:t>Advantages</a:t>
            </a:r>
            <a:endParaRPr lang="en-US" sz="2200" dirty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en-GB" sz="2200" dirty="0">
                <a:ea typeface="Calibri"/>
                <a:cs typeface="Times New Roman"/>
              </a:rPr>
              <a:t>E</a:t>
            </a:r>
            <a:r>
              <a:rPr lang="en-GB" sz="2200" dirty="0" smtClean="0">
                <a:ea typeface="Calibri"/>
                <a:cs typeface="Times New Roman"/>
              </a:rPr>
              <a:t>asier </a:t>
            </a:r>
            <a:r>
              <a:rPr lang="en-GB" sz="2200" dirty="0">
                <a:ea typeface="Calibri"/>
                <a:cs typeface="Times New Roman"/>
              </a:rPr>
              <a:t>for administration (children, elderly people)</a:t>
            </a:r>
            <a:endParaRPr lang="en-US" sz="2200" dirty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en-GB" sz="2200" dirty="0" smtClean="0">
                <a:ea typeface="Calibri"/>
                <a:cs typeface="Times New Roman"/>
              </a:rPr>
              <a:t>Rapid </a:t>
            </a:r>
            <a:r>
              <a:rPr lang="en-GB" sz="2200" dirty="0">
                <a:ea typeface="Calibri"/>
                <a:cs typeface="Times New Roman"/>
              </a:rPr>
              <a:t>absorption</a:t>
            </a:r>
            <a:endParaRPr lang="en-US" sz="2200" dirty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en-GB" sz="2200" dirty="0">
                <a:ea typeface="Calibri"/>
                <a:cs typeface="Times New Roman"/>
              </a:rPr>
              <a:t>F</a:t>
            </a:r>
            <a:r>
              <a:rPr lang="en-GB" sz="2200" dirty="0" smtClean="0">
                <a:ea typeface="Calibri"/>
                <a:cs typeface="Times New Roman"/>
              </a:rPr>
              <a:t>lexible </a:t>
            </a:r>
            <a:r>
              <a:rPr lang="en-GB" sz="2200" dirty="0">
                <a:ea typeface="Calibri"/>
                <a:cs typeface="Times New Roman"/>
              </a:rPr>
              <a:t>dosing</a:t>
            </a:r>
            <a:endParaRPr lang="en-US" sz="22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a typeface="Calibri"/>
                <a:cs typeface="Times New Roman"/>
              </a:rPr>
              <a:t> 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u="sng" dirty="0">
                <a:ea typeface="Calibri"/>
                <a:cs typeface="Times New Roman"/>
              </a:rPr>
              <a:t>Oral Liquid </a:t>
            </a:r>
            <a:r>
              <a:rPr lang="en-GB" sz="2200" u="sng" dirty="0" smtClean="0">
                <a:ea typeface="Calibri"/>
                <a:cs typeface="Times New Roman"/>
              </a:rPr>
              <a:t>Disadvantages</a:t>
            </a:r>
            <a:endParaRPr lang="en-US" sz="2200" dirty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en-GB" sz="2200" dirty="0" smtClean="0">
                <a:ea typeface="Calibri"/>
                <a:cs typeface="Times New Roman"/>
              </a:rPr>
              <a:t>Stability </a:t>
            </a:r>
            <a:r>
              <a:rPr lang="en-US" sz="2200" dirty="0" smtClean="0">
                <a:ea typeface="Calibri"/>
                <a:cs typeface="Times New Roman"/>
              </a:rPr>
              <a:t>challenges</a:t>
            </a:r>
            <a:endParaRPr lang="en-US" sz="2200" dirty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en-GB" sz="2200" dirty="0">
                <a:ea typeface="Calibri"/>
                <a:cs typeface="Times New Roman"/>
              </a:rPr>
              <a:t>A</a:t>
            </a:r>
            <a:r>
              <a:rPr lang="en-GB" sz="2200" dirty="0" smtClean="0">
                <a:ea typeface="Calibri"/>
                <a:cs typeface="Times New Roman"/>
              </a:rPr>
              <a:t>ccurate </a:t>
            </a:r>
            <a:r>
              <a:rPr lang="en-GB" sz="2200" dirty="0">
                <a:ea typeface="Calibri"/>
                <a:cs typeface="Times New Roman"/>
              </a:rPr>
              <a:t>dosing</a:t>
            </a:r>
            <a:endParaRPr lang="en-US" sz="2200" dirty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en-GB" sz="2200" dirty="0" smtClean="0">
                <a:ea typeface="Calibri"/>
                <a:cs typeface="Times New Roman"/>
              </a:rPr>
              <a:t>Harder to mask taste (flavouring helps) </a:t>
            </a:r>
            <a:endParaRPr lang="en-US" sz="2200" dirty="0">
              <a:ea typeface="Calibri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http://pediproject.files.wordpress.com/2011/05/full_bottle.jp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46496"/>
            <a:ext cx="2133600" cy="213513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335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Liquids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Solutions</a:t>
            </a:r>
          </a:p>
          <a:p>
            <a:r>
              <a:rPr lang="en-GB" dirty="0"/>
              <a:t>Homogenous</a:t>
            </a:r>
          </a:p>
          <a:p>
            <a:r>
              <a:rPr lang="en-GB" dirty="0" smtClean="0"/>
              <a:t>Clear liquid </a:t>
            </a:r>
            <a:r>
              <a:rPr lang="en-GB" dirty="0"/>
              <a:t>preparations that contain one or more substances dissolved in water or </a:t>
            </a:r>
            <a:r>
              <a:rPr lang="en-GB" dirty="0" smtClean="0"/>
              <a:t>co-solvent </a:t>
            </a:r>
            <a:r>
              <a:rPr lang="en-GB" dirty="0"/>
              <a:t>(</a:t>
            </a:r>
            <a:r>
              <a:rPr lang="en-GB" dirty="0" smtClean="0"/>
              <a:t>e.g</a:t>
            </a:r>
            <a:r>
              <a:rPr lang="en-GB" dirty="0"/>
              <a:t>.</a:t>
            </a:r>
            <a:r>
              <a:rPr lang="en-GB" dirty="0" smtClean="0"/>
              <a:t> </a:t>
            </a:r>
            <a:r>
              <a:rPr lang="en-GB" dirty="0"/>
              <a:t>alcohol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Come ready to administer, concentrated to dilute, or may come in a soluble solid form (powders) to be dissolved</a:t>
            </a:r>
          </a:p>
          <a:p>
            <a:r>
              <a:rPr lang="en-GB" dirty="0" smtClean="0"/>
              <a:t>Includes also </a:t>
            </a:r>
            <a:r>
              <a:rPr lang="en-GB" u="sng" dirty="0" smtClean="0"/>
              <a:t>syrups</a:t>
            </a:r>
            <a:r>
              <a:rPr lang="en-GB" dirty="0" smtClean="0"/>
              <a:t>, </a:t>
            </a:r>
            <a:r>
              <a:rPr lang="en-GB" u="sng" dirty="0" smtClean="0"/>
              <a:t>elixirs</a:t>
            </a:r>
            <a:r>
              <a:rPr lang="en-GB" dirty="0" smtClean="0"/>
              <a:t>, </a:t>
            </a:r>
            <a:r>
              <a:rPr lang="en-GB" u="sng" dirty="0" smtClean="0"/>
              <a:t>tinctures</a:t>
            </a:r>
            <a:r>
              <a:rPr lang="en-GB" dirty="0" smtClean="0"/>
              <a:t>, and </a:t>
            </a:r>
            <a:r>
              <a:rPr lang="en-GB" u="sng" dirty="0" smtClean="0"/>
              <a:t>drops</a:t>
            </a:r>
          </a:p>
        </p:txBody>
      </p:sp>
      <p:pic>
        <p:nvPicPr>
          <p:cNvPr id="7" name="Picture 6" descr="http://www.allaboutyou.com/cm/allaboutyou/images/dl/cough-jtqFb5-syrup.jpg"/>
          <p:cNvPicPr/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82" y="4095115"/>
            <a:ext cx="2074718" cy="222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userfiles.steadyhealth.com/sites/steadyhealth.com/modules/infocenter/data/images/side_effects_of_pepto_bismol.jpg"/>
          <p:cNvPicPr/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1500"/>
            <a:ext cx="1600200" cy="194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2.bp.blogspot.com/_9M9yKRI9XVw/TLuxZ8m9FrI/AAAAAAAABKA/9wMzlzjhaAc/s1600/codeine+kid.jpg"/>
          <p:cNvPicPr/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427413" cy="2667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29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96200" cy="627248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u="sng" dirty="0"/>
              <a:t>Suspensions</a:t>
            </a:r>
          </a:p>
          <a:p>
            <a:r>
              <a:rPr lang="en-GB" sz="2800" dirty="0"/>
              <a:t>Heterogeneous</a:t>
            </a:r>
          </a:p>
          <a:p>
            <a:r>
              <a:rPr lang="en-GB" sz="2800" dirty="0" smtClean="0"/>
              <a:t>Solid </a:t>
            </a:r>
            <a:r>
              <a:rPr lang="en-GB" sz="2800" dirty="0"/>
              <a:t>particles are dispersed upon </a:t>
            </a:r>
            <a:r>
              <a:rPr lang="en-GB" sz="2800" b="1" dirty="0"/>
              <a:t>shaking</a:t>
            </a:r>
            <a:r>
              <a:rPr lang="en-GB" sz="2800" dirty="0"/>
              <a:t> to give a uniform </a:t>
            </a:r>
            <a:r>
              <a:rPr lang="en-GB" sz="2800" dirty="0" smtClean="0"/>
              <a:t>liquid distribution</a:t>
            </a:r>
          </a:p>
          <a:p>
            <a:r>
              <a:rPr lang="en-GB" sz="2800" dirty="0" smtClean="0"/>
              <a:t>Example</a:t>
            </a:r>
            <a:r>
              <a:rPr lang="en-GB" sz="2800" dirty="0"/>
              <a:t>: </a:t>
            </a:r>
            <a:r>
              <a:rPr lang="en-GB" sz="2800" dirty="0" smtClean="0"/>
              <a:t>liquid antibiotics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smtClean="0"/>
              <a:t>Emulsions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wo-phase systems</a:t>
            </a:r>
            <a:endParaRPr lang="en-US" sz="2800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mulsifying agents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onsistency varies</a:t>
            </a:r>
          </a:p>
          <a:p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1.bp.blogspot.com/_K17j_2ZPSZM/TNrEp_Ptz3I/AAAAAAAAACg/KylYllUX93c/s1600/Penicillin_G_.jp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55" y="3581400"/>
            <a:ext cx="3659505" cy="2971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891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8598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At </a:t>
            </a:r>
            <a:r>
              <a:rPr lang="en-US" sz="2400" dirty="0"/>
              <a:t>the </a:t>
            </a:r>
            <a:r>
              <a:rPr lang="en-US" sz="2400" dirty="0" smtClean="0"/>
              <a:t>completion </a:t>
            </a:r>
            <a:r>
              <a:rPr lang="en-US" sz="2400" dirty="0"/>
              <a:t>of this module, students will be able to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1100" dirty="0"/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List </a:t>
            </a:r>
            <a:r>
              <a:rPr lang="en-US" sz="2400" dirty="0" smtClean="0"/>
              <a:t>2 main clinical or physicochemical advantages </a:t>
            </a:r>
            <a:r>
              <a:rPr lang="en-US" sz="2400" dirty="0"/>
              <a:t>and disadvantages of </a:t>
            </a:r>
            <a:r>
              <a:rPr lang="en-US" sz="2400" dirty="0" smtClean="0"/>
              <a:t>each of the medication forms and routes discussed in this module and discuss when they are appropriate to use in the health care setting for specific patient populations</a:t>
            </a:r>
          </a:p>
          <a:p>
            <a:pPr marL="514350" lvl="0" indent="-514350">
              <a:buFont typeface="+mj-lt"/>
              <a:buAutoNum type="arabicPeriod"/>
            </a:pPr>
            <a:endParaRPr lang="en-US" sz="1100" dirty="0"/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Visually </a:t>
            </a:r>
            <a:r>
              <a:rPr lang="en-US" sz="2400" dirty="0"/>
              <a:t>differentiate between </a:t>
            </a:r>
            <a:r>
              <a:rPr lang="en-US" sz="2400" dirty="0" smtClean="0"/>
              <a:t>the types </a:t>
            </a:r>
            <a:r>
              <a:rPr lang="en-US" sz="2400" dirty="0"/>
              <a:t>of </a:t>
            </a:r>
            <a:r>
              <a:rPr lang="en-US" sz="2400" dirty="0" smtClean="0"/>
              <a:t>oral formulations, including tablets</a:t>
            </a:r>
            <a:r>
              <a:rPr lang="en-US" sz="2400" dirty="0"/>
              <a:t>, capsules, </a:t>
            </a:r>
            <a:r>
              <a:rPr lang="en-US" sz="2400" dirty="0" smtClean="0"/>
              <a:t>liquids, and all their variations</a:t>
            </a:r>
          </a:p>
          <a:p>
            <a:pPr marL="514350" lvl="0" indent="-514350">
              <a:buFont typeface="+mj-lt"/>
              <a:buAutoNum type="arabicPeriod"/>
            </a:pPr>
            <a:endParaRPr lang="en-US" sz="1100" dirty="0"/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Explain </a:t>
            </a:r>
            <a:r>
              <a:rPr lang="en-US" sz="2400" dirty="0"/>
              <a:t>generally </a:t>
            </a:r>
            <a:r>
              <a:rPr lang="en-US" sz="2400" dirty="0" smtClean="0"/>
              <a:t>the following </a:t>
            </a:r>
            <a:r>
              <a:rPr lang="en-US" sz="2400" dirty="0"/>
              <a:t>key </a:t>
            </a:r>
            <a:r>
              <a:rPr lang="en-US" sz="2400" dirty="0" smtClean="0"/>
              <a:t>concepts: sites of absorption in oral delivery, </a:t>
            </a:r>
            <a:r>
              <a:rPr lang="en-US" sz="2400" dirty="0"/>
              <a:t>coatings, </a:t>
            </a:r>
            <a:r>
              <a:rPr lang="en-US" sz="2400" dirty="0" smtClean="0"/>
              <a:t>modified release </a:t>
            </a:r>
            <a:r>
              <a:rPr lang="en-US" sz="2400" dirty="0"/>
              <a:t>mechanisms, </a:t>
            </a:r>
            <a:r>
              <a:rPr lang="en-US" sz="2400" dirty="0" smtClean="0"/>
              <a:t>and capsule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6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Administration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015" y="1266993"/>
            <a:ext cx="8495585" cy="4081117"/>
          </a:xfrm>
        </p:spPr>
        <p:txBody>
          <a:bodyPr>
            <a:spAutoFit/>
          </a:bodyPr>
          <a:lstStyle/>
          <a:p>
            <a:r>
              <a:rPr lang="en-US" sz="2400" dirty="0" smtClean="0"/>
              <a:t>Solid oral formulations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 general, take with plenty of water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ablets: tilt head back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apsules: tilt head forward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ith or without food varies from drug to drug</a:t>
            </a:r>
          </a:p>
          <a:p>
            <a:r>
              <a:rPr lang="en-US" sz="2400" dirty="0" smtClean="0"/>
              <a:t>Liquid </a:t>
            </a:r>
            <a:r>
              <a:rPr lang="en-US" sz="2400" dirty="0"/>
              <a:t>o</a:t>
            </a:r>
            <a:r>
              <a:rPr lang="en-US" sz="2400" dirty="0" smtClean="0"/>
              <a:t>ral </a:t>
            </a:r>
            <a:r>
              <a:rPr lang="en-US" sz="2400" dirty="0"/>
              <a:t>f</a:t>
            </a:r>
            <a:r>
              <a:rPr lang="en-US" sz="2400" dirty="0" smtClean="0"/>
              <a:t>ormulations</a:t>
            </a:r>
          </a:p>
          <a:p>
            <a:pPr lvl="1"/>
            <a:r>
              <a:rPr lang="en-US" sz="2400" dirty="0" smtClean="0"/>
              <a:t>Remember to </a:t>
            </a:r>
            <a:r>
              <a:rPr lang="en-US" sz="2400" b="1" dirty="0" smtClean="0"/>
              <a:t>shake suspensions </a:t>
            </a:r>
          </a:p>
          <a:p>
            <a:pPr lvl="1"/>
            <a:r>
              <a:rPr lang="en-US" sz="2400" dirty="0" smtClean="0"/>
              <a:t>Be careful of expiration dates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stockfresh.com/files/3/350jb/m/89/640138_stock-photo-eyedropper-with-pink-medicin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5" y="4952999"/>
            <a:ext cx="2625615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01.i.aliimg.com/photo/v0/51380499/60ml_Syringe_with_Catheter_Tip.jpg"/>
          <p:cNvPicPr/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8" y="4953000"/>
            <a:ext cx="1839191" cy="175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mommybrown.com/public/article/ee/2f/2fbf_89df.jpg?c=2d35"/>
          <p:cNvPicPr/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2438400" cy="175259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80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Sublingual (SL) </a:t>
            </a:r>
            <a:br>
              <a:rPr lang="en-US" sz="4800" b="1" dirty="0" smtClean="0">
                <a:solidFill>
                  <a:srgbClr val="00B0F0"/>
                </a:solidFill>
              </a:rPr>
            </a:br>
            <a:r>
              <a:rPr lang="en-US" sz="4800" b="1" dirty="0" smtClean="0">
                <a:solidFill>
                  <a:srgbClr val="00B0F0"/>
                </a:solidFill>
              </a:rPr>
              <a:t>and </a:t>
            </a:r>
            <a:r>
              <a:rPr lang="en-US" sz="4800" b="1" dirty="0" err="1" smtClean="0">
                <a:solidFill>
                  <a:srgbClr val="00B0F0"/>
                </a:solidFill>
              </a:rPr>
              <a:t>Buccal</a:t>
            </a:r>
            <a:r>
              <a:rPr lang="en-US" sz="4800" b="1" dirty="0" smtClean="0">
                <a:solidFill>
                  <a:srgbClr val="00B0F0"/>
                </a:solidFill>
              </a:rPr>
              <a:t> Routes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6" y="1524000"/>
            <a:ext cx="2784764" cy="914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u="sng" dirty="0" smtClean="0"/>
              <a:t>Sublingual</a:t>
            </a: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(</a:t>
            </a:r>
            <a:r>
              <a:rPr lang="en-US" sz="2400" dirty="0"/>
              <a:t>under tongue) </a:t>
            </a:r>
          </a:p>
        </p:txBody>
      </p:sp>
      <p:pic>
        <p:nvPicPr>
          <p:cNvPr id="4" name="Picture 3" descr="http://medicalassistedtreatment.org/mediac/400_0/media/23howtotake.jpg"/>
          <p:cNvPicPr/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2438400"/>
            <a:ext cx="3733800" cy="260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openi.nlm.nih.gov/imgs/rescaled512/3004632_jpr-2-013f1.png"/>
          <p:cNvPicPr/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962400" cy="26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" y="5320518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Routes accessed </a:t>
            </a:r>
            <a:r>
              <a:rPr lang="en-US" sz="2000" dirty="0"/>
              <a:t>when a drug is dissolved and passes through the membrane of the bottom or side of </a:t>
            </a:r>
            <a:r>
              <a:rPr lang="en-US" sz="2000" dirty="0" smtClean="0"/>
              <a:t>mouth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Good for faster action and when parenteral administration is not practical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524000"/>
            <a:ext cx="240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/>
              <a:t>B</a:t>
            </a:r>
            <a:r>
              <a:rPr lang="en-US" sz="2400" u="sng" dirty="0" err="1" smtClean="0"/>
              <a:t>uccal</a:t>
            </a:r>
            <a:endParaRPr lang="en-US" sz="2400" dirty="0" smtClean="0"/>
          </a:p>
          <a:p>
            <a:pPr algn="ctr"/>
            <a:r>
              <a:rPr lang="en-US" sz="2400" dirty="0" smtClean="0"/>
              <a:t>(</a:t>
            </a:r>
            <a:r>
              <a:rPr lang="en-US" sz="2400" dirty="0"/>
              <a:t>inside cheek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2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SL </a:t>
            </a:r>
            <a:r>
              <a:rPr lang="en-US" b="1" dirty="0">
                <a:solidFill>
                  <a:srgbClr val="00B0F0"/>
                </a:solidFill>
              </a:rPr>
              <a:t>and </a:t>
            </a:r>
            <a:r>
              <a:rPr lang="en-US" b="1" dirty="0" err="1">
                <a:solidFill>
                  <a:srgbClr val="00B0F0"/>
                </a:solidFill>
              </a:rPr>
              <a:t>Buccal</a:t>
            </a:r>
            <a:r>
              <a:rPr lang="en-US" b="1" dirty="0">
                <a:solidFill>
                  <a:srgbClr val="00B0F0"/>
                </a:solidFill>
              </a:rPr>
              <a:t> Routes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GB" dirty="0" smtClean="0"/>
              <a:t>more rapid </a:t>
            </a:r>
            <a:r>
              <a:rPr lang="en-GB" dirty="0"/>
              <a:t>systemic drug </a:t>
            </a:r>
            <a:r>
              <a:rPr lang="en-GB" dirty="0" smtClean="0"/>
              <a:t>effect</a:t>
            </a:r>
            <a:endParaRPr lang="en-GB" dirty="0"/>
          </a:p>
          <a:p>
            <a:pPr lvl="1"/>
            <a:r>
              <a:rPr lang="en-GB" dirty="0"/>
              <a:t>l</a:t>
            </a:r>
            <a:r>
              <a:rPr lang="en-GB" dirty="0" smtClean="0"/>
              <a:t>ess drug fraction lost due to break down and first pass metabolism</a:t>
            </a:r>
          </a:p>
          <a:p>
            <a:pPr lvl="1"/>
            <a:r>
              <a:rPr lang="en-GB" dirty="0"/>
              <a:t>v</a:t>
            </a:r>
            <a:r>
              <a:rPr lang="en-GB" dirty="0" smtClean="0"/>
              <a:t>ery easy to use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ome </a:t>
            </a:r>
            <a:r>
              <a:rPr lang="en-GB" dirty="0"/>
              <a:t>drugs are not well dissolved in saliva or diffuse too slowly </a:t>
            </a:r>
            <a:endParaRPr lang="en-GB" dirty="0" smtClean="0"/>
          </a:p>
          <a:p>
            <a:pPr lvl="1"/>
            <a:r>
              <a:rPr lang="en-GB" dirty="0"/>
              <a:t>m</a:t>
            </a:r>
            <a:r>
              <a:rPr lang="en-GB" dirty="0" smtClean="0"/>
              <a:t>ay have bad taste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6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Description of Available </a:t>
            </a:r>
            <a:r>
              <a:rPr lang="en-GB" b="1" i="1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133600" cy="6580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Tablets</a:t>
            </a:r>
            <a:endParaRPr lang="en-US" dirty="0"/>
          </a:p>
        </p:txBody>
      </p:sp>
      <p:pic>
        <p:nvPicPr>
          <p:cNvPr id="5" name="Picture 4" descr="http://2.bp.blogspot.com/-TxoSZmHcGA4/UGQE18PZ4HI/AAAAAAAAAAs/bHFeaj3rpGU/s1600/andre5.jpg"/>
          <p:cNvPicPr/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19812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pics1.ds-static.com/prodimg/386468/300.JPG"/>
          <p:cNvPicPr/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82" y="2133600"/>
            <a:ext cx="2438400" cy="234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farmalek.pl/product/image/4826/8147b.jpg"/>
          <p:cNvPicPr/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64" y="4255479"/>
            <a:ext cx="2488565" cy="256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medindia.net/news/featured-news/Allergic-Rhinitis-Sublingual-Immunotherapy.jpg"/>
          <p:cNvPicPr/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82" y="4480123"/>
            <a:ext cx="2743200" cy="21122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947688" y="3895347"/>
            <a:ext cx="294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Drops/Spray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94406" y="1676400"/>
            <a:ext cx="2466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Lozenges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1291" y="3962399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</a:t>
            </a:r>
            <a:r>
              <a:rPr lang="en-US" sz="3200" dirty="0" smtClean="0"/>
              <a:t>um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2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Available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991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u="sng" dirty="0" smtClean="0"/>
              <a:t>Tablets/Lozenges</a:t>
            </a:r>
          </a:p>
          <a:p>
            <a:r>
              <a:rPr lang="en-GB" sz="3000" dirty="0"/>
              <a:t>Solid preparations that are intended to dissolve or disintegrate slowly in the mouth</a:t>
            </a:r>
            <a:endParaRPr lang="en-US" sz="3000" dirty="0"/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3000" dirty="0" smtClean="0"/>
              <a:t>Nitroglycerin SL tablets</a:t>
            </a:r>
          </a:p>
          <a:p>
            <a:pPr lvl="1"/>
            <a:r>
              <a:rPr lang="en-US" sz="3000" dirty="0" smtClean="0"/>
              <a:t>Nicorette Lozenges</a:t>
            </a:r>
          </a:p>
          <a:p>
            <a:pPr marL="0" indent="0">
              <a:buNone/>
            </a:pPr>
            <a:endParaRPr lang="en-US" sz="5100" u="sng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3" name="Picture 22" descr="http://store.mcguff.com/Images/Images550/003573%20Nitrostat%20(Nitroglycerin%20Sublingual),%200.4mg,%20Sublingual,%20100%20Tablets%20per%20Bottle%20McGuffMedical.com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ttp://pics1.ds-static.com/prodimg/386468/300.JPG"/>
          <p:cNvPicPr/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429000" cy="374061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8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Nicorette Lozenges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7176" name="ArticulateFlashObject" r:id="rId3" imgW="9142857" imgH="6857143"/>
        </mc:Choice>
        <mc:Fallback>
          <p:control name="ArticulateFlashObject" r:id="rId3" imgW="9142857" imgH="6857143">
            <p:pic>
              <p:nvPicPr>
                <p:cNvPr id="0" name="ArticulateFlashObject"/>
                <p:cNvPicPr preferRelativeResize="0">
                  <a:picLocks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06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Available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Drops</a:t>
            </a:r>
          </a:p>
          <a:p>
            <a:r>
              <a:rPr lang="en-GB" dirty="0"/>
              <a:t>Drops, such as sublingual immunotherapy, are also available for administration</a:t>
            </a:r>
            <a:endParaRPr lang="en-GB" u="sng" dirty="0"/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u="sng" dirty="0" smtClean="0"/>
              <a:t>Spray</a:t>
            </a:r>
            <a:endParaRPr lang="en-GB" u="sng" dirty="0"/>
          </a:p>
          <a:p>
            <a:pPr lvl="0"/>
            <a:r>
              <a:rPr lang="en-GB" dirty="0"/>
              <a:t>Example: </a:t>
            </a:r>
            <a:r>
              <a:rPr lang="en-GB" dirty="0" err="1"/>
              <a:t>Nitroglycerin</a:t>
            </a:r>
            <a:r>
              <a:rPr lang="en-GB" dirty="0"/>
              <a:t> sublingual spray</a:t>
            </a: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Gum</a:t>
            </a:r>
          </a:p>
          <a:p>
            <a:r>
              <a:rPr lang="en-US" dirty="0" smtClean="0"/>
              <a:t>Intended for the </a:t>
            </a:r>
            <a:r>
              <a:rPr lang="en-US" dirty="0" err="1" smtClean="0"/>
              <a:t>buccal</a:t>
            </a:r>
            <a:r>
              <a:rPr lang="en-US" dirty="0" smtClean="0"/>
              <a:t> route</a:t>
            </a:r>
          </a:p>
          <a:p>
            <a:r>
              <a:rPr lang="en-US" dirty="0" smtClean="0"/>
              <a:t>Prominent example: Nicorette Gum</a:t>
            </a:r>
            <a:endParaRPr lang="en-US" dirty="0"/>
          </a:p>
        </p:txBody>
      </p:sp>
      <p:pic>
        <p:nvPicPr>
          <p:cNvPr id="4" name="Picture 3" descr="http://images.rxlist.com/images/rxlist/onsolis8.gif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29200"/>
            <a:ext cx="2362200" cy="148018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99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Nicorette Gum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200" name="ArticulateFlashObject" r:id="rId3" imgW="9142857" imgH="6857143"/>
        </mc:Choice>
        <mc:Fallback>
          <p:control name="ArticulateFlashObject" r:id="rId3" imgW="9142857" imgH="6857143">
            <p:pic>
              <p:nvPicPr>
                <p:cNvPr id="0" name="ArticulateFlashObject"/>
                <p:cNvPicPr preferRelativeResize="0">
                  <a:picLocks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244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 Assessment 2</a:t>
            </a:r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579058"/>
            <a:ext cx="5740400" cy="1230734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7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Conclusion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2925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what situations would </a:t>
            </a:r>
            <a:r>
              <a:rPr lang="en-US" dirty="0" smtClean="0"/>
              <a:t>oral </a:t>
            </a:r>
            <a:r>
              <a:rPr lang="en-US" dirty="0"/>
              <a:t>delivery be </a:t>
            </a:r>
            <a:r>
              <a:rPr lang="en-US" dirty="0" smtClean="0"/>
              <a:t>ideal </a:t>
            </a:r>
            <a:r>
              <a:rPr lang="en-US" dirty="0"/>
              <a:t>for Peter?  </a:t>
            </a:r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there any specific routes or forms you select over </a:t>
            </a:r>
            <a:r>
              <a:rPr lang="en-US" dirty="0" smtClean="0"/>
              <a:t>others? Why? </a:t>
            </a:r>
          </a:p>
          <a:p>
            <a:r>
              <a:rPr lang="en-US" dirty="0" smtClean="0"/>
              <a:t>In </a:t>
            </a:r>
            <a:r>
              <a:rPr lang="en-US" dirty="0"/>
              <a:t>what situations would you not want to give Peter an oral dosage form?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answer these questions, let’s review oral delivery and ask ourselves a few key questions</a:t>
            </a:r>
          </a:p>
        </p:txBody>
      </p:sp>
      <p:pic>
        <p:nvPicPr>
          <p:cNvPr id="5122" name="Picture 2" descr="C:\Users\sf567104\Desktop\Parenteral Module\Pictures\Peter Favorites\SAM_166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295400"/>
            <a:ext cx="7086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Now let’s take what we learned today and apply it to our patient case “Peter,” that was introduced in the first module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82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B0F0"/>
                </a:solidFill>
              </a:rPr>
              <a:t>Oral Delivery </a:t>
            </a:r>
            <a:r>
              <a:rPr lang="en-US" sz="5400" b="1" dirty="0" smtClean="0">
                <a:solidFill>
                  <a:srgbClr val="00B0F0"/>
                </a:solidFill>
              </a:rPr>
              <a:t>Overview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widely used </a:t>
            </a:r>
            <a:r>
              <a:rPr lang="en-US" dirty="0" smtClean="0"/>
              <a:t>and accepted dosage form in the US</a:t>
            </a:r>
          </a:p>
          <a:p>
            <a:r>
              <a:rPr lang="en-US" dirty="0" smtClean="0"/>
              <a:t>It’s safe, convenient, and easy</a:t>
            </a:r>
          </a:p>
          <a:p>
            <a:r>
              <a:rPr lang="en-US" dirty="0" smtClean="0"/>
              <a:t>Includes a variety of formulations, each with subtle, unique differences </a:t>
            </a:r>
          </a:p>
          <a:p>
            <a:r>
              <a:rPr lang="en-US" dirty="0" smtClean="0"/>
              <a:t>Routes to cover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ral </a:t>
            </a:r>
            <a:r>
              <a:rPr lang="en-US" dirty="0"/>
              <a:t>g</a:t>
            </a:r>
            <a:r>
              <a:rPr lang="en-US" dirty="0" smtClean="0"/>
              <a:t>astrointestinal </a:t>
            </a:r>
            <a:r>
              <a:rPr lang="en-US" dirty="0"/>
              <a:t>t</a:t>
            </a:r>
            <a:r>
              <a:rPr lang="en-US" dirty="0" smtClean="0"/>
              <a:t>ract (GIT)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ublingual (under tongue)</a:t>
            </a:r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uccal</a:t>
            </a:r>
            <a:r>
              <a:rPr lang="en-US" dirty="0" smtClean="0"/>
              <a:t> (inside cheek)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MAIN QUESTION:  In what situations would these dosage forms be preferred?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4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7332"/>
            <a:ext cx="4419600" cy="421653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u="sng" dirty="0"/>
              <a:t>Disadvantages:</a:t>
            </a:r>
            <a:endParaRPr lang="en-US" sz="2800" b="1" dirty="0"/>
          </a:p>
          <a:p>
            <a:pPr marL="457200" lvl="0" indent="-457200"/>
            <a:r>
              <a:rPr lang="en-US" sz="2800" dirty="0"/>
              <a:t>Delayed Onset</a:t>
            </a:r>
          </a:p>
          <a:p>
            <a:pPr marL="457200" lvl="0" indent="-457200"/>
            <a:r>
              <a:rPr lang="en-US" sz="2800" dirty="0" smtClean="0"/>
              <a:t>Hostile </a:t>
            </a:r>
            <a:r>
              <a:rPr lang="en-US" sz="2800" dirty="0"/>
              <a:t>environment</a:t>
            </a:r>
          </a:p>
          <a:p>
            <a:pPr marL="457200" lvl="0" indent="-457200"/>
            <a:r>
              <a:rPr lang="en-US" sz="2800" dirty="0" smtClean="0">
                <a:sym typeface="Symbol"/>
              </a:rPr>
              <a:t>Potential Lost </a:t>
            </a:r>
            <a:r>
              <a:rPr lang="en-US" sz="2800" dirty="0" smtClean="0">
                <a:sym typeface="Symbol"/>
              </a:rPr>
              <a:t>Fraction</a:t>
            </a:r>
          </a:p>
          <a:p>
            <a:pPr marL="857250" lvl="1" indent="-457200"/>
            <a:r>
              <a:rPr lang="en-US" sz="2400" dirty="0" smtClean="0">
                <a:sym typeface="Symbol"/>
              </a:rPr>
              <a:t>chemical breakdown</a:t>
            </a:r>
          </a:p>
          <a:p>
            <a:pPr marL="857250" lvl="1" indent="-457200"/>
            <a:r>
              <a:rPr lang="en-US" sz="2400" dirty="0" smtClean="0"/>
              <a:t>incomplete absorption</a:t>
            </a:r>
          </a:p>
          <a:p>
            <a:pPr marL="857250" lvl="1" indent="-457200"/>
            <a:r>
              <a:rPr lang="en-US" sz="2400" dirty="0" smtClean="0"/>
              <a:t>gut metabolism</a:t>
            </a:r>
          </a:p>
          <a:p>
            <a:pPr marL="857250" lvl="1" indent="-457200"/>
            <a:r>
              <a:rPr lang="en-US" sz="2400" dirty="0" smtClean="0"/>
              <a:t>hepatic </a:t>
            </a:r>
            <a:r>
              <a:rPr lang="en-US" sz="2400" dirty="0" smtClean="0"/>
              <a:t>metabolism (first pass)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1630017"/>
            <a:ext cx="3200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Advantages</a:t>
            </a:r>
            <a:endParaRPr lang="en-US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Symbol"/>
              </a:rPr>
              <a:t> </a:t>
            </a:r>
            <a:r>
              <a:rPr lang="en-US" sz="2800" dirty="0"/>
              <a:t>Ease of use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Short and long-acting forms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Symbol"/>
              </a:rPr>
              <a:t> Relative c</a:t>
            </a:r>
            <a:r>
              <a:rPr lang="en-US" sz="2800" dirty="0"/>
              <a:t>ost</a:t>
            </a:r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1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Choice of Route and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253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</a:t>
            </a:r>
            <a:r>
              <a:rPr lang="en-US" dirty="0"/>
              <a:t>d</a:t>
            </a:r>
            <a:r>
              <a:rPr lang="en-US" dirty="0" smtClean="0"/>
              <a:t>rug in question?</a:t>
            </a:r>
          </a:p>
          <a:p>
            <a:r>
              <a:rPr lang="en-US" dirty="0" smtClean="0"/>
              <a:t>Where is the drug </a:t>
            </a:r>
            <a:r>
              <a:rPr lang="en-US" dirty="0"/>
              <a:t>t</a:t>
            </a:r>
            <a:r>
              <a:rPr lang="en-US" dirty="0" smtClean="0"/>
              <a:t>arget?</a:t>
            </a:r>
          </a:p>
          <a:p>
            <a:r>
              <a:rPr lang="en-US" dirty="0"/>
              <a:t>Urgency?</a:t>
            </a:r>
          </a:p>
          <a:p>
            <a:r>
              <a:rPr lang="en-US" dirty="0"/>
              <a:t>Patient’s Condition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Are they awake to take pills?  Can they swallow? </a:t>
            </a:r>
            <a:r>
              <a:rPr lang="en-US" dirty="0" smtClean="0"/>
              <a:t>Adherence? </a:t>
            </a:r>
            <a:r>
              <a:rPr lang="en-US" dirty="0"/>
              <a:t>C</a:t>
            </a:r>
            <a:r>
              <a:rPr lang="en-US" dirty="0" smtClean="0"/>
              <a:t>ost</a:t>
            </a:r>
            <a:r>
              <a:rPr lang="en-US" dirty="0"/>
              <a:t>? Anything else that would make the oral route less ideal?</a:t>
            </a:r>
          </a:p>
          <a:p>
            <a:pPr lvl="1"/>
            <a:endParaRPr lang="en-US" dirty="0"/>
          </a:p>
        </p:txBody>
      </p:sp>
      <p:pic>
        <p:nvPicPr>
          <p:cNvPr id="6146" name="Picture 2" descr="C:\Users\sf567104\Desktop\Parenteral Module\Pictures\Peter Favorites\SAM_169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927847" cy="21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4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/>
              <a:t>Y</a:t>
            </a:r>
            <a:r>
              <a:rPr lang="en-US" dirty="0" smtClean="0"/>
              <a:t>our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Thinking of the major advantages, disadvantages, and physical properties of each drug route and form and applying this information to your patient’s specific needs will help you make this </a:t>
            </a:r>
            <a:r>
              <a:rPr lang="en-US" dirty="0" smtClean="0"/>
              <a:t>decision</a:t>
            </a:r>
          </a:p>
          <a:p>
            <a:r>
              <a:rPr lang="en-US" dirty="0" smtClean="0"/>
              <a:t>Hopefully, as you go back to review these modules later on, you will start to be able to see the bigger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  <p:pic>
        <p:nvPicPr>
          <p:cNvPr id="3" name="Picture 2" descr="http://biofreshblog.files.wordpress.com/2013/02/piles-of-pills.jp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460173" cy="491331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7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Oral (GIT) Route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1800"/>
            <a:ext cx="384048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u="sng" dirty="0" smtClean="0"/>
              <a:t>Advantages</a:t>
            </a:r>
            <a:endParaRPr lang="en-US" sz="2700" b="1" dirty="0"/>
          </a:p>
          <a:p>
            <a:pPr lvl="0"/>
            <a:r>
              <a:rPr lang="en-US" sz="2700" dirty="0" smtClean="0">
                <a:sym typeface="Symbol"/>
              </a:rPr>
              <a:t> </a:t>
            </a:r>
            <a:r>
              <a:rPr lang="en-US" sz="2700" dirty="0" smtClean="0"/>
              <a:t>Ease of use</a:t>
            </a:r>
            <a:endParaRPr lang="en-US" sz="2700" dirty="0"/>
          </a:p>
          <a:p>
            <a:pPr lvl="0"/>
            <a:r>
              <a:rPr lang="en-US" sz="2700" dirty="0" smtClean="0"/>
              <a:t>Short </a:t>
            </a:r>
            <a:r>
              <a:rPr lang="en-US" sz="2700" dirty="0"/>
              <a:t>and </a:t>
            </a:r>
            <a:r>
              <a:rPr lang="en-US" sz="2700" dirty="0" smtClean="0"/>
              <a:t>long-acting forms</a:t>
            </a:r>
            <a:endParaRPr lang="en-US" sz="2700" dirty="0"/>
          </a:p>
          <a:p>
            <a:pPr lvl="0"/>
            <a:r>
              <a:rPr lang="en-US" sz="2700" dirty="0" smtClean="0">
                <a:sym typeface="Symbol"/>
              </a:rPr>
              <a:t> Relative </a:t>
            </a:r>
            <a:r>
              <a:rPr lang="en-US" sz="2700" dirty="0">
                <a:sym typeface="Symbol"/>
              </a:rPr>
              <a:t>c</a:t>
            </a:r>
            <a:r>
              <a:rPr lang="en-US" sz="2700" dirty="0" smtClean="0"/>
              <a:t>ost</a:t>
            </a:r>
          </a:p>
          <a:p>
            <a:pPr lvl="0"/>
            <a:endParaRPr lang="en-US" sz="2700" dirty="0"/>
          </a:p>
          <a:p>
            <a:pPr marL="0" lv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9640" y="2971800"/>
            <a:ext cx="440436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smtClean="0"/>
              <a:t>Disadvantages</a:t>
            </a:r>
            <a:endParaRPr lang="en-US" sz="2700" b="1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700" dirty="0" smtClean="0"/>
              <a:t>Delayed onset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700" dirty="0" smtClean="0"/>
              <a:t>Hostile environment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700" dirty="0" smtClean="0">
                <a:sym typeface="Symbol"/>
              </a:rPr>
              <a:t>Lost fraction possible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700" dirty="0" smtClean="0">
                <a:sym typeface="Symbol"/>
              </a:rPr>
              <a:t>chemical breakdown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700" dirty="0" smtClean="0"/>
              <a:t>incomplete absorption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700" dirty="0" smtClean="0"/>
              <a:t>gut metabolism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2700" dirty="0" smtClean="0"/>
              <a:t>hepatic metabolism</a:t>
            </a:r>
          </a:p>
          <a:p>
            <a:pPr lvl="1"/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ccessed </a:t>
            </a:r>
            <a:r>
              <a:rPr lang="en-US" sz="2400" dirty="0"/>
              <a:t>through the mouth and down the digestive </a:t>
            </a:r>
            <a:r>
              <a:rPr lang="en-US" sz="2400" dirty="0" smtClean="0"/>
              <a:t>or GIT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Drugs absorbed anywhere along the GIT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Although very common, oral delivery may not be suitable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380672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Disclaimer:</a:t>
            </a:r>
            <a:r>
              <a:rPr lang="en-US" b="1" dirty="0" smtClean="0"/>
              <a:t> </a:t>
            </a:r>
            <a:r>
              <a:rPr lang="en-US" dirty="0" smtClean="0"/>
              <a:t>these are general characteristics for this </a:t>
            </a:r>
            <a:r>
              <a:rPr lang="en-US" dirty="0" smtClean="0"/>
              <a:t>route </a:t>
            </a:r>
            <a:r>
              <a:rPr lang="en-US" dirty="0" smtClean="0"/>
              <a:t>and exceptions do exist (there are oral drugs that have a quick onset and experience no lost fraction)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2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i="1" dirty="0"/>
              <a:t>Description of available </a:t>
            </a:r>
            <a:r>
              <a:rPr lang="en-US" sz="4000" b="1" i="1" dirty="0">
                <a:solidFill>
                  <a:srgbClr val="00B0F0"/>
                </a:solidFill>
              </a:rPr>
              <a:t>s</a:t>
            </a:r>
            <a:r>
              <a:rPr lang="en-US" sz="4000" b="1" i="1" dirty="0" smtClean="0">
                <a:solidFill>
                  <a:srgbClr val="00B0F0"/>
                </a:solidFill>
              </a:rPr>
              <a:t>olid </a:t>
            </a:r>
            <a:r>
              <a:rPr lang="en-US" sz="4000" b="1" i="1" dirty="0" smtClean="0"/>
              <a:t>forms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03563" y="1655618"/>
            <a:ext cx="2334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Tablets</a:t>
            </a:r>
            <a:endParaRPr lang="en-US" sz="5400" dirty="0"/>
          </a:p>
        </p:txBody>
      </p:sp>
      <p:pic>
        <p:nvPicPr>
          <p:cNvPr id="8" name="Picture 7" descr="http://www.plasticsinfomart.com/wp-content/uploads/2012/04/capsules-71266366-ji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72848"/>
            <a:ext cx="3810000" cy="29510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610055" y="1639715"/>
            <a:ext cx="2840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Capsules</a:t>
            </a:r>
            <a:endParaRPr lang="en-US" sz="5400" dirty="0"/>
          </a:p>
        </p:txBody>
      </p:sp>
      <p:pic>
        <p:nvPicPr>
          <p:cNvPr id="10" name="Picture 9" descr="Addiction, Antibiotic, Capsule, Care, Colorful, Drug"/>
          <p:cNvPicPr/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578948"/>
            <a:ext cx="3664527" cy="2951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6313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Less common, but still important: 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400" b="1" dirty="0" smtClean="0"/>
              <a:t>Caplets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400" b="1" dirty="0" smtClean="0"/>
              <a:t>Thin Films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Tablets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1292"/>
          </a:xfrm>
        </p:spPr>
        <p:txBody>
          <a:bodyPr>
            <a:spAutoFit/>
          </a:bodyPr>
          <a:lstStyle/>
          <a:p>
            <a:r>
              <a:rPr lang="en-GB" dirty="0"/>
              <a:t>Compressed </a:t>
            </a:r>
            <a:r>
              <a:rPr lang="en-GB" dirty="0" smtClean="0"/>
              <a:t>products (API</a:t>
            </a:r>
            <a:r>
              <a:rPr lang="en-GB" dirty="0"/>
              <a:t>+ excipients)  </a:t>
            </a:r>
            <a:endParaRPr lang="en-GB" dirty="0" smtClean="0"/>
          </a:p>
          <a:p>
            <a:r>
              <a:rPr lang="en-GB" dirty="0" smtClean="0"/>
              <a:t>Many shapes, colors, and sizes</a:t>
            </a:r>
            <a:endParaRPr lang="en-GB" dirty="0"/>
          </a:p>
          <a:p>
            <a:r>
              <a:rPr lang="en-GB" dirty="0" smtClean="0"/>
              <a:t>Some </a:t>
            </a:r>
            <a:r>
              <a:rPr lang="en-GB" dirty="0"/>
              <a:t>forms can be </a:t>
            </a:r>
            <a:r>
              <a:rPr lang="en-GB" dirty="0" smtClean="0"/>
              <a:t>divided (w/score)</a:t>
            </a:r>
          </a:p>
          <a:p>
            <a:r>
              <a:rPr lang="en-GB" dirty="0" smtClean="0"/>
              <a:t>They are disintegrated then dissolve</a:t>
            </a:r>
          </a:p>
          <a:p>
            <a:r>
              <a:rPr lang="en-GB" dirty="0"/>
              <a:t>M</a:t>
            </a:r>
            <a:r>
              <a:rPr lang="en-GB" dirty="0" smtClean="0"/>
              <a:t>ore </a:t>
            </a:r>
            <a:r>
              <a:rPr lang="en-GB" dirty="0"/>
              <a:t>stable than </a:t>
            </a:r>
            <a:r>
              <a:rPr lang="en-GB" dirty="0" smtClean="0"/>
              <a:t>bulk powders </a:t>
            </a:r>
            <a:r>
              <a:rPr lang="en-GB" dirty="0"/>
              <a:t>or </a:t>
            </a:r>
            <a:r>
              <a:rPr lang="en-GB" dirty="0" smtClean="0"/>
              <a:t>liquids</a:t>
            </a:r>
          </a:p>
          <a:p>
            <a:r>
              <a:rPr lang="en-GB" dirty="0"/>
              <a:t>C</a:t>
            </a:r>
            <a:r>
              <a:rPr lang="en-GB" dirty="0" smtClean="0"/>
              <a:t>oated tablets </a:t>
            </a:r>
            <a:r>
              <a:rPr lang="en-GB" dirty="0"/>
              <a:t>offer additional </a:t>
            </a:r>
            <a:r>
              <a:rPr lang="en-GB" dirty="0" smtClean="0"/>
              <a:t>benefits</a:t>
            </a:r>
          </a:p>
          <a:p>
            <a:r>
              <a:rPr lang="en-GB" dirty="0" smtClean="0"/>
              <a:t>Very common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6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2590800" cy="7620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3200" u="sng" dirty="0" smtClean="0"/>
              <a:t>Conventional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455226" y="1524000"/>
            <a:ext cx="220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3200" u="sng" dirty="0" smtClean="0"/>
              <a:t>Coated</a:t>
            </a:r>
            <a:endParaRPr lang="en-US" sz="3200" u="sng" dirty="0"/>
          </a:p>
        </p:txBody>
      </p:sp>
      <p:pic>
        <p:nvPicPr>
          <p:cNvPr id="5" name="Picture 4" descr="http://upload.wikimedia.org/wikipedia/commons/1/19/Magnesium_tablets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352800" cy="255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upload.wikimedia.org/wikipedia/commons/2/28/Orange_pills.jpg"/>
          <p:cNvPicPr/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664527" cy="25510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19100" y="5320142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Can be divided if score present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Can also be crushed if needed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994562" y="5333998"/>
            <a:ext cx="3768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Several types of coatings: </a:t>
            </a:r>
            <a:r>
              <a:rPr lang="en-GB" sz="2200" dirty="0"/>
              <a:t>film, sugar, </a:t>
            </a:r>
            <a:r>
              <a:rPr lang="en-GB" sz="2200" dirty="0" smtClean="0"/>
              <a:t>or enteric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Cannot to be divided/crushed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14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C</a:t>
            </a:r>
            <a:r>
              <a:rPr lang="en-US" dirty="0" smtClean="0"/>
              <a:t>oat Tablets?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 from environmental damage</a:t>
            </a:r>
          </a:p>
          <a:p>
            <a:r>
              <a:rPr lang="en-US" dirty="0" smtClean="0"/>
              <a:t>Mask unpleasant taste or smell (increases adherence)</a:t>
            </a:r>
          </a:p>
          <a:p>
            <a:r>
              <a:rPr lang="en-US" dirty="0"/>
              <a:t>F</a:t>
            </a:r>
            <a:r>
              <a:rPr lang="en-US" dirty="0" smtClean="0"/>
              <a:t>acilitate swallowing</a:t>
            </a:r>
          </a:p>
          <a:p>
            <a:r>
              <a:rPr lang="en-US" dirty="0" smtClean="0"/>
              <a:t>Avoid early release of API (controlled delivery)</a:t>
            </a:r>
          </a:p>
          <a:p>
            <a:r>
              <a:rPr lang="en-US" dirty="0"/>
              <a:t>E</a:t>
            </a:r>
            <a:r>
              <a:rPr lang="en-US" dirty="0" smtClean="0"/>
              <a:t>nsure drug stability (protect from stomach acid)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3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00200"/>
            <a:ext cx="2209800" cy="685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u="sng" dirty="0" smtClean="0"/>
              <a:t>Effervescent</a:t>
            </a:r>
            <a:endParaRPr lang="en-US" u="sng" dirty="0"/>
          </a:p>
        </p:txBody>
      </p:sp>
      <p:pic>
        <p:nvPicPr>
          <p:cNvPr id="4" name="Picture 3" descr="http://www.aqualuxcarpetcleaning.com/wp-content/uploads/11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26854"/>
            <a:ext cx="2895600" cy="38215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34951" y="167640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Tablets are dropped in water and CO2 is released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Administered as a 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R</a:t>
            </a:r>
            <a:r>
              <a:rPr lang="en-US" sz="2400" b="1" dirty="0" smtClean="0"/>
              <a:t>apid drug 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Stored in dry environment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Examples: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Alka</a:t>
            </a:r>
            <a:r>
              <a:rPr lang="en-US" sz="2400" dirty="0" smtClean="0"/>
              <a:t> Seltzer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Airebourne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Prevacid</a:t>
            </a:r>
            <a:r>
              <a:rPr lang="en-US" sz="2400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olutabs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Pain Medications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2" name="ArticulatePanelObject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16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PRESENTATION_PLAYLIST_COUNT" val="0"/>
  <p:tag name="PRESENTATION_PRESENTER_SLIDE_LEVEL" val="0"/>
  <p:tag name="ARTICULATE_PRESENTATION_ID" val="8040"/>
  <p:tag name="LMS_COMPLETION_TITLE" val="Oral Delivery Module"/>
  <p:tag name="LMS_COMPLETION_ID" val="Oral_Delivery_Module"/>
  <p:tag name="LMS_COMPLETION_VERSION" val="1.0"/>
  <p:tag name="LMS_COMPLETION_DURATION" val="01:00:00"/>
  <p:tag name="LMS_COMPLETION_SCO_TITLE" val="Oral Delivery Module"/>
  <p:tag name="LMS_COMPLETION_SCO_ID" val="Oral_Delivery_Module"/>
  <p:tag name="LMS_COMPLETION_EDITION" val="0"/>
  <p:tag name="LMS_COMPLETION_INTERACTION" val="287"/>
  <p:tag name="LMS_COMPLETION_THRESHOLD" val="29"/>
  <p:tag name="LMS_COMPLETION_METHOD" val="VIEW"/>
  <p:tag name="LMS_REPORTING" val="2"/>
  <p:tag name="LMS_DATA_SCORM" val="Yes"/>
  <p:tag name="PRESENTER_PREVIEW_END" val="33"/>
  <p:tag name="ART_ENCODE_TYPE" val="0"/>
  <p:tag name="ART_ENCODE_INDEX" val="1"/>
  <p:tag name="ARTICULATE_PROJECT_OPEN" val="1"/>
  <p:tag name="ARTICULATE_PRESENTER_VERSION" val="6"/>
  <p:tag name="PUBLISH_TITLE" val="Oral Delivery Module Final"/>
  <p:tag name="ARTICULATE_PUBLISH_PATH" val="C:\Users\faculty\Documents\My Articulate Projects"/>
  <p:tag name="ARTICULATE_LOGO" val="(None selected)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LAUNCHINNEWWINDOW" val="0"/>
  <p:tag name="LASTPUBLISHED" val="C:\Users\faculty\Documents\My Articulate Projects\Oral Delivery Module Final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TIMELINE" val="3.6/16.5/20.0/30.8/40.3/45.5/53.2"/>
  <p:tag name="ELAPSEDTIME" val="60.1"/>
  <p:tag name="ARTICULATE_SLIDE_GUID" val="35f9e4d3-bfa2-4373-b865-ef2d39d55eed"/>
  <p:tag name="ARTICULATE_SLIDE_PAUSE" val="0"/>
  <p:tag name="ARTICULATE_NAV_LEVEL" val="1"/>
  <p:tag name="ARTICULATE_PLAYLIST_ID" val="-1"/>
  <p:tag name="ARTICULATE_LOCK_SLIDE" val="0"/>
  <p:tag name="ARTICULATE_SLIDE_NAV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TIMELINE" val="2.3/4.7"/>
  <p:tag name="ELAPSEDTIME" val="23.8"/>
  <p:tag name="ARTICULATE_SLIDE_GUID" val="ea12758e-3b22-4f8f-a1a1-62829ce16c43"/>
  <p:tag name="ARTICULATE_SLIDE_PAUSE" val="0"/>
  <p:tag name="ARTICULATE_NAV_LEVEL" val="1"/>
  <p:tag name="ARTICULATE_PLAYLIST_ID" val="-1"/>
  <p:tag name="ARTICULATE_LOCK_SLIDE" val="0"/>
  <p:tag name="ARTICULATE_SLIDE_NAV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SJFPhRYd_files\slide0001_image001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G1Awjutv_files\slide0001_image001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TIMELINE" val="9.2/14.0/19.0/21.5/25.2"/>
  <p:tag name="ELAPSEDTIME" val="31.3"/>
  <p:tag name="ARTICULATE_SLIDE_GUID" val="21dad6ee-5040-4fa5-aefa-a41963d9f9b1"/>
  <p:tag name="ARTICULATE_SLIDE_PAUSE" val="0"/>
  <p:tag name="ARTICULATE_NAV_LEVEL" val="1"/>
  <p:tag name="ARTICULATE_PLAYLIST_ID" val="-1"/>
  <p:tag name="ARTICULATE_LOCK_SLIDE" val="0"/>
  <p:tag name="ARTICULATE_SLIDE_NAV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TIMELINE" val="3.4/9.9/15.0/20.3"/>
  <p:tag name="ELAPSEDTIME" val="33.6"/>
  <p:tag name="ARTICULATE_SLIDE_GUID" val="79b6d60d-bf42-4f5e-96da-d3aca4863bab"/>
  <p:tag name="ARTICULATE_SLIDE_PAUSE" val="0"/>
  <p:tag name="ARTICULATE_NAV_LEVEL" val="1"/>
  <p:tag name="ARTICULATE_PLAYLIST_ID" val="-1"/>
  <p:tag name="ARTICULATE_LOCK_SLIDE" val="0"/>
  <p:tag name="ARTICULATE_SLIDE_NAV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8NleQk3l_files\slide0001_image001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720"/>
  <p:tag name="WINDOW_SIZE_WIDTH" val="1280"/>
  <p:tag name="OVERRIDE_SWF" val="YES"/>
  <p:tag name="CONTAINER" val="movieloader"/>
  <p:tag name="LOADER_BUFFER" val="5"/>
  <p:tag name="ART_PLAYER" val="PANEL"/>
  <p:tag name="SWF_MOVIE_PATH" val="C:\Users\sf567104\Desktop\Oral Module Articulate\Videos\Tablet dissolving RnD.mp4"/>
  <p:tag name="SWF_MOVIE_DURATION" val="8000"/>
  <p:tag name="ARTICULATE_LAYER_TIMING" val="0"/>
  <p:tag name="ARTICULATE_PLAYER_SEEK" val="1"/>
  <p:tag name="ARTICULATE_PUBLISH_MODE" val="2"/>
  <p:tag name="ARTICULATE_SOURCE_IMAGE" val="C:\Users\faculty\AppData\Local\Temp\articulate\presenter\imgtemp\YOP8Gyk5_files\slide0001_image001.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4ea045f-2ab1-410f-aeff-0f409b6cb3b0"/>
  <p:tag name="ARTICULATE_SLIDE_PAUSE" val="0"/>
  <p:tag name="ARTICULATE_NAV_LEVEL" val="1"/>
  <p:tag name="ARTICULATE_PLAYLIST_ID" val="-1"/>
  <p:tag name="ARTICULATE_LOCK_SLIDE" val="0"/>
  <p:tag name="AUDIO_ID" val="265"/>
  <p:tag name="TIMELINE" val="1.2/7.0/17.9"/>
  <p:tag name="ELAPSEDTIME" val="23.7"/>
  <p:tag name="ANNOTATION_COUNT" val="0"/>
  <p:tag name="ARTICULATE_SLIDE_NAV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IsCQqJ02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0b1be25-67b6-4f71-b180-3b557c6e57e8"/>
  <p:tag name="ARTICULATE_SLIDE_PAUSE" val="0"/>
  <p:tag name="ARTICULATE_NAV_LEVEL" val="1"/>
  <p:tag name="ARTICULATE_PLAYLIST_ID" val="-1"/>
  <p:tag name="ARTICULATE_LOCK_SLIDE" val="0"/>
  <p:tag name="AUDIO_ID" val="256"/>
  <p:tag name="ELAPSEDTIME" val="12.3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TIMELINE" val="3.0/11.0/23.1/31.9"/>
  <p:tag name="ELAPSEDTIME" val="39.6"/>
  <p:tag name="ARTICULATE_SLIDE_GUID" val="0d36bc67-8d83-4ca2-b695-f5fe523fb93f"/>
  <p:tag name="ARTICULATE_SLIDE_PAUSE" val="0"/>
  <p:tag name="ARTICULATE_NAV_LEVEL" val="1"/>
  <p:tag name="ARTICULATE_PLAYLIST_ID" val="-1"/>
  <p:tag name="ARTICULATE_LOCK_SLIDE" val="0"/>
  <p:tag name="ARTICULATE_SLIDE_NAV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JSBveYj1_files\slide0001_image001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TIMELINE" val="3.4/5.2/5.7/6.7/7.5"/>
  <p:tag name="ELAPSEDTIME" val="15.5"/>
  <p:tag name="ARTICULATE_SLIDE_GUID" val="323f88f8-f903-4ea8-92e7-52c588e016c3"/>
  <p:tag name="ARTICULATE_SLIDE_PAUSE" val="0"/>
  <p:tag name="ARTICULATE_NAV_LEVEL" val="1"/>
  <p:tag name="ARTICULATE_PLAYLIST_ID" val="-1"/>
  <p:tag name="ARTICULATE_LOCK_SLIDE" val="0"/>
  <p:tag name="ARTICULATE_SLIDE_NAV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Blxyt7jQ_files\slide0001_image001.jp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yWnkDifv_files\slide0001_image001.j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TIMELINE" val="1.6/15.0"/>
  <p:tag name="ELAPSEDTIME" val="36.5"/>
  <p:tag name="ARTICULATE_SLIDE_GUID" val="43ba476f-a6e1-4391-adca-7d48e4d99994"/>
  <p:tag name="ARTICULATE_SLIDE_PAUSE" val="0"/>
  <p:tag name="ARTICULATE_NAV_LEVEL" val="1"/>
  <p:tag name="ARTICULATE_PLAYLIST_ID" val="-1"/>
  <p:tag name="ARTICULATE_LOCK_SLIDE" val="0"/>
  <p:tag name="ARTICULATE_SLIDE_NAV" val="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WImN5LZI_files\slide0001_image001.j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QKp8a3I2_files\slide0001_image001.j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TIMELINE" val="9.5"/>
  <p:tag name="ELAPSEDTIME" val="18.5"/>
  <p:tag name="ARTICULATE_SLIDE_GUID" val="b177ec61-bd6b-405a-99ef-ce407c3af8f0"/>
  <p:tag name="ARTICULATE_SLIDE_PAUSE" val="0"/>
  <p:tag name="ARTICULATE_NAV_LEVEL" val="1"/>
  <p:tag name="ARTICULATE_PLAYLIST_ID" val="-1"/>
  <p:tag name="ARTICULATE_LOCK_SLIDE" val="0"/>
  <p:tag name="ARTICULATE_SLIDE_NAV" val="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TIMELINE" val="54.2"/>
  <p:tag name="ELAPSEDTIME" val="62.9"/>
  <p:tag name="ARTICULATE_SLIDE_GUID" val="75e1e7b0-c001-4ef8-9261-9cf9250be706"/>
  <p:tag name="ARTICULATE_SLIDE_PAUSE" val="0"/>
  <p:tag name="ARTICULATE_NAV_LEVEL" val="1"/>
  <p:tag name="ARTICULATE_PLAYLIST_ID" val="-1"/>
  <p:tag name="ARTICULATE_LOCK_SLIDE" val="0"/>
  <p:tag name="ARTICULATE_SLIDE_NAV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x02mjLFi_files\slide0001_image001.j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RTICULATE_SLIDE_PAUSE" val="0"/>
  <p:tag name="ARTICULATE_SLIDE_GUID" val="af9778eb-aec2-4494-b331-c3cfe9e78b63"/>
  <p:tag name="AQP_TRAP" val="0"/>
  <p:tag name="OVERRIDE" val="QUIZMAKER_QUIZ_SLIDE"/>
  <p:tag name="QUIZMAKER_QUIZ_TITLE" val="Self Assessment 1"/>
  <p:tag name="QUIZMAKER_QUIZ_FILENAME" val="C:\Users\faculty\Desktop\John Horner ARTICULATE files CA Project\Oral Module Articulate\Self Assessment 1.quiz"/>
  <p:tag name="QUIZMAKER_QUIZ_SLIDE_ID" val="291"/>
  <p:tag name="QUIZMAKER_QUIZ_FORCE_UPDATE" val="0"/>
  <p:tag name="AQP_PASS_SCORE" val="80"/>
  <p:tag name="QUIZMAKER_LAST_MODIFY_DATE" val="41535.5366898148"/>
  <p:tag name="ELAPSEDTIME" val="0"/>
  <p:tag name="AQP_PASS_ACTION" val="2"/>
  <p:tag name="AQP_FAIL_ACTION" val="2"/>
  <p:tag name="ARTICULATE_SLIDE_NAV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A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B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A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B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TIMELINE" val="11.3/29.7"/>
  <p:tag name="ELAPSEDTIME" val="52.0"/>
  <p:tag name="ARTICULATE_SLIDE_GUID" val="bc683fe1-195d-4fbe-b86a-312b4c8d3f8b"/>
  <p:tag name="ARTICULATE_SLIDE_PAUSE" val="0"/>
  <p:tag name="ARTICULATE_NAV_LEVEL" val="1"/>
  <p:tag name="ARTICULATE_PLAYLIST_ID" val="-1"/>
  <p:tag name="ARTICULATE_LOCK_SLIDE" val="0"/>
  <p:tag name="ARTICULATE_SLIDE_NAV" val="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FBuYkkFh_files\slide0001_image001.jp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TIMELINE" val="3.0/11.8"/>
  <p:tag name="ELAPSEDTIME" val="32.4"/>
  <p:tag name="ARTICULATE_SLIDE_GUID" val="4cd27c9f-ab1f-419e-8ed8-63e6c19a5eb9"/>
  <p:tag name="ARTICULATE_SLIDE_PAUSE" val="0"/>
  <p:tag name="ARTICULATE_NAV_LEVEL" val="1"/>
  <p:tag name="ARTICULATE_PLAYLIST_ID" val="-1"/>
  <p:tag name="ARTICULATE_LOCK_SLIDE" val="0"/>
  <p:tag name="ARTICULATE_SLIDE_NAV" val="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hRhsDXiG_file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9afe795-6646-46cc-942d-3a574360e543"/>
  <p:tag name="ARTICULATE_SLIDE_PAUSE" val="0"/>
  <p:tag name="ARTICULATE_NAV_LEVEL" val="1"/>
  <p:tag name="ARTICULATE_PLAYLIST_ID" val="-1"/>
  <p:tag name="ARTICULATE_LOCK_SLIDE" val="0"/>
  <p:tag name="AUDIO_ID" val="258"/>
  <p:tag name="ELAPSEDTIME" val="8.7"/>
  <p:tag name="ARTICULATE_SLIDE_NAV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B1N81r2p_files\slide0001_image001.j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yo5IA1IN_files\slide0001_image001.jp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TIMELINE" val="24.7"/>
  <p:tag name="ELAPSEDTIME" val="57.1"/>
  <p:tag name="ARTICULATE_SLIDE_GUID" val="1d18e718-195b-4bb4-af29-639b04eee410"/>
  <p:tag name="ARTICULATE_SLIDE_PAUSE" val="0"/>
  <p:tag name="ARTICULATE_NAV_LEVEL" val="1"/>
  <p:tag name="ARTICULATE_PLAYLIST_ID" val="-1"/>
  <p:tag name="ARTICULATE_LOCK_SLIDE" val="0"/>
  <p:tag name="ARTICULATE_SLIDE_NAV" val="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zFjv5LXT_files\slide0001_image001.jp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TIMELINE" val="4.5/7.1/9.3/17.3/22.7/31.9"/>
  <p:tag name="ELAPSEDTIME" val="38.7"/>
  <p:tag name="ARTICULATE_SLIDE_GUID" val="f2d9f8f0-a0cf-4a31-9731-9f0835cb83fc"/>
  <p:tag name="ARTICULATE_SLIDE_PAUSE" val="0"/>
  <p:tag name="ARTICULATE_NAV_LEVEL" val="1"/>
  <p:tag name="ARTICULATE_PLAYLIST_ID" val="-1"/>
  <p:tag name="ARTICULATE_LOCK_SLIDE" val="0"/>
  <p:tag name="ARTICULATE_SLIDE_NAV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x4hIilze_files\slide0001_image001.jp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nU5i9q26_files\slide0001_image001.jp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m3G1KWns_files\slide0001_image002.pn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1b8c890-5012-49f0-8585-fb860f7cefbf"/>
  <p:tag name="AUDIO_ID" val="274"/>
  <p:tag name="TIMELINE" val="16.0/19.4/22.9/40.5"/>
  <p:tag name="ELAPSEDTIME" val="48.4"/>
  <p:tag name="ARTICULATE_SLIDE_PAUSE" val="0"/>
  <p:tag name="ARTICULATE_NAV_LEVEL" val="1"/>
  <p:tag name="ARTICULATE_PLAYLIST_ID" val="-1"/>
  <p:tag name="ARTICULATE_LOCK_SLIDE" val="0"/>
  <p:tag name="ARTICULATE_SLIDE_NAV" val="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rAUDbcJU_files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13ed162-53ce-4a3f-a44d-906e46d16227"/>
  <p:tag name="ARTICULATE_SLIDE_PAUSE" val="0"/>
  <p:tag name="ARTICULATE_NAV_LEVEL" val="1"/>
  <p:tag name="ARTICULATE_PLAYLIST_ID" val="-1"/>
  <p:tag name="ARTICULATE_LOCK_SLIDE" val="0"/>
  <p:tag name="AUDIO_ID" val="257"/>
  <p:tag name="TIMELINE" val="3.1/11.0/14.8/22.3/40.5"/>
  <p:tag name="ELAPSEDTIME" val="49.0"/>
  <p:tag name="ARTICULATE_SLIDE_NAV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fsPke4em_files\slide0001_image001.p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636703f-4bc3-408d-845b-3f66302488d9"/>
  <p:tag name="AUDIO_ID" val="275"/>
  <p:tag name="TIMELINE" val="0.4/22.6"/>
  <p:tag name="ELAPSEDTIME" val="35.4"/>
  <p:tag name="ARTICULATE_SLIDE_PAUSE" val="0"/>
  <p:tag name="ARTICULATE_NAV_LEVEL" val="1"/>
  <p:tag name="ARTICULATE_PLAYLIST_ID" val="-1"/>
  <p:tag name="ARTICULATE_LOCK_SLIDE" val="0"/>
  <p:tag name="ARTICULATE_SLIDE_NAV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TIMELINE" val="5.7/7.8/10.4/12.2"/>
  <p:tag name="ELAPSEDTIME" val="13.8"/>
  <p:tag name="ARTICULATE_SLIDE_PAUSE" val="0"/>
  <p:tag name="ARTICULATE_NAV_LEVEL" val="1"/>
  <p:tag name="ARTICULATE_PLAYLIST_ID" val="-1"/>
  <p:tag name="ARTICULATE_LOCK_SLIDE" val="0"/>
  <p:tag name="ARTICULATE_SLIDE_GUID" val="fa8c34b6-82be-4aa2-b920-e851fc62e46b"/>
  <p:tag name="ARTICULATE_SLIDE_NAV" val="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HDMWtFuD_files\slide0001_image001.jp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RkBDpvyA_files\slide0001_image001.jp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gp8SQZ58_files\slide0001_image001.jp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Oz7R2XPB_files\slide0001_image001.jp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56b5f17-bbdf-43e1-825c-bf380368c5f1"/>
  <p:tag name="AUDIO_ID" val="277"/>
  <p:tag name="ELAPSEDTIME" val="27.8"/>
  <p:tag name="ARTICULATE_NAV_LEVEL" val="1"/>
  <p:tag name="ARTICULATE_PLAYLIST_ID" val="-1"/>
  <p:tag name="ARTICULATE_LOCK_SLIDE" val="0"/>
  <p:tag name="ARTICULATE_SLIDE_PAUSE" val="0"/>
  <p:tag name="ARTICULATE_SLIDE_NAV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GNXybuZD_files\slide0001_image001.jp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Rpl2fMkh_files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TIMELINE" val="34.8/44.3/54.3/59.4/61.7/77.9/90.6/104.7/111.4/113.8/119.8"/>
  <p:tag name="ELAPSEDTIME" val="131.7"/>
  <p:tag name="ARTICULATE_SLIDE_GUID" val="90482b58-3042-4154-bcfb-feae07f03410"/>
  <p:tag name="ARTICULATE_SLIDE_PAUSE" val="0"/>
  <p:tag name="ARTICULATE_NAV_LEVEL" val="1"/>
  <p:tag name="ARTICULATE_PLAYLIST_ID" val="-1"/>
  <p:tag name="ARTICULATE_LOCK_SLIDE" val="0"/>
  <p:tag name="ANNOTATION_TYPE_1" val="0"/>
  <p:tag name="ANNOTATION_START_1" val="5.1"/>
  <p:tag name="ANNOTATION_END_1" val="11.6"/>
  <p:tag name="ANNOTATION_TOP_1" val="107.6"/>
  <p:tag name="ANNOTATION_LEFT_1" val="44.4"/>
  <p:tag name="ANNOTATION_WIDTH_1" val="89.9"/>
  <p:tag name="ANNOTATION_HEIGHT_1" val="89.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TYPE_2" val="0"/>
  <p:tag name="ANNOTATION_START_2" val="11.6"/>
  <p:tag name="ANNOTATION_TOP_2" val="130.9"/>
  <p:tag name="ANNOTATION_LEFT_2" val="42.0"/>
  <p:tag name="ANNOTATION_WIDTH_2" val="89.9"/>
  <p:tag name="ANNOTATION_HEIGHT_2" val="89.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COUNT" val="0"/>
  <p:tag name="ARTICULATE_SLIDE_NAV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SLIDE_GUID" val="0c06c552-3048-43a8-a6da-ba5a09e82993"/>
  <p:tag name="ARTICULATE_SLIDE_NAV" val="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_SWF" val="YES"/>
  <p:tag name="CONTAINER" val="movieloader"/>
  <p:tag name="LOADER_BUFFER" val="5"/>
  <p:tag name="ART_PLAYER" val="YES"/>
  <p:tag name="SWF_MOVIE_PATH" val="C:\Users\sf567104\Desktop\Oral Module Articulate\Videos\How to use the Nicotine Lozenge.mp4"/>
  <p:tag name="SWF_MOVIE_DURATION" val="49000"/>
  <p:tag name="ARTICULATE_LAYER_TIMING" val="0"/>
  <p:tag name="ARTICULATE_PLAYER_SEEK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PLAYLIST_ID" val="-1"/>
  <p:tag name="ARTICULATE_LOCK_SLIDE" val="0"/>
  <p:tag name="AUDIO_ID" val="278"/>
  <p:tag name="ELAPSEDTIME" val="19.7"/>
  <p:tag name="ARTICULATE_SLIDE_GUID" val="2e765f00-548a-49a9-87ad-1ed11550f0a9"/>
  <p:tag name="ARTICULATE_SLIDE_PAUSE" val="0"/>
  <p:tag name="ARTICULATE_SLIDE_NAV" val="2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DmfeP0mB_files\slide0001_image002.pn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SLIDE_GUID" val="c1d82dd9-b024-4d5b-a593-ac840224ead4"/>
  <p:tag name="ARTICULATE_SLIDE_NAV" val="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_SWF" val="YES"/>
  <p:tag name="CONTAINER" val="movieloader"/>
  <p:tag name="LOADER_BUFFER" val="5"/>
  <p:tag name="ART_PLAYER" val="YES"/>
  <p:tag name="SWF_MOVIE_PATH" val="C:\Users\sf567104\Desktop\Oral Module Articulate\Videos\How do you use the Nicotine Gum.mp4"/>
  <p:tag name="SWF_MOVIE_DURATION" val="51000"/>
  <p:tag name="ARTICULATE_LAYER_TIMING" val="0"/>
  <p:tag name="ARTICULATE_PLAYER_SEEK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RTICULATE_SLIDE_PAUSE" val="0"/>
  <p:tag name="AQP_PASS_ACTION" val="2"/>
  <p:tag name="AQP_FAIL_ACTION" val="2"/>
  <p:tag name="ARTICULATE_SLIDE_GUID" val="7c3360a4-51d7-4d5c-938d-f2665b8f7aed"/>
  <p:tag name="AQP_TRAP" val="0"/>
  <p:tag name="OVERRIDE" val="QUIZMAKER_QUIZ_SLIDE"/>
  <p:tag name="QUIZMAKER_QUIZ_TITLE" val="Self Assessment 2"/>
  <p:tag name="QUIZMAKER_QUIZ_FILENAME" val="C:\Users\faculty\Desktop\John Horner ARTICULATE files CA Project\Oral Module Articulate\Self Assessment 2.quiz"/>
  <p:tag name="QUIZMAKER_QUIZ_SLIDE_ID" val="294"/>
  <p:tag name="QUIZMAKER_QUIZ_FORCE_UPDATE" val="0"/>
  <p:tag name="AQP_PASS_SCORE" val="80"/>
  <p:tag name="QUIZMAKER_LAST_MODIFY_DATE" val="41535.5410185185"/>
  <p:tag name="ELAPSEDTIME" val="0"/>
  <p:tag name="ARTICULATE_SLIDE_NAV" val="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A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TIMELINE" val="11.0"/>
  <p:tag name="ELAPSEDTIME" val="14.4"/>
  <p:tag name="ARTICULATE_SLIDE_GUID" val="6262b706-54b4-4250-b7f6-66a8198fa80f"/>
  <p:tag name="ARTICULATE_SLIDE_PAUSE" val="0"/>
  <p:tag name="ARTICULATE_NAV_LEVEL" val="1"/>
  <p:tag name="ARTICULATE_PLAYLIST_ID" val="-1"/>
  <p:tag name="ARTICULATE_LOCK_SLIDE" val="0"/>
  <p:tag name="ARTICULATE_SLIDE_NAV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B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UDIO_ID" val="279"/>
  <p:tag name="TIMELINE" val="8.8/22.8"/>
  <p:tag name="ELAPSEDTIME" val="29.2"/>
  <p:tag name="ARTICULATE_SLIDE_GUID" val="88c7c3e6-0d0d-48f1-9fe3-1dedd9ebd73b"/>
  <p:tag name="ARTICULATE_SLIDE_NAV" val="2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rOa1MG0w_files\slide0001_image001.jp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UDIO_ID" val="286"/>
  <p:tag name="TIMELINE" val="12.0"/>
  <p:tag name="ELAPSEDTIME" val="23.4"/>
  <p:tag name="ARTICULATE_SLIDE_GUID" val="14c278e5-eef2-46c1-871f-ec9daceea6d8"/>
  <p:tag name="ARTICULATE_SLIDE_NAV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UDIO_ID" val="280"/>
  <p:tag name="TIMELINE" val="15.2/33.3/51.6/70.3"/>
  <p:tag name="ELAPSEDTIME" val="84.0"/>
  <p:tag name="ARTICULATE_SLIDE_GUID" val="256c08c9-e757-4813-9584-25d32f0e23f9"/>
  <p:tag name="ARTICULATE_SLIDE_NAV" val="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9J1hqrip_files\slide0001_image001.jp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UDIO_ID" val="282"/>
  <p:tag name="TIMELINE" val="11.2"/>
  <p:tag name="ELAPSEDTIME" val="22.1"/>
  <p:tag name="ARTICULATE_SLIDE_GUID" val="3852831a-7050-426c-95cd-1b0149cf7af9"/>
  <p:tag name="ARTICULATE_SLIDE_NAV" val="3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b8f65ec-25db-4ac0-86e3-0933d3087b7c"/>
  <p:tag name="ARTICULATE_SLIDE_NAV" val="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iTRFIh6U_files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VwxSzAUT_files\slide0001_image00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rMozZJpW_files\slide0001_image001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</TotalTime>
  <Words>1299</Words>
  <Application>Microsoft Office PowerPoint</Application>
  <PresentationFormat>On-screen Show (4:3)</PresentationFormat>
  <Paragraphs>287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Oral Delivery </vt:lpstr>
      <vt:lpstr>Learning Objectives</vt:lpstr>
      <vt:lpstr>Oral Delivery Overview</vt:lpstr>
      <vt:lpstr>Oral (GIT) Route</vt:lpstr>
      <vt:lpstr>Description of available solid forms</vt:lpstr>
      <vt:lpstr>Tablets</vt:lpstr>
      <vt:lpstr>Types of Tablets</vt:lpstr>
      <vt:lpstr>Why Coat Tablets?</vt:lpstr>
      <vt:lpstr>Types of Tablets</vt:lpstr>
      <vt:lpstr>Types of Tablets</vt:lpstr>
      <vt:lpstr>Capsules</vt:lpstr>
      <vt:lpstr>Caplets</vt:lpstr>
      <vt:lpstr>Types of Capsules</vt:lpstr>
      <vt:lpstr>Thin Films</vt:lpstr>
      <vt:lpstr>Types of Release Formulations (Made for Tablets or Capsules)</vt:lpstr>
      <vt:lpstr>Self Assessment 1</vt:lpstr>
      <vt:lpstr>Description of Available Liquid Forms</vt:lpstr>
      <vt:lpstr>Types of Liquids</vt:lpstr>
      <vt:lpstr>Types of Liquids</vt:lpstr>
      <vt:lpstr>Oral Administration Tips</vt:lpstr>
      <vt:lpstr>Sublingual (SL)  and Buccal Routes</vt:lpstr>
      <vt:lpstr>SL and Buccal Routes</vt:lpstr>
      <vt:lpstr>Description of Available Forms</vt:lpstr>
      <vt:lpstr>Description of Available Forms</vt:lpstr>
      <vt:lpstr>Nicorette Lozenges Video</vt:lpstr>
      <vt:lpstr>Description of Available Forms</vt:lpstr>
      <vt:lpstr>Nicorette Gum Video</vt:lpstr>
      <vt:lpstr>Self Assessment 2</vt:lpstr>
      <vt:lpstr>Conclusion</vt:lpstr>
      <vt:lpstr>Oral Take Home</vt:lpstr>
      <vt:lpstr>Choice of Route and Form</vt:lpstr>
      <vt:lpstr>Make Your Choice</vt:lpstr>
      <vt:lpstr>The End!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itosuser</cp:lastModifiedBy>
  <cp:revision>337</cp:revision>
  <dcterms:created xsi:type="dcterms:W3CDTF">2013-07-27T00:35:39Z</dcterms:created>
  <dcterms:modified xsi:type="dcterms:W3CDTF">2013-09-21T17:32:49Z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C1ECA221-3771-4554-AADC-CA31E6EDEA8E</vt:lpwstr>
  </property>
  <property fmtid="{D5CDD505-2E9C-101B-9397-08002B2CF9AE}" pid="4" name="ArticulatePath">
    <vt:lpwstr>Oral Delivery</vt:lpwstr>
  </property>
  <property fmtid="{D5CDD505-2E9C-101B-9397-08002B2CF9AE}" pid="5" name="ArticulateProjectFull">
    <vt:lpwstr>C:\Users\faculty\Desktop\John Horner ARTICULATE files CA Project\Oral Module Articulate\Oral Delivery.ppta</vt:lpwstr>
  </property>
</Properties>
</file>