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9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0.xml" ContentType="application/vnd.openxmlformats-officedocument.presentationml.notesSlide+xml"/>
  <Override PartName="/ppt/tags/tag62.xml" ContentType="application/vnd.openxmlformats-officedocument.presentationml.tags+xml"/>
  <Override PartName="/ppt/notesSlides/notesSlide2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1" r:id="rId17"/>
    <p:sldId id="270" r:id="rId18"/>
    <p:sldId id="275" r:id="rId19"/>
    <p:sldId id="277" r:id="rId20"/>
    <p:sldId id="272" r:id="rId21"/>
    <p:sldId id="274" r:id="rId22"/>
    <p:sldId id="278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3" autoAdjust="0"/>
    <p:restoredTop sz="94660"/>
  </p:normalViewPr>
  <p:slideViewPr>
    <p:cSldViewPr>
      <p:cViewPr varScale="1">
        <p:scale>
          <a:sx n="84" d="100"/>
          <a:sy n="84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79CF8-B2F1-4231-8923-29DA3E6D4A8E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D248F-3B41-42C1-8B29-928021E3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1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1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6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06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84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87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98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Isotonic solution: solution in which its </a:t>
            </a:r>
            <a:r>
              <a:rPr lang="en-US" dirty="0" err="1" smtClean="0"/>
              <a:t>osmolar</a:t>
            </a:r>
            <a:r>
              <a:rPr lang="en-US" baseline="0" dirty="0" smtClean="0"/>
              <a:t> concentration is the same as the solution to which it is being compared (blood, CSF)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97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53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7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48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43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55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35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0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6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3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70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248F-3B41-42C1-8B29-928021E37F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E47C-9A81-4BCA-B309-DE0FD42B2219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DA1-6EE1-4A38-A5E1-59644D4B4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E47C-9A81-4BCA-B309-DE0FD42B2219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DA1-6EE1-4A38-A5E1-59644D4B4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0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E47C-9A81-4BCA-B309-DE0FD42B2219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DA1-6EE1-4A38-A5E1-59644D4B4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9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E47C-9A81-4BCA-B309-DE0FD42B2219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DA1-6EE1-4A38-A5E1-59644D4B4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3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E47C-9A81-4BCA-B309-DE0FD42B2219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DA1-6EE1-4A38-A5E1-59644D4B4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9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E47C-9A81-4BCA-B309-DE0FD42B2219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DA1-6EE1-4A38-A5E1-59644D4B4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1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E47C-9A81-4BCA-B309-DE0FD42B2219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DA1-6EE1-4A38-A5E1-59644D4B4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0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E47C-9A81-4BCA-B309-DE0FD42B2219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DA1-6EE1-4A38-A5E1-59644D4B4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7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E47C-9A81-4BCA-B309-DE0FD42B2219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DA1-6EE1-4A38-A5E1-59644D4B4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4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E47C-9A81-4BCA-B309-DE0FD42B2219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DA1-6EE1-4A38-A5E1-59644D4B4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4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E47C-9A81-4BCA-B309-DE0FD42B2219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DA1-6EE1-4A38-A5E1-59644D4B4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E47C-9A81-4BCA-B309-DE0FD42B2219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D0DA1-6EE1-4A38-A5E1-59644D4B4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29.xml"/><Relationship Id="rId7" Type="http://schemas.openxmlformats.org/officeDocument/2006/relationships/image" Target="../media/image17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33.xml"/><Relationship Id="rId7" Type="http://schemas.openxmlformats.org/officeDocument/2006/relationships/image" Target="../media/image20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7.xml"/><Relationship Id="rId7" Type="http://schemas.openxmlformats.org/officeDocument/2006/relationships/image" Target="../media/image23.jp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6.png"/><Relationship Id="rId4" Type="http://schemas.openxmlformats.org/officeDocument/2006/relationships/tags" Target="../tags/tag38.xml"/><Relationship Id="rId9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29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8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31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jpeg"/><Relationship Id="rId5" Type="http://schemas.openxmlformats.org/officeDocument/2006/relationships/tags" Target="../tags/tag55.xml"/><Relationship Id="rId10" Type="http://schemas.openxmlformats.org/officeDocument/2006/relationships/image" Target="../media/image36.png"/><Relationship Id="rId4" Type="http://schemas.openxmlformats.org/officeDocument/2006/relationships/tags" Target="../tags/tag54.xml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8.xml"/><Relationship Id="rId7" Type="http://schemas.openxmlformats.org/officeDocument/2006/relationships/image" Target="../media/image38.jp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6.png"/><Relationship Id="rId4" Type="http://schemas.openxmlformats.org/officeDocument/2006/relationships/tags" Target="../tags/tag59.xml"/><Relationship Id="rId9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5.gi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7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7.xml"/><Relationship Id="rId7" Type="http://schemas.openxmlformats.org/officeDocument/2006/relationships/image" Target="../media/image8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1.xml"/><Relationship Id="rId7" Type="http://schemas.openxmlformats.org/officeDocument/2006/relationships/image" Target="../media/image11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tags" Target="../tags/tag25.xml"/><Relationship Id="rId7" Type="http://schemas.openxmlformats.org/officeDocument/2006/relationships/image" Target="../media/image14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b="1" dirty="0" smtClean="0"/>
              <a:t>Parenteral Delivery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95868"/>
            <a:ext cx="9144000" cy="6413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By John Horner</a:t>
            </a:r>
          </a:p>
          <a:p>
            <a:r>
              <a:rPr lang="en-US" dirty="0" smtClean="0"/>
              <a:t>Student Pharmacist: Class of 2015</a:t>
            </a:r>
          </a:p>
          <a:p>
            <a:endParaRPr lang="en-US" dirty="0"/>
          </a:p>
        </p:txBody>
      </p:sp>
      <p:pic>
        <p:nvPicPr>
          <p:cNvPr id="4" name="Picture 3" descr="http://upload.wikimedia.org/wikipedia/commons/a/a5/Injection_Syringe_01.jpg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55" y="1413164"/>
            <a:ext cx="3733800" cy="475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5" y="1413164"/>
            <a:ext cx="3886200" cy="475903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28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Subcutaneous </a:t>
            </a:r>
            <a:r>
              <a:rPr lang="en-US" dirty="0" smtClean="0">
                <a:solidFill>
                  <a:schemeClr val="accent1"/>
                </a:solidFill>
              </a:rPr>
              <a:t>Route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(SC)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648200" cy="52578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</a:t>
            </a:r>
            <a:r>
              <a:rPr lang="en-US" dirty="0"/>
              <a:t>less </a:t>
            </a:r>
            <a:r>
              <a:rPr lang="en-US" dirty="0" smtClean="0"/>
              <a:t>volume than IM</a:t>
            </a:r>
            <a:endParaRPr lang="en-US" dirty="0"/>
          </a:p>
          <a:p>
            <a:r>
              <a:rPr lang="en-US" dirty="0" smtClean="0"/>
              <a:t>Drugs absorbed slower, which results in a </a:t>
            </a:r>
            <a:r>
              <a:rPr lang="en-US" b="1" dirty="0" smtClean="0"/>
              <a:t>prolonged period of delivery</a:t>
            </a:r>
          </a:p>
          <a:p>
            <a:pPr lvl="0"/>
            <a:r>
              <a:rPr lang="en-US" dirty="0" smtClean="0"/>
              <a:t>Administered </a:t>
            </a:r>
            <a:r>
              <a:rPr lang="en-US" dirty="0"/>
              <a:t>at 45 </a:t>
            </a:r>
            <a:r>
              <a:rPr lang="en-US" dirty="0" smtClean="0"/>
              <a:t>degrees</a:t>
            </a:r>
            <a:endParaRPr lang="en-US" dirty="0"/>
          </a:p>
          <a:p>
            <a:pPr lvl="0"/>
            <a:r>
              <a:rPr lang="en-US" dirty="0" smtClean="0"/>
              <a:t>Self-administration easier </a:t>
            </a:r>
            <a:r>
              <a:rPr lang="en-US" dirty="0"/>
              <a:t>than </a:t>
            </a:r>
            <a:r>
              <a:rPr lang="en-US" dirty="0" smtClean="0"/>
              <a:t>IV</a:t>
            </a:r>
            <a:endParaRPr lang="en-US" dirty="0"/>
          </a:p>
          <a:p>
            <a:pPr lvl="0"/>
            <a:r>
              <a:rPr lang="en-US" dirty="0" smtClean="0"/>
              <a:t>Common applications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nsulin</a:t>
            </a:r>
            <a:r>
              <a:rPr lang="en-US" dirty="0"/>
              <a:t>, vaccines (</a:t>
            </a:r>
            <a:r>
              <a:rPr lang="en-US" dirty="0" smtClean="0"/>
              <a:t>shingles), </a:t>
            </a:r>
            <a:r>
              <a:rPr lang="en-US" dirty="0"/>
              <a:t>and epinephrine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894943" y="1237120"/>
            <a:ext cx="4249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“Beneath </a:t>
            </a:r>
            <a:r>
              <a:rPr lang="en-US" sz="2800" b="1" dirty="0" smtClean="0"/>
              <a:t>the skin”</a:t>
            </a:r>
          </a:p>
          <a:p>
            <a:r>
              <a:rPr lang="en-US" sz="2800" dirty="0" smtClean="0"/>
              <a:t>given into the SC, the fatty layer under the epidermis and dermis.</a:t>
            </a:r>
            <a:endParaRPr lang="en-US" sz="2800" dirty="0"/>
          </a:p>
        </p:txBody>
      </p:sp>
      <p:pic>
        <p:nvPicPr>
          <p:cNvPr id="6" name="Picture 5" descr="http://www.novonordisk.com/images/diabetes/NovoTwist/public/injection.jpg"/>
          <p:cNvPicPr/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60" y="4953000"/>
            <a:ext cx="2286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medicalimagingconcepts.com/images/intervenous/TerumoS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42" y="4737413"/>
            <a:ext cx="1963057" cy="212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worldallergy.org/professional/allergic_diseases_center/immunotherapy/figure.jpg"/>
          <p:cNvPicPr/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89" y="3046074"/>
            <a:ext cx="2362199" cy="19069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8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Intradermal </a:t>
            </a:r>
            <a:r>
              <a:rPr lang="en-US" dirty="0" smtClean="0">
                <a:solidFill>
                  <a:schemeClr val="accent1"/>
                </a:solidFill>
              </a:rPr>
              <a:t>Route (ID)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6642"/>
            <a:ext cx="4495800" cy="2862322"/>
          </a:xfrm>
        </p:spPr>
        <p:txBody>
          <a:bodyPr>
            <a:spAutoFit/>
          </a:bodyPr>
          <a:lstStyle/>
          <a:p>
            <a:pPr lvl="0"/>
            <a:r>
              <a:rPr lang="en-US" sz="2800" dirty="0"/>
              <a:t>Administered within the dermis (2nd layer beneath the epidermis) of the skin</a:t>
            </a:r>
          </a:p>
          <a:p>
            <a:pPr lvl="0"/>
            <a:r>
              <a:rPr lang="en-US" sz="2800" dirty="0"/>
              <a:t>Very small volume (</a:t>
            </a:r>
            <a:r>
              <a:rPr lang="en-US" sz="2800" dirty="0" smtClean="0"/>
              <a:t>0.1 mL)</a:t>
            </a:r>
            <a:endParaRPr lang="en-US" sz="2800" dirty="0"/>
          </a:p>
          <a:p>
            <a:pPr lvl="0"/>
            <a:r>
              <a:rPr lang="en-US" sz="2800" dirty="0"/>
              <a:t>Common applications:</a:t>
            </a:r>
          </a:p>
          <a:p>
            <a:pPr lvl="1"/>
            <a:r>
              <a:rPr lang="en-US" sz="2400" dirty="0"/>
              <a:t>v</a:t>
            </a:r>
            <a:r>
              <a:rPr lang="en-US" sz="2400" dirty="0" smtClean="0"/>
              <a:t>accines </a:t>
            </a:r>
            <a:r>
              <a:rPr lang="en-US" sz="2400" dirty="0"/>
              <a:t>(flu), skin </a:t>
            </a:r>
            <a:r>
              <a:rPr lang="en-US" sz="2400" dirty="0" smtClean="0"/>
              <a:t>testing</a:t>
            </a:r>
            <a:endParaRPr lang="en-US" sz="2800" dirty="0"/>
          </a:p>
        </p:txBody>
      </p:sp>
      <p:pic>
        <p:nvPicPr>
          <p:cNvPr id="6146" name="Picture 2" descr="http://upload.wikimedia.org/wikipedia/commons/f/fa/Mantoux_tuberculin_skin_test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59" y="4871089"/>
            <a:ext cx="2822575" cy="18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a.abcnews.com/images/Health/ap_fluzone_intradermal_ll_110906_wg.jpg"/>
          <p:cNvPicPr/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3429000" cy="240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http://rnspeak.com/wp-content/uploads/2013/05/INTRAMUSCULAR-INJECTION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60" y="1415917"/>
            <a:ext cx="4533539" cy="33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31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 Assessment 1</a:t>
            </a:r>
            <a:endParaRPr lang="en-US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579058"/>
            <a:ext cx="5740400" cy="1230734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12" y="4647006"/>
            <a:ext cx="3810000" cy="19061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/>
              <a:t>“</a:t>
            </a:r>
            <a:r>
              <a:rPr lang="en-US" sz="2000" b="1" dirty="0"/>
              <a:t>I</a:t>
            </a:r>
            <a:r>
              <a:rPr lang="en-US" sz="2000" b="1" dirty="0" smtClean="0"/>
              <a:t>nto </a:t>
            </a:r>
            <a:r>
              <a:rPr lang="en-US" sz="2000" b="1" dirty="0"/>
              <a:t>the </a:t>
            </a:r>
            <a:r>
              <a:rPr lang="en-US" sz="2000" b="1" dirty="0" smtClean="0"/>
              <a:t>joint synovial </a:t>
            </a:r>
            <a:r>
              <a:rPr lang="en-US" sz="2000" b="1" dirty="0"/>
              <a:t>cavity” </a:t>
            </a:r>
          </a:p>
          <a:p>
            <a:pPr lvl="0">
              <a:spcBef>
                <a:spcPts val="0"/>
              </a:spcBef>
            </a:pPr>
            <a:r>
              <a:rPr lang="en-US" sz="2000" u="sng" dirty="0"/>
              <a:t>Long duration of </a:t>
            </a:r>
            <a:r>
              <a:rPr lang="en-US" sz="2000" u="sng" dirty="0" smtClean="0"/>
              <a:t>action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Common example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m</a:t>
            </a:r>
            <a:r>
              <a:rPr lang="en-US" sz="2000" dirty="0" smtClean="0"/>
              <a:t>ethylprednisolone for rheumatoid arthritis</a:t>
            </a:r>
            <a:endParaRPr lang="en-US" sz="2000" dirty="0"/>
          </a:p>
        </p:txBody>
      </p:sp>
      <p:pic>
        <p:nvPicPr>
          <p:cNvPr id="4" name="Picture 3" descr="http://www.aafp.org/afp/2003/0315/afp20030315p1271-f5.jpg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24" y="1651575"/>
            <a:ext cx="2751977" cy="27541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101436" y="1052944"/>
            <a:ext cx="2379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Intrasynovial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9136" y="4045526"/>
            <a:ext cx="358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 smtClean="0"/>
              <a:t>“Into </a:t>
            </a:r>
            <a:r>
              <a:rPr lang="en-US" sz="2000" b="1" dirty="0"/>
              <a:t>the joint”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Common </a:t>
            </a:r>
            <a:r>
              <a:rPr lang="en-US" sz="2000" dirty="0" smtClean="0"/>
              <a:t>application</a:t>
            </a:r>
            <a:endParaRPr lang="en-US" sz="2000" dirty="0"/>
          </a:p>
          <a:p>
            <a:pPr marL="742950" lvl="1" indent="-285750">
              <a:buFont typeface="Calibri" pitchFamily="34" charset="0"/>
              <a:buChar char="–"/>
            </a:pPr>
            <a:r>
              <a:rPr lang="en-US" sz="2000" dirty="0"/>
              <a:t>p</a:t>
            </a:r>
            <a:r>
              <a:rPr lang="en-US" sz="2000" dirty="0" smtClean="0"/>
              <a:t>ost-operative </a:t>
            </a:r>
            <a:r>
              <a:rPr lang="en-US" sz="2000" dirty="0"/>
              <a:t>pain relief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69278" y="1066800"/>
            <a:ext cx="2593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Intra-Articular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http://thepainsource.com/wp-content/uploads/2010/10/Knee-Joint-Injection-2.jpg"/>
          <p:cNvPicPr/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07" y="1651575"/>
            <a:ext cx="2731722" cy="23939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07764" y="5042118"/>
            <a:ext cx="46362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chemeClr val="accent1"/>
                </a:solidFill>
              </a:rPr>
              <a:t>Intra-Arterial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/>
              <a:t>“Into </a:t>
            </a:r>
            <a:r>
              <a:rPr lang="en-US" sz="2000" b="1" dirty="0"/>
              <a:t>the arteries”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Not used as </a:t>
            </a:r>
            <a:r>
              <a:rPr lang="en-US" sz="2000" dirty="0" smtClean="0"/>
              <a:t>often </a:t>
            </a:r>
            <a:r>
              <a:rPr lang="en-US" sz="2000" dirty="0"/>
              <a:t>and has been associated with clots and drug toxicity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20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69473"/>
            <a:ext cx="5063836" cy="51123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err="1" smtClean="0">
                <a:solidFill>
                  <a:schemeClr val="accent1"/>
                </a:solidFill>
              </a:rPr>
              <a:t>Intraspinal</a:t>
            </a:r>
            <a:endParaRPr lang="en-US" sz="3500" b="1" dirty="0" smtClean="0">
              <a:solidFill>
                <a:schemeClr val="accent1"/>
              </a:solidFill>
            </a:endParaRPr>
          </a:p>
          <a:p>
            <a:pPr lvl="0"/>
            <a:r>
              <a:rPr lang="en-US" b="1" dirty="0" smtClean="0"/>
              <a:t>“Into </a:t>
            </a:r>
            <a:r>
              <a:rPr lang="en-US" b="1" dirty="0"/>
              <a:t>the spine” </a:t>
            </a:r>
            <a:r>
              <a:rPr lang="en-US" dirty="0"/>
              <a:t>or vertebral column</a:t>
            </a:r>
            <a:endParaRPr lang="en-US" b="1" dirty="0"/>
          </a:p>
          <a:p>
            <a:pPr lvl="0"/>
            <a:r>
              <a:rPr lang="en-US" b="1" u="sng" dirty="0" smtClean="0">
                <a:solidFill>
                  <a:schemeClr val="accent1"/>
                </a:solidFill>
              </a:rPr>
              <a:t>Epidural</a:t>
            </a:r>
            <a:r>
              <a:rPr lang="en-US" dirty="0"/>
              <a:t>:</a:t>
            </a:r>
            <a:endParaRPr lang="en-US" b="1" dirty="0"/>
          </a:p>
          <a:p>
            <a:pPr lvl="1"/>
            <a:r>
              <a:rPr lang="en-US" dirty="0"/>
              <a:t>Drug delivered to outside of </a:t>
            </a:r>
            <a:r>
              <a:rPr lang="en-US" dirty="0" err="1"/>
              <a:t>dura</a:t>
            </a:r>
            <a:r>
              <a:rPr lang="en-US" dirty="0"/>
              <a:t> layer and does not reach the CSF</a:t>
            </a:r>
            <a:endParaRPr lang="en-US" b="1" dirty="0"/>
          </a:p>
          <a:p>
            <a:pPr lvl="1"/>
            <a:r>
              <a:rPr lang="en-US" dirty="0"/>
              <a:t>More localized</a:t>
            </a:r>
            <a:endParaRPr lang="en-US" b="1" dirty="0"/>
          </a:p>
          <a:p>
            <a:pPr lvl="1"/>
            <a:r>
              <a:rPr lang="en-US" dirty="0"/>
              <a:t>Used for pain administered as opioids, local anesthetics, and others</a:t>
            </a:r>
            <a:endParaRPr lang="en-US" b="1" dirty="0"/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57800" y="1447800"/>
            <a:ext cx="4145194" cy="511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8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5" y="1562448"/>
            <a:ext cx="4419600" cy="5278368"/>
          </a:xfrm>
        </p:spPr>
        <p:txBody>
          <a:bodyPr>
            <a:spAutoFit/>
          </a:bodyPr>
          <a:lstStyle/>
          <a:p>
            <a:pPr marL="548640" lvl="1">
              <a:spcBef>
                <a:spcPts val="0"/>
              </a:spcBef>
            </a:pPr>
            <a:r>
              <a:rPr lang="en-US" sz="2100" b="1" dirty="0" smtClean="0"/>
              <a:t>“into the CSF”</a:t>
            </a:r>
            <a:r>
              <a:rPr lang="en-US" sz="2100" dirty="0" smtClean="0"/>
              <a:t> or space </a:t>
            </a:r>
            <a:r>
              <a:rPr lang="en-US" sz="2100" dirty="0"/>
              <a:t>under the arachnoid </a:t>
            </a:r>
            <a:r>
              <a:rPr lang="en-US" sz="2100" dirty="0" smtClean="0"/>
              <a:t>membrane </a:t>
            </a:r>
          </a:p>
          <a:p>
            <a:pPr marL="548640" lvl="1">
              <a:spcBef>
                <a:spcPts val="0"/>
              </a:spcBef>
            </a:pPr>
            <a:r>
              <a:rPr lang="en-US" sz="2100" dirty="0" smtClean="0">
                <a:solidFill>
                  <a:schemeClr val="accent1"/>
                </a:solidFill>
              </a:rPr>
              <a:t>Intrathecal</a:t>
            </a:r>
            <a:r>
              <a:rPr lang="en-US" sz="2100" dirty="0" smtClean="0"/>
              <a:t>: into </a:t>
            </a:r>
            <a:r>
              <a:rPr lang="en-US" sz="2100" dirty="0"/>
              <a:t>the CSF along the spinal </a:t>
            </a:r>
            <a:r>
              <a:rPr lang="en-US" sz="2100" dirty="0" smtClean="0"/>
              <a:t>cord and </a:t>
            </a:r>
            <a:r>
              <a:rPr lang="en-US" sz="2100" dirty="0"/>
              <a:t>can be used for pain treatment</a:t>
            </a:r>
            <a:endParaRPr lang="en-US" sz="2100" b="1" dirty="0"/>
          </a:p>
          <a:p>
            <a:pPr marL="548640" lvl="1">
              <a:spcBef>
                <a:spcPts val="0"/>
              </a:spcBef>
            </a:pPr>
            <a:r>
              <a:rPr lang="en-US" sz="2100" dirty="0" err="1">
                <a:solidFill>
                  <a:schemeClr val="accent1"/>
                </a:solidFill>
              </a:rPr>
              <a:t>Intracerebroventricular</a:t>
            </a:r>
            <a:r>
              <a:rPr lang="en-US" sz="2100" dirty="0"/>
              <a:t> </a:t>
            </a:r>
            <a:r>
              <a:rPr lang="en-US" sz="2100" dirty="0" smtClean="0"/>
              <a:t>: more </a:t>
            </a:r>
            <a:r>
              <a:rPr lang="en-US" sz="2100" dirty="0"/>
              <a:t>invasive, </a:t>
            </a:r>
            <a:r>
              <a:rPr lang="en-US" sz="2100" dirty="0" smtClean="0"/>
              <a:t>directly </a:t>
            </a:r>
            <a:r>
              <a:rPr lang="en-US" sz="2100" dirty="0"/>
              <a:t>into the brain, </a:t>
            </a:r>
            <a:r>
              <a:rPr lang="en-US" sz="2100" dirty="0" smtClean="0"/>
              <a:t>used </a:t>
            </a:r>
            <a:r>
              <a:rPr lang="en-US" sz="2100" dirty="0"/>
              <a:t>to </a:t>
            </a:r>
            <a:r>
              <a:rPr lang="en-US" sz="2100" dirty="0"/>
              <a:t>deliver chemotherapeutic drugs to the </a:t>
            </a:r>
            <a:r>
              <a:rPr lang="en-US" sz="2100" dirty="0" smtClean="0"/>
              <a:t>brain</a:t>
            </a:r>
          </a:p>
          <a:p>
            <a:pPr marL="548640" lvl="1">
              <a:spcBef>
                <a:spcPts val="0"/>
              </a:spcBef>
            </a:pPr>
            <a:r>
              <a:rPr lang="en-US" sz="2100" dirty="0" smtClean="0"/>
              <a:t>Fast in, but usually fast out</a:t>
            </a:r>
            <a:endParaRPr lang="en-US" sz="2100" b="1" dirty="0" smtClean="0"/>
          </a:p>
          <a:p>
            <a:pPr marL="548640" lvl="1">
              <a:spcBef>
                <a:spcPts val="0"/>
              </a:spcBef>
            </a:pPr>
            <a:r>
              <a:rPr lang="en-US" sz="2100" dirty="0" smtClean="0"/>
              <a:t>Good </a:t>
            </a:r>
            <a:r>
              <a:rPr lang="en-US" sz="2100" dirty="0"/>
              <a:t>to administer lipid insoluble drugs to the brain, that cannot pass the </a:t>
            </a:r>
            <a:r>
              <a:rPr lang="en-US" sz="2100" u="sng" dirty="0"/>
              <a:t>blood brain </a:t>
            </a:r>
            <a:r>
              <a:rPr lang="en-US" sz="2100" u="sng" dirty="0" smtClean="0"/>
              <a:t>barrier</a:t>
            </a:r>
            <a:endParaRPr lang="en-US" sz="2100" b="1" dirty="0"/>
          </a:p>
          <a:p>
            <a:pPr marL="548640" lvl="1">
              <a:spcBef>
                <a:spcPts val="0"/>
              </a:spcBef>
            </a:pPr>
            <a:r>
              <a:rPr lang="en-US" sz="3200" b="1" dirty="0"/>
              <a:t>Cannot contain </a:t>
            </a:r>
            <a:r>
              <a:rPr lang="en-US" sz="3200" b="1" dirty="0" smtClean="0"/>
              <a:t>preservatives!!</a:t>
            </a:r>
          </a:p>
        </p:txBody>
      </p:sp>
      <p:pic>
        <p:nvPicPr>
          <p:cNvPr id="10" name="Picture 9"/>
          <p:cNvPicPr/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1263133"/>
            <a:ext cx="4876800" cy="5594867"/>
          </a:xfrm>
          <a:prstGeom prst="rect">
            <a:avLst/>
          </a:prstGeom>
        </p:spPr>
      </p:pic>
      <p:pic>
        <p:nvPicPr>
          <p:cNvPr id="4" name="Picture 3" descr="http://debbieupton.com/wp-content/gallery/leukemia/intrathecal-chemotherapy-610x610.jpg"/>
          <p:cNvPicPr/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1263133"/>
            <a:ext cx="6485573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172200" y="1066800"/>
            <a:ext cx="2048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u="sng" dirty="0" smtClean="0">
                <a:solidFill>
                  <a:schemeClr val="accent1"/>
                </a:solidFill>
              </a:rPr>
              <a:t>Intrathecal</a:t>
            </a:r>
            <a:endParaRPr lang="en-US" b="1" u="sng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9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err="1" smtClean="0"/>
              <a:t>Injectables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638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dirty="0" smtClean="0"/>
              <a:t>Injectable forms: 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dirty="0"/>
              <a:t>Liquid </a:t>
            </a:r>
            <a:r>
              <a:rPr lang="en-US" dirty="0" smtClean="0"/>
              <a:t>preparations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Dry </a:t>
            </a:r>
            <a:r>
              <a:rPr lang="en-US" dirty="0"/>
              <a:t>solids to be </a:t>
            </a:r>
            <a:r>
              <a:rPr lang="en-US" dirty="0" smtClean="0"/>
              <a:t>reconstituted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Emulsions</a:t>
            </a:r>
            <a:r>
              <a:rPr lang="en-US" dirty="0" smtClean="0"/>
              <a:t>, two-phase </a:t>
            </a:r>
            <a:r>
              <a:rPr lang="en-US" dirty="0"/>
              <a:t>systems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Liposomes as vehicles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Polymeric </a:t>
            </a:r>
            <a:r>
              <a:rPr lang="en-US" dirty="0" smtClean="0"/>
              <a:t>systems, lipid–associated amphotericin, and polymer nanoparticles</a:t>
            </a:r>
          </a:p>
        </p:txBody>
      </p:sp>
      <p:pic>
        <p:nvPicPr>
          <p:cNvPr id="4" name="Picture 3" descr="http://www.yourself.it/wp-content/uploads/2012/09/iniezioni-laser-no-siringhe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699164" cy="2438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1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Preparations: Co-Solvents and Additives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Autofit/>
          </a:bodyPr>
          <a:lstStyle/>
          <a:p>
            <a:pPr lvl="0"/>
            <a:r>
              <a:rPr lang="en-US" sz="2100" b="1" dirty="0"/>
              <a:t>Co-solvents</a:t>
            </a:r>
            <a:r>
              <a:rPr lang="en-US" sz="2100" dirty="0"/>
              <a:t>:</a:t>
            </a:r>
          </a:p>
          <a:p>
            <a:pPr lvl="1"/>
            <a:r>
              <a:rPr lang="en-US" sz="2100" dirty="0"/>
              <a:t>For drugs with poor water </a:t>
            </a:r>
            <a:r>
              <a:rPr lang="en-US" sz="2100" dirty="0" smtClean="0"/>
              <a:t>solubility, </a:t>
            </a:r>
            <a:r>
              <a:rPr lang="en-US" sz="2100" dirty="0"/>
              <a:t>such as </a:t>
            </a:r>
            <a:r>
              <a:rPr lang="en-US" sz="2100" dirty="0" smtClean="0"/>
              <a:t>phenytoin to prevent precipitation </a:t>
            </a:r>
          </a:p>
          <a:p>
            <a:pPr lvl="1"/>
            <a:r>
              <a:rPr lang="en-US" sz="2100" u="sng" dirty="0" smtClean="0"/>
              <a:t>Give IV solutions slowly to prevent precipitation</a:t>
            </a:r>
          </a:p>
          <a:p>
            <a:r>
              <a:rPr lang="en-US" sz="2100" b="1" dirty="0"/>
              <a:t>Buffers</a:t>
            </a:r>
            <a:r>
              <a:rPr lang="en-US" sz="2100" dirty="0"/>
              <a:t>: maintain optimal pH to maximize solubility and stability</a:t>
            </a:r>
          </a:p>
          <a:p>
            <a:pPr lvl="0"/>
            <a:r>
              <a:rPr lang="en-US" sz="2100" b="1" dirty="0"/>
              <a:t>Tonicity-adjusting agents</a:t>
            </a:r>
            <a:r>
              <a:rPr lang="en-US" sz="2100" dirty="0"/>
              <a:t>: </a:t>
            </a:r>
            <a:r>
              <a:rPr lang="en-US" sz="2100" dirty="0" err="1"/>
              <a:t>i</a:t>
            </a:r>
            <a:r>
              <a:rPr lang="en-US" sz="2100" dirty="0" err="1" smtClean="0"/>
              <a:t>sotonicity</a:t>
            </a:r>
            <a:r>
              <a:rPr lang="en-US" sz="2100" dirty="0" smtClean="0"/>
              <a:t> is </a:t>
            </a:r>
            <a:r>
              <a:rPr lang="en-US" sz="2100" dirty="0"/>
              <a:t>required for IA, ID, CNS </a:t>
            </a:r>
            <a:r>
              <a:rPr lang="en-US" sz="2100" dirty="0" smtClean="0"/>
              <a:t>routes </a:t>
            </a:r>
            <a:r>
              <a:rPr lang="en-US" sz="2100" dirty="0"/>
              <a:t>and large volume </a:t>
            </a:r>
            <a:r>
              <a:rPr lang="en-US" sz="2100" dirty="0" smtClean="0"/>
              <a:t>injections to reduce </a:t>
            </a:r>
            <a:r>
              <a:rPr lang="en-US" sz="2100" dirty="0"/>
              <a:t>pain </a:t>
            </a:r>
            <a:r>
              <a:rPr lang="en-US" sz="2100" dirty="0" smtClean="0"/>
              <a:t>at injection </a:t>
            </a:r>
            <a:r>
              <a:rPr lang="en-US" sz="2100" dirty="0"/>
              <a:t>site and prevent </a:t>
            </a:r>
            <a:r>
              <a:rPr lang="en-US" sz="2100" dirty="0" err="1" smtClean="0"/>
              <a:t>lysis</a:t>
            </a:r>
            <a:endParaRPr lang="en-US" sz="2100" dirty="0"/>
          </a:p>
          <a:p>
            <a:pPr lvl="0"/>
            <a:r>
              <a:rPr lang="en-US" sz="2100" b="1" dirty="0"/>
              <a:t>Preservatives</a:t>
            </a:r>
            <a:r>
              <a:rPr lang="en-US" sz="2100" dirty="0"/>
              <a:t>: for multiple-dose </a:t>
            </a:r>
            <a:r>
              <a:rPr lang="en-US" sz="2100" dirty="0" smtClean="0"/>
              <a:t>vials.  </a:t>
            </a:r>
            <a:r>
              <a:rPr lang="en-US" sz="2100" u="sng" dirty="0"/>
              <a:t>IT and epidural injections must be preservative </a:t>
            </a:r>
            <a:r>
              <a:rPr lang="en-US" sz="2100" u="sng" dirty="0" smtClean="0"/>
              <a:t>free!</a:t>
            </a:r>
            <a:endParaRPr lang="en-US" sz="2100" u="sng" dirty="0"/>
          </a:p>
          <a:p>
            <a:pPr lvl="0"/>
            <a:r>
              <a:rPr lang="en-US" sz="2100" b="1" dirty="0"/>
              <a:t>Protectants</a:t>
            </a:r>
            <a:r>
              <a:rPr lang="en-US" sz="2100" dirty="0"/>
              <a:t>: stabilize proteins to prevent </a:t>
            </a:r>
            <a:r>
              <a:rPr lang="en-US" sz="2100" dirty="0" smtClean="0"/>
              <a:t>degradation</a:t>
            </a:r>
            <a:endParaRPr lang="en-US" sz="2100" dirty="0"/>
          </a:p>
          <a:p>
            <a:r>
              <a:rPr lang="en-US" sz="2100" b="1" dirty="0"/>
              <a:t>Surfactants</a:t>
            </a:r>
            <a:r>
              <a:rPr lang="en-US" sz="2100" dirty="0"/>
              <a:t>: solubilize lipid-soluble drugs</a:t>
            </a:r>
          </a:p>
          <a:p>
            <a:r>
              <a:rPr lang="en-US" sz="2100" b="1" dirty="0"/>
              <a:t>Antioxidants</a:t>
            </a:r>
            <a:r>
              <a:rPr lang="en-US" sz="2100" dirty="0"/>
              <a:t>: increase drug stability by preventing oxidation reactions with free </a:t>
            </a:r>
            <a:r>
              <a:rPr lang="en-US" sz="2100" dirty="0" smtClean="0"/>
              <a:t>radicals</a:t>
            </a:r>
            <a:endParaRPr lang="en-US" sz="2100" dirty="0"/>
          </a:p>
          <a:p>
            <a:endParaRPr lang="en-US" sz="2000" dirty="0"/>
          </a:p>
        </p:txBody>
      </p:sp>
      <p:pic>
        <p:nvPicPr>
          <p:cNvPr id="6" name="Picture 5" descr="http://openclipart.org/image/800px/svg_to_png/23811/pitr_Syringe_icon.pn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58091"/>
            <a:ext cx="1752600" cy="139930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945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343400" cy="4593769"/>
          </a:xfrm>
        </p:spPr>
        <p:txBody>
          <a:bodyPr>
            <a:normAutofit fontScale="70000" lnSpcReduction="2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Needles and syringes</a:t>
            </a:r>
          </a:p>
          <a:p>
            <a:pPr lvl="1"/>
            <a:r>
              <a:rPr lang="en-US" dirty="0" smtClean="0"/>
              <a:t>many of different lengths and widths</a:t>
            </a:r>
          </a:p>
          <a:p>
            <a:pPr lvl="0"/>
            <a:r>
              <a:rPr lang="en-US" dirty="0" smtClean="0"/>
              <a:t>Infusion bags and pumps</a:t>
            </a:r>
          </a:p>
          <a:p>
            <a:pPr lvl="0"/>
            <a:r>
              <a:rPr lang="en-US" dirty="0" smtClean="0"/>
              <a:t>Implantable </a:t>
            </a:r>
            <a:r>
              <a:rPr lang="en-US" dirty="0"/>
              <a:t>pumps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continuous therapeutic drug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/>
              <a:t>adherence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nsulin</a:t>
            </a:r>
            <a:r>
              <a:rPr lang="en-US" dirty="0"/>
              <a:t>, chemotherapy, </a:t>
            </a:r>
            <a:r>
              <a:rPr lang="en-US" dirty="0" smtClean="0"/>
              <a:t>hormones </a:t>
            </a:r>
          </a:p>
          <a:p>
            <a:r>
              <a:rPr lang="en-US" dirty="0" smtClean="0"/>
              <a:t>Preloaded syringes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or self-administration </a:t>
            </a:r>
          </a:p>
          <a:p>
            <a:pPr lvl="1"/>
            <a:r>
              <a:rPr lang="en-US" dirty="0" smtClean="0"/>
              <a:t>insulin </a:t>
            </a:r>
            <a:r>
              <a:rPr lang="en-US" dirty="0"/>
              <a:t>pens </a:t>
            </a:r>
          </a:p>
          <a:p>
            <a:endParaRPr lang="en-US" dirty="0"/>
          </a:p>
        </p:txBody>
      </p:sp>
      <p:pic>
        <p:nvPicPr>
          <p:cNvPr id="4" name="Picture 3" descr="http://upload.wikimedia.org/wikipedia/commons/8/89/Insulin_pump_with_infusion_set.jpg"/>
          <p:cNvPicPr/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2743200" cy="210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steroidcentral.in/~steroidc/images/buy_humalog_rapid_acting_insulin_pen_lilly.jpg"/>
          <p:cNvPicPr/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89039"/>
            <a:ext cx="3962400" cy="150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hat-when-how.com/wp-content/uploads/2012/08/tmp7ff094.png"/>
          <p:cNvPicPr/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959429" cy="389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upload.wikimedia.org/wikipedia/commons/thumb/f/f4/Infuuszakjes.jpg/220px-Infuuszakjes.jpg"/>
          <p:cNvPicPr/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53" y="1371600"/>
            <a:ext cx="1638347" cy="267684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1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 Assessment 2</a:t>
            </a:r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579058"/>
            <a:ext cx="5740400" cy="1230734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562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dirty="0" smtClean="0"/>
              <a:t>At </a:t>
            </a:r>
            <a:r>
              <a:rPr lang="en-US" sz="3500" dirty="0"/>
              <a:t>the completion of this module, students should be able to</a:t>
            </a:r>
            <a:r>
              <a:rPr lang="en-US" sz="3500" dirty="0" smtClean="0"/>
              <a:t>:</a:t>
            </a:r>
          </a:p>
          <a:p>
            <a:pPr marL="0" indent="0">
              <a:buNone/>
            </a:pPr>
            <a:endParaRPr lang="en-US" sz="1100" dirty="0"/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Define parenteral delivery and list 4 of its clinical advantages and disadvantages compared to other routes of </a:t>
            </a:r>
            <a:r>
              <a:rPr lang="en-US" sz="3500" dirty="0" smtClean="0"/>
              <a:t>administration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 smtClean="0"/>
              <a:t>Describe </a:t>
            </a:r>
            <a:r>
              <a:rPr lang="en-US" sz="3500" dirty="0"/>
              <a:t>the various parenteral routes of administration and their differences in absorption, onset, duration, administration, and clinical </a:t>
            </a:r>
            <a:r>
              <a:rPr lang="en-US" sz="3500" dirty="0" smtClean="0"/>
              <a:t>advantages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 smtClean="0"/>
              <a:t>Briefly </a:t>
            </a:r>
            <a:r>
              <a:rPr lang="en-US" sz="3500" dirty="0"/>
              <a:t>describe the general role of the parenteral formulation components, including co-solvents, additives, types of injections, and special devices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5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Peter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8458200" cy="3229602"/>
          </a:xfrm>
        </p:spPr>
        <p:txBody>
          <a:bodyPr>
            <a:spAutoFit/>
          </a:bodyPr>
          <a:lstStyle/>
          <a:p>
            <a:pPr marL="0" lvl="0" indent="0">
              <a:spcBef>
                <a:spcPts val="400"/>
              </a:spcBef>
              <a:buNone/>
            </a:pPr>
            <a:r>
              <a:rPr lang="en-US" sz="2600" u="sng" dirty="0" smtClean="0"/>
              <a:t>Disadvantages</a:t>
            </a:r>
          </a:p>
          <a:p>
            <a:pPr lvl="0">
              <a:spcBef>
                <a:spcPts val="400"/>
              </a:spcBef>
            </a:pPr>
            <a:r>
              <a:rPr lang="en-US" sz="2600" dirty="0" smtClean="0"/>
              <a:t>Strict production requirements</a:t>
            </a:r>
          </a:p>
          <a:p>
            <a:pPr lvl="0">
              <a:spcBef>
                <a:spcPts val="400"/>
              </a:spcBef>
            </a:pPr>
            <a:r>
              <a:rPr lang="en-US" sz="2600" dirty="0" smtClean="0"/>
              <a:t>Self-administration is not easy and can be dangerous</a:t>
            </a:r>
          </a:p>
          <a:p>
            <a:pPr lvl="0">
              <a:spcBef>
                <a:spcPts val="400"/>
              </a:spcBef>
            </a:pPr>
            <a:r>
              <a:rPr lang="en-US" sz="2600" dirty="0" smtClean="0"/>
              <a:t>Irrevocable, high risk for allergic reaction</a:t>
            </a:r>
          </a:p>
          <a:p>
            <a:pPr lvl="0">
              <a:spcBef>
                <a:spcPts val="400"/>
              </a:spcBef>
            </a:pPr>
            <a:r>
              <a:rPr lang="en-US" sz="2600" dirty="0" smtClean="0"/>
              <a:t>Given by healthcare professional: inconvenient and costly</a:t>
            </a:r>
          </a:p>
          <a:p>
            <a:pPr lvl="0">
              <a:spcBef>
                <a:spcPts val="400"/>
              </a:spcBef>
            </a:pPr>
            <a:r>
              <a:rPr lang="en-US" sz="2600" dirty="0" smtClean="0"/>
              <a:t>Painful or associated with fear</a:t>
            </a:r>
          </a:p>
          <a:p>
            <a:endParaRPr lang="en-US" sz="2600" dirty="0"/>
          </a:p>
        </p:txBody>
      </p:sp>
      <p:pic>
        <p:nvPicPr>
          <p:cNvPr id="7170" name="Picture 2" descr="C:\Users\Admin\Documents\John's Documents\John's Docs\CA\dosage forms\John's Review Documents_Dose forms and Routes\Modules\Pictures\Peter Favorites\SAM_166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86" y="-51955"/>
            <a:ext cx="203835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219198"/>
            <a:ext cx="6629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u="sng" dirty="0" smtClean="0"/>
              <a:t>Advantages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 smtClean="0"/>
              <a:t>Rapid onset, </a:t>
            </a:r>
            <a:r>
              <a:rPr lang="en-US" sz="2600" dirty="0" smtClean="0"/>
              <a:t>predictable response (generally)</a:t>
            </a:r>
            <a:endParaRPr lang="en-US" sz="2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 smtClean="0"/>
              <a:t>Drug enters system unharmed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Patient does not have to be awake or oriented (unlike oral delivery)</a:t>
            </a:r>
            <a:endParaRPr lang="en-US" sz="2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Only route for certain drugs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2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Thinking of the major advantages, disadvantages, and physical properties of each drug route and form and applying this information to your patient’s specific needs will help you make this decision</a:t>
            </a:r>
          </a:p>
          <a:p>
            <a:r>
              <a:rPr lang="en-US" dirty="0" smtClean="0"/>
              <a:t>Hopefully, as you go back to review these modules later on, you will start to be able to see the bigger picture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2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" name="Content Placeholder 3" descr="C:\Users\faculty\Desktop\103214188.png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43800" cy="544036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Parenteral Delivery Overview</a:t>
            </a:r>
            <a:endParaRPr lang="en-US" dirty="0"/>
          </a:p>
        </p:txBody>
      </p:sp>
      <p:pic>
        <p:nvPicPr>
          <p:cNvPr id="5" name="Picture 4" descr="http://ns1.kamogatanishi-e.ed.jp/english/clipart/health/injection.gif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7" y="1296480"/>
            <a:ext cx="3332798" cy="21770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80950" y="14478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Per FDA: administration by injection, infusion, or implantation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70064" y="3017460"/>
            <a:ext cx="81949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/>
              <a:t>Parenterals</a:t>
            </a:r>
            <a:r>
              <a:rPr lang="en-US" sz="3200" dirty="0" smtClean="0"/>
              <a:t>: sterile, </a:t>
            </a:r>
            <a:r>
              <a:rPr lang="en-US" sz="3200" dirty="0" err="1" smtClean="0"/>
              <a:t>pyrogen</a:t>
            </a:r>
            <a:r>
              <a:rPr lang="en-US" sz="3200" dirty="0" smtClean="0"/>
              <a:t>-free (fever producing substances) products administered outside of the gut</a:t>
            </a:r>
            <a:endParaRPr lang="en-US" sz="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Many routes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en-US" sz="2800" dirty="0" smtClean="0"/>
              <a:t>intravenous, intramuscular, subcutaneous, intradermal, and other specialized routes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MAIN QUESTION:  In what situations would these dosage forms be preferred?</a:t>
            </a:r>
            <a:endParaRPr lang="en-US" sz="2800" dirty="0"/>
          </a:p>
          <a:p>
            <a:pPr marL="457200" indent="-457200">
              <a:buFont typeface="Calibri" pitchFamily="34" charset="0"/>
              <a:buChar char="–"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4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Advantages</a:t>
            </a:r>
            <a:r>
              <a:rPr lang="en-US" b="1" dirty="0"/>
              <a:t> </a:t>
            </a:r>
            <a:r>
              <a:rPr lang="en-US" b="1" dirty="0" smtClean="0"/>
              <a:t>of Parenteral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472267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Rapid onset</a:t>
            </a:r>
          </a:p>
          <a:p>
            <a:pPr lvl="0"/>
            <a:r>
              <a:rPr lang="en-US" dirty="0" smtClean="0"/>
              <a:t>Predictable response (generally)</a:t>
            </a:r>
          </a:p>
          <a:p>
            <a:pPr lvl="0"/>
            <a:r>
              <a:rPr lang="en-US" dirty="0" smtClean="0"/>
              <a:t>Direct access to circulation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voids degradation, first pass metabolism, and absorption issues experienced in oral delivery </a:t>
            </a:r>
          </a:p>
          <a:p>
            <a:r>
              <a:rPr lang="en-US" dirty="0" smtClean="0"/>
              <a:t>Smaller </a:t>
            </a:r>
            <a:r>
              <a:rPr lang="en-US" dirty="0"/>
              <a:t>doses </a:t>
            </a:r>
            <a:r>
              <a:rPr lang="en-US" dirty="0" smtClean="0"/>
              <a:t>used than oral route (not always)</a:t>
            </a:r>
            <a:endParaRPr lang="en-US" dirty="0"/>
          </a:p>
          <a:p>
            <a:r>
              <a:rPr lang="en-US" dirty="0" smtClean="0"/>
              <a:t>Patient </a:t>
            </a:r>
            <a:r>
              <a:rPr lang="en-US" dirty="0"/>
              <a:t>does not have to be conscious </a:t>
            </a:r>
            <a:r>
              <a:rPr lang="en-US" dirty="0" smtClean="0"/>
              <a:t>or cooperative</a:t>
            </a:r>
            <a:endParaRPr lang="en-US" dirty="0"/>
          </a:p>
          <a:p>
            <a:pPr lvl="0"/>
            <a:r>
              <a:rPr lang="en-US" dirty="0" smtClean="0"/>
              <a:t>Only </a:t>
            </a:r>
            <a:r>
              <a:rPr lang="en-US" dirty="0"/>
              <a:t>route for certain </a:t>
            </a:r>
            <a:r>
              <a:rPr lang="en-US" dirty="0" smtClean="0"/>
              <a:t>drugs and </a:t>
            </a:r>
            <a:r>
              <a:rPr lang="en-US" dirty="0"/>
              <a:t>Biotechnology </a:t>
            </a:r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4" name="Picture 3" descr="http://d2o0t5hpnwv4c1.cloudfront.net/2117_dependency_injection/dependency-injection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1828800" cy="173181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94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Disadvantages of Parenteral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68164"/>
          </a:xfrm>
        </p:spPr>
        <p:txBody>
          <a:bodyPr>
            <a:spAutoFit/>
          </a:bodyPr>
          <a:lstStyle/>
          <a:p>
            <a:pPr lvl="0">
              <a:spcBef>
                <a:spcPts val="400"/>
              </a:spcBef>
            </a:pPr>
            <a:r>
              <a:rPr lang="en-US" sz="2400" dirty="0"/>
              <a:t>Strict sterility requirement </a:t>
            </a:r>
            <a:endParaRPr lang="en-US" sz="2400" dirty="0" smtClean="0"/>
          </a:p>
          <a:p>
            <a:pPr lvl="0">
              <a:spcBef>
                <a:spcPts val="400"/>
              </a:spcBef>
            </a:pPr>
            <a:r>
              <a:rPr lang="en-US" sz="2400" dirty="0" smtClean="0"/>
              <a:t>Freedom </a:t>
            </a:r>
            <a:r>
              <a:rPr lang="en-US" sz="2400" dirty="0"/>
              <a:t>from </a:t>
            </a:r>
            <a:r>
              <a:rPr lang="en-US" sz="2400" dirty="0" err="1"/>
              <a:t>pyrogens</a:t>
            </a:r>
            <a:r>
              <a:rPr lang="en-US" sz="2400" dirty="0"/>
              <a:t>  </a:t>
            </a:r>
            <a:endParaRPr lang="en-US" sz="2400" dirty="0" smtClean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“</a:t>
            </a:r>
            <a:r>
              <a:rPr lang="en-US" sz="2000" dirty="0" err="1"/>
              <a:t>P</a:t>
            </a:r>
            <a:r>
              <a:rPr lang="en-US" sz="2000" dirty="0" err="1" smtClean="0"/>
              <a:t>yr</a:t>
            </a:r>
            <a:r>
              <a:rPr lang="en-US" sz="2000" dirty="0"/>
              <a:t>” Greek root for </a:t>
            </a:r>
            <a:r>
              <a:rPr lang="en-US" sz="2000" dirty="0" smtClean="0"/>
              <a:t>fire</a:t>
            </a:r>
            <a:endParaRPr lang="en-US" sz="2000" dirty="0"/>
          </a:p>
          <a:p>
            <a:pPr lvl="1">
              <a:spcBef>
                <a:spcPts val="400"/>
              </a:spcBef>
            </a:pPr>
            <a:r>
              <a:rPr lang="en-US" sz="2000" dirty="0"/>
              <a:t>Sepsis</a:t>
            </a:r>
            <a:r>
              <a:rPr lang="en-US" sz="2000" dirty="0" smtClean="0"/>
              <a:t>: </a:t>
            </a:r>
            <a:r>
              <a:rPr lang="en-US" sz="2000" dirty="0"/>
              <a:t>can be </a:t>
            </a:r>
            <a:r>
              <a:rPr lang="en-US" sz="2000" dirty="0" smtClean="0"/>
              <a:t>fatal</a:t>
            </a:r>
            <a:endParaRPr lang="en-US" sz="2000" dirty="0"/>
          </a:p>
          <a:p>
            <a:pPr lvl="1">
              <a:spcBef>
                <a:spcPts val="400"/>
              </a:spcBef>
            </a:pPr>
            <a:r>
              <a:rPr lang="en-US" sz="2000" dirty="0"/>
              <a:t>Removal of </a:t>
            </a:r>
            <a:r>
              <a:rPr lang="en-US" sz="2000" dirty="0" err="1" smtClean="0"/>
              <a:t>pyrogens</a:t>
            </a:r>
            <a:r>
              <a:rPr lang="en-US" sz="2000" dirty="0" smtClean="0"/>
              <a:t> </a:t>
            </a:r>
            <a:r>
              <a:rPr lang="en-US" sz="2000" dirty="0"/>
              <a:t>can be </a:t>
            </a:r>
            <a:r>
              <a:rPr lang="en-US" sz="2000" dirty="0" smtClean="0"/>
              <a:t>difficult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 Freedom </a:t>
            </a:r>
            <a:r>
              <a:rPr lang="en-US" sz="2400" dirty="0"/>
              <a:t>from large </a:t>
            </a:r>
            <a:r>
              <a:rPr lang="en-US" sz="2400" dirty="0" smtClean="0"/>
              <a:t>particulates </a:t>
            </a:r>
            <a:endParaRPr lang="en-US" sz="2400" dirty="0"/>
          </a:p>
          <a:p>
            <a:pPr lvl="1">
              <a:spcBef>
                <a:spcPts val="400"/>
              </a:spcBef>
            </a:pPr>
            <a:r>
              <a:rPr lang="en-US" sz="2000" dirty="0"/>
              <a:t>M</a:t>
            </a:r>
            <a:r>
              <a:rPr lang="en-US" sz="2000" dirty="0" smtClean="0"/>
              <a:t>ay </a:t>
            </a:r>
            <a:r>
              <a:rPr lang="en-US" sz="2000" dirty="0"/>
              <a:t>clog </a:t>
            </a:r>
            <a:r>
              <a:rPr lang="en-US" sz="2000" dirty="0" smtClean="0"/>
              <a:t>capillaries, so visually </a:t>
            </a:r>
            <a:r>
              <a:rPr lang="en-US" sz="2000" dirty="0"/>
              <a:t>inspect </a:t>
            </a:r>
            <a:r>
              <a:rPr lang="en-US" sz="2000" dirty="0" smtClean="0"/>
              <a:t>vials, and use sterile </a:t>
            </a:r>
            <a:r>
              <a:rPr lang="en-US" sz="2000" dirty="0"/>
              <a:t>0.2 micron filter</a:t>
            </a:r>
          </a:p>
          <a:p>
            <a:pPr lvl="0">
              <a:spcBef>
                <a:spcPts val="400"/>
              </a:spcBef>
            </a:pPr>
            <a:r>
              <a:rPr lang="en-US" sz="2400" dirty="0" smtClean="0"/>
              <a:t>Often given </a:t>
            </a:r>
            <a:r>
              <a:rPr lang="en-US" sz="2400" dirty="0"/>
              <a:t>by healthcare </a:t>
            </a:r>
            <a:r>
              <a:rPr lang="en-US" sz="2400" dirty="0" smtClean="0"/>
              <a:t>professionals: inconvenient/costly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sz="2400" dirty="0"/>
              <a:t>Self-administration is not </a:t>
            </a:r>
            <a:r>
              <a:rPr lang="en-US" sz="2400" dirty="0" smtClean="0"/>
              <a:t>as easy </a:t>
            </a:r>
            <a:r>
              <a:rPr lang="en-US" sz="2400" dirty="0"/>
              <a:t>and can be </a:t>
            </a:r>
            <a:r>
              <a:rPr lang="en-US" sz="2400" dirty="0" smtClean="0"/>
              <a:t>more dangerous if done incorrectly (although it is common, i.e. insulin)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sz="2400" dirty="0" smtClean="0"/>
              <a:t>Irrevocable, </a:t>
            </a:r>
            <a:r>
              <a:rPr lang="en-US" sz="2400" dirty="0" smtClean="0"/>
              <a:t>higher </a:t>
            </a:r>
            <a:r>
              <a:rPr lang="en-US" sz="2400" dirty="0" smtClean="0"/>
              <a:t>risk, </a:t>
            </a:r>
            <a:r>
              <a:rPr lang="en-US" sz="2400" dirty="0" smtClean="0"/>
              <a:t>extravasation (only a problem fo</a:t>
            </a:r>
            <a:r>
              <a:rPr lang="en-US" sz="2400" dirty="0" smtClean="0"/>
              <a:t>r some</a:t>
            </a:r>
            <a:r>
              <a:rPr lang="en-US" sz="2400" dirty="0" smtClean="0"/>
              <a:t> drugs) 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sz="2400" dirty="0" smtClean="0"/>
              <a:t>Potentially painful </a:t>
            </a:r>
            <a:r>
              <a:rPr lang="en-US" sz="2400" dirty="0"/>
              <a:t>or associated with </a:t>
            </a:r>
            <a:r>
              <a:rPr lang="en-US" sz="2400" dirty="0" smtClean="0"/>
              <a:t>fear</a:t>
            </a:r>
            <a:endParaRPr lang="en-US" sz="2400" dirty="0"/>
          </a:p>
        </p:txBody>
      </p:sp>
      <p:pic>
        <p:nvPicPr>
          <p:cNvPr id="1026" name="Picture 2" descr="http://www.toothlesstoops.com/images/47_galimage_Injection%20500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4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Parenteral Routes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No </a:t>
            </a:r>
            <a:r>
              <a:rPr lang="en-US" u="sng" dirty="0"/>
              <a:t>Absorption Phase:</a:t>
            </a:r>
            <a:r>
              <a:rPr lang="en-US" dirty="0"/>
              <a:t>  </a:t>
            </a:r>
            <a:r>
              <a:rPr lang="en-US" dirty="0" smtClean="0"/>
              <a:t>drug </a:t>
            </a:r>
            <a:r>
              <a:rPr lang="en-US" dirty="0"/>
              <a:t>directly enters systemic circulation via a </a:t>
            </a:r>
            <a:r>
              <a:rPr lang="en-US" b="1" i="1" dirty="0"/>
              <a:t>blood </a:t>
            </a:r>
            <a:r>
              <a:rPr lang="en-US" b="1" i="1" dirty="0" smtClean="0"/>
              <a:t>compartment </a:t>
            </a:r>
            <a:r>
              <a:rPr lang="en-US" dirty="0" smtClean="0"/>
              <a:t>or </a:t>
            </a:r>
            <a:r>
              <a:rPr lang="en-US" dirty="0"/>
              <a:t>CSF for </a:t>
            </a:r>
            <a:r>
              <a:rPr lang="en-US" dirty="0" err="1" smtClean="0"/>
              <a:t>intrathecal</a:t>
            </a:r>
            <a:r>
              <a:rPr lang="en-US" dirty="0" smtClean="0"/>
              <a:t> injections</a:t>
            </a:r>
            <a:endParaRPr lang="en-US" dirty="0"/>
          </a:p>
          <a:p>
            <a:pPr lvl="1"/>
            <a:r>
              <a:rPr lang="en-US" dirty="0" smtClean="0"/>
              <a:t>Intravenous (IV)</a:t>
            </a:r>
            <a:endParaRPr lang="en-US" dirty="0"/>
          </a:p>
          <a:p>
            <a:pPr lvl="1"/>
            <a:r>
              <a:rPr lang="en-US" dirty="0" smtClean="0"/>
              <a:t>Intrathecal (IT)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u="sng" dirty="0"/>
              <a:t>Absorption Phase:</a:t>
            </a:r>
            <a:r>
              <a:rPr lang="en-US" dirty="0"/>
              <a:t>  </a:t>
            </a:r>
            <a:r>
              <a:rPr lang="en-US" dirty="0" smtClean="0"/>
              <a:t>drug is delayed in </a:t>
            </a:r>
            <a:r>
              <a:rPr lang="en-US" dirty="0"/>
              <a:t>reaching the systemic </a:t>
            </a:r>
            <a:r>
              <a:rPr lang="en-US" dirty="0" smtClean="0"/>
              <a:t>circulation. </a:t>
            </a:r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pass through a </a:t>
            </a:r>
            <a:r>
              <a:rPr lang="en-US" b="1" i="1" dirty="0"/>
              <a:t>tissue compartment</a:t>
            </a:r>
            <a:r>
              <a:rPr lang="en-US" b="1" dirty="0"/>
              <a:t> </a:t>
            </a:r>
            <a:r>
              <a:rPr lang="en-US" dirty="0"/>
              <a:t>(muscle, skin, etc.).</a:t>
            </a:r>
          </a:p>
          <a:p>
            <a:pPr lvl="1"/>
            <a:r>
              <a:rPr lang="en-US" dirty="0" smtClean="0"/>
              <a:t>Intramuscular (IM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Subcutaneous (SC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Intradermal (ID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3074" name="Picture 2" descr="http://www.photo-dictionary.com/photofiles/list/650/1058blood_cell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05743"/>
            <a:ext cx="28956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tutorvista.com/content/tissues/adipose-tissue.jpe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3048000" cy="18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Intravenous Route (IV)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648200" cy="5066002"/>
          </a:xfrm>
        </p:spPr>
        <p:txBody>
          <a:bodyPr>
            <a:spAutoFit/>
          </a:bodyPr>
          <a:lstStyle/>
          <a:p>
            <a:pPr lvl="0"/>
            <a:r>
              <a:rPr lang="en-US" sz="2400" b="1" dirty="0"/>
              <a:t>“Into the vein”</a:t>
            </a:r>
          </a:p>
          <a:p>
            <a:pPr lvl="0"/>
            <a:r>
              <a:rPr lang="en-US" sz="2400" dirty="0"/>
              <a:t>Fastest onset of </a:t>
            </a:r>
            <a:r>
              <a:rPr lang="en-US" sz="2400" dirty="0" smtClean="0"/>
              <a:t>action</a:t>
            </a:r>
          </a:p>
          <a:p>
            <a:pPr lvl="0"/>
            <a:r>
              <a:rPr lang="en-US" sz="2400" dirty="0" smtClean="0"/>
              <a:t>None </a:t>
            </a:r>
            <a:r>
              <a:rPr lang="en-US" sz="2400" dirty="0"/>
              <a:t>of the drug is “lost” due to factors such degradation and </a:t>
            </a:r>
            <a:r>
              <a:rPr lang="en-US" sz="2400" dirty="0" smtClean="0"/>
              <a:t>first pass metabolism </a:t>
            </a:r>
            <a:endParaRPr lang="en-US" sz="2400" dirty="0"/>
          </a:p>
          <a:p>
            <a:pPr lvl="0"/>
            <a:r>
              <a:rPr lang="en-US" sz="2400" dirty="0" smtClean="0"/>
              <a:t>Common, many drugs</a:t>
            </a:r>
          </a:p>
          <a:p>
            <a:pPr lvl="0"/>
            <a:r>
              <a:rPr lang="en-US" sz="2400" dirty="0"/>
              <a:t>Adverse effects</a:t>
            </a:r>
          </a:p>
          <a:p>
            <a:pPr lvl="1"/>
            <a:r>
              <a:rPr lang="en-US" sz="2000" dirty="0" smtClean="0"/>
              <a:t>toxicity </a:t>
            </a:r>
            <a:r>
              <a:rPr lang="en-US" sz="2000" dirty="0" smtClean="0"/>
              <a:t>related to rate of administration</a:t>
            </a:r>
          </a:p>
          <a:p>
            <a:pPr lvl="1"/>
            <a:r>
              <a:rPr lang="en-US" sz="2000" dirty="0" smtClean="0"/>
              <a:t>precipitation </a:t>
            </a:r>
            <a:r>
              <a:rPr lang="en-US" sz="2000" dirty="0" smtClean="0"/>
              <a:t>→ blood clot.</a:t>
            </a:r>
          </a:p>
          <a:p>
            <a:pPr lvl="1"/>
            <a:r>
              <a:rPr lang="en-US" sz="2000" dirty="0" smtClean="0"/>
              <a:t>pediatric contraindications </a:t>
            </a:r>
            <a:endParaRPr lang="en-US" sz="2000" dirty="0" smtClean="0"/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ome drugs must be administered routinely with an inline filter</a:t>
            </a:r>
            <a:endParaRPr lang="en-US" sz="2000" dirty="0"/>
          </a:p>
        </p:txBody>
      </p:sp>
      <p:pic>
        <p:nvPicPr>
          <p:cNvPr id="4" name="Picture 3" descr="http://www.dramaurinaturopath.com/images/pages_internal/Intravenous%20Therapy_5376683.jpg"/>
          <p:cNvPicPr/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31" y="2113598"/>
            <a:ext cx="2471881" cy="186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farm1.staticflickr.com/49/193557870_7476a97a14_b.jpg"/>
          <p:cNvPicPr/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73" y="4170218"/>
            <a:ext cx="3066414" cy="222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images.wisegeek.com/hanging-iv-bag.jpg"/>
          <p:cNvPicPr/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09" y="914400"/>
            <a:ext cx="1524000" cy="2133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9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13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IV Types of </a:t>
            </a:r>
            <a:r>
              <a:rPr lang="en-US" dirty="0"/>
              <a:t>D</a:t>
            </a:r>
            <a:r>
              <a:rPr lang="en-US" dirty="0" smtClean="0"/>
              <a:t>elivery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291" y="1066800"/>
            <a:ext cx="2161309" cy="4216539"/>
          </a:xfrm>
        </p:spPr>
        <p:txBody>
          <a:bodyPr>
            <a:spAutoFit/>
          </a:bodyPr>
          <a:lstStyle/>
          <a:p>
            <a:pPr marL="457200" lvl="1" indent="0">
              <a:buNone/>
            </a:pPr>
            <a:r>
              <a:rPr lang="en-US" u="sng" dirty="0" smtClean="0"/>
              <a:t>IV bolus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upload.wikimedia.org/wikipedia/commons/thumb/0/0d/ICU_IV_1.jpg/220px-ICU_IV_1.jpg"/>
          <p:cNvPicPr/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0020"/>
            <a:ext cx="2705100" cy="3450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33800" y="1066800"/>
            <a:ext cx="5072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u="sng" dirty="0" smtClean="0"/>
              <a:t>IV Drip or Continuous </a:t>
            </a:r>
            <a:r>
              <a:rPr lang="en-US" sz="2800" u="sng" dirty="0"/>
              <a:t>I</a:t>
            </a:r>
            <a:r>
              <a:rPr lang="en-US" sz="2800" u="sng" dirty="0" smtClean="0"/>
              <a:t>nfusion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962400" y="5040383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/>
              <a:t>S</a:t>
            </a:r>
            <a:r>
              <a:rPr lang="en-US" sz="2000" b="1" dirty="0" smtClean="0"/>
              <a:t>ustained delivery over a longer time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ewer fluctuations in drug levels </a:t>
            </a:r>
          </a:p>
        </p:txBody>
      </p:sp>
      <p:sp>
        <p:nvSpPr>
          <p:cNvPr id="8" name="Rectangle 7"/>
          <p:cNvSpPr/>
          <p:nvPr/>
        </p:nvSpPr>
        <p:spPr>
          <a:xfrm>
            <a:off x="-400050" y="5047311"/>
            <a:ext cx="3981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/>
              <a:t>A</a:t>
            </a:r>
            <a:r>
              <a:rPr lang="en-US" sz="2000" b="1" dirty="0" smtClean="0"/>
              <a:t>ll at once, normally over minutes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 “loading dose” to quickly reach effective drug levels </a:t>
            </a:r>
            <a:endParaRPr lang="en-US" sz="2000" dirty="0"/>
          </a:p>
        </p:txBody>
      </p:sp>
      <p:pic>
        <p:nvPicPr>
          <p:cNvPr id="9" name="Picture 8" descr="http://www.mountainside-medical.com/product_images/uploaded_images/iv_administration.jpg"/>
          <p:cNvPicPr/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90020"/>
            <a:ext cx="2566554" cy="345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farm8.staticflickr.com/7121/6976401332_791162ac96_b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9" y="1590020"/>
            <a:ext cx="2587773" cy="34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06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Intramuscular Route (IM)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19200"/>
            <a:ext cx="4648200" cy="380307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Administration usually in deltoid or upper thigh </a:t>
            </a:r>
          </a:p>
          <a:p>
            <a:pPr lvl="0"/>
            <a:r>
              <a:rPr lang="en-US" dirty="0" smtClean="0"/>
              <a:t>Generally </a:t>
            </a:r>
            <a:r>
              <a:rPr lang="en-US" dirty="0"/>
              <a:t>safer and easier to administer than IV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 smtClean="0"/>
              <a:t>use correctly</a:t>
            </a:r>
            <a:endParaRPr lang="en-US" dirty="0"/>
          </a:p>
          <a:p>
            <a:r>
              <a:rPr lang="en-US" b="1" dirty="0" smtClean="0"/>
              <a:t>Slower onset of action than IV, but longer </a:t>
            </a:r>
            <a:r>
              <a:rPr lang="en-US" b="1" dirty="0" smtClean="0"/>
              <a:t>duration </a:t>
            </a:r>
            <a:r>
              <a:rPr lang="en-US" dirty="0" smtClean="0"/>
              <a:t>(slower absorption)</a:t>
            </a:r>
            <a:endParaRPr lang="en-US" b="1" dirty="0" smtClean="0"/>
          </a:p>
          <a:p>
            <a:pPr lvl="0"/>
            <a:r>
              <a:rPr lang="en-US" dirty="0" smtClean="0"/>
              <a:t>Longer </a:t>
            </a:r>
            <a:r>
              <a:rPr lang="en-US" dirty="0"/>
              <a:t>needles must be used to </a:t>
            </a:r>
            <a:r>
              <a:rPr lang="en-US" dirty="0" smtClean="0"/>
              <a:t>reach </a:t>
            </a:r>
            <a:r>
              <a:rPr lang="en-US" dirty="0"/>
              <a:t>the muscle</a:t>
            </a:r>
          </a:p>
          <a:p>
            <a:r>
              <a:rPr lang="en-US" dirty="0"/>
              <a:t>Inserted at 90 </a:t>
            </a:r>
            <a:r>
              <a:rPr lang="en-US" dirty="0" smtClean="0"/>
              <a:t>degrees</a:t>
            </a:r>
          </a:p>
          <a:p>
            <a:pPr lvl="0"/>
            <a:r>
              <a:rPr lang="en-US" dirty="0"/>
              <a:t>Common applications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accinations</a:t>
            </a:r>
            <a:r>
              <a:rPr lang="en-US" dirty="0"/>
              <a:t>: </a:t>
            </a:r>
            <a:r>
              <a:rPr lang="en-US" dirty="0" smtClean="0"/>
              <a:t>flu </a:t>
            </a:r>
            <a:r>
              <a:rPr lang="en-US" dirty="0"/>
              <a:t>shot, t</a:t>
            </a:r>
            <a:r>
              <a:rPr lang="en-US" dirty="0" smtClean="0"/>
              <a:t>etanus</a:t>
            </a:r>
            <a:endParaRPr lang="en-US" dirty="0"/>
          </a:p>
        </p:txBody>
      </p:sp>
      <p:pic>
        <p:nvPicPr>
          <p:cNvPr id="5" name="Picture 4" descr="http://images.ddccdn.com/cg/images/en1287896.jpg"/>
          <p:cNvPicPr/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1"/>
            <a:ext cx="4191000" cy="273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fitnessuncovered.co.uk/exercising-imgs/im-injection-image.gif"/>
          <p:cNvPicPr/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29200"/>
            <a:ext cx="4495800" cy="18080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009650" y="1440415"/>
            <a:ext cx="247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“Into the muscle”</a:t>
            </a:r>
          </a:p>
        </p:txBody>
      </p:sp>
      <p:pic>
        <p:nvPicPr>
          <p:cNvPr id="4098" name="Picture 2" descr="http://www.excellenceinjections.com/wp/wp-content/uploads/2013/02/arm_injection_960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45549"/>
            <a:ext cx="4191000" cy="18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7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8140"/>
  <p:tag name="ARTICULATE_PROJECT_OPEN" val="1"/>
  <p:tag name="ART_ENCODE_TYPE" val="0"/>
  <p:tag name="ART_ENCODE_INDEX" val="1"/>
  <p:tag name="PRESENTER_PREVIEW_END" val="19"/>
  <p:tag name="ARTICULATE_PRESENTER_VERSION" val="6"/>
  <p:tag name="PUBLISH_TITLE" val="Parenteral Delivery Final2"/>
  <p:tag name="ARTICULATE_PUBLISH_PATH" val="C:\Users\faculty\Documents\My Articulate Projects"/>
  <p:tag name="ARTICULATE_LOGO" val="(None selected)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LAUNCHINNEWWINDOW" val="0"/>
  <p:tag name="LASTPUBLISHED" val="C:\Users\faculty\Documents\My Articulate Projects\Parenteral Delivery Final2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e5a97f5-2811-4fdc-951f-750fc8ddc40b"/>
  <p:tag name="AUDIO_ID" val="260"/>
  <p:tag name="TIMELINE" val="8.8/18.6/24.8/32.4/38.3/65.6/75.2/82.0/108.2"/>
  <p:tag name="ELAPSEDTIME" val="114.7"/>
  <p:tag name="ANNOTATION_COUNT" val="0"/>
  <p:tag name="ARTICULATE_SLIDE_NAV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V3GaPZKm_files\slide0001_image002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781fb84-7b2f-4e62-bddb-ddd4afe11d59"/>
  <p:tag name="AUDIO_ID" val="261"/>
  <p:tag name="TIMELINE" val="5.1/11.4/17.5/30.0"/>
  <p:tag name="ELAPSEDTIME" val="37.8"/>
  <p:tag name="ANNOTATION_COUNT" val="0"/>
  <p:tag name="ARTICULATE_SLIDE_NAV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Kl8SrTNt_files\slide0001_image001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VCNRACgx_files\slide0001_image002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e3a5734-c975-4211-ab41-733e1eb5ebf8"/>
  <p:tag name="ANNOTATION_TYPE_5" val="0"/>
  <p:tag name="ANNOTATION_START_5" val="75.2"/>
  <p:tag name="ANNOTATION_TOP_5" val="393.8"/>
  <p:tag name="ANNOTATION_LEFT_5" val="307.4"/>
  <p:tag name="ANNOTATION_WIDTH_5" val="91.1"/>
  <p:tag name="ANNOTATION_HEIGHT_5" val="90.9"/>
  <p:tag name="ANNOTATION_ANIMATION_5" val="4"/>
  <p:tag name="ANNOTATION_ROTATION_5" val="0"/>
  <p:tag name="ANNOTATION_SUB_TYPE_5" val="3"/>
  <p:tag name="ANNOTATION_LOOP_COUNT_5" val="1"/>
  <p:tag name="ANNOTATION_BOX_RADIUS_5" val="0"/>
  <p:tag name="ANNOTATION_SCALE_5" val="125"/>
  <p:tag name="ANNOTATION_BORDER_ALPHA_5" val="100"/>
  <p:tag name="ANNOTATION_BORDER_COLOR_5" val="16777215"/>
  <p:tag name="ANNOTATION_FILL_COLOR_5" val="3969653"/>
  <p:tag name="ANNOTATION_FILL_ALPHA_5" val="100"/>
  <p:tag name="ANNOTATION_BORDER_WIDTH_5" val="2"/>
  <p:tag name="ANNOTATION_TYPE_3" val="0"/>
  <p:tag name="ANNOTATION_START_3" val="59.8"/>
  <p:tag name="ANNOTATION_END_3" val="-1.0"/>
  <p:tag name="ANNOTATION_TOP_3" val="324.8"/>
  <p:tag name="ANNOTATION_LEFT_3" val="46.8"/>
  <p:tag name="ANNOTATION_WIDTH_3" val="91.1"/>
  <p:tag name="ANNOTATION_HEIGHT_3" val="90.9"/>
  <p:tag name="ANNOTATION_ANIMATION_3" val="4"/>
  <p:tag name="ANNOTATION_ROTATION_3" val="0"/>
  <p:tag name="ANNOTATION_SUB_TYPE_3" val="3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3969653"/>
  <p:tag name="ANNOTATION_FILL_ALPHA_3" val="100"/>
  <p:tag name="ANNOTATION_BORDER_WIDTH_3" val="2"/>
  <p:tag name="ANNOTATION_TYPE_4" val="0"/>
  <p:tag name="ANNOTATION_START_4" val="63.0"/>
  <p:tag name="ANNOTATION_TOP_4" val="362.3"/>
  <p:tag name="ANNOTATION_LEFT_4" val="46.2"/>
  <p:tag name="ANNOTATION_WIDTH_4" val="91.1"/>
  <p:tag name="ANNOTATION_HEIGHT_4" val="90.9"/>
  <p:tag name="ANNOTATION_ANIMATION_4" val="4"/>
  <p:tag name="ANNOTATION_ROTATION_4" val="0"/>
  <p:tag name="ANNOTATION_SUB_TYPE_4" val="3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3969653"/>
  <p:tag name="ANNOTATION_FILL_ALPHA_4" val="100"/>
  <p:tag name="ANNOTATION_BORDER_WIDTH_4" val="2"/>
  <p:tag name="AUDIO_ID" val="262"/>
  <p:tag name="TIMELINE" val="12.1/13.8/19.9/24.8/35.4/41.6/55.0"/>
  <p:tag name="ELAPSEDTIME" val="63.3"/>
  <p:tag name="ANNOTATION_TYPE_1" val="0"/>
  <p:tag name="ANNOTATION_START_1" val="7.8"/>
  <p:tag name="ANNOTATION_END_1" val="-1.0"/>
  <p:tag name="ANNOTATION_TOP_1" val="130.9"/>
  <p:tag name="ANNOTATION_LEFT_1" val="392.5"/>
  <p:tag name="ANNOTATION_WIDTH_1" val="91.1"/>
  <p:tag name="ANNOTATION_HEIGHT_1" val="90.9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12611584"/>
  <p:tag name="ANNOTATION_FILL_ALPHA_1" val="100"/>
  <p:tag name="ANNOTATION_BORDER_WIDTH_1" val="2"/>
  <p:tag name="ANNOTATION_TYPE_2" val="0"/>
  <p:tag name="ANNOTATION_START_2" val="9.2"/>
  <p:tag name="ANNOTATION_TOP_2" val="249.6"/>
  <p:tag name="ANNOTATION_LEFT_2" val="492.8"/>
  <p:tag name="ANNOTATION_WIDTH_2" val="91.1"/>
  <p:tag name="ANNOTATION_HEIGHT_2" val="90.9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12611584"/>
  <p:tag name="ANNOTATION_FILL_ALPHA_2" val="100"/>
  <p:tag name="ANNOTATION_BORDER_WIDTH_2" val="2"/>
  <p:tag name="ANNOTATION_COUNT" val="2"/>
  <p:tag name="ARTICULATE_SLIDE_NAV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tTrkbP2Q_files\slide0001_image001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JPsgL7hg_files\slide0001_image001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XaMhKQRw_files\slide0001_image001.j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241c4ee-df7b-4325-8c96-1152843a5119"/>
  <p:tag name="AUDIO_ID" val="263"/>
  <p:tag name="TIMELINE" val="2.7/4.3/7.4/12.8/23.1/39.7"/>
  <p:tag name="ELAPSEDTIME" val="50.7"/>
  <p:tag name="ANNOTATION_TYPE_1" val="0"/>
  <p:tag name="ANNOTATION_START_1" val="29.5"/>
  <p:tag name="ANNOTATION_END_1" val="-1.0"/>
  <p:tag name="ANNOTATION_TOP_1" val="139.4"/>
  <p:tag name="ANNOTATION_LEFT_1" val="327.5"/>
  <p:tag name="ANNOTATION_WIDTH_1" val="91.1"/>
  <p:tag name="ANNOTATION_HEIGHT_1" val="90.9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12611584"/>
  <p:tag name="ANNOTATION_FILL_ALPHA_1" val="100"/>
  <p:tag name="ANNOTATION_BORDER_WIDTH_1" val="2"/>
  <p:tag name="ANNOTATION_TYPE_2" val="0"/>
  <p:tag name="ANNOTATION_START_2" val="31.4"/>
  <p:tag name="ANNOTATION_TOP_2" val="189.6"/>
  <p:tag name="ANNOTATION_LEFT_2" val="511.0"/>
  <p:tag name="ANNOTATION_WIDTH_2" val="91.1"/>
  <p:tag name="ANNOTATION_HEIGHT_2" val="90.9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12611584"/>
  <p:tag name="ANNOTATION_FILL_ALPHA_2" val="100"/>
  <p:tag name="ANNOTATION_BORDER_WIDTH_2" val="2"/>
  <p:tag name="ANNOTATION_COUNT" val="2"/>
  <p:tag name="ARTICULATE_SLIDE_NAV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34a8ee7-a9c3-40f1-8eba-c1f9977d6afb"/>
  <p:tag name="AUDIO_ID" val="256"/>
  <p:tag name="ELAPSEDTIME" val="18.6"/>
  <p:tag name="ANNOTATION_COUNT" val="0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C9ZwZJNi_files\slide0001_image001.j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sYQZSqnx_files\slide0001_image001.j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Ia1DoUE6_files\slide0001_image001.jp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2"/>
  <p:tag name="ANNOTATION_START_1" val="15.7"/>
  <p:tag name="ANNOTATION_END_1" val="15.7"/>
  <p:tag name="ANNOTATION_TOP_1" val="-30.3"/>
  <p:tag name="ANNOTATION_LEFT_1" val="-30.4"/>
  <p:tag name="ANNOTATION_WIDTH_1" val="636.8"/>
  <p:tag name="ANNOTATION_HEIGHT_1" val="492.6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4138255"/>
  <p:tag name="ANNOTATION_FILL_COLOR_1" val="3487637"/>
  <p:tag name="ANNOTATION_FILL_ALPHA_1" val="50"/>
  <p:tag name="ANNOTATION_BORDER_WIDTH_1" val="2"/>
  <p:tag name="ANNOTATION_TYPE_2" val="2"/>
  <p:tag name="ANNOTATION_START_2" val="15.7"/>
  <p:tag name="ANNOTATION_END_2" val="19.2"/>
  <p:tag name="ANNOTATION_TOP_2" val="136.9"/>
  <p:tag name="ANNOTATION_LEFT_2" val="62.6"/>
  <p:tag name="ANNOTATION_WIDTH_2" val="134.3"/>
  <p:tag name="ANNOTATION_HEIGHT_2" val="89.1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4138255"/>
  <p:tag name="ANNOTATION_FILL_COLOR_2" val="3487637"/>
  <p:tag name="ANNOTATION_FILL_ALPHA_2" val="50"/>
  <p:tag name="ANNOTATION_BORDER_WIDTH_2" val="2"/>
  <p:tag name="ANNOTATION_TYPE_3" val="2"/>
  <p:tag name="ANNOTATION_START_3" val="19.2"/>
  <p:tag name="ANNOTATION_END_3" val="21.0"/>
  <p:tag name="ANNOTATION_TOP_3" val="-30.3"/>
  <p:tag name="ANNOTATION_LEFT_3" val="-30.4"/>
  <p:tag name="ANNOTATION_WIDTH_3" val="636.8"/>
  <p:tag name="ANNOTATION_HEIGHT_3" val="492.6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4138255"/>
  <p:tag name="ANNOTATION_FILL_COLOR_3" val="3487637"/>
  <p:tag name="ANNOTATION_FILL_ALPHA_3" val="50"/>
  <p:tag name="ANNOTATION_BORDER_WIDTH_3" val="2"/>
  <p:tag name="ANNOTATION_TYPE_4" val="2"/>
  <p:tag name="ANNOTATION_START_4" val="21.0"/>
  <p:tag name="ANNOTATION_END_4" val="21.0"/>
  <p:tag name="ANNOTATION_TOP_4" val="-30.3"/>
  <p:tag name="ANNOTATION_LEFT_4" val="-30.4"/>
  <p:tag name="ANNOTATION_WIDTH_4" val="636.8"/>
  <p:tag name="ANNOTATION_HEIGHT_4" val="492.6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4138255"/>
  <p:tag name="ANNOTATION_FILL_COLOR_4" val="3487637"/>
  <p:tag name="ANNOTATION_FILL_ALPHA_4" val="50"/>
  <p:tag name="ANNOTATION_BORDER_WIDTH_4" val="2"/>
  <p:tag name="ANNOTATION_TYPE_5" val="2"/>
  <p:tag name="ANNOTATION_START_5" val="21.0"/>
  <p:tag name="ANNOTATION_END_5" val="26.4"/>
  <p:tag name="ANNOTATION_TOP_5" val="282.3"/>
  <p:tag name="ANNOTATION_LEFT_5" val="43.1"/>
  <p:tag name="ANNOTATION_WIDTH_5" val="82.6"/>
  <p:tag name="ANNOTATION_HEIGHT_5" val="77.6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4138255"/>
  <p:tag name="ANNOTATION_FILL_COLOR_5" val="3487637"/>
  <p:tag name="ANNOTATION_FILL_ALPHA_5" val="50"/>
  <p:tag name="ANNOTATION_BORDER_WIDTH_5" val="2"/>
  <p:tag name="ANNOTATION_TYPE_6" val="2"/>
  <p:tag name="ANNOTATION_START_6" val="26.4"/>
  <p:tag name="ANNOTATION_END_6" val="54.5"/>
  <p:tag name="ANNOTATION_TOP_6" val="-30.3"/>
  <p:tag name="ANNOTATION_LEFT_6" val="-30.4"/>
  <p:tag name="ANNOTATION_WIDTH_6" val="636.8"/>
  <p:tag name="ANNOTATION_HEIGHT_6" val="492.6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4138255"/>
  <p:tag name="ANNOTATION_FILL_COLOR_6" val="3487637"/>
  <p:tag name="ANNOTATION_FILL_ALPHA_6" val="50"/>
  <p:tag name="ANNOTATION_BORDER_WIDTH_6" val="2"/>
  <p:tag name="ANNOTATION_TYPE_7" val="2"/>
  <p:tag name="ANNOTATION_START_7" val="54.5"/>
  <p:tag name="ANNOTATION_END_7" val="54.5"/>
  <p:tag name="ANNOTATION_TOP_7" val="-30.3"/>
  <p:tag name="ANNOTATION_LEFT_7" val="-30.4"/>
  <p:tag name="ANNOTATION_WIDTH_7" val="636.8"/>
  <p:tag name="ANNOTATION_HEIGHT_7" val="492.6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4138255"/>
  <p:tag name="ANNOTATION_FILL_COLOR_7" val="3487637"/>
  <p:tag name="ANNOTATION_FILL_ALPHA_7" val="50"/>
  <p:tag name="ANNOTATION_BORDER_WIDTH_7" val="2"/>
  <p:tag name="ANNOTATION_TYPE_8" val="2"/>
  <p:tag name="ANNOTATION_START_8" val="54.5"/>
  <p:tag name="ANNOTATION_END_8" val="65.5"/>
  <p:tag name="ANNOTATION_TOP_8" val="320.5"/>
  <p:tag name="ANNOTATION_LEFT_8" val="323.2"/>
  <p:tag name="ANNOTATION_WIDTH_8" val="115.4"/>
  <p:tag name="ANNOTATION_HEIGHT_8" val="97.5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4138255"/>
  <p:tag name="ANNOTATION_FILL_COLOR_8" val="3487637"/>
  <p:tag name="ANNOTATION_FILL_ALPHA_8" val="50"/>
  <p:tag name="ANNOTATION_BORDER_WIDTH_8" val="2"/>
  <p:tag name="ANNOTATION_TYPE_9" val="2"/>
  <p:tag name="ANNOTATION_START_9" val="65.5"/>
  <p:tag name="ANNOTATION_TOP_9" val="-30.3"/>
  <p:tag name="ANNOTATION_LEFT_9" val="-30.4"/>
  <p:tag name="ANNOTATION_WIDTH_9" val="636.8"/>
  <p:tag name="ANNOTATION_HEIGHT_9" val="492.6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4138255"/>
  <p:tag name="ANNOTATION_FILL_COLOR_9" val="3487637"/>
  <p:tag name="ANNOTATION_FILL_ALPHA_9" val="50"/>
  <p:tag name="ANNOTATION_BORDER_WIDTH_9" val="2"/>
  <p:tag name="ARTICULATE_SLIDE_GUID" val="4a925092-f76f-40be-b4fc-9ddb48c775f1"/>
  <p:tag name="TIMELINE" val="3.6/6.4/17.0/24.5/30.2/33.3"/>
  <p:tag name="ELAPSEDTIME" val="38.6"/>
  <p:tag name="ANNOTATION_COUNT" val="0"/>
  <p:tag name="AUDIO_ID" val="264"/>
  <p:tag name="ARTICULATE_SLIDE_NAV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7Iu0UgPn_files\slide0001_image001.j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XEwwEN43_files\slide0001_image002.p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GOvvqKO6_files\slide0001_image001.jp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0cd149c-e2b4-4d52-b8e4-2f000cf7cea0"/>
  <p:tag name="ANNOTATION_TYPE_3" val="0"/>
  <p:tag name="ANNOTATION_START_3" val="14.9"/>
  <p:tag name="ANNOTATION_TOP_3" val="230.8"/>
  <p:tag name="ANNOTATION_LEFT_3" val="490.9"/>
  <p:tag name="ANNOTATION_WIDTH_3" val="91.1"/>
  <p:tag name="ANNOTATION_HEIGHT_3" val="90.9"/>
  <p:tag name="ANNOTATION_ANIMATION_3" val="4"/>
  <p:tag name="ANNOTATION_ROTATION_3" val="0"/>
  <p:tag name="ANNOTATION_SUB_TYPE_3" val="3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3969653"/>
  <p:tag name="ANNOTATION_FILL_ALPHA_3" val="100"/>
  <p:tag name="ANNOTATION_BORDER_WIDTH_3" val="2"/>
  <p:tag name="AUDIO_ID" val="265"/>
  <p:tag name="TIMELINE" val="2.4/13.0/17.3/21.9/27.4/31.2"/>
  <p:tag name="ELAPSEDTIME" val="38.1"/>
  <p:tag name="ANNOTATION_TYPE_1" val="0"/>
  <p:tag name="ANNOTATION_START_1" val="10.2"/>
  <p:tag name="ANNOTATION_END_1" val="-1.0"/>
  <p:tag name="ANNOTATION_TOP_1" val="206.0"/>
  <p:tag name="ANNOTATION_LEFT_1" val="507.3"/>
  <p:tag name="ANNOTATION_WIDTH_1" val="91.1"/>
  <p:tag name="ANNOTATION_HEIGHT_1" val="90.9"/>
  <p:tag name="ANNOTATION_ANIMATION_1" val="3"/>
  <p:tag name="ANNOTATION_ROTATION_1" val="135"/>
  <p:tag name="ANNOTATION_SUB_TYPE_1" val="2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12611584"/>
  <p:tag name="ANNOTATION_FILL_ALPHA_1" val="100"/>
  <p:tag name="ANNOTATION_BORDER_WIDTH_1" val="2"/>
  <p:tag name="ANNOTATION_TYPE_2" val="0"/>
  <p:tag name="ANNOTATION_START_2" val="11.4"/>
  <p:tag name="ANNOTATION_TOP_2" val="346.0"/>
  <p:tag name="ANNOTATION_LEFT_2" val="433.8"/>
  <p:tag name="ANNOTATION_WIDTH_2" val="91.1"/>
  <p:tag name="ANNOTATION_HEIGHT_2" val="90.9"/>
  <p:tag name="ANNOTATION_ANIMATION_2" val="3"/>
  <p:tag name="ANNOTATION_ROTATION_2" val="135"/>
  <p:tag name="ANNOTATION_SUB_TYPE_2" val="2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12611584"/>
  <p:tag name="ANNOTATION_FILL_ALPHA_2" val="100"/>
  <p:tag name="ANNOTATION_BORDER_WIDTH_2" val="2"/>
  <p:tag name="ANNOTATION_COUNT" val="2"/>
  <p:tag name="ARTICULATE_SLIDE_NAV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0RNKxd3s_files\slide0001_image001.jp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47OmeoBw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5PQmBW70_files\slide0001_image001.jp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Xmdk45HO_files\slide0001_image001.jp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9" val="2"/>
  <p:tag name="ANNOTATION_START_9" val="29.1"/>
  <p:tag name="ANNOTATION_END_9" val="-29.9"/>
  <p:tag name="ANNOTATION_TOP_9" val="-30.3"/>
  <p:tag name="ANNOTATION_LEFT_9" val="-30.4"/>
  <p:tag name="ANNOTATION_WIDTH_9" val="636.8"/>
  <p:tag name="ANNOTATION_HEIGHT_9" val="492.6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4138255"/>
  <p:tag name="ANNOTATION_FILL_COLOR_9" val="3487637"/>
  <p:tag name="ANNOTATION_FILL_ALPHA_9" val="50"/>
  <p:tag name="ANNOTATION_BORDER_WIDTH_9" val="2"/>
  <p:tag name="ANNOTATION_TYPE_10" val="2"/>
  <p:tag name="ANNOTATION_START_10" val="29.9"/>
  <p:tag name="ANNOTATION_TOP_10" val="-30.3"/>
  <p:tag name="ANNOTATION_LEFT_10" val="-30.4"/>
  <p:tag name="ANNOTATION_WIDTH_10" val="636.8"/>
  <p:tag name="ANNOTATION_HEIGHT_10" val="492.6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4138255"/>
  <p:tag name="ANNOTATION_FILL_COLOR_10" val="3487637"/>
  <p:tag name="ANNOTATION_FILL_ALPHA_10" val="50"/>
  <p:tag name="ANNOTATION_BORDER_WIDTH_10" val="2"/>
  <p:tag name="AUDIO_ID" val="266"/>
  <p:tag name="TIMELINE" val="23.5/30.8"/>
  <p:tag name="ELAPSEDTIME" val="38.2"/>
  <p:tag name="ANNOTATION_TYPE_8" val="2"/>
  <p:tag name="ANNOTATION_START_8" val="22.4"/>
  <p:tag name="ANNOTATION_TOP_8" val="-30.3"/>
  <p:tag name="ANNOTATION_LEFT_8" val="-30.4"/>
  <p:tag name="ANNOTATION_WIDTH_8" val="636.8"/>
  <p:tag name="ANNOTATION_HEIGHT_8" val="492.6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4138255"/>
  <p:tag name="ANNOTATION_FILL_COLOR_8" val="3487637"/>
  <p:tag name="ANNOTATION_FILL_ALPHA_8" val="50"/>
  <p:tag name="ANNOTATION_BORDER_WIDTH_8" val="2"/>
  <p:tag name="ANNOTATION_TYPE_1" val="2"/>
  <p:tag name="ANNOTATION_START_1" val="3.6"/>
  <p:tag name="ANNOTATION_END_1" val="-3.6"/>
  <p:tag name="ANNOTATION_TOP_1" val="-30.3"/>
  <p:tag name="ANNOTATION_LEFT_1" val="-30.4"/>
  <p:tag name="ANNOTATION_WIDTH_1" val="636.8"/>
  <p:tag name="ANNOTATION_HEIGHT_1" val="492.6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5849925"/>
  <p:tag name="ANNOTATION_FILL_COLOR_1" val="15849925"/>
  <p:tag name="ANNOTATION_FILL_ALPHA_1" val="50"/>
  <p:tag name="ANNOTATION_BORDER_WIDTH_1" val="2"/>
  <p:tag name="ANNOTATION_TYPE_2" val="2"/>
  <p:tag name="ANNOTATION_START_2" val="3.6"/>
  <p:tag name="ANNOTATION_END_2" val="-12.7"/>
  <p:tag name="ANNOTATION_TOP_2" val="152.1"/>
  <p:tag name="ANNOTATION_LEFT_2" val="281.9"/>
  <p:tag name="ANNOTATION_WIDTH_2" val="88.1"/>
  <p:tag name="ANNOTATION_HEIGHT_2" val="90.9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5849925"/>
  <p:tag name="ANNOTATION_FILL_COLOR_2" val="15849925"/>
  <p:tag name="ANNOTATION_FILL_ALPHA_2" val="50"/>
  <p:tag name="ANNOTATION_BORDER_WIDTH_2" val="2"/>
  <p:tag name="ANNOTATION_TYPE_3" val="2"/>
  <p:tag name="ANNOTATION_START_3" val="12.7"/>
  <p:tag name="ANNOTATION_END_3" val="-12.7"/>
  <p:tag name="ANNOTATION_TOP_3" val="-30.3"/>
  <p:tag name="ANNOTATION_LEFT_3" val="-30.4"/>
  <p:tag name="ANNOTATION_WIDTH_3" val="636.8"/>
  <p:tag name="ANNOTATION_HEIGHT_3" val="492.6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5849925"/>
  <p:tag name="ANNOTATION_FILL_COLOR_3" val="15849925"/>
  <p:tag name="ANNOTATION_FILL_ALPHA_3" val="50"/>
  <p:tag name="ANNOTATION_BORDER_WIDTH_3" val="2"/>
  <p:tag name="ANNOTATION_TYPE_4" val="2"/>
  <p:tag name="ANNOTATION_START_4" val="12.7"/>
  <p:tag name="ANNOTATION_END_4" val="-17.5"/>
  <p:tag name="ANNOTATION_TOP_4" val="93.3"/>
  <p:tag name="ANNOTATION_LEFT_4" val="345.7"/>
  <p:tag name="ANNOTATION_WIDTH_4" val="99.6"/>
  <p:tag name="ANNOTATION_HEIGHT_4" val="82.4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5849925"/>
  <p:tag name="ANNOTATION_FILL_COLOR_4" val="15849925"/>
  <p:tag name="ANNOTATION_FILL_ALPHA_4" val="50"/>
  <p:tag name="ANNOTATION_BORDER_WIDTH_4" val="2"/>
  <p:tag name="ANNOTATION_TYPE_5" val="2"/>
  <p:tag name="ANNOTATION_START_5" val="17.5"/>
  <p:tag name="ANNOTATION_END_5" val="-17.5"/>
  <p:tag name="ANNOTATION_TOP_5" val="-30.3"/>
  <p:tag name="ANNOTATION_LEFT_5" val="-30.4"/>
  <p:tag name="ANNOTATION_WIDTH_5" val="636.8"/>
  <p:tag name="ANNOTATION_HEIGHT_5" val="492.6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5849925"/>
  <p:tag name="ANNOTATION_FILL_COLOR_5" val="15849925"/>
  <p:tag name="ANNOTATION_FILL_ALPHA_5" val="50"/>
  <p:tag name="ANNOTATION_BORDER_WIDTH_5" val="2"/>
  <p:tag name="ANNOTATION_TYPE_6" val="2"/>
  <p:tag name="ANNOTATION_START_6" val="17.5"/>
  <p:tag name="ANNOTATION_END_6" val="-22.5"/>
  <p:tag name="ANNOTATION_TOP_6" val="84.2"/>
  <p:tag name="ANNOTATION_LEFT_6" val="475.7"/>
  <p:tag name="ANNOTATION_WIDTH_6" val="96.6"/>
  <p:tag name="ANNOTATION_HEIGHT_6" val="81.8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5849925"/>
  <p:tag name="ANNOTATION_FILL_COLOR_6" val="15849925"/>
  <p:tag name="ANNOTATION_FILL_ALPHA_6" val="50"/>
  <p:tag name="ANNOTATION_BORDER_WIDTH_6" val="2"/>
  <p:tag name="ANNOTATION_TYPE_7" val="2"/>
  <p:tag name="ANNOTATION_START_7" val="22.5"/>
  <p:tag name="ANNOTATION_TOP_7" val="-30.3"/>
  <p:tag name="ANNOTATION_LEFT_7" val="-30.4"/>
  <p:tag name="ANNOTATION_WIDTH_7" val="636.8"/>
  <p:tag name="ANNOTATION_HEIGHT_7" val="492.6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5849925"/>
  <p:tag name="ANNOTATION_FILL_COLOR_7" val="15849925"/>
  <p:tag name="ANNOTATION_FILL_ALPHA_7" val="50"/>
  <p:tag name="ANNOTATION_BORDER_WIDTH_7" val="2"/>
  <p:tag name="ANNOTATION_COUNT" val="7"/>
  <p:tag name="ARTICULATE_SLIDE_GUID" val="be7d7940-7f57-4005-bb16-ae4cbc40cd72"/>
  <p:tag name="ARTICULATE_SLIDE_NAV" val="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k3dp5mVL_files\slide0001_image001.jp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2prxqaKg_files\slide0001_image001.jp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mw2O7Yas_files\slide0001_image001.jp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RTICULATE_SLIDE_PAUSE" val="0"/>
  <p:tag name="AQP_PASS_ACTION" val="2"/>
  <p:tag name="AQP_FAIL_ACTION" val="2"/>
  <p:tag name="ARTICULATE_SLIDE_GUID" val="cc8874a8-cf46-45d2-9d3a-dc2cf1bf8a6c"/>
  <p:tag name="OVERRIDE" val="QUIZMAKER_QUIZ_SLIDE"/>
  <p:tag name="QUIZMAKER_QUIZ_TITLE" val="Self Assessment 1"/>
  <p:tag name="QUIZMAKER_QUIZ_FILENAME" val="C:\Users\faculty\Desktop\John Horner ARTICULATE files CA Project\Parenteral Module\Self Assessment 1.quiz"/>
  <p:tag name="QUIZMAKER_QUIZ_SLIDE_ID" val="276"/>
  <p:tag name="QUIZMAKER_QUIZ_FORCE_UPDATE" val="0"/>
  <p:tag name="AQP_PASS_SCORE" val="80"/>
  <p:tag name="QUIZMAKER_LAST_MODIFY_DATE" val="41539.4348842593"/>
  <p:tag name="ELAPSEDTIME" val="0"/>
  <p:tag name="AQP_TRAP" val="1"/>
  <p:tag name="ARTICULATE_SLIDE_NAV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A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B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TIMELINE" val="5.6/10.3/19.4/23.7/27.7/31.8/35.2"/>
  <p:tag name="ELAPSEDTIME" val="42.8"/>
  <p:tag name="ANNOTATION_COUNT" val="0"/>
  <p:tag name="ARTICULATE_SLIDE_GUID" val="3986b029-4fa0-4f77-a132-16c339a40378"/>
  <p:tag name="ARTICULATE_SLIDE_NAV" val="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QpJF0xbe_files\slide0001_image001.emz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fADpUtgn_files\slide0001_image001.j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F9XcJOpt_files\slide0001_image001.jp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TIMELINE" val="0.4/7.8/14.8/16.3"/>
  <p:tag name="ELAPSEDTIME" val="21.7"/>
  <p:tag name="ANNOTATION_TYPE_4" val="0"/>
  <p:tag name="ANNOTATION_START_4" val="15.9"/>
  <p:tag name="ANNOTATION_TOP_4" val="68.5"/>
  <p:tag name="ANNOTATION_LEFT_4" val="357.9"/>
  <p:tag name="ANNOTATION_WIDTH_4" val="91.1"/>
  <p:tag name="ANNOTATION_HEIGHT_4" val="90.9"/>
  <p:tag name="ANNOTATION_ANIMATION_4" val="4"/>
  <p:tag name="ANNOTATION_ROTATION_4" val="0"/>
  <p:tag name="ANNOTATION_SUB_TYPE_4" val="7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3487637"/>
  <p:tag name="ANNOTATION_FILL_ALPHA_4" val="100"/>
  <p:tag name="ANNOTATION_BORDER_WIDTH_4" val="2"/>
  <p:tag name="ANNOTATION_TYPE_1" val="2"/>
  <p:tag name="ANNOTATION_START_1" val="9.1"/>
  <p:tag name="ANNOTATION_END_1" val="9.1"/>
  <p:tag name="ANNOTATION_TOP_1" val="-30.3"/>
  <p:tag name="ANNOTATION_LEFT_1" val="-30.4"/>
  <p:tag name="ANNOTATION_WIDTH_1" val="636.8"/>
  <p:tag name="ANNOTATION_HEIGHT_1" val="492.6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5849925"/>
  <p:tag name="ANNOTATION_FILL_COLOR_1" val="15849925"/>
  <p:tag name="ANNOTATION_FILL_ALPHA_1" val="50"/>
  <p:tag name="ANNOTATION_BORDER_WIDTH_1" val="2"/>
  <p:tag name="ANNOTATION_TYPE_2" val="2"/>
  <p:tag name="ANNOTATION_START_2" val="9.1"/>
  <p:tag name="ANNOTATION_END_2" val="12.3"/>
  <p:tag name="ANNOTATION_TOP_2" val="282.3"/>
  <p:tag name="ANNOTATION_LEFT_2" val="476.4"/>
  <p:tag name="ANNOTATION_WIDTH_2" val="47.4"/>
  <p:tag name="ANNOTATION_HEIGHT_2" val="38.2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5849925"/>
  <p:tag name="ANNOTATION_FILL_COLOR_2" val="15849925"/>
  <p:tag name="ANNOTATION_FILL_ALPHA_2" val="50"/>
  <p:tag name="ANNOTATION_BORDER_WIDTH_2" val="2"/>
  <p:tag name="ANNOTATION_TYPE_3" val="0"/>
  <p:tag name="ANNOTATION_START_3" val="12.3"/>
  <p:tag name="ANNOTATION_TOP_3" val="339.9"/>
  <p:tag name="ANNOTATION_LEFT_3" val="408.9"/>
  <p:tag name="ANNOTATION_WIDTH_3" val="91.1"/>
  <p:tag name="ANNOTATION_HEIGHT_3" val="90.9"/>
  <p:tag name="ANNOTATION_ANIMATION_3" val="4"/>
  <p:tag name="ANNOTATION_ROTATION_3" val="0"/>
  <p:tag name="ANNOTATION_SUB_TYPE_3" val="7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3487637"/>
  <p:tag name="ANNOTATION_FILL_ALPHA_3" val="100"/>
  <p:tag name="ANNOTATION_BORDER_WIDTH_3" val="2"/>
  <p:tag name="ANNOTATION_COUNT" val="3"/>
  <p:tag name="ARTICULATE_SLIDE_GUID" val="408440c5-f94a-4e68-bfb7-baef59f98da2"/>
  <p:tag name="ARTICULATE_SLIDE_NAV" val="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swaZaZkG_files\slide0001_image001.pn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TIMELINE" val="28.6/37.0/46.6/51.9/59.1"/>
  <p:tag name="ELAPSEDTIME" val="69.8"/>
  <p:tag name="ANNOTATION_TYPE_1" val="2"/>
  <p:tag name="ANNOTATION_START_1" val="19.7"/>
  <p:tag name="ANNOTATION_END_1" val="-19.7"/>
  <p:tag name="ANNOTATION_TOP_1" val="-30.3"/>
  <p:tag name="ANNOTATION_LEFT_1" val="-30.4"/>
  <p:tag name="ANNOTATION_WIDTH_1" val="636.8"/>
  <p:tag name="ANNOTATION_HEIGHT_1" val="492.6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5849925"/>
  <p:tag name="ANNOTATION_FILL_COLOR_1" val="15849925"/>
  <p:tag name="ANNOTATION_FILL_ALPHA_1" val="50"/>
  <p:tag name="ANNOTATION_BORDER_WIDTH_1" val="2"/>
  <p:tag name="ANNOTATION_TYPE_2" val="2"/>
  <p:tag name="ANNOTATION_START_2" val="19.7"/>
  <p:tag name="ANNOTATION_END_2" val="-24.8"/>
  <p:tag name="ANNOTATION_TOP_2" val="329.6"/>
  <p:tag name="ANNOTATION_LEFT_2" val="70.5"/>
  <p:tag name="ANNOTATION_WIDTH_2" val="197.5"/>
  <p:tag name="ANNOTATION_HEIGHT_2" val="53.3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5849925"/>
  <p:tag name="ANNOTATION_FILL_COLOR_2" val="15849925"/>
  <p:tag name="ANNOTATION_FILL_ALPHA_2" val="50"/>
  <p:tag name="ANNOTATION_BORDER_WIDTH_2" val="2"/>
  <p:tag name="ANNOTATION_TYPE_3" val="2"/>
  <p:tag name="ANNOTATION_START_3" val="24.8"/>
  <p:tag name="ANNOTATION_END_3" val="-24.8"/>
  <p:tag name="ANNOTATION_TOP_3" val="-30.3"/>
  <p:tag name="ANNOTATION_LEFT_3" val="-30.4"/>
  <p:tag name="ANNOTATION_WIDTH_3" val="636.8"/>
  <p:tag name="ANNOTATION_HEIGHT_3" val="492.6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5849925"/>
  <p:tag name="ANNOTATION_FILL_COLOR_3" val="15849925"/>
  <p:tag name="ANNOTATION_FILL_ALPHA_3" val="50"/>
  <p:tag name="ANNOTATION_BORDER_WIDTH_3" val="2"/>
  <p:tag name="ANNOTATION_TYPE_4" val="2"/>
  <p:tag name="ANNOTATION_START_4" val="24.8"/>
  <p:tag name="ANNOTATION_END_4" val="-28.3"/>
  <p:tag name="ANNOTATION_TOP_4" val="278.7"/>
  <p:tag name="ANNOTATION_LEFT_4" val="77.8"/>
  <p:tag name="ANNOTATION_WIDTH_4" val="152.5"/>
  <p:tag name="ANNOTATION_HEIGHT_4" val="35.1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5849925"/>
  <p:tag name="ANNOTATION_FILL_COLOR_4" val="15849925"/>
  <p:tag name="ANNOTATION_FILL_ALPHA_4" val="50"/>
  <p:tag name="ANNOTATION_BORDER_WIDTH_4" val="2"/>
  <p:tag name="ANNOTATION_TYPE_5" val="2"/>
  <p:tag name="ANNOTATION_START_5" val="28.3"/>
  <p:tag name="ANNOTATION_END_5" val="-1.0"/>
  <p:tag name="ANNOTATION_TOP_5" val="-30.3"/>
  <p:tag name="ANNOTATION_LEFT_5" val="-30.4"/>
  <p:tag name="ANNOTATION_WIDTH_5" val="636.8"/>
  <p:tag name="ANNOTATION_HEIGHT_5" val="492.6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5849925"/>
  <p:tag name="ANNOTATION_FILL_COLOR_5" val="15849925"/>
  <p:tag name="ANNOTATION_FILL_ALPHA_5" val="50"/>
  <p:tag name="ANNOTATION_BORDER_WIDTH_5" val="2"/>
  <p:tag name="ANNOTATION_TYPE_6" val="0"/>
  <p:tag name="ANNOTATION_START_6" val="33.8"/>
  <p:tag name="ANNOTATION_END_6" val="-1.0"/>
  <p:tag name="ANNOTATION_TOP_6" val="287.2"/>
  <p:tag name="ANNOTATION_LEFT_6" val="140.4"/>
  <p:tag name="ANNOTATION_WIDTH_6" val="91.1"/>
  <p:tag name="ANNOTATION_HEIGHT_6" val="90.9"/>
  <p:tag name="ANNOTATION_ANIMATION_6" val="3"/>
  <p:tag name="ANNOTATION_ROTATION_6" val="135"/>
  <p:tag name="ANNOTATION_SUB_TYPE_6" val="2"/>
  <p:tag name="ANNOTATION_LOOP_COUNT_6" val="1"/>
  <p:tag name="ANNOTATION_BOX_RADIUS_6" val="0"/>
  <p:tag name="ANNOTATION_SCALE_6" val="125"/>
  <p:tag name="ANNOTATION_BORDER_ALPHA_6" val="100"/>
  <p:tag name="ANNOTATION_BORDER_COLOR_6" val="16777215"/>
  <p:tag name="ANNOTATION_FILL_COLOR_6" val="12611584"/>
  <p:tag name="ANNOTATION_FILL_ALPHA_6" val="100"/>
  <p:tag name="ANNOTATION_BORDER_WIDTH_6" val="2"/>
  <p:tag name="ANNOTATION_TYPE_7" val="0"/>
  <p:tag name="ANNOTATION_START_7" val="34.7"/>
  <p:tag name="ANNOTATION_END_7" val="-1.0"/>
  <p:tag name="ANNOTATION_TOP_7" val="248.4"/>
  <p:tag name="ANNOTATION_LEFT_7" val="226.0"/>
  <p:tag name="ANNOTATION_WIDTH_7" val="91.1"/>
  <p:tag name="ANNOTATION_HEIGHT_7" val="90.9"/>
  <p:tag name="ANNOTATION_ANIMATION_7" val="3"/>
  <p:tag name="ANNOTATION_ROTATION_7" val="135"/>
  <p:tag name="ANNOTATION_SUB_TYPE_7" val="2"/>
  <p:tag name="ANNOTATION_LOOP_COUNT_7" val="1"/>
  <p:tag name="ANNOTATION_BOX_RADIUS_7" val="0"/>
  <p:tag name="ANNOTATION_SCALE_7" val="125"/>
  <p:tag name="ANNOTATION_BORDER_ALPHA_7" val="100"/>
  <p:tag name="ANNOTATION_BORDER_COLOR_7" val="16777215"/>
  <p:tag name="ANNOTATION_FILL_COLOR_7" val="12611584"/>
  <p:tag name="ANNOTATION_FILL_ALPHA_7" val="100"/>
  <p:tag name="ANNOTATION_BORDER_WIDTH_7" val="2"/>
  <p:tag name="ANNOTATION_TYPE_8" val="0"/>
  <p:tag name="ANNOTATION_START_8" val="35.9"/>
  <p:tag name="ANNOTATION_END_8" val="39.7"/>
  <p:tag name="ANNOTATION_TOP_8" val="355.7"/>
  <p:tag name="ANNOTATION_LEFT_8" val="242.4"/>
  <p:tag name="ANNOTATION_WIDTH_8" val="91.1"/>
  <p:tag name="ANNOTATION_HEIGHT_8" val="90.9"/>
  <p:tag name="ANNOTATION_ANIMATION_8" val="3"/>
  <p:tag name="ANNOTATION_ROTATION_8" val="135"/>
  <p:tag name="ANNOTATION_SUB_TYPE_8" val="2"/>
  <p:tag name="ANNOTATION_LOOP_COUNT_8" val="1"/>
  <p:tag name="ANNOTATION_BOX_RADIUS_8" val="0"/>
  <p:tag name="ANNOTATION_SCALE_8" val="125"/>
  <p:tag name="ANNOTATION_BORDER_ALPHA_8" val="100"/>
  <p:tag name="ANNOTATION_BORDER_COLOR_8" val="16777215"/>
  <p:tag name="ANNOTATION_FILL_COLOR_8" val="12611584"/>
  <p:tag name="ANNOTATION_FILL_ALPHA_8" val="100"/>
  <p:tag name="ANNOTATION_BORDER_WIDTH_8" val="2"/>
  <p:tag name="ANNOTATION_TYPE_9" val="0"/>
  <p:tag name="ANNOTATION_START_9" val="43.4"/>
  <p:tag name="ANNOTATION_END_9" val="48.9"/>
  <p:tag name="ANNOTATION_TOP_9" val="129.7"/>
  <p:tag name="ANNOTATION_LEFT_9" val="257.6"/>
  <p:tag name="ANNOTATION_WIDTH_9" val="91.1"/>
  <p:tag name="ANNOTATION_HEIGHT_9" val="90.9"/>
  <p:tag name="ANNOTATION_ANIMATION_9" val="3"/>
  <p:tag name="ANNOTATION_ROTATION_9" val="135"/>
  <p:tag name="ANNOTATION_SUB_TYPE_9" val="2"/>
  <p:tag name="ANNOTATION_LOOP_COUNT_9" val="1"/>
  <p:tag name="ANNOTATION_BOX_RADIUS_9" val="0"/>
  <p:tag name="ANNOTATION_SCALE_9" val="125"/>
  <p:tag name="ANNOTATION_BORDER_ALPHA_9" val="100"/>
  <p:tag name="ANNOTATION_BORDER_COLOR_9" val="16777215"/>
  <p:tag name="ANNOTATION_FILL_COLOR_9" val="12611584"/>
  <p:tag name="ANNOTATION_FILL_ALPHA_9" val="100"/>
  <p:tag name="ANNOTATION_BORDER_WIDTH_9" val="2"/>
  <p:tag name="ANNOTATION_COUNT" val="9"/>
  <p:tag name="ARTICULATE_SLIDE_GUID" val="a4ec8d75-789e-403a-a982-26c967f1764e"/>
  <p:tag name="ARTICULATE_SLIDE_NAV" val="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i0FZ7qkG_files\slide0001_image001.p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ZK2MiguE_files\slide0001_image001.jp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2544cdf-e1ef-4385-88e2-5a06af5c8618"/>
  <p:tag name="AUDIO_ID" val="271"/>
  <p:tag name="TIMELINE" val="4.9/6.3/9.0/11.5/13.5"/>
  <p:tag name="ELAPSEDTIME" val="21.3"/>
  <p:tag name="ANNOTATION_COUNT" val="0"/>
  <p:tag name="ARTICULATE_SLIDE_NAV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4wOCx8W3_files\slide0001_image001.jp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TIMELINE" val="5.8/15.5/17.8/22.8/38.3/47.1/49.6/53.9"/>
  <p:tag name="ELAPSEDTIME" val="60.3"/>
  <p:tag name="ANNOTATION_COUNT" val="0"/>
  <p:tag name="ARTICULATE_SLIDE_GUID" val="c4c517e7-7c90-4874-8417-46a327e18b27"/>
  <p:tag name="ARTICULATE_SLIDE_NAV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c15cfa2-0136-47ad-846b-629fa16ef80d"/>
  <p:tag name="AUDIO_ID" val="257"/>
  <p:tag name="ELAPSEDTIME" val="7.8"/>
  <p:tag name="ANNOTATION_COUNT" val="0"/>
  <p:tag name="ARTICULATE_SLIDE_NAV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qrNZPdyK_files\slide0001_image001.p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TIMELINE" val="3.2/13.9/21.9/33.6"/>
  <p:tag name="ELAPSEDTIME" val="40.1"/>
  <p:tag name="ANNOTATION_COUNT" val="0"/>
  <p:tag name="ARTICULATE_SLIDE_GUID" val="b903a49d-04c9-45eb-a21b-c2fae377b394"/>
  <p:tag name="ARTICULATE_SLIDE_NAV" val="1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2jye4PqZ_files\slide0001_image001.jp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j7v3enfa_files\slide0001_image001.jp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xGSv7gg1_files\slide0001_image001.pn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MK0i0lqy_files\slide0001_image001.jp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RTICULATE_SLIDE_PAUSE" val="0"/>
  <p:tag name="AQP_PASS_ACTION" val="2"/>
  <p:tag name="AQP_FAIL_ACTION" val="2"/>
  <p:tag name="ARTICULATE_SLIDE_GUID" val="22eb0964-d048-4761-a8a2-a06a49710e15"/>
  <p:tag name="OVERRIDE" val="QUIZMAKER_QUIZ_SLIDE"/>
  <p:tag name="QUIZMAKER_QUIZ_TITLE" val="Self Assessment 2"/>
  <p:tag name="QUIZMAKER_QUIZ_FILENAME" val="C:\Users\faculty\Desktop\John Horner ARTICULATE files CA Project\Parenteral Module\Self Assessment 2.quiz"/>
  <p:tag name="QUIZMAKER_QUIZ_SLIDE_ID" val="277"/>
  <p:tag name="QUIZMAKER_QUIZ_FORCE_UPDATE" val="0"/>
  <p:tag name="AQP_PASS_SCORE" val="80"/>
  <p:tag name="QUIZMAKER_LAST_MODIFY_DATE" val="41539.4543171296"/>
  <p:tag name="ELAPSEDTIME" val="0"/>
  <p:tag name="AQP_TRAP" val="1"/>
  <p:tag name="ARTICULATE_SLIDE_NAV" val="1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A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B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d57e971-6f3c-4f73-8073-b13ada91a5f5"/>
  <p:tag name="AUDIO_ID" val="258"/>
  <p:tag name="TIMELINE" val="2.7/7.9/17.6/34.1"/>
  <p:tag name="ELAPSEDTIME" val="42.7"/>
  <p:tag name="ANNOTATION_COUNT" val="0"/>
  <p:tag name="ARTICULATE_SLIDE_NAV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13.6"/>
  <p:tag name="ANNOTATION_TOP_1" val="115.1"/>
  <p:tag name="ANNOTATION_LEFT_1" val="88.7"/>
  <p:tag name="ANNOTATION_WIDTH_1" val="91.1"/>
  <p:tag name="ANNOTATION_HEIGHT_1" val="90.9"/>
  <p:tag name="ANNOTATION_ANIMATION_1" val="3"/>
  <p:tag name="ANNOTATION_ROTATION_1" val="135"/>
  <p:tag name="ANNOTATION_SUB_TYPE_1" val="2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12611584"/>
  <p:tag name="ANNOTATION_FILL_ALPHA_1" val="100"/>
  <p:tag name="ANNOTATION_BORDER_WIDTH_1" val="2"/>
  <p:tag name="AUDIO_ID" val="272"/>
  <p:tag name="TIMELINE" val="5.0/18.6"/>
  <p:tag name="ELAPSEDTIME" val="38.0"/>
  <p:tag name="ANNOTATION_COUNT" val="0"/>
  <p:tag name="ARTICULATE_SLIDE_GUID" val="973f1f71-79cc-4d82-9766-755a515870f0"/>
  <p:tag name="ARTICULATE_SLIDE_NAV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quZUjwcB_files\slide0001_image001.jp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ef1ec1e-7def-4869-bb15-d3ca4050cf13"/>
  <p:tag name="ARTICULATE_SLIDE_NAV" val="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3e4b8fa-9da3-4ba5-a31e-3fe29f9b3c14"/>
  <p:tag name="ARTICULATE_SLIDE_NAV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624sN6QO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k2BBa5e6_files\slide0001_image002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015004a-e073-4637-afc6-c00ef86a2282"/>
  <p:tag name="AUDIO_ID" val="259"/>
  <p:tag name="TIMELINE" val="3.3/9.7/16.8/29.1/33.7/39.7"/>
  <p:tag name="ELAPSEDTIME" val="48.2"/>
  <p:tag name="ANNOTATION_COUNT" val="0"/>
  <p:tag name="ARTICULATE_SLIDE_NAV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WT80a9ib_files\slide0001_image001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1101</Words>
  <Application>Microsoft Office PowerPoint</Application>
  <PresentationFormat>On-screen Show (4:3)</PresentationFormat>
  <Paragraphs>189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Parenteral Delivery</vt:lpstr>
      <vt:lpstr>Learning Objectives</vt:lpstr>
      <vt:lpstr>Parenteral Delivery Overview</vt:lpstr>
      <vt:lpstr>Advantages of Parenteral Delivery</vt:lpstr>
      <vt:lpstr>Disadvantages of Parenteral Delivery</vt:lpstr>
      <vt:lpstr>Parenteral Routes Overview</vt:lpstr>
      <vt:lpstr>Intravenous Route (IV)</vt:lpstr>
      <vt:lpstr>IV Types of Delivery Methods</vt:lpstr>
      <vt:lpstr>Intramuscular Route (IM)</vt:lpstr>
      <vt:lpstr>Subcutaneous Route (SC)</vt:lpstr>
      <vt:lpstr>Intradermal Route (ID) </vt:lpstr>
      <vt:lpstr>Self Assessment 1</vt:lpstr>
      <vt:lpstr>Specialized Routes</vt:lpstr>
      <vt:lpstr>Specialized Routes</vt:lpstr>
      <vt:lpstr>Specialized Routes</vt:lpstr>
      <vt:lpstr>Types of Injectables</vt:lpstr>
      <vt:lpstr>Preparations: Co-Solvents and Additives</vt:lpstr>
      <vt:lpstr>Specialized Devices</vt:lpstr>
      <vt:lpstr>Self Assessment 2</vt:lpstr>
      <vt:lpstr>Patient Case Peter</vt:lpstr>
      <vt:lpstr>Make Your Choice</vt:lpstr>
      <vt:lpstr>The End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Parenteral Delivery</dc:title>
  <dc:creator>John</dc:creator>
  <cp:lastModifiedBy>itosuser</cp:lastModifiedBy>
  <cp:revision>179</cp:revision>
  <dcterms:created xsi:type="dcterms:W3CDTF">2013-08-12T22:30:12Z</dcterms:created>
  <dcterms:modified xsi:type="dcterms:W3CDTF">2013-09-22T18:55:07Z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795CD864-4441-4EDF-A4DF-2CB9FF49D55E</vt:lpwstr>
  </property>
  <property fmtid="{D5CDD505-2E9C-101B-9397-08002B2CF9AE}" pid="4" name="ArticulatePath">
    <vt:lpwstr>Parenteral Delivery</vt:lpwstr>
  </property>
  <property fmtid="{D5CDD505-2E9C-101B-9397-08002B2CF9AE}" pid="5" name="ArticulateProjectFull">
    <vt:lpwstr>C:\Users\faculty\Desktop\John Horner ARTICULATE files CA Project\Parenteral Module\Parenteral Delivery.ppta</vt:lpwstr>
  </property>
</Properties>
</file>