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0.xml" ContentType="application/vnd.openxmlformats-officedocument.presentationml.notesSlide+xml"/>
  <Override PartName="/ppt/tags/tag46.xml" ContentType="application/vnd.openxmlformats-officedocument.presentationml.tags+xml"/>
  <Override PartName="/ppt/notesSlides/notesSlide2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tags/tag54.xml" ContentType="application/vnd.openxmlformats-officedocument.presentationml.tags+xml"/>
  <Override PartName="/ppt/notesSlides/notesSlide2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7.xml" ContentType="application/vnd.openxmlformats-officedocument.presentationml.notesSlide+xml"/>
  <Override PartName="/ppt/tags/tag59.xml" ContentType="application/vnd.openxmlformats-officedocument.presentationml.tags+xml"/>
  <Override PartName="/ppt/notesSlides/notesSlide2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0.xml" ContentType="application/vnd.openxmlformats-officedocument.presentationml.notesSlide+xml"/>
  <Override PartName="/ppt/tags/tag64.xml" ContentType="application/vnd.openxmlformats-officedocument.presentationml.tags+xml"/>
  <Override PartName="/ppt/notesSlides/notesSlide31.xml" ContentType="application/vnd.openxmlformats-officedocument.presentationml.notesSlide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6.xml" ContentType="application/vnd.openxmlformats-officedocument.presentationml.notesSlide+xml"/>
  <Override PartName="/ppt/tags/tag78.xml" ContentType="application/vnd.openxmlformats-officedocument.presentationml.tags+xml"/>
  <Override PartName="/ppt/notesSlides/notesSlide3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90" r:id="rId33"/>
    <p:sldId id="287" r:id="rId34"/>
    <p:sldId id="288" r:id="rId35"/>
    <p:sldId id="294" r:id="rId36"/>
    <p:sldId id="291" r:id="rId37"/>
    <p:sldId id="292" r:id="rId38"/>
    <p:sldId id="293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1" autoAdjust="0"/>
    <p:restoredTop sz="87922" autoAdjust="0"/>
  </p:normalViewPr>
  <p:slideViewPr>
    <p:cSldViewPr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4880F-D32B-4CA4-97C9-88ABED119EB3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725EF-C06C-4B7E-9551-85AA59B63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5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3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73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39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2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69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83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17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23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6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5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4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29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81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5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83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93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2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9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4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90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80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43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6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9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13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471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70436-0C22-4315-94B4-0D3B9CF04A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258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7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5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5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9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1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25EF-C06C-4B7E-9551-85AA59B638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8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9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3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0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2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7DEA-355F-46B9-91DB-4F4E32D1CFDC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6D5D8-EF60-4EE9-A8F1-F7A82ED31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4.xml"/><Relationship Id="rId7" Type="http://schemas.openxmlformats.org/officeDocument/2006/relationships/image" Target="../media/image1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1.gi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25.gif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27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34.jpe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36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5.jpe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74.xml"/><Relationship Id="rId7" Type="http://schemas.openxmlformats.org/officeDocument/2006/relationships/image" Target="../media/image37.jp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35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0.png"/><Relationship Id="rId4" Type="http://schemas.openxmlformats.org/officeDocument/2006/relationships/tags" Target="../tags/tag75.xml"/><Relationship Id="rId9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7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9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1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470025"/>
          </a:xfrm>
        </p:spPr>
        <p:txBody>
          <a:bodyPr/>
          <a:lstStyle/>
          <a:p>
            <a:r>
              <a:rPr lang="en-US" b="1" dirty="0" smtClean="0"/>
              <a:t>Topical Delivery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78208"/>
            <a:ext cx="9144000" cy="879792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By John Horner</a:t>
            </a:r>
          </a:p>
          <a:p>
            <a:r>
              <a:rPr lang="en-US" dirty="0" smtClean="0"/>
              <a:t>Student Pharmacist: Class of 2015</a:t>
            </a:r>
          </a:p>
          <a:p>
            <a:endParaRPr lang="en-US" dirty="0"/>
          </a:p>
        </p:txBody>
      </p:sp>
      <p:pic>
        <p:nvPicPr>
          <p:cNvPr id="4" name="Picture 3" descr="http://allstop.com/scabies-news/wp-content/uploads/2011/03/scabies_s9_cream_application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969819"/>
            <a:ext cx="7467600" cy="522319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3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Forms:</a:t>
            </a:r>
            <a:br>
              <a:rPr lang="en-US" dirty="0" smtClean="0"/>
            </a:br>
            <a:r>
              <a:rPr lang="en-US" dirty="0" smtClean="0"/>
              <a:t> Pastes, Sprays, and Powders</a:t>
            </a:r>
            <a:endParaRPr lang="en-US" dirty="0"/>
          </a:p>
        </p:txBody>
      </p:sp>
      <p:pic>
        <p:nvPicPr>
          <p:cNvPr id="4" name="Picture 3" descr="http://sensorysavy.files.wordpress.com/2011/11/toothbrushandpaste.jpg"/>
          <p:cNvPicPr/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2" y="2135970"/>
            <a:ext cx="2233778" cy="1750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87238" y="1612750"/>
            <a:ext cx="1129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Pastes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1" y="4116288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Contains </a:t>
            </a:r>
            <a:r>
              <a:rPr lang="en-US" sz="2000" dirty="0"/>
              <a:t>high proportion of powdered </a:t>
            </a:r>
            <a:r>
              <a:rPr lang="en-US" sz="2000" dirty="0" smtClean="0"/>
              <a:t>solids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924722" y="1612750"/>
            <a:ext cx="114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Sprays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27433" y="4116288"/>
            <a:ext cx="2687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Pressurized or non </a:t>
            </a:r>
            <a:r>
              <a:rPr lang="en-US" sz="2000" dirty="0"/>
              <a:t>pressurized delivery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0341" y="1612750"/>
            <a:ext cx="1466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Powders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1" name="Picture 10" descr="http://www.marketingandtechnology.com/repository/webstories/webst9186.jpg"/>
          <p:cNvPicPr/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97" y="2135970"/>
            <a:ext cx="2318915" cy="17502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096000" y="4116288"/>
            <a:ext cx="266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000" dirty="0"/>
              <a:t>Fine powder that can be medicated or non medicated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/>
              <a:t>Good if the skin surface is wet</a:t>
            </a:r>
          </a:p>
        </p:txBody>
      </p:sp>
      <p:pic>
        <p:nvPicPr>
          <p:cNvPr id="13" name="Picture 12" descr="http://www.kapitex.com/uploads/images/products/tracheostomy/tracheostomy-management-aids/atomiser-sprays/trachi-mist_atomiser_spray_bottle.jpg"/>
          <p:cNvPicPr/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31" y="2135970"/>
            <a:ext cx="2438401" cy="175022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6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</a:t>
            </a:r>
            <a:r>
              <a:rPr lang="en-US" dirty="0" smtClean="0"/>
              <a:t>Administer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Topical 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not take this drug by mouth. Use on your skin only. Keep out of your mouth, nose, and eyes (may burn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Wash </a:t>
            </a:r>
            <a:r>
              <a:rPr lang="en-US" dirty="0"/>
              <a:t>your hands before and after </a:t>
            </a:r>
            <a:r>
              <a:rPr lang="en-US" dirty="0" smtClean="0"/>
              <a:t>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Clean </a:t>
            </a:r>
            <a:r>
              <a:rPr lang="en-US" dirty="0"/>
              <a:t>affected part before use. Make sure to dry </a:t>
            </a:r>
            <a:r>
              <a:rPr lang="en-US" dirty="0" smtClean="0"/>
              <a:t>well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</a:t>
            </a:r>
            <a:r>
              <a:rPr lang="en-US" dirty="0"/>
              <a:t>a thin layer on the affected skin and rub in </a:t>
            </a:r>
            <a:r>
              <a:rPr lang="en-US" dirty="0" smtClean="0"/>
              <a:t>gently</a:t>
            </a:r>
            <a:endParaRPr lang="en-US" dirty="0"/>
          </a:p>
          <a:p>
            <a:endParaRPr lang="en-US" dirty="0"/>
          </a:p>
        </p:txBody>
      </p:sp>
      <p:pic>
        <p:nvPicPr>
          <p:cNvPr id="4" name="ArticulatePanelObject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70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Topical Preparations: </a:t>
            </a:r>
            <a:br>
              <a:rPr lang="en-US" dirty="0" smtClean="0"/>
            </a:br>
            <a:r>
              <a:rPr lang="en-US" dirty="0" smtClean="0"/>
              <a:t>Choosing the Right Product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 </a:t>
            </a:r>
            <a:r>
              <a:rPr lang="en-US" sz="2800" u="sng" dirty="0" smtClean="0"/>
              <a:t>Consider their conditions</a:t>
            </a:r>
            <a:endParaRPr lang="en-US" sz="2800" u="sng" dirty="0"/>
          </a:p>
          <a:p>
            <a:pPr lvl="0"/>
            <a:r>
              <a:rPr lang="en-US" sz="2800" dirty="0" smtClean="0"/>
              <a:t>Is it wet?           DRY IT: solutions</a:t>
            </a:r>
            <a:r>
              <a:rPr lang="en-US" sz="2800" dirty="0"/>
              <a:t>, gels, lotions, </a:t>
            </a:r>
            <a:r>
              <a:rPr lang="en-US" sz="2800" dirty="0" smtClean="0"/>
              <a:t>and creams</a:t>
            </a:r>
            <a:endParaRPr lang="en-US" sz="2800" dirty="0"/>
          </a:p>
          <a:p>
            <a:pPr lvl="0"/>
            <a:r>
              <a:rPr lang="en-US" sz="2800" dirty="0" smtClean="0"/>
              <a:t>Is it dry?            WET IT: creams, lotions, ointments</a:t>
            </a:r>
          </a:p>
          <a:p>
            <a:pPr lvl="0"/>
            <a:r>
              <a:rPr lang="en-US" sz="2800" dirty="0" smtClean="0"/>
              <a:t>Is it abraded?           AVOID: gels</a:t>
            </a:r>
            <a:r>
              <a:rPr lang="en-US" sz="2800" dirty="0"/>
              <a:t>, lotions, and </a:t>
            </a:r>
            <a:r>
              <a:rPr lang="en-US" sz="2800" dirty="0" smtClean="0"/>
              <a:t>solutions</a:t>
            </a:r>
            <a:endParaRPr lang="en-US" sz="2800" dirty="0"/>
          </a:p>
          <a:p>
            <a:pPr lvl="0"/>
            <a:r>
              <a:rPr lang="en-US" sz="2800" dirty="0" smtClean="0"/>
              <a:t>Is it hairy?            USE: gels, lotions, or foams</a:t>
            </a:r>
            <a:endParaRPr lang="en-US" sz="2800" dirty="0"/>
          </a:p>
          <a:p>
            <a:r>
              <a:rPr lang="en-US" sz="2800" dirty="0" smtClean="0"/>
              <a:t>Cosmetically appealing?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2166937" y="2500311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23148" y="3533775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06780" y="4038600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33600" y="3024186"/>
            <a:ext cx="609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arthritishubs.com/wp-content/uploads/2011/07/sle-treatment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91660"/>
            <a:ext cx="3238500" cy="21894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98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Transdermal 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562600" cy="5213735"/>
          </a:xfrm>
        </p:spPr>
        <p:txBody>
          <a:bodyPr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ntended </a:t>
            </a:r>
            <a:r>
              <a:rPr lang="en-US" dirty="0"/>
              <a:t>to be </a:t>
            </a:r>
            <a:r>
              <a:rPr lang="en-US" u="sng" dirty="0"/>
              <a:t>absorbed through the skin </a:t>
            </a:r>
            <a:r>
              <a:rPr lang="en-US" dirty="0"/>
              <a:t>and enter the </a:t>
            </a:r>
            <a:r>
              <a:rPr lang="en-US" u="sng" dirty="0"/>
              <a:t>systemic </a:t>
            </a:r>
            <a:r>
              <a:rPr lang="en-US" u="sng" dirty="0" smtClean="0"/>
              <a:t>circulation</a:t>
            </a:r>
          </a:p>
          <a:p>
            <a:r>
              <a:rPr lang="en-US" dirty="0" smtClean="0"/>
              <a:t>Although </a:t>
            </a:r>
            <a:r>
              <a:rPr lang="en-US" dirty="0"/>
              <a:t>the most common forms for this route are transdermal patches, other conventional forms, such as creams and ointments, are used as </a:t>
            </a:r>
            <a:r>
              <a:rPr lang="en-US" dirty="0" smtClean="0"/>
              <a:t>well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rayspharmacy.com/wp-content/uploads/transdermal-dosing-200x300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33650" cy="326707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Advantages</a:t>
            </a:r>
            <a:r>
              <a:rPr lang="en-US" dirty="0" smtClean="0"/>
              <a:t> of Transdermal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600200"/>
            <a:ext cx="6553200" cy="5105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Provides </a:t>
            </a:r>
            <a:r>
              <a:rPr lang="en-US" dirty="0"/>
              <a:t>consistent, long lasting drug </a:t>
            </a:r>
            <a:r>
              <a:rPr lang="en-US" dirty="0" smtClean="0"/>
              <a:t>levels</a:t>
            </a:r>
            <a:endParaRPr lang="en-US" dirty="0"/>
          </a:p>
          <a:p>
            <a:pPr lvl="0"/>
            <a:r>
              <a:rPr lang="en-US" dirty="0"/>
              <a:t>Alternative to </a:t>
            </a:r>
            <a:r>
              <a:rPr lang="en-US" dirty="0" err="1"/>
              <a:t>injectables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elatively </a:t>
            </a:r>
            <a:r>
              <a:rPr lang="en-US" dirty="0"/>
              <a:t>less pain and stress 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need for trained specialist</a:t>
            </a:r>
          </a:p>
          <a:p>
            <a:pPr lvl="0"/>
            <a:r>
              <a:rPr lang="en-US" dirty="0" smtClean="0"/>
              <a:t>Alternative </a:t>
            </a:r>
            <a:r>
              <a:rPr lang="en-US" dirty="0"/>
              <a:t>to oral dosage forms</a:t>
            </a:r>
          </a:p>
          <a:p>
            <a:pPr lvl="0"/>
            <a:r>
              <a:rPr lang="en-US" dirty="0"/>
              <a:t>Easy to use and </a:t>
            </a:r>
            <a:r>
              <a:rPr lang="en-US" dirty="0" smtClean="0"/>
              <a:t>conceal</a:t>
            </a:r>
            <a:endParaRPr lang="en-US" dirty="0"/>
          </a:p>
          <a:p>
            <a:pPr lvl="0"/>
            <a:r>
              <a:rPr lang="en-US" dirty="0"/>
              <a:t>Associated with </a:t>
            </a:r>
            <a:r>
              <a:rPr lang="en-US" dirty="0" smtClean="0"/>
              <a:t>better adherence</a:t>
            </a:r>
            <a:endParaRPr lang="en-US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immediately </a:t>
            </a:r>
            <a:r>
              <a:rPr lang="en-US" dirty="0" smtClean="0"/>
              <a:t>discontinued</a:t>
            </a:r>
            <a:endParaRPr lang="en-US" dirty="0"/>
          </a:p>
        </p:txBody>
      </p:sp>
      <p:pic>
        <p:nvPicPr>
          <p:cNvPr id="4" name="Picture 3" descr="http://www.nitto.com/company/history/img/history07.jp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99" y="1981200"/>
            <a:ext cx="1996440" cy="3200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4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Disadvantages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Transdermal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Allergic </a:t>
            </a:r>
            <a:r>
              <a:rPr lang="en-US" dirty="0"/>
              <a:t>reactions to the adhesive or skin irritation may </a:t>
            </a:r>
            <a:r>
              <a:rPr lang="en-US" dirty="0" smtClean="0"/>
              <a:t>occur</a:t>
            </a:r>
          </a:p>
          <a:p>
            <a:pPr lvl="1"/>
            <a:r>
              <a:rPr lang="en-US" dirty="0" smtClean="0"/>
              <a:t>rotate </a:t>
            </a:r>
            <a:r>
              <a:rPr lang="en-US" dirty="0"/>
              <a:t>sites to </a:t>
            </a:r>
            <a:r>
              <a:rPr lang="en-US" dirty="0" smtClean="0"/>
              <a:t>minimize</a:t>
            </a:r>
            <a:endParaRPr lang="en-US" dirty="0"/>
          </a:p>
          <a:p>
            <a:pPr lvl="0"/>
            <a:r>
              <a:rPr lang="en-US" dirty="0"/>
              <a:t>Patients with some dermatologic conditions should not use the </a:t>
            </a:r>
            <a:r>
              <a:rPr lang="en-US" dirty="0" smtClean="0"/>
              <a:t>patch</a:t>
            </a:r>
            <a:endParaRPr lang="en-US" dirty="0"/>
          </a:p>
          <a:p>
            <a:pPr lvl="0"/>
            <a:r>
              <a:rPr lang="en-US" dirty="0"/>
              <a:t>Some drugs that are large, weak, or hydrophilic are not good candidates for this delivery </a:t>
            </a:r>
            <a:r>
              <a:rPr lang="en-US" dirty="0" smtClean="0"/>
              <a:t>system</a:t>
            </a:r>
            <a:endParaRPr lang="en-US" dirty="0"/>
          </a:p>
          <a:p>
            <a:pPr lvl="0"/>
            <a:r>
              <a:rPr lang="en-US" dirty="0" smtClean="0"/>
              <a:t>Slow </a:t>
            </a:r>
            <a:r>
              <a:rPr lang="en-US" dirty="0"/>
              <a:t>onset of </a:t>
            </a:r>
            <a:r>
              <a:rPr lang="en-US" dirty="0" smtClean="0"/>
              <a:t>action</a:t>
            </a:r>
            <a:endParaRPr lang="en-US" dirty="0"/>
          </a:p>
          <a:p>
            <a:pPr lvl="0"/>
            <a:r>
              <a:rPr lang="en-US" dirty="0"/>
              <a:t>Disposal can be </a:t>
            </a:r>
            <a:r>
              <a:rPr lang="en-US" dirty="0" smtClean="0"/>
              <a:t>hazardous</a:t>
            </a:r>
            <a:endParaRPr lang="en-US" dirty="0"/>
          </a:p>
        </p:txBody>
      </p:sp>
      <p:pic>
        <p:nvPicPr>
          <p:cNvPr id="4" name="Picture 3" descr="http://hypnothai.files.wordpress.com/2012/06/startnicotinepatchbeforeyouquit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905000"/>
            <a:ext cx="2333307" cy="3429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43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Forms: </a:t>
            </a:r>
            <a:br>
              <a:rPr lang="en-US" dirty="0" smtClean="0"/>
            </a:br>
            <a:r>
              <a:rPr lang="en-US" dirty="0" smtClean="0"/>
              <a:t>Ointments, Creams, and Gels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0537"/>
          </a:xfrm>
        </p:spPr>
        <p:txBody>
          <a:bodyPr>
            <a:spAutoFit/>
          </a:bodyPr>
          <a:lstStyle/>
          <a:p>
            <a:r>
              <a:rPr lang="en-US" dirty="0" smtClean="0"/>
              <a:t>These are “conventional” forms that present with some problems: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arder </a:t>
            </a:r>
            <a:r>
              <a:rPr lang="en-US" dirty="0"/>
              <a:t>to apply correct dose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asier </a:t>
            </a:r>
            <a:r>
              <a:rPr lang="en-US" dirty="0"/>
              <a:t>to wipe away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roduct </a:t>
            </a:r>
            <a:r>
              <a:rPr lang="en-US" dirty="0"/>
              <a:t>can be transferred to another </a:t>
            </a:r>
            <a:r>
              <a:rPr lang="en-US" dirty="0" smtClean="0"/>
              <a:t>person</a:t>
            </a:r>
          </a:p>
          <a:p>
            <a:r>
              <a:rPr lang="en-US" dirty="0" smtClean="0"/>
              <a:t>However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produce less irritation than patches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Forms: Patches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TTS (transdermal therapeutic </a:t>
            </a:r>
            <a:r>
              <a:rPr lang="en-US" dirty="0" smtClean="0"/>
              <a:t>system)</a:t>
            </a:r>
          </a:p>
          <a:p>
            <a:r>
              <a:rPr lang="en-US" dirty="0"/>
              <a:t>C</a:t>
            </a:r>
            <a:r>
              <a:rPr lang="en-US" dirty="0" smtClean="0"/>
              <a:t>ontrolled </a:t>
            </a:r>
            <a:r>
              <a:rPr lang="en-US" dirty="0"/>
              <a:t>drug delivery into the systemic </a:t>
            </a:r>
            <a:r>
              <a:rPr lang="en-US" dirty="0" smtClean="0"/>
              <a:t>circulation</a:t>
            </a:r>
          </a:p>
          <a:p>
            <a:r>
              <a:rPr lang="en-US" dirty="0" smtClean="0"/>
              <a:t>Easy and discrete</a:t>
            </a:r>
          </a:p>
          <a:p>
            <a:r>
              <a:rPr lang="en-US" dirty="0" smtClean="0"/>
              <a:t>Common sites of application: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uttocks, thighs, abdomen, chest, and upper arms</a:t>
            </a:r>
            <a:endParaRPr lang="en-US" dirty="0"/>
          </a:p>
        </p:txBody>
      </p:sp>
      <p:pic>
        <p:nvPicPr>
          <p:cNvPr id="4" name="Picture 3" descr="http://upload.wikimedia.org/wikipedia/commons/9/94/Nicoderm.JPG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295400"/>
            <a:ext cx="3933825" cy="292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hettler.com/Joy/hm_logo.gif"/>
          <p:cNvPicPr/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4572000"/>
            <a:ext cx="3933825" cy="19335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72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Pearls: Patches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76800" cy="5262979"/>
          </a:xfr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Do not cut patches to adjust </a:t>
            </a:r>
            <a:r>
              <a:rPr lang="en-US" sz="2800" dirty="0" smtClean="0"/>
              <a:t>dose</a:t>
            </a:r>
            <a:endParaRPr lang="en-US" sz="2800" dirty="0"/>
          </a:p>
          <a:p>
            <a:pPr lvl="0"/>
            <a:r>
              <a:rPr lang="en-US" sz="2800" dirty="0"/>
              <a:t>Rotate </a:t>
            </a:r>
            <a:r>
              <a:rPr lang="en-US" sz="2800" dirty="0" smtClean="0"/>
              <a:t>cites </a:t>
            </a:r>
            <a:endParaRPr lang="en-US" sz="2800" dirty="0"/>
          </a:p>
          <a:p>
            <a:pPr lvl="0"/>
            <a:r>
              <a:rPr lang="en-US" sz="2800" dirty="0"/>
              <a:t>After patch removal, skin may appear red for 24 hours</a:t>
            </a:r>
          </a:p>
          <a:p>
            <a:pPr lvl="0"/>
            <a:r>
              <a:rPr lang="en-US" sz="2800" dirty="0"/>
              <a:t>Local skin reactions common (redness, burning, itching)</a:t>
            </a:r>
          </a:p>
          <a:p>
            <a:pPr lvl="0"/>
            <a:r>
              <a:rPr lang="en-US" sz="2800" dirty="0"/>
              <a:t>Avoid use in patients with dermatologic conditions </a:t>
            </a:r>
            <a:endParaRPr lang="en-US" sz="2800" dirty="0" smtClean="0"/>
          </a:p>
          <a:p>
            <a:pPr lvl="1"/>
            <a:r>
              <a:rPr lang="en-US" sz="2400" dirty="0" smtClean="0"/>
              <a:t>e.g</a:t>
            </a:r>
            <a:r>
              <a:rPr lang="en-US" sz="2400" dirty="0"/>
              <a:t>., psoriasis, eczema, atopic </a:t>
            </a:r>
            <a:r>
              <a:rPr lang="en-US" sz="2400" dirty="0" smtClean="0"/>
              <a:t>dermatitis</a:t>
            </a:r>
            <a:endParaRPr lang="en-US" sz="2400" dirty="0"/>
          </a:p>
        </p:txBody>
      </p:sp>
      <p:pic>
        <p:nvPicPr>
          <p:cNvPr id="4" name="Picture 3" descr="http://www.medimove.co.uk/image/cache/data/images/evra-patch-500x500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257550" cy="28003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73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Ophthalmic (Eye) 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8991600" cy="3165157"/>
          </a:xfrm>
        </p:spPr>
        <p:txBody>
          <a:bodyPr/>
          <a:lstStyle/>
          <a:p>
            <a:r>
              <a:rPr lang="en-US" sz="2800" dirty="0"/>
              <a:t>The eye is easily accessible to topical drug </a:t>
            </a:r>
            <a:r>
              <a:rPr lang="en-US" sz="2800" dirty="0" smtClean="0"/>
              <a:t>administration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ostly </a:t>
            </a:r>
            <a:r>
              <a:rPr lang="en-US" sz="2800" dirty="0"/>
              <a:t>used for local </a:t>
            </a:r>
            <a:r>
              <a:rPr lang="en-US" sz="2800" dirty="0" smtClean="0"/>
              <a:t>action</a:t>
            </a:r>
          </a:p>
          <a:p>
            <a:r>
              <a:rPr lang="en-US" sz="2800" dirty="0" smtClean="0"/>
              <a:t>Treats </a:t>
            </a:r>
            <a:r>
              <a:rPr lang="en-US" sz="2800" dirty="0"/>
              <a:t>disease states such as infection, irritation, inflammation, glaucoma, and </a:t>
            </a:r>
            <a:r>
              <a:rPr lang="en-US" sz="2800" dirty="0" smtClean="0"/>
              <a:t>others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4" name="Picture 3" descr="http://www.glaucoma.org/assets_c/2011/03/eyedrops_in_eye-thumb-290xauto-278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471988" cy="320040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3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125"/>
            <a:ext cx="8077200" cy="5562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/>
              <a:t>the completion of this </a:t>
            </a:r>
            <a:r>
              <a:rPr lang="en-US" dirty="0" smtClean="0"/>
              <a:t>module, students will </a:t>
            </a:r>
            <a:r>
              <a:rPr lang="en-US" dirty="0"/>
              <a:t>be able to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6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List </a:t>
            </a:r>
            <a:r>
              <a:rPr lang="en-US" dirty="0" smtClean="0"/>
              <a:t>2-3 </a:t>
            </a:r>
            <a:r>
              <a:rPr lang="en-US" dirty="0"/>
              <a:t>main advantages and disadvantages of </a:t>
            </a:r>
            <a:r>
              <a:rPr lang="en-US" dirty="0" smtClean="0"/>
              <a:t>each of the topical routes </a:t>
            </a:r>
            <a:r>
              <a:rPr lang="en-US" dirty="0"/>
              <a:t>of </a:t>
            </a:r>
            <a:r>
              <a:rPr lang="en-US" dirty="0" smtClean="0"/>
              <a:t>administration discussed in this module</a:t>
            </a:r>
          </a:p>
          <a:p>
            <a:pPr marL="514350" lvl="0" indent="-514350">
              <a:buFont typeface="+mj-lt"/>
              <a:buAutoNum type="arabicPeriod"/>
            </a:pPr>
            <a:endParaRPr lang="en-US" sz="15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Describe the </a:t>
            </a:r>
            <a:r>
              <a:rPr lang="en-US" dirty="0"/>
              <a:t>physical properties, uses, appearance and clinical benefits of topical </a:t>
            </a:r>
            <a:r>
              <a:rPr lang="en-US" dirty="0" smtClean="0"/>
              <a:t>medication forms </a:t>
            </a:r>
            <a:r>
              <a:rPr lang="en-US" dirty="0"/>
              <a:t>including ointments, creams, lotions, gels, foams, </a:t>
            </a:r>
            <a:r>
              <a:rPr lang="en-US" dirty="0" smtClean="0"/>
              <a:t>powders, and pastes</a:t>
            </a:r>
          </a:p>
          <a:p>
            <a:pPr marL="514350" lvl="0" indent="-514350">
              <a:buFont typeface="+mj-lt"/>
              <a:buAutoNum type="arabicPeriod"/>
            </a:pPr>
            <a:endParaRPr lang="en-US" sz="1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presented with a case presentation, be able to recommend a specific </a:t>
            </a:r>
            <a:r>
              <a:rPr lang="en-US" dirty="0" smtClean="0"/>
              <a:t>topical route and form </a:t>
            </a:r>
            <a:r>
              <a:rPr lang="en-US" dirty="0"/>
              <a:t>of topical medication based on patient </a:t>
            </a:r>
            <a:r>
              <a:rPr lang="en-US" dirty="0" smtClean="0"/>
              <a:t>specific needs such as target area (local vs. systemic), skin conditions, adherence, and ease of use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8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Advantages</a:t>
            </a:r>
            <a:r>
              <a:rPr lang="en-US" dirty="0" smtClean="0"/>
              <a:t> of Ophthalmic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lvl="0"/>
            <a:r>
              <a:rPr lang="en-US" dirty="0" smtClean="0"/>
              <a:t>Minimizes </a:t>
            </a:r>
            <a:r>
              <a:rPr lang="en-US" dirty="0"/>
              <a:t>side effects from avoiding systemic circulation</a:t>
            </a:r>
          </a:p>
          <a:p>
            <a:r>
              <a:rPr lang="en-US" dirty="0"/>
              <a:t>Direct administration provides a rapid onset of action</a:t>
            </a:r>
          </a:p>
        </p:txBody>
      </p:sp>
      <p:pic>
        <p:nvPicPr>
          <p:cNvPr id="4" name="Picture 3" descr="http://us.cdn3.123rf.com/168nwm/cteconsulting/cteconsulting1101/cteconsulting110100004/8535049-an-image-of-a-man-using-eye-drops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810000" cy="469995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315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Disadvantages</a:t>
            </a:r>
            <a:r>
              <a:rPr lang="en-US" dirty="0" smtClean="0"/>
              <a:t> of Ophthalmic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410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No systemic delivery: </a:t>
            </a:r>
            <a:r>
              <a:rPr lang="en-US" dirty="0"/>
              <a:t>blood-eye </a:t>
            </a:r>
            <a:r>
              <a:rPr lang="en-US" dirty="0" smtClean="0"/>
              <a:t>barrier</a:t>
            </a:r>
            <a:endParaRPr lang="en-US" dirty="0"/>
          </a:p>
          <a:p>
            <a:pPr lvl="0"/>
            <a:r>
              <a:rPr lang="en-US" dirty="0"/>
              <a:t>Large portion of the drug is </a:t>
            </a:r>
            <a:r>
              <a:rPr lang="en-US" dirty="0" smtClean="0"/>
              <a:t>wasted from: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oss </a:t>
            </a:r>
            <a:r>
              <a:rPr lang="en-US" dirty="0"/>
              <a:t>from tear dilution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eflex </a:t>
            </a:r>
            <a:r>
              <a:rPr lang="en-US" dirty="0"/>
              <a:t>blinking</a:t>
            </a:r>
          </a:p>
          <a:p>
            <a:pPr lvl="1"/>
            <a:r>
              <a:rPr lang="en-US" dirty="0" smtClean="0"/>
              <a:t>relatively </a:t>
            </a:r>
            <a:r>
              <a:rPr lang="en-US" dirty="0"/>
              <a:t>small area of absorption</a:t>
            </a:r>
          </a:p>
          <a:p>
            <a:pPr lvl="0"/>
            <a:r>
              <a:rPr lang="en-GB" dirty="0"/>
              <a:t>Must be:</a:t>
            </a:r>
            <a:endParaRPr lang="en-US" dirty="0"/>
          </a:p>
          <a:p>
            <a:pPr lvl="1"/>
            <a:r>
              <a:rPr lang="en-GB" dirty="0" smtClean="0"/>
              <a:t>sterile </a:t>
            </a:r>
          </a:p>
          <a:p>
            <a:pPr lvl="1"/>
            <a:r>
              <a:rPr lang="en-GB" dirty="0" smtClean="0"/>
              <a:t>contain preservatives </a:t>
            </a:r>
            <a:r>
              <a:rPr lang="en-GB" dirty="0"/>
              <a:t>if </a:t>
            </a:r>
            <a:r>
              <a:rPr lang="en-GB" dirty="0" smtClean="0"/>
              <a:t>multi-dose</a:t>
            </a:r>
          </a:p>
          <a:p>
            <a:pPr lvl="1"/>
            <a:r>
              <a:rPr lang="en-GB" dirty="0" smtClean="0"/>
              <a:t>isotonic </a:t>
            </a:r>
            <a:r>
              <a:rPr lang="en-GB" dirty="0"/>
              <a:t>with tears </a:t>
            </a:r>
            <a:endParaRPr lang="en-GB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close pH values to that of the fluids in the eyes</a:t>
            </a:r>
          </a:p>
          <a:p>
            <a:pPr lvl="1"/>
            <a:r>
              <a:rPr lang="en-GB" dirty="0" smtClean="0"/>
              <a:t>clear </a:t>
            </a:r>
            <a:r>
              <a:rPr lang="en-GB" dirty="0"/>
              <a:t>of particulates</a:t>
            </a:r>
            <a:endParaRPr lang="en-US" dirty="0"/>
          </a:p>
          <a:p>
            <a:pPr lvl="0"/>
            <a:r>
              <a:rPr lang="en-GB" dirty="0" smtClean="0"/>
              <a:t>Short </a:t>
            </a:r>
            <a:r>
              <a:rPr lang="en-GB" dirty="0"/>
              <a:t>shelf </a:t>
            </a:r>
            <a:r>
              <a:rPr lang="en-GB" dirty="0" smtClean="0"/>
              <a:t>life 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ost </a:t>
            </a:r>
            <a:r>
              <a:rPr lang="en-GB" dirty="0"/>
              <a:t>are shorter than 1 month, so </a:t>
            </a:r>
            <a:r>
              <a:rPr lang="en-GB" dirty="0" smtClean="0"/>
              <a:t>check </a:t>
            </a:r>
            <a:r>
              <a:rPr lang="en-GB" dirty="0"/>
              <a:t>expiration date!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Forms:</a:t>
            </a:r>
            <a:br>
              <a:rPr lang="en-US" dirty="0" smtClean="0"/>
            </a:br>
            <a:r>
              <a:rPr lang="en-US" dirty="0" smtClean="0"/>
              <a:t> Drops, Ointments, and Suspensions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800"/>
            <a:ext cx="8229600" cy="4905958"/>
          </a:xfrm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00B050"/>
                </a:solidFill>
              </a:rPr>
              <a:t>Ophthalmic </a:t>
            </a:r>
            <a:r>
              <a:rPr lang="en-US" sz="2400" u="sng" dirty="0" smtClean="0">
                <a:solidFill>
                  <a:srgbClr val="00B050"/>
                </a:solidFill>
              </a:rPr>
              <a:t>Solutions </a:t>
            </a:r>
            <a:r>
              <a:rPr lang="en-US" sz="2400" u="sng" dirty="0">
                <a:solidFill>
                  <a:srgbClr val="00B050"/>
                </a:solidFill>
              </a:rPr>
              <a:t>(eye </a:t>
            </a:r>
            <a:r>
              <a:rPr lang="en-US" sz="2400" u="sng" dirty="0" smtClean="0">
                <a:solidFill>
                  <a:srgbClr val="00B050"/>
                </a:solidFill>
              </a:rPr>
              <a:t>drops)</a:t>
            </a:r>
            <a:endParaRPr lang="en-US" sz="2400" dirty="0">
              <a:solidFill>
                <a:srgbClr val="00B050"/>
              </a:solidFill>
            </a:endParaRPr>
          </a:p>
          <a:p>
            <a:pPr lvl="1"/>
            <a:r>
              <a:rPr lang="en-US" sz="2200" dirty="0"/>
              <a:t>e</a:t>
            </a:r>
            <a:r>
              <a:rPr lang="en-US" sz="2200" dirty="0" smtClean="0"/>
              <a:t>asy </a:t>
            </a:r>
            <a:r>
              <a:rPr lang="en-US" sz="2200" dirty="0"/>
              <a:t>to use, prepare, filter, and sterilize</a:t>
            </a:r>
          </a:p>
          <a:p>
            <a:r>
              <a:rPr lang="en-US" sz="2400" u="sng" dirty="0" smtClean="0">
                <a:solidFill>
                  <a:srgbClr val="00B050"/>
                </a:solidFill>
              </a:rPr>
              <a:t>Ointments, gels, </a:t>
            </a:r>
            <a:r>
              <a:rPr lang="en-US" sz="2400" u="sng" dirty="0">
                <a:solidFill>
                  <a:srgbClr val="00B050"/>
                </a:solidFill>
              </a:rPr>
              <a:t>and </a:t>
            </a:r>
            <a:r>
              <a:rPr lang="en-US" sz="2400" u="sng" dirty="0" smtClean="0">
                <a:solidFill>
                  <a:srgbClr val="00B050"/>
                </a:solidFill>
              </a:rPr>
              <a:t>creams</a:t>
            </a:r>
            <a:endParaRPr lang="en-US" sz="2400" b="1" dirty="0">
              <a:solidFill>
                <a:srgbClr val="00B050"/>
              </a:solidFill>
            </a:endParaRPr>
          </a:p>
          <a:p>
            <a:pPr lvl="1"/>
            <a:r>
              <a:rPr lang="en-US" sz="2200" dirty="0" smtClean="0"/>
              <a:t>greasy </a:t>
            </a:r>
            <a:r>
              <a:rPr lang="en-US" sz="2200" dirty="0"/>
              <a:t>and can cause temporary blurred vision</a:t>
            </a:r>
          </a:p>
          <a:p>
            <a:pPr lvl="1"/>
            <a:r>
              <a:rPr lang="en-US" sz="2200" dirty="0" smtClean="0"/>
              <a:t>recommended </a:t>
            </a:r>
            <a:r>
              <a:rPr lang="en-US" sz="2200" dirty="0"/>
              <a:t>for nighttime administration</a:t>
            </a:r>
          </a:p>
          <a:p>
            <a:pPr lvl="1"/>
            <a:r>
              <a:rPr lang="en-US" sz="2200" dirty="0" smtClean="0"/>
              <a:t>have </a:t>
            </a:r>
            <a:r>
              <a:rPr lang="en-US" sz="2200" dirty="0"/>
              <a:t>enhanced drug availability, by increasing contact time, thus longer duration of </a:t>
            </a:r>
            <a:r>
              <a:rPr lang="en-US" sz="2200" dirty="0" smtClean="0"/>
              <a:t>action</a:t>
            </a:r>
            <a:endParaRPr lang="en-US" sz="2200" dirty="0"/>
          </a:p>
          <a:p>
            <a:r>
              <a:rPr lang="en-US" sz="2400" u="sng" dirty="0" smtClean="0">
                <a:solidFill>
                  <a:srgbClr val="00B050"/>
                </a:solidFill>
              </a:rPr>
              <a:t>Suspensions</a:t>
            </a:r>
            <a:r>
              <a:rPr lang="en-US" sz="2400" u="sng" dirty="0">
                <a:solidFill>
                  <a:srgbClr val="00B050"/>
                </a:solidFill>
              </a:rPr>
              <a:t>:</a:t>
            </a:r>
            <a:endParaRPr lang="en-US" sz="2400" dirty="0">
              <a:solidFill>
                <a:srgbClr val="00B050"/>
              </a:solidFill>
            </a:endParaRPr>
          </a:p>
          <a:p>
            <a:pPr lvl="1"/>
            <a:r>
              <a:rPr lang="en-US" sz="2200" dirty="0" smtClean="0"/>
              <a:t>good </a:t>
            </a:r>
            <a:r>
              <a:rPr lang="en-US" sz="2200" dirty="0"/>
              <a:t>for poor water soluble drugs, such as </a:t>
            </a:r>
            <a:r>
              <a:rPr lang="en-US" sz="2200" dirty="0" smtClean="0"/>
              <a:t>prednisolone</a:t>
            </a:r>
            <a:endParaRPr lang="en-US" sz="2200" dirty="0"/>
          </a:p>
          <a:p>
            <a:pPr lvl="1"/>
            <a:r>
              <a:rPr lang="en-US" sz="2200" dirty="0" smtClean="0"/>
              <a:t>provide </a:t>
            </a:r>
            <a:r>
              <a:rPr lang="en-US" sz="2200" dirty="0"/>
              <a:t>longer duration of action because of increased contact time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ay </a:t>
            </a:r>
            <a:r>
              <a:rPr lang="en-US" sz="2200" dirty="0"/>
              <a:t>cause irritation, especially with large particle </a:t>
            </a:r>
            <a:r>
              <a:rPr lang="en-US" sz="2200" dirty="0" smtClean="0"/>
              <a:t>sizes</a:t>
            </a:r>
            <a:endParaRPr lang="en-US" sz="2200" dirty="0"/>
          </a:p>
        </p:txBody>
      </p:sp>
      <p:pic>
        <p:nvPicPr>
          <p:cNvPr id="4" name="Picture 3" descr="http://i1.allaboutvision.com/i/eye-drops-224x256.gif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69894"/>
            <a:ext cx="1447800" cy="1285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1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Administration of Eye Drops and 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50334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Hands should be washed with soap prior to administration</a:t>
            </a:r>
          </a:p>
          <a:p>
            <a:pPr lvl="0"/>
            <a:r>
              <a:rPr lang="en-US" dirty="0"/>
              <a:t>When administering drops, shake the bottle, tilt head back, pull lower eyelid down, and squeeze out drop without touching the tip of the bottle with the eye. Wait a few minutes between each drop to allow time to </a:t>
            </a:r>
            <a:r>
              <a:rPr lang="en-US" dirty="0" smtClean="0"/>
              <a:t>absorb</a:t>
            </a:r>
            <a:endParaRPr lang="en-US" dirty="0"/>
          </a:p>
          <a:p>
            <a:pPr lvl="0"/>
            <a:r>
              <a:rPr lang="en-US" dirty="0"/>
              <a:t>When administering ointments, apply a thin ribbon into the lower eyelid, then close eye for a few minutes to increase contact </a:t>
            </a:r>
            <a:r>
              <a:rPr lang="en-US" dirty="0" smtClean="0"/>
              <a:t>time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ttp://1.bp.blogspot.com/-8JXxPjJep9U/T55nD4isw4I/AAAAAAAAAD4/Hm59Yy1d-mA/s1600/Eye+drops_2387_19299894_0_0_7021006_300.jpg"/>
          <p:cNvPicPr/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07" y="1371600"/>
            <a:ext cx="2438400" cy="287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farm6.staticflickr.com/5144/5595157836_fc8809dcaa_b.jpg"/>
          <p:cNvPicPr/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36891"/>
            <a:ext cx="3067050" cy="189674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78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Otic</a:t>
            </a:r>
            <a:r>
              <a:rPr lang="en-US" dirty="0">
                <a:solidFill>
                  <a:srgbClr val="00B0F0"/>
                </a:solidFill>
              </a:rPr>
              <a:t> (Ear) </a:t>
            </a:r>
            <a:r>
              <a:rPr lang="en-US" dirty="0" smtClean="0">
                <a:solidFill>
                  <a:srgbClr val="00B0F0"/>
                </a:solidFill>
              </a:rPr>
              <a:t>Route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09800"/>
          </a:xfrm>
        </p:spPr>
        <p:txBody>
          <a:bodyPr/>
          <a:lstStyle/>
          <a:p>
            <a:r>
              <a:rPr lang="en-US" dirty="0"/>
              <a:t>Drugs applied to the ears are only for local effects such as infection, inflammation, irritation, earwax accumulation, tinnitus, and others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 descr="https://authentichimalayansalt.com/wp-content/uploads/2012/12/Ear-infections-treatment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97" y="1219200"/>
            <a:ext cx="4419600" cy="303371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1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Forms: </a:t>
            </a:r>
            <a:br>
              <a:rPr lang="en-US" dirty="0" smtClean="0"/>
            </a:br>
            <a:r>
              <a:rPr lang="en-US" dirty="0" smtClean="0"/>
              <a:t>Drops, Ointments, and  Powders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025"/>
          </a:xfr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Ear </a:t>
            </a:r>
            <a:r>
              <a:rPr lang="en-US" u="sng" dirty="0" smtClean="0">
                <a:solidFill>
                  <a:srgbClr val="00B050"/>
                </a:solidFill>
              </a:rPr>
              <a:t>Drops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convenient </a:t>
            </a:r>
            <a:r>
              <a:rPr lang="en-US" dirty="0"/>
              <a:t>and relatively inexpensive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residence time</a:t>
            </a:r>
          </a:p>
          <a:p>
            <a:pPr lvl="1"/>
            <a:r>
              <a:rPr lang="en-US" dirty="0" smtClean="0"/>
              <a:t>adjust </a:t>
            </a:r>
            <a:r>
              <a:rPr lang="en-US" dirty="0"/>
              <a:t>for </a:t>
            </a:r>
            <a:r>
              <a:rPr lang="en-US" dirty="0" smtClean="0"/>
              <a:t>pH, viscosity</a:t>
            </a:r>
            <a:r>
              <a:rPr lang="en-US" dirty="0"/>
              <a:t>, and tonicity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dirty="0" smtClean="0"/>
              <a:t>sterile</a:t>
            </a:r>
            <a:endParaRPr lang="en-US" dirty="0"/>
          </a:p>
          <a:p>
            <a:r>
              <a:rPr lang="en-US" u="sng" dirty="0">
                <a:solidFill>
                  <a:srgbClr val="00B050"/>
                </a:solidFill>
              </a:rPr>
              <a:t>Ointments and </a:t>
            </a:r>
            <a:r>
              <a:rPr lang="en-US" u="sng" dirty="0" smtClean="0">
                <a:solidFill>
                  <a:srgbClr val="00B050"/>
                </a:solidFill>
              </a:rPr>
              <a:t>powders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not </a:t>
            </a:r>
            <a:r>
              <a:rPr lang="en-US" dirty="0"/>
              <a:t>used often due to discomfort and </a:t>
            </a:r>
            <a:r>
              <a:rPr lang="en-US" dirty="0" smtClean="0"/>
              <a:t>irritation</a:t>
            </a:r>
            <a:endParaRPr lang="en-US" dirty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higher retention times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7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of Ear Drops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743200"/>
          </a:xfrm>
        </p:spPr>
        <p:txBody>
          <a:bodyPr/>
          <a:lstStyle/>
          <a:p>
            <a:pPr lvl="0"/>
            <a:r>
              <a:rPr lang="en-US" dirty="0"/>
              <a:t>To administer: </a:t>
            </a:r>
            <a:endParaRPr lang="en-US" dirty="0" smtClean="0"/>
          </a:p>
          <a:p>
            <a:pPr lvl="1"/>
            <a:r>
              <a:rPr lang="en-US" dirty="0" smtClean="0"/>
              <a:t>warm </a:t>
            </a:r>
            <a:r>
              <a:rPr lang="en-US" dirty="0"/>
              <a:t>product in hands, tilt head, do not touch tip of bottle to ear, insert drop, keep head tilted for several minutes, then use cotton ball to help retain extra </a:t>
            </a:r>
            <a:r>
              <a:rPr lang="en-US" dirty="0" smtClean="0"/>
              <a:t>product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safemedication.com/images/ear_drop7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957762" cy="243744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23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Rectal </a:t>
            </a:r>
            <a:r>
              <a:rPr lang="en-US" dirty="0" smtClean="0">
                <a:solidFill>
                  <a:srgbClr val="00B0F0"/>
                </a:solidFill>
              </a:rPr>
              <a:t>Route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819400"/>
          </a:xfrm>
        </p:spPr>
        <p:txBody>
          <a:bodyPr/>
          <a:lstStyle/>
          <a:p>
            <a:r>
              <a:rPr lang="en-US" dirty="0" smtClean="0"/>
              <a:t>Option </a:t>
            </a:r>
            <a:r>
              <a:rPr lang="en-US" dirty="0"/>
              <a:t>for drugs which are irritable when given orally, and is used to deliver drugs systemically and </a:t>
            </a:r>
            <a:r>
              <a:rPr lang="en-US" dirty="0" smtClean="0"/>
              <a:t>locally</a:t>
            </a:r>
          </a:p>
          <a:p>
            <a:r>
              <a:rPr lang="en-US" dirty="0" smtClean="0"/>
              <a:t>It </a:t>
            </a:r>
            <a:r>
              <a:rPr lang="en-US" dirty="0"/>
              <a:t>is also the preferred route for certain rectal diseases</a:t>
            </a:r>
          </a:p>
        </p:txBody>
      </p:sp>
      <p:pic>
        <p:nvPicPr>
          <p:cNvPr id="4" name="Picture 3" descr="http://images.wisegeek.com/pack-of-suppositories-isolated-on-white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50495"/>
            <a:ext cx="4343400" cy="2971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7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Advantages/Disadvantages of </a:t>
            </a:r>
            <a:br>
              <a:rPr lang="en-US" dirty="0" smtClean="0"/>
            </a:br>
            <a:r>
              <a:rPr lang="en-US" dirty="0" smtClean="0"/>
              <a:t>Rectal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620000"/>
          </a:xfrm>
        </p:spPr>
        <p:txBody>
          <a:bodyPr>
            <a:spAutoFit/>
          </a:bodyPr>
          <a:lstStyle/>
          <a:p>
            <a:r>
              <a:rPr lang="en-US" sz="2800" u="sng" dirty="0"/>
              <a:t>Advantages</a:t>
            </a:r>
            <a:r>
              <a:rPr lang="en-US" sz="2800" u="sng" dirty="0" smtClean="0"/>
              <a:t>:</a:t>
            </a:r>
            <a:endParaRPr lang="en-US" sz="2800" dirty="0" smtClean="0"/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be used both for systemic and local </a:t>
            </a:r>
            <a:r>
              <a:rPr lang="en-US" sz="2400" dirty="0" smtClean="0"/>
              <a:t>therapy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imited direct </a:t>
            </a:r>
            <a:r>
              <a:rPr lang="en-US" sz="2400" dirty="0" smtClean="0"/>
              <a:t>access to systemic </a:t>
            </a:r>
            <a:r>
              <a:rPr lang="en-US" sz="2400" dirty="0" smtClean="0"/>
              <a:t>circulation (2/3 bypasses first-pass metabolis</a:t>
            </a:r>
            <a:r>
              <a:rPr lang="en-US" sz="2400" dirty="0" smtClean="0"/>
              <a:t>m, while 1/3 reaches liver via the superior rectal vein)</a:t>
            </a:r>
            <a:endParaRPr lang="en-US" sz="2400" dirty="0"/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dvantage </a:t>
            </a:r>
            <a:r>
              <a:rPr lang="en-US" sz="2400" dirty="0"/>
              <a:t>for patients who are unable to take oral medications</a:t>
            </a:r>
          </a:p>
          <a:p>
            <a:r>
              <a:rPr lang="en-US" sz="2800" u="sng" dirty="0" smtClean="0"/>
              <a:t>Disadvantages</a:t>
            </a:r>
            <a:r>
              <a:rPr lang="en-US" sz="2800" u="sng" dirty="0"/>
              <a:t>:</a:t>
            </a:r>
            <a:endParaRPr lang="en-US" sz="2800" dirty="0"/>
          </a:p>
          <a:p>
            <a:pPr lvl="1"/>
            <a:r>
              <a:rPr lang="en-US" sz="2400" dirty="0" smtClean="0"/>
              <a:t>insertion </a:t>
            </a:r>
            <a:r>
              <a:rPr lang="en-US" sz="2400" dirty="0"/>
              <a:t>and retention </a:t>
            </a:r>
            <a:r>
              <a:rPr lang="en-US" sz="2400" dirty="0" smtClean="0"/>
              <a:t>can be </a:t>
            </a:r>
            <a:r>
              <a:rPr lang="en-US" sz="2400" dirty="0"/>
              <a:t>difficult</a:t>
            </a:r>
          </a:p>
          <a:p>
            <a:pPr lvl="1"/>
            <a:r>
              <a:rPr lang="en-US" sz="2400" dirty="0" smtClean="0"/>
              <a:t>variability </a:t>
            </a:r>
            <a:r>
              <a:rPr lang="en-US" sz="2400" dirty="0"/>
              <a:t>in absorption</a:t>
            </a:r>
          </a:p>
          <a:p>
            <a:pPr lvl="1"/>
            <a:r>
              <a:rPr lang="en-US" sz="2400" dirty="0" smtClean="0"/>
              <a:t>patient </a:t>
            </a:r>
            <a:r>
              <a:rPr lang="en-US" sz="2400" dirty="0"/>
              <a:t>adherence can suffer if patients do </a:t>
            </a:r>
            <a:r>
              <a:rPr lang="en-US" sz="2400" dirty="0" smtClean="0"/>
              <a:t>not like </a:t>
            </a:r>
            <a:r>
              <a:rPr lang="en-US" sz="2400" dirty="0"/>
              <a:t>rectal insertion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ome </a:t>
            </a:r>
            <a:r>
              <a:rPr lang="en-US" sz="2400" dirty="0"/>
              <a:t>drugs can cause </a:t>
            </a:r>
            <a:r>
              <a:rPr lang="en-US" sz="2400" dirty="0" smtClean="0"/>
              <a:t>irritation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84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Forms: </a:t>
            </a:r>
            <a:br>
              <a:rPr lang="en-US" dirty="0" smtClean="0"/>
            </a:br>
            <a:r>
              <a:rPr lang="en-US" dirty="0" smtClean="0"/>
              <a:t>Suppositories and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1054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3600" b="1" u="sng" dirty="0" smtClean="0">
                <a:solidFill>
                  <a:srgbClr val="00B050"/>
                </a:solidFill>
              </a:rPr>
              <a:t>Suppositories</a:t>
            </a:r>
          </a:p>
          <a:p>
            <a:pPr lvl="0"/>
            <a:r>
              <a:rPr lang="en-US" dirty="0" smtClean="0"/>
              <a:t>Solid </a:t>
            </a:r>
            <a:r>
              <a:rPr lang="en-US" dirty="0"/>
              <a:t>medications for insertion into body </a:t>
            </a:r>
            <a:r>
              <a:rPr lang="en-US" dirty="0" smtClean="0"/>
              <a:t>cavities</a:t>
            </a:r>
            <a:endParaRPr lang="en-US" dirty="0"/>
          </a:p>
          <a:p>
            <a:pPr lvl="0"/>
            <a:r>
              <a:rPr lang="en-US" dirty="0"/>
              <a:t>Disintegrate and release contents by melting or dissolving</a:t>
            </a:r>
          </a:p>
          <a:p>
            <a:pPr lvl="0"/>
            <a:r>
              <a:rPr lang="en-US" dirty="0"/>
              <a:t>Rational treatment form for local conditions</a:t>
            </a:r>
          </a:p>
          <a:p>
            <a:pPr lvl="1"/>
            <a:r>
              <a:rPr lang="en-US" dirty="0" smtClean="0"/>
              <a:t>constipation</a:t>
            </a:r>
            <a:r>
              <a:rPr lang="en-US" dirty="0"/>
              <a:t>: deliver laxatives</a:t>
            </a:r>
          </a:p>
          <a:p>
            <a:pPr lvl="1"/>
            <a:r>
              <a:rPr lang="en-US" dirty="0" smtClean="0"/>
              <a:t>hemorrhoids</a:t>
            </a:r>
            <a:r>
              <a:rPr lang="en-US" dirty="0"/>
              <a:t>: treat pain and itching</a:t>
            </a:r>
          </a:p>
          <a:p>
            <a:pPr lvl="0"/>
            <a:r>
              <a:rPr lang="en-US" dirty="0"/>
              <a:t>Oil-soluble </a:t>
            </a:r>
            <a:r>
              <a:rPr lang="en-US" dirty="0" smtClean="0"/>
              <a:t>bases and water-soluble bases used</a:t>
            </a:r>
          </a:p>
          <a:p>
            <a:pPr lvl="0"/>
            <a:r>
              <a:rPr lang="en-US" dirty="0" smtClean="0"/>
              <a:t>Enhancers boost absorption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ttp://static.123teachme.com/hq_images/d/detoxamin_1011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94936"/>
            <a:ext cx="333756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37361" y="4191587"/>
            <a:ext cx="311782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B050"/>
                </a:solidFill>
              </a:rPr>
              <a:t>Other </a:t>
            </a:r>
            <a:r>
              <a:rPr lang="en-US" sz="2800" b="1" u="sng" dirty="0" smtClean="0">
                <a:solidFill>
                  <a:srgbClr val="00B050"/>
                </a:solidFill>
              </a:rPr>
              <a:t>Forms</a:t>
            </a:r>
            <a:endParaRPr lang="en-US" sz="2800" b="1" dirty="0">
              <a:solidFill>
                <a:srgbClr val="00B05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Enemas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Foams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Gels</a:t>
            </a:r>
            <a:r>
              <a:rPr lang="en-US" sz="2000" dirty="0"/>
              <a:t>, ointments, and </a:t>
            </a:r>
            <a:r>
              <a:rPr lang="en-US" sz="2000" dirty="0" smtClean="0"/>
              <a:t>creams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en-US" sz="2000" dirty="0"/>
              <a:t>t</a:t>
            </a:r>
            <a:r>
              <a:rPr lang="en-US" sz="2000" dirty="0" smtClean="0"/>
              <a:t>opical use, usually </a:t>
            </a:r>
            <a:r>
              <a:rPr lang="en-US" sz="2000" dirty="0"/>
              <a:t>with applicator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1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Topical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71600"/>
            <a:ext cx="7467601" cy="5509200"/>
          </a:xfrm>
        </p:spPr>
        <p:txBody>
          <a:bodyPr wrap="square">
            <a:spAutoFit/>
          </a:bodyPr>
          <a:lstStyle/>
          <a:p>
            <a:r>
              <a:rPr lang="en-US" sz="2200" dirty="0"/>
              <a:t>D</a:t>
            </a:r>
            <a:r>
              <a:rPr lang="en-US" sz="2200" dirty="0" smtClean="0"/>
              <a:t>efined </a:t>
            </a:r>
            <a:r>
              <a:rPr lang="en-US" sz="2200" dirty="0"/>
              <a:t>as medication that is applied to body surfaces such as the skin or mucous </a:t>
            </a:r>
            <a:r>
              <a:rPr lang="en-US" sz="2200" dirty="0" smtClean="0"/>
              <a:t>membranes </a:t>
            </a:r>
          </a:p>
          <a:p>
            <a:r>
              <a:rPr lang="en-US" sz="2200" dirty="0" smtClean="0"/>
              <a:t>Includes</a:t>
            </a:r>
          </a:p>
          <a:p>
            <a:pPr lvl="1"/>
            <a:r>
              <a:rPr lang="en-US" sz="2000" dirty="0" smtClean="0"/>
              <a:t>dermatologic, transdermal, ophthalmic, </a:t>
            </a:r>
            <a:r>
              <a:rPr lang="en-US" sz="2000" dirty="0" err="1" smtClean="0"/>
              <a:t>otic</a:t>
            </a:r>
            <a:r>
              <a:rPr lang="en-US" sz="2000" dirty="0" smtClean="0"/>
              <a:t>, rectal, and vaginal routes</a:t>
            </a:r>
          </a:p>
          <a:p>
            <a:r>
              <a:rPr lang="en-US" sz="2200" dirty="0" smtClean="0"/>
              <a:t>Examples of forms:</a:t>
            </a:r>
          </a:p>
          <a:p>
            <a:pPr lvl="1"/>
            <a:r>
              <a:rPr lang="en-US" sz="2000" dirty="0" smtClean="0"/>
              <a:t>ointments</a:t>
            </a:r>
            <a:r>
              <a:rPr lang="en-US" sz="2000" dirty="0"/>
              <a:t>, creams, </a:t>
            </a:r>
            <a:r>
              <a:rPr lang="en-US" sz="2000" dirty="0" smtClean="0"/>
              <a:t>gels, sprays,  drops, suppositories, patches, others</a:t>
            </a:r>
            <a:r>
              <a:rPr lang="en-US" sz="2000" dirty="0"/>
              <a:t> </a:t>
            </a:r>
          </a:p>
          <a:p>
            <a:r>
              <a:rPr lang="en-US" sz="2200" dirty="0" smtClean="0"/>
              <a:t>Do not substitute dosage form without the physician’s approval</a:t>
            </a:r>
          </a:p>
          <a:p>
            <a:r>
              <a:rPr lang="en-US" sz="2200" dirty="0" smtClean="0"/>
              <a:t>Each </a:t>
            </a:r>
            <a:r>
              <a:rPr lang="en-US" sz="2200" dirty="0"/>
              <a:t>form is carefully chosen to ensure the maximum benefit for a particular patient and to address a specific </a:t>
            </a:r>
            <a:r>
              <a:rPr lang="en-US" sz="2200" dirty="0" smtClean="0"/>
              <a:t>indication </a:t>
            </a:r>
          </a:p>
          <a:p>
            <a:r>
              <a:rPr lang="en-US" sz="2200" dirty="0" smtClean="0"/>
              <a:t>You </a:t>
            </a:r>
            <a:r>
              <a:rPr lang="en-US" sz="2200" dirty="0"/>
              <a:t>should be able to recognize the differences in each form </a:t>
            </a:r>
            <a:r>
              <a:rPr lang="en-US" sz="2200" dirty="0" smtClean="0"/>
              <a:t>in </a:t>
            </a:r>
            <a:r>
              <a:rPr lang="en-US" sz="2200" dirty="0"/>
              <a:t>their appearance, physical/biological properties, and unique </a:t>
            </a:r>
            <a:r>
              <a:rPr lang="en-US" sz="2200" dirty="0" smtClean="0"/>
              <a:t>benefits</a:t>
            </a:r>
            <a:endParaRPr lang="en-US" sz="2200" dirty="0"/>
          </a:p>
        </p:txBody>
      </p:sp>
      <p:pic>
        <p:nvPicPr>
          <p:cNvPr id="4" name="Picture 3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271270" cy="1752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28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Vaginal </a:t>
            </a:r>
            <a:r>
              <a:rPr lang="en-US" dirty="0" smtClean="0">
                <a:solidFill>
                  <a:srgbClr val="00B0F0"/>
                </a:solidFill>
              </a:rPr>
              <a:t>Route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 descr="http://img.webmd.com/dtmcms/live/webmd/consumer_assets/site_images/articles/image_article_collections/anatomy_pages/vagina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87125" cy="44196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0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Vaginal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Advantages:</a:t>
            </a:r>
            <a:endParaRPr lang="en-US" dirty="0"/>
          </a:p>
          <a:p>
            <a:pPr lvl="0"/>
            <a:r>
              <a:rPr lang="en-US" dirty="0"/>
              <a:t>Rich blood vessel network allows for direct entrance into systemic circulation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smtClean="0"/>
              <a:t>first-pass</a:t>
            </a:r>
            <a:r>
              <a:rPr lang="en-US" dirty="0" smtClean="0"/>
              <a:t> </a:t>
            </a:r>
            <a:r>
              <a:rPr lang="en-US" dirty="0" smtClean="0"/>
              <a:t>metabolism </a:t>
            </a:r>
            <a:r>
              <a:rPr lang="en-US" dirty="0"/>
              <a:t>or </a:t>
            </a:r>
            <a:r>
              <a:rPr lang="en-US" dirty="0" smtClean="0"/>
              <a:t>gut </a:t>
            </a:r>
            <a:r>
              <a:rPr lang="en-US" dirty="0"/>
              <a:t>breakdown</a:t>
            </a:r>
          </a:p>
          <a:p>
            <a:pPr lvl="0"/>
            <a:r>
              <a:rPr lang="en-US" dirty="0"/>
              <a:t>Less drugs can be used to produce a local effect and avoid side effects</a:t>
            </a:r>
          </a:p>
          <a:p>
            <a:pPr lvl="0"/>
            <a:r>
              <a:rPr lang="en-US" dirty="0"/>
              <a:t>Discrete, painless, easy to use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9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Vaginal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986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u="sng" dirty="0" smtClean="0"/>
              <a:t>Disadvantages:</a:t>
            </a:r>
            <a:endParaRPr lang="en-US" sz="2800" dirty="0" smtClean="0"/>
          </a:p>
          <a:p>
            <a:pPr lvl="0"/>
            <a:r>
              <a:rPr lang="en-US" sz="2800" dirty="0" smtClean="0"/>
              <a:t>Variable wall thickness and pH with age and hormonal cycle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his influences the permeability of drugs to pass through the membrane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bsorption erratic and unpredictable</a:t>
            </a:r>
          </a:p>
          <a:p>
            <a:pPr lvl="0"/>
            <a:r>
              <a:rPr lang="en-US" sz="2800" dirty="0" smtClean="0"/>
              <a:t>Formulation may slip out or leak (especially if liquid or semisolid)</a:t>
            </a:r>
          </a:p>
          <a:p>
            <a:pPr lvl="0"/>
            <a:r>
              <a:rPr lang="en-US" sz="2800" dirty="0" smtClean="0"/>
              <a:t>Some may cause irritation</a:t>
            </a:r>
          </a:p>
          <a:p>
            <a:pPr lvl="0"/>
            <a:r>
              <a:rPr lang="en-US" sz="2800" dirty="0" smtClean="0"/>
              <a:t>Some patients may not like to use this method, which may be uncomfortable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42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Forms: </a:t>
            </a:r>
            <a:br>
              <a:rPr lang="en-US" dirty="0" smtClean="0"/>
            </a:br>
            <a:r>
              <a:rPr lang="en-US" dirty="0" smtClean="0"/>
              <a:t>Vaginal Ring and Tablets</a:t>
            </a:r>
            <a:endParaRPr lang="en-US" dirty="0"/>
          </a:p>
        </p:txBody>
      </p:sp>
      <p:pic>
        <p:nvPicPr>
          <p:cNvPr id="4" name="Picture 3" descr="File:NuvaRing compressed.jpg"/>
          <p:cNvPicPr/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01" y="2133600"/>
            <a:ext cx="2228850" cy="25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2302" y="4701698"/>
            <a:ext cx="38886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Circular, flexible</a:t>
            </a:r>
            <a:r>
              <a:rPr lang="en-US" sz="2000" dirty="0"/>
              <a:t>, </a:t>
            </a:r>
            <a:r>
              <a:rPr lang="en-US" sz="2000" dirty="0" smtClean="0"/>
              <a:t>nonirritating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ommonly </a:t>
            </a:r>
            <a:r>
              <a:rPr lang="en-US" sz="2000" dirty="0"/>
              <a:t>made of </a:t>
            </a:r>
            <a:r>
              <a:rPr lang="en-US" sz="2000" dirty="0" smtClean="0"/>
              <a:t>silicone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Not </a:t>
            </a:r>
            <a:r>
              <a:rPr lang="en-US" sz="2000" dirty="0"/>
              <a:t>messy, do not interfere with sex, and has an accurate extended release </a:t>
            </a:r>
            <a:r>
              <a:rPr lang="en-US" sz="2000" dirty="0" smtClean="0"/>
              <a:t>capability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Must </a:t>
            </a:r>
            <a:r>
              <a:rPr lang="en-US" sz="2000" dirty="0"/>
              <a:t>be removed occasionally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1603629"/>
            <a:ext cx="2086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Vaginal Ring </a:t>
            </a:r>
            <a:endParaRPr lang="en-US" sz="2800" b="1" u="sng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799" y="4703932"/>
            <a:ext cx="4244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Stable</a:t>
            </a:r>
            <a:r>
              <a:rPr lang="en-US" sz="2000" dirty="0"/>
              <a:t>, not messy to handle, and easy to </a:t>
            </a:r>
            <a:r>
              <a:rPr lang="en-US" sz="2000" dirty="0" smtClean="0"/>
              <a:t>administer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Disintegrate </a:t>
            </a:r>
            <a:r>
              <a:rPr lang="en-US" sz="2000" dirty="0"/>
              <a:t>in the vagina, releasing their </a:t>
            </a:r>
            <a:r>
              <a:rPr lang="en-US" sz="2000" dirty="0" smtClean="0"/>
              <a:t>contents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Patients </a:t>
            </a:r>
            <a:r>
              <a:rPr lang="en-US" sz="2000" dirty="0"/>
              <a:t>seem to prefer the vaginal tablet over the cream</a:t>
            </a:r>
          </a:p>
        </p:txBody>
      </p:sp>
      <p:pic>
        <p:nvPicPr>
          <p:cNvPr id="8" name="Picture 7" descr="http://8020.photos.jpgmag.com/297792_101480_f9c280e035_p.jpg"/>
          <p:cNvPicPr/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467134" cy="25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176029" y="1610380"/>
            <a:ext cx="124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Tablets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6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Forms: </a:t>
            </a:r>
            <a:br>
              <a:rPr lang="en-US" dirty="0" smtClean="0"/>
            </a:br>
            <a:r>
              <a:rPr lang="en-US" dirty="0" smtClean="0"/>
              <a:t>Suppositories and Others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6219" y="1682407"/>
            <a:ext cx="2223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Suppositories</a:t>
            </a:r>
            <a:endParaRPr lang="en-US" b="1" u="sng" dirty="0"/>
          </a:p>
        </p:txBody>
      </p:sp>
      <p:pic>
        <p:nvPicPr>
          <p:cNvPr id="5" name="Picture 4" descr="http://www.wedgewoodpharmacy.com/images/products/Suppository.jpg"/>
          <p:cNvPicPr/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3408"/>
            <a:ext cx="2341304" cy="20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94719" y="4629969"/>
            <a:ext cx="3366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Also called </a:t>
            </a:r>
            <a:r>
              <a:rPr lang="en-US" sz="2000" dirty="0" err="1"/>
              <a:t>pessaries</a:t>
            </a:r>
            <a:endParaRPr lang="en-US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Melts with body temperature and dissolves into body fluids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7367" y="1609955"/>
            <a:ext cx="32164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>
                <a:solidFill>
                  <a:srgbClr val="00B050"/>
                </a:solidFill>
              </a:rPr>
              <a:t>Creams, Ointments, </a:t>
            </a:r>
            <a:endParaRPr lang="en-US" sz="2800" b="1" u="sng" dirty="0" smtClean="0">
              <a:solidFill>
                <a:srgbClr val="00B050"/>
              </a:solidFill>
            </a:endParaRPr>
          </a:p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Gels</a:t>
            </a:r>
            <a:r>
              <a:rPr lang="en-US" sz="2800" b="1" u="sng" dirty="0">
                <a:solidFill>
                  <a:srgbClr val="00B050"/>
                </a:solidFill>
              </a:rPr>
              <a:t>, and </a:t>
            </a:r>
            <a:r>
              <a:rPr lang="en-US" sz="2800" b="1" u="sng" dirty="0" smtClean="0">
                <a:solidFill>
                  <a:srgbClr val="00B050"/>
                </a:solidFill>
              </a:rPr>
              <a:t>Foams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 descr="http://images-its.chemistdirect.co.uk/Vagisil-Medicated-Creme-1142.jpg?o=SaOiAdeJG4iK$cSavGIMnKXUFioj&amp;V=8HWn"/>
          <p:cNvPicPr/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25" y="2553563"/>
            <a:ext cx="2820343" cy="23479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399614" y="4612987"/>
            <a:ext cx="4800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Provide local action to vagina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Administered usually with a plastic applicator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Can </a:t>
            </a:r>
            <a:r>
              <a:rPr lang="en-US" sz="2000" dirty="0"/>
              <a:t>be messy and uncomfortable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Tend </a:t>
            </a:r>
            <a:r>
              <a:rPr lang="en-US" sz="2000" dirty="0"/>
              <a:t>to be washed away by vaginal </a:t>
            </a:r>
            <a:r>
              <a:rPr lang="en-US" sz="2000" dirty="0" smtClean="0"/>
              <a:t>fluids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Need </a:t>
            </a:r>
            <a:r>
              <a:rPr lang="en-US" sz="2000" dirty="0"/>
              <a:t>repeat </a:t>
            </a:r>
            <a:r>
              <a:rPr lang="en-US" sz="2000" dirty="0" smtClean="0"/>
              <a:t>administration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0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 Assessment Topical Delivery</a:t>
            </a:r>
            <a:endParaRPr lang="en-US"/>
          </a:p>
        </p:txBody>
      </p:sp>
      <p:pic>
        <p:nvPicPr>
          <p:cNvPr id="34" name="Picture 3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36" name="Picture 35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579058"/>
            <a:ext cx="5740400" cy="1230734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5986463"/>
            <a:ext cx="1473200" cy="431800"/>
          </a:xfrm>
          <a:prstGeom prst="rect">
            <a:avLst/>
          </a:prstGeom>
        </p:spPr>
      </p:pic>
      <p:pic>
        <p:nvPicPr>
          <p:cNvPr id="38" name="Picture 3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5986463"/>
            <a:ext cx="1731963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8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Conclusion: Choice of Route and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253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</a:t>
            </a:r>
            <a:r>
              <a:rPr lang="en-US" dirty="0"/>
              <a:t>d</a:t>
            </a:r>
            <a:r>
              <a:rPr lang="en-US" dirty="0" smtClean="0"/>
              <a:t>rug in question?</a:t>
            </a:r>
          </a:p>
          <a:p>
            <a:r>
              <a:rPr lang="en-US" dirty="0" smtClean="0"/>
              <a:t>Where is the drug </a:t>
            </a:r>
            <a:r>
              <a:rPr lang="en-US" dirty="0"/>
              <a:t>t</a:t>
            </a:r>
            <a:r>
              <a:rPr lang="en-US" dirty="0" smtClean="0"/>
              <a:t>arget?</a:t>
            </a:r>
          </a:p>
          <a:p>
            <a:r>
              <a:rPr lang="en-US" dirty="0"/>
              <a:t>Urgency?</a:t>
            </a:r>
          </a:p>
          <a:p>
            <a:r>
              <a:rPr lang="en-US" dirty="0"/>
              <a:t>Patient’s Condition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What is their skin condition like? Is it dry, wet, cut, hairy?  Are they concerned about aesthetic appeal?  Are they allergic to adhesives?  Are they willing to use a suppository? How about eye or ear drops?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C:\Users\sf567104\Desktop\Parenteral Module\Pictures\Peter Favorites\SAM_169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927847" cy="21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7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/>
              <a:t>Y</a:t>
            </a:r>
            <a:r>
              <a:rPr lang="en-US" dirty="0" smtClean="0"/>
              <a:t>our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Thinking of the major advantages, disadvantages, and physical properties of each drug route and form and applying this information to your patient’s specific needs will help you make this </a:t>
            </a:r>
            <a:r>
              <a:rPr lang="en-US" dirty="0" smtClean="0"/>
              <a:t>decision</a:t>
            </a:r>
          </a:p>
          <a:p>
            <a:r>
              <a:rPr lang="en-US" dirty="0" smtClean="0"/>
              <a:t>Hopefully, as you go back to review these modules later on, you will start to be able to see the bigger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6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allstop.com/scabies-news/wp-content/uploads/2011/03/scabies_s9_cream_application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507079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4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Topical Dermatologic Route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371600"/>
            <a:ext cx="7391400" cy="5207579"/>
          </a:xfrm>
        </p:spPr>
        <p:txBody>
          <a:bodyPr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rimary goal: deliver </a:t>
            </a:r>
            <a:r>
              <a:rPr lang="en-US" sz="2400" dirty="0"/>
              <a:t>drug to the site of </a:t>
            </a:r>
            <a:r>
              <a:rPr lang="en-US" sz="2400" dirty="0" smtClean="0"/>
              <a:t>application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ot for systemic absorption (generally) </a:t>
            </a:r>
          </a:p>
          <a:p>
            <a:r>
              <a:rPr lang="en-US" sz="2400" dirty="0" smtClean="0"/>
              <a:t>These medications </a:t>
            </a:r>
            <a:r>
              <a:rPr lang="en-US" sz="2400" dirty="0"/>
              <a:t>help hydrate, </a:t>
            </a:r>
            <a:r>
              <a:rPr lang="en-US" sz="2400" dirty="0" smtClean="0"/>
              <a:t>protect, and       </a:t>
            </a:r>
            <a:r>
              <a:rPr lang="en-US" sz="2400" dirty="0"/>
              <a:t>deliver medication to the </a:t>
            </a:r>
            <a:r>
              <a:rPr lang="en-US" sz="2400" dirty="0" smtClean="0"/>
              <a:t>skin</a:t>
            </a:r>
          </a:p>
          <a:p>
            <a:r>
              <a:rPr lang="en-US" sz="2400" dirty="0" smtClean="0"/>
              <a:t>Some examples of clinical use for dermatologic conditions include:</a:t>
            </a:r>
          </a:p>
          <a:p>
            <a:pPr lvl="1"/>
            <a:r>
              <a:rPr lang="en-US" sz="2200" dirty="0" smtClean="0"/>
              <a:t>psoriasis, eczema, atopic dermatitis, athlete’s foot, sun protection, insect repellent, and burns</a:t>
            </a:r>
          </a:p>
          <a:p>
            <a:r>
              <a:rPr lang="en-US" sz="2400" dirty="0" smtClean="0"/>
              <a:t>There </a:t>
            </a:r>
            <a:r>
              <a:rPr lang="en-US" sz="2400" dirty="0"/>
              <a:t>are many things to consider when selecting a topical formulation, </a:t>
            </a:r>
            <a:r>
              <a:rPr lang="en-US" sz="2400" dirty="0" smtClean="0"/>
              <a:t>but all forms should be:</a:t>
            </a:r>
          </a:p>
          <a:p>
            <a:pPr lvl="1"/>
            <a:r>
              <a:rPr lang="en-US" sz="2200" dirty="0" smtClean="0"/>
              <a:t>uniform</a:t>
            </a:r>
            <a:r>
              <a:rPr lang="en-US" sz="2200" dirty="0"/>
              <a:t>, free of grittiness, physically</a:t>
            </a:r>
            <a:r>
              <a:rPr lang="en-US" sz="2200" dirty="0" smtClean="0"/>
              <a:t>/ chemically/ microbiologically </a:t>
            </a:r>
            <a:r>
              <a:rPr lang="en-US" sz="2200" dirty="0"/>
              <a:t>stable, not irritable, and aesthetically </a:t>
            </a:r>
            <a:r>
              <a:rPr lang="en-US" sz="2200" dirty="0" smtClean="0"/>
              <a:t>appealing</a:t>
            </a:r>
          </a:p>
        </p:txBody>
      </p:sp>
      <p:pic>
        <p:nvPicPr>
          <p:cNvPr id="4" name="Picture 3" descr="http://www.jenny.gr/wp-content/uploads/2011/07/Kids-Sunscreen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2057400" cy="19768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3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Advantages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Topical Dermatologic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Avoidance </a:t>
            </a:r>
            <a:r>
              <a:rPr lang="en-US" dirty="0"/>
              <a:t>systemic absorption (mostly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ocal action only</a:t>
            </a:r>
          </a:p>
          <a:p>
            <a:pPr lvl="1"/>
            <a:r>
              <a:rPr lang="en-US" dirty="0" smtClean="0"/>
              <a:t>reduced side effects</a:t>
            </a:r>
          </a:p>
          <a:p>
            <a:r>
              <a:rPr lang="en-US" dirty="0" smtClean="0"/>
              <a:t>A  relatively large area of application</a:t>
            </a:r>
          </a:p>
          <a:p>
            <a:pPr lvl="0"/>
            <a:r>
              <a:rPr lang="en-US" dirty="0" smtClean="0"/>
              <a:t>Convenient, non-invasive, and easy to apply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ood adherence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atients can self medicate</a:t>
            </a:r>
            <a:endParaRPr lang="en-US" dirty="0"/>
          </a:p>
        </p:txBody>
      </p:sp>
      <p:pic>
        <p:nvPicPr>
          <p:cNvPr id="4" name="Picture 3" descr="http://www.aperfectworld.org/clipart/metaphors/flyinointment.png"/>
          <p:cNvPicPr/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19237"/>
            <a:ext cx="2166937" cy="27432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98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Disadvantages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Topical Dermatologic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5176802"/>
          </a:xfrm>
        </p:spPr>
        <p:txBody>
          <a:bodyPr>
            <a:spAutoFit/>
          </a:bodyPr>
          <a:lstStyle/>
          <a:p>
            <a:pPr lvl="0"/>
            <a:r>
              <a:rPr lang="en-US" sz="2800" dirty="0" smtClean="0"/>
              <a:t>Skin irritation or hypersensitivity reactions may occur </a:t>
            </a:r>
          </a:p>
          <a:p>
            <a:pPr lvl="0"/>
            <a:r>
              <a:rPr lang="en-US" sz="2800" dirty="0" smtClean="0"/>
              <a:t>Poor permeability of some drugs through the skin</a:t>
            </a:r>
          </a:p>
          <a:p>
            <a:pPr lvl="1"/>
            <a:r>
              <a:rPr lang="en-US" dirty="0" smtClean="0"/>
              <a:t>high molecular weight, and hydrophilic drugs have more difficulty</a:t>
            </a:r>
          </a:p>
          <a:p>
            <a:pPr lvl="0"/>
            <a:r>
              <a:rPr lang="en-US" sz="2800" dirty="0" smtClean="0"/>
              <a:t>Medication could get wiped away</a:t>
            </a:r>
          </a:p>
          <a:p>
            <a:pPr lvl="0"/>
            <a:r>
              <a:rPr lang="en-US" sz="2800" dirty="0" smtClean="0"/>
              <a:t>Ointments and creams can be messy</a:t>
            </a:r>
          </a:p>
        </p:txBody>
      </p:sp>
      <p:pic>
        <p:nvPicPr>
          <p:cNvPr id="4" name="Picture 3" descr="http://sr.photos1.fotosearch.com/bthumb/CSP/CSP355/k3550220.jpg"/>
          <p:cNvPicPr/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80730"/>
            <a:ext cx="3295650" cy="228167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1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Available Forms: Ointments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50582" y="1126317"/>
            <a:ext cx="481965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Ointments</a:t>
            </a:r>
          </a:p>
          <a:p>
            <a:endParaRPr lang="en-US" sz="2800" b="1" u="sng" dirty="0" smtClean="0">
              <a:solidFill>
                <a:srgbClr val="00B05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There are many different types 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en-US" sz="2400" dirty="0" smtClean="0"/>
              <a:t>Water-repellent, absorptive, water-in-oil, water soluble, etc.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0987" y="3977202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Most </a:t>
            </a:r>
            <a:r>
              <a:rPr lang="en-US" sz="2400" dirty="0"/>
              <a:t>“OCCLUSIVE” barrier forming – blocks water </a:t>
            </a:r>
            <a:r>
              <a:rPr lang="en-US" sz="2400" dirty="0" smtClean="0"/>
              <a:t>loss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en-US" sz="2400" dirty="0" smtClean="0"/>
              <a:t>useful </a:t>
            </a:r>
            <a:r>
              <a:rPr lang="en-US" sz="2400" dirty="0"/>
              <a:t>on dry cracked skin or </a:t>
            </a:r>
            <a:r>
              <a:rPr lang="en-US" sz="2400" dirty="0" smtClean="0"/>
              <a:t>abrasions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Not easily washed off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Can </a:t>
            </a:r>
            <a:r>
              <a:rPr lang="en-US" sz="2400" dirty="0"/>
              <a:t>be greasy and less favored by patients</a:t>
            </a:r>
          </a:p>
        </p:txBody>
      </p:sp>
      <p:pic>
        <p:nvPicPr>
          <p:cNvPr id="8" name="Picture 7"/>
          <p:cNvPicPr/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77202"/>
            <a:ext cx="2487929" cy="238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youngheartsed.com/wp-content/uploads/2012/09/Ointment11.jpg"/>
          <p:cNvPicPr/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100137"/>
            <a:ext cx="3790951" cy="248126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57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Forms: Creams and Gels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6544" y="1430333"/>
            <a:ext cx="1293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Creams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635043"/>
            <a:ext cx="3581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Preferred </a:t>
            </a:r>
            <a:r>
              <a:rPr lang="en-US" sz="2000" dirty="0"/>
              <a:t>when occlusive effect not necessary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Cosmetically </a:t>
            </a:r>
            <a:r>
              <a:rPr lang="en-US" sz="2000" dirty="0"/>
              <a:t>appealing, easy to apply</a:t>
            </a:r>
          </a:p>
          <a:p>
            <a:pPr lvl="0"/>
            <a:endParaRPr lang="en-US" dirty="0"/>
          </a:p>
        </p:txBody>
      </p:sp>
      <p:pic>
        <p:nvPicPr>
          <p:cNvPr id="6" name="Picture 5" descr="http://radio.foxnews.com/wp-content/uploads/2012/09/9-16-Housecall-for-Health.jpg"/>
          <p:cNvPicPr/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8949"/>
            <a:ext cx="3200400" cy="24500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103844" y="1449212"/>
            <a:ext cx="825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Gels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24400" y="4635043"/>
            <a:ext cx="4114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Liquefy </a:t>
            </a:r>
            <a:r>
              <a:rPr lang="en-US" sz="2000" dirty="0"/>
              <a:t>on contact with the skin </a:t>
            </a:r>
            <a:endParaRPr lang="en-US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Non </a:t>
            </a:r>
            <a:r>
              <a:rPr lang="en-US" sz="2000" dirty="0"/>
              <a:t>greasy, easy to </a:t>
            </a:r>
            <a:r>
              <a:rPr lang="en-US" sz="2000" dirty="0" smtClean="0"/>
              <a:t>apply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/>
              <a:t>Lacks emolliating (softening) </a:t>
            </a:r>
            <a:r>
              <a:rPr lang="en-US" sz="2000" dirty="0"/>
              <a:t>and skin protective properties</a:t>
            </a:r>
          </a:p>
        </p:txBody>
      </p:sp>
      <p:pic>
        <p:nvPicPr>
          <p:cNvPr id="9" name="Picture 8" descr="http://farm9.staticflickr.com/8012/6983058670_b4611ec828_b.jpg"/>
          <p:cNvPicPr/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2" y="2008950"/>
            <a:ext cx="3575233" cy="245006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57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cellulitetreatmentblog.com/wp-content/uploads/2012/06/applying-lotion-creative-image-240ls011110.jpg"/>
          <p:cNvPicPr/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2" y="1734678"/>
            <a:ext cx="3565737" cy="43613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Forms: Lotions and Foams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01933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Lotions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93801" y="1201933"/>
            <a:ext cx="1150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</a:rPr>
              <a:t>Foams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91049" y="4495800"/>
            <a:ext cx="4090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000" dirty="0"/>
              <a:t>Pressurized liquids with </a:t>
            </a:r>
            <a:r>
              <a:rPr lang="en-US" sz="2000" dirty="0" smtClean="0"/>
              <a:t>propellant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Easily spreadable, good </a:t>
            </a:r>
            <a:r>
              <a:rPr lang="en-US" sz="2000" dirty="0"/>
              <a:t>for hairy/non hairy areas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4343400"/>
            <a:ext cx="4206663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461" y="4495800"/>
            <a:ext cx="37181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000" dirty="0"/>
              <a:t>Free flowing topical product, and thicker than solutions, which are harder to wash </a:t>
            </a:r>
            <a:r>
              <a:rPr lang="en-US" sz="2000" dirty="0" smtClean="0"/>
              <a:t>away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Good </a:t>
            </a:r>
            <a:r>
              <a:rPr lang="en-US" sz="2000" dirty="0"/>
              <a:t>for moist or hairy skin, spread readily</a:t>
            </a:r>
          </a:p>
        </p:txBody>
      </p:sp>
      <p:pic>
        <p:nvPicPr>
          <p:cNvPr id="12" name="Picture 11" descr="http://www.bottlesandfoamers.com/cart/images/bfsite/Foam_Soap_Hands.jpg"/>
          <p:cNvPicPr/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024681" cy="20288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65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8230"/>
  <p:tag name="PUBLISH_TITLE" val="Topical Delivery"/>
  <p:tag name="ARTICULATE_PUBLISH_PATH" val="C:\Users\faculty\Documents\My Articulate Projects"/>
  <p:tag name="ARTICULATE_LOGO" val="(None selected)"/>
  <p:tag name="ARTICULATE_PRESENTER" val="(None selected)"/>
  <p:tag name="ARTICULATE_PRESENTER_GUID" val="9869030842"/>
  <p:tag name="ARTICULATE_LMS" val="0"/>
  <p:tag name="ARTICULATE_TEMPLATE_GUID" val="1a000000-6000-0000-b000-000000000001"/>
  <p:tag name="LAUNCHINNEWWINDOW" val="0"/>
  <p:tag name="LASTPUBLISHED" val="C:\Users\faculty\Documents\My Articulate Projects\Topical Delivery\player.html"/>
  <p:tag name="ARTICULATE_PROJECT_OPEN" val="1"/>
  <p:tag name="ART_ENCODE_TYPE" val="0"/>
  <p:tag name="ART_ENCODE_INDEX" val="1"/>
  <p:tag name="ARTICULATE_PRESENTER_VERSION" val="6"/>
  <p:tag name="LMS_PUBLISH" val="No"/>
  <p:tag name="ARTICULATE_TEMPLATE" val="Corporate Communications"/>
  <p:tag name="PRESENTER_PREVIEW_START" val="1"/>
  <p:tag name="PRESENTER_PREVIEW_END" val="38"/>
  <p:tag name="PRESENTER_PREVIEW_MOD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Z57hY98I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TIMELINE" val="2.8/7.8/12.3/21.3/29.3"/>
  <p:tag name="ELAPSEDTIME" val="32.8"/>
  <p:tag name="ANNOTATION_COUNT" val="0"/>
  <p:tag name="ARTICULATE_SLIDE_GUID" val="49d81565-2030-4c7a-b593-94e4dd8d7002"/>
  <p:tag name="ARTICULATE_SLIDE_NAV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CSjBefVk_files\slide0001_image0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TIMELINE" val="5.8/9.2/21.4/28.9"/>
  <p:tag name="ELAPSEDTIME" val="32.4"/>
  <p:tag name="ANNOTATION_COUNT" val="0"/>
  <p:tag name="ARTICULATE_SLIDE_GUID" val="1ad83e40-8a43-4459-acb6-c47ff12e3bfd"/>
  <p:tag name="ARTICULATE_SLIDE_NAV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fhRBpAVt_files\slide0001_image001.em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2WARaDLM_files\slide0001_image001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TIMELINE" val="2.0/6.1/10.3/11.0/13.3/16.0"/>
  <p:tag name="ELAPSEDTIME" val="22.6"/>
  <p:tag name="ANNOTATION_COUNT" val="0"/>
  <p:tag name="ARTICULATE_SLIDE_GUID" val="e7673647-df2a-4f9a-b676-9ecd3753b859"/>
  <p:tag name="ARTICULATE_SLIDE_NAV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0skBWXWo_files\slide0001_image001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tAfZHpMk_files\slide0001_image001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TIMELINE" val="6.9"/>
  <p:tag name="ELAPSEDTIME" val="15.1"/>
  <p:tag name="ANNOTATION_COUNT" val="0"/>
  <p:tag name="ARTICULATE_SLIDE_GUID" val="d20c041e-112a-44fc-ae4b-8d09254bcf79"/>
  <p:tag name="ARTICULATE_SLIDE_NAV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ELAPSEDTIME" val="3.1"/>
  <p:tag name="ANNOTATION_COUNT" val="0"/>
  <p:tag name="ARTICULATE_SLIDE_GUID" val="1c5f6906-e9e2-41c1-80de-3cc67444cd8c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itNNjYWe_files\slide0001_image001.jp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h5yaY94W_files\slide0001_image001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TIMELINE" val="1.3/4.6/8.3"/>
  <p:tag name="ELAPSEDTIME" val="14.8"/>
  <p:tag name="ANNOTATION_COUNT" val="0"/>
  <p:tag name="ARTICULATE_SLIDE_GUID" val="f67d762d-4a73-4405-9b54-dc0183f108c0"/>
  <p:tag name="ARTICULATE_SLIDE_NAV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KwYmcYYY_files\slide0001_image001.jp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QRCtb51T_files\slide0001_image001.j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JiB8qw8b_files\slide0001_image001.j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SLIDE_GUID" val="aa755348-df84-47f1-830a-09a0f50888f6"/>
  <p:tag name="AUDIO_ID" val="267"/>
  <p:tag name="ELAPSEDTIME" val="5.7"/>
  <p:tag name="ANNOTATION_COUNT" val="0"/>
  <p:tag name="ARTICULATE_SLIDE_NAV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720"/>
  <p:tag name="WINDOW_SIZE_WIDTH" val="1280"/>
  <p:tag name="OVERRIDE_SWF" val="YES"/>
  <p:tag name="CONTAINER" val="movieloader"/>
  <p:tag name="LOADER_BUFFER" val="5"/>
  <p:tag name="ART_PLAYER" val="PANEL"/>
  <p:tag name="SWF_MOVIE_PATH" val="C:\Users\faculty\Desktop\ARTICULATE\Topical Module Articulate\How to Give Topical Medications 2-1.mp4"/>
  <p:tag name="SWF_MOVIE_DURATION" val="68000"/>
  <p:tag name="ARTICULATE_LAYER_TIMING" val="0"/>
  <p:tag name="ARTICULATE_PLAYER_SEEK" val="1"/>
  <p:tag name="ARTICULATE_PUBLISH_MODE" val="2"/>
  <p:tag name="ARTICULATE_SOURCE_IMAGE" val="C:\Users\faculty\AppData\Local\Temp\articulate\presenter\imgtemp\WVqQd8Lz_files\slide0001_image001.p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TIMELINE" val="5.1/10.7/20.6/29.9/37.3"/>
  <p:tag name="ELAPSEDTIME" val="55.1"/>
  <p:tag name="ANNOTATION_COUNT" val="0"/>
  <p:tag name="ARTICULATE_SLIDE_GUID" val="12e0348c-43ae-43bd-bb5e-21a241358f06"/>
  <p:tag name="ARTICULATE_SLIDE_NAV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LmSpArsw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NpPGbnjp_files\slide0001_image001.j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TIMELINE" val="14.5"/>
  <p:tag name="ELAPSEDTIME" val="22.8"/>
  <p:tag name="ANNOTATION_COUNT" val="0"/>
  <p:tag name="ARTICULATE_SLIDE_GUID" val="4dd4e73b-d2b3-4b01-8727-2fea688a35d4"/>
  <p:tag name="ARTICULATE_SLIDE_NAV" val="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PA1P7PQ6_files\slide0001_image001.jp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TIMELINE" val="2.1/4.7/11.1/15.2/17.2/20.2/23.2/26.2"/>
  <p:tag name="ELAPSEDTIME" val="32.9"/>
  <p:tag name="ANNOTATION_COUNT" val="0"/>
  <p:tag name="ARTICULATE_SLIDE_GUID" val="59c9a059-1942-460c-b5d8-3515f3be448d"/>
  <p:tag name="ARTICULATE_SLIDE_NAV" val="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xVT7GYjV_files\slide0001_image001.j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TIMELINE" val="3.3/8.2/12.2/16.7/22.8/36.7"/>
  <p:tag name="ELAPSEDTIME" val="40.6"/>
  <p:tag name="ANNOTATION_COUNT" val="0"/>
  <p:tag name="ARTICULATE_SLIDE_GUID" val="a90d41b4-822e-437d-bbb3-4d84a81634c2"/>
  <p:tag name="ARTICULATE_SLIDE_NAV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vupvh8lZ_files\slide0001_image001.j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TIMELINE" val="10.3/15.5/17.5/21.7"/>
  <p:tag name="ELAPSEDTIME" val="29.5"/>
  <p:tag name="ANNOTATION_COUNT" val="0"/>
  <p:tag name="ARTICULATE_SLIDE_GUID" val="1a9d9cec-c03b-42a6-a331-33f92342c853"/>
  <p:tag name="ARTICULATE_SLIDE_NAV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TIMELINE" val="14.4/18.6/21.0"/>
  <p:tag name="ELAPSEDTIME" val="30.5"/>
  <p:tag name="ANNOTATION_COUNT" val="0"/>
  <p:tag name="ARTICULATE_SLIDE_GUID" val="8e748f39-3c80-4462-a50c-67bd5ded1091"/>
  <p:tag name="ARTICULATE_SLIDE_NAV" val="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N3W4FDwG_files\slide0001_image001.jp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McgMQuh2_files\slide0001_image002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8df7349-83b9-4591-ad4b-a7ba89e7308c"/>
  <p:tag name="AUDIO_ID" val="258"/>
  <p:tag name="ELAPSEDTIME" val="3.9"/>
  <p:tag name="ANNOTATION_COUNT" val="0"/>
  <p:tag name="ARTICULATE_SLIDE_NAV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TIMELINE" val="3.1/12.3/17.4/23.1/27.6"/>
  <p:tag name="ELAPSEDTIME" val="35.3"/>
  <p:tag name="ANNOTATION_COUNT" val="0"/>
  <p:tag name="ARTICULATE_SLIDE_GUID" val="d17701e6-bd81-4c1c-aeb8-3e63840a92ec"/>
  <p:tag name="ARTICULATE_SLIDE_NAV" val="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T1j3RDFU_files\slide0001_image001.jp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TIMELINE" val="2.8/6.9/9.3"/>
  <p:tag name="ELAPSEDTIME" val="14.9"/>
  <p:tag name="ANNOTATION_COUNT" val="0"/>
  <p:tag name="ARTICULATE_SLIDE_GUID" val="d5b99136-0fb0-4183-ab3b-80bf05a733c8"/>
  <p:tag name="ARTICULATE_SLIDE_NAV" val="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dteBsnHW_files\slide0001_image001.jp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TIMELINE" val="1.8/5.9"/>
  <p:tag name="ELAPSEDTIME" val="10.9"/>
  <p:tag name="ANNOTATION_COUNT" val="0"/>
  <p:tag name="ARTICULATE_SLIDE_GUID" val="9e4727dc-8920-437e-942d-83b60ace1fac"/>
  <p:tag name="ARTICULATE_SLIDE_NAV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2Xc5HmCa_files\slide0001_image001.jp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TIMELINE" val="13.2/24.0/25.9/27.0/30.5/38.8/39.5/42.0/44.0/47.8/50.4"/>
  <p:tag name="ELAPSEDTIME" val="59.6"/>
  <p:tag name="ANNOTATION_COUNT" val="0"/>
  <p:tag name="ARTICULATE_SLIDE_GUID" val="448128fb-7a73-406f-b53a-11c4ed97f1fc"/>
  <p:tag name="ARTICULATE_SLIDE_NAV" val="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TIMELINE" val="2.8/10.7/16.0/18.3/35.9/41.0/45.5"/>
  <p:tag name="ELAPSEDTIME" val="50.7"/>
  <p:tag name="ANNOTATION_COUNT" val="0"/>
  <p:tag name="ARTICULATE_SLIDE_GUID" val="b0a733ee-46eb-46c9-8a4e-9fe2a3e28be1"/>
  <p:tag name="ARTICULATE_SLIDE_NAV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XWbi4swk_files\slide0001_image002.pn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ELAPSEDTIME" val="8.7"/>
  <p:tag name="ANNOTATION_COUNT" val="0"/>
  <p:tag name="ARTICULATE_SLIDE_GUID" val="f1eb682c-2643-419b-b2f8-1b3ab2ba157d"/>
  <p:tag name="ARTICULATE_SLIDE_NAV" val="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TIMELINE" val="13.0/25.3/35.0/49.9/57.5"/>
  <p:tag name="ELAPSEDTIME" val="65.2"/>
  <p:tag name="ANNOTATION_COUNT" val="0"/>
  <p:tag name="ARTICULATE_SLIDE_GUID" val="3d818fdd-e17e-43d3-b936-3e57dea526ba"/>
  <p:tag name="ARTICULATE_SLIDE_NAV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tB4aBpjv_files\slide0001_image001.jp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6MWhwrLa_files\slide0001_image001.j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ELAPSEDTIME" val="13.5"/>
  <p:tag name="ANNOTATION_COUNT" val="0"/>
  <p:tag name="ARTICULATE_SLIDE_GUID" val="7b4da9a5-6c75-4e1a-870b-d9684e22c8f8"/>
  <p:tag name="ARTICULATE_SLIDE_NAV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dLUe1DuV_files\slide0001_image001.jp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TIMELINE" val="0.4/4.7/7.2/10.6/12.8/17.8"/>
  <p:tag name="ELAPSEDTIME" val="20.9"/>
  <p:tag name="ANNOTATION_COUNT" val="0"/>
  <p:tag name="ARTICULATE_SLIDE_GUID" val="f88a7db2-d294-4ea3-81ef-ab77a7e4c47e"/>
  <p:tag name="ARTICULATE_SLIDE_NAV" val="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ELAPSEDTIME" val="5.7"/>
  <p:tag name="ANNOTATION_COUNT" val="0"/>
  <p:tag name="ARTICULATE_SLIDE_GUID" val="3776f705-fef5-40d8-a495-cb382d753980"/>
  <p:tag name="ARTICULATE_SLIDE_NAV" val="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GnVwcWAd_files\slide0001_image001.jp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TIMELINE" val="2.2/8.7"/>
  <p:tag name="ELAPSEDTIME" val="12.3"/>
  <p:tag name="ANNOTATION_COUNT" val="0"/>
  <p:tag name="ARTICULATE_SLIDE_GUID" val="c46f3fc1-eb9b-4128-9c85-ae3768c06302"/>
  <p:tag name="ARTICULATE_SLIDE_NAV" val="2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5zTsoQVw_files\slide0001_image001.jp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TIMELINE" val="3.1/6.1/19.7/24.0/29.1/31.3/35.0"/>
  <p:tag name="ELAPSEDTIME" val="38.5"/>
  <p:tag name="ANNOTATION_COUNT" val="0"/>
  <p:tag name="ARTICULATE_SLIDE_GUID" val="11db7aa2-0d64-4c5b-b1a9-c60c9e0335a9"/>
  <p:tag name="ARTICULATE_SLIDE_NAV" val="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2jU87N5v_files\slide0001_image001.emz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TIMELINE" val="5.2/10.9/15.9/21.5/25.3/28.0/32.9/34.2"/>
  <p:tag name="ELAPSEDTIME" val="43.3"/>
  <p:tag name="ANNOTATION_COUNT" val="0"/>
  <p:tag name="ARTICULATE_SLIDE_GUID" val="3f61a687-76c6-4390-9a50-3a8c0bd67716"/>
  <p:tag name="ARTICULATE_SLIDE_NAV" val="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nbqdTAZP_files\slide0001_image001.jp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ELAPSEDTIME" val="5.0"/>
  <p:tag name="ANNOTATION_COUNT" val="0"/>
  <p:tag name="ARTICULATE_SLIDE_GUID" val="2b10b61e-77e3-4f5e-af42-b1ef72899e9b"/>
  <p:tag name="ARTICULATE_SLIDE_NAV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eHf16LQH_files\slide0001_image001.jp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TIMELINE" val="1.6/16.0/23.4"/>
  <p:tag name="ELAPSEDTIME" val="29.8"/>
  <p:tag name="ANNOTATION_COUNT" val="0"/>
  <p:tag name="ARTICULATE_SLIDE_GUID" val="9dae792c-da25-4842-a51e-a2b932142209"/>
  <p:tag name="ARTICULATE_SLIDE_NAV" val="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TIMELINE" val="3.3/8.4/17.7/23.1/25.0"/>
  <p:tag name="ELAPSEDTIME" val="29.7"/>
  <p:tag name="ANNOTATION_COUNT" val="0"/>
  <p:tag name="ARTICULATE_SLIDE_GUID" val="95aeed01-9f27-4a86-bd07-188996200adc"/>
  <p:tag name="ARTICULATE_SLIDE_NAV" val="3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TIMELINE" val="2.9/5.3/8.4/10.1/18.8/21.5/23.0/27.1/30.5"/>
  <p:tag name="ELAPSEDTIME" val="35.6"/>
  <p:tag name="ANNOTATION_COUNT" val="0"/>
  <p:tag name="ARTICULATE_SLIDE_GUID" val="ac29ea9e-079b-4303-96f4-50c2a22098f1"/>
  <p:tag name="ARTICULATE_SLIDE_NAV" val="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kOYBioeB_files\slide0001_image001.jp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a0sMEarT_files\slide0001_image001.jp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RTICULATE_SLIDE_GUID" val="12f7ad24-f656-4fb2-8017-6b2ebc7c47d2"/>
  <p:tag name="ARTICULATE_SLIDE_NAV" val="34"/>
  <p:tag name="AUDIO_ID" val="288"/>
  <p:tag name="TIMELINE" val="0.6/4.9/10.3/13.7/19.6/23.3/27.2"/>
  <p:tag name="ELAPSEDTIME" val="3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TIMELINE" val="27.6/32.7/35.1/45.1"/>
  <p:tag name="ELAPSEDTIME" val="62.8"/>
  <p:tag name="ANNOTATION_COUNT" val="0"/>
  <p:tag name="ARTICULATE_SLIDE_GUID" val="0cd5dbac-583a-47f1-9a08-2419ee7b5552"/>
  <p:tag name="ARTICULATE_SLIDE_NAV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f567104\AppData\Local\Temp\articulate\presenter\imgtemp\DFGFu5F6_files\slide0001_image001.jp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f567104\AppData\Local\Temp\articulate\presenter\imgtemp\oCesCAfO_files\slide0001_image001.jp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RTICULATE_SLIDE_PAUSE" val="0"/>
  <p:tag name="OVERRIDE" val="QUIZMAKER_QUIZ_SLIDE"/>
  <p:tag name="QUIZMAKER_QUIZ_TITLE" val="Self Assessment Topical Delivery"/>
  <p:tag name="QUIZMAKER_QUIZ_FILENAME" val="C:\Users\faculty\Desktop\ARTICULATE\Topical Module Articulate\Self Assessment Topical Delivery.quiz"/>
  <p:tag name="QUIZMAKER_QUIZ_SLIDE_ID" val="294"/>
  <p:tag name="QUIZMAKER_QUIZ_FORCE_UPDATE" val="0"/>
  <p:tag name="AQP_PASS_SCORE" val="80"/>
  <p:tag name="QUIZMAKER_LAST_MODIFY_DATE" val="41509.1458564815"/>
  <p:tag name="ELAPSEDTIME" val="0"/>
  <p:tag name="AQP_PASS_ACTION" val="2"/>
  <p:tag name="AQP_FAIL_ACTION" val="2"/>
  <p:tag name="AQP_TRAP" val="0"/>
  <p:tag name="ARTICULATE_SLIDE_GUID" val="11f7dcda-f013-45e1-8ef1-315a4bea5ed3"/>
  <p:tag name="ARTICULATE_SLIDE_NAV" val="3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RTICULATE_SLIDE_GUID" val="256c08c9-e757-4813-9584-25d32f0e23f9"/>
  <p:tag name="AUDIO_ID" val="291"/>
  <p:tag name="TIMELINE" val="7.4/9.8/11.5/12.8/19.6"/>
  <p:tag name="ELAPSEDTIME" val="43.7"/>
  <p:tag name="ANNOTATION_COUNT" val="0"/>
  <p:tag name="ARTICULATE_SLIDE_NAV" val="3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MOxjmYdb_files\slide0001_image001.jp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ARTICULATE_LOCK_SLIDE" val="0"/>
  <p:tag name="ARTICULATE_SLIDE_GUID" val="3852831a-7050-426c-95cd-1b0149cf7af9"/>
  <p:tag name="AUDIO_ID" val="292"/>
  <p:tag name="ELAPSEDTIME" val="11.4"/>
  <p:tag name="ANNOTATION_COUNT" val="0"/>
  <p:tag name="ARTICULATE_SLIDE_NAV" val="3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c4a9550-eb49-45b7-a34a-2faac2165ee0"/>
  <p:tag name="ARTICULATE_SLIDE_NAV" val="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nyEUGEgl_files\slide0001_image001.jp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faculty\AppData\Local\Temp\articulate\presenter\imgtemp\wH3jSuoq_files\slide0001_image00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TIMELINE" val="2.8/16.6/21.4/24.7/29.6/33.9/35.7"/>
  <p:tag name="ELAPSEDTIME" val="37.9"/>
  <p:tag name="ANNOTATION_COUNT" val="0"/>
  <p:tag name="ARTICULATE_SLIDE_GUID" val="4ab2494d-8857-4fd3-b3d8-46634d483cef"/>
  <p:tag name="ARTICULATE_SLIDE_NAV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1774</Words>
  <Application>Microsoft Office PowerPoint</Application>
  <PresentationFormat>On-screen Show (4:3)</PresentationFormat>
  <Paragraphs>289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Topical Delivery</vt:lpstr>
      <vt:lpstr>Learning Objectives</vt:lpstr>
      <vt:lpstr>Overview of Topical Delivery</vt:lpstr>
      <vt:lpstr>Topical Dermatologic Route</vt:lpstr>
      <vt:lpstr>Advantages of  Topical Dermatologic Delivery</vt:lpstr>
      <vt:lpstr>Disadvantages of  Topical Dermatologic Delivery</vt:lpstr>
      <vt:lpstr>Available Forms: Ointments</vt:lpstr>
      <vt:lpstr>Available Forms: Creams and Gels</vt:lpstr>
      <vt:lpstr>Available Forms: Lotions and Foams</vt:lpstr>
      <vt:lpstr>Available Forms:  Pastes, Sprays, and Powders</vt:lpstr>
      <vt:lpstr>How to Administer  Topical Medication</vt:lpstr>
      <vt:lpstr>Topical Preparations:  Choosing the Right Product </vt:lpstr>
      <vt:lpstr>Transdermal Route</vt:lpstr>
      <vt:lpstr>Advantages of Transdermal Delivery</vt:lpstr>
      <vt:lpstr>Disadvantages of  Transdermal Delivery</vt:lpstr>
      <vt:lpstr>Available Forms:  Ointments, Creams, and Gels</vt:lpstr>
      <vt:lpstr>Available Forms: Patches</vt:lpstr>
      <vt:lpstr>Clinical Pearls: Patches</vt:lpstr>
      <vt:lpstr>Ophthalmic (Eye) Route</vt:lpstr>
      <vt:lpstr>Advantages of Ophthalmic Delivery</vt:lpstr>
      <vt:lpstr>Disadvantages of Ophthalmic Delivery</vt:lpstr>
      <vt:lpstr>Available Forms:  Drops, Ointments, and Suspensions</vt:lpstr>
      <vt:lpstr>Administration of Eye Drops and Ointments</vt:lpstr>
      <vt:lpstr>Otic (Ear) Route</vt:lpstr>
      <vt:lpstr>Available Forms:  Drops, Ointments, and  Powders</vt:lpstr>
      <vt:lpstr>Administration of Ear Drops</vt:lpstr>
      <vt:lpstr>Rectal Route</vt:lpstr>
      <vt:lpstr>Advantages/Disadvantages of  Rectal Delivery</vt:lpstr>
      <vt:lpstr>Available Forms:  Suppositories and Others</vt:lpstr>
      <vt:lpstr>Vaginal Route</vt:lpstr>
      <vt:lpstr>Advantages of Vaginal Delivery</vt:lpstr>
      <vt:lpstr>Disadvantages of Vaginal Delivery</vt:lpstr>
      <vt:lpstr>Available Forms:  Vaginal Ring and Tablets</vt:lpstr>
      <vt:lpstr>Available Forms:  Suppositories and Others </vt:lpstr>
      <vt:lpstr>Self Assessment Topical Delivery</vt:lpstr>
      <vt:lpstr>Conclusion: Choice of Route and Form</vt:lpstr>
      <vt:lpstr>Make Your Choice</vt:lpstr>
      <vt:lpstr>The End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Local User</cp:lastModifiedBy>
  <cp:revision>128</cp:revision>
  <dcterms:created xsi:type="dcterms:W3CDTF">2013-08-22T18:29:06Z</dcterms:created>
  <dcterms:modified xsi:type="dcterms:W3CDTF">2013-10-14T21:56:53Z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1AA6FCEA-23C8-4C6F-8DC5-3B9A18478BF4</vt:lpwstr>
  </property>
  <property fmtid="{D5CDD505-2E9C-101B-9397-08002B2CF9AE}" pid="4" name="ArticulatePath">
    <vt:lpwstr>Topical Delivery</vt:lpwstr>
  </property>
  <property fmtid="{D5CDD505-2E9C-101B-9397-08002B2CF9AE}" pid="5" name="ArticulateProjectFull">
    <vt:lpwstr>G:\John Horner ARTICULATE files CA Project\Topical Module Articulate\Topical Delivery.ppta</vt:lpwstr>
  </property>
</Properties>
</file>