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651" r:id="rId2"/>
    <p:sldId id="572" r:id="rId3"/>
    <p:sldId id="657" r:id="rId4"/>
    <p:sldId id="673" r:id="rId5"/>
    <p:sldId id="677" r:id="rId6"/>
    <p:sldId id="680" r:id="rId7"/>
    <p:sldId id="682" r:id="rId8"/>
    <p:sldId id="675" r:id="rId9"/>
    <p:sldId id="655" r:id="rId10"/>
    <p:sldId id="656" r:id="rId11"/>
    <p:sldId id="678" r:id="rId12"/>
    <p:sldId id="683" r:id="rId13"/>
    <p:sldId id="684" r:id="rId14"/>
    <p:sldId id="679" r:id="rId15"/>
    <p:sldId id="65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CCCC"/>
    <a:srgbClr val="AE1477"/>
    <a:srgbClr val="FFFFCC"/>
    <a:srgbClr val="E1EBF7"/>
    <a:srgbClr val="CCFFFF"/>
    <a:srgbClr val="CCFF99"/>
    <a:srgbClr val="99CC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74532" autoAdjust="0"/>
  </p:normalViewPr>
  <p:slideViewPr>
    <p:cSldViewPr>
      <p:cViewPr>
        <p:scale>
          <a:sx n="90" d="100"/>
          <a:sy n="90" d="100"/>
        </p:scale>
        <p:origin x="-708" y="5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8BFCF-826B-4855-830E-D977637C1C1E}" type="datetimeFigureOut">
              <a:rPr lang="en-US" smtClean="0"/>
              <a:t>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24261-0475-4F52-994C-117D60333224}" type="slidenum">
              <a:rPr lang="en-US" smtClean="0"/>
              <a:t>‹#›</a:t>
            </a:fld>
            <a:endParaRPr lang="en-US"/>
          </a:p>
        </p:txBody>
      </p:sp>
    </p:spTree>
    <p:extLst>
      <p:ext uri="{BB962C8B-B14F-4D97-AF65-F5344CB8AC3E}">
        <p14:creationId xmlns:p14="http://schemas.microsoft.com/office/powerpoint/2010/main" val="151119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D4881-EE8C-43BB-AC7E-D4C35E2C3E4A}" type="slidenum">
              <a:rPr lang="en-GB"/>
              <a:pPr/>
              <a:t>1</a:t>
            </a:fld>
            <a:endParaRPr lang="en-GB"/>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”What</a:t>
            </a:r>
            <a:r>
              <a:rPr lang="en-US" baseline="0" dirty="0" smtClean="0"/>
              <a:t> is the best way to improve adherence to ART.”</a:t>
            </a:r>
            <a:endParaRPr lang="en-US" dirty="0"/>
          </a:p>
        </p:txBody>
      </p:sp>
      <p:sp>
        <p:nvSpPr>
          <p:cNvPr id="4" name="Slide Number Placeholder 3"/>
          <p:cNvSpPr>
            <a:spLocks noGrp="1"/>
          </p:cNvSpPr>
          <p:nvPr>
            <p:ph type="sldNum" sz="quarter" idx="10"/>
          </p:nvPr>
        </p:nvSpPr>
        <p:spPr/>
        <p:txBody>
          <a:bodyPr/>
          <a:lstStyle/>
          <a:p>
            <a:fld id="{C9924261-0475-4F52-994C-117D60333224}" type="slidenum">
              <a:rPr lang="en-US" smtClean="0"/>
              <a:pPr/>
              <a:t>2</a:t>
            </a:fld>
            <a:endParaRPr lang="en-US"/>
          </a:p>
        </p:txBody>
      </p:sp>
    </p:spTree>
    <p:extLst>
      <p:ext uri="{BB962C8B-B14F-4D97-AF65-F5344CB8AC3E}">
        <p14:creationId xmlns:p14="http://schemas.microsoft.com/office/powerpoint/2010/main" val="3257270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fontAlgn="t" hangingPunct="1"/>
            <a:r>
              <a:rPr lang="nl-BE" dirty="0" smtClean="0"/>
              <a:t>There is meta-analysis for summarizing results from quantitative studies and then there is a list of at least 19 different approaches to conduct a QES, depressing isn’t it.</a:t>
            </a:r>
          </a:p>
          <a:p>
            <a:pPr eaLnBrk="1" fontAlgn="t" hangingPunct="1"/>
            <a:r>
              <a:rPr lang="en-GB" dirty="0" smtClean="0">
                <a:solidFill>
                  <a:schemeClr val="hlink"/>
                </a:solidFill>
              </a:rPr>
              <a:t>For some the very idea of qualitative, cross-study ‘synthesis’ is epistemologically impossible </a:t>
            </a:r>
          </a:p>
          <a:p>
            <a:pPr eaLnBrk="1" fontAlgn="t" hangingPunct="1"/>
            <a:r>
              <a:rPr lang="nl-BE" dirty="0" smtClean="0"/>
              <a:t>I can’t even say that I am all inclusive here.</a:t>
            </a:r>
          </a:p>
          <a:p>
            <a:pPr eaLnBrk="1" fontAlgn="t" hangingPunct="1"/>
            <a:r>
              <a:rPr lang="nl-BE" dirty="0" smtClean="0"/>
              <a:t>But one could say that the first 12 have been developed particularly for synthesis purposes, while the latter half basically draws on basic qualitative research methodologies to outline an approach to synthesis.</a:t>
            </a:r>
          </a:p>
          <a:p>
            <a:pPr eaLnBrk="1" fontAlgn="t" hangingPunct="1"/>
            <a:endParaRPr lang="nl-BE" dirty="0" smtClean="0"/>
          </a:p>
          <a:p>
            <a:pPr eaLnBrk="1" fontAlgn="t" hangingPunct="1"/>
            <a:r>
              <a:rPr lang="nl-BE" b="1" dirty="0" smtClean="0"/>
              <a:t>Meta-ethnography</a:t>
            </a:r>
            <a:r>
              <a:rPr lang="nl-BE" dirty="0" smtClean="0"/>
              <a:t>, developed by Noblit and Hare (who were educational scientists by the way), is the most commonly used approach.  It has been picked up by some distuinguished scholars in the field of health care and has been copied by other wannabees ever since.  It is a highly interpretive approach with an aim to develop an understanding and a theory.</a:t>
            </a:r>
          </a:p>
          <a:p>
            <a:pPr eaLnBrk="1" fontAlgn="t" hangingPunct="1"/>
            <a:endParaRPr lang="nl-BE" b="1" dirty="0" smtClean="0"/>
          </a:p>
          <a:p>
            <a:pPr eaLnBrk="1" fontAlgn="t" hangingPunct="1"/>
            <a:r>
              <a:rPr lang="nl-BE" b="1" dirty="0" smtClean="0"/>
              <a:t>Meta-summary</a:t>
            </a:r>
            <a:r>
              <a:rPr lang="nl-BE" dirty="0" smtClean="0"/>
              <a:t> is one of the few meta-aggregative approaches on the market.  Most are interpretive.  Apart from grouping qualitative findings it also calculates frequency and intensity effects and it promotes itself as a useful technique to be considered in mixed-methods research.  </a:t>
            </a:r>
          </a:p>
          <a:p>
            <a:pPr eaLnBrk="1" fontAlgn="t" hangingPunct="1"/>
            <a:endParaRPr lang="nl-BE" b="1" dirty="0" smtClean="0"/>
          </a:p>
          <a:p>
            <a:pPr eaLnBrk="1" fontAlgn="t" hangingPunct="1"/>
            <a:r>
              <a:rPr lang="nl-BE" b="1" dirty="0" smtClean="0"/>
              <a:t>Meta-study </a:t>
            </a:r>
            <a:r>
              <a:rPr lang="nl-BE" dirty="0" smtClean="0"/>
              <a:t>is one of the earlier approaches developed by B. Paterson.  She has written one of the most easy accessible books on synthesis.  It is not so much a concrete technique for synthesis, but rather a theoretical framework from which to start from.</a:t>
            </a:r>
          </a:p>
          <a:p>
            <a:pPr eaLnBrk="1" fontAlgn="t" hangingPunct="1"/>
            <a:endParaRPr lang="nl-BE" dirty="0" smtClean="0"/>
          </a:p>
          <a:p>
            <a:pPr eaLnBrk="1" fontAlgn="t" hangingPunct="1"/>
            <a:r>
              <a:rPr lang="nl-BE" dirty="0" smtClean="0"/>
              <a:t>Beautiful </a:t>
            </a:r>
            <a:r>
              <a:rPr lang="nl-BE" b="1" dirty="0" smtClean="0"/>
              <a:t>realist synthesis: </a:t>
            </a:r>
            <a:r>
              <a:rPr lang="nl-BE" dirty="0" smtClean="0"/>
              <a:t>the world would be so much better of with more researchers being engaged in realist synthesis but those who do, I declare them completely nuts. Ray Pawson developed the method from a policy perspective and being confronted with the complexity of decision making on this level it has been developed as a multi-method, multi-disciplinary evidence base with a focus on theories that underly interventions.  It has particulary been designed to answer questions such as what works, for whom, why in which circumstances and how.  Very appealing, but very difficult to handle indeed.</a:t>
            </a:r>
            <a:endParaRPr lang="nl-BE" b="1" dirty="0" smtClean="0"/>
          </a:p>
          <a:p>
            <a:pPr eaLnBrk="1" fontAlgn="t" hangingPunct="1"/>
            <a:endParaRPr lang="nl-BE" b="1" dirty="0" smtClean="0"/>
          </a:p>
          <a:p>
            <a:pPr eaLnBrk="1" fontAlgn="t" hangingPunct="1"/>
            <a:r>
              <a:rPr lang="nl-BE" b="1" dirty="0" smtClean="0"/>
              <a:t>Meta-narrative mapping, </a:t>
            </a:r>
            <a:r>
              <a:rPr lang="nl-BE" dirty="0" smtClean="0"/>
              <a:t>has many parallels with realist synthesis in that it draws on a variety of insights, but its focus is on storied accounts, preferably a sequence of events in time, from different research traditions.  It focusses on the epistemological understandings of different schools of thought. I must admit that I am not very familiar with this approach, neither the one from Popay on narrative synthesis.  To me, narrative re</a:t>
            </a:r>
            <a:endParaRPr lang="nl-BE" b="1" dirty="0" smtClean="0"/>
          </a:p>
          <a:p>
            <a:pPr eaLnBrk="1" fontAlgn="t" hangingPunct="1"/>
            <a:endParaRPr lang="nl-BE" b="1" dirty="0" smtClean="0"/>
          </a:p>
          <a:p>
            <a:pPr eaLnBrk="1" fontAlgn="t" hangingPunct="1"/>
            <a:r>
              <a:rPr lang="nl-BE" b="1" dirty="0" smtClean="0"/>
              <a:t>Critical interpretive synthesis: </a:t>
            </a:r>
            <a:r>
              <a:rPr lang="nl-BE" dirty="0" smtClean="0"/>
              <a:t>Highly inspired by meta-ethnography, but with a particular emphasis on a fundamental critique on what is summarized, questioning the ways in which the literature had constructed or handled a particular phenomenon of interest.</a:t>
            </a:r>
          </a:p>
          <a:p>
            <a:pPr eaLnBrk="1" fontAlgn="t" hangingPunct="1"/>
            <a:r>
              <a:rPr lang="nl-BE" dirty="0" smtClean="0"/>
              <a:t>Textual narrative synthesis, ecological triangulation, meta-interpretation and framework synthesis have not yet known a substantive uptake in the field, neither am I able to define their characteristics.  But it is good to know that they are there to be explored.</a:t>
            </a:r>
          </a:p>
          <a:p>
            <a:pPr eaLnBrk="1" fontAlgn="t" hangingPunct="1"/>
            <a:endParaRPr lang="nl-BE" dirty="0" smtClean="0"/>
          </a:p>
          <a:p>
            <a:pPr eaLnBrk="1" fontAlgn="t" hangingPunct="1"/>
            <a:r>
              <a:rPr lang="nl-BE" dirty="0" smtClean="0"/>
              <a:t>Another story is the </a:t>
            </a:r>
            <a:r>
              <a:rPr lang="nl-BE" b="1" dirty="0" smtClean="0"/>
              <a:t>meta-aggregative approach </a:t>
            </a:r>
            <a:r>
              <a:rPr lang="nl-BE" dirty="0" smtClean="0"/>
              <a:t>developed by JBI, highly promoted and used within their world wide network of centres.  Like meta-summary it is one of the few that takes on aggregative and not an explicit interpretive approach to synthesis.  It has mainly been inspired by pragmatism and its outcome is a series of recommendations to improve practice (and policy).  It mirrors the procedures taken on by review org such as CC and C2.  This is currently the only one I have made a substantial contribution to.</a:t>
            </a:r>
          </a:p>
          <a:p>
            <a:pPr eaLnBrk="1" fontAlgn="t" hangingPunct="1"/>
            <a:endParaRPr lang="nl-BE" b="1" dirty="0" smtClean="0"/>
          </a:p>
          <a:p>
            <a:pPr eaLnBrk="1" fontAlgn="t" hangingPunct="1"/>
            <a:r>
              <a:rPr lang="nl-BE" b="1" dirty="0" smtClean="0"/>
              <a:t>Bayesian approach </a:t>
            </a:r>
            <a:r>
              <a:rPr lang="nl-BE" dirty="0" smtClean="0"/>
              <a:t>to meta-synthesis should be situated in the context of mixed methods research.</a:t>
            </a:r>
            <a:r>
              <a:rPr lang="en-US" dirty="0" smtClean="0"/>
              <a:t> methods for using probability models it can be either </a:t>
            </a:r>
            <a:r>
              <a:rPr lang="en-US" dirty="0" err="1" smtClean="0"/>
              <a:t>quantizising</a:t>
            </a:r>
            <a:r>
              <a:rPr lang="en-US" dirty="0" smtClean="0"/>
              <a:t> qualitative data, </a:t>
            </a:r>
            <a:r>
              <a:rPr lang="en-US" dirty="0" err="1" smtClean="0"/>
              <a:t>qualitizing</a:t>
            </a:r>
            <a:r>
              <a:rPr lang="en-US" dirty="0" smtClean="0"/>
              <a:t> quantitative data by identifying themes in both or using data from the qualitative reports to create the prior distributions.  </a:t>
            </a:r>
          </a:p>
          <a:p>
            <a:pPr eaLnBrk="1" fontAlgn="t" hangingPunct="1"/>
            <a:endParaRPr lang="en-US" dirty="0" smtClean="0"/>
          </a:p>
          <a:p>
            <a:pPr eaLnBrk="1" fontAlgn="t" hangingPunct="1"/>
            <a:r>
              <a:rPr lang="en-US" dirty="0" smtClean="0"/>
              <a:t>All others are just approaches that have been build on basic qualitative designs such as content analysis, case survey, thematic synthesis, cross-case analysis and grounded theory, with which you are probably familiar at least at an introduction level.</a:t>
            </a:r>
          </a:p>
          <a:p>
            <a:pPr eaLnBrk="1" fontAlgn="t" hangingPunct="1"/>
            <a:endParaRPr lang="nl-BE" b="1" dirty="0" smtClean="0"/>
          </a:p>
          <a:p>
            <a:pPr eaLnBrk="1" fontAlgn="t" hangingPunct="1"/>
            <a:endParaRPr lang="nl-BE" dirty="0" smtClean="0"/>
          </a:p>
          <a:p>
            <a:pPr eaLnBrk="1" fontAlgn="t" hangingPunct="1"/>
            <a:endParaRPr lang="nl-BE" dirty="0" smtClean="0"/>
          </a:p>
          <a:p>
            <a:pPr eaLnBrk="1" fontAlgn="t" hangingPunct="1"/>
            <a:endParaRPr lang="nl-BE" b="1" dirty="0" smtClean="0"/>
          </a:p>
          <a:p>
            <a:pPr eaLnBrk="1" fontAlgn="t" hangingPunct="1"/>
            <a:endParaRPr lang="nl-BE" dirty="0" smtClean="0"/>
          </a:p>
          <a:p>
            <a:endParaRPr lang="nl-BE" dirty="0" smtClean="0"/>
          </a:p>
        </p:txBody>
      </p:sp>
      <p:sp>
        <p:nvSpPr>
          <p:cNvPr id="4" name="Slide Number Placeholder 3"/>
          <p:cNvSpPr>
            <a:spLocks noGrp="1"/>
          </p:cNvSpPr>
          <p:nvPr>
            <p:ph type="sldNum" sz="quarter" idx="5"/>
          </p:nvPr>
        </p:nvSpPr>
        <p:spPr/>
        <p:txBody>
          <a:bodyPr/>
          <a:lstStyle/>
          <a:p>
            <a:pPr>
              <a:defRPr/>
            </a:pPr>
            <a:fld id="{86D167EC-5247-4610-86C8-7418D888373B}" type="slidenum">
              <a:rPr lang="nl-NL" smtClean="0"/>
              <a:pPr>
                <a:defRPr/>
              </a:pPr>
              <a:t>11</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nl-BE" smtClean="0"/>
              <a:t>For you all to make sense out of this myriad of QES approaches is hardly feasible.</a:t>
            </a:r>
          </a:p>
          <a:p>
            <a:r>
              <a:rPr lang="nl-BE" smtClean="0"/>
              <a:t>It would give you the same feeling as standing in front of this traffic light having to decide which one applies to you.</a:t>
            </a:r>
          </a:p>
          <a:p>
            <a:r>
              <a:rPr lang="nl-BE" smtClean="0"/>
              <a:t>So what I’ll do is give you a sneak peak in the introduction chapter of the book on QES approaches we are currently producing.</a:t>
            </a:r>
          </a:p>
        </p:txBody>
      </p:sp>
      <p:sp>
        <p:nvSpPr>
          <p:cNvPr id="4" name="Slide Number Placeholder 3"/>
          <p:cNvSpPr>
            <a:spLocks noGrp="1"/>
          </p:cNvSpPr>
          <p:nvPr>
            <p:ph type="sldNum" sz="quarter" idx="5"/>
          </p:nvPr>
        </p:nvSpPr>
        <p:spPr/>
        <p:txBody>
          <a:bodyPr/>
          <a:lstStyle/>
          <a:p>
            <a:pPr>
              <a:defRPr/>
            </a:pPr>
            <a:fld id="{DFE44B79-7BC6-4B58-9499-6DDC87D3023F}" type="slidenum">
              <a:rPr lang="nl-NL" smtClean="0"/>
              <a:pPr>
                <a:defRPr/>
              </a:pPr>
              <a:t>12</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nl-BE" smtClean="0"/>
              <a:t>There are some elements that could help you in deciding which approach best fits your purpose.</a:t>
            </a:r>
          </a:p>
          <a:p>
            <a:r>
              <a:rPr lang="nl-BE" smtClean="0"/>
              <a:t>First of all we need to consider the </a:t>
            </a:r>
            <a:r>
              <a:rPr lang="nl-BE" b="1" smtClean="0"/>
              <a:t>nature of the research</a:t>
            </a:r>
            <a:r>
              <a:rPr lang="nl-BE" smtClean="0"/>
              <a:t>.  What do we want to get out of it, a theory, recommendations, a comparative matrix etc?  And if e.g. our goal is theory building, can we use the set of original articles to compile this?</a:t>
            </a:r>
          </a:p>
          <a:p>
            <a:r>
              <a:rPr lang="nl-BE" smtClean="0"/>
              <a:t>Secondly, there is the </a:t>
            </a:r>
            <a:r>
              <a:rPr lang="nl-BE" b="1" smtClean="0"/>
              <a:t>nature of the researcher </a:t>
            </a:r>
            <a:r>
              <a:rPr lang="nl-BE" smtClean="0"/>
              <a:t>and his epistemological stance. Different ways of knowing of different researchers is one way of explaining why we have-and need- different methods for synthesis.  There is a huge difference between those taking an ideological stance in the discussion and those having a realistic point of view. There is a huge difference between e.g. an idealist and a realist.  While the former might be allergic to anything that structures or prescribes in advance or is aggregative in nature, the latter might be in favour of a concrete set of rules.</a:t>
            </a:r>
          </a:p>
          <a:p>
            <a:r>
              <a:rPr lang="nl-BE" smtClean="0"/>
              <a:t>A </a:t>
            </a:r>
            <a:r>
              <a:rPr lang="nl-BE" b="1" smtClean="0"/>
              <a:t>research team </a:t>
            </a:r>
            <a:r>
              <a:rPr lang="nl-BE" smtClean="0"/>
              <a:t>should also be able to conduct a particular type of synthesis.  You might need some specific skills for a bayesian synthesis or a critical interpretive synthesis that you do not require for others.</a:t>
            </a:r>
          </a:p>
          <a:p>
            <a:r>
              <a:rPr lang="nl-BE" smtClean="0"/>
              <a:t>And of course, there is the issue of </a:t>
            </a:r>
            <a:r>
              <a:rPr lang="nl-BE" b="1" smtClean="0"/>
              <a:t>resources</a:t>
            </a:r>
            <a:r>
              <a:rPr lang="nl-BE" smtClean="0"/>
              <a:t>: how much personnel, time and effort does a particular method require?</a:t>
            </a:r>
          </a:p>
          <a:p>
            <a:endParaRPr lang="nl-BE" smtClean="0"/>
          </a:p>
          <a:p>
            <a:r>
              <a:rPr lang="nl-BE" smtClean="0"/>
              <a:t>If you are able to make that puzzel, it will definately guide your choice, although I hope that the latter two arguments are given far less weight than the first two considerations.</a:t>
            </a:r>
          </a:p>
        </p:txBody>
      </p:sp>
      <p:sp>
        <p:nvSpPr>
          <p:cNvPr id="4" name="Slide Number Placeholder 3"/>
          <p:cNvSpPr>
            <a:spLocks noGrp="1"/>
          </p:cNvSpPr>
          <p:nvPr>
            <p:ph type="sldNum" sz="quarter" idx="5"/>
          </p:nvPr>
        </p:nvSpPr>
        <p:spPr/>
        <p:txBody>
          <a:bodyPr/>
          <a:lstStyle/>
          <a:p>
            <a:pPr>
              <a:defRPr/>
            </a:pPr>
            <a:fld id="{8F4F3204-F89C-44B1-8C6D-CB61B790ACD7}" type="slidenum">
              <a:rPr lang="nl-NL" smtClean="0"/>
              <a:pPr>
                <a:defRPr/>
              </a:pPr>
              <a:t>13</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0EFEB-59A1-4B81-B4A0-742D737CC67A}" type="slidenum">
              <a:rPr lang="en-GB"/>
              <a:pPr/>
              <a:t>15</a:t>
            </a:fld>
            <a:endParaRPr lang="en-GB"/>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AA4472-2B88-45CE-B5DB-750FDF2192A5}"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BA823-71B9-43CD-BA97-ED545137DB45}" type="slidenum">
              <a:rPr lang="en-US" smtClean="0"/>
              <a:t>‹#›</a:t>
            </a:fld>
            <a:endParaRPr lang="en-US"/>
          </a:p>
        </p:txBody>
      </p:sp>
    </p:spTree>
    <p:extLst>
      <p:ext uri="{BB962C8B-B14F-4D97-AF65-F5344CB8AC3E}">
        <p14:creationId xmlns:p14="http://schemas.microsoft.com/office/powerpoint/2010/main" val="344210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A4472-2B88-45CE-B5DB-750FDF2192A5}"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BA823-71B9-43CD-BA97-ED545137DB45}" type="slidenum">
              <a:rPr lang="en-US" smtClean="0"/>
              <a:t>‹#›</a:t>
            </a:fld>
            <a:endParaRPr lang="en-US"/>
          </a:p>
        </p:txBody>
      </p:sp>
    </p:spTree>
    <p:extLst>
      <p:ext uri="{BB962C8B-B14F-4D97-AF65-F5344CB8AC3E}">
        <p14:creationId xmlns:p14="http://schemas.microsoft.com/office/powerpoint/2010/main" val="166470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A4472-2B88-45CE-B5DB-750FDF2192A5}"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BA823-71B9-43CD-BA97-ED545137DB45}" type="slidenum">
              <a:rPr lang="en-US" smtClean="0"/>
              <a:t>‹#›</a:t>
            </a:fld>
            <a:endParaRPr lang="en-US"/>
          </a:p>
        </p:txBody>
      </p:sp>
    </p:spTree>
    <p:extLst>
      <p:ext uri="{BB962C8B-B14F-4D97-AF65-F5344CB8AC3E}">
        <p14:creationId xmlns:p14="http://schemas.microsoft.com/office/powerpoint/2010/main" val="369837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6AA4472-2B88-45CE-B5DB-750FDF2192A5}"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BA823-71B9-43CD-BA97-ED545137DB45}" type="slidenum">
              <a:rPr lang="en-US" smtClean="0"/>
              <a:t>‹#›</a:t>
            </a:fld>
            <a:endParaRPr lang="en-US"/>
          </a:p>
        </p:txBody>
      </p:sp>
    </p:spTree>
    <p:extLst>
      <p:ext uri="{BB962C8B-B14F-4D97-AF65-F5344CB8AC3E}">
        <p14:creationId xmlns:p14="http://schemas.microsoft.com/office/powerpoint/2010/main" val="285472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AA4472-2B88-45CE-B5DB-750FDF2192A5}"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BA823-71B9-43CD-BA97-ED545137DB45}" type="slidenum">
              <a:rPr lang="en-US" smtClean="0"/>
              <a:t>‹#›</a:t>
            </a:fld>
            <a:endParaRPr lang="en-US"/>
          </a:p>
        </p:txBody>
      </p:sp>
    </p:spTree>
    <p:extLst>
      <p:ext uri="{BB962C8B-B14F-4D97-AF65-F5344CB8AC3E}">
        <p14:creationId xmlns:p14="http://schemas.microsoft.com/office/powerpoint/2010/main" val="109352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AA4472-2B88-45CE-B5DB-750FDF2192A5}"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BA823-71B9-43CD-BA97-ED545137DB45}" type="slidenum">
              <a:rPr lang="en-US" smtClean="0"/>
              <a:t>‹#›</a:t>
            </a:fld>
            <a:endParaRPr lang="en-US"/>
          </a:p>
        </p:txBody>
      </p:sp>
    </p:spTree>
    <p:extLst>
      <p:ext uri="{BB962C8B-B14F-4D97-AF65-F5344CB8AC3E}">
        <p14:creationId xmlns:p14="http://schemas.microsoft.com/office/powerpoint/2010/main" val="399217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AA4472-2B88-45CE-B5DB-750FDF2192A5}" type="datetimeFigureOut">
              <a:rPr lang="en-US" smtClean="0"/>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BA823-71B9-43CD-BA97-ED545137DB45}" type="slidenum">
              <a:rPr lang="en-US" smtClean="0"/>
              <a:t>‹#›</a:t>
            </a:fld>
            <a:endParaRPr lang="en-US"/>
          </a:p>
        </p:txBody>
      </p:sp>
    </p:spTree>
    <p:extLst>
      <p:ext uri="{BB962C8B-B14F-4D97-AF65-F5344CB8AC3E}">
        <p14:creationId xmlns:p14="http://schemas.microsoft.com/office/powerpoint/2010/main" val="94008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6AA4472-2B88-45CE-B5DB-750FDF2192A5}" type="datetimeFigureOut">
              <a:rPr lang="en-US" smtClean="0"/>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BA823-71B9-43CD-BA97-ED545137DB45}" type="slidenum">
              <a:rPr lang="en-US" smtClean="0"/>
              <a:t>‹#›</a:t>
            </a:fld>
            <a:endParaRPr lang="en-US"/>
          </a:p>
        </p:txBody>
      </p:sp>
    </p:spTree>
    <p:extLst>
      <p:ext uri="{BB962C8B-B14F-4D97-AF65-F5344CB8AC3E}">
        <p14:creationId xmlns:p14="http://schemas.microsoft.com/office/powerpoint/2010/main" val="394182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A4472-2B88-45CE-B5DB-750FDF2192A5}" type="datetimeFigureOut">
              <a:rPr lang="en-US" smtClean="0"/>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BA823-71B9-43CD-BA97-ED545137DB45}" type="slidenum">
              <a:rPr lang="en-US" smtClean="0"/>
              <a:t>‹#›</a:t>
            </a:fld>
            <a:endParaRPr lang="en-US"/>
          </a:p>
        </p:txBody>
      </p:sp>
    </p:spTree>
    <p:extLst>
      <p:ext uri="{BB962C8B-B14F-4D97-AF65-F5344CB8AC3E}">
        <p14:creationId xmlns:p14="http://schemas.microsoft.com/office/powerpoint/2010/main" val="205254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A4472-2B88-45CE-B5DB-750FDF2192A5}"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BA823-71B9-43CD-BA97-ED545137DB45}" type="slidenum">
              <a:rPr lang="en-US" smtClean="0"/>
              <a:t>‹#›</a:t>
            </a:fld>
            <a:endParaRPr lang="en-US"/>
          </a:p>
        </p:txBody>
      </p:sp>
    </p:spTree>
    <p:extLst>
      <p:ext uri="{BB962C8B-B14F-4D97-AF65-F5344CB8AC3E}">
        <p14:creationId xmlns:p14="http://schemas.microsoft.com/office/powerpoint/2010/main" val="311684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A4472-2B88-45CE-B5DB-750FDF2192A5}"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BA823-71B9-43CD-BA97-ED545137DB45}" type="slidenum">
              <a:rPr lang="en-US" smtClean="0"/>
              <a:t>‹#›</a:t>
            </a:fld>
            <a:endParaRPr lang="en-US"/>
          </a:p>
        </p:txBody>
      </p:sp>
    </p:spTree>
    <p:extLst>
      <p:ext uri="{BB962C8B-B14F-4D97-AF65-F5344CB8AC3E}">
        <p14:creationId xmlns:p14="http://schemas.microsoft.com/office/powerpoint/2010/main" val="283212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A4472-2B88-45CE-B5DB-750FDF2192A5}" type="datetimeFigureOut">
              <a:rPr lang="en-US" smtClean="0"/>
              <a:t>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BA823-71B9-43CD-BA97-ED545137DB45}" type="slidenum">
              <a:rPr lang="en-US" smtClean="0"/>
              <a:t>‹#›</a:t>
            </a:fld>
            <a:endParaRPr lang="en-US"/>
          </a:p>
        </p:txBody>
      </p:sp>
    </p:spTree>
    <p:extLst>
      <p:ext uri="{BB962C8B-B14F-4D97-AF65-F5344CB8AC3E}">
        <p14:creationId xmlns:p14="http://schemas.microsoft.com/office/powerpoint/2010/main" val="3674118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cqim.cochrane.org/welcome" TargetMode="External"/><Relationship Id="rId7" Type="http://schemas.openxmlformats.org/officeDocument/2006/relationships/hyperlink" Target="http://guides.lib.uw.edu/hsl/qualr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ore.exeter.ac.uk/repository/handle/10871/13681" TargetMode="External"/><Relationship Id="rId5" Type="http://schemas.openxmlformats.org/officeDocument/2006/relationships/hyperlink" Target="http://www.biomedcentral.com/1471-2288/8/45" TargetMode="External"/><Relationship Id="rId4" Type="http://schemas.openxmlformats.org/officeDocument/2006/relationships/hyperlink" Target="http://www.biomedcentral.com/1471-2288/9/5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188913"/>
            <a:ext cx="8229600" cy="1143000"/>
          </a:xfrm>
        </p:spPr>
        <p:txBody>
          <a:bodyPr/>
          <a:lstStyle/>
          <a:p>
            <a:r>
              <a:rPr lang="en-GB" sz="3200" dirty="0"/>
              <a:t>Process of </a:t>
            </a:r>
            <a:r>
              <a:rPr lang="en-GB" sz="3200" dirty="0" smtClean="0"/>
              <a:t>QUALITATIVE systematic review</a:t>
            </a:r>
            <a:endParaRPr lang="en-GB" sz="3200" dirty="0"/>
          </a:p>
        </p:txBody>
      </p:sp>
      <p:sp>
        <p:nvSpPr>
          <p:cNvPr id="5123" name="Rectangle 3"/>
          <p:cNvSpPr>
            <a:spLocks noGrp="1" noChangeArrowheads="1"/>
          </p:cNvSpPr>
          <p:nvPr>
            <p:ph type="body" idx="1"/>
          </p:nvPr>
        </p:nvSpPr>
        <p:spPr>
          <a:xfrm>
            <a:off x="457200" y="1219201"/>
            <a:ext cx="8229600" cy="5449888"/>
          </a:xfrm>
        </p:spPr>
        <p:txBody>
          <a:bodyPr/>
          <a:lstStyle/>
          <a:p>
            <a:pPr algn="ctr">
              <a:lnSpc>
                <a:spcPct val="80000"/>
              </a:lnSpc>
              <a:buFontTx/>
              <a:buNone/>
            </a:pPr>
            <a:r>
              <a:rPr lang="en-GB" sz="2400" dirty="0"/>
              <a:t>Identify Studies related to research question</a:t>
            </a:r>
          </a:p>
          <a:p>
            <a:pPr algn="ctr">
              <a:lnSpc>
                <a:spcPct val="80000"/>
              </a:lnSpc>
              <a:buFontTx/>
              <a:buNone/>
            </a:pPr>
            <a:r>
              <a:rPr lang="en-GB" sz="2000" dirty="0">
                <a:cs typeface="Arial" charset="0"/>
              </a:rPr>
              <a:t>↓</a:t>
            </a:r>
          </a:p>
          <a:p>
            <a:pPr algn="ctr">
              <a:lnSpc>
                <a:spcPct val="80000"/>
              </a:lnSpc>
              <a:buFontTx/>
              <a:buNone/>
            </a:pPr>
            <a:r>
              <a:rPr lang="en-GB" sz="2400" dirty="0"/>
              <a:t>Collate Qualitative Studies across chosen topic</a:t>
            </a:r>
          </a:p>
          <a:p>
            <a:pPr algn="ctr">
              <a:lnSpc>
                <a:spcPct val="80000"/>
              </a:lnSpc>
              <a:buFontTx/>
              <a:buNone/>
            </a:pPr>
            <a:r>
              <a:rPr lang="en-GB" sz="2000" dirty="0">
                <a:cs typeface="Arial" charset="0"/>
              </a:rPr>
              <a:t>↓</a:t>
            </a:r>
          </a:p>
          <a:p>
            <a:pPr algn="ctr">
              <a:lnSpc>
                <a:spcPct val="80000"/>
              </a:lnSpc>
              <a:buFontTx/>
              <a:buNone/>
            </a:pPr>
            <a:r>
              <a:rPr lang="en-GB" sz="2400" dirty="0"/>
              <a:t>Examine theories and methods used in each study in-depth</a:t>
            </a:r>
          </a:p>
          <a:p>
            <a:pPr algn="ctr">
              <a:lnSpc>
                <a:spcPct val="80000"/>
              </a:lnSpc>
              <a:buFontTx/>
              <a:buNone/>
            </a:pPr>
            <a:r>
              <a:rPr lang="en-GB" sz="2000" dirty="0">
                <a:cs typeface="Arial" charset="0"/>
              </a:rPr>
              <a:t>↓</a:t>
            </a:r>
          </a:p>
          <a:p>
            <a:pPr algn="ctr">
              <a:lnSpc>
                <a:spcPct val="80000"/>
              </a:lnSpc>
              <a:buFontTx/>
              <a:buNone/>
            </a:pPr>
            <a:r>
              <a:rPr lang="en-GB" sz="2400" dirty="0"/>
              <a:t>Compare and Analyse findings for Each Study</a:t>
            </a:r>
          </a:p>
          <a:p>
            <a:pPr algn="ctr">
              <a:lnSpc>
                <a:spcPct val="80000"/>
              </a:lnSpc>
              <a:buFontTx/>
              <a:buNone/>
            </a:pPr>
            <a:r>
              <a:rPr lang="en-GB" sz="2000" dirty="0">
                <a:cs typeface="Arial" charset="0"/>
              </a:rPr>
              <a:t>↓</a:t>
            </a:r>
          </a:p>
          <a:p>
            <a:pPr algn="ctr">
              <a:lnSpc>
                <a:spcPct val="80000"/>
              </a:lnSpc>
              <a:buFontTx/>
              <a:buNone/>
            </a:pPr>
            <a:r>
              <a:rPr lang="en-GB" sz="2400" dirty="0"/>
              <a:t>Synthesise findings for each study</a:t>
            </a:r>
          </a:p>
          <a:p>
            <a:pPr algn="ctr">
              <a:lnSpc>
                <a:spcPct val="80000"/>
              </a:lnSpc>
              <a:buFontTx/>
              <a:buNone/>
            </a:pPr>
            <a:r>
              <a:rPr lang="en-GB" sz="2000" dirty="0">
                <a:cs typeface="Arial" charset="0"/>
              </a:rPr>
              <a:t>↓</a:t>
            </a:r>
          </a:p>
          <a:p>
            <a:pPr algn="ctr">
              <a:lnSpc>
                <a:spcPct val="80000"/>
              </a:lnSpc>
              <a:buFontTx/>
              <a:buNone/>
            </a:pPr>
            <a:r>
              <a:rPr lang="en-GB" sz="2400" dirty="0"/>
              <a:t>Undertake interpretation of findings across studies</a:t>
            </a:r>
          </a:p>
          <a:p>
            <a:pPr algn="ctr">
              <a:lnSpc>
                <a:spcPct val="80000"/>
              </a:lnSpc>
              <a:buFontTx/>
              <a:buNone/>
            </a:pPr>
            <a:r>
              <a:rPr lang="en-GB" sz="2000" dirty="0">
                <a:cs typeface="Arial" charset="0"/>
              </a:rPr>
              <a:t>↓</a:t>
            </a:r>
          </a:p>
          <a:p>
            <a:pPr algn="ctr">
              <a:lnSpc>
                <a:spcPct val="80000"/>
              </a:lnSpc>
              <a:buFontTx/>
              <a:buNone/>
            </a:pPr>
            <a:r>
              <a:rPr lang="en-GB" sz="2400" dirty="0"/>
              <a:t>Present interpretive narrative about synthesis of findings</a:t>
            </a:r>
          </a:p>
          <a:p>
            <a:pPr algn="ctr">
              <a:lnSpc>
                <a:spcPct val="80000"/>
              </a:lnSpc>
              <a:buFontTx/>
              <a:buNone/>
            </a:pPr>
            <a:r>
              <a:rPr lang="en-GB" sz="2000" dirty="0">
                <a:cs typeface="Arial" charset="0"/>
              </a:rPr>
              <a:t>↓</a:t>
            </a:r>
          </a:p>
          <a:p>
            <a:pPr algn="ctr">
              <a:lnSpc>
                <a:spcPct val="80000"/>
              </a:lnSpc>
              <a:buFontTx/>
              <a:buNone/>
            </a:pPr>
            <a:r>
              <a:rPr lang="en-GB" sz="2400" dirty="0"/>
              <a:t>Provide series of recommendations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27" y="6230681"/>
            <a:ext cx="741872" cy="457200"/>
          </a:xfrm>
          <a:prstGeom prst="rect">
            <a:avLst/>
          </a:prstGeom>
        </p:spPr>
      </p:pic>
    </p:spTree>
    <p:extLst>
      <p:ext uri="{BB962C8B-B14F-4D97-AF65-F5344CB8AC3E}">
        <p14:creationId xmlns:p14="http://schemas.microsoft.com/office/powerpoint/2010/main" val="3110451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appraisal, cont’d</a:t>
            </a:r>
            <a:endParaRPr lang="en-US" dirty="0"/>
          </a:p>
        </p:txBody>
      </p:sp>
      <p:sp>
        <p:nvSpPr>
          <p:cNvPr id="3" name="Content Placeholder 2"/>
          <p:cNvSpPr>
            <a:spLocks noGrp="1"/>
          </p:cNvSpPr>
          <p:nvPr>
            <p:ph idx="1"/>
          </p:nvPr>
        </p:nvSpPr>
        <p:spPr/>
        <p:txBody>
          <a:bodyPr>
            <a:normAutofit lnSpcReduction="10000"/>
          </a:bodyPr>
          <a:lstStyle/>
          <a:p>
            <a:pPr marL="271463" indent="-271463">
              <a:spcAft>
                <a:spcPts val="1200"/>
              </a:spcAft>
              <a:buFont typeface="Arial"/>
              <a:buChar char="•"/>
            </a:pPr>
            <a:r>
              <a:rPr lang="en-US" dirty="0">
                <a:ea typeface="Times New Roman" charset="0"/>
                <a:cs typeface="Times New Roman" charset="0"/>
              </a:rPr>
              <a:t>Has the relationship between researcher and participants been adequately considered?</a:t>
            </a:r>
          </a:p>
          <a:p>
            <a:pPr marL="271463" indent="-271463">
              <a:spcAft>
                <a:spcPts val="1200"/>
              </a:spcAft>
              <a:buFont typeface="Arial"/>
              <a:buChar char="•"/>
            </a:pPr>
            <a:r>
              <a:rPr lang="en-US" dirty="0">
                <a:ea typeface="Times New Roman" charset="0"/>
                <a:cs typeface="Times New Roman" charset="0"/>
              </a:rPr>
              <a:t>Have ethical issues been taken into consideration? </a:t>
            </a:r>
          </a:p>
          <a:p>
            <a:pPr marL="271463" indent="-271463">
              <a:spcAft>
                <a:spcPts val="1200"/>
              </a:spcAft>
              <a:buFont typeface="Arial"/>
              <a:buChar char="•"/>
            </a:pPr>
            <a:r>
              <a:rPr lang="en-US" dirty="0">
                <a:ea typeface="Times New Roman" charset="0"/>
                <a:cs typeface="Times New Roman" charset="0"/>
              </a:rPr>
              <a:t>Was the data analysis sufficiently rigorous? </a:t>
            </a:r>
          </a:p>
          <a:p>
            <a:pPr marL="271463" indent="-271463">
              <a:spcAft>
                <a:spcPts val="1200"/>
              </a:spcAft>
              <a:buFont typeface="Arial"/>
              <a:buChar char="•"/>
            </a:pPr>
            <a:r>
              <a:rPr lang="en-US" dirty="0">
                <a:ea typeface="Times New Roman" charset="0"/>
                <a:cs typeface="Times New Roman" charset="0"/>
              </a:rPr>
              <a:t>Is there a clear statement of findings? </a:t>
            </a:r>
          </a:p>
          <a:p>
            <a:pPr marL="271463" indent="-271463">
              <a:spcAft>
                <a:spcPts val="1200"/>
              </a:spcAft>
              <a:buFont typeface="Arial"/>
              <a:buChar char="•"/>
            </a:pPr>
            <a:r>
              <a:rPr lang="en-US" dirty="0">
                <a:ea typeface="Times New Roman" charset="0"/>
                <a:cs typeface="Times New Roman" charset="0"/>
              </a:rPr>
              <a:t>How valuable is the research? </a:t>
            </a:r>
            <a:endParaRPr lang="en-GB" dirty="0">
              <a:ea typeface="Times New Roman" charset="0"/>
              <a:cs typeface="Times New Roman" charset="0"/>
            </a:endParaRPr>
          </a:p>
          <a:p>
            <a:endParaRPr lang="en-US" dirty="0"/>
          </a:p>
        </p:txBody>
      </p:sp>
      <p:sp>
        <p:nvSpPr>
          <p:cNvPr id="4" name="TextBox 3"/>
          <p:cNvSpPr txBox="1"/>
          <p:nvPr/>
        </p:nvSpPr>
        <p:spPr>
          <a:xfrm>
            <a:off x="439387" y="6096000"/>
            <a:ext cx="8001000" cy="646331"/>
          </a:xfrm>
          <a:prstGeom prst="rect">
            <a:avLst/>
          </a:prstGeom>
          <a:noFill/>
        </p:spPr>
        <p:txBody>
          <a:bodyPr wrap="square" rtlCol="0">
            <a:spAutoFit/>
          </a:bodyPr>
          <a:lstStyle/>
          <a:p>
            <a:r>
              <a:rPr lang="en-US" dirty="0" smtClean="0"/>
              <a:t>Available (with much more detail) from: Critical Appraisal Skills Program (CASP): </a:t>
            </a:r>
            <a:r>
              <a:rPr lang="en-US" dirty="0"/>
              <a:t>Qualitative Checklist. http://www.casp-uk.net/#!casp-tools-checklists/c18f8</a:t>
            </a:r>
          </a:p>
        </p:txBody>
      </p:sp>
    </p:spTree>
    <p:extLst>
      <p:ext uri="{BB962C8B-B14F-4D97-AF65-F5344CB8AC3E}">
        <p14:creationId xmlns:p14="http://schemas.microsoft.com/office/powerpoint/2010/main" val="1122721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19138" y="0"/>
            <a:ext cx="7920037" cy="642938"/>
          </a:xfrm>
        </p:spPr>
        <p:txBody>
          <a:bodyPr>
            <a:normAutofit fontScale="90000"/>
          </a:bodyPr>
          <a:lstStyle/>
          <a:p>
            <a:r>
              <a:rPr lang="nl-BE" dirty="0"/>
              <a:t>Qualitative evidence synthesis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9713437"/>
              </p:ext>
            </p:extLst>
          </p:nvPr>
        </p:nvGraphicFramePr>
        <p:xfrm>
          <a:off x="0" y="714375"/>
          <a:ext cx="9144000" cy="6156960"/>
        </p:xfrm>
        <a:graphic>
          <a:graphicData uri="http://schemas.openxmlformats.org/drawingml/2006/table">
            <a:tbl>
              <a:tblPr firstRow="1" bandRow="1">
                <a:tableStyleId>{69CF1AB2-1976-4502-BF36-3FF5EA218861}</a:tableStyleId>
              </a:tblPr>
              <a:tblGrid>
                <a:gridCol w="3643306"/>
                <a:gridCol w="5500694"/>
              </a:tblGrid>
              <a:tr h="359885">
                <a:tc>
                  <a:txBody>
                    <a:bodyPr/>
                    <a:lstStyle/>
                    <a:p>
                      <a:r>
                        <a:rPr lang="nl-BE" b="1" dirty="0" smtClean="0"/>
                        <a:t>Method</a:t>
                      </a:r>
                      <a:endParaRPr lang="nl-BE" b="1" dirty="0"/>
                    </a:p>
                  </a:txBody>
                  <a:tcPr>
                    <a:lnB w="12700" cap="flat" cmpd="sng" algn="ctr">
                      <a:solidFill>
                        <a:schemeClr val="tx1"/>
                      </a:solidFill>
                      <a:prstDash val="solid"/>
                      <a:round/>
                      <a:headEnd type="none" w="med" len="med"/>
                      <a:tailEnd type="none" w="med" len="med"/>
                    </a:lnB>
                  </a:tcPr>
                </a:tc>
                <a:tc>
                  <a:txBody>
                    <a:bodyPr/>
                    <a:lstStyle/>
                    <a:p>
                      <a:r>
                        <a:rPr lang="nl-BE" b="1" dirty="0" smtClean="0"/>
                        <a:t>Developed by</a:t>
                      </a:r>
                      <a:endParaRPr lang="nl-BE" b="1" dirty="0"/>
                    </a:p>
                  </a:txBody>
                  <a:tcPr>
                    <a:lnB w="12700" cap="flat" cmpd="sng" algn="ctr">
                      <a:solidFill>
                        <a:schemeClr val="tx1"/>
                      </a:solidFill>
                      <a:prstDash val="solid"/>
                      <a:round/>
                      <a:headEnd type="none" w="med" len="med"/>
                      <a:tailEnd type="none" w="med" len="med"/>
                    </a:lnB>
                  </a:tcPr>
                </a:tc>
              </a:tr>
              <a:tr h="299905">
                <a:tc>
                  <a:txBody>
                    <a:bodyPr/>
                    <a:lstStyle/>
                    <a:p>
                      <a:r>
                        <a:rPr lang="nl-BE" sz="1400" b="0" dirty="0" err="1" smtClean="0"/>
                        <a:t>Meta-ethnography</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err="1" smtClean="0"/>
                        <a:t>Noblit</a:t>
                      </a:r>
                      <a:r>
                        <a:rPr lang="nl-BE" sz="1400" b="0" dirty="0" smtClean="0"/>
                        <a:t> &amp;</a:t>
                      </a:r>
                      <a:r>
                        <a:rPr lang="nl-BE" sz="1400" b="0" baseline="0" dirty="0" smtClean="0"/>
                        <a:t> Hare, 1988</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err="1" smtClean="0"/>
                        <a:t>Meta-summary</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err="1" smtClean="0"/>
                        <a:t>Sandelowski</a:t>
                      </a:r>
                      <a:r>
                        <a:rPr lang="nl-BE" sz="1400" b="0" baseline="0" dirty="0" smtClean="0"/>
                        <a:t> &amp; </a:t>
                      </a:r>
                      <a:r>
                        <a:rPr lang="nl-BE" sz="1400" b="0" baseline="0" dirty="0" err="1" smtClean="0"/>
                        <a:t>Barosso</a:t>
                      </a:r>
                      <a:r>
                        <a:rPr lang="nl-BE" sz="1400" b="0" baseline="0" dirty="0" smtClean="0"/>
                        <a:t> (2008)</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err="1" smtClean="0"/>
                        <a:t>Meta-study</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smtClean="0"/>
                        <a:t>Paterson</a:t>
                      </a:r>
                      <a:r>
                        <a:rPr lang="nl-BE" sz="1400" b="0" baseline="0" dirty="0" smtClean="0"/>
                        <a:t> et al (2001)</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smtClean="0"/>
                        <a:t>Realist </a:t>
                      </a:r>
                      <a:r>
                        <a:rPr lang="nl-BE" sz="1400" b="0" dirty="0" err="1" smtClean="0"/>
                        <a:t>synthesis</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err="1" smtClean="0"/>
                        <a:t>Pawson</a:t>
                      </a:r>
                      <a:r>
                        <a:rPr lang="nl-BE" sz="1400" b="0" dirty="0" smtClean="0"/>
                        <a:t> et al (2004)</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err="1" smtClean="0"/>
                        <a:t>Meta-narrative</a:t>
                      </a:r>
                      <a:r>
                        <a:rPr lang="nl-BE" sz="1400" b="0" baseline="0" dirty="0" smtClean="0"/>
                        <a:t> </a:t>
                      </a:r>
                      <a:r>
                        <a:rPr lang="nl-BE" sz="1400" b="0" baseline="0" dirty="0" err="1" smtClean="0"/>
                        <a:t>mapping</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err="1" smtClean="0"/>
                        <a:t>Greenhalgh</a:t>
                      </a:r>
                      <a:r>
                        <a:rPr lang="nl-BE" sz="1400" b="0" baseline="0" dirty="0" smtClean="0"/>
                        <a:t> (</a:t>
                      </a:r>
                      <a:r>
                        <a:rPr lang="nl-BE" sz="1400" b="0" dirty="0" smtClean="0"/>
                        <a:t>2005)  </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err="1" smtClean="0"/>
                        <a:t>Critical</a:t>
                      </a:r>
                      <a:r>
                        <a:rPr lang="nl-BE" sz="1400" b="0" dirty="0" smtClean="0"/>
                        <a:t> </a:t>
                      </a:r>
                      <a:r>
                        <a:rPr lang="nl-BE" sz="1400" b="0" dirty="0" err="1" smtClean="0"/>
                        <a:t>Interpretive</a:t>
                      </a:r>
                      <a:r>
                        <a:rPr lang="nl-BE" sz="1400" b="0" dirty="0" smtClean="0"/>
                        <a:t> </a:t>
                      </a:r>
                      <a:r>
                        <a:rPr lang="nl-BE" sz="1400" b="0" dirty="0" err="1" smtClean="0"/>
                        <a:t>Synthesis</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err="1" smtClean="0"/>
                        <a:t>Dixon-Woods</a:t>
                      </a:r>
                      <a:r>
                        <a:rPr lang="nl-BE" sz="1400" b="0" dirty="0" smtClean="0"/>
                        <a:t> et al</a:t>
                      </a:r>
                      <a:r>
                        <a:rPr lang="nl-BE" sz="1400" b="0" baseline="0" dirty="0" smtClean="0"/>
                        <a:t> (</a:t>
                      </a:r>
                      <a:r>
                        <a:rPr lang="nl-BE" sz="1400" b="0" dirty="0" smtClean="0"/>
                        <a:t>2006)</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err="1" smtClean="0"/>
                        <a:t>Narrative</a:t>
                      </a:r>
                      <a:r>
                        <a:rPr lang="nl-BE" sz="1400" b="0" dirty="0" smtClean="0"/>
                        <a:t> </a:t>
                      </a:r>
                      <a:r>
                        <a:rPr lang="nl-BE" sz="1400" b="0" dirty="0" err="1" smtClean="0"/>
                        <a:t>Synthesis</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err="1" smtClean="0"/>
                        <a:t>Popey</a:t>
                      </a:r>
                      <a:r>
                        <a:rPr lang="nl-BE" sz="1400" b="0" dirty="0" smtClean="0"/>
                        <a:t> et al</a:t>
                      </a:r>
                      <a:r>
                        <a:rPr lang="nl-BE" sz="1400" b="0" baseline="0" dirty="0" smtClean="0"/>
                        <a:t> (2006)</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err="1" smtClean="0"/>
                        <a:t>Textual</a:t>
                      </a:r>
                      <a:r>
                        <a:rPr lang="nl-BE" sz="1400" b="0" dirty="0" smtClean="0"/>
                        <a:t> </a:t>
                      </a:r>
                      <a:r>
                        <a:rPr lang="nl-BE" sz="1400" b="0" dirty="0" err="1" smtClean="0"/>
                        <a:t>narrative</a:t>
                      </a:r>
                      <a:r>
                        <a:rPr lang="nl-BE" sz="1400" b="0" dirty="0" smtClean="0"/>
                        <a:t> </a:t>
                      </a:r>
                      <a:r>
                        <a:rPr lang="nl-BE" sz="1400" b="0" dirty="0" err="1" smtClean="0"/>
                        <a:t>synthesis</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smtClean="0"/>
                        <a:t>Lucas</a:t>
                      </a:r>
                      <a:r>
                        <a:rPr lang="nl-BE" sz="1400" b="0" baseline="0" dirty="0" smtClean="0"/>
                        <a:t> (</a:t>
                      </a:r>
                      <a:r>
                        <a:rPr lang="nl-BE" sz="1400" b="0" dirty="0" smtClean="0"/>
                        <a:t>2007)</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err="1" smtClean="0"/>
                        <a:t>Ecological</a:t>
                      </a:r>
                      <a:r>
                        <a:rPr lang="nl-BE" sz="1400" b="0" dirty="0" smtClean="0"/>
                        <a:t> </a:t>
                      </a:r>
                      <a:r>
                        <a:rPr lang="nl-BE" sz="1400" b="0" dirty="0" err="1" smtClean="0"/>
                        <a:t>triangulation</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smtClean="0"/>
                        <a:t>Banning</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err="1" smtClean="0"/>
                        <a:t>Framework</a:t>
                      </a:r>
                      <a:r>
                        <a:rPr lang="nl-BE" sz="1400" b="0" dirty="0" smtClean="0"/>
                        <a:t> </a:t>
                      </a:r>
                      <a:r>
                        <a:rPr lang="nl-BE" sz="1400" b="0" dirty="0" err="1" smtClean="0"/>
                        <a:t>synthesis</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smtClean="0"/>
                        <a:t>Brunton et al (2006), Oliver et</a:t>
                      </a:r>
                      <a:r>
                        <a:rPr lang="nl-BE" sz="1400" b="0" baseline="0" dirty="0" smtClean="0"/>
                        <a:t> al (2008)</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err="1" smtClean="0"/>
                        <a:t>Meta-interpretation</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smtClean="0"/>
                        <a:t>Weed (2005)</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err="1" smtClean="0"/>
                        <a:t>Meta-aggregation</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smtClean="0"/>
                        <a:t>Joanna </a:t>
                      </a:r>
                      <a:r>
                        <a:rPr lang="nl-BE" sz="1400" b="0" dirty="0" err="1" smtClean="0"/>
                        <a:t>Briggs</a:t>
                      </a:r>
                      <a:r>
                        <a:rPr lang="nl-BE" sz="1400" b="0" dirty="0" smtClean="0"/>
                        <a:t> </a:t>
                      </a:r>
                      <a:r>
                        <a:rPr lang="nl-BE" sz="1400" b="0" dirty="0" err="1" smtClean="0"/>
                        <a:t>Institute</a:t>
                      </a:r>
                      <a:r>
                        <a:rPr lang="nl-BE" sz="1400" b="0" dirty="0" smtClean="0"/>
                        <a:t> (2001), Hannes and </a:t>
                      </a:r>
                      <a:r>
                        <a:rPr lang="nl-BE" sz="1400" b="0" dirty="0" err="1" smtClean="0"/>
                        <a:t>Lockwood</a:t>
                      </a:r>
                      <a:r>
                        <a:rPr lang="nl-BE" sz="1400" b="0" dirty="0" smtClean="0"/>
                        <a:t> (2010)</a:t>
                      </a:r>
                      <a:endParaRPr lang="nl-B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err="1" smtClean="0"/>
                        <a:t>Bayesian</a:t>
                      </a:r>
                      <a:r>
                        <a:rPr lang="nl-BE" sz="1400" b="0" dirty="0" smtClean="0"/>
                        <a:t> </a:t>
                      </a:r>
                      <a:r>
                        <a:rPr lang="nl-BE" sz="1400" b="0" dirty="0" err="1" smtClean="0"/>
                        <a:t>meta-analysis</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err="1" smtClean="0"/>
                        <a:t>Roberts</a:t>
                      </a:r>
                      <a:r>
                        <a:rPr lang="nl-BE" sz="1400" b="0" dirty="0" smtClean="0"/>
                        <a:t> et</a:t>
                      </a:r>
                      <a:r>
                        <a:rPr lang="nl-BE" sz="1400" b="0" baseline="0" dirty="0" smtClean="0"/>
                        <a:t> al (2002), </a:t>
                      </a:r>
                      <a:r>
                        <a:rPr lang="nl-BE" sz="1400" b="0" baseline="0" dirty="0" err="1" smtClean="0"/>
                        <a:t>Voils</a:t>
                      </a:r>
                      <a:r>
                        <a:rPr lang="nl-BE" sz="1400" b="0" baseline="0" dirty="0" smtClean="0"/>
                        <a:t> et al (2009)</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smtClean="0"/>
                        <a:t>Content </a:t>
                      </a:r>
                      <a:r>
                        <a:rPr lang="nl-BE" sz="1400" b="0" dirty="0" err="1" smtClean="0"/>
                        <a:t>analysis</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smtClean="0"/>
                        <a:t>Evans and </a:t>
                      </a:r>
                      <a:r>
                        <a:rPr lang="nl-BE" sz="1400" b="0" dirty="0" err="1" smtClean="0"/>
                        <a:t>Fitzgerald</a:t>
                      </a:r>
                      <a:r>
                        <a:rPr lang="nl-BE" sz="1400" b="0" baseline="0" dirty="0" smtClean="0"/>
                        <a:t> (2002), </a:t>
                      </a:r>
                      <a:r>
                        <a:rPr lang="nl-BE" sz="1400" b="0" baseline="0" dirty="0" err="1" smtClean="0"/>
                        <a:t>Suikkala</a:t>
                      </a:r>
                      <a:r>
                        <a:rPr lang="nl-BE" sz="1400" b="0" baseline="0" dirty="0" smtClean="0"/>
                        <a:t> &amp; </a:t>
                      </a:r>
                      <a:r>
                        <a:rPr lang="nl-BE" sz="1400" b="0" baseline="0" dirty="0" err="1" smtClean="0"/>
                        <a:t>Leino-Kilpi</a:t>
                      </a:r>
                      <a:r>
                        <a:rPr lang="nl-BE" sz="1400" b="0" baseline="0" dirty="0" smtClean="0"/>
                        <a:t> (2000)</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smtClean="0"/>
                        <a:t>Case </a:t>
                      </a:r>
                      <a:r>
                        <a:rPr lang="nl-BE" sz="1400" b="0" dirty="0" err="1" smtClean="0"/>
                        <a:t>Survey</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smtClean="0"/>
                        <a:t>Yin &amp; </a:t>
                      </a:r>
                      <a:r>
                        <a:rPr lang="nl-BE" sz="1400" b="0" dirty="0" err="1" smtClean="0"/>
                        <a:t>Heald</a:t>
                      </a:r>
                      <a:r>
                        <a:rPr lang="nl-BE" sz="1400" b="0" baseline="0" dirty="0" smtClean="0"/>
                        <a:t> (1975), </a:t>
                      </a:r>
                      <a:r>
                        <a:rPr lang="nl-BE" sz="1400" b="0" baseline="0" dirty="0" err="1" smtClean="0"/>
                        <a:t>Jensen</a:t>
                      </a:r>
                      <a:r>
                        <a:rPr lang="nl-BE" sz="1400" b="0" baseline="0" dirty="0" smtClean="0"/>
                        <a:t> &amp; </a:t>
                      </a:r>
                      <a:r>
                        <a:rPr lang="nl-BE" sz="1400" b="0" baseline="0" dirty="0" err="1" smtClean="0"/>
                        <a:t>Rodgers</a:t>
                      </a:r>
                      <a:r>
                        <a:rPr lang="nl-BE" sz="1400" b="0" baseline="0" dirty="0" smtClean="0"/>
                        <a:t> (2001)</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err="1" smtClean="0"/>
                        <a:t>Qualitative</a:t>
                      </a:r>
                      <a:r>
                        <a:rPr lang="nl-BE" sz="1400" b="0" dirty="0" smtClean="0"/>
                        <a:t> </a:t>
                      </a:r>
                      <a:r>
                        <a:rPr lang="nl-BE" sz="1400" b="0" dirty="0" err="1" smtClean="0"/>
                        <a:t>Comparative</a:t>
                      </a:r>
                      <a:r>
                        <a:rPr lang="nl-BE" sz="1400" b="0" dirty="0" smtClean="0"/>
                        <a:t> </a:t>
                      </a:r>
                      <a:r>
                        <a:rPr lang="nl-BE" sz="1400" b="0" dirty="0" err="1" smtClean="0"/>
                        <a:t>analysis</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err="1" smtClean="0"/>
                        <a:t>Cress</a:t>
                      </a:r>
                      <a:r>
                        <a:rPr lang="nl-BE" sz="1400" b="0" dirty="0" smtClean="0"/>
                        <a:t> &amp; </a:t>
                      </a:r>
                      <a:r>
                        <a:rPr lang="nl-BE" sz="1400" b="0" dirty="0" err="1" smtClean="0"/>
                        <a:t>Snow</a:t>
                      </a:r>
                      <a:r>
                        <a:rPr lang="nl-BE" sz="1400" b="0" baseline="0" dirty="0" smtClean="0"/>
                        <a:t> (2000)</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400" b="0" dirty="0" smtClean="0"/>
                        <a:t>Thematic</a:t>
                      </a:r>
                      <a:r>
                        <a:rPr lang="nl-BE" sz="1400" b="0" baseline="0" dirty="0" smtClean="0"/>
                        <a:t> </a:t>
                      </a:r>
                      <a:r>
                        <a:rPr lang="nl-BE" sz="1400" b="0" baseline="0" dirty="0" err="1" smtClean="0"/>
                        <a:t>synthesis</a:t>
                      </a:r>
                      <a:endParaRPr lang="nl-BE" sz="14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smtClean="0"/>
                        <a:t>Thomas</a:t>
                      </a:r>
                      <a:r>
                        <a:rPr lang="nl-BE" sz="1400" b="0" baseline="0" dirty="0" smtClean="0"/>
                        <a:t> &amp; Harden (2008)</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400" b="0" dirty="0" err="1" smtClean="0"/>
                        <a:t>Cross-case</a:t>
                      </a:r>
                      <a:r>
                        <a:rPr lang="nl-BE" sz="1400" b="0" dirty="0" smtClean="0"/>
                        <a:t> </a:t>
                      </a:r>
                      <a:r>
                        <a:rPr lang="nl-BE" sz="1400" b="0" dirty="0" err="1" smtClean="0"/>
                        <a:t>analysis</a:t>
                      </a:r>
                      <a:endParaRPr lang="nl-BE" sz="14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err="1" smtClean="0"/>
                        <a:t>Miles</a:t>
                      </a:r>
                      <a:r>
                        <a:rPr lang="nl-BE" sz="1400" b="0" dirty="0" smtClean="0"/>
                        <a:t> &amp; </a:t>
                      </a:r>
                      <a:r>
                        <a:rPr lang="nl-BE" sz="1400" b="0" dirty="0" err="1" smtClean="0"/>
                        <a:t>Huberman</a:t>
                      </a:r>
                      <a:r>
                        <a:rPr lang="nl-BE" sz="1400" b="0" dirty="0" smtClean="0"/>
                        <a:t> (1994)</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905">
                <a:tc>
                  <a:txBody>
                    <a:bodyPr/>
                    <a:lstStyle/>
                    <a:p>
                      <a:r>
                        <a:rPr lang="nl-BE" sz="1400" b="0" dirty="0" err="1" smtClean="0"/>
                        <a:t>Grounded</a:t>
                      </a:r>
                      <a:r>
                        <a:rPr lang="nl-BE" sz="1400" b="0" dirty="0" smtClean="0"/>
                        <a:t> </a:t>
                      </a:r>
                      <a:r>
                        <a:rPr lang="nl-BE" sz="1400" b="0" dirty="0" err="1" smtClean="0"/>
                        <a:t>theory</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400" b="0" dirty="0" err="1" smtClean="0"/>
                        <a:t>Finfgeld</a:t>
                      </a:r>
                      <a:r>
                        <a:rPr lang="nl-BE" sz="1400" b="0" dirty="0" smtClean="0"/>
                        <a:t> (1999) </a:t>
                      </a:r>
                      <a:r>
                        <a:rPr lang="nl-BE" sz="1400" b="0" dirty="0" err="1" smtClean="0"/>
                        <a:t>Kearney</a:t>
                      </a:r>
                      <a:r>
                        <a:rPr lang="nl-BE" sz="1400" b="0" dirty="0" smtClean="0"/>
                        <a:t> (2001), </a:t>
                      </a:r>
                      <a:r>
                        <a:rPr lang="nl-BE" sz="1400" b="0" dirty="0" err="1" smtClean="0"/>
                        <a:t>Eaves</a:t>
                      </a:r>
                      <a:r>
                        <a:rPr lang="nl-BE" sz="1400" b="0" dirty="0" smtClean="0"/>
                        <a:t> (2001)</a:t>
                      </a:r>
                      <a:endParaRPr lang="nl-BE"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080273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0" y="1071563"/>
            <a:ext cx="3784600" cy="5786437"/>
          </a:xfrm>
          <a:prstGeom prst="rect">
            <a:avLst/>
          </a:prstGeom>
          <a:noFill/>
          <a:ln w="9525">
            <a:noFill/>
            <a:miter lim="800000"/>
            <a:headEnd/>
            <a:tailEnd/>
          </a:ln>
        </p:spPr>
      </p:pic>
      <p:sp>
        <p:nvSpPr>
          <p:cNvPr id="33795" name="Title 3"/>
          <p:cNvSpPr>
            <a:spLocks noGrp="1"/>
          </p:cNvSpPr>
          <p:nvPr>
            <p:ph type="title"/>
          </p:nvPr>
        </p:nvSpPr>
        <p:spPr>
          <a:xfrm>
            <a:off x="467544" y="116632"/>
            <a:ext cx="8229600" cy="1143000"/>
          </a:xfrm>
        </p:spPr>
        <p:txBody>
          <a:bodyPr/>
          <a:lstStyle/>
          <a:p>
            <a:r>
              <a:rPr lang="nl-BE" b="1" dirty="0" smtClean="0"/>
              <a:t>A list of developed approaches</a:t>
            </a:r>
          </a:p>
        </p:txBody>
      </p:sp>
      <p:sp>
        <p:nvSpPr>
          <p:cNvPr id="33797" name="Content Placeholder 5"/>
          <p:cNvSpPr>
            <a:spLocks noGrp="1"/>
          </p:cNvSpPr>
          <p:nvPr>
            <p:ph sz="half" idx="2"/>
          </p:nvPr>
        </p:nvSpPr>
        <p:spPr>
          <a:xfrm>
            <a:off x="4786313" y="1285875"/>
            <a:ext cx="3851275" cy="4678363"/>
          </a:xfrm>
        </p:spPr>
        <p:txBody>
          <a:bodyPr>
            <a:normAutofit lnSpcReduction="10000"/>
          </a:bodyPr>
          <a:lstStyle/>
          <a:p>
            <a:r>
              <a:rPr lang="en-US" b="1" dirty="0" smtClean="0"/>
              <a:t>MAKING SENSE OF THE MYRIAD OF QUALITATIVE EVIDENCE SYNTHESIS METHODS</a:t>
            </a:r>
            <a:endParaRPr lang="nl-BE" b="1" dirty="0" smtClean="0"/>
          </a:p>
          <a:p>
            <a:r>
              <a:rPr lang="en-US" dirty="0" smtClean="0"/>
              <a:t>No clear guidance about how to determine which of the existing synthesis methods best fits a particular purpose. </a:t>
            </a:r>
            <a:endParaRPr lang="nl-BE" dirty="0" smtClean="0"/>
          </a:p>
          <a:p>
            <a:endParaRPr lang="nl-BE" dirty="0" smtClean="0"/>
          </a:p>
        </p:txBody>
      </p:sp>
    </p:spTree>
    <p:extLst>
      <p:ext uri="{BB962C8B-B14F-4D97-AF65-F5344CB8AC3E}">
        <p14:creationId xmlns:p14="http://schemas.microsoft.com/office/powerpoint/2010/main" val="2504237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14375" y="-142875"/>
            <a:ext cx="7920038" cy="1079500"/>
          </a:xfrm>
        </p:spPr>
        <p:txBody>
          <a:bodyPr/>
          <a:lstStyle/>
          <a:p>
            <a:r>
              <a:rPr lang="nl-BE" b="1" dirty="0" smtClean="0"/>
              <a:t>A list of developed approaches</a:t>
            </a:r>
          </a:p>
        </p:txBody>
      </p:sp>
      <p:graphicFrame>
        <p:nvGraphicFramePr>
          <p:cNvPr id="6" name="Content Placeholder 5"/>
          <p:cNvGraphicFramePr>
            <a:graphicFrameLocks noGrp="1"/>
          </p:cNvGraphicFramePr>
          <p:nvPr>
            <p:ph idx="1"/>
          </p:nvPr>
        </p:nvGraphicFramePr>
        <p:xfrm>
          <a:off x="0" y="857250"/>
          <a:ext cx="9144000" cy="6000768"/>
        </p:xfrm>
        <a:graphic>
          <a:graphicData uri="http://schemas.openxmlformats.org/drawingml/2006/table">
            <a:tbl>
              <a:tblPr firstRow="1" bandRow="1">
                <a:tableStyleId>{5C22544A-7EE6-4342-B048-85BDC9FD1C3A}</a:tableStyleId>
              </a:tblPr>
              <a:tblGrid>
                <a:gridCol w="2857488"/>
                <a:gridCol w="6286512"/>
              </a:tblGrid>
              <a:tr h="407248">
                <a:tc>
                  <a:txBody>
                    <a:bodyPr/>
                    <a:lstStyle/>
                    <a:p>
                      <a:r>
                        <a:rPr lang="nl-BE" dirty="0" err="1" smtClean="0"/>
                        <a:t>Consider</a:t>
                      </a:r>
                      <a:endParaRPr lang="nl-BE" dirty="0"/>
                    </a:p>
                  </a:txBody>
                  <a:tcPr/>
                </a:tc>
                <a:tc>
                  <a:txBody>
                    <a:bodyPr/>
                    <a:lstStyle/>
                    <a:p>
                      <a:r>
                        <a:rPr lang="nl-BE" dirty="0" err="1" smtClean="0"/>
                        <a:t>Questions</a:t>
                      </a:r>
                      <a:r>
                        <a:rPr lang="nl-BE" dirty="0" smtClean="0"/>
                        <a:t> to </a:t>
                      </a:r>
                      <a:r>
                        <a:rPr lang="nl-BE" dirty="0" err="1" smtClean="0"/>
                        <a:t>be</a:t>
                      </a:r>
                      <a:r>
                        <a:rPr lang="nl-BE" dirty="0" smtClean="0"/>
                        <a:t> </a:t>
                      </a:r>
                      <a:r>
                        <a:rPr lang="nl-BE" dirty="0" err="1" smtClean="0"/>
                        <a:t>asked</a:t>
                      </a:r>
                      <a:endParaRPr lang="nl-BE" dirty="0"/>
                    </a:p>
                  </a:txBody>
                  <a:tcPr/>
                </a:tc>
              </a:tr>
              <a:tr h="1187807">
                <a:tc>
                  <a:txBody>
                    <a:bodyPr/>
                    <a:lstStyle/>
                    <a:p>
                      <a:r>
                        <a:rPr lang="nl-BE" sz="1600" b="0" dirty="0" smtClean="0"/>
                        <a:t>The nature of the research</a:t>
                      </a:r>
                      <a:endParaRPr lang="nl-BE" sz="1600" b="0" dirty="0"/>
                    </a:p>
                  </a:txBody>
                  <a:tcPr/>
                </a:tc>
                <a:tc>
                  <a:txBody>
                    <a:bodyPr/>
                    <a:lstStyle/>
                    <a:p>
                      <a:pPr hangingPunct="0">
                        <a:buFont typeface="Arial" pitchFamily="34" charset="0"/>
                        <a:buChar char="•"/>
                      </a:pPr>
                      <a:r>
                        <a:rPr lang="en-US" sz="1600" b="0" kern="1200" dirty="0" smtClean="0">
                          <a:solidFill>
                            <a:schemeClr val="dk1"/>
                          </a:solidFill>
                          <a:latin typeface="+mn-lt"/>
                          <a:ea typeface="+mn-ea"/>
                          <a:cs typeface="+mn-cs"/>
                        </a:rPr>
                        <a:t>Will the synthesis method result in the expected and desired outcomes?</a:t>
                      </a:r>
                      <a:endParaRPr lang="nl-BE" sz="1600" b="0" kern="1200" dirty="0" smtClean="0">
                        <a:solidFill>
                          <a:schemeClr val="dk1"/>
                        </a:solidFill>
                        <a:latin typeface="+mn-lt"/>
                        <a:ea typeface="+mn-ea"/>
                        <a:cs typeface="+mn-cs"/>
                      </a:endParaRPr>
                    </a:p>
                    <a:p>
                      <a:pPr hangingPunct="0">
                        <a:buFont typeface="Arial" pitchFamily="34" charset="0"/>
                        <a:buChar char="•"/>
                      </a:pPr>
                      <a:r>
                        <a:rPr lang="en-US" sz="1600" b="0" kern="1200" dirty="0" smtClean="0">
                          <a:solidFill>
                            <a:schemeClr val="dk1"/>
                          </a:solidFill>
                          <a:latin typeface="+mn-lt"/>
                          <a:ea typeface="+mn-ea"/>
                          <a:cs typeface="+mn-cs"/>
                        </a:rPr>
                        <a:t>Is the method congruent with the goals of the synthesis project?</a:t>
                      </a:r>
                    </a:p>
                    <a:p>
                      <a:pPr hangingPunct="0">
                        <a:buFont typeface="Arial" pitchFamily="34" charset="0"/>
                        <a:buChar char="•"/>
                      </a:pPr>
                      <a:r>
                        <a:rPr lang="en-US" sz="1600" b="0" kern="1200" dirty="0" smtClean="0">
                          <a:solidFill>
                            <a:schemeClr val="dk1"/>
                          </a:solidFill>
                          <a:latin typeface="+mn-lt"/>
                          <a:ea typeface="+mn-ea"/>
                          <a:cs typeface="+mn-cs"/>
                        </a:rPr>
                        <a:t>Does the primary research support the method?</a:t>
                      </a:r>
                      <a:endParaRPr lang="nl-BE" sz="1600" b="0" kern="1200" dirty="0" smtClean="0">
                        <a:solidFill>
                          <a:schemeClr val="dk1"/>
                        </a:solidFill>
                        <a:latin typeface="+mn-lt"/>
                        <a:ea typeface="+mn-ea"/>
                        <a:cs typeface="+mn-cs"/>
                      </a:endParaRPr>
                    </a:p>
                  </a:txBody>
                  <a:tcPr/>
                </a:tc>
              </a:tr>
              <a:tr h="1187807">
                <a:tc>
                  <a:txBody>
                    <a:bodyPr/>
                    <a:lstStyle/>
                    <a:p>
                      <a:r>
                        <a:rPr lang="nl-BE" sz="1600" b="0" dirty="0" smtClean="0"/>
                        <a:t>The nature of the researcher</a:t>
                      </a:r>
                      <a:endParaRPr lang="nl-BE" sz="1600" b="0" dirty="0"/>
                    </a:p>
                  </a:txBody>
                  <a:tcPr/>
                </a:tc>
                <a:tc>
                  <a:txBody>
                    <a:bodyPr/>
                    <a:lstStyle/>
                    <a:p>
                      <a:pPr hangingPunct="0">
                        <a:buFont typeface="Arial" pitchFamily="34" charset="0"/>
                        <a:buChar char="•"/>
                      </a:pPr>
                      <a:r>
                        <a:rPr lang="en-US" sz="1600" b="0" kern="1200" dirty="0" smtClean="0">
                          <a:solidFill>
                            <a:schemeClr val="dk1"/>
                          </a:solidFill>
                          <a:latin typeface="+mn-lt"/>
                          <a:ea typeface="+mn-ea"/>
                          <a:cs typeface="+mn-cs"/>
                        </a:rPr>
                        <a:t>How tolerant is the researcher to the amount of structure and ambiguity that is inherent in the method?</a:t>
                      </a:r>
                      <a:endParaRPr lang="nl-BE" sz="1600" b="0" kern="1200" dirty="0" smtClean="0">
                        <a:solidFill>
                          <a:schemeClr val="dk1"/>
                        </a:solidFill>
                        <a:latin typeface="+mn-lt"/>
                        <a:ea typeface="+mn-ea"/>
                        <a:cs typeface="+mn-cs"/>
                      </a:endParaRPr>
                    </a:p>
                    <a:p>
                      <a:pPr hangingPunct="0">
                        <a:buFont typeface="Arial" pitchFamily="34" charset="0"/>
                        <a:buChar char="•"/>
                      </a:pPr>
                      <a:r>
                        <a:rPr lang="en-US" sz="1600" b="0" kern="1200" dirty="0" smtClean="0">
                          <a:solidFill>
                            <a:schemeClr val="dk1"/>
                          </a:solidFill>
                          <a:latin typeface="+mn-lt"/>
                          <a:ea typeface="+mn-ea"/>
                          <a:cs typeface="+mn-cs"/>
                        </a:rPr>
                        <a:t>Is his/her epistemological stance congruent with that of the synthesis method?</a:t>
                      </a:r>
                      <a:endParaRPr lang="nl-BE" sz="1600" b="0" kern="1200" dirty="0" smtClean="0">
                        <a:solidFill>
                          <a:schemeClr val="dk1"/>
                        </a:solidFill>
                        <a:latin typeface="+mn-lt"/>
                        <a:ea typeface="+mn-ea"/>
                        <a:cs typeface="+mn-cs"/>
                      </a:endParaRPr>
                    </a:p>
                  </a:txBody>
                  <a:tcPr/>
                </a:tc>
              </a:tr>
              <a:tr h="1314685">
                <a:tc>
                  <a:txBody>
                    <a:bodyPr/>
                    <a:lstStyle/>
                    <a:p>
                      <a:r>
                        <a:rPr lang="nl-BE" sz="1600" b="0" dirty="0" smtClean="0"/>
                        <a:t>The nature</a:t>
                      </a:r>
                      <a:r>
                        <a:rPr lang="nl-BE" sz="1600" b="0" baseline="0" dirty="0" smtClean="0"/>
                        <a:t> of the research team</a:t>
                      </a:r>
                      <a:endParaRPr lang="nl-BE" sz="1600" b="0" dirty="0"/>
                    </a:p>
                  </a:txBody>
                  <a:tcPr/>
                </a:tc>
                <a:tc>
                  <a:txBody>
                    <a:bodyPr/>
                    <a:lstStyle/>
                    <a:p>
                      <a:pPr hangingPunct="0">
                        <a:buFont typeface="Arial" pitchFamily="34" charset="0"/>
                        <a:buChar char="•"/>
                      </a:pPr>
                      <a:r>
                        <a:rPr lang="en-US" sz="1600" b="0" kern="1200" dirty="0" smtClean="0">
                          <a:solidFill>
                            <a:schemeClr val="dk1"/>
                          </a:solidFill>
                          <a:latin typeface="+mn-lt"/>
                          <a:ea typeface="+mn-ea"/>
                          <a:cs typeface="+mn-cs"/>
                        </a:rPr>
                        <a:t>Is there the necessary mix of disciplinary, methodological, and other perspectives among the research team to enact this method?</a:t>
                      </a:r>
                      <a:endParaRPr lang="nl-BE" sz="1600" b="0" kern="1200" dirty="0" smtClean="0">
                        <a:solidFill>
                          <a:schemeClr val="dk1"/>
                        </a:solidFill>
                        <a:latin typeface="+mn-lt"/>
                        <a:ea typeface="+mn-ea"/>
                        <a:cs typeface="+mn-cs"/>
                      </a:endParaRPr>
                    </a:p>
                    <a:p>
                      <a:pPr hangingPunct="0">
                        <a:buFont typeface="Arial" pitchFamily="34" charset="0"/>
                        <a:buChar char="•"/>
                      </a:pPr>
                      <a:r>
                        <a:rPr lang="en-US" sz="1600" b="0" kern="1200" dirty="0" smtClean="0">
                          <a:solidFill>
                            <a:schemeClr val="dk1"/>
                          </a:solidFill>
                          <a:latin typeface="+mn-lt"/>
                          <a:ea typeface="+mn-ea"/>
                          <a:cs typeface="+mn-cs"/>
                        </a:rPr>
                        <a:t> Is the expertise needed for this method (e.g., statistical analysis, theoretical) available?</a:t>
                      </a:r>
                      <a:endParaRPr lang="nl-BE" sz="1600" b="0" kern="1200" dirty="0" smtClean="0">
                        <a:solidFill>
                          <a:schemeClr val="dk1"/>
                        </a:solidFill>
                        <a:latin typeface="+mn-lt"/>
                        <a:ea typeface="+mn-ea"/>
                        <a:cs typeface="+mn-cs"/>
                      </a:endParaRPr>
                    </a:p>
                  </a:txBody>
                  <a:tcPr/>
                </a:tc>
              </a:tr>
              <a:tr h="1903221">
                <a:tc>
                  <a:txBody>
                    <a:bodyPr/>
                    <a:lstStyle/>
                    <a:p>
                      <a:r>
                        <a:rPr lang="nl-BE" sz="1600" b="0" dirty="0" smtClean="0"/>
                        <a:t>Resource </a:t>
                      </a:r>
                      <a:r>
                        <a:rPr lang="nl-BE" sz="1600" b="0" dirty="0" err="1" smtClean="0"/>
                        <a:t>requirements</a:t>
                      </a:r>
                      <a:endParaRPr lang="nl-BE" sz="1600" b="0" dirty="0"/>
                    </a:p>
                  </a:txBody>
                  <a:tcPr/>
                </a:tc>
                <a:tc>
                  <a:txBody>
                    <a:bodyPr/>
                    <a:lstStyle/>
                    <a:p>
                      <a:pPr>
                        <a:buFont typeface="Arial" pitchFamily="34" charset="0"/>
                        <a:buChar char="•"/>
                      </a:pPr>
                      <a:r>
                        <a:rPr lang="en-US" sz="1600" b="0" kern="1200" dirty="0" smtClean="0">
                          <a:solidFill>
                            <a:schemeClr val="dk1"/>
                          </a:solidFill>
                          <a:latin typeface="+mn-lt"/>
                          <a:ea typeface="+mn-ea"/>
                          <a:cs typeface="+mn-cs"/>
                        </a:rPr>
                        <a:t>How much personnel, time and effort are required for this method?</a:t>
                      </a:r>
                      <a:endParaRPr lang="nl-BE" sz="1600" b="0" kern="1200" dirty="0" smtClean="0">
                        <a:solidFill>
                          <a:schemeClr val="dk1"/>
                        </a:solidFill>
                        <a:latin typeface="+mn-lt"/>
                        <a:ea typeface="+mn-ea"/>
                        <a:cs typeface="+mn-cs"/>
                      </a:endParaRPr>
                    </a:p>
                    <a:p>
                      <a:pPr>
                        <a:buFont typeface="Arial" pitchFamily="34" charset="0"/>
                        <a:buChar char="•"/>
                      </a:pPr>
                      <a:r>
                        <a:rPr lang="en-US" sz="1600" b="0" kern="1200" dirty="0" smtClean="0">
                          <a:solidFill>
                            <a:schemeClr val="dk1"/>
                          </a:solidFill>
                          <a:latin typeface="+mn-lt"/>
                          <a:ea typeface="+mn-ea"/>
                          <a:cs typeface="+mn-cs"/>
                        </a:rPr>
                        <a:t>Is there adequate funding to support expenses incurred in implementing this method?</a:t>
                      </a:r>
                      <a:endParaRPr lang="nl-BE" sz="1600" b="0" kern="1200" dirty="0" smtClean="0">
                        <a:solidFill>
                          <a:schemeClr val="dk1"/>
                        </a:solidFill>
                        <a:latin typeface="+mn-lt"/>
                        <a:ea typeface="+mn-ea"/>
                        <a:cs typeface="+mn-cs"/>
                      </a:endParaRPr>
                    </a:p>
                    <a:p>
                      <a:pPr>
                        <a:buFont typeface="Arial" pitchFamily="34" charset="0"/>
                        <a:buNone/>
                      </a:pPr>
                      <a:r>
                        <a:rPr lang="nl-BE" sz="1600" b="0" kern="1200" dirty="0" smtClean="0">
                          <a:solidFill>
                            <a:schemeClr val="dk1"/>
                          </a:solidFill>
                          <a:latin typeface="+mn-lt"/>
                          <a:ea typeface="+mn-ea"/>
                          <a:cs typeface="+mn-cs"/>
                        </a:rPr>
                        <a:t/>
                      </a:r>
                      <a:br>
                        <a:rPr lang="nl-BE" sz="1600" b="0" kern="1200" dirty="0" smtClean="0">
                          <a:solidFill>
                            <a:schemeClr val="dk1"/>
                          </a:solidFill>
                          <a:latin typeface="+mn-lt"/>
                          <a:ea typeface="+mn-ea"/>
                          <a:cs typeface="+mn-cs"/>
                        </a:rPr>
                      </a:br>
                      <a:r>
                        <a:rPr lang="nl-BE" sz="1400" b="0" kern="1200" dirty="0" smtClean="0">
                          <a:solidFill>
                            <a:schemeClr val="accent5">
                              <a:lumMod val="25000"/>
                            </a:schemeClr>
                          </a:solidFill>
                          <a:latin typeface="+mn-lt"/>
                          <a:ea typeface="+mn-ea"/>
                          <a:cs typeface="+mn-cs"/>
                        </a:rPr>
                        <a:t>Paterson,</a:t>
                      </a:r>
                      <a:r>
                        <a:rPr lang="nl-BE" sz="1400" b="0" kern="1200" baseline="0" dirty="0" smtClean="0">
                          <a:solidFill>
                            <a:schemeClr val="accent5">
                              <a:lumMod val="25000"/>
                            </a:schemeClr>
                          </a:solidFill>
                          <a:latin typeface="+mn-lt"/>
                          <a:ea typeface="+mn-ea"/>
                          <a:cs typeface="+mn-cs"/>
                        </a:rPr>
                        <a:t> B. (2011). </a:t>
                      </a:r>
                      <a:r>
                        <a:rPr lang="nl-BE" sz="1400" b="0" kern="1200" baseline="0" dirty="0" err="1" smtClean="0">
                          <a:solidFill>
                            <a:schemeClr val="accent5">
                              <a:lumMod val="25000"/>
                            </a:schemeClr>
                          </a:solidFill>
                          <a:latin typeface="+mn-lt"/>
                          <a:ea typeface="+mn-ea"/>
                          <a:cs typeface="+mn-cs"/>
                        </a:rPr>
                        <a:t>Introducing</a:t>
                      </a:r>
                      <a:r>
                        <a:rPr lang="nl-BE" sz="1400" b="0" kern="1200" baseline="0" dirty="0" smtClean="0">
                          <a:solidFill>
                            <a:schemeClr val="accent5">
                              <a:lumMod val="25000"/>
                            </a:schemeClr>
                          </a:solidFill>
                          <a:latin typeface="+mn-lt"/>
                          <a:ea typeface="+mn-ea"/>
                          <a:cs typeface="+mn-cs"/>
                        </a:rPr>
                        <a:t> </a:t>
                      </a:r>
                      <a:r>
                        <a:rPr lang="nl-BE" sz="1400" b="0" kern="1200" baseline="0" dirty="0" err="1" smtClean="0">
                          <a:solidFill>
                            <a:schemeClr val="accent5">
                              <a:lumMod val="25000"/>
                            </a:schemeClr>
                          </a:solidFill>
                          <a:latin typeface="+mn-lt"/>
                          <a:ea typeface="+mn-ea"/>
                          <a:cs typeface="+mn-cs"/>
                        </a:rPr>
                        <a:t>Qualitative</a:t>
                      </a:r>
                      <a:r>
                        <a:rPr lang="nl-BE" sz="1400" b="0" kern="1200" baseline="0" dirty="0" smtClean="0">
                          <a:solidFill>
                            <a:schemeClr val="accent5">
                              <a:lumMod val="25000"/>
                            </a:schemeClr>
                          </a:solidFill>
                          <a:latin typeface="+mn-lt"/>
                          <a:ea typeface="+mn-ea"/>
                          <a:cs typeface="+mn-cs"/>
                        </a:rPr>
                        <a:t> </a:t>
                      </a:r>
                      <a:r>
                        <a:rPr lang="nl-BE" sz="1400" b="0" kern="1200" baseline="0" dirty="0" err="1" smtClean="0">
                          <a:solidFill>
                            <a:schemeClr val="accent5">
                              <a:lumMod val="25000"/>
                            </a:schemeClr>
                          </a:solidFill>
                          <a:latin typeface="+mn-lt"/>
                          <a:ea typeface="+mn-ea"/>
                          <a:cs typeface="+mn-cs"/>
                        </a:rPr>
                        <a:t>Evidence</a:t>
                      </a:r>
                      <a:r>
                        <a:rPr lang="nl-BE" sz="1400" b="0" kern="1200" baseline="0" dirty="0" smtClean="0">
                          <a:solidFill>
                            <a:schemeClr val="accent5">
                              <a:lumMod val="25000"/>
                            </a:schemeClr>
                          </a:solidFill>
                          <a:latin typeface="+mn-lt"/>
                          <a:ea typeface="+mn-ea"/>
                          <a:cs typeface="+mn-cs"/>
                        </a:rPr>
                        <a:t> </a:t>
                      </a:r>
                      <a:r>
                        <a:rPr lang="nl-BE" sz="1400" b="0" kern="1200" baseline="0" dirty="0" err="1" smtClean="0">
                          <a:solidFill>
                            <a:schemeClr val="accent5">
                              <a:lumMod val="25000"/>
                            </a:schemeClr>
                          </a:solidFill>
                          <a:latin typeface="+mn-lt"/>
                          <a:ea typeface="+mn-ea"/>
                          <a:cs typeface="+mn-cs"/>
                        </a:rPr>
                        <a:t>Synthesis</a:t>
                      </a:r>
                      <a:r>
                        <a:rPr lang="nl-BE" sz="1400" b="0" kern="1200" baseline="0" dirty="0" smtClean="0">
                          <a:solidFill>
                            <a:schemeClr val="accent5">
                              <a:lumMod val="25000"/>
                            </a:schemeClr>
                          </a:solidFill>
                          <a:latin typeface="+mn-lt"/>
                          <a:ea typeface="+mn-ea"/>
                          <a:cs typeface="+mn-cs"/>
                        </a:rPr>
                        <a:t>. In Hannes, K., &amp; Lockwood, C. (</a:t>
                      </a:r>
                      <a:r>
                        <a:rPr lang="nl-BE" sz="1400" b="0" kern="1200" baseline="0" dirty="0" err="1" smtClean="0">
                          <a:solidFill>
                            <a:schemeClr val="accent5">
                              <a:lumMod val="25000"/>
                            </a:schemeClr>
                          </a:solidFill>
                          <a:latin typeface="+mn-lt"/>
                          <a:ea typeface="+mn-ea"/>
                          <a:cs typeface="+mn-cs"/>
                        </a:rPr>
                        <a:t>eds</a:t>
                      </a:r>
                      <a:r>
                        <a:rPr lang="nl-BE" sz="1400" b="0" kern="1200" baseline="0" dirty="0" smtClean="0">
                          <a:solidFill>
                            <a:schemeClr val="accent5">
                              <a:lumMod val="25000"/>
                            </a:schemeClr>
                          </a:solidFill>
                          <a:latin typeface="+mn-lt"/>
                          <a:ea typeface="+mn-ea"/>
                          <a:cs typeface="+mn-cs"/>
                        </a:rPr>
                        <a:t>.). </a:t>
                      </a:r>
                      <a:r>
                        <a:rPr lang="nl-BE" sz="1400" b="0" kern="1200" baseline="0" dirty="0" err="1" smtClean="0">
                          <a:solidFill>
                            <a:schemeClr val="accent5">
                              <a:lumMod val="25000"/>
                            </a:schemeClr>
                          </a:solidFill>
                          <a:latin typeface="+mn-lt"/>
                          <a:ea typeface="+mn-ea"/>
                          <a:cs typeface="+mn-cs"/>
                        </a:rPr>
                        <a:t>Qualitative</a:t>
                      </a:r>
                      <a:r>
                        <a:rPr lang="nl-BE" sz="1400" b="0" kern="1200" baseline="0" dirty="0" smtClean="0">
                          <a:solidFill>
                            <a:schemeClr val="accent5">
                              <a:lumMod val="25000"/>
                            </a:schemeClr>
                          </a:solidFill>
                          <a:latin typeface="+mn-lt"/>
                          <a:ea typeface="+mn-ea"/>
                          <a:cs typeface="+mn-cs"/>
                        </a:rPr>
                        <a:t> Ev. </a:t>
                      </a:r>
                      <a:r>
                        <a:rPr lang="nl-BE" sz="1400" b="0" kern="1200" baseline="0" dirty="0" err="1" smtClean="0">
                          <a:solidFill>
                            <a:schemeClr val="accent5">
                              <a:lumMod val="25000"/>
                            </a:schemeClr>
                          </a:solidFill>
                          <a:latin typeface="+mn-lt"/>
                          <a:ea typeface="+mn-ea"/>
                          <a:cs typeface="+mn-cs"/>
                        </a:rPr>
                        <a:t>Synthesis</a:t>
                      </a:r>
                      <a:r>
                        <a:rPr lang="nl-BE" sz="1400" b="0" kern="1200" baseline="0" dirty="0" smtClean="0">
                          <a:solidFill>
                            <a:schemeClr val="accent5">
                              <a:lumMod val="25000"/>
                            </a:schemeClr>
                          </a:solidFill>
                          <a:latin typeface="+mn-lt"/>
                          <a:ea typeface="+mn-ea"/>
                          <a:cs typeface="+mn-cs"/>
                        </a:rPr>
                        <a:t>: </a:t>
                      </a:r>
                      <a:r>
                        <a:rPr lang="nl-BE" sz="1400" b="0" kern="1200" baseline="0" dirty="0" err="1" smtClean="0">
                          <a:solidFill>
                            <a:schemeClr val="accent5">
                              <a:lumMod val="25000"/>
                            </a:schemeClr>
                          </a:solidFill>
                          <a:latin typeface="+mn-lt"/>
                          <a:ea typeface="+mn-ea"/>
                          <a:cs typeface="+mn-cs"/>
                        </a:rPr>
                        <a:t>choosing</a:t>
                      </a:r>
                      <a:r>
                        <a:rPr lang="nl-BE" sz="1400" b="0" kern="1200" baseline="0" dirty="0" smtClean="0">
                          <a:solidFill>
                            <a:schemeClr val="accent5">
                              <a:lumMod val="25000"/>
                            </a:schemeClr>
                          </a:solidFill>
                          <a:latin typeface="+mn-lt"/>
                          <a:ea typeface="+mn-ea"/>
                          <a:cs typeface="+mn-cs"/>
                        </a:rPr>
                        <a:t> the right </a:t>
                      </a:r>
                      <a:r>
                        <a:rPr lang="nl-BE" sz="1400" b="0" kern="1200" baseline="0" dirty="0" err="1" smtClean="0">
                          <a:solidFill>
                            <a:schemeClr val="accent5">
                              <a:lumMod val="25000"/>
                            </a:schemeClr>
                          </a:solidFill>
                          <a:latin typeface="+mn-lt"/>
                          <a:ea typeface="+mn-ea"/>
                          <a:cs typeface="+mn-cs"/>
                        </a:rPr>
                        <a:t>approach</a:t>
                      </a:r>
                      <a:r>
                        <a:rPr lang="nl-BE" sz="1400" b="0" kern="1200" baseline="0" dirty="0" smtClean="0">
                          <a:solidFill>
                            <a:schemeClr val="accent5">
                              <a:lumMod val="25000"/>
                            </a:schemeClr>
                          </a:solidFill>
                          <a:latin typeface="+mn-lt"/>
                          <a:ea typeface="+mn-ea"/>
                          <a:cs typeface="+mn-cs"/>
                        </a:rPr>
                        <a:t>. </a:t>
                      </a:r>
                      <a:r>
                        <a:rPr lang="nl-BE" sz="1400" b="0" kern="1200" baseline="0" dirty="0" err="1" smtClean="0">
                          <a:solidFill>
                            <a:schemeClr val="accent5">
                              <a:lumMod val="25000"/>
                            </a:schemeClr>
                          </a:solidFill>
                          <a:latin typeface="+mn-lt"/>
                          <a:ea typeface="+mn-ea"/>
                          <a:cs typeface="+mn-cs"/>
                        </a:rPr>
                        <a:t>Wiley-Blackwell</a:t>
                      </a:r>
                      <a:r>
                        <a:rPr lang="nl-BE" sz="1400" b="0" kern="1200" baseline="0" dirty="0" smtClean="0">
                          <a:solidFill>
                            <a:schemeClr val="accent5">
                              <a:lumMod val="25000"/>
                            </a:schemeClr>
                          </a:solidFill>
                          <a:latin typeface="+mn-lt"/>
                          <a:ea typeface="+mn-ea"/>
                          <a:cs typeface="+mn-cs"/>
                        </a:rPr>
                        <a:t>, UK.</a:t>
                      </a:r>
                      <a:endParaRPr lang="nl-BE" sz="1400" b="0" kern="1200" dirty="0" smtClean="0">
                        <a:solidFill>
                          <a:schemeClr val="accent5">
                            <a:lumMod val="25000"/>
                          </a:schemeClr>
                        </a:solidFill>
                        <a:latin typeface="+mn-lt"/>
                        <a:ea typeface="+mn-ea"/>
                        <a:cs typeface="+mn-cs"/>
                      </a:endParaRPr>
                    </a:p>
                  </a:txBody>
                  <a:tcPr/>
                </a:tc>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27" y="6230681"/>
            <a:ext cx="741872" cy="457200"/>
          </a:xfrm>
          <a:prstGeom prst="rect">
            <a:avLst/>
          </a:prstGeom>
        </p:spPr>
      </p:pic>
    </p:spTree>
    <p:extLst>
      <p:ext uri="{BB962C8B-B14F-4D97-AF65-F5344CB8AC3E}">
        <p14:creationId xmlns:p14="http://schemas.microsoft.com/office/powerpoint/2010/main" val="32286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few commonly-used approaches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Meta-ethnography: </a:t>
            </a:r>
            <a:r>
              <a:rPr lang="nl-BE" dirty="0" smtClean="0"/>
              <a:t>Highly </a:t>
            </a:r>
            <a:r>
              <a:rPr lang="nl-BE" dirty="0"/>
              <a:t>interpretive approach with an aim to develop </a:t>
            </a:r>
            <a:r>
              <a:rPr lang="nl-BE" dirty="0" smtClean="0"/>
              <a:t>an understanding </a:t>
            </a:r>
            <a:r>
              <a:rPr lang="nl-BE" dirty="0"/>
              <a:t>and a </a:t>
            </a:r>
            <a:r>
              <a:rPr lang="nl-BE" dirty="0" smtClean="0"/>
              <a:t>theory.</a:t>
            </a:r>
          </a:p>
          <a:p>
            <a:r>
              <a:rPr lang="en-US" b="1" dirty="0" smtClean="0"/>
              <a:t>Meta-summary: </a:t>
            </a:r>
            <a:r>
              <a:rPr lang="nl-BE" dirty="0" smtClean="0"/>
              <a:t>Groups qualitative findings; also </a:t>
            </a:r>
            <a:r>
              <a:rPr lang="nl-BE" dirty="0"/>
              <a:t>calculates frequency and intensity </a:t>
            </a:r>
            <a:r>
              <a:rPr lang="nl-BE" dirty="0" smtClean="0"/>
              <a:t>effects.</a:t>
            </a:r>
          </a:p>
          <a:p>
            <a:r>
              <a:rPr lang="nl-BE" b="1" dirty="0" smtClean="0"/>
              <a:t>Realist synthesis: </a:t>
            </a:r>
            <a:r>
              <a:rPr lang="nl-BE" dirty="0" smtClean="0"/>
              <a:t>Multi-method</a:t>
            </a:r>
            <a:r>
              <a:rPr lang="nl-BE" dirty="0"/>
              <a:t>, multi-disciplinary </a:t>
            </a:r>
            <a:r>
              <a:rPr lang="nl-BE" dirty="0" smtClean="0"/>
              <a:t>focus </a:t>
            </a:r>
            <a:r>
              <a:rPr lang="nl-BE" dirty="0"/>
              <a:t>on theories that underly interventions.  P</a:t>
            </a:r>
            <a:r>
              <a:rPr lang="nl-BE" dirty="0" smtClean="0"/>
              <a:t>articulary </a:t>
            </a:r>
            <a:r>
              <a:rPr lang="nl-BE" dirty="0"/>
              <a:t>been designed to answer questions such as what works, for whom, </a:t>
            </a:r>
            <a:r>
              <a:rPr lang="nl-BE" dirty="0" smtClean="0"/>
              <a:t>why, </a:t>
            </a:r>
            <a:r>
              <a:rPr lang="nl-BE" dirty="0"/>
              <a:t>in </a:t>
            </a:r>
            <a:r>
              <a:rPr lang="nl-BE" dirty="0" smtClean="0"/>
              <a:t>which, </a:t>
            </a:r>
            <a:r>
              <a:rPr lang="nl-BE" dirty="0"/>
              <a:t>circumstances and </a:t>
            </a:r>
            <a:r>
              <a:rPr lang="nl-BE" dirty="0" smtClean="0"/>
              <a:t>how.</a:t>
            </a:r>
          </a:p>
          <a:p>
            <a:r>
              <a:rPr lang="nl-BE" b="1" dirty="0"/>
              <a:t>Critical interpretive synthesis: </a:t>
            </a:r>
            <a:r>
              <a:rPr lang="nl-BE" dirty="0"/>
              <a:t>Highly inspired by meta-ethnography, but with a particular emphasis on a fundamental critique on what is summarized, questioning the ways in which the literature had constructed or handled a particular phenomenon of </a:t>
            </a:r>
            <a:r>
              <a:rPr lang="nl-BE" dirty="0" smtClean="0"/>
              <a:t>interest.</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527" y="6230681"/>
            <a:ext cx="741872" cy="457200"/>
          </a:xfrm>
          <a:prstGeom prst="rect">
            <a:avLst/>
          </a:prstGeom>
        </p:spPr>
      </p:pic>
    </p:spTree>
    <p:extLst>
      <p:ext uri="{BB962C8B-B14F-4D97-AF65-F5344CB8AC3E}">
        <p14:creationId xmlns:p14="http://schemas.microsoft.com/office/powerpoint/2010/main" val="1751676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smtClean="0"/>
              <a:t>KEY </a:t>
            </a:r>
            <a:r>
              <a:rPr lang="en-GB" b="1" dirty="0" smtClean="0"/>
              <a:t>RESOURCES: Qualitative</a:t>
            </a:r>
            <a:endParaRPr lang="en-GB" b="1" dirty="0"/>
          </a:p>
        </p:txBody>
      </p:sp>
      <p:sp>
        <p:nvSpPr>
          <p:cNvPr id="43011" name="Rectangle 3"/>
          <p:cNvSpPr>
            <a:spLocks noGrp="1" noChangeArrowheads="1"/>
          </p:cNvSpPr>
          <p:nvPr>
            <p:ph type="body" idx="1"/>
          </p:nvPr>
        </p:nvSpPr>
        <p:spPr>
          <a:xfrm>
            <a:off x="179512" y="1268760"/>
            <a:ext cx="8640960" cy="5400600"/>
          </a:xfrm>
        </p:spPr>
        <p:txBody>
          <a:bodyPr>
            <a:noAutofit/>
          </a:bodyPr>
          <a:lstStyle/>
          <a:p>
            <a:pPr>
              <a:lnSpc>
                <a:spcPct val="80000"/>
              </a:lnSpc>
            </a:pPr>
            <a:r>
              <a:rPr lang="en-US" sz="2300" dirty="0"/>
              <a:t>Cochrane Qualitative and Implementation Methods </a:t>
            </a:r>
            <a:r>
              <a:rPr lang="en-US" sz="2300" dirty="0" smtClean="0"/>
              <a:t>Group. See </a:t>
            </a:r>
            <a:r>
              <a:rPr lang="en-US" sz="2300" b="1" dirty="0" smtClean="0"/>
              <a:t>especially </a:t>
            </a:r>
            <a:r>
              <a:rPr lang="en-US" sz="2300" dirty="0" smtClean="0"/>
              <a:t>“Supplemental Handbook Guidance” and “Core Library.” </a:t>
            </a:r>
            <a:r>
              <a:rPr lang="en-US" sz="2300" dirty="0"/>
              <a:t>Available from: </a:t>
            </a:r>
            <a:r>
              <a:rPr lang="en-US" sz="2300" dirty="0">
                <a:hlinkClick r:id="rId3"/>
              </a:rPr>
              <a:t>http://</a:t>
            </a:r>
            <a:r>
              <a:rPr lang="en-US" sz="2300" dirty="0" smtClean="0">
                <a:hlinkClick r:id="rId3"/>
              </a:rPr>
              <a:t>cqim.cochrane.org/welcome</a:t>
            </a:r>
            <a:endParaRPr lang="en-GB" sz="2300" dirty="0" smtClean="0"/>
          </a:p>
          <a:p>
            <a:pPr>
              <a:lnSpc>
                <a:spcPct val="80000"/>
              </a:lnSpc>
            </a:pPr>
            <a:r>
              <a:rPr lang="en-GB" sz="2300" dirty="0" smtClean="0"/>
              <a:t>Barnett-Page </a:t>
            </a:r>
            <a:r>
              <a:rPr lang="en-GB" sz="2300" dirty="0"/>
              <a:t>E, Thomas J. Methods for the synthesis of qualitative research: a critical review. BMC Med Res </a:t>
            </a:r>
            <a:r>
              <a:rPr lang="en-GB" sz="2300" dirty="0" err="1"/>
              <a:t>Methodol</a:t>
            </a:r>
            <a:r>
              <a:rPr lang="en-GB" sz="2300" dirty="0"/>
              <a:t>. 2009 Aug 11;9:59. </a:t>
            </a:r>
            <a:r>
              <a:rPr lang="en-GB" sz="2300" dirty="0" smtClean="0"/>
              <a:t/>
            </a:r>
            <a:br>
              <a:rPr lang="en-GB" sz="2300" dirty="0" smtClean="0"/>
            </a:br>
            <a:r>
              <a:rPr lang="en-GB" sz="2300" dirty="0" smtClean="0">
                <a:hlinkClick r:id="rId4"/>
              </a:rPr>
              <a:t>http</a:t>
            </a:r>
            <a:r>
              <a:rPr lang="en-GB" sz="2300" dirty="0">
                <a:hlinkClick r:id="rId4"/>
              </a:rPr>
              <a:t>://www.biomedcentral.com/1471-2288/9/59</a:t>
            </a:r>
            <a:r>
              <a:rPr lang="en-GB" sz="2300" dirty="0"/>
              <a:t> </a:t>
            </a:r>
          </a:p>
          <a:p>
            <a:pPr>
              <a:lnSpc>
                <a:spcPct val="80000"/>
              </a:lnSpc>
            </a:pPr>
            <a:r>
              <a:rPr lang="en-GB" sz="2300" dirty="0" smtClean="0"/>
              <a:t>Thomas </a:t>
            </a:r>
            <a:r>
              <a:rPr lang="en-GB" sz="2300" dirty="0"/>
              <a:t>J, Harden A (2008) Methods for the thematic synthesis of qualitative research in systematic </a:t>
            </a:r>
            <a:r>
              <a:rPr lang="en-GB" sz="2300" dirty="0" smtClean="0"/>
              <a:t>reviews. BMC</a:t>
            </a:r>
            <a:r>
              <a:rPr lang="en-GB" sz="2300" dirty="0"/>
              <a:t> Medical Research Methodology </a:t>
            </a:r>
            <a:r>
              <a:rPr lang="en-GB" sz="2300" dirty="0" smtClean="0"/>
              <a:t>8:45 </a:t>
            </a:r>
            <a:br>
              <a:rPr lang="en-GB" sz="2300" dirty="0" smtClean="0"/>
            </a:br>
            <a:r>
              <a:rPr lang="en-GB" sz="2300" u="sng" dirty="0" smtClean="0">
                <a:hlinkClick r:id="rId5"/>
              </a:rPr>
              <a:t>http</a:t>
            </a:r>
            <a:r>
              <a:rPr lang="en-GB" sz="2300" u="sng" dirty="0">
                <a:hlinkClick r:id="rId5"/>
              </a:rPr>
              <a:t>://www.biomedcentral.com/1471-2288/8/45</a:t>
            </a:r>
            <a:r>
              <a:rPr lang="en-GB" sz="2300" dirty="0"/>
              <a:t> </a:t>
            </a:r>
            <a:endParaRPr lang="en-GB" sz="2300" dirty="0" smtClean="0"/>
          </a:p>
          <a:p>
            <a:pPr>
              <a:lnSpc>
                <a:spcPct val="80000"/>
              </a:lnSpc>
            </a:pPr>
            <a:r>
              <a:rPr lang="en-US" sz="2300" dirty="0"/>
              <a:t>Campbell R, Pound P, Morgan M, </a:t>
            </a:r>
            <a:r>
              <a:rPr lang="en-US" sz="2300" dirty="0" err="1"/>
              <a:t>Daker</a:t>
            </a:r>
            <a:r>
              <a:rPr lang="en-US" sz="2300" dirty="0"/>
              <a:t>-White G, Britten N, Pill R, </a:t>
            </a:r>
            <a:r>
              <a:rPr lang="en-US" sz="2300" dirty="0" smtClean="0"/>
              <a:t>et al. </a:t>
            </a:r>
            <a:r>
              <a:rPr lang="en-US" sz="2300" dirty="0"/>
              <a:t>Evaluating meta-ethnography: systematic analysis and synthesis of qualitative research. Health </a:t>
            </a:r>
            <a:r>
              <a:rPr lang="en-US" sz="2300" dirty="0" err="1"/>
              <a:t>Technol</a:t>
            </a:r>
            <a:r>
              <a:rPr lang="en-US" sz="2300" dirty="0"/>
              <a:t> Assess. 2011 Dec;15(43):1-164. </a:t>
            </a:r>
            <a:r>
              <a:rPr lang="en-US" sz="2300" dirty="0">
                <a:hlinkClick r:id="rId6"/>
              </a:rPr>
              <a:t>https://</a:t>
            </a:r>
            <a:r>
              <a:rPr lang="en-US" sz="2300" dirty="0" smtClean="0">
                <a:hlinkClick r:id="rId6"/>
              </a:rPr>
              <a:t>ore.exeter.ac.uk/repository/handle/10871/13681</a:t>
            </a:r>
            <a:endParaRPr lang="en-US" sz="2300" dirty="0" smtClean="0"/>
          </a:p>
          <a:p>
            <a:pPr>
              <a:lnSpc>
                <a:spcPct val="80000"/>
              </a:lnSpc>
            </a:pPr>
            <a:r>
              <a:rPr lang="en-GB" sz="2300" dirty="0" smtClean="0"/>
              <a:t>Finding Qualitative Research Articles (University of Washington). </a:t>
            </a:r>
            <a:r>
              <a:rPr lang="en-GB" sz="2300" dirty="0"/>
              <a:t>Available from: </a:t>
            </a:r>
            <a:r>
              <a:rPr lang="en-GB" sz="2300" dirty="0">
                <a:hlinkClick r:id="rId7"/>
              </a:rPr>
              <a:t>http://</a:t>
            </a:r>
            <a:r>
              <a:rPr lang="en-GB" sz="2300" dirty="0" smtClean="0">
                <a:hlinkClick r:id="rId7"/>
              </a:rPr>
              <a:t>guides.lib.uw.edu/hsl/qualres</a:t>
            </a:r>
            <a:endParaRPr lang="en-GB" sz="2300" dirty="0" smtClean="0"/>
          </a:p>
          <a:p>
            <a:pPr marL="0" indent="0">
              <a:lnSpc>
                <a:spcPct val="80000"/>
              </a:lnSpc>
              <a:buNone/>
            </a:pPr>
            <a:endParaRPr lang="en-GB" sz="2400" dirty="0"/>
          </a:p>
          <a:p>
            <a:pPr marL="0" indent="0">
              <a:lnSpc>
                <a:spcPct val="80000"/>
              </a:lnSpc>
              <a:buNone/>
            </a:pPr>
            <a:endParaRPr lang="en-GB" sz="2400" dirty="0"/>
          </a:p>
          <a:p>
            <a:pPr>
              <a:lnSpc>
                <a:spcPct val="80000"/>
              </a:lnSpc>
            </a:pPr>
            <a:endParaRPr lang="en-GB" sz="2400" dirty="0"/>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527" y="6230681"/>
            <a:ext cx="741872" cy="457200"/>
          </a:xfrm>
          <a:prstGeom prst="rect">
            <a:avLst/>
          </a:prstGeom>
        </p:spPr>
      </p:pic>
    </p:spTree>
    <p:extLst>
      <p:ext uri="{BB962C8B-B14F-4D97-AF65-F5344CB8AC3E}">
        <p14:creationId xmlns:p14="http://schemas.microsoft.com/office/powerpoint/2010/main" val="1613078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Autofit/>
          </a:bodyPr>
          <a:lstStyle/>
          <a:p>
            <a:pPr marL="0" indent="0">
              <a:buNone/>
            </a:pPr>
            <a:r>
              <a:rPr lang="en-US" sz="2400" b="1" dirty="0" smtClean="0"/>
              <a:t>Precise statement of the research question, using PICO framework: </a:t>
            </a:r>
            <a:r>
              <a:rPr lang="en-US" sz="2400" b="1" dirty="0" smtClean="0">
                <a:solidFill>
                  <a:srgbClr val="0000FF"/>
                </a:solidFill>
              </a:rPr>
              <a:t>P</a:t>
            </a:r>
            <a:r>
              <a:rPr lang="en-US" sz="2400" b="1" dirty="0" smtClean="0"/>
              <a:t>opulation, </a:t>
            </a:r>
            <a:r>
              <a:rPr lang="en-US" sz="2400" b="1" dirty="0" smtClean="0">
                <a:solidFill>
                  <a:srgbClr val="0000FF"/>
                </a:solidFill>
              </a:rPr>
              <a:t>I</a:t>
            </a:r>
            <a:r>
              <a:rPr lang="en-US" sz="2400" b="1" dirty="0" smtClean="0"/>
              <a:t>ntervention, </a:t>
            </a:r>
            <a:r>
              <a:rPr lang="en-US" sz="2400" b="1" dirty="0" smtClean="0">
                <a:solidFill>
                  <a:srgbClr val="0000FF"/>
                </a:solidFill>
              </a:rPr>
              <a:t>C</a:t>
            </a:r>
            <a:r>
              <a:rPr lang="en-US" sz="2400" b="1" dirty="0" smtClean="0"/>
              <a:t>omparator, </a:t>
            </a:r>
            <a:r>
              <a:rPr lang="en-US" sz="2400" b="1" dirty="0" smtClean="0">
                <a:solidFill>
                  <a:srgbClr val="0000FF"/>
                </a:solidFill>
              </a:rPr>
              <a:t>O</a:t>
            </a:r>
            <a:r>
              <a:rPr lang="en-US" sz="2400" b="1" dirty="0" smtClean="0"/>
              <a:t>utcomes</a:t>
            </a:r>
            <a:endParaRPr lang="en-US" sz="2400" dirty="0" smtClean="0"/>
          </a:p>
          <a:p>
            <a:pPr marL="0" indent="0">
              <a:buNone/>
            </a:pPr>
            <a:r>
              <a:rPr lang="en-US" sz="2400" b="1" dirty="0" smtClean="0"/>
              <a:t>P</a:t>
            </a:r>
            <a:r>
              <a:rPr lang="en-US" sz="2400" dirty="0" smtClean="0"/>
              <a:t>:    A description of the </a:t>
            </a:r>
            <a:r>
              <a:rPr lang="en-US" sz="2400" b="1" dirty="0" smtClean="0">
                <a:solidFill>
                  <a:srgbClr val="0000FF"/>
                </a:solidFill>
              </a:rPr>
              <a:t>p</a:t>
            </a:r>
            <a:r>
              <a:rPr lang="en-US" sz="2400" dirty="0" smtClean="0"/>
              <a:t>opulation</a:t>
            </a:r>
          </a:p>
          <a:p>
            <a:pPr marL="0" indent="0">
              <a:buNone/>
            </a:pPr>
            <a:r>
              <a:rPr lang="en-US" sz="2400" b="1" dirty="0" smtClean="0"/>
              <a:t>I</a:t>
            </a:r>
            <a:r>
              <a:rPr lang="en-US" sz="2400" dirty="0" smtClean="0"/>
              <a:t>:     An </a:t>
            </a:r>
            <a:r>
              <a:rPr lang="en-US" sz="2400" b="1" dirty="0" smtClean="0">
                <a:solidFill>
                  <a:srgbClr val="0000FF"/>
                </a:solidFill>
              </a:rPr>
              <a:t>i</a:t>
            </a:r>
            <a:r>
              <a:rPr lang="en-US" sz="2400" dirty="0" smtClean="0"/>
              <a:t>ntervention or interventions</a:t>
            </a:r>
          </a:p>
          <a:p>
            <a:pPr marL="0" indent="0">
              <a:buNone/>
            </a:pPr>
            <a:r>
              <a:rPr lang="en-US" sz="2400" b="1" dirty="0" smtClean="0"/>
              <a:t>C</a:t>
            </a:r>
            <a:r>
              <a:rPr lang="en-US" sz="2400" dirty="0" smtClean="0"/>
              <a:t>:    An explicit </a:t>
            </a:r>
            <a:r>
              <a:rPr lang="en-US" sz="2400" b="1" dirty="0" smtClean="0">
                <a:solidFill>
                  <a:srgbClr val="0000FF"/>
                </a:solidFill>
              </a:rPr>
              <a:t>c</a:t>
            </a:r>
            <a:r>
              <a:rPr lang="en-US" sz="2400" dirty="0" smtClean="0"/>
              <a:t>omparison</a:t>
            </a:r>
          </a:p>
          <a:p>
            <a:pPr marL="0" indent="0">
              <a:buNone/>
            </a:pPr>
            <a:r>
              <a:rPr lang="en-US" sz="2400" b="1" dirty="0" smtClean="0"/>
              <a:t>O</a:t>
            </a:r>
            <a:r>
              <a:rPr lang="en-US" sz="2400" dirty="0" smtClean="0"/>
              <a:t>:   Relevant </a:t>
            </a:r>
            <a:r>
              <a:rPr lang="en-US" sz="2400" b="1" dirty="0" smtClean="0">
                <a:solidFill>
                  <a:srgbClr val="0000FF"/>
                </a:solidFill>
              </a:rPr>
              <a:t>o</a:t>
            </a:r>
            <a:r>
              <a:rPr lang="en-US" sz="2400" dirty="0" smtClean="0"/>
              <a:t>utcomes</a:t>
            </a:r>
            <a:br>
              <a:rPr lang="en-US" sz="2400" dirty="0" smtClean="0"/>
            </a:br>
            <a:endParaRPr lang="en-US" sz="2400" dirty="0" smtClean="0"/>
          </a:p>
          <a:p>
            <a:r>
              <a:rPr lang="en-US" sz="2400" b="1" dirty="0" smtClean="0"/>
              <a:t>This helps you define your INCLUSION CRITERIA</a:t>
            </a:r>
          </a:p>
          <a:p>
            <a:r>
              <a:rPr lang="en-US" sz="2400" b="1" dirty="0" smtClean="0">
                <a:solidFill>
                  <a:srgbClr val="0000FF"/>
                </a:solidFill>
              </a:rPr>
              <a:t>BUT: This may not be appropriate for learning about the motivations of volunteer health workers in Africa</a:t>
            </a:r>
          </a:p>
          <a:p>
            <a:r>
              <a:rPr lang="en-US" sz="2400" b="1" dirty="0" smtClean="0"/>
              <a:t>There are several other frameworks for qualitative reviews, but no consensus; </a:t>
            </a:r>
            <a:r>
              <a:rPr lang="en-US" sz="2400" b="1" dirty="0" smtClean="0">
                <a:solidFill>
                  <a:srgbClr val="0000FF"/>
                </a:solidFill>
              </a:rPr>
              <a:t>none are generic or all-purpose</a:t>
            </a:r>
          </a:p>
        </p:txBody>
      </p:sp>
      <p:sp>
        <p:nvSpPr>
          <p:cNvPr id="4" name="Title 1"/>
          <p:cNvSpPr>
            <a:spLocks noGrp="1"/>
          </p:cNvSpPr>
          <p:nvPr>
            <p:ph type="title"/>
          </p:nvPr>
        </p:nvSpPr>
        <p:spPr/>
        <p:txBody>
          <a:bodyPr>
            <a:normAutofit fontScale="90000"/>
          </a:bodyPr>
          <a:lstStyle/>
          <a:p>
            <a:r>
              <a:rPr lang="en-US" dirty="0" smtClean="0"/>
              <a:t>Intervention reviews: “PICO question”</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27" y="6230681"/>
            <a:ext cx="741872" cy="457200"/>
          </a:xfrm>
          <a:prstGeom prst="rect">
            <a:avLst/>
          </a:prstGeom>
        </p:spPr>
      </p:pic>
    </p:spTree>
    <p:extLst>
      <p:ext uri="{BB962C8B-B14F-4D97-AF65-F5344CB8AC3E}">
        <p14:creationId xmlns:p14="http://schemas.microsoft.com/office/powerpoint/2010/main" val="263171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scene3d>
              <a:camera prst="orthographicFront"/>
              <a:lightRig rig="threePt" dir="t"/>
            </a:scene3d>
            <a:sp3d extrusionH="57150" prstMaterial="dkEdge">
              <a:bevelT w="63500" h="101600" prst="relaxedInset"/>
            </a:sp3d>
          </a:bodyPr>
          <a:lstStyle/>
          <a:p>
            <a:r>
              <a:rPr lang="en-US" sz="3600" cap="all" dirty="0">
                <a:effectLst>
                  <a:outerShdw blurRad="50800" dist="38100" algn="l" rotWithShape="0">
                    <a:srgbClr val="002060">
                      <a:alpha val="40000"/>
                    </a:srgbClr>
                  </a:outerShdw>
                </a:effectLst>
              </a:rPr>
              <a:t>What are the motivations of volunteer health workers </a:t>
            </a:r>
            <a:r>
              <a:rPr lang="en-US" sz="3600" cap="all" dirty="0" smtClean="0">
                <a:effectLst>
                  <a:outerShdw blurRad="50800" dist="38100" algn="l" rotWithShape="0">
                    <a:srgbClr val="002060">
                      <a:alpha val="40000"/>
                    </a:srgbClr>
                  </a:outerShdw>
                </a:effectLst>
              </a:rPr>
              <a:t>in </a:t>
            </a:r>
            <a:r>
              <a:rPr lang="en-US" sz="3600" cap="all" dirty="0">
                <a:effectLst>
                  <a:outerShdw blurRad="50800" dist="38100" algn="l" rotWithShape="0">
                    <a:srgbClr val="002060">
                      <a:alpha val="40000"/>
                    </a:srgbClr>
                  </a:outerShdw>
                </a:effectLst>
              </a:rPr>
              <a:t>sub-Saharan Africa</a:t>
            </a:r>
            <a:r>
              <a:rPr lang="en-US" sz="3600" cap="all" dirty="0" smtClean="0">
                <a:effectLst>
                  <a:outerShdw blurRad="50800" dist="38100" algn="l" rotWithShape="0">
                    <a:srgbClr val="002060">
                      <a:alpha val="40000"/>
                    </a:srgbClr>
                  </a:outerShdw>
                </a:effectLst>
              </a:rPr>
              <a:t>?</a:t>
            </a:r>
            <a:endParaRPr lang="en-US" cap="all" dirty="0">
              <a:effectLst>
                <a:outerShdw blurRad="50800" dist="38100" algn="l" rotWithShape="0">
                  <a:srgbClr val="002060">
                    <a:alpha val="40000"/>
                  </a:srgbClr>
                </a:outerShdw>
              </a:effectLst>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smtClean="0"/>
              <a:t>For </a:t>
            </a:r>
            <a:r>
              <a:rPr lang="en-US" b="1" dirty="0"/>
              <a:t>now, </a:t>
            </a:r>
            <a:r>
              <a:rPr lang="en-US" b="1" dirty="0" smtClean="0"/>
              <a:t>I have invented this framework:</a:t>
            </a:r>
          </a:p>
          <a:p>
            <a:pPr marL="0" indent="0" algn="ctr">
              <a:buNone/>
            </a:pPr>
            <a:endParaRPr lang="en-US" b="1" dirty="0">
              <a:solidFill>
                <a:srgbClr val="0000FF"/>
              </a:solidFill>
            </a:endParaRPr>
          </a:p>
          <a:p>
            <a:r>
              <a:rPr lang="en-US" b="1" dirty="0" smtClean="0">
                <a:solidFill>
                  <a:srgbClr val="0000FF"/>
                </a:solidFill>
              </a:rPr>
              <a:t>POPULATION: </a:t>
            </a:r>
            <a:r>
              <a:rPr lang="en-US" b="1" dirty="0" smtClean="0"/>
              <a:t>Adults</a:t>
            </a:r>
          </a:p>
          <a:p>
            <a:r>
              <a:rPr lang="en-US" b="1" dirty="0" smtClean="0">
                <a:solidFill>
                  <a:srgbClr val="0000FF"/>
                </a:solidFill>
              </a:rPr>
              <a:t>PLACE: </a:t>
            </a:r>
            <a:r>
              <a:rPr lang="en-US" b="1" dirty="0" smtClean="0"/>
              <a:t>Sub-Saharan Africa</a:t>
            </a:r>
          </a:p>
          <a:p>
            <a:r>
              <a:rPr lang="en-US" b="1" dirty="0" smtClean="0">
                <a:solidFill>
                  <a:srgbClr val="0000FF"/>
                </a:solidFill>
              </a:rPr>
              <a:t>PHENOMENON: </a:t>
            </a:r>
            <a:r>
              <a:rPr lang="en-US" b="1" dirty="0" smtClean="0"/>
              <a:t>Volunteering in health efforts</a:t>
            </a:r>
          </a:p>
          <a:p>
            <a:r>
              <a:rPr lang="en-US" b="1" dirty="0" smtClean="0">
                <a:solidFill>
                  <a:srgbClr val="0000FF"/>
                </a:solidFill>
              </a:rPr>
              <a:t>PERPLEXITIES: </a:t>
            </a:r>
            <a:r>
              <a:rPr lang="en-US" b="1" dirty="0" smtClean="0"/>
              <a:t>What motivates them to do this? What are barriers to volunteer effort? What are facilitators of volunteer effort?</a:t>
            </a:r>
          </a:p>
          <a:p>
            <a:r>
              <a:rPr lang="en-US" b="1" dirty="0" smtClean="0">
                <a:solidFill>
                  <a:srgbClr val="0000FF"/>
                </a:solidFill>
              </a:rPr>
              <a:t>PROVENANCE: </a:t>
            </a:r>
            <a:r>
              <a:rPr lang="en-US" b="1" dirty="0" smtClean="0"/>
              <a:t>Interviews, focus groups, observational studies…</a:t>
            </a:r>
          </a:p>
          <a:p>
            <a:endParaRPr lang="en-US" b="1" dirty="0"/>
          </a:p>
          <a:p>
            <a:endParaRPr lang="en-US" dirty="0" smtClean="0"/>
          </a:p>
          <a:p>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527" y="6230681"/>
            <a:ext cx="741872" cy="457200"/>
          </a:xfrm>
          <a:prstGeom prst="rect">
            <a:avLst/>
          </a:prstGeom>
        </p:spPr>
      </p:pic>
    </p:spTree>
    <p:extLst>
      <p:ext uri="{BB962C8B-B14F-4D97-AF65-F5344CB8AC3E}">
        <p14:creationId xmlns:p14="http://schemas.microsoft.com/office/powerpoint/2010/main" val="2048098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Crude example of </a:t>
            </a:r>
            <a:r>
              <a:rPr lang="en-US" sz="3200" dirty="0" smtClean="0"/>
              <a:t>qualitative PubMed </a:t>
            </a:r>
            <a:r>
              <a:rPr lang="en-US" sz="3200" dirty="0" smtClean="0"/>
              <a:t>strategy</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586489165"/>
              </p:ext>
            </p:extLst>
          </p:nvPr>
        </p:nvGraphicFramePr>
        <p:xfrm>
          <a:off x="152400" y="1066800"/>
          <a:ext cx="8763000" cy="4881880"/>
        </p:xfrm>
        <a:graphic>
          <a:graphicData uri="http://schemas.openxmlformats.org/drawingml/2006/table">
            <a:tbl>
              <a:tblPr firstRow="1" bandRow="1">
                <a:tableStyleId>{5C22544A-7EE6-4342-B048-85BDC9FD1C3A}</a:tableStyleId>
              </a:tblPr>
              <a:tblGrid>
                <a:gridCol w="1852749"/>
                <a:gridCol w="6910251"/>
              </a:tblGrid>
              <a:tr h="370840">
                <a:tc>
                  <a:txBody>
                    <a:bodyPr/>
                    <a:lstStyle/>
                    <a:p>
                      <a:r>
                        <a:rPr lang="en-US" sz="1600" b="1" dirty="0" smtClean="0">
                          <a:solidFill>
                            <a:schemeClr val="tx1"/>
                          </a:solidFill>
                        </a:rPr>
                        <a:t>POPULATION</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rPr>
                        <a:t>No terms</a:t>
                      </a:r>
                      <a:r>
                        <a:rPr lang="en-US" sz="1600" b="0" baseline="0" dirty="0" smtClean="0">
                          <a:solidFill>
                            <a:schemeClr val="tx1"/>
                          </a:solidFill>
                        </a:rPr>
                        <a:t> needed – Using the other terms, animal studies unlikely to appear</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b="1" dirty="0" smtClean="0">
                          <a:solidFill>
                            <a:schemeClr val="tx1"/>
                          </a:solidFill>
                        </a:rPr>
                        <a:t>PLACE</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rPr>
                        <a:t>sub-Saharan</a:t>
                      </a:r>
                      <a:r>
                        <a:rPr lang="en-US" sz="1600" baseline="0" dirty="0" smtClean="0">
                          <a:solidFill>
                            <a:schemeClr val="tx1"/>
                          </a:solidFill>
                        </a:rPr>
                        <a:t> Africa[MeSH] OR sub-Saharan Africa[</a:t>
                      </a:r>
                      <a:r>
                        <a:rPr lang="en-US" sz="1600" baseline="0" dirty="0" err="1" smtClean="0">
                          <a:solidFill>
                            <a:schemeClr val="tx1"/>
                          </a:solidFill>
                        </a:rPr>
                        <a:t>tiab</a:t>
                      </a:r>
                      <a:r>
                        <a:rPr lang="en-US" sz="1600" baseline="0" dirty="0" smtClean="0">
                          <a:solidFill>
                            <a:schemeClr val="tx1"/>
                          </a:solidFill>
                        </a:rPr>
                        <a:t>] OR </a:t>
                      </a:r>
                      <a:r>
                        <a:rPr lang="it-IT" sz="1600" dirty="0" smtClean="0"/>
                        <a:t>Angola[tiab] OR Benin[tiab] OR</a:t>
                      </a:r>
                      <a:r>
                        <a:rPr lang="it-IT" sz="1600" baseline="0" dirty="0" smtClean="0"/>
                        <a:t> </a:t>
                      </a:r>
                      <a:r>
                        <a:rPr lang="it-IT" sz="1600" dirty="0" smtClean="0"/>
                        <a:t>Botswana[tiab] OR Burkina Faso[tiab]OR Burundi[tiab]</a:t>
                      </a:r>
                      <a:r>
                        <a:rPr lang="it-IT" sz="1600" baseline="0" dirty="0" smtClean="0"/>
                        <a:t> OR </a:t>
                      </a:r>
                      <a:r>
                        <a:rPr lang="it-IT" sz="1600" dirty="0" smtClean="0"/>
                        <a:t>Cameroon[tiab]</a:t>
                      </a:r>
                      <a:r>
                        <a:rPr lang="it-IT" sz="1600" baseline="0" dirty="0" smtClean="0"/>
                        <a:t> OR Cape Verde[tiab] OR Central African Republic[tiab] </a:t>
                      </a:r>
                      <a:r>
                        <a:rPr lang="it-IT" sz="1600" baseline="0" dirty="0" smtClean="0"/>
                        <a:t>OR [all the other countries]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b="1" dirty="0" smtClean="0">
                          <a:solidFill>
                            <a:schemeClr val="tx1"/>
                          </a:solidFill>
                        </a:rPr>
                        <a:t>PHENOMENON</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rPr>
                        <a:t>Volunteer</a:t>
                      </a:r>
                      <a:r>
                        <a:rPr lang="en-US" sz="1600" baseline="0" dirty="0" smtClean="0">
                          <a:solidFill>
                            <a:schemeClr val="tx1"/>
                          </a:solidFill>
                        </a:rPr>
                        <a:t> Workers[MeSH] OR volunteer</a:t>
                      </a:r>
                      <a:r>
                        <a:rPr lang="en-US" sz="1600" b="1" baseline="0" dirty="0" smtClean="0">
                          <a:solidFill>
                            <a:schemeClr val="tx1"/>
                          </a:solidFill>
                        </a:rPr>
                        <a:t>*</a:t>
                      </a:r>
                      <a:r>
                        <a:rPr lang="en-US" sz="1600" baseline="0" dirty="0" smtClean="0">
                          <a:solidFill>
                            <a:schemeClr val="tx1"/>
                          </a:solidFill>
                        </a:rPr>
                        <a:t>[</a:t>
                      </a:r>
                      <a:r>
                        <a:rPr lang="en-US" sz="1600" baseline="0" dirty="0" err="1" smtClean="0">
                          <a:solidFill>
                            <a:schemeClr val="tx1"/>
                          </a:solidFill>
                        </a:rPr>
                        <a:t>tiab</a:t>
                      </a:r>
                      <a:r>
                        <a:rPr lang="en-US" sz="1600" baseline="0" dirty="0" smtClean="0">
                          <a:solidFill>
                            <a:schemeClr val="tx1"/>
                          </a:solidFill>
                        </a:rPr>
                        <a:t>] OR voluntary[</a:t>
                      </a:r>
                      <a:r>
                        <a:rPr lang="en-US" sz="1600" baseline="0" dirty="0" err="1" smtClean="0">
                          <a:solidFill>
                            <a:schemeClr val="tx1"/>
                          </a:solidFill>
                        </a:rPr>
                        <a:t>tiab</a:t>
                      </a:r>
                      <a:r>
                        <a:rPr lang="en-US" sz="1600" baseline="0" dirty="0" smtClean="0">
                          <a:solidFill>
                            <a:schemeClr val="tx1"/>
                          </a:solidFill>
                        </a:rPr>
                        <a:t>] OR “without compensation”[</a:t>
                      </a:r>
                      <a:r>
                        <a:rPr lang="en-US" sz="1600" baseline="0" dirty="0" err="1" smtClean="0">
                          <a:solidFill>
                            <a:schemeClr val="tx1"/>
                          </a:solidFill>
                        </a:rPr>
                        <a:t>tiab</a:t>
                      </a:r>
                      <a:r>
                        <a:rPr lang="en-US" sz="1600" baseline="0" dirty="0" smtClean="0">
                          <a:solidFill>
                            <a:schemeClr val="tx1"/>
                          </a:solidFill>
                        </a:rPr>
                        <a: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b="1" dirty="0" smtClean="0">
                          <a:solidFill>
                            <a:schemeClr val="tx1"/>
                          </a:solidFill>
                        </a:rPr>
                        <a:t>PERPLEXITIES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solidFill>
                            <a:schemeClr val="tx1"/>
                          </a:solidFill>
                        </a:rPr>
                        <a:t>Motivation*[</a:t>
                      </a:r>
                      <a:r>
                        <a:rPr lang="en-US" sz="1600" dirty="0" err="1" smtClean="0">
                          <a:solidFill>
                            <a:schemeClr val="tx1"/>
                          </a:solidFill>
                        </a:rPr>
                        <a:t>tiab</a:t>
                      </a:r>
                      <a:r>
                        <a:rPr lang="en-US" sz="1600" dirty="0" smtClean="0">
                          <a:solidFill>
                            <a:schemeClr val="tx1"/>
                          </a:solidFill>
                        </a:rPr>
                        <a:t>]</a:t>
                      </a:r>
                      <a:r>
                        <a:rPr lang="en-US" sz="1600" baseline="0" dirty="0" smtClean="0">
                          <a:solidFill>
                            <a:schemeClr val="tx1"/>
                          </a:solidFill>
                        </a:rPr>
                        <a:t> OR motivating[</a:t>
                      </a:r>
                      <a:r>
                        <a:rPr lang="en-US" sz="1600" baseline="0" dirty="0" err="1" smtClean="0">
                          <a:solidFill>
                            <a:schemeClr val="tx1"/>
                          </a:solidFill>
                        </a:rPr>
                        <a:t>tiab</a:t>
                      </a:r>
                      <a:r>
                        <a:rPr lang="en-US" sz="1600" baseline="0" dirty="0" smtClean="0">
                          <a:solidFill>
                            <a:schemeClr val="tx1"/>
                          </a:solidFill>
                        </a:rPr>
                        <a:t>] OR motivated[</a:t>
                      </a:r>
                      <a:r>
                        <a:rPr lang="en-US" sz="1600" baseline="0" dirty="0" err="1" smtClean="0">
                          <a:solidFill>
                            <a:schemeClr val="tx1"/>
                          </a:solidFill>
                        </a:rPr>
                        <a:t>tiab</a:t>
                      </a:r>
                      <a:r>
                        <a:rPr lang="en-US" sz="1600" baseline="0" dirty="0" smtClean="0">
                          <a:solidFill>
                            <a:schemeClr val="tx1"/>
                          </a:solidFill>
                        </a:rPr>
                        <a:t>] OR reason*[</a:t>
                      </a:r>
                      <a:r>
                        <a:rPr lang="en-US" sz="1600" baseline="0" dirty="0" err="1" smtClean="0">
                          <a:solidFill>
                            <a:schemeClr val="tx1"/>
                          </a:solidFill>
                        </a:rPr>
                        <a:t>tiab</a:t>
                      </a:r>
                      <a:r>
                        <a:rPr lang="en-US" sz="1600" baseline="0" dirty="0" smtClean="0">
                          <a:solidFill>
                            <a:schemeClr val="tx1"/>
                          </a:solidFill>
                        </a:rPr>
                        <a:t>] OR desire*[</a:t>
                      </a:r>
                      <a:r>
                        <a:rPr lang="en-US" sz="1600" baseline="0" dirty="0" err="1" smtClean="0">
                          <a:solidFill>
                            <a:schemeClr val="tx1"/>
                          </a:solidFill>
                        </a:rPr>
                        <a:t>tiab</a:t>
                      </a:r>
                      <a:r>
                        <a:rPr lang="en-US" sz="1600" baseline="0" dirty="0" smtClean="0">
                          <a:solidFill>
                            <a:schemeClr val="tx1"/>
                          </a:solidFill>
                        </a:rPr>
                        <a:t>] OR thought process*[</a:t>
                      </a:r>
                      <a:r>
                        <a:rPr lang="en-US" sz="1600" baseline="0" dirty="0" err="1" smtClean="0">
                          <a:solidFill>
                            <a:schemeClr val="tx1"/>
                          </a:solidFill>
                        </a:rPr>
                        <a:t>tiab</a:t>
                      </a:r>
                      <a:r>
                        <a:rPr lang="en-US" sz="1600" baseline="0" dirty="0" smtClean="0">
                          <a:solidFill>
                            <a:schemeClr val="tx1"/>
                          </a:solidFill>
                        </a:rPr>
                        <a:t>] OR Beliefs[MeSH] OR beliefs[</a:t>
                      </a:r>
                      <a:r>
                        <a:rPr lang="en-US" sz="1600" baseline="0" dirty="0" err="1" smtClean="0">
                          <a:solidFill>
                            <a:schemeClr val="tx1"/>
                          </a:solidFill>
                        </a:rPr>
                        <a:t>tiab</a:t>
                      </a:r>
                      <a:r>
                        <a:rPr lang="en-US" sz="1600" baseline="0" dirty="0" smtClean="0">
                          <a:solidFill>
                            <a:schemeClr val="tx1"/>
                          </a:solidFill>
                        </a:rPr>
                        <a:t>] OR Culture[MeSH] OR culture[</a:t>
                      </a:r>
                      <a:r>
                        <a:rPr lang="en-US" sz="1600" baseline="0" dirty="0" err="1" smtClean="0">
                          <a:solidFill>
                            <a:schemeClr val="tx1"/>
                          </a:solidFill>
                        </a:rPr>
                        <a:t>tiab</a:t>
                      </a:r>
                      <a:r>
                        <a:rPr lang="en-US" sz="1600" baseline="0" dirty="0" smtClean="0">
                          <a:solidFill>
                            <a:schemeClr val="tx1"/>
                          </a:solidFill>
                        </a:rPr>
                        <a:t>] OR cultural[</a:t>
                      </a:r>
                      <a:r>
                        <a:rPr lang="en-US" sz="1600" baseline="0" dirty="0" err="1" smtClean="0">
                          <a:solidFill>
                            <a:schemeClr val="tx1"/>
                          </a:solidFill>
                        </a:rPr>
                        <a:t>tiab</a:t>
                      </a:r>
                      <a:r>
                        <a:rPr lang="en-US" sz="1600" baseline="0" dirty="0" smtClean="0">
                          <a:solidFill>
                            <a:schemeClr val="tx1"/>
                          </a:solidFill>
                        </a:rPr>
                        <a: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b="1" dirty="0" smtClean="0">
                          <a:solidFill>
                            <a:schemeClr val="tx1"/>
                          </a:solidFill>
                        </a:rPr>
                        <a:t>PROVENANCE</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(((“semi-structured”[</a:t>
                      </a:r>
                      <a:r>
                        <a:rPr lang="en-US" sz="1600" dirty="0" err="1" smtClean="0"/>
                        <a:t>tiab</a:t>
                      </a:r>
                      <a:r>
                        <a:rPr lang="en-US" sz="1600" dirty="0" smtClean="0"/>
                        <a:t>] OR </a:t>
                      </a:r>
                      <a:r>
                        <a:rPr lang="en-US" sz="1600" dirty="0" err="1" smtClean="0"/>
                        <a:t>semistructured</a:t>
                      </a:r>
                      <a:r>
                        <a:rPr lang="en-US" sz="1600" dirty="0" smtClean="0"/>
                        <a:t>[</a:t>
                      </a:r>
                      <a:r>
                        <a:rPr lang="en-US" sz="1600" dirty="0" err="1" smtClean="0"/>
                        <a:t>tiab</a:t>
                      </a:r>
                      <a:r>
                        <a:rPr lang="en-US" sz="1600" dirty="0" smtClean="0"/>
                        <a:t>] OR unstructured[</a:t>
                      </a:r>
                      <a:r>
                        <a:rPr lang="en-US" sz="1600" dirty="0" err="1" smtClean="0"/>
                        <a:t>tiab</a:t>
                      </a:r>
                      <a:r>
                        <a:rPr lang="en-US" sz="1600" dirty="0" smtClean="0"/>
                        <a:t>] OR informal[</a:t>
                      </a:r>
                      <a:r>
                        <a:rPr lang="en-US" sz="1600" dirty="0" err="1" smtClean="0"/>
                        <a:t>tiab</a:t>
                      </a:r>
                      <a:r>
                        <a:rPr lang="en-US" sz="1600" dirty="0" smtClean="0"/>
                        <a:t>] OR “in-depth”[</a:t>
                      </a:r>
                      <a:r>
                        <a:rPr lang="en-US" sz="1600" dirty="0" err="1" smtClean="0"/>
                        <a:t>tiab</a:t>
                      </a:r>
                      <a:r>
                        <a:rPr lang="en-US" sz="1600" dirty="0" smtClean="0"/>
                        <a:t>] OR </a:t>
                      </a:r>
                      <a:r>
                        <a:rPr lang="en-US" sz="1600" dirty="0" err="1" smtClean="0"/>
                        <a:t>indepth</a:t>
                      </a:r>
                      <a:r>
                        <a:rPr lang="en-US" sz="1600" dirty="0" smtClean="0"/>
                        <a:t>[</a:t>
                      </a:r>
                      <a:r>
                        <a:rPr lang="en-US" sz="1600" dirty="0" err="1" smtClean="0"/>
                        <a:t>tiab</a:t>
                      </a:r>
                      <a:r>
                        <a:rPr lang="en-US" sz="1600" dirty="0" smtClean="0"/>
                        <a:t>] OR “face-to-face”[</a:t>
                      </a:r>
                      <a:r>
                        <a:rPr lang="en-US" sz="1600" dirty="0" err="1" smtClean="0"/>
                        <a:t>tiab</a:t>
                      </a:r>
                      <a:r>
                        <a:rPr lang="en-US" sz="1600" dirty="0" smtClean="0"/>
                        <a:t>] OR structured[</a:t>
                      </a:r>
                      <a:r>
                        <a:rPr lang="en-US" sz="1600" dirty="0" err="1" smtClean="0"/>
                        <a:t>tiab</a:t>
                      </a:r>
                      <a:r>
                        <a:rPr lang="en-US" sz="1600" dirty="0" smtClean="0"/>
                        <a:t>] OR guide[</a:t>
                      </a:r>
                      <a:r>
                        <a:rPr lang="en-US" sz="1600" dirty="0" err="1" smtClean="0"/>
                        <a:t>tiab</a:t>
                      </a:r>
                      <a:r>
                        <a:rPr lang="en-US" sz="1600" dirty="0" smtClean="0"/>
                        <a:t>] OR guides[</a:t>
                      </a:r>
                      <a:r>
                        <a:rPr lang="en-US" sz="1600" dirty="0" err="1" smtClean="0"/>
                        <a:t>tiab</a:t>
                      </a:r>
                      <a:r>
                        <a:rPr lang="en-US" sz="1600" dirty="0" smtClean="0"/>
                        <a:t>]) AND (interview*[</a:t>
                      </a:r>
                      <a:r>
                        <a:rPr lang="en-US" sz="1600" dirty="0" err="1" smtClean="0"/>
                        <a:t>tiab</a:t>
                      </a:r>
                      <a:r>
                        <a:rPr lang="en-US" sz="1600" dirty="0" smtClean="0"/>
                        <a:t>] OR discussion*[</a:t>
                      </a:r>
                      <a:r>
                        <a:rPr lang="en-US" sz="1600" dirty="0" err="1" smtClean="0"/>
                        <a:t>tiab</a:t>
                      </a:r>
                      <a:r>
                        <a:rPr lang="en-US" sz="1600" dirty="0" smtClean="0"/>
                        <a:t>] OR questionnaire*[</a:t>
                      </a:r>
                      <a:r>
                        <a:rPr lang="en-US" sz="1600" dirty="0" err="1" smtClean="0"/>
                        <a:t>tiab</a:t>
                      </a:r>
                      <a:r>
                        <a:rPr lang="en-US" sz="1600" dirty="0" smtClean="0"/>
                        <a:t>])) OR (“focus group”[</a:t>
                      </a:r>
                      <a:r>
                        <a:rPr lang="en-US" sz="1600" dirty="0" err="1" smtClean="0"/>
                        <a:t>tiab</a:t>
                      </a:r>
                      <a:r>
                        <a:rPr lang="en-US" sz="1600" dirty="0" smtClean="0"/>
                        <a:t>] OR “focus groups”[</a:t>
                      </a:r>
                      <a:r>
                        <a:rPr lang="en-US" sz="1600" dirty="0" err="1" smtClean="0"/>
                        <a:t>tiab</a:t>
                      </a:r>
                      <a:r>
                        <a:rPr lang="en-US" sz="1600" dirty="0" smtClean="0"/>
                        <a:t>] OR qualitative[</a:t>
                      </a:r>
                      <a:r>
                        <a:rPr lang="en-US" sz="1600" dirty="0" err="1" smtClean="0"/>
                        <a:t>tiab</a:t>
                      </a:r>
                      <a:r>
                        <a:rPr lang="en-US" sz="1600" dirty="0" smtClean="0"/>
                        <a:t>] OR </a:t>
                      </a:r>
                      <a:r>
                        <a:rPr lang="en-US" sz="1600" dirty="0" err="1" smtClean="0"/>
                        <a:t>ethnograph</a:t>
                      </a:r>
                      <a:r>
                        <a:rPr lang="en-US" sz="1600" dirty="0" smtClean="0"/>
                        <a:t>*[</a:t>
                      </a:r>
                      <a:r>
                        <a:rPr lang="en-US" sz="1600" dirty="0" err="1" smtClean="0"/>
                        <a:t>tiab</a:t>
                      </a:r>
                      <a:r>
                        <a:rPr lang="en-US" sz="1600" dirty="0" smtClean="0"/>
                        <a:t>] OR fieldwork[</a:t>
                      </a:r>
                      <a:r>
                        <a:rPr lang="en-US" sz="1600" dirty="0" err="1" smtClean="0"/>
                        <a:t>tiab</a:t>
                      </a:r>
                      <a:r>
                        <a:rPr lang="en-US" sz="1600" dirty="0" smtClean="0"/>
                        <a:t>] OR “field work”[</a:t>
                      </a:r>
                      <a:r>
                        <a:rPr lang="en-US" sz="1600" dirty="0" err="1" smtClean="0"/>
                        <a:t>tiab</a:t>
                      </a:r>
                      <a:r>
                        <a:rPr lang="en-US" sz="1600" dirty="0" smtClean="0"/>
                        <a:t>] OR “key informant”[</a:t>
                      </a:r>
                      <a:r>
                        <a:rPr lang="en-US" sz="1600" dirty="0" err="1" smtClean="0"/>
                        <a:t>tiab</a:t>
                      </a:r>
                      <a:r>
                        <a:rPr lang="en-US" sz="1600" dirty="0" smtClean="0"/>
                        <a:t>])) OR “interviews as topic”[MeSH] OR “focus groups”[MeSH] OR narration[MeSH] OR themes[MeSH]</a:t>
                      </a:r>
                      <a:r>
                        <a:rPr lang="en-US" sz="1600" baseline="0" dirty="0" smtClean="0"/>
                        <a:t> </a:t>
                      </a:r>
                      <a:r>
                        <a:rPr lang="en-US" sz="1600" dirty="0" smtClean="0"/>
                        <a:t>OR qualitative research[MeSH] OR "personal narratives as topic"[MeSH]</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352340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extraction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Data extraction forms highly context-specific</a:t>
            </a:r>
          </a:p>
          <a:p>
            <a:pPr lvl="0"/>
            <a:r>
              <a:rPr lang="en-US" dirty="0"/>
              <a:t>The method of data extraction should be informed by the purpose of the </a:t>
            </a:r>
            <a:r>
              <a:rPr lang="en-US" dirty="0" smtClean="0"/>
              <a:t>review</a:t>
            </a:r>
            <a:endParaRPr lang="en-US" dirty="0"/>
          </a:p>
          <a:p>
            <a:pPr lvl="0"/>
            <a:r>
              <a:rPr lang="en-US" dirty="0"/>
              <a:t>Extraction templates and approaches should be determined by the needs of the specific review </a:t>
            </a:r>
          </a:p>
          <a:p>
            <a:pPr lvl="0"/>
            <a:r>
              <a:rPr lang="en-US" dirty="0">
                <a:solidFill>
                  <a:srgbClr val="0000FF"/>
                </a:solidFill>
              </a:rPr>
              <a:t>Extraction of qualitative evidence </a:t>
            </a:r>
            <a:r>
              <a:rPr lang="en-US" dirty="0" smtClean="0">
                <a:solidFill>
                  <a:srgbClr val="0000FF"/>
                </a:solidFill>
              </a:rPr>
              <a:t>typically </a:t>
            </a:r>
            <a:r>
              <a:rPr lang="en-US" dirty="0">
                <a:solidFill>
                  <a:srgbClr val="0000FF"/>
                </a:solidFill>
              </a:rPr>
              <a:t>an iterative process. </a:t>
            </a:r>
            <a:endParaRPr lang="en-US" dirty="0" smtClean="0">
              <a:solidFill>
                <a:srgbClr val="0000FF"/>
              </a:solidFill>
            </a:endParaRPr>
          </a:p>
          <a:p>
            <a:pPr lvl="0"/>
            <a:r>
              <a:rPr lang="en-US" dirty="0" smtClean="0"/>
              <a:t>Review </a:t>
            </a:r>
            <a:r>
              <a:rPr lang="en-US" dirty="0"/>
              <a:t>authors may move between reading primary papers, data extraction and synthesis / interpretation in several cycles, as key themes and questions emerge from the synthesis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527" y="6230681"/>
            <a:ext cx="741872" cy="457200"/>
          </a:xfrm>
          <a:prstGeom prst="rect">
            <a:avLst/>
          </a:prstGeom>
        </p:spPr>
      </p:pic>
    </p:spTree>
    <p:extLst>
      <p:ext uri="{BB962C8B-B14F-4D97-AF65-F5344CB8AC3E}">
        <p14:creationId xmlns:p14="http://schemas.microsoft.com/office/powerpoint/2010/main" val="3255304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“Generic” template, for refinement as needed – one of many possibilities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Country</a:t>
            </a:r>
          </a:p>
          <a:p>
            <a:r>
              <a:rPr lang="en-US" dirty="0"/>
              <a:t>Aims of study</a:t>
            </a:r>
          </a:p>
          <a:p>
            <a:r>
              <a:rPr lang="en-US" dirty="0"/>
              <a:t>Ethics – how ethical issues were addressed</a:t>
            </a:r>
          </a:p>
          <a:p>
            <a:r>
              <a:rPr lang="en-US" dirty="0"/>
              <a:t>Study setting</a:t>
            </a:r>
          </a:p>
          <a:p>
            <a:r>
              <a:rPr lang="en-US" dirty="0"/>
              <a:t>Theoretical background of study</a:t>
            </a:r>
          </a:p>
          <a:p>
            <a:r>
              <a:rPr lang="en-US" dirty="0"/>
              <a:t>Sampling approach</a:t>
            </a:r>
          </a:p>
          <a:p>
            <a:r>
              <a:rPr lang="en-US" dirty="0"/>
              <a:t>Participant characteristics</a:t>
            </a:r>
          </a:p>
          <a:p>
            <a:r>
              <a:rPr lang="en-US" dirty="0"/>
              <a:t>Data collection methods</a:t>
            </a:r>
          </a:p>
          <a:p>
            <a:r>
              <a:rPr lang="en-US" dirty="0"/>
              <a:t>Data analysis approach</a:t>
            </a:r>
          </a:p>
          <a:p>
            <a:r>
              <a:rPr lang="en-US" dirty="0"/>
              <a:t>Key themes identified in the study (1</a:t>
            </a:r>
            <a:r>
              <a:rPr lang="en-US" baseline="30000" dirty="0"/>
              <a:t>st</a:t>
            </a:r>
            <a:r>
              <a:rPr lang="en-US" dirty="0"/>
              <a:t> order interpretations)</a:t>
            </a:r>
          </a:p>
          <a:p>
            <a:r>
              <a:rPr lang="en-US" dirty="0"/>
              <a:t>Data extracts related to the key themes </a:t>
            </a:r>
          </a:p>
          <a:p>
            <a:r>
              <a:rPr lang="en-US" dirty="0"/>
              <a:t>Author explanations of the key themes (2</a:t>
            </a:r>
            <a:r>
              <a:rPr lang="en-US" baseline="30000" dirty="0"/>
              <a:t>nd</a:t>
            </a:r>
            <a:r>
              <a:rPr lang="en-US" dirty="0"/>
              <a:t> order interpretations)</a:t>
            </a:r>
          </a:p>
          <a:p>
            <a:r>
              <a:rPr lang="en-US" dirty="0"/>
              <a:t>Recommendations made by authors</a:t>
            </a:r>
          </a:p>
          <a:p>
            <a:r>
              <a:rPr lang="en-US" dirty="0"/>
              <a:t>Assessment of study </a:t>
            </a:r>
            <a:r>
              <a:rPr lang="en-US" dirty="0" smtClean="0"/>
              <a:t>quality / critical </a:t>
            </a:r>
            <a:r>
              <a:rPr lang="en-US" dirty="0" err="1" smtClean="0"/>
              <a:t>apparaisal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527" y="6230681"/>
            <a:ext cx="741872" cy="457200"/>
          </a:xfrm>
          <a:prstGeom prst="rect">
            <a:avLst/>
          </a:prstGeom>
        </p:spPr>
      </p:pic>
    </p:spTree>
    <p:extLst>
      <p:ext uri="{BB962C8B-B14F-4D97-AF65-F5344CB8AC3E}">
        <p14:creationId xmlns:p14="http://schemas.microsoft.com/office/powerpoint/2010/main" val="2560945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About the data extraction</a:t>
            </a:r>
            <a:endParaRPr lang="en-US" dirty="0"/>
          </a:p>
        </p:txBody>
      </p:sp>
      <p:sp>
        <p:nvSpPr>
          <p:cNvPr id="3" name="Content Placeholder 2"/>
          <p:cNvSpPr>
            <a:spLocks noGrp="1"/>
          </p:cNvSpPr>
          <p:nvPr>
            <p:ph idx="1"/>
          </p:nvPr>
        </p:nvSpPr>
        <p:spPr>
          <a:xfrm>
            <a:off x="228600" y="1143000"/>
            <a:ext cx="8610600" cy="5334000"/>
          </a:xfrm>
        </p:spPr>
        <p:txBody>
          <a:bodyPr>
            <a:noAutofit/>
          </a:bodyPr>
          <a:lstStyle/>
          <a:p>
            <a:pPr lvl="0"/>
            <a:r>
              <a:rPr lang="en-US" sz="2200" dirty="0" smtClean="0"/>
              <a:t>Important to </a:t>
            </a:r>
            <a:r>
              <a:rPr lang="en-US" sz="2200" dirty="0"/>
              <a:t>choose </a:t>
            </a:r>
            <a:r>
              <a:rPr lang="en-US" sz="2200" dirty="0" smtClean="0"/>
              <a:t>an approach appropriate </a:t>
            </a:r>
            <a:r>
              <a:rPr lang="en-US" sz="2200" dirty="0"/>
              <a:t>to the review question, the type of review (whether it is </a:t>
            </a:r>
            <a:r>
              <a:rPr lang="en-US" sz="2200" dirty="0" smtClean="0"/>
              <a:t>“stand-alone” or to augment a quantitative systematic review) </a:t>
            </a:r>
            <a:r>
              <a:rPr lang="en-US" sz="2200" dirty="0"/>
              <a:t>and the available evidence.</a:t>
            </a:r>
          </a:p>
          <a:p>
            <a:pPr lvl="0"/>
            <a:r>
              <a:rPr lang="en-US" sz="2200" dirty="0"/>
              <a:t>Regardless </a:t>
            </a:r>
            <a:r>
              <a:rPr lang="en-US" sz="2200" dirty="0" smtClean="0"/>
              <a:t>of </a:t>
            </a:r>
            <a:r>
              <a:rPr lang="en-US" sz="2200" dirty="0"/>
              <a:t>data extraction approach used, </a:t>
            </a:r>
            <a:r>
              <a:rPr lang="en-US" sz="2200" dirty="0" smtClean="0"/>
              <a:t>process </a:t>
            </a:r>
            <a:r>
              <a:rPr lang="en-US" sz="2200" dirty="0"/>
              <a:t>needs to be systematic and transparent and needs to be described in detail in the final review document. </a:t>
            </a:r>
            <a:endParaRPr lang="en-US" sz="2200" dirty="0" smtClean="0"/>
          </a:p>
          <a:p>
            <a:pPr lvl="1"/>
            <a:r>
              <a:rPr lang="en-US" sz="2200" dirty="0" smtClean="0"/>
              <a:t>This </a:t>
            </a:r>
            <a:r>
              <a:rPr lang="en-US" sz="2200" dirty="0"/>
              <a:t>allows the reader to establish an ‘audit trail’ between the primary studies, data extraction and the synthesis findings. </a:t>
            </a:r>
          </a:p>
          <a:p>
            <a:pPr lvl="0"/>
            <a:r>
              <a:rPr lang="en-US" sz="2200" dirty="0"/>
              <a:t>F</a:t>
            </a:r>
            <a:r>
              <a:rPr lang="en-US" sz="2200" dirty="0" smtClean="0"/>
              <a:t>ormal</a:t>
            </a:r>
            <a:r>
              <a:rPr lang="en-US" sz="2200" dirty="0"/>
              <a:t>, technical process of data extraction is a necessary, but clearly not sufficient, element of a synthesis. It provides the substrate for the subsequent interpretive and creative element of giving meaning to the data.</a:t>
            </a:r>
          </a:p>
          <a:p>
            <a:pPr lvl="0"/>
            <a:r>
              <a:rPr lang="en-US" sz="2200" dirty="0"/>
              <a:t>Close attention to the data extraction process will </a:t>
            </a:r>
            <a:r>
              <a:rPr lang="en-US" sz="2200" dirty="0" smtClean="0"/>
              <a:t>help you to get a general idea about the </a:t>
            </a:r>
            <a:r>
              <a:rPr lang="en-US" sz="2200" dirty="0"/>
              <a:t>body of the evidence and will pave the way for the more analytic and interpretive process of synthesis to follow.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527" y="6230681"/>
            <a:ext cx="741872" cy="457200"/>
          </a:xfrm>
          <a:prstGeom prst="rect">
            <a:avLst/>
          </a:prstGeom>
        </p:spPr>
      </p:pic>
    </p:spTree>
    <p:extLst>
      <p:ext uri="{BB962C8B-B14F-4D97-AF65-F5344CB8AC3E}">
        <p14:creationId xmlns:p14="http://schemas.microsoft.com/office/powerpoint/2010/main" val="503249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appraisal of included studies</a:t>
            </a:r>
            <a:endParaRPr lang="en-US" dirty="0"/>
          </a:p>
        </p:txBody>
      </p:sp>
      <p:sp>
        <p:nvSpPr>
          <p:cNvPr id="3" name="Content Placeholder 2"/>
          <p:cNvSpPr>
            <a:spLocks noGrp="1"/>
          </p:cNvSpPr>
          <p:nvPr>
            <p:ph idx="1"/>
          </p:nvPr>
        </p:nvSpPr>
        <p:spPr/>
        <p:txBody>
          <a:bodyPr>
            <a:normAutofit fontScale="85000" lnSpcReduction="10000"/>
          </a:bodyPr>
          <a:lstStyle/>
          <a:p>
            <a:pPr marL="185738" indent="-185738">
              <a:spcAft>
                <a:spcPts val="1200"/>
              </a:spcAft>
              <a:buFont typeface="Arial"/>
              <a:buChar char="•"/>
            </a:pPr>
            <a:r>
              <a:rPr lang="en-US" dirty="0" smtClean="0">
                <a:ea typeface="Times New Roman" charset="0"/>
                <a:cs typeface="Times New Roman" charset="0"/>
              </a:rPr>
              <a:t>Many instruments for assessing quality and appropriateness of qualitative studies</a:t>
            </a:r>
          </a:p>
          <a:p>
            <a:pPr marL="185738" indent="-185738">
              <a:spcAft>
                <a:spcPts val="1200"/>
              </a:spcAft>
              <a:buFont typeface="Arial"/>
              <a:buChar char="•"/>
            </a:pPr>
            <a:r>
              <a:rPr lang="en-US" dirty="0" smtClean="0">
                <a:ea typeface="Times New Roman" charset="0"/>
                <a:cs typeface="Times New Roman" charset="0"/>
              </a:rPr>
              <a:t>Depending on your views, and the focus of your review, may actually be </a:t>
            </a:r>
            <a:r>
              <a:rPr lang="en-US" dirty="0" smtClean="0">
                <a:solidFill>
                  <a:srgbClr val="0000FF"/>
                </a:solidFill>
                <a:ea typeface="Times New Roman" charset="0"/>
                <a:cs typeface="Times New Roman" charset="0"/>
              </a:rPr>
              <a:t>undesirable</a:t>
            </a:r>
            <a:r>
              <a:rPr lang="en-US" dirty="0" smtClean="0">
                <a:ea typeface="Times New Roman" charset="0"/>
                <a:cs typeface="Times New Roman" charset="0"/>
              </a:rPr>
              <a:t> to critically appraise qualitative studies – there seems to be some debate.</a:t>
            </a:r>
          </a:p>
          <a:p>
            <a:pPr marL="185738" indent="-185738">
              <a:spcAft>
                <a:spcPts val="1200"/>
              </a:spcAft>
              <a:buFont typeface="Arial"/>
              <a:buChar char="•"/>
            </a:pPr>
            <a:r>
              <a:rPr lang="en-US" dirty="0" smtClean="0">
                <a:ea typeface="Times New Roman" charset="0"/>
                <a:cs typeface="Times New Roman" charset="0"/>
              </a:rPr>
              <a:t>I would lean toward doing the critical appraisal.</a:t>
            </a:r>
          </a:p>
          <a:p>
            <a:pPr marL="185738" indent="-185738">
              <a:spcAft>
                <a:spcPts val="1200"/>
              </a:spcAft>
              <a:buFont typeface="Arial"/>
              <a:buChar char="•"/>
            </a:pPr>
            <a:r>
              <a:rPr lang="en-US" dirty="0"/>
              <a:t>Critical Appraisal Skills Program (CASP</a:t>
            </a:r>
            <a:r>
              <a:rPr lang="en-US" dirty="0" smtClean="0"/>
              <a:t>) instrument is frequently used – may need to be customized. Or, choose a different instrument.</a:t>
            </a:r>
            <a:endParaRPr lang="en-US" dirty="0">
              <a:ea typeface="Times New Roman" charset="0"/>
              <a:cs typeface="Times New Roman"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527" y="6230681"/>
            <a:ext cx="741872" cy="457200"/>
          </a:xfrm>
          <a:prstGeom prst="rect">
            <a:avLst/>
          </a:prstGeom>
        </p:spPr>
      </p:pic>
    </p:spTree>
    <p:extLst>
      <p:ext uri="{BB962C8B-B14F-4D97-AF65-F5344CB8AC3E}">
        <p14:creationId xmlns:p14="http://schemas.microsoft.com/office/powerpoint/2010/main" val="2631630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appraisal</a:t>
            </a:r>
            <a:endParaRPr lang="en-US" dirty="0"/>
          </a:p>
        </p:txBody>
      </p:sp>
      <p:sp>
        <p:nvSpPr>
          <p:cNvPr id="3" name="Content Placeholder 2"/>
          <p:cNvSpPr>
            <a:spLocks noGrp="1"/>
          </p:cNvSpPr>
          <p:nvPr>
            <p:ph idx="1"/>
          </p:nvPr>
        </p:nvSpPr>
        <p:spPr/>
        <p:txBody>
          <a:bodyPr>
            <a:normAutofit fontScale="92500" lnSpcReduction="20000"/>
          </a:bodyPr>
          <a:lstStyle/>
          <a:p>
            <a:pPr marL="185738" indent="-185738">
              <a:spcAft>
                <a:spcPts val="1200"/>
              </a:spcAft>
              <a:buFont typeface="Arial"/>
              <a:buChar char="•"/>
            </a:pPr>
            <a:r>
              <a:rPr lang="en-US" dirty="0">
                <a:ea typeface="Times New Roman" charset="0"/>
                <a:cs typeface="Times New Roman" charset="0"/>
              </a:rPr>
              <a:t>Was there a clear statement of the aims of the research?</a:t>
            </a:r>
          </a:p>
          <a:p>
            <a:pPr marL="185738" indent="-185738">
              <a:spcAft>
                <a:spcPts val="1200"/>
              </a:spcAft>
              <a:buFont typeface="Arial"/>
              <a:buChar char="•"/>
            </a:pPr>
            <a:r>
              <a:rPr lang="en-US" dirty="0"/>
              <a:t>Is a qualitative methodology appropriate? </a:t>
            </a:r>
          </a:p>
          <a:p>
            <a:pPr marL="185738" indent="-185738">
              <a:spcAft>
                <a:spcPts val="1200"/>
              </a:spcAft>
              <a:buFont typeface="Arial"/>
              <a:buChar char="•"/>
            </a:pPr>
            <a:r>
              <a:rPr lang="en-US" dirty="0">
                <a:ea typeface="Times New Roman" charset="0"/>
                <a:cs typeface="Times New Roman" charset="0"/>
              </a:rPr>
              <a:t>Was the research design appropriate to address the aims of the research? </a:t>
            </a:r>
            <a:endParaRPr lang="en-GB" b="1" dirty="0">
              <a:ea typeface="Times New Roman" charset="0"/>
              <a:cs typeface="Times New Roman" charset="0"/>
            </a:endParaRPr>
          </a:p>
          <a:p>
            <a:pPr marL="185738" indent="-185738">
              <a:spcAft>
                <a:spcPts val="1200"/>
              </a:spcAft>
              <a:buFont typeface="Arial"/>
              <a:buChar char="•"/>
            </a:pPr>
            <a:r>
              <a:rPr lang="en-US" dirty="0">
                <a:ea typeface="Times New Roman" charset="0"/>
                <a:cs typeface="Times New Roman" charset="0"/>
              </a:rPr>
              <a:t>Was the recruitment strategy appropriate here to the aims of the research?</a:t>
            </a:r>
          </a:p>
          <a:p>
            <a:pPr marL="185738" indent="-185738">
              <a:spcAft>
                <a:spcPts val="1200"/>
              </a:spcAft>
              <a:buFont typeface="Arial"/>
              <a:buChar char="•"/>
            </a:pPr>
            <a:r>
              <a:rPr lang="en-US" dirty="0">
                <a:ea typeface="Times New Roman" charset="0"/>
                <a:cs typeface="Times New Roman" charset="0"/>
              </a:rPr>
              <a:t>Were the data collected in a way that addressed the research issue?</a:t>
            </a:r>
          </a:p>
          <a:p>
            <a:endParaRPr lang="en-US" dirty="0"/>
          </a:p>
        </p:txBody>
      </p:sp>
      <p:sp>
        <p:nvSpPr>
          <p:cNvPr id="4" name="TextBox 3"/>
          <p:cNvSpPr txBox="1"/>
          <p:nvPr/>
        </p:nvSpPr>
        <p:spPr>
          <a:xfrm>
            <a:off x="439387" y="6096000"/>
            <a:ext cx="8001000" cy="646331"/>
          </a:xfrm>
          <a:prstGeom prst="rect">
            <a:avLst/>
          </a:prstGeom>
          <a:noFill/>
        </p:spPr>
        <p:txBody>
          <a:bodyPr wrap="square" rtlCol="0">
            <a:spAutoFit/>
          </a:bodyPr>
          <a:lstStyle/>
          <a:p>
            <a:r>
              <a:rPr lang="en-US" dirty="0" smtClean="0"/>
              <a:t>Available (with much more detail) from: Critical Appraisal Skills Program (CASP): </a:t>
            </a:r>
            <a:r>
              <a:rPr lang="en-US" dirty="0"/>
              <a:t>Qualitative Checklist. http://www.casp-uk.net/#!casp-tools-checklists/c18f8</a:t>
            </a:r>
          </a:p>
        </p:txBody>
      </p:sp>
    </p:spTree>
    <p:extLst>
      <p:ext uri="{BB962C8B-B14F-4D97-AF65-F5344CB8AC3E}">
        <p14:creationId xmlns:p14="http://schemas.microsoft.com/office/powerpoint/2010/main" val="1873622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2484</TotalTime>
  <Words>2554</Words>
  <Application>Microsoft Office PowerPoint</Application>
  <PresentationFormat>On-screen Show (4:3)</PresentationFormat>
  <Paragraphs>208</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Process of QUALITATIVE systematic review</vt:lpstr>
      <vt:lpstr>Intervention reviews: “PICO question”</vt:lpstr>
      <vt:lpstr>What are the motivations of volunteer health workers in sub-Saharan Africa?</vt:lpstr>
      <vt:lpstr>Crude example of qualitative PubMed strategy</vt:lpstr>
      <vt:lpstr>Data extraction</vt:lpstr>
      <vt:lpstr>“Generic” template, for refinement as needed – one of many possibilities</vt:lpstr>
      <vt:lpstr>About the data extraction</vt:lpstr>
      <vt:lpstr>Critical appraisal of included studies</vt:lpstr>
      <vt:lpstr>Critical appraisal</vt:lpstr>
      <vt:lpstr>Critical appraisal, cont’d</vt:lpstr>
      <vt:lpstr>Qualitative evidence synthesis</vt:lpstr>
      <vt:lpstr>A list of developed approaches</vt:lpstr>
      <vt:lpstr>A list of developed approaches</vt:lpstr>
      <vt:lpstr>A few commonly-used approaches</vt:lpstr>
      <vt:lpstr>KEY RESOURCES: Qualitative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dc:creator>
  <cp:lastModifiedBy>Horvath, Hacsi</cp:lastModifiedBy>
  <cp:revision>269</cp:revision>
  <dcterms:created xsi:type="dcterms:W3CDTF">2014-02-21T00:45:32Z</dcterms:created>
  <dcterms:modified xsi:type="dcterms:W3CDTF">2016-02-03T19:59:52Z</dcterms:modified>
</cp:coreProperties>
</file>