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5" r:id="rId3"/>
    <p:sldId id="260" r:id="rId4"/>
    <p:sldId id="261" r:id="rId5"/>
    <p:sldId id="263" r:id="rId6"/>
    <p:sldId id="267"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p:restoredTop sz="94572"/>
  </p:normalViewPr>
  <p:slideViewPr>
    <p:cSldViewPr snapToGrid="0" snapToObjects="1">
      <p:cViewPr>
        <p:scale>
          <a:sx n="71" d="100"/>
          <a:sy n="71" d="100"/>
        </p:scale>
        <p:origin x="1168"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527-3C65-E44A-B0A5-E24AAF464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1D35F-CD6A-3C4C-905C-347F40B1D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696CF4-7D88-4449-B374-ADEB7B613B1B}"/>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B59B1F2C-B9A1-2845-BF6B-E0DDEA966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2EA7D-1716-7B46-BB93-4E8EC40A5DB4}"/>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52445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8CF9-2A91-9F43-B0CC-07FDED7BCD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94E54-6915-7B44-8365-9514533595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12721-E74F-9A48-B9F9-C543FDB33E42}"/>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6A279816-B0DA-6C4C-A72A-E11B9B41E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0DF66-494E-9A41-8AF8-752190C1FFE9}"/>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344603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95174-1517-1642-9882-6FCEA6E979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9528D9-B7F9-994F-A221-9C4D950A7B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8D534-3D77-BE47-89D3-2F117FF1226D}"/>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CEFAD467-D9B4-1E4C-8779-A66A80073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53CDE-9FC3-E848-840E-058149676018}"/>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30435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E664-3749-5746-BBCC-1CA2E25EC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6295D-7796-5343-9094-78CB7AA59E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B317-C3F2-354C-A3C8-FBD7124D1DF2}"/>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8DAA142E-CD44-E647-B7B7-ABB14AAD9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D6A15-88FE-1940-8FA8-77A32D10A0B5}"/>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152095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A4A2-E3A2-CE49-A71F-4515477918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14A001-09A8-6848-845C-1BDB249C1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279E8C-9CB9-4D43-9401-628447202785}"/>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909FAE3D-3AE1-3E40-A641-7024D576B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19C79-785A-DF46-A2EC-44DDCDC2781A}"/>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171622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E93-6D28-0840-8E36-4A742F512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8433C-B326-5848-B455-637199BAC3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2B804-E050-E04A-BA02-62C7C8FFCF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A60F4E-C056-8E41-90A9-18675AD0A0BA}"/>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6" name="Footer Placeholder 5">
            <a:extLst>
              <a:ext uri="{FF2B5EF4-FFF2-40B4-BE49-F238E27FC236}">
                <a16:creationId xmlns:a16="http://schemas.microsoft.com/office/drawing/2014/main" id="{5AA49824-B563-9A4D-B739-FD2FDB06D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715FA-C3C0-AC4B-A733-7579D30B6531}"/>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65854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BDEB-9B41-4D4C-864A-ACC8BA13F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09F08-5E33-1241-8125-970C3EFD6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EABD3-0508-7E4E-8941-62EB10434A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97A46-9B41-2F45-8CE6-E1B6510F7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0B177B-8FF7-AE4C-A300-F74108CBE7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59E26-6495-0048-B3C7-EA512FEBCEFC}"/>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8" name="Footer Placeholder 7">
            <a:extLst>
              <a:ext uri="{FF2B5EF4-FFF2-40B4-BE49-F238E27FC236}">
                <a16:creationId xmlns:a16="http://schemas.microsoft.com/office/drawing/2014/main" id="{C1E1BFC1-A26E-0E49-BC2B-DB37DC562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940BA1-2378-8349-9E6A-55123336639C}"/>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91990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967F-F193-3D43-BC29-CAE9F8CD3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101A2-1F9D-7F42-8815-31B0D4148191}"/>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4" name="Footer Placeholder 3">
            <a:extLst>
              <a:ext uri="{FF2B5EF4-FFF2-40B4-BE49-F238E27FC236}">
                <a16:creationId xmlns:a16="http://schemas.microsoft.com/office/drawing/2014/main" id="{1BAEAB44-2392-9944-9F87-21B0B140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A5C7F-3304-F24F-88F5-1C1E7EA86363}"/>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184795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AEA3E-4304-CE4C-9A04-25272047E55D}"/>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3" name="Footer Placeholder 2">
            <a:extLst>
              <a:ext uri="{FF2B5EF4-FFF2-40B4-BE49-F238E27FC236}">
                <a16:creationId xmlns:a16="http://schemas.microsoft.com/office/drawing/2014/main" id="{7A29F272-E30E-CA4D-BE13-81BE16EBC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64EBBD-FCB7-124A-916E-FB3D9F3F4D65}"/>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132395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4895-A9A5-834F-ADD5-F1BA8C9EE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C40E2-9856-6D48-A0AE-6579B6509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9631A-358F-464C-AA8D-7C19EF917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7F9F7A-CD1F-A740-BAE3-BC4A77BD93A4}"/>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6" name="Footer Placeholder 5">
            <a:extLst>
              <a:ext uri="{FF2B5EF4-FFF2-40B4-BE49-F238E27FC236}">
                <a16:creationId xmlns:a16="http://schemas.microsoft.com/office/drawing/2014/main" id="{844D060E-3584-664D-B9CD-48EE36757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9DCBC-1D7F-EA43-973E-AF60F91D70EC}"/>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394546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4E16-4518-2743-96A0-3843E7831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1AF3E3-B62E-794B-80FE-9E2E29118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5A2200-118F-0B4C-B1AB-5D9C69653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242145-B60A-7C4E-9A39-563C17E8B9EB}"/>
              </a:ext>
            </a:extLst>
          </p:cNvPr>
          <p:cNvSpPr>
            <a:spLocks noGrp="1"/>
          </p:cNvSpPr>
          <p:nvPr>
            <p:ph type="dt" sz="half" idx="10"/>
          </p:nvPr>
        </p:nvSpPr>
        <p:spPr/>
        <p:txBody>
          <a:bodyPr/>
          <a:lstStyle/>
          <a:p>
            <a:fld id="{2C2ECAF6-095E-274E-AD8B-BB1ED79DB02A}" type="datetimeFigureOut">
              <a:rPr lang="en-US" smtClean="0"/>
              <a:t>2/11/20</a:t>
            </a:fld>
            <a:endParaRPr lang="en-US"/>
          </a:p>
        </p:txBody>
      </p:sp>
      <p:sp>
        <p:nvSpPr>
          <p:cNvPr id="6" name="Footer Placeholder 5">
            <a:extLst>
              <a:ext uri="{FF2B5EF4-FFF2-40B4-BE49-F238E27FC236}">
                <a16:creationId xmlns:a16="http://schemas.microsoft.com/office/drawing/2014/main" id="{93FFD44B-DEA7-8348-89AD-B1A2AE879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99D3F-F70A-3F4B-BBD2-6C5F3B7CBD88}"/>
              </a:ext>
            </a:extLst>
          </p:cNvPr>
          <p:cNvSpPr>
            <a:spLocks noGrp="1"/>
          </p:cNvSpPr>
          <p:nvPr>
            <p:ph type="sldNum" sz="quarter" idx="12"/>
          </p:nvPr>
        </p:nvSpPr>
        <p:spPr/>
        <p:txBody>
          <a:bodyPr/>
          <a:lstStyle/>
          <a:p>
            <a:fld id="{4C6EB3D1-86E4-9B4D-A6E8-F10031FEBF46}" type="slidenum">
              <a:rPr lang="en-US" smtClean="0"/>
              <a:t>‹#›</a:t>
            </a:fld>
            <a:endParaRPr lang="en-US"/>
          </a:p>
        </p:txBody>
      </p:sp>
    </p:spTree>
    <p:extLst>
      <p:ext uri="{BB962C8B-B14F-4D97-AF65-F5344CB8AC3E}">
        <p14:creationId xmlns:p14="http://schemas.microsoft.com/office/powerpoint/2010/main" val="30270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D2EA1-793E-D54B-9D22-E18B06E0C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79B788-1BD4-724D-8E62-726106B95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CB8EF-4330-2E4E-B7D1-52F2DECA7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ECAF6-095E-274E-AD8B-BB1ED79DB02A}" type="datetimeFigureOut">
              <a:rPr lang="en-US" smtClean="0"/>
              <a:t>2/11/20</a:t>
            </a:fld>
            <a:endParaRPr lang="en-US"/>
          </a:p>
        </p:txBody>
      </p:sp>
      <p:sp>
        <p:nvSpPr>
          <p:cNvPr id="5" name="Footer Placeholder 4">
            <a:extLst>
              <a:ext uri="{FF2B5EF4-FFF2-40B4-BE49-F238E27FC236}">
                <a16:creationId xmlns:a16="http://schemas.microsoft.com/office/drawing/2014/main" id="{D81270A6-79C1-874E-99A1-5415DF75B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B361F-CBBC-424D-ACEC-89241D112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B3D1-86E4-9B4D-A6E8-F10031FEBF46}" type="slidenum">
              <a:rPr lang="en-US" smtClean="0"/>
              <a:t>‹#›</a:t>
            </a:fld>
            <a:endParaRPr lang="en-US"/>
          </a:p>
        </p:txBody>
      </p:sp>
    </p:spTree>
    <p:extLst>
      <p:ext uri="{BB962C8B-B14F-4D97-AF65-F5344CB8AC3E}">
        <p14:creationId xmlns:p14="http://schemas.microsoft.com/office/powerpoint/2010/main" val="203429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8ACA-83CD-4D4D-B190-E962F76DF969}"/>
              </a:ext>
            </a:extLst>
          </p:cNvPr>
          <p:cNvSpPr>
            <a:spLocks noGrp="1"/>
          </p:cNvSpPr>
          <p:nvPr>
            <p:ph type="ctrTitle"/>
          </p:nvPr>
        </p:nvSpPr>
        <p:spPr>
          <a:xfrm>
            <a:off x="280894" y="0"/>
            <a:ext cx="11582400" cy="6137047"/>
          </a:xfrm>
        </p:spPr>
        <p:txBody>
          <a:bodyPr>
            <a:normAutofit/>
          </a:bodyPr>
          <a:lstStyle/>
          <a:p>
            <a:r>
              <a:rPr lang="en-US" dirty="0"/>
              <a:t>How to perform meta-analysis when you don’t have data for the 2X2 table but you have either RR or RR </a:t>
            </a:r>
            <a:r>
              <a:rPr lang="en-US" u="sng" dirty="0"/>
              <a:t>AND</a:t>
            </a:r>
            <a:r>
              <a:rPr lang="en-US" dirty="0"/>
              <a:t> you can find sample size for each arm of the study (to use RR) and prevalence of the disease in the control group (to use OR)</a:t>
            </a:r>
          </a:p>
        </p:txBody>
      </p:sp>
    </p:spTree>
    <p:extLst>
      <p:ext uri="{BB962C8B-B14F-4D97-AF65-F5344CB8AC3E}">
        <p14:creationId xmlns:p14="http://schemas.microsoft.com/office/powerpoint/2010/main" val="28904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43673-E11F-FB4A-8CFC-60730A318BB5}"/>
              </a:ext>
            </a:extLst>
          </p:cNvPr>
          <p:cNvPicPr>
            <a:picLocks noChangeAspect="1"/>
          </p:cNvPicPr>
          <p:nvPr/>
        </p:nvPicPr>
        <p:blipFill>
          <a:blip r:embed="rId2"/>
          <a:stretch>
            <a:fillRect/>
          </a:stretch>
        </p:blipFill>
        <p:spPr>
          <a:xfrm>
            <a:off x="1074058" y="0"/>
            <a:ext cx="9637486" cy="6023429"/>
          </a:xfrm>
          <a:prstGeom prst="rect">
            <a:avLst/>
          </a:prstGeom>
        </p:spPr>
      </p:pic>
      <p:sp>
        <p:nvSpPr>
          <p:cNvPr id="4" name="TextBox 3">
            <a:extLst>
              <a:ext uri="{FF2B5EF4-FFF2-40B4-BE49-F238E27FC236}">
                <a16:creationId xmlns:a16="http://schemas.microsoft.com/office/drawing/2014/main" id="{C0A923B5-503F-914F-A9DB-1E3C21113297}"/>
              </a:ext>
            </a:extLst>
          </p:cNvPr>
          <p:cNvSpPr txBox="1"/>
          <p:nvPr/>
        </p:nvSpPr>
        <p:spPr>
          <a:xfrm>
            <a:off x="1074058" y="6226629"/>
            <a:ext cx="10597989" cy="369332"/>
          </a:xfrm>
          <a:prstGeom prst="rect">
            <a:avLst/>
          </a:prstGeom>
          <a:noFill/>
        </p:spPr>
        <p:txBody>
          <a:bodyPr wrap="square" rtlCol="0">
            <a:spAutoFit/>
          </a:bodyPr>
          <a:lstStyle/>
          <a:p>
            <a:r>
              <a:rPr lang="en-US" dirty="0"/>
              <a:t>Add the study reference (example Shao 2009) that you don’t have 2X2 table to your meta-analysis model </a:t>
            </a:r>
          </a:p>
        </p:txBody>
      </p:sp>
    </p:spTree>
    <p:extLst>
      <p:ext uri="{BB962C8B-B14F-4D97-AF65-F5344CB8AC3E}">
        <p14:creationId xmlns:p14="http://schemas.microsoft.com/office/powerpoint/2010/main" val="54145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257AF9-B0A7-7943-ABE1-880D6B334511}"/>
              </a:ext>
            </a:extLst>
          </p:cNvPr>
          <p:cNvPicPr>
            <a:picLocks noChangeAspect="1"/>
          </p:cNvPicPr>
          <p:nvPr/>
        </p:nvPicPr>
        <p:blipFill>
          <a:blip r:embed="rId2"/>
          <a:stretch>
            <a:fillRect/>
          </a:stretch>
        </p:blipFill>
        <p:spPr>
          <a:xfrm>
            <a:off x="1555589" y="448236"/>
            <a:ext cx="8986905" cy="5616816"/>
          </a:xfrm>
          <a:prstGeom prst="rect">
            <a:avLst/>
          </a:prstGeom>
        </p:spPr>
      </p:pic>
      <p:sp>
        <p:nvSpPr>
          <p:cNvPr id="6" name="TextBox 5">
            <a:extLst>
              <a:ext uri="{FF2B5EF4-FFF2-40B4-BE49-F238E27FC236}">
                <a16:creationId xmlns:a16="http://schemas.microsoft.com/office/drawing/2014/main" id="{D9B3A8A0-43F9-6647-8FFE-A551CF5F9422}"/>
              </a:ext>
            </a:extLst>
          </p:cNvPr>
          <p:cNvSpPr txBox="1"/>
          <p:nvPr/>
        </p:nvSpPr>
        <p:spPr>
          <a:xfrm>
            <a:off x="1111624" y="6218090"/>
            <a:ext cx="10542494" cy="369332"/>
          </a:xfrm>
          <a:prstGeom prst="rect">
            <a:avLst/>
          </a:prstGeom>
          <a:noFill/>
        </p:spPr>
        <p:txBody>
          <a:bodyPr wrap="square" rtlCol="0">
            <a:spAutoFit/>
          </a:bodyPr>
          <a:lstStyle/>
          <a:p>
            <a:r>
              <a:rPr lang="en-US" dirty="0"/>
              <a:t>If you have RR, Open the calculator for the Shao 2009 and add RR and lower or upper bound of the 95%CI</a:t>
            </a:r>
          </a:p>
        </p:txBody>
      </p:sp>
      <p:sp>
        <p:nvSpPr>
          <p:cNvPr id="9" name="Oval 8">
            <a:extLst>
              <a:ext uri="{FF2B5EF4-FFF2-40B4-BE49-F238E27FC236}">
                <a16:creationId xmlns:a16="http://schemas.microsoft.com/office/drawing/2014/main" id="{4CB69A18-8D2C-DD4F-B2DD-B67FFB9B2660}"/>
              </a:ext>
            </a:extLst>
          </p:cNvPr>
          <p:cNvSpPr/>
          <p:nvPr/>
        </p:nvSpPr>
        <p:spPr>
          <a:xfrm>
            <a:off x="7117977" y="3514166"/>
            <a:ext cx="1434353" cy="51995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50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6E7879-B00D-F64F-A675-3D8DDCB1F653}"/>
              </a:ext>
            </a:extLst>
          </p:cNvPr>
          <p:cNvPicPr>
            <a:picLocks noChangeAspect="1"/>
          </p:cNvPicPr>
          <p:nvPr/>
        </p:nvPicPr>
        <p:blipFill>
          <a:blip r:embed="rId2"/>
          <a:stretch>
            <a:fillRect/>
          </a:stretch>
        </p:blipFill>
        <p:spPr>
          <a:xfrm>
            <a:off x="1093694" y="17933"/>
            <a:ext cx="9438042" cy="5898776"/>
          </a:xfrm>
          <a:prstGeom prst="rect">
            <a:avLst/>
          </a:prstGeom>
        </p:spPr>
      </p:pic>
      <p:sp>
        <p:nvSpPr>
          <p:cNvPr id="4" name="TextBox 3">
            <a:extLst>
              <a:ext uri="{FF2B5EF4-FFF2-40B4-BE49-F238E27FC236}">
                <a16:creationId xmlns:a16="http://schemas.microsoft.com/office/drawing/2014/main" id="{97278FC3-6E20-B140-B41D-07EF699E55BD}"/>
              </a:ext>
            </a:extLst>
          </p:cNvPr>
          <p:cNvSpPr txBox="1"/>
          <p:nvPr/>
        </p:nvSpPr>
        <p:spPr>
          <a:xfrm>
            <a:off x="215153" y="5996517"/>
            <a:ext cx="11976847" cy="923330"/>
          </a:xfrm>
          <a:prstGeom prst="rect">
            <a:avLst/>
          </a:prstGeom>
          <a:noFill/>
        </p:spPr>
        <p:txBody>
          <a:bodyPr wrap="square" rtlCol="0">
            <a:spAutoFit/>
          </a:bodyPr>
          <a:lstStyle/>
          <a:p>
            <a:r>
              <a:rPr lang="en-US" dirty="0"/>
              <a:t>Then Add number of people for intervention and control group to proper cells – you can usually find these data in methods and results –  as you enter those numbers , the rest of the calculator will be populated and you can add data for the study to your model</a:t>
            </a:r>
          </a:p>
        </p:txBody>
      </p:sp>
      <p:sp>
        <p:nvSpPr>
          <p:cNvPr id="5" name="Oval 4">
            <a:extLst>
              <a:ext uri="{FF2B5EF4-FFF2-40B4-BE49-F238E27FC236}">
                <a16:creationId xmlns:a16="http://schemas.microsoft.com/office/drawing/2014/main" id="{9F839D12-A80B-634E-B8A1-5B47C2F89932}"/>
              </a:ext>
            </a:extLst>
          </p:cNvPr>
          <p:cNvSpPr/>
          <p:nvPr/>
        </p:nvSpPr>
        <p:spPr>
          <a:xfrm>
            <a:off x="6902825" y="3281084"/>
            <a:ext cx="1434353" cy="51995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101B2B6-D94A-0B43-AD3F-0950F09E79D1}"/>
              </a:ext>
            </a:extLst>
          </p:cNvPr>
          <p:cNvSpPr/>
          <p:nvPr/>
        </p:nvSpPr>
        <p:spPr>
          <a:xfrm>
            <a:off x="6140824" y="833716"/>
            <a:ext cx="762001" cy="117437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5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EC9DB-F6D5-6D41-B39E-DE62705F80E2}"/>
              </a:ext>
            </a:extLst>
          </p:cNvPr>
          <p:cNvPicPr>
            <a:picLocks noChangeAspect="1"/>
          </p:cNvPicPr>
          <p:nvPr/>
        </p:nvPicPr>
        <p:blipFill>
          <a:blip r:embed="rId2"/>
          <a:stretch>
            <a:fillRect/>
          </a:stretch>
        </p:blipFill>
        <p:spPr>
          <a:xfrm>
            <a:off x="1417278" y="192102"/>
            <a:ext cx="9035570" cy="5647232"/>
          </a:xfrm>
          <a:prstGeom prst="rect">
            <a:avLst/>
          </a:prstGeom>
        </p:spPr>
      </p:pic>
      <p:sp>
        <p:nvSpPr>
          <p:cNvPr id="5" name="TextBox 4">
            <a:extLst>
              <a:ext uri="{FF2B5EF4-FFF2-40B4-BE49-F238E27FC236}">
                <a16:creationId xmlns:a16="http://schemas.microsoft.com/office/drawing/2014/main" id="{1D2F57B3-2923-1B4A-9875-0E822946FE5A}"/>
              </a:ext>
            </a:extLst>
          </p:cNvPr>
          <p:cNvSpPr txBox="1"/>
          <p:nvPr/>
        </p:nvSpPr>
        <p:spPr>
          <a:xfrm>
            <a:off x="304800" y="5970494"/>
            <a:ext cx="11367247" cy="923330"/>
          </a:xfrm>
          <a:prstGeom prst="rect">
            <a:avLst/>
          </a:prstGeom>
          <a:noFill/>
        </p:spPr>
        <p:txBody>
          <a:bodyPr wrap="square" rtlCol="0">
            <a:spAutoFit/>
          </a:bodyPr>
          <a:lstStyle/>
          <a:p>
            <a:r>
              <a:rPr lang="en-US" dirty="0"/>
              <a:t>If you have OR data, adding sample size for each arm is not enough – try to find control group risk (i.e., prevalence if the disease or health condition in the control group – if you cant’ find from the study, you can impute from the literature or assume but make a note of that in your analysis.</a:t>
            </a:r>
          </a:p>
        </p:txBody>
      </p:sp>
      <p:sp>
        <p:nvSpPr>
          <p:cNvPr id="6" name="Oval 5">
            <a:extLst>
              <a:ext uri="{FF2B5EF4-FFF2-40B4-BE49-F238E27FC236}">
                <a16:creationId xmlns:a16="http://schemas.microsoft.com/office/drawing/2014/main" id="{B0B8C93C-C51A-CB4D-A689-85F6353496D4}"/>
              </a:ext>
            </a:extLst>
          </p:cNvPr>
          <p:cNvSpPr/>
          <p:nvPr/>
        </p:nvSpPr>
        <p:spPr>
          <a:xfrm>
            <a:off x="6284260" y="977152"/>
            <a:ext cx="762001" cy="117437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BC8C656-02EF-8144-AB65-EF0FE5386563}"/>
              </a:ext>
            </a:extLst>
          </p:cNvPr>
          <p:cNvSpPr/>
          <p:nvPr/>
        </p:nvSpPr>
        <p:spPr>
          <a:xfrm rot="16200000" flipV="1">
            <a:off x="7377567" y="1933483"/>
            <a:ext cx="762001" cy="1362636"/>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6AEF-8DA2-4645-A26E-6839EFA0F588}"/>
              </a:ext>
            </a:extLst>
          </p:cNvPr>
          <p:cNvPicPr>
            <a:picLocks noChangeAspect="1"/>
          </p:cNvPicPr>
          <p:nvPr/>
        </p:nvPicPr>
        <p:blipFill rotWithShape="1">
          <a:blip r:embed="rId2"/>
          <a:srcRect l="12419" b="6928"/>
          <a:stretch/>
        </p:blipFill>
        <p:spPr>
          <a:xfrm>
            <a:off x="1488140" y="0"/>
            <a:ext cx="9179860" cy="6097071"/>
          </a:xfrm>
          <a:prstGeom prst="rect">
            <a:avLst/>
          </a:prstGeom>
        </p:spPr>
      </p:pic>
      <p:sp>
        <p:nvSpPr>
          <p:cNvPr id="4" name="TextBox 3">
            <a:extLst>
              <a:ext uri="{FF2B5EF4-FFF2-40B4-BE49-F238E27FC236}">
                <a16:creationId xmlns:a16="http://schemas.microsoft.com/office/drawing/2014/main" id="{8F024F31-D4B6-7944-846D-A11E1849CFE4}"/>
              </a:ext>
            </a:extLst>
          </p:cNvPr>
          <p:cNvSpPr txBox="1"/>
          <p:nvPr/>
        </p:nvSpPr>
        <p:spPr>
          <a:xfrm>
            <a:off x="555811" y="6211669"/>
            <a:ext cx="11367247" cy="646331"/>
          </a:xfrm>
          <a:prstGeom prst="rect">
            <a:avLst/>
          </a:prstGeom>
          <a:noFill/>
        </p:spPr>
        <p:txBody>
          <a:bodyPr wrap="square" rtlCol="0">
            <a:spAutoFit/>
          </a:bodyPr>
          <a:lstStyle/>
          <a:p>
            <a:r>
              <a:rPr lang="en-US" dirty="0"/>
              <a:t>Once I added 0.3 as a risk in the control group, the rest of the cells completed and the ”update data table” button activated</a:t>
            </a:r>
          </a:p>
        </p:txBody>
      </p:sp>
      <p:sp>
        <p:nvSpPr>
          <p:cNvPr id="5" name="Oval 4">
            <a:extLst>
              <a:ext uri="{FF2B5EF4-FFF2-40B4-BE49-F238E27FC236}">
                <a16:creationId xmlns:a16="http://schemas.microsoft.com/office/drawing/2014/main" id="{B42373A3-3DA4-4746-8863-5DAC8E61940A}"/>
              </a:ext>
            </a:extLst>
          </p:cNvPr>
          <p:cNvSpPr/>
          <p:nvPr/>
        </p:nvSpPr>
        <p:spPr>
          <a:xfrm rot="16200000" flipV="1">
            <a:off x="5387402" y="2148636"/>
            <a:ext cx="762001" cy="1362636"/>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47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EDE60-6795-BE42-9709-6E708D2D77E5}"/>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148490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238</Words>
  <Application>Microsoft Macintosh PowerPoint</Application>
  <PresentationFormat>Widescreen</PresentationFormat>
  <Paragraphs>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How to perform meta-analysis when you don’t have data for the 2X2 table but you have either RR or RR AND you can find sample size for each arm of the study (to use RR) and prevalence of the disease in the control group (to use OR)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perform meta-analysis when you don’t have data for the 2X2 table but you have RR or RR and you can find out sample size in each arm of the study (for RR) + prevalence of the disease in control group (OR)</dc:title>
  <dc:creator>Mohsen Malekinejad</dc:creator>
  <cp:lastModifiedBy>Mohsen Malekinejad</cp:lastModifiedBy>
  <cp:revision>5</cp:revision>
  <dcterms:created xsi:type="dcterms:W3CDTF">2020-02-11T23:05:18Z</dcterms:created>
  <dcterms:modified xsi:type="dcterms:W3CDTF">2020-02-12T00:45:20Z</dcterms:modified>
</cp:coreProperties>
</file>