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77" r:id="rId4"/>
    <p:sldId id="378" r:id="rId5"/>
    <p:sldId id="395" r:id="rId6"/>
    <p:sldId id="396" r:id="rId7"/>
    <p:sldId id="397" r:id="rId8"/>
    <p:sldId id="398" r:id="rId9"/>
    <p:sldId id="399" r:id="rId10"/>
    <p:sldId id="400" r:id="rId11"/>
    <p:sldId id="389" r:id="rId12"/>
    <p:sldId id="367" r:id="rId13"/>
    <p:sldId id="368" r:id="rId14"/>
    <p:sldId id="390" r:id="rId15"/>
    <p:sldId id="338" r:id="rId16"/>
    <p:sldId id="391" r:id="rId17"/>
    <p:sldId id="340" r:id="rId18"/>
    <p:sldId id="371" r:id="rId19"/>
    <p:sldId id="369" r:id="rId20"/>
    <p:sldId id="392" r:id="rId21"/>
    <p:sldId id="401" r:id="rId22"/>
    <p:sldId id="403" r:id="rId23"/>
    <p:sldId id="404" r:id="rId24"/>
    <p:sldId id="373" r:id="rId25"/>
    <p:sldId id="385" r:id="rId26"/>
    <p:sldId id="406" r:id="rId27"/>
    <p:sldId id="384" r:id="rId28"/>
    <p:sldId id="372" r:id="rId29"/>
    <p:sldId id="393" r:id="rId30"/>
    <p:sldId id="394" r:id="rId31"/>
    <p:sldId id="407" r:id="rId32"/>
    <p:sldId id="325" r:id="rId33"/>
    <p:sldId id="375" r:id="rId34"/>
    <p:sldId id="376" r:id="rId35"/>
    <p:sldId id="26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 B" initials="AB" lastIdx="1" clrIdx="0">
    <p:extLst>
      <p:ext uri="{19B8F6BF-5375-455C-9EA6-DF929625EA0E}">
        <p15:presenceInfo xmlns:p15="http://schemas.microsoft.com/office/powerpoint/2012/main" userId="9241b222d389b7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/>
    <p:restoredTop sz="94694"/>
  </p:normalViewPr>
  <p:slideViewPr>
    <p:cSldViewPr snapToGrid="0">
      <p:cViewPr varScale="1">
        <p:scale>
          <a:sx n="121" d="100"/>
          <a:sy n="12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048-4503-2E41-8576-EEF07105323F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A701A-F0A5-CB49-8EFA-2A8861E67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514011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006264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18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284306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294236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20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533031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A701A-F0A5-CB49-8EFA-2A8861E670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22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24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01730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25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63354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A701A-F0A5-CB49-8EFA-2A8861E670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28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239995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32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23663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403299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8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45930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A701A-F0A5-CB49-8EFA-2A8861E670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A701A-F0A5-CB49-8EFA-2A8861E670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7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11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20114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52460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13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72503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15</a:t>
            </a:fld>
            <a:endParaRPr lang="en-US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3706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A9EA2-CBDB-8863-8E87-E7D25736B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8AFE3-4D0C-24B9-9ACF-4AC40911B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181D2-A1C0-B202-56F4-833E1A36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07557-CAAF-08AB-5E17-BCC6D189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6D61-B1C8-DDC5-E824-0119BDFA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3AA1-CCE7-1308-55DD-45C0952F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2FFE6-74C2-F8DC-0BE6-BF8FBDCCC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BAF50-CD7D-DA94-C435-16F269DE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E12D-588B-CD49-2137-791F1740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2F75-84D5-04B9-8354-2FD2DA79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5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31AA3-D83F-DE88-D8CF-B759ED82C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DC39B-ED29-E821-959A-00381B8DE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91203-3FB9-8136-A909-1CEF7A72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BDC8D-6982-CE8A-DE6D-1F290C6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3678F-CF4C-B9FB-2276-A211AA92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604780" y="425001"/>
            <a:ext cx="10898107" cy="611449"/>
          </a:xfrm>
        </p:spPr>
        <p:txBody>
          <a:bodyPr anchor="b">
            <a:no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927654"/>
            <a:ext cx="10893285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i="0">
                <a:latin typeface="+mn-lt"/>
              </a:defRPr>
            </a:lvl1pPr>
            <a:lvl2pPr marL="306908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687899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1066773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447764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612911" y="1868556"/>
            <a:ext cx="10850220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858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2773-459D-1E8C-0217-E67DC987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3092D-2A4B-EC16-EB22-12DA1C9C2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55D8-11EF-F5CD-CD50-DDF0281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B8E4-C9E0-D20D-6BD1-D7DEA819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D3370-52F6-45DF-7C9C-E29439ED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4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BF66-DFFB-51A7-BB86-FA47483A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3140F-10FC-DD53-3F47-3323C2EF2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47121-D858-DEBC-5AD4-E76BFE4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46159-031A-8AD4-1AF6-4C6CEB31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125FB-0730-1887-4178-8AD20733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9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628D-8D5A-65DF-132E-A4083270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CCEE-428E-5A30-08DE-A0768B892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E9E1A-97FE-644E-8F2E-2262B448B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E7097-03E0-4769-153A-F2B24BD6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B6A72-2EFF-CEDF-6EC9-E47B97A5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EE19-0F80-7588-C5A5-FD8927CA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1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69B8-7B71-EF83-A550-D3F91A44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1230D-44B9-16DD-2439-A46FE5EA9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6D6A2-35CA-48AA-A983-FBBC4A5C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8EBA9-D468-4734-3783-B3EB980CE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8C001-D8B1-00BE-B77C-EEE5B8524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083DA-D581-D582-B0E7-59CBBE4E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81661-121C-7380-C542-49C5FB9F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8ADA6-312A-8E69-B679-57601190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E2FB-CBD4-A24A-A3D5-8F0BC8E3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A73ADF-F36E-B153-45B7-6E65A38D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BD767-73E1-6E5D-B578-EED95A6A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C090F-9C5F-3FA3-5D8C-999FD15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5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C80F3-8A03-DA0D-47BA-FC54B032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62266-688B-7861-D1B1-3835203D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50DAD-6DC2-E51E-1405-7B99C0B2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339E-0ADA-EB32-1945-6BB612BE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8457F-276A-E48E-FB92-5C092808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4C9A5-3AFD-3BD3-E9A3-641F7C5E5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2295D-80CA-F621-8D30-3F6513B0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39582-0508-AB53-4899-9381EBD1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259D3-5B8F-F5EB-1D6E-69E2FAE0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E1A-8AE4-7B51-3813-89451310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E927F-E9A2-55CA-B798-E3E2775CF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70D12-AD89-8040-4D32-8D17EA7DB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89032-4201-70B8-9015-D2349C54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5BA9F-42E9-C514-EB21-96888FA6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Session 7: Correlation and Linear Regression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5921B-2AC0-33D4-8B8A-1189AC99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5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6FC46-083F-9902-7E56-1AF7F6702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09F59-7BB3-67DE-BCFC-FFC0E559D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77B6C-617D-409B-7FB3-748B4FCC9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5E48-C93D-0547-BF8C-9AD544138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Session 7: Correlation and Linear Regression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3DCCB-4247-0B75-CEA4-F9E259633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FAA8-8660-2745-AF5F-1C7B4698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i.mirzazadeh@ucsf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0622-E7A7-E610-B2F2-7E781E5F3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Correlation and Linear Regression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16A5D-042D-1AAA-2EC6-AE0725F4B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Biostat</a:t>
            </a:r>
            <a:r>
              <a:rPr lang="en-US" dirty="0"/>
              <a:t> 200: Introduction to Biostatistics</a:t>
            </a:r>
          </a:p>
          <a:p>
            <a:endParaRPr lang="en-US" dirty="0"/>
          </a:p>
          <a:p>
            <a:r>
              <a:rPr lang="en-US" dirty="0"/>
              <a:t>Ali </a:t>
            </a:r>
            <a:r>
              <a:rPr lang="en-US" dirty="0" err="1"/>
              <a:t>Mirzazadeh</a:t>
            </a:r>
            <a:r>
              <a:rPr lang="en-US" dirty="0"/>
              <a:t>, MD, MPH, PhD</a:t>
            </a:r>
          </a:p>
          <a:p>
            <a:r>
              <a:rPr lang="en-US" dirty="0"/>
              <a:t>Associate Professor, University of California, San Francisco</a:t>
            </a:r>
          </a:p>
          <a:p>
            <a:r>
              <a:rPr lang="en-US" dirty="0"/>
              <a:t>(</a:t>
            </a:r>
            <a:r>
              <a:rPr lang="en-US" dirty="0">
                <a:hlinkClick r:id="rId2"/>
              </a:rPr>
              <a:t>ali.mirzazadeh@ucsf.edu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DF93-2001-8203-DEC3-31415C32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Pearson Correlation Coefficient</a:t>
            </a:r>
            <a:br>
              <a:rPr lang="en-US" dirty="0"/>
            </a:br>
            <a:r>
              <a:rPr lang="en-US" dirty="0"/>
              <a:t>What is this statistics?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46D13-8AED-FEDF-DE11-AD7A4B11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40B79-7C8F-8A55-1577-56F75158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11" y="2271674"/>
            <a:ext cx="2998384" cy="1568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7ABE8-CE95-7C59-C89F-C6F60670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20" y="3930919"/>
            <a:ext cx="1786150" cy="90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0BF23D-073E-690F-53C2-85F8255E4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6978" y="2519579"/>
            <a:ext cx="3985910" cy="21186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419F01-2038-5E50-E654-5E91B89767D8}"/>
              </a:ext>
            </a:extLst>
          </p:cNvPr>
          <p:cNvCxnSpPr/>
          <p:nvPr/>
        </p:nvCxnSpPr>
        <p:spPr>
          <a:xfrm>
            <a:off x="8777045" y="4011997"/>
            <a:ext cx="0" cy="6262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6D139F-A996-EB76-3FAE-490B7D13AF31}"/>
              </a:ext>
            </a:extLst>
          </p:cNvPr>
          <p:cNvSpPr txBox="1"/>
          <p:nvPr/>
        </p:nvSpPr>
        <p:spPr>
          <a:xfrm>
            <a:off x="4059295" y="333159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-0.305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9699CD-F7AD-D73E-7131-91EF2BEDB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620" y="5104584"/>
            <a:ext cx="2144357" cy="1375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ABA04-2F28-3460-F384-589CC10D6155}"/>
              </a:ext>
            </a:extLst>
          </p:cNvPr>
          <p:cNvSpPr txBox="1"/>
          <p:nvPr/>
        </p:nvSpPr>
        <p:spPr>
          <a:xfrm>
            <a:off x="2415982" y="5915779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-18.26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4483A-D3A0-932B-2DB6-A23CDC1B527C}"/>
              </a:ext>
            </a:extLst>
          </p:cNvPr>
          <p:cNvSpPr txBox="1"/>
          <p:nvPr/>
        </p:nvSpPr>
        <p:spPr>
          <a:xfrm>
            <a:off x="2725845" y="426888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0.017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2301E6-A1DB-5894-E23C-33F2876FFC19}"/>
              </a:ext>
            </a:extLst>
          </p:cNvPr>
          <p:cNvSpPr txBox="1"/>
          <p:nvPr/>
        </p:nvSpPr>
        <p:spPr>
          <a:xfrm>
            <a:off x="2443342" y="6338201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 = n – 2 </a:t>
            </a:r>
            <a:r>
              <a:rPr lang="en-US" dirty="0">
                <a:solidFill>
                  <a:srgbClr val="FF0000"/>
                </a:solidFill>
              </a:rPr>
              <a:t>= 3234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78DC12-64AD-0440-55C1-28A48C2107D3}"/>
              </a:ext>
            </a:extLst>
          </p:cNvPr>
          <p:cNvSpPr txBox="1"/>
          <p:nvPr/>
        </p:nvSpPr>
        <p:spPr>
          <a:xfrm>
            <a:off x="8279152" y="4674523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 0.0001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E0FCF6-13C5-EB99-BEEC-D43DB138EE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42595" b="12570"/>
          <a:stretch/>
        </p:blipFill>
        <p:spPr>
          <a:xfrm>
            <a:off x="7548982" y="5449495"/>
            <a:ext cx="1988712" cy="3908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3AACC0-6D56-BFCC-CFFA-62519135175C}"/>
              </a:ext>
            </a:extLst>
          </p:cNvPr>
          <p:cNvSpPr txBox="1"/>
          <p:nvPr/>
        </p:nvSpPr>
        <p:spPr>
          <a:xfrm>
            <a:off x="9537694" y="5534422"/>
            <a:ext cx="1988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  &lt;0.0001 x 2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&lt; 0.0002 (P-value)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DE202D-C03C-4C3C-528D-CFEDC808ADB2}"/>
              </a:ext>
            </a:extLst>
          </p:cNvPr>
          <p:cNvSpPr txBox="1"/>
          <p:nvPr/>
        </p:nvSpPr>
        <p:spPr>
          <a:xfrm>
            <a:off x="13994296" y="28757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CC3145-8023-A236-88D2-0915A3A8183E}"/>
                  </a:ext>
                </a:extLst>
              </p:cNvPr>
              <p:cNvSpPr txBox="1"/>
              <p:nvPr/>
            </p:nvSpPr>
            <p:spPr>
              <a:xfrm>
                <a:off x="510450" y="1489120"/>
                <a:ext cx="13275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CC3145-8023-A236-88D2-0915A3A81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50" y="1489120"/>
                <a:ext cx="1327543" cy="707886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D48E707-9E0A-392B-1BEA-F9F6C0477ADA}"/>
              </a:ext>
            </a:extLst>
          </p:cNvPr>
          <p:cNvGrpSpPr/>
          <p:nvPr/>
        </p:nvGrpSpPr>
        <p:grpSpPr>
          <a:xfrm>
            <a:off x="4490060" y="1704070"/>
            <a:ext cx="4832547" cy="1765183"/>
            <a:chOff x="4490060" y="1704070"/>
            <a:chExt cx="4832547" cy="1765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CDFFF8-6F63-EB19-ACE2-662E16F92C93}"/>
                    </a:ext>
                  </a:extLst>
                </p:cNvPr>
                <p:cNvSpPr txBox="1"/>
                <p:nvPr/>
              </p:nvSpPr>
              <p:spPr>
                <a:xfrm>
                  <a:off x="4490060" y="1714927"/>
                  <a:ext cx="3813681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n: number of paired data (x, y)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S</a:t>
                  </a:r>
                  <a:r>
                    <a:rPr lang="en-US" baseline="-25000" dirty="0"/>
                    <a:t>x</a:t>
                  </a:r>
                  <a:r>
                    <a:rPr lang="en-US" dirty="0"/>
                    <a:t> and S</a:t>
                  </a:r>
                  <a:r>
                    <a:rPr lang="en-US" baseline="-25000" dirty="0"/>
                    <a:t>y</a:t>
                  </a:r>
                  <a:r>
                    <a:rPr lang="en-US" dirty="0"/>
                    <a:t> are the sample standard division of the x and y variables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r>
                    <a:rPr lang="en-US" dirty="0"/>
                    <a:t> are the sample mean of the x and y variables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ECDFFF8-6F63-EB19-ACE2-662E16F92C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060" y="1714927"/>
                  <a:ext cx="3813681" cy="1754326"/>
                </a:xfrm>
                <a:prstGeom prst="rect">
                  <a:avLst/>
                </a:prstGeom>
                <a:blipFill>
                  <a:blip r:embed="rId9"/>
                  <a:stretch>
                    <a:fillRect l="-997" t="-1429" r="-2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AEFE27-1BC9-A37A-4C26-07F899838F8E}"/>
                </a:ext>
              </a:extLst>
            </p:cNvPr>
            <p:cNvSpPr txBox="1"/>
            <p:nvPr/>
          </p:nvSpPr>
          <p:spPr>
            <a:xfrm>
              <a:off x="7671193" y="1704070"/>
              <a:ext cx="165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 no missing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53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C3486-CDE4-81E9-1469-23345109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439" y="1960243"/>
            <a:ext cx="6298659" cy="31396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1" y="1127699"/>
            <a:ext cx="4868905" cy="5593775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133" dirty="0">
                <a:latin typeface="+mj-lt"/>
              </a:rPr>
              <a:t>The Pearson's Correlation Coefficient (r) between HDL and BMI is -0.305</a:t>
            </a:r>
          </a:p>
          <a:p>
            <a:r>
              <a:rPr lang="en-US" sz="2133" dirty="0">
                <a:latin typeface="+mj-lt"/>
              </a:rPr>
              <a:t>Test the </a:t>
            </a:r>
            <a:r>
              <a:rPr lang="en-US" sz="3200" dirty="0">
                <a:latin typeface="+mj-lt"/>
              </a:rPr>
              <a:t>r</a:t>
            </a:r>
            <a:r>
              <a:rPr lang="en-US" sz="2133" dirty="0">
                <a:latin typeface="+mj-lt"/>
              </a:rPr>
              <a:t> between HDL and BMI</a:t>
            </a:r>
          </a:p>
          <a:p>
            <a:pPr lvl="1"/>
            <a:r>
              <a:rPr lang="en-US" sz="2133" b="1" dirty="0">
                <a:latin typeface="+mj-lt"/>
              </a:rPr>
              <a:t>Null hypothesis</a:t>
            </a:r>
            <a:r>
              <a:rPr lang="en-US" sz="2133" dirty="0">
                <a:latin typeface="+mj-lt"/>
              </a:rPr>
              <a:t>: there is no such correlation in the underlying population between HDL and BMI</a:t>
            </a:r>
          </a:p>
          <a:p>
            <a:pPr lvl="1"/>
            <a:r>
              <a:rPr lang="en-US" sz="2133" dirty="0">
                <a:latin typeface="+mj-lt"/>
              </a:rPr>
              <a:t>Since the p-value &lt;0.002 is less than the significance level of 0.05, then we reject the null hypothesis</a:t>
            </a:r>
          </a:p>
          <a:p>
            <a:pPr lvl="1"/>
            <a:r>
              <a:rPr lang="en-US" sz="2133" b="1" dirty="0">
                <a:latin typeface="+mj-lt"/>
              </a:rPr>
              <a:t>Conclusion</a:t>
            </a:r>
            <a:r>
              <a:rPr lang="en-US" sz="2133" dirty="0">
                <a:latin typeface="+mj-lt"/>
              </a:rPr>
              <a:t> “in words”: There is an inverse linear association between HDL and BMI, such that as BMI increases, HDL decreases.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60426A-3C63-64BC-D984-965A6EFAE46B}"/>
              </a:ext>
            </a:extLst>
          </p:cNvPr>
          <p:cNvSpPr/>
          <p:nvPr/>
        </p:nvSpPr>
        <p:spPr bwMode="auto">
          <a:xfrm>
            <a:off x="8502869" y="3223547"/>
            <a:ext cx="1973034" cy="30646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BF933-325A-A6D6-0B8F-6F8BE0B01A16}"/>
              </a:ext>
            </a:extLst>
          </p:cNvPr>
          <p:cNvSpPr txBox="1"/>
          <p:nvPr/>
        </p:nvSpPr>
        <p:spPr bwMode="auto">
          <a:xfrm>
            <a:off x="10767398" y="2813114"/>
            <a:ext cx="1118709" cy="41043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P-value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ACC387-CBF8-B678-18A2-2E4D36935BBA}"/>
              </a:ext>
            </a:extLst>
          </p:cNvPr>
          <p:cNvCxnSpPr>
            <a:cxnSpLocks/>
          </p:cNvCxnSpPr>
          <p:nvPr/>
        </p:nvCxnSpPr>
        <p:spPr>
          <a:xfrm flipH="1">
            <a:off x="10543770" y="3121572"/>
            <a:ext cx="155761" cy="101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DAA4780-D6D7-E366-BCD7-EFDCEA051416}"/>
              </a:ext>
            </a:extLst>
          </p:cNvPr>
          <p:cNvSpPr txBox="1"/>
          <p:nvPr/>
        </p:nvSpPr>
        <p:spPr bwMode="auto">
          <a:xfrm>
            <a:off x="8165205" y="4409143"/>
            <a:ext cx="226159" cy="41043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7E4738-D307-D6E4-D451-A9991EDCFA39}"/>
              </a:ext>
            </a:extLst>
          </p:cNvPr>
          <p:cNvCxnSpPr>
            <a:cxnSpLocks/>
          </p:cNvCxnSpPr>
          <p:nvPr/>
        </p:nvCxnSpPr>
        <p:spPr>
          <a:xfrm flipH="1">
            <a:off x="7181805" y="4645468"/>
            <a:ext cx="910494" cy="236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196980F-C663-625D-5928-ECB0F9C5AD85}"/>
              </a:ext>
            </a:extLst>
          </p:cNvPr>
          <p:cNvSpPr/>
          <p:nvPr/>
        </p:nvSpPr>
        <p:spPr bwMode="auto">
          <a:xfrm>
            <a:off x="5932439" y="4708323"/>
            <a:ext cx="1172554" cy="348216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1D3F1-0E35-3EFB-4981-21DD62CF2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869" y="1273778"/>
            <a:ext cx="794676" cy="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0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1" grpId="0" animBg="1"/>
      <p:bldP spid="13" grpId="0"/>
      <p:bldP spid="19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1" y="1127700"/>
            <a:ext cx="4654675" cy="4907832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133" dirty="0">
                <a:latin typeface="+mj-lt"/>
              </a:rPr>
              <a:t>Check assumptions with scatter plot</a:t>
            </a:r>
          </a:p>
          <a:p>
            <a:pPr marL="457189" indent="-457189">
              <a:buFont typeface="Wingdings" pitchFamily="2" charset="2"/>
              <a:buChar char="ü"/>
            </a:pPr>
            <a:r>
              <a:rPr lang="en-US" sz="2133" dirty="0">
                <a:latin typeface="Garamond"/>
              </a:rPr>
              <a:t>Pair of values</a:t>
            </a:r>
          </a:p>
          <a:p>
            <a:pPr marL="457189" indent="-457189">
              <a:buFont typeface="Wingdings" pitchFamily="2" charset="2"/>
              <a:buChar char="ü"/>
            </a:pPr>
            <a:r>
              <a:rPr lang="en-US" sz="2133" dirty="0">
                <a:latin typeface="Garamond"/>
              </a:rPr>
              <a:t>Continuous</a:t>
            </a:r>
          </a:p>
          <a:p>
            <a:pPr marL="457189" indent="-457189">
              <a:buFont typeface="Wingdings" pitchFamily="2" charset="2"/>
              <a:buChar char="ü"/>
            </a:pPr>
            <a:r>
              <a:rPr lang="en-US" sz="2133" dirty="0">
                <a:latin typeface="Garamond"/>
              </a:rPr>
              <a:t>Linearity</a:t>
            </a:r>
          </a:p>
          <a:p>
            <a:pPr marL="457189" indent="-457189">
              <a:buFont typeface="Wingdings" pitchFamily="2" charset="2"/>
              <a:buChar char="ü"/>
            </a:pPr>
            <a:r>
              <a:rPr lang="en-US" sz="2133" dirty="0">
                <a:latin typeface="Garamond"/>
              </a:rPr>
              <a:t>Both variables are roughly normally distributed.</a:t>
            </a:r>
          </a:p>
          <a:p>
            <a:pPr marL="457189" indent="-457189">
              <a:buFont typeface="Wingdings" pitchFamily="2" charset="2"/>
              <a:buChar char="ü"/>
            </a:pPr>
            <a:r>
              <a:rPr lang="en-US" sz="2133" dirty="0">
                <a:latin typeface="Garamond"/>
              </a:rPr>
              <a:t>No outliers</a:t>
            </a:r>
            <a:endParaRPr lang="en-US" sz="2133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24B5BA-CAD3-5A08-352C-6419F0155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184" y="730725"/>
            <a:ext cx="6250540" cy="2410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6428F5-7626-A7B3-0701-AC41503D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941" y="3376530"/>
            <a:ext cx="6011026" cy="33449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879677-8310-ADC7-F8E7-7CD0329206A1}"/>
              </a:ext>
            </a:extLst>
          </p:cNvPr>
          <p:cNvCxnSpPr>
            <a:cxnSpLocks/>
          </p:cNvCxnSpPr>
          <p:nvPr/>
        </p:nvCxnSpPr>
        <p:spPr>
          <a:xfrm flipH="1">
            <a:off x="11526887" y="5381297"/>
            <a:ext cx="376160" cy="173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510192-4A99-02F2-D997-6EEDFE5E619B}"/>
              </a:ext>
            </a:extLst>
          </p:cNvPr>
          <p:cNvCxnSpPr>
            <a:cxnSpLocks/>
          </p:cNvCxnSpPr>
          <p:nvPr/>
        </p:nvCxnSpPr>
        <p:spPr>
          <a:xfrm flipH="1">
            <a:off x="11526887" y="4914694"/>
            <a:ext cx="376160" cy="173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E387C4-1057-1CB1-F8DA-3627850AB838}"/>
              </a:ext>
            </a:extLst>
          </p:cNvPr>
          <p:cNvCxnSpPr>
            <a:cxnSpLocks/>
          </p:cNvCxnSpPr>
          <p:nvPr/>
        </p:nvCxnSpPr>
        <p:spPr>
          <a:xfrm flipH="1">
            <a:off x="11234332" y="4446017"/>
            <a:ext cx="376160" cy="173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4B9555-E214-5311-937E-83C22578F0DB}"/>
              </a:ext>
            </a:extLst>
          </p:cNvPr>
          <p:cNvCxnSpPr>
            <a:cxnSpLocks/>
          </p:cNvCxnSpPr>
          <p:nvPr/>
        </p:nvCxnSpPr>
        <p:spPr>
          <a:xfrm flipH="1">
            <a:off x="7193104" y="3360042"/>
            <a:ext cx="376160" cy="173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21004A-7435-49CF-218F-4FAEB86F29C6}"/>
              </a:ext>
            </a:extLst>
          </p:cNvPr>
          <p:cNvCxnSpPr>
            <a:cxnSpLocks/>
          </p:cNvCxnSpPr>
          <p:nvPr/>
        </p:nvCxnSpPr>
        <p:spPr>
          <a:xfrm flipH="1">
            <a:off x="2374111" y="3581616"/>
            <a:ext cx="376160" cy="173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80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A90CF5-ABA6-7CDB-B008-48C135521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917" y="1348713"/>
            <a:ext cx="5062894" cy="24721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5281"/>
          </a:xfrm>
        </p:spPr>
        <p:txBody>
          <a:bodyPr/>
          <a:lstStyle/>
          <a:p>
            <a:r>
              <a:rPr lang="en-US" dirty="0"/>
              <a:t>Non-Parametric Correlation Analysis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data with: </a:t>
            </a:r>
          </a:p>
          <a:p>
            <a:pPr lvl="1"/>
            <a:r>
              <a:rPr lang="en-US" dirty="0"/>
              <a:t>Outliers</a:t>
            </a:r>
          </a:p>
          <a:p>
            <a:pPr lvl="1"/>
            <a:r>
              <a:rPr lang="en-US" dirty="0"/>
              <a:t>Ordinal variables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sz="2400" dirty="0"/>
              <a:t>Report the Spearman’s rank correlation coefficient ( rs  ), instead of the Pearson's Correlation Coefficient (r) in this case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9425EF-C743-E64E-F221-9B60C4D3BCD6}"/>
              </a:ext>
            </a:extLst>
          </p:cNvPr>
          <p:cNvGrpSpPr/>
          <p:nvPr/>
        </p:nvGrpSpPr>
        <p:grpSpPr>
          <a:xfrm>
            <a:off x="7331455" y="2159105"/>
            <a:ext cx="3320338" cy="585995"/>
            <a:chOff x="8721914" y="3138753"/>
            <a:chExt cx="3320338" cy="5859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05643E-890E-5E73-AA35-68CAD7237659}"/>
                </a:ext>
              </a:extLst>
            </p:cNvPr>
            <p:cNvSpPr/>
            <p:nvPr/>
          </p:nvSpPr>
          <p:spPr bwMode="auto">
            <a:xfrm>
              <a:off x="8721914" y="3533700"/>
              <a:ext cx="1823055" cy="19104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2133" b="1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51749BC-F5FD-0BAB-22EB-1F6EE10CB774}"/>
                </a:ext>
              </a:extLst>
            </p:cNvPr>
            <p:cNvSpPr txBox="1"/>
            <p:nvPr/>
          </p:nvSpPr>
          <p:spPr bwMode="auto">
            <a:xfrm>
              <a:off x="11034540" y="3138753"/>
              <a:ext cx="1007712" cy="4104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67" dirty="0">
                  <a:solidFill>
                    <a:srgbClr val="FF0000"/>
                  </a:solidFill>
                </a:rPr>
                <a:t>P-value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E6D60FB-0013-F9D8-D19B-6253648955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44969" y="3421439"/>
              <a:ext cx="473977" cy="2245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9ABCBE6-EC30-9414-E035-898FB1A94051}"/>
              </a:ext>
            </a:extLst>
          </p:cNvPr>
          <p:cNvSpPr txBox="1"/>
          <p:nvPr/>
        </p:nvSpPr>
        <p:spPr bwMode="auto">
          <a:xfrm>
            <a:off x="7432302" y="3429000"/>
            <a:ext cx="202556" cy="41043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r</a:t>
            </a:r>
            <a:r>
              <a:rPr lang="en-US" sz="2667" baseline="-25000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039377-0EF3-1EAB-3485-425902015E87}"/>
              </a:ext>
            </a:extLst>
          </p:cNvPr>
          <p:cNvCxnSpPr>
            <a:cxnSpLocks/>
          </p:cNvCxnSpPr>
          <p:nvPr/>
        </p:nvCxnSpPr>
        <p:spPr>
          <a:xfrm flipH="1">
            <a:off x="6853934" y="3630189"/>
            <a:ext cx="482287" cy="693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66DE345-ADA8-70BD-4A0B-4B9B54C84959}"/>
              </a:ext>
            </a:extLst>
          </p:cNvPr>
          <p:cNvSpPr/>
          <p:nvPr/>
        </p:nvSpPr>
        <p:spPr bwMode="auto">
          <a:xfrm>
            <a:off x="5842148" y="3504668"/>
            <a:ext cx="978909" cy="25104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EB692-94D1-5F61-0C8A-08C8884E9099}"/>
              </a:ext>
            </a:extLst>
          </p:cNvPr>
          <p:cNvSpPr txBox="1"/>
          <p:nvPr/>
        </p:nvSpPr>
        <p:spPr>
          <a:xfrm>
            <a:off x="266100" y="4918132"/>
            <a:ext cx="1192589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Interpretation Practice</a:t>
            </a:r>
          </a:p>
          <a:p>
            <a:r>
              <a:rPr lang="en-US" sz="2133" b="1" dirty="0">
                <a:latin typeface="+mj-lt"/>
              </a:rPr>
              <a:t>Null hypothesis</a:t>
            </a:r>
            <a:r>
              <a:rPr lang="en-US" sz="2133" dirty="0">
                <a:latin typeface="+mj-lt"/>
              </a:rPr>
              <a:t>: NO correlation between HDL and BMI in underlying population </a:t>
            </a:r>
          </a:p>
          <a:p>
            <a:r>
              <a:rPr lang="en-US" sz="2133" b="1" dirty="0">
                <a:latin typeface="+mj-lt"/>
              </a:rPr>
              <a:t>Significance</a:t>
            </a:r>
            <a:r>
              <a:rPr lang="en-US" sz="2133" dirty="0">
                <a:latin typeface="+mj-lt"/>
              </a:rPr>
              <a:t>: p-value &lt;0.001 is less than the significance level of 0.05, REJECT the null hypothesis</a:t>
            </a:r>
          </a:p>
          <a:p>
            <a:r>
              <a:rPr lang="en-US" sz="2133" b="1" dirty="0">
                <a:latin typeface="+mj-lt"/>
              </a:rPr>
              <a:t>Conclusion</a:t>
            </a:r>
            <a:r>
              <a:rPr lang="en-US" sz="2133" dirty="0">
                <a:latin typeface="+mj-lt"/>
              </a:rPr>
              <a:t>: HDL and BMI are inversely correlated -&gt; </a:t>
            </a:r>
            <a:r>
              <a:rPr lang="en-US" sz="2133" b="1" dirty="0">
                <a:latin typeface="+mj-lt"/>
              </a:rPr>
              <a:t>Higher BMI ranks are associated with lower HDL ranks.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130E2-6270-A6C6-22AE-35E3CF5FF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200" y="572554"/>
            <a:ext cx="794676" cy="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2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2" grpId="0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30CC5-39E7-941B-84BB-69ACCCE318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61E06-0C85-9EB4-FFE6-D540FAE5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3" y="1146923"/>
            <a:ext cx="10898107" cy="611449"/>
          </a:xfrm>
        </p:spPr>
        <p:txBody>
          <a:bodyPr/>
          <a:lstStyle/>
          <a:p>
            <a:r>
              <a:rPr lang="en-US" dirty="0"/>
              <a:t>Rule of thumb for interpreting the size of a correlation coefficient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A93F9-5843-7C35-79E1-634E90E96EA7}"/>
              </a:ext>
            </a:extLst>
          </p:cNvPr>
          <p:cNvSpPr txBox="1"/>
          <p:nvPr/>
        </p:nvSpPr>
        <p:spPr>
          <a:xfrm>
            <a:off x="263953" y="5819956"/>
            <a:ext cx="5354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Hinkle DE, Wiersma W, </a:t>
            </a:r>
            <a:r>
              <a:rPr lang="en-US" dirty="0" err="1"/>
              <a:t>Jurs</a:t>
            </a:r>
            <a:r>
              <a:rPr lang="en-US" dirty="0"/>
              <a:t> SG. Applied Statistics for the Behavioral Sciences. 5th ed. Boston: Houghton Mifflin; 2003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8402A-9F3D-F645-A185-86DCE7F5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33" y="2253236"/>
            <a:ext cx="6839226" cy="30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486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correlation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81" y="1530713"/>
            <a:ext cx="6088542" cy="3443377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only </a:t>
            </a:r>
            <a:r>
              <a:rPr lang="en-US" sz="2000" dirty="0"/>
              <a:t>tells us </a:t>
            </a:r>
            <a:r>
              <a:rPr lang="en-US" sz="2000" b="1" dirty="0"/>
              <a:t>whether there is a linear relationship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two variables (parametric) or the ranks of two variables (non-parametric)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does not tell us about the strength of the association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between two variables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sample correlation coefficient is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highly sensitive to extreme values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estimated correlation should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never be extrapolated beyond the observed ranges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variables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high correlation between two variables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does not in itself imply a cause‐and‐effect relationship.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0F904-ADD2-2882-951C-105D7B9E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88" y="1615911"/>
            <a:ext cx="4959331" cy="181308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E99FAA4-CAE6-F76E-8AB2-69B2FA24C993}"/>
              </a:ext>
            </a:extLst>
          </p:cNvPr>
          <p:cNvGrpSpPr/>
          <p:nvPr/>
        </p:nvGrpSpPr>
        <p:grpSpPr>
          <a:xfrm>
            <a:off x="6543746" y="3623106"/>
            <a:ext cx="5784338" cy="1930445"/>
            <a:chOff x="6543746" y="3623106"/>
            <a:chExt cx="5784338" cy="19304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84D4400-318B-913C-D763-2D6EE1D03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3746" y="3623106"/>
              <a:ext cx="5432822" cy="193044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6A5B3-7AE8-AA4D-C51D-8C7A3B0B472D}"/>
                </a:ext>
              </a:extLst>
            </p:cNvPr>
            <p:cNvSpPr txBox="1"/>
            <p:nvPr/>
          </p:nvSpPr>
          <p:spPr>
            <a:xfrm>
              <a:off x="11463131" y="4803637"/>
              <a:ext cx="864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Extreme value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9B7B03F5-5C98-1371-6F85-93638415333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1600919" y="4709235"/>
              <a:ext cx="241813" cy="1270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F6BA744-2A7C-956A-0D9B-11BA6A027C20}"/>
              </a:ext>
            </a:extLst>
          </p:cNvPr>
          <p:cNvSpPr txBox="1"/>
          <p:nvPr/>
        </p:nvSpPr>
        <p:spPr>
          <a:xfrm>
            <a:off x="397565" y="6321287"/>
            <a:ext cx="391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Epidemiology Beyond the Basic </a:t>
            </a:r>
          </a:p>
        </p:txBody>
      </p:sp>
    </p:spTree>
    <p:extLst>
      <p:ext uri="{BB962C8B-B14F-4D97-AF65-F5344CB8AC3E}">
        <p14:creationId xmlns:p14="http://schemas.microsoft.com/office/powerpoint/2010/main" val="428610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1594C7-1BF1-3C61-9270-CBD75BD4A1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8D5B84-7C58-F414-3BF7-399F93E2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3" y="919296"/>
            <a:ext cx="10898107" cy="611449"/>
          </a:xfrm>
        </p:spPr>
        <p:txBody>
          <a:bodyPr/>
          <a:lstStyle/>
          <a:p>
            <a:r>
              <a:rPr lang="en-US" dirty="0"/>
              <a:t>Strength of the association in a</a:t>
            </a:r>
            <a:br>
              <a:rPr lang="en-US" dirty="0"/>
            </a:br>
            <a:r>
              <a:rPr lang="en-US" dirty="0"/>
              <a:t>linear relationship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5511A-D07F-A77C-602B-0AE0B797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1" y="1868556"/>
            <a:ext cx="5483089" cy="3909393"/>
          </a:xfrm>
        </p:spPr>
        <p:txBody>
          <a:bodyPr/>
          <a:lstStyle/>
          <a:p>
            <a:r>
              <a:rPr lang="en-US" dirty="0"/>
              <a:t>The correlation coefficient value contains no information about the strength of the association between the two variables.</a:t>
            </a:r>
          </a:p>
          <a:p>
            <a:r>
              <a:rPr lang="en-US" dirty="0"/>
              <a:t>The strength is represented by the slope of a line, such as the amount of increase to be expected in the HDL per unit increase in BMI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F6914-63A2-2DC5-ECD1-8491E25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228" y="1771337"/>
            <a:ext cx="5637972" cy="41038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5C5343-C388-AD43-9FA8-3127514C3476}"/>
              </a:ext>
            </a:extLst>
          </p:cNvPr>
          <p:cNvSpPr txBox="1"/>
          <p:nvPr/>
        </p:nvSpPr>
        <p:spPr>
          <a:xfrm>
            <a:off x="10707757" y="5821247"/>
            <a:ext cx="101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BMI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EF7D3-2A74-B22F-7ABD-291B5A42B998}"/>
              </a:ext>
            </a:extLst>
          </p:cNvPr>
          <p:cNvSpPr txBox="1"/>
          <p:nvPr/>
        </p:nvSpPr>
        <p:spPr>
          <a:xfrm>
            <a:off x="6249228" y="1586671"/>
            <a:ext cx="102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e.g., HDL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60E2C-277C-112A-B2A0-4E28E3F638CF}"/>
              </a:ext>
            </a:extLst>
          </p:cNvPr>
          <p:cNvSpPr txBox="1"/>
          <p:nvPr/>
        </p:nvSpPr>
        <p:spPr>
          <a:xfrm>
            <a:off x="397565" y="6321287"/>
            <a:ext cx="391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Epidemiology Beyond the Basic </a:t>
            </a:r>
          </a:p>
        </p:txBody>
      </p:sp>
    </p:spTree>
    <p:extLst>
      <p:ext uri="{BB962C8B-B14F-4D97-AF65-F5344CB8AC3E}">
        <p14:creationId xmlns:p14="http://schemas.microsoft.com/office/powerpoint/2010/main" val="141231179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7B359B-41F7-9C0B-E54A-92283C23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10" y="2220167"/>
            <a:ext cx="5309382" cy="33463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F8E21-9229-9FFF-1B65-46243855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81" y="1117761"/>
            <a:ext cx="10850220" cy="969017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667" dirty="0">
                <a:latin typeface="+mj-lt"/>
              </a:rPr>
              <a:t>The simple linear regression analysis enables us to investigate the change in the mean of Y (dependent variable) as a linear function of X (independent variable).</a:t>
            </a:r>
          </a:p>
          <a:p>
            <a:pPr marL="393690" lvl="1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258E9-E15E-D559-85CF-47E8A2D4B0AD}"/>
              </a:ext>
            </a:extLst>
          </p:cNvPr>
          <p:cNvSpPr txBox="1"/>
          <p:nvPr/>
        </p:nvSpPr>
        <p:spPr bwMode="auto">
          <a:xfrm>
            <a:off x="139403" y="2922953"/>
            <a:ext cx="6112730" cy="12003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690" lvl="1"/>
            <a:r>
              <a:rPr lang="en-US" sz="2400" b="1" dirty="0">
                <a:latin typeface="+mj-lt"/>
              </a:rPr>
              <a:t>Example</a:t>
            </a:r>
            <a:r>
              <a:rPr lang="en-US" sz="2400" dirty="0">
                <a:latin typeface="+mj-lt"/>
              </a:rPr>
              <a:t>: How much does the mean HDL change for each unit increase in BMI in US adult population?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AA36A-8D38-DCB5-33CB-D4DA1DFB23B9}"/>
              </a:ext>
            </a:extLst>
          </p:cNvPr>
          <p:cNvSpPr txBox="1"/>
          <p:nvPr/>
        </p:nvSpPr>
        <p:spPr bwMode="auto">
          <a:xfrm>
            <a:off x="362808" y="4912680"/>
            <a:ext cx="6444393" cy="41043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Mean (HDL | BMI) =  73.5    -     0.68 x BMI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189003-6369-6698-31C2-EE0713D9697F}"/>
              </a:ext>
            </a:extLst>
          </p:cNvPr>
          <p:cNvSpPr txBox="1"/>
          <p:nvPr/>
        </p:nvSpPr>
        <p:spPr bwMode="auto">
          <a:xfrm>
            <a:off x="725223" y="4111046"/>
            <a:ext cx="5979501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+mj-lt"/>
              </a:rPr>
              <a:t>Fitting a straight line to the scatter plot between HDL and BMI: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94601-EEE4-D90E-45F9-09B1611C3C6D}"/>
              </a:ext>
            </a:extLst>
          </p:cNvPr>
          <p:cNvSpPr txBox="1"/>
          <p:nvPr/>
        </p:nvSpPr>
        <p:spPr bwMode="auto">
          <a:xfrm>
            <a:off x="2705359" y="5668150"/>
            <a:ext cx="16375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 Symbol" panose="02020603050405020304" pitchFamily="18" charset="0"/>
              </a:rPr>
              <a:t>b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(Intercept)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4E900-5477-295A-0246-8E9679C4E0C4}"/>
              </a:ext>
            </a:extLst>
          </p:cNvPr>
          <p:cNvSpPr txBox="1"/>
          <p:nvPr/>
        </p:nvSpPr>
        <p:spPr bwMode="auto">
          <a:xfrm>
            <a:off x="4976683" y="5666647"/>
            <a:ext cx="118942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Times New Roman Symbol" panose="02020603050405020304" pitchFamily="18" charset="0"/>
              </a:rPr>
              <a:t>b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(Slope)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2D5B03C1-6D3A-4E2C-0211-9E487212096F}"/>
              </a:ext>
            </a:extLst>
          </p:cNvPr>
          <p:cNvSpPr/>
          <p:nvPr/>
        </p:nvSpPr>
        <p:spPr>
          <a:xfrm rot="5400000">
            <a:off x="3374936" y="4644065"/>
            <a:ext cx="252136" cy="1683709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9637A5F-03B7-CE91-BD9E-729CEE95DF81}"/>
              </a:ext>
            </a:extLst>
          </p:cNvPr>
          <p:cNvSpPr/>
          <p:nvPr/>
        </p:nvSpPr>
        <p:spPr>
          <a:xfrm rot="5400000">
            <a:off x="5451017" y="4883606"/>
            <a:ext cx="273751" cy="1278580"/>
          </a:xfrm>
          <a:prstGeom prst="lef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A82BB-1959-9033-5B6C-2A1B40B47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278" y="2272239"/>
            <a:ext cx="2581284" cy="70835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D6135A-1C64-F3F3-D603-91EB876E726C}"/>
              </a:ext>
            </a:extLst>
          </p:cNvPr>
          <p:cNvSpPr txBox="1"/>
          <p:nvPr/>
        </p:nvSpPr>
        <p:spPr bwMode="auto">
          <a:xfrm>
            <a:off x="9105088" y="4097405"/>
            <a:ext cx="2422685" cy="1642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67" dirty="0"/>
              <a:t>Slope = ΔHDL / ΔBMI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BA544F-C6A6-736F-2AA3-60459A327A54}"/>
              </a:ext>
            </a:extLst>
          </p:cNvPr>
          <p:cNvGrpSpPr/>
          <p:nvPr/>
        </p:nvGrpSpPr>
        <p:grpSpPr>
          <a:xfrm>
            <a:off x="10912447" y="3923895"/>
            <a:ext cx="649067" cy="122227"/>
            <a:chOff x="8308788" y="3791406"/>
            <a:chExt cx="486800" cy="9167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7446D12-04DC-B456-7067-1CDC449A10E2}"/>
                </a:ext>
              </a:extLst>
            </p:cNvPr>
            <p:cNvCxnSpPr/>
            <p:nvPr/>
          </p:nvCxnSpPr>
          <p:spPr>
            <a:xfrm flipH="1">
              <a:off x="8308788" y="3883076"/>
              <a:ext cx="486800" cy="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B8311CE-E920-F551-7769-5FF3487163B7}"/>
                </a:ext>
              </a:extLst>
            </p:cNvPr>
            <p:cNvCxnSpPr>
              <a:cxnSpLocks/>
            </p:cNvCxnSpPr>
            <p:nvPr/>
          </p:nvCxnSpPr>
          <p:spPr>
            <a:xfrm>
              <a:off x="8311232" y="3791406"/>
              <a:ext cx="0" cy="9167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8A02CB-44E8-765F-5B7A-CF3AF083CEDA}"/>
              </a:ext>
            </a:extLst>
          </p:cNvPr>
          <p:cNvCxnSpPr>
            <a:cxnSpLocks/>
          </p:cNvCxnSpPr>
          <p:nvPr/>
        </p:nvCxnSpPr>
        <p:spPr>
          <a:xfrm flipH="1">
            <a:off x="7703655" y="2272239"/>
            <a:ext cx="315738" cy="115000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0E97BA-F31A-B2DE-AF84-722E5F3C6440}"/>
              </a:ext>
            </a:extLst>
          </p:cNvPr>
          <p:cNvSpPr txBox="1"/>
          <p:nvPr/>
        </p:nvSpPr>
        <p:spPr bwMode="auto">
          <a:xfrm>
            <a:off x="7932108" y="2054342"/>
            <a:ext cx="759823" cy="246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Intercept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940D76-815C-03D1-FEA6-9F657F3C7DFB}"/>
              </a:ext>
            </a:extLst>
          </p:cNvPr>
          <p:cNvSpPr/>
          <p:nvPr/>
        </p:nvSpPr>
        <p:spPr bwMode="auto">
          <a:xfrm>
            <a:off x="7610526" y="3439434"/>
            <a:ext cx="125869" cy="125869"/>
          </a:xfrm>
          <a:prstGeom prst="ellipse">
            <a:avLst/>
          </a:prstGeom>
          <a:noFill/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663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20" grpId="0"/>
      <p:bldP spid="21" grpId="0"/>
      <p:bldP spid="22" grpId="0"/>
      <p:bldP spid="23" grpId="0" animBg="1"/>
      <p:bldP spid="24" grpId="0" animBg="1"/>
      <p:bldP spid="3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F8E21-9229-9FFF-1B65-46243855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81" y="1117760"/>
            <a:ext cx="10850220" cy="1417699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dirty="0">
                <a:latin typeface="+mj-lt"/>
              </a:rPr>
              <a:t>How do we find the line that fits best to the data?</a:t>
            </a:r>
          </a:p>
          <a:p>
            <a:pPr lvl="1"/>
            <a:r>
              <a:rPr lang="en-US" dirty="0">
                <a:latin typeface="+mj-lt"/>
              </a:rPr>
              <a:t>A mathematical technique called “least squares”. The least squares regression line is constructed so that the error sum of squares is minimized</a:t>
            </a:r>
          </a:p>
          <a:p>
            <a:pPr marL="393690" lvl="1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AE6122-64A6-C6B7-37A0-CC7F039D9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5" y="3015863"/>
            <a:ext cx="5460610" cy="3340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57F59-1196-365D-EE6B-75EC0DA1A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7"/>
          <a:stretch/>
        </p:blipFill>
        <p:spPr>
          <a:xfrm>
            <a:off x="5632146" y="3064369"/>
            <a:ext cx="4810740" cy="333014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1DF79D-3C04-729A-8DC5-E16E8ACD4DA5}"/>
              </a:ext>
            </a:extLst>
          </p:cNvPr>
          <p:cNvCxnSpPr>
            <a:cxnSpLocks/>
          </p:cNvCxnSpPr>
          <p:nvPr/>
        </p:nvCxnSpPr>
        <p:spPr>
          <a:xfrm>
            <a:off x="7891265" y="3717845"/>
            <a:ext cx="0" cy="74905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928198-95D7-3739-BB44-A2AE434E21BD}"/>
              </a:ext>
            </a:extLst>
          </p:cNvPr>
          <p:cNvGrpSpPr/>
          <p:nvPr/>
        </p:nvGrpSpPr>
        <p:grpSpPr>
          <a:xfrm>
            <a:off x="7948414" y="3300427"/>
            <a:ext cx="3571882" cy="984885"/>
            <a:chOff x="4276881" y="915019"/>
            <a:chExt cx="2882739" cy="738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609EE9-623C-EFBC-45A3-DCC3E1CBCCB5}"/>
                </a:ext>
              </a:extLst>
            </p:cNvPr>
            <p:cNvSpPr txBox="1"/>
            <p:nvPr/>
          </p:nvSpPr>
          <p:spPr bwMode="auto">
            <a:xfrm>
              <a:off x="6210697" y="915019"/>
              <a:ext cx="948923" cy="73866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/>
                <a:t>e</a:t>
              </a:r>
              <a:r>
                <a:rPr lang="en-US" sz="2400" baseline="-25000" dirty="0"/>
                <a:t>i</a:t>
              </a:r>
              <a:endParaRPr lang="en-US" sz="2400" dirty="0"/>
            </a:p>
            <a:p>
              <a:r>
                <a:rPr lang="en-US" sz="2400" dirty="0"/>
                <a:t>(residual)</a:t>
              </a:r>
            </a:p>
            <a:p>
              <a:endParaRPr lang="en-US" sz="2400" baseline="-250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721391A-95BC-F603-8E8B-C5E167111B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6881" y="1221591"/>
              <a:ext cx="1809666" cy="30782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A08647-E839-1786-9A0E-921EB18FAD08}"/>
              </a:ext>
            </a:extLst>
          </p:cNvPr>
          <p:cNvGrpSpPr/>
          <p:nvPr/>
        </p:nvGrpSpPr>
        <p:grpSpPr>
          <a:xfrm>
            <a:off x="7891267" y="2737405"/>
            <a:ext cx="2501643" cy="888663"/>
            <a:chOff x="5634906" y="2479887"/>
            <a:chExt cx="1876232" cy="66649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E4A3BC-A8A6-7847-CC0B-0DF61A22E849}"/>
                </a:ext>
              </a:extLst>
            </p:cNvPr>
            <p:cNvSpPr txBox="1"/>
            <p:nvPr/>
          </p:nvSpPr>
          <p:spPr bwMode="auto">
            <a:xfrm>
              <a:off x="6031357" y="2479887"/>
              <a:ext cx="1479781" cy="3078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667" dirty="0"/>
                <a:t>Observed HDL</a:t>
              </a:r>
              <a:endParaRPr lang="en-US" sz="2667" baseline="-250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4F1B447-0CD5-5E57-C8F6-458CD413FF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4906" y="2705100"/>
              <a:ext cx="306933" cy="44128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311F82-9B64-86EE-E32F-522283A93839}"/>
              </a:ext>
            </a:extLst>
          </p:cNvPr>
          <p:cNvGrpSpPr/>
          <p:nvPr/>
        </p:nvGrpSpPr>
        <p:grpSpPr>
          <a:xfrm>
            <a:off x="6201649" y="4458927"/>
            <a:ext cx="1746767" cy="2175053"/>
            <a:chOff x="4733077" y="2377199"/>
            <a:chExt cx="1310075" cy="163129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2E845F-4F65-2F61-8B01-463941CD6A40}"/>
                </a:ext>
              </a:extLst>
            </p:cNvPr>
            <p:cNvGrpSpPr/>
            <p:nvPr/>
          </p:nvGrpSpPr>
          <p:grpSpPr>
            <a:xfrm>
              <a:off x="4733077" y="2462924"/>
              <a:ext cx="1213657" cy="1545566"/>
              <a:chOff x="4733077" y="2462924"/>
              <a:chExt cx="1213657" cy="154556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95497B-D6CA-7157-2A0B-72B03B508ECB}"/>
                  </a:ext>
                </a:extLst>
              </p:cNvPr>
              <p:cNvSpPr txBox="1"/>
              <p:nvPr/>
            </p:nvSpPr>
            <p:spPr bwMode="auto">
              <a:xfrm>
                <a:off x="4733077" y="3700665"/>
                <a:ext cx="1110882" cy="30782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667" dirty="0"/>
                  <a:t>Fitted HDL</a:t>
                </a:r>
                <a:endParaRPr lang="en-US" sz="2667" baseline="-25000" dirty="0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D285EA63-5681-0362-9931-4F5F2573EE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2214" y="2462924"/>
                <a:ext cx="814520" cy="1287958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BC347E9-0297-517E-61E9-E2EE0524EEEC}"/>
                </a:ext>
              </a:extLst>
            </p:cNvPr>
            <p:cNvSpPr/>
            <p:nvPr/>
          </p:nvSpPr>
          <p:spPr bwMode="auto">
            <a:xfrm>
              <a:off x="5957427" y="2377199"/>
              <a:ext cx="85725" cy="85725"/>
            </a:xfrm>
            <a:prstGeom prst="ellipse">
              <a:avLst/>
            </a:prstGeom>
            <a:solidFill>
              <a:srgbClr val="C00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2133" b="1" dirty="0" err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956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0ED643-F199-7227-EA4B-EA94DC4E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99" y="2366132"/>
            <a:ext cx="6545965" cy="28531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258E9-E15E-D559-85CF-47E8A2D4B0AD}"/>
              </a:ext>
            </a:extLst>
          </p:cNvPr>
          <p:cNvSpPr txBox="1"/>
          <p:nvPr/>
        </p:nvSpPr>
        <p:spPr bwMode="auto">
          <a:xfrm>
            <a:off x="-1" y="1101665"/>
            <a:ext cx="11801857" cy="4205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690" lvl="1"/>
            <a:r>
              <a:rPr lang="en-US" sz="2133" b="1" dirty="0">
                <a:latin typeface="+mj-lt"/>
              </a:rPr>
              <a:t>Example</a:t>
            </a:r>
            <a:r>
              <a:rPr lang="en-US" sz="2133" dirty="0">
                <a:latin typeface="+mj-lt"/>
              </a:rPr>
              <a:t>: How much does the mean HDL change for each unit increase in BMI in US adult population?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11965A-C13A-90D0-BA44-66744AB33F9D}"/>
              </a:ext>
            </a:extLst>
          </p:cNvPr>
          <p:cNvGrpSpPr/>
          <p:nvPr/>
        </p:nvGrpSpPr>
        <p:grpSpPr>
          <a:xfrm>
            <a:off x="5304312" y="1645406"/>
            <a:ext cx="7012155" cy="1110729"/>
            <a:chOff x="-153716" y="3684510"/>
            <a:chExt cx="5259116" cy="8330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DAA36A-8D38-DCB5-33CB-D4DA1DFB23B9}"/>
                </a:ext>
              </a:extLst>
            </p:cNvPr>
            <p:cNvSpPr txBox="1"/>
            <p:nvPr/>
          </p:nvSpPr>
          <p:spPr bwMode="auto">
            <a:xfrm>
              <a:off x="-153716" y="3684510"/>
              <a:ext cx="5259116" cy="3078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667" dirty="0">
                  <a:solidFill>
                    <a:srgbClr val="FF0000"/>
                  </a:solidFill>
                </a:rPr>
                <a:t>Mean (HDL | BMI) =  73.5    -     0.68 x BMI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B94601-EEE4-D90E-45F9-09B1611C3C6D}"/>
                </a:ext>
              </a:extLst>
            </p:cNvPr>
            <p:cNvSpPr txBox="1"/>
            <p:nvPr/>
          </p:nvSpPr>
          <p:spPr bwMode="auto">
            <a:xfrm>
              <a:off x="1698501" y="4225055"/>
              <a:ext cx="1228125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>
                  <a:latin typeface="Times New Roman Symbol" panose="02020603050405020304" pitchFamily="18" charset="0"/>
                </a:rPr>
                <a:t>b</a:t>
              </a:r>
              <a:r>
                <a:rPr lang="en-US" sz="2400" baseline="-25000" dirty="0">
                  <a:latin typeface="+mj-lt"/>
                </a:rPr>
                <a:t>0</a:t>
              </a:r>
              <a:r>
                <a:rPr lang="en-US" sz="2400" dirty="0">
                  <a:latin typeface="+mj-lt"/>
                </a:rPr>
                <a:t> (Intercept)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4E900-5477-295A-0246-8E9679C4E0C4}"/>
                </a:ext>
              </a:extLst>
            </p:cNvPr>
            <p:cNvSpPr txBox="1"/>
            <p:nvPr/>
          </p:nvSpPr>
          <p:spPr bwMode="auto">
            <a:xfrm>
              <a:off x="3361863" y="4240558"/>
              <a:ext cx="892071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dirty="0">
                  <a:latin typeface="Times New Roman Symbol" panose="02020603050405020304" pitchFamily="18" charset="0"/>
                </a:rPr>
                <a:t>b</a:t>
              </a:r>
              <a:r>
                <a:rPr lang="en-US" sz="2400" baseline="-25000" dirty="0">
                  <a:latin typeface="+mj-lt"/>
                </a:rPr>
                <a:t>1</a:t>
              </a:r>
              <a:r>
                <a:rPr lang="en-US" sz="2400" dirty="0">
                  <a:latin typeface="+mj-lt"/>
                </a:rPr>
                <a:t> (Slope)</a:t>
              </a: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2D5B03C1-6D3A-4E2C-0211-9E487212096F}"/>
                </a:ext>
              </a:extLst>
            </p:cNvPr>
            <p:cNvSpPr/>
            <p:nvPr/>
          </p:nvSpPr>
          <p:spPr>
            <a:xfrm rot="5400000">
              <a:off x="2328995" y="3479154"/>
              <a:ext cx="189102" cy="1262782"/>
            </a:xfrm>
            <a:prstGeom prst="leftBrac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F9637A5F-03B7-CE91-BD9E-729CEE95DF81}"/>
                </a:ext>
              </a:extLst>
            </p:cNvPr>
            <p:cNvSpPr/>
            <p:nvPr/>
          </p:nvSpPr>
          <p:spPr>
            <a:xfrm rot="5400000">
              <a:off x="3717613" y="3653277"/>
              <a:ext cx="205313" cy="958935"/>
            </a:xfrm>
            <a:prstGeom prst="leftBrac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0ECB07F-35EA-EFE8-0659-1551D0CD5362}"/>
              </a:ext>
            </a:extLst>
          </p:cNvPr>
          <p:cNvSpPr txBox="1"/>
          <p:nvPr/>
        </p:nvSpPr>
        <p:spPr bwMode="auto">
          <a:xfrm>
            <a:off x="7856981" y="3476594"/>
            <a:ext cx="4146335" cy="254422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Significance Test for each Variable in Model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Null Hypothesis: </a:t>
            </a:r>
            <a:r>
              <a:rPr lang="en-US" sz="2400" dirty="0">
                <a:latin typeface="Times New Roman Symbol" panose="02020603050405020304" pitchFamily="18" charset="0"/>
              </a:rPr>
              <a:t>b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= 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Alternative Hypothesis: </a:t>
            </a:r>
            <a:r>
              <a:rPr lang="en-US" sz="2400" dirty="0">
                <a:latin typeface="Times New Roman Symbol" panose="02020603050405020304" pitchFamily="18" charset="0"/>
              </a:rPr>
              <a:t>b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≠0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Reject Null Hypothesis whenever p&lt;.05</a:t>
            </a:r>
            <a:endParaRPr lang="en-US" sz="2133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10CA45-B6E1-50EA-9CB2-72E4D730CB30}"/>
              </a:ext>
            </a:extLst>
          </p:cNvPr>
          <p:cNvSpPr/>
          <p:nvPr/>
        </p:nvSpPr>
        <p:spPr bwMode="auto">
          <a:xfrm>
            <a:off x="2135843" y="3133165"/>
            <a:ext cx="1064557" cy="268941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B84FE2-5795-6FD6-C3B2-B5FBEFEF3FA8}"/>
              </a:ext>
            </a:extLst>
          </p:cNvPr>
          <p:cNvSpPr txBox="1"/>
          <p:nvPr/>
        </p:nvSpPr>
        <p:spPr bwMode="auto">
          <a:xfrm>
            <a:off x="526847" y="5649625"/>
            <a:ext cx="7012155" cy="5746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867" b="1" dirty="0">
                <a:latin typeface="+mj-lt"/>
              </a:rPr>
              <a:t>“Interpretation</a:t>
            </a:r>
            <a:r>
              <a:rPr lang="en-US" sz="1867" dirty="0">
                <a:latin typeface="+mj-lt"/>
              </a:rPr>
              <a:t>: For each 1 unit increase in BMI, mean HDL decreases by 0.68 mg/dL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2F4B9C-1B90-0C58-85C5-E815E7F7CD53}"/>
              </a:ext>
            </a:extLst>
          </p:cNvPr>
          <p:cNvCxnSpPr>
            <a:cxnSpLocks/>
          </p:cNvCxnSpPr>
          <p:nvPr/>
        </p:nvCxnSpPr>
        <p:spPr>
          <a:xfrm flipV="1">
            <a:off x="1733465" y="3476594"/>
            <a:ext cx="915606" cy="21521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A52A4-6B7B-D1EA-860C-3705DDF18BDF}"/>
              </a:ext>
            </a:extLst>
          </p:cNvPr>
          <p:cNvSpPr/>
          <p:nvPr/>
        </p:nvSpPr>
        <p:spPr>
          <a:xfrm>
            <a:off x="7773935" y="3429000"/>
            <a:ext cx="4255505" cy="26436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73AE2-91D1-5989-518C-44C0E19E7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45" y="1908966"/>
            <a:ext cx="794676" cy="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88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F7A2-BE3D-A35B-701C-04D47CE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Learning objectives for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4E549-D67E-B487-1E85-DFBA8D8D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b="1" dirty="0"/>
              <a:t>Explore Relationships Between Numerical Variables</a:t>
            </a:r>
          </a:p>
          <a:p>
            <a:pPr marL="457200" lvl="2" indent="0">
              <a:buClr>
                <a:schemeClr val="accent1"/>
              </a:buClr>
              <a:buSzPct val="80000"/>
              <a:buNone/>
            </a:pPr>
            <a:r>
              <a:rPr lang="en-US" sz="2400" dirty="0"/>
              <a:t>Use scatter plots, Pearson’s, and Spearman’s correlation coefficients.</a:t>
            </a:r>
          </a:p>
          <a:p>
            <a:pPr marL="457200" lvl="1" indent="-457200"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US" sz="2800" dirty="0"/>
          </a:p>
          <a:p>
            <a:pPr marL="457200" lvl="1" indent="-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b="1" dirty="0"/>
              <a:t>Understand Linear Regression Analysis </a:t>
            </a:r>
            <a:br>
              <a:rPr lang="en-US" sz="2800" b="1" dirty="0"/>
            </a:br>
            <a:r>
              <a:rPr lang="en-US" sz="2800" dirty="0"/>
              <a:t>Identify applications and assumptions.</a:t>
            </a:r>
          </a:p>
          <a:p>
            <a:pPr marL="457200" lvl="1" indent="-457200">
              <a:buClr>
                <a:schemeClr val="accent1"/>
              </a:buClr>
              <a:buSzPct val="80000"/>
              <a:buFont typeface="+mj-lt"/>
              <a:buAutoNum type="arabicPeriod"/>
            </a:pPr>
            <a:endParaRPr lang="en-US" sz="2800" dirty="0"/>
          </a:p>
          <a:p>
            <a:pPr marL="457200" lvl="1" indent="-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b="1" dirty="0"/>
              <a:t>Interpret Regression Outputs</a:t>
            </a:r>
            <a:br>
              <a:rPr lang="en-US" sz="2800" dirty="0"/>
            </a:br>
            <a:r>
              <a:rPr lang="en-US" sz="2800" dirty="0"/>
              <a:t>Analyze coefficients, significance, and model fit. </a:t>
            </a:r>
          </a:p>
          <a:p>
            <a:pPr marL="0" lvl="1" indent="0">
              <a:buClr>
                <a:schemeClr val="accent1"/>
              </a:buClr>
              <a:buSzPct val="80000"/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A494E-07C4-3F27-9EDF-AE21DE7E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80" y="311279"/>
            <a:ext cx="10898107" cy="695019"/>
          </a:xfrm>
        </p:spPr>
        <p:txBody>
          <a:bodyPr/>
          <a:lstStyle/>
          <a:p>
            <a:r>
              <a:rPr lang="en-US" sz="3733" b="1" dirty="0"/>
              <a:t>Evaluating the linear model</a:t>
            </a:r>
            <a:endParaRPr lang="en-US" sz="3467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F8E21-9229-9FFF-1B65-46243855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0" y="1187759"/>
            <a:ext cx="10898107" cy="4482481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800" dirty="0">
                <a:latin typeface="+mj-lt"/>
              </a:rPr>
              <a:t>After generating the regression line, does it fit the observed data?</a:t>
            </a:r>
          </a:p>
          <a:p>
            <a:pPr lvl="1"/>
            <a:r>
              <a:rPr lang="en-US" b="1" dirty="0"/>
              <a:t>Coefficient of determination (r</a:t>
            </a:r>
            <a:r>
              <a:rPr lang="en-US" b="1" baseline="30000" dirty="0"/>
              <a:t>2</a:t>
            </a:r>
            <a:r>
              <a:rPr lang="en-US" b="1" dirty="0"/>
              <a:t>): </a:t>
            </a:r>
            <a:r>
              <a:rPr lang="en-US" dirty="0">
                <a:latin typeface="+mj-lt"/>
              </a:rPr>
              <a:t>it is the square of the Pearson correlation coefficient (r) which ranges between 0 and 1.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b="1" dirty="0"/>
              <a:t>Plots of the residuals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7C0B002-F72E-6C1B-BB87-00E6D603A317}"/>
              </a:ext>
            </a:extLst>
          </p:cNvPr>
          <p:cNvSpPr/>
          <p:nvPr/>
        </p:nvSpPr>
        <p:spPr bwMode="auto">
          <a:xfrm>
            <a:off x="8624711" y="2649125"/>
            <a:ext cx="948267" cy="662283"/>
          </a:xfrm>
          <a:custGeom>
            <a:avLst/>
            <a:gdLst>
              <a:gd name="connsiteX0" fmla="*/ 711200 w 711200"/>
              <a:gd name="connsiteY0" fmla="*/ 259645 h 496712"/>
              <a:gd name="connsiteX1" fmla="*/ 530578 w 711200"/>
              <a:gd name="connsiteY1" fmla="*/ 67734 h 496712"/>
              <a:gd name="connsiteX2" fmla="*/ 496711 w 711200"/>
              <a:gd name="connsiteY2" fmla="*/ 33867 h 496712"/>
              <a:gd name="connsiteX3" fmla="*/ 406400 w 711200"/>
              <a:gd name="connsiteY3" fmla="*/ 0 h 496712"/>
              <a:gd name="connsiteX4" fmla="*/ 293511 w 711200"/>
              <a:gd name="connsiteY4" fmla="*/ 33867 h 496712"/>
              <a:gd name="connsiteX5" fmla="*/ 237067 w 711200"/>
              <a:gd name="connsiteY5" fmla="*/ 67734 h 496712"/>
              <a:gd name="connsiteX6" fmla="*/ 191911 w 711200"/>
              <a:gd name="connsiteY6" fmla="*/ 90312 h 496712"/>
              <a:gd name="connsiteX7" fmla="*/ 90311 w 711200"/>
              <a:gd name="connsiteY7" fmla="*/ 169334 h 496712"/>
              <a:gd name="connsiteX8" fmla="*/ 22578 w 711200"/>
              <a:gd name="connsiteY8" fmla="*/ 282223 h 496712"/>
              <a:gd name="connsiteX9" fmla="*/ 0 w 711200"/>
              <a:gd name="connsiteY9" fmla="*/ 361245 h 496712"/>
              <a:gd name="connsiteX10" fmla="*/ 11289 w 711200"/>
              <a:gd name="connsiteY10" fmla="*/ 428978 h 496712"/>
              <a:gd name="connsiteX11" fmla="*/ 33867 w 711200"/>
              <a:gd name="connsiteY11" fmla="*/ 462845 h 496712"/>
              <a:gd name="connsiteX12" fmla="*/ 169334 w 711200"/>
              <a:gd name="connsiteY12" fmla="*/ 496712 h 496712"/>
              <a:gd name="connsiteX13" fmla="*/ 259645 w 711200"/>
              <a:gd name="connsiteY13" fmla="*/ 485423 h 496712"/>
              <a:gd name="connsiteX14" fmla="*/ 361245 w 711200"/>
              <a:gd name="connsiteY14" fmla="*/ 462845 h 496712"/>
              <a:gd name="connsiteX15" fmla="*/ 440267 w 711200"/>
              <a:gd name="connsiteY15" fmla="*/ 428978 h 496712"/>
              <a:gd name="connsiteX16" fmla="*/ 485423 w 711200"/>
              <a:gd name="connsiteY16" fmla="*/ 417689 h 496712"/>
              <a:gd name="connsiteX17" fmla="*/ 553156 w 711200"/>
              <a:gd name="connsiteY17" fmla="*/ 361245 h 496712"/>
              <a:gd name="connsiteX18" fmla="*/ 587023 w 711200"/>
              <a:gd name="connsiteY18" fmla="*/ 338667 h 496712"/>
              <a:gd name="connsiteX19" fmla="*/ 620889 w 711200"/>
              <a:gd name="connsiteY19" fmla="*/ 304800 h 496712"/>
              <a:gd name="connsiteX20" fmla="*/ 643467 w 711200"/>
              <a:gd name="connsiteY20" fmla="*/ 282223 h 4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1200" h="496712">
                <a:moveTo>
                  <a:pt x="711200" y="259645"/>
                </a:moveTo>
                <a:cubicBezTo>
                  <a:pt x="473671" y="-42667"/>
                  <a:pt x="677156" y="177666"/>
                  <a:pt x="530578" y="67734"/>
                </a:cubicBezTo>
                <a:cubicBezTo>
                  <a:pt x="517806" y="58155"/>
                  <a:pt x="509702" y="43147"/>
                  <a:pt x="496711" y="33867"/>
                </a:cubicBezTo>
                <a:cubicBezTo>
                  <a:pt x="464924" y="11161"/>
                  <a:pt x="442763" y="9091"/>
                  <a:pt x="406400" y="0"/>
                </a:cubicBezTo>
                <a:cubicBezTo>
                  <a:pt x="379111" y="6822"/>
                  <a:pt x="313141" y="22089"/>
                  <a:pt x="293511" y="33867"/>
                </a:cubicBezTo>
                <a:cubicBezTo>
                  <a:pt x="274696" y="45156"/>
                  <a:pt x="256247" y="57078"/>
                  <a:pt x="237067" y="67734"/>
                </a:cubicBezTo>
                <a:cubicBezTo>
                  <a:pt x="222356" y="75907"/>
                  <a:pt x="206341" y="81654"/>
                  <a:pt x="191911" y="90312"/>
                </a:cubicBezTo>
                <a:cubicBezTo>
                  <a:pt x="156343" y="111653"/>
                  <a:pt x="116625" y="135501"/>
                  <a:pt x="90311" y="169334"/>
                </a:cubicBezTo>
                <a:cubicBezTo>
                  <a:pt x="64776" y="202165"/>
                  <a:pt x="39334" y="243127"/>
                  <a:pt x="22578" y="282223"/>
                </a:cubicBezTo>
                <a:cubicBezTo>
                  <a:pt x="12860" y="304898"/>
                  <a:pt x="5729" y="338328"/>
                  <a:pt x="0" y="361245"/>
                </a:cubicBezTo>
                <a:cubicBezTo>
                  <a:pt x="3763" y="383823"/>
                  <a:pt x="4051" y="407264"/>
                  <a:pt x="11289" y="428978"/>
                </a:cubicBezTo>
                <a:cubicBezTo>
                  <a:pt x="15580" y="441849"/>
                  <a:pt x="22362" y="455654"/>
                  <a:pt x="33867" y="462845"/>
                </a:cubicBezTo>
                <a:cubicBezTo>
                  <a:pt x="66394" y="483175"/>
                  <a:pt x="132870" y="490635"/>
                  <a:pt x="169334" y="496712"/>
                </a:cubicBezTo>
                <a:cubicBezTo>
                  <a:pt x="199438" y="492949"/>
                  <a:pt x="229660" y="490036"/>
                  <a:pt x="259645" y="485423"/>
                </a:cubicBezTo>
                <a:cubicBezTo>
                  <a:pt x="284861" y="481543"/>
                  <a:pt x="335028" y="470336"/>
                  <a:pt x="361245" y="462845"/>
                </a:cubicBezTo>
                <a:cubicBezTo>
                  <a:pt x="439734" y="440419"/>
                  <a:pt x="343938" y="465101"/>
                  <a:pt x="440267" y="428978"/>
                </a:cubicBezTo>
                <a:cubicBezTo>
                  <a:pt x="454794" y="423530"/>
                  <a:pt x="470371" y="421452"/>
                  <a:pt x="485423" y="417689"/>
                </a:cubicBezTo>
                <a:cubicBezTo>
                  <a:pt x="569504" y="361636"/>
                  <a:pt x="466238" y="433677"/>
                  <a:pt x="553156" y="361245"/>
                </a:cubicBezTo>
                <a:cubicBezTo>
                  <a:pt x="563579" y="352559"/>
                  <a:pt x="576600" y="347353"/>
                  <a:pt x="587023" y="338667"/>
                </a:cubicBezTo>
                <a:cubicBezTo>
                  <a:pt x="599287" y="328446"/>
                  <a:pt x="609600" y="316089"/>
                  <a:pt x="620889" y="304800"/>
                </a:cubicBezTo>
                <a:lnTo>
                  <a:pt x="643467" y="282223"/>
                </a:ln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ED68AE0-201E-D0DC-6A03-7D002E89D113}"/>
              </a:ext>
            </a:extLst>
          </p:cNvPr>
          <p:cNvSpPr/>
          <p:nvPr/>
        </p:nvSpPr>
        <p:spPr bwMode="auto">
          <a:xfrm>
            <a:off x="9076267" y="2127358"/>
            <a:ext cx="2895012" cy="1138895"/>
          </a:xfrm>
          <a:custGeom>
            <a:avLst/>
            <a:gdLst>
              <a:gd name="connsiteX0" fmla="*/ 0 w 2171259"/>
              <a:gd name="connsiteY0" fmla="*/ 854171 h 854171"/>
              <a:gd name="connsiteX1" fmla="*/ 417689 w 2171259"/>
              <a:gd name="connsiteY1" fmla="*/ 515504 h 854171"/>
              <a:gd name="connsiteX2" fmla="*/ 699911 w 2171259"/>
              <a:gd name="connsiteY2" fmla="*/ 492926 h 854171"/>
              <a:gd name="connsiteX3" fmla="*/ 1185333 w 2171259"/>
              <a:gd name="connsiteY3" fmla="*/ 402615 h 854171"/>
              <a:gd name="connsiteX4" fmla="*/ 1298222 w 2171259"/>
              <a:gd name="connsiteY4" fmla="*/ 176838 h 854171"/>
              <a:gd name="connsiteX5" fmla="*/ 1828800 w 2171259"/>
              <a:gd name="connsiteY5" fmla="*/ 63949 h 854171"/>
              <a:gd name="connsiteX6" fmla="*/ 2099733 w 2171259"/>
              <a:gd name="connsiteY6" fmla="*/ 75238 h 854171"/>
              <a:gd name="connsiteX7" fmla="*/ 2133600 w 2171259"/>
              <a:gd name="connsiteY7" fmla="*/ 18793 h 85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259" h="854171">
                <a:moveTo>
                  <a:pt x="0" y="854171"/>
                </a:moveTo>
                <a:cubicBezTo>
                  <a:pt x="150518" y="714941"/>
                  <a:pt x="301037" y="575711"/>
                  <a:pt x="417689" y="515504"/>
                </a:cubicBezTo>
                <a:cubicBezTo>
                  <a:pt x="534341" y="455297"/>
                  <a:pt x="571970" y="511741"/>
                  <a:pt x="699911" y="492926"/>
                </a:cubicBezTo>
                <a:cubicBezTo>
                  <a:pt x="827852" y="474111"/>
                  <a:pt x="1085615" y="455296"/>
                  <a:pt x="1185333" y="402615"/>
                </a:cubicBezTo>
                <a:cubicBezTo>
                  <a:pt x="1285052" y="349934"/>
                  <a:pt x="1190977" y="233282"/>
                  <a:pt x="1298222" y="176838"/>
                </a:cubicBezTo>
                <a:cubicBezTo>
                  <a:pt x="1405467" y="120394"/>
                  <a:pt x="1695215" y="80882"/>
                  <a:pt x="1828800" y="63949"/>
                </a:cubicBezTo>
                <a:cubicBezTo>
                  <a:pt x="1962385" y="47016"/>
                  <a:pt x="2099733" y="75238"/>
                  <a:pt x="2099733" y="75238"/>
                </a:cubicBezTo>
                <a:cubicBezTo>
                  <a:pt x="2150533" y="67712"/>
                  <a:pt x="2212622" y="-43296"/>
                  <a:pt x="2133600" y="18793"/>
                </a:cubicBezTo>
              </a:path>
            </a:pathLst>
          </a:custGeom>
          <a:noFill/>
          <a:ln w="19050" algn="ctr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7332E-3705-F16D-CED6-5D0FA3D5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40" y="2817116"/>
            <a:ext cx="6545965" cy="2853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034C83-1642-84A4-53C7-8A9F11C022B9}"/>
              </a:ext>
            </a:extLst>
          </p:cNvPr>
          <p:cNvSpPr/>
          <p:nvPr/>
        </p:nvSpPr>
        <p:spPr>
          <a:xfrm>
            <a:off x="1673024" y="4476790"/>
            <a:ext cx="6435551" cy="1374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94F3D-60AF-BCDA-8B69-AC3082717F31}"/>
              </a:ext>
            </a:extLst>
          </p:cNvPr>
          <p:cNvSpPr/>
          <p:nvPr/>
        </p:nvSpPr>
        <p:spPr>
          <a:xfrm>
            <a:off x="7253380" y="5099697"/>
            <a:ext cx="728794" cy="2667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048-10E8-A577-DD23-90BAB2FF9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88" y="2624943"/>
            <a:ext cx="794676" cy="6864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ECC0A9-6659-576E-9F46-D149DFF44C44}"/>
              </a:ext>
            </a:extLst>
          </p:cNvPr>
          <p:cNvSpPr txBox="1"/>
          <p:nvPr/>
        </p:nvSpPr>
        <p:spPr>
          <a:xfrm>
            <a:off x="9433084" y="3915914"/>
            <a:ext cx="2417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Approximately 9.32% of the variation in the outcome variable can be explained by the predictor (in this case, possibly "</a:t>
            </a:r>
            <a:r>
              <a:rPr lang="en-US" b="1" dirty="0" err="1">
                <a:solidFill>
                  <a:srgbClr val="00B050"/>
                </a:solidFill>
              </a:rPr>
              <a:t>bmi</a:t>
            </a:r>
            <a:r>
              <a:rPr lang="en-US" dirty="0">
                <a:solidFill>
                  <a:srgbClr val="00B050"/>
                </a:solidFill>
              </a:rPr>
              <a:t>").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E5483B-A02E-DB59-A28C-BAB1F02C6CC6}"/>
              </a:ext>
            </a:extLst>
          </p:cNvPr>
          <p:cNvCxnSpPr/>
          <p:nvPr/>
        </p:nvCxnSpPr>
        <p:spPr>
          <a:xfrm flipV="1">
            <a:off x="7982174" y="4772774"/>
            <a:ext cx="1248323" cy="46028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996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E7ABD3-6C84-E986-97DC-308111C1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 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650D0B-4617-2F65-A320-94E888F3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80412" cy="4895850"/>
          </a:xfrm>
        </p:spPr>
        <p:txBody>
          <a:bodyPr>
            <a:normAutofit/>
          </a:bodyPr>
          <a:lstStyle/>
          <a:p>
            <a:r>
              <a:rPr lang="en-US" b="1" dirty="0"/>
              <a:t>Linearity of the data.</a:t>
            </a:r>
            <a:r>
              <a:rPr lang="en-US" dirty="0"/>
              <a:t> The relationship between the predictor (x) and the outcome (y) is assumed to be linear.</a:t>
            </a:r>
          </a:p>
          <a:p>
            <a:r>
              <a:rPr lang="en-US" b="1" dirty="0"/>
              <a:t>Normality of residuals. </a:t>
            </a:r>
            <a:r>
              <a:rPr lang="en-US" dirty="0"/>
              <a:t>The residual errors are assumed to be normally distributed.</a:t>
            </a:r>
          </a:p>
          <a:p>
            <a:r>
              <a:rPr lang="en-US" b="1" dirty="0"/>
              <a:t>Homogeneity of residuals variance.</a:t>
            </a:r>
            <a:r>
              <a:rPr lang="en-US" dirty="0"/>
              <a:t> The residuals are assumed to have a constant variance (homoscedasticity)</a:t>
            </a:r>
          </a:p>
          <a:p>
            <a:r>
              <a:rPr lang="en-US" b="1" dirty="0"/>
              <a:t>Independence of residuals</a:t>
            </a:r>
            <a:r>
              <a:rPr lang="en-US" dirty="0"/>
              <a:t>. There is not a relationship between the residuals and the variable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50AB83-A185-ECD2-F75A-F9489A69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82BF86-CEC3-3C95-6B7E-4D3926F5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036" y="2929377"/>
            <a:ext cx="3071308" cy="28659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5ADE77-300F-7DFA-7951-6954356D48A5}"/>
              </a:ext>
            </a:extLst>
          </p:cNvPr>
          <p:cNvCxnSpPr/>
          <p:nvPr/>
        </p:nvCxnSpPr>
        <p:spPr>
          <a:xfrm>
            <a:off x="7140388" y="4251960"/>
            <a:ext cx="1470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259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107B-BA46-A120-2100-6CEC1F35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Residuals vs Fitted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BAC5-C1ED-C233-4708-5DE80DEC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547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No relationship between residual values and fitted outcome values.</a:t>
            </a:r>
          </a:p>
          <a:p>
            <a:r>
              <a:rPr lang="en-US" sz="3200" dirty="0"/>
              <a:t>Used to check the linear relationship assumptions.</a:t>
            </a:r>
          </a:p>
          <a:p>
            <a:r>
              <a:rPr lang="en-US" sz="3200" dirty="0"/>
              <a:t>A horizontal line, without distinct patterns is an indication for a linear relationship.</a:t>
            </a:r>
          </a:p>
          <a:p>
            <a:r>
              <a:rPr lang="en-US" sz="3200" dirty="0"/>
              <a:t>This is almost good in our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88034-F295-85F1-8D7D-BB84429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1BCF0B-A104-9DDF-3EBB-F46359500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78" y="3497858"/>
            <a:ext cx="5893016" cy="3110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ECB52A-3DBF-BB22-D426-9D5099154341}"/>
              </a:ext>
            </a:extLst>
          </p:cNvPr>
          <p:cNvSpPr txBox="1"/>
          <p:nvPr/>
        </p:nvSpPr>
        <p:spPr>
          <a:xfrm>
            <a:off x="5860178" y="3229982"/>
            <a:ext cx="559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we see for BMI and HDL: Right-Skewed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A72C4-70DA-6EA0-BA82-16277F8BF627}"/>
              </a:ext>
            </a:extLst>
          </p:cNvPr>
          <p:cNvSpPr txBox="1"/>
          <p:nvPr/>
        </p:nvSpPr>
        <p:spPr>
          <a:xfrm>
            <a:off x="5860178" y="230188"/>
            <a:ext cx="47741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it should be:</a:t>
            </a:r>
            <a:r>
              <a:rPr lang="en-US" dirty="0"/>
              <a:t> Residuals vs Fitted (Ideal)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58347-E1F1-8AD9-2B3B-0F5A28149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724" y="734457"/>
            <a:ext cx="2866697" cy="22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4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107B-BA46-A120-2100-6CEC1F35D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Normal Q-Q </a:t>
            </a:r>
            <a:r>
              <a:rPr lang="en-US" dirty="0"/>
              <a:t>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ABAC5-C1ED-C233-4708-5DE80DEC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258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Used to examine whether the residuals are normally distributed.</a:t>
            </a:r>
          </a:p>
          <a:p>
            <a:r>
              <a:rPr lang="en-US" sz="3200" dirty="0"/>
              <a:t>It’s good if residuals points follow the straight dashed line.</a:t>
            </a:r>
          </a:p>
          <a:p>
            <a:r>
              <a:rPr lang="en-US" sz="3200" dirty="0"/>
              <a:t>Deviance from diagonal=deviance from normality</a:t>
            </a:r>
          </a:p>
          <a:p>
            <a:r>
              <a:rPr lang="en-US" sz="3200" dirty="0"/>
              <a:t>This is not good in our example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88034-F295-85F1-8D7D-BB84429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55CE7-C437-326C-F2A0-2FE7CA3AD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218" y="3753260"/>
            <a:ext cx="4885097" cy="2739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C98053-45A1-D28D-A8E1-E57AD67BCDAF}"/>
              </a:ext>
            </a:extLst>
          </p:cNvPr>
          <p:cNvGrpSpPr/>
          <p:nvPr/>
        </p:nvGrpSpPr>
        <p:grpSpPr>
          <a:xfrm>
            <a:off x="5998987" y="230188"/>
            <a:ext cx="4969677" cy="3103540"/>
            <a:chOff x="5998987" y="230188"/>
            <a:chExt cx="4969677" cy="31035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D4167D-F5BA-2D0B-58D6-F9B8B49B1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5868" y="287918"/>
              <a:ext cx="3972796" cy="30458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A313DE-5FE4-ACE6-858F-4C6863696034}"/>
                </a:ext>
              </a:extLst>
            </p:cNvPr>
            <p:cNvSpPr txBox="1"/>
            <p:nvPr/>
          </p:nvSpPr>
          <p:spPr>
            <a:xfrm>
              <a:off x="5998987" y="230188"/>
              <a:ext cx="47741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What it should be:</a:t>
              </a:r>
              <a:r>
                <a:rPr lang="en-US" dirty="0"/>
                <a:t> Normal Distribution (Ideal)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B402DD-F4A1-1A2B-34BB-2B21A7551A93}"/>
              </a:ext>
            </a:extLst>
          </p:cNvPr>
          <p:cNvSpPr txBox="1"/>
          <p:nvPr/>
        </p:nvSpPr>
        <p:spPr>
          <a:xfrm>
            <a:off x="6063262" y="3524273"/>
            <a:ext cx="559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we see for BMI and HDL: Right-Skewed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33245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Predictors in Linear Regression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F1635E-6171-DB35-F0A2-C6D2A9E6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Predictors in Linear Regression can be in any form, continuous or categorical</a:t>
            </a:r>
          </a:p>
          <a:p>
            <a:pPr lvl="1"/>
            <a:r>
              <a:rPr lang="en-US" dirty="0"/>
              <a:t>You just need to specify whether they are continuous or categorical in your analysis</a:t>
            </a:r>
          </a:p>
          <a:p>
            <a:endParaRPr lang="en-US" dirty="0"/>
          </a:p>
          <a:p>
            <a:r>
              <a:rPr lang="en-US" dirty="0"/>
              <a:t>Some example of categorical predictors are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Race</a:t>
            </a:r>
          </a:p>
          <a:p>
            <a:pPr lvl="1"/>
            <a:r>
              <a:rPr lang="en-US" dirty="0"/>
              <a:t>Age groups</a:t>
            </a:r>
          </a:p>
          <a:p>
            <a:pPr lvl="1"/>
            <a:r>
              <a:rPr lang="en-US" dirty="0"/>
              <a:t>BMI groups (Normal, Overweight, Obese)</a:t>
            </a:r>
          </a:p>
          <a:p>
            <a:pPr lvl="1"/>
            <a:r>
              <a:rPr lang="en-US" dirty="0"/>
              <a:t>…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65B12-BC1D-2EFF-44A3-90D3C0D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363" y="1420528"/>
            <a:ext cx="6442932" cy="38251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6" y="359028"/>
            <a:ext cx="10898107" cy="611449"/>
          </a:xfrm>
        </p:spPr>
        <p:txBody>
          <a:bodyPr/>
          <a:lstStyle/>
          <a:p>
            <a:r>
              <a:rPr lang="en-US" sz="3733" dirty="0"/>
              <a:t>Linear Regression: Categorical Predictors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336F5-FBB3-9061-F7E5-589F00264654}"/>
              </a:ext>
            </a:extLst>
          </p:cNvPr>
          <p:cNvSpPr txBox="1"/>
          <p:nvPr/>
        </p:nvSpPr>
        <p:spPr bwMode="auto">
          <a:xfrm>
            <a:off x="373516" y="3456040"/>
            <a:ext cx="2867484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+mj-lt"/>
              </a:rPr>
              <a:t>HDL of female individuals on average is 9.47 mg/dL higher than male individuals.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96338A-C3CC-936D-00E8-2173D2095D1B}"/>
              </a:ext>
            </a:extLst>
          </p:cNvPr>
          <p:cNvCxnSpPr>
            <a:cxnSpLocks/>
          </p:cNvCxnSpPr>
          <p:nvPr/>
        </p:nvCxnSpPr>
        <p:spPr>
          <a:xfrm flipV="1">
            <a:off x="2775969" y="2363014"/>
            <a:ext cx="1623394" cy="1216136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D541B1-171C-816E-43CD-B95572753460}"/>
              </a:ext>
            </a:extLst>
          </p:cNvPr>
          <p:cNvSpPr txBox="1"/>
          <p:nvPr/>
        </p:nvSpPr>
        <p:spPr bwMode="auto">
          <a:xfrm>
            <a:off x="373516" y="2336369"/>
            <a:ext cx="240245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+mj-lt"/>
              </a:rPr>
              <a:t>Control group (base) -&gt; male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8C45A5-7F17-457E-9AA3-AB1A3893F4C7}"/>
              </a:ext>
            </a:extLst>
          </p:cNvPr>
          <p:cNvSpPr txBox="1"/>
          <p:nvPr/>
        </p:nvSpPr>
        <p:spPr bwMode="auto">
          <a:xfrm flipH="1">
            <a:off x="7792638" y="1822097"/>
            <a:ext cx="4018353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+mj-lt"/>
              </a:rPr>
              <a:t>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872691-8DBF-13EC-2E59-E1E7EEBDF509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775969" y="2068318"/>
            <a:ext cx="1623394" cy="391162"/>
          </a:xfrm>
          <a:prstGeom prst="straightConnector1">
            <a:avLst/>
          </a:prstGeom>
          <a:ln w="63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78E9EF6-D9BA-C6C6-0E45-78AB3A2CD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793" y="925818"/>
            <a:ext cx="794676" cy="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912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F1E7E35-26EF-7079-8798-C323B8F9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Linear Regression: Categorical Predictors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DD3F9-F34D-E2A8-6B10-C728C691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C8EEE6-3F17-F6A2-6242-DB04D248E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2436047"/>
            <a:ext cx="7031316" cy="3525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A3D28-1928-67E7-BB18-276674381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164" y="1690687"/>
            <a:ext cx="5846109" cy="568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935FFA-B857-3707-2390-5FA2B58DD117}"/>
              </a:ext>
            </a:extLst>
          </p:cNvPr>
          <p:cNvSpPr txBox="1"/>
          <p:nvPr/>
        </p:nvSpPr>
        <p:spPr bwMode="auto">
          <a:xfrm>
            <a:off x="466666" y="2895012"/>
            <a:ext cx="2867484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+mj-lt"/>
              </a:rPr>
              <a:t>HDL of individuals with 9-11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 grade on average is 2.59 mg/dL higher than control group.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1A98C7-D59C-CB3E-DFCB-162A95E3BF85}"/>
              </a:ext>
            </a:extLst>
          </p:cNvPr>
          <p:cNvCxnSpPr>
            <a:cxnSpLocks/>
          </p:cNvCxnSpPr>
          <p:nvPr/>
        </p:nvCxnSpPr>
        <p:spPr>
          <a:xfrm>
            <a:off x="3334150" y="3108436"/>
            <a:ext cx="1491850" cy="320564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D614B9-6D09-C2BF-0D37-C04882A15F50}"/>
              </a:ext>
            </a:extLst>
          </p:cNvPr>
          <p:cNvSpPr txBox="1"/>
          <p:nvPr/>
        </p:nvSpPr>
        <p:spPr bwMode="auto">
          <a:xfrm>
            <a:off x="373516" y="2336369"/>
            <a:ext cx="3509294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+mj-lt"/>
              </a:rPr>
              <a:t>Control group (base) -&gt; less than 9</a:t>
            </a:r>
            <a:r>
              <a:rPr lang="en-US" sz="1600" baseline="30000" dirty="0">
                <a:latin typeface="+mj-lt"/>
              </a:rPr>
              <a:t>th</a:t>
            </a:r>
            <a:r>
              <a:rPr lang="en-US" sz="1600" dirty="0">
                <a:latin typeface="+mj-lt"/>
              </a:rPr>
              <a:t> grade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2868FC-587D-9C94-7812-81B5679E2A3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882810" y="2459480"/>
            <a:ext cx="943190" cy="681753"/>
          </a:xfrm>
          <a:prstGeom prst="straightConnector1">
            <a:avLst/>
          </a:prstGeom>
          <a:ln w="63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F20E09F-7B0F-8C9C-3D47-FC23A9192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62" y="5002212"/>
            <a:ext cx="4038824" cy="15367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FDE388-DBBB-E05A-CA47-9B211372560A}"/>
              </a:ext>
            </a:extLst>
          </p:cNvPr>
          <p:cNvCxnSpPr/>
          <p:nvPr/>
        </p:nvCxnSpPr>
        <p:spPr>
          <a:xfrm>
            <a:off x="7153835" y="2000922"/>
            <a:ext cx="95743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7034B2F-C2B2-7078-A895-2DEC40A8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75" y="1288627"/>
            <a:ext cx="794676" cy="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13059C-22D6-82EE-29C0-C36F4E753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254D10-E87E-A632-766A-EC02101BF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Used for handling more than one variable (predictor) in the model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When accounting for age as well as BMI: </a:t>
            </a:r>
          </a:p>
          <a:p>
            <a:pPr lvl="1"/>
            <a:r>
              <a:rPr lang="en-US" dirty="0"/>
              <a:t>What is the relationship of BMI to HDL? </a:t>
            </a:r>
          </a:p>
          <a:p>
            <a:pPr lvl="1"/>
            <a:r>
              <a:rPr lang="en-US" dirty="0"/>
              <a:t>Does the effect of BMI get bigger, smaller or stay the same? </a:t>
            </a:r>
          </a:p>
          <a:p>
            <a:pPr lvl="1"/>
            <a:r>
              <a:rPr lang="en-US" dirty="0"/>
              <a:t>Is there still a statistically significant association? </a:t>
            </a:r>
          </a:p>
          <a:p>
            <a:pPr lvl="1"/>
            <a:endParaRPr lang="en-US" dirty="0"/>
          </a:p>
          <a:p>
            <a:r>
              <a:rPr lang="en-US" dirty="0"/>
              <a:t>What is the role (effect) of third variable (e.g., gender) on relationship between your main predictor (e.g., BMI) and your outcome (e.g., HDL)? </a:t>
            </a:r>
          </a:p>
          <a:p>
            <a:pPr lvl="1"/>
            <a:r>
              <a:rPr lang="en-US" dirty="0"/>
              <a:t>No effect</a:t>
            </a:r>
          </a:p>
          <a:p>
            <a:pPr lvl="1"/>
            <a:r>
              <a:rPr lang="en-US" dirty="0"/>
              <a:t>Confounding effect</a:t>
            </a:r>
          </a:p>
          <a:p>
            <a:pPr lvl="1"/>
            <a:r>
              <a:rPr lang="en-US" dirty="0"/>
              <a:t>Interaction effect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E7584-9AA2-1579-778F-4211C964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6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A1F8-9130-CFE1-DAE4-7A865EB71A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7ED5CC-1137-8E3B-02F8-770286F7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258E9-E15E-D559-85CF-47E8A2D4B0AD}"/>
              </a:ext>
            </a:extLst>
          </p:cNvPr>
          <p:cNvSpPr txBox="1"/>
          <p:nvPr/>
        </p:nvSpPr>
        <p:spPr bwMode="auto">
          <a:xfrm>
            <a:off x="0" y="1101664"/>
            <a:ext cx="6096000" cy="10770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3690" lvl="1"/>
            <a:r>
              <a:rPr lang="en-US" sz="2133" b="1" dirty="0">
                <a:latin typeface="+mj-lt"/>
              </a:rPr>
              <a:t>Example</a:t>
            </a:r>
            <a:r>
              <a:rPr lang="en-US" sz="2133" dirty="0">
                <a:latin typeface="+mj-lt"/>
              </a:rPr>
              <a:t>: change in mean HDL that corresponds to change in BMI in US adult population, accounting for 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C1723-7D24-D786-C825-F95A944F4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9" y="1060125"/>
            <a:ext cx="5118100" cy="623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AC255D-5174-4B8E-BC4C-1B304AC987A0}"/>
              </a:ext>
            </a:extLst>
          </p:cNvPr>
          <p:cNvSpPr txBox="1"/>
          <p:nvPr/>
        </p:nvSpPr>
        <p:spPr bwMode="auto">
          <a:xfrm>
            <a:off x="200539" y="6229032"/>
            <a:ext cx="11302348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latin typeface="+mj-lt"/>
              </a:rPr>
              <a:t>In words: For each unit increase in BMI, average HDL decreases by 0.70 units, when age is held constant.</a:t>
            </a:r>
          </a:p>
          <a:p>
            <a:r>
              <a:rPr lang="en-US" sz="1600" dirty="0">
                <a:latin typeface="+mj-lt"/>
              </a:rPr>
              <a:t>It was -0.68 before adjusting for age (Adjusted and Unadjusted b</a:t>
            </a:r>
            <a:r>
              <a:rPr lang="en-US" sz="1600" baseline="-250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are very similar)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CB07F-35EA-EFE8-0659-1551D0CD5362}"/>
              </a:ext>
            </a:extLst>
          </p:cNvPr>
          <p:cNvSpPr txBox="1"/>
          <p:nvPr/>
        </p:nvSpPr>
        <p:spPr bwMode="auto">
          <a:xfrm>
            <a:off x="6519134" y="2750865"/>
            <a:ext cx="5484181" cy="209268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latin typeface="+mj-lt"/>
              </a:rPr>
              <a:t>Null Hypothesis: Adj.</a:t>
            </a:r>
            <a:r>
              <a:rPr lang="en-US" sz="2133" dirty="0">
                <a:latin typeface="Times New Roman Symbol" panose="02020603050405020304" pitchFamily="18" charset="0"/>
              </a:rPr>
              <a:t> b</a:t>
            </a:r>
            <a:r>
              <a:rPr lang="en-US" sz="2133" baseline="-25000" dirty="0">
                <a:latin typeface="+mj-lt"/>
              </a:rPr>
              <a:t>1 </a:t>
            </a:r>
            <a:r>
              <a:rPr lang="en-US" sz="2133" dirty="0">
                <a:latin typeface="+mj-lt"/>
              </a:rPr>
              <a:t>= 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latin typeface="+mj-lt"/>
              </a:rPr>
              <a:t>Alternative Hypothesis: Adj. </a:t>
            </a:r>
            <a:r>
              <a:rPr lang="en-US" sz="2133" dirty="0">
                <a:latin typeface="Times New Roman Symbol" panose="02020603050405020304" pitchFamily="18" charset="0"/>
              </a:rPr>
              <a:t>b</a:t>
            </a:r>
            <a:r>
              <a:rPr lang="en-US" sz="2133" baseline="-25000" dirty="0">
                <a:latin typeface="+mj-lt"/>
              </a:rPr>
              <a:t>1 </a:t>
            </a:r>
            <a:r>
              <a:rPr lang="en-US" sz="2133" dirty="0">
                <a:latin typeface="+mj-lt"/>
              </a:rPr>
              <a:t>&lt;&gt; 0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latin typeface="+mj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Since the p-value &lt;0.001 is less than the significance level of 0.05, then we reject the null hypothesis. </a:t>
            </a:r>
            <a:endParaRPr lang="en-US" sz="2133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4E0AA-67AB-2790-92E1-D465FD421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48" y="2314304"/>
            <a:ext cx="5288670" cy="3611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8C0A19-9DCD-408E-CC81-DBBBA0249BF3}"/>
              </a:ext>
            </a:extLst>
          </p:cNvPr>
          <p:cNvSpPr txBox="1"/>
          <p:nvPr/>
        </p:nvSpPr>
        <p:spPr bwMode="auto">
          <a:xfrm>
            <a:off x="5652419" y="2048856"/>
            <a:ext cx="6350896" cy="3282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133" dirty="0">
                <a:solidFill>
                  <a:srgbClr val="FF0000"/>
                </a:solidFill>
              </a:rPr>
              <a:t>Mean (HDL | BMI) =  71.4 - 0.70 x BMI + 0.07 x 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E7942F-76F0-1E09-064A-0A6F15B21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11" y="2119005"/>
            <a:ext cx="420230" cy="3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68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CBCB28-29B2-D6BB-1011-F09DD26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8757" cy="13255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Assess confounding in a linear regression model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90BD8-9323-B602-43BE-F8F87C9B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3611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BMI</a:t>
            </a:r>
          </a:p>
          <a:p>
            <a:pPr lvl="1"/>
            <a:r>
              <a:rPr lang="en-US" dirty="0"/>
              <a:t>Unadjusted B = -0.68</a:t>
            </a:r>
          </a:p>
          <a:p>
            <a:pPr lvl="1"/>
            <a:r>
              <a:rPr lang="en-US" dirty="0"/>
              <a:t>Adjusted B = -0.70</a:t>
            </a:r>
          </a:p>
          <a:p>
            <a:r>
              <a:rPr lang="en-US" dirty="0"/>
              <a:t>Since the Adjusted B is not that different from unadjusted B, then Age is not a confounder for the relationship between BMI and HDL.</a:t>
            </a:r>
          </a:p>
          <a:p>
            <a:r>
              <a:rPr lang="en-US" dirty="0"/>
              <a:t>How much difference considered to be important?</a:t>
            </a:r>
          </a:p>
          <a:p>
            <a:pPr lvl="1"/>
            <a:r>
              <a:rPr lang="en-US" dirty="0"/>
              <a:t>10% or mor change from unadjusted 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B9354-0670-CD10-158D-A25513DE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E38F82-75C9-3903-0DB7-C9FE8B4C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779" y="690515"/>
            <a:ext cx="5309079" cy="2314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54A44B-41EB-E3EF-A4C3-48AB75CE1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14"/>
          <a:stretch/>
        </p:blipFill>
        <p:spPr>
          <a:xfrm>
            <a:off x="6302188" y="4048480"/>
            <a:ext cx="5288670" cy="244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315445-7C9D-09BF-ADB7-A46BB8B66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779" y="3358253"/>
            <a:ext cx="4208929" cy="54490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B4262-CD8C-BD97-A4C2-A7CE25833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43526"/>
            <a:ext cx="3591485" cy="5639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89497D-A5D1-1838-1EC0-5B5F2DD8F272}"/>
              </a:ext>
            </a:extLst>
          </p:cNvPr>
          <p:cNvSpPr/>
          <p:nvPr/>
        </p:nvSpPr>
        <p:spPr bwMode="auto">
          <a:xfrm>
            <a:off x="7230852" y="1321509"/>
            <a:ext cx="797041" cy="22490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7BF1C9-E229-7D32-4E39-999BF8101874}"/>
              </a:ext>
            </a:extLst>
          </p:cNvPr>
          <p:cNvSpPr/>
          <p:nvPr/>
        </p:nvSpPr>
        <p:spPr bwMode="auto">
          <a:xfrm>
            <a:off x="7263910" y="4687756"/>
            <a:ext cx="737089" cy="180079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2133" b="1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25740-15A0-4F51-7881-E35688258252}"/>
              </a:ext>
            </a:extLst>
          </p:cNvPr>
          <p:cNvSpPr txBox="1"/>
          <p:nvPr/>
        </p:nvSpPr>
        <p:spPr>
          <a:xfrm>
            <a:off x="10839492" y="3768562"/>
            <a:ext cx="10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Adj. Beta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662BB-F8D2-7226-A461-87581F0E739C}"/>
              </a:ext>
            </a:extLst>
          </p:cNvPr>
          <p:cNvSpPr txBox="1"/>
          <p:nvPr/>
        </p:nvSpPr>
        <p:spPr>
          <a:xfrm>
            <a:off x="10780058" y="277249"/>
            <a:ext cx="1224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Crude Beta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FDEFF-E3CB-BF00-1E59-D5DCB8BB2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8907" y="607478"/>
            <a:ext cx="427552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8D397-7B90-2761-E34C-74B9B7549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219" y="3903159"/>
            <a:ext cx="42755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CD965-C1C7-F302-D23F-E04EA985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87EE-5C1D-85B4-8883-9990D1F3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 of </a:t>
            </a:r>
            <a:r>
              <a:rPr lang="en-US" b="1" dirty="0"/>
              <a:t>positive correlation</a:t>
            </a:r>
            <a:r>
              <a:rPr lang="en-US" dirty="0"/>
              <a:t> would be </a:t>
            </a:r>
          </a:p>
          <a:p>
            <a:pPr lvl="1"/>
            <a:r>
              <a:rPr lang="en-US" dirty="0"/>
              <a:t>Correlation between height and weight among children</a:t>
            </a:r>
          </a:p>
          <a:p>
            <a:pPr lvl="1"/>
            <a:r>
              <a:rPr lang="en-US" dirty="0"/>
              <a:t>Episodes of a television show watched and total hours TV viewing time</a:t>
            </a:r>
          </a:p>
          <a:p>
            <a:pPr lvl="1"/>
            <a:r>
              <a:rPr lang="en-US" dirty="0"/>
              <a:t>Number of drinks and blood alcohol level</a:t>
            </a:r>
          </a:p>
          <a:p>
            <a:pPr lvl="1"/>
            <a:endParaRPr lang="en-US" dirty="0"/>
          </a:p>
          <a:p>
            <a:r>
              <a:rPr lang="en-US" dirty="0"/>
              <a:t>Examples of </a:t>
            </a:r>
            <a:r>
              <a:rPr lang="en-US" b="1" dirty="0"/>
              <a:t>negative correlation</a:t>
            </a:r>
            <a:r>
              <a:rPr lang="en-US" dirty="0"/>
              <a:t> would be </a:t>
            </a:r>
          </a:p>
          <a:p>
            <a:pPr lvl="1"/>
            <a:r>
              <a:rPr lang="en-US" dirty="0"/>
              <a:t>Height above sea level and the rate of malaria</a:t>
            </a:r>
          </a:p>
          <a:p>
            <a:pPr lvl="1"/>
            <a:r>
              <a:rPr lang="en-US" dirty="0"/>
              <a:t>Number of absences and student's grades at school</a:t>
            </a:r>
          </a:p>
          <a:p>
            <a:endParaRPr lang="en-US" dirty="0"/>
          </a:p>
          <a:p>
            <a:r>
              <a:rPr lang="en-US" dirty="0"/>
              <a:t>Examples of </a:t>
            </a:r>
            <a:r>
              <a:rPr lang="en-US" b="1" dirty="0"/>
              <a:t>zero correlation</a:t>
            </a:r>
            <a:r>
              <a:rPr lang="en-US" dirty="0"/>
              <a:t> would be </a:t>
            </a:r>
          </a:p>
          <a:p>
            <a:pPr lvl="1"/>
            <a:r>
              <a:rPr lang="en-US" dirty="0"/>
              <a:t>Height of students and their average exam scores</a:t>
            </a:r>
          </a:p>
          <a:p>
            <a:pPr lvl="1"/>
            <a:r>
              <a:rPr lang="en-US" dirty="0"/>
              <a:t>Individuals' social security number and their annual income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6F415-34CA-A5FF-CD0C-5D560FA7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1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CBCB28-29B2-D6BB-1011-F09DD26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98757" cy="1325563"/>
          </a:xfrm>
        </p:spPr>
        <p:txBody>
          <a:bodyPr>
            <a:normAutofit/>
          </a:bodyPr>
          <a:lstStyle/>
          <a:p>
            <a:r>
              <a:rPr lang="en-US" sz="2900" b="1" dirty="0">
                <a:latin typeface="+mn-lt"/>
                <a:ea typeface="+mn-ea"/>
                <a:cs typeface="+mn-cs"/>
              </a:rPr>
              <a:t>Assess interaction in a linear regression model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90BD8-9323-B602-43BE-F8F87C9B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11" y="2190750"/>
            <a:ext cx="5228066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 effect for BMI</a:t>
            </a:r>
          </a:p>
          <a:p>
            <a:pPr lvl="1"/>
            <a:r>
              <a:rPr lang="en-US" dirty="0"/>
              <a:t>B = -0.79</a:t>
            </a:r>
          </a:p>
          <a:p>
            <a:r>
              <a:rPr lang="en-US" dirty="0"/>
              <a:t>Main effect for gender</a:t>
            </a:r>
          </a:p>
          <a:p>
            <a:pPr lvl="1"/>
            <a:r>
              <a:rPr lang="en-US" dirty="0"/>
              <a:t>B = 7.69</a:t>
            </a:r>
          </a:p>
          <a:p>
            <a:r>
              <a:rPr lang="en-US" sz="3200" dirty="0"/>
              <a:t>Interaction effect</a:t>
            </a:r>
          </a:p>
          <a:p>
            <a:pPr lvl="1"/>
            <a:r>
              <a:rPr lang="en-US" dirty="0"/>
              <a:t>B = 0.086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sz="3200" dirty="0"/>
              <a:t>If the interaction effect was significant, then you should report two B coefficients for BMI</a:t>
            </a:r>
          </a:p>
          <a:p>
            <a:pPr lvl="1"/>
            <a:r>
              <a:rPr lang="en-US" sz="2800" dirty="0"/>
              <a:t>Beta for BMI among male -&gt; -0.79 </a:t>
            </a:r>
          </a:p>
          <a:p>
            <a:pPr lvl="1"/>
            <a:r>
              <a:rPr lang="en-US" sz="2800" dirty="0"/>
              <a:t>Beta</a:t>
            </a:r>
            <a:r>
              <a:rPr lang="en-US" sz="2800" baseline="-25000" dirty="0"/>
              <a:t> </a:t>
            </a:r>
            <a:r>
              <a:rPr lang="en-US" sz="2800" dirty="0"/>
              <a:t>for BMI among female -&gt;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B9354-0670-CD10-158D-A25513DE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7CDCB-D119-5414-CA94-8E7005976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025" y="2631458"/>
            <a:ext cx="6550864" cy="3256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402EE-8C8F-8D85-2143-923D6B2F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25" y="1754748"/>
            <a:ext cx="5918200" cy="685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87B59B-28CD-0A18-B709-EBEC847E35B5}"/>
              </a:ext>
            </a:extLst>
          </p:cNvPr>
          <p:cNvSpPr txBox="1"/>
          <p:nvPr/>
        </p:nvSpPr>
        <p:spPr>
          <a:xfrm>
            <a:off x="4606807" y="598092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(-0.79) + (0.08) = -0.71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A5F77C-9B02-CF5D-6C1D-6C9BFF4279B0}"/>
              </a:ext>
            </a:extLst>
          </p:cNvPr>
          <p:cNvSpPr txBox="1"/>
          <p:nvPr/>
        </p:nvSpPr>
        <p:spPr>
          <a:xfrm>
            <a:off x="4936957" y="1194506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E[HDL | BMI, Gender] = B</a:t>
            </a:r>
            <a:r>
              <a:rPr lang="en-US" baseline="-25000" dirty="0"/>
              <a:t>0</a:t>
            </a:r>
            <a:r>
              <a:rPr lang="en-US" dirty="0"/>
              <a:t> + B</a:t>
            </a:r>
            <a:r>
              <a:rPr lang="en-US" baseline="-25000" dirty="0"/>
              <a:t>1</a:t>
            </a:r>
            <a:r>
              <a:rPr lang="en-US" dirty="0"/>
              <a:t> x BMI + B</a:t>
            </a:r>
            <a:r>
              <a:rPr lang="en-US" baseline="-25000" dirty="0"/>
              <a:t>2</a:t>
            </a:r>
            <a:r>
              <a:rPr lang="en-US" dirty="0"/>
              <a:t> x Gender + B</a:t>
            </a:r>
            <a:r>
              <a:rPr lang="en-US" baseline="-25000" dirty="0"/>
              <a:t>3</a:t>
            </a:r>
            <a:r>
              <a:rPr lang="en-US" dirty="0"/>
              <a:t> x BMI x Gender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B06AA-205F-7A4A-7E47-5FDCF728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049" y="2551892"/>
            <a:ext cx="42755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44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8CBCB28-29B2-D6BB-1011-F09DD262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75" y="179517"/>
            <a:ext cx="10547025" cy="638471"/>
          </a:xfrm>
        </p:spPr>
        <p:txBody>
          <a:bodyPr>
            <a:normAutofit/>
          </a:bodyPr>
          <a:lstStyle/>
          <a:p>
            <a:r>
              <a:rPr lang="en-US" sz="2900" b="1" dirty="0">
                <a:latin typeface="+mn-lt"/>
                <a:ea typeface="+mn-ea"/>
                <a:cs typeface="+mn-cs"/>
              </a:rPr>
              <a:t>When there is a significant interaction (p-value &lt;0.1) in a model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B9354-0670-CD10-158D-A25513DE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17CDCB-D119-5414-CA94-8E7005976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48" y="1569115"/>
            <a:ext cx="4720786" cy="234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402EE-8C8F-8D85-2143-923D6B2F3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75" y="944273"/>
            <a:ext cx="4292302" cy="4973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5F77C-9B02-CF5D-6C1D-6C9BFF4279B0}"/>
              </a:ext>
            </a:extLst>
          </p:cNvPr>
          <p:cNvSpPr txBox="1"/>
          <p:nvPr/>
        </p:nvSpPr>
        <p:spPr>
          <a:xfrm>
            <a:off x="297737" y="1441664"/>
            <a:ext cx="69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E[HDL | BMI, Gender] = B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B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x BMI + B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x Gender + B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 x BMI x Gender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B06AA-205F-7A4A-7E47-5FDCF7288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5501" y="1655844"/>
            <a:ext cx="427552" cy="369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DB0E4B-5119-5FAF-C8B9-272C395804CA}"/>
              </a:ext>
            </a:extLst>
          </p:cNvPr>
          <p:cNvSpPr txBox="1"/>
          <p:nvPr/>
        </p:nvSpPr>
        <p:spPr>
          <a:xfrm>
            <a:off x="-247426" y="6292932"/>
            <a:ext cx="9918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Beta (effect)</a:t>
            </a:r>
            <a:r>
              <a:rPr lang="en-US" sz="1800" baseline="-25000" dirty="0"/>
              <a:t> </a:t>
            </a:r>
            <a:r>
              <a:rPr lang="en-US" sz="1800" dirty="0"/>
              <a:t>for one additional BMI among women -&gt; (</a:t>
            </a:r>
            <a:r>
              <a:rPr lang="en-US" dirty="0"/>
              <a:t>B</a:t>
            </a:r>
            <a:r>
              <a:rPr lang="en-US" baseline="-25000" dirty="0"/>
              <a:t>1 </a:t>
            </a:r>
            <a:r>
              <a:rPr lang="en-US" sz="1800" dirty="0"/>
              <a:t>x 1) + (</a:t>
            </a:r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 x 1) = </a:t>
            </a:r>
            <a:r>
              <a:rPr lang="en-US" sz="1800" dirty="0"/>
              <a:t>(-0.79) + (0.08) = -0.71</a:t>
            </a:r>
          </a:p>
        </p:txBody>
      </p:sp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5857BB48-CC07-6D66-1A92-FA782FD82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97552"/>
              </p:ext>
            </p:extLst>
          </p:nvPr>
        </p:nvGraphicFramePr>
        <p:xfrm>
          <a:off x="296739" y="2665527"/>
          <a:ext cx="667421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9">
                  <a:extLst>
                    <a:ext uri="{9D8B030D-6E8A-4147-A177-3AD203B41FA5}">
                      <a16:colId xmlns:a16="http://schemas.microsoft.com/office/drawing/2014/main" val="1098145398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4227493369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1016805962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1772517669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2101875666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2939664217"/>
                    </a:ext>
                  </a:extLst>
                </a:gridCol>
              </a:tblGrid>
              <a:tr h="251189">
                <a:tc>
                  <a:txBody>
                    <a:bodyPr/>
                    <a:lstStyle/>
                    <a:p>
                      <a:r>
                        <a:rPr lang="en-US" sz="1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BMI:Gender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42227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r>
                        <a:rPr lang="en-US" sz="1400" dirty="0"/>
                        <a:t>Men (0)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K+1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K+1 x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11964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r>
                        <a:rPr lang="en-US" sz="1400" dirty="0"/>
                        <a:t>Men (0)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 x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68824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10681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BAA38780-95CF-6F35-3B69-7217EAF46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82913"/>
              </p:ext>
            </p:extLst>
          </p:nvPr>
        </p:nvGraphicFramePr>
        <p:xfrm>
          <a:off x="296739" y="4999755"/>
          <a:ext cx="6674214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369">
                  <a:extLst>
                    <a:ext uri="{9D8B030D-6E8A-4147-A177-3AD203B41FA5}">
                      <a16:colId xmlns:a16="http://schemas.microsoft.com/office/drawing/2014/main" val="1098145398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4227493369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1016805962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1772517669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2101875666"/>
                    </a:ext>
                  </a:extLst>
                </a:gridCol>
                <a:gridCol w="1112369">
                  <a:extLst>
                    <a:ext uri="{9D8B030D-6E8A-4147-A177-3AD203B41FA5}">
                      <a16:colId xmlns:a16="http://schemas.microsoft.com/office/drawing/2014/main" val="2939664217"/>
                    </a:ext>
                  </a:extLst>
                </a:gridCol>
              </a:tblGrid>
              <a:tr h="251189">
                <a:tc>
                  <a:txBody>
                    <a:bodyPr/>
                    <a:lstStyle/>
                    <a:p>
                      <a:r>
                        <a:rPr lang="en-US" sz="1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BMI:Gender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42227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r>
                        <a:rPr lang="en-US" sz="1400" dirty="0"/>
                        <a:t>Women (1)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K+1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11964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r>
                        <a:rPr lang="en-US" sz="1400" dirty="0"/>
                        <a:t>Women (1)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68824"/>
                  </a:ext>
                </a:extLst>
              </a:tr>
              <a:tr h="25118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Diff.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61068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80C439D-76A2-CF70-4F39-C4104F23AB50}"/>
              </a:ext>
            </a:extLst>
          </p:cNvPr>
          <p:cNvSpPr txBox="1"/>
          <p:nvPr/>
        </p:nvSpPr>
        <p:spPr>
          <a:xfrm>
            <a:off x="-148815" y="3903343"/>
            <a:ext cx="9090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Beta (effect)</a:t>
            </a:r>
            <a:r>
              <a:rPr lang="en-US" sz="1800" baseline="-25000" dirty="0"/>
              <a:t> </a:t>
            </a:r>
            <a:r>
              <a:rPr lang="en-US" sz="1800" dirty="0"/>
              <a:t>for one additional BMI among men -&gt; (</a:t>
            </a:r>
            <a:r>
              <a:rPr lang="en-US" dirty="0"/>
              <a:t>B</a:t>
            </a:r>
            <a:r>
              <a:rPr lang="en-US" baseline="-25000" dirty="0"/>
              <a:t>1 </a:t>
            </a:r>
            <a:r>
              <a:rPr lang="en-US" sz="1800" dirty="0"/>
              <a:t>x 1) </a:t>
            </a:r>
            <a:r>
              <a:rPr lang="en-US" dirty="0"/>
              <a:t>= </a:t>
            </a:r>
            <a:r>
              <a:rPr lang="en-US" sz="1800" dirty="0"/>
              <a:t>-0.79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6CFA8-F227-54A9-4268-91066B1B6DBA}"/>
              </a:ext>
            </a:extLst>
          </p:cNvPr>
          <p:cNvSpPr txBox="1"/>
          <p:nvPr/>
        </p:nvSpPr>
        <p:spPr>
          <a:xfrm>
            <a:off x="296739" y="2222218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Among Men: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C78088-0AC2-9881-568D-1183B4BEAA24}"/>
              </a:ext>
            </a:extLst>
          </p:cNvPr>
          <p:cNvSpPr txBox="1"/>
          <p:nvPr/>
        </p:nvSpPr>
        <p:spPr>
          <a:xfrm>
            <a:off x="296739" y="4593435"/>
            <a:ext cx="1735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Among Women:</a:t>
            </a:r>
          </a:p>
        </p:txBody>
      </p:sp>
    </p:spTree>
    <p:extLst>
      <p:ext uri="{BB962C8B-B14F-4D97-AF65-F5344CB8AC3E}">
        <p14:creationId xmlns:p14="http://schemas.microsoft.com/office/powerpoint/2010/main" val="2594855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EB5A96C-75A3-6A1F-BA7A-7CF7251EB54E}"/>
              </a:ext>
            </a:extLst>
          </p:cNvPr>
          <p:cNvSpPr txBox="1">
            <a:spLocks/>
          </p:cNvSpPr>
          <p:nvPr/>
        </p:nvSpPr>
        <p:spPr>
          <a:xfrm>
            <a:off x="604780" y="1372703"/>
            <a:ext cx="10898107" cy="468812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95275" indent="-295275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38" indent="-28416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27013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-222250" algn="l" defTabSz="64008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63" indent="-227013" algn="l" defTabSz="640080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93D0"/>
              </a:buClr>
            </a:pPr>
            <a:endParaRPr lang="en-US" sz="2933" dirty="0">
              <a:latin typeface="Garamond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5C9512-5647-4E47-8CDD-1319049F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D5B1FF5-65AC-329E-E4B5-89155B30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b="1" dirty="0"/>
              <a:t>Correlation analysis</a:t>
            </a:r>
            <a:r>
              <a:rPr lang="en-US" sz="3200" dirty="0"/>
              <a:t> only tells us whether there is a linear relationship between two variables</a:t>
            </a:r>
          </a:p>
          <a:p>
            <a:pPr lvl="1"/>
            <a:r>
              <a:rPr lang="en-US" sz="2800" dirty="0"/>
              <a:t>But it does not tell us about the strength of the association </a:t>
            </a:r>
          </a:p>
          <a:p>
            <a:pPr lvl="0"/>
            <a:r>
              <a:rPr lang="en-US" sz="3200" b="1" dirty="0"/>
              <a:t>Linear regression</a:t>
            </a:r>
            <a:r>
              <a:rPr lang="en-US" sz="3200" dirty="0"/>
              <a:t> is to assess a linear relationship between</a:t>
            </a:r>
          </a:p>
          <a:p>
            <a:pPr lvl="1"/>
            <a:r>
              <a:rPr lang="en-US" sz="2800" dirty="0"/>
              <a:t>Dependent variable: Continuous (weight, blood pressure, HDL)   </a:t>
            </a:r>
          </a:p>
          <a:p>
            <a:pPr lvl="1"/>
            <a:r>
              <a:rPr lang="en-US" sz="2800" dirty="0"/>
              <a:t>Independent variables: Continuous and/or categorical</a:t>
            </a:r>
          </a:p>
          <a:p>
            <a:r>
              <a:rPr lang="en-US" sz="3200" b="1" dirty="0"/>
              <a:t>Linear regression</a:t>
            </a:r>
            <a:r>
              <a:rPr lang="en-US" sz="3200" dirty="0"/>
              <a:t> is an important tool for statistical analysis that can be used for </a:t>
            </a:r>
          </a:p>
          <a:p>
            <a:pPr lvl="1"/>
            <a:r>
              <a:rPr lang="en-US" sz="2800" dirty="0"/>
              <a:t>Relationship description</a:t>
            </a:r>
          </a:p>
          <a:p>
            <a:pPr lvl="1"/>
            <a:r>
              <a:rPr lang="en-US" sz="2800" dirty="0"/>
              <a:t>Adjustment for potential confounding effects, and account for interaction (i.e., effect modifications) </a:t>
            </a:r>
          </a:p>
          <a:p>
            <a:pPr lvl="1"/>
            <a:r>
              <a:rPr lang="en-US" sz="2800" dirty="0"/>
              <a:t>Prediction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00949-4BD6-9E40-B950-6CF716D2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5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3B023E0-1C4F-E08E-FE46-9539F432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9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Lab 9: Demonstrate your facility with applying correlation and linear regression analysis, calculate the appropriate coefficients, and evaluate the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4E019-8FC5-5819-B7E1-0EDC52EF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59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7D02-B7F8-CF6C-E60B-04F8993C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Assignment 9: Demonstrate understanding of correlation and linear regression analysis, interpret results from papers that used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ACE48-CCC2-1257-1023-C5B04E93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7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666E-9FE3-22E9-40FD-F0B99452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Suggested Readings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3612-81D6-9E89-CCD4-9FF79281A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Marcello Pagano, Kimberlee Gauvreau. (2018) </a:t>
            </a:r>
            <a:r>
              <a:rPr lang="en-US" b="1" dirty="0"/>
              <a:t>Principles of Biostatistics, </a:t>
            </a:r>
            <a:r>
              <a:rPr lang="en-US" dirty="0"/>
              <a:t>Chapters 17, 18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57C38-FD34-03F0-E534-59859B16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ED54-5EC9-33F8-9F29-44BE5573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Understanding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70DF8-D3D0-2BF2-F8D0-87E40F0D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</a:t>
            </a:r>
            <a:r>
              <a:rPr lang="en-US" b="1" dirty="0"/>
              <a:t>value of one variable tell us something about the value of the other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b="1" dirty="0"/>
              <a:t>a change in one variable’s value predict a consistent change in the value of the other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b="1" dirty="0"/>
              <a:t>How reliable/significant</a:t>
            </a:r>
            <a:r>
              <a:rPr lang="en-US" dirty="0"/>
              <a:t> are these relationships?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01989-B695-4BF2-3A08-F7FCDAEB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8FAA8-8660-2745-AF5F-1C7B46989F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8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CC88E-3E64-FAF0-1167-207C24238A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83567-744A-9046-5727-98CF0BE5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7" y="1159844"/>
            <a:ext cx="10898107" cy="611449"/>
          </a:xfrm>
        </p:spPr>
        <p:txBody>
          <a:bodyPr/>
          <a:lstStyle/>
          <a:p>
            <a:r>
              <a:rPr lang="en-US" dirty="0"/>
              <a:t>Clinical Example: BMI &amp;HDL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7ABB3-35C6-FA5F-37F5-8448857C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1" y="2544112"/>
            <a:ext cx="10850220" cy="3154045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We are interested to assess the relationship between body mass index (BMI) and high-density lipoprotein (HDL or “good” cholesterol) among adult population (18y+) in the United States. </a:t>
            </a:r>
          </a:p>
          <a:p>
            <a:r>
              <a:rPr lang="en-US" sz="3200" dirty="0">
                <a:latin typeface="+mj-lt"/>
              </a:rPr>
              <a:t>Data: NHANES 2015 data</a:t>
            </a:r>
          </a:p>
          <a:p>
            <a:r>
              <a:rPr lang="en-US" sz="3200" dirty="0">
                <a:latin typeface="+mj-lt"/>
              </a:rPr>
              <a:t>Participants included in this analysis: 3,400 adult people </a:t>
            </a:r>
          </a:p>
        </p:txBody>
      </p:sp>
      <p:pic>
        <p:nvPicPr>
          <p:cNvPr id="1026" name="Picture 2" descr="NHANES Coming to Your Community - YouTube">
            <a:extLst>
              <a:ext uri="{FF2B5EF4-FFF2-40B4-BE49-F238E27FC236}">
                <a16:creationId xmlns:a16="http://schemas.microsoft.com/office/drawing/2014/main" id="{9992EE18-8106-7ADA-1428-DE7D4319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71" y="237917"/>
            <a:ext cx="2950163" cy="18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344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270A41-0D26-2AA4-3078-6BCD87C19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3300"/>
            <a:ext cx="7772400" cy="43250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Two-Way Scatter Plot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1763396"/>
            <a:ext cx="4120293" cy="4544997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400" dirty="0">
                <a:latin typeface="+mj-lt"/>
              </a:rPr>
              <a:t>Start with a scatter plot.</a:t>
            </a:r>
          </a:p>
          <a:p>
            <a:pPr lvl="1"/>
            <a:r>
              <a:rPr lang="en-US" sz="2000" dirty="0">
                <a:latin typeface="+mj-lt"/>
              </a:rPr>
              <a:t>X-Axis: BMI</a:t>
            </a:r>
          </a:p>
          <a:p>
            <a:pPr lvl="1"/>
            <a:r>
              <a:rPr lang="en-US" sz="2000" dirty="0">
                <a:latin typeface="+mj-lt"/>
              </a:rPr>
              <a:t>Y-Axis: HDL (mg/dL)</a:t>
            </a:r>
          </a:p>
          <a:p>
            <a:r>
              <a:rPr lang="en-US" sz="2400" dirty="0">
                <a:latin typeface="+mj-lt"/>
              </a:rPr>
              <a:t>Tells us whether a linear model looks </a:t>
            </a:r>
            <a:r>
              <a:rPr lang="en-US" sz="2400" b="1" dirty="0">
                <a:latin typeface="+mj-lt"/>
              </a:rPr>
              <a:t>reasonable</a:t>
            </a:r>
            <a:r>
              <a:rPr lang="en-US" sz="2400" dirty="0">
                <a:latin typeface="+mj-lt"/>
              </a:rPr>
              <a:t> and gives a visual estimate of relationship.</a:t>
            </a:r>
          </a:p>
          <a:p>
            <a:r>
              <a:rPr lang="en-US" sz="2400" dirty="0">
                <a:latin typeface="+mj-lt"/>
              </a:rPr>
              <a:t>The HDL (“good” cholesterol ) tends to decrease as the BMI increases.</a:t>
            </a:r>
          </a:p>
          <a:p>
            <a:pPr lvl="1"/>
            <a:r>
              <a:rPr lang="en-US" sz="2000" dirty="0">
                <a:latin typeface="+mj-lt"/>
              </a:rPr>
              <a:t>To what degree their relationship fits to </a:t>
            </a:r>
            <a:r>
              <a:rPr lang="en-US" sz="2000" b="1" dirty="0">
                <a:latin typeface="+mj-lt"/>
              </a:rPr>
              <a:t>a straight line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4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9B58F7-5325-1BD4-245E-9178DC67996B}"/>
              </a:ext>
            </a:extLst>
          </p:cNvPr>
          <p:cNvGrpSpPr/>
          <p:nvPr/>
        </p:nvGrpSpPr>
        <p:grpSpPr>
          <a:xfrm>
            <a:off x="5016842" y="2807986"/>
            <a:ext cx="4141397" cy="2863765"/>
            <a:chOff x="3836772" y="1907985"/>
            <a:chExt cx="3106048" cy="214782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51D2869-1E60-D37C-0789-5637D07B50C6}"/>
                </a:ext>
              </a:extLst>
            </p:cNvPr>
            <p:cNvCxnSpPr>
              <a:cxnSpLocks/>
            </p:cNvCxnSpPr>
            <p:nvPr/>
          </p:nvCxnSpPr>
          <p:spPr>
            <a:xfrm>
              <a:off x="6476096" y="2341103"/>
              <a:ext cx="0" cy="1714706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FE3AA8-6227-91C4-98D3-FD7143107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6772" y="2303003"/>
              <a:ext cx="2639324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DC2CFA0-0A27-EAD5-EC71-16251F277D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45179" y="1907985"/>
              <a:ext cx="397641" cy="3586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DC2444-5697-5C1F-ECF2-AFE25CE69A26}"/>
              </a:ext>
            </a:extLst>
          </p:cNvPr>
          <p:cNvSpPr txBox="1"/>
          <p:nvPr/>
        </p:nvSpPr>
        <p:spPr bwMode="auto">
          <a:xfrm>
            <a:off x="9259838" y="2315543"/>
            <a:ext cx="1865895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600" dirty="0"/>
              <a:t>A participant</a:t>
            </a:r>
          </a:p>
          <a:p>
            <a:r>
              <a:rPr lang="en-US" sz="1600" dirty="0"/>
              <a:t>(BMI = 38.9, HDL = 96)</a:t>
            </a:r>
          </a:p>
        </p:txBody>
      </p:sp>
    </p:spTree>
    <p:extLst>
      <p:ext uri="{BB962C8B-B14F-4D97-AF65-F5344CB8AC3E}">
        <p14:creationId xmlns:p14="http://schemas.microsoft.com/office/powerpoint/2010/main" val="281119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37" y="889412"/>
            <a:ext cx="10898107" cy="611449"/>
          </a:xfrm>
        </p:spPr>
        <p:txBody>
          <a:bodyPr/>
          <a:lstStyle/>
          <a:p>
            <a:r>
              <a:rPr lang="en-US" sz="4400" b="1" dirty="0"/>
              <a:t>Correlation tells us whether there is a linear relationship or not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81" y="1656107"/>
            <a:ext cx="10850220" cy="4544997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393690" lvl="1" indent="0">
              <a:buNone/>
            </a:pPr>
            <a:r>
              <a:rPr lang="en-US" dirty="0"/>
              <a:t>The correlation analysis calculates </a:t>
            </a:r>
            <a:r>
              <a:rPr lang="en-US" u="sng" dirty="0"/>
              <a:t>a coefficient </a:t>
            </a:r>
            <a:r>
              <a:rPr lang="en-US" dirty="0"/>
              <a:t>that </a:t>
            </a:r>
            <a:r>
              <a:rPr lang="en-US" b="1" dirty="0"/>
              <a:t>evaluates only the degree</a:t>
            </a:r>
          </a:p>
          <a:p>
            <a:pPr marL="393690" lvl="1" indent="0">
              <a:buNone/>
            </a:pPr>
            <a:r>
              <a:rPr lang="en-US" b="1" dirty="0"/>
              <a:t>to which a given set of quantitative data </a:t>
            </a:r>
            <a:r>
              <a:rPr lang="en-US" dirty="0"/>
              <a:t> (e.g., BMI and HDL) </a:t>
            </a:r>
            <a:r>
              <a:rPr lang="en-US" b="1" dirty="0"/>
              <a:t>fits a straight line.</a:t>
            </a:r>
            <a:endParaRPr lang="en-US" dirty="0"/>
          </a:p>
          <a:p>
            <a:pPr marL="393690" lvl="1" indent="0">
              <a:buNone/>
            </a:pPr>
            <a:endParaRPr lang="en-US" dirty="0"/>
          </a:p>
          <a:p>
            <a:pPr marL="14815" indent="0">
              <a:buNone/>
            </a:pPr>
            <a:r>
              <a:rPr lang="en-US" dirty="0"/>
              <a:t>Assumptions</a:t>
            </a:r>
          </a:p>
          <a:p>
            <a:pPr marL="772141" lvl="1" indent="-378451">
              <a:buClr>
                <a:srgbClr val="C7CED1">
                  <a:lumMod val="50000"/>
                </a:srgbClr>
              </a:buClr>
            </a:pPr>
            <a:r>
              <a:rPr lang="en-US" dirty="0"/>
              <a:t>Each variable should be continuous numerical</a:t>
            </a:r>
          </a:p>
          <a:p>
            <a:pPr marL="772141" lvl="1" indent="-378451">
              <a:buClr>
                <a:srgbClr val="C7CED1">
                  <a:lumMod val="50000"/>
                </a:srgbClr>
              </a:buClr>
            </a:pPr>
            <a:r>
              <a:rPr lang="en-US" dirty="0"/>
              <a:t>Each participant or observation should have values for both variables</a:t>
            </a:r>
          </a:p>
          <a:p>
            <a:pPr marL="772141" lvl="1" indent="-378451">
              <a:buClr>
                <a:srgbClr val="C7CED1">
                  <a:lumMod val="50000"/>
                </a:srgbClr>
              </a:buClr>
            </a:pPr>
            <a:r>
              <a:rPr lang="en-US" dirty="0"/>
              <a:t>Not having outliers in either variable</a:t>
            </a:r>
          </a:p>
          <a:p>
            <a:pPr marL="772141" lvl="1" indent="-378451">
              <a:buClr>
                <a:srgbClr val="C7CED1">
                  <a:lumMod val="50000"/>
                </a:srgbClr>
              </a:buClr>
            </a:pPr>
            <a:r>
              <a:rPr lang="en-US" dirty="0"/>
              <a:t>Linearity, the shape of the values formed by the scatterplot should follow a “straight line”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759799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1EF48-6E08-3DA3-AABC-1618E09B56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BF314-3250-1BA2-EF03-98A09163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6" y="425001"/>
            <a:ext cx="10898107" cy="611449"/>
          </a:xfrm>
        </p:spPr>
        <p:txBody>
          <a:bodyPr/>
          <a:lstStyle/>
          <a:p>
            <a:pPr algn="ctr"/>
            <a:r>
              <a:rPr lang="en-US" dirty="0"/>
              <a:t>Interpreting Correlation Coefficient (r)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4C45C-C739-0B4A-BA2C-8AEDBDA9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81" y="1656107"/>
            <a:ext cx="4699531" cy="4544997"/>
          </a:xfrm>
        </p:spPr>
        <p:txBody>
          <a:bodyPr vert="horz" lIns="121920" tIns="60960" rIns="121920" bIns="60960" rtlCol="0" anchor="t">
            <a:noAutofit/>
          </a:bodyPr>
          <a:lstStyle/>
          <a:p>
            <a:r>
              <a:rPr lang="en-US" sz="2667" dirty="0">
                <a:latin typeface="+mj-lt"/>
              </a:rPr>
              <a:t>Correlation Coefficient has no units of measurement</a:t>
            </a:r>
          </a:p>
          <a:p>
            <a:r>
              <a:rPr lang="en-US" sz="2667" dirty="0">
                <a:latin typeface="+mj-lt"/>
              </a:rPr>
              <a:t>Correlation Coefficient ranges from -1 to 1</a:t>
            </a:r>
          </a:p>
          <a:p>
            <a:pPr lvl="1">
              <a:buFont typeface="Wingdings" pitchFamily="2" charset="2"/>
              <a:buChar char="Ø"/>
            </a:pPr>
            <a:r>
              <a:rPr lang="en-US" sz="2267" dirty="0">
                <a:latin typeface="+mj-lt"/>
              </a:rPr>
              <a:t>Positive r mean both variables increase together</a:t>
            </a:r>
          </a:p>
          <a:p>
            <a:pPr lvl="1">
              <a:buFont typeface="Wingdings" pitchFamily="2" charset="2"/>
              <a:buChar char="Ø"/>
            </a:pPr>
            <a:r>
              <a:rPr lang="en-US" sz="2267" dirty="0">
                <a:latin typeface="+mj-lt"/>
              </a:rPr>
              <a:t>Negative r means variables move in opposite directions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r=-1 is exact negative linear relationship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r=1 is exact positive linear relationship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0E0831-FA5B-9874-8C91-E47044E4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546" y="1036450"/>
            <a:ext cx="5385639" cy="4544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D0204-B419-6BE9-8614-2D4E80803F1A}"/>
              </a:ext>
            </a:extLst>
          </p:cNvPr>
          <p:cNvSpPr txBox="1"/>
          <p:nvPr/>
        </p:nvSpPr>
        <p:spPr bwMode="auto">
          <a:xfrm>
            <a:off x="7867005" y="1002478"/>
            <a:ext cx="615553" cy="41043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667" dirty="0"/>
              <a:t>r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09F42-EBAA-78A3-448B-CFD17AB333D1}"/>
              </a:ext>
            </a:extLst>
          </p:cNvPr>
          <p:cNvSpPr txBox="1"/>
          <p:nvPr/>
        </p:nvSpPr>
        <p:spPr bwMode="auto">
          <a:xfrm>
            <a:off x="10554130" y="1043950"/>
            <a:ext cx="719749" cy="41043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667" dirty="0"/>
              <a:t>r = 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B76F7-8F45-5605-DD74-4EC1198BC95A}"/>
              </a:ext>
            </a:extLst>
          </p:cNvPr>
          <p:cNvSpPr txBox="1"/>
          <p:nvPr/>
        </p:nvSpPr>
        <p:spPr bwMode="auto">
          <a:xfrm>
            <a:off x="7810365" y="3223815"/>
            <a:ext cx="615553" cy="41043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667" dirty="0"/>
              <a:t>r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30C41-3F2E-123E-C7CB-F4B595BE7449}"/>
              </a:ext>
            </a:extLst>
          </p:cNvPr>
          <p:cNvSpPr txBox="1"/>
          <p:nvPr/>
        </p:nvSpPr>
        <p:spPr bwMode="auto">
          <a:xfrm>
            <a:off x="10555536" y="3274138"/>
            <a:ext cx="615553" cy="41043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667" dirty="0"/>
              <a:t>r = 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5AB311-B5B9-4A10-E26B-92A714D29E2E}"/>
              </a:ext>
            </a:extLst>
          </p:cNvPr>
          <p:cNvSpPr/>
          <p:nvPr/>
        </p:nvSpPr>
        <p:spPr>
          <a:xfrm>
            <a:off x="8425918" y="3223815"/>
            <a:ext cx="3461282" cy="236513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83F416-836F-12C2-650D-2763DFF6584F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10058400" y="5588950"/>
            <a:ext cx="98159" cy="4359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89A3FC-1057-1A60-6E28-A984DDDCE556}"/>
              </a:ext>
            </a:extLst>
          </p:cNvPr>
          <p:cNvSpPr txBox="1"/>
          <p:nvPr/>
        </p:nvSpPr>
        <p:spPr>
          <a:xfrm>
            <a:off x="8067040" y="5943600"/>
            <a:ext cx="347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r=0 is no </a:t>
            </a:r>
            <a:r>
              <a:rPr lang="en-US" b="1" dirty="0"/>
              <a:t>LINEAR</a:t>
            </a:r>
            <a:r>
              <a:rPr lang="en-US" dirty="0"/>
              <a:t> relationship. Other mathematical relations possible</a:t>
            </a:r>
          </a:p>
        </p:txBody>
      </p:sp>
    </p:spTree>
    <p:extLst>
      <p:ext uri="{BB962C8B-B14F-4D97-AF65-F5344CB8AC3E}">
        <p14:creationId xmlns:p14="http://schemas.microsoft.com/office/powerpoint/2010/main" val="720996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9CFB8-FBBA-6580-A111-0E90EB14D5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237EAD-5F81-A925-E627-C0C22281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46" y="1008611"/>
            <a:ext cx="10898107" cy="611449"/>
          </a:xfrm>
        </p:spPr>
        <p:txBody>
          <a:bodyPr/>
          <a:lstStyle/>
          <a:p>
            <a:r>
              <a:rPr lang="en-US" dirty="0"/>
              <a:t>Which one has a higher correlation coefficient?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037B-9166-0F3D-52CD-E6F5B8EE1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8" y="2247335"/>
            <a:ext cx="4583411" cy="3266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0EB736-ACD0-410A-EDF2-6D9622CBD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7418"/>
            <a:ext cx="4583410" cy="3326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FB2629-6335-35F0-619D-5E02F0E555C1}"/>
              </a:ext>
            </a:extLst>
          </p:cNvPr>
          <p:cNvSpPr txBox="1"/>
          <p:nvPr/>
        </p:nvSpPr>
        <p:spPr>
          <a:xfrm>
            <a:off x="2869915" y="5745680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F78E6E-BED5-895A-4618-65EA3041528A}"/>
              </a:ext>
            </a:extLst>
          </p:cNvPr>
          <p:cNvSpPr txBox="1"/>
          <p:nvPr/>
        </p:nvSpPr>
        <p:spPr>
          <a:xfrm>
            <a:off x="8387705" y="5688397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59D8D-EE24-5A28-A3A2-CF94B48DE8B1}"/>
              </a:ext>
            </a:extLst>
          </p:cNvPr>
          <p:cNvSpPr txBox="1"/>
          <p:nvPr/>
        </p:nvSpPr>
        <p:spPr>
          <a:xfrm flipH="1">
            <a:off x="3416518" y="5725802"/>
            <a:ext cx="2836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364B4-F1BE-6E97-1DE0-4BCC8E13C6D2}"/>
              </a:ext>
            </a:extLst>
          </p:cNvPr>
          <p:cNvSpPr txBox="1"/>
          <p:nvPr/>
        </p:nvSpPr>
        <p:spPr>
          <a:xfrm flipH="1">
            <a:off x="8908882" y="5674868"/>
            <a:ext cx="2836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188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2452</Words>
  <Application>Microsoft Macintosh PowerPoint</Application>
  <PresentationFormat>Widescreen</PresentationFormat>
  <Paragraphs>383</Paragraphs>
  <Slides>35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Garamond</vt:lpstr>
      <vt:lpstr>Times New Roman Symbol</vt:lpstr>
      <vt:lpstr>Wingdings</vt:lpstr>
      <vt:lpstr>Office Theme</vt:lpstr>
      <vt:lpstr>Correlation and Linear Regression</vt:lpstr>
      <vt:lpstr>Learning objectives for participants</vt:lpstr>
      <vt:lpstr>Examples of Relationships</vt:lpstr>
      <vt:lpstr>Understanding Relationships</vt:lpstr>
      <vt:lpstr>Clinical Example: BMI &amp;HDL</vt:lpstr>
      <vt:lpstr>Two-Way Scatter Plot</vt:lpstr>
      <vt:lpstr>Correlation tells us whether there is a linear relationship or not</vt:lpstr>
      <vt:lpstr>Interpreting Correlation Coefficient (r)</vt:lpstr>
      <vt:lpstr>Which one has a higher correlation coefficient?</vt:lpstr>
      <vt:lpstr>Pearson Correlation Coefficient What is this statistics?  </vt:lpstr>
      <vt:lpstr>Correlation analysis</vt:lpstr>
      <vt:lpstr>Correlation analysis</vt:lpstr>
      <vt:lpstr>Non-Parametric Correlation Analysis </vt:lpstr>
      <vt:lpstr>Rule of thumb for interpreting the size of a correlation coefficient</vt:lpstr>
      <vt:lpstr>Limitations of correlation analysis</vt:lpstr>
      <vt:lpstr>Strength of the association in a linear relationship</vt:lpstr>
      <vt:lpstr>Simple Linear Regression</vt:lpstr>
      <vt:lpstr>Simple Linear Regression</vt:lpstr>
      <vt:lpstr>Simple Linear Regression</vt:lpstr>
      <vt:lpstr>Evaluating the linear model</vt:lpstr>
      <vt:lpstr>Regression assumptions</vt:lpstr>
      <vt:lpstr>Residuals vs Fitted Plot</vt:lpstr>
      <vt:lpstr>Normal Q-Q Plot</vt:lpstr>
      <vt:lpstr>Categorical Predictors in Linear Regression</vt:lpstr>
      <vt:lpstr>Linear Regression: Categorical Predictors</vt:lpstr>
      <vt:lpstr>Linear Regression: Categorical Predictors</vt:lpstr>
      <vt:lpstr>Multiple Linear Regression </vt:lpstr>
      <vt:lpstr>Multiple Linear Regression</vt:lpstr>
      <vt:lpstr>Assess confounding in a linear regression model </vt:lpstr>
      <vt:lpstr>Assess interaction in a linear regression model </vt:lpstr>
      <vt:lpstr>When there is a significant interaction (p-value &lt;0.1) in a model </vt:lpstr>
      <vt:lpstr>Conclusion </vt:lpstr>
      <vt:lpstr>Lab 9: Demonstrate your facility with applying correlation and linear regression analysis, calculate the appropriate coefficients, and evaluate the assumptions</vt:lpstr>
      <vt:lpstr>Assignment 9: Demonstrate understanding of correlation and linear regression analysis, interpret results from papers that used them</vt:lpstr>
      <vt:lpstr>Suggested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data summarization &amp; presentation</dc:title>
  <dc:creator>Mirzazadeh, Ali</dc:creator>
  <cp:lastModifiedBy>Mirzazadeh, Ali</cp:lastModifiedBy>
  <cp:revision>53</cp:revision>
  <cp:lastPrinted>2022-08-30T00:05:30Z</cp:lastPrinted>
  <dcterms:created xsi:type="dcterms:W3CDTF">2022-08-11T21:05:04Z</dcterms:created>
  <dcterms:modified xsi:type="dcterms:W3CDTF">2024-11-18T17:22:37Z</dcterms:modified>
</cp:coreProperties>
</file>