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4" r:id="rId3"/>
  </p:sldMasterIdLst>
  <p:sldIdLst>
    <p:sldId id="256" r:id="rId4"/>
    <p:sldId id="257" r:id="rId5"/>
    <p:sldId id="259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20" y="-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1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12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7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8BF78C-70D7-7C4C-A63E-4CD72E2043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25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0E803-5DF9-9047-8CCC-8C6986FA7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38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CEBD-AAF4-2E4E-9B35-FF8A84B892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588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A8D1-13CF-8C4F-A07E-91BD843678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079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B051-013E-4147-ABCD-456FCCA6EC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75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AD709-1679-5840-A24C-53FC0E2A39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45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EF02C-7EBE-1747-9406-B52682D864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475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BAF-530C-0D4B-9042-DEF6908248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1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802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72189-2E28-204C-8FC2-E39DC3947C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648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80463-D0F0-4543-A7ED-3CD4571E1C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498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4E5A-9BDA-D042-9FAA-18CB7E578A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54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7C39-A2FD-E143-83E1-81D06FD4EA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302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D67DD-2E1A-0745-90B6-5F7D05F1A2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831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4E3DEC-A3BC-5649-815F-301DE1C0BC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6395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B4665-883A-0149-B2D6-F9CA76353A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7306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77DD2-A8AD-6B46-BA5A-88924703BB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3244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5A51E-1D3C-624B-905C-30562F1F95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708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F6595-4CBD-4C49-9677-02FE24F1E1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148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670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C1116-589A-3F40-B66B-C54B137BC2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9316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45645-D312-E742-81A1-B577982150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771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B15C-A126-D44C-8199-0F112085AA2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39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B99-9FD8-3A48-BAE7-0A90CAEF59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373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357E9-0570-7E41-8B63-630E8CBC54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931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8F8A2-28F7-704F-AD36-58C8791B5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60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F4675-7A73-964E-9BC8-8D8631A12C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465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1B3D-847E-674F-A881-D3389E493F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3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1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2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7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31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1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7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C26FF-E2C1-EE4A-A53F-5C001DF056D1}" type="datetimeFigureOut">
              <a:rPr lang="en-US" smtClean="0"/>
              <a:t>5/22/14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9B7DA-F31B-CA4E-B442-B0F0F1A5D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2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14FCFD-7ECB-AC4C-BAE4-9C91497221AE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A3DBEFD-A4E3-534B-A04B-B9AB82E3BE89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2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93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Administrative and Policy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</a:p>
          <a:p>
            <a:r>
              <a:rPr lang="en-US" dirty="0" smtClean="0"/>
              <a:t>Admin/Organizational Concerns addressed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See Organizational Culture session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Structure, Culture, Governance, Environment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8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Inputs/Activities </a:t>
            </a:r>
            <a:r>
              <a:rPr lang="en-US" sz="1800" i="1" dirty="0" smtClean="0">
                <a:solidFill>
                  <a:srgbClr val="FF0000"/>
                </a:solidFill>
              </a:rPr>
              <a:t>(see Implementation Frameworks session)</a:t>
            </a:r>
            <a:endParaRPr lang="en-US" dirty="0" smtClean="0"/>
          </a:p>
          <a:p>
            <a:pPr lvl="1"/>
            <a:r>
              <a:rPr lang="en-US" dirty="0" smtClean="0"/>
              <a:t>Predisposing</a:t>
            </a:r>
          </a:p>
          <a:p>
            <a:pPr lvl="1"/>
            <a:r>
              <a:rPr lang="en-US" dirty="0" smtClean="0"/>
              <a:t>Enabling</a:t>
            </a:r>
          </a:p>
          <a:p>
            <a:pPr lvl="1"/>
            <a:r>
              <a:rPr lang="en-US" dirty="0" smtClean="0"/>
              <a:t>Reinforcing</a:t>
            </a:r>
          </a:p>
          <a:p>
            <a:r>
              <a:rPr lang="en-US" dirty="0" smtClean="0"/>
              <a:t>Timetable</a:t>
            </a:r>
          </a:p>
          <a:p>
            <a:r>
              <a:rPr lang="en-US" dirty="0" smtClean="0"/>
              <a:t>PDSA Plan </a:t>
            </a:r>
            <a:r>
              <a:rPr lang="en-US" sz="1800" i="1" dirty="0" smtClean="0">
                <a:solidFill>
                  <a:srgbClr val="FF0000"/>
                </a:solidFill>
              </a:rPr>
              <a:t>(see Implementation Frameworks session)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5375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Defining treatment/intervention fidelity?</a:t>
            </a:r>
          </a:p>
          <a:p>
            <a:pPr lvl="1"/>
            <a:r>
              <a:rPr lang="en-US" sz="1800" i="1" dirty="0" smtClean="0">
                <a:solidFill>
                  <a:srgbClr val="FF0000"/>
                </a:solidFill>
              </a:rPr>
              <a:t>See Program Evaluation session</a:t>
            </a:r>
          </a:p>
          <a:p>
            <a:pPr lvl="1"/>
            <a:endParaRPr lang="en-US" sz="1800" i="1" dirty="0">
              <a:solidFill>
                <a:srgbClr val="FF0000"/>
              </a:solidFill>
            </a:endParaRPr>
          </a:p>
          <a:p>
            <a:r>
              <a:rPr lang="en-US" dirty="0" smtClean="0"/>
              <a:t>What intermediate outcomes will you measure to ensure your intervention activities are having their intended effects?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27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Outcome/Impact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of Allocation (who gets intervention)</a:t>
            </a:r>
          </a:p>
          <a:p>
            <a:r>
              <a:rPr lang="en-US" dirty="0" smtClean="0"/>
              <a:t>Unit of Analysis</a:t>
            </a:r>
          </a:p>
          <a:p>
            <a:r>
              <a:rPr lang="en-US" dirty="0" smtClean="0"/>
              <a:t>Study Design</a:t>
            </a:r>
          </a:p>
          <a:p>
            <a:r>
              <a:rPr lang="en-US" dirty="0" smtClean="0"/>
              <a:t>Effect Size Detection Desired</a:t>
            </a:r>
          </a:p>
          <a:p>
            <a:r>
              <a:rPr lang="en-US" smtClean="0"/>
              <a:t>Sample Size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4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b="1" dirty="0" smtClean="0">
                <a:cs typeface="+mj-cs"/>
              </a:rPr>
              <a:t>Program Title</a:t>
            </a:r>
            <a:br>
              <a:rPr lang="en-US" sz="4400" b="1" dirty="0" smtClean="0">
                <a:cs typeface="+mj-cs"/>
              </a:rPr>
            </a:br>
            <a:r>
              <a:rPr lang="en-US" sz="2800" b="1" dirty="0" err="1" smtClean="0">
                <a:cs typeface="+mj-cs"/>
              </a:rPr>
              <a:t>Epi</a:t>
            </a:r>
            <a:r>
              <a:rPr lang="en-US" sz="2800" b="1" dirty="0" smtClean="0">
                <a:cs typeface="+mj-cs"/>
              </a:rPr>
              <a:t> 245 Final Presentation</a:t>
            </a:r>
            <a:br>
              <a:rPr lang="en-US" sz="2800" b="1" dirty="0" smtClean="0">
                <a:cs typeface="+mj-cs"/>
              </a:rPr>
            </a:br>
            <a:r>
              <a:rPr lang="en-US" sz="2800" b="1" dirty="0" smtClean="0">
                <a:cs typeface="+mj-cs"/>
              </a:rPr>
              <a:t>Spring 2014</a:t>
            </a:r>
            <a:endParaRPr lang="en-US" sz="2800" b="1" dirty="0" smtClean="0">
              <a:cs typeface="+mj-cs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&lt;name&gt;</a:t>
            </a:r>
          </a:p>
          <a:p>
            <a:pPr eaLnBrk="1" hangingPunct="1">
              <a:defRPr/>
            </a:pPr>
            <a:endParaRPr lang="en-US" sz="3200" b="1" i="1" dirty="0">
              <a:cs typeface="+mn-cs"/>
            </a:endParaRPr>
          </a:p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&lt;date&gt;</a:t>
            </a:r>
            <a:endParaRPr lang="en-US" sz="3200" b="1" i="1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7766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92075"/>
            <a:ext cx="8732838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333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outcome</a:t>
            </a:r>
          </a:p>
          <a:p>
            <a:pPr lvl="1"/>
            <a:r>
              <a:rPr lang="en-US" dirty="0" smtClean="0"/>
              <a:t>Identify community</a:t>
            </a:r>
          </a:p>
          <a:p>
            <a:pPr lvl="1"/>
            <a:r>
              <a:rPr lang="en-US" dirty="0" smtClean="0"/>
              <a:t>Describe community engagement activities</a:t>
            </a:r>
          </a:p>
          <a:p>
            <a:pPr lvl="2"/>
            <a:r>
              <a:rPr lang="en-US" sz="1800" i="1" dirty="0" smtClean="0">
                <a:solidFill>
                  <a:srgbClr val="FF0000"/>
                </a:solidFill>
              </a:rPr>
              <a:t>See Community Engagement session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Justify selection of this health outcome as a priority</a:t>
            </a:r>
          </a:p>
          <a:p>
            <a:pPr lvl="2"/>
            <a:r>
              <a:rPr lang="en-US" sz="1800" i="1" dirty="0" smtClean="0">
                <a:solidFill>
                  <a:srgbClr val="FF0000"/>
                </a:solidFill>
              </a:rPr>
              <a:t>See Building the Case for Translation session</a:t>
            </a:r>
            <a:endParaRPr lang="en-US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226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“I propose to improve &lt;health outcome&gt; through a program that improve &lt;process/care gap&gt;”</a:t>
            </a:r>
          </a:p>
          <a:p>
            <a:r>
              <a:rPr lang="en-US" sz="2400" dirty="0" smtClean="0"/>
              <a:t>Define and describe the major process/care gaps that influence your health outcome</a:t>
            </a:r>
          </a:p>
          <a:p>
            <a:pPr lvl="1"/>
            <a:r>
              <a:rPr lang="en-US" sz="2000" dirty="0" smtClean="0"/>
              <a:t>Which process/care gaps have greatest impact on health outcome? </a:t>
            </a:r>
            <a:r>
              <a:rPr lang="en-US" sz="2000" i="1" dirty="0" smtClean="0">
                <a:solidFill>
                  <a:srgbClr val="FF0000"/>
                </a:solidFill>
              </a:rPr>
              <a:t>See Building the Case for Translation session</a:t>
            </a:r>
            <a:endParaRPr lang="en-US" sz="2000" dirty="0" smtClean="0"/>
          </a:p>
          <a:p>
            <a:pPr lvl="1"/>
            <a:r>
              <a:rPr lang="en-US" sz="2000" dirty="0" smtClean="0"/>
              <a:t>Describe your process for prioritizing which process/care gap you will focus on in your intervention program</a:t>
            </a:r>
          </a:p>
          <a:p>
            <a:pPr lvl="2"/>
            <a:r>
              <a:rPr lang="en-US" sz="1600" dirty="0" smtClean="0"/>
              <a:t>Changeability; effect size; access to at-risk populations; guidelines/national recognition as a priority area</a:t>
            </a:r>
          </a:p>
          <a:p>
            <a:r>
              <a:rPr lang="en-US" sz="2400" dirty="0" smtClean="0"/>
              <a:t>Conclude with a single process/care gap that you is the priority for your intervention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79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and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individual behaviors contribute to target process/care gap?</a:t>
            </a:r>
          </a:p>
          <a:p>
            <a:pPr lvl="1"/>
            <a:r>
              <a:rPr lang="en-US" sz="1800" i="1" dirty="0" smtClean="0">
                <a:solidFill>
                  <a:srgbClr val="FF0000"/>
                </a:solidFill>
              </a:rPr>
              <a:t>See Individual Behavior Change Strategies session</a:t>
            </a:r>
          </a:p>
          <a:p>
            <a:pPr lvl="2"/>
            <a:r>
              <a:rPr lang="en-US" sz="1400" i="1" dirty="0" smtClean="0">
                <a:solidFill>
                  <a:srgbClr val="FF0000"/>
                </a:solidFill>
              </a:rPr>
              <a:t>Especially “Theory at a Glance” reading.</a:t>
            </a:r>
            <a:endParaRPr lang="en-US" sz="1400" i="1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What organizational/environmental factors influence process/care gap?</a:t>
            </a:r>
            <a:endParaRPr lang="en-US" sz="1400" dirty="0" smtClean="0">
              <a:solidFill>
                <a:srgbClr val="FF0000"/>
              </a:solidFill>
            </a:endParaRPr>
          </a:p>
          <a:p>
            <a:pPr lvl="1"/>
            <a:r>
              <a:rPr lang="en-US" sz="1800" i="1" dirty="0" smtClean="0">
                <a:solidFill>
                  <a:srgbClr val="FF0000"/>
                </a:solidFill>
              </a:rPr>
              <a:t>See Organizational Culture and Behavior session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4943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467350"/>
              </p:ext>
            </p:extLst>
          </p:nvPr>
        </p:nvGraphicFramePr>
        <p:xfrm>
          <a:off x="457200" y="1981200"/>
          <a:ext cx="8229600" cy="2199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 Priority for</a:t>
                      </a:r>
                    </a:p>
                    <a:p>
                      <a:r>
                        <a:rPr lang="en-US" dirty="0" smtClean="0"/>
                        <a:t>Program Focus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Priority Except to Demonstrate Change for Political Purposes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 for Innovative Program; Evaluation Crucial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5765" y="5244353"/>
            <a:ext cx="6544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**Place behavioral, organizational and environmental constructs into matrix above.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01063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Educational and Organizational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Predisposing Factors contributing to behavior change target(s)…</a:t>
            </a:r>
          </a:p>
          <a:p>
            <a:endParaRPr lang="en-US" dirty="0"/>
          </a:p>
          <a:p>
            <a:r>
              <a:rPr lang="en-US" dirty="0" smtClean="0"/>
              <a:t>Enabling Factors…</a:t>
            </a:r>
          </a:p>
          <a:p>
            <a:endParaRPr lang="en-US" dirty="0"/>
          </a:p>
          <a:p>
            <a:r>
              <a:rPr lang="en-US" dirty="0" smtClean="0"/>
              <a:t>Reinforcing Factors…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**see PER Worksheet from Implementation Frameworks Session</a:t>
            </a:r>
            <a:endParaRPr lang="en-US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30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4:  PER Factor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114766"/>
              </p:ext>
            </p:extLst>
          </p:nvPr>
        </p:nvGraphicFramePr>
        <p:xfrm>
          <a:off x="457200" y="1981200"/>
          <a:ext cx="8229600" cy="2199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 Priority for</a:t>
                      </a:r>
                    </a:p>
                    <a:p>
                      <a:r>
                        <a:rPr lang="en-US" dirty="0" smtClean="0"/>
                        <a:t>Program Focus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Priority Except to Demonstrate Change for Political Purposes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Priority for Innovative Program; Evaluation Crucial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5765" y="5244353"/>
            <a:ext cx="6544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**Place major predisposing, enabling and reinforcing factors into matrix above.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2518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433</Words>
  <Application>Microsoft Macintosh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Office Theme</vt:lpstr>
      <vt:lpstr>Pixel</vt:lpstr>
      <vt:lpstr>1_Pixel</vt:lpstr>
      <vt:lpstr>PowerPoint Presentation</vt:lpstr>
      <vt:lpstr>Program Title Epi 245 Final Presentation Spring 2014</vt:lpstr>
      <vt:lpstr>PowerPoint Presentation</vt:lpstr>
      <vt:lpstr>1. Social Diagnosis</vt:lpstr>
      <vt:lpstr>2. Epidemiological Diagnosis</vt:lpstr>
      <vt:lpstr>3. Behavioral and Environmental Diagnosis</vt:lpstr>
      <vt:lpstr>3. Behavioral Decision Matrix</vt:lpstr>
      <vt:lpstr>4. Educational and Organizational Diagnosis</vt:lpstr>
      <vt:lpstr>Phase 4:  PER Factor Decision Matrix</vt:lpstr>
      <vt:lpstr>5. Administrative and Policy Diagnosis</vt:lpstr>
      <vt:lpstr>6. Implementation</vt:lpstr>
      <vt:lpstr>Process Evaluation</vt:lpstr>
      <vt:lpstr>Outcome/Impact Evaluation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Gonzales</dc:creator>
  <cp:lastModifiedBy>Ralph Gonzales</cp:lastModifiedBy>
  <cp:revision>5</cp:revision>
  <dcterms:created xsi:type="dcterms:W3CDTF">2014-05-22T22:09:39Z</dcterms:created>
  <dcterms:modified xsi:type="dcterms:W3CDTF">2014-05-22T22:51:31Z</dcterms:modified>
</cp:coreProperties>
</file>