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9" r:id="rId4"/>
    <p:sldId id="260" r:id="rId5"/>
    <p:sldId id="261" r:id="rId6"/>
    <p:sldId id="262" r:id="rId7"/>
    <p:sldId id="263" r:id="rId8"/>
    <p:sldId id="269" r:id="rId9"/>
    <p:sldId id="270" r:id="rId10"/>
    <p:sldId id="271" r:id="rId11"/>
    <p:sldId id="265" r:id="rId12"/>
    <p:sldId id="266" r:id="rId13"/>
    <p:sldId id="267"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157" autoAdjust="0"/>
  </p:normalViewPr>
  <p:slideViewPr>
    <p:cSldViewPr>
      <p:cViewPr varScale="1">
        <p:scale>
          <a:sx n="46" d="100"/>
          <a:sy n="46" d="100"/>
        </p:scale>
        <p:origin x="-11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517272-6A55-4FAB-9922-6E391AE073C8}" type="datetimeFigureOut">
              <a:rPr lang="en-US" smtClean="0"/>
              <a:t>5/22/2014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CEE5DA-63C4-4F08-96F6-81F3D40116CC}" type="slidenum">
              <a:rPr lang="en-US" smtClean="0"/>
              <a:t>‹#›</a:t>
            </a:fld>
            <a:endParaRPr lang="en-US"/>
          </a:p>
        </p:txBody>
      </p:sp>
    </p:spTree>
    <p:extLst>
      <p:ext uri="{BB962C8B-B14F-4D97-AF65-F5344CB8AC3E}">
        <p14:creationId xmlns:p14="http://schemas.microsoft.com/office/powerpoint/2010/main" val="2414934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2</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Individual Barriers: Listen to stories from friends about side effects, lots of misinformation about side effects, observes</a:t>
            </a:r>
            <a:r>
              <a:rPr lang="en-US" baseline="0" dirty="0" smtClean="0"/>
              <a:t> others who have experienced effects relating to family planning</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Organizational Barriers: Poor</a:t>
            </a:r>
            <a:r>
              <a:rPr lang="en-US" baseline="0" dirty="0" smtClean="0"/>
              <a:t> counseling, lack of time in busy outpatient setting, we don’t have good way to follow-up </a:t>
            </a:r>
            <a:endParaRPr lang="en-US" dirty="0" smtClean="0"/>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11</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Individual Barriers: Listen to stories from friends about side effects, lots of misinformation about side effects, observes</a:t>
            </a:r>
            <a:r>
              <a:rPr lang="en-US" baseline="0" dirty="0" smtClean="0"/>
              <a:t> others who have experienced effects relating to family planning</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Organizational Barriers: Poor</a:t>
            </a:r>
            <a:r>
              <a:rPr lang="en-US" baseline="0" dirty="0" smtClean="0"/>
              <a:t> counseling, lack of time in busy outpatient setting, we don’t have good way to follow-up </a:t>
            </a:r>
            <a:endParaRPr lang="en-US" dirty="0" smtClean="0"/>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12</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Individual Barriers: Listen to stories from friends about side effects, lots of misinformation about side effects, observes</a:t>
            </a:r>
            <a:r>
              <a:rPr lang="en-US" baseline="0" dirty="0" smtClean="0"/>
              <a:t> others who have experienced effects relating to family planning</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Organizational Barriers: Poor</a:t>
            </a:r>
            <a:r>
              <a:rPr lang="en-US" baseline="0" dirty="0" smtClean="0"/>
              <a:t> counseling, lack of time in busy outpatient setting, we don’t have good way to follow-up </a:t>
            </a:r>
            <a:endParaRPr lang="en-US" dirty="0" smtClean="0"/>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13</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Only</a:t>
            </a:r>
            <a:r>
              <a:rPr lang="en-US" baseline="0" dirty="0" smtClean="0"/>
              <a:t> other randomized control trial looking at discontinuation showed about 25% decrease in discontinuation. Other </a:t>
            </a:r>
            <a:r>
              <a:rPr lang="en-US" baseline="0" dirty="0" err="1" smtClean="0"/>
              <a:t>mhealth</a:t>
            </a:r>
            <a:r>
              <a:rPr lang="en-US" baseline="0" dirty="0" smtClean="0"/>
              <a:t> educational interventions show 15% increase in use of healthcare facilities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14</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rPr>
              <a:t>Care Gap: The major gap in care is the counseling that women need to feel confident in their choice of contraceptive and known what they should expect when they are taking these new drugs. This could come pre-treatment counseling, as soon as a woman chooses her method, follow-up after choosing a method or  reminders for appointmen</a:t>
            </a:r>
            <a:r>
              <a:rPr lang="en-US" sz="1200" baseline="0" dirty="0" smtClean="0">
                <a:solidFill>
                  <a:schemeClr val="tx1"/>
                </a:solidFill>
              </a:rPr>
              <a:t>ts for follow-up.</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chemeClr val="tx1"/>
                </a:solidFill>
              </a:rPr>
              <a:t>Pre-treatment counseling specifically about side effects and what to expect leads to better continuation and satisfaction with method. However, this is time and resource intensive.  Home follow-up has not been tried, and with the increasing use of mobile phones, this could be a low resource option, especially to improve patient connection with the system.  Appointment reminders are not seen to work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chemeClr val="tx1"/>
                </a:solidFill>
              </a:rPr>
              <a:t>Therefore, we want to try this intervention. </a:t>
            </a:r>
            <a:endParaRPr lang="en-US" sz="1200" dirty="0" smtClean="0">
              <a:solidFill>
                <a:schemeClr val="tx1"/>
              </a:solidFill>
            </a:endParaRPr>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3</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Individual Barriers: Listen to stories from friends about side effects, lots of misinformation about side effects, observes</a:t>
            </a:r>
            <a:r>
              <a:rPr lang="en-US" baseline="0" dirty="0" smtClean="0"/>
              <a:t> others who have experienced effects relating to family planning</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Organizational Barriers: Poor</a:t>
            </a:r>
            <a:r>
              <a:rPr lang="en-US" baseline="0" dirty="0" smtClean="0"/>
              <a:t> counseling, lack of time in busy outpatient setting, we don’t have good way to follow-up </a:t>
            </a:r>
            <a:endParaRPr lang="en-US" dirty="0" smtClean="0"/>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4</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Individual Barriers: Listen to stories from friends about side effects, lots of misinformation about side effects, observes</a:t>
            </a:r>
            <a:r>
              <a:rPr lang="en-US" baseline="0" dirty="0" smtClean="0"/>
              <a:t> others who have experienced effects relating to family planning</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Organizational Barriers: Poor</a:t>
            </a:r>
            <a:r>
              <a:rPr lang="en-US" baseline="0" dirty="0" smtClean="0"/>
              <a:t> counseling, lack of time in busy outpatient setting, we don’t have good way to follow-up </a:t>
            </a:r>
            <a:endParaRPr lang="en-US" dirty="0" smtClean="0"/>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5</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Individual Barriers: Listen to stories from friends about side effects, lots of misinformation about side effects, observes</a:t>
            </a:r>
            <a:r>
              <a:rPr lang="en-US" baseline="0" dirty="0" smtClean="0"/>
              <a:t> others who have experienced effects relating to family planning</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Organizational Barriers: Poor</a:t>
            </a:r>
            <a:r>
              <a:rPr lang="en-US" baseline="0" dirty="0" smtClean="0"/>
              <a:t> counseling, lack of time in busy outpatient setting, we don’t have good way to follow-up </a:t>
            </a:r>
            <a:endParaRPr lang="en-US" dirty="0" smtClean="0"/>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6</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Individual Barriers: Listen to stories from friends about side effects, lots of misinformation about side effects, observes</a:t>
            </a:r>
            <a:r>
              <a:rPr lang="en-US" baseline="0" dirty="0" smtClean="0"/>
              <a:t> others who have experienced effects relating to family planning</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Organizational Barriers: Poor</a:t>
            </a:r>
            <a:r>
              <a:rPr lang="en-US" baseline="0" dirty="0" smtClean="0"/>
              <a:t> counseling, lack of time in busy outpatient setting, we don’t have good way to follow-up </a:t>
            </a:r>
            <a:endParaRPr lang="en-US" dirty="0" smtClean="0"/>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7</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Individual Barriers: Listen to stories from friends about side effects, lots of misinformation about side effects, observes</a:t>
            </a:r>
            <a:r>
              <a:rPr lang="en-US" baseline="0" dirty="0" smtClean="0"/>
              <a:t> others who have experienced effects relating to family planning</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Organizational Barriers: Poor</a:t>
            </a:r>
            <a:r>
              <a:rPr lang="en-US" baseline="0" dirty="0" smtClean="0"/>
              <a:t> counseling, lack of time in busy outpatient setting, we don’t have good way to follow-up </a:t>
            </a:r>
            <a:endParaRPr lang="en-US" dirty="0" smtClean="0"/>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8</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Individual Barriers: Listen to stories from friends about side effects, lots of misinformation about side effects, observes</a:t>
            </a:r>
            <a:r>
              <a:rPr lang="en-US" baseline="0" dirty="0" smtClean="0"/>
              <a:t> others who have experienced effects relating to family planning</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Organizational Barriers: Poor</a:t>
            </a:r>
            <a:r>
              <a:rPr lang="en-US" baseline="0" dirty="0" smtClean="0"/>
              <a:t> counseling, lack of time in busy outpatient setting, we don’t have good way to follow-up </a:t>
            </a:r>
            <a:endParaRPr lang="en-US" dirty="0" smtClean="0"/>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9</a:t>
            </a:fld>
            <a:endParaRPr lang="en-US"/>
          </a:p>
        </p:txBody>
      </p:sp>
    </p:spTree>
    <p:extLst>
      <p:ext uri="{BB962C8B-B14F-4D97-AF65-F5344CB8AC3E}">
        <p14:creationId xmlns:p14="http://schemas.microsoft.com/office/powerpoint/2010/main" val="25773157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Individual Barriers: Listen to stories from friends about side effects, lots of misinformation about side effects, observes</a:t>
            </a:r>
            <a:r>
              <a:rPr lang="en-US" baseline="0" dirty="0" smtClean="0"/>
              <a:t> others who have experienced effects relating to family planning</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Organizational Barriers: Poor</a:t>
            </a:r>
            <a:r>
              <a:rPr lang="en-US" baseline="0" dirty="0" smtClean="0"/>
              <a:t> counseling, lack of time in busy outpatient setting, we don’t have good way to follow-up </a:t>
            </a:r>
            <a:endParaRPr lang="en-US" dirty="0" smtClean="0"/>
          </a:p>
          <a:p>
            <a:endParaRPr lang="en-US" dirty="0"/>
          </a:p>
        </p:txBody>
      </p:sp>
      <p:sp>
        <p:nvSpPr>
          <p:cNvPr id="4" name="Slide Number Placeholder 3"/>
          <p:cNvSpPr>
            <a:spLocks noGrp="1"/>
          </p:cNvSpPr>
          <p:nvPr>
            <p:ph type="sldNum" sz="quarter" idx="10"/>
          </p:nvPr>
        </p:nvSpPr>
        <p:spPr/>
        <p:txBody>
          <a:bodyPr/>
          <a:lstStyle/>
          <a:p>
            <a:fld id="{8CCEE5DA-63C4-4F08-96F6-81F3D40116CC}" type="slidenum">
              <a:rPr lang="en-US" smtClean="0"/>
              <a:t>10</a:t>
            </a:fld>
            <a:endParaRPr lang="en-US"/>
          </a:p>
        </p:txBody>
      </p:sp>
    </p:spTree>
    <p:extLst>
      <p:ext uri="{BB962C8B-B14F-4D97-AF65-F5344CB8AC3E}">
        <p14:creationId xmlns:p14="http://schemas.microsoft.com/office/powerpoint/2010/main" val="2577315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EB4A96-6BEB-4590-86E8-713570218765}" type="datetimeFigureOut">
              <a:rPr lang="en-US" smtClean="0"/>
              <a:t>5/22/2014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4E09B-DA61-46FF-B55E-0EC625035139}" type="slidenum">
              <a:rPr lang="en-US" smtClean="0"/>
              <a:t>‹#›</a:t>
            </a:fld>
            <a:endParaRPr lang="en-US"/>
          </a:p>
        </p:txBody>
      </p:sp>
    </p:spTree>
    <p:extLst>
      <p:ext uri="{BB962C8B-B14F-4D97-AF65-F5344CB8AC3E}">
        <p14:creationId xmlns:p14="http://schemas.microsoft.com/office/powerpoint/2010/main" val="3581168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EB4A96-6BEB-4590-86E8-713570218765}" type="datetimeFigureOut">
              <a:rPr lang="en-US" smtClean="0"/>
              <a:t>5/22/2014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4E09B-DA61-46FF-B55E-0EC625035139}" type="slidenum">
              <a:rPr lang="en-US" smtClean="0"/>
              <a:t>‹#›</a:t>
            </a:fld>
            <a:endParaRPr lang="en-US"/>
          </a:p>
        </p:txBody>
      </p:sp>
    </p:spTree>
    <p:extLst>
      <p:ext uri="{BB962C8B-B14F-4D97-AF65-F5344CB8AC3E}">
        <p14:creationId xmlns:p14="http://schemas.microsoft.com/office/powerpoint/2010/main" val="3207530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EB4A96-6BEB-4590-86E8-713570218765}" type="datetimeFigureOut">
              <a:rPr lang="en-US" smtClean="0"/>
              <a:t>5/22/2014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4E09B-DA61-46FF-B55E-0EC625035139}" type="slidenum">
              <a:rPr lang="en-US" smtClean="0"/>
              <a:t>‹#›</a:t>
            </a:fld>
            <a:endParaRPr lang="en-US"/>
          </a:p>
        </p:txBody>
      </p:sp>
    </p:spTree>
    <p:extLst>
      <p:ext uri="{BB962C8B-B14F-4D97-AF65-F5344CB8AC3E}">
        <p14:creationId xmlns:p14="http://schemas.microsoft.com/office/powerpoint/2010/main" val="890200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EB4A96-6BEB-4590-86E8-713570218765}" type="datetimeFigureOut">
              <a:rPr lang="en-US" smtClean="0"/>
              <a:t>5/22/2014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4E09B-DA61-46FF-B55E-0EC625035139}" type="slidenum">
              <a:rPr lang="en-US" smtClean="0"/>
              <a:t>‹#›</a:t>
            </a:fld>
            <a:endParaRPr lang="en-US"/>
          </a:p>
        </p:txBody>
      </p:sp>
    </p:spTree>
    <p:extLst>
      <p:ext uri="{BB962C8B-B14F-4D97-AF65-F5344CB8AC3E}">
        <p14:creationId xmlns:p14="http://schemas.microsoft.com/office/powerpoint/2010/main" val="3037258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EB4A96-6BEB-4590-86E8-713570218765}" type="datetimeFigureOut">
              <a:rPr lang="en-US" smtClean="0"/>
              <a:t>5/22/2014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4E09B-DA61-46FF-B55E-0EC625035139}" type="slidenum">
              <a:rPr lang="en-US" smtClean="0"/>
              <a:t>‹#›</a:t>
            </a:fld>
            <a:endParaRPr lang="en-US"/>
          </a:p>
        </p:txBody>
      </p:sp>
    </p:spTree>
    <p:extLst>
      <p:ext uri="{BB962C8B-B14F-4D97-AF65-F5344CB8AC3E}">
        <p14:creationId xmlns:p14="http://schemas.microsoft.com/office/powerpoint/2010/main" val="1993981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EB4A96-6BEB-4590-86E8-713570218765}" type="datetimeFigureOut">
              <a:rPr lang="en-US" smtClean="0"/>
              <a:t>5/22/2014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4E09B-DA61-46FF-B55E-0EC625035139}" type="slidenum">
              <a:rPr lang="en-US" smtClean="0"/>
              <a:t>‹#›</a:t>
            </a:fld>
            <a:endParaRPr lang="en-US"/>
          </a:p>
        </p:txBody>
      </p:sp>
    </p:spTree>
    <p:extLst>
      <p:ext uri="{BB962C8B-B14F-4D97-AF65-F5344CB8AC3E}">
        <p14:creationId xmlns:p14="http://schemas.microsoft.com/office/powerpoint/2010/main" val="4161968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EB4A96-6BEB-4590-86E8-713570218765}" type="datetimeFigureOut">
              <a:rPr lang="en-US" smtClean="0"/>
              <a:t>5/22/2014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64E09B-DA61-46FF-B55E-0EC625035139}" type="slidenum">
              <a:rPr lang="en-US" smtClean="0"/>
              <a:t>‹#›</a:t>
            </a:fld>
            <a:endParaRPr lang="en-US"/>
          </a:p>
        </p:txBody>
      </p:sp>
    </p:spTree>
    <p:extLst>
      <p:ext uri="{BB962C8B-B14F-4D97-AF65-F5344CB8AC3E}">
        <p14:creationId xmlns:p14="http://schemas.microsoft.com/office/powerpoint/2010/main" val="2381453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EB4A96-6BEB-4590-86E8-713570218765}" type="datetimeFigureOut">
              <a:rPr lang="en-US" smtClean="0"/>
              <a:t>5/22/2014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64E09B-DA61-46FF-B55E-0EC625035139}" type="slidenum">
              <a:rPr lang="en-US" smtClean="0"/>
              <a:t>‹#›</a:t>
            </a:fld>
            <a:endParaRPr lang="en-US"/>
          </a:p>
        </p:txBody>
      </p:sp>
    </p:spTree>
    <p:extLst>
      <p:ext uri="{BB962C8B-B14F-4D97-AF65-F5344CB8AC3E}">
        <p14:creationId xmlns:p14="http://schemas.microsoft.com/office/powerpoint/2010/main" val="2906749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B4A96-6BEB-4590-86E8-713570218765}" type="datetimeFigureOut">
              <a:rPr lang="en-US" smtClean="0"/>
              <a:t>5/22/2014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64E09B-DA61-46FF-B55E-0EC625035139}" type="slidenum">
              <a:rPr lang="en-US" smtClean="0"/>
              <a:t>‹#›</a:t>
            </a:fld>
            <a:endParaRPr lang="en-US"/>
          </a:p>
        </p:txBody>
      </p:sp>
    </p:spTree>
    <p:extLst>
      <p:ext uri="{BB962C8B-B14F-4D97-AF65-F5344CB8AC3E}">
        <p14:creationId xmlns:p14="http://schemas.microsoft.com/office/powerpoint/2010/main" val="2769406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EB4A96-6BEB-4590-86E8-713570218765}" type="datetimeFigureOut">
              <a:rPr lang="en-US" smtClean="0"/>
              <a:t>5/22/2014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4E09B-DA61-46FF-B55E-0EC625035139}" type="slidenum">
              <a:rPr lang="en-US" smtClean="0"/>
              <a:t>‹#›</a:t>
            </a:fld>
            <a:endParaRPr lang="en-US"/>
          </a:p>
        </p:txBody>
      </p:sp>
    </p:spTree>
    <p:extLst>
      <p:ext uri="{BB962C8B-B14F-4D97-AF65-F5344CB8AC3E}">
        <p14:creationId xmlns:p14="http://schemas.microsoft.com/office/powerpoint/2010/main" val="2866935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EB4A96-6BEB-4590-86E8-713570218765}" type="datetimeFigureOut">
              <a:rPr lang="en-US" smtClean="0"/>
              <a:t>5/22/2014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4E09B-DA61-46FF-B55E-0EC625035139}" type="slidenum">
              <a:rPr lang="en-US" smtClean="0"/>
              <a:t>‹#›</a:t>
            </a:fld>
            <a:endParaRPr lang="en-US"/>
          </a:p>
        </p:txBody>
      </p:sp>
    </p:spTree>
    <p:extLst>
      <p:ext uri="{BB962C8B-B14F-4D97-AF65-F5344CB8AC3E}">
        <p14:creationId xmlns:p14="http://schemas.microsoft.com/office/powerpoint/2010/main" val="801324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EB4A96-6BEB-4590-86E8-713570218765}" type="datetimeFigureOut">
              <a:rPr lang="en-US" smtClean="0"/>
              <a:t>5/22/2014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64E09B-DA61-46FF-B55E-0EC625035139}" type="slidenum">
              <a:rPr lang="en-US" smtClean="0"/>
              <a:t>‹#›</a:t>
            </a:fld>
            <a:endParaRPr lang="en-US"/>
          </a:p>
        </p:txBody>
      </p:sp>
    </p:spTree>
    <p:extLst>
      <p:ext uri="{BB962C8B-B14F-4D97-AF65-F5344CB8AC3E}">
        <p14:creationId xmlns:p14="http://schemas.microsoft.com/office/powerpoint/2010/main" val="2738779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Text Messages to Support Contraceptive Continuation </a:t>
            </a:r>
            <a:endParaRPr lang="en-US" dirty="0"/>
          </a:p>
        </p:txBody>
      </p:sp>
      <p:sp>
        <p:nvSpPr>
          <p:cNvPr id="3" name="Subtitle 2"/>
          <p:cNvSpPr>
            <a:spLocks noGrp="1"/>
          </p:cNvSpPr>
          <p:nvPr>
            <p:ph type="subTitle" idx="1"/>
          </p:nvPr>
        </p:nvSpPr>
        <p:spPr/>
        <p:txBody>
          <a:bodyPr/>
          <a:lstStyle/>
          <a:p>
            <a:r>
              <a:rPr lang="en-US" dirty="0" err="1" smtClean="0">
                <a:solidFill>
                  <a:schemeClr val="tx1"/>
                </a:solidFill>
              </a:rPr>
              <a:t>Sirina</a:t>
            </a:r>
            <a:r>
              <a:rPr lang="en-US" dirty="0" smtClean="0">
                <a:solidFill>
                  <a:schemeClr val="tx1"/>
                </a:solidFill>
              </a:rPr>
              <a:t> </a:t>
            </a:r>
            <a:r>
              <a:rPr lang="en-US" dirty="0" err="1" smtClean="0">
                <a:solidFill>
                  <a:schemeClr val="tx1"/>
                </a:solidFill>
              </a:rPr>
              <a:t>Keesara</a:t>
            </a:r>
            <a:r>
              <a:rPr lang="en-US" dirty="0" smtClean="0">
                <a:solidFill>
                  <a:schemeClr val="tx1"/>
                </a:solidFill>
              </a:rPr>
              <a:t> </a:t>
            </a:r>
          </a:p>
          <a:p>
            <a:r>
              <a:rPr lang="en-US" dirty="0" err="1" smtClean="0">
                <a:solidFill>
                  <a:schemeClr val="tx1"/>
                </a:solidFill>
              </a:rPr>
              <a:t>Epi</a:t>
            </a:r>
            <a:r>
              <a:rPr lang="en-US" dirty="0" smtClean="0">
                <a:solidFill>
                  <a:schemeClr val="tx1"/>
                </a:solidFill>
              </a:rPr>
              <a:t> 245 Final Presentation</a:t>
            </a:r>
          </a:p>
          <a:p>
            <a:r>
              <a:rPr lang="en-US" dirty="0" smtClean="0">
                <a:solidFill>
                  <a:schemeClr val="tx1"/>
                </a:solidFill>
              </a:rPr>
              <a:t>Spring 2014</a:t>
            </a:r>
            <a:endParaRPr lang="en-US" dirty="0">
              <a:solidFill>
                <a:schemeClr val="tx1"/>
              </a:solidFill>
            </a:endParaRPr>
          </a:p>
        </p:txBody>
      </p:sp>
    </p:spTree>
    <p:extLst>
      <p:ext uri="{BB962C8B-B14F-4D97-AF65-F5344CB8AC3E}">
        <p14:creationId xmlns:p14="http://schemas.microsoft.com/office/powerpoint/2010/main" val="24157380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772400" cy="1470025"/>
          </a:xfrm>
        </p:spPr>
        <p:txBody>
          <a:bodyPr/>
          <a:lstStyle/>
          <a:p>
            <a:r>
              <a:rPr lang="en-US" b="1" dirty="0" smtClean="0"/>
              <a:t>4. PER Factor Decision Matrix</a:t>
            </a:r>
            <a:endParaRPr lang="en-US" b="1" dirty="0"/>
          </a:p>
        </p:txBody>
      </p:sp>
      <p:graphicFrame>
        <p:nvGraphicFramePr>
          <p:cNvPr id="4" name="Table 3"/>
          <p:cNvGraphicFramePr>
            <a:graphicFrameLocks noGrp="1"/>
          </p:cNvGraphicFramePr>
          <p:nvPr>
            <p:extLst>
              <p:ext uri="{D42A27DB-BD31-4B8C-83A1-F6EECF244321}">
                <p14:modId xmlns:p14="http://schemas.microsoft.com/office/powerpoint/2010/main" val="2190764329"/>
              </p:ext>
            </p:extLst>
          </p:nvPr>
        </p:nvGraphicFramePr>
        <p:xfrm>
          <a:off x="1684924" y="1491735"/>
          <a:ext cx="6622473" cy="5120640"/>
        </p:xfrm>
        <a:graphic>
          <a:graphicData uri="http://schemas.openxmlformats.org/drawingml/2006/table">
            <a:tbl>
              <a:tblPr firstRow="1" bandRow="1">
                <a:tableStyleId>{5940675A-B579-460E-94D1-54222C63F5DA}</a:tableStyleId>
              </a:tblPr>
              <a:tblGrid>
                <a:gridCol w="3328536"/>
                <a:gridCol w="3293937"/>
              </a:tblGrid>
              <a:tr h="2945530">
                <a:tc>
                  <a:txBody>
                    <a:bodyPr/>
                    <a:lstStyle/>
                    <a:p>
                      <a:r>
                        <a:rPr lang="en-US" sz="1800" dirty="0" smtClean="0"/>
                        <a:t>Know about side effects</a:t>
                      </a:r>
                    </a:p>
                    <a:p>
                      <a:r>
                        <a:rPr lang="en-US" sz="1800" dirty="0" smtClean="0"/>
                        <a:t>Know that they can call a provider for support </a:t>
                      </a:r>
                    </a:p>
                    <a:p>
                      <a:r>
                        <a:rPr lang="en-US" sz="1800" dirty="0" smtClean="0"/>
                        <a:t>Believe they can manage/handle side effects</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Expect side effects and know they do not cause harm</a:t>
                      </a:r>
                    </a:p>
                    <a:p>
                      <a:r>
                        <a:rPr lang="en-US" sz="1800" dirty="0" smtClean="0"/>
                        <a:t>Providers are trained to manage side effects  </a:t>
                      </a:r>
                    </a:p>
                    <a:p>
                      <a:r>
                        <a:rPr lang="en-US" sz="1800" dirty="0" smtClean="0"/>
                        <a:t>Active outreach from providers about side effects</a:t>
                      </a:r>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Willingness/intention to switch if necessary</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Receives reminders from facility about appointments</a:t>
                      </a:r>
                    </a:p>
                    <a:p>
                      <a:endParaRPr lang="en-US" dirty="0"/>
                    </a:p>
                  </a:txBody>
                  <a:tcPr>
                    <a:solidFill>
                      <a:schemeClr val="bg1"/>
                    </a:solidFill>
                  </a:tcPr>
                </a:tc>
              </a:tr>
              <a:tr h="19059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Desire to prevent  &gt; Worry about unexpected side effects </a:t>
                      </a:r>
                    </a:p>
                    <a:p>
                      <a:r>
                        <a:rPr lang="en-US" sz="1800" dirty="0" smtClean="0"/>
                        <a:t>Has phone, credit and number, means to reach facility</a:t>
                      </a:r>
                    </a:p>
                    <a:p>
                      <a:endParaRPr lang="en-US" sz="1800" dirty="0" smtClean="0"/>
                    </a:p>
                    <a:p>
                      <a:endParaRPr lang="en-US" sz="1800" dirty="0" smtClean="0"/>
                    </a:p>
                  </a:txBody>
                  <a:tcPr>
                    <a:solidFill>
                      <a:schemeClr val="bg1"/>
                    </a:solidFill>
                  </a:tcPr>
                </a:tc>
                <a:tc>
                  <a:txBody>
                    <a:bodyPr/>
                    <a:lstStyle/>
                    <a:p>
                      <a:r>
                        <a:rPr lang="en-US" sz="1800" dirty="0" smtClean="0"/>
                        <a:t>See others handling side effects or switching</a:t>
                      </a:r>
                    </a:p>
                    <a:p>
                      <a:r>
                        <a:rPr lang="en-US" sz="1800" dirty="0" smtClean="0"/>
                        <a:t>Prompted by community members to switch methods</a:t>
                      </a:r>
                    </a:p>
                    <a:p>
                      <a:r>
                        <a:rPr lang="en-US" sz="1800" dirty="0" smtClean="0"/>
                        <a:t>Able to prevent pregnancy effectively</a:t>
                      </a:r>
                    </a:p>
                    <a:p>
                      <a:endParaRPr lang="en-US" sz="1800" dirty="0" smtClean="0"/>
                    </a:p>
                  </a:txBody>
                  <a:tcPr>
                    <a:solidFill>
                      <a:schemeClr val="bg1"/>
                    </a:solidFill>
                  </a:tcPr>
                </a:tc>
              </a:tr>
            </a:tbl>
          </a:graphicData>
        </a:graphic>
      </p:graphicFrame>
      <p:sp>
        <p:nvSpPr>
          <p:cNvPr id="8" name="TextBox 7"/>
          <p:cNvSpPr txBox="1"/>
          <p:nvPr/>
        </p:nvSpPr>
        <p:spPr>
          <a:xfrm>
            <a:off x="2057400" y="1122403"/>
            <a:ext cx="1744452" cy="369332"/>
          </a:xfrm>
          <a:prstGeom prst="rect">
            <a:avLst/>
          </a:prstGeom>
          <a:noFill/>
        </p:spPr>
        <p:txBody>
          <a:bodyPr wrap="none" rtlCol="0">
            <a:spAutoFit/>
          </a:bodyPr>
          <a:lstStyle/>
          <a:p>
            <a:r>
              <a:rPr lang="en-US" dirty="0" smtClean="0"/>
              <a:t>More important </a:t>
            </a:r>
            <a:endParaRPr lang="en-US" dirty="0"/>
          </a:p>
        </p:txBody>
      </p:sp>
      <p:sp>
        <p:nvSpPr>
          <p:cNvPr id="9" name="TextBox 8"/>
          <p:cNvSpPr txBox="1"/>
          <p:nvPr/>
        </p:nvSpPr>
        <p:spPr>
          <a:xfrm>
            <a:off x="5694218" y="1078468"/>
            <a:ext cx="1678536" cy="369332"/>
          </a:xfrm>
          <a:prstGeom prst="rect">
            <a:avLst/>
          </a:prstGeom>
          <a:noFill/>
        </p:spPr>
        <p:txBody>
          <a:bodyPr wrap="none" rtlCol="0">
            <a:spAutoFit/>
          </a:bodyPr>
          <a:lstStyle/>
          <a:p>
            <a:r>
              <a:rPr lang="en-US" dirty="0" smtClean="0"/>
              <a:t>Less  important </a:t>
            </a:r>
            <a:endParaRPr lang="en-US" dirty="0"/>
          </a:p>
        </p:txBody>
      </p:sp>
      <p:sp>
        <p:nvSpPr>
          <p:cNvPr id="10" name="TextBox 9"/>
          <p:cNvSpPr txBox="1"/>
          <p:nvPr/>
        </p:nvSpPr>
        <p:spPr>
          <a:xfrm>
            <a:off x="329997" y="2630269"/>
            <a:ext cx="1505730" cy="646331"/>
          </a:xfrm>
          <a:prstGeom prst="rect">
            <a:avLst/>
          </a:prstGeom>
          <a:noFill/>
        </p:spPr>
        <p:txBody>
          <a:bodyPr wrap="square" rtlCol="0">
            <a:spAutoFit/>
          </a:bodyPr>
          <a:lstStyle/>
          <a:p>
            <a:r>
              <a:rPr lang="en-US" dirty="0" smtClean="0"/>
              <a:t>More changeable</a:t>
            </a:r>
            <a:endParaRPr lang="en-US" dirty="0"/>
          </a:p>
        </p:txBody>
      </p:sp>
      <p:sp>
        <p:nvSpPr>
          <p:cNvPr id="11" name="TextBox 10"/>
          <p:cNvSpPr txBox="1"/>
          <p:nvPr/>
        </p:nvSpPr>
        <p:spPr>
          <a:xfrm>
            <a:off x="302288" y="5181600"/>
            <a:ext cx="1396491" cy="923330"/>
          </a:xfrm>
          <a:prstGeom prst="rect">
            <a:avLst/>
          </a:prstGeom>
          <a:noFill/>
        </p:spPr>
        <p:txBody>
          <a:bodyPr wrap="square" rtlCol="0">
            <a:spAutoFit/>
          </a:bodyPr>
          <a:lstStyle/>
          <a:p>
            <a:r>
              <a:rPr lang="en-US" dirty="0" smtClean="0"/>
              <a:t>Less Changeable</a:t>
            </a:r>
          </a:p>
          <a:p>
            <a:endParaRPr lang="en-US" dirty="0"/>
          </a:p>
        </p:txBody>
      </p:sp>
    </p:spTree>
    <p:extLst>
      <p:ext uri="{BB962C8B-B14F-4D97-AF65-F5344CB8AC3E}">
        <p14:creationId xmlns:p14="http://schemas.microsoft.com/office/powerpoint/2010/main" val="493493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b="1" dirty="0" smtClean="0"/>
              <a:t>5. Administrative and Policy Diagnosis</a:t>
            </a:r>
            <a:endParaRPr lang="en-US" b="1" dirty="0"/>
          </a:p>
        </p:txBody>
      </p:sp>
      <p:sp>
        <p:nvSpPr>
          <p:cNvPr id="3" name="Title 1"/>
          <p:cNvSpPr txBox="1">
            <a:spLocks/>
          </p:cNvSpPr>
          <p:nvPr/>
        </p:nvSpPr>
        <p:spPr>
          <a:xfrm>
            <a:off x="-13855" y="1676400"/>
            <a:ext cx="9157855" cy="5029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Resources</a:t>
            </a:r>
            <a:r>
              <a:rPr lang="en-US" sz="3200" dirty="0" smtClean="0"/>
              <a:t>: </a:t>
            </a:r>
          </a:p>
          <a:p>
            <a:r>
              <a:rPr lang="en-US" sz="3200" dirty="0" smtClean="0"/>
              <a:t>Technological platform</a:t>
            </a:r>
          </a:p>
          <a:p>
            <a:r>
              <a:rPr lang="en-US" sz="3200" dirty="0" smtClean="0"/>
              <a:t>Trained providers </a:t>
            </a:r>
          </a:p>
          <a:p>
            <a:r>
              <a:rPr lang="en-US" sz="3200" dirty="0" smtClean="0"/>
              <a:t>Time to call patients back</a:t>
            </a:r>
          </a:p>
          <a:p>
            <a:endParaRPr lang="en-US" sz="3200" b="1" dirty="0"/>
          </a:p>
          <a:p>
            <a:r>
              <a:rPr lang="en-US" sz="3200" b="1" dirty="0" smtClean="0"/>
              <a:t>Administration Concerns: </a:t>
            </a:r>
          </a:p>
          <a:p>
            <a:r>
              <a:rPr lang="en-US" sz="3200" dirty="0" smtClean="0"/>
              <a:t>Lack of finances to support system</a:t>
            </a:r>
          </a:p>
          <a:p>
            <a:r>
              <a:rPr lang="en-US" sz="3200" dirty="0" smtClean="0"/>
              <a:t>Adequate training for providers to manage side effects and misinformation</a:t>
            </a:r>
          </a:p>
          <a:p>
            <a:r>
              <a:rPr lang="en-US" sz="3200" dirty="0" smtClean="0"/>
              <a:t>Time from providers to call back patients</a:t>
            </a:r>
          </a:p>
        </p:txBody>
      </p:sp>
    </p:spTree>
    <p:extLst>
      <p:ext uri="{BB962C8B-B14F-4D97-AF65-F5344CB8AC3E}">
        <p14:creationId xmlns:p14="http://schemas.microsoft.com/office/powerpoint/2010/main" val="898639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0"/>
            <a:ext cx="7620000" cy="1073727"/>
          </a:xfrm>
        </p:spPr>
        <p:txBody>
          <a:bodyPr/>
          <a:lstStyle/>
          <a:p>
            <a:r>
              <a:rPr lang="en-US" b="1" dirty="0" smtClean="0"/>
              <a:t>6. Implementation</a:t>
            </a:r>
            <a:endParaRPr lang="en-US" b="1" dirty="0"/>
          </a:p>
        </p:txBody>
      </p:sp>
      <p:sp>
        <p:nvSpPr>
          <p:cNvPr id="3" name="Rectangle 2"/>
          <p:cNvSpPr/>
          <p:nvPr/>
        </p:nvSpPr>
        <p:spPr>
          <a:xfrm>
            <a:off x="304800" y="747101"/>
            <a:ext cx="8534400" cy="6124754"/>
          </a:xfrm>
          <a:prstGeom prst="rect">
            <a:avLst/>
          </a:prstGeom>
        </p:spPr>
        <p:txBody>
          <a:bodyPr wrap="square">
            <a:spAutoFit/>
          </a:bodyPr>
          <a:lstStyle/>
          <a:p>
            <a:r>
              <a:rPr lang="en-US" sz="2800" b="1" dirty="0" smtClean="0"/>
              <a:t>Activities:</a:t>
            </a:r>
          </a:p>
          <a:p>
            <a:r>
              <a:rPr lang="en-US" sz="2800" b="1" dirty="0" smtClean="0"/>
              <a:t>Predisposing – </a:t>
            </a:r>
            <a:r>
              <a:rPr lang="en-US" sz="2800" dirty="0"/>
              <a:t>P</a:t>
            </a:r>
            <a:r>
              <a:rPr lang="en-US" sz="2800" dirty="0" smtClean="0"/>
              <a:t>re-treatment counseling about what to expect  </a:t>
            </a:r>
          </a:p>
          <a:p>
            <a:r>
              <a:rPr lang="en-US" sz="2800" b="1" dirty="0" smtClean="0"/>
              <a:t>Enabling – </a:t>
            </a:r>
            <a:r>
              <a:rPr lang="en-US" sz="2800" dirty="0" smtClean="0"/>
              <a:t>Train Providers with ability to respond to questions and concerns about side effects</a:t>
            </a:r>
          </a:p>
          <a:p>
            <a:r>
              <a:rPr lang="en-US" sz="2800" b="1" dirty="0" smtClean="0"/>
              <a:t>Reinforcing-</a:t>
            </a:r>
            <a:r>
              <a:rPr lang="en-US" sz="2800" dirty="0" smtClean="0"/>
              <a:t> Reminders and support messages after initiation of contraception </a:t>
            </a:r>
            <a:endParaRPr lang="en-US" sz="2800" dirty="0" smtClean="0"/>
          </a:p>
          <a:p>
            <a:endParaRPr lang="en-US" sz="2800" b="1" dirty="0"/>
          </a:p>
          <a:p>
            <a:r>
              <a:rPr lang="en-US" sz="2800" b="1" dirty="0" smtClean="0"/>
              <a:t>Timetable:</a:t>
            </a:r>
          </a:p>
          <a:p>
            <a:r>
              <a:rPr lang="en-US" sz="2800" b="1" dirty="0" smtClean="0"/>
              <a:t>Month 1: Test messages for understandability</a:t>
            </a:r>
          </a:p>
          <a:p>
            <a:r>
              <a:rPr lang="en-US" sz="2800" b="1" dirty="0" smtClean="0"/>
              <a:t>Month 2-3: Train providers, Test technological platform</a:t>
            </a:r>
          </a:p>
          <a:p>
            <a:r>
              <a:rPr lang="en-US" sz="2800" b="1" dirty="0" smtClean="0"/>
              <a:t>Month 3-4: Pilot intervention</a:t>
            </a:r>
          </a:p>
          <a:p>
            <a:r>
              <a:rPr lang="en-US" sz="2800" b="1" dirty="0" smtClean="0"/>
              <a:t>Month 5: Revise any issues with process </a:t>
            </a:r>
          </a:p>
          <a:p>
            <a:r>
              <a:rPr lang="en-US" sz="2800" b="1" dirty="0" smtClean="0"/>
              <a:t>Month 6: Recruit patients for intervention </a:t>
            </a:r>
            <a:endParaRPr lang="en-US" sz="2800" b="1" dirty="0" smtClean="0"/>
          </a:p>
        </p:txBody>
      </p:sp>
    </p:spTree>
    <p:extLst>
      <p:ext uri="{BB962C8B-B14F-4D97-AF65-F5344CB8AC3E}">
        <p14:creationId xmlns:p14="http://schemas.microsoft.com/office/powerpoint/2010/main" val="898639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b="1" dirty="0"/>
              <a:t>7</a:t>
            </a:r>
            <a:r>
              <a:rPr lang="en-US" b="1" dirty="0" smtClean="0"/>
              <a:t>. Process Evaluation</a:t>
            </a:r>
            <a:endParaRPr lang="en-US" b="1" dirty="0"/>
          </a:p>
        </p:txBody>
      </p:sp>
      <p:sp>
        <p:nvSpPr>
          <p:cNvPr id="3" name="Title 1"/>
          <p:cNvSpPr txBox="1">
            <a:spLocks/>
          </p:cNvSpPr>
          <p:nvPr/>
        </p:nvSpPr>
        <p:spPr>
          <a:xfrm>
            <a:off x="-13855" y="1676400"/>
            <a:ext cx="9372600" cy="440574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200" dirty="0" smtClean="0"/>
          </a:p>
        </p:txBody>
      </p:sp>
      <p:sp>
        <p:nvSpPr>
          <p:cNvPr id="4" name="Title 1"/>
          <p:cNvSpPr txBox="1">
            <a:spLocks/>
          </p:cNvSpPr>
          <p:nvPr/>
        </p:nvSpPr>
        <p:spPr>
          <a:xfrm>
            <a:off x="13855" y="4495800"/>
            <a:ext cx="9005455" cy="2362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Intermediate Outcomes: </a:t>
            </a:r>
            <a:endParaRPr lang="en-US" sz="3200" b="1" dirty="0"/>
          </a:p>
          <a:p>
            <a:r>
              <a:rPr lang="en-US" sz="3200" dirty="0" smtClean="0"/>
              <a:t># of women returning to clinics</a:t>
            </a:r>
            <a:r>
              <a:rPr lang="en-US" sz="3200" dirty="0"/>
              <a:t> </a:t>
            </a:r>
            <a:r>
              <a:rPr lang="en-US" sz="3200" dirty="0" smtClean="0"/>
              <a:t>for follow-up visits</a:t>
            </a:r>
          </a:p>
          <a:p>
            <a:r>
              <a:rPr lang="en-US" sz="3200" dirty="0" smtClean="0"/>
              <a:t>Reason for returning</a:t>
            </a:r>
            <a:r>
              <a:rPr lang="en-US" sz="3200" dirty="0"/>
              <a:t> </a:t>
            </a:r>
            <a:r>
              <a:rPr lang="en-US" sz="3200" dirty="0" smtClean="0"/>
              <a:t>(side effects vs other)</a:t>
            </a:r>
          </a:p>
          <a:p>
            <a:r>
              <a:rPr lang="en-US" sz="3200" dirty="0" smtClean="0"/>
              <a:t>Survey of returning patients (receiving messages)</a:t>
            </a:r>
            <a:endParaRPr lang="en-US" sz="3200" dirty="0"/>
          </a:p>
        </p:txBody>
      </p:sp>
      <p:sp>
        <p:nvSpPr>
          <p:cNvPr id="6" name="Title 1"/>
          <p:cNvSpPr txBox="1">
            <a:spLocks/>
          </p:cNvSpPr>
          <p:nvPr/>
        </p:nvSpPr>
        <p:spPr>
          <a:xfrm>
            <a:off x="166255" y="1371600"/>
            <a:ext cx="9192490" cy="31242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500" b="1" dirty="0" smtClean="0"/>
              <a:t>Treatment fidelity: </a:t>
            </a:r>
          </a:p>
          <a:p>
            <a:r>
              <a:rPr lang="en-US" sz="3200" dirty="0" smtClean="0"/>
              <a:t># of women who are enrolled who are eligible</a:t>
            </a:r>
          </a:p>
          <a:p>
            <a:r>
              <a:rPr lang="en-US" sz="3200" dirty="0" smtClean="0"/>
              <a:t># of women who ask for a message back</a:t>
            </a:r>
          </a:p>
          <a:p>
            <a:r>
              <a:rPr lang="en-US" sz="3200" dirty="0" smtClean="0"/>
              <a:t># of women who get a call back</a:t>
            </a:r>
          </a:p>
          <a:p>
            <a:r>
              <a:rPr lang="en-US" sz="3200" dirty="0" smtClean="0"/>
              <a:t>Questions asked when called back</a:t>
            </a:r>
          </a:p>
          <a:p>
            <a:r>
              <a:rPr lang="en-US" sz="3200" dirty="0" smtClean="0"/>
              <a:t>Training effectiveness of community health worker</a:t>
            </a:r>
          </a:p>
          <a:p>
            <a:r>
              <a:rPr lang="en-US" sz="3200" dirty="0" smtClean="0"/>
              <a:t>Understandability of the messages </a:t>
            </a:r>
          </a:p>
          <a:p>
            <a:r>
              <a:rPr lang="en-US" sz="3200" dirty="0" smtClean="0"/>
              <a:t>Survey of women who are not responding to texts</a:t>
            </a:r>
          </a:p>
          <a:p>
            <a:endParaRPr lang="en-US" sz="3200" dirty="0" smtClean="0"/>
          </a:p>
        </p:txBody>
      </p:sp>
    </p:spTree>
    <p:extLst>
      <p:ext uri="{BB962C8B-B14F-4D97-AF65-F5344CB8AC3E}">
        <p14:creationId xmlns:p14="http://schemas.microsoft.com/office/powerpoint/2010/main" val="898639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b="1" dirty="0" smtClean="0"/>
              <a:t>8. Outcome/Impact Evaluation</a:t>
            </a:r>
            <a:endParaRPr lang="en-US" b="1" dirty="0"/>
          </a:p>
        </p:txBody>
      </p:sp>
      <p:sp>
        <p:nvSpPr>
          <p:cNvPr id="3" name="Title 1"/>
          <p:cNvSpPr txBox="1">
            <a:spLocks/>
          </p:cNvSpPr>
          <p:nvPr/>
        </p:nvSpPr>
        <p:spPr>
          <a:xfrm>
            <a:off x="0" y="1852468"/>
            <a:ext cx="9144000" cy="4472132"/>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71500" indent="-571500" algn="l">
              <a:buFontTx/>
              <a:buChar char="-"/>
            </a:pPr>
            <a:r>
              <a:rPr lang="en-US" sz="3200" dirty="0" smtClean="0"/>
              <a:t>Unit of Allocation: Women who start any form of modern contraceptives</a:t>
            </a:r>
          </a:p>
          <a:p>
            <a:pPr algn="l"/>
            <a:endParaRPr lang="en-US" sz="3200" dirty="0" smtClean="0"/>
          </a:p>
          <a:p>
            <a:pPr marL="571500" indent="-571500" algn="l">
              <a:buFontTx/>
              <a:buChar char="-"/>
            </a:pPr>
            <a:r>
              <a:rPr lang="en-US" sz="3200" dirty="0" smtClean="0"/>
              <a:t>Unit of Analysis: Patient</a:t>
            </a:r>
          </a:p>
          <a:p>
            <a:pPr marL="571500" indent="-571500" algn="l">
              <a:buFontTx/>
              <a:buChar char="-"/>
            </a:pPr>
            <a:endParaRPr lang="en-US" sz="3200" dirty="0" smtClean="0"/>
          </a:p>
          <a:p>
            <a:pPr marL="571500" indent="-571500" algn="l">
              <a:buFontTx/>
              <a:buChar char="-"/>
            </a:pPr>
            <a:r>
              <a:rPr lang="en-US" sz="3200" dirty="0" smtClean="0"/>
              <a:t>Study Design: Randomized Control Trial</a:t>
            </a:r>
          </a:p>
          <a:p>
            <a:pPr marL="571500" indent="-571500" algn="l">
              <a:buFontTx/>
              <a:buChar char="-"/>
            </a:pPr>
            <a:endParaRPr lang="en-US" sz="3200" dirty="0"/>
          </a:p>
          <a:p>
            <a:pPr marL="571500" indent="-571500" algn="l">
              <a:buFontTx/>
              <a:buChar char="-"/>
            </a:pPr>
            <a:r>
              <a:rPr lang="en-US" sz="3200" dirty="0" smtClean="0"/>
              <a:t>Effect Size: 15-25% reduction in discontinuation</a:t>
            </a:r>
          </a:p>
          <a:p>
            <a:pPr marL="571500" indent="-571500" algn="l">
              <a:buFontTx/>
              <a:buChar char="-"/>
            </a:pPr>
            <a:endParaRPr lang="en-US" sz="3200" dirty="0" smtClean="0"/>
          </a:p>
          <a:p>
            <a:pPr marL="571500" indent="-571500" algn="l">
              <a:buFontTx/>
              <a:buChar char="-"/>
            </a:pPr>
            <a:r>
              <a:rPr lang="en-US" sz="3200" dirty="0" smtClean="0"/>
              <a:t>Sample Size: 60-150 per arm (recruit around 400 ideally)</a:t>
            </a:r>
            <a:endParaRPr lang="en-US" sz="3200" dirty="0"/>
          </a:p>
        </p:txBody>
      </p:sp>
    </p:spTree>
    <p:extLst>
      <p:ext uri="{BB962C8B-B14F-4D97-AF65-F5344CB8AC3E}">
        <p14:creationId xmlns:p14="http://schemas.microsoft.com/office/powerpoint/2010/main" val="2027162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b="1" dirty="0" smtClean="0"/>
              <a:t>1. Social Diagnosis</a:t>
            </a:r>
            <a:endParaRPr lang="en-US" b="1" dirty="0"/>
          </a:p>
        </p:txBody>
      </p:sp>
      <p:sp>
        <p:nvSpPr>
          <p:cNvPr id="3" name="Subtitle 2"/>
          <p:cNvSpPr>
            <a:spLocks noGrp="1"/>
          </p:cNvSpPr>
          <p:nvPr>
            <p:ph type="subTitle" idx="1"/>
          </p:nvPr>
        </p:nvSpPr>
        <p:spPr>
          <a:xfrm>
            <a:off x="0" y="2895600"/>
            <a:ext cx="8945880" cy="3429000"/>
          </a:xfrm>
        </p:spPr>
        <p:txBody>
          <a:bodyPr>
            <a:normAutofit/>
          </a:bodyPr>
          <a:lstStyle/>
          <a:p>
            <a:r>
              <a:rPr lang="en-US" sz="3000" dirty="0" smtClean="0">
                <a:solidFill>
                  <a:schemeClr val="tx1"/>
                </a:solidFill>
              </a:rPr>
              <a:t>Community:  Reproductive age women in urban Nairobi</a:t>
            </a:r>
          </a:p>
          <a:p>
            <a:pPr marL="457200" indent="-457200" algn="l">
              <a:buFontTx/>
              <a:buChar char="-"/>
            </a:pPr>
            <a:r>
              <a:rPr lang="en-US" sz="3000" dirty="0" smtClean="0">
                <a:solidFill>
                  <a:schemeClr val="tx1"/>
                </a:solidFill>
              </a:rPr>
              <a:t>High unmet need </a:t>
            </a:r>
            <a:endParaRPr lang="en-US" sz="3000" dirty="0" smtClean="0">
              <a:solidFill>
                <a:schemeClr val="tx1"/>
              </a:solidFill>
            </a:endParaRPr>
          </a:p>
          <a:p>
            <a:pPr marL="457200" indent="-457200" algn="l">
              <a:buFontTx/>
              <a:buChar char="-"/>
            </a:pPr>
            <a:r>
              <a:rPr lang="en-US" sz="3000" dirty="0" smtClean="0">
                <a:solidFill>
                  <a:schemeClr val="tx1"/>
                </a:solidFill>
              </a:rPr>
              <a:t>Barrier to use </a:t>
            </a:r>
            <a:r>
              <a:rPr lang="en-US" sz="3000" dirty="0" smtClean="0">
                <a:solidFill>
                  <a:schemeClr val="tx1"/>
                </a:solidFill>
              </a:rPr>
              <a:t>fear of side effects, misinformation</a:t>
            </a:r>
          </a:p>
          <a:p>
            <a:pPr marL="457200" indent="-457200" algn="l">
              <a:buFontTx/>
              <a:buChar char="-"/>
            </a:pPr>
            <a:r>
              <a:rPr lang="en-US" sz="3000" dirty="0" smtClean="0">
                <a:solidFill>
                  <a:schemeClr val="tx1"/>
                </a:solidFill>
              </a:rPr>
              <a:t>D/c due to unexpected side effects </a:t>
            </a:r>
          </a:p>
          <a:p>
            <a:pPr algn="l"/>
            <a:r>
              <a:rPr lang="en-US" sz="3000" dirty="0" smtClean="0">
                <a:solidFill>
                  <a:schemeClr val="tx1"/>
                </a:solidFill>
              </a:rPr>
              <a:t>Source: Focus Groups and Interviews</a:t>
            </a:r>
          </a:p>
        </p:txBody>
      </p:sp>
      <p:sp>
        <p:nvSpPr>
          <p:cNvPr id="4" name="Subtitle 2"/>
          <p:cNvSpPr txBox="1">
            <a:spLocks/>
          </p:cNvSpPr>
          <p:nvPr/>
        </p:nvSpPr>
        <p:spPr>
          <a:xfrm>
            <a:off x="0" y="1706880"/>
            <a:ext cx="9144000" cy="1066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smtClean="0">
                <a:solidFill>
                  <a:schemeClr val="tx1"/>
                </a:solidFill>
              </a:rPr>
              <a:t>Health Outcome: * Contraceptive Continuation*</a:t>
            </a:r>
            <a:endParaRPr lang="en-US" dirty="0">
              <a:solidFill>
                <a:schemeClr val="tx1"/>
              </a:solidFill>
            </a:endParaRPr>
          </a:p>
        </p:txBody>
      </p:sp>
    </p:spTree>
    <p:extLst>
      <p:ext uri="{BB962C8B-B14F-4D97-AF65-F5344CB8AC3E}">
        <p14:creationId xmlns:p14="http://schemas.microsoft.com/office/powerpoint/2010/main" val="15950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b="1" dirty="0"/>
              <a:t>2</a:t>
            </a:r>
            <a:r>
              <a:rPr lang="en-US" b="1" dirty="0" smtClean="0"/>
              <a:t>. Epidemiological Diagnosis</a:t>
            </a:r>
            <a:endParaRPr lang="en-US" b="1" dirty="0"/>
          </a:p>
        </p:txBody>
      </p:sp>
      <p:sp>
        <p:nvSpPr>
          <p:cNvPr id="3" name="Subtitle 2"/>
          <p:cNvSpPr>
            <a:spLocks noGrp="1"/>
          </p:cNvSpPr>
          <p:nvPr>
            <p:ph type="subTitle" idx="1"/>
          </p:nvPr>
        </p:nvSpPr>
        <p:spPr>
          <a:xfrm>
            <a:off x="0" y="2895600"/>
            <a:ext cx="8945880" cy="3429000"/>
          </a:xfrm>
        </p:spPr>
        <p:txBody>
          <a:bodyPr>
            <a:normAutofit/>
          </a:bodyPr>
          <a:lstStyle/>
          <a:p>
            <a:r>
              <a:rPr lang="en-US" sz="3000" dirty="0" smtClean="0">
                <a:solidFill>
                  <a:schemeClr val="tx1"/>
                </a:solidFill>
              </a:rPr>
              <a:t>Care Gaps: Pre-treatment counseling, Home follow-up, appointment reminders</a:t>
            </a:r>
          </a:p>
          <a:p>
            <a:r>
              <a:rPr lang="en-US" sz="3000" dirty="0" smtClean="0">
                <a:solidFill>
                  <a:schemeClr val="tx1"/>
                </a:solidFill>
              </a:rPr>
              <a:t> </a:t>
            </a:r>
          </a:p>
          <a:p>
            <a:r>
              <a:rPr lang="en-US" sz="3000" dirty="0" smtClean="0">
                <a:solidFill>
                  <a:schemeClr val="tx1"/>
                </a:solidFill>
              </a:rPr>
              <a:t>Home follow-up with locally adapted text messages: </a:t>
            </a:r>
            <a:r>
              <a:rPr lang="en-US" sz="3000" dirty="0" smtClean="0">
                <a:solidFill>
                  <a:schemeClr val="tx1"/>
                </a:solidFill>
              </a:rPr>
              <a:t>Low-Resource, Addresses concerns of community</a:t>
            </a:r>
            <a:endParaRPr lang="en-US" sz="3000" dirty="0">
              <a:solidFill>
                <a:schemeClr val="tx1"/>
              </a:solidFill>
            </a:endParaRPr>
          </a:p>
        </p:txBody>
      </p:sp>
      <p:sp>
        <p:nvSpPr>
          <p:cNvPr id="4" name="Subtitle 2"/>
          <p:cNvSpPr txBox="1">
            <a:spLocks/>
          </p:cNvSpPr>
          <p:nvPr/>
        </p:nvSpPr>
        <p:spPr>
          <a:xfrm>
            <a:off x="0" y="1706880"/>
            <a:ext cx="9144000" cy="1066800"/>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smtClean="0">
                <a:solidFill>
                  <a:schemeClr val="tx1"/>
                </a:solidFill>
              </a:rPr>
              <a:t>Intervention: Increase continuation of family planning by supporting women in the first methods after uptake with text messages about expected side effects </a:t>
            </a:r>
            <a:endParaRPr lang="en-US" dirty="0">
              <a:solidFill>
                <a:schemeClr val="tx1"/>
              </a:solidFill>
            </a:endParaRPr>
          </a:p>
        </p:txBody>
      </p:sp>
    </p:spTree>
    <p:extLst>
      <p:ext uri="{BB962C8B-B14F-4D97-AF65-F5344CB8AC3E}">
        <p14:creationId xmlns:p14="http://schemas.microsoft.com/office/powerpoint/2010/main" val="2733834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b="1" dirty="0"/>
              <a:t>3</a:t>
            </a:r>
            <a:r>
              <a:rPr lang="en-US" b="1" dirty="0" smtClean="0"/>
              <a:t>. Behavioral and Environmental Diagnosis </a:t>
            </a:r>
            <a:endParaRPr lang="en-US" b="1" dirty="0"/>
          </a:p>
        </p:txBody>
      </p:sp>
      <p:sp>
        <p:nvSpPr>
          <p:cNvPr id="5" name="Title 1"/>
          <p:cNvSpPr txBox="1">
            <a:spLocks/>
          </p:cNvSpPr>
          <p:nvPr/>
        </p:nvSpPr>
        <p:spPr>
          <a:xfrm>
            <a:off x="609600" y="1752600"/>
            <a:ext cx="8229600" cy="2438400"/>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t>Individual Barriers: </a:t>
            </a:r>
          </a:p>
          <a:p>
            <a:r>
              <a:rPr lang="en-US" dirty="0" smtClean="0"/>
              <a:t>Misinformation</a:t>
            </a:r>
          </a:p>
          <a:p>
            <a:r>
              <a:rPr lang="en-US" dirty="0" smtClean="0"/>
              <a:t> Friends vs Nurses</a:t>
            </a:r>
          </a:p>
          <a:p>
            <a:r>
              <a:rPr lang="en-US" dirty="0" smtClean="0"/>
              <a:t>Poor access to information, </a:t>
            </a:r>
          </a:p>
          <a:p>
            <a:r>
              <a:rPr lang="en-US" dirty="0" smtClean="0"/>
              <a:t>Stigma</a:t>
            </a:r>
            <a:endParaRPr lang="en-US" dirty="0"/>
          </a:p>
        </p:txBody>
      </p:sp>
      <p:sp>
        <p:nvSpPr>
          <p:cNvPr id="6" name="Title 1"/>
          <p:cNvSpPr txBox="1">
            <a:spLocks/>
          </p:cNvSpPr>
          <p:nvPr/>
        </p:nvSpPr>
        <p:spPr>
          <a:xfrm>
            <a:off x="609600" y="4191000"/>
            <a:ext cx="8077200" cy="2057400"/>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t>Organizational Barriers: </a:t>
            </a:r>
          </a:p>
          <a:p>
            <a:r>
              <a:rPr lang="en-US" dirty="0" smtClean="0"/>
              <a:t>Poor counseling </a:t>
            </a:r>
          </a:p>
          <a:p>
            <a:r>
              <a:rPr lang="en-US" dirty="0"/>
              <a:t>C</a:t>
            </a:r>
            <a:r>
              <a:rPr lang="en-US" dirty="0" smtClean="0"/>
              <a:t>rowded health facilities</a:t>
            </a:r>
          </a:p>
          <a:p>
            <a:r>
              <a:rPr lang="en-US" dirty="0" smtClean="0"/>
              <a:t>Poor follow-up</a:t>
            </a:r>
            <a:endParaRPr lang="en-US" dirty="0"/>
          </a:p>
        </p:txBody>
      </p:sp>
    </p:spTree>
    <p:extLst>
      <p:ext uri="{BB962C8B-B14F-4D97-AF65-F5344CB8AC3E}">
        <p14:creationId xmlns:p14="http://schemas.microsoft.com/office/powerpoint/2010/main" val="603115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b="1" dirty="0"/>
              <a:t>3</a:t>
            </a:r>
            <a:r>
              <a:rPr lang="en-US" b="1" dirty="0" smtClean="0"/>
              <a:t>. Behavioral and Environmental Diagnosis </a:t>
            </a:r>
            <a:endParaRPr lang="en-US" b="1" dirty="0"/>
          </a:p>
        </p:txBody>
      </p:sp>
      <p:sp>
        <p:nvSpPr>
          <p:cNvPr id="5" name="Title 1"/>
          <p:cNvSpPr txBox="1">
            <a:spLocks/>
          </p:cNvSpPr>
          <p:nvPr/>
        </p:nvSpPr>
        <p:spPr>
          <a:xfrm>
            <a:off x="609600" y="1752600"/>
            <a:ext cx="8229600" cy="2438400"/>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t>Individual Barriers: </a:t>
            </a:r>
          </a:p>
          <a:p>
            <a:r>
              <a:rPr lang="en-US" dirty="0" smtClean="0"/>
              <a:t>Misinformation</a:t>
            </a:r>
          </a:p>
          <a:p>
            <a:r>
              <a:rPr lang="en-US" dirty="0" smtClean="0"/>
              <a:t> Friends vs Nurses</a:t>
            </a:r>
          </a:p>
          <a:p>
            <a:r>
              <a:rPr lang="en-US" dirty="0" smtClean="0"/>
              <a:t>Poor access to information, </a:t>
            </a:r>
          </a:p>
          <a:p>
            <a:r>
              <a:rPr lang="en-US" dirty="0" smtClean="0"/>
              <a:t>Stigma</a:t>
            </a:r>
            <a:endParaRPr lang="en-US" dirty="0"/>
          </a:p>
        </p:txBody>
      </p:sp>
      <p:sp>
        <p:nvSpPr>
          <p:cNvPr id="6" name="Title 1"/>
          <p:cNvSpPr txBox="1">
            <a:spLocks/>
          </p:cNvSpPr>
          <p:nvPr/>
        </p:nvSpPr>
        <p:spPr>
          <a:xfrm>
            <a:off x="609600" y="4191000"/>
            <a:ext cx="8077200" cy="2057400"/>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t>Organizational Barriers: </a:t>
            </a:r>
          </a:p>
          <a:p>
            <a:r>
              <a:rPr lang="en-US" dirty="0" smtClean="0"/>
              <a:t>Poor counseling </a:t>
            </a:r>
          </a:p>
          <a:p>
            <a:r>
              <a:rPr lang="en-US" dirty="0"/>
              <a:t>C</a:t>
            </a:r>
            <a:r>
              <a:rPr lang="en-US" dirty="0" smtClean="0"/>
              <a:t>rowded health facilities</a:t>
            </a:r>
          </a:p>
          <a:p>
            <a:r>
              <a:rPr lang="en-US" dirty="0" smtClean="0"/>
              <a:t>Poor follow-up</a:t>
            </a:r>
            <a:endParaRPr lang="en-US" dirty="0"/>
          </a:p>
        </p:txBody>
      </p:sp>
    </p:spTree>
    <p:extLst>
      <p:ext uri="{BB962C8B-B14F-4D97-AF65-F5344CB8AC3E}">
        <p14:creationId xmlns:p14="http://schemas.microsoft.com/office/powerpoint/2010/main" val="3146087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b="1" dirty="0"/>
              <a:t>3</a:t>
            </a:r>
            <a:r>
              <a:rPr lang="en-US" b="1" dirty="0" smtClean="0"/>
              <a:t>. Behavioral and Environmental Diagnosis </a:t>
            </a:r>
            <a:endParaRPr lang="en-US" b="1" dirty="0"/>
          </a:p>
        </p:txBody>
      </p:sp>
      <p:graphicFrame>
        <p:nvGraphicFramePr>
          <p:cNvPr id="4" name="Table 3"/>
          <p:cNvGraphicFramePr>
            <a:graphicFrameLocks noGrp="1"/>
          </p:cNvGraphicFramePr>
          <p:nvPr>
            <p:extLst>
              <p:ext uri="{D42A27DB-BD31-4B8C-83A1-F6EECF244321}">
                <p14:modId xmlns:p14="http://schemas.microsoft.com/office/powerpoint/2010/main" val="2631680640"/>
              </p:ext>
            </p:extLst>
          </p:nvPr>
        </p:nvGraphicFramePr>
        <p:xfrm>
          <a:off x="2001982" y="2667000"/>
          <a:ext cx="6629400" cy="3649980"/>
        </p:xfrm>
        <a:graphic>
          <a:graphicData uri="http://schemas.openxmlformats.org/drawingml/2006/table">
            <a:tbl>
              <a:tblPr firstRow="1" bandRow="1">
                <a:tableStyleId>{5940675A-B579-460E-94D1-54222C63F5DA}</a:tableStyleId>
              </a:tblPr>
              <a:tblGrid>
                <a:gridCol w="3314699"/>
                <a:gridCol w="3314701"/>
              </a:tblGrid>
              <a:tr h="16383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dirty="0" smtClean="0"/>
                        <a:t>Poor follow-up</a:t>
                      </a:r>
                    </a:p>
                    <a:p>
                      <a:pPr marL="0" marR="0" indent="0" algn="l" defTabSz="914400" rtl="0" eaLnBrk="1" fontAlgn="auto" latinLnBrk="0" hangingPunct="1">
                        <a:lnSpc>
                          <a:spcPct val="100000"/>
                        </a:lnSpc>
                        <a:spcBef>
                          <a:spcPts val="0"/>
                        </a:spcBef>
                        <a:spcAft>
                          <a:spcPts val="0"/>
                        </a:spcAft>
                        <a:buClrTx/>
                        <a:buSzTx/>
                        <a:buFontTx/>
                        <a:buNone/>
                        <a:tabLst/>
                        <a:defRPr/>
                      </a:pPr>
                      <a:r>
                        <a:rPr lang="en-US" sz="3600" dirty="0" smtClean="0"/>
                        <a:t>Misinformation</a:t>
                      </a:r>
                    </a:p>
                    <a:p>
                      <a:endParaRPr lang="en-US"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dirty="0" smtClean="0"/>
                        <a:t>Stigma</a:t>
                      </a:r>
                    </a:p>
                    <a:p>
                      <a:endParaRPr lang="en-US" dirty="0"/>
                    </a:p>
                  </a:txBody>
                  <a:tcPr>
                    <a:solidFill>
                      <a:schemeClr val="bg1"/>
                    </a:solidFill>
                  </a:tcPr>
                </a:tc>
              </a:tr>
              <a:tr h="16383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dirty="0" smtClean="0"/>
                        <a:t>Poor counseling </a:t>
                      </a:r>
                    </a:p>
                    <a:p>
                      <a:pPr marL="0" marR="0" indent="0" algn="l" defTabSz="914400" rtl="0" eaLnBrk="1" fontAlgn="auto" latinLnBrk="0" hangingPunct="1">
                        <a:lnSpc>
                          <a:spcPct val="100000"/>
                        </a:lnSpc>
                        <a:spcBef>
                          <a:spcPts val="0"/>
                        </a:spcBef>
                        <a:spcAft>
                          <a:spcPts val="0"/>
                        </a:spcAft>
                        <a:buClrTx/>
                        <a:buSzTx/>
                        <a:buFontTx/>
                        <a:buNone/>
                        <a:tabLst/>
                        <a:defRPr/>
                      </a:pPr>
                      <a:r>
                        <a:rPr lang="en-US" sz="3600" dirty="0" smtClean="0"/>
                        <a:t>Crowded health facilities</a:t>
                      </a:r>
                    </a:p>
                    <a:p>
                      <a:endParaRPr lang="en-US"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dirty="0" smtClean="0"/>
                        <a:t>Friends vs Nurses</a:t>
                      </a:r>
                    </a:p>
                    <a:p>
                      <a:endParaRPr lang="en-US" dirty="0"/>
                    </a:p>
                  </a:txBody>
                  <a:tcPr>
                    <a:solidFill>
                      <a:schemeClr val="bg1"/>
                    </a:solidFill>
                  </a:tcPr>
                </a:tc>
              </a:tr>
            </a:tbl>
          </a:graphicData>
        </a:graphic>
      </p:graphicFrame>
      <p:sp>
        <p:nvSpPr>
          <p:cNvPr id="8" name="TextBox 7"/>
          <p:cNvSpPr txBox="1"/>
          <p:nvPr/>
        </p:nvSpPr>
        <p:spPr>
          <a:xfrm>
            <a:off x="2057400" y="2057400"/>
            <a:ext cx="1744452" cy="369332"/>
          </a:xfrm>
          <a:prstGeom prst="rect">
            <a:avLst/>
          </a:prstGeom>
          <a:noFill/>
        </p:spPr>
        <p:txBody>
          <a:bodyPr wrap="none" rtlCol="0">
            <a:spAutoFit/>
          </a:bodyPr>
          <a:lstStyle/>
          <a:p>
            <a:r>
              <a:rPr lang="en-US" dirty="0" smtClean="0"/>
              <a:t>More important </a:t>
            </a:r>
            <a:endParaRPr lang="en-US" dirty="0"/>
          </a:p>
        </p:txBody>
      </p:sp>
      <p:sp>
        <p:nvSpPr>
          <p:cNvPr id="9" name="TextBox 8"/>
          <p:cNvSpPr txBox="1"/>
          <p:nvPr/>
        </p:nvSpPr>
        <p:spPr>
          <a:xfrm>
            <a:off x="5715000" y="2057400"/>
            <a:ext cx="1678536" cy="369332"/>
          </a:xfrm>
          <a:prstGeom prst="rect">
            <a:avLst/>
          </a:prstGeom>
          <a:noFill/>
        </p:spPr>
        <p:txBody>
          <a:bodyPr wrap="none" rtlCol="0">
            <a:spAutoFit/>
          </a:bodyPr>
          <a:lstStyle/>
          <a:p>
            <a:r>
              <a:rPr lang="en-US" dirty="0" smtClean="0"/>
              <a:t>Less  important </a:t>
            </a:r>
            <a:endParaRPr lang="en-US" dirty="0"/>
          </a:p>
        </p:txBody>
      </p:sp>
      <p:sp>
        <p:nvSpPr>
          <p:cNvPr id="10" name="TextBox 9"/>
          <p:cNvSpPr txBox="1"/>
          <p:nvPr/>
        </p:nvSpPr>
        <p:spPr>
          <a:xfrm>
            <a:off x="323070" y="3276600"/>
            <a:ext cx="1505730" cy="646331"/>
          </a:xfrm>
          <a:prstGeom prst="rect">
            <a:avLst/>
          </a:prstGeom>
          <a:noFill/>
        </p:spPr>
        <p:txBody>
          <a:bodyPr wrap="square" rtlCol="0">
            <a:spAutoFit/>
          </a:bodyPr>
          <a:lstStyle/>
          <a:p>
            <a:r>
              <a:rPr lang="en-US" dirty="0" smtClean="0"/>
              <a:t>More changeable</a:t>
            </a:r>
            <a:endParaRPr lang="en-US" dirty="0"/>
          </a:p>
        </p:txBody>
      </p:sp>
      <p:sp>
        <p:nvSpPr>
          <p:cNvPr id="11" name="TextBox 10"/>
          <p:cNvSpPr txBox="1"/>
          <p:nvPr/>
        </p:nvSpPr>
        <p:spPr>
          <a:xfrm>
            <a:off x="377689" y="5181600"/>
            <a:ext cx="1396491" cy="923330"/>
          </a:xfrm>
          <a:prstGeom prst="rect">
            <a:avLst/>
          </a:prstGeom>
          <a:noFill/>
        </p:spPr>
        <p:txBody>
          <a:bodyPr wrap="square" rtlCol="0">
            <a:spAutoFit/>
          </a:bodyPr>
          <a:lstStyle/>
          <a:p>
            <a:r>
              <a:rPr lang="en-US" dirty="0" smtClean="0"/>
              <a:t>Less Changeable</a:t>
            </a:r>
          </a:p>
          <a:p>
            <a:endParaRPr lang="en-US" dirty="0"/>
          </a:p>
        </p:txBody>
      </p:sp>
    </p:spTree>
    <p:extLst>
      <p:ext uri="{BB962C8B-B14F-4D97-AF65-F5344CB8AC3E}">
        <p14:creationId xmlns:p14="http://schemas.microsoft.com/office/powerpoint/2010/main" val="2651748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b="1" dirty="0" smtClean="0"/>
              <a:t>4. Educational and Organizational  Diagnosis </a:t>
            </a:r>
            <a:endParaRPr lang="en-US" b="1" dirty="0"/>
          </a:p>
        </p:txBody>
      </p:sp>
      <p:sp>
        <p:nvSpPr>
          <p:cNvPr id="7" name="Title 1"/>
          <p:cNvSpPr txBox="1">
            <a:spLocks/>
          </p:cNvSpPr>
          <p:nvPr/>
        </p:nvSpPr>
        <p:spPr>
          <a:xfrm>
            <a:off x="27709" y="2008910"/>
            <a:ext cx="9372600" cy="4939145"/>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Predisposing Factors:</a:t>
            </a:r>
            <a:br>
              <a:rPr lang="en-US" sz="3200" b="1" dirty="0" smtClean="0"/>
            </a:br>
            <a:r>
              <a:rPr lang="en-US" sz="3200" dirty="0" smtClean="0"/>
              <a:t>Know about side effects</a:t>
            </a:r>
          </a:p>
          <a:p>
            <a:endParaRPr lang="en-US" sz="3200" dirty="0"/>
          </a:p>
          <a:p>
            <a:r>
              <a:rPr lang="en-US" sz="3200" dirty="0" smtClean="0"/>
              <a:t>Know that they can call a provider for support </a:t>
            </a:r>
          </a:p>
          <a:p>
            <a:endParaRPr lang="en-US" sz="3200" dirty="0" smtClean="0"/>
          </a:p>
          <a:p>
            <a:r>
              <a:rPr lang="en-US" sz="3200" dirty="0" smtClean="0"/>
              <a:t>Believes that Side effects are manageable </a:t>
            </a:r>
          </a:p>
          <a:p>
            <a:endParaRPr lang="en-US" sz="3200" dirty="0" smtClean="0"/>
          </a:p>
          <a:p>
            <a:r>
              <a:rPr lang="en-US" sz="3200" dirty="0" smtClean="0"/>
              <a:t>Desire to prevent  &gt; Worry about unexpected side effects </a:t>
            </a:r>
          </a:p>
          <a:p>
            <a:endParaRPr lang="en-US" sz="3200" dirty="0" smtClean="0"/>
          </a:p>
          <a:p>
            <a:r>
              <a:rPr lang="en-US" sz="3200" dirty="0" smtClean="0"/>
              <a:t>See others handling side effects or switching</a:t>
            </a:r>
          </a:p>
          <a:p>
            <a:endParaRPr lang="en-US" sz="3200" dirty="0" smtClean="0"/>
          </a:p>
          <a:p>
            <a:r>
              <a:rPr lang="en-US" sz="3200" dirty="0" smtClean="0"/>
              <a:t>Expect side effects and know they do not cause harm</a:t>
            </a:r>
          </a:p>
          <a:p>
            <a:endParaRPr lang="en-US" sz="3200" dirty="0" smtClean="0"/>
          </a:p>
          <a:p>
            <a:r>
              <a:rPr lang="en-US" sz="3200" dirty="0" smtClean="0"/>
              <a:t>Willingness/intention to switch if necessary</a:t>
            </a:r>
          </a:p>
          <a:p>
            <a:endParaRPr lang="en-US" b="1" dirty="0" smtClean="0"/>
          </a:p>
          <a:p>
            <a:endParaRPr lang="en-US" b="1" dirty="0" smtClean="0"/>
          </a:p>
        </p:txBody>
      </p:sp>
    </p:spTree>
    <p:extLst>
      <p:ext uri="{BB962C8B-B14F-4D97-AF65-F5344CB8AC3E}">
        <p14:creationId xmlns:p14="http://schemas.microsoft.com/office/powerpoint/2010/main" val="1120160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1905000"/>
            <a:ext cx="9372600" cy="440574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Enabling Factors:</a:t>
            </a:r>
            <a:br>
              <a:rPr lang="en-US" sz="3200" b="1" dirty="0" smtClean="0"/>
            </a:br>
            <a:r>
              <a:rPr lang="en-US" sz="3200" dirty="0" smtClean="0"/>
              <a:t>Has phone, credit and number to call facility</a:t>
            </a:r>
          </a:p>
          <a:p>
            <a:endParaRPr lang="en-US" sz="3200" dirty="0" smtClean="0"/>
          </a:p>
          <a:p>
            <a:r>
              <a:rPr lang="en-US" sz="3200" dirty="0" smtClean="0"/>
              <a:t>Has means to reach facility</a:t>
            </a:r>
            <a:endParaRPr lang="en-US" sz="3200" dirty="0"/>
          </a:p>
          <a:p>
            <a:endParaRPr lang="en-US" sz="3200" dirty="0" smtClean="0"/>
          </a:p>
          <a:p>
            <a:r>
              <a:rPr lang="en-US" sz="3200" dirty="0" smtClean="0"/>
              <a:t>Observes others who effectively switch</a:t>
            </a:r>
          </a:p>
          <a:p>
            <a:endParaRPr lang="en-US" sz="3200" dirty="0" smtClean="0"/>
          </a:p>
          <a:p>
            <a:r>
              <a:rPr lang="en-US" sz="3200" dirty="0" smtClean="0"/>
              <a:t>Providers are trained to manage side effects  </a:t>
            </a:r>
          </a:p>
          <a:p>
            <a:endParaRPr lang="en-US" sz="3200" dirty="0" smtClean="0"/>
          </a:p>
          <a:p>
            <a:r>
              <a:rPr lang="en-US" sz="3200" dirty="0" smtClean="0"/>
              <a:t>Social support to help with side effects</a:t>
            </a:r>
          </a:p>
        </p:txBody>
      </p:sp>
      <p:sp>
        <p:nvSpPr>
          <p:cNvPr id="2" name="Title 1"/>
          <p:cNvSpPr>
            <a:spLocks noGrp="1"/>
          </p:cNvSpPr>
          <p:nvPr>
            <p:ph type="ctrTitle"/>
          </p:nvPr>
        </p:nvSpPr>
        <p:spPr>
          <a:xfrm>
            <a:off x="609600" y="228600"/>
            <a:ext cx="7772400" cy="1470025"/>
          </a:xfrm>
        </p:spPr>
        <p:txBody>
          <a:bodyPr/>
          <a:lstStyle/>
          <a:p>
            <a:r>
              <a:rPr lang="en-US" b="1" dirty="0" smtClean="0"/>
              <a:t>4. Educational and Organizational  Diagnosis </a:t>
            </a:r>
            <a:endParaRPr lang="en-US" b="1" dirty="0"/>
          </a:p>
        </p:txBody>
      </p:sp>
    </p:spTree>
    <p:extLst>
      <p:ext uri="{BB962C8B-B14F-4D97-AF65-F5344CB8AC3E}">
        <p14:creationId xmlns:p14="http://schemas.microsoft.com/office/powerpoint/2010/main" val="3003217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855" y="1676400"/>
            <a:ext cx="9372600" cy="440574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Reinforcing Factors:</a:t>
            </a:r>
            <a:br>
              <a:rPr lang="en-US" sz="3200" b="1" dirty="0" smtClean="0"/>
            </a:br>
            <a:r>
              <a:rPr lang="en-US" sz="3200" dirty="0" smtClean="0"/>
              <a:t>Receives reminders from facility about appointments</a:t>
            </a:r>
          </a:p>
          <a:p>
            <a:endParaRPr lang="en-US" sz="3200" dirty="0" smtClean="0"/>
          </a:p>
          <a:p>
            <a:r>
              <a:rPr lang="en-US" sz="3200" dirty="0" smtClean="0"/>
              <a:t>Active outreach from providers about side effects</a:t>
            </a:r>
          </a:p>
          <a:p>
            <a:endParaRPr lang="en-US" sz="3200" dirty="0" smtClean="0"/>
          </a:p>
          <a:p>
            <a:r>
              <a:rPr lang="en-US" sz="3200" dirty="0" smtClean="0"/>
              <a:t>Prompted by community members to switch methods</a:t>
            </a:r>
            <a:endParaRPr lang="en-US" sz="3200" dirty="0"/>
          </a:p>
          <a:p>
            <a:endParaRPr lang="en-US" sz="3200" dirty="0" smtClean="0"/>
          </a:p>
          <a:p>
            <a:r>
              <a:rPr lang="en-US" sz="3200" dirty="0" smtClean="0"/>
              <a:t>Able to prevent pregnancy effectively</a:t>
            </a:r>
          </a:p>
        </p:txBody>
      </p:sp>
      <p:sp>
        <p:nvSpPr>
          <p:cNvPr id="2" name="Title 1"/>
          <p:cNvSpPr>
            <a:spLocks noGrp="1"/>
          </p:cNvSpPr>
          <p:nvPr>
            <p:ph type="ctrTitle"/>
          </p:nvPr>
        </p:nvSpPr>
        <p:spPr>
          <a:xfrm>
            <a:off x="609600" y="228600"/>
            <a:ext cx="7772400" cy="1470025"/>
          </a:xfrm>
        </p:spPr>
        <p:txBody>
          <a:bodyPr/>
          <a:lstStyle/>
          <a:p>
            <a:r>
              <a:rPr lang="en-US" b="1" dirty="0" smtClean="0"/>
              <a:t>4. Educational and Organizational  Diagnosis </a:t>
            </a:r>
            <a:endParaRPr lang="en-US" b="1" dirty="0"/>
          </a:p>
        </p:txBody>
      </p:sp>
    </p:spTree>
    <p:extLst>
      <p:ext uri="{BB962C8B-B14F-4D97-AF65-F5344CB8AC3E}">
        <p14:creationId xmlns:p14="http://schemas.microsoft.com/office/powerpoint/2010/main" val="20885600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1264</Words>
  <Application>Microsoft Office PowerPoint</Application>
  <PresentationFormat>On-screen Show (4:3)</PresentationFormat>
  <Paragraphs>191</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Text Messages to Support Contraceptive Continuation </vt:lpstr>
      <vt:lpstr>1. Social Diagnosis</vt:lpstr>
      <vt:lpstr>2. Epidemiological Diagnosis</vt:lpstr>
      <vt:lpstr>3. Behavioral and Environmental Diagnosis </vt:lpstr>
      <vt:lpstr>3. Behavioral and Environmental Diagnosis </vt:lpstr>
      <vt:lpstr>3. Behavioral and Environmental Diagnosis </vt:lpstr>
      <vt:lpstr>4. Educational and Organizational  Diagnosis </vt:lpstr>
      <vt:lpstr>4. Educational and Organizational  Diagnosis </vt:lpstr>
      <vt:lpstr>4. Educational and Organizational  Diagnosis </vt:lpstr>
      <vt:lpstr>4. PER Factor Decision Matrix</vt:lpstr>
      <vt:lpstr>5. Administrative and Policy Diagnosis</vt:lpstr>
      <vt:lpstr>6. Implementation</vt:lpstr>
      <vt:lpstr>7. Process Evaluation</vt:lpstr>
      <vt:lpstr>8. Outcome/Impact Evaluation</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 Messages to Support Contraceptive Continuation</dc:title>
  <dc:creator>Library Tech Commons</dc:creator>
  <cp:lastModifiedBy>Library Tech Commons</cp:lastModifiedBy>
  <cp:revision>15</cp:revision>
  <dcterms:created xsi:type="dcterms:W3CDTF">2014-05-23T00:24:17Z</dcterms:created>
  <dcterms:modified xsi:type="dcterms:W3CDTF">2014-05-23T03:11:09Z</dcterms:modified>
</cp:coreProperties>
</file>