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sldIdLst>
    <p:sldId id="257" r:id="rId3"/>
    <p:sldId id="259" r:id="rId4"/>
    <p:sldId id="258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cs typeface="+mj-cs"/>
              </a:rPr>
              <a:t>The CRANIUM Study</a:t>
            </a:r>
            <a:r>
              <a:rPr lang="en-US" sz="4400" b="1" dirty="0" smtClean="0">
                <a:cs typeface="+mj-cs"/>
              </a:rPr>
              <a:t/>
            </a:r>
            <a:br>
              <a:rPr lang="en-US" sz="4400" b="1" dirty="0" smtClean="0">
                <a:cs typeface="+mj-cs"/>
              </a:rPr>
            </a:br>
            <a:r>
              <a:rPr lang="en-US" sz="2800" b="1" dirty="0" err="1" smtClean="0">
                <a:cs typeface="+mj-cs"/>
              </a:rPr>
              <a:t>Epi</a:t>
            </a:r>
            <a:r>
              <a:rPr lang="en-US" sz="2800" b="1" dirty="0" smtClean="0">
                <a:cs typeface="+mj-cs"/>
              </a:rPr>
              <a:t> 245 Final Presentation</a:t>
            </a:r>
            <a:br>
              <a:rPr lang="en-US" sz="2800" b="1" dirty="0" smtClean="0">
                <a:cs typeface="+mj-cs"/>
              </a:rPr>
            </a:br>
            <a:r>
              <a:rPr lang="en-US" sz="2800" b="1" dirty="0" smtClean="0">
                <a:cs typeface="+mj-cs"/>
              </a:rPr>
              <a:t>Spring 2014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Christina Mangurian, MD</a:t>
            </a:r>
          </a:p>
          <a:p>
            <a:pPr eaLnBrk="1" hangingPunct="1">
              <a:defRPr/>
            </a:pPr>
            <a:r>
              <a:rPr lang="en-US" sz="2400" b="1" i="1" dirty="0" smtClean="0">
                <a:cs typeface="+mn-cs"/>
              </a:rPr>
              <a:t>Assistant Professor of Clinical Psychiatry</a:t>
            </a:r>
          </a:p>
          <a:p>
            <a:pPr eaLnBrk="1" hangingPunct="1">
              <a:defRPr/>
            </a:pPr>
            <a:endParaRPr lang="en-US" sz="2400" b="1" i="1" dirty="0" smtClean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May 29, 2014</a:t>
            </a:r>
            <a:endParaRPr lang="en-US" sz="3200" b="1" i="1" dirty="0" smtClean="0"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59" y="256020"/>
            <a:ext cx="2009775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sz="1800" dirty="0"/>
              <a:t>Pre-existing relationship with CBHS (CL and PPF)</a:t>
            </a:r>
          </a:p>
          <a:p>
            <a:pPr lvl="1"/>
            <a:r>
              <a:rPr lang="en-US" sz="1800" dirty="0"/>
              <a:t>Behavioral Health Home Medical Director</a:t>
            </a:r>
          </a:p>
          <a:p>
            <a:pPr lvl="1"/>
            <a:r>
              <a:rPr lang="en-US" sz="1800" dirty="0" smtClean="0"/>
              <a:t>Engaged </a:t>
            </a:r>
            <a:r>
              <a:rPr lang="en-US" sz="1800" dirty="0"/>
              <a:t>physicians at Citywide </a:t>
            </a:r>
            <a:r>
              <a:rPr lang="en-US" sz="1800" dirty="0" smtClean="0"/>
              <a:t>Focus</a:t>
            </a:r>
          </a:p>
          <a:p>
            <a:pPr lvl="1"/>
            <a:endParaRPr lang="en-US" sz="1800" dirty="0"/>
          </a:p>
          <a:p>
            <a:r>
              <a:rPr lang="en-US" dirty="0" smtClean="0"/>
              <a:t>Administrative and Organizational </a:t>
            </a:r>
            <a:r>
              <a:rPr lang="en-US" dirty="0" smtClean="0"/>
              <a:t>Concerns addressed</a:t>
            </a:r>
          </a:p>
          <a:p>
            <a:pPr lvl="1"/>
            <a:r>
              <a:rPr lang="en-US" sz="1800" dirty="0" smtClean="0"/>
              <a:t>CBHS/DPH priorities will be incorporated</a:t>
            </a:r>
          </a:p>
          <a:p>
            <a:pPr lvl="1"/>
            <a:r>
              <a:rPr lang="en-US" sz="1800" dirty="0" smtClean="0"/>
              <a:t>Scope of Practice </a:t>
            </a:r>
            <a:r>
              <a:rPr lang="en-US" sz="1800" dirty="0" smtClean="0"/>
              <a:t>will be addressed</a:t>
            </a:r>
          </a:p>
          <a:p>
            <a:pPr lvl="1"/>
            <a:r>
              <a:rPr lang="en-US" sz="1800" dirty="0" smtClean="0"/>
              <a:t>Metformin on formulary</a:t>
            </a:r>
          </a:p>
          <a:p>
            <a:pPr lvl="1"/>
            <a:r>
              <a:rPr lang="en-US" sz="1800" dirty="0" smtClean="0"/>
              <a:t>Reimbursement—</a:t>
            </a:r>
            <a:r>
              <a:rPr lang="en-US" sz="1800" dirty="0" err="1" smtClean="0"/>
              <a:t>Medi</a:t>
            </a:r>
            <a:r>
              <a:rPr lang="en-US" sz="1800" dirty="0" smtClean="0"/>
              <a:t>-Cal.</a:t>
            </a:r>
            <a:endParaRPr lang="en-US" sz="1800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327"/>
            <a:ext cx="8229600" cy="3886200"/>
          </a:xfrm>
        </p:spPr>
        <p:txBody>
          <a:bodyPr/>
          <a:lstStyle/>
          <a:p>
            <a:r>
              <a:rPr lang="en-US" dirty="0" smtClean="0"/>
              <a:t>Inputs/Activities </a:t>
            </a:r>
            <a:endParaRPr lang="en-US" dirty="0" smtClean="0"/>
          </a:p>
          <a:p>
            <a:pPr lvl="1"/>
            <a:r>
              <a:rPr lang="en-US" sz="1800" dirty="0" smtClean="0"/>
              <a:t>Predisposing: </a:t>
            </a:r>
            <a:r>
              <a:rPr lang="en-US" sz="1800" dirty="0"/>
              <a:t>Education and PCP </a:t>
            </a:r>
            <a:r>
              <a:rPr lang="en-US" sz="1800" dirty="0" err="1" smtClean="0"/>
              <a:t>eConsult</a:t>
            </a:r>
            <a:r>
              <a:rPr lang="en-US" sz="1800" dirty="0" smtClean="0"/>
              <a:t> </a:t>
            </a:r>
            <a:r>
              <a:rPr lang="en-US" sz="1800" dirty="0" smtClean="0"/>
              <a:t>so that </a:t>
            </a:r>
            <a:r>
              <a:rPr lang="en-US" sz="1800" i="1" dirty="0" smtClean="0"/>
              <a:t>they know </a:t>
            </a:r>
            <a:r>
              <a:rPr lang="en-US" sz="1800" dirty="0" smtClean="0"/>
              <a:t>how to prescribe metformin</a:t>
            </a:r>
          </a:p>
          <a:p>
            <a:pPr lvl="1"/>
            <a:r>
              <a:rPr lang="en-US" sz="1800" dirty="0" smtClean="0"/>
              <a:t>Enabling: Education and </a:t>
            </a:r>
            <a:r>
              <a:rPr lang="en-US" sz="1800" dirty="0" err="1" smtClean="0"/>
              <a:t>eConsult</a:t>
            </a:r>
            <a:r>
              <a:rPr lang="en-US" sz="1800" dirty="0" smtClean="0"/>
              <a:t> so that they are able to prescribe.  Metformin on formulary so they have access to the medication.  Registry to help eliminate a barrier.</a:t>
            </a:r>
            <a:endParaRPr lang="en-US" sz="1800" dirty="0" smtClean="0"/>
          </a:p>
          <a:p>
            <a:pPr lvl="1"/>
            <a:r>
              <a:rPr lang="en-US" sz="1800" dirty="0" smtClean="0"/>
              <a:t>Reinforcing: Reminders to screen; lottery for iPad; performance monitoring</a:t>
            </a:r>
            <a:endParaRPr lang="en-US" sz="1800" dirty="0" smtClean="0"/>
          </a:p>
          <a:p>
            <a:r>
              <a:rPr lang="en-US" dirty="0" smtClean="0"/>
              <a:t>Timetable: </a:t>
            </a:r>
          </a:p>
          <a:p>
            <a:pPr lvl="1"/>
            <a:r>
              <a:rPr lang="en-US" sz="1800" dirty="0" smtClean="0"/>
              <a:t>Pilot in September 2014.</a:t>
            </a:r>
            <a:endParaRPr lang="en-US" sz="1800" dirty="0" smtClean="0"/>
          </a:p>
          <a:p>
            <a:r>
              <a:rPr lang="en-US" dirty="0" smtClean="0"/>
              <a:t>PDSA </a:t>
            </a:r>
            <a:r>
              <a:rPr lang="en-US" dirty="0" smtClean="0"/>
              <a:t>Plan </a:t>
            </a:r>
          </a:p>
          <a:p>
            <a:pPr lvl="1"/>
            <a:r>
              <a:rPr lang="en-US" sz="1800" dirty="0"/>
              <a:t>W</a:t>
            </a:r>
            <a:r>
              <a:rPr lang="en-US" sz="1800" dirty="0" smtClean="0"/>
              <a:t>ill be over 1 year (not 6mo) period, and will include patient and physician surveys.</a:t>
            </a:r>
            <a:endParaRPr lang="en-US" sz="18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909" y="1491673"/>
            <a:ext cx="8765309" cy="3886200"/>
          </a:xfrm>
        </p:spPr>
        <p:txBody>
          <a:bodyPr/>
          <a:lstStyle/>
          <a:p>
            <a:r>
              <a:rPr lang="en-US" dirty="0" smtClean="0"/>
              <a:t>Process measures</a:t>
            </a:r>
          </a:p>
          <a:p>
            <a:pPr lvl="1"/>
            <a:r>
              <a:rPr lang="en-US" sz="1800" dirty="0"/>
              <a:t>Proportion of patients with documentation of annual metabolic screening visit by their psychiatrist (</a:t>
            </a:r>
            <a:r>
              <a:rPr lang="en-US" sz="1800" dirty="0" smtClean="0"/>
              <a:t>AVATAR)</a:t>
            </a:r>
          </a:p>
          <a:p>
            <a:pPr lvl="1"/>
            <a:r>
              <a:rPr lang="en-US" sz="1800" dirty="0" smtClean="0"/>
              <a:t>Proportion </a:t>
            </a:r>
            <a:r>
              <a:rPr lang="en-US" sz="1800" dirty="0"/>
              <a:t>of psychiatrists who watched the on-line CRANIUM metformin education </a:t>
            </a:r>
            <a:r>
              <a:rPr lang="en-US" sz="1800" dirty="0" smtClean="0"/>
              <a:t>videos.</a:t>
            </a:r>
          </a:p>
          <a:p>
            <a:pPr lvl="1"/>
            <a:r>
              <a:rPr lang="en-US" sz="1800" dirty="0" smtClean="0"/>
              <a:t>Satisfaction </a:t>
            </a:r>
            <a:r>
              <a:rPr lang="en-US" sz="1800" dirty="0"/>
              <a:t>with metabolic screening visit and </a:t>
            </a:r>
            <a:r>
              <a:rPr lang="en-US" sz="1800" dirty="0" err="1" smtClean="0"/>
              <a:t>eConsult</a:t>
            </a:r>
            <a:r>
              <a:rPr lang="en-US" sz="1800" dirty="0" smtClean="0"/>
              <a:t> </a:t>
            </a:r>
            <a:r>
              <a:rPr lang="en-US" sz="1800" dirty="0"/>
              <a:t>(psychiatrist </a:t>
            </a:r>
            <a:r>
              <a:rPr lang="en-US" sz="1800" dirty="0" smtClean="0"/>
              <a:t>survey)</a:t>
            </a:r>
          </a:p>
          <a:p>
            <a:pPr lvl="1"/>
            <a:r>
              <a:rPr lang="en-US" sz="1800" dirty="0" smtClean="0"/>
              <a:t>Satisfaction </a:t>
            </a:r>
            <a:r>
              <a:rPr lang="en-US" sz="1800" dirty="0"/>
              <a:t>with and acceptability of metabolic screening visit (consumers)</a:t>
            </a:r>
          </a:p>
          <a:p>
            <a:endParaRPr lang="en-US" dirty="0" smtClean="0"/>
          </a:p>
          <a:p>
            <a:r>
              <a:rPr lang="en-US" dirty="0" smtClean="0"/>
              <a:t>Intermediate Outcomes</a:t>
            </a:r>
          </a:p>
          <a:p>
            <a:pPr lvl="1"/>
            <a:r>
              <a:rPr lang="en-US" sz="1800" dirty="0"/>
              <a:t>Proportion of psychiatrists who know the indications and side effects of metformin (on-line survey)</a:t>
            </a:r>
          </a:p>
          <a:p>
            <a:pPr lvl="1"/>
            <a:r>
              <a:rPr lang="en-US" sz="1800" dirty="0"/>
              <a:t>Proportion of psychiatrists who visited the CRANIUM website (which has the metformin algorithm)</a:t>
            </a:r>
          </a:p>
          <a:p>
            <a:endParaRPr lang="en-US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 </a:t>
            </a:r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</a:t>
            </a:r>
            <a:r>
              <a:rPr lang="en-US" dirty="0" smtClean="0"/>
              <a:t>Allocation: Clinic</a:t>
            </a:r>
            <a:endParaRPr lang="en-US" dirty="0" smtClean="0"/>
          </a:p>
          <a:p>
            <a:r>
              <a:rPr lang="en-US" dirty="0" smtClean="0"/>
              <a:t>Unit of </a:t>
            </a:r>
            <a:r>
              <a:rPr lang="en-US" dirty="0" smtClean="0"/>
              <a:t>Analysis: Client-level (DM screening)</a:t>
            </a:r>
            <a:endParaRPr lang="en-US" dirty="0" smtClean="0"/>
          </a:p>
          <a:p>
            <a:r>
              <a:rPr lang="en-US" dirty="0" smtClean="0"/>
              <a:t>Study </a:t>
            </a:r>
            <a:r>
              <a:rPr lang="en-US" dirty="0" smtClean="0"/>
              <a:t>Design: Cluster Randomized Trial</a:t>
            </a:r>
            <a:endParaRPr lang="en-US" dirty="0" smtClean="0"/>
          </a:p>
          <a:p>
            <a:r>
              <a:rPr lang="en-US" dirty="0" smtClean="0"/>
              <a:t>Effect Size Detection </a:t>
            </a:r>
            <a:r>
              <a:rPr lang="en-US" dirty="0" smtClean="0"/>
              <a:t>Desired: 0.2</a:t>
            </a:r>
            <a:endParaRPr lang="en-US" dirty="0" smtClean="0"/>
          </a:p>
          <a:p>
            <a:r>
              <a:rPr lang="en-US" dirty="0" smtClean="0"/>
              <a:t>Sample </a:t>
            </a:r>
            <a:r>
              <a:rPr lang="en-US" dirty="0" smtClean="0"/>
              <a:t>Size: 7,800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4986337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4037"/>
            <a:ext cx="8229600" cy="3886200"/>
          </a:xfrm>
        </p:spPr>
        <p:txBody>
          <a:bodyPr/>
          <a:lstStyle/>
          <a:p>
            <a:r>
              <a:rPr lang="en-US" dirty="0" smtClean="0"/>
              <a:t>Diabetes management</a:t>
            </a:r>
            <a:endParaRPr lang="en-US" dirty="0" smtClean="0"/>
          </a:p>
          <a:p>
            <a:pPr lvl="1"/>
            <a:r>
              <a:rPr lang="en-US" dirty="0" smtClean="0"/>
              <a:t>People with severe mental illness served in community mental health clinics.</a:t>
            </a:r>
            <a:endParaRPr lang="en-US" dirty="0" smtClean="0"/>
          </a:p>
          <a:p>
            <a:pPr lvl="1"/>
            <a:r>
              <a:rPr lang="en-US" dirty="0" smtClean="0"/>
              <a:t>Gap</a:t>
            </a:r>
          </a:p>
          <a:p>
            <a:pPr lvl="2"/>
            <a:r>
              <a:rPr lang="en-US" sz="1800" b="1" dirty="0" smtClean="0"/>
              <a:t>Diabetes treatment rates are low-</a:t>
            </a:r>
            <a:r>
              <a:rPr lang="en-US" sz="1800" dirty="0" smtClean="0"/>
              <a:t>-even </a:t>
            </a:r>
            <a:r>
              <a:rPr lang="en-US" sz="1800" dirty="0"/>
              <a:t>if diagnosed, people with comorbid SMI are unlikely to be treated (~40% untreated)</a:t>
            </a:r>
            <a:endParaRPr lang="en-US" sz="1800" dirty="0"/>
          </a:p>
          <a:p>
            <a:pPr lvl="1"/>
            <a:r>
              <a:rPr lang="en-US" dirty="0" smtClean="0"/>
              <a:t>Community Engagement Activities</a:t>
            </a:r>
            <a:endParaRPr lang="en-US" dirty="0" smtClean="0"/>
          </a:p>
          <a:p>
            <a:pPr lvl="2"/>
            <a:r>
              <a:rPr lang="en-US" sz="1800" b="1" dirty="0" smtClean="0"/>
              <a:t>Stakeholder Workgroup </a:t>
            </a:r>
            <a:r>
              <a:rPr lang="en-US" sz="1800" dirty="0" smtClean="0"/>
              <a:t>(psychiatrists, PCPs, patients, administrators)</a:t>
            </a:r>
          </a:p>
          <a:p>
            <a:pPr lvl="2"/>
            <a:r>
              <a:rPr lang="en-US" sz="1800" b="1" dirty="0" smtClean="0"/>
              <a:t>Community Advisory Board </a:t>
            </a:r>
            <a:r>
              <a:rPr lang="en-US" sz="1800" dirty="0" smtClean="0"/>
              <a:t>(patients, caregivers, psychiatrists, PCPs, clinical diabetes educators, SF DPH administrators, </a:t>
            </a:r>
            <a:r>
              <a:rPr lang="en-US" sz="1800" dirty="0" err="1" smtClean="0"/>
              <a:t>payors</a:t>
            </a:r>
            <a:r>
              <a:rPr lang="en-US" sz="1800" dirty="0" smtClean="0"/>
              <a:t>)</a:t>
            </a:r>
            <a:endParaRPr lang="en-US" sz="1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345" y="1"/>
            <a:ext cx="1588655" cy="224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7927"/>
            <a:ext cx="8529782" cy="3886200"/>
          </a:xfrm>
        </p:spPr>
        <p:txBody>
          <a:bodyPr/>
          <a:lstStyle/>
          <a:p>
            <a:r>
              <a:rPr lang="en-US" sz="2400" dirty="0" smtClean="0"/>
              <a:t>I </a:t>
            </a:r>
            <a:r>
              <a:rPr lang="en-US" sz="2400" dirty="0" smtClean="0"/>
              <a:t>propose </a:t>
            </a:r>
            <a:r>
              <a:rPr lang="en-US" sz="2400" dirty="0" smtClean="0"/>
              <a:t>improving diabetes management through </a:t>
            </a:r>
            <a:r>
              <a:rPr lang="en-US" sz="2400" dirty="0" smtClean="0"/>
              <a:t>a program that </a:t>
            </a:r>
            <a:r>
              <a:rPr lang="en-US" sz="2400" dirty="0" smtClean="0"/>
              <a:t>expands the scope of practice of community psychiatrists.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/>
              <a:t>major </a:t>
            </a:r>
            <a:r>
              <a:rPr lang="en-US" sz="2400" dirty="0" smtClean="0"/>
              <a:t>care gap influencing </a:t>
            </a:r>
            <a:r>
              <a:rPr lang="en-US" sz="2400" dirty="0" smtClean="0"/>
              <a:t>diabetes management is:</a:t>
            </a:r>
            <a:endParaRPr lang="en-US" sz="2400" dirty="0" smtClean="0"/>
          </a:p>
          <a:p>
            <a:pPr lvl="1"/>
            <a:r>
              <a:rPr lang="en-US" sz="2000" b="1" dirty="0"/>
              <a:t>Diabetes screening rates are still only about 30%--</a:t>
            </a:r>
            <a:r>
              <a:rPr lang="en-US" sz="2000" dirty="0"/>
              <a:t>even 10 years after publication of ADA/APA guidelines!</a:t>
            </a:r>
          </a:p>
          <a:p>
            <a:pPr lvl="1"/>
            <a:r>
              <a:rPr lang="en-US" sz="2000" b="1" dirty="0" smtClean="0"/>
              <a:t>Prioritize diabetes screening linked to preliminary treatment </a:t>
            </a:r>
            <a:r>
              <a:rPr lang="en-US" sz="2000" dirty="0" smtClean="0"/>
              <a:t>in community mental health clinics</a:t>
            </a:r>
            <a:endParaRPr lang="en-US" sz="2000" dirty="0" smtClean="0"/>
          </a:p>
          <a:p>
            <a:pPr lvl="2"/>
            <a:r>
              <a:rPr lang="en-US" sz="1600" dirty="0" smtClean="0"/>
              <a:t>Target: Increasing DM screening by an additional 30%</a:t>
            </a:r>
          </a:p>
          <a:p>
            <a:pPr lvl="2"/>
            <a:r>
              <a:rPr lang="en-US" sz="1600" dirty="0" smtClean="0"/>
              <a:t>Population: </a:t>
            </a:r>
            <a:r>
              <a:rPr lang="en-US" sz="1600" dirty="0" smtClean="0"/>
              <a:t>SMI in CMHCs</a:t>
            </a:r>
          </a:p>
          <a:p>
            <a:pPr lvl="2"/>
            <a:r>
              <a:rPr lang="en-US" sz="1600" dirty="0" smtClean="0"/>
              <a:t>Guideline-concordant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r>
              <a:rPr lang="en-US" sz="2400" dirty="0" smtClean="0"/>
              <a:t>The number of psychiatrists prescribing metform</a:t>
            </a:r>
            <a:r>
              <a:rPr lang="en-US" sz="2400" dirty="0" smtClean="0"/>
              <a:t>in to people with co-morbid DM and SMI is a priority.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164" y="109683"/>
            <a:ext cx="1047029" cy="1481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3. Behavioral </a:t>
            </a:r>
            <a:r>
              <a:rPr lang="en-US" sz="3200" dirty="0" smtClean="0"/>
              <a:t>&amp; </a:t>
            </a:r>
            <a:r>
              <a:rPr lang="en-US" sz="3200" dirty="0" smtClean="0"/>
              <a:t>Environmental Diagnosis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5527"/>
            <a:ext cx="8229600" cy="4361873"/>
          </a:xfrm>
        </p:spPr>
        <p:txBody>
          <a:bodyPr/>
          <a:lstStyle/>
          <a:p>
            <a:r>
              <a:rPr lang="en-US" dirty="0" smtClean="0"/>
              <a:t>What individual behaviors contribute to target process/care gap?</a:t>
            </a:r>
          </a:p>
          <a:p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732" y="0"/>
            <a:ext cx="1207268" cy="1708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216" y="2464018"/>
            <a:ext cx="5855855" cy="4393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organizational and environmental </a:t>
            </a:r>
            <a:r>
              <a:rPr lang="en-US" dirty="0" smtClean="0"/>
              <a:t>factors influence </a:t>
            </a:r>
            <a:r>
              <a:rPr lang="en-US" dirty="0" smtClean="0"/>
              <a:t>the care gap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Lack of training</a:t>
            </a:r>
          </a:p>
          <a:p>
            <a:pPr lvl="1"/>
            <a:r>
              <a:rPr lang="en-US" dirty="0" smtClean="0"/>
              <a:t>Confusion re: scope of practice</a:t>
            </a:r>
          </a:p>
          <a:p>
            <a:pPr lvl="1"/>
            <a:r>
              <a:rPr lang="en-US" dirty="0" smtClean="0"/>
              <a:t>Reimbursement issues</a:t>
            </a:r>
          </a:p>
          <a:p>
            <a:pPr lvl="1"/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895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326549"/>
              </p:ext>
            </p:extLst>
          </p:nvPr>
        </p:nvGraphicFramePr>
        <p:xfrm>
          <a:off x="457200" y="1981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</a:t>
                      </a:r>
                      <a:r>
                        <a:rPr lang="en-US" baseline="0" dirty="0" smtClean="0"/>
                        <a:t> of training</a:t>
                      </a:r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Confusion</a:t>
                      </a:r>
                      <a:r>
                        <a:rPr lang="en-US" baseline="0" dirty="0" smtClean="0"/>
                        <a:t> re: scope of practice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aseline="0" dirty="0" smtClean="0"/>
                    </a:p>
                    <a:p>
                      <a:r>
                        <a:rPr lang="en-US" dirty="0" smtClean="0"/>
                        <a:t>Reimbursement issues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874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886200"/>
          </a:xfrm>
        </p:spPr>
        <p:txBody>
          <a:bodyPr/>
          <a:lstStyle/>
          <a:p>
            <a:r>
              <a:rPr lang="en-US" sz="2400" dirty="0" smtClean="0"/>
              <a:t>Predisposing Factors contributing to behavior change target(s</a:t>
            </a:r>
            <a:r>
              <a:rPr lang="en-US" sz="2400" dirty="0" smtClean="0"/>
              <a:t>) include:</a:t>
            </a:r>
          </a:p>
          <a:p>
            <a:pPr lvl="1"/>
            <a:r>
              <a:rPr lang="en-US" sz="1800" dirty="0" smtClean="0"/>
              <a:t>Psychiatrists don’t know how to prescribe metformin</a:t>
            </a:r>
          </a:p>
          <a:p>
            <a:pPr lvl="1"/>
            <a:r>
              <a:rPr lang="en-US" sz="1800" dirty="0" smtClean="0"/>
              <a:t>Psychiatrists are worried metformin will cause side effects</a:t>
            </a:r>
          </a:p>
          <a:p>
            <a:pPr lvl="1"/>
            <a:r>
              <a:rPr lang="en-US" sz="1800" dirty="0" smtClean="0"/>
              <a:t>Psychiatrists do want to help their patients be healthy</a:t>
            </a:r>
          </a:p>
          <a:p>
            <a:pPr lvl="1"/>
            <a:endParaRPr lang="en-US" sz="1800" dirty="0" smtClean="0"/>
          </a:p>
          <a:p>
            <a:r>
              <a:rPr lang="en-US" sz="2400" dirty="0"/>
              <a:t>Enabling Factors:</a:t>
            </a:r>
          </a:p>
          <a:p>
            <a:pPr lvl="1"/>
            <a:r>
              <a:rPr lang="en-US" sz="1800" dirty="0"/>
              <a:t>CRANIUM will provide education, PCP e-consultant, and a registry to enable </a:t>
            </a:r>
            <a:r>
              <a:rPr lang="en-US" sz="1800" dirty="0" smtClean="0"/>
              <a:t>change</a:t>
            </a:r>
          </a:p>
          <a:p>
            <a:pPr lvl="1"/>
            <a:endParaRPr lang="en-US" sz="1800" dirty="0"/>
          </a:p>
          <a:p>
            <a:r>
              <a:rPr lang="en-US" sz="2400" dirty="0"/>
              <a:t>Reinforcing Factor</a:t>
            </a:r>
          </a:p>
          <a:p>
            <a:pPr lvl="1"/>
            <a:r>
              <a:rPr lang="en-US" sz="1800" dirty="0"/>
              <a:t>CRANIUM will provide a lottery for an iPad if an MD prescribes metformin for newly dx DM; performance </a:t>
            </a:r>
            <a:r>
              <a:rPr lang="en-US" sz="1800" dirty="0" smtClean="0"/>
              <a:t>monitoring; and reminders </a:t>
            </a:r>
            <a:r>
              <a:rPr lang="en-US" sz="1800" dirty="0"/>
              <a:t>to screen (posters</a:t>
            </a:r>
            <a:r>
              <a:rPr lang="en-US" sz="1800" dirty="0" smtClean="0"/>
              <a:t>) to help reinforce changes.</a:t>
            </a:r>
            <a:endParaRPr lang="en-US" sz="1800" dirty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0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713674"/>
              </p:ext>
            </p:extLst>
          </p:nvPr>
        </p:nvGraphicFramePr>
        <p:xfrm>
          <a:off x="457200" y="1981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Education</a:t>
                      </a:r>
                    </a:p>
                    <a:p>
                      <a:r>
                        <a:rPr lang="en-US" dirty="0" smtClean="0"/>
                        <a:t>Registry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Reminders (posters)</a:t>
                      </a:r>
                    </a:p>
                    <a:p>
                      <a:r>
                        <a:rPr lang="en-US" dirty="0" smtClean="0"/>
                        <a:t>Performance Monitoring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PCP </a:t>
                      </a:r>
                      <a:r>
                        <a:rPr lang="en-US" dirty="0" err="1" smtClean="0"/>
                        <a:t>eConsult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1613" y="4954852"/>
            <a:ext cx="13223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628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Pixel</vt:lpstr>
      <vt:lpstr>1_Pixel</vt:lpstr>
      <vt:lpstr>The CRANIUM Study Epi 245 Final Presentation Spring 2014</vt:lpstr>
      <vt:lpstr>PowerPoint Presentation</vt:lpstr>
      <vt:lpstr>1. Social Diagnosis</vt:lpstr>
      <vt:lpstr>2. Epidemiological Diagnosis</vt:lpstr>
      <vt:lpstr>3. Behavioral &amp; Environmental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 Evaluation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CHRISTINA MANGURIAN</cp:lastModifiedBy>
  <cp:revision>10</cp:revision>
  <dcterms:created xsi:type="dcterms:W3CDTF">2014-05-22T22:09:39Z</dcterms:created>
  <dcterms:modified xsi:type="dcterms:W3CDTF">2014-05-26T22:58:39Z</dcterms:modified>
</cp:coreProperties>
</file>