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4" r:id="rId2"/>
  </p:sldMasterIdLst>
  <p:sldIdLst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-84" y="-3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</p:grpSp>
      </p:grpSp>
      <p:sp>
        <p:nvSpPr>
          <p:cNvPr id="55315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5316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charset="0"/>
              <a:buNone/>
              <a:defRPr sz="3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88BF78C-70D7-7C4C-A63E-4CD72E20435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3025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80463-D0F0-4543-A7ED-3CD4571E1C1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3349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234E5A-9BDA-D042-9FAA-18CB7E578A4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954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7C7C39-A2FD-E143-83E1-81D06FD4EA4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05302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1D67DD-2E1A-0745-90B6-5F7D05F1A21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46831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</p:grpSp>
      </p:grpSp>
      <p:sp>
        <p:nvSpPr>
          <p:cNvPr id="55315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5316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charset="0"/>
              <a:buNone/>
              <a:defRPr sz="3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B4E3DEC-A3BC-5649-815F-301DE1C0BC2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66395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8B4665-883A-0149-B2D6-F9CA76353AF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57306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777DD2-A8AD-6B46-BA5A-88924703BB9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23244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E5A51E-1D3C-624B-905C-30562F1F95A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42708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EF6595-4CBD-4C49-9677-02FE24F1E13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1482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EC1116-589A-3F40-B66B-C54B137BC27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0931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F0E803-5DF9-9047-8CCC-8C6986FA71D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59381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F45645-D312-E742-81A1-B5779821506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61771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3CB15C-A126-D44C-8199-0F112085AA2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1839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E3CB99-9FD8-3A48-BAE7-0A90CAEF59C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46373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3357E9-0570-7E41-8B63-630E8CBC547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893180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18F8A2-28F7-704F-AD36-58C8791B50D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73604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2F4675-7A73-964E-9BC8-8D8631A12C9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274652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381B3D-847E-674F-A881-D3389E493FB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9831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3BCEBD-AAF4-2E4E-9B35-FF8A84B892A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588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E8A8D1-13CF-8C4F-A07E-91BD843678B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079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73B051-013E-4147-ABCD-456FCCA6EC2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2175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8AD709-1679-5840-A24C-53FC0E2A394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8545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CEF02C-7EBE-1747-9406-B52682D864E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475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46BAF-530C-0D4B-9042-DEF69082486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021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972189-2E28-204C-8FC2-E39DC3947CF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0664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 Black" charset="0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8014FCFD-7ECB-AC4C-BAE4-9C91497221AE}" type="slidenum">
              <a:rPr lang="en-US">
                <a:solidFill>
                  <a:srgbClr val="000000"/>
                </a:solidFill>
                <a:ea typeface="ＭＳ Ｐゴシック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54277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3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4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666699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5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666699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6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9999CC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666699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9999CC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9999CC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54286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428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4288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479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charset="0"/>
        <a:buChar char="n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charset="0"/>
        <a:buChar char="¨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0"/>
        <a:buChar char="¨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 Black" charset="0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5A3DBEFD-A4E3-534B-A04B-B9AB82E3BE89}" type="slidenum">
              <a:rPr lang="en-US">
                <a:solidFill>
                  <a:srgbClr val="000000"/>
                </a:solidFill>
                <a:ea typeface="ＭＳ Ｐゴシック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54277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3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4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666699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5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666699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6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9999CC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666699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9999CC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9999CC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54286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428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4288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7527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charset="0"/>
        <a:buChar char="n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charset="0"/>
        <a:buChar char="¨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0"/>
        <a:buChar char="¨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400" b="1" dirty="0" smtClean="0">
                <a:cs typeface="+mj-cs"/>
              </a:rPr>
              <a:t>A Surgeon’s Toolbox for Geriatric Patients</a:t>
            </a:r>
            <a:br>
              <a:rPr lang="en-US" sz="4400" b="1" dirty="0" smtClean="0">
                <a:cs typeface="+mj-cs"/>
              </a:rPr>
            </a:br>
            <a:r>
              <a:rPr lang="en-US" sz="2800" b="1" dirty="0" err="1" smtClean="0">
                <a:cs typeface="+mj-cs"/>
              </a:rPr>
              <a:t>Epi</a:t>
            </a:r>
            <a:r>
              <a:rPr lang="en-US" sz="2800" b="1" dirty="0" smtClean="0">
                <a:cs typeface="+mj-cs"/>
              </a:rPr>
              <a:t> 245 Final Presentation</a:t>
            </a:r>
            <a:br>
              <a:rPr lang="en-US" sz="2800" b="1" dirty="0" smtClean="0">
                <a:cs typeface="+mj-cs"/>
              </a:rPr>
            </a:br>
            <a:r>
              <a:rPr lang="en-US" sz="2800" b="1" dirty="0" smtClean="0">
                <a:cs typeface="+mj-cs"/>
              </a:rPr>
              <a:t>Spring 2014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b="1" i="1" dirty="0" smtClean="0">
                <a:cs typeface="+mn-cs"/>
              </a:rPr>
              <a:t>Jessica Cohan</a:t>
            </a:r>
          </a:p>
          <a:p>
            <a:pPr eaLnBrk="1" hangingPunct="1">
              <a:defRPr/>
            </a:pPr>
            <a:endParaRPr lang="en-US" sz="3200" b="1" i="1" dirty="0">
              <a:cs typeface="+mn-cs"/>
            </a:endParaRPr>
          </a:p>
          <a:p>
            <a:pPr eaLnBrk="1" hangingPunct="1">
              <a:defRPr/>
            </a:pPr>
            <a:r>
              <a:rPr lang="en-US" sz="3200" b="1" i="1" dirty="0" smtClean="0">
                <a:cs typeface="+mn-cs"/>
              </a:rPr>
              <a:t>May 29, 2014</a:t>
            </a:r>
          </a:p>
        </p:txBody>
      </p:sp>
    </p:spTree>
    <p:extLst>
      <p:ext uri="{BB962C8B-B14F-4D97-AF65-F5344CB8AC3E}">
        <p14:creationId xmlns:p14="http://schemas.microsoft.com/office/powerpoint/2010/main" val="1067766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6.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340772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Inputs/Activities </a:t>
            </a:r>
          </a:p>
          <a:p>
            <a:pPr lvl="1"/>
            <a:r>
              <a:rPr lang="en-US" dirty="0" smtClean="0"/>
              <a:t>Predisposing </a:t>
            </a:r>
            <a:r>
              <a:rPr lang="en-US" dirty="0"/>
              <a:t>Factors </a:t>
            </a:r>
          </a:p>
          <a:p>
            <a:pPr lvl="2"/>
            <a:r>
              <a:rPr lang="en-US" dirty="0" smtClean="0"/>
              <a:t>Educate Surgeons: Know </a:t>
            </a:r>
            <a:r>
              <a:rPr lang="en-US" dirty="0"/>
              <a:t>what tools are available</a:t>
            </a:r>
          </a:p>
          <a:p>
            <a:pPr lvl="1"/>
            <a:r>
              <a:rPr lang="en-US" dirty="0" smtClean="0"/>
              <a:t>Enabling </a:t>
            </a:r>
            <a:r>
              <a:rPr lang="en-US" dirty="0"/>
              <a:t>Factors</a:t>
            </a:r>
          </a:p>
          <a:p>
            <a:pPr lvl="2"/>
            <a:r>
              <a:rPr lang="en-US" dirty="0" smtClean="0"/>
              <a:t>Access</a:t>
            </a:r>
            <a:r>
              <a:rPr lang="en-US" dirty="0"/>
              <a:t>: online risk </a:t>
            </a:r>
            <a:r>
              <a:rPr lang="en-US" dirty="0" smtClean="0"/>
              <a:t>calculators and discussion framework tool</a:t>
            </a:r>
            <a:endParaRPr lang="en-US" dirty="0"/>
          </a:p>
          <a:p>
            <a:pPr lvl="1"/>
            <a:r>
              <a:rPr lang="en-US" dirty="0" smtClean="0"/>
              <a:t>Reinforcing </a:t>
            </a:r>
            <a:r>
              <a:rPr lang="en-US" dirty="0"/>
              <a:t>Factors</a:t>
            </a:r>
          </a:p>
          <a:p>
            <a:pPr lvl="2"/>
            <a:r>
              <a:rPr lang="en-US" dirty="0"/>
              <a:t>Links embedded in EMR</a:t>
            </a:r>
          </a:p>
          <a:p>
            <a:pPr lvl="2"/>
            <a:r>
              <a:rPr lang="en-US" dirty="0" smtClean="0"/>
              <a:t>Feedback </a:t>
            </a:r>
            <a:r>
              <a:rPr lang="en-US" dirty="0"/>
              <a:t>information regarding use of the toolbox</a:t>
            </a:r>
          </a:p>
          <a:p>
            <a:r>
              <a:rPr lang="en-US" dirty="0" smtClean="0"/>
              <a:t>Timetable</a:t>
            </a:r>
          </a:p>
          <a:p>
            <a:pPr lvl="1"/>
            <a:r>
              <a:rPr lang="en-US" dirty="0" smtClean="0"/>
              <a:t>Implement Aug 1</a:t>
            </a:r>
          </a:p>
          <a:p>
            <a:r>
              <a:rPr lang="en-US" dirty="0" smtClean="0"/>
              <a:t>PDSA Plan</a:t>
            </a:r>
          </a:p>
          <a:p>
            <a:pPr lvl="1"/>
            <a:r>
              <a:rPr lang="en-US" dirty="0" smtClean="0"/>
              <a:t>Feedback data on toolbox use monthly</a:t>
            </a:r>
          </a:p>
          <a:p>
            <a:pPr lvl="1"/>
            <a:r>
              <a:rPr lang="en-US" dirty="0" smtClean="0"/>
              <a:t>Begin collection of patient and physician satisfaction surveys immediately, plan to analyze Q3 months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53750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Process</a:t>
            </a:r>
          </a:p>
          <a:p>
            <a:pPr lvl="1"/>
            <a:r>
              <a:rPr lang="en-US" dirty="0" smtClean="0"/>
              <a:t>Surgeon use of toolbox (qualitative/quantitative)</a:t>
            </a:r>
          </a:p>
          <a:p>
            <a:pPr lvl="1"/>
            <a:endParaRPr lang="en-US" sz="1800" i="1" dirty="0">
              <a:solidFill>
                <a:srgbClr val="FF0000"/>
              </a:solidFill>
            </a:endParaRPr>
          </a:p>
          <a:p>
            <a:r>
              <a:rPr lang="en-US" dirty="0" smtClean="0"/>
              <a:t>Intermediate Outcomes:</a:t>
            </a:r>
          </a:p>
          <a:p>
            <a:pPr lvl="1"/>
            <a:r>
              <a:rPr lang="en-US" dirty="0" smtClean="0"/>
              <a:t>Patient satisfaction </a:t>
            </a:r>
            <a:r>
              <a:rPr lang="en-US" dirty="0" smtClean="0"/>
              <a:t>(CG-CAHPS)</a:t>
            </a:r>
            <a:endParaRPr lang="en-US" dirty="0" smtClean="0"/>
          </a:p>
          <a:p>
            <a:pPr lvl="1"/>
            <a:r>
              <a:rPr lang="en-US" dirty="0" smtClean="0"/>
              <a:t>Surgeon satisfaction (survey)</a:t>
            </a:r>
          </a:p>
        </p:txBody>
      </p:sp>
    </p:spTree>
    <p:extLst>
      <p:ext uri="{BB962C8B-B14F-4D97-AF65-F5344CB8AC3E}">
        <p14:creationId xmlns:p14="http://schemas.microsoft.com/office/powerpoint/2010/main" val="5441271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Outcome/Impact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4196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Unit of Allocation: Institution</a:t>
            </a:r>
          </a:p>
          <a:p>
            <a:r>
              <a:rPr lang="en-US" dirty="0" smtClean="0"/>
              <a:t>Unit of Analysis: </a:t>
            </a:r>
            <a:r>
              <a:rPr lang="en-US" dirty="0" smtClean="0"/>
              <a:t>Patient (nested)</a:t>
            </a:r>
            <a:endParaRPr lang="en-US" dirty="0" smtClean="0"/>
          </a:p>
          <a:p>
            <a:r>
              <a:rPr lang="en-US" dirty="0" smtClean="0"/>
              <a:t>Study Design: Before/After</a:t>
            </a:r>
          </a:p>
          <a:p>
            <a:r>
              <a:rPr lang="en-US" dirty="0" smtClean="0"/>
              <a:t>Effect Size Detection Desired: </a:t>
            </a:r>
            <a:r>
              <a:rPr lang="en-US" dirty="0" smtClean="0"/>
              <a:t>1-point increase on communication questions in CG-CAHPS.</a:t>
            </a:r>
          </a:p>
          <a:p>
            <a:pPr lvl="1"/>
            <a:r>
              <a:rPr lang="en-US" dirty="0" smtClean="0"/>
              <a:t>“How often did this provider explain things in a way that was easy to understand?”</a:t>
            </a:r>
          </a:p>
          <a:p>
            <a:pPr lvl="1"/>
            <a:r>
              <a:rPr lang="en-US" dirty="0" smtClean="0"/>
              <a:t>“How often did this provider listen carefully to you?”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Sample Size: </a:t>
            </a:r>
            <a:r>
              <a:rPr lang="en-US" dirty="0" smtClean="0"/>
              <a:t>TBD based on each individual clinic’s baseline performance and variation.  For example:</a:t>
            </a:r>
          </a:p>
          <a:p>
            <a:pPr lvl="1"/>
            <a:r>
              <a:rPr lang="en-US" dirty="0" smtClean="0"/>
              <a:t>Example: baseline clinic score is 3 and goal is to increase by 1 point</a:t>
            </a:r>
          </a:p>
          <a:p>
            <a:pPr lvl="1"/>
            <a:r>
              <a:rPr lang="en-US" dirty="0" smtClean="0"/>
              <a:t>Power 80% and p=.05</a:t>
            </a:r>
          </a:p>
          <a:p>
            <a:pPr lvl="1"/>
            <a:r>
              <a:rPr lang="en-US" dirty="0" smtClean="0"/>
              <a:t>Standard deviation = 1.5</a:t>
            </a:r>
          </a:p>
          <a:p>
            <a:pPr lvl="1"/>
            <a:r>
              <a:rPr lang="en-US" dirty="0" smtClean="0"/>
              <a:t>Need total 37 measurements pre- and 37 measurements post-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2421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75" y="92075"/>
            <a:ext cx="8732838" cy="667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2333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Social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Facilitating shared decision making </a:t>
            </a:r>
          </a:p>
          <a:p>
            <a:pPr lvl="1"/>
            <a:r>
              <a:rPr lang="en-US" dirty="0" smtClean="0"/>
              <a:t>Target: Patients 65 years and older who are considering surgery.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Gap: Patients do not have a meaningful understanding of surgical risks</a:t>
            </a:r>
          </a:p>
          <a:p>
            <a:pPr lvl="2"/>
            <a:r>
              <a:rPr lang="en-US" dirty="0" smtClean="0">
                <a:solidFill>
                  <a:srgbClr val="000000"/>
                </a:solidFill>
              </a:rPr>
              <a:t>Shared decision making reduces variation, ensures patient-centered decision making</a:t>
            </a:r>
          </a:p>
          <a:p>
            <a:pPr lvl="1"/>
            <a:r>
              <a:rPr lang="en-US" dirty="0" smtClean="0"/>
              <a:t>Community Engagement</a:t>
            </a:r>
          </a:p>
          <a:p>
            <a:pPr lvl="2"/>
            <a:r>
              <a:rPr lang="en-US" sz="1800" i="1" dirty="0" smtClean="0">
                <a:solidFill>
                  <a:srgbClr val="FF0000"/>
                </a:solidFill>
              </a:rPr>
              <a:t>Patients/Family/Caregivers:  How to have this discussion?</a:t>
            </a:r>
          </a:p>
          <a:p>
            <a:pPr lvl="2"/>
            <a:r>
              <a:rPr lang="en-US" sz="1800" i="1" dirty="0" smtClean="0">
                <a:solidFill>
                  <a:srgbClr val="FF0000"/>
                </a:solidFill>
              </a:rPr>
              <a:t>Surgeons: How to incorporate into clinic flow</a:t>
            </a:r>
          </a:p>
        </p:txBody>
      </p:sp>
    </p:spTree>
    <p:extLst>
      <p:ext uri="{BB962C8B-B14F-4D97-AF65-F5344CB8AC3E}">
        <p14:creationId xmlns:p14="http://schemas.microsoft.com/office/powerpoint/2010/main" val="4092226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Epidemiological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400" dirty="0" smtClean="0"/>
              <a:t>I propose to improve patient-centered care through a program to improve shared decision making </a:t>
            </a:r>
          </a:p>
          <a:p>
            <a:endParaRPr lang="en-US" sz="2400" dirty="0" smtClean="0"/>
          </a:p>
          <a:p>
            <a:r>
              <a:rPr lang="en-US" sz="2400" dirty="0" smtClean="0"/>
              <a:t>The decision to have surgery should incorporate best evidence and patient preference.</a:t>
            </a:r>
          </a:p>
          <a:p>
            <a:pPr lvl="1"/>
            <a:r>
              <a:rPr lang="en-US" sz="2000" dirty="0" smtClean="0"/>
              <a:t>Focus on elderly, high risk patients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</a:rPr>
              <a:t>1/3 of elderly patients undergo surgery during the last year of </a:t>
            </a:r>
            <a:r>
              <a:rPr lang="en-US" sz="2000" dirty="0" smtClean="0">
                <a:solidFill>
                  <a:srgbClr val="000000"/>
                </a:solidFill>
              </a:rPr>
              <a:t>life</a:t>
            </a:r>
          </a:p>
          <a:p>
            <a:pPr lvl="1"/>
            <a:r>
              <a:rPr lang="en-US" sz="2000" dirty="0"/>
              <a:t>Avoid risk of “wrong patient” surgery</a:t>
            </a:r>
          </a:p>
          <a:p>
            <a:pPr lvl="1"/>
            <a:endParaRPr lang="en-US" sz="2000" dirty="0" smtClean="0"/>
          </a:p>
          <a:p>
            <a:r>
              <a:rPr lang="en-US" sz="2400" dirty="0" smtClean="0"/>
              <a:t>Improve patient satisfaction</a:t>
            </a:r>
          </a:p>
          <a:p>
            <a:pPr lvl="1"/>
            <a:r>
              <a:rPr lang="en-US" sz="2000" dirty="0" smtClean="0"/>
              <a:t>A administratively important surrogate measure for improving the decision making process.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679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Behavioral and Environmental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Barriers to Behavioral Change:</a:t>
            </a:r>
          </a:p>
          <a:p>
            <a:pPr lvl="1"/>
            <a:r>
              <a:rPr lang="en-US" dirty="0" smtClean="0"/>
              <a:t>Lack of knowledge</a:t>
            </a:r>
          </a:p>
          <a:p>
            <a:pPr lvl="2"/>
            <a:r>
              <a:rPr lang="en-US" dirty="0" smtClean="0"/>
              <a:t>Risk calculators, discussion tools</a:t>
            </a:r>
          </a:p>
          <a:p>
            <a:pPr lvl="1"/>
            <a:r>
              <a:rPr lang="en-US" dirty="0" smtClean="0"/>
              <a:t>Perceived lack of control </a:t>
            </a:r>
          </a:p>
          <a:p>
            <a:pPr lvl="2"/>
            <a:r>
              <a:rPr lang="en-US" dirty="0" smtClean="0"/>
              <a:t>Time, patient engagement</a:t>
            </a:r>
          </a:p>
          <a:p>
            <a:r>
              <a:rPr lang="en-US" dirty="0" smtClean="0"/>
              <a:t>Organizational/Environment Barriers</a:t>
            </a:r>
            <a:endParaRPr lang="en-US" sz="1400" i="1" dirty="0" smtClean="0">
              <a:solidFill>
                <a:srgbClr val="FF0000"/>
              </a:solidFill>
            </a:endParaRPr>
          </a:p>
          <a:p>
            <a:pPr lvl="1"/>
            <a:r>
              <a:rPr lang="en-US" dirty="0"/>
              <a:t>No cultural or financial </a:t>
            </a:r>
            <a:r>
              <a:rPr lang="en-US" dirty="0" smtClean="0"/>
              <a:t>recognition </a:t>
            </a:r>
            <a:endParaRPr lang="en-US" dirty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249436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Behavioral Decision Matrix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5824421"/>
              </p:ext>
            </p:extLst>
          </p:nvPr>
        </p:nvGraphicFramePr>
        <p:xfrm>
          <a:off x="457200" y="1981200"/>
          <a:ext cx="8229600" cy="2473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More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Important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Less Important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More</a:t>
                      </a:r>
                    </a:p>
                    <a:p>
                      <a:r>
                        <a:rPr lang="en-US" b="1" dirty="0" smtClean="0"/>
                        <a:t>Changeable</a:t>
                      </a:r>
                      <a:endParaRPr lang="en-US" b="1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Surgeon knowledge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Perceived</a:t>
                      </a:r>
                      <a:r>
                        <a:rPr lang="en-US" baseline="0" dirty="0" smtClean="0"/>
                        <a:t> l</a:t>
                      </a:r>
                      <a:r>
                        <a:rPr lang="en-US" dirty="0" smtClean="0"/>
                        <a:t>ack of control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Less</a:t>
                      </a:r>
                    </a:p>
                    <a:p>
                      <a:r>
                        <a:rPr lang="en-US" b="1" dirty="0" smtClean="0"/>
                        <a:t>Changeable</a:t>
                      </a:r>
                      <a:endParaRPr lang="en-US" b="1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Surgeon adapting</a:t>
                      </a:r>
                      <a:r>
                        <a:rPr lang="en-US" baseline="0" dirty="0" smtClean="0"/>
                        <a:t> preoperative discussion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Financial/Institutional incentives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10630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Educational and Organizational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199"/>
            <a:ext cx="8229600" cy="4372303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Predisposing Factors </a:t>
            </a:r>
          </a:p>
          <a:p>
            <a:pPr lvl="1"/>
            <a:r>
              <a:rPr lang="en-US" dirty="0" smtClean="0"/>
              <a:t>Know what tools are available</a:t>
            </a:r>
          </a:p>
          <a:p>
            <a:pPr lvl="1"/>
            <a:r>
              <a:rPr lang="en-US" dirty="0" smtClean="0"/>
              <a:t>Believe shared decision making is important</a:t>
            </a:r>
          </a:p>
          <a:p>
            <a:pPr lvl="1"/>
            <a:r>
              <a:rPr lang="en-US" dirty="0" smtClean="0"/>
              <a:t>Intend to improve accuracy of patient expectations</a:t>
            </a:r>
          </a:p>
          <a:p>
            <a:pPr lvl="1"/>
            <a:r>
              <a:rPr lang="en-US" dirty="0" smtClean="0"/>
              <a:t>Accept if surgery is not consistent with the patient’s preferences</a:t>
            </a:r>
            <a:endParaRPr lang="en-US" dirty="0"/>
          </a:p>
          <a:p>
            <a:r>
              <a:rPr lang="en-US" dirty="0" smtClean="0"/>
              <a:t>Enabling Factors</a:t>
            </a:r>
          </a:p>
          <a:p>
            <a:pPr lvl="1"/>
            <a:r>
              <a:rPr lang="en-US" dirty="0" smtClean="0"/>
              <a:t>Skill: Have meaningful discussions involving uncertainty</a:t>
            </a:r>
          </a:p>
          <a:p>
            <a:pPr lvl="1"/>
            <a:r>
              <a:rPr lang="en-US" dirty="0" smtClean="0"/>
              <a:t>Access: online risk calculators</a:t>
            </a:r>
          </a:p>
          <a:p>
            <a:pPr lvl="1"/>
            <a:r>
              <a:rPr lang="en-US" dirty="0" smtClean="0"/>
              <a:t>Utilize: “best case, worst case” framework</a:t>
            </a:r>
            <a:endParaRPr lang="en-US" dirty="0"/>
          </a:p>
          <a:p>
            <a:r>
              <a:rPr lang="en-US" dirty="0" smtClean="0"/>
              <a:t>Reinforcing Factors</a:t>
            </a:r>
          </a:p>
          <a:p>
            <a:pPr lvl="1"/>
            <a:r>
              <a:rPr lang="en-US" dirty="0" smtClean="0"/>
              <a:t>Links embedded in EMR</a:t>
            </a:r>
          </a:p>
          <a:p>
            <a:pPr lvl="1"/>
            <a:r>
              <a:rPr lang="en-US" dirty="0" smtClean="0"/>
              <a:t>Use of a “best practice advisory”</a:t>
            </a:r>
          </a:p>
          <a:p>
            <a:pPr lvl="1"/>
            <a:r>
              <a:rPr lang="en-US" dirty="0" smtClean="0"/>
              <a:t>Feedback information regarding use of the toolbox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53027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 4:  PER Factor Decision Matrix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0539573"/>
              </p:ext>
            </p:extLst>
          </p:nvPr>
        </p:nvGraphicFramePr>
        <p:xfrm>
          <a:off x="457200" y="1981200"/>
          <a:ext cx="8229600" cy="3296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More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Important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Less Important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More</a:t>
                      </a:r>
                    </a:p>
                    <a:p>
                      <a:r>
                        <a:rPr lang="en-US" b="1" dirty="0" smtClean="0"/>
                        <a:t>Changeable</a:t>
                      </a:r>
                      <a:endParaRPr lang="en-US" b="1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Know</a:t>
                      </a:r>
                      <a:r>
                        <a:rPr lang="en-US" baseline="0" dirty="0" smtClean="0"/>
                        <a:t> about and use available tools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Links embedded in EMR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Less</a:t>
                      </a:r>
                    </a:p>
                    <a:p>
                      <a:r>
                        <a:rPr lang="en-US" b="1" dirty="0" smtClean="0"/>
                        <a:t>Changeable</a:t>
                      </a:r>
                      <a:endParaRPr lang="en-US" b="1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Have meaningful discussions of risks and</a:t>
                      </a:r>
                      <a:r>
                        <a:rPr lang="en-US" baseline="0" dirty="0" smtClean="0"/>
                        <a:t> expected outcomes</a:t>
                      </a:r>
                    </a:p>
                    <a:p>
                      <a:endParaRPr lang="en-US" baseline="0" dirty="0" smtClean="0"/>
                    </a:p>
                    <a:p>
                      <a:r>
                        <a:rPr lang="en-US" baseline="0" dirty="0" smtClean="0"/>
                        <a:t>Accept if surgery inappropriate for a patient based on his/her preferences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Believe SDM is important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51839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 Administrative and Policy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403834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Resources</a:t>
            </a:r>
          </a:p>
          <a:p>
            <a:pPr lvl="1"/>
            <a:r>
              <a:rPr lang="en-US" dirty="0" smtClean="0"/>
              <a:t>Calculators are validated and familiar to surgeons</a:t>
            </a:r>
          </a:p>
          <a:p>
            <a:pPr lvl="1"/>
            <a:r>
              <a:rPr lang="en-US" dirty="0" smtClean="0"/>
              <a:t>EMR “Surgeon Champion” engaged</a:t>
            </a:r>
          </a:p>
          <a:p>
            <a:pPr lvl="1"/>
            <a:r>
              <a:rPr lang="en-US" dirty="0"/>
              <a:t>Part of a larger geriatric surgery initiative with institutional backing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Admin/Organizational Concerns addressed</a:t>
            </a:r>
          </a:p>
          <a:p>
            <a:pPr lvl="1"/>
            <a:r>
              <a:rPr lang="en-US" sz="2600" dirty="0" smtClean="0"/>
              <a:t>Will work within the bounds of the EMR</a:t>
            </a:r>
          </a:p>
        </p:txBody>
      </p:sp>
    </p:spTree>
    <p:extLst>
      <p:ext uri="{BB962C8B-B14F-4D97-AF65-F5344CB8AC3E}">
        <p14:creationId xmlns:p14="http://schemas.microsoft.com/office/powerpoint/2010/main" val="10098522"/>
      </p:ext>
    </p:extLst>
  </p:cSld>
  <p:clrMapOvr>
    <a:masterClrMapping/>
  </p:clrMapOvr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</TotalTime>
  <Words>574</Words>
  <Application>Microsoft Office PowerPoint</Application>
  <PresentationFormat>On-screen Show (4:3)</PresentationFormat>
  <Paragraphs>111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Pixel</vt:lpstr>
      <vt:lpstr>1_Pixel</vt:lpstr>
      <vt:lpstr>A Surgeon’s Toolbox for Geriatric Patients Epi 245 Final Presentation Spring 2014</vt:lpstr>
      <vt:lpstr>PowerPoint Presentation</vt:lpstr>
      <vt:lpstr>1. Social Diagnosis</vt:lpstr>
      <vt:lpstr>2. Epidemiological Diagnosis</vt:lpstr>
      <vt:lpstr>3. Behavioral and Environmental Diagnosis</vt:lpstr>
      <vt:lpstr>3. Behavioral Decision Matrix</vt:lpstr>
      <vt:lpstr>4. Educational and Organizational Diagnosis</vt:lpstr>
      <vt:lpstr>Phase 4:  PER Factor Decision Matrix</vt:lpstr>
      <vt:lpstr>5. Administrative and Policy Diagnosis</vt:lpstr>
      <vt:lpstr>6. Implementation</vt:lpstr>
      <vt:lpstr>Process Evaluation</vt:lpstr>
      <vt:lpstr>Outcome/Impact Evaluation</vt:lpstr>
    </vt:vector>
  </TitlesOfParts>
  <Company>UCSF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Ralph Gonzales</dc:creator>
  <cp:lastModifiedBy>sandj</cp:lastModifiedBy>
  <cp:revision>21</cp:revision>
  <dcterms:created xsi:type="dcterms:W3CDTF">2014-05-22T22:09:39Z</dcterms:created>
  <dcterms:modified xsi:type="dcterms:W3CDTF">2014-05-28T21:12:19Z</dcterms:modified>
</cp:coreProperties>
</file>