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15"/>
  </p:notes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B967E-D004-8F45-A03F-68CFD5825C6C}" type="datetimeFigureOut">
              <a:rPr lang="en-US" smtClean="0"/>
              <a:t>5/28/14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F5AC7-C1C7-E54C-84D7-A476F6DD2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70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Diagnoses to be</a:t>
            </a:r>
            <a:r>
              <a:rPr lang="en-US" baseline="0" dirty="0" smtClean="0"/>
              <a:t> determined, but examples include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AC7-C1C7-E54C-84D7-A476F6DD25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NP</a:t>
            </a:r>
            <a:r>
              <a:rPr lang="en-US" baseline="0" dirty="0" smtClean="0"/>
              <a:t> in clinic to provide care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5AC7-C1C7-E54C-84D7-A476F6DD25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5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6944" y="2028373"/>
            <a:ext cx="60198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sz="3300" b="1" dirty="0" smtClean="0">
                <a:cs typeface="+mj-cs"/>
              </a:rPr>
              <a:t>Reproductive Healthcare for Adolescents with Rheumatic </a:t>
            </a:r>
            <a:r>
              <a:rPr lang="en-US" sz="3300" b="1" dirty="0">
                <a:cs typeface="+mj-cs"/>
              </a:rPr>
              <a:t>C</a:t>
            </a:r>
            <a:r>
              <a:rPr lang="en-US" sz="3300" b="1" dirty="0" smtClean="0">
                <a:cs typeface="+mj-cs"/>
              </a:rPr>
              <a:t>onditions taking </a:t>
            </a:r>
            <a:r>
              <a:rPr lang="en-US" sz="3300" b="1" dirty="0">
                <a:cs typeface="+mj-cs"/>
              </a:rPr>
              <a:t>T</a:t>
            </a:r>
            <a:r>
              <a:rPr lang="en-US" sz="3300" b="1" dirty="0" smtClean="0">
                <a:cs typeface="+mj-cs"/>
              </a:rPr>
              <a:t>eratogenic </a:t>
            </a:r>
            <a:r>
              <a:rPr lang="en-US" sz="3300" b="1" dirty="0">
                <a:cs typeface="+mj-cs"/>
              </a:rPr>
              <a:t>M</a:t>
            </a:r>
            <a:r>
              <a:rPr lang="en-US" sz="3300" b="1" dirty="0" smtClean="0">
                <a:cs typeface="+mj-cs"/>
              </a:rPr>
              <a:t>edications</a:t>
            </a:r>
            <a:br>
              <a:rPr lang="en-US" sz="3300" b="1" dirty="0" smtClean="0">
                <a:cs typeface="+mj-cs"/>
              </a:rPr>
            </a:br>
            <a:endParaRPr lang="en-US" sz="3300" b="1" dirty="0" smtClean="0">
              <a:cs typeface="+mj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500" b="1" i="1" dirty="0" smtClean="0">
                <a:cs typeface="+mn-cs"/>
              </a:rPr>
              <a:t>Nicole Ling, MD</a:t>
            </a:r>
          </a:p>
          <a:p>
            <a:pPr eaLnBrk="1" hangingPunct="1">
              <a:defRPr/>
            </a:pPr>
            <a:r>
              <a:rPr lang="en-US" sz="2500" b="1" i="1" dirty="0" smtClean="0">
                <a:cs typeface="+mn-cs"/>
              </a:rPr>
              <a:t>Pediatric Rheumatology Fellow</a:t>
            </a:r>
            <a:endParaRPr lang="en-US" sz="2500" b="1" i="1" dirty="0">
              <a:cs typeface="+mn-cs"/>
            </a:endParaRPr>
          </a:p>
          <a:p>
            <a:pPr eaLnBrk="1" hangingPunct="1">
              <a:defRPr/>
            </a:pPr>
            <a:r>
              <a:rPr lang="en-US" sz="2500" b="1" i="1" dirty="0" smtClean="0">
                <a:cs typeface="+mn-cs"/>
              </a:rPr>
              <a:t>May 29, 2014</a:t>
            </a:r>
          </a:p>
          <a:p>
            <a:pPr eaLnBrk="1" hangingPunct="1">
              <a:defRPr/>
            </a:pPr>
            <a:r>
              <a:rPr lang="en-US" sz="2500" b="1" i="1" dirty="0" err="1"/>
              <a:t>Epi</a:t>
            </a:r>
            <a:r>
              <a:rPr lang="en-US" sz="2500" b="1" i="1" dirty="0"/>
              <a:t> 245 Final Presentation</a:t>
            </a:r>
            <a:br>
              <a:rPr lang="en-US" sz="2500" b="1" i="1" dirty="0"/>
            </a:br>
            <a:endParaRPr lang="en-US" sz="2500" b="1" i="1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4626"/>
            <a:ext cx="8229600" cy="3886200"/>
          </a:xfrm>
        </p:spPr>
        <p:txBody>
          <a:bodyPr/>
          <a:lstStyle/>
          <a:p>
            <a:r>
              <a:rPr lang="en-US" dirty="0" smtClean="0"/>
              <a:t>Inputs/Activities </a:t>
            </a:r>
            <a:endParaRPr lang="en-US" dirty="0" smtClean="0"/>
          </a:p>
          <a:p>
            <a:pPr lvl="1"/>
            <a:r>
              <a:rPr lang="en-US" dirty="0" smtClean="0"/>
              <a:t>Predisposing – ensuring </a:t>
            </a:r>
            <a:r>
              <a:rPr lang="en-US" dirty="0" smtClean="0"/>
              <a:t>adequate knowledge  for providers responsible for provision of reproductive health care</a:t>
            </a:r>
            <a:endParaRPr lang="en-US" dirty="0" smtClean="0"/>
          </a:p>
          <a:p>
            <a:pPr lvl="1"/>
            <a:r>
              <a:rPr lang="en-US" dirty="0" smtClean="0"/>
              <a:t>Enabling – sufficient time constraints of clinic visit removed, reimbursement sustainable</a:t>
            </a:r>
            <a:endParaRPr lang="en-US" dirty="0" smtClean="0"/>
          </a:p>
          <a:p>
            <a:pPr lvl="1"/>
            <a:r>
              <a:rPr lang="en-US" dirty="0" smtClean="0"/>
              <a:t>Reinforcing – Social support for clinicians</a:t>
            </a:r>
            <a:endParaRPr lang="en-US" dirty="0" smtClean="0"/>
          </a:p>
          <a:p>
            <a:r>
              <a:rPr lang="en-US" dirty="0" smtClean="0"/>
              <a:t>Timetable: </a:t>
            </a:r>
            <a:r>
              <a:rPr lang="en-US" sz="2800" dirty="0" smtClean="0"/>
              <a:t>Winter 2015</a:t>
            </a:r>
            <a:endParaRPr lang="en-US" sz="2800" dirty="0" smtClean="0"/>
          </a:p>
          <a:p>
            <a:r>
              <a:rPr lang="en-US" dirty="0" smtClean="0"/>
              <a:t>PDSA </a:t>
            </a:r>
            <a:r>
              <a:rPr lang="en-US" dirty="0" smtClean="0"/>
              <a:t>Plan – </a:t>
            </a:r>
            <a:r>
              <a:rPr lang="en-US" sz="2800" dirty="0" smtClean="0"/>
              <a:t>Pilot over short period of time, frequent assessment (quarterly)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4" y="1545768"/>
            <a:ext cx="8229600" cy="3886200"/>
          </a:xfrm>
        </p:spPr>
        <p:txBody>
          <a:bodyPr/>
          <a:lstStyle/>
          <a:p>
            <a:r>
              <a:rPr lang="en-US" dirty="0"/>
              <a:t>Process Indicators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sz="2200" dirty="0" smtClean="0"/>
              <a:t>All appropriate </a:t>
            </a:r>
            <a:r>
              <a:rPr lang="en-US" sz="2200" dirty="0" err="1" smtClean="0"/>
              <a:t>pts</a:t>
            </a:r>
            <a:r>
              <a:rPr lang="en-US" sz="2200" dirty="0" smtClean="0"/>
              <a:t> identified</a:t>
            </a:r>
            <a:r>
              <a:rPr lang="en-US" sz="2200" dirty="0"/>
              <a:t>? </a:t>
            </a:r>
            <a:endParaRPr lang="en-US" sz="2200" dirty="0" smtClean="0"/>
          </a:p>
          <a:p>
            <a:pPr lvl="1"/>
            <a:r>
              <a:rPr lang="en-US" sz="2200" dirty="0"/>
              <a:t>All appropriate </a:t>
            </a:r>
            <a:r>
              <a:rPr lang="en-US" sz="2200" dirty="0" err="1"/>
              <a:t>pts</a:t>
            </a:r>
            <a:r>
              <a:rPr lang="en-US" sz="2200" dirty="0"/>
              <a:t> </a:t>
            </a:r>
            <a:r>
              <a:rPr lang="en-US" sz="2200" dirty="0" smtClean="0"/>
              <a:t>participated? </a:t>
            </a:r>
            <a:endParaRPr lang="en-US" sz="2200" dirty="0"/>
          </a:p>
          <a:p>
            <a:r>
              <a:rPr lang="en-US" dirty="0" smtClean="0"/>
              <a:t>Outcome indicators:</a:t>
            </a:r>
            <a:endParaRPr lang="en-US" dirty="0"/>
          </a:p>
          <a:p>
            <a:pPr lvl="1"/>
            <a:r>
              <a:rPr lang="en-US" sz="2200" dirty="0"/>
              <a:t>A</a:t>
            </a:r>
            <a:r>
              <a:rPr lang="en-US" sz="2200" dirty="0" smtClean="0"/>
              <a:t>ll </a:t>
            </a:r>
            <a:r>
              <a:rPr lang="en-US" sz="2200" dirty="0"/>
              <a:t>patients </a:t>
            </a:r>
            <a:r>
              <a:rPr lang="en-US" sz="2200" dirty="0" err="1" smtClean="0"/>
              <a:t>counselled</a:t>
            </a:r>
            <a:r>
              <a:rPr lang="en-US" sz="2200" dirty="0" smtClean="0"/>
              <a:t> re: medications?</a:t>
            </a:r>
          </a:p>
          <a:p>
            <a:pPr lvl="1"/>
            <a:r>
              <a:rPr lang="en-US" sz="2200" dirty="0" smtClean="0"/>
              <a:t>Was contraceptive counseling performed? </a:t>
            </a:r>
          </a:p>
          <a:p>
            <a:pPr lvl="1"/>
            <a:r>
              <a:rPr lang="en-US" sz="2200" dirty="0" err="1" smtClean="0"/>
              <a:t>Upregs</a:t>
            </a:r>
            <a:r>
              <a:rPr lang="en-US" sz="2200" dirty="0" smtClean="0"/>
              <a:t> sent? </a:t>
            </a:r>
            <a:endParaRPr lang="en-US" sz="2200" dirty="0"/>
          </a:p>
          <a:p>
            <a:pPr lvl="1"/>
            <a:r>
              <a:rPr lang="en-US" sz="2200" dirty="0"/>
              <a:t>P</a:t>
            </a:r>
            <a:r>
              <a:rPr lang="en-US" sz="2200" dirty="0" smtClean="0"/>
              <a:t>atients </a:t>
            </a:r>
            <a:r>
              <a:rPr lang="en-US" sz="2200" dirty="0"/>
              <a:t>more aware </a:t>
            </a:r>
            <a:r>
              <a:rPr lang="en-US" sz="2200" dirty="0" smtClean="0"/>
              <a:t>?</a:t>
            </a:r>
            <a:endParaRPr lang="en-US" sz="2200" dirty="0"/>
          </a:p>
          <a:p>
            <a:pPr lvl="1"/>
            <a:r>
              <a:rPr lang="en-US" sz="2200" dirty="0" smtClean="0"/>
              <a:t>Improved </a:t>
            </a:r>
            <a:r>
              <a:rPr lang="en-US" sz="2200" dirty="0"/>
              <a:t>prescription rates of </a:t>
            </a:r>
            <a:r>
              <a:rPr lang="en-US" sz="2200" dirty="0" smtClean="0"/>
              <a:t>contraception?</a:t>
            </a:r>
          </a:p>
          <a:p>
            <a:r>
              <a:rPr lang="en-US" dirty="0" smtClean="0"/>
              <a:t>Intermediate Outcome measures:</a:t>
            </a:r>
          </a:p>
          <a:p>
            <a:pPr lvl="1"/>
            <a:r>
              <a:rPr lang="en-US" sz="2200" dirty="0" smtClean="0"/>
              <a:t>Clinic accepted </a:t>
            </a:r>
            <a:r>
              <a:rPr lang="en-US" sz="2200" dirty="0"/>
              <a:t>by parents, patients and physicians?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</a:t>
            </a:r>
            <a:r>
              <a:rPr lang="en-US" dirty="0" smtClean="0"/>
              <a:t>Allocation: patients in lupus clinic</a:t>
            </a:r>
          </a:p>
          <a:p>
            <a:r>
              <a:rPr lang="en-US" dirty="0" smtClean="0"/>
              <a:t>Unit of Analysis: patients</a:t>
            </a:r>
          </a:p>
          <a:p>
            <a:r>
              <a:rPr lang="en-US" dirty="0" smtClean="0"/>
              <a:t>Study Design: interrupted time series</a:t>
            </a:r>
            <a:endParaRPr lang="en-US" dirty="0" smtClean="0"/>
          </a:p>
          <a:p>
            <a:r>
              <a:rPr lang="en-US" dirty="0" smtClean="0"/>
              <a:t>Effect Size Detection </a:t>
            </a:r>
            <a:r>
              <a:rPr lang="en-US" dirty="0" smtClean="0"/>
              <a:t>Desired: 20% increase in patient knowledge/satisfaction scores</a:t>
            </a:r>
            <a:endParaRPr lang="en-US" dirty="0" smtClean="0"/>
          </a:p>
          <a:p>
            <a:r>
              <a:rPr lang="en-US" dirty="0" smtClean="0"/>
              <a:t>Sample </a:t>
            </a:r>
            <a:r>
              <a:rPr lang="en-US" dirty="0"/>
              <a:t>Size: 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/>
              <a:t> ratio </a:t>
            </a:r>
            <a:r>
              <a:rPr lang="en-US" dirty="0"/>
              <a:t>of required sample sizes is </a:t>
            </a:r>
            <a:r>
              <a:rPr lang="en-US" dirty="0" smtClean="0"/>
              <a:t>1.32 times calculated for non-correlated, analyses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Provision of Reproductive Healthcare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Adolescent young women w/ rheumatic diseases taking teratogenic medications</a:t>
            </a:r>
            <a:endParaRPr lang="en-US" dirty="0" smtClean="0"/>
          </a:p>
          <a:p>
            <a:pPr lvl="1"/>
            <a:r>
              <a:rPr lang="en-US" dirty="0" smtClean="0"/>
              <a:t>Community Engagement</a:t>
            </a:r>
            <a:endParaRPr lang="en-US" dirty="0" smtClean="0"/>
          </a:p>
          <a:p>
            <a:pPr lvl="2"/>
            <a:r>
              <a:rPr lang="en-US" sz="1800" i="1" dirty="0" smtClean="0"/>
              <a:t>Stakeholders: pediatric rheumatologists, primary care providers, patients and their families</a:t>
            </a:r>
          </a:p>
          <a:p>
            <a:pPr lvl="2"/>
            <a:r>
              <a:rPr lang="en-US" sz="1800" i="1" dirty="0" smtClean="0"/>
              <a:t>Activities: Data validation with study participants (member checking) and community advisor board with stakeholders to prioritize areas for intervention.</a:t>
            </a:r>
            <a:endParaRPr lang="en-US" sz="1800" i="1" dirty="0" smtClean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Gap</a:t>
            </a:r>
            <a:endParaRPr lang="en-US" dirty="0" smtClean="0">
              <a:solidFill>
                <a:srgbClr val="000000"/>
              </a:solidFill>
            </a:endParaRPr>
          </a:p>
          <a:p>
            <a:pPr lvl="2"/>
            <a:r>
              <a:rPr lang="en-US" sz="1800" i="1" dirty="0" smtClean="0">
                <a:solidFill>
                  <a:srgbClr val="000000"/>
                </a:solidFill>
              </a:rPr>
              <a:t>Provision of counseling and prescription of contraception </a:t>
            </a:r>
            <a:r>
              <a:rPr lang="en-US" sz="1800" i="1" dirty="0" smtClean="0">
                <a:solidFill>
                  <a:srgbClr val="000000"/>
                </a:solidFill>
              </a:rPr>
              <a:t>has been shown to be lacking in adult patients on teratogenic medications.  </a:t>
            </a:r>
            <a:endParaRPr lang="en-US" sz="18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</a:t>
            </a:r>
            <a:r>
              <a:rPr lang="en-US" sz="2400" dirty="0" smtClean="0"/>
              <a:t>propose to improve </a:t>
            </a:r>
            <a:r>
              <a:rPr lang="en-US" sz="2400" dirty="0" smtClean="0"/>
              <a:t>provision of reproductive healthcare for our patients after identifying barriers to providing this care with qualitative interviews.</a:t>
            </a:r>
            <a:endParaRPr lang="en-US" sz="2400" dirty="0" smtClean="0"/>
          </a:p>
          <a:p>
            <a:r>
              <a:rPr lang="en-US" sz="2400" dirty="0" smtClean="0"/>
              <a:t>Lack of reproductive healthcare</a:t>
            </a:r>
            <a:endParaRPr lang="en-US" sz="2400" dirty="0" smtClean="0"/>
          </a:p>
          <a:p>
            <a:pPr lvl="1"/>
            <a:r>
              <a:rPr lang="en-US" sz="2000" dirty="0" smtClean="0"/>
              <a:t>Contraception is prescribed at rates for women on teratogenic medications compared to those that are not ~17%</a:t>
            </a:r>
            <a:endParaRPr lang="en-US" sz="2000" dirty="0" smtClean="0"/>
          </a:p>
          <a:p>
            <a:pPr lvl="1"/>
            <a:r>
              <a:rPr lang="en-US" sz="2000" dirty="0" smtClean="0"/>
              <a:t>Counseling is also a gap in provision of care</a:t>
            </a:r>
            <a:endParaRPr lang="en-US" sz="2000" dirty="0"/>
          </a:p>
          <a:p>
            <a:pPr lvl="1"/>
            <a:r>
              <a:rPr lang="en-US" sz="2000" dirty="0" smtClean="0"/>
              <a:t>Will attempt to identify barriers and facilitators to care to identify specific targets for future intervention.</a:t>
            </a:r>
            <a:endParaRPr lang="en-US" sz="1600" dirty="0" smtClean="0"/>
          </a:p>
          <a:p>
            <a:r>
              <a:rPr lang="en-US" sz="2400" dirty="0" smtClean="0"/>
              <a:t>Process gap </a:t>
            </a:r>
            <a:r>
              <a:rPr lang="en-US" sz="2400" dirty="0" smtClean="0"/>
              <a:t>for your intervention will be prioritized after qualitative work is done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individual behaviors contribute to target process/care gap?</a:t>
            </a:r>
          </a:p>
          <a:p>
            <a:pPr lvl="1"/>
            <a:r>
              <a:rPr lang="en-US" sz="1800" i="1" dirty="0" smtClean="0">
                <a:solidFill>
                  <a:srgbClr val="000000"/>
                </a:solidFill>
              </a:rPr>
              <a:t>Theory of planned behavior and social cognitive theory, including </a:t>
            </a:r>
            <a:r>
              <a:rPr lang="en-US" sz="1800" dirty="0" smtClean="0">
                <a:solidFill>
                  <a:srgbClr val="000000"/>
                </a:solidFill>
              </a:rPr>
              <a:t>behavioral </a:t>
            </a:r>
            <a:r>
              <a:rPr lang="en-US" sz="1800" dirty="0">
                <a:solidFill>
                  <a:srgbClr val="000000"/>
                </a:solidFill>
              </a:rPr>
              <a:t>intention, attitude, subjective norm, perceived behavioral control, </a:t>
            </a:r>
            <a:r>
              <a:rPr lang="en-US" sz="1800" dirty="0" smtClean="0">
                <a:solidFill>
                  <a:srgbClr val="000000"/>
                </a:solidFill>
              </a:rPr>
              <a:t>behavioral </a:t>
            </a:r>
            <a:r>
              <a:rPr lang="en-US" sz="1800" dirty="0">
                <a:solidFill>
                  <a:srgbClr val="000000"/>
                </a:solidFill>
              </a:rPr>
              <a:t>capability, expectations, self–efficacy, observational learning and </a:t>
            </a:r>
            <a:r>
              <a:rPr lang="en-US" sz="1800" dirty="0" smtClean="0">
                <a:solidFill>
                  <a:srgbClr val="000000"/>
                </a:solidFill>
              </a:rPr>
              <a:t>reinforcements.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Lack of training/knowledge, comfort, time/reimbursement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organizational</a:t>
            </a:r>
            <a:r>
              <a:rPr lang="en-US" dirty="0" smtClean="0"/>
              <a:t>/environmental factors influence process/care gap?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sz="1800" i="1" dirty="0" smtClean="0">
                <a:solidFill>
                  <a:srgbClr val="000000"/>
                </a:solidFill>
              </a:rPr>
              <a:t>Hospital policy, institutional culture, neighborhoods and communities, living conditions, social relationships, individual risk factors.</a:t>
            </a:r>
            <a:endParaRPr lang="en-US" sz="1800" i="1" dirty="0" smtClean="0">
              <a:solidFill>
                <a:srgbClr val="000000"/>
              </a:solidFill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304500"/>
              </p:ext>
            </p:extLst>
          </p:nvPr>
        </p:nvGraphicFramePr>
        <p:xfrm>
          <a:off x="457200" y="1981200"/>
          <a:ext cx="82296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Provider knowledge</a:t>
                      </a:r>
                    </a:p>
                    <a:p>
                      <a:r>
                        <a:rPr lang="en-US" dirty="0" smtClean="0"/>
                        <a:t>Resources available</a:t>
                      </a:r>
                      <a:r>
                        <a:rPr lang="en-US" baseline="0" dirty="0" smtClean="0"/>
                        <a:t> for  easy referral for care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 of concrete</a:t>
                      </a:r>
                      <a:r>
                        <a:rPr lang="en-US" baseline="0" dirty="0" smtClean="0"/>
                        <a:t> roles for subspecialty and primary care providers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</a:t>
                      </a:r>
                      <a:r>
                        <a:rPr lang="en-US" baseline="0" dirty="0" smtClean="0"/>
                        <a:t> of time and reimbursement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7857" y="5134429"/>
            <a:ext cx="7293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decision matrix to be performed after qualitative work is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8229599" cy="6164943"/>
          </a:xfrm>
        </p:spPr>
        <p:txBody>
          <a:bodyPr anchor="t"/>
          <a:lstStyle/>
          <a:p>
            <a:r>
              <a:rPr lang="en-US" sz="3000" b="1" dirty="0" smtClean="0"/>
              <a:t>4. Educational &amp; Organizational </a:t>
            </a:r>
            <a:r>
              <a:rPr lang="en-US" sz="3000" b="1" dirty="0" smtClean="0"/>
              <a:t>Diagnosis</a:t>
            </a:r>
            <a:endParaRPr lang="en-US" sz="3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165050"/>
              </p:ext>
            </p:extLst>
          </p:nvPr>
        </p:nvGraphicFramePr>
        <p:xfrm>
          <a:off x="185055" y="1052279"/>
          <a:ext cx="8777516" cy="5557240"/>
        </p:xfrm>
        <a:graphic>
          <a:graphicData uri="http://schemas.openxmlformats.org/drawingml/2006/table">
            <a:tbl>
              <a:tblPr/>
              <a:tblGrid>
                <a:gridCol w="2971802"/>
                <a:gridCol w="2848429"/>
                <a:gridCol w="2957285"/>
              </a:tblGrid>
              <a:tr h="273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PREDISPOSING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ENABLING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REINFORCING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</a:tr>
              <a:tr h="2733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KNOW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BE ABLE TO DO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(skills)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Helvetica"/>
                      </a:endParaRP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REMINDED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</a:tr>
              <a:tr h="4270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Which medications are teratogenic?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Discuss sexual health and family planning with adolescents in a confidential manner.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Alert in EHR for teratogenic medications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Based on the individual and their diagnosis, what are the options, side effects and monitoring available for contraception?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Identify and prescribe appropriate methods of pregnancy prevention.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Alert in EHR when teratogenic med is on active med list and contraception is not listed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BELIEVE/VALUE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ACCESS TO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POSITIVE REINFORCEMENT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</a:tr>
              <a:tr h="632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Pregnant pt with rheumatic disease have poor outcomes. Additionally, outcomes are even worse when they are taking teratogenic medications.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Resources to other providers for family planning and contraception (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.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implenon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, IUD’s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etc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)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Dashboard display in EHR when issue is documented to be addressed (like meaningful use checklist)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0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 CAN work within this medical system to provide and AM responsible for providing reproductive, confidential care to my patients.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Parents (some) and involved primary care providers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Appreciative teens/patients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INTENTION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ACCESS REMOVED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NEGATIVE REINFORCEMENT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</a:tr>
              <a:tr h="4270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To counsel all patients on teratogenic medications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Time constraints in clinic visits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Dashboard display in EHR (if suboptimal documentation/performance) when compared to peers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0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To offer long term contraceptive options for teens that are or may become sexually active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Lack of reimbursement for extra effort/time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Pregnant teens/patients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To prevent unintended pregnancy in the population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Parents (some)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SOCIAL SUPPORT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</a:tr>
              <a:tr h="4270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 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Difficulty when trying to reach other medical care providers for the patient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Other providers in division/ancillary health staff.</a:t>
                      </a:r>
                    </a:p>
                  </a:txBody>
                  <a:tcPr marL="10326" marR="10326" marT="103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114766"/>
              </p:ext>
            </p:extLst>
          </p:nvPr>
        </p:nvGraphicFramePr>
        <p:xfrm>
          <a:off x="457200" y="1981200"/>
          <a:ext cx="8229600" cy="3022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Resources to other providers for family planning and contraception (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.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implenon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, IUD’s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etc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Dashboard display in EHR when issue is documented to be addressed (like meaningful use checklist)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/>
                        </a:rPr>
                        <a:t>Difficulty when trying to reach other medical care providers for the patient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765" y="5244353"/>
            <a:ext cx="6544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Will rely on community advisory board to help make these decisions.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Lupus </a:t>
            </a:r>
            <a:r>
              <a:rPr lang="en-US" dirty="0" err="1" smtClean="0"/>
              <a:t>Liason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Society for Family Planning grant (projected)</a:t>
            </a:r>
            <a:endParaRPr lang="en-US" dirty="0" smtClean="0"/>
          </a:p>
          <a:p>
            <a:r>
              <a:rPr lang="en-US" dirty="0" smtClean="0"/>
              <a:t>Admin/Organizational Concerns addressed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Sufficient revenue generation to be sustainable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Physical space for encounters to occur obtained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Reimbursement for services under CCS (California Children’s Services) umbrella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906</Words>
  <Application>Microsoft Macintosh PowerPoint</Application>
  <PresentationFormat>On-screen Show (4:3)</PresentationFormat>
  <Paragraphs>126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Pixel</vt:lpstr>
      <vt:lpstr>1_Pixel</vt:lpstr>
      <vt:lpstr>Reproductive Healthcare for Adolescents with Rheumatic Conditions taking Teratogenic Medications </vt:lpstr>
      <vt:lpstr>PowerPoint Presentation</vt:lpstr>
      <vt:lpstr>1. Social Diagnosis</vt:lpstr>
      <vt:lpstr>2. Epidemiological Diagnosis</vt:lpstr>
      <vt:lpstr>3. Behavioral and Environmental Diagnosis</vt:lpstr>
      <vt:lpstr>3. Behavioral Decision Matrix</vt:lpstr>
      <vt:lpstr>4. Educational &amp;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Nicole Ling</cp:lastModifiedBy>
  <cp:revision>13</cp:revision>
  <dcterms:created xsi:type="dcterms:W3CDTF">2014-05-22T22:09:39Z</dcterms:created>
  <dcterms:modified xsi:type="dcterms:W3CDTF">2014-05-29T04:16:13Z</dcterms:modified>
</cp:coreProperties>
</file>