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8" r:id="rId1"/>
  </p:sldMasterIdLst>
  <p:sldIdLst>
    <p:sldId id="256" r:id="rId2"/>
    <p:sldId id="259" r:id="rId3"/>
    <p:sldId id="258" r:id="rId4"/>
    <p:sldId id="260" r:id="rId5"/>
    <p:sldId id="270" r:id="rId6"/>
    <p:sldId id="272" r:id="rId7"/>
    <p:sldId id="275" r:id="rId8"/>
    <p:sldId id="280" r:id="rId9"/>
    <p:sldId id="262" r:id="rId10"/>
    <p:sldId id="263" r:id="rId11"/>
    <p:sldId id="264" r:id="rId12"/>
    <p:sldId id="265" r:id="rId13"/>
    <p:sldId id="266" r:id="rId14"/>
    <p:sldId id="279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napVertSplitter="1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8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2BC26FF-E2C1-EE4A-A53F-5C001DF056D1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49B7DA-F31B-CA4E-B442-B0F0F1A5D3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705600" cy="1828800"/>
          </a:xfrm>
        </p:spPr>
        <p:txBody>
          <a:bodyPr>
            <a:normAutofit fontScale="90000"/>
          </a:bodyPr>
          <a:lstStyle/>
          <a:p>
            <a:r>
              <a:rPr lang="en-US" sz="5333" dirty="0" smtClean="0"/>
              <a:t>Operating Wisely: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222" dirty="0" smtClean="0"/>
              <a:t>Reducing OR turnover </a:t>
            </a:r>
            <a:r>
              <a:rPr lang="en-US" sz="4222" dirty="0" smtClean="0"/>
              <a:t>times and improving satisfaction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300" dirty="0" err="1" smtClean="0">
                <a:latin typeface="+mn-lt"/>
              </a:rPr>
              <a:t>Epi</a:t>
            </a:r>
            <a:r>
              <a:rPr lang="en-US" sz="3300" dirty="0" smtClean="0">
                <a:latin typeface="+mn-lt"/>
              </a:rPr>
              <a:t> 245 final presentation</a:t>
            </a:r>
            <a:br>
              <a:rPr lang="en-US" sz="3300" dirty="0" smtClean="0">
                <a:latin typeface="+mn-lt"/>
              </a:rPr>
            </a:br>
            <a:r>
              <a:rPr lang="en-US" sz="3300" dirty="0" smtClean="0">
                <a:latin typeface="+mn-lt"/>
              </a:rPr>
              <a:t>May 29, 2014</a:t>
            </a:r>
            <a:endParaRPr lang="en-US" sz="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Lindsay Hampson, IHPS Fellow/Urology Resident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8409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08534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4. Educational/Organizational Diagnosis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-1" y="1947914"/>
          <a:ext cx="91440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PREDISPOSING</a:t>
                      </a:r>
                      <a:endParaRPr lang="en-US" i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ENABLING</a:t>
                      </a:r>
                      <a:endParaRPr lang="en-US" i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REINFORCING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KNOW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 ABLE TO DO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REMINDED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Turnover time &amp; goals</a:t>
                      </a:r>
                      <a:endParaRPr lang="en-US" i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Be part of a team</a:t>
                      </a:r>
                      <a:endParaRPr lang="en-US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Weekly posting</a:t>
                      </a:r>
                      <a:r>
                        <a:rPr lang="en-US" i="1" baseline="0" dirty="0" smtClean="0"/>
                        <a:t> of TT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Current beliefs</a:t>
                      </a:r>
                      <a:r>
                        <a:rPr lang="en-US" i="1" baseline="0" dirty="0" smtClean="0"/>
                        <a:t> of OR staff</a:t>
                      </a:r>
                      <a:endParaRPr lang="en-US" i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Be</a:t>
                      </a:r>
                      <a:r>
                        <a:rPr lang="en-US" i="1" baseline="0" dirty="0" smtClean="0"/>
                        <a:t> open to change</a:t>
                      </a:r>
                      <a:endParaRPr lang="en-US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Monthly report to chair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BELIEVE/VALUE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ACCESS TO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REINFORCEMENT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baseline="0" dirty="0" smtClean="0"/>
                        <a:t> Benefit/value of reducing TT</a:t>
                      </a:r>
                      <a:endParaRPr lang="en-US" i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Ways to reduce turnover times</a:t>
                      </a:r>
                      <a:endParaRPr lang="en-US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Reward for meeting goals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Barriers</a:t>
                      </a:r>
                      <a:r>
                        <a:rPr lang="en-US" i="1" baseline="0" dirty="0" smtClean="0"/>
                        <a:t> to reducing TT</a:t>
                      </a:r>
                      <a:endParaRPr lang="en-US" i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Real-time data</a:t>
                      </a:r>
                      <a:endParaRPr lang="en-US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Improved efficiency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INTENTION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ACCESS REMOVED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 REINFORCEMENT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Increase efficiency</a:t>
                      </a:r>
                      <a:endParaRPr lang="en-US" i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Combine</a:t>
                      </a:r>
                      <a:r>
                        <a:rPr lang="en-US" i="1" baseline="0" dirty="0" smtClean="0"/>
                        <a:t> job responsibilities</a:t>
                      </a:r>
                      <a:endParaRPr lang="en-US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Increased workload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Improve on-time surgery</a:t>
                      </a:r>
                      <a:endParaRPr lang="en-US" i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None/>
                      </a:pPr>
                      <a:endParaRPr lang="en-US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Increased focus/attention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SOCIAL SUPPORT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baseline="0" dirty="0" smtClean="0"/>
                        <a:t> Monitor complication rate</a:t>
                      </a:r>
                      <a:endParaRPr lang="en-US" i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endParaRPr lang="en-US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Stakeholder committee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i="1" dirty="0" smtClean="0"/>
                        <a:t> Monitor</a:t>
                      </a:r>
                      <a:r>
                        <a:rPr lang="en-US" i="1" baseline="0" dirty="0" smtClean="0"/>
                        <a:t> non-urology TT</a:t>
                      </a:r>
                      <a:endParaRPr lang="en-US" i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endParaRPr lang="en-US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endParaRPr lang="en-US" i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2648" y="1188964"/>
            <a:ext cx="1821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 WORKSHEET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1530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4:  PER Factor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89114766"/>
              </p:ext>
            </p:extLst>
          </p:nvPr>
        </p:nvGraphicFramePr>
        <p:xfrm>
          <a:off x="151204" y="1600200"/>
          <a:ext cx="8815135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790"/>
                <a:gridCol w="4158082"/>
                <a:gridCol w="317526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0593" marR="9059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</a:txBody>
                  <a:tcPr marL="90593" marR="90593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 marL="90593" marR="90593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600" b="1" dirty="0" smtClean="0"/>
                    </a:p>
                    <a:p>
                      <a:r>
                        <a:rPr lang="en-US" sz="2600" b="1" dirty="0" smtClean="0"/>
                        <a:t>More</a:t>
                      </a:r>
                    </a:p>
                    <a:p>
                      <a:r>
                        <a:rPr lang="en-US" sz="2600" b="1" dirty="0" smtClean="0"/>
                        <a:t>Change-able</a:t>
                      </a:r>
                      <a:endParaRPr lang="en-US" sz="2600" b="1" dirty="0"/>
                    </a:p>
                  </a:txBody>
                  <a:tcPr marL="90593" marR="90593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Assess current staff beliefs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Evaluate current problems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Determine goals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Provide real-time feedback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Create reward/incentive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Stakeholder committee</a:t>
                      </a:r>
                      <a:endParaRPr lang="en-US" sz="2400" dirty="0"/>
                    </a:p>
                  </a:txBody>
                  <a:tcPr marL="90593" marR="90593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2400" dirty="0" smtClean="0"/>
                        <a:t> Monitor complication rate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Monitor non-urology TT</a:t>
                      </a:r>
                      <a:endParaRPr lang="en-US" sz="2400" dirty="0"/>
                    </a:p>
                  </a:txBody>
                  <a:tcPr marL="90593" marR="90593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Less</a:t>
                      </a:r>
                    </a:p>
                    <a:p>
                      <a:r>
                        <a:rPr lang="en-US" sz="2600" b="1" dirty="0" smtClean="0"/>
                        <a:t>Change-able</a:t>
                      </a:r>
                      <a:endParaRPr lang="en-US" sz="2600" b="1" dirty="0"/>
                    </a:p>
                  </a:txBody>
                  <a:tcPr marL="90593" marR="90593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Increase staff efficiency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Belief in benefit of reducing TT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Openness to change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Team mentality</a:t>
                      </a:r>
                      <a:endParaRPr lang="en-US" sz="2400" dirty="0"/>
                    </a:p>
                  </a:txBody>
                  <a:tcPr marL="90593" marR="90593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0593" marR="90593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518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Administrative and Policy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3368" y="1600199"/>
            <a:ext cx="8720632" cy="482504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Buy-in</a:t>
            </a:r>
          </a:p>
          <a:p>
            <a:pPr lvl="1"/>
            <a:r>
              <a:rPr lang="en-US" dirty="0" smtClean="0"/>
              <a:t>Administration/Organizational: </a:t>
            </a:r>
            <a:r>
              <a:rPr lang="en-US" dirty="0" err="1" smtClean="0"/>
              <a:t>CaringWisely</a:t>
            </a:r>
            <a:r>
              <a:rPr lang="en-US" dirty="0" smtClean="0"/>
              <a:t>, cost-savings</a:t>
            </a:r>
          </a:p>
          <a:p>
            <a:pPr lvl="1"/>
            <a:r>
              <a:rPr lang="en-US" dirty="0" smtClean="0"/>
              <a:t>Urology: Peter Carroll (chair), Max </a:t>
            </a:r>
            <a:r>
              <a:rPr lang="en-US" dirty="0" err="1" smtClean="0"/>
              <a:t>Meng</a:t>
            </a:r>
            <a:r>
              <a:rPr lang="en-US" dirty="0" smtClean="0"/>
              <a:t> (quality improvement)</a:t>
            </a:r>
          </a:p>
          <a:p>
            <a:pPr lvl="1"/>
            <a:r>
              <a:rPr lang="en-US" dirty="0" smtClean="0"/>
              <a:t>Anesthesia: Michael Gropper (chair), Errol Lobo (</a:t>
            </a:r>
            <a:r>
              <a:rPr lang="en-US" dirty="0" err="1" smtClean="0"/>
              <a:t>clin</a:t>
            </a:r>
            <a:r>
              <a:rPr lang="en-US" dirty="0" smtClean="0"/>
              <a:t>. operations)</a:t>
            </a:r>
          </a:p>
          <a:p>
            <a:pPr lvl="1"/>
            <a:r>
              <a:rPr lang="en-US" dirty="0" smtClean="0"/>
              <a:t>Nursing: Wayne Little (</a:t>
            </a:r>
            <a:r>
              <a:rPr lang="en-US" dirty="0" err="1" smtClean="0"/>
              <a:t>periop</a:t>
            </a:r>
            <a:r>
              <a:rPr lang="en-US" dirty="0" smtClean="0"/>
              <a:t>), Lauren </a:t>
            </a:r>
            <a:r>
              <a:rPr lang="en-US" dirty="0" err="1" smtClean="0"/>
              <a:t>Aichele</a:t>
            </a:r>
            <a:r>
              <a:rPr lang="en-US" dirty="0" smtClean="0"/>
              <a:t> (urology OR)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Scope</a:t>
            </a:r>
          </a:p>
          <a:p>
            <a:pPr lvl="1"/>
            <a:r>
              <a:rPr lang="en-US" dirty="0" smtClean="0"/>
              <a:t>Start small: study and intervene in urology </a:t>
            </a:r>
            <a:r>
              <a:rPr lang="en-US" dirty="0" err="1" smtClean="0"/>
              <a:t>ORs</a:t>
            </a:r>
            <a:r>
              <a:rPr lang="en-US" dirty="0" smtClean="0"/>
              <a:t> only</a:t>
            </a:r>
          </a:p>
          <a:p>
            <a:pPr lvl="1"/>
            <a:r>
              <a:rPr lang="en-US" dirty="0" smtClean="0"/>
              <a:t>If successful, expand to other services/entire OR</a:t>
            </a:r>
          </a:p>
          <a:p>
            <a:pPr lvl="1"/>
            <a:r>
              <a:rPr lang="en-US" dirty="0" smtClean="0"/>
              <a:t>Develop a framework to implement at Mission Bay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09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531352" cy="497622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Phase 1: Evaluation (Months 1-3)</a:t>
            </a:r>
          </a:p>
          <a:p>
            <a:pPr lvl="1"/>
            <a:r>
              <a:rPr lang="en-US" dirty="0" smtClean="0"/>
              <a:t>Evaluate current turnover times and identify delays</a:t>
            </a:r>
          </a:p>
          <a:p>
            <a:pPr lvl="1"/>
            <a:r>
              <a:rPr lang="en-US" dirty="0" smtClean="0"/>
              <a:t>Evaluate staff to determine their self-efficacy, buy-in</a:t>
            </a:r>
          </a:p>
          <a:p>
            <a:pPr lvl="1"/>
            <a:r>
              <a:rPr lang="en-US" dirty="0" smtClean="0"/>
              <a:t>Form stakeholder committee to review data and determine goals and specific intervention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Phase 2: Systems-Based Change Implementation</a:t>
            </a:r>
          </a:p>
          <a:p>
            <a:pPr lvl="1"/>
            <a:r>
              <a:rPr lang="en-US" dirty="0" smtClean="0"/>
              <a:t>Implement changes identified in phase 1</a:t>
            </a:r>
          </a:p>
          <a:p>
            <a:pPr lvl="1"/>
            <a:r>
              <a:rPr lang="en-US" dirty="0" smtClean="0"/>
              <a:t>Months 3-9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Phase 3: Incentives</a:t>
            </a:r>
          </a:p>
          <a:p>
            <a:pPr lvl="1"/>
            <a:r>
              <a:rPr lang="en-US" dirty="0" smtClean="0"/>
              <a:t>Determine and institute incentives </a:t>
            </a:r>
          </a:p>
          <a:p>
            <a:pPr lvl="1"/>
            <a:r>
              <a:rPr lang="en-US" dirty="0" smtClean="0"/>
              <a:t>Months 6-9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2537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0632"/>
          </a:xfrm>
        </p:spPr>
        <p:txBody>
          <a:bodyPr>
            <a:normAutofit/>
          </a:bodyPr>
          <a:lstStyle/>
          <a:p>
            <a:r>
              <a:rPr lang="en-US" dirty="0" smtClean="0"/>
              <a:t>Update surgeon preference cards</a:t>
            </a:r>
          </a:p>
          <a:p>
            <a:r>
              <a:rPr lang="en-US" dirty="0" smtClean="0"/>
              <a:t>Change case scheduling methodology</a:t>
            </a:r>
          </a:p>
          <a:p>
            <a:r>
              <a:rPr lang="en-US" dirty="0" smtClean="0"/>
              <a:t>Informed consent in clinic</a:t>
            </a:r>
          </a:p>
          <a:p>
            <a:r>
              <a:rPr lang="en-US" dirty="0" smtClean="0"/>
              <a:t>Set up OR equipment during induction</a:t>
            </a:r>
          </a:p>
          <a:p>
            <a:r>
              <a:rPr lang="en-US" dirty="0" smtClean="0"/>
              <a:t>Allow housekeeping to clean after dressing placed</a:t>
            </a:r>
          </a:p>
          <a:p>
            <a:r>
              <a:rPr lang="en-US" dirty="0" smtClean="0"/>
              <a:t>Nursing patient evaluation by </a:t>
            </a:r>
            <a:r>
              <a:rPr lang="en-US" dirty="0" err="1" smtClean="0"/>
              <a:t>preop</a:t>
            </a:r>
            <a:r>
              <a:rPr lang="en-US" dirty="0" smtClean="0"/>
              <a:t> nurse only</a:t>
            </a:r>
          </a:p>
          <a:p>
            <a:r>
              <a:rPr lang="en-US" dirty="0" smtClean="0"/>
              <a:t>Anesthesia evaluation of next patient during case</a:t>
            </a:r>
          </a:p>
          <a:p>
            <a:r>
              <a:rPr lang="en-US" dirty="0" smtClean="0"/>
              <a:t>Case carts brought to sub-sterile room before cleanup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021578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Stakeholder group will continue to meet regularly throughout the process to review data/concerns</a:t>
            </a:r>
          </a:p>
          <a:p>
            <a:endParaRPr lang="en-US" dirty="0" smtClean="0"/>
          </a:p>
          <a:p>
            <a:r>
              <a:rPr lang="en-US" dirty="0" smtClean="0"/>
              <a:t>Real-time feedback will be provided</a:t>
            </a:r>
          </a:p>
          <a:p>
            <a:pPr lvl="1"/>
            <a:r>
              <a:rPr lang="en-US" dirty="0" smtClean="0"/>
              <a:t>Weekly to OR staff/surgeons/anesthesia</a:t>
            </a:r>
          </a:p>
          <a:p>
            <a:pPr lvl="1"/>
            <a:r>
              <a:rPr lang="en-US" dirty="0" smtClean="0"/>
              <a:t>Monthly to department chairs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Monitor</a:t>
            </a:r>
          </a:p>
          <a:p>
            <a:pPr lvl="1"/>
            <a:r>
              <a:rPr lang="en-US" dirty="0" smtClean="0"/>
              <a:t>Complication rates, turnover times of non-urology </a:t>
            </a:r>
            <a:r>
              <a:rPr lang="en-US" dirty="0" err="1" smtClean="0"/>
              <a:t>ORs</a:t>
            </a:r>
            <a:r>
              <a:rPr lang="en-US" dirty="0" smtClean="0"/>
              <a:t>, patient/staff satisfaction</a:t>
            </a:r>
          </a:p>
          <a:p>
            <a:pPr lvl="1"/>
            <a:endParaRPr lang="en-US" sz="1800" i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Intermediate outcomes</a:t>
            </a:r>
          </a:p>
          <a:p>
            <a:pPr lvl="1"/>
            <a:r>
              <a:rPr lang="en-US" dirty="0" smtClean="0"/>
              <a:t>% of consents obtained in clinic, % of preference cards updated, etc.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441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Outcome/Impact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08644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Site: Each site (Parnassus, Mount Zion) urology pod</a:t>
            </a:r>
          </a:p>
          <a:p>
            <a:endParaRPr lang="en-US" dirty="0" smtClean="0"/>
          </a:p>
          <a:p>
            <a:r>
              <a:rPr lang="en-US" dirty="0" smtClean="0"/>
              <a:t>Unit of Analysis:</a:t>
            </a:r>
            <a:r>
              <a:rPr lang="en-US" dirty="0" smtClean="0"/>
              <a:t> </a:t>
            </a:r>
            <a:r>
              <a:rPr lang="en-US" dirty="0" smtClean="0"/>
              <a:t>change in </a:t>
            </a:r>
            <a:r>
              <a:rPr lang="en-US" dirty="0" smtClean="0"/>
              <a:t>mean </a:t>
            </a:r>
            <a:r>
              <a:rPr lang="en-US" dirty="0" smtClean="0"/>
              <a:t>OR turnover time (weekly, monthly)</a:t>
            </a:r>
          </a:p>
          <a:p>
            <a:pPr lvl="1"/>
            <a:r>
              <a:rPr lang="en-US" dirty="0" smtClean="0"/>
              <a:t>Can</a:t>
            </a:r>
            <a:r>
              <a:rPr lang="en-US" dirty="0" smtClean="0"/>
              <a:t> look at subgroups </a:t>
            </a:r>
            <a:r>
              <a:rPr lang="en-US" dirty="0" smtClean="0"/>
              <a:t>by staff, by OR, by day of the </a:t>
            </a:r>
            <a:r>
              <a:rPr lang="en-US" dirty="0" smtClean="0"/>
              <a:t>week, etc.</a:t>
            </a:r>
          </a:p>
          <a:p>
            <a:endParaRPr lang="en-US" dirty="0" smtClean="0"/>
          </a:p>
          <a:p>
            <a:r>
              <a:rPr lang="en-US" dirty="0" smtClean="0"/>
              <a:t>Study Design: randomized controlled trial</a:t>
            </a:r>
          </a:p>
          <a:p>
            <a:pPr lvl="1"/>
            <a:r>
              <a:rPr lang="en-US" dirty="0" smtClean="0"/>
              <a:t>Intervention: Urology </a:t>
            </a:r>
            <a:r>
              <a:rPr lang="en-US" dirty="0" err="1" smtClean="0"/>
              <a:t>ORs</a:t>
            </a:r>
            <a:endParaRPr lang="en-US" dirty="0" smtClean="0"/>
          </a:p>
          <a:p>
            <a:pPr lvl="1"/>
            <a:r>
              <a:rPr lang="en-US" dirty="0" smtClean="0"/>
              <a:t>Control: other </a:t>
            </a:r>
            <a:r>
              <a:rPr lang="en-US" dirty="0" err="1" smtClean="0"/>
              <a:t>ORs</a:t>
            </a: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8724" y="4671528"/>
          <a:ext cx="7938157" cy="21234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41242"/>
                <a:gridCol w="801376"/>
                <a:gridCol w="876977"/>
                <a:gridCol w="892101"/>
                <a:gridCol w="831613"/>
                <a:gridCol w="771135"/>
                <a:gridCol w="967699"/>
                <a:gridCol w="7560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Site/Goal TT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 Size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50%</a:t>
                      </a:r>
                      <a:r>
                        <a:rPr lang="en-US" baseline="0" dirty="0" smtClean="0"/>
                        <a:t> Int.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50% Control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SS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30% Int.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70% Control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SS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Parnassus: 30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Parnassus:</a:t>
                      </a:r>
                      <a:r>
                        <a:rPr lang="en-US" baseline="0" dirty="0" smtClean="0"/>
                        <a:t> 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Mt Zion: 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543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543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1086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388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905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1293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Mt Zion: 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242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06375" y="92075"/>
            <a:ext cx="8732838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4233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38568" cy="490063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Problem: prolonged and unpredictable OR turnover times</a:t>
            </a:r>
          </a:p>
          <a:p>
            <a:endParaRPr lang="en-US" dirty="0" smtClean="0"/>
          </a:p>
          <a:p>
            <a:r>
              <a:rPr lang="en-US" dirty="0" smtClean="0"/>
              <a:t>Results in case delays, which translates into:</a:t>
            </a:r>
          </a:p>
          <a:p>
            <a:pPr lvl="1"/>
            <a:r>
              <a:rPr lang="en-US" dirty="0" smtClean="0"/>
              <a:t>Longer patient wait times on the day-of surgery</a:t>
            </a:r>
          </a:p>
          <a:p>
            <a:pPr lvl="1"/>
            <a:r>
              <a:rPr lang="en-US" dirty="0" smtClean="0"/>
              <a:t>Increased wait times for add-on cases</a:t>
            </a:r>
          </a:p>
          <a:p>
            <a:pPr lvl="1"/>
            <a:r>
              <a:rPr lang="en-US" dirty="0" smtClean="0"/>
              <a:t>Longer OR days </a:t>
            </a:r>
          </a:p>
          <a:p>
            <a:pPr lvl="1"/>
            <a:r>
              <a:rPr lang="en-US" dirty="0" smtClean="0"/>
              <a:t>Increased staffing needs</a:t>
            </a:r>
          </a:p>
          <a:p>
            <a:pPr lvl="1"/>
            <a:r>
              <a:rPr lang="en-US" dirty="0" smtClean="0"/>
              <a:t>Increased costs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Call to action</a:t>
            </a:r>
          </a:p>
          <a:p>
            <a:pPr lvl="1"/>
            <a:r>
              <a:rPr lang="en-US" dirty="0" smtClean="0"/>
              <a:t>Need joint anesthesia &amp; surgeon leadership and buy-in for success</a:t>
            </a:r>
          </a:p>
          <a:p>
            <a:pPr lvl="1"/>
            <a:r>
              <a:rPr lang="en-US" dirty="0" smtClean="0"/>
              <a:t>Need to involve all stakeholders in the process for identifying areas of improvement and determining what changes can be successfully implemented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9222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900632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Goal: decrease costs and improve care through systems-based changes designed to streamline OR turnover and ultimately decrease and standardize OR turnover times</a:t>
            </a:r>
          </a:p>
          <a:p>
            <a:endParaRPr lang="en-US" sz="2400" dirty="0" smtClean="0"/>
          </a:p>
          <a:p>
            <a:r>
              <a:rPr lang="en-US" sz="2400" dirty="0" smtClean="0"/>
              <a:t>Other hospitals have designed similar interventions, showing significant reductions in turnover times</a:t>
            </a:r>
          </a:p>
          <a:p>
            <a:endParaRPr lang="en-US" sz="2400" dirty="0" smtClean="0"/>
          </a:p>
          <a:p>
            <a:r>
              <a:rPr lang="en-US" sz="2400" dirty="0" smtClean="0"/>
              <a:t>Potential Impact:</a:t>
            </a:r>
          </a:p>
          <a:p>
            <a:pPr lvl="1"/>
            <a:r>
              <a:rPr lang="en-US" sz="2100" dirty="0" smtClean="0"/>
              <a:t>Increase % of on-time case starts</a:t>
            </a:r>
          </a:p>
          <a:p>
            <a:pPr lvl="1"/>
            <a:r>
              <a:rPr lang="en-US" sz="2100" dirty="0" smtClean="0"/>
              <a:t>Decrease wait-times for add-on cases</a:t>
            </a:r>
          </a:p>
          <a:p>
            <a:pPr lvl="1"/>
            <a:r>
              <a:rPr lang="en-US" sz="2100" dirty="0" smtClean="0"/>
              <a:t>Increase patient/provider satisfaction</a:t>
            </a:r>
          </a:p>
          <a:p>
            <a:pPr lvl="1"/>
            <a:r>
              <a:rPr lang="en-US" sz="2100" dirty="0" smtClean="0"/>
              <a:t>Increase number of cases per month</a:t>
            </a:r>
          </a:p>
          <a:p>
            <a:pPr lvl="1"/>
            <a:r>
              <a:rPr lang="en-US" sz="2100" dirty="0" smtClean="0"/>
              <a:t>Decrease use of non-block time</a:t>
            </a:r>
          </a:p>
          <a:p>
            <a:pPr lvl="1"/>
            <a:r>
              <a:rPr lang="en-US" sz="2100" dirty="0" smtClean="0"/>
              <a:t>Decrease need for overtime staff</a:t>
            </a:r>
          </a:p>
          <a:p>
            <a:pPr lvl="1"/>
            <a:r>
              <a:rPr lang="en-US" sz="2100" dirty="0" smtClean="0"/>
              <a:t>Decrease surgery scheduling wait times</a:t>
            </a:r>
          </a:p>
          <a:p>
            <a:pPr lvl="1"/>
            <a:r>
              <a:rPr lang="en-US" sz="2100" dirty="0" smtClean="0"/>
              <a:t>Cost savings due to cases being scheduled within block time with scheduled staffing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67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Current Urology turnover times</a:t>
            </a:r>
          </a:p>
          <a:p>
            <a:pPr lvl="1"/>
            <a:r>
              <a:rPr lang="en-US" sz="2100" dirty="0" smtClean="0"/>
              <a:t>Parnassus: 65 minutes, Mount Zion: 36 minutes</a:t>
            </a:r>
          </a:p>
          <a:p>
            <a:pPr lvl="1"/>
            <a:r>
              <a:rPr lang="en-US" sz="2100" dirty="0" smtClean="0"/>
              <a:t>Goal turnover time: 30 minutes, 15 minutes</a:t>
            </a:r>
            <a:endParaRPr lang="en-US" sz="2100" dirty="0" smtClean="0"/>
          </a:p>
          <a:p>
            <a:pPr lvl="1"/>
            <a:r>
              <a:rPr lang="en-US" sz="2100" dirty="0" smtClean="0"/>
              <a:t>Scheduled t</a:t>
            </a:r>
            <a:r>
              <a:rPr lang="en-US" sz="2100" dirty="0" smtClean="0"/>
              <a:t>urnovers per day: Parnassus: 20 per day,  MZ: 8 per day</a:t>
            </a:r>
          </a:p>
          <a:p>
            <a:r>
              <a:rPr lang="en-US" sz="2400" dirty="0" smtClean="0"/>
              <a:t>Potential Estimated Cost Savings for the Urology Service: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87703" y="3808292"/>
          <a:ext cx="8935346" cy="25603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41917"/>
                <a:gridCol w="1136952"/>
                <a:gridCol w="1112762"/>
                <a:gridCol w="1415143"/>
                <a:gridCol w="1003905"/>
                <a:gridCol w="1185333"/>
                <a:gridCol w="143933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SITE</a:t>
                      </a:r>
                    </a:p>
                    <a:p>
                      <a:r>
                        <a:rPr lang="en-US" sz="1800" dirty="0" smtClean="0"/>
                        <a:t>(current</a:t>
                      </a:r>
                      <a:r>
                        <a:rPr lang="en-US" sz="1800" baseline="0" dirty="0" smtClean="0"/>
                        <a:t> mean)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EST.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COST</a:t>
                      </a:r>
                      <a:r>
                        <a:rPr lang="en-US" sz="1800" baseline="0" dirty="0" smtClean="0"/>
                        <a:t> SAVINGS OF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30 MINUTE</a:t>
                      </a:r>
                      <a:r>
                        <a:rPr lang="en-US" sz="1800" baseline="0" dirty="0" smtClean="0"/>
                        <a:t> TURNOVER TIME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EST. COST SAVINGS OF</a:t>
                      </a:r>
                    </a:p>
                    <a:p>
                      <a:pPr algn="ctr"/>
                      <a:r>
                        <a:rPr lang="en-US" sz="1800" dirty="0" smtClean="0"/>
                        <a:t>15 MINUTE TURNOVER TIME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One case</a:t>
                      </a:r>
                      <a:endParaRPr lang="en-US" sz="1800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Weekly</a:t>
                      </a:r>
                      <a:endParaRPr lang="en-US" sz="1800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Yearly</a:t>
                      </a:r>
                      <a:endParaRPr lang="en-US" sz="1800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One case</a:t>
                      </a:r>
                      <a:endParaRPr lang="en-US" sz="1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Weekly</a:t>
                      </a:r>
                      <a:endParaRPr lang="en-US" sz="1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Yearly</a:t>
                      </a:r>
                      <a:endParaRPr lang="en-US" sz="1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Parnassus</a:t>
                      </a:r>
                    </a:p>
                    <a:p>
                      <a:pPr algn="ctr"/>
                      <a:r>
                        <a:rPr lang="en-US" sz="1800" dirty="0" smtClean="0"/>
                        <a:t>(65 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$2,415</a:t>
                      </a:r>
                      <a:endParaRPr lang="en-US" sz="1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$241,500</a:t>
                      </a:r>
                      <a:endParaRPr lang="en-US" sz="1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$12,558,000</a:t>
                      </a:r>
                      <a:endParaRPr lang="en-US" sz="1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$3,450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$345,000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$17,940,000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Mount Zion</a:t>
                      </a:r>
                    </a:p>
                    <a:p>
                      <a:pPr algn="ctr"/>
                      <a:r>
                        <a:rPr lang="en-US" sz="1800" dirty="0" smtClean="0"/>
                        <a:t>(36 minutes)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$414</a:t>
                      </a:r>
                      <a:endParaRPr lang="en-US" sz="1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</a:t>
                      </a:r>
                      <a:r>
                        <a:rPr lang="en-US" sz="1800" dirty="0" smtClean="0"/>
                        <a:t>16,560</a:t>
                      </a:r>
                      <a:endParaRPr lang="en-US" sz="1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$861,120</a:t>
                      </a:r>
                      <a:endParaRPr lang="en-US" sz="1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$1,449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$57,960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$3,013,920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6083" y="6322912"/>
            <a:ext cx="5549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 Estimated Cost Savings Based on OR time cost of $69/minute</a:t>
            </a:r>
            <a:endParaRPr lang="en-US" sz="16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67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 Behavioral &amp;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individual behaviors contribute to target process/care gap? </a:t>
            </a:r>
            <a:r>
              <a:rPr lang="en-US" dirty="0" err="1" smtClean="0">
                <a:solidFill>
                  <a:schemeClr val="accent2"/>
                </a:solidFill>
                <a:sym typeface="Wingdings"/>
              </a:rPr>
              <a:t></a:t>
            </a:r>
            <a:r>
              <a:rPr lang="en-US" dirty="0" smtClean="0">
                <a:solidFill>
                  <a:schemeClr val="accent2"/>
                </a:solidFill>
                <a:sym typeface="Wingdings"/>
              </a:rPr>
              <a:t> identify stakeholders</a:t>
            </a:r>
            <a:endParaRPr lang="en-US" dirty="0" smtClean="0">
              <a:solidFill>
                <a:schemeClr val="accent2"/>
              </a:solidFill>
            </a:endParaRP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1047540" y="2736397"/>
          <a:ext cx="6266960" cy="3708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36713"/>
                <a:gridCol w="443024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Group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Individual Contributors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Surgery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Attending</a:t>
                      </a:r>
                      <a:r>
                        <a:rPr lang="en-US" sz="1400" baseline="0" dirty="0" smtClean="0"/>
                        <a:t> surgeon, resident surgeon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Anesthesia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Attending anesthesiologist, resident/CRNA,</a:t>
                      </a:r>
                      <a:r>
                        <a:rPr lang="en-US" sz="1400" baseline="0" dirty="0" smtClean="0"/>
                        <a:t> anesthesia tech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Nursing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Periop</a:t>
                      </a:r>
                      <a:r>
                        <a:rPr lang="en-US" sz="1400" dirty="0" smtClean="0"/>
                        <a:t> team: </a:t>
                      </a:r>
                      <a:r>
                        <a:rPr lang="en-US" sz="1400" dirty="0" err="1" smtClean="0"/>
                        <a:t>preop</a:t>
                      </a:r>
                      <a:r>
                        <a:rPr lang="en-US" sz="1400" baseline="0" dirty="0" smtClean="0"/>
                        <a:t> nurse, PACU nurse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OR team: circulating</a:t>
                      </a:r>
                      <a:r>
                        <a:rPr lang="en-US" sz="1400" baseline="0" dirty="0" smtClean="0"/>
                        <a:t> nurse, surgery scrub tech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Housekeeping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Housekeeping</a:t>
                      </a:r>
                      <a:r>
                        <a:rPr lang="en-US" sz="1400" baseline="0" dirty="0" smtClean="0"/>
                        <a:t> staff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Radiology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Radiology tech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Patient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Patients, family members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Scheduling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Surgery schedulers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Hospital administration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Finance, medical center administration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2494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 Behavioral &amp;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338568" cy="502157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What individual behaviors contribute to target process/care gap?</a:t>
            </a:r>
          </a:p>
          <a:p>
            <a:endParaRPr lang="en-US" sz="757" dirty="0" smtClean="0"/>
          </a:p>
          <a:p>
            <a:pPr lvl="1"/>
            <a:r>
              <a:rPr lang="en-US" sz="2400" dirty="0" smtClean="0">
                <a:solidFill>
                  <a:srgbClr val="DD8047"/>
                </a:solidFill>
              </a:rPr>
              <a:t>Reciprocal Determination: using data to identify problem-areas</a:t>
            </a:r>
          </a:p>
          <a:p>
            <a:pPr lvl="2"/>
            <a:r>
              <a:rPr lang="en-US" sz="1800" i="1" dirty="0" smtClean="0">
                <a:solidFill>
                  <a:srgbClr val="000000"/>
                </a:solidFill>
              </a:rPr>
              <a:t>Identify areas of potential behavior change</a:t>
            </a:r>
          </a:p>
          <a:p>
            <a:pPr lvl="2"/>
            <a:endParaRPr lang="en-US" sz="1800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DD8047"/>
                </a:solidFill>
              </a:rPr>
              <a:t>Goal Setting: set turnover time goals</a:t>
            </a:r>
          </a:p>
          <a:p>
            <a:pPr lvl="2"/>
            <a:r>
              <a:rPr lang="en-US" sz="1800" i="1" dirty="0" smtClean="0">
                <a:solidFill>
                  <a:srgbClr val="000000"/>
                </a:solidFill>
              </a:rPr>
              <a:t>Setting achievable goals that can result in impactful changes</a:t>
            </a:r>
          </a:p>
          <a:p>
            <a:pPr lvl="2"/>
            <a:endParaRPr lang="en-US" sz="1800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DD8047"/>
                </a:solidFill>
              </a:rPr>
              <a:t>Self-Efficacy &amp; Behavioral Capacity: ability to enact change</a:t>
            </a:r>
          </a:p>
          <a:p>
            <a:pPr lvl="2"/>
            <a:r>
              <a:rPr lang="en-US" sz="1800" i="1" dirty="0" smtClean="0">
                <a:solidFill>
                  <a:srgbClr val="000000"/>
                </a:solidFill>
              </a:rPr>
              <a:t>Perceived ability to decrease times</a:t>
            </a:r>
          </a:p>
          <a:p>
            <a:pPr lvl="2"/>
            <a:endParaRPr lang="en-US" sz="1800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DD8047"/>
                </a:solidFill>
              </a:rPr>
              <a:t>Reinforcement: provide feedback</a:t>
            </a:r>
          </a:p>
          <a:p>
            <a:pPr lvl="2"/>
            <a:r>
              <a:rPr lang="en-US" sz="1800" i="1" dirty="0" smtClean="0">
                <a:solidFill>
                  <a:srgbClr val="000000"/>
                </a:solidFill>
              </a:rPr>
              <a:t>Feedback with OR times and showing ability for behavior change </a:t>
            </a:r>
            <a:endParaRPr lang="en-US" sz="2800" i="1" dirty="0" smtClean="0">
              <a:solidFill>
                <a:srgbClr val="000000"/>
              </a:solidFill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2494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 Behavioral &amp;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338568" cy="502157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organizational/environmental factors influence process/care gap?</a:t>
            </a:r>
            <a:endParaRPr lang="en-US" sz="1400" dirty="0" smtClean="0">
              <a:solidFill>
                <a:srgbClr val="FF0000"/>
              </a:solidFill>
            </a:endParaRPr>
          </a:p>
          <a:p>
            <a:endParaRPr lang="en-US" sz="757" dirty="0" smtClean="0"/>
          </a:p>
          <a:p>
            <a:pPr lvl="1"/>
            <a:r>
              <a:rPr lang="en-US" sz="2400" dirty="0" smtClean="0">
                <a:solidFill>
                  <a:srgbClr val="DD8047"/>
                </a:solidFill>
              </a:rPr>
              <a:t>Clinical Quality Performance: unanticipated harms</a:t>
            </a:r>
          </a:p>
          <a:p>
            <a:pPr lvl="2"/>
            <a:r>
              <a:rPr lang="en-US" sz="1800" i="1" dirty="0" smtClean="0">
                <a:solidFill>
                  <a:srgbClr val="000000"/>
                </a:solidFill>
              </a:rPr>
              <a:t>T</a:t>
            </a:r>
            <a:r>
              <a:rPr lang="en-US" sz="1800" dirty="0" smtClean="0">
                <a:solidFill>
                  <a:srgbClr val="000000"/>
                </a:solidFill>
              </a:rPr>
              <a:t>rack </a:t>
            </a:r>
            <a:r>
              <a:rPr lang="en-US" sz="1800" dirty="0" err="1" smtClean="0">
                <a:solidFill>
                  <a:srgbClr val="000000"/>
                </a:solidFill>
              </a:rPr>
              <a:t>perioperative</a:t>
            </a:r>
            <a:r>
              <a:rPr lang="en-US" sz="1800" dirty="0" smtClean="0">
                <a:solidFill>
                  <a:srgbClr val="000000"/>
                </a:solidFill>
              </a:rPr>
              <a:t> complications and other services’ OR times to ensure interventions don’t lead to increased complications or negatively impact other </a:t>
            </a:r>
            <a:r>
              <a:rPr lang="en-US" sz="1800" dirty="0" err="1" smtClean="0">
                <a:solidFill>
                  <a:srgbClr val="000000"/>
                </a:solidFill>
              </a:rPr>
              <a:t>ORs</a:t>
            </a:r>
            <a:endParaRPr lang="en-US" sz="1800" i="1" dirty="0" smtClean="0">
              <a:solidFill>
                <a:srgbClr val="000000"/>
              </a:solidFill>
            </a:endParaRPr>
          </a:p>
          <a:p>
            <a:pPr lvl="2"/>
            <a:endParaRPr lang="en-US" sz="1800" i="1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DD8047"/>
                </a:solidFill>
              </a:rPr>
              <a:t>Patient Satisfaction: less “choice” in scheduling</a:t>
            </a:r>
          </a:p>
          <a:p>
            <a:pPr lvl="2"/>
            <a:r>
              <a:rPr lang="en-US" sz="1800" i="1" dirty="0" smtClean="0"/>
              <a:t>Educate schedulers about how to address patient concerns</a:t>
            </a:r>
            <a:endParaRPr lang="en-US" sz="1800" i="1" dirty="0" smtClean="0">
              <a:solidFill>
                <a:srgbClr val="000000"/>
              </a:solidFill>
            </a:endParaRPr>
          </a:p>
          <a:p>
            <a:pPr lvl="2"/>
            <a:r>
              <a:rPr lang="en-US" sz="1800" i="1" dirty="0" smtClean="0">
                <a:solidFill>
                  <a:srgbClr val="000000"/>
                </a:solidFill>
              </a:rPr>
              <a:t>Track patient satisfaction scores</a:t>
            </a:r>
          </a:p>
          <a:p>
            <a:pPr lvl="2"/>
            <a:endParaRPr lang="en-US" sz="1800" i="1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DD8047"/>
                </a:solidFill>
              </a:rPr>
              <a:t>Organizational Learning: resistance to change</a:t>
            </a:r>
          </a:p>
          <a:p>
            <a:pPr lvl="2"/>
            <a:r>
              <a:rPr lang="en-US" sz="1800" i="1" dirty="0" smtClean="0"/>
              <a:t>Educate/invest OR staff in involvement in a common goal</a:t>
            </a:r>
          </a:p>
          <a:p>
            <a:pPr lvl="2"/>
            <a:r>
              <a:rPr lang="en-US" sz="1800" i="1" dirty="0" smtClean="0"/>
              <a:t>Develop incentives/rewards for improvement</a:t>
            </a:r>
          </a:p>
          <a:p>
            <a:pPr lvl="2"/>
            <a:endParaRPr lang="en-US" sz="1800" i="1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DD8047"/>
                </a:solidFill>
              </a:rPr>
              <a:t>Financial Performance: resistance to improved productivity</a:t>
            </a:r>
          </a:p>
          <a:p>
            <a:pPr lvl="2"/>
            <a:r>
              <a:rPr lang="en-US" sz="1800" i="1" dirty="0" smtClean="0"/>
              <a:t>Develop rewards/incentives to motivate increased productivity</a:t>
            </a:r>
            <a:endParaRPr lang="en-US" i="1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2494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56467350"/>
              </p:ext>
            </p:extLst>
          </p:nvPr>
        </p:nvGraphicFramePr>
        <p:xfrm>
          <a:off x="347766" y="1600200"/>
          <a:ext cx="8418281" cy="3403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6602"/>
                <a:gridCol w="2923550"/>
                <a:gridCol w="3408129"/>
              </a:tblGrid>
              <a:tr h="655638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0593" marR="9059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90593" marR="90593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marL="90593" marR="90593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6642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More</a:t>
                      </a:r>
                    </a:p>
                    <a:p>
                      <a:r>
                        <a:rPr lang="en-US" sz="2400" b="1" dirty="0" smtClean="0"/>
                        <a:t>Changeable</a:t>
                      </a:r>
                      <a:endParaRPr lang="en-US" sz="2400" b="1" dirty="0"/>
                    </a:p>
                  </a:txBody>
                  <a:tcPr marL="90593" marR="90593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2400" dirty="0" smtClean="0"/>
                        <a:t> Goal setting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Reinforcing</a:t>
                      </a:r>
                      <a:endParaRPr lang="en-US" sz="2400" dirty="0" smtClean="0"/>
                    </a:p>
                    <a:p>
                      <a:endParaRPr lang="en-US" sz="2400" dirty="0"/>
                    </a:p>
                  </a:txBody>
                  <a:tcPr marL="90593" marR="90593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2400" dirty="0" smtClean="0"/>
                        <a:t> Unanticipated</a:t>
                      </a:r>
                      <a:r>
                        <a:rPr lang="en-US" sz="2400" baseline="0" dirty="0" smtClean="0"/>
                        <a:t> harms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Incentives</a:t>
                      </a:r>
                      <a:endParaRPr lang="en-US" sz="2400" dirty="0"/>
                    </a:p>
                  </a:txBody>
                  <a:tcPr marL="90593" marR="90593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3165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Less</a:t>
                      </a:r>
                    </a:p>
                    <a:p>
                      <a:r>
                        <a:rPr lang="en-US" sz="2400" b="1" dirty="0" smtClean="0"/>
                        <a:t>Changeable</a:t>
                      </a:r>
                      <a:endParaRPr lang="en-US" sz="2400" b="1" dirty="0"/>
                    </a:p>
                  </a:txBody>
                  <a:tcPr marL="90593" marR="90593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Self-efficacy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2400" baseline="0" dirty="0" smtClean="0"/>
                        <a:t> Resistance to change</a:t>
                      </a:r>
                      <a:endParaRPr lang="en-US" sz="2400" dirty="0"/>
                    </a:p>
                  </a:txBody>
                  <a:tcPr marL="90593" marR="90593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0593" marR="90593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0106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599</TotalTime>
  <Words>1259</Words>
  <Application>Microsoft Macintosh PowerPoint</Application>
  <PresentationFormat>On-screen Show (4:3)</PresentationFormat>
  <Paragraphs>278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Median</vt:lpstr>
      <vt:lpstr>Operating Wisely: Reducing OR turnover times and improving satisfaction Epi 245 final presentation May 29, 2014</vt:lpstr>
      <vt:lpstr>Slide 2</vt:lpstr>
      <vt:lpstr>1. Social Diagnosis</vt:lpstr>
      <vt:lpstr>2. Epidemiological Diagnosis</vt:lpstr>
      <vt:lpstr>2. Epidemiological Diagnosis</vt:lpstr>
      <vt:lpstr>3. Behavioral &amp; Environmental Diagnosis</vt:lpstr>
      <vt:lpstr>3. Behavioral &amp; Environmental Diagnosis</vt:lpstr>
      <vt:lpstr>3. Behavioral &amp; Environmental Diagnosis</vt:lpstr>
      <vt:lpstr>3. Behavioral Decision Matrix</vt:lpstr>
      <vt:lpstr>4. Educational/Organizational Diagnosis</vt:lpstr>
      <vt:lpstr>Phase 4:  PER Factor Decision Matrix</vt:lpstr>
      <vt:lpstr>5. Administrative and Policy Diagnosis</vt:lpstr>
      <vt:lpstr>6. Implementation</vt:lpstr>
      <vt:lpstr>Possible Interventions</vt:lpstr>
      <vt:lpstr>Process Evaluation</vt:lpstr>
      <vt:lpstr>Outcome/Impact Evaluation</vt:lpstr>
    </vt:vector>
  </TitlesOfParts>
  <Company>UCSF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Gonzales</dc:creator>
  <cp:lastModifiedBy>Lindsay Hampson</cp:lastModifiedBy>
  <cp:revision>8</cp:revision>
  <dcterms:created xsi:type="dcterms:W3CDTF">2014-05-29T16:50:31Z</dcterms:created>
  <dcterms:modified xsi:type="dcterms:W3CDTF">2014-05-29T17:15:58Z</dcterms:modified>
</cp:coreProperties>
</file>