
<file path=[Content_Types].xml><?xml version="1.0" encoding="utf-8"?>
<Types xmlns="http://schemas.openxmlformats.org/package/2006/content-types">
  <Override PartName="/ppt/slideLayouts/slideLayout1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2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  <p:sldMasterId id="2147483674" r:id="rId2"/>
  </p:sldMasterIdLst>
  <p:notesMasterIdLst>
    <p:notesMasterId r:id="rId15"/>
  </p:notesMasterIdLst>
  <p:sldIdLst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9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1195B0-CC24-8242-BE1E-189098D46CD5}" type="datetimeFigureOut">
              <a:rPr lang="en-US" smtClean="0"/>
              <a:pPr/>
              <a:t>5/29/14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3C2EC-8656-DD44-AC93-35801221A3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3C2EC-8656-DD44-AC93-35801221A39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  <p:sp>
        <p:nvSpPr>
          <p:cNvPr id="553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0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8BF78C-70D7-7C4C-A63E-4CD72E2043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3302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80463-D0F0-4543-A7ED-3CD4571E1C1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83349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34E5A-9BDA-D042-9FAA-18CB7E578A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5095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C7C39-A2FD-E143-83E1-81D06FD4EA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60530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D67DD-2E1A-0745-90B6-5F7D05F1A2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44683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  <p:sp>
        <p:nvSpPr>
          <p:cNvPr id="553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0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4E3DEC-A3BC-5649-815F-301DE1C0BC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86639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B4665-883A-0149-B2D6-F9CA76353AF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15730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77DD2-A8AD-6B46-BA5A-88924703BB9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62324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5A51E-1D3C-624B-905C-30562F1F95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942708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F6595-4CBD-4C49-9677-02FE24F1E1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23148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C1116-589A-3F40-B66B-C54B137BC27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40931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0E803-5DF9-9047-8CCC-8C6986FA71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159381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45645-D312-E742-81A1-B5779821506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661771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B15C-A126-D44C-8199-0F112085AA2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71839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3CB99-9FD8-3A48-BAE7-0A90CAEF59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346373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357E9-0570-7E41-8B63-630E8CBC547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489318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8F8A2-28F7-704F-AD36-58C8791B50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77360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F4675-7A73-964E-9BC8-8D8631A12C9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027465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81B3D-847E-674F-A881-D3389E493F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89831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BCEBD-AAF4-2E4E-9B35-FF8A84B892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77588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8A8D1-13CF-8C4F-A07E-91BD843678B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9407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3B051-013E-4147-ABCD-456FCCA6EC2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9217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AD709-1679-5840-A24C-53FC0E2A39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78545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EF02C-7EBE-1747-9406-B52682D864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7147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46BAF-530C-0D4B-9042-DEF6908248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102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72189-2E28-204C-8FC2-E39DC3947CF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4066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6.xml"/><Relationship Id="rId14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014FCFD-7ECB-AC4C-BAE4-9C91497221AE}" type="slidenum">
              <a:rPr lang="en-US">
                <a:solidFill>
                  <a:srgbClr val="000000"/>
                </a:solidFill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2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6847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A3DBEFD-A4E3-534B-A04B-B9AB82E3BE89}" type="slidenum">
              <a:rPr lang="en-US">
                <a:solidFill>
                  <a:srgbClr val="000000"/>
                </a:solidFill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2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6752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1800" y="1608667"/>
            <a:ext cx="6019800" cy="2658533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cs typeface="+mj-cs"/>
              </a:rPr>
              <a:t>Preventing Suicide &amp; Depression in Older Adults: Utilizing the PCP workforce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 i="1" dirty="0" smtClean="0">
                <a:cs typeface="+mn-cs"/>
              </a:rPr>
              <a:t>Grace C. Niu</a:t>
            </a:r>
          </a:p>
          <a:p>
            <a:pPr eaLnBrk="1" hangingPunct="1">
              <a:defRPr/>
            </a:pPr>
            <a:endParaRPr lang="en-US" sz="3200" b="1" i="1" dirty="0" smtClean="0">
              <a:cs typeface="+mn-cs"/>
            </a:endParaRPr>
          </a:p>
          <a:p>
            <a:pPr eaLnBrk="1" hangingPunct="1">
              <a:defRPr/>
            </a:pPr>
            <a:r>
              <a:rPr lang="en-US" sz="3200" b="1" i="1" dirty="0" smtClean="0">
                <a:cs typeface="+mn-cs"/>
              </a:rPr>
              <a:t>May 29, 2014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6776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4952"/>
            <a:ext cx="8229600" cy="4876800"/>
          </a:xfrm>
        </p:spPr>
        <p:txBody>
          <a:bodyPr/>
          <a:lstStyle/>
          <a:p>
            <a:r>
              <a:rPr lang="en-US" dirty="0" smtClean="0"/>
              <a:t>Inputs/Activities </a:t>
            </a:r>
          </a:p>
          <a:p>
            <a:pPr lvl="1"/>
            <a:r>
              <a:rPr lang="en-US" sz="1800" dirty="0" smtClean="0"/>
              <a:t>Predisposing: Education</a:t>
            </a:r>
            <a:r>
              <a:rPr lang="en-US" sz="1800" dirty="0" smtClean="0"/>
              <a:t> around facts of depression in </a:t>
            </a:r>
            <a:r>
              <a:rPr lang="en-US" sz="1800" dirty="0" err="1" smtClean="0"/>
              <a:t>OAs</a:t>
            </a:r>
            <a:r>
              <a:rPr lang="en-US" sz="1800" dirty="0" smtClean="0"/>
              <a:t> so </a:t>
            </a:r>
            <a:r>
              <a:rPr lang="en-US" sz="1800" i="1" dirty="0" smtClean="0"/>
              <a:t>they are aware of their roles in and know </a:t>
            </a:r>
            <a:r>
              <a:rPr lang="en-US" sz="1800" dirty="0" smtClean="0"/>
              <a:t>depression can be treated</a:t>
            </a:r>
          </a:p>
          <a:p>
            <a:pPr lvl="1"/>
            <a:r>
              <a:rPr lang="en-US" sz="1800" dirty="0" smtClean="0"/>
              <a:t>Enabling:</a:t>
            </a:r>
            <a:r>
              <a:rPr lang="en-US" sz="1800" dirty="0" smtClean="0"/>
              <a:t> electronic screening tool in system </a:t>
            </a:r>
            <a:r>
              <a:rPr lang="en-US" sz="1800" dirty="0" smtClean="0"/>
              <a:t>so that they are able to</a:t>
            </a:r>
            <a:r>
              <a:rPr lang="en-US" sz="1800" dirty="0" smtClean="0"/>
              <a:t> conduct depression screenings on a routine basis for patient over the age of 60. Alert sent to referral parties through system charts to help </a:t>
            </a:r>
            <a:r>
              <a:rPr lang="en-US" sz="1800" dirty="0" smtClean="0"/>
              <a:t>eliminate a barrier.</a:t>
            </a:r>
          </a:p>
          <a:p>
            <a:pPr lvl="1"/>
            <a:r>
              <a:rPr lang="en-US" sz="1800" dirty="0" smtClean="0"/>
              <a:t>Reinforcing: Reminders to screen;</a:t>
            </a:r>
            <a:r>
              <a:rPr lang="en-US" sz="1800" dirty="0" smtClean="0"/>
              <a:t> performance reviews</a:t>
            </a:r>
          </a:p>
          <a:p>
            <a:r>
              <a:rPr lang="en-US" dirty="0" smtClean="0"/>
              <a:t>Timetable: </a:t>
            </a:r>
          </a:p>
          <a:p>
            <a:pPr lvl="1"/>
            <a:r>
              <a:rPr lang="en-US" sz="1800" dirty="0" smtClean="0"/>
              <a:t>Pilot in</a:t>
            </a:r>
            <a:r>
              <a:rPr lang="en-US" sz="1800" dirty="0" smtClean="0"/>
              <a:t> August </a:t>
            </a:r>
            <a:r>
              <a:rPr lang="en-US" sz="1800" dirty="0" smtClean="0"/>
              <a:t>2014.</a:t>
            </a:r>
          </a:p>
          <a:p>
            <a:r>
              <a:rPr lang="en-US" dirty="0" smtClean="0"/>
              <a:t>PDSA Plan </a:t>
            </a:r>
            <a:endParaRPr lang="en-US" dirty="0" smtClean="0"/>
          </a:p>
          <a:p>
            <a:pPr lvl="1"/>
            <a:r>
              <a:rPr lang="en-US" sz="1800" dirty="0" smtClean="0"/>
              <a:t>Carried out over a 1 </a:t>
            </a:r>
            <a:r>
              <a:rPr lang="en-US" sz="1800" dirty="0" smtClean="0"/>
              <a:t>year</a:t>
            </a:r>
            <a:r>
              <a:rPr lang="en-US" sz="1800" dirty="0" smtClean="0"/>
              <a:t> period</a:t>
            </a:r>
            <a:r>
              <a:rPr lang="en-US" sz="1800" dirty="0" smtClean="0"/>
              <a:t>, and will include patient and physician </a:t>
            </a:r>
            <a:r>
              <a:rPr lang="en-US" sz="1800" dirty="0" smtClean="0"/>
              <a:t>surveys for feedback purposes.</a:t>
            </a:r>
            <a:endParaRPr lang="en-US" sz="18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25375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3999"/>
            <a:ext cx="8229600" cy="5152571"/>
          </a:xfrm>
        </p:spPr>
        <p:txBody>
          <a:bodyPr/>
          <a:lstStyle/>
          <a:p>
            <a:r>
              <a:rPr lang="en-US" dirty="0" smtClean="0"/>
              <a:t>Defining treatment/intervention </a:t>
            </a:r>
            <a:r>
              <a:rPr lang="en-US" dirty="0" smtClean="0"/>
              <a:t>fidelity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Record of who (directors, administrators, department heads) participates in conference calls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Record which PCPs attended the training and specify whether learning objectives were met.  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Tracking of whether screenings are administered to patients over 60 via </a:t>
            </a:r>
            <a:r>
              <a:rPr lang="en-US" sz="1800" dirty="0" smtClean="0">
                <a:solidFill>
                  <a:schemeClr val="tx2"/>
                </a:solidFill>
              </a:rPr>
              <a:t>EMR (3x yearly)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Documentation of follow-up treatment referrals/plans for those positive on depression</a:t>
            </a:r>
          </a:p>
          <a:p>
            <a:pPr lvl="1"/>
            <a:r>
              <a:rPr lang="en-US" sz="1800" dirty="0" smtClean="0"/>
              <a:t>Patient </a:t>
            </a:r>
            <a:r>
              <a:rPr lang="en-US" sz="1800" dirty="0" smtClean="0"/>
              <a:t>surveys of inquiring of whether they were screened and </a:t>
            </a:r>
            <a:r>
              <a:rPr lang="en-US" sz="1800" dirty="0" smtClean="0"/>
              <a:t>referred</a:t>
            </a:r>
            <a:endParaRPr lang="en-US" sz="1800" dirty="0" smtClean="0">
              <a:solidFill>
                <a:schemeClr val="tx2"/>
              </a:solidFill>
            </a:endParaRPr>
          </a:p>
          <a:p>
            <a:r>
              <a:rPr lang="en-US" dirty="0" smtClean="0"/>
              <a:t>I</a:t>
            </a:r>
            <a:r>
              <a:rPr lang="en-US" dirty="0" smtClean="0"/>
              <a:t>ntermediate Outcomes</a:t>
            </a:r>
          </a:p>
          <a:p>
            <a:pPr lvl="1"/>
            <a:r>
              <a:rPr lang="en-US" sz="2400" dirty="0" smtClean="0"/>
              <a:t>Lower patient depression scores</a:t>
            </a:r>
          </a:p>
          <a:p>
            <a:pPr lvl="1"/>
            <a:r>
              <a:rPr lang="en-US" sz="2400" dirty="0" smtClean="0"/>
              <a:t>Increase in # of referrals or use of referral path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44127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Outcome/Impact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 of </a:t>
            </a:r>
            <a:r>
              <a:rPr lang="en-US" dirty="0" smtClean="0"/>
              <a:t>Allocation: Different clinics within larger hospital system</a:t>
            </a:r>
          </a:p>
          <a:p>
            <a:r>
              <a:rPr lang="en-US" dirty="0" smtClean="0"/>
              <a:t>Unit of </a:t>
            </a:r>
            <a:r>
              <a:rPr lang="en-US" dirty="0" smtClean="0"/>
              <a:t>Analysis: Patient-Depression scores over time in patients ove</a:t>
            </a:r>
            <a:r>
              <a:rPr lang="en-US" dirty="0" smtClean="0"/>
              <a:t>r 60</a:t>
            </a:r>
            <a:endParaRPr lang="en-US" dirty="0" smtClean="0"/>
          </a:p>
          <a:p>
            <a:r>
              <a:rPr lang="en-US" dirty="0" smtClean="0"/>
              <a:t>Study </a:t>
            </a:r>
            <a:r>
              <a:rPr lang="en-US" dirty="0" smtClean="0"/>
              <a:t>Design: Interrupted Time Series</a:t>
            </a:r>
          </a:p>
          <a:p>
            <a:r>
              <a:rPr lang="en-US" dirty="0" smtClean="0"/>
              <a:t>Effect Size Detection </a:t>
            </a:r>
            <a:r>
              <a:rPr lang="en-US" dirty="0" smtClean="0"/>
              <a:t>Desired: 0.10</a:t>
            </a:r>
          </a:p>
          <a:p>
            <a:r>
              <a:rPr lang="en-US" dirty="0" smtClean="0"/>
              <a:t>Sample </a:t>
            </a:r>
            <a:r>
              <a:rPr lang="en-US" dirty="0" smtClean="0"/>
              <a:t>Size: 875 in </a:t>
            </a:r>
            <a:r>
              <a:rPr lang="en-US" smtClean="0"/>
              <a:t>each clinic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242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06375" y="92075"/>
            <a:ext cx="8732838" cy="667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4233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Social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26857"/>
          </a:xfrm>
        </p:spPr>
        <p:txBody>
          <a:bodyPr/>
          <a:lstStyle/>
          <a:p>
            <a:r>
              <a:rPr lang="en-US" sz="2800" dirty="0" smtClean="0"/>
              <a:t>Depression care for adults over 60 yrs.</a:t>
            </a:r>
          </a:p>
          <a:p>
            <a:pPr lvl="1"/>
            <a:r>
              <a:rPr lang="en-US" sz="2600" dirty="0" smtClean="0"/>
              <a:t>Target: PCPs including physicians, nurse practitioners, and physician’s assistants </a:t>
            </a:r>
          </a:p>
          <a:p>
            <a:pPr lvl="1"/>
            <a:r>
              <a:rPr lang="en-US" sz="2600" dirty="0" smtClean="0"/>
              <a:t>Gap</a:t>
            </a:r>
          </a:p>
          <a:p>
            <a:pPr lvl="2"/>
            <a:r>
              <a:rPr lang="en-US" dirty="0" smtClean="0"/>
              <a:t>Age biases in detecting and treating depression and suicidal ideation</a:t>
            </a:r>
            <a:r>
              <a:rPr lang="en-US" b="1" dirty="0" smtClean="0"/>
              <a:t> </a:t>
            </a:r>
            <a:r>
              <a:rPr lang="en-US" dirty="0" smtClean="0"/>
              <a:t>(80 for </a:t>
            </a:r>
            <a:r>
              <a:rPr lang="en-US" dirty="0" err="1" smtClean="0"/>
              <a:t>YAs</a:t>
            </a:r>
            <a:r>
              <a:rPr lang="en-US" dirty="0" smtClean="0"/>
              <a:t> vs. 60% for </a:t>
            </a:r>
            <a:r>
              <a:rPr lang="en-US" dirty="0" err="1" smtClean="0"/>
              <a:t>OAs</a:t>
            </a:r>
            <a:r>
              <a:rPr lang="en-US" dirty="0" smtClean="0"/>
              <a:t>)</a:t>
            </a:r>
          </a:p>
          <a:p>
            <a:pPr lvl="1"/>
            <a:r>
              <a:rPr lang="en-US" sz="2600" dirty="0" smtClean="0"/>
              <a:t>Community engagement activities</a:t>
            </a:r>
          </a:p>
          <a:p>
            <a:pPr lvl="2"/>
            <a:r>
              <a:rPr lang="en-US" dirty="0" smtClean="0"/>
              <a:t>Provide education first to hospital administrators, directors, department heads; Community advisory board made up of hospital system administrators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92226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Epidemiological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34895"/>
          </a:xfrm>
        </p:spPr>
        <p:txBody>
          <a:bodyPr/>
          <a:lstStyle/>
          <a:p>
            <a:r>
              <a:rPr lang="en-US" sz="2400" dirty="0" smtClean="0"/>
              <a:t>I propose to improve depression care for older adults through a program that educates PCPs on the importance of conducting depression screenings in </a:t>
            </a:r>
            <a:r>
              <a:rPr lang="en-US" sz="2400" dirty="0" err="1" smtClean="0"/>
              <a:t>OAs</a:t>
            </a:r>
            <a:endParaRPr lang="en-US" sz="2400" dirty="0" smtClean="0"/>
          </a:p>
          <a:p>
            <a:r>
              <a:rPr lang="en-US" sz="2400" dirty="0" smtClean="0"/>
              <a:t>Major process/care gaps that influence depression care </a:t>
            </a:r>
          </a:p>
          <a:p>
            <a:pPr lvl="1"/>
            <a:r>
              <a:rPr lang="en-US" sz="2400" b="1" dirty="0" smtClean="0"/>
              <a:t>Access to </a:t>
            </a:r>
            <a:r>
              <a:rPr lang="en-US" sz="2400" dirty="0" smtClean="0"/>
              <a:t>depression </a:t>
            </a:r>
            <a:r>
              <a:rPr lang="en-US" sz="2400" dirty="0" err="1" smtClean="0"/>
              <a:t>tx</a:t>
            </a:r>
            <a:r>
              <a:rPr lang="en-US" sz="2400" dirty="0" smtClean="0"/>
              <a:t> in primary care clinics—case for integrated behavioral health</a:t>
            </a:r>
          </a:p>
          <a:p>
            <a:pPr lvl="1"/>
            <a:r>
              <a:rPr lang="en-US" sz="2400" b="1" dirty="0" smtClean="0"/>
              <a:t>Assessment </a:t>
            </a:r>
            <a:r>
              <a:rPr lang="en-US" sz="2400" dirty="0" smtClean="0"/>
              <a:t>by non mental health providers</a:t>
            </a:r>
          </a:p>
          <a:p>
            <a:pPr lvl="1"/>
            <a:r>
              <a:rPr lang="en-US" sz="2400" b="1" dirty="0" smtClean="0"/>
              <a:t>Medicare billing </a:t>
            </a:r>
            <a:r>
              <a:rPr lang="en-US" sz="2400" dirty="0" smtClean="0"/>
              <a:t>issues related to time and assessment</a:t>
            </a:r>
          </a:p>
          <a:p>
            <a:r>
              <a:rPr lang="en-US" sz="2400" dirty="0" smtClean="0"/>
              <a:t>Conducting routine brief depression screenings especially in adults over 60 yrs old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67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and Environmental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76800"/>
          </a:xfrm>
        </p:spPr>
        <p:txBody>
          <a:bodyPr/>
          <a:lstStyle/>
          <a:p>
            <a:r>
              <a:rPr lang="en-US" dirty="0" smtClean="0"/>
              <a:t>Barriers to Behavioral Change:</a:t>
            </a:r>
          </a:p>
          <a:p>
            <a:pPr lvl="1"/>
            <a:r>
              <a:rPr lang="en-US" sz="2400" b="1" dirty="0" smtClean="0"/>
              <a:t>Lack of knowledge</a:t>
            </a:r>
            <a:r>
              <a:rPr lang="en-US" sz="2400" dirty="0" smtClean="0"/>
              <a:t> about efficacy of depression </a:t>
            </a:r>
            <a:r>
              <a:rPr lang="en-US" sz="2400" dirty="0" err="1" smtClean="0"/>
              <a:t>tx</a:t>
            </a:r>
            <a:r>
              <a:rPr lang="en-US" sz="2400" dirty="0" smtClean="0"/>
              <a:t> is a commonly cited reason for under-treatment</a:t>
            </a:r>
          </a:p>
          <a:p>
            <a:pPr lvl="1"/>
            <a:r>
              <a:rPr lang="en-US" sz="2400" b="1" dirty="0" smtClean="0"/>
              <a:t>Time </a:t>
            </a:r>
            <a:r>
              <a:rPr lang="en-US" sz="2400" dirty="0" smtClean="0"/>
              <a:t>Concerns: Too many patients to see and little time to ask questions about depression and suicide</a:t>
            </a:r>
          </a:p>
          <a:p>
            <a:pPr lvl="1"/>
            <a:r>
              <a:rPr lang="en-US" sz="2400" dirty="0" smtClean="0"/>
              <a:t>Not knowing how to talk about depression or suicidal ideation</a:t>
            </a:r>
            <a:endParaRPr lang="en-US" dirty="0" smtClean="0"/>
          </a:p>
          <a:p>
            <a:r>
              <a:rPr lang="en-US" dirty="0" smtClean="0"/>
              <a:t>Organizational/Environmental factors influence process/care gap?</a:t>
            </a:r>
            <a:endParaRPr lang="en-US" sz="1400" dirty="0" smtClean="0">
              <a:solidFill>
                <a:srgbClr val="FF0000"/>
              </a:solidFill>
            </a:endParaRP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Unknown referral path/support from practice setting or hospital system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24943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56467350"/>
              </p:ext>
            </p:extLst>
          </p:nvPr>
        </p:nvGraphicFramePr>
        <p:xfrm>
          <a:off x="457200" y="1981200"/>
          <a:ext cx="8229600" cy="1925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dirty="0" smtClean="0"/>
                        <a:t>Knowledge about efficacy of depression </a:t>
                      </a:r>
                      <a:r>
                        <a:rPr lang="en-US" dirty="0" err="1" smtClean="0"/>
                        <a:t>tx</a:t>
                      </a:r>
                      <a:endParaRPr lang="en-US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en-US" baseline="0" dirty="0" smtClean="0"/>
                        <a:t>Clarify referral process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Learning</a:t>
                      </a:r>
                      <a:r>
                        <a:rPr lang="en-US" baseline="0" dirty="0" smtClean="0"/>
                        <a:t> skills to t</a:t>
                      </a:r>
                      <a:r>
                        <a:rPr lang="en-US" dirty="0" smtClean="0"/>
                        <a:t>alk about depression</a:t>
                      </a:r>
                      <a:r>
                        <a:rPr lang="en-US" baseline="0" dirty="0" smtClean="0"/>
                        <a:t> and suicide to </a:t>
                      </a:r>
                      <a:r>
                        <a:rPr lang="en-US" baseline="0" dirty="0" err="1" smtClean="0"/>
                        <a:t>OAs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r>
                        <a:rPr lang="en-US" baseline="0" dirty="0" smtClean="0"/>
                        <a:t> management concerns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01063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493276" cy="1090990"/>
          </a:xfrm>
        </p:spPr>
        <p:txBody>
          <a:bodyPr/>
          <a:lstStyle/>
          <a:p>
            <a:r>
              <a:rPr lang="en-US" sz="3600" dirty="0" smtClean="0"/>
              <a:t>4. Educational and Organizational Diagnosis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8191"/>
            <a:ext cx="8229600" cy="5128380"/>
          </a:xfrm>
        </p:spPr>
        <p:txBody>
          <a:bodyPr/>
          <a:lstStyle/>
          <a:p>
            <a:r>
              <a:rPr lang="en-US" sz="2800" dirty="0" smtClean="0"/>
              <a:t>Predisposing Factors</a:t>
            </a:r>
          </a:p>
          <a:p>
            <a:pPr lvl="1"/>
            <a:r>
              <a:rPr lang="en-US" sz="2200" dirty="0" smtClean="0"/>
              <a:t>Know the current situation: Large % of </a:t>
            </a:r>
            <a:r>
              <a:rPr lang="en-US" sz="2200" dirty="0" err="1" smtClean="0"/>
              <a:t>OAs</a:t>
            </a:r>
            <a:r>
              <a:rPr lang="en-US" sz="2200" dirty="0" smtClean="0"/>
              <a:t> who commit suicide visit a PCP within weeks of suicide.</a:t>
            </a:r>
          </a:p>
          <a:p>
            <a:pPr lvl="1"/>
            <a:r>
              <a:rPr lang="en-US" sz="2200" dirty="0" smtClean="0"/>
              <a:t>Believe depression in </a:t>
            </a:r>
            <a:r>
              <a:rPr lang="en-US" sz="2200" dirty="0" err="1" smtClean="0"/>
              <a:t>OAs</a:t>
            </a:r>
            <a:r>
              <a:rPr lang="en-US" sz="2200" dirty="0" smtClean="0"/>
              <a:t> is treatable not normal aging</a:t>
            </a:r>
          </a:p>
          <a:p>
            <a:pPr lvl="1"/>
            <a:r>
              <a:rPr lang="en-US" sz="2200" dirty="0" smtClean="0"/>
              <a:t>Intend to improve overall care for older adults</a:t>
            </a:r>
          </a:p>
          <a:p>
            <a:r>
              <a:rPr lang="en-US" sz="2800" dirty="0" smtClean="0"/>
              <a:t>Enabling</a:t>
            </a:r>
            <a:r>
              <a:rPr lang="en-US" dirty="0" smtClean="0"/>
              <a:t> Factors…</a:t>
            </a:r>
          </a:p>
          <a:p>
            <a:pPr lvl="1"/>
            <a:r>
              <a:rPr lang="en-US" sz="2200" dirty="0" smtClean="0"/>
              <a:t>Be able to ask targeted questions and make referrals </a:t>
            </a:r>
          </a:p>
          <a:p>
            <a:pPr lvl="1"/>
            <a:r>
              <a:rPr lang="en-US" sz="2200" dirty="0" smtClean="0"/>
              <a:t>Have access to behavioral health staff</a:t>
            </a:r>
          </a:p>
          <a:p>
            <a:r>
              <a:rPr lang="en-US" sz="2800" dirty="0" smtClean="0"/>
              <a:t>Reinforcing Factors…</a:t>
            </a:r>
          </a:p>
          <a:p>
            <a:pPr lvl="1"/>
            <a:r>
              <a:rPr lang="en-US" sz="2400" dirty="0" smtClean="0"/>
              <a:t>Reminders to conduct routine screenings for </a:t>
            </a:r>
            <a:r>
              <a:rPr lang="en-US" sz="2400" dirty="0" err="1" smtClean="0"/>
              <a:t>OAs</a:t>
            </a:r>
            <a:endParaRPr lang="en-US" sz="2400" dirty="0" smtClean="0"/>
          </a:p>
          <a:p>
            <a:pPr lvl="1"/>
            <a:r>
              <a:rPr lang="en-US" sz="2400" dirty="0" smtClean="0"/>
              <a:t>Use of screening reflects well on performance reviews</a:t>
            </a:r>
          </a:p>
          <a:p>
            <a:pPr lvl="1"/>
            <a:r>
              <a:rPr lang="en-US" sz="2400" dirty="0" smtClean="0"/>
              <a:t>Provide support by listening to concerns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800" i="1" dirty="0" smtClean="0">
                <a:solidFill>
                  <a:srgbClr val="FF0000"/>
                </a:solidFill>
              </a:rPr>
              <a:t>**see PER Worksheet from Implementation Frameworks Session</a:t>
            </a:r>
            <a:endParaRPr lang="en-US" sz="1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15302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4:  PER Factor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89114766"/>
              </p:ext>
            </p:extLst>
          </p:nvPr>
        </p:nvGraphicFramePr>
        <p:xfrm>
          <a:off x="457200" y="2032000"/>
          <a:ext cx="8456991" cy="3801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8997"/>
                <a:gridCol w="2818997"/>
                <a:gridCol w="2818997"/>
              </a:tblGrid>
              <a:tr h="4971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1544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lvl="1"/>
                      <a:r>
                        <a:rPr lang="en-US" sz="1800" dirty="0" smtClean="0"/>
                        <a:t>Know that many </a:t>
                      </a:r>
                      <a:r>
                        <a:rPr lang="en-US" sz="1800" dirty="0" err="1" smtClean="0"/>
                        <a:t>OAs</a:t>
                      </a:r>
                      <a:r>
                        <a:rPr lang="en-US" sz="1800" dirty="0" smtClean="0"/>
                        <a:t> who commit suicide visit a PCP within weeks of suicide.</a:t>
                      </a:r>
                    </a:p>
                    <a:p>
                      <a:pPr marL="0" lvl="1"/>
                      <a:r>
                        <a:rPr lang="en-US" sz="1800" dirty="0" smtClean="0"/>
                        <a:t>Believe depression in </a:t>
                      </a:r>
                      <a:r>
                        <a:rPr lang="en-US" sz="1800" dirty="0" err="1" smtClean="0"/>
                        <a:t>OAs</a:t>
                      </a:r>
                      <a:r>
                        <a:rPr lang="en-US" sz="1800" dirty="0" smtClean="0"/>
                        <a:t> is not a normal part of aging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Performance</a:t>
                      </a:r>
                      <a:r>
                        <a:rPr lang="en-US" baseline="0" dirty="0" smtClean="0"/>
                        <a:t> reviews</a:t>
                      </a:r>
                    </a:p>
                    <a:p>
                      <a:r>
                        <a:rPr lang="en-US" baseline="0" dirty="0" smtClean="0"/>
                        <a:t>Tracking providers on screening use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58051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Automatic</a:t>
                      </a:r>
                      <a:r>
                        <a:rPr lang="en-US" baseline="0" dirty="0" smtClean="0"/>
                        <a:t> reminders to conduct screenings</a:t>
                      </a:r>
                    </a:p>
                    <a:p>
                      <a:r>
                        <a:rPr lang="en-US" baseline="0" dirty="0" smtClean="0"/>
                        <a:t>Strengthening referral path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Program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25183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Administrative and Policy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876800"/>
          </a:xfrm>
        </p:spPr>
        <p:txBody>
          <a:bodyPr/>
          <a:lstStyle/>
          <a:p>
            <a:r>
              <a:rPr lang="en-US" dirty="0" smtClean="0"/>
              <a:t>Resources</a:t>
            </a:r>
          </a:p>
          <a:p>
            <a:pPr lvl="1"/>
            <a:r>
              <a:rPr lang="en-US" sz="2400" dirty="0" smtClean="0"/>
              <a:t>Pre-existing relationship with</a:t>
            </a:r>
            <a:r>
              <a:rPr lang="en-US" sz="2400" dirty="0" smtClean="0"/>
              <a:t> Kaiser director of behavioral Health</a:t>
            </a:r>
          </a:p>
          <a:p>
            <a:pPr lvl="1"/>
            <a:r>
              <a:rPr lang="en-US" sz="2400" dirty="0" smtClean="0"/>
              <a:t>Part of larger “</a:t>
            </a:r>
            <a:r>
              <a:rPr lang="en-US" sz="2400" dirty="0" smtClean="0"/>
              <a:t>Zero Suicide” initiative</a:t>
            </a:r>
            <a:endParaRPr lang="en-US" sz="2400" dirty="0" smtClean="0"/>
          </a:p>
          <a:p>
            <a:pPr lvl="1"/>
            <a:r>
              <a:rPr lang="en-US" sz="2400" dirty="0" smtClean="0"/>
              <a:t>Engaged</a:t>
            </a:r>
            <a:r>
              <a:rPr lang="en-US" sz="2400" dirty="0" smtClean="0"/>
              <a:t> Kaiser’s Chief Medical Officer and UCSF Family Medicine Director</a:t>
            </a:r>
          </a:p>
          <a:p>
            <a:r>
              <a:rPr lang="en-US" dirty="0" smtClean="0"/>
              <a:t>Admin/Organizational </a:t>
            </a:r>
            <a:r>
              <a:rPr lang="en-US" dirty="0" smtClean="0"/>
              <a:t>Concerns</a:t>
            </a:r>
          </a:p>
          <a:p>
            <a:pPr lvl="1"/>
            <a:r>
              <a:rPr lang="en-US" sz="2400" dirty="0" smtClean="0"/>
              <a:t>Hospital Systems concern of brand tarnishing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/>
            <a:r>
              <a:rPr lang="en-US" sz="2400" dirty="0" smtClean="0"/>
              <a:t>Incorporating hospital system wide initiatives </a:t>
            </a:r>
          </a:p>
          <a:p>
            <a:pPr lvl="1"/>
            <a:r>
              <a:rPr lang="en-US" sz="2400" dirty="0" smtClean="0"/>
              <a:t>Forming a mission statement with board of advisors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098522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="http://schemas.openxmlformats.org/drawingml/2006/main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="http://schemas.openxmlformats.org/drawingml/2006/main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="http://schemas.openxmlformats.org/drawingml/2006/main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="http://schemas.openxmlformats.org/drawingml/2006/main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739</Words>
  <Application>Microsoft Macintosh PowerPoint</Application>
  <PresentationFormat>On-screen Show (4:3)</PresentationFormat>
  <Paragraphs>99</Paragraphs>
  <Slides>12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Pixel</vt:lpstr>
      <vt:lpstr>1_Pixel</vt:lpstr>
      <vt:lpstr>Preventing Suicide &amp; Depression in Older Adults: Utilizing the PCP workforce</vt:lpstr>
      <vt:lpstr>Slide 2</vt:lpstr>
      <vt:lpstr>1. Social Diagnosis</vt:lpstr>
      <vt:lpstr>2. Epidemiological Diagnosis</vt:lpstr>
      <vt:lpstr>3. Behavioral and Environmental Diagnosis</vt:lpstr>
      <vt:lpstr>3. Behavioral Decision Matrix</vt:lpstr>
      <vt:lpstr>4. Educational and Organizational Diagnosis</vt:lpstr>
      <vt:lpstr>Phase 4:  PER Factor Decision Matrix</vt:lpstr>
      <vt:lpstr>5. Administrative and Policy Diagnosis</vt:lpstr>
      <vt:lpstr>6. Implementation</vt:lpstr>
      <vt:lpstr>Process Evaluation</vt:lpstr>
      <vt:lpstr>Outcome/Impact Evaluation</vt:lpstr>
    </vt:vector>
  </TitlesOfParts>
  <Company>UCSF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Ralph Gonzales</dc:creator>
  <cp:lastModifiedBy>Grace Niu</cp:lastModifiedBy>
  <cp:revision>9</cp:revision>
  <dcterms:created xsi:type="dcterms:W3CDTF">2014-05-29T07:03:59Z</dcterms:created>
  <dcterms:modified xsi:type="dcterms:W3CDTF">2014-05-29T07:34:09Z</dcterms:modified>
</cp:coreProperties>
</file>