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4" r:id="rId2"/>
  </p:sldMasterIdLst>
  <p:sldIdLst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 snapToObjects="1">
      <p:cViewPr>
        <p:scale>
          <a:sx n="86" d="100"/>
          <a:sy n="86" d="100"/>
        </p:scale>
        <p:origin x="402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</p:grpSp>
      <p:sp>
        <p:nvSpPr>
          <p:cNvPr id="553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0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8BF78C-70D7-7C4C-A63E-4CD72E2043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02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80463-D0F0-4543-A7ED-3CD4571E1C1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349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234E5A-9BDA-D042-9FAA-18CB7E578A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95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C7C39-A2FD-E143-83E1-81D06FD4EA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530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D67DD-2E1A-0745-90B6-5F7D05F1A2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6831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2400">
                  <a:solidFill>
                    <a:srgbClr val="000000"/>
                  </a:solidFill>
                  <a:latin typeface="Times New Roman" charset="0"/>
                  <a:ea typeface="ＭＳ Ｐゴシック" charset="0"/>
                  <a:cs typeface="ＭＳ Ｐゴシック" charset="0"/>
                </a:endParaRPr>
              </a:p>
            </p:txBody>
          </p:sp>
        </p:grpSp>
      </p:grpSp>
      <p:sp>
        <p:nvSpPr>
          <p:cNvPr id="5531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531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charset="0"/>
              <a:buNone/>
              <a:defRPr sz="3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B4E3DEC-A3BC-5649-815F-301DE1C0BC2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6395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B4665-883A-0149-B2D6-F9CA76353AF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730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77DD2-A8AD-6B46-BA5A-88924703BB9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324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5A51E-1D3C-624B-905C-30562F1F95A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2708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EF6595-4CBD-4C49-9677-02FE24F1E1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1482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EC1116-589A-3F40-B66B-C54B137BC27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931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0E803-5DF9-9047-8CCC-8C6986FA71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9381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45645-D312-E742-81A1-B5779821506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1771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CB15C-A126-D44C-8199-0F112085AA2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839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3CB99-9FD8-3A48-BAE7-0A90CAEF59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6373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3357E9-0570-7E41-8B63-630E8CBC547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93180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8F8A2-28F7-704F-AD36-58C8791B50D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7360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F4675-7A73-964E-9BC8-8D8631A12C9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7465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81B3D-847E-674F-A881-D3389E493FB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831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BCEBD-AAF4-2E4E-9B35-FF8A84B892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588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8A8D1-13CF-8C4F-A07E-91BD843678B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07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3B051-013E-4147-ABCD-456FCCA6EC2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175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AD709-1679-5840-A24C-53FC0E2A39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545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EF02C-7EBE-1747-9406-B52682D864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475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46BAF-530C-0D4B-9042-DEF6908248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21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72189-2E28-204C-8FC2-E39DC3947CF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664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8014FCFD-7ECB-AC4C-BAE4-9C91497221AE}" type="slidenum">
              <a:rPr lang="en-US">
                <a:solidFill>
                  <a:srgbClr val="000000"/>
                </a:solidFill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2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479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5A3DBEFD-A4E3-534B-A04B-B9AB82E3BE89}" type="slidenum">
              <a:rPr lang="en-US">
                <a:solidFill>
                  <a:srgbClr val="000000"/>
                </a:solidFill>
                <a:ea typeface="ＭＳ Ｐゴシック" charset="0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542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666699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9999CC"/>
                </a:solidFill>
                <a:latin typeface="Arial" charset="0"/>
                <a:ea typeface="ＭＳ Ｐゴシック" charset="0"/>
                <a:cs typeface="ＭＳ Ｐゴシック" charset="0"/>
              </a:endParaRPr>
            </a:p>
          </p:txBody>
        </p:sp>
      </p:grpSp>
      <p:sp>
        <p:nvSpPr>
          <p:cNvPr id="54286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428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8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527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charset="0"/>
        <a:buChar char="n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charset="0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cs typeface="+mj-cs"/>
              </a:rPr>
              <a:t>Reducing Night Time </a:t>
            </a:r>
            <a:r>
              <a:rPr lang="en-US" sz="3200" b="1" dirty="0" smtClean="0">
                <a:cs typeface="+mj-cs"/>
              </a:rPr>
              <a:t>Vitals</a:t>
            </a:r>
            <a:r>
              <a:rPr lang="en-US" sz="4400" b="1" dirty="0" smtClean="0">
                <a:cs typeface="+mj-cs"/>
              </a:rPr>
              <a:t/>
            </a:r>
            <a:br>
              <a:rPr lang="en-US" sz="4400" b="1" dirty="0" smtClean="0">
                <a:cs typeface="+mj-cs"/>
              </a:rPr>
            </a:br>
            <a:r>
              <a:rPr lang="en-US" sz="2800" b="1" dirty="0" err="1" smtClean="0">
                <a:cs typeface="+mj-cs"/>
              </a:rPr>
              <a:t>Epi</a:t>
            </a:r>
            <a:r>
              <a:rPr lang="en-US" sz="2800" b="1" dirty="0" smtClean="0">
                <a:cs typeface="+mj-cs"/>
              </a:rPr>
              <a:t> 245 Final Presentation</a:t>
            </a:r>
            <a:br>
              <a:rPr lang="en-US" sz="2800" b="1" dirty="0" smtClean="0">
                <a:cs typeface="+mj-cs"/>
              </a:rPr>
            </a:br>
            <a:r>
              <a:rPr lang="en-US" sz="2000" b="1" dirty="0" smtClean="0">
                <a:cs typeface="+mj-cs"/>
              </a:rPr>
              <a:t>Spring 2014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 i="1" smtClean="0">
                <a:cs typeface="+mn-cs"/>
              </a:rPr>
              <a:t>Victoria Tang</a:t>
            </a:r>
            <a:endParaRPr lang="en-US" sz="3200" b="1" i="1" dirty="0" smtClean="0">
              <a:cs typeface="+mn-cs"/>
            </a:endParaRPr>
          </a:p>
          <a:p>
            <a:pPr eaLnBrk="1" hangingPunct="1">
              <a:defRPr/>
            </a:pPr>
            <a:endParaRPr lang="en-US" sz="3200" b="1" i="1" dirty="0">
              <a:cs typeface="+mn-cs"/>
            </a:endParaRPr>
          </a:p>
          <a:p>
            <a:pPr eaLnBrk="1" hangingPunct="1">
              <a:defRPr/>
            </a:pPr>
            <a:r>
              <a:rPr lang="en-US" sz="3200" b="1" i="1" dirty="0" smtClean="0">
                <a:cs typeface="+mn-cs"/>
              </a:rPr>
              <a:t>May 29, 2014</a:t>
            </a:r>
          </a:p>
        </p:txBody>
      </p:sp>
    </p:spTree>
    <p:extLst>
      <p:ext uri="{BB962C8B-B14F-4D97-AF65-F5344CB8AC3E}">
        <p14:creationId xmlns:p14="http://schemas.microsoft.com/office/powerpoint/2010/main" val="106776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Inputs/Activities</a:t>
            </a:r>
            <a:endParaRPr lang="en-US" dirty="0" smtClean="0"/>
          </a:p>
          <a:p>
            <a:pPr lvl="1"/>
            <a:r>
              <a:rPr lang="en-US" dirty="0" smtClean="0"/>
              <a:t>Predisposing: knowledge/education</a:t>
            </a:r>
            <a:endParaRPr lang="en-US" dirty="0" smtClean="0"/>
          </a:p>
          <a:p>
            <a:pPr lvl="1"/>
            <a:r>
              <a:rPr lang="en-US" dirty="0" smtClean="0"/>
              <a:t>Enabling: risk tool</a:t>
            </a:r>
            <a:endParaRPr lang="en-US" dirty="0" smtClean="0"/>
          </a:p>
          <a:p>
            <a:pPr lvl="1"/>
            <a:r>
              <a:rPr lang="en-US" dirty="0" smtClean="0"/>
              <a:t>Reinforcing: door signs/</a:t>
            </a:r>
            <a:r>
              <a:rPr lang="en-US" dirty="0" err="1" smtClean="0"/>
              <a:t>cprs</a:t>
            </a:r>
            <a:r>
              <a:rPr lang="en-US" dirty="0" smtClean="0"/>
              <a:t> reminder tool</a:t>
            </a:r>
            <a:endParaRPr lang="en-US" dirty="0" smtClean="0"/>
          </a:p>
          <a:p>
            <a:r>
              <a:rPr lang="en-US" dirty="0" smtClean="0"/>
              <a:t>Timetable: Winter 2014</a:t>
            </a:r>
            <a:endParaRPr lang="en-US" dirty="0" smtClean="0"/>
          </a:p>
          <a:p>
            <a:r>
              <a:rPr lang="en-US" dirty="0" smtClean="0"/>
              <a:t>PDSA </a:t>
            </a:r>
            <a:r>
              <a:rPr lang="en-US" dirty="0" smtClean="0"/>
              <a:t>Plan</a:t>
            </a:r>
          </a:p>
          <a:p>
            <a:pPr lvl="1"/>
            <a:r>
              <a:rPr lang="en-US" sz="2400" dirty="0" smtClean="0"/>
              <a:t>Frequent assessment of targeting, performance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5375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</a:t>
            </a:r>
            <a:r>
              <a:rPr lang="en-US" dirty="0" smtClean="0"/>
              <a:t>Indicator:</a:t>
            </a:r>
          </a:p>
          <a:p>
            <a:pPr lvl="1"/>
            <a:r>
              <a:rPr lang="en-US" dirty="0" smtClean="0"/>
              <a:t>Proportion of providers who consider targeting their use of night time vitals</a:t>
            </a:r>
            <a:endParaRPr lang="en-US" sz="1400" i="1" dirty="0">
              <a:solidFill>
                <a:srgbClr val="FF0000"/>
              </a:solidFill>
            </a:endParaRPr>
          </a:p>
          <a:p>
            <a:r>
              <a:rPr lang="en-US" dirty="0" smtClean="0"/>
              <a:t>Outcome Indicators:</a:t>
            </a:r>
          </a:p>
          <a:p>
            <a:pPr lvl="1"/>
            <a:r>
              <a:rPr lang="en-US" dirty="0" smtClean="0"/>
              <a:t>% low risk patients with nighttime vitals</a:t>
            </a:r>
          </a:p>
          <a:p>
            <a:r>
              <a:rPr lang="en-US" dirty="0" smtClean="0"/>
              <a:t>Intermediate Indicators:</a:t>
            </a:r>
          </a:p>
          <a:p>
            <a:pPr lvl="1"/>
            <a:r>
              <a:rPr lang="en-US" dirty="0" smtClean="0"/>
              <a:t>Use of the risk tool and order placement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1271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Outcome/Impact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 of </a:t>
            </a:r>
            <a:r>
              <a:rPr lang="en-US" dirty="0" smtClean="0"/>
              <a:t>Allocation: medically low-risk </a:t>
            </a:r>
            <a:r>
              <a:rPr lang="en-US" dirty="0" err="1" smtClean="0"/>
              <a:t>pt</a:t>
            </a:r>
            <a:endParaRPr lang="en-US" dirty="0" smtClean="0"/>
          </a:p>
          <a:p>
            <a:r>
              <a:rPr lang="en-US" dirty="0" smtClean="0"/>
              <a:t>Unit of </a:t>
            </a:r>
            <a:r>
              <a:rPr lang="en-US" dirty="0" smtClean="0"/>
              <a:t>Analysis: whether they had night time vitals</a:t>
            </a:r>
            <a:endParaRPr lang="en-US" dirty="0" smtClean="0"/>
          </a:p>
          <a:p>
            <a:r>
              <a:rPr lang="en-US" dirty="0" smtClean="0"/>
              <a:t>Study </a:t>
            </a:r>
            <a:r>
              <a:rPr lang="en-US" dirty="0" smtClean="0"/>
              <a:t>Design: interrupted time series</a:t>
            </a:r>
            <a:endParaRPr lang="en-US" dirty="0" smtClean="0"/>
          </a:p>
          <a:p>
            <a:r>
              <a:rPr lang="en-US" dirty="0" smtClean="0"/>
              <a:t>Effect Size Detection </a:t>
            </a:r>
            <a:r>
              <a:rPr lang="en-US" dirty="0" smtClean="0"/>
              <a:t>Desired: 20%</a:t>
            </a:r>
            <a:endParaRPr lang="en-US" dirty="0" smtClean="0"/>
          </a:p>
          <a:p>
            <a:r>
              <a:rPr lang="en-US" dirty="0" smtClean="0"/>
              <a:t>Sample </a:t>
            </a:r>
            <a:r>
              <a:rPr lang="en-US" dirty="0"/>
              <a:t>Size</a:t>
            </a:r>
            <a:r>
              <a:rPr lang="en-US" dirty="0" smtClean="0"/>
              <a:t>: 124 with desired effect size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2421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" y="92075"/>
            <a:ext cx="8732838" cy="667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233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Social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Decreasing unnecessary night time vitals</a:t>
            </a:r>
          </a:p>
          <a:p>
            <a:pPr lvl="1"/>
            <a:r>
              <a:rPr lang="en-US" dirty="0" smtClean="0"/>
              <a:t>Target: Medically low risk patients awaiting placement</a:t>
            </a:r>
            <a:endParaRPr lang="en-US" dirty="0"/>
          </a:p>
          <a:p>
            <a:pPr lvl="1"/>
            <a:r>
              <a:rPr lang="en-US" dirty="0" smtClean="0"/>
              <a:t>Gap: Not all hospitalized patients benefit from night time vital sign monitoring</a:t>
            </a:r>
          </a:p>
          <a:p>
            <a:pPr lvl="2"/>
            <a:r>
              <a:rPr lang="en-US" sz="1800" i="1" dirty="0" smtClean="0">
                <a:solidFill>
                  <a:srgbClr val="FF0000"/>
                </a:solidFill>
              </a:rPr>
              <a:t>Unnecessary resource utilization</a:t>
            </a:r>
          </a:p>
          <a:p>
            <a:pPr lvl="2"/>
            <a:r>
              <a:rPr lang="en-US" sz="1800" i="1" dirty="0" smtClean="0">
                <a:solidFill>
                  <a:srgbClr val="FF0000"/>
                </a:solidFill>
              </a:rPr>
              <a:t>Disruption increases risk for delirium, causes patient dissatisfaction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Community Engagement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Hospitalists and Staff: How to change behavior and what are the barriers</a:t>
            </a:r>
          </a:p>
        </p:txBody>
      </p:sp>
    </p:spTree>
    <p:extLst>
      <p:ext uri="{BB962C8B-B14F-4D97-AF65-F5344CB8AC3E}">
        <p14:creationId xmlns:p14="http://schemas.microsoft.com/office/powerpoint/2010/main" val="4092226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Epidemiological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 </a:t>
            </a:r>
            <a:r>
              <a:rPr lang="en-US" sz="2400" dirty="0" smtClean="0"/>
              <a:t>propose to improve patient-centered care through a program that will decrease sleep disturbances while in the hospital </a:t>
            </a:r>
          </a:p>
          <a:p>
            <a:r>
              <a:rPr lang="en-US" sz="2400" dirty="0" smtClean="0"/>
              <a:t>Process gap:</a:t>
            </a:r>
          </a:p>
          <a:p>
            <a:pPr lvl="1"/>
            <a:r>
              <a:rPr lang="en-US" sz="2000" dirty="0" smtClean="0"/>
              <a:t>The collection of night time vitals should be targeted</a:t>
            </a:r>
            <a:endParaRPr lang="en-US" sz="1600" dirty="0" smtClean="0"/>
          </a:p>
          <a:p>
            <a:r>
              <a:rPr lang="en-US" sz="2400" dirty="0" smtClean="0"/>
              <a:t>The priority of this project is to reduce night time vitals in medically low risk hospitalized patients</a:t>
            </a:r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7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Behavioral and Environmental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Individual </a:t>
            </a:r>
            <a:r>
              <a:rPr lang="en-US" dirty="0" smtClean="0"/>
              <a:t>behaviors </a:t>
            </a:r>
            <a:r>
              <a:rPr lang="en-US" dirty="0" smtClean="0"/>
              <a:t>contributing </a:t>
            </a:r>
            <a:r>
              <a:rPr lang="en-US" dirty="0" smtClean="0"/>
              <a:t>to target process/care </a:t>
            </a:r>
            <a:r>
              <a:rPr lang="en-US" dirty="0" smtClean="0"/>
              <a:t>gap include:</a:t>
            </a:r>
            <a:endParaRPr lang="en-US" dirty="0" smtClean="0"/>
          </a:p>
          <a:p>
            <a:pPr lvl="1"/>
            <a:r>
              <a:rPr lang="en-US" sz="1800" i="1" dirty="0" smtClean="0">
                <a:solidFill>
                  <a:srgbClr val="FF0000"/>
                </a:solidFill>
              </a:rPr>
              <a:t>Lack of knowledge </a:t>
            </a:r>
          </a:p>
          <a:p>
            <a:pPr lvl="1"/>
            <a:r>
              <a:rPr lang="en-US" sz="1800" i="1" dirty="0" smtClean="0">
                <a:solidFill>
                  <a:srgbClr val="FF0000"/>
                </a:solidFill>
              </a:rPr>
              <a:t>Lack of priority</a:t>
            </a:r>
          </a:p>
          <a:p>
            <a:pPr lvl="1"/>
            <a:r>
              <a:rPr lang="en-US" sz="1800" i="1" dirty="0" smtClean="0">
                <a:solidFill>
                  <a:srgbClr val="FF0000"/>
                </a:solidFill>
              </a:rPr>
              <a:t>Fear</a:t>
            </a:r>
          </a:p>
          <a:p>
            <a:pPr lvl="1"/>
            <a:r>
              <a:rPr lang="en-US" sz="1800" i="1" dirty="0" smtClean="0">
                <a:solidFill>
                  <a:srgbClr val="FF0000"/>
                </a:solidFill>
              </a:rPr>
              <a:t>Not in the routine</a:t>
            </a:r>
            <a:endParaRPr lang="en-US" dirty="0" smtClean="0"/>
          </a:p>
          <a:p>
            <a:r>
              <a:rPr lang="en-US" dirty="0" smtClean="0"/>
              <a:t>Organizational/environmental </a:t>
            </a:r>
            <a:r>
              <a:rPr lang="en-US" dirty="0" smtClean="0"/>
              <a:t>factors </a:t>
            </a:r>
            <a:r>
              <a:rPr lang="en-US" dirty="0" smtClean="0"/>
              <a:t>that influence </a:t>
            </a:r>
            <a:r>
              <a:rPr lang="en-US" dirty="0" smtClean="0"/>
              <a:t>process/care </a:t>
            </a:r>
            <a:r>
              <a:rPr lang="en-US" dirty="0" smtClean="0"/>
              <a:t>gap include:</a:t>
            </a:r>
            <a:endParaRPr lang="en-US" sz="1400" dirty="0" smtClean="0">
              <a:solidFill>
                <a:srgbClr val="FF0000"/>
              </a:solidFill>
            </a:endParaRPr>
          </a:p>
          <a:p>
            <a:pPr lvl="1"/>
            <a:r>
              <a:rPr lang="en-US" sz="1800" i="1" dirty="0">
                <a:solidFill>
                  <a:srgbClr val="FF0000"/>
                </a:solidFill>
              </a:rPr>
              <a:t>Lack of targeting mechanism to low risk population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24943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Behavioral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4611541"/>
              </p:ext>
            </p:extLst>
          </p:nvPr>
        </p:nvGraphicFramePr>
        <p:xfrm>
          <a:off x="457200" y="1981200"/>
          <a:ext cx="82296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Lack of knowledge, not a priority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Not in the routine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Lack of targeting</a:t>
                      </a:r>
                      <a:r>
                        <a:rPr lang="en-US" baseline="0" dirty="0" smtClean="0"/>
                        <a:t> mechanism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 Program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1063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Educational and Organizational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Predisposing Factors contributing to behavior change target(s)…</a:t>
            </a:r>
          </a:p>
          <a:p>
            <a:endParaRPr lang="en-US" dirty="0"/>
          </a:p>
          <a:p>
            <a:r>
              <a:rPr lang="en-US" dirty="0" smtClean="0"/>
              <a:t>Enabling Factors…</a:t>
            </a:r>
          </a:p>
          <a:p>
            <a:endParaRPr lang="en-US" dirty="0"/>
          </a:p>
          <a:p>
            <a:r>
              <a:rPr lang="en-US" dirty="0" smtClean="0"/>
              <a:t>Reinforcing Factors…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1800" i="1" dirty="0" smtClean="0">
                <a:solidFill>
                  <a:srgbClr val="FF0000"/>
                </a:solidFill>
              </a:rPr>
              <a:t>**see PER Worksheet from Implementation Frameworks Session</a:t>
            </a:r>
            <a:endParaRPr lang="en-US" sz="1800" i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542783"/>
              </p:ext>
            </p:extLst>
          </p:nvPr>
        </p:nvGraphicFramePr>
        <p:xfrm>
          <a:off x="189571" y="1885486"/>
          <a:ext cx="8798312" cy="4961363"/>
        </p:xfrm>
        <a:graphic>
          <a:graphicData uri="http://schemas.openxmlformats.org/drawingml/2006/table">
            <a:tbl>
              <a:tblPr/>
              <a:tblGrid>
                <a:gridCol w="3368666"/>
                <a:gridCol w="2530329"/>
                <a:gridCol w="2899317"/>
              </a:tblGrid>
              <a:tr h="155448"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  <a:latin typeface="Helvetica" panose="020B0604020202020204" pitchFamily="34" charset="0"/>
                        </a:rPr>
                        <a:t>Target Behavior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Stop checking nighttime vitals in low-risk patients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6036"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Target Audience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  <a:latin typeface="Helvetica" panose="020B0604020202020204" pitchFamily="34" charset="0"/>
                        </a:rPr>
                        <a:t>Hospitalists, nursing aides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448"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Other Key Individuals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  <a:latin typeface="Helvetica" panose="020B0604020202020204" pitchFamily="34" charset="0"/>
                        </a:rPr>
                        <a:t>Patients, nurses, administrators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448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>
                          <a:solidFill>
                            <a:srgbClr val="C00000"/>
                          </a:solidFill>
                          <a:effectLst/>
                          <a:latin typeface="Helvetica" panose="020B0604020202020204" pitchFamily="34" charset="0"/>
                        </a:rPr>
                        <a:t>PREDISPOSING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>
                          <a:solidFill>
                            <a:srgbClr val="C00000"/>
                          </a:solidFill>
                          <a:effectLst/>
                          <a:latin typeface="Helvetica" panose="020B0604020202020204" pitchFamily="34" charset="0"/>
                        </a:rPr>
                        <a:t>ENABLING</a:t>
                      </a:r>
                      <a:endParaRPr lang="en-US" sz="1400">
                        <a:solidFill>
                          <a:srgbClr val="C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dirty="0">
                          <a:solidFill>
                            <a:srgbClr val="C00000"/>
                          </a:solidFill>
                          <a:effectLst/>
                          <a:latin typeface="Helvetica" panose="020B0604020202020204" pitchFamily="34" charset="0"/>
                        </a:rPr>
                        <a:t>REINFORCING</a:t>
                      </a:r>
                      <a:endParaRPr lang="en-US" sz="1400" dirty="0">
                        <a:solidFill>
                          <a:srgbClr val="C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3172">
                <a:tc>
                  <a:txBody>
                    <a:bodyPr/>
                    <a:lstStyle/>
                    <a:p>
                      <a:r>
                        <a:rPr lang="en-US" sz="1400" b="1" baseline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KNOW</a:t>
                      </a:r>
                      <a:endParaRPr lang="en-US" sz="1400" baseline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baseline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BE ABLE TO DO </a:t>
                      </a:r>
                      <a:r>
                        <a:rPr lang="en-US" sz="1400" baseline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(skills)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baseline="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REMINDED</a:t>
                      </a:r>
                      <a:endParaRPr lang="en-US" sz="1400" baseline="0" dirty="0">
                        <a:solidFill>
                          <a:schemeClr val="tx1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4068">
                <a:tc>
                  <a:txBody>
                    <a:bodyPr/>
                    <a:lstStyle/>
                    <a:p>
                      <a:r>
                        <a:rPr lang="en-US" sz="1400" baseline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Disruption of sleep increases risk of delirium in hospitalized patients.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Recognize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medically low-risk </a:t>
                      </a:r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patient does not need nighttime vitals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aseline="0" dirty="0">
                          <a:solidFill>
                            <a:schemeClr val="tx1"/>
                          </a:solidFill>
                          <a:effectLst/>
                          <a:latin typeface="Helvetica" panose="020B0604020202020204" pitchFamily="34" charset="0"/>
                        </a:rPr>
                        <a:t>Signs on doors for the nursing aides and sign-out reminders to hospitalists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724"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5448">
                <a:tc>
                  <a:txBody>
                    <a:bodyPr/>
                    <a:lstStyle/>
                    <a:p>
                      <a:r>
                        <a:rPr lang="en-US" sz="1400" b="1">
                          <a:effectLst/>
                          <a:latin typeface="Helvetica" panose="020B0604020202020204" pitchFamily="34" charset="0"/>
                        </a:rPr>
                        <a:t>BELIEVE/VALUE</a:t>
                      </a:r>
                      <a:endParaRPr lang="en-US" sz="1400"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effectLst/>
                          <a:latin typeface="Helvetica" panose="020B0604020202020204" pitchFamily="34" charset="0"/>
                        </a:rPr>
                        <a:t>ACCESS TO</a:t>
                      </a:r>
                      <a:endParaRPr lang="en-US" sz="1400" dirty="0"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>
                          <a:effectLst/>
                          <a:latin typeface="Helvetica" panose="020B0604020202020204" pitchFamily="34" charset="0"/>
                        </a:rPr>
                        <a:t>POSITIVE REINFORCEMENT</a:t>
                      </a:r>
                      <a:endParaRPr lang="en-US" sz="1400"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03323"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Nighttime vitals is “better and more” care; however, most nighttime vitals collected on low-risk patients require no change in care.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 Use of some risk calculator such as 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</a:rPr>
                        <a:t>Vitalpac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</a:rPr>
                        <a:t>™ Early Warning Score (</a:t>
                      </a:r>
                      <a:r>
                        <a:rPr lang="en-US" sz="1400" dirty="0" err="1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</a:rPr>
                        <a:t>ViEWS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ea typeface="Calibri" panose="020F0502020204030204" pitchFamily="34" charset="0"/>
                        </a:rPr>
                        <a:t>)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endParaRPr lang="en-US" sz="1400" dirty="0">
                        <a:effectLst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Assurance that patients will sleep better and may be more engaged in their care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724"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5448">
                <a:tc>
                  <a:txBody>
                    <a:bodyPr/>
                    <a:lstStyle/>
                    <a:p>
                      <a:r>
                        <a:rPr lang="en-US" sz="1400" b="1">
                          <a:effectLst/>
                          <a:latin typeface="Helvetica" panose="020B0604020202020204" pitchFamily="34" charset="0"/>
                        </a:rPr>
                        <a:t>INTENTION</a:t>
                      </a:r>
                      <a:endParaRPr lang="en-US" sz="1400"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>
                          <a:effectLst/>
                          <a:latin typeface="Helvetica" panose="020B0604020202020204" pitchFamily="34" charset="0"/>
                        </a:rPr>
                        <a:t>ACCESS REMOVED</a:t>
                      </a:r>
                      <a:endParaRPr lang="en-US" sz="1400"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>
                          <a:effectLst/>
                          <a:latin typeface="Helvetica" panose="020B0604020202020204" pitchFamily="34" charset="0"/>
                        </a:rPr>
                        <a:t>NEGATIVE REINFORCEMENT</a:t>
                      </a:r>
                      <a:endParaRPr lang="en-US" sz="1400"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66344"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Decrease disruption of nighttime sleep in hospitalized patients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 Nighttime vitals in low-risk hospitalized patients.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patient dissatisfaction</a:t>
                      </a:r>
                    </a:p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724"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724">
                <a:tc>
                  <a:txBody>
                    <a:bodyPr/>
                    <a:lstStyle/>
                    <a:p>
                      <a:r>
                        <a:rPr lang="en-US" sz="1400" b="1">
                          <a:effectLst/>
                          <a:latin typeface="Helvetica" panose="020B0604020202020204" pitchFamily="34" charset="0"/>
                        </a:rPr>
                        <a:t>OTHER</a:t>
                      </a:r>
                      <a:endParaRPr lang="en-US" sz="1400"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>
                          <a:effectLst/>
                          <a:latin typeface="Helvetica" panose="020B0604020202020204" pitchFamily="34" charset="0"/>
                        </a:rPr>
                        <a:t>SOCIAL SUPPORT</a:t>
                      </a:r>
                      <a:endParaRPr lang="en-US" sz="1400"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5448"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effectLst/>
                          <a:latin typeface="Helvetica" panose="020B0604020202020204" pitchFamily="34" charset="0"/>
                        </a:rPr>
                        <a:t>Peer pressure from staff and patients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724">
                <a:tc>
                  <a:txBody>
                    <a:bodyPr/>
                    <a:lstStyle/>
                    <a:p>
                      <a:r>
                        <a:rPr lang="en-US" sz="50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7724">
                <a:tc>
                  <a:txBody>
                    <a:bodyPr/>
                    <a:lstStyle/>
                    <a:p>
                      <a:r>
                        <a:rPr lang="en-US" sz="50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500" dirty="0">
                          <a:effectLst/>
                          <a:latin typeface="Helvetica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695735" y="1504147"/>
            <a:ext cx="2432624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302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 4:  PER Factor Decision Matrix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1457654"/>
              </p:ext>
            </p:extLst>
          </p:nvPr>
        </p:nvGraphicFramePr>
        <p:xfrm>
          <a:off x="457200" y="1981200"/>
          <a:ext cx="822960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Important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Less Important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More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Predisposing factors</a:t>
                      </a:r>
                      <a:r>
                        <a:rPr lang="en-US" baseline="0" dirty="0" smtClean="0"/>
                        <a:t> such as knowledge,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Enabling factors such as use of risk tool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Less</a:t>
                      </a:r>
                    </a:p>
                    <a:p>
                      <a:r>
                        <a:rPr lang="en-US" b="1" dirty="0" smtClean="0"/>
                        <a:t>Changeable</a:t>
                      </a:r>
                      <a:endParaRPr lang="en-US" b="1" dirty="0"/>
                    </a:p>
                  </a:txBody>
                  <a:tcPr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Reinforcing</a:t>
                      </a:r>
                      <a:r>
                        <a:rPr lang="en-US" baseline="0" dirty="0" smtClean="0"/>
                        <a:t> factors such as door signs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Predisposing factor such as fear of providing “decreased</a:t>
                      </a:r>
                      <a:r>
                        <a:rPr lang="en-US" baseline="0" dirty="0" smtClean="0"/>
                        <a:t> care”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5183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Administrative and Policy 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</a:p>
          <a:p>
            <a:pPr lvl="1"/>
            <a:r>
              <a:rPr lang="en-US" dirty="0" smtClean="0"/>
              <a:t>Hospitalist group support</a:t>
            </a:r>
          </a:p>
          <a:p>
            <a:pPr lvl="1"/>
            <a:r>
              <a:rPr lang="en-US" dirty="0" smtClean="0"/>
              <a:t>Patient advocacy </a:t>
            </a:r>
          </a:p>
          <a:p>
            <a:pPr lvl="1"/>
            <a:r>
              <a:rPr lang="en-US" dirty="0" smtClean="0"/>
              <a:t>Nursing staff</a:t>
            </a:r>
            <a:endParaRPr lang="en-US" dirty="0" smtClean="0"/>
          </a:p>
          <a:p>
            <a:r>
              <a:rPr lang="en-US" dirty="0" smtClean="0"/>
              <a:t>Admin/Organizational Concerns </a:t>
            </a:r>
            <a:r>
              <a:rPr lang="en-US" dirty="0" smtClean="0"/>
              <a:t>addressed</a:t>
            </a:r>
            <a:endParaRPr lang="en-US" sz="1800" dirty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Correctly </a:t>
            </a:r>
            <a:r>
              <a:rPr lang="en-US" dirty="0" err="1" smtClean="0">
                <a:solidFill>
                  <a:srgbClr val="FF0000"/>
                </a:solidFill>
              </a:rPr>
              <a:t>ID’ing</a:t>
            </a:r>
            <a:r>
              <a:rPr lang="en-US" dirty="0" smtClean="0">
                <a:solidFill>
                  <a:srgbClr val="FF0000"/>
                </a:solidFill>
              </a:rPr>
              <a:t> medically low-risk patients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098522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525</Words>
  <Application>Microsoft Office PowerPoint</Application>
  <PresentationFormat>On-screen Show (4:3)</PresentationFormat>
  <Paragraphs>133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MS PGothic</vt:lpstr>
      <vt:lpstr>Arial</vt:lpstr>
      <vt:lpstr>Arial Black</vt:lpstr>
      <vt:lpstr>Calibri</vt:lpstr>
      <vt:lpstr>Helvetica</vt:lpstr>
      <vt:lpstr>Times New Roman</vt:lpstr>
      <vt:lpstr>Wingdings</vt:lpstr>
      <vt:lpstr>Pixel</vt:lpstr>
      <vt:lpstr>1_Pixel</vt:lpstr>
      <vt:lpstr>Reducing Night Time Vitals Epi 245 Final Presentation Spring 2014</vt:lpstr>
      <vt:lpstr>PowerPoint Presentation</vt:lpstr>
      <vt:lpstr>1. Social Diagnosis</vt:lpstr>
      <vt:lpstr>2. Epidemiological Diagnosis</vt:lpstr>
      <vt:lpstr>3. Behavioral and Environmental Diagnosis</vt:lpstr>
      <vt:lpstr>3. Behavioral Decision Matrix</vt:lpstr>
      <vt:lpstr>4. Educational and Organizational Diagnosis</vt:lpstr>
      <vt:lpstr>Phase 4:  PER Factor Decision Matrix</vt:lpstr>
      <vt:lpstr>5. Administrative and Policy Diagnosis</vt:lpstr>
      <vt:lpstr>6. Implementation</vt:lpstr>
      <vt:lpstr>Process Evaluation</vt:lpstr>
      <vt:lpstr>Outcome/Impact Evaluation</vt:lpstr>
    </vt:vector>
  </TitlesOfParts>
  <Company>UCSF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Ralph Gonzales</dc:creator>
  <cp:lastModifiedBy>Vick Tang</cp:lastModifiedBy>
  <cp:revision>18</cp:revision>
  <dcterms:created xsi:type="dcterms:W3CDTF">2014-05-22T22:09:39Z</dcterms:created>
  <dcterms:modified xsi:type="dcterms:W3CDTF">2014-05-29T12:48:26Z</dcterms:modified>
</cp:coreProperties>
</file>