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s/slide9.xml" ContentType="application/vnd.openxmlformats-officedocument.presentationml.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Default Extension="jpeg" ContentType="image/jpeg"/>
  <Override PartName="/ppt/slideMasters/slideMaster2.xml" ContentType="application/vnd.openxmlformats-officedocument.presentationml.slide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24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  <p:sldMasterId id="2147483674" r:id="rId2"/>
  </p:sldMasterIdLst>
  <p:notesMasterIdLst>
    <p:notesMasterId r:id="rId15"/>
  </p:notes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napVertSplitter="1"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92142-2E83-FB41-8504-E97709CBDE3C}" type="datetimeFigureOut">
              <a:t>5/28/14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F52C7-4962-4545-B7D9-563FCAC77C8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ART=antiretroviral therapy</a:t>
            </a:r>
          </a:p>
          <a:p>
            <a:r>
              <a:rPr lang="en-US"/>
              <a:t>Viral load often used as a surrogate for HIV morbidity and mortality</a:t>
            </a:r>
          </a:p>
          <a:p>
            <a:r>
              <a:rPr lang="en-US"/>
              <a:t>Community stakeholders: community</a:t>
            </a:r>
            <a:r>
              <a:rPr lang="en-US" baseline="0"/>
              <a:t> members, patients, CHWs, clnicians, local government, MOH</a:t>
            </a:r>
          </a:p>
          <a:p>
            <a:endParaRPr lang="en-US" baseline="0"/>
          </a:p>
          <a:p>
            <a:r>
              <a:rPr lang="en-US" baseline="0"/>
              <a:t>Reference: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WHO (2013). Global Update on HIV Treatment 2013: Results, Impact and Opportunities. Geneva, Switzerland, World Health Organization.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52C7-4962-4545-B7D9-563FCAC77C8E}" type="slidenum"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Engagement = connectedness to clinic and to HIV</a:t>
            </a:r>
            <a:r>
              <a:rPr lang="en-US" baseline="0"/>
              <a:t> treatment (i.e. attending appointments and taking medications)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52C7-4962-4545-B7D9-563FCAC77C8E}" type="slidenum"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52C7-4962-4545-B7D9-563FCAC77C8E}" type="slidenum"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Intervention acts more directly on earlier phases,</a:t>
            </a:r>
            <a:r>
              <a:rPr lang="en-US" baseline="0"/>
              <a:t> less directly as time goes 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52C7-4962-4545-B7D9-563FCAC77C8E}" type="slidenum"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Cluster RCT was</a:t>
            </a:r>
            <a:r>
              <a:rPr lang="en-US" baseline="0"/>
              <a:t> considered, but sample size requirement was problematic.</a:t>
            </a:r>
          </a:p>
          <a:p>
            <a:r>
              <a:rPr lang="en-US"/>
              <a:t>Also considered first forming groups, then randomizing groups, but decided that this might ailenate</a:t>
            </a:r>
            <a:r>
              <a:rPr lang="en-US" baseline="0"/>
              <a:t> participants in control group too much.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8F52C7-4962-4545-B7D9-563FCAC77C8E}" type="slidenum"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6.xml"/><Relationship Id="rId14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:p="http://schemas.openxmlformats.org/presentationml/2006/main" xmlns:r="http://schemas.openxmlformats.org/officeDocument/2006/relationships" xmlns:a="http://schemas.openxmlformats.org/drawingml/2006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400" b="1" dirty="0" smtClean="0">
                <a:cs typeface="+mj-cs"/>
              </a:rPr>
              <a:t>The Kanyakla Study</a:t>
            </a:r>
            <a:br>
              <a:rPr lang="en-US" sz="4400" b="1" dirty="0" smtClean="0">
                <a:cs typeface="+mj-cs"/>
              </a:rPr>
            </a:br>
            <a:r>
              <a:rPr lang="en-US" sz="2800" b="1" dirty="0" err="1" smtClean="0">
                <a:cs typeface="+mj-cs"/>
              </a:rPr>
              <a:t>Epi</a:t>
            </a:r>
            <a:r>
              <a:rPr lang="en-US" sz="2800" b="1" dirty="0" smtClean="0">
                <a:cs typeface="+mj-cs"/>
              </a:rPr>
              <a:t> 245 Final Presentation</a:t>
            </a:r>
            <a:br>
              <a:rPr lang="en-US" sz="2800" b="1" dirty="0" smtClean="0">
                <a:cs typeface="+mj-cs"/>
              </a:rPr>
            </a:br>
            <a:r>
              <a:rPr lang="en-US" sz="2800" b="1" dirty="0" smtClean="0">
                <a:cs typeface="+mj-cs"/>
              </a:rPr>
              <a:t>Spring 2014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Matt Hickey</a:t>
            </a:r>
            <a:endParaRPr lang="en-US" sz="3200" b="1" i="1" dirty="0" smtClean="0">
              <a:cs typeface="+mn-cs"/>
            </a:endParaRPr>
          </a:p>
          <a:p>
            <a:pPr eaLnBrk="1" hangingPunct="1">
              <a:defRPr/>
            </a:pPr>
            <a:endParaRPr lang="en-US" sz="3200" b="1" i="1" dirty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29 May 2014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677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5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Inputs/Activities</a:t>
            </a:r>
          </a:p>
          <a:p>
            <a:pPr lvl="1"/>
            <a:r>
              <a:rPr lang="en-US" dirty="0" smtClean="0"/>
              <a:t>Predisposing</a:t>
            </a:r>
          </a:p>
          <a:p>
            <a:pPr lvl="2"/>
            <a:r>
              <a:rPr lang="en-US" dirty="0" smtClean="0"/>
              <a:t>Group education sessions focused on HIV-related knowledge and discussion of importance of clinic attendance</a:t>
            </a:r>
            <a:endParaRPr lang="en-US" dirty="0" smtClean="0"/>
          </a:p>
          <a:p>
            <a:pPr lvl="1"/>
            <a:r>
              <a:rPr lang="en-US" dirty="0" smtClean="0"/>
              <a:t>Enabling</a:t>
            </a:r>
          </a:p>
          <a:p>
            <a:pPr lvl="2"/>
            <a:r>
              <a:rPr lang="en-US" dirty="0" smtClean="0"/>
              <a:t>Group HIV status disclosure provides stimulous for support in clinic attendance</a:t>
            </a:r>
            <a:endParaRPr lang="en-US" dirty="0" smtClean="0"/>
          </a:p>
          <a:p>
            <a:pPr lvl="1"/>
            <a:r>
              <a:rPr lang="en-US" dirty="0" smtClean="0"/>
              <a:t>Reinforcing</a:t>
            </a:r>
          </a:p>
          <a:p>
            <a:pPr lvl="2"/>
            <a:r>
              <a:rPr lang="en-US" dirty="0" smtClean="0"/>
              <a:t>Group functions as reminder, positive peer pressure</a:t>
            </a:r>
            <a:endParaRPr lang="en-US" dirty="0" smtClean="0"/>
          </a:p>
          <a:p>
            <a:r>
              <a:rPr lang="en-US" dirty="0" smtClean="0"/>
              <a:t>Timetable</a:t>
            </a:r>
          </a:p>
          <a:p>
            <a:pPr lvl="1"/>
            <a:r>
              <a:rPr lang="en-US" dirty="0" smtClean="0"/>
              <a:t>Dec 1 2014</a:t>
            </a:r>
            <a:endParaRPr lang="en-US" dirty="0" smtClean="0"/>
          </a:p>
          <a:p>
            <a:r>
              <a:rPr lang="en-US" dirty="0" smtClean="0"/>
              <a:t>PDSA Plan</a:t>
            </a:r>
          </a:p>
          <a:p>
            <a:pPr lvl="1"/>
            <a:r>
              <a:rPr lang="en-US" dirty="0" smtClean="0"/>
              <a:t>Pilot study experience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537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22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Defining treatment/intervention fidelity?</a:t>
            </a:r>
          </a:p>
          <a:p>
            <a:pPr lvl="1"/>
            <a:r>
              <a:rPr lang="en-US" sz="1800" i="1" dirty="0" smtClean="0">
                <a:solidFill>
                  <a:srgbClr val="000000"/>
                </a:solidFill>
              </a:rPr>
              <a:t>Acceptability, adoption, participation in group sessions, participation in group HIV status disclosure</a:t>
            </a:r>
            <a:endParaRPr lang="en-US" sz="1800" i="1" dirty="0">
              <a:solidFill>
                <a:srgbClr val="FF0000"/>
              </a:solidFill>
            </a:endParaRPr>
          </a:p>
          <a:p>
            <a:r>
              <a:rPr lang="en-US" dirty="0" smtClean="0"/>
              <a:t>What intermediate outcomes will you measure to ensure your intervention activities are having their intended effects?</a:t>
            </a:r>
          </a:p>
          <a:p>
            <a:pPr lvl="1"/>
            <a:r>
              <a:rPr lang="en-US" dirty="0" smtClean="0"/>
              <a:t>Initial outcomes</a:t>
            </a:r>
          </a:p>
          <a:p>
            <a:pPr lvl="2"/>
            <a:r>
              <a:rPr lang="en-US" dirty="0" smtClean="0"/>
              <a:t>HIV-related knowledge, social support</a:t>
            </a:r>
          </a:p>
          <a:p>
            <a:pPr lvl="2"/>
            <a:r>
              <a:rPr lang="en-US" dirty="0" smtClean="0"/>
              <a:t>Opportunity to attend clinic visits (barriers/facilitators)</a:t>
            </a:r>
          </a:p>
          <a:p>
            <a:pPr lvl="1"/>
            <a:r>
              <a:rPr lang="en-US" dirty="0" smtClean="0"/>
              <a:t>Intermediate outcomes</a:t>
            </a:r>
          </a:p>
          <a:p>
            <a:pPr lvl="2"/>
            <a:r>
              <a:rPr lang="en-US" dirty="0" smtClean="0"/>
              <a:t>Attendance of clinic visits</a:t>
            </a:r>
          </a:p>
          <a:p>
            <a:pPr lvl="1"/>
            <a:r>
              <a:rPr lang="en-US" dirty="0" smtClean="0"/>
              <a:t>Long-term outcome</a:t>
            </a:r>
          </a:p>
          <a:p>
            <a:pPr lvl="2"/>
            <a:r>
              <a:rPr lang="en-US" dirty="0" smtClean="0"/>
              <a:t>Virologic suppression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4412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58046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Unit of Allocation</a:t>
            </a:r>
          </a:p>
          <a:p>
            <a:pPr lvl="1"/>
            <a:r>
              <a:rPr lang="en-US" dirty="0" smtClean="0"/>
              <a:t>Individual patients + their social networks</a:t>
            </a:r>
            <a:endParaRPr lang="en-US" dirty="0" smtClean="0"/>
          </a:p>
          <a:p>
            <a:r>
              <a:rPr lang="en-US" dirty="0" smtClean="0"/>
              <a:t>Unit of Analysis</a:t>
            </a:r>
          </a:p>
          <a:p>
            <a:pPr lvl="1"/>
            <a:r>
              <a:rPr lang="en-US" dirty="0" smtClean="0"/>
              <a:t>Individual patients</a:t>
            </a:r>
            <a:endParaRPr lang="en-US" dirty="0" smtClean="0"/>
          </a:p>
          <a:p>
            <a:r>
              <a:rPr lang="en-US" dirty="0" smtClean="0"/>
              <a:t>Study Design</a:t>
            </a:r>
          </a:p>
          <a:p>
            <a:pPr lvl="1"/>
            <a:r>
              <a:rPr lang="en-US" dirty="0" smtClean="0"/>
              <a:t>Individual, parallel groups RCT</a:t>
            </a:r>
            <a:endParaRPr lang="en-US" dirty="0" smtClean="0"/>
          </a:p>
          <a:p>
            <a:r>
              <a:rPr lang="en-US" dirty="0" smtClean="0"/>
              <a:t>Effect Size Detection Desired</a:t>
            </a:r>
          </a:p>
          <a:p>
            <a:pPr lvl="1"/>
            <a:r>
              <a:rPr lang="en-US" dirty="0" smtClean="0"/>
              <a:t>50% reduction in 90-day gaps in care</a:t>
            </a:r>
          </a:p>
          <a:p>
            <a:pPr lvl="2"/>
            <a:r>
              <a:rPr lang="en-US" dirty="0" smtClean="0"/>
              <a:t>Baseline rate of 27% over 12 months -&gt; reduced by 50%</a:t>
            </a:r>
          </a:p>
          <a:p>
            <a:r>
              <a:rPr lang="en-US" smtClean="0"/>
              <a:t>Sample Size</a:t>
            </a:r>
          </a:p>
          <a:p>
            <a:pPr lvl="1"/>
            <a:r>
              <a:rPr lang="en-US" smtClean="0"/>
              <a:t>Alpha 0.05, Beta 0.8 = 142 patients/arm</a:t>
            </a:r>
            <a:endParaRPr lang="en-US" smtClean="0"/>
          </a:p>
          <a:p>
            <a:pPr lvl="1"/>
            <a:r>
              <a:rPr lang="en-US" smtClean="0"/>
              <a:t>Estimated 360 total patients meet study criteria and will be willing to enroll</a:t>
            </a:r>
          </a:p>
          <a:p>
            <a:pPr lvl="1"/>
            <a:r>
              <a:rPr lang="en-US" smtClean="0"/>
              <a:t>Will enroll 180 or all eligible to allow for attrition and errors in calc</a:t>
            </a:r>
            <a:endParaRPr lang="en-US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026" y="1624506"/>
            <a:ext cx="8638256" cy="488828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Health outcome: HIV morbidity and mortality</a:t>
            </a:r>
          </a:p>
          <a:p>
            <a:r>
              <a:rPr lang="en-US" dirty="0" smtClean="0"/>
              <a:t>Island communities, Lake Victoria, Kenya</a:t>
            </a:r>
          </a:p>
          <a:p>
            <a:r>
              <a:rPr lang="en-US" dirty="0" smtClean="0"/>
              <a:t>Community engagement activities</a:t>
            </a:r>
          </a:p>
          <a:p>
            <a:pPr lvl="1"/>
            <a:r>
              <a:rPr lang="en-US" dirty="0" smtClean="0"/>
              <a:t>P</a:t>
            </a:r>
            <a:r>
              <a:rPr lang="en-US" dirty="0" smtClean="0"/>
              <a:t>ilot study, focus groups with participants</a:t>
            </a:r>
          </a:p>
          <a:p>
            <a:pPr lvl="1"/>
            <a:r>
              <a:rPr lang="en-US" dirty="0" smtClean="0"/>
              <a:t>Meetings with CHWs, clinicians, </a:t>
            </a:r>
            <a:r>
              <a:rPr lang="en-US" dirty="0" smtClean="0"/>
              <a:t>local government and MOH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Outcome gap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Antiretroviral therapy (ART) adverted ~1 million deaths in 2012 alone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Despite progress, there were still 1.5 million AIDS related deaths in 2012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AIDS-related mortality strongly related to retention in care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78" y="1981200"/>
            <a:ext cx="8664222" cy="4298244"/>
          </a:xfrm>
        </p:spPr>
        <p:txBody>
          <a:bodyPr/>
          <a:lstStyle/>
          <a:p>
            <a:r>
              <a:rPr lang="en-US" sz="2400" dirty="0" smtClean="0"/>
              <a:t>“I propose to improve HIV-related mortality through a social network program that improves engagement in HIV care”</a:t>
            </a:r>
          </a:p>
          <a:p>
            <a:r>
              <a:rPr lang="en-US" sz="2400" dirty="0" smtClean="0"/>
              <a:t>P</a:t>
            </a:r>
            <a:r>
              <a:rPr lang="en-US" sz="2400" dirty="0" smtClean="0"/>
              <a:t>rocess gaps that influence your health outcome</a:t>
            </a:r>
          </a:p>
          <a:p>
            <a:pPr lvl="1"/>
            <a:r>
              <a:rPr lang="en-US" sz="2000" dirty="0" smtClean="0"/>
              <a:t>HIV-related mortality is strongly reduced by ART</a:t>
            </a:r>
          </a:p>
          <a:p>
            <a:pPr lvl="1"/>
            <a:r>
              <a:rPr lang="en-US" sz="2000" dirty="0" smtClean="0"/>
              <a:t>Effective ART requires consistent engagement in clinical care</a:t>
            </a:r>
            <a:endParaRPr lang="en-US" sz="2000" dirty="0" smtClean="0"/>
          </a:p>
          <a:p>
            <a:pPr lvl="1"/>
            <a:r>
              <a:rPr lang="en-US" sz="2000" dirty="0" smtClean="0"/>
              <a:t>Engagement in care is a major priority area in HIV care, also a measurable process outcome </a:t>
            </a:r>
            <a:endParaRPr lang="en-US" sz="1600" dirty="0" smtClean="0"/>
          </a:p>
          <a:p>
            <a:r>
              <a:rPr lang="en-US" sz="2400" dirty="0" smtClean="0"/>
              <a:t>Goal: improve engagement in care, as measured by clinic appointment attendance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481689"/>
          </a:xfrm>
        </p:spPr>
        <p:txBody>
          <a:bodyPr>
            <a:normAutofit/>
          </a:bodyPr>
          <a:lstStyle/>
          <a:p>
            <a:r>
              <a:rPr lang="en-US" dirty="0" smtClean="0"/>
              <a:t>What individual behaviors contribute to target process/care gap?</a:t>
            </a:r>
          </a:p>
          <a:p>
            <a:pPr lvl="1"/>
            <a:r>
              <a:rPr lang="en-US" dirty="0" smtClean="0"/>
              <a:t>Competing livelihoods, poverty, stigma, denial</a:t>
            </a:r>
            <a:endParaRPr lang="en-US" dirty="0" smtClean="0"/>
          </a:p>
          <a:p>
            <a:r>
              <a:rPr lang="en-US" dirty="0" smtClean="0"/>
              <a:t>What organizational/environmental factors influence process/care gap?</a:t>
            </a:r>
          </a:p>
          <a:p>
            <a:pPr lvl="1"/>
            <a:r>
              <a:rPr lang="en-US" dirty="0" smtClean="0"/>
              <a:t>Clinical care delivery – availability and quality of services, clinician attituedes</a:t>
            </a:r>
          </a:p>
          <a:p>
            <a:pPr lvl="1"/>
            <a:r>
              <a:rPr lang="en-US" dirty="0" smtClean="0"/>
              <a:t>Poor infrastructure, community-wide stigma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056467350"/>
              </p:ext>
            </p:extLst>
          </p:nvPr>
        </p:nvGraphicFramePr>
        <p:xfrm>
          <a:off x="457200" y="1981200"/>
          <a:ext cx="8229600" cy="2748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HIV-related</a:t>
                      </a:r>
                      <a:r>
                        <a:rPr lang="en-US" baseline="0" dirty="0"/>
                        <a:t> stigma</a:t>
                      </a:r>
                    </a:p>
                    <a:p>
                      <a:r>
                        <a:rPr lang="en-US" baseline="0" dirty="0"/>
                        <a:t>Denial of HIV status</a:t>
                      </a:r>
                    </a:p>
                    <a:p>
                      <a:r>
                        <a:rPr lang="en-US" baseline="0" dirty="0"/>
                        <a:t>Clinician attitudes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Infrastructure</a:t>
                      </a:r>
                    </a:p>
                    <a:p>
                      <a:r>
                        <a:rPr lang="en-US" dirty="0" smtClean="0"/>
                        <a:t>Poverty</a:t>
                      </a:r>
                    </a:p>
                    <a:p>
                      <a:r>
                        <a:rPr lang="en-US" dirty="0"/>
                        <a:t>Competing livelihoods</a:t>
                      </a:r>
                    </a:p>
                    <a:p>
                      <a:r>
                        <a:rPr lang="en-US" dirty="0"/>
                        <a:t>Clinical service delivery (e.g.</a:t>
                      </a:r>
                      <a:r>
                        <a:rPr lang="en-US" baseline="0" dirty="0"/>
                        <a:t> drug shortages)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0106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65102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Predisposing Factors</a:t>
            </a:r>
          </a:p>
          <a:p>
            <a:pPr lvl="1"/>
            <a:r>
              <a:rPr lang="en-US" dirty="0"/>
              <a:t>HIV-related knowledge, perceived importance of clinic visits</a:t>
            </a:r>
          </a:p>
          <a:p>
            <a:pPr lvl="1"/>
            <a:r>
              <a:rPr lang="en-US" dirty="0"/>
              <a:t>Beliefs and values related to HIV and medical care</a:t>
            </a:r>
          </a:p>
          <a:p>
            <a:pPr lvl="1"/>
            <a:r>
              <a:rPr lang="en-US" dirty="0"/>
              <a:t>Intention to attend clinic visits</a:t>
            </a:r>
          </a:p>
          <a:p>
            <a:r>
              <a:rPr lang="en-US" dirty="0" smtClean="0"/>
              <a:t>Enabling Factors</a:t>
            </a:r>
          </a:p>
          <a:p>
            <a:pPr lvl="1"/>
            <a:r>
              <a:rPr lang="en-US" dirty="0"/>
              <a:t>Self-care, medication-taking skills</a:t>
            </a:r>
          </a:p>
          <a:p>
            <a:pPr lvl="1"/>
            <a:r>
              <a:rPr lang="en-US" dirty="0"/>
              <a:t>Access to social capital</a:t>
            </a:r>
          </a:p>
          <a:p>
            <a:r>
              <a:rPr lang="en-US" dirty="0" smtClean="0"/>
              <a:t>Reinforcing Factors</a:t>
            </a:r>
          </a:p>
          <a:p>
            <a:pPr lvl="1"/>
            <a:r>
              <a:rPr lang="en-US" dirty="0" smtClean="0"/>
              <a:t>Reminders</a:t>
            </a:r>
          </a:p>
          <a:p>
            <a:pPr lvl="1"/>
            <a:r>
              <a:rPr lang="en-US" dirty="0" smtClean="0"/>
              <a:t>Positive peer pressure to remain healthy</a:t>
            </a:r>
          </a:p>
          <a:p>
            <a:pPr lvl="1"/>
            <a:r>
              <a:rPr lang="en-US" dirty="0" smtClean="0"/>
              <a:t>Social support provided by social networks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9153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89114766"/>
              </p:ext>
            </p:extLst>
          </p:nvPr>
        </p:nvGraphicFramePr>
        <p:xfrm>
          <a:off x="457200" y="1981200"/>
          <a:ext cx="8229600" cy="3845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800"/>
                <a:gridCol w="4205111"/>
                <a:gridCol w="2449689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HIV-related</a:t>
                      </a:r>
                      <a:r>
                        <a:rPr lang="en-US" baseline="0" dirty="0"/>
                        <a:t> knowledge</a:t>
                      </a:r>
                    </a:p>
                    <a:p>
                      <a:r>
                        <a:rPr lang="en-US" baseline="0" dirty="0"/>
                        <a:t>Understanding of importance of clinic visits</a:t>
                      </a:r>
                    </a:p>
                    <a:p>
                      <a:r>
                        <a:rPr lang="en-US" dirty="0"/>
                        <a:t>Positive peer pressure to influence intention</a:t>
                      </a:r>
                    </a:p>
                    <a:p>
                      <a:r>
                        <a:rPr lang="en-US" dirty="0"/>
                        <a:t>Self</a:t>
                      </a:r>
                      <a:r>
                        <a:rPr lang="en-US" baseline="0" dirty="0"/>
                        <a:t> care skills</a:t>
                      </a:r>
                    </a:p>
                    <a:p>
                      <a:r>
                        <a:rPr lang="en-US" b="1" baseline="0" dirty="0"/>
                        <a:t>Expansion of existing social capital</a:t>
                      </a:r>
                      <a:endParaRPr lang="en-US" b="0" baseline="0" dirty="0"/>
                    </a:p>
                    <a:p>
                      <a:r>
                        <a:rPr lang="en-US" b="0" baseline="0" dirty="0"/>
                        <a:t>Group reminders for clinic appointments</a:t>
                      </a:r>
                      <a:endParaRPr lang="en-US" b="1" baseline="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Values and beliefs related</a:t>
                      </a:r>
                      <a:r>
                        <a:rPr lang="en-US" baseline="0" dirty="0"/>
                        <a:t> to HIV and medical care</a:t>
                      </a:r>
                    </a:p>
                    <a:p>
                      <a:r>
                        <a:rPr lang="en-US" b="1" baseline="0" dirty="0"/>
                        <a:t>Access to social capital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2518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199"/>
            <a:ext cx="8229600" cy="4580467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Grant from Segal Family Foundation</a:t>
            </a:r>
          </a:p>
          <a:p>
            <a:pPr lvl="1"/>
            <a:r>
              <a:rPr lang="en-US" dirty="0" smtClean="0"/>
              <a:t>Community-based research department</a:t>
            </a:r>
          </a:p>
          <a:p>
            <a:pPr lvl="1"/>
            <a:r>
              <a:rPr lang="en-US" dirty="0" smtClean="0"/>
              <a:t>Community health worker network</a:t>
            </a:r>
            <a:endParaRPr lang="en-US" dirty="0" smtClean="0"/>
          </a:p>
          <a:p>
            <a:r>
              <a:rPr lang="en-US" dirty="0" smtClean="0"/>
              <a:t>Admin/Organizational Concerns addressed</a:t>
            </a:r>
          </a:p>
          <a:p>
            <a:pPr lvl="1"/>
            <a:r>
              <a:rPr lang="en-US" dirty="0" smtClean="0"/>
              <a:t>Building study team composed of investigators from various stakeholder groups</a:t>
            </a:r>
          </a:p>
          <a:p>
            <a:pPr lvl="1"/>
            <a:r>
              <a:rPr lang="en-US" dirty="0" smtClean="0"/>
              <a:t>Fostering relationships with other stakeholders and with our funder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09852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:a="http://schemas.openxmlformats.org/drawingml/2006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773</Words>
  <Application>Microsoft Macintosh PowerPoint</Application>
  <PresentationFormat>On-screen Show (4:3)</PresentationFormat>
  <Paragraphs>128</Paragraphs>
  <Slides>12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Pixel</vt:lpstr>
      <vt:lpstr>1_Pixel</vt:lpstr>
      <vt:lpstr>The Kanyakla Study Epi 245 Final Presentation Spring 2014</vt:lpstr>
      <vt:lpstr>Slide 2</vt:lpstr>
      <vt:lpstr>1. Social Diagnosis</vt:lpstr>
      <vt:lpstr>2. Epidemiological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Matthew Hickey</cp:lastModifiedBy>
  <cp:revision>8</cp:revision>
  <dcterms:created xsi:type="dcterms:W3CDTF">2014-05-29T04:10:52Z</dcterms:created>
  <dcterms:modified xsi:type="dcterms:W3CDTF">2014-05-29T13:46:23Z</dcterms:modified>
</cp:coreProperties>
</file>