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16"/>
  </p:notesMasterIdLst>
  <p:sldIdLst>
    <p:sldId id="257" r:id="rId3"/>
    <p:sldId id="259" r:id="rId4"/>
    <p:sldId id="258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02" autoAdjust="0"/>
  </p:normalViewPr>
  <p:slideViewPr>
    <p:cSldViewPr snapToGrid="0" snapToObjects="1">
      <p:cViewPr varScale="1">
        <p:scale>
          <a:sx n="94" d="100"/>
          <a:sy n="94" d="100"/>
        </p:scale>
        <p:origin x="-1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D6C41E-9DF1-AF4B-816F-D470F19D4261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C3D61A-6B38-B846-9E28-B6C4BA1E0579}">
      <dgm:prSet phldrT="[Text]"/>
      <dgm:spPr/>
      <dgm:t>
        <a:bodyPr/>
        <a:lstStyle/>
        <a:p>
          <a:r>
            <a:rPr lang="en-US"/>
            <a:t>Behavioral intention: operationalize physician/clinical team desire to follow up with patients even after leaving service or discharge to home</a:t>
          </a:r>
        </a:p>
      </dgm:t>
    </dgm:pt>
    <dgm:pt modelId="{A1536314-286C-C64F-818A-B37DD2F070E7}" type="parTrans" cxnId="{C4160263-49B2-F843-9C9B-97DDBF72DE6A}">
      <dgm:prSet/>
      <dgm:spPr/>
      <dgm:t>
        <a:bodyPr/>
        <a:lstStyle/>
        <a:p>
          <a:endParaRPr lang="en-US"/>
        </a:p>
      </dgm:t>
    </dgm:pt>
    <dgm:pt modelId="{C20F057C-8F46-DD44-9E02-F8843B46994B}" type="sibTrans" cxnId="{C4160263-49B2-F843-9C9B-97DDBF72DE6A}">
      <dgm:prSet/>
      <dgm:spPr/>
      <dgm:t>
        <a:bodyPr/>
        <a:lstStyle/>
        <a:p>
          <a:endParaRPr lang="en-US"/>
        </a:p>
      </dgm:t>
    </dgm:pt>
    <dgm:pt modelId="{22E584F7-F284-974E-A6BF-BDAF9EE43CA9}">
      <dgm:prSet phldrT="[Text]"/>
      <dgm:spPr/>
      <dgm:t>
        <a:bodyPr/>
        <a:lstStyle/>
        <a:p>
          <a:r>
            <a:rPr lang="en-US"/>
            <a:t>Attitude toward behavior: </a:t>
          </a:r>
        </a:p>
        <a:p>
          <a:r>
            <a:rPr lang="en-US"/>
            <a:t>"most care teams think- once pt is off the service, no longer  our responsibility"</a:t>
          </a:r>
        </a:p>
      </dgm:t>
    </dgm:pt>
    <dgm:pt modelId="{F91BA11E-31C0-1040-811E-677EE1CB54FB}" type="parTrans" cxnId="{6691BB22-B1EA-BA40-B38B-1F7F2B457601}">
      <dgm:prSet/>
      <dgm:spPr/>
      <dgm:t>
        <a:bodyPr/>
        <a:lstStyle/>
        <a:p>
          <a:endParaRPr lang="en-US"/>
        </a:p>
      </dgm:t>
    </dgm:pt>
    <dgm:pt modelId="{47DA8375-AE1D-4B40-AF94-543EC2984FEB}" type="sibTrans" cxnId="{6691BB22-B1EA-BA40-B38B-1F7F2B457601}">
      <dgm:prSet/>
      <dgm:spPr/>
      <dgm:t>
        <a:bodyPr/>
        <a:lstStyle/>
        <a:p>
          <a:endParaRPr lang="en-US"/>
        </a:p>
      </dgm:t>
    </dgm:pt>
    <dgm:pt modelId="{74C08509-463E-E246-948A-CDEBC5A13151}">
      <dgm:prSet phldrT="[Text]"/>
      <dgm:spPr/>
      <dgm:t>
        <a:bodyPr/>
        <a:lstStyle/>
        <a:p>
          <a:r>
            <a:rPr lang="en-US"/>
            <a:t>Subjective norm:: "</a:t>
          </a:r>
          <a:r>
            <a:rPr lang="en-US" i="1"/>
            <a:t>the culture is such that following up with discharged patients is not as important as current inpatient issues"</a:t>
          </a:r>
          <a:endParaRPr lang="en-US"/>
        </a:p>
      </dgm:t>
    </dgm:pt>
    <dgm:pt modelId="{F7024CC5-428A-D24D-9C4A-9D6CB8FB5250}" type="parTrans" cxnId="{C9D397C8-5C7B-EF40-B51C-776CE0A3522B}">
      <dgm:prSet/>
      <dgm:spPr/>
      <dgm:t>
        <a:bodyPr/>
        <a:lstStyle/>
        <a:p>
          <a:endParaRPr lang="en-US"/>
        </a:p>
      </dgm:t>
    </dgm:pt>
    <dgm:pt modelId="{ACA6E1F1-7DED-ED45-939C-D2D21997CAC9}" type="sibTrans" cxnId="{C9D397C8-5C7B-EF40-B51C-776CE0A3522B}">
      <dgm:prSet/>
      <dgm:spPr/>
      <dgm:t>
        <a:bodyPr/>
        <a:lstStyle/>
        <a:p>
          <a:endParaRPr lang="en-US"/>
        </a:p>
      </dgm:t>
    </dgm:pt>
    <dgm:pt modelId="{2D2940B0-1061-0043-A8A2-AE12071E7723}">
      <dgm:prSet phldrT="[Text]"/>
      <dgm:spPr/>
      <dgm:t>
        <a:bodyPr/>
        <a:lstStyle/>
        <a:p>
          <a:r>
            <a:rPr lang="en-US"/>
            <a:t>perceived behavioral control: </a:t>
          </a:r>
        </a:p>
        <a:p>
          <a:r>
            <a:rPr lang="en-US" b="1" i="1"/>
            <a:t>a) physician care teams have ability to conduct f/up calls</a:t>
          </a:r>
        </a:p>
        <a:p>
          <a:r>
            <a:rPr lang="en-US" b="1" i="1"/>
            <a:t>b) BUT, do care teams believe f/up calls can make a difference in pts after hospital care</a:t>
          </a:r>
        </a:p>
      </dgm:t>
    </dgm:pt>
    <dgm:pt modelId="{E0120ECC-6166-014A-B9CF-C5AB377A07BB}" type="parTrans" cxnId="{205E9EF2-F28A-0E49-8D25-4B03A4E7E0D6}">
      <dgm:prSet/>
      <dgm:spPr/>
      <dgm:t>
        <a:bodyPr/>
        <a:lstStyle/>
        <a:p>
          <a:endParaRPr lang="en-US"/>
        </a:p>
      </dgm:t>
    </dgm:pt>
    <dgm:pt modelId="{B98427D7-D422-764E-A3D3-FC58F64F7E13}" type="sibTrans" cxnId="{205E9EF2-F28A-0E49-8D25-4B03A4E7E0D6}">
      <dgm:prSet/>
      <dgm:spPr/>
      <dgm:t>
        <a:bodyPr/>
        <a:lstStyle/>
        <a:p>
          <a:endParaRPr lang="en-US"/>
        </a:p>
      </dgm:t>
    </dgm:pt>
    <dgm:pt modelId="{5DB8F546-539E-034E-A644-627FBE7BFDFE}">
      <dgm:prSet phldrT="[Text]"/>
      <dgm:spPr/>
      <dgm:t>
        <a:bodyPr/>
        <a:lstStyle/>
        <a:p>
          <a:r>
            <a:rPr lang="en-US" dirty="0"/>
            <a:t>Behavior: </a:t>
          </a:r>
          <a:r>
            <a:rPr lang="en-US" i="1" dirty="0"/>
            <a:t>implement f/up dc phone call to patient</a:t>
          </a:r>
          <a:endParaRPr lang="en-US" dirty="0"/>
        </a:p>
      </dgm:t>
    </dgm:pt>
    <dgm:pt modelId="{A0771CF2-163B-4643-AEA5-A48BC125627F}" type="sibTrans" cxnId="{75964087-9FE7-7A4E-893F-854DD2A447B6}">
      <dgm:prSet/>
      <dgm:spPr/>
      <dgm:t>
        <a:bodyPr/>
        <a:lstStyle/>
        <a:p>
          <a:endParaRPr lang="en-US"/>
        </a:p>
      </dgm:t>
    </dgm:pt>
    <dgm:pt modelId="{DC140C38-9928-FC47-A2CF-F2B3CAD54465}" type="parTrans" cxnId="{75964087-9FE7-7A4E-893F-854DD2A447B6}">
      <dgm:prSet/>
      <dgm:spPr/>
      <dgm:t>
        <a:bodyPr/>
        <a:lstStyle/>
        <a:p>
          <a:endParaRPr lang="en-US"/>
        </a:p>
      </dgm:t>
    </dgm:pt>
    <dgm:pt modelId="{27ABF295-0138-EE44-AAC0-4419B7A67715}" type="pres">
      <dgm:prSet presAssocID="{C2D6C41E-9DF1-AF4B-816F-D470F19D426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31451A-1846-F341-9001-B3DA5A5DAA35}" type="pres">
      <dgm:prSet presAssocID="{5DB8F546-539E-034E-A644-627FBE7BFDFE}" presName="root1" presStyleCnt="0"/>
      <dgm:spPr/>
    </dgm:pt>
    <dgm:pt modelId="{8AA418DF-1AD4-3F41-A3BC-F7BB4FE9AF54}" type="pres">
      <dgm:prSet presAssocID="{5DB8F546-539E-034E-A644-627FBE7BFDF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318ADB-64F6-DA43-94C1-36A28C41438E}" type="pres">
      <dgm:prSet presAssocID="{5DB8F546-539E-034E-A644-627FBE7BFDFE}" presName="level2hierChild" presStyleCnt="0"/>
      <dgm:spPr/>
    </dgm:pt>
    <dgm:pt modelId="{75793F21-4E96-D649-9727-5305F6DB348B}" type="pres">
      <dgm:prSet presAssocID="{A1536314-286C-C64F-818A-B37DD2F070E7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B49A9895-1F1A-1649-8A34-00D28C4008F2}" type="pres">
      <dgm:prSet presAssocID="{A1536314-286C-C64F-818A-B37DD2F070E7}" presName="connTx" presStyleLbl="parChTrans1D2" presStyleIdx="0" presStyleCnt="1"/>
      <dgm:spPr/>
      <dgm:t>
        <a:bodyPr/>
        <a:lstStyle/>
        <a:p>
          <a:endParaRPr lang="en-US"/>
        </a:p>
      </dgm:t>
    </dgm:pt>
    <dgm:pt modelId="{6075F39C-0250-E345-B084-D62F6CEAB73A}" type="pres">
      <dgm:prSet presAssocID="{F1C3D61A-6B38-B846-9E28-B6C4BA1E0579}" presName="root2" presStyleCnt="0"/>
      <dgm:spPr/>
    </dgm:pt>
    <dgm:pt modelId="{355AE07C-4037-4F43-A090-974CA52F59BA}" type="pres">
      <dgm:prSet presAssocID="{F1C3D61A-6B38-B846-9E28-B6C4BA1E0579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63C4A8-5004-934F-A645-3B0443250529}" type="pres">
      <dgm:prSet presAssocID="{F1C3D61A-6B38-B846-9E28-B6C4BA1E0579}" presName="level3hierChild" presStyleCnt="0"/>
      <dgm:spPr/>
    </dgm:pt>
    <dgm:pt modelId="{6D258F5E-7C02-5147-A936-0DC174636DB1}" type="pres">
      <dgm:prSet presAssocID="{F91BA11E-31C0-1040-811E-677EE1CB54FB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76D6CC66-BDBB-F74C-9F25-AF764CF33FEE}" type="pres">
      <dgm:prSet presAssocID="{F91BA11E-31C0-1040-811E-677EE1CB54FB}" presName="connTx" presStyleLbl="parChTrans1D3" presStyleIdx="0" presStyleCnt="3"/>
      <dgm:spPr/>
      <dgm:t>
        <a:bodyPr/>
        <a:lstStyle/>
        <a:p>
          <a:endParaRPr lang="en-US"/>
        </a:p>
      </dgm:t>
    </dgm:pt>
    <dgm:pt modelId="{7D344DA3-F1D3-4B4C-B820-1F758E359B9F}" type="pres">
      <dgm:prSet presAssocID="{22E584F7-F284-974E-A6BF-BDAF9EE43CA9}" presName="root2" presStyleCnt="0"/>
      <dgm:spPr/>
    </dgm:pt>
    <dgm:pt modelId="{CA5849B5-7AC3-6B45-BAC5-31997D2D07A6}" type="pres">
      <dgm:prSet presAssocID="{22E584F7-F284-974E-A6BF-BDAF9EE43CA9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DFC6E8-3B45-BC4A-AACE-E5F8637BB164}" type="pres">
      <dgm:prSet presAssocID="{22E584F7-F284-974E-A6BF-BDAF9EE43CA9}" presName="level3hierChild" presStyleCnt="0"/>
      <dgm:spPr/>
    </dgm:pt>
    <dgm:pt modelId="{A0E5D56B-632A-2440-A597-F5F9EC00D710}" type="pres">
      <dgm:prSet presAssocID="{F7024CC5-428A-D24D-9C4A-9D6CB8FB5250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BB4B2524-65BC-4141-A975-C59489231C5F}" type="pres">
      <dgm:prSet presAssocID="{F7024CC5-428A-D24D-9C4A-9D6CB8FB5250}" presName="connTx" presStyleLbl="parChTrans1D3" presStyleIdx="1" presStyleCnt="3"/>
      <dgm:spPr/>
      <dgm:t>
        <a:bodyPr/>
        <a:lstStyle/>
        <a:p>
          <a:endParaRPr lang="en-US"/>
        </a:p>
      </dgm:t>
    </dgm:pt>
    <dgm:pt modelId="{8D07E2BB-178A-1347-9C43-24E2E5B19E12}" type="pres">
      <dgm:prSet presAssocID="{74C08509-463E-E246-948A-CDEBC5A13151}" presName="root2" presStyleCnt="0"/>
      <dgm:spPr/>
    </dgm:pt>
    <dgm:pt modelId="{27285B0F-FADC-0E4C-9EBE-6501E855510A}" type="pres">
      <dgm:prSet presAssocID="{74C08509-463E-E246-948A-CDEBC5A13151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2C3A50-EA63-B743-BEEA-78FAFD72EAE3}" type="pres">
      <dgm:prSet presAssocID="{74C08509-463E-E246-948A-CDEBC5A13151}" presName="level3hierChild" presStyleCnt="0"/>
      <dgm:spPr/>
    </dgm:pt>
    <dgm:pt modelId="{01177EC2-EAC0-7846-B58F-33B4BF41E411}" type="pres">
      <dgm:prSet presAssocID="{E0120ECC-6166-014A-B9CF-C5AB377A07BB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7D671266-5A47-3F4D-88CB-6FFF94382537}" type="pres">
      <dgm:prSet presAssocID="{E0120ECC-6166-014A-B9CF-C5AB377A07BB}" presName="connTx" presStyleLbl="parChTrans1D3" presStyleIdx="2" presStyleCnt="3"/>
      <dgm:spPr/>
      <dgm:t>
        <a:bodyPr/>
        <a:lstStyle/>
        <a:p>
          <a:endParaRPr lang="en-US"/>
        </a:p>
      </dgm:t>
    </dgm:pt>
    <dgm:pt modelId="{9B38E618-E42D-104C-B428-8D41BADE6D86}" type="pres">
      <dgm:prSet presAssocID="{2D2940B0-1061-0043-A8A2-AE12071E7723}" presName="root2" presStyleCnt="0"/>
      <dgm:spPr/>
    </dgm:pt>
    <dgm:pt modelId="{074F1436-4897-4D41-A07D-CE9AD2DB03B6}" type="pres">
      <dgm:prSet presAssocID="{2D2940B0-1061-0043-A8A2-AE12071E7723}" presName="LevelTwoTextNode" presStyleLbl="node3" presStyleIdx="2" presStyleCnt="3" custLinFactNeighborX="1220" custLinFactNeighborY="-19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19AE90-7E02-8646-912B-D1B44A2692F2}" type="pres">
      <dgm:prSet presAssocID="{2D2940B0-1061-0043-A8A2-AE12071E7723}" presName="level3hierChild" presStyleCnt="0"/>
      <dgm:spPr/>
    </dgm:pt>
  </dgm:ptLst>
  <dgm:cxnLst>
    <dgm:cxn modelId="{205E9EF2-F28A-0E49-8D25-4B03A4E7E0D6}" srcId="{F1C3D61A-6B38-B846-9E28-B6C4BA1E0579}" destId="{2D2940B0-1061-0043-A8A2-AE12071E7723}" srcOrd="2" destOrd="0" parTransId="{E0120ECC-6166-014A-B9CF-C5AB377A07BB}" sibTransId="{B98427D7-D422-764E-A3D3-FC58F64F7E13}"/>
    <dgm:cxn modelId="{3A8D73DE-7E66-0D4A-BE46-56A92D6F3678}" type="presOf" srcId="{F7024CC5-428A-D24D-9C4A-9D6CB8FB5250}" destId="{BB4B2524-65BC-4141-A975-C59489231C5F}" srcOrd="1" destOrd="0" presId="urn:microsoft.com/office/officeart/2005/8/layout/hierarchy2"/>
    <dgm:cxn modelId="{E40EF1F2-5815-3D45-85F6-D403752C35EF}" type="presOf" srcId="{A1536314-286C-C64F-818A-B37DD2F070E7}" destId="{75793F21-4E96-D649-9727-5305F6DB348B}" srcOrd="0" destOrd="0" presId="urn:microsoft.com/office/officeart/2005/8/layout/hierarchy2"/>
    <dgm:cxn modelId="{E207FE42-5B39-B64D-A9D2-D60C72B8FEF8}" type="presOf" srcId="{2D2940B0-1061-0043-A8A2-AE12071E7723}" destId="{074F1436-4897-4D41-A07D-CE9AD2DB03B6}" srcOrd="0" destOrd="0" presId="urn:microsoft.com/office/officeart/2005/8/layout/hierarchy2"/>
    <dgm:cxn modelId="{75964087-9FE7-7A4E-893F-854DD2A447B6}" srcId="{C2D6C41E-9DF1-AF4B-816F-D470F19D4261}" destId="{5DB8F546-539E-034E-A644-627FBE7BFDFE}" srcOrd="0" destOrd="0" parTransId="{DC140C38-9928-FC47-A2CF-F2B3CAD54465}" sibTransId="{A0771CF2-163B-4643-AEA5-A48BC125627F}"/>
    <dgm:cxn modelId="{558390F8-3398-494A-9446-6461E00504C0}" type="presOf" srcId="{F91BA11E-31C0-1040-811E-677EE1CB54FB}" destId="{6D258F5E-7C02-5147-A936-0DC174636DB1}" srcOrd="0" destOrd="0" presId="urn:microsoft.com/office/officeart/2005/8/layout/hierarchy2"/>
    <dgm:cxn modelId="{DD11C028-5EF0-454A-85C2-E4F7D8E8EBE8}" type="presOf" srcId="{F1C3D61A-6B38-B846-9E28-B6C4BA1E0579}" destId="{355AE07C-4037-4F43-A090-974CA52F59BA}" srcOrd="0" destOrd="0" presId="urn:microsoft.com/office/officeart/2005/8/layout/hierarchy2"/>
    <dgm:cxn modelId="{85FB2418-4744-7143-93AD-8112065F4D0E}" type="presOf" srcId="{F7024CC5-428A-D24D-9C4A-9D6CB8FB5250}" destId="{A0E5D56B-632A-2440-A597-F5F9EC00D710}" srcOrd="0" destOrd="0" presId="urn:microsoft.com/office/officeart/2005/8/layout/hierarchy2"/>
    <dgm:cxn modelId="{91A4CEFE-E4B0-9D46-8E6D-FB187C19554C}" type="presOf" srcId="{22E584F7-F284-974E-A6BF-BDAF9EE43CA9}" destId="{CA5849B5-7AC3-6B45-BAC5-31997D2D07A6}" srcOrd="0" destOrd="0" presId="urn:microsoft.com/office/officeart/2005/8/layout/hierarchy2"/>
    <dgm:cxn modelId="{6691BB22-B1EA-BA40-B38B-1F7F2B457601}" srcId="{F1C3D61A-6B38-B846-9E28-B6C4BA1E0579}" destId="{22E584F7-F284-974E-A6BF-BDAF9EE43CA9}" srcOrd="0" destOrd="0" parTransId="{F91BA11E-31C0-1040-811E-677EE1CB54FB}" sibTransId="{47DA8375-AE1D-4B40-AF94-543EC2984FEB}"/>
    <dgm:cxn modelId="{F1A46F3B-607C-1D40-AAB1-883E5BE7E9DC}" type="presOf" srcId="{A1536314-286C-C64F-818A-B37DD2F070E7}" destId="{B49A9895-1F1A-1649-8A34-00D28C4008F2}" srcOrd="1" destOrd="0" presId="urn:microsoft.com/office/officeart/2005/8/layout/hierarchy2"/>
    <dgm:cxn modelId="{0EDB45B1-DF02-2846-B641-D85E60E02821}" type="presOf" srcId="{74C08509-463E-E246-948A-CDEBC5A13151}" destId="{27285B0F-FADC-0E4C-9EBE-6501E855510A}" srcOrd="0" destOrd="0" presId="urn:microsoft.com/office/officeart/2005/8/layout/hierarchy2"/>
    <dgm:cxn modelId="{26B318E1-4B9E-2948-A925-A283CE003D6E}" type="presOf" srcId="{E0120ECC-6166-014A-B9CF-C5AB377A07BB}" destId="{01177EC2-EAC0-7846-B58F-33B4BF41E411}" srcOrd="0" destOrd="0" presId="urn:microsoft.com/office/officeart/2005/8/layout/hierarchy2"/>
    <dgm:cxn modelId="{B68243C6-2B18-E441-A56F-48A0D32520D9}" type="presOf" srcId="{E0120ECC-6166-014A-B9CF-C5AB377A07BB}" destId="{7D671266-5A47-3F4D-88CB-6FFF94382537}" srcOrd="1" destOrd="0" presId="urn:microsoft.com/office/officeart/2005/8/layout/hierarchy2"/>
    <dgm:cxn modelId="{ACB5E00F-8227-2B47-BE8B-E069C9579225}" type="presOf" srcId="{C2D6C41E-9DF1-AF4B-816F-D470F19D4261}" destId="{27ABF295-0138-EE44-AAC0-4419B7A67715}" srcOrd="0" destOrd="0" presId="urn:microsoft.com/office/officeart/2005/8/layout/hierarchy2"/>
    <dgm:cxn modelId="{C4160263-49B2-F843-9C9B-97DDBF72DE6A}" srcId="{5DB8F546-539E-034E-A644-627FBE7BFDFE}" destId="{F1C3D61A-6B38-B846-9E28-B6C4BA1E0579}" srcOrd="0" destOrd="0" parTransId="{A1536314-286C-C64F-818A-B37DD2F070E7}" sibTransId="{C20F057C-8F46-DD44-9E02-F8843B46994B}"/>
    <dgm:cxn modelId="{C9D397C8-5C7B-EF40-B51C-776CE0A3522B}" srcId="{F1C3D61A-6B38-B846-9E28-B6C4BA1E0579}" destId="{74C08509-463E-E246-948A-CDEBC5A13151}" srcOrd="1" destOrd="0" parTransId="{F7024CC5-428A-D24D-9C4A-9D6CB8FB5250}" sibTransId="{ACA6E1F1-7DED-ED45-939C-D2D21997CAC9}"/>
    <dgm:cxn modelId="{7A003C93-68AA-EF4A-AC07-EC4F672182D7}" type="presOf" srcId="{F91BA11E-31C0-1040-811E-677EE1CB54FB}" destId="{76D6CC66-BDBB-F74C-9F25-AF764CF33FEE}" srcOrd="1" destOrd="0" presId="urn:microsoft.com/office/officeart/2005/8/layout/hierarchy2"/>
    <dgm:cxn modelId="{D57EF58C-72EB-144D-8F73-CA5A8617F6BC}" type="presOf" srcId="{5DB8F546-539E-034E-A644-627FBE7BFDFE}" destId="{8AA418DF-1AD4-3F41-A3BC-F7BB4FE9AF54}" srcOrd="0" destOrd="0" presId="urn:microsoft.com/office/officeart/2005/8/layout/hierarchy2"/>
    <dgm:cxn modelId="{A6252BF0-8107-364C-B648-F686D2637B51}" type="presParOf" srcId="{27ABF295-0138-EE44-AAC0-4419B7A67715}" destId="{D631451A-1846-F341-9001-B3DA5A5DAA35}" srcOrd="0" destOrd="0" presId="urn:microsoft.com/office/officeart/2005/8/layout/hierarchy2"/>
    <dgm:cxn modelId="{346527B0-499C-AF40-96D3-3348F39BF1DB}" type="presParOf" srcId="{D631451A-1846-F341-9001-B3DA5A5DAA35}" destId="{8AA418DF-1AD4-3F41-A3BC-F7BB4FE9AF54}" srcOrd="0" destOrd="0" presId="urn:microsoft.com/office/officeart/2005/8/layout/hierarchy2"/>
    <dgm:cxn modelId="{8E97FA7E-97E0-DC4D-9918-B1C1EDB752B4}" type="presParOf" srcId="{D631451A-1846-F341-9001-B3DA5A5DAA35}" destId="{26318ADB-64F6-DA43-94C1-36A28C41438E}" srcOrd="1" destOrd="0" presId="urn:microsoft.com/office/officeart/2005/8/layout/hierarchy2"/>
    <dgm:cxn modelId="{29D968CF-215D-5A45-B3CB-033D8E9B073A}" type="presParOf" srcId="{26318ADB-64F6-DA43-94C1-36A28C41438E}" destId="{75793F21-4E96-D649-9727-5305F6DB348B}" srcOrd="0" destOrd="0" presId="urn:microsoft.com/office/officeart/2005/8/layout/hierarchy2"/>
    <dgm:cxn modelId="{3334EC70-D7BD-934B-AEB6-5D30683AC7D8}" type="presParOf" srcId="{75793F21-4E96-D649-9727-5305F6DB348B}" destId="{B49A9895-1F1A-1649-8A34-00D28C4008F2}" srcOrd="0" destOrd="0" presId="urn:microsoft.com/office/officeart/2005/8/layout/hierarchy2"/>
    <dgm:cxn modelId="{E4F8A16E-7CF6-974C-BEC8-BCB56FF0085F}" type="presParOf" srcId="{26318ADB-64F6-DA43-94C1-36A28C41438E}" destId="{6075F39C-0250-E345-B084-D62F6CEAB73A}" srcOrd="1" destOrd="0" presId="urn:microsoft.com/office/officeart/2005/8/layout/hierarchy2"/>
    <dgm:cxn modelId="{900F39A6-8E4C-CF4A-BADF-A15CFB1A0542}" type="presParOf" srcId="{6075F39C-0250-E345-B084-D62F6CEAB73A}" destId="{355AE07C-4037-4F43-A090-974CA52F59BA}" srcOrd="0" destOrd="0" presId="urn:microsoft.com/office/officeart/2005/8/layout/hierarchy2"/>
    <dgm:cxn modelId="{CBA6522B-5D27-434C-A3F1-5174BDE1E9B2}" type="presParOf" srcId="{6075F39C-0250-E345-B084-D62F6CEAB73A}" destId="{A463C4A8-5004-934F-A645-3B0443250529}" srcOrd="1" destOrd="0" presId="urn:microsoft.com/office/officeart/2005/8/layout/hierarchy2"/>
    <dgm:cxn modelId="{44D6B75C-4428-5347-845E-7C993E3E34A1}" type="presParOf" srcId="{A463C4A8-5004-934F-A645-3B0443250529}" destId="{6D258F5E-7C02-5147-A936-0DC174636DB1}" srcOrd="0" destOrd="0" presId="urn:microsoft.com/office/officeart/2005/8/layout/hierarchy2"/>
    <dgm:cxn modelId="{82D13A13-3DFC-BB41-8748-EEA1D6AF4A10}" type="presParOf" srcId="{6D258F5E-7C02-5147-A936-0DC174636DB1}" destId="{76D6CC66-BDBB-F74C-9F25-AF764CF33FEE}" srcOrd="0" destOrd="0" presId="urn:microsoft.com/office/officeart/2005/8/layout/hierarchy2"/>
    <dgm:cxn modelId="{984439F4-B5C0-6046-81DC-6A4AB9442579}" type="presParOf" srcId="{A463C4A8-5004-934F-A645-3B0443250529}" destId="{7D344DA3-F1D3-4B4C-B820-1F758E359B9F}" srcOrd="1" destOrd="0" presId="urn:microsoft.com/office/officeart/2005/8/layout/hierarchy2"/>
    <dgm:cxn modelId="{D00817F1-9C82-ED4C-BED9-D825E688A3F6}" type="presParOf" srcId="{7D344DA3-F1D3-4B4C-B820-1F758E359B9F}" destId="{CA5849B5-7AC3-6B45-BAC5-31997D2D07A6}" srcOrd="0" destOrd="0" presId="urn:microsoft.com/office/officeart/2005/8/layout/hierarchy2"/>
    <dgm:cxn modelId="{436245DC-EB21-724B-92B7-1E324785B82C}" type="presParOf" srcId="{7D344DA3-F1D3-4B4C-B820-1F758E359B9F}" destId="{B7DFC6E8-3B45-BC4A-AACE-E5F8637BB164}" srcOrd="1" destOrd="0" presId="urn:microsoft.com/office/officeart/2005/8/layout/hierarchy2"/>
    <dgm:cxn modelId="{F044BBAA-EB99-614B-AC02-A9854FAB2477}" type="presParOf" srcId="{A463C4A8-5004-934F-A645-3B0443250529}" destId="{A0E5D56B-632A-2440-A597-F5F9EC00D710}" srcOrd="2" destOrd="0" presId="urn:microsoft.com/office/officeart/2005/8/layout/hierarchy2"/>
    <dgm:cxn modelId="{348A0B7A-3E08-C54A-8D2C-9FC68B8FC3D2}" type="presParOf" srcId="{A0E5D56B-632A-2440-A597-F5F9EC00D710}" destId="{BB4B2524-65BC-4141-A975-C59489231C5F}" srcOrd="0" destOrd="0" presId="urn:microsoft.com/office/officeart/2005/8/layout/hierarchy2"/>
    <dgm:cxn modelId="{559A5B61-977A-F446-B862-4493F288FA86}" type="presParOf" srcId="{A463C4A8-5004-934F-A645-3B0443250529}" destId="{8D07E2BB-178A-1347-9C43-24E2E5B19E12}" srcOrd="3" destOrd="0" presId="urn:microsoft.com/office/officeart/2005/8/layout/hierarchy2"/>
    <dgm:cxn modelId="{0DC7008D-E1EC-E542-BCB9-663114740317}" type="presParOf" srcId="{8D07E2BB-178A-1347-9C43-24E2E5B19E12}" destId="{27285B0F-FADC-0E4C-9EBE-6501E855510A}" srcOrd="0" destOrd="0" presId="urn:microsoft.com/office/officeart/2005/8/layout/hierarchy2"/>
    <dgm:cxn modelId="{460042D6-8A49-4547-A063-3D9C70CC9EB1}" type="presParOf" srcId="{8D07E2BB-178A-1347-9C43-24E2E5B19E12}" destId="{9E2C3A50-EA63-B743-BEEA-78FAFD72EAE3}" srcOrd="1" destOrd="0" presId="urn:microsoft.com/office/officeart/2005/8/layout/hierarchy2"/>
    <dgm:cxn modelId="{56EF9EDC-1BFF-DD4E-808D-CA5E623019DB}" type="presParOf" srcId="{A463C4A8-5004-934F-A645-3B0443250529}" destId="{01177EC2-EAC0-7846-B58F-33B4BF41E411}" srcOrd="4" destOrd="0" presId="urn:microsoft.com/office/officeart/2005/8/layout/hierarchy2"/>
    <dgm:cxn modelId="{C92DC581-3CAC-BB48-A0E1-749B370CD4A3}" type="presParOf" srcId="{01177EC2-EAC0-7846-B58F-33B4BF41E411}" destId="{7D671266-5A47-3F4D-88CB-6FFF94382537}" srcOrd="0" destOrd="0" presId="urn:microsoft.com/office/officeart/2005/8/layout/hierarchy2"/>
    <dgm:cxn modelId="{62AB9FD9-D753-4E4F-BEEC-39B5DAFADA0A}" type="presParOf" srcId="{A463C4A8-5004-934F-A645-3B0443250529}" destId="{9B38E618-E42D-104C-B428-8D41BADE6D86}" srcOrd="5" destOrd="0" presId="urn:microsoft.com/office/officeart/2005/8/layout/hierarchy2"/>
    <dgm:cxn modelId="{4B54AFF7-8D49-7646-8A40-C521FCA28064}" type="presParOf" srcId="{9B38E618-E42D-104C-B428-8D41BADE6D86}" destId="{074F1436-4897-4D41-A07D-CE9AD2DB03B6}" srcOrd="0" destOrd="0" presId="urn:microsoft.com/office/officeart/2005/8/layout/hierarchy2"/>
    <dgm:cxn modelId="{B9BD7873-9CBD-ED49-A607-FE2D82D41E64}" type="presParOf" srcId="{9B38E618-E42D-104C-B428-8D41BADE6D86}" destId="{1119AE90-7E02-8646-912B-D1B44A2692F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418DF-1AD4-3F41-A3BC-F7BB4FE9AF54}">
      <dsp:nvSpPr>
        <dsp:cNvPr id="0" name=""/>
        <dsp:cNvSpPr/>
      </dsp:nvSpPr>
      <dsp:spPr>
        <a:xfrm>
          <a:off x="447" y="1399533"/>
          <a:ext cx="2065622" cy="10328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/>
            <a:t>Behavior: </a:t>
          </a:r>
          <a:r>
            <a:rPr lang="en-US" sz="1000" i="1" kern="1200" dirty="0"/>
            <a:t>implement f/up dc phone call to patient</a:t>
          </a:r>
          <a:endParaRPr lang="en-US" sz="1000" kern="1200" dirty="0"/>
        </a:p>
      </dsp:txBody>
      <dsp:txXfrm>
        <a:off x="30697" y="1429783"/>
        <a:ext cx="2005122" cy="972311"/>
      </dsp:txXfrm>
    </dsp:sp>
    <dsp:sp modelId="{75793F21-4E96-D649-9727-5305F6DB348B}">
      <dsp:nvSpPr>
        <dsp:cNvPr id="0" name=""/>
        <dsp:cNvSpPr/>
      </dsp:nvSpPr>
      <dsp:spPr>
        <a:xfrm>
          <a:off x="2066069" y="1891681"/>
          <a:ext cx="826248" cy="48515"/>
        </a:xfrm>
        <a:custGeom>
          <a:avLst/>
          <a:gdLst/>
          <a:ahLst/>
          <a:cxnLst/>
          <a:rect l="0" t="0" r="0" b="0"/>
          <a:pathLst>
            <a:path>
              <a:moveTo>
                <a:pt x="0" y="24257"/>
              </a:moveTo>
              <a:lnTo>
                <a:pt x="826248" y="2425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458538" y="1895283"/>
        <a:ext cx="41312" cy="41312"/>
      </dsp:txXfrm>
    </dsp:sp>
    <dsp:sp modelId="{355AE07C-4037-4F43-A090-974CA52F59BA}">
      <dsp:nvSpPr>
        <dsp:cNvPr id="0" name=""/>
        <dsp:cNvSpPr/>
      </dsp:nvSpPr>
      <dsp:spPr>
        <a:xfrm>
          <a:off x="2892318" y="1399533"/>
          <a:ext cx="2065622" cy="10328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Behavioral intention: operationalize physician/clinical team desire to follow up with patients even after leaving service or discharge to home</a:t>
          </a:r>
        </a:p>
      </dsp:txBody>
      <dsp:txXfrm>
        <a:off x="2922568" y="1429783"/>
        <a:ext cx="2005122" cy="972311"/>
      </dsp:txXfrm>
    </dsp:sp>
    <dsp:sp modelId="{6D258F5E-7C02-5147-A936-0DC174636DB1}">
      <dsp:nvSpPr>
        <dsp:cNvPr id="0" name=""/>
        <dsp:cNvSpPr/>
      </dsp:nvSpPr>
      <dsp:spPr>
        <a:xfrm rot="18289469">
          <a:off x="4647636" y="1297815"/>
          <a:ext cx="1446857" cy="48515"/>
        </a:xfrm>
        <a:custGeom>
          <a:avLst/>
          <a:gdLst/>
          <a:ahLst/>
          <a:cxnLst/>
          <a:rect l="0" t="0" r="0" b="0"/>
          <a:pathLst>
            <a:path>
              <a:moveTo>
                <a:pt x="0" y="24257"/>
              </a:moveTo>
              <a:lnTo>
                <a:pt x="1446857" y="24257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34894" y="1285901"/>
        <a:ext cx="72342" cy="72342"/>
      </dsp:txXfrm>
    </dsp:sp>
    <dsp:sp modelId="{CA5849B5-7AC3-6B45-BAC5-31997D2D07A6}">
      <dsp:nvSpPr>
        <dsp:cNvPr id="0" name=""/>
        <dsp:cNvSpPr/>
      </dsp:nvSpPr>
      <dsp:spPr>
        <a:xfrm>
          <a:off x="5784190" y="211801"/>
          <a:ext cx="2065622" cy="10328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Attitude toward behavior: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"most care teams think- once pt is off the service, no longer  our responsibility"</a:t>
          </a:r>
        </a:p>
      </dsp:txBody>
      <dsp:txXfrm>
        <a:off x="5814440" y="242051"/>
        <a:ext cx="2005122" cy="972311"/>
      </dsp:txXfrm>
    </dsp:sp>
    <dsp:sp modelId="{A0E5D56B-632A-2440-A597-F5F9EC00D710}">
      <dsp:nvSpPr>
        <dsp:cNvPr id="0" name=""/>
        <dsp:cNvSpPr/>
      </dsp:nvSpPr>
      <dsp:spPr>
        <a:xfrm>
          <a:off x="4957941" y="1891681"/>
          <a:ext cx="826248" cy="48515"/>
        </a:xfrm>
        <a:custGeom>
          <a:avLst/>
          <a:gdLst/>
          <a:ahLst/>
          <a:cxnLst/>
          <a:rect l="0" t="0" r="0" b="0"/>
          <a:pathLst>
            <a:path>
              <a:moveTo>
                <a:pt x="0" y="24257"/>
              </a:moveTo>
              <a:lnTo>
                <a:pt x="826248" y="24257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50409" y="1895283"/>
        <a:ext cx="41312" cy="41312"/>
      </dsp:txXfrm>
    </dsp:sp>
    <dsp:sp modelId="{27285B0F-FADC-0E4C-9EBE-6501E855510A}">
      <dsp:nvSpPr>
        <dsp:cNvPr id="0" name=""/>
        <dsp:cNvSpPr/>
      </dsp:nvSpPr>
      <dsp:spPr>
        <a:xfrm>
          <a:off x="5784190" y="1399533"/>
          <a:ext cx="2065622" cy="10328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Subjective norm:: "</a:t>
          </a:r>
          <a:r>
            <a:rPr lang="en-US" sz="1000" i="1" kern="1200"/>
            <a:t>the culture is such that following up with discharged patients is not as important as current inpatient issues"</a:t>
          </a:r>
          <a:endParaRPr lang="en-US" sz="1000" kern="1200"/>
        </a:p>
      </dsp:txBody>
      <dsp:txXfrm>
        <a:off x="5814440" y="1429783"/>
        <a:ext cx="2005122" cy="972311"/>
      </dsp:txXfrm>
    </dsp:sp>
    <dsp:sp modelId="{01177EC2-EAC0-7846-B58F-33B4BF41E411}">
      <dsp:nvSpPr>
        <dsp:cNvPr id="0" name=""/>
        <dsp:cNvSpPr/>
      </dsp:nvSpPr>
      <dsp:spPr>
        <a:xfrm rot="3281924">
          <a:off x="4655999" y="2475447"/>
          <a:ext cx="1430578" cy="48515"/>
        </a:xfrm>
        <a:custGeom>
          <a:avLst/>
          <a:gdLst/>
          <a:ahLst/>
          <a:cxnLst/>
          <a:rect l="0" t="0" r="0" b="0"/>
          <a:pathLst>
            <a:path>
              <a:moveTo>
                <a:pt x="0" y="24257"/>
              </a:moveTo>
              <a:lnTo>
                <a:pt x="1430578" y="24257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35524" y="2463940"/>
        <a:ext cx="71528" cy="71528"/>
      </dsp:txXfrm>
    </dsp:sp>
    <dsp:sp modelId="{074F1436-4897-4D41-A07D-CE9AD2DB03B6}">
      <dsp:nvSpPr>
        <dsp:cNvPr id="0" name=""/>
        <dsp:cNvSpPr/>
      </dsp:nvSpPr>
      <dsp:spPr>
        <a:xfrm>
          <a:off x="5784637" y="2567064"/>
          <a:ext cx="2065622" cy="10328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perceived behavioral control: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1" kern="1200"/>
            <a:t>a) physician care teams have ability to conduct f/up calls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1" kern="1200"/>
            <a:t>b) BUT, do care teams believe f/up calls can make a difference in pts after hospital care</a:t>
          </a:r>
        </a:p>
      </dsp:txBody>
      <dsp:txXfrm>
        <a:off x="5814887" y="2597314"/>
        <a:ext cx="2005122" cy="9723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679AB-FC21-9D4B-BAA7-166FA3B1FF95}" type="datetimeFigureOut">
              <a:rPr lang="en-US" smtClean="0"/>
              <a:t>5/29/14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5FE9EB-122E-FC49-A016-0687001DB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1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FE9EB-122E-FC49-A016-0687001DB8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9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8BF78C-70D7-7C4C-A63E-4CD72E2043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2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80463-D0F0-4543-A7ED-3CD4571E1C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4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4E5A-9BDA-D042-9FAA-18CB7E578A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5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7C39-A2FD-E143-83E1-81D06FD4EA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3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D67DD-2E1A-0745-90B6-5F7D05F1A2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83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4E3DEC-A3BC-5649-815F-301DE1C0BC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639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B4665-883A-0149-B2D6-F9CA76353A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730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77DD2-A8AD-6B46-BA5A-88924703BB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324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5A51E-1D3C-624B-905C-30562F1F95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7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F6595-4CBD-4C49-9677-02FE24F1E1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14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C1116-589A-3F40-B66B-C54B137BC2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93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0E803-5DF9-9047-8CCC-8C6986FA7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38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45645-D312-E742-81A1-B577982150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77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B15C-A126-D44C-8199-0F112085AA2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3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B99-9FD8-3A48-BAE7-0A90CAEF59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37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357E9-0570-7E41-8B63-630E8CBC54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931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8F8A2-28F7-704F-AD36-58C8791B5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6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F4675-7A73-964E-9BC8-8D8631A12C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46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1B3D-847E-674F-A881-D3389E493F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3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CEBD-AAF4-2E4E-9B35-FF8A84B892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58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A8D1-13CF-8C4F-A07E-91BD843678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07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B051-013E-4147-ABCD-456FCCA6EC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7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AD709-1679-5840-A24C-53FC0E2A39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4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EF02C-7EBE-1747-9406-B52682D864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47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BAF-530C-0D4B-9042-DEF6908248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72189-2E28-204C-8FC2-E39DC3947C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6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14FCFD-7ECB-AC4C-BAE4-9C91497221AE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A3DBEFD-A4E3-534B-A04B-B9AB82E3BE89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2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cs typeface="+mj-cs"/>
              </a:rPr>
              <a:t>A post-hospitalization follow up phone call intervention in the safety net</a:t>
            </a:r>
            <a:br>
              <a:rPr lang="en-US" sz="3200" b="1" dirty="0" smtClean="0">
                <a:cs typeface="+mj-cs"/>
              </a:rPr>
            </a:br>
            <a:r>
              <a:rPr lang="en-US" sz="2000" b="1" dirty="0" err="1" smtClean="0">
                <a:cs typeface="+mj-cs"/>
              </a:rPr>
              <a:t>Epi</a:t>
            </a:r>
            <a:r>
              <a:rPr lang="en-US" sz="2000" b="1" dirty="0" smtClean="0">
                <a:cs typeface="+mj-cs"/>
              </a:rPr>
              <a:t> </a:t>
            </a:r>
            <a:r>
              <a:rPr lang="en-US" sz="2000" b="1" dirty="0" smtClean="0">
                <a:cs typeface="+mj-cs"/>
              </a:rPr>
              <a:t>245 Final Presentation</a:t>
            </a:r>
            <a:br>
              <a:rPr lang="en-US" sz="2000" b="1" dirty="0" smtClean="0">
                <a:cs typeface="+mj-cs"/>
              </a:rPr>
            </a:br>
            <a:r>
              <a:rPr lang="en-US" sz="2000" b="1" dirty="0" smtClean="0">
                <a:cs typeface="+mj-cs"/>
              </a:rPr>
              <a:t>Spring 2014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Brian Chan, MD MPH</a:t>
            </a:r>
            <a:endParaRPr lang="en-US" sz="3200" b="1" i="1" dirty="0" smtClean="0">
              <a:cs typeface="+mn-cs"/>
            </a:endParaRPr>
          </a:p>
          <a:p>
            <a:pPr eaLnBrk="1" hangingPunct="1">
              <a:defRPr/>
            </a:pPr>
            <a:r>
              <a:rPr lang="en-US" sz="2400" b="1" i="1" dirty="0" smtClean="0">
                <a:cs typeface="+mn-cs"/>
              </a:rPr>
              <a:t>Primary care research fellowship</a:t>
            </a:r>
            <a:endParaRPr lang="en-US" sz="2400" b="1" i="1" dirty="0" smtClean="0">
              <a:cs typeface="+mn-cs"/>
            </a:endParaRPr>
          </a:p>
          <a:p>
            <a:pPr eaLnBrk="1" hangingPunct="1">
              <a:defRPr/>
            </a:pPr>
            <a:endParaRPr lang="en-US" sz="2400" b="1" i="1" dirty="0" smtClean="0">
              <a:cs typeface="+mn-cs"/>
            </a:endParaRPr>
          </a:p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May 29, 2014</a:t>
            </a:r>
          </a:p>
        </p:txBody>
      </p:sp>
    </p:spTree>
    <p:extLst>
      <p:ext uri="{BB962C8B-B14F-4D97-AF65-F5344CB8AC3E}">
        <p14:creationId xmlns:p14="http://schemas.microsoft.com/office/powerpoint/2010/main" val="1067766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Administrative and Policy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sz="1800" dirty="0" smtClean="0"/>
              <a:t>Support from hospital administration/GMC clinic directors/</a:t>
            </a:r>
            <a:r>
              <a:rPr lang="en-US" sz="1800" dirty="0" err="1" smtClean="0"/>
              <a:t>staf</a:t>
            </a:r>
            <a:endParaRPr lang="en-US" sz="1800" dirty="0"/>
          </a:p>
          <a:p>
            <a:pPr lvl="1"/>
            <a:r>
              <a:rPr lang="en-US" sz="1800" dirty="0" smtClean="0"/>
              <a:t>SFGH foundation</a:t>
            </a:r>
            <a:endParaRPr lang="en-US" sz="1800" dirty="0"/>
          </a:p>
          <a:p>
            <a:pPr lvl="1"/>
            <a:r>
              <a:rPr lang="en-US" sz="1800" dirty="0" smtClean="0"/>
              <a:t>Physician champions</a:t>
            </a:r>
            <a:endParaRPr lang="en-US" sz="1800" dirty="0" smtClean="0"/>
          </a:p>
          <a:p>
            <a:pPr lvl="1"/>
            <a:endParaRPr lang="en-US" sz="1800" dirty="0"/>
          </a:p>
          <a:p>
            <a:r>
              <a:rPr lang="en-US" dirty="0" smtClean="0"/>
              <a:t>Administrative and Organizational Concerns addressed</a:t>
            </a:r>
          </a:p>
          <a:p>
            <a:pPr lvl="1"/>
            <a:r>
              <a:rPr lang="en-US" sz="1800" dirty="0" smtClean="0"/>
              <a:t>SFGH/</a:t>
            </a:r>
            <a:r>
              <a:rPr lang="en-US" sz="1800" dirty="0" smtClean="0"/>
              <a:t>DPH </a:t>
            </a:r>
            <a:r>
              <a:rPr lang="en-US" sz="1800" dirty="0" smtClean="0"/>
              <a:t>priorities will be incorporated</a:t>
            </a:r>
          </a:p>
          <a:p>
            <a:pPr lvl="1"/>
            <a:r>
              <a:rPr lang="en-US" sz="1800" dirty="0" smtClean="0"/>
              <a:t>Scope of </a:t>
            </a:r>
            <a:r>
              <a:rPr lang="en-US" sz="1800" dirty="0" smtClean="0"/>
              <a:t>Practice/roles of clinical care team addressed</a:t>
            </a:r>
          </a:p>
          <a:p>
            <a:pPr lvl="1"/>
            <a:r>
              <a:rPr lang="en-US" sz="1800" dirty="0" smtClean="0"/>
              <a:t>Reimbursement – transitional care billing code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0098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327"/>
            <a:ext cx="8229600" cy="3886200"/>
          </a:xfrm>
        </p:spPr>
        <p:txBody>
          <a:bodyPr/>
          <a:lstStyle/>
          <a:p>
            <a:r>
              <a:rPr lang="en-US" dirty="0" smtClean="0"/>
              <a:t>Inputs/Activities </a:t>
            </a:r>
            <a:endParaRPr lang="en-US" dirty="0" smtClean="0"/>
          </a:p>
          <a:p>
            <a:pPr lvl="2"/>
            <a:r>
              <a:rPr lang="en-US" dirty="0" smtClean="0"/>
              <a:t>Pre</a:t>
            </a:r>
            <a:r>
              <a:rPr lang="en-US" dirty="0"/>
              <a:t>-disposing- </a:t>
            </a:r>
            <a:r>
              <a:rPr lang="en-US" b="1" dirty="0" smtClean="0"/>
              <a:t>Conferences/education promoting “safe-landing” culture</a:t>
            </a:r>
            <a:endParaRPr lang="en-US" dirty="0" smtClean="0"/>
          </a:p>
          <a:p>
            <a:pPr lvl="2"/>
            <a:r>
              <a:rPr lang="en-US" dirty="0" smtClean="0"/>
              <a:t>Enabling-</a:t>
            </a:r>
            <a:r>
              <a:rPr lang="en-US" b="1" dirty="0"/>
              <a:t> </a:t>
            </a:r>
            <a:r>
              <a:rPr lang="en-US" b="1" dirty="0" smtClean="0"/>
              <a:t>Built </a:t>
            </a:r>
            <a:r>
              <a:rPr lang="en-US" b="1" dirty="0"/>
              <a:t>in work </a:t>
            </a:r>
            <a:r>
              <a:rPr lang="en-US" b="1" dirty="0" smtClean="0"/>
              <a:t>flow for post-d/c phone calls</a:t>
            </a:r>
            <a:endParaRPr lang="en-US" sz="4000" dirty="0"/>
          </a:p>
          <a:p>
            <a:pPr lvl="2"/>
            <a:r>
              <a:rPr lang="en-US" dirty="0"/>
              <a:t>Reinforcing- </a:t>
            </a:r>
            <a:r>
              <a:rPr lang="en-US" b="1" dirty="0" smtClean="0"/>
              <a:t>clinical alerts, transitional care billing payments, performance metrics</a:t>
            </a:r>
            <a:endParaRPr lang="en-US" dirty="0" smtClean="0"/>
          </a:p>
          <a:p>
            <a:r>
              <a:rPr lang="en-US" dirty="0" smtClean="0"/>
              <a:t>Timetable</a:t>
            </a:r>
            <a:r>
              <a:rPr lang="en-US" dirty="0" smtClean="0"/>
              <a:t>: </a:t>
            </a:r>
          </a:p>
          <a:p>
            <a:pPr lvl="1"/>
            <a:r>
              <a:rPr lang="en-US" sz="1800" dirty="0" smtClean="0"/>
              <a:t>Ideally would like to plan and implement a pilot in 2015</a:t>
            </a:r>
            <a:endParaRPr lang="en-US" sz="1800" dirty="0" smtClean="0"/>
          </a:p>
          <a:p>
            <a:r>
              <a:rPr lang="en-US" dirty="0" smtClean="0"/>
              <a:t>PDSA Plan </a:t>
            </a:r>
          </a:p>
          <a:p>
            <a:pPr lvl="1"/>
            <a:r>
              <a:rPr lang="en-US" sz="1800" dirty="0" smtClean="0"/>
              <a:t>Once pilot initiated, would do periodic survey of patient/families, physician/case managers to assess impact of intervention.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5375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09" y="1491673"/>
            <a:ext cx="8765309" cy="3886200"/>
          </a:xfrm>
        </p:spPr>
        <p:txBody>
          <a:bodyPr/>
          <a:lstStyle/>
          <a:p>
            <a:r>
              <a:rPr lang="en-US" dirty="0" smtClean="0"/>
              <a:t>Process measures</a:t>
            </a:r>
          </a:p>
          <a:p>
            <a:pPr lvl="1"/>
            <a:r>
              <a:rPr lang="en-US" sz="1800" dirty="0" smtClean="0"/>
              <a:t>Percentage of discharged patients who received phone call</a:t>
            </a:r>
          </a:p>
          <a:p>
            <a:pPr lvl="1"/>
            <a:r>
              <a:rPr lang="en-US" sz="1800" dirty="0" smtClean="0"/>
              <a:t>Percentage/number of completed phone call</a:t>
            </a:r>
            <a:endParaRPr lang="en-US" sz="1800" dirty="0" smtClean="0"/>
          </a:p>
          <a:p>
            <a:pPr lvl="1"/>
            <a:r>
              <a:rPr lang="en-US" sz="1800" dirty="0" smtClean="0"/>
              <a:t>Number of minutes spent on phone with patient/families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Intermediate Outcomes</a:t>
            </a:r>
          </a:p>
          <a:p>
            <a:pPr lvl="1"/>
            <a:r>
              <a:rPr lang="en-US" sz="1800" dirty="0" smtClean="0"/>
              <a:t>Content of the phone calls</a:t>
            </a:r>
          </a:p>
          <a:p>
            <a:pPr lvl="1"/>
            <a:r>
              <a:rPr lang="en-US" sz="1800" dirty="0" smtClean="0"/>
              <a:t>Percentage phone call led to change in clinical plan (medication changes, readmission, earlier or later clinic </a:t>
            </a:r>
            <a:r>
              <a:rPr lang="en-US" sz="1800" dirty="0" err="1" smtClean="0"/>
              <a:t>appt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/>
              <a:t>percentage of primary care providers/clinic aware of issues arising from post-discharge follow up call (if any) – assess via survey/ required documentation of phone call and action by medical home team. </a:t>
            </a:r>
            <a:endParaRPr lang="en-US" sz="1800" dirty="0" smtClean="0"/>
          </a:p>
          <a:p>
            <a:pPr lvl="1"/>
            <a:r>
              <a:rPr lang="en-US" sz="1800" dirty="0"/>
              <a:t>percentage of discharging physician aware of issues arising from post-discharge follow up call (if any) – survey. </a:t>
            </a:r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4127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of Allocation: </a:t>
            </a:r>
            <a:r>
              <a:rPr lang="en-US" dirty="0" smtClean="0"/>
              <a:t>Discharge ward/service (6)</a:t>
            </a:r>
            <a:endParaRPr lang="en-US" dirty="0" smtClean="0"/>
          </a:p>
          <a:p>
            <a:r>
              <a:rPr lang="en-US" dirty="0" smtClean="0"/>
              <a:t>Unit of Analysis: </a:t>
            </a:r>
            <a:r>
              <a:rPr lang="en-US" dirty="0" smtClean="0"/>
              <a:t>Patient-level</a:t>
            </a:r>
            <a:endParaRPr lang="en-US" dirty="0" smtClean="0"/>
          </a:p>
          <a:p>
            <a:r>
              <a:rPr lang="en-US" dirty="0" smtClean="0"/>
              <a:t>Study Design: Cluster Randomized Trial</a:t>
            </a:r>
          </a:p>
          <a:p>
            <a:r>
              <a:rPr lang="en-US" dirty="0" smtClean="0"/>
              <a:t>Effect Size Detection Desired: </a:t>
            </a:r>
            <a:endParaRPr lang="en-US" dirty="0" smtClean="0"/>
          </a:p>
          <a:p>
            <a:pPr lvl="1"/>
            <a:r>
              <a:rPr lang="en-US" sz="1800" dirty="0" smtClean="0"/>
              <a:t>10% reduction in readmission</a:t>
            </a:r>
            <a:endParaRPr lang="en-US" sz="1800" dirty="0" smtClean="0"/>
          </a:p>
          <a:p>
            <a:r>
              <a:rPr lang="en-US" dirty="0" smtClean="0"/>
              <a:t>Sample Size: </a:t>
            </a:r>
            <a:endParaRPr lang="en-US" dirty="0" smtClean="0"/>
          </a:p>
          <a:p>
            <a:pPr lvl="1"/>
            <a:r>
              <a:rPr lang="en-US" sz="2200" dirty="0" smtClean="0"/>
              <a:t>Assume ICC 0.3, </a:t>
            </a:r>
            <a:r>
              <a:rPr lang="en-US" sz="2200" dirty="0" err="1" smtClean="0"/>
              <a:t>Deff</a:t>
            </a:r>
            <a:r>
              <a:rPr lang="en-US" sz="2200" dirty="0" smtClean="0"/>
              <a:t>=20.8, 8,300 patients (1400 patients/cluster) needed</a:t>
            </a:r>
            <a:endParaRPr lang="en-US" sz="22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4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92075"/>
            <a:ext cx="8732838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333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4037"/>
            <a:ext cx="8229600" cy="3886200"/>
          </a:xfrm>
        </p:spPr>
        <p:txBody>
          <a:bodyPr/>
          <a:lstStyle/>
          <a:p>
            <a:r>
              <a:rPr lang="en-US" dirty="0" smtClean="0"/>
              <a:t>30 day readmission rate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lderly community dwelling safety net populations discharged from non-surgical services</a:t>
            </a:r>
          </a:p>
          <a:p>
            <a:pPr lvl="1"/>
            <a:r>
              <a:rPr lang="en-US" dirty="0"/>
              <a:t>Community Engagement </a:t>
            </a:r>
            <a:r>
              <a:rPr lang="en-US" dirty="0" smtClean="0"/>
              <a:t>Activities </a:t>
            </a:r>
            <a:r>
              <a:rPr lang="en-US" dirty="0" smtClean="0">
                <a:solidFill>
                  <a:srgbClr val="FF0000"/>
                </a:solidFill>
              </a:rPr>
              <a:t>(idealized)</a:t>
            </a:r>
            <a:endParaRPr lang="en-US" dirty="0"/>
          </a:p>
          <a:p>
            <a:pPr lvl="2"/>
            <a:r>
              <a:rPr lang="en-US" sz="1800" b="1" dirty="0" smtClean="0"/>
              <a:t>Stakeholder Workgroup </a:t>
            </a:r>
            <a:r>
              <a:rPr lang="en-US" sz="1800" dirty="0" smtClean="0"/>
              <a:t>(</a:t>
            </a:r>
            <a:r>
              <a:rPr lang="en-US" sz="1800" dirty="0"/>
              <a:t>hospitalists, PCPs, PCPs, </a:t>
            </a:r>
            <a:r>
              <a:rPr lang="en-US" sz="1800" dirty="0" smtClean="0"/>
              <a:t>patients &amp; their families, </a:t>
            </a:r>
            <a:r>
              <a:rPr lang="en-US" sz="1800" dirty="0"/>
              <a:t>hospital and clinic administrators)</a:t>
            </a:r>
          </a:p>
          <a:p>
            <a:pPr lvl="2"/>
            <a:r>
              <a:rPr lang="en-US" sz="1800" b="1" dirty="0" smtClean="0"/>
              <a:t>Community Advisory Board </a:t>
            </a:r>
            <a:r>
              <a:rPr lang="en-US" sz="1800" dirty="0" smtClean="0"/>
              <a:t>(patients, caregivers, hospital care coordinators, physicians)</a:t>
            </a:r>
          </a:p>
          <a:p>
            <a:pPr lvl="1"/>
            <a:r>
              <a:rPr lang="en-US" sz="2200" dirty="0" smtClean="0"/>
              <a:t> </a:t>
            </a:r>
            <a:r>
              <a:rPr lang="en-US" dirty="0" smtClean="0"/>
              <a:t>Outcome Gap</a:t>
            </a:r>
          </a:p>
          <a:p>
            <a:pPr lvl="2"/>
            <a:r>
              <a:rPr lang="en-US" dirty="0" smtClean="0"/>
              <a:t>Safety net hospital have 30% higher readmit rate </a:t>
            </a:r>
            <a:r>
              <a:rPr lang="en-US" dirty="0" err="1" smtClean="0"/>
              <a:t>vs</a:t>
            </a:r>
            <a:r>
              <a:rPr lang="en-US" dirty="0" smtClean="0"/>
              <a:t> non-safety net</a:t>
            </a:r>
          </a:p>
          <a:p>
            <a:endParaRPr lang="en-US" sz="2600" dirty="0" smtClean="0"/>
          </a:p>
          <a:p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409222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7927"/>
            <a:ext cx="8529782" cy="3886200"/>
          </a:xfrm>
        </p:spPr>
        <p:txBody>
          <a:bodyPr/>
          <a:lstStyle/>
          <a:p>
            <a:r>
              <a:rPr lang="en-US" sz="2400" dirty="0" smtClean="0"/>
              <a:t>I propose improving </a:t>
            </a:r>
            <a:r>
              <a:rPr lang="en-US" sz="2400" dirty="0" smtClean="0"/>
              <a:t>30 day readmission rates through </a:t>
            </a:r>
            <a:r>
              <a:rPr lang="en-US" sz="2400" dirty="0" smtClean="0"/>
              <a:t>a </a:t>
            </a:r>
            <a:r>
              <a:rPr lang="en-US" sz="2400" dirty="0" smtClean="0"/>
              <a:t>program that improves communication gap between </a:t>
            </a:r>
            <a:r>
              <a:rPr lang="en-US" sz="2400" dirty="0" smtClean="0"/>
              <a:t>hospital discharge and outpatient follow up.</a:t>
            </a:r>
          </a:p>
          <a:p>
            <a:r>
              <a:rPr lang="en-US" sz="2400" dirty="0" smtClean="0"/>
              <a:t>Process/Care Gaps:</a:t>
            </a:r>
            <a:endParaRPr lang="en-US" sz="2400" dirty="0" smtClean="0"/>
          </a:p>
          <a:p>
            <a:pPr lvl="1"/>
            <a:r>
              <a:rPr lang="en-US" sz="2000" dirty="0" smtClean="0"/>
              <a:t>Estimated only 50% of recently discharged patients get evaluated by outpatient clinician within 7-14 days</a:t>
            </a:r>
          </a:p>
          <a:p>
            <a:pPr lvl="1"/>
            <a:r>
              <a:rPr lang="en-US" sz="2000" dirty="0" smtClean="0"/>
              <a:t>SFGH- post-discharge f/up appointment rate 42%</a:t>
            </a:r>
            <a:endParaRPr lang="en-US" sz="2000" dirty="0" smtClean="0"/>
          </a:p>
          <a:p>
            <a:pPr lvl="2"/>
            <a:r>
              <a:rPr lang="en-US" sz="1600" dirty="0" smtClean="0"/>
              <a:t>Target: </a:t>
            </a:r>
            <a:r>
              <a:rPr lang="en-US" sz="1600" dirty="0" smtClean="0"/>
              <a:t>Increase number of patients reached by phone within 3 days post discharge</a:t>
            </a:r>
            <a:endParaRPr lang="en-US" sz="1600" dirty="0" smtClean="0"/>
          </a:p>
          <a:p>
            <a:pPr lvl="2"/>
            <a:r>
              <a:rPr lang="en-US" sz="1600" dirty="0" smtClean="0"/>
              <a:t>Population: </a:t>
            </a:r>
            <a:r>
              <a:rPr lang="en-US" sz="1600" dirty="0" smtClean="0"/>
              <a:t>non-surgical elderly adults at GMC</a:t>
            </a:r>
          </a:p>
          <a:p>
            <a:pPr lvl="2"/>
            <a:r>
              <a:rPr lang="en-US" sz="1600" dirty="0" smtClean="0"/>
              <a:t>Guideline</a:t>
            </a:r>
            <a:r>
              <a:rPr lang="en-US" sz="1600" dirty="0" smtClean="0"/>
              <a:t>-concordant.</a:t>
            </a:r>
          </a:p>
          <a:p>
            <a:r>
              <a:rPr lang="en-US" sz="2400" dirty="0" smtClean="0"/>
              <a:t>Conclude that ability to increase percentage of patients reached by clinical staff within 3 days is priority process gap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7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3. Behavioral &amp; Environmental Diagnosis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5527"/>
            <a:ext cx="8229600" cy="4361873"/>
          </a:xfrm>
        </p:spPr>
        <p:txBody>
          <a:bodyPr/>
          <a:lstStyle/>
          <a:p>
            <a:r>
              <a:rPr lang="en-US" dirty="0" smtClean="0"/>
              <a:t>What individual behaviors contribute to target process/care gap?</a:t>
            </a:r>
          </a:p>
          <a:p>
            <a:endParaRPr lang="en-US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79545145"/>
              </p:ext>
            </p:extLst>
          </p:nvPr>
        </p:nvGraphicFramePr>
        <p:xfrm>
          <a:off x="324280" y="2571847"/>
          <a:ext cx="7850260" cy="3831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494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and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organizational and environmental factors influence the care gap</a:t>
            </a:r>
            <a:endParaRPr lang="en-US" sz="1400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Lack of awareness from hospital staff re: scope of practice between “inpatient” and “outpatient”</a:t>
            </a:r>
          </a:p>
          <a:p>
            <a:pPr lvl="1"/>
            <a:r>
              <a:rPr lang="en-US" dirty="0" smtClean="0"/>
              <a:t>Reimbursement issues</a:t>
            </a:r>
            <a:endParaRPr lang="en-US" dirty="0" smtClean="0"/>
          </a:p>
          <a:p>
            <a:pPr lvl="1"/>
            <a:r>
              <a:rPr lang="en-US" dirty="0" smtClean="0"/>
              <a:t>Difficulties with execution</a:t>
            </a:r>
          </a:p>
          <a:p>
            <a:pPr lvl="2"/>
            <a:r>
              <a:rPr lang="en-US" dirty="0" smtClean="0"/>
              <a:t>Which staff will make the call</a:t>
            </a:r>
          </a:p>
          <a:p>
            <a:pPr lvl="2"/>
            <a:r>
              <a:rPr lang="en-US" dirty="0" smtClean="0"/>
              <a:t>Lack of patient telephone/access</a:t>
            </a:r>
          </a:p>
          <a:p>
            <a:pPr lvl="2"/>
            <a:r>
              <a:rPr lang="en-US" dirty="0" smtClean="0"/>
              <a:t>Language barriers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895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6341750"/>
              </p:ext>
            </p:extLst>
          </p:nvPr>
        </p:nvGraphicFramePr>
        <p:xfrm>
          <a:off x="457200" y="1981200"/>
          <a:ext cx="8229600" cy="1925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Execution 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Promoting</a:t>
                      </a:r>
                      <a:r>
                        <a:rPr lang="en-US" baseline="0" dirty="0" smtClean="0"/>
                        <a:t> a culture of transitional care “safe-landing”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  <a:p>
                      <a:r>
                        <a:rPr lang="en-US" dirty="0" smtClean="0"/>
                        <a:t>Reimbursement issues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 patient telephone/access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063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Educational and Organizational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886200"/>
          </a:xfrm>
        </p:spPr>
        <p:txBody>
          <a:bodyPr/>
          <a:lstStyle/>
          <a:p>
            <a:r>
              <a:rPr lang="en-US" sz="2400" dirty="0" smtClean="0"/>
              <a:t>Predisposing Factors contributing to behavior change target(s) include:</a:t>
            </a:r>
          </a:p>
          <a:p>
            <a:pPr lvl="1"/>
            <a:r>
              <a:rPr lang="en-US" sz="1800" dirty="0" smtClean="0"/>
              <a:t>KNOW: </a:t>
            </a:r>
            <a:r>
              <a:rPr lang="en-US" sz="1800" i="1" dirty="0"/>
              <a:t>Inpatient teams should know what 2-3 main problems may arise upon discharge to home. </a:t>
            </a:r>
            <a:endParaRPr lang="en-US" sz="1800" dirty="0" smtClean="0"/>
          </a:p>
          <a:p>
            <a:pPr lvl="1"/>
            <a:r>
              <a:rPr lang="en-US" sz="1800" dirty="0" smtClean="0"/>
              <a:t>BELIEF/VALUE: </a:t>
            </a:r>
            <a:r>
              <a:rPr lang="en-US" sz="1800" i="1" dirty="0" smtClean="0"/>
              <a:t>Physicians believe that continuity </a:t>
            </a:r>
            <a:r>
              <a:rPr lang="en-US" sz="1800" i="1" dirty="0"/>
              <a:t>of information/follow up is good for patient </a:t>
            </a:r>
            <a:r>
              <a:rPr lang="en-US" sz="1800" i="1" dirty="0" smtClean="0"/>
              <a:t>care</a:t>
            </a:r>
          </a:p>
          <a:p>
            <a:pPr lvl="1"/>
            <a:r>
              <a:rPr lang="en-US" sz="1800" dirty="0" smtClean="0"/>
              <a:t>INTENTION: </a:t>
            </a:r>
            <a:r>
              <a:rPr lang="en-US" sz="1800" i="1" dirty="0"/>
              <a:t>Discover problems or issues that arise before requiring readmission/ED visit</a:t>
            </a:r>
            <a:r>
              <a:rPr lang="en-US" sz="1800" dirty="0"/>
              <a:t> </a:t>
            </a:r>
            <a:endParaRPr lang="en-US" sz="1800" dirty="0" smtClean="0"/>
          </a:p>
          <a:p>
            <a:r>
              <a:rPr lang="en-US" sz="2400" dirty="0"/>
              <a:t>Enabling Factors:</a:t>
            </a:r>
          </a:p>
          <a:p>
            <a:pPr lvl="1"/>
            <a:r>
              <a:rPr lang="en-US" sz="1800" dirty="0" smtClean="0"/>
              <a:t>Post-discharge phone call will provide training, work-flow for how follow phone call program can be made</a:t>
            </a:r>
            <a:endParaRPr lang="en-US" sz="1800" dirty="0"/>
          </a:p>
          <a:p>
            <a:r>
              <a:rPr lang="en-US" sz="2400" dirty="0"/>
              <a:t>Reinforcing Factor</a:t>
            </a:r>
          </a:p>
          <a:p>
            <a:pPr lvl="1"/>
            <a:r>
              <a:rPr lang="en-US" sz="1800" dirty="0" smtClean="0"/>
              <a:t>Metrics can be reported monthly for # of calls attempted/ # calls completed/ readmissions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0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4:  PER Factor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832624"/>
              </p:ext>
            </p:extLst>
          </p:nvPr>
        </p:nvGraphicFramePr>
        <p:xfrm>
          <a:off x="457200" y="1981200"/>
          <a:ext cx="8229600" cy="3022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Improving</a:t>
                      </a:r>
                      <a:r>
                        <a:rPr lang="en-US" baseline="0" dirty="0" smtClean="0"/>
                        <a:t> culture/awareness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Formalized work-flow for phone call program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Metrics</a:t>
                      </a:r>
                      <a:r>
                        <a:rPr lang="en-US" baseline="0" dirty="0" smtClean="0"/>
                        <a:t> for performance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Additional</a:t>
                      </a:r>
                      <a:r>
                        <a:rPr lang="en-US" baseline="0" dirty="0" smtClean="0"/>
                        <a:t> burdens on clinic staff/case managers program will cause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183949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3740</TotalTime>
  <Words>892</Words>
  <Application>Microsoft Macintosh PowerPoint</Application>
  <PresentationFormat>On-screen Show (4:3)</PresentationFormat>
  <Paragraphs>114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Pixel</vt:lpstr>
      <vt:lpstr>1_Pixel</vt:lpstr>
      <vt:lpstr>A post-hospitalization follow up phone call intervention in the safety net Epi 245 Final Presentation Spring 2014</vt:lpstr>
      <vt:lpstr>PowerPoint Presentation</vt:lpstr>
      <vt:lpstr>1. Social Diagnosis</vt:lpstr>
      <vt:lpstr>2. Epidemiological Diagnosis</vt:lpstr>
      <vt:lpstr>3. Behavioral &amp; Environmental Diagnosis</vt:lpstr>
      <vt:lpstr>3. Behavioral and Environmental Diagnosis</vt:lpstr>
      <vt:lpstr>3. Behavioral Decision Matrix</vt:lpstr>
      <vt:lpstr>4. Educational and Organizational Diagnosis</vt:lpstr>
      <vt:lpstr>Phase 4:  PER Factor Decision Matrix</vt:lpstr>
      <vt:lpstr>5. Administrative and Policy Diagnosis</vt:lpstr>
      <vt:lpstr>6. Implementation</vt:lpstr>
      <vt:lpstr>Process Evaluation</vt:lpstr>
      <vt:lpstr>Outcome Evaluation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Gonzales</dc:creator>
  <cp:lastModifiedBy>Brian Chan</cp:lastModifiedBy>
  <cp:revision>31</cp:revision>
  <dcterms:created xsi:type="dcterms:W3CDTF">2014-05-22T22:09:39Z</dcterms:created>
  <dcterms:modified xsi:type="dcterms:W3CDTF">2014-06-01T04:14:34Z</dcterms:modified>
</cp:coreProperties>
</file>