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39"/>
  </p:notesMasterIdLst>
  <p:handoutMasterIdLst>
    <p:handoutMasterId r:id="rId40"/>
  </p:handoutMasterIdLst>
  <p:sldIdLst>
    <p:sldId id="268" r:id="rId2"/>
    <p:sldId id="302" r:id="rId3"/>
    <p:sldId id="257" r:id="rId4"/>
    <p:sldId id="278" r:id="rId5"/>
    <p:sldId id="290" r:id="rId6"/>
    <p:sldId id="279" r:id="rId7"/>
    <p:sldId id="308" r:id="rId8"/>
    <p:sldId id="289" r:id="rId9"/>
    <p:sldId id="291" r:id="rId10"/>
    <p:sldId id="266" r:id="rId11"/>
    <p:sldId id="292" r:id="rId12"/>
    <p:sldId id="305" r:id="rId13"/>
    <p:sldId id="271" r:id="rId14"/>
    <p:sldId id="261" r:id="rId15"/>
    <p:sldId id="293" r:id="rId16"/>
    <p:sldId id="272" r:id="rId17"/>
    <p:sldId id="273" r:id="rId18"/>
    <p:sldId id="294" r:id="rId19"/>
    <p:sldId id="295" r:id="rId20"/>
    <p:sldId id="296" r:id="rId21"/>
    <p:sldId id="297" r:id="rId22"/>
    <p:sldId id="303" r:id="rId23"/>
    <p:sldId id="275" r:id="rId24"/>
    <p:sldId id="288" r:id="rId25"/>
    <p:sldId id="276" r:id="rId26"/>
    <p:sldId id="298" r:id="rId27"/>
    <p:sldId id="277" r:id="rId28"/>
    <p:sldId id="283" r:id="rId29"/>
    <p:sldId id="284" r:id="rId30"/>
    <p:sldId id="299" r:id="rId31"/>
    <p:sldId id="306" r:id="rId32"/>
    <p:sldId id="307" r:id="rId33"/>
    <p:sldId id="300" r:id="rId34"/>
    <p:sldId id="263" r:id="rId35"/>
    <p:sldId id="259" r:id="rId36"/>
    <p:sldId id="304" r:id="rId37"/>
    <p:sldId id="286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66"/>
    <a:srgbClr val="FFFF00"/>
    <a:srgbClr val="FFCC00"/>
    <a:srgbClr val="FFFF99"/>
    <a:srgbClr val="000066"/>
    <a:srgbClr val="FFFFFF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1" autoAdjust="0"/>
    <p:restoredTop sz="78246" autoAdjust="0"/>
  </p:normalViewPr>
  <p:slideViewPr>
    <p:cSldViewPr>
      <p:cViewPr varScale="1">
        <p:scale>
          <a:sx n="60" d="100"/>
          <a:sy n="60" d="100"/>
        </p:scale>
        <p:origin x="-14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>
        <p:scale>
          <a:sx n="100" d="100"/>
          <a:sy n="100" d="100"/>
        </p:scale>
        <p:origin x="-1026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F6E2759-2FB0-4CC7-990D-AAFA9054B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12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27992AC-8DBB-49AB-8060-BDA87D0114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3711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8A9854-782A-429E-8039-442738697911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-Welcome to the Course; </a:t>
            </a:r>
            <a:r>
              <a:rPr lang="en-US" dirty="0" smtClean="0">
                <a:sym typeface="Wingdings" pitchFamily="2" charset="2"/>
              </a:rPr>
              <a:t>UCSF-Residence IM- ‘95-’98; GIM fellowship ‘98-’00; faculty ‘00; ’04-present GIM Division Chief.</a:t>
            </a:r>
          </a:p>
          <a:p>
            <a:pPr eaLnBrk="1" hangingPunct="1"/>
            <a:r>
              <a:rPr lang="en-US" dirty="0" smtClean="0"/>
              <a:t>   I. first gave this lecture in 2003 based only on my experience from fellowship</a:t>
            </a:r>
            <a:r>
              <a:rPr lang="en-US" dirty="0" smtClean="0">
                <a:sym typeface="Wingdings" pitchFamily="2" charset="2"/>
              </a:rPr>
              <a:t> faculty</a:t>
            </a:r>
          </a:p>
          <a:p>
            <a:pPr eaLnBrk="1" hangingPunct="1"/>
            <a:r>
              <a:rPr lang="en-US" dirty="0" smtClean="0">
                <a:sym typeface="Wingdings" pitchFamily="2" charset="2"/>
              </a:rPr>
              <a:t>  II. Now, I have been the primary</a:t>
            </a:r>
            <a:r>
              <a:rPr lang="en-US" baseline="0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mentor for at least 7 Jr. faculty members that have transitioned from fellowship (ix, </a:t>
            </a:r>
            <a:r>
              <a:rPr lang="en-US" dirty="0" err="1" smtClean="0">
                <a:sym typeface="Wingdings" pitchFamily="2" charset="2"/>
              </a:rPr>
              <a:t>moran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tsui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peralta</a:t>
            </a:r>
            <a:r>
              <a:rPr lang="en-US" dirty="0" smtClean="0">
                <a:sym typeface="Wingdings" pitchFamily="2" charset="2"/>
              </a:rPr>
              <a:t>,</a:t>
            </a:r>
            <a:r>
              <a:rPr lang="en-US" baseline="0" dirty="0" smtClean="0">
                <a:sym typeface="Wingdings" pitchFamily="2" charset="2"/>
              </a:rPr>
              <a:t> </a:t>
            </a:r>
            <a:r>
              <a:rPr lang="en-US" baseline="0" dirty="0" err="1" smtClean="0">
                <a:sym typeface="Wingdings" pitchFamily="2" charset="2"/>
              </a:rPr>
              <a:t>choi</a:t>
            </a:r>
            <a:r>
              <a:rPr lang="en-US" baseline="0" dirty="0" smtClean="0">
                <a:sym typeface="Wingdings" pitchFamily="2" charset="2"/>
              </a:rPr>
              <a:t>, </a:t>
            </a:r>
            <a:r>
              <a:rPr lang="en-US" baseline="0" dirty="0" err="1" smtClean="0">
                <a:sym typeface="Wingdings" pitchFamily="2" charset="2"/>
              </a:rPr>
              <a:t>deo</a:t>
            </a:r>
            <a:r>
              <a:rPr lang="en-US" baseline="0" dirty="0" smtClean="0">
                <a:sym typeface="Wingdings" pitchFamily="2" charset="2"/>
              </a:rPr>
              <a:t>, </a:t>
            </a:r>
            <a:r>
              <a:rPr lang="en-US" baseline="0" dirty="0" err="1" smtClean="0">
                <a:sym typeface="Wingdings" pitchFamily="2" charset="2"/>
              </a:rPr>
              <a:t>keller</a:t>
            </a:r>
            <a:r>
              <a:rPr lang="en-US" baseline="0" dirty="0" smtClean="0">
                <a:sym typeface="Wingdings" pitchFamily="2" charset="2"/>
              </a:rPr>
              <a:t>). Not all in clinical research.</a:t>
            </a:r>
            <a:endParaRPr lang="en-US" dirty="0" smtClean="0">
              <a:sym typeface="Wingdings" pitchFamily="2" charset="2"/>
            </a:endParaRPr>
          </a:p>
          <a:p>
            <a:pPr eaLnBrk="1" hangingPunct="1"/>
            <a:r>
              <a:rPr lang="en-US" dirty="0" smtClean="0">
                <a:sym typeface="Wingdings" pitchFamily="2" charset="2"/>
              </a:rPr>
              <a:t>  III. And, as a Division Chief, I recruit and hire Jr. faculty, so I have a much broader perspective of both the mentor and mentee</a:t>
            </a:r>
          </a:p>
          <a:p>
            <a:pPr eaLnBrk="1" hangingPunct="1"/>
            <a:endParaRPr lang="en-US" dirty="0" smtClean="0">
              <a:sym typeface="Wingdings" pitchFamily="2" charset="2"/>
            </a:endParaRPr>
          </a:p>
          <a:p>
            <a:pPr eaLnBrk="1" hangingPunct="1"/>
            <a:r>
              <a:rPr lang="en-US" dirty="0" smtClean="0">
                <a:sym typeface="Wingdings" pitchFamily="2" charset="2"/>
              </a:rPr>
              <a:t>Anyway, this is meant to be the stress lecture for the course and to motivate you a bit.  So take a deep breath and let’s get started.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EC8463-A3AC-4ADC-A0DB-8ED208B870A4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Anecdote: my 1</a:t>
            </a:r>
            <a:r>
              <a:rPr lang="en-US" baseline="30000" smtClean="0"/>
              <a:t>st</a:t>
            </a:r>
            <a:r>
              <a:rPr lang="en-US" smtClean="0"/>
              <a:t> ideas: 1) Journal club  2) Lp(a) review article</a:t>
            </a:r>
          </a:p>
          <a:p>
            <a:pPr eaLnBrk="1" hangingPunct="1"/>
            <a:r>
              <a:rPr lang="en-US" smtClean="0"/>
              <a:t>We think we know way more than we do know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454B3A-D452-4CEB-8C28-FC36FDA949CA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5959C6-95AF-4DA2-B605-CB6F4CF8CA4A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9E2C22-ECD3-429D-93A2-66395482B075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2B512A-84AC-4AAA-A681-C276243BED74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4627CF-43AC-4995-81EA-E30E7DDCC121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D7A930-A4FD-4C09-B349-890306B8FBC8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FFFF66"/>
                </a:solidFill>
              </a:rPr>
              <a:t>Any study you read about can be within reach</a:t>
            </a:r>
          </a:p>
          <a:p>
            <a:pPr eaLnBrk="1" hangingPunct="1"/>
            <a:r>
              <a:rPr lang="en-US" smtClean="0"/>
              <a:t>    -I’ve used data from more than a dozen studies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64076F-EADE-40E1-AF8D-D5D52B33ADE8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619B52-9EBE-4B41-B657-5817A8BFDCDF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FFFF66"/>
                </a:solidFill>
              </a:rPr>
              <a:t>How broad of an audience will care about your project? (</a:t>
            </a:r>
            <a:r>
              <a:rPr lang="en-US" b="1" i="1" smtClean="0">
                <a:solidFill>
                  <a:srgbClr val="FF0000"/>
                </a:solidFill>
              </a:rPr>
              <a:t>General public</a:t>
            </a:r>
            <a:r>
              <a:rPr lang="en-US" b="1" smtClean="0">
                <a:solidFill>
                  <a:srgbClr val="FFFF66"/>
                </a:solidFill>
              </a:rPr>
              <a:t>? All physicians? Your specialty only? Small group of researchers?)</a:t>
            </a:r>
          </a:p>
          <a:p>
            <a:pPr eaLnBrk="1" hangingPunct="1"/>
            <a:r>
              <a:rPr lang="en-US" smtClean="0"/>
              <a:t>   -issues of public health; discrimination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-editors want their journal in the news!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E33A72-B839-4DCC-840B-663F9FBAFDB4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01EDD0-2012-475D-97D2-F8848CD4596A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DAC0F-2994-4B20-84BE-EA52DB6B83FF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9EF3AD-0A79-462D-ACCB-7C0B09B63DCA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“life coach”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7A5D35-CA8A-460A-B270-2B49FE2AA955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30A6B8-FAF1-43A4-BC64-0746E90962E9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7EC509-EAFA-49B5-80BB-780B5894B50F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C0C98D-4BBB-47F7-9301-94698CEE01F4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56412F-30C6-4BB7-BDFE-75AC7D76FD39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3BD03-AF66-40B3-8293-6798C8F56068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377E42-5760-4413-9F15-3390FF746CD5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8118CD-A105-472D-BB01-BCE514C18EEA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3-4 months</a:t>
            </a:r>
          </a:p>
          <a:p>
            <a:pPr eaLnBrk="1" hangingPunct="1"/>
            <a:r>
              <a:rPr lang="en-US" smtClean="0"/>
              <a:t>1-2 month</a:t>
            </a:r>
          </a:p>
          <a:p>
            <a:pPr eaLnBrk="1" hangingPunct="1"/>
            <a:r>
              <a:rPr lang="en-US" smtClean="0"/>
              <a:t>1-2 months</a:t>
            </a:r>
          </a:p>
          <a:p>
            <a:pPr eaLnBrk="1" hangingPunct="1"/>
            <a:r>
              <a:rPr lang="en-US" smtClean="0"/>
              <a:t>6-12 months</a:t>
            </a:r>
          </a:p>
          <a:p>
            <a:pPr eaLnBrk="1" hangingPunct="1"/>
            <a:r>
              <a:rPr lang="en-US" smtClean="0"/>
              <a:t>Total = 1 yr+</a:t>
            </a:r>
          </a:p>
          <a:p>
            <a:pPr eaLnBrk="1" hangingPunct="1"/>
            <a:r>
              <a:rPr lang="en-US" smtClean="0"/>
              <a:t>Ave submissions/paper = 4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A8C52-FCE5-4CF6-8AD9-EAFD5F0A835D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dirty="0" smtClean="0"/>
              <a:t>You can be a clinical researcher</a:t>
            </a:r>
          </a:p>
          <a:p>
            <a:pPr eaLnBrk="1" hangingPunct="1"/>
            <a:r>
              <a:rPr lang="en-US" dirty="0" smtClean="0"/>
              <a:t>   -most of you can succeed in clinical research</a:t>
            </a:r>
          </a:p>
          <a:p>
            <a:pPr eaLnBrk="1" hangingPunct="1"/>
            <a:r>
              <a:rPr lang="en-US" dirty="0" smtClean="0"/>
              <a:t>   -it’s a really fun career</a:t>
            </a:r>
          </a:p>
          <a:p>
            <a:pPr eaLnBrk="1" hangingPunct="1"/>
            <a:r>
              <a:rPr lang="en-US" dirty="0" smtClean="0"/>
              <a:t> </a:t>
            </a:r>
          </a:p>
          <a:p>
            <a:pPr eaLnBrk="1" hangingPunct="1"/>
            <a:r>
              <a:rPr lang="en-US" b="1" dirty="0" smtClean="0">
                <a:solidFill>
                  <a:srgbClr val="FFFF66"/>
                </a:solidFill>
              </a:rPr>
              <a:t>You don’t have to give up a normal life</a:t>
            </a:r>
            <a:endParaRPr lang="en-US" b="1" dirty="0" smtClean="0"/>
          </a:p>
          <a:p>
            <a:pPr eaLnBrk="1" hangingPunct="1"/>
            <a:r>
              <a:rPr lang="en-US" dirty="0" smtClean="0"/>
              <a:t>  -lecture on work/life balance</a:t>
            </a:r>
          </a:p>
          <a:p>
            <a:pPr eaLnBrk="1" hangingPunct="1"/>
            <a:r>
              <a:rPr lang="en-US" dirty="0" smtClean="0"/>
              <a:t>  -I have 3 kids and I’m home for dinner every night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b="1" dirty="0" smtClean="0">
                <a:solidFill>
                  <a:srgbClr val="FFFF66"/>
                </a:solidFill>
              </a:rPr>
              <a:t>You don’t have to be brilliant/a genius/manic</a:t>
            </a:r>
          </a:p>
          <a:p>
            <a:pPr eaLnBrk="1" hangingPunct="1"/>
            <a:r>
              <a:rPr lang="en-US" dirty="0" smtClean="0"/>
              <a:t>  -more important to communicate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8DAACE-8037-4B63-85DA-AC29831A9952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441DE9-4491-48D0-9EA8-8240C1FDB7E7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F627C0-61DC-40C3-B1A8-BD1C448E2584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7A8B5F-380A-4921-A8F5-8B55B4F9247D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793222-9693-42C6-81BE-22711CDF92A4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F74D41-B2DA-415E-B68E-1FF809C62C40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Remember each project will take a long time with down time when you can’t work on it</a:t>
            </a: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51C346-2CA5-4F39-BCDE-53C92C294575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6C5202-6266-4CB2-BC09-628BA21BE76C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017D95-4FC0-4170-8B74-F84338904CAB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304800" indent="-304800" eaLnBrk="1" hangingPunct="1">
              <a:buFontTx/>
              <a:buAutoNum type="romanUcPeriod"/>
            </a:pPr>
            <a:r>
              <a:rPr lang="en-US" smtClean="0"/>
              <a:t>Why are so many of you here?</a:t>
            </a:r>
          </a:p>
          <a:p>
            <a:pPr marL="304800" indent="-304800" eaLnBrk="1" hangingPunct="1">
              <a:buFontTx/>
              <a:buAutoNum type="romanUcPeriod"/>
            </a:pPr>
            <a:r>
              <a:rPr lang="en-US" smtClean="0"/>
              <a:t>This may be the greatest mystery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EA3962-9455-4833-838E-202E6D2BB118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E8D79E-F039-47E1-B75B-34483C9D4A73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FFFF99"/>
                </a:solidFill>
              </a:rPr>
              <a:t>Variety in day to day activities</a:t>
            </a:r>
          </a:p>
          <a:p>
            <a:pPr eaLnBrk="1" hangingPunct="1"/>
            <a:r>
              <a:rPr lang="en-US" smtClean="0"/>
              <a:t>   -everyone wants variety in medicine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BD99EC-85D3-4794-B953-4C94BFCA0E89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Baseball</a:t>
            </a:r>
          </a:p>
          <a:p>
            <a:pPr eaLnBrk="1" hangingPunct="1"/>
            <a:r>
              <a:rPr lang="en-US" smtClean="0"/>
              <a:t>Breeds insecurity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C56F9D-BF4B-4537-9452-CB23CEA43048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Baseball</a:t>
            </a:r>
          </a:p>
          <a:p>
            <a:pPr eaLnBrk="1" hangingPunct="1"/>
            <a:r>
              <a:rPr lang="en-US" dirty="0" smtClean="0"/>
              <a:t>Breeds insecurity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6DB631-F3CF-45AF-ADE5-966A7B52AA80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CEA9611-4E57-4138-9D35-CBF062816A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89056-75A9-475A-BAA3-E449ED0E34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3B962-E347-485F-B977-87FCB44FB9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7BB68-4A1F-4747-8100-B580B88AC6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AAE7856-0850-4CB4-B4EA-3E2CF11CF7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5DC4224-EE97-4FA3-ABC0-91AE925F0F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6F76221-6A66-4292-8261-0D0BC9FED4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62A8F-C995-46C2-B941-1A8BA2E2B0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4C45163-B13F-40B8-B396-2A4C5B62F0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4FC61-3114-4CF9-80D5-7C5A9C1CD1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240B5E96-D1DC-47F3-84DC-EC538D874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8EC2973-31F1-4627-834B-CA56B680FE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31" r:id="rId2"/>
    <p:sldLayoutId id="2147483936" r:id="rId3"/>
    <p:sldLayoutId id="2147483937" r:id="rId4"/>
    <p:sldLayoutId id="2147483938" r:id="rId5"/>
    <p:sldLayoutId id="2147483932" r:id="rId6"/>
    <p:sldLayoutId id="2147483939" r:id="rId7"/>
    <p:sldLayoutId id="2147483933" r:id="rId8"/>
    <p:sldLayoutId id="2147483940" r:id="rId9"/>
    <p:sldLayoutId id="2147483934" r:id="rId10"/>
    <p:sldLayoutId id="214748394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A8CDD7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C0BEAF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acpers.ucsf.edu/mentoring/mentoring_program_guideli.php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838200"/>
            <a:ext cx="7772400" cy="1524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Developing a Clinical Research  Career: </a:t>
            </a:r>
            <a:r>
              <a:rPr lang="en-US" i="1" dirty="0" smtClean="0">
                <a:solidFill>
                  <a:srgbClr val="FFFF66"/>
                </a:solidFill>
              </a:rPr>
              <a:t>How to get Started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124200"/>
            <a:ext cx="7848600" cy="2057400"/>
          </a:xfrm>
        </p:spPr>
        <p:txBody>
          <a:bodyPr>
            <a:no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Michael G. Shlipak, MD, MPH </a:t>
            </a:r>
          </a:p>
          <a:p>
            <a:r>
              <a:rPr lang="en-US" sz="2400" dirty="0" smtClean="0"/>
              <a:t>Professor In-Residence</a:t>
            </a:r>
          </a:p>
          <a:p>
            <a:r>
              <a:rPr lang="en-US" sz="2400" dirty="0" smtClean="0"/>
              <a:t>Departments of Medicine, Epidemiology and Biostatistics</a:t>
            </a:r>
          </a:p>
          <a:p>
            <a:r>
              <a:rPr lang="en-US" sz="2400" dirty="0" smtClean="0"/>
              <a:t>University of California, San Francisco</a:t>
            </a:r>
          </a:p>
          <a:p>
            <a:endParaRPr lang="en-US" sz="2400" dirty="0" smtClean="0"/>
          </a:p>
          <a:p>
            <a:r>
              <a:rPr lang="en-US" sz="2400" dirty="0" smtClean="0"/>
              <a:t>Division Chief, General Internal Medicine</a:t>
            </a:r>
          </a:p>
          <a:p>
            <a:r>
              <a:rPr lang="en-US" sz="2400" dirty="0" smtClean="0"/>
              <a:t>San Francisco VA Medical Center</a:t>
            </a:r>
          </a:p>
          <a:p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z="4000" smtClean="0"/>
              <a:t>Where do ideas come from?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600200"/>
            <a:ext cx="77724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100" dirty="0" smtClean="0"/>
              <a:t>Greatest mystery/scariest part of research</a:t>
            </a:r>
          </a:p>
          <a:p>
            <a:pPr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sz="3100" dirty="0" smtClean="0"/>
              <a:t>Clinical practice – how often is your clinical work really evidence-based rather than tradition-based?</a:t>
            </a:r>
          </a:p>
          <a:p>
            <a:pPr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sz="3100" dirty="0" smtClean="0"/>
              <a:t>Limitations of current research (at the end of every paper’s discussion section)</a:t>
            </a:r>
          </a:p>
          <a:p>
            <a:pPr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sz="3100" dirty="0" smtClean="0"/>
              <a:t>Taking a public health perspective (under-treated/over-treated, costs of therapy, potential lives saved)</a:t>
            </a:r>
          </a:p>
          <a:p>
            <a:pPr>
              <a:lnSpc>
                <a:spcPct val="90000"/>
              </a:lnSpc>
            </a:pPr>
            <a:endParaRPr lang="en-US" sz="3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z="4000" smtClean="0"/>
              <a:t>How to generate an idea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2000" y="1676400"/>
            <a:ext cx="79248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Ask around to senior clinicians about challenges</a:t>
            </a:r>
          </a:p>
          <a:p>
            <a:pPr>
              <a:lnSpc>
                <a:spcPct val="90000"/>
              </a:lnSpc>
            </a:pPr>
            <a:endParaRPr lang="en-US" sz="9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Read guidelines – opinion vs. evidence</a:t>
            </a:r>
          </a:p>
          <a:p>
            <a:pPr>
              <a:lnSpc>
                <a:spcPct val="90000"/>
              </a:lnSpc>
            </a:pPr>
            <a:endParaRPr lang="en-US" sz="9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Read (or skim) lots of journal articles - not necessarily whole articles, but at least the abstract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Review articles</a:t>
            </a:r>
          </a:p>
          <a:p>
            <a:pPr lvl="1">
              <a:lnSpc>
                <a:spcPct val="90000"/>
              </a:lnSpc>
            </a:pPr>
            <a:r>
              <a:rPr lang="en-US" sz="2500" dirty="0" smtClean="0"/>
              <a:t>Learn what your specialty journals publish</a:t>
            </a:r>
          </a:p>
          <a:p>
            <a:pPr>
              <a:lnSpc>
                <a:spcPct val="90000"/>
              </a:lnSpc>
            </a:pPr>
            <a:endParaRPr lang="en-US" sz="9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For articles on your topic of interest – scrutinize them intensely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Journal club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Think Broadly about a Topic	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z="2800" dirty="0" smtClean="0"/>
              <a:t>Your first paper will probably not be a large RCT.</a:t>
            </a:r>
          </a:p>
          <a:p>
            <a:pPr>
              <a:buFontTx/>
              <a:buNone/>
            </a:pPr>
            <a:endParaRPr lang="en-US" sz="800" dirty="0" smtClean="0"/>
          </a:p>
          <a:p>
            <a:r>
              <a:rPr lang="en-US" sz="2800" dirty="0" smtClean="0"/>
              <a:t>The perfect study may be many years away.</a:t>
            </a:r>
          </a:p>
          <a:p>
            <a:pPr>
              <a:buFontTx/>
              <a:buNone/>
            </a:pPr>
            <a:r>
              <a:rPr lang="en-US" sz="800" dirty="0" smtClean="0"/>
              <a:t>  </a:t>
            </a:r>
            <a:endParaRPr lang="en-US" sz="2800" dirty="0" smtClean="0"/>
          </a:p>
          <a:p>
            <a:r>
              <a:rPr lang="en-US" sz="2800" dirty="0" smtClean="0"/>
              <a:t>Take a “contrarian” view versus current dogma; demand evidence and challenge assumptions</a:t>
            </a:r>
          </a:p>
          <a:p>
            <a:pPr>
              <a:buFontTx/>
              <a:buNone/>
            </a:pPr>
            <a:endParaRPr lang="en-US" sz="800" dirty="0" smtClean="0"/>
          </a:p>
          <a:p>
            <a:r>
              <a:rPr lang="en-US" sz="2800" dirty="0" smtClean="0"/>
              <a:t>Building a research program is a series of small steps.</a:t>
            </a:r>
          </a:p>
          <a:p>
            <a:pPr lvl="1"/>
            <a:r>
              <a:rPr lang="en-US" sz="2400" dirty="0" smtClean="0"/>
              <a:t>Define the importance of the topic</a:t>
            </a:r>
          </a:p>
          <a:p>
            <a:pPr lvl="1"/>
            <a:r>
              <a:rPr lang="en-US" sz="2400" dirty="0" smtClean="0"/>
              <a:t>Describe limitations of current therapies</a:t>
            </a:r>
          </a:p>
          <a:p>
            <a:pPr lvl="1"/>
            <a:r>
              <a:rPr lang="en-US" sz="2400" dirty="0" smtClean="0"/>
              <a:t>Start with observational studies (e.g. examining hospital records)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838200"/>
          </a:xfrm>
        </p:spPr>
        <p:txBody>
          <a:bodyPr/>
          <a:lstStyle/>
          <a:p>
            <a:r>
              <a:rPr lang="en-US" sz="4000" smtClean="0"/>
              <a:t>Creativity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14400" y="1600200"/>
            <a:ext cx="7391400" cy="4343400"/>
          </a:xfrm>
        </p:spPr>
        <p:txBody>
          <a:bodyPr/>
          <a:lstStyle/>
          <a:p>
            <a:r>
              <a:rPr lang="en-US" smtClean="0"/>
              <a:t>Requires an empty, alert brain</a:t>
            </a:r>
          </a:p>
          <a:p>
            <a:endParaRPr lang="en-US" sz="800" smtClean="0"/>
          </a:p>
          <a:p>
            <a:r>
              <a:rPr lang="en-US" smtClean="0"/>
              <a:t>Ideas not limited to 40 hour work week</a:t>
            </a:r>
          </a:p>
          <a:p>
            <a:endParaRPr lang="en-US" sz="800" smtClean="0"/>
          </a:p>
          <a:p>
            <a:r>
              <a:rPr lang="en-US" smtClean="0"/>
              <a:t>Brainstorm outside of the office</a:t>
            </a:r>
          </a:p>
          <a:p>
            <a:endParaRPr lang="en-US" sz="800" smtClean="0"/>
          </a:p>
          <a:p>
            <a:r>
              <a:rPr lang="en-US" smtClean="0"/>
              <a:t>You need to be bored sometimes</a:t>
            </a:r>
          </a:p>
          <a:p>
            <a:endParaRPr lang="en-US" sz="800" smtClean="0"/>
          </a:p>
          <a:p>
            <a:r>
              <a:rPr lang="en-US" smtClean="0"/>
              <a:t>Don’t clutter your schedule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en-US" sz="3600" smtClean="0"/>
              <a:t>What do you do when you get an idea?</a:t>
            </a:r>
            <a:endParaRPr lang="en-US" sz="3600" i="1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2000" y="1676400"/>
            <a:ext cx="8077200" cy="4419600"/>
          </a:xfrm>
        </p:spPr>
        <p:txBody>
          <a:bodyPr/>
          <a:lstStyle/>
          <a:p>
            <a:r>
              <a:rPr lang="en-US" dirty="0" smtClean="0"/>
              <a:t>Do brief literature searches to see what has been done and take a few notes</a:t>
            </a:r>
            <a:endParaRPr lang="en-US" sz="1200" dirty="0" smtClean="0"/>
          </a:p>
          <a:p>
            <a:r>
              <a:rPr lang="en-US" dirty="0" smtClean="0"/>
              <a:t>Make a list of research ideas to review with mentor</a:t>
            </a:r>
            <a:endParaRPr lang="en-US" sz="1200" dirty="0" smtClean="0"/>
          </a:p>
          <a:p>
            <a:r>
              <a:rPr lang="en-US" dirty="0" smtClean="0"/>
              <a:t>Best ideas – favorable balance of risks and rewards</a:t>
            </a:r>
          </a:p>
          <a:p>
            <a:r>
              <a:rPr lang="en-US" dirty="0" smtClean="0"/>
              <a:t>Risks = time, negative results, </a:t>
            </a:r>
            <a:r>
              <a:rPr lang="en-US" dirty="0" err="1" smtClean="0"/>
              <a:t>publishability</a:t>
            </a:r>
            <a:r>
              <a:rPr lang="en-US" dirty="0" smtClean="0"/>
              <a:t> </a:t>
            </a:r>
          </a:p>
          <a:p>
            <a:r>
              <a:rPr lang="en-US" dirty="0" smtClean="0"/>
              <a:t>Rewards = importance of the paper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z="4000" smtClean="0"/>
              <a:t>Primary vs. Secondary Data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676400"/>
            <a:ext cx="8001000" cy="4419600"/>
          </a:xfrm>
        </p:spPr>
        <p:txBody>
          <a:bodyPr>
            <a:normAutofit lnSpcReduction="10000"/>
          </a:bodyPr>
          <a:lstStyle/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Primary data – you collect it yourself (direct patient contact, phone interviews, chart review, e.g.)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9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Secondary data – someone else collected it (existing research studies, local hospital data, national administrative records)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10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Early career – I strongly advise the use of secondary data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9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Primary data collection is too time consuming – wait until your career is on solid ground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 algn="ctr"/>
            <a:r>
              <a:rPr lang="en-US" sz="3200" dirty="0" smtClean="0"/>
              <a:t>Find data appropriate for your research question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752600"/>
            <a:ext cx="7772400" cy="4419600"/>
          </a:xfrm>
        </p:spPr>
        <p:txBody>
          <a:bodyPr>
            <a:normAutofit lnSpcReduction="10000"/>
          </a:bodyPr>
          <a:lstStyle/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Identify a data source in the literature, local or distant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10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Any study you read about can be within reach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10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Before contacting the PI of a distant study get help – communication style is critical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10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Use a local mentor to facilitate and approach potential collaborators on your behalf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10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The fear of the “stolen idea” is probably over-blown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z="4000" smtClean="0"/>
              <a:t>Data driven hypotheses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600200"/>
            <a:ext cx="8001000" cy="4648200"/>
          </a:xfrm>
        </p:spPr>
        <p:txBody>
          <a:bodyPr/>
          <a:lstStyle/>
          <a:p>
            <a:r>
              <a:rPr lang="en-US" sz="3000" smtClean="0"/>
              <a:t>An alternative strategy</a:t>
            </a:r>
          </a:p>
          <a:p>
            <a:endParaRPr lang="en-US" sz="1000" smtClean="0"/>
          </a:p>
          <a:p>
            <a:r>
              <a:rPr lang="en-US" sz="3000" smtClean="0"/>
              <a:t>Find out what data are available to you locally or through public access</a:t>
            </a:r>
          </a:p>
          <a:p>
            <a:endParaRPr lang="en-US" sz="1000" smtClean="0"/>
          </a:p>
          <a:p>
            <a:r>
              <a:rPr lang="en-US" sz="3000" smtClean="0"/>
              <a:t>Derive a research question that can be addressed with available variables</a:t>
            </a:r>
          </a:p>
          <a:p>
            <a:endParaRPr lang="en-US" sz="1000" smtClean="0"/>
          </a:p>
          <a:p>
            <a:r>
              <a:rPr lang="en-US" sz="3000" smtClean="0"/>
              <a:t>Data from many NIH studies (Framingham, e.g.) or from NHANES can be obtained for free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915400" cy="1143000"/>
          </a:xfrm>
        </p:spPr>
        <p:txBody>
          <a:bodyPr/>
          <a:lstStyle/>
          <a:p>
            <a:r>
              <a:rPr lang="en-US" sz="3600" smtClean="0"/>
              <a:t>Good or Bad Idea? Project Litmus Test</a:t>
            </a:r>
            <a:br>
              <a:rPr lang="en-US" sz="3600" smtClean="0"/>
            </a:br>
            <a:r>
              <a:rPr lang="en-US" sz="3200" i="1" smtClean="0">
                <a:solidFill>
                  <a:schemeClr val="tx1"/>
                </a:solidFill>
              </a:rPr>
              <a:t>Can you envision your project as a story?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smtClean="0"/>
              <a:t>Where does it fit in the saga of the literature?</a:t>
            </a:r>
          </a:p>
          <a:p>
            <a:pPr>
              <a:lnSpc>
                <a:spcPct val="90000"/>
              </a:lnSpc>
            </a:pPr>
            <a:endParaRPr lang="en-US" sz="1000" smtClean="0"/>
          </a:p>
          <a:p>
            <a:pPr>
              <a:lnSpc>
                <a:spcPct val="90000"/>
              </a:lnSpc>
            </a:pPr>
            <a:r>
              <a:rPr lang="en-US" sz="2600" smtClean="0"/>
              <a:t>Evaluate risk vs. reward – how exciting will the paper be if hypothesis is a positive result? Is a null result publishable?</a:t>
            </a:r>
          </a:p>
          <a:p>
            <a:pPr>
              <a:lnSpc>
                <a:spcPct val="90000"/>
              </a:lnSpc>
            </a:pPr>
            <a:endParaRPr lang="en-US" sz="1000" smtClean="0"/>
          </a:p>
          <a:p>
            <a:pPr>
              <a:lnSpc>
                <a:spcPct val="90000"/>
              </a:lnSpc>
            </a:pPr>
            <a:r>
              <a:rPr lang="en-US" sz="2600" smtClean="0"/>
              <a:t>How broad of an audience will care about your project? (General public? All physicians? Your specialty only? Small group of researchers?)</a:t>
            </a:r>
          </a:p>
          <a:p>
            <a:pPr>
              <a:lnSpc>
                <a:spcPct val="90000"/>
              </a:lnSpc>
            </a:pPr>
            <a:endParaRPr lang="en-US" sz="1000" smtClean="0"/>
          </a:p>
          <a:p>
            <a:pPr>
              <a:lnSpc>
                <a:spcPct val="90000"/>
              </a:lnSpc>
            </a:pPr>
            <a:r>
              <a:rPr lang="en-US" sz="2600" smtClean="0"/>
              <a:t>The broader the audience and the more “newsworthy” – the better the potential journal you’ll publish 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057400" y="3482975"/>
            <a:ext cx="8077200" cy="147002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Topic III: Searching for mentors</a:t>
            </a:r>
          </a:p>
        </p:txBody>
      </p:sp>
      <p:sp>
        <p:nvSpPr>
          <p:cNvPr id="2765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181600"/>
            <a:ext cx="8610600" cy="685800"/>
          </a:xfrm>
        </p:spPr>
        <p:txBody>
          <a:bodyPr/>
          <a:lstStyle/>
          <a:p>
            <a:r>
              <a:rPr lang="en-US" sz="2400" b="1" u="sng" smtClean="0">
                <a:solidFill>
                  <a:schemeClr val="tx1"/>
                </a:solidFill>
                <a:hlinkClick r:id="rId3"/>
              </a:rPr>
              <a:t>http://acpers.ucsf.edu/mentoring/mentoring_program_guideli.php</a:t>
            </a:r>
            <a:endParaRPr lang="en-US" sz="2400" smtClean="0">
              <a:solidFill>
                <a:schemeClr val="tx1"/>
              </a:solidFill>
            </a:endParaRPr>
          </a:p>
          <a:p>
            <a:endParaRPr lang="en-US" sz="24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 sz="4000" smtClean="0"/>
              <a:t>What is a Clinical Researcher?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2000" y="1752600"/>
            <a:ext cx="7772400" cy="5029200"/>
          </a:xfrm>
        </p:spPr>
        <p:txBody>
          <a:bodyPr/>
          <a:lstStyle/>
          <a:p>
            <a:r>
              <a:rPr lang="en-US" smtClean="0"/>
              <a:t>Chooses the topics for his/her patient-oriented research</a:t>
            </a:r>
            <a:endParaRPr lang="en-US" sz="1200" smtClean="0"/>
          </a:p>
          <a:p>
            <a:r>
              <a:rPr lang="en-US" smtClean="0"/>
              <a:t>Develops original research ideas and answers them</a:t>
            </a:r>
          </a:p>
          <a:p>
            <a:r>
              <a:rPr lang="en-US" smtClean="0"/>
              <a:t>Financially supports the time they and staff spend on research (grants usually)</a:t>
            </a:r>
            <a:endParaRPr lang="en-US" sz="1400" smtClean="0"/>
          </a:p>
          <a:p>
            <a:r>
              <a:rPr lang="en-US" smtClean="0"/>
              <a:t>A bit more than just enrolling patients into someone else’s clinical trial</a:t>
            </a:r>
          </a:p>
          <a:p>
            <a:r>
              <a:rPr lang="en-US" smtClean="0"/>
              <a:t>More than just a hobby or side activity</a:t>
            </a:r>
          </a:p>
          <a:p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52400"/>
            <a:ext cx="89154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What to look for in a potential </a:t>
            </a:r>
            <a:r>
              <a:rPr lang="en-US" sz="4000" u="sng" dirty="0" smtClean="0"/>
              <a:t>research</a:t>
            </a:r>
            <a:r>
              <a:rPr lang="en-US" sz="4000" dirty="0" smtClean="0"/>
              <a:t> mentor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676400"/>
            <a:ext cx="80772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Must be an active researcher </a:t>
            </a:r>
            <a:r>
              <a:rPr lang="en-US" sz="2800" dirty="0" smtClean="0">
                <a:sym typeface="Wingdings" pitchFamily="2" charset="2"/>
              </a:rPr>
              <a:t> must be productive in papers; ideally independently funded</a:t>
            </a:r>
          </a:p>
          <a:p>
            <a:pPr>
              <a:lnSpc>
                <a:spcPct val="90000"/>
              </a:lnSpc>
            </a:pPr>
            <a:endParaRPr lang="en-US" sz="900" dirty="0" smtClean="0"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sym typeface="Wingdings" pitchFamily="2" charset="2"/>
              </a:rPr>
              <a:t>Track record of successful mentees getting jobs in clinical research</a:t>
            </a:r>
          </a:p>
          <a:p>
            <a:pPr>
              <a:lnSpc>
                <a:spcPct val="90000"/>
              </a:lnSpc>
            </a:pPr>
            <a:endParaRPr lang="en-US" sz="900" dirty="0" smtClean="0"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sym typeface="Wingdings" pitchFamily="2" charset="2"/>
              </a:rPr>
              <a:t>Interested in your career development</a:t>
            </a:r>
            <a:endParaRPr lang="en-US" sz="900" dirty="0" smtClean="0">
              <a:sym typeface="Wingdings" pitchFamily="2" charset="2"/>
            </a:endParaRPr>
          </a:p>
          <a:p>
            <a:pPr>
              <a:lnSpc>
                <a:spcPct val="90000"/>
              </a:lnSpc>
              <a:buNone/>
            </a:pPr>
            <a:endParaRPr lang="en-US" sz="900" dirty="0" smtClean="0"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sym typeface="Wingdings" pitchFamily="2" charset="2"/>
              </a:rPr>
              <a:t>Helps if they are </a:t>
            </a:r>
            <a:r>
              <a:rPr lang="en-US" sz="2800" i="1" dirty="0" smtClean="0">
                <a:sym typeface="Wingdings" pitchFamily="2" charset="2"/>
              </a:rPr>
              <a:t>somewhat</a:t>
            </a:r>
            <a:r>
              <a:rPr lang="en-US" sz="2800" dirty="0" smtClean="0">
                <a:sym typeface="Wingdings" pitchFamily="2" charset="2"/>
              </a:rPr>
              <a:t> interested in your topic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800" dirty="0" smtClean="0"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sym typeface="Wingdings" pitchFamily="2" charset="2"/>
              </a:rPr>
              <a:t>Eventually, you need a mentor who is really good at grant writing.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610600" cy="1143000"/>
          </a:xfrm>
        </p:spPr>
        <p:txBody>
          <a:bodyPr/>
          <a:lstStyle/>
          <a:p>
            <a:r>
              <a:rPr lang="en-US" sz="4000" smtClean="0"/>
              <a:t>Roles Of The Mentor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524000"/>
            <a:ext cx="8077200" cy="4800600"/>
          </a:xfrm>
        </p:spPr>
        <p:txBody>
          <a:bodyPr/>
          <a:lstStyle/>
          <a:p>
            <a:r>
              <a:rPr lang="en-US" sz="2800" smtClean="0"/>
              <a:t>Many potential roles</a:t>
            </a:r>
          </a:p>
          <a:p>
            <a:pPr lvl="1"/>
            <a:r>
              <a:rPr lang="en-US" sz="2400" smtClean="0"/>
              <a:t>Project specific - methodology, editing, research questions</a:t>
            </a:r>
          </a:p>
          <a:p>
            <a:pPr lvl="1"/>
            <a:r>
              <a:rPr lang="en-US" sz="2400" smtClean="0"/>
              <a:t>Career counseling – grants, job advice</a:t>
            </a:r>
          </a:p>
          <a:p>
            <a:pPr lvl="1"/>
            <a:r>
              <a:rPr lang="en-US" sz="2400" smtClean="0"/>
              <a:t>Advocate – promotion support, opportunities</a:t>
            </a:r>
          </a:p>
          <a:p>
            <a:endParaRPr lang="en-US" sz="900" smtClean="0"/>
          </a:p>
          <a:p>
            <a:r>
              <a:rPr lang="en-US" sz="2800" smtClean="0"/>
              <a:t>Often is too much to ask from one individual</a:t>
            </a:r>
          </a:p>
          <a:p>
            <a:endParaRPr lang="en-US" sz="900" smtClean="0"/>
          </a:p>
          <a:p>
            <a:r>
              <a:rPr lang="en-US" sz="2800" smtClean="0"/>
              <a:t>Personal qualities more important than fame and stature</a:t>
            </a:r>
            <a:endParaRPr lang="en-US" sz="900" smtClean="0"/>
          </a:p>
          <a:p>
            <a:endParaRPr lang="en-US" sz="1000" smtClean="0"/>
          </a:p>
          <a:p>
            <a:r>
              <a:rPr lang="en-US" sz="2800" smtClean="0"/>
              <a:t>May not be ideal to have your supervisor as mentor</a:t>
            </a:r>
          </a:p>
          <a:p>
            <a:endParaRPr lang="en-US" sz="9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914400"/>
          </a:xfrm>
        </p:spPr>
        <p:txBody>
          <a:bodyPr/>
          <a:lstStyle/>
          <a:p>
            <a:r>
              <a:rPr lang="en-US" sz="4000" smtClean="0"/>
              <a:t>Broaden your search for a mentor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752600"/>
            <a:ext cx="7772400" cy="4724400"/>
          </a:xfrm>
        </p:spPr>
        <p:txBody>
          <a:bodyPr/>
          <a:lstStyle/>
          <a:p>
            <a:r>
              <a:rPr lang="en-US" sz="2800" u="sng" dirty="0" smtClean="0"/>
              <a:t>Mentors do not have to be in your specialty - </a:t>
            </a:r>
            <a:r>
              <a:rPr lang="en-US" sz="2800" dirty="0" smtClean="0"/>
              <a:t>research methods overlap a lot across disciplines</a:t>
            </a:r>
          </a:p>
          <a:p>
            <a:r>
              <a:rPr lang="en-US" sz="2800" dirty="0" smtClean="0"/>
              <a:t>UCSF has mentor training programs; and lists of candidate mentors in clinical research</a:t>
            </a:r>
          </a:p>
          <a:p>
            <a:r>
              <a:rPr lang="en-US" sz="2800" dirty="0" smtClean="0"/>
              <a:t>Each department and division at UCSF has someone assigned to be a mentorship facilitator</a:t>
            </a:r>
          </a:p>
          <a:p>
            <a:r>
              <a:rPr lang="en-US" sz="2800" dirty="0" smtClean="0"/>
              <a:t>Great mentors always put your interests above their ego</a:t>
            </a:r>
          </a:p>
          <a:p>
            <a:r>
              <a:rPr lang="en-US" sz="2800" dirty="0" smtClean="0"/>
              <a:t>Do not stick with a bad mentor relationship: </a:t>
            </a:r>
          </a:p>
          <a:p>
            <a:pPr lvl="1"/>
            <a:r>
              <a:rPr lang="en-US" sz="2400" dirty="0" smtClean="0"/>
              <a:t>If it’s not working- move 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z="4000" dirty="0" smtClean="0"/>
              <a:t>Multiple Mentors can be Optimal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676400"/>
            <a:ext cx="7772400" cy="4648200"/>
          </a:xfrm>
        </p:spPr>
        <p:txBody>
          <a:bodyPr>
            <a:normAutofit fontScale="92500" lnSpcReduction="10000"/>
          </a:bodyPr>
          <a:lstStyle/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Allows you to draw from unique qualities of several faculty</a:t>
            </a:r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"/>
              <a:defRPr/>
            </a:pPr>
            <a:r>
              <a:rPr lang="en-US" sz="2400" dirty="0" smtClean="0"/>
              <a:t>Example: career guidance and project guidance can come from two different people</a:t>
            </a:r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"/>
              <a:defRPr/>
            </a:pPr>
            <a:r>
              <a:rPr lang="en-US" sz="2400" dirty="0" smtClean="0"/>
              <a:t>Example: Separate content expertise from methodology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12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Several persons to write letters, expand your opportunities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12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Having multiple mentors protects your from the unexpected</a:t>
            </a:r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"/>
              <a:defRPr/>
            </a:pPr>
            <a:r>
              <a:rPr lang="en-US" sz="2400" dirty="0" smtClean="0"/>
              <a:t>Sabbatical at inopportune times</a:t>
            </a:r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"/>
              <a:defRPr/>
            </a:pPr>
            <a:r>
              <a:rPr lang="en-US" sz="2400" dirty="0" smtClean="0"/>
              <a:t>Academic mobility</a:t>
            </a:r>
            <a:endParaRPr lang="en-US" sz="1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z="4000" smtClean="0"/>
              <a:t>Good mentors give bad news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676400"/>
            <a:ext cx="77724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Caution: don’t pick a mentor just because they seem really nice</a:t>
            </a:r>
          </a:p>
          <a:p>
            <a:pPr>
              <a:lnSpc>
                <a:spcPct val="90000"/>
              </a:lnSpc>
            </a:pPr>
            <a:endParaRPr lang="en-US" sz="1200" smtClean="0"/>
          </a:p>
          <a:p>
            <a:pPr>
              <a:lnSpc>
                <a:spcPct val="90000"/>
              </a:lnSpc>
            </a:pPr>
            <a:r>
              <a:rPr lang="en-US" sz="2800" smtClean="0"/>
              <a:t>We all like people to tell us that our ideas are excellent/brilliant/creative/feasible</a:t>
            </a:r>
          </a:p>
          <a:p>
            <a:pPr>
              <a:lnSpc>
                <a:spcPct val="90000"/>
              </a:lnSpc>
            </a:pPr>
            <a:endParaRPr lang="en-US" sz="1200" smtClean="0"/>
          </a:p>
          <a:p>
            <a:pPr>
              <a:lnSpc>
                <a:spcPct val="90000"/>
              </a:lnSpc>
            </a:pPr>
            <a:r>
              <a:rPr lang="en-US" sz="2800" smtClean="0"/>
              <a:t>As a mentor for residents/fellows, the best advice I ever give is that a particular project is a waste of time</a:t>
            </a:r>
          </a:p>
          <a:p>
            <a:pPr>
              <a:lnSpc>
                <a:spcPct val="90000"/>
              </a:lnSpc>
            </a:pPr>
            <a:endParaRPr lang="en-US" sz="1200" smtClean="0"/>
          </a:p>
          <a:p>
            <a:pPr>
              <a:lnSpc>
                <a:spcPct val="90000"/>
              </a:lnSpc>
            </a:pPr>
            <a:r>
              <a:rPr lang="en-US" sz="2800" smtClean="0"/>
              <a:t>You need a mentor who can tell you, “No, that’s not worth the effort” (bad idea)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z="4000" smtClean="0"/>
              <a:t>You need to manage your mentors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38200" y="1676400"/>
            <a:ext cx="7543800" cy="4800600"/>
          </a:xfrm>
        </p:spPr>
        <p:txBody>
          <a:bodyPr>
            <a:normAutofit lnSpcReduction="10000"/>
          </a:bodyPr>
          <a:lstStyle/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Be proactive and schedule several short meetings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9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Be respectful: </a:t>
            </a:r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"/>
              <a:defRPr/>
            </a:pPr>
            <a:r>
              <a:rPr lang="en-US" sz="2400" dirty="0" smtClean="0"/>
              <a:t>1 week for paper/abstract</a:t>
            </a:r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"/>
              <a:defRPr/>
            </a:pPr>
            <a:r>
              <a:rPr lang="en-US" sz="2400" dirty="0" smtClean="0"/>
              <a:t>2 weeks for letters of recommendation</a:t>
            </a:r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"/>
              <a:defRPr/>
            </a:pPr>
            <a:r>
              <a:rPr lang="en-US" sz="2400" dirty="0" smtClean="0"/>
              <a:t>3 weeks for a long grant proposal (warn them in advance)</a:t>
            </a:r>
          </a:p>
          <a:p>
            <a:pPr marL="640080" lvl="1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"/>
              <a:defRPr/>
            </a:pPr>
            <a:endParaRPr lang="en-US" sz="9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Be organized – have an agenda/use their time effectively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9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Be responsive when they need you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9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Be appreciative when they help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Topic IV: Priorities for Fellows/Junior Faculty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z="4000" smtClean="0"/>
              <a:t>Time Management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981200"/>
            <a:ext cx="8534400" cy="3962400"/>
          </a:xfrm>
        </p:spPr>
        <p:txBody>
          <a:bodyPr/>
          <a:lstStyle/>
          <a:p>
            <a:r>
              <a:rPr lang="en-US" sz="3000" smtClean="0"/>
              <a:t>Top priority – must be able to write papers </a:t>
            </a:r>
            <a:r>
              <a:rPr lang="en-US" sz="3000" u="sng" smtClean="0"/>
              <a:t>original research</a:t>
            </a:r>
            <a:r>
              <a:rPr lang="en-US" sz="3000" smtClean="0"/>
              <a:t> papers and get </a:t>
            </a:r>
            <a:r>
              <a:rPr lang="en-US" sz="3000" u="sng" smtClean="0"/>
              <a:t>grant</a:t>
            </a:r>
            <a:r>
              <a:rPr lang="en-US" sz="3000" smtClean="0"/>
              <a:t> </a:t>
            </a:r>
            <a:r>
              <a:rPr lang="en-US" sz="3000" u="sng" smtClean="0"/>
              <a:t>funding</a:t>
            </a:r>
            <a:r>
              <a:rPr lang="en-US" sz="3000" smtClean="0"/>
              <a:t>!</a:t>
            </a:r>
          </a:p>
          <a:p>
            <a:endParaRPr lang="en-US" sz="1800" smtClean="0"/>
          </a:p>
          <a:p>
            <a:r>
              <a:rPr lang="en-US" sz="3000" smtClean="0"/>
              <a:t>Coursework is important, but. . .</a:t>
            </a:r>
          </a:p>
          <a:p>
            <a:endParaRPr lang="en-US" sz="1600" smtClean="0"/>
          </a:p>
          <a:p>
            <a:r>
              <a:rPr lang="en-US" sz="3000" smtClean="0"/>
              <a:t>Teaching is important, but. . .</a:t>
            </a:r>
          </a:p>
          <a:p>
            <a:endParaRPr lang="en-US" sz="1800" smtClean="0"/>
          </a:p>
          <a:p>
            <a:r>
              <a:rPr lang="en-US" sz="3000" smtClean="0"/>
              <a:t>Seeing patients (moonlighting) is important, but…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153400" cy="1143000"/>
          </a:xfrm>
        </p:spPr>
        <p:txBody>
          <a:bodyPr/>
          <a:lstStyle/>
          <a:p>
            <a:r>
              <a:rPr lang="en-US" sz="3600" smtClean="0"/>
              <a:t>Why its important to publish as a fellow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676400"/>
            <a:ext cx="7772400" cy="4648200"/>
          </a:xfrm>
        </p:spPr>
        <p:txBody>
          <a:bodyPr>
            <a:normAutofit lnSpcReduction="10000"/>
          </a:bodyPr>
          <a:lstStyle/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Primary goal of research fellowship is ORIGINAL RESEARCH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9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If you can publish original research papers, then future employers will think you have a promising future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9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No matter how great your research is, if you don’t publish it, then it never happened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9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Your success as a research fellow (or early faculty member) will be judged by your productivity in papers</a:t>
            </a:r>
            <a:endParaRPr 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z="4000" smtClean="0"/>
              <a:t>Writing Papers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676400"/>
            <a:ext cx="77724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You should feel a sense of urgency</a:t>
            </a:r>
          </a:p>
          <a:p>
            <a:pPr>
              <a:lnSpc>
                <a:spcPct val="90000"/>
              </a:lnSpc>
            </a:pPr>
            <a:r>
              <a:rPr lang="en-US" smtClean="0"/>
              <a:t>Partly for the excitement of publishing</a:t>
            </a:r>
          </a:p>
          <a:p>
            <a:pPr>
              <a:lnSpc>
                <a:spcPct val="90000"/>
              </a:lnSpc>
            </a:pPr>
            <a:r>
              <a:rPr lang="en-US" smtClean="0"/>
              <a:t>Partly because it takes a long time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	</a:t>
            </a:r>
            <a:r>
              <a:rPr lang="en-US" sz="2800" u="sng" smtClean="0"/>
              <a:t>Average length of time. . .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Preliminary decision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Average rejections/paper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For revision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Until decision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From acceptance until publication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Submission to print </a:t>
            </a:r>
          </a:p>
          <a:p>
            <a:pPr>
              <a:lnSpc>
                <a:spcPct val="90000"/>
              </a:lnSpc>
            </a:pPr>
            <a:endParaRPr lang="en-US" smtClean="0"/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6553200" y="3581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Tw Cen MT" pitchFamily="34" charset="0"/>
              </a:rPr>
              <a:t>2-3 </a:t>
            </a:r>
            <a:r>
              <a:rPr lang="en-US" dirty="0">
                <a:latin typeface="Tw Cen MT" pitchFamily="34" charset="0"/>
              </a:rPr>
              <a:t>months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6553200" y="40386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w Cen MT" pitchFamily="34" charset="0"/>
              </a:rPr>
              <a:t>3</a:t>
            </a:r>
            <a:r>
              <a:rPr lang="en-US">
                <a:solidFill>
                  <a:srgbClr val="FFFFFF"/>
                </a:solidFill>
                <a:latin typeface="Tw Cen MT" pitchFamily="34" charset="0"/>
              </a:rPr>
              <a:t> </a:t>
            </a: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6477000" y="44196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w Cen MT" pitchFamily="34" charset="0"/>
              </a:rPr>
              <a:t> 1 month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6553200" y="48768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w Cen MT" pitchFamily="34" charset="0"/>
              </a:rPr>
              <a:t>1 month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6553200" y="53340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w Cen MT" pitchFamily="34" charset="0"/>
              </a:rPr>
              <a:t>6 months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6553200" y="5867400"/>
            <a:ext cx="1371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w Cen MT" pitchFamily="34" charset="0"/>
              </a:rPr>
              <a:t>1-2 years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 autoUpdateAnimBg="0"/>
      <p:bldP spid="47109" grpId="0" autoUpdateAnimBg="0"/>
      <p:bldP spid="47110" grpId="0" autoUpdateAnimBg="0"/>
      <p:bldP spid="47111" grpId="0" autoUpdateAnimBg="0"/>
      <p:bldP spid="47112" grpId="0" autoUpdateAnimBg="0"/>
      <p:bldP spid="4711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686800" cy="1143000"/>
          </a:xfrm>
        </p:spPr>
        <p:txBody>
          <a:bodyPr/>
          <a:lstStyle/>
          <a:p>
            <a:r>
              <a:rPr lang="en-US" sz="3800" smtClean="0"/>
              <a:t>You can be a clinical researcher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1600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Char char="•"/>
            </a:pPr>
            <a:r>
              <a:rPr lang="en-US" sz="2800">
                <a:latin typeface="Tw Cen MT" pitchFamily="34" charset="0"/>
              </a:rPr>
              <a:t>You don’t have to give up a normal life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0" y="30480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Char char="•"/>
            </a:pPr>
            <a:r>
              <a:rPr lang="en-US" sz="2800">
                <a:latin typeface="Tw Cen MT" pitchFamily="34" charset="0"/>
              </a:rPr>
              <a:t>You don’t have to be brilliant/a genius/manic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44338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Char char="•"/>
            </a:pPr>
            <a:r>
              <a:rPr lang="en-US" sz="2800">
                <a:latin typeface="Tw Cen MT" pitchFamily="34" charset="0"/>
              </a:rPr>
              <a:t>To succeed it has to be the main focus of your career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0" y="22860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FontTx/>
              <a:buChar char="•"/>
            </a:pPr>
            <a:r>
              <a:rPr lang="en-US" sz="2800">
                <a:latin typeface="Tw Cen MT" pitchFamily="34" charset="0"/>
              </a:rPr>
              <a:t>You don’t have to be a workaholic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0" y="37480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FontTx/>
              <a:buChar char="•"/>
            </a:pPr>
            <a:r>
              <a:rPr lang="en-US" sz="2800">
                <a:latin typeface="Tw Cen MT" pitchFamily="34" charset="0"/>
              </a:rPr>
              <a:t>You have to enjoy doing research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457200" y="5226050"/>
            <a:ext cx="8382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FontTx/>
              <a:buChar char="•"/>
            </a:pPr>
            <a:r>
              <a:rPr lang="en-US" sz="2800">
                <a:latin typeface="Tw Cen MT" pitchFamily="34" charset="0"/>
              </a:rPr>
              <a:t>Fellowship is probably the best time to decide if research is the right career for you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/>
      <p:bldP spid="3078" grpId="0"/>
      <p:bldP spid="3079" grpId="0"/>
      <p:bldP spid="3080" grpId="0"/>
      <p:bldP spid="308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Topic V: Other lessons learned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Rejection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This is the worst part of research.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800" smtClean="0"/>
          </a:p>
          <a:p>
            <a:pPr>
              <a:lnSpc>
                <a:spcPct val="90000"/>
              </a:lnSpc>
            </a:pPr>
            <a:r>
              <a:rPr lang="en-US" sz="2800" smtClean="0"/>
              <a:t>Often our papers/grants/job applications are not accepted.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800" smtClean="0"/>
          </a:p>
          <a:p>
            <a:pPr>
              <a:lnSpc>
                <a:spcPct val="90000"/>
              </a:lnSpc>
            </a:pPr>
            <a:r>
              <a:rPr lang="en-US" sz="2800" smtClean="0"/>
              <a:t>For grants in particular, rejection is very painful, and drives many people out of research.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800" smtClean="0"/>
          </a:p>
          <a:p>
            <a:pPr>
              <a:lnSpc>
                <a:spcPct val="90000"/>
              </a:lnSpc>
            </a:pPr>
            <a:r>
              <a:rPr lang="en-US" sz="2800" smtClean="0"/>
              <a:t>Recently, the threat of potential rejection has caused several productive UCSF investigators to abandon research.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3200" smtClean="0"/>
              <a:t>How do researchers deal with rejection?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752600"/>
            <a:ext cx="7772400" cy="4114800"/>
          </a:xfrm>
        </p:spPr>
        <p:txBody>
          <a:bodyPr>
            <a:normAutofit/>
          </a:bodyPr>
          <a:lstStyle/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Send the same grant concept to several potential funders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en-US" sz="7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Expect to revise/resubmit.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en-US" sz="7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Always be ready for a new funding opportunity- NIH, other government sources, foundations, industry</a:t>
            </a:r>
            <a:endParaRPr lang="en-US" sz="13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13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/>
              <a:t>When you get a rejection letter, don’t read it for a day or two; take out your aggression productively.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28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066800"/>
          </a:xfrm>
        </p:spPr>
        <p:txBody>
          <a:bodyPr/>
          <a:lstStyle/>
          <a:p>
            <a:pPr algn="ctr"/>
            <a:r>
              <a:rPr lang="en-US" sz="3800" dirty="0" smtClean="0"/>
              <a:t>The importance of being “focused”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676400"/>
            <a:ext cx="8153400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Focus refers to having a specific research area, meaning that: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All (or most) of your projects have a common theme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As this theme develops it becomes a “body of work”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Focus might emerge after your first 2-3 papers</a:t>
            </a:r>
          </a:p>
          <a:p>
            <a:pPr>
              <a:lnSpc>
                <a:spcPct val="80000"/>
              </a:lnSpc>
            </a:pPr>
            <a:endParaRPr lang="en-US" sz="9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Examples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Specific disease (or complication) – “CV effects of kidney disease”; “Health consequences of PTSD”</a:t>
            </a:r>
            <a:endParaRPr lang="en-US" sz="1000" dirty="0" smtClean="0"/>
          </a:p>
          <a:p>
            <a:pPr lvl="1">
              <a:lnSpc>
                <a:spcPct val="80000"/>
              </a:lnSpc>
            </a:pPr>
            <a:r>
              <a:rPr lang="en-US" sz="2400" dirty="0" smtClean="0"/>
              <a:t>Methodology</a:t>
            </a:r>
          </a:p>
          <a:p>
            <a:pPr lvl="2">
              <a:lnSpc>
                <a:spcPct val="80000"/>
              </a:lnSpc>
            </a:pPr>
            <a:r>
              <a:rPr lang="en-US" sz="2000" dirty="0" smtClean="0"/>
              <a:t>e.g. cost-effectiveness, survey design, genetics, clinical trials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Population</a:t>
            </a:r>
          </a:p>
          <a:p>
            <a:pPr lvl="2">
              <a:lnSpc>
                <a:spcPct val="80000"/>
              </a:lnSpc>
            </a:pPr>
            <a:r>
              <a:rPr lang="en-US" sz="2000" dirty="0" smtClean="0"/>
              <a:t>e.g. homeless, nursing home inhabitants, dialysis patients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990600"/>
          </a:xfrm>
        </p:spPr>
        <p:txBody>
          <a:bodyPr/>
          <a:lstStyle/>
          <a:p>
            <a:r>
              <a:rPr lang="en-US" sz="4000" dirty="0" smtClean="0"/>
              <a:t>Benefits to being focused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600200"/>
            <a:ext cx="7772400" cy="48768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z="2800" smtClean="0"/>
              <a:t>Simplified literature review for each paper</a:t>
            </a:r>
          </a:p>
          <a:p>
            <a:pPr marL="609600" indent="-609600">
              <a:buFontTx/>
              <a:buAutoNum type="arabicPeriod"/>
            </a:pPr>
            <a:endParaRPr lang="en-US" sz="1200" smtClean="0"/>
          </a:p>
          <a:p>
            <a:pPr marL="609600" indent="-609600">
              <a:buFontTx/>
              <a:buAutoNum type="arabicPeriod"/>
            </a:pPr>
            <a:r>
              <a:rPr lang="en-US" sz="2800" smtClean="0"/>
              <a:t>Understand all the gaps in the literature</a:t>
            </a:r>
          </a:p>
          <a:p>
            <a:pPr marL="609600" indent="-609600">
              <a:buFontTx/>
              <a:buAutoNum type="arabicPeriod"/>
            </a:pPr>
            <a:endParaRPr lang="en-US" sz="1200" smtClean="0"/>
          </a:p>
          <a:p>
            <a:pPr marL="609600" indent="-609600">
              <a:buFontTx/>
              <a:buAutoNum type="arabicPeriod"/>
            </a:pPr>
            <a:r>
              <a:rPr lang="en-US" sz="2800" smtClean="0"/>
              <a:t>Recognition as an expert, first locally then nationally.</a:t>
            </a:r>
          </a:p>
          <a:p>
            <a:pPr marL="609600" indent="-609600">
              <a:buFontTx/>
              <a:buAutoNum type="arabicPeriod"/>
            </a:pPr>
            <a:endParaRPr lang="en-US" sz="1200" smtClean="0"/>
          </a:p>
          <a:p>
            <a:pPr marL="609600" indent="-609600">
              <a:buFontTx/>
              <a:buAutoNum type="arabicPeriod"/>
            </a:pPr>
            <a:r>
              <a:rPr lang="en-US" sz="2800" smtClean="0"/>
              <a:t>Experts get grant funding; invitations to lecture all over the world, write guidelines, etc…</a:t>
            </a:r>
          </a:p>
          <a:p>
            <a:pPr marL="609600" indent="-609600">
              <a:buFontTx/>
              <a:buAutoNum type="arabicPeriod"/>
            </a:pPr>
            <a:endParaRPr lang="en-US" sz="1200" smtClean="0"/>
          </a:p>
          <a:p>
            <a:pPr marL="609600" indent="-609600">
              <a:buFontTx/>
              <a:buAutoNum type="arabicPeriod"/>
            </a:pPr>
            <a:r>
              <a:rPr lang="en-US" sz="2800" smtClean="0"/>
              <a:t>National recognition is essential for promotion</a:t>
            </a:r>
          </a:p>
          <a:p>
            <a:pPr marL="609600" indent="-609600">
              <a:buFontTx/>
              <a:buNone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z="4000" smtClean="0"/>
              <a:t>Learn how to say ‘yes’ and ‘no’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676400"/>
            <a:ext cx="7772400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Say ‘No’ – Anything that does not lead to original research papers or research funding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Extra clinical work/teaching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Review articles – REALLY!!!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Book chapters</a:t>
            </a:r>
          </a:p>
          <a:p>
            <a:pPr lvl="1">
              <a:lnSpc>
                <a:spcPct val="80000"/>
              </a:lnSpc>
            </a:pP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Say ‘Yes’ 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Several projects (up to 5)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Collaborate with colleagues – leads to great opportunities and is a fun part of research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Peer-review submitted manuscripts with a mentor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Attend journal clubs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4000" smtClean="0"/>
              <a:t>Juggle Several Projects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76400"/>
            <a:ext cx="8153400" cy="4495800"/>
          </a:xfrm>
        </p:spPr>
        <p:txBody>
          <a:bodyPr/>
          <a:lstStyle/>
          <a:p>
            <a:r>
              <a:rPr lang="en-US" dirty="0" smtClean="0"/>
              <a:t>Each project has its own risks/rewards</a:t>
            </a:r>
          </a:p>
          <a:p>
            <a:r>
              <a:rPr lang="en-US" dirty="0" smtClean="0"/>
              <a:t>All projects have predictable delays</a:t>
            </a:r>
          </a:p>
          <a:p>
            <a:r>
              <a:rPr lang="en-US" dirty="0" smtClean="0"/>
              <a:t>Never stop looking for new ideas/opportunities!</a:t>
            </a:r>
          </a:p>
          <a:p>
            <a:r>
              <a:rPr lang="en-US" dirty="0" smtClean="0"/>
              <a:t>Multiple projects insures that all your research days can be productive</a:t>
            </a:r>
          </a:p>
          <a:p>
            <a:r>
              <a:rPr lang="en-US" dirty="0" smtClean="0"/>
              <a:t>Another reason for collaboration – it multiplies productivity</a:t>
            </a:r>
          </a:p>
          <a:p>
            <a:r>
              <a:rPr lang="en-US" dirty="0" smtClean="0"/>
              <a:t>New projects may expose you to new mentors.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057400"/>
            <a:ext cx="7772400" cy="1905000"/>
          </a:xfrm>
        </p:spPr>
        <p:txBody>
          <a:bodyPr/>
          <a:lstStyle/>
          <a:p>
            <a:pPr algn="ctr"/>
            <a:r>
              <a:rPr lang="en-US" b="1" smtClean="0"/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772400" cy="762000"/>
          </a:xfrm>
        </p:spPr>
        <p:txBody>
          <a:bodyPr/>
          <a:lstStyle/>
          <a:p>
            <a:r>
              <a:rPr lang="en-US" smtClean="0"/>
              <a:t>Topic Outline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2000" y="1828800"/>
            <a:ext cx="7467600" cy="3581400"/>
          </a:xfrm>
        </p:spPr>
        <p:txBody>
          <a:bodyPr/>
          <a:lstStyle/>
          <a:p>
            <a:pPr marL="812800" indent="-812800">
              <a:buFontTx/>
              <a:buAutoNum type="romanUcPeriod"/>
            </a:pPr>
            <a:r>
              <a:rPr lang="en-US" sz="3600" smtClean="0"/>
              <a:t>Should you do clinical research?</a:t>
            </a:r>
          </a:p>
          <a:p>
            <a:pPr marL="812800" indent="-812800">
              <a:buFontTx/>
              <a:buAutoNum type="romanUcPeriod"/>
            </a:pPr>
            <a:r>
              <a:rPr lang="en-US" sz="3600" smtClean="0"/>
              <a:t>Where do good ideas come from?</a:t>
            </a:r>
          </a:p>
          <a:p>
            <a:pPr marL="812800" indent="-812800">
              <a:buFontTx/>
              <a:buAutoNum type="romanUcPeriod"/>
            </a:pPr>
            <a:r>
              <a:rPr lang="en-US" sz="3600" smtClean="0"/>
              <a:t>Searching for mentors</a:t>
            </a:r>
          </a:p>
          <a:p>
            <a:pPr marL="812800" indent="-812800">
              <a:buFontTx/>
              <a:buAutoNum type="romanUcPeriod"/>
            </a:pPr>
            <a:r>
              <a:rPr lang="en-US" sz="3600" smtClean="0"/>
              <a:t>Priorities for fellows/junior faculty</a:t>
            </a:r>
          </a:p>
          <a:p>
            <a:pPr marL="812800" indent="-812800">
              <a:buFontTx/>
              <a:buAutoNum type="romanUcPeriod"/>
            </a:pPr>
            <a:r>
              <a:rPr lang="en-US" sz="3600" smtClean="0"/>
              <a:t>Other lessons learned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438400" y="3733800"/>
            <a:ext cx="6477000" cy="1828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b="1" dirty="0" smtClean="0"/>
              <a:t>Topic I: </a:t>
            </a:r>
            <a:br>
              <a:rPr lang="en-US" sz="4000" b="1" dirty="0" smtClean="0"/>
            </a:br>
            <a:r>
              <a:rPr lang="en-US" sz="4000" b="1" dirty="0" smtClean="0"/>
              <a:t>Should You do clinical research?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1143000"/>
          </a:xfrm>
        </p:spPr>
        <p:txBody>
          <a:bodyPr/>
          <a:lstStyle/>
          <a:p>
            <a:r>
              <a:rPr lang="en-US" sz="3800" smtClean="0"/>
              <a:t>Why choose a career in clinical research?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14400" y="1600200"/>
            <a:ext cx="76200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000" smtClean="0"/>
              <a:t>It’s a great job if: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It fits into your skills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Its how you want to spend your time</a:t>
            </a:r>
          </a:p>
          <a:p>
            <a:pPr lvl="1">
              <a:lnSpc>
                <a:spcPct val="90000"/>
              </a:lnSpc>
            </a:pPr>
            <a:endParaRPr lang="en-US" sz="800" smtClean="0"/>
          </a:p>
          <a:p>
            <a:pPr>
              <a:lnSpc>
                <a:spcPct val="90000"/>
              </a:lnSpc>
            </a:pPr>
            <a:r>
              <a:rPr lang="en-US" sz="3000" smtClean="0"/>
              <a:t>Flexible lifestyle</a:t>
            </a:r>
          </a:p>
          <a:p>
            <a:pPr>
              <a:lnSpc>
                <a:spcPct val="90000"/>
              </a:lnSpc>
            </a:pPr>
            <a:endParaRPr lang="en-US" sz="800" smtClean="0"/>
          </a:p>
          <a:p>
            <a:pPr>
              <a:lnSpc>
                <a:spcPct val="90000"/>
              </a:lnSpc>
            </a:pPr>
            <a:r>
              <a:rPr lang="en-US" sz="3000" smtClean="0"/>
              <a:t>Opportunity to contribute to the way medicine is practiced</a:t>
            </a:r>
          </a:p>
          <a:p>
            <a:pPr>
              <a:lnSpc>
                <a:spcPct val="90000"/>
              </a:lnSpc>
            </a:pPr>
            <a:endParaRPr lang="en-US" sz="800" smtClean="0"/>
          </a:p>
          <a:p>
            <a:pPr>
              <a:lnSpc>
                <a:spcPct val="90000"/>
              </a:lnSpc>
            </a:pPr>
            <a:r>
              <a:rPr lang="en-US" sz="3000" smtClean="0"/>
              <a:t>Constantly challenging</a:t>
            </a:r>
          </a:p>
          <a:p>
            <a:pPr>
              <a:lnSpc>
                <a:spcPct val="90000"/>
              </a:lnSpc>
            </a:pPr>
            <a:endParaRPr lang="en-US" sz="800" smtClean="0"/>
          </a:p>
          <a:p>
            <a:pPr>
              <a:lnSpc>
                <a:spcPct val="90000"/>
              </a:lnSpc>
            </a:pPr>
            <a:r>
              <a:rPr lang="en-US" sz="3000" smtClean="0"/>
              <a:t>Variety in day to day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81000" y="304800"/>
            <a:ext cx="86868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How do you know if research is right for you?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762000" y="1538288"/>
            <a:ext cx="59912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800">
                <a:latin typeface="Tw Cen MT" pitchFamily="34" charset="0"/>
              </a:rPr>
              <a:t> Is research your favorite work activity?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762000" y="2057400"/>
            <a:ext cx="7546975" cy="213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800">
                <a:latin typeface="Tw Cen MT" pitchFamily="34" charset="0"/>
              </a:rPr>
              <a:t> Do you have skills that apply to clinical research?</a:t>
            </a:r>
          </a:p>
          <a:p>
            <a:pPr>
              <a:buFontTx/>
              <a:buChar char="•"/>
            </a:pPr>
            <a:endParaRPr lang="en-US" sz="900">
              <a:latin typeface="Tw Cen MT" pitchFamily="34" charset="0"/>
            </a:endParaRPr>
          </a:p>
          <a:p>
            <a:pPr lvl="1">
              <a:buFont typeface="Times New Roman" pitchFamily="18" charset="0"/>
              <a:buChar char="–"/>
            </a:pPr>
            <a:r>
              <a:rPr lang="en-US">
                <a:latin typeface="Tw Cen MT" pitchFamily="34" charset="0"/>
              </a:rPr>
              <a:t> Curiosity/Creative ideas</a:t>
            </a:r>
          </a:p>
          <a:p>
            <a:pPr lvl="1">
              <a:buFont typeface="Times New Roman" pitchFamily="18" charset="0"/>
              <a:buChar char="–"/>
            </a:pPr>
            <a:r>
              <a:rPr lang="en-US">
                <a:latin typeface="Tw Cen MT" pitchFamily="34" charset="0"/>
              </a:rPr>
              <a:t> Analytic skills/Writing skills/Diligence</a:t>
            </a:r>
          </a:p>
          <a:p>
            <a:pPr lvl="1">
              <a:buFont typeface="Times New Roman" pitchFamily="18" charset="0"/>
              <a:buChar char="–"/>
            </a:pPr>
            <a:r>
              <a:rPr lang="en-US">
                <a:latin typeface="Tw Cen MT" pitchFamily="34" charset="0"/>
              </a:rPr>
              <a:t> Communication skills/Clarity of thought</a:t>
            </a:r>
          </a:p>
          <a:p>
            <a:endParaRPr lang="en-US">
              <a:latin typeface="Tw Cen MT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838200" y="3962400"/>
            <a:ext cx="6562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n-US" sz="2800">
                <a:latin typeface="Tw Cen MT" pitchFamily="34" charset="0"/>
              </a:rPr>
              <a:t> Is the process of discovery exciting to you?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838200" y="4724400"/>
            <a:ext cx="8001000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800" dirty="0">
                <a:latin typeface="Tw Cen MT" pitchFamily="34" charset="0"/>
              </a:rPr>
              <a:t> Decide what activity will inspire you the most long-term: patient care, teaching, research or administration</a:t>
            </a:r>
          </a:p>
          <a:p>
            <a:pPr>
              <a:buFontTx/>
              <a:buChar char="•"/>
            </a:pPr>
            <a:endParaRPr lang="en-US" sz="900" dirty="0">
              <a:latin typeface="Tw Cen MT" pitchFamily="34" charset="0"/>
            </a:endParaRPr>
          </a:p>
          <a:p>
            <a:r>
              <a:rPr lang="en-US" dirty="0">
                <a:latin typeface="Tw Cen MT" pitchFamily="34" charset="0"/>
                <a:sym typeface="Wingdings" pitchFamily="2" charset="2"/>
              </a:rPr>
              <a:t> Are all parts of academic medicine</a:t>
            </a:r>
            <a:endParaRPr lang="en-US" dirty="0">
              <a:latin typeface="Tw Cen MT" pitchFamily="34" charset="0"/>
            </a:endParaRPr>
          </a:p>
          <a:p>
            <a:endParaRPr lang="en-US" dirty="0">
              <a:latin typeface="Tw Cen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458200" cy="1066800"/>
          </a:xfrm>
        </p:spPr>
        <p:txBody>
          <a:bodyPr/>
          <a:lstStyle/>
          <a:p>
            <a:r>
              <a:rPr lang="en-US" sz="3600" smtClean="0"/>
              <a:t>What is the downside of clinical research?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2000" y="1676400"/>
            <a:ext cx="7772400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Research is a highly competitive field – lots of faculty members want to be researchers.</a:t>
            </a:r>
          </a:p>
          <a:p>
            <a:pPr>
              <a:lnSpc>
                <a:spcPct val="80000"/>
              </a:lnSpc>
            </a:pPr>
            <a:endParaRPr lang="en-US" sz="9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Researchers tend to be judged on productivity 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Grants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Publications</a:t>
            </a:r>
          </a:p>
          <a:p>
            <a:pPr>
              <a:lnSpc>
                <a:spcPct val="80000"/>
              </a:lnSpc>
            </a:pPr>
            <a:endParaRPr lang="en-US" sz="9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Researchers have to be thick-skinned </a:t>
            </a:r>
          </a:p>
          <a:p>
            <a:pPr lvl="1">
              <a:lnSpc>
                <a:spcPct val="80000"/>
              </a:lnSpc>
            </a:pPr>
            <a:endParaRPr lang="en-US" sz="9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Less job security</a:t>
            </a:r>
          </a:p>
          <a:p>
            <a:pPr>
              <a:lnSpc>
                <a:spcPct val="80000"/>
              </a:lnSpc>
            </a:pPr>
            <a:endParaRPr lang="en-US" sz="12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There are other jobs in academic medicine – so being “academic” is not enough reason to be a researcher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362200" y="3962400"/>
            <a:ext cx="6477000" cy="1828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Topic II: Where do good ideas come from?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20069</TotalTime>
  <Words>2290</Words>
  <Application>Microsoft Office PowerPoint</Application>
  <PresentationFormat>On-screen Show (4:3)</PresentationFormat>
  <Paragraphs>375</Paragraphs>
  <Slides>37</Slides>
  <Notes>37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Median</vt:lpstr>
      <vt:lpstr>Developing a Clinical Research  Career: How to get Started</vt:lpstr>
      <vt:lpstr>What is a Clinical Researcher?</vt:lpstr>
      <vt:lpstr>You can be a clinical researcher</vt:lpstr>
      <vt:lpstr>Topic Outline</vt:lpstr>
      <vt:lpstr>Topic I:  Should You do clinical research?</vt:lpstr>
      <vt:lpstr>Why choose a career in clinical research?</vt:lpstr>
      <vt:lpstr>PowerPoint Presentation</vt:lpstr>
      <vt:lpstr>What is the downside of clinical research?</vt:lpstr>
      <vt:lpstr>Topic II: Where do good ideas come from?</vt:lpstr>
      <vt:lpstr>Where do ideas come from?</vt:lpstr>
      <vt:lpstr>How to generate an idea</vt:lpstr>
      <vt:lpstr>Think Broadly about a Topic </vt:lpstr>
      <vt:lpstr>Creativity</vt:lpstr>
      <vt:lpstr>What do you do when you get an idea?</vt:lpstr>
      <vt:lpstr>Primary vs. Secondary Data</vt:lpstr>
      <vt:lpstr>Find data appropriate for your research question</vt:lpstr>
      <vt:lpstr>Data driven hypotheses</vt:lpstr>
      <vt:lpstr>Good or Bad Idea? Project Litmus Test Can you envision your project as a story?</vt:lpstr>
      <vt:lpstr>Topic III: Searching for mentors</vt:lpstr>
      <vt:lpstr>What to look for in a potential research mentor</vt:lpstr>
      <vt:lpstr>Roles Of The Mentor</vt:lpstr>
      <vt:lpstr>Broaden your search for a mentor</vt:lpstr>
      <vt:lpstr>Multiple Mentors can be Optimal</vt:lpstr>
      <vt:lpstr>Good mentors give bad news</vt:lpstr>
      <vt:lpstr>You need to manage your mentors</vt:lpstr>
      <vt:lpstr>Topic IV: Priorities for Fellows/Junior Faculty</vt:lpstr>
      <vt:lpstr>Time Management</vt:lpstr>
      <vt:lpstr>Why its important to publish as a fellow</vt:lpstr>
      <vt:lpstr>Writing Papers</vt:lpstr>
      <vt:lpstr>Topic V: Other lessons learned</vt:lpstr>
      <vt:lpstr>Rejection</vt:lpstr>
      <vt:lpstr>How do researchers deal with rejection?</vt:lpstr>
      <vt:lpstr>The importance of being “focused”</vt:lpstr>
      <vt:lpstr>Benefits to being focused</vt:lpstr>
      <vt:lpstr>Learn how to say ‘yes’ and ‘no’</vt:lpstr>
      <vt:lpstr>Juggle Several Projects</vt:lpstr>
      <vt:lpstr>Thank You</vt:lpstr>
    </vt:vector>
  </TitlesOfParts>
  <Company>SFVAMC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Outline</dc:title>
  <dc:creator>VHASFCODDENM</dc:creator>
  <cp:lastModifiedBy>vhasfcshlipm</cp:lastModifiedBy>
  <cp:revision>184</cp:revision>
  <dcterms:created xsi:type="dcterms:W3CDTF">2003-06-20T21:10:35Z</dcterms:created>
  <dcterms:modified xsi:type="dcterms:W3CDTF">2014-07-28T18:35:21Z</dcterms:modified>
</cp:coreProperties>
</file>