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6" r:id="rId2"/>
    <p:sldId id="258" r:id="rId3"/>
    <p:sldId id="259" r:id="rId4"/>
    <p:sldId id="260" r:id="rId5"/>
    <p:sldId id="267" r:id="rId6"/>
    <p:sldId id="261" r:id="rId7"/>
    <p:sldId id="274" r:id="rId8"/>
    <p:sldId id="276" r:id="rId9"/>
    <p:sldId id="277" r:id="rId10"/>
    <p:sldId id="278" r:id="rId11"/>
    <p:sldId id="279" r:id="rId12"/>
    <p:sldId id="280" r:id="rId13"/>
    <p:sldId id="282" r:id="rId14"/>
    <p:sldId id="283" r:id="rId15"/>
    <p:sldId id="281" r:id="rId16"/>
    <p:sldId id="284" r:id="rId17"/>
    <p:sldId id="310" r:id="rId18"/>
    <p:sldId id="301" r:id="rId19"/>
    <p:sldId id="285" r:id="rId20"/>
    <p:sldId id="286" r:id="rId21"/>
    <p:sldId id="311" r:id="rId22"/>
    <p:sldId id="288" r:id="rId23"/>
    <p:sldId id="289" r:id="rId24"/>
    <p:sldId id="290" r:id="rId25"/>
    <p:sldId id="291" r:id="rId26"/>
    <p:sldId id="292" r:id="rId27"/>
    <p:sldId id="294" r:id="rId28"/>
    <p:sldId id="293" r:id="rId29"/>
    <p:sldId id="295" r:id="rId30"/>
    <p:sldId id="296" r:id="rId31"/>
    <p:sldId id="297" r:id="rId32"/>
    <p:sldId id="299" r:id="rId33"/>
    <p:sldId id="302" r:id="rId34"/>
    <p:sldId id="306" r:id="rId35"/>
    <p:sldId id="305" r:id="rId36"/>
    <p:sldId id="309" r:id="rId37"/>
    <p:sldId id="308" r:id="rId38"/>
    <p:sldId id="307" r:id="rId39"/>
    <p:sldId id="300" r:id="rId40"/>
    <p:sldId id="303" r:id="rId41"/>
    <p:sldId id="304"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72C7"/>
    <a:srgbClr val="FFC92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678" autoAdjust="0"/>
  </p:normalViewPr>
  <p:slideViewPr>
    <p:cSldViewPr snapToGrid="0" snapToObjects="1">
      <p:cViewPr varScale="1">
        <p:scale>
          <a:sx n="50" d="100"/>
          <a:sy n="50" d="100"/>
        </p:scale>
        <p:origin x="-222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55A4CE-971C-294A-A6ED-8D2813DBD2AE}" type="datetimeFigureOut">
              <a:rPr lang="en-US" smtClean="0"/>
              <a:t>10/3/14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53D0F9-BEDD-B54C-BED0-5208C6F528DF}" type="slidenum">
              <a:rPr lang="en-US" smtClean="0"/>
              <a:t>‹#›</a:t>
            </a:fld>
            <a:endParaRPr lang="en-US"/>
          </a:p>
        </p:txBody>
      </p:sp>
    </p:spTree>
    <p:extLst>
      <p:ext uri="{BB962C8B-B14F-4D97-AF65-F5344CB8AC3E}">
        <p14:creationId xmlns:p14="http://schemas.microsoft.com/office/powerpoint/2010/main" val="37896118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NEJM study: Data from </a:t>
            </a:r>
            <a:r>
              <a:rPr lang="en-US" sz="1200" kern="1200" dirty="0" smtClean="0">
                <a:solidFill>
                  <a:schemeClr val="tx1"/>
                </a:solidFill>
                <a:effectLst/>
                <a:latin typeface="+mn-lt"/>
                <a:ea typeface="+mn-ea"/>
                <a:cs typeface="+mn-cs"/>
              </a:rPr>
              <a:t>medical records and telephone interviews of a random sample of people living in 12 communities to assess the quality of care received by those who had made at least one visit to a health care provider during the previous two years. We constructed aggregate scores from 439 indicators of the quality of care for 30 chronic and acute conditions and for disease prevention. Overall, participants received 54.9 percent of recommended care. Even after adjustment, there was only moderate variation in quality-of-care scores among </a:t>
            </a:r>
            <a:r>
              <a:rPr lang="en-US" sz="1200" kern="1200" dirty="0" err="1" smtClean="0">
                <a:solidFill>
                  <a:schemeClr val="tx1"/>
                </a:solidFill>
                <a:effectLst/>
                <a:latin typeface="+mn-lt"/>
                <a:ea typeface="+mn-ea"/>
                <a:cs typeface="+mn-cs"/>
              </a:rPr>
              <a:t>sociodemographic</a:t>
            </a:r>
            <a:r>
              <a:rPr lang="en-US" sz="1200" kern="1200" dirty="0" smtClean="0">
                <a:solidFill>
                  <a:schemeClr val="tx1"/>
                </a:solidFill>
                <a:effectLst/>
                <a:latin typeface="+mn-lt"/>
                <a:ea typeface="+mn-ea"/>
                <a:cs typeface="+mn-cs"/>
              </a:rPr>
              <a:t> subgroups. The differences among </a:t>
            </a:r>
            <a:r>
              <a:rPr lang="en-US" sz="1200" kern="1200" dirty="0" err="1" smtClean="0">
                <a:solidFill>
                  <a:schemeClr val="tx1"/>
                </a:solidFill>
                <a:effectLst/>
                <a:latin typeface="+mn-lt"/>
                <a:ea typeface="+mn-ea"/>
                <a:cs typeface="+mn-cs"/>
              </a:rPr>
              <a:t>sociodemographic</a:t>
            </a:r>
            <a:r>
              <a:rPr lang="en-US" sz="1200" kern="1200" dirty="0" smtClean="0">
                <a:solidFill>
                  <a:schemeClr val="tx1"/>
                </a:solidFill>
                <a:effectLst/>
                <a:latin typeface="+mn-lt"/>
                <a:ea typeface="+mn-ea"/>
                <a:cs typeface="+mn-cs"/>
              </a:rPr>
              <a:t> subgroups in the observed quality of health care are small in comparison with the gap for each subgroup between observed and desirable quality of health care.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Cost of </a:t>
            </a:r>
            <a:r>
              <a:rPr lang="en-US" sz="1200" kern="1200" dirty="0" err="1" smtClean="0">
                <a:solidFill>
                  <a:schemeClr val="tx1"/>
                </a:solidFill>
                <a:effectLst/>
                <a:latin typeface="+mn-lt"/>
                <a:ea typeface="+mn-ea"/>
                <a:cs typeface="+mn-cs"/>
              </a:rPr>
              <a:t>unnecacary</a:t>
            </a:r>
            <a:r>
              <a:rPr lang="en-US" sz="1200" kern="1200" baseline="0" dirty="0" err="1" smtClean="0">
                <a:solidFill>
                  <a:schemeClr val="tx1"/>
                </a:solidFill>
                <a:effectLst/>
                <a:latin typeface="+mn-lt"/>
                <a:ea typeface="+mn-ea"/>
                <a:cs typeface="+mn-cs"/>
              </a:rPr>
              <a:t>or</a:t>
            </a:r>
            <a:r>
              <a:rPr lang="en-US" sz="1200" kern="1200" baseline="0" dirty="0" smtClean="0">
                <a:solidFill>
                  <a:schemeClr val="tx1"/>
                </a:solidFill>
                <a:effectLst/>
                <a:latin typeface="+mn-lt"/>
                <a:ea typeface="+mn-ea"/>
                <a:cs typeface="+mn-cs"/>
              </a:rPr>
              <a:t> harmful </a:t>
            </a:r>
            <a:r>
              <a:rPr lang="en-US" sz="1200" kern="1200" baseline="0" dirty="0" smtClean="0">
                <a:solidFill>
                  <a:schemeClr val="tx1"/>
                </a:solidFill>
                <a:effectLst/>
                <a:latin typeface="+mn-lt"/>
                <a:ea typeface="+mn-ea"/>
                <a:cs typeface="+mn-cs"/>
              </a:rPr>
              <a:t>care: 450-900 billion dollars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253D0F9-BEDD-B54C-BED0-5208C6F528DF}" type="slidenum">
              <a:rPr lang="en-US" smtClean="0"/>
              <a:t>2</a:t>
            </a:fld>
            <a:endParaRPr lang="en-US"/>
          </a:p>
        </p:txBody>
      </p:sp>
    </p:spTree>
    <p:extLst>
      <p:ext uri="{BB962C8B-B14F-4D97-AF65-F5344CB8AC3E}">
        <p14:creationId xmlns:p14="http://schemas.microsoft.com/office/powerpoint/2010/main" val="208873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3D0F9-BEDD-B54C-BED0-5208C6F528DF}" type="slidenum">
              <a:rPr lang="en-US" smtClean="0"/>
              <a:t>12</a:t>
            </a:fld>
            <a:endParaRPr lang="en-US"/>
          </a:p>
        </p:txBody>
      </p:sp>
    </p:spTree>
    <p:extLst>
      <p:ext uri="{BB962C8B-B14F-4D97-AF65-F5344CB8AC3E}">
        <p14:creationId xmlns:p14="http://schemas.microsoft.com/office/powerpoint/2010/main" val="3849469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Behaviors do not occur on a vacuum.</a:t>
            </a:r>
            <a:r>
              <a:rPr lang="en-US" baseline="0" dirty="0" smtClean="0"/>
              <a:t> </a:t>
            </a:r>
            <a:r>
              <a:rPr lang="en-US" dirty="0" smtClean="0"/>
              <a:t>Target behavior may be influenced by</a:t>
            </a:r>
            <a:r>
              <a:rPr lang="en-US" baseline="0" dirty="0" smtClean="0"/>
              <a:t> other behaviors of the same or other individuals</a:t>
            </a:r>
            <a:endParaRPr lang="en-US" dirty="0"/>
          </a:p>
        </p:txBody>
      </p:sp>
      <p:sp>
        <p:nvSpPr>
          <p:cNvPr id="4" name="Slide Number Placeholder 3"/>
          <p:cNvSpPr>
            <a:spLocks noGrp="1"/>
          </p:cNvSpPr>
          <p:nvPr>
            <p:ph type="sldNum" sz="quarter" idx="10"/>
          </p:nvPr>
        </p:nvSpPr>
        <p:spPr/>
        <p:txBody>
          <a:bodyPr/>
          <a:lstStyle/>
          <a:p>
            <a:fld id="{9253D0F9-BEDD-B54C-BED0-5208C6F528DF}" type="slidenum">
              <a:rPr lang="en-US" smtClean="0"/>
              <a:t>14</a:t>
            </a:fld>
            <a:endParaRPr lang="en-US"/>
          </a:p>
        </p:txBody>
      </p:sp>
    </p:spTree>
    <p:extLst>
      <p:ext uri="{BB962C8B-B14F-4D97-AF65-F5344CB8AC3E}">
        <p14:creationId xmlns:p14="http://schemas.microsoft.com/office/powerpoint/2010/main" val="2558100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central tenet of the model is that for any behavior to occur:</a:t>
            </a:r>
          </a:p>
          <a:p>
            <a:pPr marL="228600" indent="-228600">
              <a:buAutoNum type="arabicPeriod"/>
            </a:pPr>
            <a:r>
              <a:rPr lang="en-US" baseline="0" dirty="0" smtClean="0"/>
              <a:t>There must be the </a:t>
            </a:r>
            <a:r>
              <a:rPr lang="en-US" b="1" u="sng" baseline="0" dirty="0" smtClean="0"/>
              <a:t>capability</a:t>
            </a:r>
            <a:r>
              <a:rPr lang="en-US" b="0" u="none" baseline="0" dirty="0" smtClean="0"/>
              <a:t> to do it. The person or people must have both the physical capability (physical skills, strength, or stamina) and the psychological capability (knowledge and psychological skills, strength and stamina).</a:t>
            </a:r>
          </a:p>
          <a:p>
            <a:pPr marL="228600" indent="-228600">
              <a:buAutoNum type="arabicPeriod"/>
            </a:pPr>
            <a:r>
              <a:rPr lang="en-US" b="0" u="none" baseline="0" dirty="0" smtClean="0"/>
              <a:t>There must be the </a:t>
            </a:r>
            <a:r>
              <a:rPr lang="en-US" b="1" u="sng" baseline="0" dirty="0" smtClean="0"/>
              <a:t>opportunity</a:t>
            </a:r>
            <a:r>
              <a:rPr lang="en-US" b="0" u="none" baseline="0" dirty="0" smtClean="0"/>
              <a:t> for the behavior to occur. Opportunity can be physical (what environment allows or facilitates in terms of time, triggers, resources, location, physical barriers) or social (interpersonal influences, social cues and social norms)</a:t>
            </a:r>
          </a:p>
          <a:p>
            <a:pPr marL="228600" indent="-228600">
              <a:buAutoNum type="arabicPeriod"/>
            </a:pPr>
            <a:r>
              <a:rPr lang="en-US" b="0" u="none" baseline="0" dirty="0" smtClean="0"/>
              <a:t>There must be sufficient strong </a:t>
            </a:r>
            <a:r>
              <a:rPr lang="en-US" b="1" u="sng" baseline="0" dirty="0" smtClean="0"/>
              <a:t>motivation</a:t>
            </a:r>
            <a:r>
              <a:rPr lang="en-US" b="0" u="none" baseline="0" dirty="0" smtClean="0"/>
              <a:t>. Motivation can be reflective (involve self-conscious planning and beliefs about what is good and bad) or autonomic (processes involving wants and needs, desires, impulses, reflexive responses).</a:t>
            </a:r>
          </a:p>
          <a:p>
            <a:pPr marL="0" indent="0">
              <a:buNone/>
            </a:pPr>
            <a:endParaRPr lang="en-US" b="0" u="none" baseline="0" dirty="0" smtClean="0"/>
          </a:p>
          <a:p>
            <a:pPr marL="0" indent="0">
              <a:buNone/>
            </a:pPr>
            <a:r>
              <a:rPr lang="en-US" b="0" u="none" baseline="0" dirty="0" smtClean="0"/>
              <a:t>These components interact such that changing capability or opportunity may influence motivation, and motivation could influence capability or opportunity by changing behavior.</a:t>
            </a:r>
          </a:p>
          <a:p>
            <a:pPr marL="0" indent="0">
              <a:buNone/>
            </a:pPr>
            <a:r>
              <a:rPr lang="en-US" b="0" u="none" baseline="0" dirty="0" smtClean="0"/>
              <a:t> </a:t>
            </a:r>
          </a:p>
          <a:p>
            <a:pPr marL="0" indent="0">
              <a:buNone/>
            </a:pPr>
            <a:r>
              <a:rPr lang="en-US" b="0" u="none" baseline="0" dirty="0" smtClean="0"/>
              <a:t>Summary: Changing the incidence of any behavior of an individual, group or organization involves changing one or more factors related to capability, opportunity and motivation relating to the behavior itself or behaviors that compete with or support it.</a:t>
            </a:r>
            <a:endParaRPr lang="en-US" dirty="0"/>
          </a:p>
        </p:txBody>
      </p:sp>
      <p:sp>
        <p:nvSpPr>
          <p:cNvPr id="4" name="Slide Number Placeholder 3"/>
          <p:cNvSpPr>
            <a:spLocks noGrp="1"/>
          </p:cNvSpPr>
          <p:nvPr>
            <p:ph type="sldNum" sz="quarter" idx="10"/>
          </p:nvPr>
        </p:nvSpPr>
        <p:spPr/>
        <p:txBody>
          <a:bodyPr/>
          <a:lstStyle/>
          <a:p>
            <a:fld id="{9253D0F9-BEDD-B54C-BED0-5208C6F528DF}" type="slidenum">
              <a:rPr lang="en-US" smtClean="0"/>
              <a:t>16</a:t>
            </a:fld>
            <a:endParaRPr lang="en-US"/>
          </a:p>
        </p:txBody>
      </p:sp>
    </p:spTree>
    <p:extLst>
      <p:ext uri="{BB962C8B-B14F-4D97-AF65-F5344CB8AC3E}">
        <p14:creationId xmlns:p14="http://schemas.microsoft.com/office/powerpoint/2010/main" val="1931429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3D0F9-BEDD-B54C-BED0-5208C6F528DF}" type="slidenum">
              <a:rPr lang="en-US" smtClean="0"/>
              <a:t>17</a:t>
            </a:fld>
            <a:endParaRPr lang="en-US"/>
          </a:p>
        </p:txBody>
      </p:sp>
    </p:spTree>
    <p:extLst>
      <p:ext uri="{BB962C8B-B14F-4D97-AF65-F5344CB8AC3E}">
        <p14:creationId xmlns:p14="http://schemas.microsoft.com/office/powerpoint/2010/main" val="2744518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Models of individual health behavior (TPB)</a:t>
            </a:r>
          </a:p>
          <a:p>
            <a:r>
              <a:rPr lang="en-US" dirty="0" smtClean="0"/>
              <a:t>The theory states that attitude toward behavior, subjective norms, and perceived behavioral control, together shape an individual's behavioral intentions and behaviors.</a:t>
            </a:r>
          </a:p>
          <a:p>
            <a:r>
              <a:rPr lang="en-US" dirty="0" smtClean="0"/>
              <a:t>Behavioral beliefs and attitude toward behavior</a:t>
            </a:r>
            <a:r>
              <a:rPr lang="en-US" baseline="0" dirty="0" smtClean="0"/>
              <a:t> - </a:t>
            </a:r>
            <a:r>
              <a:rPr lang="en-US" dirty="0" smtClean="0"/>
              <a:t>Behavioral belief reflects an individual's belief about consequences of particular behavior. Attitude toward behavior reflects individual's positive or negative evaluation of self-performance of the particular behavior. </a:t>
            </a:r>
          </a:p>
          <a:p>
            <a:r>
              <a:rPr lang="en-US" dirty="0" smtClean="0"/>
              <a:t>Normative beliefs and subjective norms</a:t>
            </a:r>
            <a:r>
              <a:rPr lang="en-US" baseline="0" dirty="0" smtClean="0"/>
              <a:t> - </a:t>
            </a:r>
            <a:r>
              <a:rPr lang="en-US" dirty="0" smtClean="0"/>
              <a:t>Normative belief is an individual's perception of social normative pressures, or relevant others' beliefs that he or she should or should not perform such behavior. Subjective norm: an individual's perception about the particular behavior, which is influenced by the judgment of significant others.</a:t>
            </a:r>
            <a:r>
              <a:rPr lang="en-US" baseline="0" dirty="0" smtClean="0"/>
              <a:t> </a:t>
            </a:r>
            <a:r>
              <a:rPr lang="en-US" dirty="0" smtClean="0"/>
              <a:t>Control beliefs: an individual's beliefs about the presence of factors that may facilitate or impede performance of the behavior.</a:t>
            </a:r>
          </a:p>
          <a:p>
            <a:endParaRPr lang="en-US" dirty="0" smtClean="0"/>
          </a:p>
          <a:p>
            <a:r>
              <a:rPr lang="en-US" dirty="0" smtClean="0"/>
              <a:t>Models</a:t>
            </a:r>
            <a:r>
              <a:rPr lang="en-US" baseline="0" dirty="0" smtClean="0"/>
              <a:t> of interpersonal health behavior (SCT)</a:t>
            </a:r>
          </a:p>
          <a:p>
            <a:r>
              <a:rPr lang="en-US" dirty="0" smtClean="0"/>
              <a:t>Social cognitive theory explains behavior in terms of triadic </a:t>
            </a:r>
            <a:r>
              <a:rPr lang="en-US" dirty="0" err="1" smtClean="0"/>
              <a:t>reciprocality</a:t>
            </a:r>
            <a:r>
              <a:rPr lang="en-US" dirty="0" smtClean="0"/>
              <a:t> ("reciprocal determinism") in which behavior, cognitive and other interpersonal factors, and environmental events all operate as interacting determinants of one another. SCT describes behavior as dynamically determined and fluid, influenced by both personal factors and the environment. Changes in any of these three factors are hypothesized to render changes in the others.</a:t>
            </a:r>
            <a:endParaRPr lang="en-US" dirty="0"/>
          </a:p>
        </p:txBody>
      </p:sp>
      <p:sp>
        <p:nvSpPr>
          <p:cNvPr id="4" name="Slide Number Placeholder 3"/>
          <p:cNvSpPr>
            <a:spLocks noGrp="1"/>
          </p:cNvSpPr>
          <p:nvPr>
            <p:ph type="sldNum" sz="quarter" idx="10"/>
          </p:nvPr>
        </p:nvSpPr>
        <p:spPr/>
        <p:txBody>
          <a:bodyPr/>
          <a:lstStyle/>
          <a:p>
            <a:fld id="{9253D0F9-BEDD-B54C-BED0-5208C6F528DF}" type="slidenum">
              <a:rPr lang="en-US" smtClean="0"/>
              <a:t>18</a:t>
            </a:fld>
            <a:endParaRPr lang="en-US"/>
          </a:p>
        </p:txBody>
      </p:sp>
    </p:spTree>
    <p:extLst>
      <p:ext uri="{BB962C8B-B14F-4D97-AF65-F5344CB8AC3E}">
        <p14:creationId xmlns:p14="http://schemas.microsoft.com/office/powerpoint/2010/main" val="2490961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3D0F9-BEDD-B54C-BED0-5208C6F528DF}" type="slidenum">
              <a:rPr lang="en-US" smtClean="0"/>
              <a:t>32</a:t>
            </a:fld>
            <a:endParaRPr lang="en-US"/>
          </a:p>
        </p:txBody>
      </p:sp>
    </p:spTree>
    <p:extLst>
      <p:ext uri="{BB962C8B-B14F-4D97-AF65-F5344CB8AC3E}">
        <p14:creationId xmlns:p14="http://schemas.microsoft.com/office/powerpoint/2010/main" val="1485592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3D0F9-BEDD-B54C-BED0-5208C6F528DF}" type="slidenum">
              <a:rPr lang="en-US" smtClean="0"/>
              <a:t>35</a:t>
            </a:fld>
            <a:endParaRPr lang="en-US"/>
          </a:p>
        </p:txBody>
      </p:sp>
    </p:spTree>
    <p:extLst>
      <p:ext uri="{BB962C8B-B14F-4D97-AF65-F5344CB8AC3E}">
        <p14:creationId xmlns:p14="http://schemas.microsoft.com/office/powerpoint/2010/main" val="3952449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3D0F9-BEDD-B54C-BED0-5208C6F528DF}" type="slidenum">
              <a:rPr lang="en-US" smtClean="0"/>
              <a:t>36</a:t>
            </a:fld>
            <a:endParaRPr lang="en-US"/>
          </a:p>
        </p:txBody>
      </p:sp>
    </p:spTree>
    <p:extLst>
      <p:ext uri="{BB962C8B-B14F-4D97-AF65-F5344CB8AC3E}">
        <p14:creationId xmlns:p14="http://schemas.microsoft.com/office/powerpoint/2010/main" val="4124194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3D0F9-BEDD-B54C-BED0-5208C6F528DF}" type="slidenum">
              <a:rPr lang="en-US" smtClean="0"/>
              <a:t>38</a:t>
            </a:fld>
            <a:endParaRPr lang="en-US"/>
          </a:p>
        </p:txBody>
      </p:sp>
    </p:spTree>
    <p:extLst>
      <p:ext uri="{BB962C8B-B14F-4D97-AF65-F5344CB8AC3E}">
        <p14:creationId xmlns:p14="http://schemas.microsoft.com/office/powerpoint/2010/main" val="4124194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PRECEDE-PROCEED framework is an approach to planning that examines the factors contributing to behavior change. These include: Predisposing factors—</a:t>
            </a:r>
            <a:r>
              <a:rPr lang="en-US" dirty="0" err="1" smtClean="0"/>
              <a:t>th</a:t>
            </a:r>
            <a:r>
              <a:rPr lang="en-US" dirty="0" smtClean="0"/>
              <a:t> individual’s knowledge, attitudes, behavior, beliefs, and values before intervention that affect willingness to change Enabling factors—factors in the environment or community of an individual that facilitate or present obstacles to change Reinforcing factors—the positive or negative effects of adopting the behavior (including social support) that influence continuing the behavior These factors require that individuals be considered in the context of their community and social structures, and not in isolation, when planning communication or health education strategies.</a:t>
            </a:r>
            <a:endParaRPr lang="en-US" dirty="0"/>
          </a:p>
        </p:txBody>
      </p:sp>
      <p:sp>
        <p:nvSpPr>
          <p:cNvPr id="4" name="Slide Number Placeholder 3"/>
          <p:cNvSpPr>
            <a:spLocks noGrp="1"/>
          </p:cNvSpPr>
          <p:nvPr>
            <p:ph type="sldNum" sz="quarter" idx="10"/>
          </p:nvPr>
        </p:nvSpPr>
        <p:spPr/>
        <p:txBody>
          <a:bodyPr/>
          <a:lstStyle/>
          <a:p>
            <a:fld id="{9253D0F9-BEDD-B54C-BED0-5208C6F528DF}" type="slidenum">
              <a:rPr lang="en-US" smtClean="0"/>
              <a:t>40</a:t>
            </a:fld>
            <a:endParaRPr lang="en-US"/>
          </a:p>
        </p:txBody>
      </p:sp>
    </p:spTree>
    <p:extLst>
      <p:ext uri="{BB962C8B-B14F-4D97-AF65-F5344CB8AC3E}">
        <p14:creationId xmlns:p14="http://schemas.microsoft.com/office/powerpoint/2010/main" val="3023046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Higher</a:t>
            </a:r>
            <a:r>
              <a:rPr lang="en-US" baseline="0" dirty="0" smtClean="0"/>
              <a:t> likelihood of designing interventions that work</a:t>
            </a:r>
          </a:p>
          <a:p>
            <a:r>
              <a:rPr lang="en-US" baseline="0" dirty="0" smtClean="0"/>
              <a:t>Better understanding of why an intervention did or did not work, or whether it could work in another setting</a:t>
            </a:r>
            <a:endParaRPr lang="en-US" dirty="0"/>
          </a:p>
        </p:txBody>
      </p:sp>
      <p:sp>
        <p:nvSpPr>
          <p:cNvPr id="4" name="Slide Number Placeholder 3"/>
          <p:cNvSpPr>
            <a:spLocks noGrp="1"/>
          </p:cNvSpPr>
          <p:nvPr>
            <p:ph type="sldNum" sz="quarter" idx="10"/>
          </p:nvPr>
        </p:nvSpPr>
        <p:spPr/>
        <p:txBody>
          <a:bodyPr/>
          <a:lstStyle/>
          <a:p>
            <a:fld id="{9253D0F9-BEDD-B54C-BED0-5208C6F528DF}" type="slidenum">
              <a:rPr lang="en-US" smtClean="0"/>
              <a:t>4</a:t>
            </a:fld>
            <a:endParaRPr lang="en-US"/>
          </a:p>
        </p:txBody>
      </p:sp>
    </p:spTree>
    <p:extLst>
      <p:ext uri="{BB962C8B-B14F-4D97-AF65-F5344CB8AC3E}">
        <p14:creationId xmlns:p14="http://schemas.microsoft.com/office/powerpoint/2010/main" val="14729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Intervention Mapping is a protocol for developing theory-based and evidence-based health promotion programs. Intervention Mapping describes the process of health promotion program planning in six steps: </a:t>
            </a:r>
          </a:p>
          <a:p>
            <a:r>
              <a:rPr lang="en-US" dirty="0" smtClean="0"/>
              <a:t>1. the needs assessment based on the PRECEDE-PROCEED model </a:t>
            </a:r>
          </a:p>
          <a:p>
            <a:r>
              <a:rPr lang="en-US" dirty="0" smtClean="0"/>
              <a:t>2.</a:t>
            </a:r>
            <a:r>
              <a:rPr lang="en-US" baseline="0" dirty="0" smtClean="0"/>
              <a:t> </a:t>
            </a:r>
            <a:r>
              <a:rPr lang="en-US" dirty="0" smtClean="0"/>
              <a:t>the definition of performance and change objectives based upon scientific analyses of health problems and problem causing factors</a:t>
            </a:r>
          </a:p>
          <a:p>
            <a:r>
              <a:rPr lang="en-US" dirty="0" smtClean="0"/>
              <a:t>3. the selection of theory-based intervention methods and practical applications to change (determinants of) health-related behavior; </a:t>
            </a:r>
          </a:p>
          <a:p>
            <a:r>
              <a:rPr lang="en-US" dirty="0" smtClean="0"/>
              <a:t>4. the production of program components, design and production;</a:t>
            </a:r>
          </a:p>
          <a:p>
            <a:r>
              <a:rPr lang="en-US" dirty="0" smtClean="0"/>
              <a:t>5.</a:t>
            </a:r>
            <a:r>
              <a:rPr lang="en-US" baseline="0" dirty="0" smtClean="0"/>
              <a:t> </a:t>
            </a:r>
            <a:r>
              <a:rPr lang="en-US" dirty="0" smtClean="0"/>
              <a:t>the anticipation of program adoption, implementation and sustainability; and </a:t>
            </a:r>
          </a:p>
          <a:p>
            <a:r>
              <a:rPr lang="en-US" dirty="0" smtClean="0"/>
              <a:t>6</a:t>
            </a:r>
            <a:r>
              <a:rPr lang="en-US" smtClean="0"/>
              <a:t>. </a:t>
            </a:r>
            <a:r>
              <a:rPr lang="en-US" dirty="0" smtClean="0"/>
              <a:t>the anticipation of process and effect evaluation. </a:t>
            </a:r>
          </a:p>
          <a:p>
            <a:r>
              <a:rPr lang="en-US" dirty="0" smtClean="0"/>
              <a:t>Intervention Mapping is characterized by three perspectives: an ecological approach, participation of all stakeholders, and the use of theories and evidence. Although Intervention Mapping is presented as a series of steps, the authors see the planning process as iterative rather than linear.</a:t>
            </a:r>
            <a:r>
              <a:rPr lang="en-US" baseline="0" dirty="0" smtClean="0"/>
              <a:t> </a:t>
            </a:r>
            <a:r>
              <a:rPr lang="en-US" dirty="0" smtClean="0"/>
              <a:t>Program planners move back and forth between tasks and steps. The process is also cumulative: each step is based on previous steps, and inattention to a particular step may lead to mistakes and inadequate decisions.</a:t>
            </a:r>
            <a:endParaRPr lang="en-US" dirty="0"/>
          </a:p>
        </p:txBody>
      </p:sp>
      <p:sp>
        <p:nvSpPr>
          <p:cNvPr id="4" name="Slide Number Placeholder 3"/>
          <p:cNvSpPr>
            <a:spLocks noGrp="1"/>
          </p:cNvSpPr>
          <p:nvPr>
            <p:ph type="sldNum" sz="quarter" idx="10"/>
          </p:nvPr>
        </p:nvSpPr>
        <p:spPr/>
        <p:txBody>
          <a:bodyPr/>
          <a:lstStyle/>
          <a:p>
            <a:fld id="{9253D0F9-BEDD-B54C-BED0-5208C6F528DF}" type="slidenum">
              <a:rPr lang="en-US" smtClean="0"/>
              <a:t>41</a:t>
            </a:fld>
            <a:endParaRPr lang="en-US"/>
          </a:p>
        </p:txBody>
      </p:sp>
    </p:spTree>
    <p:extLst>
      <p:ext uri="{BB962C8B-B14F-4D97-AF65-F5344CB8AC3E}">
        <p14:creationId xmlns:p14="http://schemas.microsoft.com/office/powerpoint/2010/main" val="3632333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behavioral approach requires that intervention</a:t>
            </a:r>
            <a:r>
              <a:rPr lang="en-US" baseline="0" dirty="0" smtClean="0"/>
              <a:t> design and evaluation be based on a model that explicitly depicts the system under study.</a:t>
            </a:r>
          </a:p>
          <a:p>
            <a:r>
              <a:rPr lang="en-US" baseline="0" dirty="0" smtClean="0"/>
              <a:t>This is no different than drug development– the physiologic pathway needs to be defined, key targets along the pathway need to be selected, compounds are designed that inhibit or promote key targets, preliminary studies verify that the drug has its intended action, safety and short term impact are assessed and finally a health outcome is assessed in a large trial. Similarly, for implementation science, we need to define the behavioral and environmental risk factors for the problem we are trying to address, and their determinants. This then guides the choice of intervention components and evaluation of whether the intervention modifies the risk factors as predicted and, ultimately, improves the health problem. Without starting with some sort of logic model to depict the problem, you’re just shooting in the dark and hoping you hit your target. Sometimes you get lucky but most of the time you’ll miss. And in either case, you won’t know why.</a:t>
            </a:r>
            <a:endParaRPr lang="en-US" dirty="0"/>
          </a:p>
        </p:txBody>
      </p:sp>
      <p:sp>
        <p:nvSpPr>
          <p:cNvPr id="4" name="Slide Number Placeholder 3"/>
          <p:cNvSpPr>
            <a:spLocks noGrp="1"/>
          </p:cNvSpPr>
          <p:nvPr>
            <p:ph type="sldNum" sz="quarter" idx="10"/>
          </p:nvPr>
        </p:nvSpPr>
        <p:spPr/>
        <p:txBody>
          <a:bodyPr/>
          <a:lstStyle/>
          <a:p>
            <a:fld id="{9253D0F9-BEDD-B54C-BED0-5208C6F528DF}" type="slidenum">
              <a:rPr lang="en-US" smtClean="0"/>
              <a:t>5</a:t>
            </a:fld>
            <a:endParaRPr lang="en-US"/>
          </a:p>
        </p:txBody>
      </p:sp>
    </p:spTree>
    <p:extLst>
      <p:ext uri="{BB962C8B-B14F-4D97-AF65-F5344CB8AC3E}">
        <p14:creationId xmlns:p14="http://schemas.microsoft.com/office/powerpoint/2010/main" val="3229547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Health promotion efforts should be planned, and the steps</a:t>
            </a:r>
            <a:r>
              <a:rPr lang="en-US" baseline="0" dirty="0" smtClean="0"/>
              <a:t> involved in planning flow from the logic model.</a:t>
            </a:r>
          </a:p>
          <a:p>
            <a:endParaRPr lang="en-US" baseline="0" dirty="0" smtClean="0"/>
          </a:p>
          <a:p>
            <a:r>
              <a:rPr lang="en-US" baseline="0" dirty="0" smtClean="0"/>
              <a:t>Ask: How many people feel comfortable moving through these steps or have an approach for doing so?</a:t>
            </a:r>
          </a:p>
        </p:txBody>
      </p:sp>
      <p:sp>
        <p:nvSpPr>
          <p:cNvPr id="4" name="Slide Number Placeholder 3"/>
          <p:cNvSpPr>
            <a:spLocks noGrp="1"/>
          </p:cNvSpPr>
          <p:nvPr>
            <p:ph type="sldNum" sz="quarter" idx="10"/>
          </p:nvPr>
        </p:nvSpPr>
        <p:spPr/>
        <p:txBody>
          <a:bodyPr/>
          <a:lstStyle/>
          <a:p>
            <a:fld id="{9253D0F9-BEDD-B54C-BED0-5208C6F528DF}" type="slidenum">
              <a:rPr lang="en-US" smtClean="0"/>
              <a:t>6</a:t>
            </a:fld>
            <a:endParaRPr lang="en-US"/>
          </a:p>
        </p:txBody>
      </p:sp>
    </p:spTree>
    <p:extLst>
      <p:ext uri="{BB962C8B-B14F-4D97-AF65-F5344CB8AC3E}">
        <p14:creationId xmlns:p14="http://schemas.microsoft.com/office/powerpoint/2010/main" val="1523189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Questions often asked include:</a:t>
            </a:r>
          </a:p>
          <a:p>
            <a:r>
              <a:rPr lang="en-US" baseline="0" dirty="0" smtClean="0"/>
              <a:t>When do I use theory?</a:t>
            </a:r>
          </a:p>
          <a:p>
            <a:r>
              <a:rPr lang="en-US" baseline="0" dirty="0" smtClean="0"/>
              <a:t>Which theory should I use?</a:t>
            </a:r>
          </a:p>
          <a:p>
            <a:r>
              <a:rPr lang="en-US" baseline="0" dirty="0" smtClean="0"/>
              <a:t>How do you get from identifying determinants to designing an intervention?</a:t>
            </a:r>
          </a:p>
          <a:p>
            <a:endParaRPr lang="en-US" dirty="0"/>
          </a:p>
        </p:txBody>
      </p:sp>
      <p:sp>
        <p:nvSpPr>
          <p:cNvPr id="4" name="Slide Number Placeholder 3"/>
          <p:cNvSpPr>
            <a:spLocks noGrp="1"/>
          </p:cNvSpPr>
          <p:nvPr>
            <p:ph type="sldNum" sz="quarter" idx="10"/>
          </p:nvPr>
        </p:nvSpPr>
        <p:spPr/>
        <p:txBody>
          <a:bodyPr/>
          <a:lstStyle/>
          <a:p>
            <a:fld id="{9253D0F9-BEDD-B54C-BED0-5208C6F528DF}" type="slidenum">
              <a:rPr lang="en-US" smtClean="0"/>
              <a:t>7</a:t>
            </a:fld>
            <a:endParaRPr lang="en-US"/>
          </a:p>
        </p:txBody>
      </p:sp>
    </p:spTree>
    <p:extLst>
      <p:ext uri="{BB962C8B-B14F-4D97-AF65-F5344CB8AC3E}">
        <p14:creationId xmlns:p14="http://schemas.microsoft.com/office/powerpoint/2010/main" val="948339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Planning</a:t>
            </a:r>
            <a:r>
              <a:rPr lang="en-US" baseline="0" dirty="0" smtClean="0"/>
              <a:t> models/frameworks provide a step by step guide for intervention development and evaluation.</a:t>
            </a:r>
          </a:p>
          <a:p>
            <a:r>
              <a:rPr lang="en-US" baseline="0" dirty="0" smtClean="0"/>
              <a:t>These are different than theories, which are a set of ideas that seek to explain something. A theory can be proven to be true or false, or to apply or not apply in a given situation.</a:t>
            </a:r>
          </a:p>
          <a:p>
            <a:r>
              <a:rPr lang="en-US" baseline="0" dirty="0" smtClean="0"/>
              <a:t>A planning model in contrast is more of a blueprint. It incorporates the use of theory to define a problem and guide intervention design and development. </a:t>
            </a:r>
            <a:endParaRPr lang="en-US" dirty="0"/>
          </a:p>
        </p:txBody>
      </p:sp>
      <p:sp>
        <p:nvSpPr>
          <p:cNvPr id="4" name="Slide Number Placeholder 3"/>
          <p:cNvSpPr>
            <a:spLocks noGrp="1"/>
          </p:cNvSpPr>
          <p:nvPr>
            <p:ph type="sldNum" sz="quarter" idx="10"/>
          </p:nvPr>
        </p:nvSpPr>
        <p:spPr/>
        <p:txBody>
          <a:bodyPr/>
          <a:lstStyle/>
          <a:p>
            <a:fld id="{9253D0F9-BEDD-B54C-BED0-5208C6F528DF}" type="slidenum">
              <a:rPr lang="en-US" smtClean="0"/>
              <a:t>8</a:t>
            </a:fld>
            <a:endParaRPr lang="en-US"/>
          </a:p>
        </p:txBody>
      </p:sp>
    </p:spTree>
    <p:extLst>
      <p:ext uri="{BB962C8B-B14F-4D97-AF65-F5344CB8AC3E}">
        <p14:creationId xmlns:p14="http://schemas.microsoft.com/office/powerpoint/2010/main" val="2110467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3D0F9-BEDD-B54C-BED0-5208C6F528DF}" type="slidenum">
              <a:rPr lang="en-US" smtClean="0"/>
              <a:t>9</a:t>
            </a:fld>
            <a:endParaRPr lang="en-US"/>
          </a:p>
        </p:txBody>
      </p:sp>
    </p:spTree>
    <p:extLst>
      <p:ext uri="{BB962C8B-B14F-4D97-AF65-F5344CB8AC3E}">
        <p14:creationId xmlns:p14="http://schemas.microsoft.com/office/powerpoint/2010/main" val="2670388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Comprehensive – </a:t>
            </a:r>
            <a:r>
              <a:rPr lang="en-US" sz="1200" kern="1200" dirty="0" smtClean="0">
                <a:solidFill>
                  <a:schemeClr val="tx1"/>
                </a:solidFill>
                <a:effectLst/>
                <a:latin typeface="+mn-lt"/>
                <a:ea typeface="+mn-ea"/>
                <a:cs typeface="+mn-cs"/>
              </a:rPr>
              <a:t>it should apply to every intervention that has been or could be developed </a:t>
            </a:r>
            <a:endParaRPr lang="en-US" dirty="0" smtClean="0"/>
          </a:p>
          <a:p>
            <a:r>
              <a:rPr lang="en-US" dirty="0" smtClean="0"/>
              <a:t>Conceptually </a:t>
            </a:r>
            <a:r>
              <a:rPr lang="en-US" dirty="0" smtClean="0"/>
              <a:t>coherent – </a:t>
            </a:r>
            <a:r>
              <a:rPr lang="en-US" dirty="0" smtClean="0"/>
              <a:t>it should have distinct categories to describe determinants and intervention types</a:t>
            </a:r>
            <a:endParaRPr lang="en-US" baseline="0" dirty="0" smtClean="0"/>
          </a:p>
          <a:p>
            <a:r>
              <a:rPr lang="en-US" dirty="0" smtClean="0"/>
              <a:t>Behavioral</a:t>
            </a:r>
            <a:r>
              <a:rPr lang="en-US" baseline="0" dirty="0" smtClean="0"/>
              <a:t> </a:t>
            </a:r>
            <a:r>
              <a:rPr lang="en-US" baseline="0" dirty="0" smtClean="0"/>
              <a:t>theory either lacking or focused (beliefs/perceptions, unconscious biases/motivations, social </a:t>
            </a:r>
            <a:r>
              <a:rPr lang="en-US" baseline="0" dirty="0" err="1" smtClean="0"/>
              <a:t>environement</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9253D0F9-BEDD-B54C-BED0-5208C6F528DF}" type="slidenum">
              <a:rPr lang="en-US" smtClean="0"/>
              <a:t>10</a:t>
            </a:fld>
            <a:endParaRPr lang="en-US"/>
          </a:p>
        </p:txBody>
      </p:sp>
    </p:spTree>
    <p:extLst>
      <p:ext uri="{BB962C8B-B14F-4D97-AF65-F5344CB8AC3E}">
        <p14:creationId xmlns:p14="http://schemas.microsoft.com/office/powerpoint/2010/main" val="510811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BCW consists of three layers.</a:t>
            </a:r>
            <a:r>
              <a:rPr lang="en-US" baseline="0" dirty="0" smtClean="0"/>
              <a:t> The hub identifies </a:t>
            </a:r>
            <a:r>
              <a:rPr lang="en-US" baseline="0" dirty="0" smtClean="0"/>
              <a:t>determinants of </a:t>
            </a:r>
            <a:r>
              <a:rPr lang="en-US" baseline="0" dirty="0" smtClean="0"/>
              <a:t>behavior that could prove fruitful targets of intervention based on the COM-B model. Surrounding the hub is a layer of nine intervention functions to choose from depending on behavioral determinants arrived at using the COM-B model. The outer layer, the rim of the wheel, identifies seven types of policy one can use to deliver the intervention functions. </a:t>
            </a:r>
            <a:endParaRPr lang="en-US" dirty="0"/>
          </a:p>
        </p:txBody>
      </p:sp>
      <p:sp>
        <p:nvSpPr>
          <p:cNvPr id="4" name="Slide Number Placeholder 3"/>
          <p:cNvSpPr>
            <a:spLocks noGrp="1"/>
          </p:cNvSpPr>
          <p:nvPr>
            <p:ph type="sldNum" sz="quarter" idx="10"/>
          </p:nvPr>
        </p:nvSpPr>
        <p:spPr/>
        <p:txBody>
          <a:bodyPr/>
          <a:lstStyle/>
          <a:p>
            <a:fld id="{9253D0F9-BEDD-B54C-BED0-5208C6F528DF}" type="slidenum">
              <a:rPr lang="en-US" smtClean="0"/>
              <a:t>11</a:t>
            </a:fld>
            <a:endParaRPr lang="en-US"/>
          </a:p>
        </p:txBody>
      </p:sp>
    </p:spTree>
    <p:extLst>
      <p:ext uri="{BB962C8B-B14F-4D97-AF65-F5344CB8AC3E}">
        <p14:creationId xmlns:p14="http://schemas.microsoft.com/office/powerpoint/2010/main" val="1771072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E8AF74-2DF7-A24C-949B-B3A21B8D09AB}" type="datetimeFigureOut">
              <a:rPr lang="en-US" smtClean="0"/>
              <a:t>10/3/14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4231E-8A67-2B4F-AB06-5780DD48CA80}" type="slidenum">
              <a:rPr lang="en-US" smtClean="0"/>
              <a:t>‹#›</a:t>
            </a:fld>
            <a:endParaRPr lang="en-US"/>
          </a:p>
        </p:txBody>
      </p:sp>
    </p:spTree>
    <p:extLst>
      <p:ext uri="{BB962C8B-B14F-4D97-AF65-F5344CB8AC3E}">
        <p14:creationId xmlns:p14="http://schemas.microsoft.com/office/powerpoint/2010/main" val="3888040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E8AF74-2DF7-A24C-949B-B3A21B8D09AB}" type="datetimeFigureOut">
              <a:rPr lang="en-US" smtClean="0"/>
              <a:t>10/3/14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4231E-8A67-2B4F-AB06-5780DD48CA80}" type="slidenum">
              <a:rPr lang="en-US" smtClean="0"/>
              <a:t>‹#›</a:t>
            </a:fld>
            <a:endParaRPr lang="en-US"/>
          </a:p>
        </p:txBody>
      </p:sp>
    </p:spTree>
    <p:extLst>
      <p:ext uri="{BB962C8B-B14F-4D97-AF65-F5344CB8AC3E}">
        <p14:creationId xmlns:p14="http://schemas.microsoft.com/office/powerpoint/2010/main" val="3371177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E8AF74-2DF7-A24C-949B-B3A21B8D09AB}" type="datetimeFigureOut">
              <a:rPr lang="en-US" smtClean="0"/>
              <a:t>10/3/14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4231E-8A67-2B4F-AB06-5780DD48CA80}" type="slidenum">
              <a:rPr lang="en-US" smtClean="0"/>
              <a:t>‹#›</a:t>
            </a:fld>
            <a:endParaRPr lang="en-US"/>
          </a:p>
        </p:txBody>
      </p:sp>
    </p:spTree>
    <p:extLst>
      <p:ext uri="{BB962C8B-B14F-4D97-AF65-F5344CB8AC3E}">
        <p14:creationId xmlns:p14="http://schemas.microsoft.com/office/powerpoint/2010/main" val="3982647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E8AF74-2DF7-A24C-949B-B3A21B8D09AB}" type="datetimeFigureOut">
              <a:rPr lang="en-US" smtClean="0"/>
              <a:t>10/3/14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4231E-8A67-2B4F-AB06-5780DD48CA80}" type="slidenum">
              <a:rPr lang="en-US" smtClean="0"/>
              <a:t>‹#›</a:t>
            </a:fld>
            <a:endParaRPr lang="en-US"/>
          </a:p>
        </p:txBody>
      </p:sp>
    </p:spTree>
    <p:extLst>
      <p:ext uri="{BB962C8B-B14F-4D97-AF65-F5344CB8AC3E}">
        <p14:creationId xmlns:p14="http://schemas.microsoft.com/office/powerpoint/2010/main" val="4261665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E8AF74-2DF7-A24C-949B-B3A21B8D09AB}" type="datetimeFigureOut">
              <a:rPr lang="en-US" smtClean="0"/>
              <a:t>10/3/14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E4231E-8A67-2B4F-AB06-5780DD48CA80}" type="slidenum">
              <a:rPr lang="en-US" smtClean="0"/>
              <a:t>‹#›</a:t>
            </a:fld>
            <a:endParaRPr lang="en-US"/>
          </a:p>
        </p:txBody>
      </p:sp>
    </p:spTree>
    <p:extLst>
      <p:ext uri="{BB962C8B-B14F-4D97-AF65-F5344CB8AC3E}">
        <p14:creationId xmlns:p14="http://schemas.microsoft.com/office/powerpoint/2010/main" val="154051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E8AF74-2DF7-A24C-949B-B3A21B8D09AB}" type="datetimeFigureOut">
              <a:rPr lang="en-US" smtClean="0"/>
              <a:t>10/3/14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E4231E-8A67-2B4F-AB06-5780DD48CA80}" type="slidenum">
              <a:rPr lang="en-US" smtClean="0"/>
              <a:t>‹#›</a:t>
            </a:fld>
            <a:endParaRPr lang="en-US"/>
          </a:p>
        </p:txBody>
      </p:sp>
    </p:spTree>
    <p:extLst>
      <p:ext uri="{BB962C8B-B14F-4D97-AF65-F5344CB8AC3E}">
        <p14:creationId xmlns:p14="http://schemas.microsoft.com/office/powerpoint/2010/main" val="2426195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E8AF74-2DF7-A24C-949B-B3A21B8D09AB}" type="datetimeFigureOut">
              <a:rPr lang="en-US" smtClean="0"/>
              <a:t>10/3/14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E4231E-8A67-2B4F-AB06-5780DD48CA80}" type="slidenum">
              <a:rPr lang="en-US" smtClean="0"/>
              <a:t>‹#›</a:t>
            </a:fld>
            <a:endParaRPr lang="en-US"/>
          </a:p>
        </p:txBody>
      </p:sp>
    </p:spTree>
    <p:extLst>
      <p:ext uri="{BB962C8B-B14F-4D97-AF65-F5344CB8AC3E}">
        <p14:creationId xmlns:p14="http://schemas.microsoft.com/office/powerpoint/2010/main" val="1825225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E8AF74-2DF7-A24C-949B-B3A21B8D09AB}" type="datetimeFigureOut">
              <a:rPr lang="en-US" smtClean="0"/>
              <a:t>10/3/14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E4231E-8A67-2B4F-AB06-5780DD48CA80}" type="slidenum">
              <a:rPr lang="en-US" smtClean="0"/>
              <a:t>‹#›</a:t>
            </a:fld>
            <a:endParaRPr lang="en-US"/>
          </a:p>
        </p:txBody>
      </p:sp>
    </p:spTree>
    <p:extLst>
      <p:ext uri="{BB962C8B-B14F-4D97-AF65-F5344CB8AC3E}">
        <p14:creationId xmlns:p14="http://schemas.microsoft.com/office/powerpoint/2010/main" val="2921947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E8AF74-2DF7-A24C-949B-B3A21B8D09AB}" type="datetimeFigureOut">
              <a:rPr lang="en-US" smtClean="0"/>
              <a:t>10/3/14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E4231E-8A67-2B4F-AB06-5780DD48CA80}" type="slidenum">
              <a:rPr lang="en-US" smtClean="0"/>
              <a:t>‹#›</a:t>
            </a:fld>
            <a:endParaRPr lang="en-US"/>
          </a:p>
        </p:txBody>
      </p:sp>
    </p:spTree>
    <p:extLst>
      <p:ext uri="{BB962C8B-B14F-4D97-AF65-F5344CB8AC3E}">
        <p14:creationId xmlns:p14="http://schemas.microsoft.com/office/powerpoint/2010/main" val="3727217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E8AF74-2DF7-A24C-949B-B3A21B8D09AB}" type="datetimeFigureOut">
              <a:rPr lang="en-US" smtClean="0"/>
              <a:t>10/3/14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E4231E-8A67-2B4F-AB06-5780DD48CA80}" type="slidenum">
              <a:rPr lang="en-US" smtClean="0"/>
              <a:t>‹#›</a:t>
            </a:fld>
            <a:endParaRPr lang="en-US"/>
          </a:p>
        </p:txBody>
      </p:sp>
    </p:spTree>
    <p:extLst>
      <p:ext uri="{BB962C8B-B14F-4D97-AF65-F5344CB8AC3E}">
        <p14:creationId xmlns:p14="http://schemas.microsoft.com/office/powerpoint/2010/main" val="2947669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E8AF74-2DF7-A24C-949B-B3A21B8D09AB}" type="datetimeFigureOut">
              <a:rPr lang="en-US" smtClean="0"/>
              <a:t>10/3/14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E4231E-8A67-2B4F-AB06-5780DD48CA80}" type="slidenum">
              <a:rPr lang="en-US" smtClean="0"/>
              <a:t>‹#›</a:t>
            </a:fld>
            <a:endParaRPr lang="en-US"/>
          </a:p>
        </p:txBody>
      </p:sp>
    </p:spTree>
    <p:extLst>
      <p:ext uri="{BB962C8B-B14F-4D97-AF65-F5344CB8AC3E}">
        <p14:creationId xmlns:p14="http://schemas.microsoft.com/office/powerpoint/2010/main" val="25456280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E8AF74-2DF7-A24C-949B-B3A21B8D09AB}" type="datetimeFigureOut">
              <a:rPr lang="en-US" smtClean="0"/>
              <a:t>10/3/14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E4231E-8A67-2B4F-AB06-5780DD48CA80}" type="slidenum">
              <a:rPr lang="en-US" smtClean="0"/>
              <a:t>‹#›</a:t>
            </a:fld>
            <a:endParaRPr lang="en-US"/>
          </a:p>
        </p:txBody>
      </p:sp>
    </p:spTree>
    <p:extLst>
      <p:ext uri="{BB962C8B-B14F-4D97-AF65-F5344CB8AC3E}">
        <p14:creationId xmlns:p14="http://schemas.microsoft.com/office/powerpoint/2010/main" val="3145555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www.bct-taxonomy.com/" TargetMode="External"/><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Designing effective </a:t>
            </a:r>
            <a:r>
              <a:rPr lang="en-US" dirty="0" smtClean="0"/>
              <a:t>health behavior </a:t>
            </a:r>
            <a:r>
              <a:rPr lang="en-US" dirty="0" smtClean="0"/>
              <a:t>change interventions</a:t>
            </a:r>
            <a:endParaRPr lang="en-US" dirty="0"/>
          </a:p>
        </p:txBody>
      </p:sp>
      <p:sp>
        <p:nvSpPr>
          <p:cNvPr id="3" name="Subtitle 2"/>
          <p:cNvSpPr>
            <a:spLocks noGrp="1"/>
          </p:cNvSpPr>
          <p:nvPr>
            <p:ph type="subTitle" idx="1"/>
          </p:nvPr>
        </p:nvSpPr>
        <p:spPr/>
        <p:txBody>
          <a:bodyPr/>
          <a:lstStyle/>
          <a:p>
            <a:r>
              <a:rPr lang="en-US" dirty="0" smtClean="0"/>
              <a:t>Adithya Cattamanchi, MD, MAS</a:t>
            </a:r>
          </a:p>
          <a:p>
            <a:r>
              <a:rPr lang="en-US" dirty="0" err="1" smtClean="0"/>
              <a:t>Epi</a:t>
            </a:r>
            <a:r>
              <a:rPr lang="en-US" dirty="0" smtClean="0"/>
              <a:t> 246 – Fall 2014</a:t>
            </a:r>
            <a:endParaRPr lang="en-US" dirty="0"/>
          </a:p>
        </p:txBody>
      </p:sp>
    </p:spTree>
    <p:extLst>
      <p:ext uri="{BB962C8B-B14F-4D97-AF65-F5344CB8AC3E}">
        <p14:creationId xmlns:p14="http://schemas.microsoft.com/office/powerpoint/2010/main" val="9752833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 y="274638"/>
            <a:ext cx="8229600" cy="1143000"/>
          </a:xfrm>
        </p:spPr>
        <p:txBody>
          <a:bodyPr>
            <a:normAutofit/>
          </a:bodyPr>
          <a:lstStyle/>
          <a:p>
            <a:r>
              <a:rPr lang="en-US" sz="4000" dirty="0" smtClean="0"/>
              <a:t>Behavior Change Wheel</a:t>
            </a:r>
            <a:endParaRPr lang="en-US" sz="4000" dirty="0"/>
          </a:p>
        </p:txBody>
      </p:sp>
      <p:sp>
        <p:nvSpPr>
          <p:cNvPr id="3" name="Content Placeholder 2"/>
          <p:cNvSpPr>
            <a:spLocks noGrp="1"/>
          </p:cNvSpPr>
          <p:nvPr>
            <p:ph idx="1"/>
          </p:nvPr>
        </p:nvSpPr>
        <p:spPr>
          <a:xfrm>
            <a:off x="222249" y="1417638"/>
            <a:ext cx="8715375" cy="4708525"/>
          </a:xfrm>
        </p:spPr>
        <p:txBody>
          <a:bodyPr>
            <a:normAutofit fontScale="92500" lnSpcReduction="20000"/>
          </a:bodyPr>
          <a:lstStyle/>
          <a:p>
            <a:r>
              <a:rPr lang="en-US" dirty="0" smtClean="0"/>
              <a:t>Synthesis of 19 behavior change frameworks</a:t>
            </a:r>
          </a:p>
          <a:p>
            <a:pPr lvl="1"/>
            <a:r>
              <a:rPr lang="en-US" dirty="0" smtClean="0"/>
              <a:t>None were comprehensive</a:t>
            </a:r>
          </a:p>
          <a:p>
            <a:pPr lvl="1"/>
            <a:r>
              <a:rPr lang="en-US" dirty="0" smtClean="0"/>
              <a:t>Few conceptually coherent </a:t>
            </a:r>
          </a:p>
          <a:p>
            <a:pPr lvl="1"/>
            <a:r>
              <a:rPr lang="en-US" dirty="0" smtClean="0"/>
              <a:t>Few linked to a general theory of behavior change</a:t>
            </a:r>
          </a:p>
          <a:p>
            <a:pPr lvl="1"/>
            <a:endParaRPr lang="en-US" dirty="0" smtClean="0"/>
          </a:p>
          <a:p>
            <a:r>
              <a:rPr lang="en-US" dirty="0" smtClean="0"/>
              <a:t>Proposed advantages of BCW</a:t>
            </a:r>
          </a:p>
          <a:p>
            <a:pPr lvl="1"/>
            <a:r>
              <a:rPr lang="en-US" dirty="0" smtClean="0"/>
              <a:t>Incorporates common features of prior </a:t>
            </a:r>
            <a:r>
              <a:rPr lang="en-US" dirty="0" smtClean="0"/>
              <a:t>frameworks</a:t>
            </a:r>
          </a:p>
          <a:p>
            <a:pPr lvl="1"/>
            <a:r>
              <a:rPr lang="en-US" dirty="0" smtClean="0"/>
              <a:t>Identifies </a:t>
            </a:r>
            <a:r>
              <a:rPr lang="en-US" dirty="0"/>
              <a:t>concrete and distinct </a:t>
            </a:r>
            <a:r>
              <a:rPr lang="en-US" dirty="0" smtClean="0"/>
              <a:t>intervention functions to guide design</a:t>
            </a:r>
          </a:p>
          <a:p>
            <a:pPr lvl="1"/>
            <a:r>
              <a:rPr lang="en-US" dirty="0"/>
              <a:t>Linked to a behavior change theory that can be applied in any </a:t>
            </a:r>
            <a:r>
              <a:rPr lang="en-US" dirty="0" smtClean="0"/>
              <a:t>setting</a:t>
            </a:r>
            <a:endParaRPr lang="en-US" dirty="0"/>
          </a:p>
        </p:txBody>
      </p:sp>
      <p:sp>
        <p:nvSpPr>
          <p:cNvPr id="4" name="TextBox 3"/>
          <p:cNvSpPr txBox="1"/>
          <p:nvPr/>
        </p:nvSpPr>
        <p:spPr>
          <a:xfrm>
            <a:off x="4111624" y="6476498"/>
            <a:ext cx="5032376" cy="369332"/>
          </a:xfrm>
          <a:prstGeom prst="rect">
            <a:avLst/>
          </a:prstGeom>
          <a:noFill/>
        </p:spPr>
        <p:txBody>
          <a:bodyPr wrap="square" rtlCol="0">
            <a:spAutoFit/>
          </a:bodyPr>
          <a:lstStyle/>
          <a:p>
            <a:pPr algn="r"/>
            <a:r>
              <a:rPr lang="en-US" dirty="0" err="1" smtClean="0"/>
              <a:t>Michie</a:t>
            </a:r>
            <a:r>
              <a:rPr lang="en-US" dirty="0" smtClean="0"/>
              <a:t> S. Imp </a:t>
            </a:r>
            <a:r>
              <a:rPr lang="en-US" dirty="0" err="1" smtClean="0"/>
              <a:t>Sci</a:t>
            </a:r>
            <a:r>
              <a:rPr lang="en-US" dirty="0" smtClean="0"/>
              <a:t> 2011</a:t>
            </a:r>
          </a:p>
        </p:txBody>
      </p:sp>
    </p:spTree>
    <p:extLst>
      <p:ext uri="{BB962C8B-B14F-4D97-AF65-F5344CB8AC3E}">
        <p14:creationId xmlns:p14="http://schemas.microsoft.com/office/powerpoint/2010/main" val="548898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 external file that holds a picture, illustration, etc.&#10;Object name is 1748-5908-6-42-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9527"/>
            <a:ext cx="9115930" cy="6441924"/>
          </a:xfrm>
          <a:prstGeom prst="rect">
            <a:avLst/>
          </a:prstGeom>
          <a:noFill/>
          <a:ln>
            <a:noFill/>
          </a:ln>
          <a:extLst>
            <a:ext uri="{FAA26D3D-D897-4be2-8F04-BA451C77F1D7}">
              <ma14:placeholderFlag xmlns:ma14="http://schemas.microsoft.com/office/mac/drawingml/2011/main"/>
            </a:ext>
          </a:extLst>
        </p:spPr>
      </p:pic>
      <p:sp>
        <p:nvSpPr>
          <p:cNvPr id="3" name="TextBox 2"/>
          <p:cNvSpPr txBox="1"/>
          <p:nvPr/>
        </p:nvSpPr>
        <p:spPr>
          <a:xfrm>
            <a:off x="4111624" y="6476498"/>
            <a:ext cx="5032376" cy="369332"/>
          </a:xfrm>
          <a:prstGeom prst="rect">
            <a:avLst/>
          </a:prstGeom>
          <a:noFill/>
        </p:spPr>
        <p:txBody>
          <a:bodyPr wrap="square" rtlCol="0">
            <a:spAutoFit/>
          </a:bodyPr>
          <a:lstStyle/>
          <a:p>
            <a:pPr algn="r"/>
            <a:r>
              <a:rPr lang="en-US" dirty="0" err="1" smtClean="0"/>
              <a:t>Michie</a:t>
            </a:r>
            <a:r>
              <a:rPr lang="en-US" dirty="0" smtClean="0"/>
              <a:t> S. Imp </a:t>
            </a:r>
            <a:r>
              <a:rPr lang="en-US" dirty="0" err="1" smtClean="0"/>
              <a:t>Sci</a:t>
            </a:r>
            <a:r>
              <a:rPr lang="en-US" dirty="0" smtClean="0"/>
              <a:t> 2011</a:t>
            </a:r>
          </a:p>
        </p:txBody>
      </p:sp>
    </p:spTree>
    <p:extLst>
      <p:ext uri="{BB962C8B-B14F-4D97-AF65-F5344CB8AC3E}">
        <p14:creationId xmlns:p14="http://schemas.microsoft.com/office/powerpoint/2010/main" val="293632136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019804" y="2102459"/>
            <a:ext cx="3124196" cy="1590675"/>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000000"/>
                </a:solidFill>
              </a:rPr>
              <a:t>Select:</a:t>
            </a:r>
            <a:endParaRPr lang="en-US" dirty="0" smtClean="0">
              <a:solidFill>
                <a:srgbClr val="000000"/>
              </a:solidFill>
            </a:endParaRPr>
          </a:p>
          <a:p>
            <a:pPr marL="236538" indent="-236538">
              <a:buFont typeface="+mj-lt"/>
              <a:buAutoNum type="arabicPeriod" startAt="7"/>
            </a:pPr>
            <a:r>
              <a:rPr lang="en-US" dirty="0" smtClean="0">
                <a:solidFill>
                  <a:srgbClr val="000000"/>
                </a:solidFill>
              </a:rPr>
              <a:t>Behavior change techniques</a:t>
            </a:r>
          </a:p>
          <a:p>
            <a:pPr marL="236538" indent="-236538">
              <a:buFont typeface="+mj-lt"/>
              <a:buAutoNum type="arabicPeriod" startAt="7"/>
            </a:pPr>
            <a:r>
              <a:rPr lang="en-US" dirty="0" smtClean="0">
                <a:solidFill>
                  <a:srgbClr val="000000"/>
                </a:solidFill>
              </a:rPr>
              <a:t>Mode of delivery</a:t>
            </a:r>
          </a:p>
          <a:p>
            <a:endParaRPr lang="en-US" dirty="0">
              <a:solidFill>
                <a:srgbClr val="000000"/>
              </a:solidFill>
            </a:endParaRPr>
          </a:p>
        </p:txBody>
      </p:sp>
      <p:sp>
        <p:nvSpPr>
          <p:cNvPr id="4" name="Rectangle 3"/>
          <p:cNvSpPr/>
          <p:nvPr/>
        </p:nvSpPr>
        <p:spPr>
          <a:xfrm>
            <a:off x="42335" y="2119393"/>
            <a:ext cx="2921000" cy="2397125"/>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marL="236538" indent="-236538">
              <a:buFont typeface="+mj-lt"/>
              <a:buAutoNum type="arabicPeriod"/>
            </a:pPr>
            <a:r>
              <a:rPr lang="en-US" dirty="0" smtClean="0">
                <a:solidFill>
                  <a:schemeClr val="tx1"/>
                </a:solidFill>
              </a:rPr>
              <a:t>Define the problem in behavioral terms</a:t>
            </a:r>
          </a:p>
          <a:p>
            <a:pPr marL="236538" indent="-236538">
              <a:buFont typeface="+mj-lt"/>
              <a:buAutoNum type="arabicPeriod"/>
            </a:pPr>
            <a:r>
              <a:rPr lang="en-US" dirty="0" smtClean="0">
                <a:solidFill>
                  <a:schemeClr val="tx1"/>
                </a:solidFill>
              </a:rPr>
              <a:t>Select target behavior(s)</a:t>
            </a:r>
          </a:p>
          <a:p>
            <a:pPr marL="236538" indent="-236538">
              <a:buFont typeface="+mj-lt"/>
              <a:buAutoNum type="arabicPeriod"/>
            </a:pPr>
            <a:r>
              <a:rPr lang="en-US" dirty="0" smtClean="0">
                <a:solidFill>
                  <a:schemeClr val="tx1"/>
                </a:solidFill>
              </a:rPr>
              <a:t>Specify the target behavior(s)</a:t>
            </a:r>
          </a:p>
          <a:p>
            <a:pPr marL="236538" indent="-236538">
              <a:buFont typeface="+mj-lt"/>
              <a:buAutoNum type="arabicPeriod"/>
            </a:pPr>
            <a:r>
              <a:rPr lang="en-US" dirty="0" smtClean="0">
                <a:solidFill>
                  <a:schemeClr val="tx1"/>
                </a:solidFill>
              </a:rPr>
              <a:t>Identify what needs to change</a:t>
            </a:r>
            <a:endParaRPr lang="en-US" dirty="0">
              <a:solidFill>
                <a:schemeClr val="tx1"/>
              </a:solidFill>
            </a:endParaRPr>
          </a:p>
        </p:txBody>
      </p:sp>
      <p:sp>
        <p:nvSpPr>
          <p:cNvPr id="5" name="Rectangle 4"/>
          <p:cNvSpPr/>
          <p:nvPr/>
        </p:nvSpPr>
        <p:spPr>
          <a:xfrm>
            <a:off x="3039536" y="2119393"/>
            <a:ext cx="2905125" cy="1573742"/>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000000"/>
                </a:solidFill>
              </a:rPr>
              <a:t>Select:</a:t>
            </a:r>
            <a:endParaRPr lang="en-US" dirty="0" smtClean="0">
              <a:solidFill>
                <a:srgbClr val="000000"/>
              </a:solidFill>
            </a:endParaRPr>
          </a:p>
          <a:p>
            <a:pPr marL="236538" indent="-236538">
              <a:buFont typeface="+mj-lt"/>
              <a:buAutoNum type="arabicPeriod" startAt="5"/>
            </a:pPr>
            <a:r>
              <a:rPr lang="en-US" dirty="0">
                <a:solidFill>
                  <a:srgbClr val="000000"/>
                </a:solidFill>
              </a:rPr>
              <a:t>I</a:t>
            </a:r>
            <a:r>
              <a:rPr lang="en-US" dirty="0" smtClean="0">
                <a:solidFill>
                  <a:srgbClr val="000000"/>
                </a:solidFill>
              </a:rPr>
              <a:t>ntervention functions</a:t>
            </a:r>
          </a:p>
          <a:p>
            <a:pPr marL="236538" indent="-236538">
              <a:buFont typeface="+mj-lt"/>
              <a:buAutoNum type="arabicPeriod" startAt="5"/>
            </a:pPr>
            <a:r>
              <a:rPr lang="en-US" dirty="0">
                <a:solidFill>
                  <a:srgbClr val="000000"/>
                </a:solidFill>
              </a:rPr>
              <a:t>P</a:t>
            </a:r>
            <a:r>
              <a:rPr lang="en-US" dirty="0" smtClean="0">
                <a:solidFill>
                  <a:srgbClr val="000000"/>
                </a:solidFill>
              </a:rPr>
              <a:t>olicy categories</a:t>
            </a:r>
          </a:p>
          <a:p>
            <a:endParaRPr lang="en-US" dirty="0">
              <a:solidFill>
                <a:srgbClr val="000000"/>
              </a:solidFill>
            </a:endParaRPr>
          </a:p>
        </p:txBody>
      </p:sp>
      <p:sp>
        <p:nvSpPr>
          <p:cNvPr id="10" name="Right Arrow 9"/>
          <p:cNvSpPr/>
          <p:nvPr/>
        </p:nvSpPr>
        <p:spPr>
          <a:xfrm>
            <a:off x="5707596" y="1303420"/>
            <a:ext cx="3444874" cy="1016000"/>
          </a:xfrm>
          <a:prstGeom prst="rightArrow">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t>	</a:t>
            </a:r>
          </a:p>
          <a:p>
            <a:r>
              <a:rPr lang="en-US" sz="1400" dirty="0"/>
              <a:t>	</a:t>
            </a:r>
            <a:r>
              <a:rPr lang="en-US" sz="1400" dirty="0" smtClean="0"/>
              <a:t>Stage 2: Identify content and 	implementation options</a:t>
            </a:r>
          </a:p>
          <a:p>
            <a:pPr algn="ctr"/>
            <a:endParaRPr lang="en-US" sz="1400" dirty="0"/>
          </a:p>
        </p:txBody>
      </p:sp>
      <p:sp>
        <p:nvSpPr>
          <p:cNvPr id="9" name="Right Arrow 8"/>
          <p:cNvSpPr/>
          <p:nvPr/>
        </p:nvSpPr>
        <p:spPr>
          <a:xfrm>
            <a:off x="2727327" y="1303420"/>
            <a:ext cx="3444874" cy="1016000"/>
          </a:xfrm>
          <a:prstGeom prst="rightArrow">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t>	</a:t>
            </a:r>
          </a:p>
          <a:p>
            <a:r>
              <a:rPr lang="en-US" sz="1400" dirty="0"/>
              <a:t>	</a:t>
            </a:r>
            <a:r>
              <a:rPr lang="en-US" sz="1400" dirty="0" smtClean="0"/>
              <a:t>Stage 2: Identify intervention </a:t>
            </a:r>
          </a:p>
          <a:p>
            <a:r>
              <a:rPr lang="en-US" sz="1400" dirty="0" smtClean="0"/>
              <a:t>	options</a:t>
            </a:r>
          </a:p>
          <a:p>
            <a:pPr algn="ctr"/>
            <a:endParaRPr lang="en-US" sz="1400" dirty="0"/>
          </a:p>
        </p:txBody>
      </p:sp>
      <p:sp>
        <p:nvSpPr>
          <p:cNvPr id="7" name="Right Arrow 6"/>
          <p:cNvSpPr/>
          <p:nvPr/>
        </p:nvSpPr>
        <p:spPr>
          <a:xfrm>
            <a:off x="0" y="1293894"/>
            <a:ext cx="2997201" cy="1016000"/>
          </a:xfrm>
          <a:prstGeom prst="rightArrow">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Stage 1: Understand the behavior</a:t>
            </a:r>
          </a:p>
          <a:p>
            <a:pPr algn="ctr"/>
            <a:endParaRPr lang="en-US" sz="1400" dirty="0"/>
          </a:p>
        </p:txBody>
      </p:sp>
      <p:sp>
        <p:nvSpPr>
          <p:cNvPr id="2" name="Title 1"/>
          <p:cNvSpPr>
            <a:spLocks noGrp="1"/>
          </p:cNvSpPr>
          <p:nvPr>
            <p:ph type="title"/>
          </p:nvPr>
        </p:nvSpPr>
        <p:spPr/>
        <p:txBody>
          <a:bodyPr/>
          <a:lstStyle/>
          <a:p>
            <a:r>
              <a:rPr lang="en-US" dirty="0" smtClean="0"/>
              <a:t>Using the BCW</a:t>
            </a:r>
            <a:endParaRPr lang="en-US" dirty="0"/>
          </a:p>
        </p:txBody>
      </p:sp>
      <p:sp>
        <p:nvSpPr>
          <p:cNvPr id="3" name="TextBox 2"/>
          <p:cNvSpPr txBox="1"/>
          <p:nvPr/>
        </p:nvSpPr>
        <p:spPr>
          <a:xfrm>
            <a:off x="257997" y="5059790"/>
            <a:ext cx="8886003" cy="1200329"/>
          </a:xfrm>
          <a:prstGeom prst="rect">
            <a:avLst/>
          </a:prstGeom>
          <a:noFill/>
        </p:spPr>
        <p:txBody>
          <a:bodyPr wrap="square" rtlCol="0">
            <a:spAutoFit/>
          </a:bodyPr>
          <a:lstStyle/>
          <a:p>
            <a:r>
              <a:rPr lang="en-US" dirty="0" smtClean="0"/>
              <a:t>Remaining slide content adapted from:</a:t>
            </a:r>
          </a:p>
          <a:p>
            <a:pPr marL="342900" indent="-342900">
              <a:buAutoNum type="arabicPeriod"/>
            </a:pPr>
            <a:r>
              <a:rPr lang="en-US" dirty="0" err="1" smtClean="0"/>
              <a:t>Michie</a:t>
            </a:r>
            <a:r>
              <a:rPr lang="en-US" dirty="0" smtClean="0"/>
              <a:t> S et al. The BCW – A Guide to Designing Interventions. Silverback Publishing. 2014.</a:t>
            </a:r>
          </a:p>
          <a:p>
            <a:pPr marL="342900" lvl="0" indent="-342900">
              <a:buFontTx/>
              <a:buAutoNum type="arabicPeriod"/>
            </a:pPr>
            <a:r>
              <a:rPr lang="en-US" dirty="0" err="1"/>
              <a:t>Michie</a:t>
            </a:r>
            <a:r>
              <a:rPr lang="en-US" dirty="0"/>
              <a:t> S. The </a:t>
            </a:r>
            <a:r>
              <a:rPr lang="en-US" dirty="0" err="1"/>
              <a:t>Behaviour</a:t>
            </a:r>
            <a:r>
              <a:rPr lang="en-US" dirty="0"/>
              <a:t> Change Wheel: a method for designing effective interventions. Implementation Science Summer School, Dublin </a:t>
            </a:r>
            <a:r>
              <a:rPr lang="en-US" dirty="0" smtClean="0"/>
              <a:t>2012</a:t>
            </a:r>
            <a:endParaRPr lang="en-US" dirty="0"/>
          </a:p>
        </p:txBody>
      </p:sp>
    </p:spTree>
    <p:extLst>
      <p:ext uri="{BB962C8B-B14F-4D97-AF65-F5344CB8AC3E}">
        <p14:creationId xmlns:p14="http://schemas.microsoft.com/office/powerpoint/2010/main" val="42716276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68" y="274638"/>
            <a:ext cx="8816560" cy="792162"/>
          </a:xfrm>
        </p:spPr>
        <p:txBody>
          <a:bodyPr>
            <a:noAutofit/>
          </a:bodyPr>
          <a:lstStyle/>
          <a:p>
            <a:r>
              <a:rPr lang="en-US" sz="3400" dirty="0"/>
              <a:t>Step 1 – Define the problem in behavioral terms </a:t>
            </a:r>
            <a:endParaRPr lang="en-US" sz="3400" dirty="0"/>
          </a:p>
        </p:txBody>
      </p:sp>
      <p:sp>
        <p:nvSpPr>
          <p:cNvPr id="3" name="Content Placeholder 2"/>
          <p:cNvSpPr>
            <a:spLocks noGrp="1"/>
          </p:cNvSpPr>
          <p:nvPr>
            <p:ph idx="1"/>
          </p:nvPr>
        </p:nvSpPr>
        <p:spPr>
          <a:xfrm>
            <a:off x="186267" y="1253067"/>
            <a:ext cx="8822266" cy="5054600"/>
          </a:xfrm>
        </p:spPr>
        <p:txBody>
          <a:bodyPr>
            <a:normAutofit fontScale="92500" lnSpcReduction="10000"/>
          </a:bodyPr>
          <a:lstStyle/>
          <a:p>
            <a:r>
              <a:rPr lang="en-US" sz="2800" dirty="0" smtClean="0"/>
              <a:t>State key </a:t>
            </a:r>
            <a:r>
              <a:rPr lang="en-US" sz="2800" dirty="0" smtClean="0"/>
              <a:t>specific </a:t>
            </a:r>
            <a:r>
              <a:rPr lang="en-US" sz="2800" dirty="0" smtClean="0"/>
              <a:t>behaviors needed to achieve the health outcome of interest</a:t>
            </a:r>
          </a:p>
          <a:p>
            <a:endParaRPr lang="en-US" sz="2800" dirty="0"/>
          </a:p>
          <a:p>
            <a:endParaRPr lang="en-US" sz="1200" dirty="0"/>
          </a:p>
          <a:p>
            <a:pPr marL="0" indent="0">
              <a:buNone/>
            </a:pPr>
            <a:r>
              <a:rPr lang="en-US" sz="2800" u="sng" dirty="0" smtClean="0"/>
              <a:t>EXAMPLE</a:t>
            </a:r>
            <a:endParaRPr lang="en-US" sz="2800" u="sng" dirty="0" smtClean="0"/>
          </a:p>
          <a:p>
            <a:r>
              <a:rPr lang="en-US" sz="2800" dirty="0" smtClean="0"/>
              <a:t>Problem: High infection </a:t>
            </a:r>
            <a:r>
              <a:rPr lang="en-US" sz="2800" dirty="0" smtClean="0"/>
              <a:t>rates in hospitals</a:t>
            </a:r>
          </a:p>
          <a:p>
            <a:endParaRPr lang="en-US" sz="2800" dirty="0"/>
          </a:p>
          <a:p>
            <a:r>
              <a:rPr lang="en-US" sz="2800" dirty="0" smtClean="0"/>
              <a:t>Specific behaviors involved:</a:t>
            </a:r>
          </a:p>
          <a:p>
            <a:pPr lvl="1"/>
            <a:r>
              <a:rPr lang="en-US" sz="2400" dirty="0" smtClean="0"/>
              <a:t>Cleansing hands with alcohol rub (hand hygiene)</a:t>
            </a:r>
            <a:endParaRPr lang="en-US" sz="2400" dirty="0" smtClean="0"/>
          </a:p>
          <a:p>
            <a:pPr lvl="1"/>
            <a:r>
              <a:rPr lang="en-US" sz="2400" dirty="0" smtClean="0"/>
              <a:t>Using protective clothing</a:t>
            </a:r>
          </a:p>
          <a:p>
            <a:pPr lvl="1"/>
            <a:r>
              <a:rPr lang="en-US" sz="2400" dirty="0" smtClean="0"/>
              <a:t>Cleaning/disinfecting surfaces</a:t>
            </a:r>
          </a:p>
          <a:p>
            <a:pPr lvl="1"/>
            <a:r>
              <a:rPr lang="en-US" sz="2400" dirty="0" smtClean="0"/>
              <a:t>Maintaining proper isolation</a:t>
            </a:r>
          </a:p>
          <a:p>
            <a:pPr lvl="1"/>
            <a:endParaRPr lang="en-US" sz="2400" dirty="0" smtClean="0"/>
          </a:p>
          <a:p>
            <a:endParaRPr lang="en-US" sz="2800" dirty="0"/>
          </a:p>
        </p:txBody>
      </p:sp>
    </p:spTree>
    <p:extLst>
      <p:ext uri="{BB962C8B-B14F-4D97-AF65-F5344CB8AC3E}">
        <p14:creationId xmlns:p14="http://schemas.microsoft.com/office/powerpoint/2010/main" val="28305884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79216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Step 2 – Select target behaviors</a:t>
            </a:r>
            <a:endParaRPr lang="en-US" dirty="0"/>
          </a:p>
        </p:txBody>
      </p:sp>
      <p:sp>
        <p:nvSpPr>
          <p:cNvPr id="5" name="Oval 4"/>
          <p:cNvSpPr/>
          <p:nvPr/>
        </p:nvSpPr>
        <p:spPr>
          <a:xfrm>
            <a:off x="3225793" y="1294913"/>
            <a:ext cx="2777066" cy="96887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Nurse Hand Hygiene Behavior</a:t>
            </a:r>
            <a:endParaRPr lang="en-US" dirty="0"/>
          </a:p>
        </p:txBody>
      </p:sp>
      <p:sp>
        <p:nvSpPr>
          <p:cNvPr id="6" name="Rounded Rectangle 5"/>
          <p:cNvSpPr/>
          <p:nvPr/>
        </p:nvSpPr>
        <p:spPr>
          <a:xfrm>
            <a:off x="965193" y="2710693"/>
            <a:ext cx="1981200" cy="12191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Senior doctors’ hand hygiene behavior</a:t>
            </a:r>
            <a:endParaRPr lang="en-US" dirty="0"/>
          </a:p>
        </p:txBody>
      </p:sp>
      <p:sp>
        <p:nvSpPr>
          <p:cNvPr id="7" name="Rounded Rectangle 6"/>
          <p:cNvSpPr/>
          <p:nvPr/>
        </p:nvSpPr>
        <p:spPr>
          <a:xfrm>
            <a:off x="3623726" y="2710693"/>
            <a:ext cx="1981200" cy="12191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Patients asking if they washed their hands</a:t>
            </a:r>
            <a:endParaRPr lang="en-US" dirty="0"/>
          </a:p>
        </p:txBody>
      </p:sp>
      <p:sp>
        <p:nvSpPr>
          <p:cNvPr id="8" name="Rounded Rectangle 7"/>
          <p:cNvSpPr/>
          <p:nvPr/>
        </p:nvSpPr>
        <p:spPr>
          <a:xfrm>
            <a:off x="6299193" y="2710693"/>
            <a:ext cx="1981200" cy="12191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Hospital staff ensuring availability of gel in dispensers</a:t>
            </a:r>
            <a:endParaRPr lang="en-US" dirty="0"/>
          </a:p>
        </p:txBody>
      </p:sp>
      <p:cxnSp>
        <p:nvCxnSpPr>
          <p:cNvPr id="10" name="Straight Arrow Connector 9"/>
          <p:cNvCxnSpPr>
            <a:stCxn id="6" idx="0"/>
            <a:endCxn id="5" idx="2"/>
          </p:cNvCxnSpPr>
          <p:nvPr/>
        </p:nvCxnSpPr>
        <p:spPr>
          <a:xfrm flipV="1">
            <a:off x="1955793" y="1779351"/>
            <a:ext cx="1270000" cy="9313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7" idx="0"/>
            <a:endCxn id="5" idx="4"/>
          </p:cNvCxnSpPr>
          <p:nvPr/>
        </p:nvCxnSpPr>
        <p:spPr>
          <a:xfrm flipV="1">
            <a:off x="4614326" y="2263788"/>
            <a:ext cx="0" cy="4469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8" idx="0"/>
            <a:endCxn id="5" idx="6"/>
          </p:cNvCxnSpPr>
          <p:nvPr/>
        </p:nvCxnSpPr>
        <p:spPr>
          <a:xfrm flipH="1" flipV="1">
            <a:off x="6002859" y="1779351"/>
            <a:ext cx="1286934" cy="9313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Content Placeholder 2"/>
          <p:cNvSpPr txBox="1">
            <a:spLocks/>
          </p:cNvSpPr>
          <p:nvPr/>
        </p:nvSpPr>
        <p:spPr>
          <a:xfrm>
            <a:off x="457200" y="4314577"/>
            <a:ext cx="8229600" cy="2218261"/>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Criteria for selecting target behaviors</a:t>
            </a:r>
          </a:p>
          <a:p>
            <a:pPr lvl="1"/>
            <a:r>
              <a:rPr lang="en-US" dirty="0" smtClean="0"/>
              <a:t>Likely impact if behavior changed</a:t>
            </a:r>
          </a:p>
          <a:p>
            <a:pPr lvl="1"/>
            <a:r>
              <a:rPr lang="en-US" dirty="0" smtClean="0"/>
              <a:t>How easy is it likely to be to change the behavior</a:t>
            </a:r>
          </a:p>
          <a:p>
            <a:pPr lvl="1"/>
            <a:r>
              <a:rPr lang="en-US" dirty="0" smtClean="0"/>
              <a:t>Centrality of the behavior (likelihood of positive spillover effects on other behaviors)</a:t>
            </a:r>
          </a:p>
          <a:p>
            <a:pPr lvl="1"/>
            <a:r>
              <a:rPr lang="en-US" dirty="0" smtClean="0"/>
              <a:t>Ease of measurement</a:t>
            </a:r>
          </a:p>
          <a:p>
            <a:pPr lvl="1"/>
            <a:endParaRPr lang="en-US" dirty="0"/>
          </a:p>
        </p:txBody>
      </p:sp>
    </p:spTree>
    <p:extLst>
      <p:ext uri="{BB962C8B-B14F-4D97-AF65-F5344CB8AC3E}">
        <p14:creationId xmlns:p14="http://schemas.microsoft.com/office/powerpoint/2010/main" val="36494979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3 – Specify the target behavior(s)</a:t>
            </a:r>
            <a:endParaRPr lang="en-US" dirty="0"/>
          </a:p>
        </p:txBody>
      </p:sp>
      <p:sp>
        <p:nvSpPr>
          <p:cNvPr id="3" name="Content Placeholder 2"/>
          <p:cNvSpPr>
            <a:spLocks noGrp="1"/>
          </p:cNvSpPr>
          <p:nvPr>
            <p:ph idx="1"/>
          </p:nvPr>
        </p:nvSpPr>
        <p:spPr>
          <a:xfrm>
            <a:off x="457200" y="1388530"/>
            <a:ext cx="8229600" cy="4525963"/>
          </a:xfrm>
        </p:spPr>
        <p:txBody>
          <a:bodyPr/>
          <a:lstStyle/>
          <a:p>
            <a:r>
              <a:rPr lang="en-US" dirty="0" smtClean="0">
                <a:solidFill>
                  <a:srgbClr val="FF0000"/>
                </a:solidFill>
              </a:rPr>
              <a:t>Who</a:t>
            </a:r>
            <a:r>
              <a:rPr lang="en-US" dirty="0" smtClean="0"/>
              <a:t> </a:t>
            </a:r>
            <a:r>
              <a:rPr lang="en-US" dirty="0" smtClean="0"/>
              <a:t>needs to do </a:t>
            </a:r>
            <a:r>
              <a:rPr lang="en-US" dirty="0" smtClean="0">
                <a:solidFill>
                  <a:srgbClr val="FF0000"/>
                </a:solidFill>
              </a:rPr>
              <a:t>what</a:t>
            </a:r>
            <a:r>
              <a:rPr lang="en-US" dirty="0" smtClean="0"/>
              <a:t> differently, </a:t>
            </a:r>
            <a:r>
              <a:rPr lang="en-US" dirty="0" smtClean="0">
                <a:solidFill>
                  <a:srgbClr val="FF0000"/>
                </a:solidFill>
              </a:rPr>
              <a:t>when</a:t>
            </a:r>
            <a:r>
              <a:rPr lang="en-US" dirty="0" smtClean="0"/>
              <a:t>, </a:t>
            </a:r>
            <a:r>
              <a:rPr lang="en-US" dirty="0" smtClean="0">
                <a:solidFill>
                  <a:srgbClr val="FF0000"/>
                </a:solidFill>
              </a:rPr>
              <a:t>where</a:t>
            </a:r>
            <a:r>
              <a:rPr lang="en-US" dirty="0" smtClean="0"/>
              <a:t>, </a:t>
            </a:r>
            <a:r>
              <a:rPr lang="en-US" dirty="0" smtClean="0">
                <a:solidFill>
                  <a:srgbClr val="FF0000"/>
                </a:solidFill>
              </a:rPr>
              <a:t>how</a:t>
            </a:r>
            <a:r>
              <a:rPr lang="en-US" dirty="0" smtClean="0">
                <a:solidFill>
                  <a:srgbClr val="000000"/>
                </a:solidFill>
              </a:rPr>
              <a:t>,</a:t>
            </a:r>
            <a:r>
              <a:rPr lang="en-US" dirty="0" smtClean="0">
                <a:solidFill>
                  <a:srgbClr val="FF0000"/>
                </a:solidFill>
              </a:rPr>
              <a:t> with whom</a:t>
            </a:r>
            <a:r>
              <a:rPr lang="en-US" dirty="0" smtClean="0"/>
              <a:t>?</a:t>
            </a:r>
          </a:p>
          <a:p>
            <a:pPr lvl="1"/>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35141061"/>
              </p:ext>
            </p:extLst>
          </p:nvPr>
        </p:nvGraphicFramePr>
        <p:xfrm>
          <a:off x="238152" y="2758123"/>
          <a:ext cx="8651104" cy="3840480"/>
        </p:xfrm>
        <a:graphic>
          <a:graphicData uri="http://schemas.openxmlformats.org/drawingml/2006/table">
            <a:tbl>
              <a:tblPr firstRow="1" bandRow="1">
                <a:tableStyleId>{5C22544A-7EE6-4342-B048-85BDC9FD1C3A}</a:tableStyleId>
              </a:tblPr>
              <a:tblGrid>
                <a:gridCol w="3258455"/>
                <a:gridCol w="5392649"/>
              </a:tblGrid>
              <a:tr h="370840">
                <a:tc>
                  <a:txBody>
                    <a:bodyPr/>
                    <a:lstStyle/>
                    <a:p>
                      <a:r>
                        <a:rPr lang="en-US" sz="2400" b="1" dirty="0" smtClean="0">
                          <a:solidFill>
                            <a:schemeClr val="tx1"/>
                          </a:solidFill>
                        </a:rPr>
                        <a:t>Target behavior</a:t>
                      </a:r>
                      <a:endParaRPr lang="en-US" sz="24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2400" b="1" dirty="0" smtClean="0">
                          <a:solidFill>
                            <a:schemeClr val="tx1"/>
                          </a:solidFill>
                        </a:rPr>
                        <a:t>Clean hands using alcohol gel</a:t>
                      </a:r>
                      <a:endParaRPr lang="en-US" sz="2400" b="1"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2400" dirty="0" smtClean="0">
                          <a:solidFill>
                            <a:schemeClr val="tx1"/>
                          </a:solidFill>
                        </a:rPr>
                        <a:t>Who?</a:t>
                      </a:r>
                      <a:endParaRPr lang="en-US" sz="2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2400" dirty="0" smtClean="0">
                          <a:solidFill>
                            <a:schemeClr val="tx1"/>
                          </a:solidFill>
                        </a:rPr>
                        <a:t>Nurses</a:t>
                      </a:r>
                      <a:endParaRPr lang="en-US" sz="2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2400" dirty="0" smtClean="0">
                          <a:solidFill>
                            <a:schemeClr val="tx1"/>
                          </a:solidFill>
                        </a:rPr>
                        <a:t>When/How often?</a:t>
                      </a:r>
                      <a:endParaRPr lang="en-US" sz="2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tx1"/>
                          </a:solidFill>
                        </a:rPr>
                        <a:t>Start of each shift</a:t>
                      </a:r>
                    </a:p>
                    <a:p>
                      <a:pPr marL="0" marR="0" indent="0" algn="l" defTabSz="4572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tx1"/>
                          </a:solidFill>
                        </a:rPr>
                        <a:t>After using bathroom</a:t>
                      </a:r>
                    </a:p>
                    <a:p>
                      <a:pPr marL="0" marR="0" indent="0" algn="l" defTabSz="4572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tx1"/>
                          </a:solidFill>
                        </a:rPr>
                        <a:t>Every time before entering patient room</a:t>
                      </a:r>
                    </a:p>
                    <a:p>
                      <a:pPr marL="0" marR="0" indent="0" algn="l" defTabSz="4572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tx1"/>
                          </a:solidFill>
                        </a:rPr>
                        <a:t>Every time after exiting patient room</a:t>
                      </a:r>
                      <a:endParaRPr lang="en-US" sz="2400" b="0" dirty="0" smtClean="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2400" dirty="0" smtClean="0">
                          <a:solidFill>
                            <a:schemeClr val="tx1"/>
                          </a:solidFill>
                        </a:rPr>
                        <a:t>Where?</a:t>
                      </a:r>
                      <a:endParaRPr lang="en-US" sz="2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2400" dirty="0" smtClean="0">
                          <a:solidFill>
                            <a:schemeClr val="tx1"/>
                          </a:solidFill>
                        </a:rPr>
                        <a:t>Hospital</a:t>
                      </a:r>
                      <a:r>
                        <a:rPr lang="en-US" sz="2400" baseline="0" dirty="0" smtClean="0">
                          <a:solidFill>
                            <a:schemeClr val="tx1"/>
                          </a:solidFill>
                        </a:rPr>
                        <a:t> Wards</a:t>
                      </a:r>
                      <a:endParaRPr lang="en-US" sz="2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2400" dirty="0" smtClean="0">
                          <a:solidFill>
                            <a:schemeClr val="tx1"/>
                          </a:solidFill>
                        </a:rPr>
                        <a:t>How?</a:t>
                      </a:r>
                      <a:endParaRPr lang="en-US" sz="2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2400" dirty="0" smtClean="0">
                          <a:solidFill>
                            <a:schemeClr val="tx1"/>
                          </a:solidFill>
                        </a:rPr>
                        <a:t>Rinse with alcohol </a:t>
                      </a:r>
                      <a:r>
                        <a:rPr lang="en-US" sz="2400" dirty="0" smtClean="0">
                          <a:solidFill>
                            <a:schemeClr val="tx1"/>
                          </a:solidFill>
                        </a:rPr>
                        <a:t>gel </a:t>
                      </a:r>
                      <a:r>
                        <a:rPr lang="en-US" sz="2400" dirty="0" smtClean="0">
                          <a:solidFill>
                            <a:schemeClr val="tx1"/>
                          </a:solidFill>
                        </a:rPr>
                        <a:t>and air dry</a:t>
                      </a:r>
                      <a:endParaRPr lang="en-US" sz="2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r>
                        <a:rPr lang="en-US" sz="2400" dirty="0" smtClean="0">
                          <a:solidFill>
                            <a:schemeClr val="tx1"/>
                          </a:solidFill>
                        </a:rPr>
                        <a:t>With whom?</a:t>
                      </a:r>
                      <a:endParaRPr lang="en-US" sz="2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2400" dirty="0" smtClean="0">
                          <a:solidFill>
                            <a:schemeClr val="tx1"/>
                          </a:solidFill>
                        </a:rPr>
                        <a:t>Alone</a:t>
                      </a:r>
                      <a:endParaRPr lang="en-US" sz="24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927596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5229"/>
          </a:xfrm>
        </p:spPr>
        <p:txBody>
          <a:bodyPr>
            <a:normAutofit fontScale="90000"/>
          </a:bodyPr>
          <a:lstStyle/>
          <a:p>
            <a:r>
              <a:rPr lang="en-US" dirty="0"/>
              <a:t>Step 4 – Identify what needs to change </a:t>
            </a:r>
            <a:endParaRPr lang="en-US" dirty="0"/>
          </a:p>
        </p:txBody>
      </p:sp>
      <p:sp>
        <p:nvSpPr>
          <p:cNvPr id="4" name="Rectangle 3"/>
          <p:cNvSpPr/>
          <p:nvPr/>
        </p:nvSpPr>
        <p:spPr>
          <a:xfrm>
            <a:off x="646180" y="2228432"/>
            <a:ext cx="2562437" cy="735383"/>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Capability</a:t>
            </a:r>
            <a:endParaRPr lang="en-US" sz="2800" dirty="0"/>
          </a:p>
        </p:txBody>
      </p:sp>
      <p:sp>
        <p:nvSpPr>
          <p:cNvPr id="7" name="Rectangle 6"/>
          <p:cNvSpPr/>
          <p:nvPr/>
        </p:nvSpPr>
        <p:spPr>
          <a:xfrm>
            <a:off x="646180" y="3829313"/>
            <a:ext cx="2562437" cy="735383"/>
          </a:xfrm>
          <a:prstGeom prst="rect">
            <a:avLst/>
          </a:prstGeom>
          <a:solidFill>
            <a:srgbClr val="FFC92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Motivation</a:t>
            </a:r>
            <a:endParaRPr lang="en-US" sz="2800" dirty="0"/>
          </a:p>
        </p:txBody>
      </p:sp>
      <p:sp>
        <p:nvSpPr>
          <p:cNvPr id="8" name="Rectangle 7"/>
          <p:cNvSpPr/>
          <p:nvPr/>
        </p:nvSpPr>
        <p:spPr>
          <a:xfrm>
            <a:off x="646180" y="5407911"/>
            <a:ext cx="2562437" cy="735383"/>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Opportunity</a:t>
            </a:r>
            <a:endParaRPr lang="en-US" sz="2800" dirty="0"/>
          </a:p>
        </p:txBody>
      </p:sp>
      <p:sp>
        <p:nvSpPr>
          <p:cNvPr id="9" name="Rectangle 8"/>
          <p:cNvSpPr/>
          <p:nvPr/>
        </p:nvSpPr>
        <p:spPr>
          <a:xfrm>
            <a:off x="5057563" y="3844417"/>
            <a:ext cx="2562437" cy="735383"/>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Behavior</a:t>
            </a:r>
            <a:endParaRPr lang="en-US" sz="2800" dirty="0"/>
          </a:p>
        </p:txBody>
      </p:sp>
      <p:cxnSp>
        <p:nvCxnSpPr>
          <p:cNvPr id="11" name="Straight Arrow Connector 10"/>
          <p:cNvCxnSpPr>
            <a:stCxn id="4" idx="2"/>
            <a:endCxn id="7" idx="0"/>
          </p:cNvCxnSpPr>
          <p:nvPr/>
        </p:nvCxnSpPr>
        <p:spPr>
          <a:xfrm>
            <a:off x="1927399" y="2963815"/>
            <a:ext cx="0" cy="865498"/>
          </a:xfrm>
          <a:prstGeom prst="straightConnector1">
            <a:avLst/>
          </a:prstGeom>
          <a:ln w="539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8" idx="0"/>
            <a:endCxn id="7" idx="2"/>
          </p:cNvCxnSpPr>
          <p:nvPr/>
        </p:nvCxnSpPr>
        <p:spPr>
          <a:xfrm flipV="1">
            <a:off x="1927399" y="4564696"/>
            <a:ext cx="0" cy="843215"/>
          </a:xfrm>
          <a:prstGeom prst="straightConnector1">
            <a:avLst/>
          </a:prstGeom>
          <a:ln w="539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7" idx="3"/>
            <a:endCxn id="9" idx="1"/>
          </p:cNvCxnSpPr>
          <p:nvPr/>
        </p:nvCxnSpPr>
        <p:spPr>
          <a:xfrm>
            <a:off x="3208617" y="4197005"/>
            <a:ext cx="1848946" cy="15104"/>
          </a:xfrm>
          <a:prstGeom prst="straightConnector1">
            <a:avLst/>
          </a:prstGeom>
          <a:ln w="53975">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4" idx="3"/>
            <a:endCxn id="9" idx="0"/>
          </p:cNvCxnSpPr>
          <p:nvPr/>
        </p:nvCxnSpPr>
        <p:spPr>
          <a:xfrm>
            <a:off x="3208617" y="2596124"/>
            <a:ext cx="3130165" cy="1248293"/>
          </a:xfrm>
          <a:prstGeom prst="straightConnector1">
            <a:avLst/>
          </a:prstGeom>
          <a:ln w="53975">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8" idx="3"/>
          </p:cNvCxnSpPr>
          <p:nvPr/>
        </p:nvCxnSpPr>
        <p:spPr>
          <a:xfrm flipV="1">
            <a:off x="3208617" y="4579800"/>
            <a:ext cx="3130165" cy="1195803"/>
          </a:xfrm>
          <a:prstGeom prst="straightConnector1">
            <a:avLst/>
          </a:prstGeom>
          <a:ln w="53975">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0" name="Rounded Rectangular Callout 19"/>
          <p:cNvSpPr/>
          <p:nvPr/>
        </p:nvSpPr>
        <p:spPr>
          <a:xfrm>
            <a:off x="3542848" y="1314775"/>
            <a:ext cx="4077152" cy="637608"/>
          </a:xfrm>
          <a:prstGeom prst="wedgeRoundRectCallout">
            <a:avLst>
              <a:gd name="adj1" fmla="val -58734"/>
              <a:gd name="adj2" fmla="val 150752"/>
              <a:gd name="adj3" fmla="val 16667"/>
            </a:avLst>
          </a:prstGeom>
          <a:solidFill>
            <a:srgbClr val="A272C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Psychological or physical ability to enact the behavior</a:t>
            </a:r>
            <a:endParaRPr lang="en-US" sz="2000" dirty="0"/>
          </a:p>
        </p:txBody>
      </p:sp>
      <p:sp>
        <p:nvSpPr>
          <p:cNvPr id="21" name="Rounded Rectangular Callout 20"/>
          <p:cNvSpPr/>
          <p:nvPr/>
        </p:nvSpPr>
        <p:spPr>
          <a:xfrm>
            <a:off x="3542849" y="2852395"/>
            <a:ext cx="4077151" cy="678586"/>
          </a:xfrm>
          <a:prstGeom prst="wedgeRoundRectCallout">
            <a:avLst>
              <a:gd name="adj1" fmla="val -59281"/>
              <a:gd name="adj2" fmla="val 152347"/>
              <a:gd name="adj3" fmla="val 16667"/>
            </a:avLst>
          </a:prstGeom>
          <a:solidFill>
            <a:srgbClr val="A272C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Reflective or autonomic mechanisms that activate or inhibit the behavior</a:t>
            </a:r>
            <a:endParaRPr lang="en-US" sz="2000" dirty="0"/>
          </a:p>
        </p:txBody>
      </p:sp>
      <p:sp>
        <p:nvSpPr>
          <p:cNvPr id="22" name="Rounded Rectangular Callout 21"/>
          <p:cNvSpPr/>
          <p:nvPr/>
        </p:nvSpPr>
        <p:spPr>
          <a:xfrm>
            <a:off x="3572234" y="5102769"/>
            <a:ext cx="4077151" cy="678586"/>
          </a:xfrm>
          <a:prstGeom prst="wedgeRoundRectCallout">
            <a:avLst>
              <a:gd name="adj1" fmla="val -60374"/>
              <a:gd name="adj2" fmla="val 53829"/>
              <a:gd name="adj3" fmla="val 16667"/>
            </a:avLst>
          </a:prstGeom>
          <a:solidFill>
            <a:srgbClr val="A272C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Physical and social environment that enables the behavior</a:t>
            </a:r>
            <a:endParaRPr lang="en-US" sz="2000" dirty="0"/>
          </a:p>
        </p:txBody>
      </p:sp>
      <p:sp>
        <p:nvSpPr>
          <p:cNvPr id="23" name="TextBox 22"/>
          <p:cNvSpPr txBox="1"/>
          <p:nvPr/>
        </p:nvSpPr>
        <p:spPr>
          <a:xfrm>
            <a:off x="4111624" y="6476498"/>
            <a:ext cx="5032376" cy="369332"/>
          </a:xfrm>
          <a:prstGeom prst="rect">
            <a:avLst/>
          </a:prstGeom>
          <a:noFill/>
        </p:spPr>
        <p:txBody>
          <a:bodyPr wrap="square" rtlCol="0">
            <a:spAutoFit/>
          </a:bodyPr>
          <a:lstStyle/>
          <a:p>
            <a:pPr algn="r"/>
            <a:r>
              <a:rPr lang="en-US" dirty="0" err="1" smtClean="0"/>
              <a:t>Michie</a:t>
            </a:r>
            <a:r>
              <a:rPr lang="en-US" dirty="0" smtClean="0"/>
              <a:t> S. Imp </a:t>
            </a:r>
            <a:r>
              <a:rPr lang="en-US" dirty="0" err="1" smtClean="0"/>
              <a:t>Sci</a:t>
            </a:r>
            <a:r>
              <a:rPr lang="en-US" dirty="0" smtClean="0"/>
              <a:t> 2011</a:t>
            </a:r>
          </a:p>
        </p:txBody>
      </p:sp>
    </p:spTree>
    <p:extLst>
      <p:ext uri="{BB962C8B-B14F-4D97-AF65-F5344CB8AC3E}">
        <p14:creationId xmlns:p14="http://schemas.microsoft.com/office/powerpoint/2010/main" val="21562350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 Components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5895654"/>
              </p:ext>
            </p:extLst>
          </p:nvPr>
        </p:nvGraphicFramePr>
        <p:xfrm>
          <a:off x="169332" y="1600200"/>
          <a:ext cx="8805334" cy="4297680"/>
        </p:xfrm>
        <a:graphic>
          <a:graphicData uri="http://schemas.openxmlformats.org/drawingml/2006/table">
            <a:tbl>
              <a:tblPr firstRow="1" bandRow="1">
                <a:tableStyleId>{5C22544A-7EE6-4342-B048-85BDC9FD1C3A}</a:tableStyleId>
              </a:tblPr>
              <a:tblGrid>
                <a:gridCol w="4402667"/>
                <a:gridCol w="4402667"/>
              </a:tblGrid>
              <a:tr h="370840">
                <a:tc>
                  <a:txBody>
                    <a:bodyPr/>
                    <a:lstStyle/>
                    <a:p>
                      <a:r>
                        <a:rPr lang="en-US" sz="2000" dirty="0" smtClean="0"/>
                        <a:t>COM-B Model Component</a:t>
                      </a:r>
                      <a:endParaRPr lang="en-US" sz="2000" dirty="0"/>
                    </a:p>
                  </a:txBody>
                  <a:tcPr/>
                </a:tc>
                <a:tc>
                  <a:txBody>
                    <a:bodyPr/>
                    <a:lstStyle/>
                    <a:p>
                      <a:r>
                        <a:rPr lang="en-US" sz="2000" dirty="0" smtClean="0"/>
                        <a:t>Example</a:t>
                      </a:r>
                      <a:endParaRPr lang="en-US" sz="2000" dirty="0"/>
                    </a:p>
                  </a:txBody>
                  <a:tcPr/>
                </a:tc>
              </a:tr>
              <a:tr h="370840">
                <a:tc>
                  <a:txBody>
                    <a:bodyPr/>
                    <a:lstStyle/>
                    <a:p>
                      <a:r>
                        <a:rPr lang="en-US" sz="2000" dirty="0" smtClean="0"/>
                        <a:t>Physical Capability</a:t>
                      </a:r>
                      <a:endParaRPr lang="en-US" sz="2000" dirty="0"/>
                    </a:p>
                  </a:txBody>
                  <a:tcPr/>
                </a:tc>
                <a:tc>
                  <a:txBody>
                    <a:bodyPr/>
                    <a:lstStyle/>
                    <a:p>
                      <a:r>
                        <a:rPr lang="en-US" sz="2000" dirty="0" smtClean="0"/>
                        <a:t>Having the physical stamina to go running</a:t>
                      </a:r>
                      <a:endParaRPr lang="en-US" sz="2000" dirty="0"/>
                    </a:p>
                  </a:txBody>
                  <a:tcPr/>
                </a:tc>
              </a:tr>
              <a:tr h="370840">
                <a:tc>
                  <a:txBody>
                    <a:bodyPr/>
                    <a:lstStyle/>
                    <a:p>
                      <a:r>
                        <a:rPr lang="en-US" sz="2000" dirty="0" smtClean="0"/>
                        <a:t>Psychological Capability</a:t>
                      </a:r>
                      <a:endParaRPr lang="en-US" sz="2000" dirty="0"/>
                    </a:p>
                  </a:txBody>
                  <a:tcPr/>
                </a:tc>
                <a:tc>
                  <a:txBody>
                    <a:bodyPr/>
                    <a:lstStyle/>
                    <a:p>
                      <a:r>
                        <a:rPr lang="en-US" sz="2000" dirty="0" smtClean="0"/>
                        <a:t>Knowledge of the</a:t>
                      </a:r>
                      <a:r>
                        <a:rPr lang="en-US" sz="2000" baseline="0" dirty="0" smtClean="0"/>
                        <a:t> health benefits of cardiovascular activity</a:t>
                      </a:r>
                      <a:endParaRPr lang="en-US" sz="2000" dirty="0"/>
                    </a:p>
                  </a:txBody>
                  <a:tcPr/>
                </a:tc>
              </a:tr>
              <a:tr h="370840">
                <a:tc>
                  <a:txBody>
                    <a:bodyPr/>
                    <a:lstStyle/>
                    <a:p>
                      <a:r>
                        <a:rPr lang="en-US" sz="2000" dirty="0" smtClean="0"/>
                        <a:t>Physical Opportunity</a:t>
                      </a:r>
                      <a:endParaRPr lang="en-US" sz="2000" dirty="0"/>
                    </a:p>
                  </a:txBody>
                  <a:tcPr/>
                </a:tc>
                <a:tc>
                  <a:txBody>
                    <a:bodyPr/>
                    <a:lstStyle/>
                    <a:p>
                      <a:r>
                        <a:rPr lang="en-US" sz="2000" dirty="0" smtClean="0"/>
                        <a:t>Being able to go running because one owns appropriate shoes</a:t>
                      </a:r>
                      <a:endParaRPr lang="en-US" sz="2000" dirty="0"/>
                    </a:p>
                  </a:txBody>
                  <a:tcPr/>
                </a:tc>
              </a:tr>
              <a:tr h="370840">
                <a:tc>
                  <a:txBody>
                    <a:bodyPr/>
                    <a:lstStyle/>
                    <a:p>
                      <a:r>
                        <a:rPr lang="en-US" sz="2000" dirty="0" smtClean="0"/>
                        <a:t>Social Opportunity</a:t>
                      </a:r>
                      <a:endParaRPr lang="en-US" sz="2000" dirty="0"/>
                    </a:p>
                  </a:txBody>
                  <a:tcPr/>
                </a:tc>
                <a:tc>
                  <a:txBody>
                    <a:bodyPr/>
                    <a:lstStyle/>
                    <a:p>
                      <a:r>
                        <a:rPr lang="en-US" sz="2000" dirty="0" smtClean="0"/>
                        <a:t>Being</a:t>
                      </a:r>
                      <a:r>
                        <a:rPr lang="en-US" sz="2000" baseline="0" dirty="0" smtClean="0"/>
                        <a:t> able to go running because there is a neighborhood running group</a:t>
                      </a:r>
                      <a:endParaRPr lang="en-US" sz="2000" dirty="0"/>
                    </a:p>
                  </a:txBody>
                  <a:tcPr/>
                </a:tc>
              </a:tr>
              <a:tr h="370840">
                <a:tc>
                  <a:txBody>
                    <a:bodyPr/>
                    <a:lstStyle/>
                    <a:p>
                      <a:r>
                        <a:rPr lang="en-US" sz="2000" dirty="0" smtClean="0"/>
                        <a:t>Reflective</a:t>
                      </a:r>
                      <a:r>
                        <a:rPr lang="en-US" sz="2000" baseline="0" dirty="0" smtClean="0"/>
                        <a:t> Motivation</a:t>
                      </a:r>
                      <a:endParaRPr lang="en-US" sz="2000" dirty="0"/>
                    </a:p>
                  </a:txBody>
                  <a:tcPr/>
                </a:tc>
                <a:tc>
                  <a:txBody>
                    <a:bodyPr/>
                    <a:lstStyle/>
                    <a:p>
                      <a:r>
                        <a:rPr lang="en-US" sz="2000" dirty="0" smtClean="0"/>
                        <a:t>Belief that running is good for health</a:t>
                      </a:r>
                      <a:endParaRPr lang="en-US" sz="2000" dirty="0"/>
                    </a:p>
                  </a:txBody>
                  <a:tcPr/>
                </a:tc>
              </a:tr>
              <a:tr h="370840">
                <a:tc>
                  <a:txBody>
                    <a:bodyPr/>
                    <a:lstStyle/>
                    <a:p>
                      <a:r>
                        <a:rPr lang="en-US" sz="2000" dirty="0" smtClean="0"/>
                        <a:t>Automatic Motivation</a:t>
                      </a:r>
                      <a:endParaRPr lang="en-US" sz="2000" dirty="0"/>
                    </a:p>
                  </a:txBody>
                  <a:tcPr/>
                </a:tc>
                <a:tc>
                  <a:txBody>
                    <a:bodyPr/>
                    <a:lstStyle/>
                    <a:p>
                      <a:r>
                        <a:rPr lang="en-US" sz="2000" dirty="0" smtClean="0"/>
                        <a:t>Feeling anticipated pleasure from the “high” associated with</a:t>
                      </a:r>
                      <a:r>
                        <a:rPr lang="en-US" sz="2000" baseline="0" dirty="0" smtClean="0"/>
                        <a:t> running</a:t>
                      </a:r>
                      <a:endParaRPr lang="en-US" sz="2000" dirty="0"/>
                    </a:p>
                  </a:txBody>
                  <a:tcPr/>
                </a:tc>
              </a:tr>
            </a:tbl>
          </a:graphicData>
        </a:graphic>
      </p:graphicFrame>
    </p:spTree>
    <p:extLst>
      <p:ext uri="{BB962C8B-B14F-4D97-AF65-F5344CB8AC3E}">
        <p14:creationId xmlns:p14="http://schemas.microsoft.com/office/powerpoint/2010/main" val="315962836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3945"/>
          </a:xfrm>
        </p:spPr>
        <p:txBody>
          <a:bodyPr/>
          <a:lstStyle/>
          <a:p>
            <a:r>
              <a:rPr lang="en-US" dirty="0" smtClean="0"/>
              <a:t>COM-B vs. other theories</a:t>
            </a:r>
            <a:endParaRPr lang="en-US" dirty="0"/>
          </a:p>
        </p:txBody>
      </p:sp>
      <p:pic>
        <p:nvPicPr>
          <p:cNvPr id="11" name="Picture 10"/>
          <p:cNvPicPr>
            <a:picLocks noChangeAspect="1"/>
          </p:cNvPicPr>
          <p:nvPr/>
        </p:nvPicPr>
        <p:blipFill>
          <a:blip r:embed="rId3"/>
          <a:stretch>
            <a:fillRect/>
          </a:stretch>
        </p:blipFill>
        <p:spPr>
          <a:xfrm>
            <a:off x="4457700" y="1218583"/>
            <a:ext cx="4686300" cy="3543300"/>
          </a:xfrm>
          <a:prstGeom prst="rect">
            <a:avLst/>
          </a:prstGeom>
        </p:spPr>
      </p:pic>
      <p:pic>
        <p:nvPicPr>
          <p:cNvPr id="14" name="Picture 13"/>
          <p:cNvPicPr>
            <a:picLocks noChangeAspect="1"/>
          </p:cNvPicPr>
          <p:nvPr/>
        </p:nvPicPr>
        <p:blipFill>
          <a:blip r:embed="rId4"/>
          <a:stretch>
            <a:fillRect/>
          </a:stretch>
        </p:blipFill>
        <p:spPr>
          <a:xfrm>
            <a:off x="457200" y="1607871"/>
            <a:ext cx="4139565" cy="2967990"/>
          </a:xfrm>
          <a:prstGeom prst="rect">
            <a:avLst/>
          </a:prstGeom>
        </p:spPr>
      </p:pic>
      <p:sp>
        <p:nvSpPr>
          <p:cNvPr id="16" name="Content Placeholder 2"/>
          <p:cNvSpPr txBox="1">
            <a:spLocks/>
          </p:cNvSpPr>
          <p:nvPr/>
        </p:nvSpPr>
        <p:spPr>
          <a:xfrm>
            <a:off x="105833" y="4867718"/>
            <a:ext cx="4288366" cy="183445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Attitude: Psychological capability, Reflexive Motivation</a:t>
            </a:r>
            <a:endParaRPr lang="en-US" sz="2000" dirty="0"/>
          </a:p>
          <a:p>
            <a:r>
              <a:rPr lang="en-US" sz="2000" dirty="0" smtClean="0"/>
              <a:t>Norms: Social opportunity</a:t>
            </a:r>
          </a:p>
          <a:p>
            <a:r>
              <a:rPr lang="en-US" sz="2000" dirty="0" smtClean="0"/>
              <a:t>Control: Psychological capability</a:t>
            </a:r>
            <a:endParaRPr lang="en-US" sz="2000" dirty="0" smtClean="0"/>
          </a:p>
        </p:txBody>
      </p:sp>
      <p:sp>
        <p:nvSpPr>
          <p:cNvPr id="17" name="Content Placeholder 2"/>
          <p:cNvSpPr txBox="1">
            <a:spLocks/>
          </p:cNvSpPr>
          <p:nvPr/>
        </p:nvSpPr>
        <p:spPr>
          <a:xfrm>
            <a:off x="4596765" y="4892503"/>
            <a:ext cx="4288366" cy="1834456"/>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Cognitive : Psychological capability</a:t>
            </a:r>
            <a:endParaRPr lang="en-US" sz="2400" dirty="0"/>
          </a:p>
          <a:p>
            <a:r>
              <a:rPr lang="en-US" sz="2400" dirty="0" err="1" smtClean="0"/>
              <a:t>Env</a:t>
            </a:r>
            <a:r>
              <a:rPr lang="en-US" sz="2400" dirty="0" smtClean="0"/>
              <a:t>: </a:t>
            </a:r>
            <a:r>
              <a:rPr lang="en-US" sz="2400" dirty="0" smtClean="0"/>
              <a:t>Physical and s</a:t>
            </a:r>
            <a:r>
              <a:rPr lang="en-US" sz="2400" dirty="0" smtClean="0"/>
              <a:t>ocial opportunity</a:t>
            </a:r>
          </a:p>
          <a:p>
            <a:r>
              <a:rPr lang="en-US" sz="2400" dirty="0" smtClean="0"/>
              <a:t>Behavioral: Physical and psychological capability</a:t>
            </a:r>
            <a:endParaRPr lang="en-US" sz="2400" dirty="0" smtClean="0"/>
          </a:p>
        </p:txBody>
      </p:sp>
    </p:spTree>
    <p:extLst>
      <p:ext uri="{BB962C8B-B14F-4D97-AF65-F5344CB8AC3E}">
        <p14:creationId xmlns:p14="http://schemas.microsoft.com/office/powerpoint/2010/main" val="24469605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identify what needs to change</a:t>
            </a:r>
            <a:endParaRPr lang="en-US" dirty="0"/>
          </a:p>
        </p:txBody>
      </p:sp>
      <p:sp>
        <p:nvSpPr>
          <p:cNvPr id="3" name="Content Placeholder 2"/>
          <p:cNvSpPr>
            <a:spLocks noGrp="1"/>
          </p:cNvSpPr>
          <p:nvPr>
            <p:ph idx="1"/>
          </p:nvPr>
        </p:nvSpPr>
        <p:spPr>
          <a:xfrm>
            <a:off x="457200" y="1600200"/>
            <a:ext cx="8229600" cy="4525963"/>
          </a:xfrm>
        </p:spPr>
        <p:txBody>
          <a:bodyPr>
            <a:normAutofit fontScale="92500"/>
          </a:bodyPr>
          <a:lstStyle/>
          <a:p>
            <a:r>
              <a:rPr lang="en-US" dirty="0" smtClean="0"/>
              <a:t>Collect data from as many relevant sources (“stakeholders”) as possible</a:t>
            </a:r>
          </a:p>
          <a:p>
            <a:endParaRPr lang="en-US" dirty="0"/>
          </a:p>
          <a:p>
            <a:r>
              <a:rPr lang="en-US" dirty="0" smtClean="0"/>
              <a:t>Use variety of methods</a:t>
            </a:r>
          </a:p>
          <a:p>
            <a:pPr lvl="1"/>
            <a:r>
              <a:rPr lang="en-US" dirty="0" smtClean="0"/>
              <a:t>Literature review; </a:t>
            </a:r>
            <a:r>
              <a:rPr lang="en-US" dirty="0" smtClean="0"/>
              <a:t>Records </a:t>
            </a:r>
            <a:r>
              <a:rPr lang="en-US" dirty="0" smtClean="0"/>
              <a:t>review; Protocol </a:t>
            </a:r>
            <a:r>
              <a:rPr lang="en-US" dirty="0"/>
              <a:t>review; Interviews/focus groups; Direct </a:t>
            </a:r>
            <a:r>
              <a:rPr lang="en-US" dirty="0" smtClean="0"/>
              <a:t>observation</a:t>
            </a:r>
            <a:endParaRPr lang="en-US" dirty="0" smtClean="0"/>
          </a:p>
          <a:p>
            <a:pPr lvl="1"/>
            <a:endParaRPr lang="en-US" dirty="0"/>
          </a:p>
          <a:p>
            <a:r>
              <a:rPr lang="en-US" dirty="0" smtClean="0"/>
              <a:t>Triangulate information from different sources/methods</a:t>
            </a:r>
            <a:endParaRPr lang="en-US" dirty="0"/>
          </a:p>
        </p:txBody>
      </p:sp>
    </p:spTree>
    <p:extLst>
      <p:ext uri="{BB962C8B-B14F-4D97-AF65-F5344CB8AC3E}">
        <p14:creationId xmlns:p14="http://schemas.microsoft.com/office/powerpoint/2010/main" val="184161378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evidence-practice gap</a:t>
            </a:r>
            <a:endParaRPr lang="en-US" dirty="0"/>
          </a:p>
        </p:txBody>
      </p:sp>
      <p:sp>
        <p:nvSpPr>
          <p:cNvPr id="3" name="Content Placeholder 2"/>
          <p:cNvSpPr>
            <a:spLocks noGrp="1"/>
          </p:cNvSpPr>
          <p:nvPr>
            <p:ph idx="1"/>
          </p:nvPr>
        </p:nvSpPr>
        <p:spPr>
          <a:xfrm>
            <a:off x="206375" y="1600200"/>
            <a:ext cx="8731250" cy="4525963"/>
          </a:xfrm>
        </p:spPr>
        <p:txBody>
          <a:bodyPr/>
          <a:lstStyle/>
          <a:p>
            <a:r>
              <a:rPr lang="en-US" dirty="0" smtClean="0"/>
              <a:t>Consistent failure to translate evidence into routine practice</a:t>
            </a:r>
          </a:p>
          <a:p>
            <a:pPr lvl="1"/>
            <a:r>
              <a:rPr lang="en-US" dirty="0" smtClean="0"/>
              <a:t>50% of patients do not receive recommended care</a:t>
            </a:r>
          </a:p>
          <a:p>
            <a:pPr lvl="1"/>
            <a:r>
              <a:rPr lang="en-US" dirty="0" smtClean="0"/>
              <a:t>30% of medical spending is on unnecessary care</a:t>
            </a:r>
          </a:p>
          <a:p>
            <a:pPr lvl="1"/>
            <a:endParaRPr lang="en-US" dirty="0"/>
          </a:p>
          <a:p>
            <a:r>
              <a:rPr lang="en-US" dirty="0" smtClean="0"/>
              <a:t>Closing evidence-practice gap critical to optimizing patient care, outcomes and costs</a:t>
            </a:r>
          </a:p>
          <a:p>
            <a:pPr lvl="1"/>
            <a:endParaRPr lang="en-US" dirty="0"/>
          </a:p>
        </p:txBody>
      </p:sp>
      <p:sp>
        <p:nvSpPr>
          <p:cNvPr id="4" name="TextBox 3"/>
          <p:cNvSpPr txBox="1"/>
          <p:nvPr/>
        </p:nvSpPr>
        <p:spPr>
          <a:xfrm>
            <a:off x="4111624" y="6193965"/>
            <a:ext cx="5032376" cy="646331"/>
          </a:xfrm>
          <a:prstGeom prst="rect">
            <a:avLst/>
          </a:prstGeom>
          <a:noFill/>
        </p:spPr>
        <p:txBody>
          <a:bodyPr wrap="square" rtlCol="0">
            <a:spAutoFit/>
          </a:bodyPr>
          <a:lstStyle/>
          <a:p>
            <a:pPr algn="r"/>
            <a:r>
              <a:rPr lang="en-US" dirty="0" smtClean="0"/>
              <a:t>Asch SM. NEJM 2006</a:t>
            </a:r>
            <a:r>
              <a:rPr lang="en-US" dirty="0" smtClean="0"/>
              <a:t>;</a:t>
            </a:r>
          </a:p>
          <a:p>
            <a:pPr algn="r"/>
            <a:r>
              <a:rPr lang="en-US" dirty="0" smtClean="0"/>
              <a:t>Dartmouth Atlas of Healthcare</a:t>
            </a:r>
            <a:endParaRPr lang="en-US" dirty="0"/>
          </a:p>
        </p:txBody>
      </p:sp>
    </p:spTree>
    <p:extLst>
      <p:ext uri="{BB962C8B-B14F-4D97-AF65-F5344CB8AC3E}">
        <p14:creationId xmlns:p14="http://schemas.microsoft.com/office/powerpoint/2010/main" val="88851222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54099227"/>
              </p:ext>
            </p:extLst>
          </p:nvPr>
        </p:nvGraphicFramePr>
        <p:xfrm>
          <a:off x="457200" y="1024089"/>
          <a:ext cx="8229600" cy="4754879"/>
        </p:xfrm>
        <a:graphic>
          <a:graphicData uri="http://schemas.openxmlformats.org/drawingml/2006/table">
            <a:tbl>
              <a:tblPr firstRow="1" bandRow="1">
                <a:tableStyleId>{5C22544A-7EE6-4342-B048-85BDC9FD1C3A}</a:tableStyleId>
              </a:tblPr>
              <a:tblGrid>
                <a:gridCol w="2099733"/>
                <a:gridCol w="3589867"/>
                <a:gridCol w="2540000"/>
              </a:tblGrid>
              <a:tr h="370840">
                <a:tc>
                  <a:txBody>
                    <a:bodyPr/>
                    <a:lstStyle/>
                    <a:p>
                      <a:r>
                        <a:rPr lang="en-US" dirty="0" smtClean="0"/>
                        <a:t>COM-B Component</a:t>
                      </a:r>
                      <a:endParaRPr lang="en-US" dirty="0"/>
                    </a:p>
                  </a:txBody>
                  <a:tcPr/>
                </a:tc>
                <a:tc>
                  <a:txBody>
                    <a:bodyPr/>
                    <a:lstStyle/>
                    <a:p>
                      <a:r>
                        <a:rPr lang="en-US" dirty="0" smtClean="0"/>
                        <a:t>What needs to happen for target behavior to occur?</a:t>
                      </a:r>
                      <a:endParaRPr lang="en-US" dirty="0"/>
                    </a:p>
                  </a:txBody>
                  <a:tcPr/>
                </a:tc>
                <a:tc>
                  <a:txBody>
                    <a:bodyPr/>
                    <a:lstStyle/>
                    <a:p>
                      <a:r>
                        <a:rPr lang="en-US" dirty="0" smtClean="0"/>
                        <a:t>Is there a need for change?</a:t>
                      </a:r>
                      <a:endParaRPr lang="en-US" dirty="0"/>
                    </a:p>
                  </a:txBody>
                  <a:tcPr/>
                </a:tc>
              </a:tr>
              <a:tr h="370840">
                <a:tc>
                  <a:txBody>
                    <a:bodyPr/>
                    <a:lstStyle/>
                    <a:p>
                      <a:r>
                        <a:rPr lang="en-US" dirty="0" smtClean="0"/>
                        <a:t>Capability –</a:t>
                      </a:r>
                      <a:r>
                        <a:rPr lang="en-US" baseline="0" dirty="0" smtClean="0"/>
                        <a:t> Physical</a:t>
                      </a:r>
                      <a:endParaRPr lang="en-US" dirty="0"/>
                    </a:p>
                  </a:txBody>
                  <a:tcPr/>
                </a:tc>
                <a:tc>
                  <a:txBody>
                    <a:bodyPr/>
                    <a:lstStyle/>
                    <a:p>
                      <a:r>
                        <a:rPr lang="en-US" dirty="0" smtClean="0"/>
                        <a:t>Have physical skills to clean hands</a:t>
                      </a:r>
                      <a:endParaRPr lang="en-US" dirty="0"/>
                    </a:p>
                  </a:txBody>
                  <a:tcPr/>
                </a:tc>
                <a:tc>
                  <a:txBody>
                    <a:bodyPr/>
                    <a:lstStyle/>
                    <a:p>
                      <a:r>
                        <a:rPr lang="en-US" dirty="0" smtClean="0"/>
                        <a:t>No</a:t>
                      </a:r>
                      <a:r>
                        <a:rPr lang="en-US" baseline="0" dirty="0" smtClean="0"/>
                        <a:t> – staff already have these skills</a:t>
                      </a:r>
                      <a:endParaRPr lang="en-US" dirty="0"/>
                    </a:p>
                  </a:txBody>
                  <a:tcPr/>
                </a:tc>
              </a:tr>
              <a:tr h="370840">
                <a:tc>
                  <a:txBody>
                    <a:bodyPr/>
                    <a:lstStyle/>
                    <a:p>
                      <a:r>
                        <a:rPr lang="en-US" dirty="0" smtClean="0"/>
                        <a:t>Capability –</a:t>
                      </a:r>
                      <a:r>
                        <a:rPr lang="en-US" baseline="0" dirty="0" smtClean="0"/>
                        <a:t> Psychological</a:t>
                      </a:r>
                      <a:endParaRPr lang="en-US" dirty="0"/>
                    </a:p>
                  </a:txBody>
                  <a:tcPr/>
                </a:tc>
                <a:tc>
                  <a:txBody>
                    <a:bodyPr/>
                    <a:lstStyle/>
                    <a:p>
                      <a:r>
                        <a:rPr lang="en-US" dirty="0" smtClean="0"/>
                        <a:t>Know correct technique to clean hands</a:t>
                      </a:r>
                      <a:endParaRPr lang="en-US" dirty="0"/>
                    </a:p>
                  </a:txBody>
                  <a:tcPr/>
                </a:tc>
                <a:tc>
                  <a:txBody>
                    <a:bodyPr/>
                    <a:lstStyle/>
                    <a:p>
                      <a:r>
                        <a:rPr lang="en-US" dirty="0" smtClean="0"/>
                        <a:t>No – knowledge is</a:t>
                      </a:r>
                      <a:r>
                        <a:rPr lang="en-US" baseline="0" dirty="0" smtClean="0"/>
                        <a:t> sufficient</a:t>
                      </a:r>
                      <a:endParaRPr lang="en-US" dirty="0"/>
                    </a:p>
                  </a:txBody>
                  <a:tcPr/>
                </a:tc>
              </a:tr>
              <a:tr h="370840">
                <a:tc>
                  <a:txBody>
                    <a:bodyPr/>
                    <a:lstStyle/>
                    <a:p>
                      <a:r>
                        <a:rPr lang="en-US" dirty="0" smtClean="0"/>
                        <a:t>Opportunity – Physical</a:t>
                      </a:r>
                      <a:endParaRPr lang="en-US" dirty="0"/>
                    </a:p>
                  </a:txBody>
                  <a:tcPr/>
                </a:tc>
                <a:tc>
                  <a:txBody>
                    <a:bodyPr/>
                    <a:lstStyle/>
                    <a:p>
                      <a:r>
                        <a:rPr lang="en-US" dirty="0" smtClean="0"/>
                        <a:t>Have </a:t>
                      </a:r>
                      <a:r>
                        <a:rPr lang="en-US" dirty="0" smtClean="0"/>
                        <a:t>alcohol </a:t>
                      </a:r>
                      <a:r>
                        <a:rPr lang="en-US" dirty="0" smtClean="0"/>
                        <a:t>gel available</a:t>
                      </a:r>
                      <a:endParaRPr lang="en-US" dirty="0"/>
                    </a:p>
                  </a:txBody>
                  <a:tcPr/>
                </a:tc>
                <a:tc>
                  <a:txBody>
                    <a:bodyPr/>
                    <a:lstStyle/>
                    <a:p>
                      <a:r>
                        <a:rPr lang="en-US" dirty="0" smtClean="0"/>
                        <a:t>No – alcohol</a:t>
                      </a:r>
                      <a:r>
                        <a:rPr lang="en-US" baseline="0" dirty="0" smtClean="0"/>
                        <a:t> gel available consistently</a:t>
                      </a:r>
                      <a:endParaRPr lang="en-US" dirty="0"/>
                    </a:p>
                  </a:txBody>
                  <a:tcPr/>
                </a:tc>
              </a:tr>
              <a:tr h="370840">
                <a:tc>
                  <a:txBody>
                    <a:bodyPr/>
                    <a:lstStyle/>
                    <a:p>
                      <a:r>
                        <a:rPr lang="en-US" dirty="0" smtClean="0"/>
                        <a:t>Opportunity – Social</a:t>
                      </a:r>
                      <a:endParaRPr lang="en-US" dirty="0"/>
                    </a:p>
                  </a:txBody>
                  <a:tcPr/>
                </a:tc>
                <a:tc>
                  <a:txBody>
                    <a:bodyPr/>
                    <a:lstStyle/>
                    <a:p>
                      <a:r>
                        <a:rPr lang="en-US" dirty="0" smtClean="0"/>
                        <a:t>See senior</a:t>
                      </a:r>
                      <a:r>
                        <a:rPr lang="en-US" baseline="0" dirty="0" smtClean="0"/>
                        <a:t> doctors clean their hands</a:t>
                      </a:r>
                      <a:endParaRPr lang="en-US" dirty="0"/>
                    </a:p>
                  </a:txBody>
                  <a:tcPr/>
                </a:tc>
                <a:tc>
                  <a:txBody>
                    <a:bodyPr/>
                    <a:lstStyle/>
                    <a:p>
                      <a:r>
                        <a:rPr lang="en-US" dirty="0" smtClean="0"/>
                        <a:t>Yes – doctors are terrible at cleansing</a:t>
                      </a:r>
                      <a:r>
                        <a:rPr lang="en-US" baseline="0" dirty="0" smtClean="0"/>
                        <a:t> hands</a:t>
                      </a:r>
                      <a:endParaRPr lang="en-US" dirty="0"/>
                    </a:p>
                  </a:txBody>
                  <a:tcPr/>
                </a:tc>
              </a:tr>
              <a:tr h="370840">
                <a:tc>
                  <a:txBody>
                    <a:bodyPr/>
                    <a:lstStyle/>
                    <a:p>
                      <a:r>
                        <a:rPr lang="en-US" dirty="0" smtClean="0"/>
                        <a:t>Motivation</a:t>
                      </a:r>
                      <a:r>
                        <a:rPr lang="en-US" baseline="0" dirty="0" smtClean="0"/>
                        <a:t> – Reflexive</a:t>
                      </a:r>
                      <a:endParaRPr lang="en-US" dirty="0"/>
                    </a:p>
                  </a:txBody>
                  <a:tcPr/>
                </a:tc>
                <a:tc>
                  <a:txBody>
                    <a:bodyPr/>
                    <a:lstStyle/>
                    <a:p>
                      <a:r>
                        <a:rPr lang="en-US" dirty="0" smtClean="0"/>
                        <a:t>Believe that hand hygiene will require improved cognitive and self-regulation skills</a:t>
                      </a:r>
                      <a:endParaRPr lang="en-US" dirty="0"/>
                    </a:p>
                  </a:txBody>
                  <a:tcPr/>
                </a:tc>
                <a:tc>
                  <a:txBody>
                    <a:bodyPr/>
                    <a:lstStyle/>
                    <a:p>
                      <a:r>
                        <a:rPr lang="en-US" dirty="0" smtClean="0"/>
                        <a:t>Yes – staff do not recognize the value of these skills</a:t>
                      </a:r>
                      <a:endParaRPr lang="en-US" dirty="0"/>
                    </a:p>
                  </a:txBody>
                  <a:tcPr/>
                </a:tc>
              </a:tr>
              <a:tr h="370840">
                <a:tc>
                  <a:txBody>
                    <a:bodyPr/>
                    <a:lstStyle/>
                    <a:p>
                      <a:r>
                        <a:rPr lang="en-US" dirty="0" smtClean="0"/>
                        <a:t>Motivation</a:t>
                      </a:r>
                      <a:r>
                        <a:rPr lang="en-US" baseline="0" dirty="0" smtClean="0"/>
                        <a:t> – Autonomic</a:t>
                      </a:r>
                      <a:endParaRPr lang="en-US" dirty="0"/>
                    </a:p>
                  </a:txBody>
                  <a:tcPr/>
                </a:tc>
                <a:tc>
                  <a:txBody>
                    <a:bodyPr/>
                    <a:lstStyle/>
                    <a:p>
                      <a:r>
                        <a:rPr lang="en-US" dirty="0" smtClean="0"/>
                        <a:t>Have established routines  and habits for hand cleansing</a:t>
                      </a:r>
                      <a:endParaRPr lang="en-US" dirty="0"/>
                    </a:p>
                  </a:txBody>
                  <a:tcPr/>
                </a:tc>
                <a:tc>
                  <a:txBody>
                    <a:bodyPr/>
                    <a:lstStyle/>
                    <a:p>
                      <a:r>
                        <a:rPr lang="en-US" dirty="0" smtClean="0"/>
                        <a:t>Yes – change needed to establish habits</a:t>
                      </a:r>
                      <a:endParaRPr lang="en-US" dirty="0"/>
                    </a:p>
                  </a:txBody>
                  <a:tcPr/>
                </a:tc>
              </a:tr>
            </a:tbl>
          </a:graphicData>
        </a:graphic>
      </p:graphicFrame>
      <p:sp>
        <p:nvSpPr>
          <p:cNvPr id="5" name="Content Placeholder 2"/>
          <p:cNvSpPr txBox="1">
            <a:spLocks/>
          </p:cNvSpPr>
          <p:nvPr/>
        </p:nvSpPr>
        <p:spPr>
          <a:xfrm>
            <a:off x="190500" y="5778968"/>
            <a:ext cx="8496300" cy="8034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Behavioral Diagnosis: Social opportunity, Reflexive motivation and autonomic motivation need to change in order for target behavior to occur</a:t>
            </a:r>
          </a:p>
        </p:txBody>
      </p:sp>
      <p:sp>
        <p:nvSpPr>
          <p:cNvPr id="6" name="Title 1"/>
          <p:cNvSpPr>
            <a:spLocks noGrp="1"/>
          </p:cNvSpPr>
          <p:nvPr>
            <p:ph type="title"/>
          </p:nvPr>
        </p:nvSpPr>
        <p:spPr>
          <a:xfrm>
            <a:off x="198459" y="274638"/>
            <a:ext cx="8791735" cy="749451"/>
          </a:xfrm>
        </p:spPr>
        <p:txBody>
          <a:bodyPr>
            <a:noAutofit/>
          </a:bodyPr>
          <a:lstStyle/>
          <a:p>
            <a:r>
              <a:rPr lang="en-US" sz="3600" dirty="0" smtClean="0"/>
              <a:t>COM-B Diagnosis: Hand hygiene example</a:t>
            </a:r>
            <a:endParaRPr lang="en-US" sz="3600" dirty="0"/>
          </a:p>
        </p:txBody>
      </p:sp>
    </p:spTree>
    <p:extLst>
      <p:ext uri="{BB962C8B-B14F-4D97-AF65-F5344CB8AC3E}">
        <p14:creationId xmlns:p14="http://schemas.microsoft.com/office/powerpoint/2010/main" val="18885551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 Exercise</a:t>
            </a:r>
            <a:endParaRPr lang="en-US" dirty="0"/>
          </a:p>
        </p:txBody>
      </p:sp>
      <p:sp>
        <p:nvSpPr>
          <p:cNvPr id="3" name="Content Placeholder 2"/>
          <p:cNvSpPr>
            <a:spLocks noGrp="1"/>
          </p:cNvSpPr>
          <p:nvPr>
            <p:ph idx="1"/>
          </p:nvPr>
        </p:nvSpPr>
        <p:spPr/>
        <p:txBody>
          <a:bodyPr/>
          <a:lstStyle/>
          <a:p>
            <a:r>
              <a:rPr lang="en-US" dirty="0" smtClean="0"/>
              <a:t>Complete BCW Worksheet 3 (Specify target behavior</a:t>
            </a:r>
          </a:p>
          <a:p>
            <a:endParaRPr lang="en-US" dirty="0"/>
          </a:p>
          <a:p>
            <a:r>
              <a:rPr lang="en-US" dirty="0" smtClean="0"/>
              <a:t>Complete BCW Worksheet 4: COM-B Diagnosis) or consider how you will collect data                                                                                                                                                                                                                                                                                                                                                                                          </a:t>
            </a:r>
            <a:endParaRPr lang="en-US" dirty="0"/>
          </a:p>
        </p:txBody>
      </p:sp>
    </p:spTree>
    <p:extLst>
      <p:ext uri="{BB962C8B-B14F-4D97-AF65-F5344CB8AC3E}">
        <p14:creationId xmlns:p14="http://schemas.microsoft.com/office/powerpoint/2010/main" val="354657430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019804" y="3015191"/>
            <a:ext cx="3124196" cy="1590675"/>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000000"/>
                </a:solidFill>
              </a:rPr>
              <a:t>Identify:</a:t>
            </a:r>
          </a:p>
          <a:p>
            <a:pPr marL="236538" indent="-236538">
              <a:buFont typeface="+mj-lt"/>
              <a:buAutoNum type="arabicPeriod" startAt="7"/>
            </a:pPr>
            <a:r>
              <a:rPr lang="en-US" dirty="0" smtClean="0">
                <a:solidFill>
                  <a:srgbClr val="000000"/>
                </a:solidFill>
              </a:rPr>
              <a:t>Behavior change techniques</a:t>
            </a:r>
          </a:p>
          <a:p>
            <a:pPr marL="236538" indent="-236538">
              <a:buFont typeface="+mj-lt"/>
              <a:buAutoNum type="arabicPeriod" startAt="7"/>
            </a:pPr>
            <a:r>
              <a:rPr lang="en-US" dirty="0" smtClean="0">
                <a:solidFill>
                  <a:srgbClr val="000000"/>
                </a:solidFill>
              </a:rPr>
              <a:t>Mode of delivery</a:t>
            </a:r>
          </a:p>
          <a:p>
            <a:endParaRPr lang="en-US" dirty="0">
              <a:solidFill>
                <a:srgbClr val="000000"/>
              </a:solidFill>
            </a:endParaRPr>
          </a:p>
        </p:txBody>
      </p:sp>
      <p:sp>
        <p:nvSpPr>
          <p:cNvPr id="4" name="Rectangle 3"/>
          <p:cNvSpPr/>
          <p:nvPr/>
        </p:nvSpPr>
        <p:spPr>
          <a:xfrm>
            <a:off x="42335" y="3032125"/>
            <a:ext cx="2921000" cy="2397125"/>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marL="236538" indent="-236538">
              <a:buFont typeface="+mj-lt"/>
              <a:buAutoNum type="arabicPeriod"/>
            </a:pPr>
            <a:r>
              <a:rPr lang="en-US" dirty="0" smtClean="0">
                <a:solidFill>
                  <a:schemeClr val="tx1"/>
                </a:solidFill>
              </a:rPr>
              <a:t>Define the problem in behavioral terms</a:t>
            </a:r>
          </a:p>
          <a:p>
            <a:pPr marL="236538" indent="-236538">
              <a:buFont typeface="+mj-lt"/>
              <a:buAutoNum type="arabicPeriod"/>
            </a:pPr>
            <a:r>
              <a:rPr lang="en-US" dirty="0" smtClean="0">
                <a:solidFill>
                  <a:schemeClr val="tx1"/>
                </a:solidFill>
              </a:rPr>
              <a:t>Select target behavior(s)</a:t>
            </a:r>
          </a:p>
          <a:p>
            <a:pPr marL="236538" indent="-236538">
              <a:buFont typeface="+mj-lt"/>
              <a:buAutoNum type="arabicPeriod"/>
            </a:pPr>
            <a:r>
              <a:rPr lang="en-US" dirty="0" smtClean="0">
                <a:solidFill>
                  <a:schemeClr val="tx1"/>
                </a:solidFill>
              </a:rPr>
              <a:t>Specify the target behavior(s)</a:t>
            </a:r>
          </a:p>
          <a:p>
            <a:pPr marL="236538" indent="-236538">
              <a:buFont typeface="+mj-lt"/>
              <a:buAutoNum type="arabicPeriod"/>
            </a:pPr>
            <a:r>
              <a:rPr lang="en-US" dirty="0" smtClean="0">
                <a:solidFill>
                  <a:schemeClr val="tx1"/>
                </a:solidFill>
              </a:rPr>
              <a:t>Identify what needs to change</a:t>
            </a:r>
            <a:endParaRPr lang="en-US" dirty="0">
              <a:solidFill>
                <a:schemeClr val="tx1"/>
              </a:solidFill>
            </a:endParaRPr>
          </a:p>
        </p:txBody>
      </p:sp>
      <p:sp>
        <p:nvSpPr>
          <p:cNvPr id="5" name="Rectangle 4"/>
          <p:cNvSpPr/>
          <p:nvPr/>
        </p:nvSpPr>
        <p:spPr>
          <a:xfrm>
            <a:off x="3039536" y="3032125"/>
            <a:ext cx="2905125" cy="1573742"/>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000000"/>
                </a:solidFill>
              </a:rPr>
              <a:t>Identify:</a:t>
            </a:r>
          </a:p>
          <a:p>
            <a:pPr marL="236538" indent="-236538">
              <a:buFont typeface="+mj-lt"/>
              <a:buAutoNum type="arabicPeriod" startAt="5"/>
            </a:pPr>
            <a:r>
              <a:rPr lang="en-US" dirty="0">
                <a:solidFill>
                  <a:srgbClr val="000000"/>
                </a:solidFill>
              </a:rPr>
              <a:t>I</a:t>
            </a:r>
            <a:r>
              <a:rPr lang="en-US" dirty="0" smtClean="0">
                <a:solidFill>
                  <a:srgbClr val="000000"/>
                </a:solidFill>
              </a:rPr>
              <a:t>ntervention functions</a:t>
            </a:r>
          </a:p>
          <a:p>
            <a:pPr marL="236538" indent="-236538">
              <a:buFont typeface="+mj-lt"/>
              <a:buAutoNum type="arabicPeriod" startAt="5"/>
            </a:pPr>
            <a:r>
              <a:rPr lang="en-US" dirty="0">
                <a:solidFill>
                  <a:srgbClr val="000000"/>
                </a:solidFill>
              </a:rPr>
              <a:t>P</a:t>
            </a:r>
            <a:r>
              <a:rPr lang="en-US" dirty="0" smtClean="0">
                <a:solidFill>
                  <a:srgbClr val="000000"/>
                </a:solidFill>
              </a:rPr>
              <a:t>olicy categories</a:t>
            </a:r>
          </a:p>
          <a:p>
            <a:endParaRPr lang="en-US" dirty="0">
              <a:solidFill>
                <a:srgbClr val="000000"/>
              </a:solidFill>
            </a:endParaRPr>
          </a:p>
        </p:txBody>
      </p:sp>
      <p:sp>
        <p:nvSpPr>
          <p:cNvPr id="10" name="Right Arrow 9"/>
          <p:cNvSpPr/>
          <p:nvPr/>
        </p:nvSpPr>
        <p:spPr>
          <a:xfrm>
            <a:off x="5707596" y="2216152"/>
            <a:ext cx="3444874" cy="1016000"/>
          </a:xfrm>
          <a:prstGeom prst="rightArrow">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t>	</a:t>
            </a:r>
          </a:p>
          <a:p>
            <a:r>
              <a:rPr lang="en-US" sz="1400" dirty="0"/>
              <a:t>	</a:t>
            </a:r>
            <a:r>
              <a:rPr lang="en-US" sz="1400" dirty="0" smtClean="0"/>
              <a:t>Stage 2: Identify content and 	implementation options</a:t>
            </a:r>
          </a:p>
          <a:p>
            <a:pPr algn="ctr"/>
            <a:endParaRPr lang="en-US" sz="1400" dirty="0"/>
          </a:p>
        </p:txBody>
      </p:sp>
      <p:sp>
        <p:nvSpPr>
          <p:cNvPr id="9" name="Right Arrow 8"/>
          <p:cNvSpPr/>
          <p:nvPr/>
        </p:nvSpPr>
        <p:spPr>
          <a:xfrm>
            <a:off x="2727327" y="2216152"/>
            <a:ext cx="3444874" cy="1016000"/>
          </a:xfrm>
          <a:prstGeom prst="rightArrow">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t>	</a:t>
            </a:r>
          </a:p>
          <a:p>
            <a:r>
              <a:rPr lang="en-US" sz="1400" dirty="0"/>
              <a:t>	</a:t>
            </a:r>
            <a:r>
              <a:rPr lang="en-US" sz="1400" dirty="0" smtClean="0"/>
              <a:t>Stage 2: Identify intervention </a:t>
            </a:r>
          </a:p>
          <a:p>
            <a:r>
              <a:rPr lang="en-US" sz="1400" dirty="0" smtClean="0"/>
              <a:t>	options</a:t>
            </a:r>
          </a:p>
          <a:p>
            <a:pPr algn="ctr"/>
            <a:endParaRPr lang="en-US" sz="1400" dirty="0"/>
          </a:p>
        </p:txBody>
      </p:sp>
      <p:sp>
        <p:nvSpPr>
          <p:cNvPr id="7" name="Right Arrow 6"/>
          <p:cNvSpPr/>
          <p:nvPr/>
        </p:nvSpPr>
        <p:spPr>
          <a:xfrm>
            <a:off x="0" y="2206626"/>
            <a:ext cx="2997201" cy="1016000"/>
          </a:xfrm>
          <a:prstGeom prst="rightArrow">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Stage 1: Understand the behavior</a:t>
            </a:r>
          </a:p>
          <a:p>
            <a:pPr algn="ctr"/>
            <a:endParaRPr lang="en-US" sz="1400" dirty="0"/>
          </a:p>
        </p:txBody>
      </p:sp>
      <p:sp>
        <p:nvSpPr>
          <p:cNvPr id="2" name="Title 1"/>
          <p:cNvSpPr>
            <a:spLocks noGrp="1"/>
          </p:cNvSpPr>
          <p:nvPr>
            <p:ph type="title"/>
          </p:nvPr>
        </p:nvSpPr>
        <p:spPr/>
        <p:txBody>
          <a:bodyPr/>
          <a:lstStyle/>
          <a:p>
            <a:r>
              <a:rPr lang="en-US" dirty="0" smtClean="0"/>
              <a:t>Using the BCW</a:t>
            </a:r>
            <a:endParaRPr lang="en-US" dirty="0"/>
          </a:p>
        </p:txBody>
      </p:sp>
      <p:sp>
        <p:nvSpPr>
          <p:cNvPr id="3" name="Oval 2"/>
          <p:cNvSpPr/>
          <p:nvPr/>
        </p:nvSpPr>
        <p:spPr>
          <a:xfrm>
            <a:off x="2960152" y="1527860"/>
            <a:ext cx="2980268" cy="4444678"/>
          </a:xfrm>
          <a:prstGeom prst="ellipse">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872868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997" y="115902"/>
            <a:ext cx="8692505" cy="757162"/>
          </a:xfrm>
        </p:spPr>
        <p:txBody>
          <a:bodyPr>
            <a:normAutofit fontScale="90000"/>
          </a:bodyPr>
          <a:lstStyle/>
          <a:p>
            <a:r>
              <a:rPr lang="en-US" dirty="0" smtClean="0"/>
              <a:t>Step 5 – Identify intervention functions</a:t>
            </a:r>
            <a:endParaRPr lang="en-US" dirty="0"/>
          </a:p>
        </p:txBody>
      </p:sp>
      <p:pic>
        <p:nvPicPr>
          <p:cNvPr id="4" name="Content Placeholder 3"/>
          <p:cNvPicPr>
            <a:picLocks noGrp="1" noChangeAspect="1"/>
          </p:cNvPicPr>
          <p:nvPr>
            <p:ph idx="1"/>
          </p:nvPr>
        </p:nvPicPr>
        <p:blipFill>
          <a:blip r:embed="rId2"/>
          <a:srcRect t="10430" b="10430"/>
          <a:stretch>
            <a:fillRect/>
          </a:stretch>
        </p:blipFill>
        <p:spPr/>
      </p:pic>
      <p:sp>
        <p:nvSpPr>
          <p:cNvPr id="5" name="Content Placeholder 2"/>
          <p:cNvSpPr txBox="1">
            <a:spLocks/>
          </p:cNvSpPr>
          <p:nvPr/>
        </p:nvSpPr>
        <p:spPr>
          <a:xfrm>
            <a:off x="0" y="6290014"/>
            <a:ext cx="9144000" cy="580812"/>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smtClean="0"/>
              <a:t>Intervention function = Broad categories of means by which an intervention can change behavior</a:t>
            </a:r>
          </a:p>
        </p:txBody>
      </p:sp>
      <p:sp>
        <p:nvSpPr>
          <p:cNvPr id="6" name="TextBox 5"/>
          <p:cNvSpPr txBox="1"/>
          <p:nvPr/>
        </p:nvSpPr>
        <p:spPr>
          <a:xfrm>
            <a:off x="257997" y="873065"/>
            <a:ext cx="8692505" cy="523220"/>
          </a:xfrm>
          <a:prstGeom prst="rect">
            <a:avLst/>
          </a:prstGeom>
          <a:noFill/>
        </p:spPr>
        <p:txBody>
          <a:bodyPr wrap="square" rtlCol="0">
            <a:spAutoFit/>
          </a:bodyPr>
          <a:lstStyle/>
          <a:p>
            <a:pPr marL="457200" indent="-457200">
              <a:buFont typeface="Arial"/>
              <a:buChar char="•"/>
            </a:pPr>
            <a:r>
              <a:rPr lang="en-US" sz="2800" dirty="0" smtClean="0"/>
              <a:t>BCW links COM-B diagnosis to </a:t>
            </a:r>
            <a:r>
              <a:rPr lang="en-US" sz="2800" b="1" u="sng" dirty="0" smtClean="0">
                <a:solidFill>
                  <a:srgbClr val="FF0000"/>
                </a:solidFill>
              </a:rPr>
              <a:t>intervention </a:t>
            </a:r>
            <a:r>
              <a:rPr lang="en-US" sz="2800" b="1" u="sng" dirty="0">
                <a:solidFill>
                  <a:srgbClr val="FF0000"/>
                </a:solidFill>
              </a:rPr>
              <a:t>functions</a:t>
            </a:r>
          </a:p>
        </p:txBody>
      </p:sp>
    </p:spTree>
    <p:extLst>
      <p:ext uri="{BB962C8B-B14F-4D97-AF65-F5344CB8AC3E}">
        <p14:creationId xmlns:p14="http://schemas.microsoft.com/office/powerpoint/2010/main" val="50997029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1405" r="1405"/>
          <a:stretch>
            <a:fillRect/>
          </a:stretch>
        </p:blipFill>
        <p:spPr>
          <a:xfrm>
            <a:off x="457200" y="1203360"/>
            <a:ext cx="8229600" cy="4525963"/>
          </a:xfrm>
        </p:spPr>
      </p:pic>
    </p:spTree>
    <p:extLst>
      <p:ext uri="{BB962C8B-B14F-4D97-AF65-F5344CB8AC3E}">
        <p14:creationId xmlns:p14="http://schemas.microsoft.com/office/powerpoint/2010/main" val="153075121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643" b="643"/>
          <a:stretch>
            <a:fillRect/>
          </a:stretch>
        </p:blipFill>
        <p:spPr>
          <a:xfrm>
            <a:off x="516738" y="1084308"/>
            <a:ext cx="8229600" cy="4525963"/>
          </a:xfrm>
        </p:spPr>
      </p:pic>
    </p:spTree>
    <p:extLst>
      <p:ext uri="{BB962C8B-B14F-4D97-AF65-F5344CB8AC3E}">
        <p14:creationId xmlns:p14="http://schemas.microsoft.com/office/powerpoint/2010/main" val="372840064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59" y="274638"/>
            <a:ext cx="8791735" cy="1143000"/>
          </a:xfrm>
        </p:spPr>
        <p:txBody>
          <a:bodyPr>
            <a:noAutofit/>
          </a:bodyPr>
          <a:lstStyle/>
          <a:p>
            <a:r>
              <a:rPr lang="en-US" sz="3600" dirty="0" smtClean="0"/>
              <a:t>Intervention functions: Hand hygiene example</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3318990"/>
              </p:ext>
            </p:extLst>
          </p:nvPr>
        </p:nvGraphicFramePr>
        <p:xfrm>
          <a:off x="457200" y="1322412"/>
          <a:ext cx="8229600" cy="5120640"/>
        </p:xfrm>
        <a:graphic>
          <a:graphicData uri="http://schemas.openxmlformats.org/drawingml/2006/table">
            <a:tbl>
              <a:tblPr firstRow="1" bandRow="1">
                <a:tableStyleId>{5C22544A-7EE6-4342-B048-85BDC9FD1C3A}</a:tableStyleId>
              </a:tblPr>
              <a:tblGrid>
                <a:gridCol w="4365355"/>
                <a:gridCol w="3864245"/>
              </a:tblGrid>
              <a:tr h="370840">
                <a:tc>
                  <a:txBody>
                    <a:bodyPr/>
                    <a:lstStyle/>
                    <a:p>
                      <a:r>
                        <a:rPr lang="en-US" sz="2400" dirty="0" smtClean="0"/>
                        <a:t>COM-B</a:t>
                      </a:r>
                      <a:r>
                        <a:rPr lang="en-US" sz="2400" baseline="0" dirty="0" smtClean="0"/>
                        <a:t> Diagnosis</a:t>
                      </a:r>
                      <a:endParaRPr lang="en-US" sz="2400" dirty="0"/>
                    </a:p>
                  </a:txBody>
                  <a:tcPr/>
                </a:tc>
                <a:tc>
                  <a:txBody>
                    <a:bodyPr/>
                    <a:lstStyle/>
                    <a:p>
                      <a:r>
                        <a:rPr lang="en-US" sz="2400" dirty="0" smtClean="0"/>
                        <a:t>Intervention Function</a:t>
                      </a:r>
                      <a:endParaRPr lang="en-US" sz="2400" dirty="0"/>
                    </a:p>
                  </a:txBody>
                  <a:tcPr/>
                </a:tc>
              </a:tr>
              <a:tr h="370840">
                <a:tc>
                  <a:txBody>
                    <a:bodyPr/>
                    <a:lstStyle/>
                    <a:p>
                      <a:r>
                        <a:rPr lang="en-US" sz="2400" dirty="0" smtClean="0"/>
                        <a:t>Social Opportunity</a:t>
                      </a:r>
                    </a:p>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 </a:t>
                      </a:r>
                      <a:r>
                        <a:rPr lang="en-US" sz="2000" dirty="0" smtClean="0"/>
                        <a:t>Do not see senior</a:t>
                      </a:r>
                      <a:r>
                        <a:rPr lang="en-US" sz="2000" baseline="0" dirty="0" smtClean="0"/>
                        <a:t> doctors clean their hands</a:t>
                      </a:r>
                      <a:endParaRPr lang="en-US" sz="2000" dirty="0" smtClean="0"/>
                    </a:p>
                    <a:p>
                      <a:endParaRPr lang="en-US" sz="2400" dirty="0"/>
                    </a:p>
                  </a:txBody>
                  <a:tcPr/>
                </a:tc>
                <a:tc>
                  <a:txBody>
                    <a:bodyPr/>
                    <a:lstStyle/>
                    <a:p>
                      <a:r>
                        <a:rPr lang="en-US" sz="2400" dirty="0" smtClean="0"/>
                        <a:t>Restriction</a:t>
                      </a:r>
                    </a:p>
                    <a:p>
                      <a:r>
                        <a:rPr lang="en-US" sz="2400" dirty="0" smtClean="0"/>
                        <a:t>Environmental restructuring</a:t>
                      </a:r>
                    </a:p>
                    <a:p>
                      <a:r>
                        <a:rPr lang="en-US" sz="2400" dirty="0" smtClean="0"/>
                        <a:t>Modeling</a:t>
                      </a:r>
                    </a:p>
                    <a:p>
                      <a:r>
                        <a:rPr lang="en-US" sz="2400" dirty="0" smtClean="0"/>
                        <a:t>Enablement</a:t>
                      </a:r>
                      <a:endParaRPr lang="en-US" sz="2400" dirty="0"/>
                    </a:p>
                  </a:txBody>
                  <a:tcPr/>
                </a:tc>
              </a:tr>
              <a:tr h="370840">
                <a:tc>
                  <a:txBody>
                    <a:bodyPr/>
                    <a:lstStyle/>
                    <a:p>
                      <a:r>
                        <a:rPr lang="en-US" sz="2400" dirty="0" smtClean="0"/>
                        <a:t>Reflexive Motivation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 </a:t>
                      </a:r>
                      <a:r>
                        <a:rPr lang="en-US" sz="2000" dirty="0" smtClean="0"/>
                        <a:t>Do</a:t>
                      </a:r>
                      <a:r>
                        <a:rPr lang="en-US" sz="2000" baseline="0" dirty="0" smtClean="0"/>
                        <a:t> not b</a:t>
                      </a:r>
                      <a:r>
                        <a:rPr lang="en-US" sz="2000" dirty="0" smtClean="0"/>
                        <a:t>elieve that hand hygiene will require improved cognitive and self-regulation skills</a:t>
                      </a:r>
                    </a:p>
                  </a:txBody>
                  <a:tcPr/>
                </a:tc>
                <a:tc>
                  <a:txBody>
                    <a:bodyPr/>
                    <a:lstStyle/>
                    <a:p>
                      <a:r>
                        <a:rPr lang="en-US" sz="2400" dirty="0" smtClean="0"/>
                        <a:t>Education</a:t>
                      </a:r>
                    </a:p>
                    <a:p>
                      <a:r>
                        <a:rPr lang="en-US" sz="2400" dirty="0" smtClean="0"/>
                        <a:t>Persuasion</a:t>
                      </a:r>
                    </a:p>
                    <a:p>
                      <a:r>
                        <a:rPr lang="en-US" sz="2400" dirty="0" smtClean="0"/>
                        <a:t>Modeling</a:t>
                      </a:r>
                    </a:p>
                    <a:p>
                      <a:r>
                        <a:rPr lang="en-US" sz="2400" dirty="0" smtClean="0"/>
                        <a:t>Enablement</a:t>
                      </a:r>
                      <a:endParaRPr lang="en-US" sz="2400" dirty="0"/>
                    </a:p>
                  </a:txBody>
                  <a:tcPr/>
                </a:tc>
              </a:tr>
              <a:tr h="370840">
                <a:tc>
                  <a:txBody>
                    <a:bodyPr/>
                    <a:lstStyle/>
                    <a:p>
                      <a:r>
                        <a:rPr lang="en-US" sz="2400" dirty="0" smtClean="0"/>
                        <a:t>Autonomic Motivation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 </a:t>
                      </a:r>
                      <a:r>
                        <a:rPr lang="en-US" sz="2000" dirty="0" smtClean="0"/>
                        <a:t>Do not have established routines  and habits for hand cleansing</a:t>
                      </a:r>
                    </a:p>
                    <a:p>
                      <a:endParaRPr lang="en-US" sz="2400" dirty="0"/>
                    </a:p>
                  </a:txBody>
                  <a:tcPr/>
                </a:tc>
                <a:tc>
                  <a:txBody>
                    <a:bodyPr/>
                    <a:lstStyle/>
                    <a:p>
                      <a:r>
                        <a:rPr lang="en-US" sz="2400" dirty="0" smtClean="0"/>
                        <a:t>Training</a:t>
                      </a:r>
                    </a:p>
                    <a:p>
                      <a:r>
                        <a:rPr lang="en-US" sz="2400" dirty="0" err="1" smtClean="0"/>
                        <a:t>Incentivisation</a:t>
                      </a:r>
                      <a:endParaRPr lang="en-US" sz="2400" dirty="0" smtClean="0"/>
                    </a:p>
                    <a:p>
                      <a:r>
                        <a:rPr lang="en-US" sz="2400" dirty="0" smtClean="0"/>
                        <a:t>Coercion</a:t>
                      </a:r>
                    </a:p>
                    <a:p>
                      <a:r>
                        <a:rPr lang="en-US" sz="2400" dirty="0" smtClean="0"/>
                        <a:t>Environmental</a:t>
                      </a:r>
                      <a:r>
                        <a:rPr lang="en-US" sz="2400" baseline="0" dirty="0" smtClean="0"/>
                        <a:t> restructuring</a:t>
                      </a:r>
                      <a:endParaRPr lang="en-US" sz="2400" dirty="0"/>
                    </a:p>
                  </a:txBody>
                  <a:tcPr/>
                </a:tc>
              </a:tr>
            </a:tbl>
          </a:graphicData>
        </a:graphic>
      </p:graphicFrame>
    </p:spTree>
    <p:extLst>
      <p:ext uri="{BB962C8B-B14F-4D97-AF65-F5344CB8AC3E}">
        <p14:creationId xmlns:p14="http://schemas.microsoft.com/office/powerpoint/2010/main" val="299476766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 6 – Identify policy categories</a:t>
            </a:r>
            <a:endParaRPr lang="en-US" dirty="0"/>
          </a:p>
        </p:txBody>
      </p:sp>
      <p:sp>
        <p:nvSpPr>
          <p:cNvPr id="3" name="Content Placeholder 2"/>
          <p:cNvSpPr>
            <a:spLocks noGrp="1"/>
          </p:cNvSpPr>
          <p:nvPr>
            <p:ph idx="1"/>
          </p:nvPr>
        </p:nvSpPr>
        <p:spPr>
          <a:xfrm>
            <a:off x="198459" y="1600200"/>
            <a:ext cx="8752043" cy="4525963"/>
          </a:xfrm>
        </p:spPr>
        <p:txBody>
          <a:bodyPr>
            <a:normAutofit/>
          </a:bodyPr>
          <a:lstStyle/>
          <a:p>
            <a:r>
              <a:rPr lang="en-US" dirty="0" smtClean="0"/>
              <a:t>Types of decisions made by authorities that help to support and enact the interventions</a:t>
            </a:r>
          </a:p>
          <a:p>
            <a:endParaRPr lang="en-US" dirty="0"/>
          </a:p>
          <a:p>
            <a:r>
              <a:rPr lang="en-US" dirty="0" smtClean="0"/>
              <a:t>BCW synthesis of 19 frameworks</a:t>
            </a:r>
          </a:p>
          <a:p>
            <a:pPr lvl="1"/>
            <a:r>
              <a:rPr lang="en-US" dirty="0" smtClean="0"/>
              <a:t>Identified seven distinct policy categories</a:t>
            </a:r>
          </a:p>
          <a:p>
            <a:pPr lvl="1"/>
            <a:r>
              <a:rPr lang="en-US" dirty="0" smtClean="0"/>
              <a:t>Suggested which policy categories effective in supporting different intervention functions</a:t>
            </a:r>
            <a:endParaRPr lang="en-US" dirty="0"/>
          </a:p>
        </p:txBody>
      </p:sp>
    </p:spTree>
    <p:extLst>
      <p:ext uri="{BB962C8B-B14F-4D97-AF65-F5344CB8AC3E}">
        <p14:creationId xmlns:p14="http://schemas.microsoft.com/office/powerpoint/2010/main" val="290026970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744"/>
            <a:ext cx="8229600" cy="706409"/>
          </a:xfrm>
        </p:spPr>
        <p:txBody>
          <a:bodyPr>
            <a:normAutofit fontScale="90000"/>
          </a:bodyPr>
          <a:lstStyle/>
          <a:p>
            <a:r>
              <a:rPr lang="en-US" dirty="0" smtClean="0"/>
              <a:t>Policy categories</a:t>
            </a:r>
            <a:endParaRPr lang="en-US" dirty="0"/>
          </a:p>
        </p:txBody>
      </p:sp>
      <p:pic>
        <p:nvPicPr>
          <p:cNvPr id="4" name="Picture 3"/>
          <p:cNvPicPr>
            <a:picLocks noChangeAspect="1"/>
          </p:cNvPicPr>
          <p:nvPr/>
        </p:nvPicPr>
        <p:blipFill>
          <a:blip r:embed="rId2"/>
          <a:stretch>
            <a:fillRect/>
          </a:stretch>
        </p:blipFill>
        <p:spPr>
          <a:xfrm>
            <a:off x="127000" y="881837"/>
            <a:ext cx="8877300" cy="5676900"/>
          </a:xfrm>
          <a:prstGeom prst="rect">
            <a:avLst/>
          </a:prstGeom>
        </p:spPr>
      </p:pic>
      <p:sp>
        <p:nvSpPr>
          <p:cNvPr id="5" name="Rectangle 4"/>
          <p:cNvSpPr/>
          <p:nvPr/>
        </p:nvSpPr>
        <p:spPr>
          <a:xfrm>
            <a:off x="7997899" y="5754270"/>
            <a:ext cx="1006401" cy="88383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101929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114300" y="330200"/>
            <a:ext cx="8915400" cy="6184900"/>
          </a:xfrm>
          <a:prstGeom prst="rect">
            <a:avLst/>
          </a:prstGeom>
        </p:spPr>
      </p:pic>
    </p:spTree>
    <p:extLst>
      <p:ext uri="{BB962C8B-B14F-4D97-AF65-F5344CB8AC3E}">
        <p14:creationId xmlns:p14="http://schemas.microsoft.com/office/powerpoint/2010/main" val="31830944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99" y="274638"/>
            <a:ext cx="8747125" cy="1143000"/>
          </a:xfrm>
        </p:spPr>
        <p:txBody>
          <a:bodyPr>
            <a:noAutofit/>
          </a:bodyPr>
          <a:lstStyle/>
          <a:p>
            <a:r>
              <a:rPr lang="en-US" sz="3600" dirty="0" smtClean="0"/>
              <a:t>Traditional approach to evidence translation</a:t>
            </a:r>
            <a:endParaRPr lang="en-US" sz="3600" dirty="0"/>
          </a:p>
        </p:txBody>
      </p:sp>
      <p:sp>
        <p:nvSpPr>
          <p:cNvPr id="4" name="Cloud Callout 3"/>
          <p:cNvSpPr/>
          <p:nvPr/>
        </p:nvSpPr>
        <p:spPr>
          <a:xfrm>
            <a:off x="381000" y="1873250"/>
            <a:ext cx="3524249" cy="2952750"/>
          </a:xfrm>
          <a:prstGeom prst="cloudCallout">
            <a:avLst>
              <a:gd name="adj1" fmla="val 40918"/>
              <a:gd name="adj2" fmla="val 6357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ISLAGIATT Principle</a:t>
            </a:r>
            <a:endParaRPr lang="en-US" sz="3200" dirty="0"/>
          </a:p>
        </p:txBody>
      </p:sp>
      <p:sp>
        <p:nvSpPr>
          <p:cNvPr id="5" name="Cloud Callout 4"/>
          <p:cNvSpPr/>
          <p:nvPr/>
        </p:nvSpPr>
        <p:spPr>
          <a:xfrm>
            <a:off x="5057775" y="2025650"/>
            <a:ext cx="3752849" cy="2952750"/>
          </a:xfrm>
          <a:prstGeom prst="cloudCallout">
            <a:avLst>
              <a:gd name="adj1" fmla="val -51603"/>
              <a:gd name="adj2" fmla="val 5819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It Seemed Like A Good Idea At The Time</a:t>
            </a:r>
            <a:endParaRPr lang="en-US" sz="3200" dirty="0"/>
          </a:p>
        </p:txBody>
      </p:sp>
      <p:sp>
        <p:nvSpPr>
          <p:cNvPr id="6" name="TextBox 5"/>
          <p:cNvSpPr txBox="1"/>
          <p:nvPr/>
        </p:nvSpPr>
        <p:spPr>
          <a:xfrm>
            <a:off x="2794000" y="5397500"/>
            <a:ext cx="3048000" cy="646331"/>
          </a:xfrm>
          <a:prstGeom prst="rect">
            <a:avLst/>
          </a:prstGeom>
          <a:noFill/>
        </p:spPr>
        <p:txBody>
          <a:bodyPr wrap="square" rtlCol="0">
            <a:spAutoFit/>
          </a:bodyPr>
          <a:lstStyle/>
          <a:p>
            <a:pPr algn="ctr"/>
            <a:r>
              <a:rPr lang="en-US" sz="3600" dirty="0" smtClean="0"/>
              <a:t>Martin </a:t>
            </a:r>
            <a:r>
              <a:rPr lang="en-US" sz="3600" dirty="0" err="1" smtClean="0"/>
              <a:t>Eccles</a:t>
            </a:r>
            <a:endParaRPr lang="en-US" sz="3600" dirty="0"/>
          </a:p>
        </p:txBody>
      </p:sp>
    </p:spTree>
    <p:extLst>
      <p:ext uri="{BB962C8B-B14F-4D97-AF65-F5344CB8AC3E}">
        <p14:creationId xmlns:p14="http://schemas.microsoft.com/office/powerpoint/2010/main" val="42442268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policy categories</a:t>
            </a:r>
            <a:endParaRPr lang="en-US" dirty="0"/>
          </a:p>
        </p:txBody>
      </p:sp>
      <p:sp>
        <p:nvSpPr>
          <p:cNvPr id="3" name="Content Placeholder 2"/>
          <p:cNvSpPr>
            <a:spLocks noGrp="1"/>
          </p:cNvSpPr>
          <p:nvPr>
            <p:ph idx="1"/>
          </p:nvPr>
        </p:nvSpPr>
        <p:spPr>
          <a:xfrm>
            <a:off x="457200" y="1430453"/>
            <a:ext cx="8229600" cy="5007291"/>
          </a:xfrm>
        </p:spPr>
        <p:txBody>
          <a:bodyPr/>
          <a:lstStyle/>
          <a:p>
            <a:r>
              <a:rPr lang="en-US" dirty="0" smtClean="0"/>
              <a:t>Requires judgment</a:t>
            </a:r>
          </a:p>
          <a:p>
            <a:r>
              <a:rPr lang="en-US" dirty="0" smtClean="0"/>
              <a:t>Use evidence where available</a:t>
            </a:r>
          </a:p>
          <a:p>
            <a:r>
              <a:rPr lang="en-US" dirty="0" smtClean="0"/>
              <a:t>APEASE criteria</a:t>
            </a:r>
          </a:p>
          <a:p>
            <a:pPr lvl="1"/>
            <a:r>
              <a:rPr lang="en-US" dirty="0" smtClean="0"/>
              <a:t>Affordability</a:t>
            </a:r>
          </a:p>
          <a:p>
            <a:pPr lvl="1"/>
            <a:r>
              <a:rPr lang="en-US" dirty="0" smtClean="0"/>
              <a:t>Practicality</a:t>
            </a:r>
          </a:p>
          <a:p>
            <a:pPr lvl="1"/>
            <a:r>
              <a:rPr lang="en-US" dirty="0" smtClean="0"/>
              <a:t>Effectiveness/cost-effectiveness</a:t>
            </a:r>
          </a:p>
          <a:p>
            <a:pPr lvl="1"/>
            <a:r>
              <a:rPr lang="en-US" dirty="0" smtClean="0"/>
              <a:t>Acceptability</a:t>
            </a:r>
          </a:p>
          <a:p>
            <a:pPr lvl="1"/>
            <a:r>
              <a:rPr lang="en-US" dirty="0" smtClean="0"/>
              <a:t>Side-effects/safety</a:t>
            </a:r>
          </a:p>
          <a:p>
            <a:pPr lvl="1"/>
            <a:r>
              <a:rPr lang="en-US" dirty="0" smtClean="0"/>
              <a:t>Equity</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414482996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59" y="274638"/>
            <a:ext cx="8791735" cy="737320"/>
          </a:xfrm>
        </p:spPr>
        <p:txBody>
          <a:bodyPr>
            <a:normAutofit fontScale="90000"/>
          </a:bodyPr>
          <a:lstStyle/>
          <a:p>
            <a:r>
              <a:rPr lang="en-US" dirty="0" smtClean="0"/>
              <a:t>Policy categories: Hand hygiene </a:t>
            </a:r>
            <a:r>
              <a:rPr lang="en-US" dirty="0"/>
              <a:t>e</a:t>
            </a:r>
            <a:r>
              <a:rPr lang="en-US" dirty="0" smtClean="0"/>
              <a:t>xample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17328810"/>
              </p:ext>
            </p:extLst>
          </p:nvPr>
        </p:nvGraphicFramePr>
        <p:xfrm>
          <a:off x="198459" y="1179529"/>
          <a:ext cx="8791735" cy="5151120"/>
        </p:xfrm>
        <a:graphic>
          <a:graphicData uri="http://schemas.openxmlformats.org/drawingml/2006/table">
            <a:tbl>
              <a:tblPr firstRow="1" bandRow="1">
                <a:tableStyleId>{5C22544A-7EE6-4342-B048-85BDC9FD1C3A}</a:tableStyleId>
              </a:tblPr>
              <a:tblGrid>
                <a:gridCol w="2522184"/>
                <a:gridCol w="3338973"/>
                <a:gridCol w="2930578"/>
              </a:tblGrid>
              <a:tr h="370840">
                <a:tc>
                  <a:txBody>
                    <a:bodyPr/>
                    <a:lstStyle/>
                    <a:p>
                      <a:r>
                        <a:rPr lang="en-US" sz="2000" dirty="0" smtClean="0"/>
                        <a:t>Intervention Function</a:t>
                      </a:r>
                      <a:endParaRPr lang="en-US" sz="2000" dirty="0"/>
                    </a:p>
                  </a:txBody>
                  <a:tcPr/>
                </a:tc>
                <a:tc>
                  <a:txBody>
                    <a:bodyPr/>
                    <a:lstStyle/>
                    <a:p>
                      <a:r>
                        <a:rPr lang="en-US" sz="2000" dirty="0" smtClean="0"/>
                        <a:t>Potential Policy Categories</a:t>
                      </a:r>
                      <a:endParaRPr lang="en-US" sz="2000" dirty="0"/>
                    </a:p>
                  </a:txBody>
                  <a:tcPr/>
                </a:tc>
                <a:tc>
                  <a:txBody>
                    <a:bodyPr/>
                    <a:lstStyle/>
                    <a:p>
                      <a:r>
                        <a:rPr lang="en-US" sz="2000" dirty="0" smtClean="0"/>
                        <a:t>APEASE Criteria</a:t>
                      </a:r>
                      <a:endParaRPr lang="en-US" sz="2000" dirty="0"/>
                    </a:p>
                  </a:txBody>
                  <a:tcPr/>
                </a:tc>
              </a:tr>
              <a:tr h="370840">
                <a:tc rowSpan="6">
                  <a:txBody>
                    <a:bodyPr/>
                    <a:lstStyle/>
                    <a:p>
                      <a:r>
                        <a:rPr lang="en-US" sz="2000" dirty="0" err="1" smtClean="0"/>
                        <a:t>Incentivisation</a:t>
                      </a:r>
                      <a:endParaRPr lang="en-US" sz="2000" dirty="0"/>
                    </a:p>
                  </a:txBody>
                  <a:tcPr>
                    <a:lnB w="38100" cap="flat" cmpd="sng" algn="ctr">
                      <a:solidFill>
                        <a:scrgbClr r="0" g="0" b="0"/>
                      </a:solidFill>
                      <a:prstDash val="solid"/>
                      <a:round/>
                      <a:headEnd type="none" w="med" len="med"/>
                      <a:tailEnd type="none" w="med" len="med"/>
                    </a:lnB>
                  </a:tcPr>
                </a:tc>
                <a:tc>
                  <a:txBody>
                    <a:bodyPr/>
                    <a:lstStyle/>
                    <a:p>
                      <a:r>
                        <a:rPr lang="en-US" sz="2000" dirty="0" smtClean="0"/>
                        <a:t>Communications/marketing</a:t>
                      </a:r>
                    </a:p>
                  </a:txBody>
                  <a:tcPr/>
                </a:tc>
                <a:tc>
                  <a:txBody>
                    <a:bodyPr/>
                    <a:lstStyle/>
                    <a:p>
                      <a:r>
                        <a:rPr lang="en-US" sz="2000" dirty="0" smtClean="0"/>
                        <a:t>Yes</a:t>
                      </a:r>
                      <a:endParaRPr lang="en-US" sz="2000" dirty="0"/>
                    </a:p>
                  </a:txBody>
                  <a:tcPr/>
                </a:tc>
              </a:tr>
              <a:tr h="370840">
                <a:tc vMerge="1">
                  <a:txBody>
                    <a:bodyPr/>
                    <a:lstStyle/>
                    <a:p>
                      <a:endParaRPr lang="en-US" dirty="0"/>
                    </a:p>
                  </a:txBody>
                  <a:tcPr/>
                </a:tc>
                <a:tc>
                  <a:txBody>
                    <a:bodyPr/>
                    <a:lstStyle/>
                    <a:p>
                      <a:r>
                        <a:rPr lang="en-US" sz="2000" dirty="0" smtClean="0"/>
                        <a:t>Guidelines</a:t>
                      </a:r>
                    </a:p>
                  </a:txBody>
                  <a:tcPr/>
                </a:tc>
                <a:tc>
                  <a:txBody>
                    <a:bodyPr/>
                    <a:lstStyle/>
                    <a:p>
                      <a:r>
                        <a:rPr lang="en-US" sz="2000" dirty="0" smtClean="0"/>
                        <a:t>No – already exist</a:t>
                      </a:r>
                      <a:endParaRPr lang="en-US" sz="2000" dirty="0"/>
                    </a:p>
                  </a:txBody>
                  <a:tcPr/>
                </a:tc>
              </a:tr>
              <a:tr h="370840">
                <a:tc vMerge="1">
                  <a:txBody>
                    <a:bodyPr/>
                    <a:lstStyle/>
                    <a:p>
                      <a:endParaRPr lang="en-US" dirty="0"/>
                    </a:p>
                  </a:txBody>
                  <a:tcPr/>
                </a:tc>
                <a:tc>
                  <a:txBody>
                    <a:bodyPr/>
                    <a:lstStyle/>
                    <a:p>
                      <a:r>
                        <a:rPr lang="en-US" sz="2000" dirty="0" smtClean="0"/>
                        <a:t>Fiscal</a:t>
                      </a:r>
                      <a:r>
                        <a:rPr lang="en-US" sz="2000" baseline="0" dirty="0" smtClean="0"/>
                        <a:t> Measures</a:t>
                      </a:r>
                    </a:p>
                  </a:txBody>
                  <a:tcPr/>
                </a:tc>
                <a:tc>
                  <a:txBody>
                    <a:bodyPr/>
                    <a:lstStyle/>
                    <a:p>
                      <a:r>
                        <a:rPr lang="en-US" sz="2000" dirty="0" smtClean="0"/>
                        <a:t>No – not practical</a:t>
                      </a:r>
                      <a:endParaRPr lang="en-US" sz="2000" dirty="0"/>
                    </a:p>
                  </a:txBody>
                  <a:tcPr/>
                </a:tc>
              </a:tr>
              <a:tr h="370840">
                <a:tc vMerge="1">
                  <a:txBody>
                    <a:bodyPr/>
                    <a:lstStyle/>
                    <a:p>
                      <a:endParaRPr lang="en-US" dirty="0"/>
                    </a:p>
                  </a:txBody>
                  <a:tcPr/>
                </a:tc>
                <a:tc>
                  <a:txBody>
                    <a:bodyPr/>
                    <a:lstStyle/>
                    <a:p>
                      <a:r>
                        <a:rPr lang="en-US" sz="2000" baseline="0" dirty="0" smtClean="0"/>
                        <a:t>Regulation</a:t>
                      </a:r>
                    </a:p>
                  </a:txBody>
                  <a:tcPr/>
                </a:tc>
                <a:tc>
                  <a:txBody>
                    <a:bodyPr/>
                    <a:lstStyle/>
                    <a:p>
                      <a:r>
                        <a:rPr lang="en-US" sz="2000" dirty="0" smtClean="0"/>
                        <a:t>Not in short-term</a:t>
                      </a:r>
                      <a:endParaRPr lang="en-US" sz="2000" dirty="0"/>
                    </a:p>
                  </a:txBody>
                  <a:tcPr/>
                </a:tc>
              </a:tr>
              <a:tr h="370840">
                <a:tc vMerge="1">
                  <a:txBody>
                    <a:bodyPr/>
                    <a:lstStyle/>
                    <a:p>
                      <a:endParaRPr lang="en-US" dirty="0"/>
                    </a:p>
                  </a:txBody>
                  <a:tcPr/>
                </a:tc>
                <a:tc>
                  <a:txBody>
                    <a:bodyPr/>
                    <a:lstStyle/>
                    <a:p>
                      <a:r>
                        <a:rPr lang="en-US" sz="2000" baseline="0" dirty="0" smtClean="0"/>
                        <a:t>Legislation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No – not practical</a:t>
                      </a:r>
                      <a:r>
                        <a:rPr lang="en-US" sz="2000" baseline="0" dirty="0" smtClean="0"/>
                        <a:t> </a:t>
                      </a:r>
                      <a:endParaRPr lang="en-US" sz="2000" dirty="0" smtClean="0"/>
                    </a:p>
                  </a:txBody>
                  <a:tcPr/>
                </a:tc>
              </a:tr>
              <a:tr h="370840">
                <a:tc vMerge="1">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aseline="0" dirty="0" smtClean="0"/>
                        <a:t>Service Provision</a:t>
                      </a:r>
                      <a:endParaRPr lang="en-US" sz="2000" dirty="0" smtClean="0"/>
                    </a:p>
                  </a:txBody>
                  <a:tcPr>
                    <a:lnB w="38100" cap="flat" cmpd="sng" algn="ctr">
                      <a:solidFill>
                        <a:scrgbClr r="0" g="0" b="0"/>
                      </a:solidFill>
                      <a:prstDash val="solid"/>
                      <a:round/>
                      <a:headEnd type="none" w="med" len="med"/>
                      <a:tailEnd type="none" w="med" len="med"/>
                    </a:lnB>
                  </a:tcPr>
                </a:tc>
                <a:tc>
                  <a:txBody>
                    <a:bodyPr/>
                    <a:lstStyle/>
                    <a:p>
                      <a:r>
                        <a:rPr lang="en-US" sz="2000" dirty="0" smtClean="0"/>
                        <a:t>Yes</a:t>
                      </a:r>
                      <a:endParaRPr lang="en-US" sz="2000" dirty="0"/>
                    </a:p>
                  </a:txBody>
                  <a:tcPr>
                    <a:lnB w="38100" cap="flat" cmpd="sng" algn="ctr">
                      <a:solidFill>
                        <a:scrgbClr r="0" g="0" b="0"/>
                      </a:solidFill>
                      <a:prstDash val="solid"/>
                      <a:round/>
                      <a:headEnd type="none" w="med" len="med"/>
                      <a:tailEnd type="none" w="med" len="med"/>
                    </a:lnB>
                  </a:tcPr>
                </a:tc>
              </a:tr>
              <a:tr h="370840">
                <a:tc rowSpan="6">
                  <a:txBody>
                    <a:bodyPr/>
                    <a:lstStyle/>
                    <a:p>
                      <a:r>
                        <a:rPr lang="en-US" sz="2000" dirty="0" smtClean="0"/>
                        <a:t>Enablement</a:t>
                      </a:r>
                      <a:endParaRPr lang="en-US" sz="2000" dirty="0"/>
                    </a:p>
                  </a:txBody>
                  <a:tcPr>
                    <a:lnT w="38100" cap="flat" cmpd="sng" algn="ctr">
                      <a:solidFill>
                        <a:scrgbClr r="0" g="0" b="0"/>
                      </a:solidFill>
                      <a:prstDash val="solid"/>
                      <a:round/>
                      <a:headEnd type="none" w="med" len="med"/>
                      <a:tailEnd type="none" w="med" len="med"/>
                    </a:lnT>
                  </a:tcPr>
                </a:tc>
                <a:tc>
                  <a:txBody>
                    <a:bodyPr/>
                    <a:lstStyle/>
                    <a:p>
                      <a:r>
                        <a:rPr lang="en-US" sz="2000" dirty="0" smtClean="0"/>
                        <a:t>Guidelines</a:t>
                      </a:r>
                    </a:p>
                  </a:txBody>
                  <a:tcPr>
                    <a:lnT w="38100" cap="flat" cmpd="sng" algn="ctr">
                      <a:solidFill>
                        <a:scrgbClr r="0" g="0" b="0"/>
                      </a:solidFill>
                      <a:prstDash val="solid"/>
                      <a:round/>
                      <a:headEnd type="none" w="med" len="med"/>
                      <a:tailEnd type="none" w="med" len="med"/>
                    </a:lnT>
                  </a:tcPr>
                </a:tc>
                <a:tc>
                  <a:txBody>
                    <a:bodyPr/>
                    <a:lstStyle/>
                    <a:p>
                      <a:r>
                        <a:rPr lang="en-US" sz="2000" dirty="0" smtClean="0"/>
                        <a:t>No – already exist</a:t>
                      </a:r>
                      <a:endParaRPr lang="en-US" sz="2000" dirty="0"/>
                    </a:p>
                  </a:txBody>
                  <a:tcPr>
                    <a:lnT w="38100" cap="flat" cmpd="sng" algn="ctr">
                      <a:solidFill>
                        <a:scrgbClr r="0" g="0" b="0"/>
                      </a:solidFill>
                      <a:prstDash val="solid"/>
                      <a:round/>
                      <a:headEnd type="none" w="med" len="med"/>
                      <a:tailEnd type="none" w="med" len="med"/>
                    </a:lnT>
                  </a:tcPr>
                </a:tc>
              </a:tr>
              <a:tr h="370840">
                <a:tc vMerge="1">
                  <a:txBody>
                    <a:bodyPr/>
                    <a:lstStyle/>
                    <a:p>
                      <a:endParaRPr lang="en-US" dirty="0"/>
                    </a:p>
                  </a:txBody>
                  <a:tcPr/>
                </a:tc>
                <a:tc>
                  <a:txBody>
                    <a:bodyPr/>
                    <a:lstStyle/>
                    <a:p>
                      <a:r>
                        <a:rPr lang="en-US" sz="2000" dirty="0" smtClean="0"/>
                        <a:t>Fiscal</a:t>
                      </a:r>
                      <a:r>
                        <a:rPr lang="en-US" sz="2000" baseline="0" dirty="0" smtClean="0"/>
                        <a:t> Measures</a:t>
                      </a:r>
                    </a:p>
                  </a:txBody>
                  <a:tcPr/>
                </a:tc>
                <a:tc>
                  <a:txBody>
                    <a:bodyPr/>
                    <a:lstStyle/>
                    <a:p>
                      <a:r>
                        <a:rPr lang="en-US" sz="2000" dirty="0" smtClean="0"/>
                        <a:t>No – not practical</a:t>
                      </a:r>
                      <a:endParaRPr lang="en-US" sz="2000" dirty="0"/>
                    </a:p>
                  </a:txBody>
                  <a:tcPr/>
                </a:tc>
              </a:tr>
              <a:tr h="370840">
                <a:tc vMerge="1">
                  <a:txBody>
                    <a:bodyPr/>
                    <a:lstStyle/>
                    <a:p>
                      <a:endParaRPr lang="en-US" dirty="0"/>
                    </a:p>
                  </a:txBody>
                  <a:tcPr/>
                </a:tc>
                <a:tc>
                  <a:txBody>
                    <a:bodyPr/>
                    <a:lstStyle/>
                    <a:p>
                      <a:r>
                        <a:rPr lang="en-US" sz="2000" baseline="0" dirty="0" smtClean="0"/>
                        <a:t>Regulation</a:t>
                      </a:r>
                    </a:p>
                  </a:txBody>
                  <a:tcPr/>
                </a:tc>
                <a:tc>
                  <a:txBody>
                    <a:bodyPr/>
                    <a:lstStyle/>
                    <a:p>
                      <a:r>
                        <a:rPr lang="en-US" sz="2000" dirty="0" smtClean="0"/>
                        <a:t>Not in short-term</a:t>
                      </a:r>
                      <a:endParaRPr lang="en-US" sz="2000" dirty="0"/>
                    </a:p>
                  </a:txBody>
                  <a:tcPr/>
                </a:tc>
              </a:tr>
              <a:tr h="370840">
                <a:tc vMerge="1">
                  <a:txBody>
                    <a:bodyPr/>
                    <a:lstStyle/>
                    <a:p>
                      <a:endParaRPr lang="en-US" dirty="0"/>
                    </a:p>
                  </a:txBody>
                  <a:tcPr/>
                </a:tc>
                <a:tc>
                  <a:txBody>
                    <a:bodyPr/>
                    <a:lstStyle/>
                    <a:p>
                      <a:r>
                        <a:rPr lang="en-US" sz="2000" baseline="0" dirty="0" smtClean="0"/>
                        <a:t>Legislation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No – not practical</a:t>
                      </a:r>
                      <a:r>
                        <a:rPr lang="en-US" sz="2000" baseline="0" dirty="0" smtClean="0"/>
                        <a:t> </a:t>
                      </a:r>
                      <a:endParaRPr lang="en-US" sz="2000" dirty="0" smtClean="0"/>
                    </a:p>
                  </a:txBody>
                  <a:tcPr/>
                </a:tc>
              </a:tr>
              <a:tr h="370840">
                <a:tc vMerge="1">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aseline="0" dirty="0" smtClean="0"/>
                        <a:t>Service Provision</a:t>
                      </a:r>
                      <a:endParaRPr lang="en-US" sz="2000" dirty="0" smtClean="0"/>
                    </a:p>
                  </a:txBody>
                  <a:tcPr/>
                </a:tc>
                <a:tc>
                  <a:txBody>
                    <a:bodyPr/>
                    <a:lstStyle/>
                    <a:p>
                      <a:r>
                        <a:rPr lang="en-US" sz="2000" dirty="0" smtClean="0"/>
                        <a:t>Yes</a:t>
                      </a:r>
                      <a:endParaRPr lang="en-US" sz="2000" dirty="0"/>
                    </a:p>
                  </a:txBody>
                  <a:tcPr/>
                </a:tc>
              </a:tr>
              <a:tr h="370840">
                <a:tc vMerge="1">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Environmental/social</a:t>
                      </a:r>
                      <a:r>
                        <a:rPr lang="en-US" sz="2000" baseline="0" dirty="0" smtClean="0"/>
                        <a:t> planning</a:t>
                      </a:r>
                      <a:endParaRPr lang="en-US" sz="2000" dirty="0" smtClean="0"/>
                    </a:p>
                  </a:txBody>
                  <a:tcPr/>
                </a:tc>
                <a:tc>
                  <a:txBody>
                    <a:bodyPr/>
                    <a:lstStyle/>
                    <a:p>
                      <a:r>
                        <a:rPr lang="en-US" sz="2000" dirty="0" smtClean="0"/>
                        <a:t>No</a:t>
                      </a:r>
                      <a:r>
                        <a:rPr lang="en-US" sz="2000" baseline="0" dirty="0" smtClean="0"/>
                        <a:t> - </a:t>
                      </a:r>
                      <a:r>
                        <a:rPr lang="en-US" sz="2000" dirty="0" smtClean="0"/>
                        <a:t>not practical</a:t>
                      </a:r>
                      <a:endParaRPr lang="en-US" sz="2000" dirty="0"/>
                    </a:p>
                  </a:txBody>
                  <a:tcPr/>
                </a:tc>
              </a:tr>
            </a:tbl>
          </a:graphicData>
        </a:graphic>
      </p:graphicFrame>
    </p:spTree>
    <p:extLst>
      <p:ext uri="{BB962C8B-B14F-4D97-AF65-F5344CB8AC3E}">
        <p14:creationId xmlns:p14="http://schemas.microsoft.com/office/powerpoint/2010/main" val="53121097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019804" y="3015191"/>
            <a:ext cx="3124196" cy="1590675"/>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000000"/>
                </a:solidFill>
              </a:rPr>
              <a:t>Identify:</a:t>
            </a:r>
          </a:p>
          <a:p>
            <a:pPr marL="236538" indent="-236538">
              <a:buFont typeface="+mj-lt"/>
              <a:buAutoNum type="arabicPeriod" startAt="7"/>
            </a:pPr>
            <a:r>
              <a:rPr lang="en-US" dirty="0" smtClean="0">
                <a:solidFill>
                  <a:srgbClr val="000000"/>
                </a:solidFill>
              </a:rPr>
              <a:t>Behavior change techniques</a:t>
            </a:r>
          </a:p>
          <a:p>
            <a:pPr marL="236538" indent="-236538">
              <a:buFont typeface="+mj-lt"/>
              <a:buAutoNum type="arabicPeriod" startAt="7"/>
            </a:pPr>
            <a:r>
              <a:rPr lang="en-US" dirty="0" smtClean="0">
                <a:solidFill>
                  <a:srgbClr val="000000"/>
                </a:solidFill>
              </a:rPr>
              <a:t>Mode of delivery</a:t>
            </a:r>
          </a:p>
          <a:p>
            <a:endParaRPr lang="en-US" dirty="0">
              <a:solidFill>
                <a:srgbClr val="000000"/>
              </a:solidFill>
            </a:endParaRPr>
          </a:p>
        </p:txBody>
      </p:sp>
      <p:sp>
        <p:nvSpPr>
          <p:cNvPr id="4" name="Rectangle 3"/>
          <p:cNvSpPr/>
          <p:nvPr/>
        </p:nvSpPr>
        <p:spPr>
          <a:xfrm>
            <a:off x="42335" y="3032125"/>
            <a:ext cx="2921000" cy="2397125"/>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marL="236538" indent="-236538">
              <a:buFont typeface="+mj-lt"/>
              <a:buAutoNum type="arabicPeriod"/>
            </a:pPr>
            <a:r>
              <a:rPr lang="en-US" dirty="0" smtClean="0">
                <a:solidFill>
                  <a:schemeClr val="tx1"/>
                </a:solidFill>
              </a:rPr>
              <a:t>Define the problem in behavioral terms</a:t>
            </a:r>
          </a:p>
          <a:p>
            <a:pPr marL="236538" indent="-236538">
              <a:buFont typeface="+mj-lt"/>
              <a:buAutoNum type="arabicPeriod"/>
            </a:pPr>
            <a:r>
              <a:rPr lang="en-US" dirty="0" smtClean="0">
                <a:solidFill>
                  <a:schemeClr val="tx1"/>
                </a:solidFill>
              </a:rPr>
              <a:t>Select target behavior(s)</a:t>
            </a:r>
          </a:p>
          <a:p>
            <a:pPr marL="236538" indent="-236538">
              <a:buFont typeface="+mj-lt"/>
              <a:buAutoNum type="arabicPeriod"/>
            </a:pPr>
            <a:r>
              <a:rPr lang="en-US" dirty="0" smtClean="0">
                <a:solidFill>
                  <a:schemeClr val="tx1"/>
                </a:solidFill>
              </a:rPr>
              <a:t>Specify the target behavior(s)</a:t>
            </a:r>
          </a:p>
          <a:p>
            <a:pPr marL="236538" indent="-236538">
              <a:buFont typeface="+mj-lt"/>
              <a:buAutoNum type="arabicPeriod"/>
            </a:pPr>
            <a:r>
              <a:rPr lang="en-US" dirty="0" smtClean="0">
                <a:solidFill>
                  <a:schemeClr val="tx1"/>
                </a:solidFill>
              </a:rPr>
              <a:t>Identify what needs to change</a:t>
            </a:r>
            <a:endParaRPr lang="en-US" dirty="0">
              <a:solidFill>
                <a:schemeClr val="tx1"/>
              </a:solidFill>
            </a:endParaRPr>
          </a:p>
        </p:txBody>
      </p:sp>
      <p:sp>
        <p:nvSpPr>
          <p:cNvPr id="5" name="Rectangle 4"/>
          <p:cNvSpPr/>
          <p:nvPr/>
        </p:nvSpPr>
        <p:spPr>
          <a:xfrm>
            <a:off x="3039536" y="3032125"/>
            <a:ext cx="2905125" cy="1573742"/>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000000"/>
                </a:solidFill>
              </a:rPr>
              <a:t>Identify:</a:t>
            </a:r>
          </a:p>
          <a:p>
            <a:pPr marL="236538" indent="-236538">
              <a:buFont typeface="+mj-lt"/>
              <a:buAutoNum type="arabicPeriod" startAt="5"/>
            </a:pPr>
            <a:r>
              <a:rPr lang="en-US" dirty="0">
                <a:solidFill>
                  <a:srgbClr val="000000"/>
                </a:solidFill>
              </a:rPr>
              <a:t>I</a:t>
            </a:r>
            <a:r>
              <a:rPr lang="en-US" dirty="0" smtClean="0">
                <a:solidFill>
                  <a:srgbClr val="000000"/>
                </a:solidFill>
              </a:rPr>
              <a:t>ntervention functions</a:t>
            </a:r>
          </a:p>
          <a:p>
            <a:pPr marL="236538" indent="-236538">
              <a:buFont typeface="+mj-lt"/>
              <a:buAutoNum type="arabicPeriod" startAt="5"/>
            </a:pPr>
            <a:r>
              <a:rPr lang="en-US" dirty="0">
                <a:solidFill>
                  <a:srgbClr val="000000"/>
                </a:solidFill>
              </a:rPr>
              <a:t>P</a:t>
            </a:r>
            <a:r>
              <a:rPr lang="en-US" dirty="0" smtClean="0">
                <a:solidFill>
                  <a:srgbClr val="000000"/>
                </a:solidFill>
              </a:rPr>
              <a:t>olicy categories</a:t>
            </a:r>
          </a:p>
          <a:p>
            <a:endParaRPr lang="en-US" dirty="0">
              <a:solidFill>
                <a:srgbClr val="000000"/>
              </a:solidFill>
            </a:endParaRPr>
          </a:p>
        </p:txBody>
      </p:sp>
      <p:sp>
        <p:nvSpPr>
          <p:cNvPr id="10" name="Right Arrow 9"/>
          <p:cNvSpPr/>
          <p:nvPr/>
        </p:nvSpPr>
        <p:spPr>
          <a:xfrm>
            <a:off x="5707596" y="2216152"/>
            <a:ext cx="3444874" cy="1016000"/>
          </a:xfrm>
          <a:prstGeom prst="rightArrow">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t>	</a:t>
            </a:r>
          </a:p>
          <a:p>
            <a:r>
              <a:rPr lang="en-US" sz="1400" dirty="0"/>
              <a:t>	</a:t>
            </a:r>
            <a:r>
              <a:rPr lang="en-US" sz="1400" dirty="0" smtClean="0"/>
              <a:t>Stage 2: Identify content and 	implementation options</a:t>
            </a:r>
          </a:p>
          <a:p>
            <a:pPr algn="ctr"/>
            <a:endParaRPr lang="en-US" sz="1400" dirty="0"/>
          </a:p>
        </p:txBody>
      </p:sp>
      <p:sp>
        <p:nvSpPr>
          <p:cNvPr id="9" name="Right Arrow 8"/>
          <p:cNvSpPr/>
          <p:nvPr/>
        </p:nvSpPr>
        <p:spPr>
          <a:xfrm>
            <a:off x="2727327" y="2216152"/>
            <a:ext cx="3444874" cy="1016000"/>
          </a:xfrm>
          <a:prstGeom prst="rightArrow">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t>	</a:t>
            </a:r>
          </a:p>
          <a:p>
            <a:r>
              <a:rPr lang="en-US" sz="1400" dirty="0"/>
              <a:t>	</a:t>
            </a:r>
            <a:r>
              <a:rPr lang="en-US" sz="1400" dirty="0" smtClean="0"/>
              <a:t>Stage 2: Identify intervention </a:t>
            </a:r>
          </a:p>
          <a:p>
            <a:r>
              <a:rPr lang="en-US" sz="1400" dirty="0" smtClean="0"/>
              <a:t>	options</a:t>
            </a:r>
          </a:p>
          <a:p>
            <a:pPr algn="ctr"/>
            <a:endParaRPr lang="en-US" sz="1400" dirty="0"/>
          </a:p>
        </p:txBody>
      </p:sp>
      <p:sp>
        <p:nvSpPr>
          <p:cNvPr id="7" name="Right Arrow 6"/>
          <p:cNvSpPr/>
          <p:nvPr/>
        </p:nvSpPr>
        <p:spPr>
          <a:xfrm>
            <a:off x="0" y="2206626"/>
            <a:ext cx="2997201" cy="1016000"/>
          </a:xfrm>
          <a:prstGeom prst="rightArrow">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Stage 1: Understand the behavior</a:t>
            </a:r>
          </a:p>
          <a:p>
            <a:pPr algn="ctr"/>
            <a:endParaRPr lang="en-US" sz="1400" dirty="0"/>
          </a:p>
        </p:txBody>
      </p:sp>
      <p:sp>
        <p:nvSpPr>
          <p:cNvPr id="2" name="Title 1"/>
          <p:cNvSpPr>
            <a:spLocks noGrp="1"/>
          </p:cNvSpPr>
          <p:nvPr>
            <p:ph type="title"/>
          </p:nvPr>
        </p:nvSpPr>
        <p:spPr/>
        <p:txBody>
          <a:bodyPr/>
          <a:lstStyle/>
          <a:p>
            <a:r>
              <a:rPr lang="en-US" dirty="0" smtClean="0"/>
              <a:t>Using the BCW</a:t>
            </a:r>
            <a:endParaRPr lang="en-US" dirty="0"/>
          </a:p>
        </p:txBody>
      </p:sp>
      <p:sp>
        <p:nvSpPr>
          <p:cNvPr id="3" name="Oval 2"/>
          <p:cNvSpPr/>
          <p:nvPr/>
        </p:nvSpPr>
        <p:spPr>
          <a:xfrm>
            <a:off x="6016436" y="1527860"/>
            <a:ext cx="2980268" cy="4444678"/>
          </a:xfrm>
          <a:prstGeom prst="ellipse">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503604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997" y="274638"/>
            <a:ext cx="8672660" cy="1143000"/>
          </a:xfrm>
        </p:spPr>
        <p:txBody>
          <a:bodyPr>
            <a:noAutofit/>
          </a:bodyPr>
          <a:lstStyle/>
          <a:p>
            <a:r>
              <a:rPr lang="en-US" sz="3600" dirty="0" smtClean="0"/>
              <a:t>Step 7 – Identify behavior change techniques</a:t>
            </a:r>
            <a:endParaRPr lang="en-US" sz="3600" dirty="0"/>
          </a:p>
        </p:txBody>
      </p:sp>
      <p:sp>
        <p:nvSpPr>
          <p:cNvPr id="3" name="Content Placeholder 2"/>
          <p:cNvSpPr>
            <a:spLocks noGrp="1"/>
          </p:cNvSpPr>
          <p:nvPr>
            <p:ph idx="1"/>
          </p:nvPr>
        </p:nvSpPr>
        <p:spPr>
          <a:xfrm>
            <a:off x="257997" y="1322412"/>
            <a:ext cx="8672660" cy="5384290"/>
          </a:xfrm>
        </p:spPr>
        <p:txBody>
          <a:bodyPr>
            <a:normAutofit/>
          </a:bodyPr>
          <a:lstStyle/>
          <a:p>
            <a:r>
              <a:rPr lang="en-US" sz="2800" dirty="0" smtClean="0"/>
              <a:t>Goal: Translate intervention functions into specific techniques to change behavior</a:t>
            </a:r>
          </a:p>
          <a:p>
            <a:endParaRPr lang="en-US" sz="2800" dirty="0"/>
          </a:p>
          <a:p>
            <a:r>
              <a:rPr lang="en-US" sz="2800" dirty="0" smtClean="0"/>
              <a:t>BCT: An active component of an intervention designed to change behavior</a:t>
            </a:r>
          </a:p>
          <a:p>
            <a:pPr lvl="1"/>
            <a:r>
              <a:rPr lang="en-US" sz="2400" dirty="0" smtClean="0"/>
              <a:t>Active component = Observable, Replicable, Irreducible</a:t>
            </a:r>
          </a:p>
          <a:p>
            <a:pPr lvl="1"/>
            <a:endParaRPr lang="en-US" sz="2400" dirty="0" smtClean="0"/>
          </a:p>
          <a:p>
            <a:r>
              <a:rPr lang="en-US" sz="2800" dirty="0" smtClean="0"/>
              <a:t>Systematic review used to develop a BCT </a:t>
            </a:r>
            <a:r>
              <a:rPr lang="en-US" sz="2800" dirty="0"/>
              <a:t>t</a:t>
            </a:r>
            <a:r>
              <a:rPr lang="en-US" sz="2800" dirty="0" smtClean="0"/>
              <a:t>axonomy </a:t>
            </a:r>
          </a:p>
          <a:p>
            <a:pPr lvl="1"/>
            <a:r>
              <a:rPr lang="en-US" sz="2400" dirty="0" smtClean="0"/>
              <a:t>93 distinct BCTs grouped into 16 categories</a:t>
            </a:r>
          </a:p>
          <a:p>
            <a:pPr lvl="1"/>
            <a:r>
              <a:rPr lang="en-US" sz="2400" dirty="0" smtClean="0"/>
              <a:t>BCTs appropriate for each of the 9 intervention functions (as judged by 4 experts) identified</a:t>
            </a:r>
            <a:endParaRPr lang="en-US" dirty="0"/>
          </a:p>
        </p:txBody>
      </p:sp>
    </p:spTree>
    <p:extLst>
      <p:ext uri="{BB962C8B-B14F-4D97-AF65-F5344CB8AC3E}">
        <p14:creationId xmlns:p14="http://schemas.microsoft.com/office/powerpoint/2010/main" val="424494130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BCT Taxonomy Example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47172703"/>
              </p:ext>
            </p:extLst>
          </p:nvPr>
        </p:nvGraphicFramePr>
        <p:xfrm>
          <a:off x="457200" y="1600200"/>
          <a:ext cx="8229600" cy="368808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algn="ctr"/>
                      <a:r>
                        <a:rPr lang="en-US" sz="2400" dirty="0" smtClean="0"/>
                        <a:t>No.</a:t>
                      </a:r>
                      <a:endParaRPr lang="en-US" sz="2400" dirty="0"/>
                    </a:p>
                  </a:txBody>
                  <a:tcPr/>
                </a:tc>
                <a:tc>
                  <a:txBody>
                    <a:bodyPr/>
                    <a:lstStyle/>
                    <a:p>
                      <a:pPr algn="ctr"/>
                      <a:r>
                        <a:rPr lang="en-US" sz="2400" dirty="0" smtClean="0"/>
                        <a:t>Label</a:t>
                      </a:r>
                      <a:endParaRPr lang="en-US" sz="2400" dirty="0"/>
                    </a:p>
                  </a:txBody>
                  <a:tcPr/>
                </a:tc>
                <a:tc>
                  <a:txBody>
                    <a:bodyPr/>
                    <a:lstStyle/>
                    <a:p>
                      <a:pPr algn="ctr"/>
                      <a:r>
                        <a:rPr lang="en-US" sz="2400" dirty="0" smtClean="0"/>
                        <a:t>Definition</a:t>
                      </a:r>
                      <a:endParaRPr lang="en-US" sz="2400" dirty="0"/>
                    </a:p>
                  </a:txBody>
                  <a:tcPr/>
                </a:tc>
                <a:tc>
                  <a:txBody>
                    <a:bodyPr/>
                    <a:lstStyle/>
                    <a:p>
                      <a:pPr algn="ctr"/>
                      <a:r>
                        <a:rPr lang="en-US" sz="2400" dirty="0" smtClean="0"/>
                        <a:t>Example</a:t>
                      </a:r>
                      <a:endParaRPr lang="en-US" sz="2400" dirty="0"/>
                    </a:p>
                  </a:txBody>
                  <a:tcPr/>
                </a:tc>
              </a:tr>
              <a:tr h="370840">
                <a:tc gridSpan="4">
                  <a:txBody>
                    <a:bodyPr/>
                    <a:lstStyle/>
                    <a:p>
                      <a:r>
                        <a:rPr lang="en-US" sz="2000" dirty="0" smtClean="0"/>
                        <a:t>1. Goals and Planning</a:t>
                      </a:r>
                      <a:endParaRPr lang="en-US" sz="20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sz="2000" dirty="0" smtClean="0"/>
                        <a:t>1.1</a:t>
                      </a:r>
                      <a:endParaRPr lang="en-US" sz="2000" dirty="0"/>
                    </a:p>
                  </a:txBody>
                  <a:tcPr/>
                </a:tc>
                <a:tc>
                  <a:txBody>
                    <a:bodyPr/>
                    <a:lstStyle/>
                    <a:p>
                      <a:r>
                        <a:rPr lang="en-US" sz="2000" dirty="0" smtClean="0"/>
                        <a:t>Goal setting (behavior)</a:t>
                      </a:r>
                      <a:endParaRPr lang="en-US" sz="2000" dirty="0"/>
                    </a:p>
                  </a:txBody>
                  <a:tcPr/>
                </a:tc>
                <a:tc>
                  <a:txBody>
                    <a:bodyPr/>
                    <a:lstStyle/>
                    <a:p>
                      <a:r>
                        <a:rPr lang="en-US" sz="2000" dirty="0" smtClean="0"/>
                        <a:t>Set or agree on a goal defined in terms of the behavior to be achieved</a:t>
                      </a:r>
                      <a:endParaRPr lang="en-US" sz="2000" dirty="0"/>
                    </a:p>
                  </a:txBody>
                  <a:tcPr/>
                </a:tc>
                <a:tc>
                  <a:txBody>
                    <a:bodyPr/>
                    <a:lstStyle/>
                    <a:p>
                      <a:r>
                        <a:rPr lang="en-US" sz="2000" dirty="0" smtClean="0"/>
                        <a:t>Agree on a </a:t>
                      </a:r>
                      <a:r>
                        <a:rPr lang="en-US" sz="2000" dirty="0" err="1" smtClean="0"/>
                        <a:t>dialy</a:t>
                      </a:r>
                      <a:r>
                        <a:rPr lang="en-US" sz="2000" dirty="0" smtClean="0"/>
                        <a:t> walking goal (</a:t>
                      </a:r>
                      <a:r>
                        <a:rPr lang="en-US" sz="2000" i="1" dirty="0" smtClean="0"/>
                        <a:t>e.g.,</a:t>
                      </a:r>
                      <a:r>
                        <a:rPr lang="en-US" sz="2000" i="1" baseline="0" dirty="0" smtClean="0"/>
                        <a:t> </a:t>
                      </a:r>
                      <a:r>
                        <a:rPr lang="en-US" sz="2000" i="0" baseline="0" dirty="0" smtClean="0"/>
                        <a:t>3 miles) and reach agreement about the goal</a:t>
                      </a:r>
                    </a:p>
                    <a:p>
                      <a:endParaRPr lang="en-US" sz="2000" i="0" baseline="0" dirty="0" smtClean="0"/>
                    </a:p>
                    <a:p>
                      <a:r>
                        <a:rPr lang="en-US" sz="2000" i="0" baseline="0" dirty="0" smtClean="0"/>
                        <a:t>Set the goal of eating 5 pieces of fruit per day</a:t>
                      </a:r>
                      <a:endParaRPr lang="en-US" sz="2000" dirty="0"/>
                    </a:p>
                  </a:txBody>
                  <a:tcPr/>
                </a:tc>
              </a:tr>
            </a:tbl>
          </a:graphicData>
        </a:graphic>
      </p:graphicFrame>
    </p:spTree>
    <p:extLst>
      <p:ext uri="{BB962C8B-B14F-4D97-AF65-F5344CB8AC3E}">
        <p14:creationId xmlns:p14="http://schemas.microsoft.com/office/powerpoint/2010/main" val="423841874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5270"/>
          </a:xfrm>
        </p:spPr>
        <p:txBody>
          <a:bodyPr/>
          <a:lstStyle/>
          <a:p>
            <a:r>
              <a:rPr lang="en-US" dirty="0" smtClean="0"/>
              <a:t>The BCT Taxonomy Resources</a:t>
            </a:r>
            <a:endParaRPr lang="en-US" dirty="0"/>
          </a:p>
        </p:txBody>
      </p:sp>
      <p:pic>
        <p:nvPicPr>
          <p:cNvPr id="6" name="Picture 5"/>
          <p:cNvPicPr>
            <a:picLocks noChangeAspect="1"/>
          </p:cNvPicPr>
          <p:nvPr/>
        </p:nvPicPr>
        <p:blipFill>
          <a:blip r:embed="rId3"/>
          <a:stretch>
            <a:fillRect/>
          </a:stretch>
        </p:blipFill>
        <p:spPr>
          <a:xfrm>
            <a:off x="1676627" y="1460162"/>
            <a:ext cx="1790700" cy="1041400"/>
          </a:xfrm>
          <a:prstGeom prst="rect">
            <a:avLst/>
          </a:prstGeom>
        </p:spPr>
      </p:pic>
      <p:sp>
        <p:nvSpPr>
          <p:cNvPr id="8" name="TextBox 7"/>
          <p:cNvSpPr txBox="1"/>
          <p:nvPr/>
        </p:nvSpPr>
        <p:spPr>
          <a:xfrm>
            <a:off x="457200" y="2501562"/>
            <a:ext cx="4206587" cy="461665"/>
          </a:xfrm>
          <a:prstGeom prst="rect">
            <a:avLst/>
          </a:prstGeom>
          <a:noFill/>
        </p:spPr>
        <p:txBody>
          <a:bodyPr wrap="square" rtlCol="0">
            <a:spAutoFit/>
          </a:bodyPr>
          <a:lstStyle/>
          <a:p>
            <a:r>
              <a:rPr lang="en-US" sz="2400" dirty="0">
                <a:hlinkClick r:id="rId4"/>
              </a:rPr>
              <a:t>http://www.bct-taxonomy.com</a:t>
            </a:r>
            <a:r>
              <a:rPr lang="en-US" sz="2400" dirty="0" smtClean="0">
                <a:hlinkClick r:id="rId4"/>
              </a:rPr>
              <a:t>/</a:t>
            </a:r>
            <a:endParaRPr lang="en-US" sz="2400" dirty="0" smtClean="0"/>
          </a:p>
        </p:txBody>
      </p:sp>
      <p:pic>
        <p:nvPicPr>
          <p:cNvPr id="10" name="Picture 9"/>
          <p:cNvPicPr>
            <a:picLocks noChangeAspect="1"/>
          </p:cNvPicPr>
          <p:nvPr/>
        </p:nvPicPr>
        <p:blipFill>
          <a:blip r:embed="rId5"/>
          <a:stretch>
            <a:fillRect/>
          </a:stretch>
        </p:blipFill>
        <p:spPr>
          <a:xfrm>
            <a:off x="6134100" y="1120746"/>
            <a:ext cx="2552700" cy="5410200"/>
          </a:xfrm>
          <a:prstGeom prst="rect">
            <a:avLst/>
          </a:prstGeom>
        </p:spPr>
      </p:pic>
      <p:sp>
        <p:nvSpPr>
          <p:cNvPr id="11" name="TextBox 10"/>
          <p:cNvSpPr txBox="1"/>
          <p:nvPr/>
        </p:nvSpPr>
        <p:spPr>
          <a:xfrm>
            <a:off x="6134100" y="6079067"/>
            <a:ext cx="2399638" cy="523220"/>
          </a:xfrm>
          <a:prstGeom prst="rect">
            <a:avLst/>
          </a:prstGeom>
          <a:noFill/>
        </p:spPr>
        <p:txBody>
          <a:bodyPr wrap="square" rtlCol="0">
            <a:spAutoFit/>
          </a:bodyPr>
          <a:lstStyle/>
          <a:p>
            <a:pPr algn="ctr"/>
            <a:r>
              <a:rPr lang="en-US" sz="2800" dirty="0" smtClean="0"/>
              <a:t>BCTTv1 App</a:t>
            </a:r>
            <a:endParaRPr lang="en-US" sz="2800" dirty="0"/>
          </a:p>
        </p:txBody>
      </p:sp>
      <p:sp>
        <p:nvSpPr>
          <p:cNvPr id="13" name="Content Placeholder 2"/>
          <p:cNvSpPr>
            <a:spLocks noGrp="1"/>
          </p:cNvSpPr>
          <p:nvPr>
            <p:ph idx="1"/>
          </p:nvPr>
        </p:nvSpPr>
        <p:spPr>
          <a:xfrm>
            <a:off x="198460" y="3292640"/>
            <a:ext cx="5407264" cy="2799246"/>
          </a:xfrm>
        </p:spPr>
        <p:txBody>
          <a:bodyPr>
            <a:normAutofit fontScale="92500" lnSpcReduction="10000"/>
          </a:bodyPr>
          <a:lstStyle/>
          <a:p>
            <a:r>
              <a:rPr lang="en-US" sz="2800" dirty="0" smtClean="0"/>
              <a:t>Criteria </a:t>
            </a:r>
            <a:r>
              <a:rPr lang="en-US" sz="2800" dirty="0"/>
              <a:t>for selecting </a:t>
            </a:r>
            <a:r>
              <a:rPr lang="en-US" sz="2800" dirty="0" smtClean="0"/>
              <a:t>BCTs</a:t>
            </a:r>
          </a:p>
          <a:p>
            <a:pPr lvl="1"/>
            <a:r>
              <a:rPr lang="en-US" sz="2400" dirty="0" smtClean="0"/>
              <a:t>Start with </a:t>
            </a:r>
            <a:r>
              <a:rPr lang="en-US" sz="2400" dirty="0"/>
              <a:t>list of BCTs appropriate for the selected intervention </a:t>
            </a:r>
            <a:r>
              <a:rPr lang="en-US" sz="2400" dirty="0" smtClean="0"/>
              <a:t>function</a:t>
            </a:r>
          </a:p>
          <a:p>
            <a:pPr lvl="1"/>
            <a:r>
              <a:rPr lang="en-US" sz="2400" dirty="0" smtClean="0"/>
              <a:t>Narrow list of possible BCTs</a:t>
            </a:r>
          </a:p>
          <a:p>
            <a:pPr lvl="2"/>
            <a:r>
              <a:rPr lang="en-US" sz="2000" dirty="0" smtClean="0"/>
              <a:t>Use APEASE criteria</a:t>
            </a:r>
          </a:p>
          <a:p>
            <a:pPr lvl="2"/>
            <a:r>
              <a:rPr lang="en-US" sz="2000" dirty="0" smtClean="0"/>
              <a:t>Stakeholder consultation</a:t>
            </a:r>
          </a:p>
          <a:p>
            <a:pPr lvl="2"/>
            <a:r>
              <a:rPr lang="en-US" sz="2000" dirty="0" smtClean="0"/>
              <a:t>Consider BCTs used more vs. less frequently</a:t>
            </a:r>
            <a:endParaRPr lang="en-US" sz="2000" dirty="0"/>
          </a:p>
        </p:txBody>
      </p:sp>
    </p:spTree>
    <p:extLst>
      <p:ext uri="{BB962C8B-B14F-4D97-AF65-F5344CB8AC3E}">
        <p14:creationId xmlns:p14="http://schemas.microsoft.com/office/powerpoint/2010/main" val="27535259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213" y="99210"/>
            <a:ext cx="8229600" cy="896059"/>
          </a:xfrm>
        </p:spPr>
        <p:txBody>
          <a:bodyPr>
            <a:normAutofit/>
          </a:bodyPr>
          <a:lstStyle/>
          <a:p>
            <a:r>
              <a:rPr lang="en-US" sz="3600" dirty="0" smtClean="0"/>
              <a:t>Identify BCT(s) – Hand Hygiene Example</a:t>
            </a:r>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val="2951819473"/>
              </p:ext>
            </p:extLst>
          </p:nvPr>
        </p:nvGraphicFramePr>
        <p:xfrm>
          <a:off x="218305" y="1170697"/>
          <a:ext cx="8692508" cy="2103119"/>
        </p:xfrm>
        <a:graphic>
          <a:graphicData uri="http://schemas.openxmlformats.org/drawingml/2006/table">
            <a:tbl>
              <a:tblPr firstRow="1" bandRow="1">
                <a:tableStyleId>{5C22544A-7EE6-4342-B048-85BDC9FD1C3A}</a:tableStyleId>
              </a:tblPr>
              <a:tblGrid>
                <a:gridCol w="2282279"/>
                <a:gridCol w="1567826"/>
                <a:gridCol w="1805977"/>
                <a:gridCol w="3036426"/>
              </a:tblGrid>
              <a:tr h="370840">
                <a:tc>
                  <a:txBody>
                    <a:bodyPr/>
                    <a:lstStyle/>
                    <a:p>
                      <a:r>
                        <a:rPr lang="en-US" dirty="0" smtClean="0"/>
                        <a:t>COM-B component</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Intervention function</a:t>
                      </a:r>
                    </a:p>
                  </a:txBody>
                  <a:tcPr/>
                </a:tc>
                <a:tc>
                  <a:txBody>
                    <a:bodyPr/>
                    <a:lstStyle/>
                    <a:p>
                      <a:r>
                        <a:rPr lang="en-US" dirty="0" smtClean="0"/>
                        <a:t>Policy Category</a:t>
                      </a:r>
                      <a:endParaRPr lang="en-US" dirty="0"/>
                    </a:p>
                  </a:txBody>
                  <a:tcPr/>
                </a:tc>
                <a:tc>
                  <a:txBody>
                    <a:bodyPr/>
                    <a:lstStyle/>
                    <a:p>
                      <a:r>
                        <a:rPr lang="en-US" dirty="0" smtClean="0"/>
                        <a:t>BCT</a:t>
                      </a:r>
                      <a:endParaRPr lang="en-US" dirty="0"/>
                    </a:p>
                  </a:txBody>
                  <a:tcPr/>
                </a:tc>
              </a:tr>
              <a:tr h="370840">
                <a:tc>
                  <a:txBody>
                    <a:bodyPr/>
                    <a:lstStyle/>
                    <a:p>
                      <a:r>
                        <a:rPr lang="en-US" dirty="0" smtClean="0"/>
                        <a:t>Reflexive Motivation</a:t>
                      </a:r>
                    </a:p>
                    <a:p>
                      <a:r>
                        <a:rPr lang="en-US" dirty="0" smtClean="0"/>
                        <a:t>Autonomic Motivation</a:t>
                      </a:r>
                      <a:endParaRPr lang="en-US" dirty="0"/>
                    </a:p>
                  </a:txBody>
                  <a:tcPr/>
                </a:tc>
                <a:tc>
                  <a:txBody>
                    <a:bodyPr/>
                    <a:lstStyle/>
                    <a:p>
                      <a:r>
                        <a:rPr lang="en-US" dirty="0" err="1" smtClean="0"/>
                        <a:t>Incentivization</a:t>
                      </a:r>
                      <a:endParaRPr lang="en-US" dirty="0"/>
                    </a:p>
                  </a:txBody>
                  <a:tcPr/>
                </a:tc>
                <a:tc rowSpan="2">
                  <a:txBody>
                    <a:bodyPr/>
                    <a:lstStyle/>
                    <a:p>
                      <a:r>
                        <a:rPr lang="en-US" dirty="0" smtClean="0"/>
                        <a:t>Service Provision</a:t>
                      </a:r>
                      <a:endParaRPr lang="en-US" dirty="0"/>
                    </a:p>
                  </a:txBody>
                  <a:tcPr/>
                </a:tc>
                <a:tc rowSpan="2">
                  <a:txBody>
                    <a:bodyPr/>
                    <a:lstStyle/>
                    <a:p>
                      <a:pPr marL="0" indent="0">
                        <a:buNone/>
                      </a:pPr>
                      <a:r>
                        <a:rPr lang="en-US" dirty="0" smtClean="0"/>
                        <a:t>1.</a:t>
                      </a:r>
                      <a:r>
                        <a:rPr lang="en-US" baseline="0" dirty="0" smtClean="0"/>
                        <a:t> </a:t>
                      </a:r>
                      <a:r>
                        <a:rPr lang="en-US" dirty="0" smtClean="0"/>
                        <a:t>Feedback on behavior</a:t>
                      </a:r>
                    </a:p>
                    <a:p>
                      <a:pPr marL="342900" indent="-342900">
                        <a:buAutoNum type="arabicPeriod"/>
                      </a:pPr>
                      <a:endParaRPr lang="en-US" dirty="0" smtClean="0"/>
                    </a:p>
                    <a:p>
                      <a:pPr marL="0" indent="0">
                        <a:buNone/>
                      </a:pPr>
                      <a:r>
                        <a:rPr lang="en-US" dirty="0" smtClean="0"/>
                        <a:t>2.</a:t>
                      </a:r>
                      <a:r>
                        <a:rPr lang="en-US" baseline="0" dirty="0" smtClean="0"/>
                        <a:t> </a:t>
                      </a:r>
                      <a:r>
                        <a:rPr lang="en-US" dirty="0" smtClean="0"/>
                        <a:t>Non-specific reward</a:t>
                      </a:r>
                    </a:p>
                    <a:p>
                      <a:pPr marL="0" indent="0">
                        <a:buNone/>
                      </a:pPr>
                      <a:endParaRPr lang="en-US" dirty="0" smtClean="0"/>
                    </a:p>
                    <a:p>
                      <a:pPr marL="0" indent="0">
                        <a:buNone/>
                      </a:pPr>
                      <a:r>
                        <a:rPr lang="en-US" dirty="0" smtClean="0"/>
                        <a:t>3. Goal</a:t>
                      </a:r>
                      <a:r>
                        <a:rPr lang="en-US" baseline="0" dirty="0" smtClean="0"/>
                        <a:t> setting (behavior)</a:t>
                      </a:r>
                    </a:p>
                  </a:txBody>
                  <a:tcPr/>
                </a:tc>
              </a:tr>
              <a:tr h="370840">
                <a:tc>
                  <a:txBody>
                    <a:bodyPr/>
                    <a:lstStyle/>
                    <a:p>
                      <a:r>
                        <a:rPr lang="en-US" dirty="0" smtClean="0"/>
                        <a:t>Social</a:t>
                      </a:r>
                      <a:r>
                        <a:rPr lang="en-US" baseline="0" dirty="0" smtClean="0"/>
                        <a:t> Opportunity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Autonomic Motivation</a:t>
                      </a:r>
                    </a:p>
                  </a:txBody>
                  <a:tcPr/>
                </a:tc>
                <a:tc>
                  <a:txBody>
                    <a:bodyPr/>
                    <a:lstStyle/>
                    <a:p>
                      <a:r>
                        <a:rPr lang="en-US" dirty="0" smtClean="0"/>
                        <a:t>Enablement</a:t>
                      </a:r>
                      <a:endParaRPr lang="en-US" dirty="0"/>
                    </a:p>
                  </a:txBody>
                  <a:tcPr/>
                </a:tc>
                <a:tc vMerge="1">
                  <a:txBody>
                    <a:bodyPr/>
                    <a:lstStyle/>
                    <a:p>
                      <a:endParaRPr lang="en-US" dirty="0"/>
                    </a:p>
                  </a:txBody>
                  <a:tcPr/>
                </a:tc>
                <a:tc vMerge="1">
                  <a:txBody>
                    <a:bodyPr/>
                    <a:lstStyle/>
                    <a:p>
                      <a:endParaRPr lang="en-US" dirty="0"/>
                    </a:p>
                  </a:txBody>
                  <a:tcPr/>
                </a:tc>
              </a:tr>
            </a:tbl>
          </a:graphicData>
        </a:graphic>
      </p:graphicFrame>
      <p:sp>
        <p:nvSpPr>
          <p:cNvPr id="5" name="TextBox 4"/>
          <p:cNvSpPr txBox="1"/>
          <p:nvPr/>
        </p:nvSpPr>
        <p:spPr>
          <a:xfrm>
            <a:off x="218305" y="3628404"/>
            <a:ext cx="8692508" cy="769441"/>
          </a:xfrm>
          <a:prstGeom prst="rect">
            <a:avLst/>
          </a:prstGeom>
          <a:noFill/>
        </p:spPr>
        <p:txBody>
          <a:bodyPr wrap="square" rtlCol="0">
            <a:spAutoFit/>
          </a:bodyPr>
          <a:lstStyle/>
          <a:p>
            <a:r>
              <a:rPr lang="en-US" sz="2200" b="1" dirty="0" smtClean="0"/>
              <a:t>Summary</a:t>
            </a:r>
            <a:r>
              <a:rPr lang="en-US" sz="2200" dirty="0" smtClean="0"/>
              <a:t>: Deliver selected BCTs through changes in service provision to incentivize and enable nurses to cleanse their hands with alcohol gel</a:t>
            </a:r>
            <a:endParaRPr lang="en-US" sz="2200" dirty="0"/>
          </a:p>
        </p:txBody>
      </p:sp>
    </p:spTree>
    <p:extLst>
      <p:ext uri="{BB962C8B-B14F-4D97-AF65-F5344CB8AC3E}">
        <p14:creationId xmlns:p14="http://schemas.microsoft.com/office/powerpoint/2010/main" val="258927090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8 – Identify Mode of Delivery</a:t>
            </a:r>
            <a:endParaRPr lang="en-US" dirty="0"/>
          </a:p>
        </p:txBody>
      </p:sp>
      <p:sp>
        <p:nvSpPr>
          <p:cNvPr id="3" name="Content Placeholder 2"/>
          <p:cNvSpPr>
            <a:spLocks noGrp="1"/>
          </p:cNvSpPr>
          <p:nvPr>
            <p:ph idx="1"/>
          </p:nvPr>
        </p:nvSpPr>
        <p:spPr>
          <a:xfrm>
            <a:off x="238151" y="1600200"/>
            <a:ext cx="8712351" cy="4525963"/>
          </a:xfrm>
        </p:spPr>
        <p:txBody>
          <a:bodyPr/>
          <a:lstStyle/>
          <a:p>
            <a:r>
              <a:rPr lang="en-US" dirty="0" smtClean="0"/>
              <a:t>BCT reflects intervention content</a:t>
            </a:r>
          </a:p>
          <a:p>
            <a:pPr marL="0" indent="0">
              <a:buNone/>
            </a:pPr>
            <a:endParaRPr lang="en-US" dirty="0" smtClean="0"/>
          </a:p>
          <a:p>
            <a:r>
              <a:rPr lang="en-US" dirty="0" smtClean="0"/>
              <a:t>Mode of delivery reflects how BCT is put in place</a:t>
            </a:r>
          </a:p>
          <a:p>
            <a:endParaRPr lang="en-US" dirty="0" smtClean="0"/>
          </a:p>
          <a:p>
            <a:r>
              <a:rPr lang="en-US" dirty="0" smtClean="0"/>
              <a:t>Bottom line: Consider full range of options and then select based on stakeholder consultation, APEASE criteria</a:t>
            </a:r>
            <a:endParaRPr lang="en-US" dirty="0"/>
          </a:p>
        </p:txBody>
      </p:sp>
    </p:spTree>
    <p:extLst>
      <p:ext uri="{BB962C8B-B14F-4D97-AF65-F5344CB8AC3E}">
        <p14:creationId xmlns:p14="http://schemas.microsoft.com/office/powerpoint/2010/main" val="348097513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213" y="99210"/>
            <a:ext cx="8229600" cy="896059"/>
          </a:xfrm>
        </p:spPr>
        <p:txBody>
          <a:bodyPr>
            <a:normAutofit fontScale="90000"/>
          </a:bodyPr>
          <a:lstStyle/>
          <a:p>
            <a:r>
              <a:rPr lang="en-US" sz="3600" dirty="0" smtClean="0"/>
              <a:t>Identify Modes of Delivery – </a:t>
            </a:r>
            <a:br>
              <a:rPr lang="en-US" sz="3600" dirty="0" smtClean="0"/>
            </a:br>
            <a:r>
              <a:rPr lang="en-US" sz="3600" dirty="0" smtClean="0"/>
              <a:t>Hand Hygiene Example</a:t>
            </a:r>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val="3388561088"/>
              </p:ext>
            </p:extLst>
          </p:nvPr>
        </p:nvGraphicFramePr>
        <p:xfrm>
          <a:off x="218305" y="1428647"/>
          <a:ext cx="8692508" cy="4846320"/>
        </p:xfrm>
        <a:graphic>
          <a:graphicData uri="http://schemas.openxmlformats.org/drawingml/2006/table">
            <a:tbl>
              <a:tblPr firstRow="1" bandRow="1">
                <a:tableStyleId>{5C22544A-7EE6-4342-B048-85BDC9FD1C3A}</a:tableStyleId>
              </a:tblPr>
              <a:tblGrid>
                <a:gridCol w="2282279"/>
                <a:gridCol w="1567826"/>
                <a:gridCol w="1805977"/>
                <a:gridCol w="3036426"/>
              </a:tblGrid>
              <a:tr h="370840">
                <a:tc>
                  <a:txBody>
                    <a:bodyPr/>
                    <a:lstStyle/>
                    <a:p>
                      <a:r>
                        <a:rPr lang="en-US" dirty="0" smtClean="0"/>
                        <a:t>COM-B component</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Intervention function</a:t>
                      </a:r>
                    </a:p>
                  </a:txBody>
                  <a:tcPr/>
                </a:tc>
                <a:tc>
                  <a:txBody>
                    <a:bodyPr/>
                    <a:lstStyle/>
                    <a:p>
                      <a:r>
                        <a:rPr lang="en-US" dirty="0" smtClean="0"/>
                        <a:t>Policy Category</a:t>
                      </a:r>
                      <a:endParaRPr lang="en-US" dirty="0"/>
                    </a:p>
                  </a:txBody>
                  <a:tcPr/>
                </a:tc>
                <a:tc>
                  <a:txBody>
                    <a:bodyPr/>
                    <a:lstStyle/>
                    <a:p>
                      <a:r>
                        <a:rPr lang="en-US" dirty="0" smtClean="0"/>
                        <a:t>BCT</a:t>
                      </a:r>
                      <a:endParaRPr lang="en-US" dirty="0"/>
                    </a:p>
                  </a:txBody>
                  <a:tcPr/>
                </a:tc>
              </a:tr>
              <a:tr h="370840">
                <a:tc>
                  <a:txBody>
                    <a:bodyPr/>
                    <a:lstStyle/>
                    <a:p>
                      <a:r>
                        <a:rPr lang="en-US" dirty="0" smtClean="0"/>
                        <a:t>Reflexive Motivation</a:t>
                      </a:r>
                    </a:p>
                    <a:p>
                      <a:r>
                        <a:rPr lang="en-US" dirty="0" smtClean="0"/>
                        <a:t>Autonomic Motivation</a:t>
                      </a:r>
                      <a:endParaRPr lang="en-US" dirty="0"/>
                    </a:p>
                  </a:txBody>
                  <a:tcPr/>
                </a:tc>
                <a:tc>
                  <a:txBody>
                    <a:bodyPr/>
                    <a:lstStyle/>
                    <a:p>
                      <a:r>
                        <a:rPr lang="en-US" dirty="0" err="1" smtClean="0"/>
                        <a:t>Incentivisation</a:t>
                      </a:r>
                      <a:endParaRPr lang="en-US" dirty="0"/>
                    </a:p>
                  </a:txBody>
                  <a:tcPr/>
                </a:tc>
                <a:tc rowSpan="2">
                  <a:txBody>
                    <a:bodyPr/>
                    <a:lstStyle/>
                    <a:p>
                      <a:r>
                        <a:rPr lang="en-US" dirty="0" smtClean="0"/>
                        <a:t>Service Provision</a:t>
                      </a:r>
                      <a:endParaRPr lang="en-US" dirty="0"/>
                    </a:p>
                  </a:txBody>
                  <a:tcPr/>
                </a:tc>
                <a:tc rowSpan="2">
                  <a:txBody>
                    <a:bodyPr/>
                    <a:lstStyle/>
                    <a:p>
                      <a:pPr marL="0" indent="0">
                        <a:buNone/>
                      </a:pPr>
                      <a:r>
                        <a:rPr lang="en-US" dirty="0" smtClean="0"/>
                        <a:t>1. Feedback on behavior</a:t>
                      </a:r>
                    </a:p>
                    <a:p>
                      <a:pPr marL="0" indent="0">
                        <a:buNone/>
                      </a:pPr>
                      <a:r>
                        <a:rPr lang="en-US" dirty="0" smtClean="0"/>
                        <a:t>Ward coordinator observed nurses </a:t>
                      </a:r>
                      <a:r>
                        <a:rPr lang="en-US" dirty="0" smtClean="0">
                          <a:solidFill>
                            <a:srgbClr val="FF0000"/>
                          </a:solidFill>
                        </a:rPr>
                        <a:t>individually</a:t>
                      </a:r>
                      <a:r>
                        <a:rPr lang="en-US" dirty="0" smtClean="0"/>
                        <a:t> and provided feedback in </a:t>
                      </a:r>
                      <a:r>
                        <a:rPr lang="en-US" dirty="0" smtClean="0">
                          <a:solidFill>
                            <a:srgbClr val="FF0000"/>
                          </a:solidFill>
                        </a:rPr>
                        <a:t>group meetings </a:t>
                      </a:r>
                      <a:r>
                        <a:rPr lang="en-US" dirty="0" smtClean="0"/>
                        <a:t>on % hand washing</a:t>
                      </a:r>
                    </a:p>
                    <a:p>
                      <a:pPr marL="0" indent="0">
                        <a:buNone/>
                      </a:pPr>
                      <a:endParaRPr lang="en-US" dirty="0" smtClean="0"/>
                    </a:p>
                    <a:p>
                      <a:pPr marL="0" indent="0">
                        <a:buNone/>
                      </a:pPr>
                      <a:r>
                        <a:rPr lang="en-US" dirty="0" smtClean="0"/>
                        <a:t>2.</a:t>
                      </a:r>
                      <a:r>
                        <a:rPr lang="en-US" baseline="0" dirty="0" smtClean="0"/>
                        <a:t> </a:t>
                      </a:r>
                      <a:r>
                        <a:rPr lang="en-US" dirty="0" smtClean="0"/>
                        <a:t>Non-specific reward</a:t>
                      </a:r>
                    </a:p>
                    <a:p>
                      <a:pPr marL="0" indent="0">
                        <a:buNone/>
                      </a:pPr>
                      <a:r>
                        <a:rPr lang="en-US" dirty="0" smtClean="0"/>
                        <a:t>If compliance 100%,</a:t>
                      </a:r>
                      <a:r>
                        <a:rPr lang="en-US" baseline="0" dirty="0" smtClean="0"/>
                        <a:t> </a:t>
                      </a:r>
                      <a:r>
                        <a:rPr lang="en-US" baseline="0" dirty="0" smtClean="0">
                          <a:solidFill>
                            <a:srgbClr val="FF0000"/>
                          </a:solidFill>
                        </a:rPr>
                        <a:t>certificate</a:t>
                      </a:r>
                      <a:r>
                        <a:rPr lang="en-US" baseline="0" dirty="0" smtClean="0"/>
                        <a:t> given and noted at </a:t>
                      </a:r>
                      <a:r>
                        <a:rPr lang="en-US" baseline="0" dirty="0" smtClean="0">
                          <a:solidFill>
                            <a:srgbClr val="FF0000"/>
                          </a:solidFill>
                        </a:rPr>
                        <a:t>annual appraisal</a:t>
                      </a:r>
                    </a:p>
                    <a:p>
                      <a:pPr marL="0" indent="0">
                        <a:buNone/>
                      </a:pPr>
                      <a:endParaRPr lang="en-US" dirty="0" smtClean="0"/>
                    </a:p>
                    <a:p>
                      <a:pPr marL="0" indent="0">
                        <a:buNone/>
                      </a:pPr>
                      <a:r>
                        <a:rPr lang="en-US" dirty="0" smtClean="0"/>
                        <a:t>3. Goal</a:t>
                      </a:r>
                      <a:r>
                        <a:rPr lang="en-US" baseline="0" dirty="0" smtClean="0"/>
                        <a:t> setting (behavior)</a:t>
                      </a:r>
                    </a:p>
                    <a:p>
                      <a:pPr marL="0" indent="0">
                        <a:buNone/>
                      </a:pPr>
                      <a:r>
                        <a:rPr lang="en-US" baseline="0" dirty="0" smtClean="0"/>
                        <a:t>If &lt;100% compliance, goal set and agreed upon </a:t>
                      </a:r>
                      <a:r>
                        <a:rPr lang="en-US" baseline="0" dirty="0" smtClean="0">
                          <a:solidFill>
                            <a:srgbClr val="FF0000"/>
                          </a:solidFill>
                        </a:rPr>
                        <a:t>with ward coordinator</a:t>
                      </a:r>
                    </a:p>
                  </a:txBody>
                  <a:tcPr/>
                </a:tc>
              </a:tr>
              <a:tr h="370840">
                <a:tc>
                  <a:txBody>
                    <a:bodyPr/>
                    <a:lstStyle/>
                    <a:p>
                      <a:r>
                        <a:rPr lang="en-US" dirty="0" smtClean="0"/>
                        <a:t>Social</a:t>
                      </a:r>
                      <a:r>
                        <a:rPr lang="en-US" baseline="0" dirty="0" smtClean="0"/>
                        <a:t> Opportunity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Autonomic Motivation</a:t>
                      </a:r>
                    </a:p>
                  </a:txBody>
                  <a:tcPr/>
                </a:tc>
                <a:tc>
                  <a:txBody>
                    <a:bodyPr/>
                    <a:lstStyle/>
                    <a:p>
                      <a:r>
                        <a:rPr lang="en-US" dirty="0" smtClean="0"/>
                        <a:t>Enablement</a:t>
                      </a:r>
                      <a:endParaRPr lang="en-US" dirty="0"/>
                    </a:p>
                  </a:txBody>
                  <a:tcPr/>
                </a:tc>
                <a:tc vMerge="1">
                  <a:txBody>
                    <a:bodyPr/>
                    <a:lstStyle/>
                    <a:p>
                      <a:endParaRPr lang="en-US" dirty="0"/>
                    </a:p>
                  </a:txBody>
                  <a:tcPr/>
                </a:tc>
                <a:tc vMerge="1">
                  <a:txBody>
                    <a:bodyPr/>
                    <a:lstStyle/>
                    <a:p>
                      <a:endParaRPr lang="en-US" dirty="0"/>
                    </a:p>
                  </a:txBody>
                  <a:tcPr/>
                </a:tc>
              </a:tr>
            </a:tbl>
          </a:graphicData>
        </a:graphic>
      </p:graphicFrame>
    </p:spTree>
    <p:extLst>
      <p:ext uri="{BB962C8B-B14F-4D97-AF65-F5344CB8AC3E}">
        <p14:creationId xmlns:p14="http://schemas.microsoft.com/office/powerpoint/2010/main" val="166496697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BCW Summary</a:t>
            </a:r>
            <a:endParaRPr lang="en-US" dirty="0"/>
          </a:p>
        </p:txBody>
      </p:sp>
      <p:sp>
        <p:nvSpPr>
          <p:cNvPr id="3" name="Content Placeholder 2"/>
          <p:cNvSpPr>
            <a:spLocks noGrp="1"/>
          </p:cNvSpPr>
          <p:nvPr>
            <p:ph idx="1"/>
          </p:nvPr>
        </p:nvSpPr>
        <p:spPr>
          <a:xfrm>
            <a:off x="257997" y="4477336"/>
            <a:ext cx="8593275" cy="1852363"/>
          </a:xfrm>
        </p:spPr>
        <p:txBody>
          <a:bodyPr>
            <a:normAutofit/>
          </a:bodyPr>
          <a:lstStyle/>
          <a:p>
            <a:r>
              <a:rPr lang="en-US" sz="2400" dirty="0" smtClean="0"/>
              <a:t>Step-by-step guide to intervention design</a:t>
            </a:r>
            <a:endParaRPr lang="en-US" sz="2400" dirty="0"/>
          </a:p>
          <a:p>
            <a:r>
              <a:rPr lang="en-US" sz="2400" dirty="0" smtClean="0"/>
              <a:t>Linked to a generally applicable theory of behavior</a:t>
            </a:r>
            <a:endParaRPr lang="en-US" sz="2400" dirty="0"/>
          </a:p>
          <a:p>
            <a:r>
              <a:rPr lang="en-US" sz="2400" dirty="0" smtClean="0"/>
              <a:t>A focus on identifying and addressing mechanism of action (</a:t>
            </a:r>
            <a:r>
              <a:rPr lang="en-US" sz="2400" i="1" dirty="0" smtClean="0"/>
              <a:t>i.e.</a:t>
            </a:r>
            <a:r>
              <a:rPr lang="en-US" sz="2400" dirty="0" smtClean="0"/>
              <a:t>, behavioral determinants)</a:t>
            </a:r>
            <a:endParaRPr lang="en-US" sz="2400" dirty="0"/>
          </a:p>
        </p:txBody>
      </p:sp>
      <p:sp>
        <p:nvSpPr>
          <p:cNvPr id="4" name="Rectangle 3"/>
          <p:cNvSpPr/>
          <p:nvPr/>
        </p:nvSpPr>
        <p:spPr>
          <a:xfrm>
            <a:off x="6062139" y="1908667"/>
            <a:ext cx="3124196" cy="1590675"/>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000000"/>
                </a:solidFill>
              </a:rPr>
              <a:t>Identify:</a:t>
            </a:r>
          </a:p>
          <a:p>
            <a:pPr marL="236538" indent="-236538">
              <a:buFont typeface="+mj-lt"/>
              <a:buAutoNum type="arabicPeriod" startAt="7"/>
            </a:pPr>
            <a:r>
              <a:rPr lang="en-US" dirty="0" smtClean="0">
                <a:solidFill>
                  <a:srgbClr val="000000"/>
                </a:solidFill>
              </a:rPr>
              <a:t>Behavior change techniques</a:t>
            </a:r>
          </a:p>
          <a:p>
            <a:pPr marL="236538" indent="-236538">
              <a:buFont typeface="+mj-lt"/>
              <a:buAutoNum type="arabicPeriod" startAt="7"/>
            </a:pPr>
            <a:r>
              <a:rPr lang="en-US" dirty="0" smtClean="0">
                <a:solidFill>
                  <a:srgbClr val="000000"/>
                </a:solidFill>
              </a:rPr>
              <a:t>Mode of delivery</a:t>
            </a:r>
          </a:p>
          <a:p>
            <a:endParaRPr lang="en-US" dirty="0">
              <a:solidFill>
                <a:srgbClr val="000000"/>
              </a:solidFill>
            </a:endParaRPr>
          </a:p>
        </p:txBody>
      </p:sp>
      <p:sp>
        <p:nvSpPr>
          <p:cNvPr id="5" name="Rectangle 4"/>
          <p:cNvSpPr/>
          <p:nvPr/>
        </p:nvSpPr>
        <p:spPr>
          <a:xfrm>
            <a:off x="84670" y="1925601"/>
            <a:ext cx="2921000" cy="2397125"/>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marL="236538" indent="-236538">
              <a:buFont typeface="+mj-lt"/>
              <a:buAutoNum type="arabicPeriod"/>
            </a:pPr>
            <a:r>
              <a:rPr lang="en-US" dirty="0" smtClean="0">
                <a:solidFill>
                  <a:schemeClr val="tx1"/>
                </a:solidFill>
              </a:rPr>
              <a:t>Define the problem in behavioral terms</a:t>
            </a:r>
          </a:p>
          <a:p>
            <a:pPr marL="236538" indent="-236538">
              <a:buFont typeface="+mj-lt"/>
              <a:buAutoNum type="arabicPeriod"/>
            </a:pPr>
            <a:r>
              <a:rPr lang="en-US" dirty="0" smtClean="0">
                <a:solidFill>
                  <a:schemeClr val="tx1"/>
                </a:solidFill>
              </a:rPr>
              <a:t>Select target behavior(s)</a:t>
            </a:r>
          </a:p>
          <a:p>
            <a:pPr marL="236538" indent="-236538">
              <a:buFont typeface="+mj-lt"/>
              <a:buAutoNum type="arabicPeriod"/>
            </a:pPr>
            <a:r>
              <a:rPr lang="en-US" dirty="0" smtClean="0">
                <a:solidFill>
                  <a:schemeClr val="tx1"/>
                </a:solidFill>
              </a:rPr>
              <a:t>Specify the target behavior(s)</a:t>
            </a:r>
          </a:p>
          <a:p>
            <a:pPr marL="236538" indent="-236538">
              <a:buFont typeface="+mj-lt"/>
              <a:buAutoNum type="arabicPeriod"/>
            </a:pPr>
            <a:r>
              <a:rPr lang="en-US" dirty="0" smtClean="0">
                <a:solidFill>
                  <a:schemeClr val="tx1"/>
                </a:solidFill>
              </a:rPr>
              <a:t>Identify what needs to change</a:t>
            </a:r>
            <a:endParaRPr lang="en-US" dirty="0">
              <a:solidFill>
                <a:schemeClr val="tx1"/>
              </a:solidFill>
            </a:endParaRPr>
          </a:p>
        </p:txBody>
      </p:sp>
      <p:sp>
        <p:nvSpPr>
          <p:cNvPr id="6" name="Rectangle 5"/>
          <p:cNvSpPr/>
          <p:nvPr/>
        </p:nvSpPr>
        <p:spPr>
          <a:xfrm>
            <a:off x="3081871" y="1925601"/>
            <a:ext cx="2905125" cy="1573742"/>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000000"/>
                </a:solidFill>
              </a:rPr>
              <a:t>Identify:</a:t>
            </a:r>
          </a:p>
          <a:p>
            <a:pPr marL="236538" indent="-236538">
              <a:buFont typeface="+mj-lt"/>
              <a:buAutoNum type="arabicPeriod" startAt="5"/>
            </a:pPr>
            <a:r>
              <a:rPr lang="en-US" dirty="0">
                <a:solidFill>
                  <a:srgbClr val="000000"/>
                </a:solidFill>
              </a:rPr>
              <a:t>I</a:t>
            </a:r>
            <a:r>
              <a:rPr lang="en-US" dirty="0" smtClean="0">
                <a:solidFill>
                  <a:srgbClr val="000000"/>
                </a:solidFill>
              </a:rPr>
              <a:t>ntervention functions</a:t>
            </a:r>
          </a:p>
          <a:p>
            <a:pPr marL="236538" indent="-236538">
              <a:buFont typeface="+mj-lt"/>
              <a:buAutoNum type="arabicPeriod" startAt="5"/>
            </a:pPr>
            <a:r>
              <a:rPr lang="en-US" dirty="0">
                <a:solidFill>
                  <a:srgbClr val="000000"/>
                </a:solidFill>
              </a:rPr>
              <a:t>P</a:t>
            </a:r>
            <a:r>
              <a:rPr lang="en-US" dirty="0" smtClean="0">
                <a:solidFill>
                  <a:srgbClr val="000000"/>
                </a:solidFill>
              </a:rPr>
              <a:t>olicy categories</a:t>
            </a:r>
          </a:p>
          <a:p>
            <a:endParaRPr lang="en-US" dirty="0">
              <a:solidFill>
                <a:srgbClr val="000000"/>
              </a:solidFill>
            </a:endParaRPr>
          </a:p>
        </p:txBody>
      </p:sp>
      <p:sp>
        <p:nvSpPr>
          <p:cNvPr id="7" name="Right Arrow 6"/>
          <p:cNvSpPr/>
          <p:nvPr/>
        </p:nvSpPr>
        <p:spPr>
          <a:xfrm>
            <a:off x="5749931" y="1109628"/>
            <a:ext cx="3444874" cy="1016000"/>
          </a:xfrm>
          <a:prstGeom prst="rightArrow">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t>	</a:t>
            </a:r>
          </a:p>
          <a:p>
            <a:r>
              <a:rPr lang="en-US" sz="1400" dirty="0"/>
              <a:t>	</a:t>
            </a:r>
            <a:r>
              <a:rPr lang="en-US" sz="1400" dirty="0" smtClean="0"/>
              <a:t>Stage 2: Identify content and 	implementation options</a:t>
            </a:r>
          </a:p>
          <a:p>
            <a:pPr algn="ctr"/>
            <a:endParaRPr lang="en-US" sz="1400" dirty="0"/>
          </a:p>
        </p:txBody>
      </p:sp>
      <p:sp>
        <p:nvSpPr>
          <p:cNvPr id="8" name="Right Arrow 7"/>
          <p:cNvSpPr/>
          <p:nvPr/>
        </p:nvSpPr>
        <p:spPr>
          <a:xfrm>
            <a:off x="2769662" y="1109628"/>
            <a:ext cx="3444874" cy="1016000"/>
          </a:xfrm>
          <a:prstGeom prst="rightArrow">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t>	</a:t>
            </a:r>
          </a:p>
          <a:p>
            <a:r>
              <a:rPr lang="en-US" sz="1400" dirty="0"/>
              <a:t>	</a:t>
            </a:r>
            <a:r>
              <a:rPr lang="en-US" sz="1400" dirty="0" smtClean="0"/>
              <a:t>Stage 2: Identify intervention </a:t>
            </a:r>
          </a:p>
          <a:p>
            <a:r>
              <a:rPr lang="en-US" sz="1400" dirty="0" smtClean="0"/>
              <a:t>	options</a:t>
            </a:r>
          </a:p>
          <a:p>
            <a:pPr algn="ctr"/>
            <a:endParaRPr lang="en-US" sz="1400" dirty="0"/>
          </a:p>
        </p:txBody>
      </p:sp>
      <p:sp>
        <p:nvSpPr>
          <p:cNvPr id="9" name="Right Arrow 8"/>
          <p:cNvSpPr/>
          <p:nvPr/>
        </p:nvSpPr>
        <p:spPr>
          <a:xfrm>
            <a:off x="42335" y="1100102"/>
            <a:ext cx="2997201" cy="1016000"/>
          </a:xfrm>
          <a:prstGeom prst="rightArrow">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Stage 1: Understand the behavior</a:t>
            </a:r>
          </a:p>
          <a:p>
            <a:pPr algn="ctr"/>
            <a:endParaRPr lang="en-US" sz="1400" dirty="0"/>
          </a:p>
        </p:txBody>
      </p:sp>
    </p:spTree>
    <p:extLst>
      <p:ext uri="{BB962C8B-B14F-4D97-AF65-F5344CB8AC3E}">
        <p14:creationId xmlns:p14="http://schemas.microsoft.com/office/powerpoint/2010/main" val="40632977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5" y="274638"/>
            <a:ext cx="8683625" cy="1143000"/>
          </a:xfrm>
        </p:spPr>
        <p:txBody>
          <a:bodyPr>
            <a:noAutofit/>
          </a:bodyPr>
          <a:lstStyle/>
          <a:p>
            <a:r>
              <a:rPr lang="en-US" sz="3600" dirty="0" smtClean="0"/>
              <a:t>Behavioral approach to evidence translation</a:t>
            </a:r>
            <a:endParaRPr lang="en-US" sz="3600" dirty="0"/>
          </a:p>
        </p:txBody>
      </p:sp>
      <p:sp>
        <p:nvSpPr>
          <p:cNvPr id="3" name="Content Placeholder 2"/>
          <p:cNvSpPr>
            <a:spLocks noGrp="1"/>
          </p:cNvSpPr>
          <p:nvPr>
            <p:ph idx="1"/>
          </p:nvPr>
        </p:nvSpPr>
        <p:spPr>
          <a:xfrm>
            <a:off x="111125" y="1600200"/>
            <a:ext cx="8921750" cy="4525963"/>
          </a:xfrm>
        </p:spPr>
        <p:txBody>
          <a:bodyPr/>
          <a:lstStyle/>
          <a:p>
            <a:r>
              <a:rPr lang="en-US" dirty="0" smtClean="0"/>
              <a:t>Implementation depends on stakeholder behavior</a:t>
            </a:r>
          </a:p>
          <a:p>
            <a:endParaRPr lang="en-US" dirty="0" smtClean="0"/>
          </a:p>
          <a:p>
            <a:r>
              <a:rPr lang="en-US" dirty="0" smtClean="0"/>
              <a:t>Improving care requires changing behavior</a:t>
            </a:r>
          </a:p>
          <a:p>
            <a:endParaRPr lang="en-US" dirty="0" smtClean="0"/>
          </a:p>
          <a:p>
            <a:r>
              <a:rPr lang="en-US" dirty="0" smtClean="0"/>
              <a:t>Changing behavior requires </a:t>
            </a:r>
            <a:r>
              <a:rPr lang="en-US" dirty="0" smtClean="0"/>
              <a:t>understanding</a:t>
            </a:r>
            <a:r>
              <a:rPr lang="en-US" dirty="0"/>
              <a:t> </a:t>
            </a:r>
            <a:r>
              <a:rPr lang="en-US" dirty="0" smtClean="0"/>
              <a:t>d</a:t>
            </a:r>
            <a:r>
              <a:rPr lang="en-US" dirty="0" smtClean="0"/>
              <a:t>eterminants </a:t>
            </a:r>
            <a:r>
              <a:rPr lang="en-US" dirty="0" smtClean="0"/>
              <a:t>of current </a:t>
            </a:r>
            <a:r>
              <a:rPr lang="en-US" dirty="0" smtClean="0"/>
              <a:t>behavior and how </a:t>
            </a:r>
            <a:r>
              <a:rPr lang="en-US" dirty="0" smtClean="0"/>
              <a:t>behavior changes</a:t>
            </a:r>
            <a:endParaRPr lang="en-US" dirty="0"/>
          </a:p>
        </p:txBody>
      </p:sp>
    </p:spTree>
    <p:extLst>
      <p:ext uri="{BB962C8B-B14F-4D97-AF65-F5344CB8AC3E}">
        <p14:creationId xmlns:p14="http://schemas.microsoft.com/office/powerpoint/2010/main" val="26694588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302"/>
            <a:ext cx="8229600" cy="636587"/>
          </a:xfrm>
        </p:spPr>
        <p:txBody>
          <a:bodyPr>
            <a:normAutofit fontScale="90000"/>
          </a:bodyPr>
          <a:lstStyle/>
          <a:p>
            <a:pPr algn="l"/>
            <a:r>
              <a:rPr lang="en-US" dirty="0" smtClean="0"/>
              <a:t>PRECEDE-PROCEED</a:t>
            </a:r>
            <a:endParaRPr lang="en-US" dirty="0"/>
          </a:p>
        </p:txBody>
      </p:sp>
      <p:sp>
        <p:nvSpPr>
          <p:cNvPr id="206" name="Rectangle 2"/>
          <p:cNvSpPr>
            <a:spLocks noChangeArrowheads="1"/>
          </p:cNvSpPr>
          <p:nvPr/>
        </p:nvSpPr>
        <p:spPr bwMode="auto">
          <a:xfrm>
            <a:off x="7594600" y="3917950"/>
            <a:ext cx="9906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7" name="Text Box 3"/>
          <p:cNvSpPr txBox="1">
            <a:spLocks noChangeArrowheads="1"/>
          </p:cNvSpPr>
          <p:nvPr/>
        </p:nvSpPr>
        <p:spPr bwMode="auto">
          <a:xfrm>
            <a:off x="7543800" y="3733800"/>
            <a:ext cx="9906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1400" b="1">
              <a:latin typeface="Times New Roman" charset="0"/>
              <a:cs typeface="Arial" charset="0"/>
            </a:endParaRPr>
          </a:p>
          <a:p>
            <a:r>
              <a:rPr lang="en-US" sz="1400" b="1">
                <a:latin typeface="Times New Roman" charset="0"/>
                <a:cs typeface="Arial" charset="0"/>
              </a:rPr>
              <a:t>Quality of </a:t>
            </a:r>
          </a:p>
          <a:p>
            <a:r>
              <a:rPr lang="en-US" sz="1400" b="1">
                <a:latin typeface="Times New Roman" charset="0"/>
                <a:cs typeface="Arial" charset="0"/>
              </a:rPr>
              <a:t>     life</a:t>
            </a:r>
          </a:p>
          <a:p>
            <a:endParaRPr lang="en-US" sz="1400" b="1">
              <a:latin typeface="Times New Roman" charset="0"/>
              <a:cs typeface="Arial" charset="0"/>
            </a:endParaRPr>
          </a:p>
        </p:txBody>
      </p:sp>
      <p:sp>
        <p:nvSpPr>
          <p:cNvPr id="208" name="Text Box 4"/>
          <p:cNvSpPr txBox="1">
            <a:spLocks noChangeArrowheads="1"/>
          </p:cNvSpPr>
          <p:nvPr/>
        </p:nvSpPr>
        <p:spPr bwMode="auto">
          <a:xfrm>
            <a:off x="7620000" y="987425"/>
            <a:ext cx="10906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latin typeface="Times New Roman" charset="0"/>
                <a:cs typeface="Arial" charset="0"/>
              </a:rPr>
              <a:t> </a:t>
            </a:r>
            <a:r>
              <a:rPr lang="en-US" sz="1600">
                <a:latin typeface="Times New Roman" charset="0"/>
                <a:cs typeface="Arial" charset="0"/>
              </a:rPr>
              <a:t>Phase 1</a:t>
            </a:r>
          </a:p>
          <a:p>
            <a:r>
              <a:rPr lang="en-US" sz="1600">
                <a:latin typeface="Times New Roman" charset="0"/>
                <a:cs typeface="Arial" charset="0"/>
              </a:rPr>
              <a:t>   Social</a:t>
            </a:r>
          </a:p>
          <a:p>
            <a:r>
              <a:rPr lang="en-US" sz="1600">
                <a:latin typeface="Times New Roman" charset="0"/>
                <a:cs typeface="Arial" charset="0"/>
              </a:rPr>
              <a:t>assessment</a:t>
            </a:r>
            <a:endParaRPr lang="en-US" sz="1800">
              <a:latin typeface="Times New Roman" charset="0"/>
              <a:cs typeface="Arial" charset="0"/>
            </a:endParaRPr>
          </a:p>
        </p:txBody>
      </p:sp>
      <p:grpSp>
        <p:nvGrpSpPr>
          <p:cNvPr id="209" name="Group 5"/>
          <p:cNvGrpSpPr>
            <a:grpSpLocks/>
          </p:cNvGrpSpPr>
          <p:nvPr/>
        </p:nvGrpSpPr>
        <p:grpSpPr bwMode="auto">
          <a:xfrm>
            <a:off x="5867400" y="1219200"/>
            <a:ext cx="1600200" cy="3087688"/>
            <a:chOff x="3936" y="551"/>
            <a:chExt cx="1008" cy="1945"/>
          </a:xfrm>
        </p:grpSpPr>
        <p:sp>
          <p:nvSpPr>
            <p:cNvPr id="210" name="Rectangle 6"/>
            <p:cNvSpPr>
              <a:spLocks noChangeArrowheads="1"/>
            </p:cNvSpPr>
            <p:nvPr/>
          </p:nvSpPr>
          <p:spPr bwMode="auto">
            <a:xfrm>
              <a:off x="4032" y="2160"/>
              <a:ext cx="576"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1" name="Text Box 7"/>
            <p:cNvSpPr txBox="1">
              <a:spLocks noChangeArrowheads="1"/>
            </p:cNvSpPr>
            <p:nvPr/>
          </p:nvSpPr>
          <p:spPr bwMode="auto">
            <a:xfrm>
              <a:off x="4121" y="2235"/>
              <a:ext cx="43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b="1">
                  <a:latin typeface="Times New Roman" charset="0"/>
                  <a:cs typeface="Arial" charset="0"/>
                </a:rPr>
                <a:t>Health</a:t>
              </a:r>
              <a:endParaRPr lang="en-US" sz="1400">
                <a:latin typeface="Times New Roman" charset="0"/>
                <a:cs typeface="Arial" charset="0"/>
              </a:endParaRPr>
            </a:p>
          </p:txBody>
        </p:sp>
        <p:sp>
          <p:nvSpPr>
            <p:cNvPr id="212" name="Line 8"/>
            <p:cNvSpPr>
              <a:spLocks noChangeShapeType="1"/>
            </p:cNvSpPr>
            <p:nvPr/>
          </p:nvSpPr>
          <p:spPr bwMode="auto">
            <a:xfrm>
              <a:off x="4608" y="2352"/>
              <a:ext cx="3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3" name="Text Box 9"/>
            <p:cNvSpPr txBox="1">
              <a:spLocks noChangeArrowheads="1"/>
            </p:cNvSpPr>
            <p:nvPr/>
          </p:nvSpPr>
          <p:spPr bwMode="auto">
            <a:xfrm>
              <a:off x="3936" y="551"/>
              <a:ext cx="2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latin typeface="Times New Roman" charset="0"/>
                  <a:cs typeface="Arial" charset="0"/>
                </a:rPr>
                <a:t>     </a:t>
              </a:r>
              <a:endParaRPr lang="en-US" sz="2000">
                <a:latin typeface="Times New Roman" charset="0"/>
                <a:cs typeface="Arial" charset="0"/>
              </a:endParaRPr>
            </a:p>
          </p:txBody>
        </p:sp>
      </p:grpSp>
      <p:sp>
        <p:nvSpPr>
          <p:cNvPr id="214" name="Rectangle 10"/>
          <p:cNvSpPr>
            <a:spLocks noChangeArrowheads="1"/>
          </p:cNvSpPr>
          <p:nvPr/>
        </p:nvSpPr>
        <p:spPr bwMode="auto">
          <a:xfrm>
            <a:off x="1333500" y="4179888"/>
            <a:ext cx="10668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 name="Rectangle 11"/>
          <p:cNvSpPr>
            <a:spLocks noChangeArrowheads="1"/>
          </p:cNvSpPr>
          <p:nvPr/>
        </p:nvSpPr>
        <p:spPr bwMode="auto">
          <a:xfrm>
            <a:off x="1333500" y="3189288"/>
            <a:ext cx="10668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6" name="Text Box 12"/>
          <p:cNvSpPr txBox="1">
            <a:spLocks noChangeArrowheads="1"/>
          </p:cNvSpPr>
          <p:nvPr/>
        </p:nvSpPr>
        <p:spPr bwMode="auto">
          <a:xfrm>
            <a:off x="1257300" y="3200400"/>
            <a:ext cx="11525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b="1">
                <a:latin typeface="Times New Roman" charset="0"/>
                <a:cs typeface="Arial" charset="0"/>
              </a:rPr>
              <a:t>Educational</a:t>
            </a:r>
          </a:p>
          <a:p>
            <a:pPr algn="ctr"/>
            <a:r>
              <a:rPr lang="en-US" sz="1400" b="1">
                <a:latin typeface="Times New Roman" charset="0"/>
                <a:cs typeface="Arial" charset="0"/>
              </a:rPr>
              <a:t>strategies</a:t>
            </a:r>
          </a:p>
        </p:txBody>
      </p:sp>
      <p:sp>
        <p:nvSpPr>
          <p:cNvPr id="217" name="Text Box 13"/>
          <p:cNvSpPr txBox="1">
            <a:spLocks noChangeArrowheads="1"/>
          </p:cNvSpPr>
          <p:nvPr/>
        </p:nvSpPr>
        <p:spPr bwMode="auto">
          <a:xfrm>
            <a:off x="1219200" y="4191000"/>
            <a:ext cx="114141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b="1">
                <a:latin typeface="Times New Roman" charset="0"/>
                <a:cs typeface="Arial" charset="0"/>
              </a:rPr>
              <a:t>Policy</a:t>
            </a:r>
          </a:p>
          <a:p>
            <a:pPr algn="ctr"/>
            <a:r>
              <a:rPr lang="en-US" sz="1400" b="1">
                <a:latin typeface="Times New Roman" charset="0"/>
                <a:cs typeface="Arial" charset="0"/>
              </a:rPr>
              <a:t>regulation</a:t>
            </a:r>
          </a:p>
          <a:p>
            <a:pPr algn="ctr"/>
            <a:r>
              <a:rPr lang="en-US" sz="1400" b="1">
                <a:latin typeface="Times New Roman" charset="0"/>
                <a:cs typeface="Arial" charset="0"/>
              </a:rPr>
              <a:t>organization</a:t>
            </a:r>
          </a:p>
        </p:txBody>
      </p:sp>
      <p:sp>
        <p:nvSpPr>
          <p:cNvPr id="218" name="Rectangle 14"/>
          <p:cNvSpPr>
            <a:spLocks noChangeArrowheads="1"/>
          </p:cNvSpPr>
          <p:nvPr/>
        </p:nvSpPr>
        <p:spPr bwMode="auto">
          <a:xfrm>
            <a:off x="1295400" y="2579688"/>
            <a:ext cx="1143000" cy="2514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9" name="Text Box 15"/>
          <p:cNvSpPr txBox="1">
            <a:spLocks noChangeArrowheads="1"/>
          </p:cNvSpPr>
          <p:nvPr/>
        </p:nvSpPr>
        <p:spPr bwMode="auto">
          <a:xfrm>
            <a:off x="1371600" y="2574925"/>
            <a:ext cx="10604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80000"/>
              </a:lnSpc>
            </a:pPr>
            <a:r>
              <a:rPr lang="en-US" sz="1800" b="1">
                <a:latin typeface="Times New Roman" charset="0"/>
                <a:cs typeface="Arial" charset="0"/>
              </a:rPr>
              <a:t>Health</a:t>
            </a:r>
          </a:p>
          <a:p>
            <a:pPr algn="ctr">
              <a:lnSpc>
                <a:spcPct val="80000"/>
              </a:lnSpc>
            </a:pPr>
            <a:r>
              <a:rPr lang="en-US" sz="1800" b="1">
                <a:latin typeface="Times New Roman" charset="0"/>
                <a:cs typeface="Arial" charset="0"/>
              </a:rPr>
              <a:t>Program</a:t>
            </a:r>
          </a:p>
        </p:txBody>
      </p:sp>
      <p:sp>
        <p:nvSpPr>
          <p:cNvPr id="220" name="Line 16"/>
          <p:cNvSpPr>
            <a:spLocks noChangeShapeType="1"/>
          </p:cNvSpPr>
          <p:nvPr/>
        </p:nvSpPr>
        <p:spPr bwMode="auto">
          <a:xfrm flipV="1">
            <a:off x="1828800" y="3875088"/>
            <a:ext cx="0" cy="304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1" name="Line 17"/>
          <p:cNvSpPr>
            <a:spLocks noChangeShapeType="1"/>
          </p:cNvSpPr>
          <p:nvPr/>
        </p:nvSpPr>
        <p:spPr bwMode="auto">
          <a:xfrm>
            <a:off x="2438400" y="3646488"/>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2" name="Line 18"/>
          <p:cNvSpPr>
            <a:spLocks noChangeShapeType="1"/>
          </p:cNvSpPr>
          <p:nvPr/>
        </p:nvSpPr>
        <p:spPr bwMode="auto">
          <a:xfrm>
            <a:off x="2438400" y="4637088"/>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3" name="Line 19"/>
          <p:cNvSpPr>
            <a:spLocks noChangeShapeType="1"/>
          </p:cNvSpPr>
          <p:nvPr/>
        </p:nvSpPr>
        <p:spPr bwMode="auto">
          <a:xfrm>
            <a:off x="2438400" y="3722688"/>
            <a:ext cx="6096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4" name="Line 20"/>
          <p:cNvSpPr>
            <a:spLocks noChangeShapeType="1"/>
          </p:cNvSpPr>
          <p:nvPr/>
        </p:nvSpPr>
        <p:spPr bwMode="auto">
          <a:xfrm flipV="1">
            <a:off x="2438400" y="2808288"/>
            <a:ext cx="6096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 name="Text Box 21"/>
          <p:cNvSpPr txBox="1">
            <a:spLocks noChangeArrowheads="1"/>
          </p:cNvSpPr>
          <p:nvPr/>
        </p:nvSpPr>
        <p:spPr bwMode="auto">
          <a:xfrm>
            <a:off x="1143000" y="1063625"/>
            <a:ext cx="11811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a:latin typeface="Times New Roman" charset="0"/>
                <a:cs typeface="Arial" charset="0"/>
              </a:rPr>
              <a:t>Phase 4a</a:t>
            </a:r>
          </a:p>
          <a:p>
            <a:pPr algn="ctr"/>
            <a:r>
              <a:rPr lang="en-US" sz="1600">
                <a:latin typeface="Times New Roman" charset="0"/>
                <a:cs typeface="Arial" charset="0"/>
              </a:rPr>
              <a:t>Intervention</a:t>
            </a:r>
          </a:p>
          <a:p>
            <a:pPr algn="ctr"/>
            <a:r>
              <a:rPr lang="en-US" sz="1600">
                <a:latin typeface="Times New Roman" charset="0"/>
                <a:cs typeface="Arial" charset="0"/>
              </a:rPr>
              <a:t>Alignment </a:t>
            </a:r>
          </a:p>
        </p:txBody>
      </p:sp>
      <p:sp>
        <p:nvSpPr>
          <p:cNvPr id="226" name="Text Box 22"/>
          <p:cNvSpPr txBox="1">
            <a:spLocks noChangeArrowheads="1"/>
          </p:cNvSpPr>
          <p:nvPr/>
        </p:nvSpPr>
        <p:spPr bwMode="auto">
          <a:xfrm>
            <a:off x="2819400" y="5715000"/>
            <a:ext cx="735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b="1">
                <a:latin typeface="Times New Roman" charset="0"/>
                <a:cs typeface="Arial" charset="0"/>
              </a:rPr>
              <a:t>Output</a:t>
            </a:r>
          </a:p>
        </p:txBody>
      </p:sp>
      <p:sp>
        <p:nvSpPr>
          <p:cNvPr id="227" name="Text Box 23"/>
          <p:cNvSpPr txBox="1">
            <a:spLocks noChangeArrowheads="1"/>
          </p:cNvSpPr>
          <p:nvPr/>
        </p:nvSpPr>
        <p:spPr bwMode="auto">
          <a:xfrm>
            <a:off x="5181600" y="5638800"/>
            <a:ext cx="13430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b="1">
                <a:latin typeface="Times New Roman" charset="0"/>
                <a:cs typeface="Arial" charset="0"/>
              </a:rPr>
              <a:t>Longer-term</a:t>
            </a:r>
          </a:p>
          <a:p>
            <a:r>
              <a:rPr lang="en-US" sz="1400" b="1">
                <a:latin typeface="Times New Roman" charset="0"/>
                <a:cs typeface="Arial" charset="0"/>
              </a:rPr>
              <a:t>health outcome</a:t>
            </a:r>
          </a:p>
        </p:txBody>
      </p:sp>
      <p:sp>
        <p:nvSpPr>
          <p:cNvPr id="228" name="Text Box 24"/>
          <p:cNvSpPr txBox="1">
            <a:spLocks noChangeArrowheads="1"/>
          </p:cNvSpPr>
          <p:nvPr/>
        </p:nvSpPr>
        <p:spPr bwMode="auto">
          <a:xfrm>
            <a:off x="6629400" y="5638800"/>
            <a:ext cx="12207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b="1">
                <a:latin typeface="Times New Roman" charset="0"/>
                <a:cs typeface="Arial" charset="0"/>
              </a:rPr>
              <a:t>Short-term</a:t>
            </a:r>
          </a:p>
          <a:p>
            <a:r>
              <a:rPr lang="en-US" sz="1400" b="1">
                <a:latin typeface="Times New Roman" charset="0"/>
                <a:cs typeface="Arial" charset="0"/>
              </a:rPr>
              <a:t>social  impact</a:t>
            </a:r>
          </a:p>
        </p:txBody>
      </p:sp>
      <p:sp>
        <p:nvSpPr>
          <p:cNvPr id="229" name="Text Box 25"/>
          <p:cNvSpPr txBox="1">
            <a:spLocks noChangeArrowheads="1"/>
          </p:cNvSpPr>
          <p:nvPr/>
        </p:nvSpPr>
        <p:spPr bwMode="auto">
          <a:xfrm>
            <a:off x="3886200" y="5638800"/>
            <a:ext cx="10318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b="1">
                <a:latin typeface="Times New Roman" charset="0"/>
                <a:cs typeface="Arial" charset="0"/>
              </a:rPr>
              <a:t>Short-term</a:t>
            </a:r>
          </a:p>
          <a:p>
            <a:r>
              <a:rPr lang="en-US" sz="1400" b="1">
                <a:latin typeface="Times New Roman" charset="0"/>
                <a:cs typeface="Arial" charset="0"/>
              </a:rPr>
              <a:t>  impact</a:t>
            </a:r>
          </a:p>
          <a:p>
            <a:endParaRPr lang="en-US" sz="1400" b="1">
              <a:latin typeface="Times New Roman" charset="0"/>
              <a:cs typeface="Arial" charset="0"/>
            </a:endParaRPr>
          </a:p>
        </p:txBody>
      </p:sp>
      <p:sp>
        <p:nvSpPr>
          <p:cNvPr id="230" name="Text Box 26"/>
          <p:cNvSpPr txBox="1">
            <a:spLocks noChangeArrowheads="1"/>
          </p:cNvSpPr>
          <p:nvPr/>
        </p:nvSpPr>
        <p:spPr bwMode="auto">
          <a:xfrm>
            <a:off x="1371600" y="5715000"/>
            <a:ext cx="758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b="1">
                <a:latin typeface="Times New Roman" charset="0"/>
                <a:cs typeface="Arial" charset="0"/>
              </a:rPr>
              <a:t>Process</a:t>
            </a:r>
          </a:p>
        </p:txBody>
      </p:sp>
      <p:sp>
        <p:nvSpPr>
          <p:cNvPr id="231" name="Text Box 27"/>
          <p:cNvSpPr txBox="1">
            <a:spLocks noChangeArrowheads="1"/>
          </p:cNvSpPr>
          <p:nvPr/>
        </p:nvSpPr>
        <p:spPr bwMode="auto">
          <a:xfrm>
            <a:off x="228600" y="5715000"/>
            <a:ext cx="608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b="1">
                <a:latin typeface="Times New Roman" charset="0"/>
                <a:cs typeface="Arial" charset="0"/>
              </a:rPr>
              <a:t>Input</a:t>
            </a:r>
          </a:p>
        </p:txBody>
      </p:sp>
      <p:sp>
        <p:nvSpPr>
          <p:cNvPr id="232" name="Text Box 28"/>
          <p:cNvSpPr txBox="1">
            <a:spLocks noChangeArrowheads="1"/>
          </p:cNvSpPr>
          <p:nvPr/>
        </p:nvSpPr>
        <p:spPr bwMode="auto">
          <a:xfrm>
            <a:off x="7924800" y="5638800"/>
            <a:ext cx="12207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b="1">
                <a:latin typeface="Times New Roman" charset="0"/>
                <a:cs typeface="Arial" charset="0"/>
              </a:rPr>
              <a:t>Long-term</a:t>
            </a:r>
          </a:p>
          <a:p>
            <a:r>
              <a:rPr lang="en-US" sz="1400" b="1">
                <a:latin typeface="Times New Roman" charset="0"/>
                <a:cs typeface="Arial" charset="0"/>
              </a:rPr>
              <a:t>social  impact</a:t>
            </a:r>
          </a:p>
        </p:txBody>
      </p:sp>
      <p:sp>
        <p:nvSpPr>
          <p:cNvPr id="233" name="Line 29"/>
          <p:cNvSpPr>
            <a:spLocks noChangeShapeType="1"/>
          </p:cNvSpPr>
          <p:nvPr/>
        </p:nvSpPr>
        <p:spPr bwMode="auto">
          <a:xfrm>
            <a:off x="838200" y="58674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4" name="Line 30"/>
          <p:cNvSpPr>
            <a:spLocks noChangeShapeType="1"/>
          </p:cNvSpPr>
          <p:nvPr/>
        </p:nvSpPr>
        <p:spPr bwMode="auto">
          <a:xfrm>
            <a:off x="3581400" y="58674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 name="Line 31"/>
          <p:cNvSpPr>
            <a:spLocks noChangeShapeType="1"/>
          </p:cNvSpPr>
          <p:nvPr/>
        </p:nvSpPr>
        <p:spPr bwMode="auto">
          <a:xfrm>
            <a:off x="2209800" y="58674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6" name="Line 32"/>
          <p:cNvSpPr>
            <a:spLocks noChangeShapeType="1"/>
          </p:cNvSpPr>
          <p:nvPr/>
        </p:nvSpPr>
        <p:spPr bwMode="auto">
          <a:xfrm>
            <a:off x="7696200" y="5867400"/>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7" name="Line 33"/>
          <p:cNvSpPr>
            <a:spLocks noChangeShapeType="1"/>
          </p:cNvSpPr>
          <p:nvPr/>
        </p:nvSpPr>
        <p:spPr bwMode="auto">
          <a:xfrm>
            <a:off x="4953000" y="5867400"/>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8" name="Line 34"/>
          <p:cNvSpPr>
            <a:spLocks noChangeShapeType="1"/>
          </p:cNvSpPr>
          <p:nvPr/>
        </p:nvSpPr>
        <p:spPr bwMode="auto">
          <a:xfrm>
            <a:off x="6400800" y="5867400"/>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9" name="Text Box 35"/>
          <p:cNvSpPr txBox="1">
            <a:spLocks noChangeArrowheads="1"/>
          </p:cNvSpPr>
          <p:nvPr/>
        </p:nvSpPr>
        <p:spPr bwMode="auto">
          <a:xfrm>
            <a:off x="858838" y="6172200"/>
            <a:ext cx="1587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a:latin typeface="Times New Roman" charset="0"/>
                <a:cs typeface="Arial" charset="0"/>
              </a:rPr>
              <a:t>Phase 5</a:t>
            </a:r>
          </a:p>
          <a:p>
            <a:pPr algn="ctr"/>
            <a:r>
              <a:rPr lang="en-US" sz="1600" b="1">
                <a:latin typeface="Times New Roman" charset="0"/>
                <a:cs typeface="Arial" charset="0"/>
              </a:rPr>
              <a:t>Implementation</a:t>
            </a:r>
            <a:endParaRPr lang="en-US" sz="1400" b="1">
              <a:latin typeface="Times New Roman" charset="0"/>
              <a:cs typeface="Arial" charset="0"/>
            </a:endParaRPr>
          </a:p>
        </p:txBody>
      </p:sp>
      <p:sp>
        <p:nvSpPr>
          <p:cNvPr id="240" name="Text Box 36"/>
          <p:cNvSpPr txBox="1">
            <a:spLocks noChangeArrowheads="1"/>
          </p:cNvSpPr>
          <p:nvPr/>
        </p:nvSpPr>
        <p:spPr bwMode="auto">
          <a:xfrm>
            <a:off x="2693988" y="6172200"/>
            <a:ext cx="18049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a:latin typeface="Times New Roman" charset="0"/>
                <a:cs typeface="Arial" charset="0"/>
              </a:rPr>
              <a:t>Phase 6</a:t>
            </a:r>
          </a:p>
          <a:p>
            <a:pPr algn="ctr"/>
            <a:r>
              <a:rPr lang="en-US" sz="1600" b="1">
                <a:latin typeface="Times New Roman" charset="0"/>
                <a:cs typeface="Arial" charset="0"/>
              </a:rPr>
              <a:t>Process evaluation</a:t>
            </a:r>
          </a:p>
        </p:txBody>
      </p:sp>
      <p:sp>
        <p:nvSpPr>
          <p:cNvPr id="241" name="Text Box 37"/>
          <p:cNvSpPr txBox="1">
            <a:spLocks noChangeArrowheads="1"/>
          </p:cNvSpPr>
          <p:nvPr/>
        </p:nvSpPr>
        <p:spPr bwMode="auto">
          <a:xfrm>
            <a:off x="4929188" y="6172200"/>
            <a:ext cx="29479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dirty="0" smtClean="0">
                <a:latin typeface="Times New Roman" charset="0"/>
                <a:cs typeface="Arial" charset="0"/>
              </a:rPr>
              <a:t>Phases 7-8</a:t>
            </a:r>
            <a:endParaRPr lang="en-US" sz="1600" b="1" dirty="0">
              <a:latin typeface="Times New Roman" charset="0"/>
              <a:cs typeface="Arial" charset="0"/>
            </a:endParaRPr>
          </a:p>
          <a:p>
            <a:pPr algn="ctr"/>
            <a:r>
              <a:rPr lang="en-US" sz="1600" b="1" dirty="0">
                <a:latin typeface="Times New Roman" charset="0"/>
                <a:cs typeface="Arial" charset="0"/>
              </a:rPr>
              <a:t>Impact and outcome evaluation</a:t>
            </a:r>
          </a:p>
        </p:txBody>
      </p:sp>
      <p:sp>
        <p:nvSpPr>
          <p:cNvPr id="242" name="Line 38"/>
          <p:cNvSpPr>
            <a:spLocks noChangeShapeType="1"/>
          </p:cNvSpPr>
          <p:nvPr/>
        </p:nvSpPr>
        <p:spPr bwMode="auto">
          <a:xfrm flipV="1">
            <a:off x="4037013" y="3646488"/>
            <a:ext cx="6096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3" name="Rectangle 39"/>
          <p:cNvSpPr>
            <a:spLocks noChangeArrowheads="1"/>
          </p:cNvSpPr>
          <p:nvPr/>
        </p:nvSpPr>
        <p:spPr bwMode="auto">
          <a:xfrm>
            <a:off x="3079750" y="4484688"/>
            <a:ext cx="9906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4" name="Rectangle 40"/>
          <p:cNvSpPr>
            <a:spLocks noChangeArrowheads="1"/>
          </p:cNvSpPr>
          <p:nvPr/>
        </p:nvSpPr>
        <p:spPr bwMode="auto">
          <a:xfrm>
            <a:off x="3079750" y="3417888"/>
            <a:ext cx="9906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 name="Rectangle 41"/>
          <p:cNvSpPr>
            <a:spLocks noChangeArrowheads="1"/>
          </p:cNvSpPr>
          <p:nvPr/>
        </p:nvSpPr>
        <p:spPr bwMode="auto">
          <a:xfrm>
            <a:off x="3079750" y="2274888"/>
            <a:ext cx="9906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 name="Text Box 42"/>
          <p:cNvSpPr txBox="1">
            <a:spLocks noChangeArrowheads="1"/>
          </p:cNvSpPr>
          <p:nvPr/>
        </p:nvSpPr>
        <p:spPr bwMode="auto">
          <a:xfrm>
            <a:off x="3003550" y="2427288"/>
            <a:ext cx="1162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b="1">
                <a:latin typeface="Times New Roman" charset="0"/>
                <a:cs typeface="Arial" charset="0"/>
              </a:rPr>
              <a:t>Predisposing</a:t>
            </a:r>
          </a:p>
        </p:txBody>
      </p:sp>
      <p:sp>
        <p:nvSpPr>
          <p:cNvPr id="247" name="Text Box 43"/>
          <p:cNvSpPr txBox="1">
            <a:spLocks noChangeArrowheads="1"/>
          </p:cNvSpPr>
          <p:nvPr/>
        </p:nvSpPr>
        <p:spPr bwMode="auto">
          <a:xfrm>
            <a:off x="3079750" y="3570288"/>
            <a:ext cx="1082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b="1">
                <a:latin typeface="Times New Roman" charset="0"/>
                <a:cs typeface="Arial" charset="0"/>
              </a:rPr>
              <a:t>Reinforcing</a:t>
            </a:r>
          </a:p>
        </p:txBody>
      </p:sp>
      <p:sp>
        <p:nvSpPr>
          <p:cNvPr id="248" name="Text Box 44"/>
          <p:cNvSpPr txBox="1">
            <a:spLocks noChangeArrowheads="1"/>
          </p:cNvSpPr>
          <p:nvPr/>
        </p:nvSpPr>
        <p:spPr bwMode="auto">
          <a:xfrm>
            <a:off x="3168650" y="4637088"/>
            <a:ext cx="874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b="1">
                <a:latin typeface="Times New Roman" charset="0"/>
                <a:cs typeface="Arial" charset="0"/>
              </a:rPr>
              <a:t>Enabling</a:t>
            </a:r>
          </a:p>
        </p:txBody>
      </p:sp>
      <p:sp>
        <p:nvSpPr>
          <p:cNvPr id="249" name="Line 45"/>
          <p:cNvSpPr>
            <a:spLocks noChangeShapeType="1"/>
          </p:cNvSpPr>
          <p:nvPr/>
        </p:nvSpPr>
        <p:spPr bwMode="auto">
          <a:xfrm flipV="1">
            <a:off x="3579813" y="4103688"/>
            <a:ext cx="0" cy="381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0" name="Line 46"/>
          <p:cNvSpPr>
            <a:spLocks noChangeShapeType="1"/>
          </p:cNvSpPr>
          <p:nvPr/>
        </p:nvSpPr>
        <p:spPr bwMode="auto">
          <a:xfrm flipV="1">
            <a:off x="3579813" y="2960688"/>
            <a:ext cx="0" cy="457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1" name="Line 47"/>
          <p:cNvSpPr>
            <a:spLocks noChangeShapeType="1"/>
          </p:cNvSpPr>
          <p:nvPr/>
        </p:nvSpPr>
        <p:spPr bwMode="auto">
          <a:xfrm>
            <a:off x="4113213" y="3570288"/>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2" name="Line 48"/>
          <p:cNvSpPr>
            <a:spLocks noChangeShapeType="1"/>
          </p:cNvSpPr>
          <p:nvPr/>
        </p:nvSpPr>
        <p:spPr bwMode="auto">
          <a:xfrm>
            <a:off x="4113213" y="2808288"/>
            <a:ext cx="5334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3" name="Text Box 49"/>
          <p:cNvSpPr txBox="1">
            <a:spLocks noChangeArrowheads="1"/>
          </p:cNvSpPr>
          <p:nvPr/>
        </p:nvSpPr>
        <p:spPr bwMode="auto">
          <a:xfrm>
            <a:off x="2895600" y="987425"/>
            <a:ext cx="136683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a:latin typeface="Times New Roman" charset="0"/>
                <a:cs typeface="Arial" charset="0"/>
              </a:rPr>
              <a:t>Phase 3</a:t>
            </a:r>
          </a:p>
          <a:p>
            <a:pPr algn="ctr"/>
            <a:r>
              <a:rPr lang="en-US" sz="1600">
                <a:latin typeface="Times New Roman" charset="0"/>
                <a:cs typeface="Arial" charset="0"/>
              </a:rPr>
              <a:t>Educational &amp;</a:t>
            </a:r>
          </a:p>
          <a:p>
            <a:pPr algn="ctr"/>
            <a:r>
              <a:rPr lang="en-US" sz="1600">
                <a:latin typeface="Times New Roman" charset="0"/>
                <a:cs typeface="Arial" charset="0"/>
              </a:rPr>
              <a:t>ecological</a:t>
            </a:r>
          </a:p>
          <a:p>
            <a:pPr algn="ctr"/>
            <a:r>
              <a:rPr lang="en-US" sz="1600">
                <a:latin typeface="Times New Roman" charset="0"/>
                <a:cs typeface="Arial" charset="0"/>
              </a:rPr>
              <a:t>assessment</a:t>
            </a:r>
          </a:p>
        </p:txBody>
      </p:sp>
      <p:sp>
        <p:nvSpPr>
          <p:cNvPr id="254" name="Line 50"/>
          <p:cNvSpPr>
            <a:spLocks noChangeShapeType="1"/>
          </p:cNvSpPr>
          <p:nvPr/>
        </p:nvSpPr>
        <p:spPr bwMode="auto">
          <a:xfrm>
            <a:off x="4113213" y="4560888"/>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55" name="Group 51"/>
          <p:cNvGrpSpPr>
            <a:grpSpLocks/>
          </p:cNvGrpSpPr>
          <p:nvPr/>
        </p:nvGrpSpPr>
        <p:grpSpPr bwMode="auto">
          <a:xfrm>
            <a:off x="4572000" y="1295400"/>
            <a:ext cx="3048000" cy="3646488"/>
            <a:chOff x="3024" y="560"/>
            <a:chExt cx="1920" cy="2297"/>
          </a:xfrm>
        </p:grpSpPr>
        <p:sp>
          <p:nvSpPr>
            <p:cNvPr id="256" name="Rectangle 52"/>
            <p:cNvSpPr>
              <a:spLocks noChangeArrowheads="1"/>
            </p:cNvSpPr>
            <p:nvPr/>
          </p:nvSpPr>
          <p:spPr bwMode="auto">
            <a:xfrm>
              <a:off x="3072" y="1872"/>
              <a:ext cx="624" cy="4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7" name="Text Box 53"/>
            <p:cNvSpPr txBox="1">
              <a:spLocks noChangeArrowheads="1"/>
            </p:cNvSpPr>
            <p:nvPr/>
          </p:nvSpPr>
          <p:spPr bwMode="auto">
            <a:xfrm>
              <a:off x="3120" y="1993"/>
              <a:ext cx="5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b="1">
                  <a:latin typeface="Times New Roman" charset="0"/>
                  <a:cs typeface="Arial" charset="0"/>
                </a:rPr>
                <a:t>Behavior</a:t>
              </a:r>
            </a:p>
          </p:txBody>
        </p:sp>
        <p:sp>
          <p:nvSpPr>
            <p:cNvPr id="258" name="Rectangle 54"/>
            <p:cNvSpPr>
              <a:spLocks noChangeArrowheads="1"/>
            </p:cNvSpPr>
            <p:nvPr/>
          </p:nvSpPr>
          <p:spPr bwMode="auto">
            <a:xfrm>
              <a:off x="3072" y="2521"/>
              <a:ext cx="624" cy="3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9" name="Text Box 55"/>
            <p:cNvSpPr txBox="1">
              <a:spLocks noChangeArrowheads="1"/>
            </p:cNvSpPr>
            <p:nvPr/>
          </p:nvSpPr>
          <p:spPr bwMode="auto">
            <a:xfrm>
              <a:off x="3024" y="2569"/>
              <a:ext cx="75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b="1">
                  <a:latin typeface="Times New Roman" charset="0"/>
                  <a:cs typeface="Arial" charset="0"/>
                </a:rPr>
                <a:t>Environment</a:t>
              </a:r>
            </a:p>
          </p:txBody>
        </p:sp>
        <p:sp>
          <p:nvSpPr>
            <p:cNvPr id="260" name="Text Box 56"/>
            <p:cNvSpPr txBox="1">
              <a:spLocks noChangeArrowheads="1"/>
            </p:cNvSpPr>
            <p:nvPr/>
          </p:nvSpPr>
          <p:spPr bwMode="auto">
            <a:xfrm>
              <a:off x="3024" y="560"/>
              <a:ext cx="1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1600">
                <a:latin typeface="Times New Roman" charset="0"/>
                <a:cs typeface="Arial" charset="0"/>
              </a:endParaRPr>
            </a:p>
          </p:txBody>
        </p:sp>
        <p:sp>
          <p:nvSpPr>
            <p:cNvPr id="261" name="Line 57"/>
            <p:cNvSpPr>
              <a:spLocks noChangeShapeType="1"/>
            </p:cNvSpPr>
            <p:nvPr/>
          </p:nvSpPr>
          <p:spPr bwMode="auto">
            <a:xfrm>
              <a:off x="3360" y="2329"/>
              <a:ext cx="0" cy="19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2" name="Line 58"/>
            <p:cNvSpPr>
              <a:spLocks noChangeShapeType="1"/>
            </p:cNvSpPr>
            <p:nvPr/>
          </p:nvSpPr>
          <p:spPr bwMode="auto">
            <a:xfrm>
              <a:off x="3696" y="2064"/>
              <a:ext cx="336"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3" name="Line 59"/>
            <p:cNvSpPr>
              <a:spLocks noChangeShapeType="1"/>
            </p:cNvSpPr>
            <p:nvPr/>
          </p:nvSpPr>
          <p:spPr bwMode="auto">
            <a:xfrm flipV="1">
              <a:off x="3696" y="2352"/>
              <a:ext cx="336"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4" name="Line 60"/>
            <p:cNvSpPr>
              <a:spLocks noChangeShapeType="1"/>
            </p:cNvSpPr>
            <p:nvPr/>
          </p:nvSpPr>
          <p:spPr bwMode="auto">
            <a:xfrm>
              <a:off x="3696" y="1872"/>
              <a:ext cx="1248" cy="3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5" name="Line 61"/>
            <p:cNvSpPr>
              <a:spLocks noChangeShapeType="1"/>
            </p:cNvSpPr>
            <p:nvPr/>
          </p:nvSpPr>
          <p:spPr bwMode="auto">
            <a:xfrm flipV="1">
              <a:off x="3696" y="2448"/>
              <a:ext cx="1248" cy="3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66" name="Text Box 62"/>
          <p:cNvSpPr txBox="1">
            <a:spLocks noChangeArrowheads="1"/>
          </p:cNvSpPr>
          <p:nvPr/>
        </p:nvSpPr>
        <p:spPr bwMode="auto">
          <a:xfrm>
            <a:off x="4262438" y="1981200"/>
            <a:ext cx="4881562" cy="707886"/>
          </a:xfrm>
          <a:prstGeom prst="rect">
            <a:avLst/>
          </a:prstGeom>
          <a:noFill/>
          <a:ln w="12700" cap="sq">
            <a:noFill/>
            <a:miter lim="800000"/>
            <a:headEnd type="none" w="sm" len="sm"/>
            <a:tailEnd type="none" w="sm" len="sm"/>
          </a:ln>
          <a:effectLst/>
        </p:spPr>
        <p:txBody>
          <a:bodyPr wrap="square">
            <a:spAutoFit/>
          </a:bodyPr>
          <a:lstStyle/>
          <a:p>
            <a:pPr>
              <a:defRPr/>
            </a:pPr>
            <a:r>
              <a:rPr kumimoji="1" lang="en-US" sz="2000" b="1" i="1" dirty="0" smtClean="0">
                <a:solidFill>
                  <a:schemeClr val="accent2"/>
                </a:solidFill>
                <a:latin typeface="Times New Roman" pitchFamily="18" charset="0"/>
                <a:ea typeface="+mn-ea"/>
                <a:cs typeface="Arial" pitchFamily="34" charset="0"/>
                <a:sym typeface="Wingdings" pitchFamily="2" charset="2"/>
              </a:rPr>
              <a:t></a:t>
            </a:r>
            <a:r>
              <a:rPr kumimoji="1" lang="en-US" sz="2000" b="1" i="1" dirty="0" smtClean="0">
                <a:solidFill>
                  <a:schemeClr val="accent2"/>
                </a:solidFill>
                <a:latin typeface="Times New Roman" pitchFamily="18" charset="0"/>
                <a:ea typeface="+mn-ea"/>
                <a:cs typeface="Arial" pitchFamily="34" charset="0"/>
              </a:rPr>
              <a:t>Planning tasks (PRECEDE):</a:t>
            </a:r>
            <a:r>
              <a:rPr kumimoji="1" lang="en-US" sz="2000" dirty="0" smtClean="0">
                <a:solidFill>
                  <a:schemeClr val="accent2"/>
                </a:solidFill>
                <a:latin typeface="Times New Roman" pitchFamily="18" charset="0"/>
                <a:ea typeface="+mn-ea"/>
                <a:cs typeface="Arial" pitchFamily="34" charset="0"/>
              </a:rPr>
              <a:t> </a:t>
            </a:r>
            <a:r>
              <a:rPr kumimoji="1" lang="en-US" sz="2000" dirty="0">
                <a:solidFill>
                  <a:schemeClr val="accent2"/>
                </a:solidFill>
                <a:latin typeface="Times New Roman" pitchFamily="18" charset="0"/>
                <a:ea typeface="+mn-ea"/>
                <a:cs typeface="Arial" pitchFamily="34" charset="0"/>
              </a:rPr>
              <a:t>Specifying measurable objectives and baselines. </a:t>
            </a:r>
            <a:endParaRPr kumimoji="1" lang="en-US" sz="2000" dirty="0">
              <a:solidFill>
                <a:schemeClr val="accent2"/>
              </a:solidFill>
              <a:effectLst>
                <a:outerShdw blurRad="38100" dist="38100" dir="2700000" algn="tl">
                  <a:srgbClr val="000000"/>
                </a:outerShdw>
              </a:effectLst>
              <a:latin typeface="Times New Roman" pitchFamily="18" charset="0"/>
              <a:ea typeface="+mn-ea"/>
              <a:cs typeface="Arial" pitchFamily="34" charset="0"/>
            </a:endParaRPr>
          </a:p>
        </p:txBody>
      </p:sp>
      <p:sp>
        <p:nvSpPr>
          <p:cNvPr id="267" name="Text Box 63"/>
          <p:cNvSpPr txBox="1">
            <a:spLocks noChangeArrowheads="1"/>
          </p:cNvSpPr>
          <p:nvPr/>
        </p:nvSpPr>
        <p:spPr bwMode="auto">
          <a:xfrm>
            <a:off x="-38100" y="3003550"/>
            <a:ext cx="14859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sz="1600">
                <a:latin typeface="Times New Roman" charset="0"/>
                <a:cs typeface="Arial" charset="0"/>
              </a:rPr>
              <a:t>Phase 4b</a:t>
            </a:r>
          </a:p>
          <a:p>
            <a:r>
              <a:rPr kumimoji="1" lang="en-US" sz="1600">
                <a:latin typeface="Times New Roman" charset="0"/>
                <a:cs typeface="Arial" charset="0"/>
              </a:rPr>
              <a:t>Administrative</a:t>
            </a:r>
          </a:p>
          <a:p>
            <a:r>
              <a:rPr kumimoji="1" lang="en-US" sz="1600">
                <a:latin typeface="Times New Roman" charset="0"/>
                <a:cs typeface="Arial" charset="0"/>
              </a:rPr>
              <a:t>&amp; Policy</a:t>
            </a:r>
          </a:p>
          <a:p>
            <a:r>
              <a:rPr kumimoji="1" lang="en-US" sz="1600">
                <a:latin typeface="Times New Roman" charset="0"/>
                <a:cs typeface="Arial" charset="0"/>
              </a:rPr>
              <a:t>Assessment</a:t>
            </a:r>
          </a:p>
        </p:txBody>
      </p:sp>
      <p:sp>
        <p:nvSpPr>
          <p:cNvPr id="268" name="Text Box 64"/>
          <p:cNvSpPr txBox="1">
            <a:spLocks noChangeArrowheads="1"/>
          </p:cNvSpPr>
          <p:nvPr/>
        </p:nvSpPr>
        <p:spPr bwMode="auto">
          <a:xfrm>
            <a:off x="228600" y="5257800"/>
            <a:ext cx="891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kumimoji="1" lang="en-US" sz="2000" b="1" i="1" dirty="0" smtClean="0">
                <a:solidFill>
                  <a:schemeClr val="accent2"/>
                </a:solidFill>
                <a:latin typeface="Times New Roman" charset="0"/>
                <a:cs typeface="Arial" charset="0"/>
                <a:sym typeface="Wingdings" charset="0"/>
              </a:rPr>
              <a:t></a:t>
            </a:r>
            <a:r>
              <a:rPr kumimoji="1" lang="en-US" sz="2000" b="1" i="1" dirty="0" smtClean="0">
                <a:solidFill>
                  <a:schemeClr val="accent2"/>
                </a:solidFill>
                <a:latin typeface="Times New Roman" charset="0"/>
                <a:cs typeface="Arial" charset="0"/>
              </a:rPr>
              <a:t>Evaluation Tasks (PROCEED):</a:t>
            </a:r>
            <a:r>
              <a:rPr kumimoji="1" lang="en-US" sz="2000" dirty="0" smtClean="0">
                <a:solidFill>
                  <a:schemeClr val="accent2"/>
                </a:solidFill>
                <a:latin typeface="Times New Roman" charset="0"/>
                <a:cs typeface="Arial" charset="0"/>
              </a:rPr>
              <a:t> </a:t>
            </a:r>
            <a:r>
              <a:rPr kumimoji="1" lang="en-US" sz="2000" dirty="0">
                <a:solidFill>
                  <a:schemeClr val="accent2"/>
                </a:solidFill>
                <a:latin typeface="Times New Roman" charset="0"/>
                <a:cs typeface="Arial" charset="0"/>
              </a:rPr>
              <a:t>Monitoring &amp; Continuous Quality Improvement</a:t>
            </a:r>
          </a:p>
        </p:txBody>
      </p:sp>
      <p:sp>
        <p:nvSpPr>
          <p:cNvPr id="269" name="Text Box 65"/>
          <p:cNvSpPr txBox="1">
            <a:spLocks noChangeArrowheads="1"/>
          </p:cNvSpPr>
          <p:nvPr/>
        </p:nvSpPr>
        <p:spPr bwMode="auto">
          <a:xfrm>
            <a:off x="7375525" y="2555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kumimoji="1" lang="en-US">
              <a:latin typeface="Times New Roman" charset="0"/>
              <a:cs typeface="Arial" charset="0"/>
            </a:endParaRPr>
          </a:p>
        </p:txBody>
      </p:sp>
      <p:sp>
        <p:nvSpPr>
          <p:cNvPr id="270" name="Text Box 66"/>
          <p:cNvSpPr txBox="1">
            <a:spLocks noChangeArrowheads="1"/>
          </p:cNvSpPr>
          <p:nvPr/>
        </p:nvSpPr>
        <p:spPr bwMode="auto">
          <a:xfrm>
            <a:off x="4495800" y="911225"/>
            <a:ext cx="25908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a:latin typeface="Times New Roman" charset="0"/>
                <a:cs typeface="Arial" charset="0"/>
              </a:rPr>
              <a:t>Phase 2</a:t>
            </a:r>
          </a:p>
          <a:p>
            <a:pPr algn="ctr"/>
            <a:r>
              <a:rPr lang="en-US" sz="1600">
                <a:latin typeface="Times New Roman" charset="0"/>
                <a:cs typeface="Arial" charset="0"/>
              </a:rPr>
              <a:t>Epidemiological, Behavioral and Environmental  Assessment</a:t>
            </a:r>
          </a:p>
        </p:txBody>
      </p:sp>
      <p:sp>
        <p:nvSpPr>
          <p:cNvPr id="271" name="Rectangle 67"/>
          <p:cNvSpPr>
            <a:spLocks noChangeArrowheads="1"/>
          </p:cNvSpPr>
          <p:nvPr/>
        </p:nvSpPr>
        <p:spPr bwMode="auto">
          <a:xfrm>
            <a:off x="4648200" y="2743200"/>
            <a:ext cx="9906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2" name="Text Box 68"/>
          <p:cNvSpPr txBox="1">
            <a:spLocks noChangeArrowheads="1"/>
          </p:cNvSpPr>
          <p:nvPr/>
        </p:nvSpPr>
        <p:spPr bwMode="auto">
          <a:xfrm>
            <a:off x="4616450" y="2819400"/>
            <a:ext cx="1022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400" b="1">
                <a:latin typeface="Times New Roman" charset="0"/>
                <a:cs typeface="Arial" charset="0"/>
              </a:rPr>
              <a:t>Genetics</a:t>
            </a:r>
          </a:p>
        </p:txBody>
      </p:sp>
      <p:sp>
        <p:nvSpPr>
          <p:cNvPr id="273" name="Line 69"/>
          <p:cNvSpPr>
            <a:spLocks noChangeShapeType="1"/>
          </p:cNvSpPr>
          <p:nvPr/>
        </p:nvSpPr>
        <p:spPr bwMode="auto">
          <a:xfrm>
            <a:off x="5105400" y="3200400"/>
            <a:ext cx="0" cy="304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4" name="Line 70"/>
          <p:cNvSpPr>
            <a:spLocks noChangeShapeType="1"/>
          </p:cNvSpPr>
          <p:nvPr/>
        </p:nvSpPr>
        <p:spPr bwMode="auto">
          <a:xfrm>
            <a:off x="4114800" y="2667000"/>
            <a:ext cx="533400" cy="3048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75" name="Line 71"/>
          <p:cNvSpPr>
            <a:spLocks noChangeShapeType="1"/>
          </p:cNvSpPr>
          <p:nvPr/>
        </p:nvSpPr>
        <p:spPr bwMode="auto">
          <a:xfrm>
            <a:off x="5638800" y="2895600"/>
            <a:ext cx="6858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614724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8"/>
                                        </p:tgtEl>
                                        <p:attrNameLst>
                                          <p:attrName>style.visibility</p:attrName>
                                        </p:attrNameLst>
                                      </p:cBhvr>
                                      <p:to>
                                        <p:strVal val="visible"/>
                                      </p:to>
                                    </p:set>
                                    <p:anim calcmode="lin" valueType="num">
                                      <p:cBhvr additive="base">
                                        <p:cTn id="7" dur="500" fill="hold"/>
                                        <p:tgtEl>
                                          <p:spTgt spid="208"/>
                                        </p:tgtEl>
                                        <p:attrNameLst>
                                          <p:attrName>ppt_x</p:attrName>
                                        </p:attrNameLst>
                                      </p:cBhvr>
                                      <p:tavLst>
                                        <p:tav tm="0">
                                          <p:val>
                                            <p:strVal val="1+#ppt_w/2"/>
                                          </p:val>
                                        </p:tav>
                                        <p:tav tm="100000">
                                          <p:val>
                                            <p:strVal val="#ppt_x"/>
                                          </p:val>
                                        </p:tav>
                                      </p:tavLst>
                                    </p:anim>
                                    <p:anim calcmode="lin" valueType="num">
                                      <p:cBhvr additive="base">
                                        <p:cTn id="8" dur="500" fill="hold"/>
                                        <p:tgtEl>
                                          <p:spTgt spid="20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0"/>
                                        </p:tgtEl>
                                        <p:attrNameLst>
                                          <p:attrName>style.visibility</p:attrName>
                                        </p:attrNameLst>
                                      </p:cBhvr>
                                      <p:to>
                                        <p:strVal val="visible"/>
                                      </p:to>
                                    </p:set>
                                    <p:anim calcmode="lin" valueType="num">
                                      <p:cBhvr additive="base">
                                        <p:cTn id="13" dur="500" fill="hold"/>
                                        <p:tgtEl>
                                          <p:spTgt spid="270"/>
                                        </p:tgtEl>
                                        <p:attrNameLst>
                                          <p:attrName>ppt_x</p:attrName>
                                        </p:attrNameLst>
                                      </p:cBhvr>
                                      <p:tavLst>
                                        <p:tav tm="0">
                                          <p:val>
                                            <p:strVal val="#ppt_x"/>
                                          </p:val>
                                        </p:tav>
                                        <p:tav tm="100000">
                                          <p:val>
                                            <p:strVal val="#ppt_x"/>
                                          </p:val>
                                        </p:tav>
                                      </p:tavLst>
                                    </p:anim>
                                    <p:anim calcmode="lin" valueType="num">
                                      <p:cBhvr additive="base">
                                        <p:cTn id="14" dur="500" fill="hold"/>
                                        <p:tgtEl>
                                          <p:spTgt spid="27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3"/>
                                        </p:tgtEl>
                                        <p:attrNameLst>
                                          <p:attrName>style.visibility</p:attrName>
                                        </p:attrNameLst>
                                      </p:cBhvr>
                                      <p:to>
                                        <p:strVal val="visible"/>
                                      </p:to>
                                    </p:set>
                                    <p:anim calcmode="lin" valueType="num">
                                      <p:cBhvr additive="base">
                                        <p:cTn id="19" dur="500" fill="hold"/>
                                        <p:tgtEl>
                                          <p:spTgt spid="253"/>
                                        </p:tgtEl>
                                        <p:attrNameLst>
                                          <p:attrName>ppt_x</p:attrName>
                                        </p:attrNameLst>
                                      </p:cBhvr>
                                      <p:tavLst>
                                        <p:tav tm="0">
                                          <p:val>
                                            <p:strVal val="#ppt_x"/>
                                          </p:val>
                                        </p:tav>
                                        <p:tav tm="100000">
                                          <p:val>
                                            <p:strVal val="#ppt_x"/>
                                          </p:val>
                                        </p:tav>
                                      </p:tavLst>
                                    </p:anim>
                                    <p:anim calcmode="lin" valueType="num">
                                      <p:cBhvr additive="base">
                                        <p:cTn id="20" dur="500" fill="hold"/>
                                        <p:tgtEl>
                                          <p:spTgt spid="25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
                                        </p:tgtEl>
                                        <p:attrNameLst>
                                          <p:attrName>style.visibility</p:attrName>
                                        </p:attrNameLst>
                                      </p:cBhvr>
                                      <p:to>
                                        <p:strVal val="visible"/>
                                      </p:to>
                                    </p:set>
                                    <p:anim calcmode="lin" valueType="num">
                                      <p:cBhvr additive="base">
                                        <p:cTn id="25" dur="500" fill="hold"/>
                                        <p:tgtEl>
                                          <p:spTgt spid="225"/>
                                        </p:tgtEl>
                                        <p:attrNameLst>
                                          <p:attrName>ppt_x</p:attrName>
                                        </p:attrNameLst>
                                      </p:cBhvr>
                                      <p:tavLst>
                                        <p:tav tm="0">
                                          <p:val>
                                            <p:strVal val="#ppt_x"/>
                                          </p:val>
                                        </p:tav>
                                        <p:tav tm="100000">
                                          <p:val>
                                            <p:strVal val="#ppt_x"/>
                                          </p:val>
                                        </p:tav>
                                      </p:tavLst>
                                    </p:anim>
                                    <p:anim calcmode="lin" valueType="num">
                                      <p:cBhvr additive="base">
                                        <p:cTn id="26" dur="500" fill="hold"/>
                                        <p:tgtEl>
                                          <p:spTgt spid="2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7"/>
                                        </p:tgtEl>
                                        <p:attrNameLst>
                                          <p:attrName>style.visibility</p:attrName>
                                        </p:attrNameLst>
                                      </p:cBhvr>
                                      <p:to>
                                        <p:strVal val="visible"/>
                                      </p:to>
                                    </p:set>
                                    <p:anim calcmode="lin" valueType="num">
                                      <p:cBhvr additive="base">
                                        <p:cTn id="31" dur="500" fill="hold"/>
                                        <p:tgtEl>
                                          <p:spTgt spid="267"/>
                                        </p:tgtEl>
                                        <p:attrNameLst>
                                          <p:attrName>ppt_x</p:attrName>
                                        </p:attrNameLst>
                                      </p:cBhvr>
                                      <p:tavLst>
                                        <p:tav tm="0">
                                          <p:val>
                                            <p:strVal val="#ppt_x"/>
                                          </p:val>
                                        </p:tav>
                                        <p:tav tm="100000">
                                          <p:val>
                                            <p:strVal val="#ppt_x"/>
                                          </p:val>
                                        </p:tav>
                                      </p:tavLst>
                                    </p:anim>
                                    <p:anim calcmode="lin" valueType="num">
                                      <p:cBhvr additive="base">
                                        <p:cTn id="32" dur="500" fill="hold"/>
                                        <p:tgtEl>
                                          <p:spTgt spid="26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9"/>
                                        </p:tgtEl>
                                        <p:attrNameLst>
                                          <p:attrName>style.visibility</p:attrName>
                                        </p:attrNameLst>
                                      </p:cBhvr>
                                      <p:to>
                                        <p:strVal val="visible"/>
                                      </p:to>
                                    </p:set>
                                    <p:anim calcmode="lin" valueType="num">
                                      <p:cBhvr additive="base">
                                        <p:cTn id="37" dur="500" fill="hold"/>
                                        <p:tgtEl>
                                          <p:spTgt spid="239"/>
                                        </p:tgtEl>
                                        <p:attrNameLst>
                                          <p:attrName>ppt_x</p:attrName>
                                        </p:attrNameLst>
                                      </p:cBhvr>
                                      <p:tavLst>
                                        <p:tav tm="0">
                                          <p:val>
                                            <p:strVal val="#ppt_x"/>
                                          </p:val>
                                        </p:tav>
                                        <p:tav tm="100000">
                                          <p:val>
                                            <p:strVal val="#ppt_x"/>
                                          </p:val>
                                        </p:tav>
                                      </p:tavLst>
                                    </p:anim>
                                    <p:anim calcmode="lin" valueType="num">
                                      <p:cBhvr additive="base">
                                        <p:cTn id="38" dur="500" fill="hold"/>
                                        <p:tgtEl>
                                          <p:spTgt spid="23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0"/>
                                        </p:tgtEl>
                                        <p:attrNameLst>
                                          <p:attrName>style.visibility</p:attrName>
                                        </p:attrNameLst>
                                      </p:cBhvr>
                                      <p:to>
                                        <p:strVal val="visible"/>
                                      </p:to>
                                    </p:set>
                                    <p:anim calcmode="lin" valueType="num">
                                      <p:cBhvr additive="base">
                                        <p:cTn id="43" dur="500" fill="hold"/>
                                        <p:tgtEl>
                                          <p:spTgt spid="240"/>
                                        </p:tgtEl>
                                        <p:attrNameLst>
                                          <p:attrName>ppt_x</p:attrName>
                                        </p:attrNameLst>
                                      </p:cBhvr>
                                      <p:tavLst>
                                        <p:tav tm="0">
                                          <p:val>
                                            <p:strVal val="#ppt_x"/>
                                          </p:val>
                                        </p:tav>
                                        <p:tav tm="100000">
                                          <p:val>
                                            <p:strVal val="#ppt_x"/>
                                          </p:val>
                                        </p:tav>
                                      </p:tavLst>
                                    </p:anim>
                                    <p:anim calcmode="lin" valueType="num">
                                      <p:cBhvr additive="base">
                                        <p:cTn id="44" dur="500" fill="hold"/>
                                        <p:tgtEl>
                                          <p:spTgt spid="24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41"/>
                                        </p:tgtEl>
                                        <p:attrNameLst>
                                          <p:attrName>style.visibility</p:attrName>
                                        </p:attrNameLst>
                                      </p:cBhvr>
                                      <p:to>
                                        <p:strVal val="visible"/>
                                      </p:to>
                                    </p:set>
                                    <p:anim calcmode="lin" valueType="num">
                                      <p:cBhvr additive="base">
                                        <p:cTn id="49" dur="500" fill="hold"/>
                                        <p:tgtEl>
                                          <p:spTgt spid="241"/>
                                        </p:tgtEl>
                                        <p:attrNameLst>
                                          <p:attrName>ppt_x</p:attrName>
                                        </p:attrNameLst>
                                      </p:cBhvr>
                                      <p:tavLst>
                                        <p:tav tm="0">
                                          <p:val>
                                            <p:strVal val="0-#ppt_w/2"/>
                                          </p:val>
                                        </p:tav>
                                        <p:tav tm="100000">
                                          <p:val>
                                            <p:strVal val="#ppt_x"/>
                                          </p:val>
                                        </p:tav>
                                      </p:tavLst>
                                    </p:anim>
                                    <p:anim calcmode="lin" valueType="num">
                                      <p:cBhvr additive="base">
                                        <p:cTn id="50" dur="500" fill="hold"/>
                                        <p:tgtEl>
                                          <p:spTgt spid="24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66"/>
                                        </p:tgtEl>
                                        <p:attrNameLst>
                                          <p:attrName>style.visibility</p:attrName>
                                        </p:attrNameLst>
                                      </p:cBhvr>
                                      <p:to>
                                        <p:strVal val="visible"/>
                                      </p:to>
                                    </p:set>
                                    <p:anim calcmode="lin" valueType="num">
                                      <p:cBhvr additive="base">
                                        <p:cTn id="55" dur="500" fill="hold"/>
                                        <p:tgtEl>
                                          <p:spTgt spid="266"/>
                                        </p:tgtEl>
                                        <p:attrNameLst>
                                          <p:attrName>ppt_x</p:attrName>
                                        </p:attrNameLst>
                                      </p:cBhvr>
                                      <p:tavLst>
                                        <p:tav tm="0">
                                          <p:val>
                                            <p:strVal val="#ppt_x"/>
                                          </p:val>
                                        </p:tav>
                                        <p:tav tm="100000">
                                          <p:val>
                                            <p:strVal val="#ppt_x"/>
                                          </p:val>
                                        </p:tav>
                                      </p:tavLst>
                                    </p:anim>
                                    <p:anim calcmode="lin" valueType="num">
                                      <p:cBhvr additive="base">
                                        <p:cTn id="56" dur="500" fill="hold"/>
                                        <p:tgtEl>
                                          <p:spTgt spid="26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68"/>
                                        </p:tgtEl>
                                        <p:attrNameLst>
                                          <p:attrName>style.visibility</p:attrName>
                                        </p:attrNameLst>
                                      </p:cBhvr>
                                      <p:to>
                                        <p:strVal val="visible"/>
                                      </p:to>
                                    </p:set>
                                    <p:anim calcmode="lin" valueType="num">
                                      <p:cBhvr additive="base">
                                        <p:cTn id="61" dur="500" fill="hold"/>
                                        <p:tgtEl>
                                          <p:spTgt spid="268"/>
                                        </p:tgtEl>
                                        <p:attrNameLst>
                                          <p:attrName>ppt_x</p:attrName>
                                        </p:attrNameLst>
                                      </p:cBhvr>
                                      <p:tavLst>
                                        <p:tav tm="0">
                                          <p:val>
                                            <p:strVal val="#ppt_x"/>
                                          </p:val>
                                        </p:tav>
                                        <p:tav tm="100000">
                                          <p:val>
                                            <p:strVal val="#ppt_x"/>
                                          </p:val>
                                        </p:tav>
                                      </p:tavLst>
                                    </p:anim>
                                    <p:anim calcmode="lin" valueType="num">
                                      <p:cBhvr additive="base">
                                        <p:cTn id="62" dur="500" fill="hold"/>
                                        <p:tgtEl>
                                          <p:spTgt spid="2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p:bldP spid="225" grpId="0"/>
      <p:bldP spid="239" grpId="0"/>
      <p:bldP spid="240" grpId="0"/>
      <p:bldP spid="241" grpId="0"/>
      <p:bldP spid="253" grpId="0"/>
      <p:bldP spid="266" grpId="0"/>
      <p:bldP spid="267" grpId="0"/>
      <p:bldP spid="268" grpId="0"/>
      <p:bldP spid="27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48" y="274638"/>
            <a:ext cx="3571518" cy="1143000"/>
          </a:xfrm>
        </p:spPr>
        <p:txBody>
          <a:bodyPr>
            <a:normAutofit fontScale="90000"/>
          </a:bodyPr>
          <a:lstStyle/>
          <a:p>
            <a:r>
              <a:rPr lang="en-US" dirty="0" smtClean="0"/>
              <a:t>Intervention Mapping</a:t>
            </a:r>
            <a:endParaRPr lang="en-US" dirty="0"/>
          </a:p>
        </p:txBody>
      </p:sp>
      <p:pic>
        <p:nvPicPr>
          <p:cNvPr id="4" name="Picture 3"/>
          <p:cNvPicPr>
            <a:picLocks noChangeAspect="1"/>
          </p:cNvPicPr>
          <p:nvPr/>
        </p:nvPicPr>
        <p:blipFill>
          <a:blip r:embed="rId3"/>
          <a:stretch>
            <a:fillRect/>
          </a:stretch>
        </p:blipFill>
        <p:spPr>
          <a:xfrm>
            <a:off x="3672840" y="0"/>
            <a:ext cx="5471160" cy="6858000"/>
          </a:xfrm>
          <a:prstGeom prst="rect">
            <a:avLst/>
          </a:prstGeom>
        </p:spPr>
      </p:pic>
    </p:spTree>
    <p:extLst>
      <p:ext uri="{BB962C8B-B14F-4D97-AF65-F5344CB8AC3E}">
        <p14:creationId xmlns:p14="http://schemas.microsoft.com/office/powerpoint/2010/main" val="22466850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Footer Placeholder 4"/>
          <p:cNvSpPr>
            <a:spLocks noGrp="1"/>
          </p:cNvSpPr>
          <p:nvPr>
            <p:ph type="ftr" sz="quarter" idx="11"/>
          </p:nvPr>
        </p:nvSpPr>
        <p:spPr>
          <a:xfrm>
            <a:off x="5179782" y="6477000"/>
            <a:ext cx="3924532" cy="3635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b="1">
                <a:solidFill>
                  <a:schemeClr val="accent1"/>
                </a:solidFill>
                <a:latin typeface="Arial" charset="0"/>
                <a:ea typeface="ＭＳ Ｐゴシック" charset="0"/>
                <a:cs typeface="ＭＳ Ｐゴシック" charset="0"/>
              </a:defRPr>
            </a:lvl1pPr>
            <a:lvl2pPr marL="742950" indent="-285750" defTabSz="457200" eaLnBrk="0" hangingPunct="0">
              <a:defRPr sz="2400" b="1">
                <a:solidFill>
                  <a:schemeClr val="accent1"/>
                </a:solidFill>
                <a:latin typeface="Arial" charset="0"/>
                <a:ea typeface="ＭＳ Ｐゴシック" charset="0"/>
              </a:defRPr>
            </a:lvl2pPr>
            <a:lvl3pPr marL="1143000" indent="-228600" defTabSz="457200" eaLnBrk="0" hangingPunct="0">
              <a:defRPr sz="2400" b="1">
                <a:solidFill>
                  <a:schemeClr val="accent1"/>
                </a:solidFill>
                <a:latin typeface="Arial" charset="0"/>
                <a:ea typeface="ＭＳ Ｐゴシック" charset="0"/>
              </a:defRPr>
            </a:lvl3pPr>
            <a:lvl4pPr marL="1600200" indent="-228600" defTabSz="457200" eaLnBrk="0" hangingPunct="0">
              <a:defRPr sz="2400" b="1">
                <a:solidFill>
                  <a:schemeClr val="accent1"/>
                </a:solidFill>
                <a:latin typeface="Arial" charset="0"/>
                <a:ea typeface="ＭＳ Ｐゴシック" charset="0"/>
              </a:defRPr>
            </a:lvl4pPr>
            <a:lvl5pPr marL="2057400" indent="-228600" defTabSz="457200" eaLnBrk="0" hangingPunct="0">
              <a:defRPr sz="2400" b="1">
                <a:solidFill>
                  <a:schemeClr val="accent1"/>
                </a:solidFill>
                <a:latin typeface="Arial" charset="0"/>
                <a:ea typeface="ＭＳ Ｐゴシック" charset="0"/>
              </a:defRPr>
            </a:lvl5pPr>
            <a:lvl6pPr marL="2514600" indent="-228600" eaLnBrk="0" fontAlgn="base" hangingPunct="0">
              <a:spcBef>
                <a:spcPct val="0"/>
              </a:spcBef>
              <a:spcAft>
                <a:spcPct val="0"/>
              </a:spcAft>
              <a:defRPr sz="2400" b="1">
                <a:solidFill>
                  <a:schemeClr val="accent1"/>
                </a:solidFill>
                <a:latin typeface="Arial" charset="0"/>
                <a:ea typeface="ＭＳ Ｐゴシック" charset="0"/>
              </a:defRPr>
            </a:lvl6pPr>
            <a:lvl7pPr marL="2971800" indent="-228600" eaLnBrk="0" fontAlgn="base" hangingPunct="0">
              <a:spcBef>
                <a:spcPct val="0"/>
              </a:spcBef>
              <a:spcAft>
                <a:spcPct val="0"/>
              </a:spcAft>
              <a:defRPr sz="2400" b="1">
                <a:solidFill>
                  <a:schemeClr val="accent1"/>
                </a:solidFill>
                <a:latin typeface="Arial" charset="0"/>
                <a:ea typeface="ＭＳ Ｐゴシック" charset="0"/>
              </a:defRPr>
            </a:lvl7pPr>
            <a:lvl8pPr marL="3429000" indent="-228600" eaLnBrk="0" fontAlgn="base" hangingPunct="0">
              <a:spcBef>
                <a:spcPct val="0"/>
              </a:spcBef>
              <a:spcAft>
                <a:spcPct val="0"/>
              </a:spcAft>
              <a:defRPr sz="2400" b="1">
                <a:solidFill>
                  <a:schemeClr val="accent1"/>
                </a:solidFill>
                <a:latin typeface="Arial" charset="0"/>
                <a:ea typeface="ＭＳ Ｐゴシック" charset="0"/>
              </a:defRPr>
            </a:lvl8pPr>
            <a:lvl9pPr marL="3886200" indent="-228600" eaLnBrk="0" fontAlgn="base" hangingPunct="0">
              <a:spcBef>
                <a:spcPct val="0"/>
              </a:spcBef>
              <a:spcAft>
                <a:spcPct val="0"/>
              </a:spcAft>
              <a:defRPr sz="2400" b="1">
                <a:solidFill>
                  <a:schemeClr val="accent1"/>
                </a:solidFill>
                <a:latin typeface="Arial" charset="0"/>
                <a:ea typeface="ＭＳ Ｐゴシック" charset="0"/>
              </a:defRPr>
            </a:lvl9pPr>
          </a:lstStyle>
          <a:p>
            <a:pPr eaLnBrk="1" hangingPunct="1"/>
            <a:r>
              <a:rPr lang="en-US" sz="1600" b="0" dirty="0">
                <a:solidFill>
                  <a:schemeClr val="tx1"/>
                </a:solidFill>
              </a:rPr>
              <a:t>ADAPTED </a:t>
            </a:r>
            <a:r>
              <a:rPr lang="en-US" sz="1600" b="0" dirty="0" smtClean="0">
                <a:solidFill>
                  <a:schemeClr val="tx1"/>
                </a:solidFill>
              </a:rPr>
              <a:t>FROM: </a:t>
            </a:r>
            <a:r>
              <a:rPr lang="en-US" sz="1600" b="0" dirty="0">
                <a:solidFill>
                  <a:schemeClr val="tx1"/>
                </a:solidFill>
              </a:rPr>
              <a:t>Green and </a:t>
            </a:r>
            <a:r>
              <a:rPr lang="en-US" sz="1600" b="0" dirty="0" err="1">
                <a:solidFill>
                  <a:schemeClr val="tx1"/>
                </a:solidFill>
              </a:rPr>
              <a:t>Kreuter</a:t>
            </a:r>
            <a:r>
              <a:rPr lang="en-US" sz="1600" b="0" dirty="0">
                <a:solidFill>
                  <a:schemeClr val="tx1"/>
                </a:solidFill>
              </a:rPr>
              <a:t> </a:t>
            </a:r>
          </a:p>
        </p:txBody>
      </p:sp>
      <p:sp>
        <p:nvSpPr>
          <p:cNvPr id="4" name="Text Box 3"/>
          <p:cNvSpPr txBox="1">
            <a:spLocks noChangeArrowheads="1"/>
          </p:cNvSpPr>
          <p:nvPr/>
        </p:nvSpPr>
        <p:spPr bwMode="auto">
          <a:xfrm>
            <a:off x="1166813" y="1706029"/>
            <a:ext cx="2057400" cy="830263"/>
          </a:xfrm>
          <a:prstGeom prst="rect">
            <a:avLst/>
          </a:prstGeom>
          <a:solidFill>
            <a:schemeClr val="accent1">
              <a:lumMod val="75000"/>
            </a:schemeClr>
          </a:solidFill>
          <a:ln w="3175">
            <a:solidFill>
              <a:schemeClr val="tx1"/>
            </a:solidFill>
            <a:miter lim="800000"/>
            <a:headEnd type="none" w="sm" len="sm"/>
            <a:tailEnd type="none" w="sm" len="sm"/>
          </a:ln>
        </p:spPr>
        <p:txBody>
          <a:bodyPr>
            <a:spAutoFit/>
          </a:bodyPr>
          <a:lstStyle/>
          <a:p>
            <a:pPr algn="ctr" defTabSz="457200" eaLnBrk="0" hangingPunct="0">
              <a:spcBef>
                <a:spcPct val="50000"/>
              </a:spcBef>
              <a:defRPr/>
            </a:pPr>
            <a:r>
              <a:rPr lang="en-US" sz="2400" dirty="0">
                <a:solidFill>
                  <a:prstClr val="black"/>
                </a:solidFill>
              </a:rPr>
              <a:t>Personal Determinants</a:t>
            </a:r>
          </a:p>
        </p:txBody>
      </p:sp>
      <p:sp>
        <p:nvSpPr>
          <p:cNvPr id="5" name="Text Box 4"/>
          <p:cNvSpPr txBox="1">
            <a:spLocks noChangeArrowheads="1"/>
          </p:cNvSpPr>
          <p:nvPr/>
        </p:nvSpPr>
        <p:spPr bwMode="auto">
          <a:xfrm>
            <a:off x="3830638" y="1629829"/>
            <a:ext cx="1981200" cy="1016000"/>
          </a:xfrm>
          <a:prstGeom prst="rect">
            <a:avLst/>
          </a:prstGeom>
          <a:solidFill>
            <a:schemeClr val="accent1">
              <a:lumMod val="75000"/>
            </a:schemeClr>
          </a:solidFill>
          <a:ln w="3175">
            <a:solidFill>
              <a:schemeClr val="tx1"/>
            </a:solidFill>
            <a:miter lim="800000"/>
            <a:headEnd type="none" w="sm" len="sm"/>
            <a:tailEnd type="none" w="sm" len="sm"/>
          </a:ln>
        </p:spPr>
        <p:txBody>
          <a:bodyPr>
            <a:spAutoFit/>
          </a:bodyPr>
          <a:lstStyle/>
          <a:p>
            <a:pPr algn="ctr" defTabSz="457200" eaLnBrk="0" hangingPunct="0">
              <a:spcBef>
                <a:spcPct val="50000"/>
              </a:spcBef>
              <a:defRPr/>
            </a:pPr>
            <a:r>
              <a:rPr lang="en-US" sz="2000" dirty="0">
                <a:solidFill>
                  <a:prstClr val="black"/>
                </a:solidFill>
              </a:rPr>
              <a:t>Behavioral</a:t>
            </a:r>
            <a:br>
              <a:rPr lang="en-US" sz="2000" dirty="0">
                <a:solidFill>
                  <a:prstClr val="black"/>
                </a:solidFill>
              </a:rPr>
            </a:br>
            <a:r>
              <a:rPr lang="en-US" sz="2000" dirty="0">
                <a:solidFill>
                  <a:prstClr val="black"/>
                </a:solidFill>
              </a:rPr>
              <a:t>Factors / Behavioral Risk</a:t>
            </a:r>
          </a:p>
        </p:txBody>
      </p:sp>
      <p:sp>
        <p:nvSpPr>
          <p:cNvPr id="6" name="Text Box 5"/>
          <p:cNvSpPr txBox="1">
            <a:spLocks noChangeArrowheads="1"/>
          </p:cNvSpPr>
          <p:nvPr/>
        </p:nvSpPr>
        <p:spPr bwMode="auto">
          <a:xfrm>
            <a:off x="3851275" y="3393542"/>
            <a:ext cx="2090738" cy="1323975"/>
          </a:xfrm>
          <a:prstGeom prst="rect">
            <a:avLst/>
          </a:prstGeom>
          <a:solidFill>
            <a:schemeClr val="accent1">
              <a:lumMod val="75000"/>
            </a:schemeClr>
          </a:solidFill>
          <a:ln w="3175">
            <a:solidFill>
              <a:schemeClr val="tx1"/>
            </a:solidFill>
            <a:miter lim="800000"/>
            <a:headEnd type="none" w="sm" len="sm"/>
            <a:tailEnd type="none" w="sm" len="sm"/>
          </a:ln>
        </p:spPr>
        <p:txBody>
          <a:bodyPr>
            <a:spAutoFit/>
          </a:bodyPr>
          <a:lstStyle/>
          <a:p>
            <a:pPr algn="ctr" defTabSz="457200" eaLnBrk="0" hangingPunct="0">
              <a:defRPr/>
            </a:pPr>
            <a:r>
              <a:rPr lang="en-US" sz="2000" dirty="0">
                <a:solidFill>
                  <a:prstClr val="black"/>
                </a:solidFill>
              </a:rPr>
              <a:t>Environmental</a:t>
            </a:r>
            <a:br>
              <a:rPr lang="en-US" sz="2000" dirty="0">
                <a:solidFill>
                  <a:prstClr val="black"/>
                </a:solidFill>
              </a:rPr>
            </a:br>
            <a:r>
              <a:rPr lang="en-US" sz="2000" dirty="0">
                <a:solidFill>
                  <a:prstClr val="black"/>
                </a:solidFill>
              </a:rPr>
              <a:t>Factors / Environmental Risk </a:t>
            </a:r>
          </a:p>
        </p:txBody>
      </p:sp>
      <p:sp>
        <p:nvSpPr>
          <p:cNvPr id="7" name="Text Box 6"/>
          <p:cNvSpPr txBox="1">
            <a:spLocks noChangeArrowheads="1"/>
          </p:cNvSpPr>
          <p:nvPr/>
        </p:nvSpPr>
        <p:spPr bwMode="auto">
          <a:xfrm>
            <a:off x="6561138" y="2642654"/>
            <a:ext cx="1447800" cy="704850"/>
          </a:xfrm>
          <a:prstGeom prst="rect">
            <a:avLst/>
          </a:prstGeom>
          <a:solidFill>
            <a:schemeClr val="accent1">
              <a:lumMod val="75000"/>
            </a:schemeClr>
          </a:solidFill>
          <a:ln w="9525">
            <a:solidFill>
              <a:schemeClr val="tx1"/>
            </a:solidFill>
            <a:miter lim="800000"/>
            <a:headEnd type="none" w="sm" len="sm"/>
            <a:tailEnd type="none" w="sm" len="sm"/>
          </a:ln>
        </p:spPr>
        <p:txBody>
          <a:bodyPr>
            <a:spAutoFit/>
          </a:bodyPr>
          <a:lstStyle/>
          <a:p>
            <a:pPr algn="ctr" defTabSz="457200" eaLnBrk="0" hangingPunct="0">
              <a:spcBef>
                <a:spcPct val="50000"/>
              </a:spcBef>
              <a:defRPr/>
            </a:pPr>
            <a:r>
              <a:rPr lang="en-US" sz="2000" dirty="0">
                <a:solidFill>
                  <a:prstClr val="black"/>
                </a:solidFill>
              </a:rPr>
              <a:t>Health</a:t>
            </a:r>
            <a:br>
              <a:rPr lang="en-US" sz="2000" dirty="0">
                <a:solidFill>
                  <a:prstClr val="black"/>
                </a:solidFill>
              </a:rPr>
            </a:br>
            <a:r>
              <a:rPr lang="en-US" sz="2000" dirty="0">
                <a:solidFill>
                  <a:prstClr val="black"/>
                </a:solidFill>
              </a:rPr>
              <a:t>Problems</a:t>
            </a:r>
          </a:p>
        </p:txBody>
      </p:sp>
      <p:sp>
        <p:nvSpPr>
          <p:cNvPr id="36871" name="Line 8"/>
          <p:cNvSpPr>
            <a:spLocks noChangeShapeType="1"/>
          </p:cNvSpPr>
          <p:nvPr/>
        </p:nvSpPr>
        <p:spPr bwMode="auto">
          <a:xfrm flipH="1" flipV="1">
            <a:off x="2209800" y="5744629"/>
            <a:ext cx="234950" cy="211138"/>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6872" name="Line 15"/>
          <p:cNvSpPr>
            <a:spLocks noChangeShapeType="1"/>
          </p:cNvSpPr>
          <p:nvPr/>
        </p:nvSpPr>
        <p:spPr bwMode="auto">
          <a:xfrm>
            <a:off x="2560638" y="4801654"/>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3" name="Line 17"/>
          <p:cNvSpPr>
            <a:spLocks noChangeShapeType="1"/>
          </p:cNvSpPr>
          <p:nvPr/>
        </p:nvSpPr>
        <p:spPr bwMode="auto">
          <a:xfrm>
            <a:off x="5838825" y="1923517"/>
            <a:ext cx="1446213" cy="7191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Text Box 20"/>
          <p:cNvSpPr txBox="1">
            <a:spLocks noChangeArrowheads="1"/>
          </p:cNvSpPr>
          <p:nvPr/>
        </p:nvSpPr>
        <p:spPr bwMode="auto">
          <a:xfrm>
            <a:off x="1143000" y="3658654"/>
            <a:ext cx="2081213" cy="990600"/>
          </a:xfrm>
          <a:prstGeom prst="rect">
            <a:avLst/>
          </a:prstGeom>
          <a:solidFill>
            <a:schemeClr val="accent1">
              <a:lumMod val="75000"/>
            </a:schemeClr>
          </a:solidFill>
          <a:ln w="3175">
            <a:solidFill>
              <a:schemeClr val="tx1"/>
            </a:solidFill>
            <a:miter lim="800000"/>
            <a:headEnd type="none" w="sm" len="sm"/>
            <a:tailEnd type="none" w="sm" len="sm"/>
          </a:ln>
        </p:spPr>
        <p:txBody>
          <a:bodyPr/>
          <a:lstStyle/>
          <a:p>
            <a:pPr algn="ctr" defTabSz="457200" eaLnBrk="0" hangingPunct="0">
              <a:spcBef>
                <a:spcPct val="50000"/>
              </a:spcBef>
              <a:defRPr/>
            </a:pPr>
            <a:r>
              <a:rPr lang="en-US" sz="2400" dirty="0">
                <a:solidFill>
                  <a:prstClr val="black"/>
                </a:solidFill>
              </a:rPr>
              <a:t>Contextual Determinants</a:t>
            </a:r>
          </a:p>
          <a:p>
            <a:pPr defTabSz="457200" eaLnBrk="0" hangingPunct="0">
              <a:spcBef>
                <a:spcPct val="50000"/>
              </a:spcBef>
              <a:defRPr/>
            </a:pPr>
            <a:endParaRPr lang="en-US" sz="1600" dirty="0">
              <a:solidFill>
                <a:prstClr val="black"/>
              </a:solidFill>
            </a:endParaRPr>
          </a:p>
        </p:txBody>
      </p:sp>
      <p:cxnSp>
        <p:nvCxnSpPr>
          <p:cNvPr id="12" name="Straight Arrow Connector 11"/>
          <p:cNvCxnSpPr>
            <a:stCxn id="6" idx="3"/>
            <a:endCxn id="7" idx="2"/>
          </p:cNvCxnSpPr>
          <p:nvPr/>
        </p:nvCxnSpPr>
        <p:spPr>
          <a:xfrm flipV="1">
            <a:off x="5942013" y="3347504"/>
            <a:ext cx="1343025" cy="7080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876" name="Line 17"/>
          <p:cNvSpPr>
            <a:spLocks noChangeShapeType="1"/>
          </p:cNvSpPr>
          <p:nvPr/>
        </p:nvSpPr>
        <p:spPr bwMode="auto">
          <a:xfrm>
            <a:off x="3224213" y="2182279"/>
            <a:ext cx="6064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7" name="Line 17"/>
          <p:cNvSpPr>
            <a:spLocks noChangeShapeType="1"/>
          </p:cNvSpPr>
          <p:nvPr/>
        </p:nvSpPr>
        <p:spPr bwMode="auto">
          <a:xfrm>
            <a:off x="3241675" y="4120617"/>
            <a:ext cx="5889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15" name="Straight Arrow Connector 14"/>
          <p:cNvCxnSpPr/>
          <p:nvPr/>
        </p:nvCxnSpPr>
        <p:spPr>
          <a:xfrm>
            <a:off x="4821238" y="2645829"/>
            <a:ext cx="0" cy="747713"/>
          </a:xfrm>
          <a:prstGeom prst="straightConnector1">
            <a:avLst/>
          </a:prstGeom>
          <a:ln w="25400">
            <a:miter lim="800000"/>
            <a:headEnd type="arrow"/>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838200" y="4466692"/>
            <a:ext cx="2689225" cy="1506537"/>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defTabSz="457200">
              <a:defRPr/>
            </a:pPr>
            <a:r>
              <a:rPr lang="en-US" dirty="0">
                <a:solidFill>
                  <a:prstClr val="white"/>
                </a:solidFill>
              </a:rPr>
              <a:t>Societal </a:t>
            </a:r>
          </a:p>
        </p:txBody>
      </p:sp>
      <p:sp>
        <p:nvSpPr>
          <p:cNvPr id="17" name="Rectangle 16"/>
          <p:cNvSpPr/>
          <p:nvPr/>
        </p:nvSpPr>
        <p:spPr>
          <a:xfrm>
            <a:off x="990600" y="4749267"/>
            <a:ext cx="2362200" cy="1119187"/>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defTabSz="457200">
              <a:defRPr/>
            </a:pPr>
            <a:r>
              <a:rPr lang="en-US" dirty="0">
                <a:solidFill>
                  <a:prstClr val="white"/>
                </a:solidFill>
              </a:rPr>
              <a:t>Community </a:t>
            </a:r>
          </a:p>
        </p:txBody>
      </p:sp>
      <p:sp>
        <p:nvSpPr>
          <p:cNvPr id="18" name="Rectangle 17"/>
          <p:cNvSpPr/>
          <p:nvPr/>
        </p:nvSpPr>
        <p:spPr>
          <a:xfrm>
            <a:off x="1166813" y="5030254"/>
            <a:ext cx="2057400" cy="762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defTabSz="457200">
              <a:defRPr/>
            </a:pPr>
            <a:r>
              <a:rPr lang="en-US" dirty="0">
                <a:solidFill>
                  <a:prstClr val="white"/>
                </a:solidFill>
              </a:rPr>
              <a:t>Organizational</a:t>
            </a:r>
          </a:p>
        </p:txBody>
      </p:sp>
      <p:sp>
        <p:nvSpPr>
          <p:cNvPr id="19" name="Rectangle 18"/>
          <p:cNvSpPr/>
          <p:nvPr/>
        </p:nvSpPr>
        <p:spPr>
          <a:xfrm>
            <a:off x="1371600" y="5335054"/>
            <a:ext cx="1676400" cy="381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defTabSz="457200">
              <a:defRPr/>
            </a:pPr>
            <a:r>
              <a:rPr lang="en-US" dirty="0">
                <a:solidFill>
                  <a:prstClr val="white"/>
                </a:solidFill>
              </a:rPr>
              <a:t>Interpersonal</a:t>
            </a:r>
          </a:p>
        </p:txBody>
      </p:sp>
      <p:sp>
        <p:nvSpPr>
          <p:cNvPr id="36883" name="Title 1"/>
          <p:cNvSpPr txBox="1">
            <a:spLocks/>
          </p:cNvSpPr>
          <p:nvPr/>
        </p:nvSpPr>
        <p:spPr bwMode="auto">
          <a:xfrm>
            <a:off x="457200" y="300569"/>
            <a:ext cx="8229600" cy="69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accent1"/>
                </a:solidFill>
                <a:latin typeface="Arial" charset="0"/>
                <a:ea typeface="ＭＳ Ｐゴシック" charset="0"/>
                <a:cs typeface="ＭＳ Ｐゴシック" charset="0"/>
              </a:defRPr>
            </a:lvl1pPr>
            <a:lvl2pPr marL="742950" indent="-285750" eaLnBrk="0" hangingPunct="0">
              <a:defRPr sz="2400" b="1">
                <a:solidFill>
                  <a:schemeClr val="accent1"/>
                </a:solidFill>
                <a:latin typeface="Arial" charset="0"/>
                <a:ea typeface="ＭＳ Ｐゴシック" charset="0"/>
              </a:defRPr>
            </a:lvl2pPr>
            <a:lvl3pPr marL="1143000" indent="-228600" eaLnBrk="0" hangingPunct="0">
              <a:defRPr sz="2400" b="1">
                <a:solidFill>
                  <a:schemeClr val="accent1"/>
                </a:solidFill>
                <a:latin typeface="Arial" charset="0"/>
                <a:ea typeface="ＭＳ Ｐゴシック" charset="0"/>
              </a:defRPr>
            </a:lvl3pPr>
            <a:lvl4pPr marL="1600200" indent="-228600" eaLnBrk="0" hangingPunct="0">
              <a:defRPr sz="2400" b="1">
                <a:solidFill>
                  <a:schemeClr val="accent1"/>
                </a:solidFill>
                <a:latin typeface="Arial" charset="0"/>
                <a:ea typeface="ＭＳ Ｐゴシック" charset="0"/>
              </a:defRPr>
            </a:lvl4pPr>
            <a:lvl5pPr marL="2057400" indent="-228600" eaLnBrk="0" hangingPunct="0">
              <a:defRPr sz="2400" b="1">
                <a:solidFill>
                  <a:schemeClr val="accent1"/>
                </a:solidFill>
                <a:latin typeface="Arial" charset="0"/>
                <a:ea typeface="ＭＳ Ｐゴシック" charset="0"/>
              </a:defRPr>
            </a:lvl5pPr>
            <a:lvl6pPr marL="2514600" indent="-228600" eaLnBrk="0" fontAlgn="base" hangingPunct="0">
              <a:spcBef>
                <a:spcPct val="0"/>
              </a:spcBef>
              <a:spcAft>
                <a:spcPct val="0"/>
              </a:spcAft>
              <a:defRPr sz="2400" b="1">
                <a:solidFill>
                  <a:schemeClr val="accent1"/>
                </a:solidFill>
                <a:latin typeface="Arial" charset="0"/>
                <a:ea typeface="ＭＳ Ｐゴシック" charset="0"/>
              </a:defRPr>
            </a:lvl6pPr>
            <a:lvl7pPr marL="2971800" indent="-228600" eaLnBrk="0" fontAlgn="base" hangingPunct="0">
              <a:spcBef>
                <a:spcPct val="0"/>
              </a:spcBef>
              <a:spcAft>
                <a:spcPct val="0"/>
              </a:spcAft>
              <a:defRPr sz="2400" b="1">
                <a:solidFill>
                  <a:schemeClr val="accent1"/>
                </a:solidFill>
                <a:latin typeface="Arial" charset="0"/>
                <a:ea typeface="ＭＳ Ｐゴシック" charset="0"/>
              </a:defRPr>
            </a:lvl7pPr>
            <a:lvl8pPr marL="3429000" indent="-228600" eaLnBrk="0" fontAlgn="base" hangingPunct="0">
              <a:spcBef>
                <a:spcPct val="0"/>
              </a:spcBef>
              <a:spcAft>
                <a:spcPct val="0"/>
              </a:spcAft>
              <a:defRPr sz="2400" b="1">
                <a:solidFill>
                  <a:schemeClr val="accent1"/>
                </a:solidFill>
                <a:latin typeface="Arial" charset="0"/>
                <a:ea typeface="ＭＳ Ｐゴシック" charset="0"/>
              </a:defRPr>
            </a:lvl8pPr>
            <a:lvl9pPr marL="3886200" indent="-228600" eaLnBrk="0" fontAlgn="base" hangingPunct="0">
              <a:spcBef>
                <a:spcPct val="0"/>
              </a:spcBef>
              <a:spcAft>
                <a:spcPct val="0"/>
              </a:spcAft>
              <a:defRPr sz="2400" b="1">
                <a:solidFill>
                  <a:schemeClr val="accent1"/>
                </a:solidFill>
                <a:latin typeface="Arial" charset="0"/>
                <a:ea typeface="ＭＳ Ｐゴシック" charset="0"/>
              </a:defRPr>
            </a:lvl9pPr>
          </a:lstStyle>
          <a:p>
            <a:pPr algn="ctr" eaLnBrk="1" hangingPunct="1"/>
            <a:r>
              <a:rPr lang="en-US" sz="3600" dirty="0" smtClean="0">
                <a:solidFill>
                  <a:schemeClr val="tx1"/>
                </a:solidFill>
              </a:rPr>
              <a:t>Logic Model</a:t>
            </a:r>
            <a:endParaRPr lang="en-US" sz="3600" dirty="0">
              <a:solidFill>
                <a:schemeClr val="tx1"/>
              </a:solidFill>
            </a:endParaRPr>
          </a:p>
        </p:txBody>
      </p:sp>
    </p:spTree>
    <p:extLst>
      <p:ext uri="{BB962C8B-B14F-4D97-AF65-F5344CB8AC3E}">
        <p14:creationId xmlns:p14="http://schemas.microsoft.com/office/powerpoint/2010/main" val="29221528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in Planned Health Promotion</a:t>
            </a:r>
            <a:endParaRPr lang="en-US" dirty="0"/>
          </a:p>
        </p:txBody>
      </p:sp>
      <p:sp>
        <p:nvSpPr>
          <p:cNvPr id="4" name="TextBox 3"/>
          <p:cNvSpPr txBox="1"/>
          <p:nvPr/>
        </p:nvSpPr>
        <p:spPr>
          <a:xfrm>
            <a:off x="1317626" y="1603375"/>
            <a:ext cx="7686676" cy="461665"/>
          </a:xfrm>
          <a:prstGeom prst="rect">
            <a:avLst/>
          </a:prstGeom>
          <a:noFill/>
        </p:spPr>
        <p:txBody>
          <a:bodyPr wrap="square" rtlCol="0">
            <a:spAutoFit/>
          </a:bodyPr>
          <a:lstStyle/>
          <a:p>
            <a:r>
              <a:rPr lang="en-US" sz="2400" dirty="0" smtClean="0"/>
              <a:t>Step 1: Analysis of health and quality of life</a:t>
            </a:r>
            <a:endParaRPr lang="en-US" sz="2400" dirty="0"/>
          </a:p>
        </p:txBody>
      </p:sp>
      <p:sp>
        <p:nvSpPr>
          <p:cNvPr id="5" name="TextBox 4"/>
          <p:cNvSpPr txBox="1"/>
          <p:nvPr/>
        </p:nvSpPr>
        <p:spPr>
          <a:xfrm>
            <a:off x="1317626" y="2581275"/>
            <a:ext cx="7686676" cy="461665"/>
          </a:xfrm>
          <a:prstGeom prst="rect">
            <a:avLst/>
          </a:prstGeom>
          <a:noFill/>
        </p:spPr>
        <p:txBody>
          <a:bodyPr wrap="square" rtlCol="0">
            <a:spAutoFit/>
          </a:bodyPr>
          <a:lstStyle/>
          <a:p>
            <a:r>
              <a:rPr lang="en-US" sz="2400" dirty="0" smtClean="0"/>
              <a:t>Step 2: Analysis of behavioral/environmental risk factors</a:t>
            </a:r>
            <a:endParaRPr lang="en-US" sz="2400" dirty="0"/>
          </a:p>
        </p:txBody>
      </p:sp>
      <p:sp>
        <p:nvSpPr>
          <p:cNvPr id="6" name="TextBox 5"/>
          <p:cNvSpPr txBox="1"/>
          <p:nvPr/>
        </p:nvSpPr>
        <p:spPr>
          <a:xfrm>
            <a:off x="1317626" y="3581400"/>
            <a:ext cx="7686676" cy="461665"/>
          </a:xfrm>
          <a:prstGeom prst="rect">
            <a:avLst/>
          </a:prstGeom>
          <a:noFill/>
        </p:spPr>
        <p:txBody>
          <a:bodyPr wrap="square" rtlCol="0">
            <a:spAutoFit/>
          </a:bodyPr>
          <a:lstStyle/>
          <a:p>
            <a:r>
              <a:rPr lang="en-US" sz="2400" dirty="0" smtClean="0"/>
              <a:t>Step 3: Analysis of determinants of risk</a:t>
            </a:r>
            <a:endParaRPr lang="en-US" sz="2400" dirty="0"/>
          </a:p>
        </p:txBody>
      </p:sp>
      <p:sp>
        <p:nvSpPr>
          <p:cNvPr id="7" name="TextBox 6"/>
          <p:cNvSpPr txBox="1"/>
          <p:nvPr/>
        </p:nvSpPr>
        <p:spPr>
          <a:xfrm>
            <a:off x="1317626" y="4559300"/>
            <a:ext cx="7686676" cy="461665"/>
          </a:xfrm>
          <a:prstGeom prst="rect">
            <a:avLst/>
          </a:prstGeom>
          <a:noFill/>
        </p:spPr>
        <p:txBody>
          <a:bodyPr wrap="square" rtlCol="0">
            <a:spAutoFit/>
          </a:bodyPr>
          <a:lstStyle/>
          <a:p>
            <a:r>
              <a:rPr lang="en-US" sz="2400" dirty="0" smtClean="0"/>
              <a:t>Step 4: Design of intervention that targets key determinants </a:t>
            </a:r>
            <a:endParaRPr lang="en-US" sz="2400" dirty="0"/>
          </a:p>
        </p:txBody>
      </p:sp>
      <p:sp>
        <p:nvSpPr>
          <p:cNvPr id="8" name="TextBox 7"/>
          <p:cNvSpPr txBox="1"/>
          <p:nvPr/>
        </p:nvSpPr>
        <p:spPr>
          <a:xfrm>
            <a:off x="1317626" y="5553075"/>
            <a:ext cx="7686676" cy="461665"/>
          </a:xfrm>
          <a:prstGeom prst="rect">
            <a:avLst/>
          </a:prstGeom>
          <a:noFill/>
        </p:spPr>
        <p:txBody>
          <a:bodyPr wrap="square" rtlCol="0">
            <a:spAutoFit/>
          </a:bodyPr>
          <a:lstStyle/>
          <a:p>
            <a:r>
              <a:rPr lang="en-US" sz="2400" dirty="0" smtClean="0"/>
              <a:t>Step 5: Evaluation of intervention</a:t>
            </a:r>
            <a:endParaRPr lang="en-US" sz="2400" dirty="0"/>
          </a:p>
        </p:txBody>
      </p:sp>
      <p:sp>
        <p:nvSpPr>
          <p:cNvPr id="10" name="Down Arrow 9"/>
          <p:cNvSpPr/>
          <p:nvPr/>
        </p:nvSpPr>
        <p:spPr>
          <a:xfrm>
            <a:off x="4159250" y="2064532"/>
            <a:ext cx="484632" cy="65009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p:cNvSpPr/>
          <p:nvPr/>
        </p:nvSpPr>
        <p:spPr>
          <a:xfrm>
            <a:off x="4159250" y="3073399"/>
            <a:ext cx="484632" cy="65009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wn Arrow 11"/>
          <p:cNvSpPr/>
          <p:nvPr/>
        </p:nvSpPr>
        <p:spPr>
          <a:xfrm>
            <a:off x="4159250" y="4043065"/>
            <a:ext cx="484632" cy="65009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a:off x="4159250" y="5063022"/>
            <a:ext cx="484632" cy="65009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urved Left Arrow 13"/>
          <p:cNvSpPr/>
          <p:nvPr/>
        </p:nvSpPr>
        <p:spPr>
          <a:xfrm rot="10800000">
            <a:off x="222250" y="1857372"/>
            <a:ext cx="634996" cy="3968749"/>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1876777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http://www.philcallaway.ab.ca/images/Cartoons/privacy%20cartoo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38" y="776288"/>
            <a:ext cx="7243762" cy="531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67535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models/frameworks</a:t>
            </a:r>
            <a:endParaRPr lang="en-US" dirty="0"/>
          </a:p>
        </p:txBody>
      </p:sp>
      <p:sp>
        <p:nvSpPr>
          <p:cNvPr id="4" name="Content Placeholder 3"/>
          <p:cNvSpPr>
            <a:spLocks noGrp="1"/>
          </p:cNvSpPr>
          <p:nvPr>
            <p:ph idx="1"/>
          </p:nvPr>
        </p:nvSpPr>
        <p:spPr>
          <a:xfrm>
            <a:off x="285749" y="1600200"/>
            <a:ext cx="8651875" cy="4919133"/>
          </a:xfrm>
        </p:spPr>
        <p:txBody>
          <a:bodyPr>
            <a:normAutofit/>
          </a:bodyPr>
          <a:lstStyle/>
          <a:p>
            <a:pPr marL="0" indent="0">
              <a:buNone/>
            </a:pPr>
            <a:endParaRPr lang="en-US" sz="2800" dirty="0"/>
          </a:p>
          <a:p>
            <a:r>
              <a:rPr lang="en-US" dirty="0" smtClean="0"/>
              <a:t>Step-by-step guide </a:t>
            </a:r>
            <a:r>
              <a:rPr lang="en-US" dirty="0" smtClean="0"/>
              <a:t>for intervention </a:t>
            </a:r>
            <a:r>
              <a:rPr lang="en-US" dirty="0" smtClean="0"/>
              <a:t>development and evaluation</a:t>
            </a:r>
          </a:p>
          <a:p>
            <a:endParaRPr lang="en-US" sz="2800" dirty="0"/>
          </a:p>
          <a:p>
            <a:r>
              <a:rPr lang="en-US" dirty="0" smtClean="0"/>
              <a:t>Incorporate use of </a:t>
            </a:r>
            <a:r>
              <a:rPr lang="en-US" dirty="0" smtClean="0"/>
              <a:t>theory</a:t>
            </a:r>
          </a:p>
          <a:p>
            <a:pPr lvl="1"/>
            <a:r>
              <a:rPr lang="en-US" dirty="0"/>
              <a:t>D</a:t>
            </a:r>
            <a:r>
              <a:rPr lang="en-US" dirty="0" smtClean="0"/>
              <a:t>efine problem</a:t>
            </a:r>
          </a:p>
          <a:p>
            <a:pPr lvl="1"/>
            <a:r>
              <a:rPr lang="en-US" dirty="0"/>
              <a:t>D</a:t>
            </a:r>
            <a:r>
              <a:rPr lang="en-US" dirty="0" smtClean="0"/>
              <a:t>esign intervention</a:t>
            </a:r>
          </a:p>
          <a:p>
            <a:pPr lvl="1"/>
            <a:r>
              <a:rPr lang="en-US" dirty="0" smtClean="0"/>
              <a:t>Evaluate intervention</a:t>
            </a:r>
            <a:endParaRPr lang="en-US" dirty="0"/>
          </a:p>
        </p:txBody>
      </p:sp>
    </p:spTree>
    <p:extLst>
      <p:ext uri="{BB962C8B-B14F-4D97-AF65-F5344CB8AC3E}">
        <p14:creationId xmlns:p14="http://schemas.microsoft.com/office/powerpoint/2010/main" val="38310348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457200" y="1600200"/>
            <a:ext cx="8229600" cy="4770967"/>
          </a:xfrm>
        </p:spPr>
        <p:txBody>
          <a:bodyPr>
            <a:normAutofit fontScale="92500" lnSpcReduction="20000"/>
          </a:bodyPr>
          <a:lstStyle/>
          <a:p>
            <a:r>
              <a:rPr lang="en-US" dirty="0"/>
              <a:t>Understand planning models useful for designing effective behavior change interventions</a:t>
            </a:r>
          </a:p>
          <a:p>
            <a:pPr lvl="1"/>
            <a:r>
              <a:rPr lang="en-US" dirty="0">
                <a:solidFill>
                  <a:srgbClr val="FF0000"/>
                </a:solidFill>
              </a:rPr>
              <a:t>Behavior Change Wheel </a:t>
            </a:r>
          </a:p>
          <a:p>
            <a:pPr lvl="1"/>
            <a:r>
              <a:rPr lang="en-US" dirty="0"/>
              <a:t>PRECEDE-PROCEED</a:t>
            </a:r>
          </a:p>
          <a:p>
            <a:pPr lvl="1"/>
            <a:r>
              <a:rPr lang="en-US" dirty="0"/>
              <a:t>Intervention Mapping</a:t>
            </a:r>
          </a:p>
          <a:p>
            <a:endParaRPr lang="en-US" spc="50" dirty="0" smtClean="0">
              <a:ln w="13500">
                <a:solidFill>
                  <a:schemeClr val="accent1">
                    <a:shade val="2500"/>
                    <a:alpha val="6500"/>
                  </a:schemeClr>
                </a:solidFill>
                <a:prstDash val="solid"/>
              </a:ln>
              <a:solidFill>
                <a:srgbClr val="000000">
                  <a:alpha val="95000"/>
                </a:srgbClr>
              </a:solidFill>
              <a:effectLst/>
            </a:endParaRPr>
          </a:p>
          <a:p>
            <a:r>
              <a:rPr lang="en-US" spc="50" dirty="0" smtClean="0">
                <a:ln w="13500">
                  <a:solidFill>
                    <a:schemeClr val="accent1">
                      <a:shade val="2500"/>
                      <a:alpha val="6500"/>
                    </a:schemeClr>
                  </a:solidFill>
                  <a:prstDash val="solid"/>
                </a:ln>
                <a:solidFill>
                  <a:srgbClr val="000000">
                    <a:alpha val="95000"/>
                  </a:srgbClr>
                </a:solidFill>
                <a:effectLst/>
              </a:rPr>
              <a:t>Understand </a:t>
            </a:r>
            <a:r>
              <a:rPr lang="en-US" spc="50" dirty="0">
                <a:ln w="13500">
                  <a:solidFill>
                    <a:schemeClr val="accent1">
                      <a:shade val="2500"/>
                      <a:alpha val="6500"/>
                    </a:schemeClr>
                  </a:solidFill>
                  <a:prstDash val="solid"/>
                </a:ln>
                <a:solidFill>
                  <a:srgbClr val="000000">
                    <a:alpha val="95000"/>
                  </a:srgbClr>
                </a:solidFill>
                <a:effectLst/>
              </a:rPr>
              <a:t>key steps involved in designing effective behavior change interventions </a:t>
            </a:r>
          </a:p>
          <a:p>
            <a:endParaRPr lang="en-US" spc="50" dirty="0">
              <a:ln w="13500">
                <a:solidFill>
                  <a:schemeClr val="accent1">
                    <a:shade val="2500"/>
                    <a:alpha val="6500"/>
                  </a:schemeClr>
                </a:solidFill>
                <a:prstDash val="solid"/>
              </a:ln>
              <a:solidFill>
                <a:srgbClr val="000000">
                  <a:alpha val="95000"/>
                </a:srgbClr>
              </a:solidFill>
              <a:effectLst/>
            </a:endParaRPr>
          </a:p>
          <a:p>
            <a:r>
              <a:rPr lang="en-US" spc="50" dirty="0" smtClean="0">
                <a:ln w="13500">
                  <a:solidFill>
                    <a:schemeClr val="accent1">
                      <a:shade val="2500"/>
                      <a:alpha val="6500"/>
                    </a:schemeClr>
                  </a:solidFill>
                  <a:prstDash val="solid"/>
                </a:ln>
                <a:solidFill>
                  <a:srgbClr val="000000">
                    <a:alpha val="95000"/>
                  </a:srgbClr>
                </a:solidFill>
                <a:effectLst/>
              </a:rPr>
              <a:t>Understand </a:t>
            </a:r>
            <a:r>
              <a:rPr lang="en-US" spc="50" dirty="0">
                <a:ln w="13500">
                  <a:solidFill>
                    <a:schemeClr val="accent1">
                      <a:shade val="2500"/>
                      <a:alpha val="6500"/>
                    </a:schemeClr>
                  </a:solidFill>
                  <a:prstDash val="solid"/>
                </a:ln>
                <a:solidFill>
                  <a:srgbClr val="000000">
                    <a:alpha val="95000"/>
                  </a:srgbClr>
                </a:solidFill>
                <a:effectLst/>
              </a:rPr>
              <a:t>the role and use of </a:t>
            </a:r>
            <a:r>
              <a:rPr lang="en-US" spc="50" dirty="0" smtClean="0">
                <a:ln w="13500">
                  <a:solidFill>
                    <a:schemeClr val="accent1">
                      <a:shade val="2500"/>
                      <a:alpha val="6500"/>
                    </a:schemeClr>
                  </a:solidFill>
                  <a:prstDash val="solid"/>
                </a:ln>
                <a:solidFill>
                  <a:srgbClr val="000000">
                    <a:alpha val="95000"/>
                  </a:srgbClr>
                </a:solidFill>
                <a:effectLst/>
              </a:rPr>
              <a:t>behavioral theory</a:t>
            </a:r>
          </a:p>
          <a:p>
            <a:endParaRPr lang="en-US" dirty="0"/>
          </a:p>
        </p:txBody>
      </p:sp>
    </p:spTree>
    <p:extLst>
      <p:ext uri="{BB962C8B-B14F-4D97-AF65-F5344CB8AC3E}">
        <p14:creationId xmlns:p14="http://schemas.microsoft.com/office/powerpoint/2010/main" val="388811114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8683</TotalTime>
  <Words>3280</Words>
  <Application>Microsoft Macintosh PowerPoint</Application>
  <PresentationFormat>On-screen Show (4:3)</PresentationFormat>
  <Paragraphs>512</Paragraphs>
  <Slides>41</Slides>
  <Notes>20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Designing effective health behavior change interventions</vt:lpstr>
      <vt:lpstr>The evidence-practice gap</vt:lpstr>
      <vt:lpstr>Traditional approach to evidence translation</vt:lpstr>
      <vt:lpstr>Behavioral approach to evidence translation</vt:lpstr>
      <vt:lpstr>PowerPoint Presentation</vt:lpstr>
      <vt:lpstr>Steps in Planned Health Promotion</vt:lpstr>
      <vt:lpstr>PowerPoint Presentation</vt:lpstr>
      <vt:lpstr>Planning models/frameworks</vt:lpstr>
      <vt:lpstr>Objectives</vt:lpstr>
      <vt:lpstr>Behavior Change Wheel</vt:lpstr>
      <vt:lpstr>PowerPoint Presentation</vt:lpstr>
      <vt:lpstr>Using the BCW</vt:lpstr>
      <vt:lpstr>Step 1 – Define the problem in behavioral terms </vt:lpstr>
      <vt:lpstr>PowerPoint Presentation</vt:lpstr>
      <vt:lpstr>Step 3 – Specify the target behavior(s)</vt:lpstr>
      <vt:lpstr>Step 4 – Identify what needs to change </vt:lpstr>
      <vt:lpstr>COM-B Components</vt:lpstr>
      <vt:lpstr>COM-B vs. other theories</vt:lpstr>
      <vt:lpstr>How to identify what needs to change</vt:lpstr>
      <vt:lpstr>COM-B Diagnosis: Hand hygiene example</vt:lpstr>
      <vt:lpstr>Small Group Exercise</vt:lpstr>
      <vt:lpstr>Using the BCW</vt:lpstr>
      <vt:lpstr>Step 5 – Identify intervention functions</vt:lpstr>
      <vt:lpstr>PowerPoint Presentation</vt:lpstr>
      <vt:lpstr>PowerPoint Presentation</vt:lpstr>
      <vt:lpstr>Intervention functions: Hand hygiene example</vt:lpstr>
      <vt:lpstr>Step 6 – Identify policy categories</vt:lpstr>
      <vt:lpstr>Policy categories</vt:lpstr>
      <vt:lpstr>PowerPoint Presentation</vt:lpstr>
      <vt:lpstr>Selecting policy categories</vt:lpstr>
      <vt:lpstr>Policy categories: Hand hygiene example</vt:lpstr>
      <vt:lpstr>Using the BCW</vt:lpstr>
      <vt:lpstr>Step 7 – Identify behavior change techniques</vt:lpstr>
      <vt:lpstr>BCT Taxonomy Example</vt:lpstr>
      <vt:lpstr>The BCT Taxonomy Resources</vt:lpstr>
      <vt:lpstr>Identify BCT(s) – Hand Hygiene Example</vt:lpstr>
      <vt:lpstr>Step 8 – Identify Mode of Delivery</vt:lpstr>
      <vt:lpstr>Identify Modes of Delivery –  Hand Hygiene Example</vt:lpstr>
      <vt:lpstr>BCW Summary</vt:lpstr>
      <vt:lpstr>PRECEDE-PROCEED</vt:lpstr>
      <vt:lpstr>Intervention Mapping</vt:lpstr>
    </vt:vector>
  </TitlesOfParts>
  <Company>UCSF/San Francisco General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effective behavior change interventions</dc:title>
  <dc:creator>Adithya Cattamanchi</dc:creator>
  <cp:lastModifiedBy>Adithya Cattamanchi</cp:lastModifiedBy>
  <cp:revision>93</cp:revision>
  <dcterms:created xsi:type="dcterms:W3CDTF">2014-10-03T15:41:24Z</dcterms:created>
  <dcterms:modified xsi:type="dcterms:W3CDTF">2014-10-09T16:25:44Z</dcterms:modified>
</cp:coreProperties>
</file>